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5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Default Extension="gif" ContentType="image/gif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Default Extension="tiff" ContentType="image/tiff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4" r:id="rId1"/>
    <p:sldMasterId id="2147484296" r:id="rId2"/>
    <p:sldMasterId id="2147484308" r:id="rId3"/>
    <p:sldMasterId id="2147484332" r:id="rId4"/>
    <p:sldMasterId id="2147484344" r:id="rId5"/>
    <p:sldMasterId id="2147484356" r:id="rId6"/>
    <p:sldMasterId id="2147484368" r:id="rId7"/>
    <p:sldMasterId id="2147484380" r:id="rId8"/>
    <p:sldMasterId id="2147484392" r:id="rId9"/>
    <p:sldMasterId id="2147484404" r:id="rId10"/>
    <p:sldMasterId id="2147484416" r:id="rId11"/>
    <p:sldMasterId id="2147484428" r:id="rId12"/>
    <p:sldMasterId id="2147484452" r:id="rId13"/>
    <p:sldMasterId id="2147484464" r:id="rId14"/>
  </p:sldMasterIdLst>
  <p:notesMasterIdLst>
    <p:notesMasterId r:id="rId43"/>
  </p:notesMasterIdLst>
  <p:sldIdLst>
    <p:sldId id="256" r:id="rId15"/>
    <p:sldId id="260" r:id="rId16"/>
    <p:sldId id="258" r:id="rId17"/>
    <p:sldId id="265" r:id="rId18"/>
    <p:sldId id="261" r:id="rId19"/>
    <p:sldId id="263" r:id="rId20"/>
    <p:sldId id="268" r:id="rId21"/>
    <p:sldId id="269" r:id="rId22"/>
    <p:sldId id="271" r:id="rId23"/>
    <p:sldId id="270" r:id="rId24"/>
    <p:sldId id="281" r:id="rId25"/>
    <p:sldId id="282" r:id="rId26"/>
    <p:sldId id="283" r:id="rId27"/>
    <p:sldId id="275" r:id="rId28"/>
    <p:sldId id="276" r:id="rId29"/>
    <p:sldId id="279" r:id="rId30"/>
    <p:sldId id="284" r:id="rId31"/>
    <p:sldId id="280" r:id="rId32"/>
    <p:sldId id="272" r:id="rId33"/>
    <p:sldId id="273" r:id="rId34"/>
    <p:sldId id="274" r:id="rId35"/>
    <p:sldId id="285" r:id="rId36"/>
    <p:sldId id="289" r:id="rId37"/>
    <p:sldId id="291" r:id="rId38"/>
    <p:sldId id="292" r:id="rId39"/>
    <p:sldId id="293" r:id="rId40"/>
    <p:sldId id="294" r:id="rId41"/>
    <p:sldId id="295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99"/>
    <a:srgbClr val="99FF66"/>
    <a:srgbClr val="DDDDDD"/>
    <a:srgbClr val="0000FF"/>
    <a:srgbClr val="CCFFCC"/>
    <a:srgbClr val="66FFFF"/>
    <a:srgbClr val="663300"/>
    <a:srgbClr val="0A3C16"/>
    <a:srgbClr val="192F1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0969" autoAdjust="0"/>
    <p:restoredTop sz="94690" autoAdjust="0"/>
  </p:normalViewPr>
  <p:slideViewPr>
    <p:cSldViewPr>
      <p:cViewPr varScale="1">
        <p:scale>
          <a:sx n="102" d="100"/>
          <a:sy n="102" d="100"/>
        </p:scale>
        <p:origin x="-2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4B83F-763E-48D6-A62A-5E47FD73388A}" type="datetimeFigureOut">
              <a:rPr lang="hr-HR" smtClean="0"/>
              <a:pPr/>
              <a:t>20.6.2014.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46315-4425-4256-ABA2-71A370FFEA2B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46315-4425-4256-ABA2-71A370FFEA2B}" type="slidenum">
              <a:rPr lang="hr-HR" smtClean="0"/>
              <a:pPr/>
              <a:t>12</a:t>
            </a:fld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46315-4425-4256-ABA2-71A370FFEA2B}" type="slidenum">
              <a:rPr lang="hr-HR" smtClean="0"/>
              <a:pPr/>
              <a:t>17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srgbClr val="00FFCC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srgbClr val="006600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/>
              <a:pPr/>
              <a:t>6/9/2014</a:t>
            </a:fld>
            <a:endParaRPr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hr-HR" smtClean="0">
                <a:solidFill>
                  <a:prstClr val="white">
                    <a:tint val="95000"/>
                  </a:prstClr>
                </a:solidFill>
              </a:rPr>
              <a:pPr/>
              <a:t>20.6.2014.</a:t>
            </a:fld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hr-HR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CFFCC"/>
                </a:solidFill>
              </a:rPr>
              <a:pPr/>
              <a:t>6/20/2014</a:t>
            </a:fld>
            <a:endParaRPr lang="en-US">
              <a:solidFill>
                <a:srgbClr val="CCFF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CCFF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CCFFCC"/>
                </a:solidFill>
              </a:rPr>
              <a:pPr/>
              <a:t>‹#›</a:t>
            </a:fld>
            <a:endParaRPr lang="en-US">
              <a:solidFill>
                <a:srgbClr val="CCFFCC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hr-HR" smtClean="0">
                <a:solidFill>
                  <a:prstClr val="white">
                    <a:tint val="95000"/>
                  </a:prstClr>
                </a:solidFill>
              </a:rPr>
              <a:pPr/>
              <a:t>20.6.2014.</a:t>
            </a:fld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hr-HR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CFFCC"/>
                </a:solidFill>
              </a:rPr>
              <a:pPr/>
              <a:t>6/20/2014</a:t>
            </a:fld>
            <a:endParaRPr lang="en-US">
              <a:solidFill>
                <a:srgbClr val="CCFF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CCFF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CCFFCC"/>
                </a:solidFill>
              </a:rPr>
              <a:pPr/>
              <a:t>‹#›</a:t>
            </a:fld>
            <a:endParaRPr lang="en-US">
              <a:solidFill>
                <a:srgbClr val="CCFFCC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hr-HR" smtClean="0"/>
              <a:pPr/>
              <a:t>20.6.2014.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hr-HR" smtClean="0">
                <a:solidFill>
                  <a:prstClr val="white">
                    <a:tint val="95000"/>
                  </a:prstClr>
                </a:solidFill>
              </a:rPr>
              <a:pPr/>
              <a:t>20.6.2014.</a:t>
            </a:fld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hr-HR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CFFCC"/>
                </a:solidFill>
              </a:rPr>
              <a:pPr/>
              <a:t>6/20/2014</a:t>
            </a:fld>
            <a:endParaRPr lang="en-US">
              <a:solidFill>
                <a:srgbClr val="CCFF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CCFF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CCFFCC"/>
                </a:solidFill>
              </a:rPr>
              <a:pPr/>
              <a:t>‹#›</a:t>
            </a:fld>
            <a:endParaRPr lang="en-US">
              <a:solidFill>
                <a:srgbClr val="CCFFCC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hr-HR" smtClean="0">
                <a:solidFill>
                  <a:prstClr val="white">
                    <a:tint val="95000"/>
                  </a:prstClr>
                </a:solidFill>
              </a:rPr>
              <a:pPr/>
              <a:t>20.6.2014.</a:t>
            </a:fld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hr-HR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CFFCC"/>
                </a:solidFill>
              </a:rPr>
              <a:pPr/>
              <a:t>6/20/2014</a:t>
            </a:fld>
            <a:endParaRPr lang="en-US">
              <a:solidFill>
                <a:srgbClr val="CCFF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CCFF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CCFFCC"/>
                </a:solidFill>
              </a:rPr>
              <a:pPr/>
              <a:t>‹#›</a:t>
            </a:fld>
            <a:endParaRPr lang="en-US">
              <a:solidFill>
                <a:srgbClr val="CCFFCC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hr-HR" smtClean="0">
                <a:solidFill>
                  <a:prstClr val="white">
                    <a:tint val="95000"/>
                  </a:prstClr>
                </a:solidFill>
              </a:rPr>
              <a:pPr/>
              <a:t>20.6.2014.</a:t>
            </a:fld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hr-HR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CFFCC"/>
                </a:solidFill>
              </a:rPr>
              <a:pPr/>
              <a:t>6/20/2014</a:t>
            </a:fld>
            <a:endParaRPr lang="en-US">
              <a:solidFill>
                <a:srgbClr val="CCFF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CCFF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CCFFCC"/>
                </a:solidFill>
              </a:rPr>
              <a:pPr/>
              <a:t>‹#›</a:t>
            </a:fld>
            <a:endParaRPr lang="en-US">
              <a:solidFill>
                <a:srgbClr val="CCFFCC"/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CFFCC"/>
                </a:solidFill>
              </a:rPr>
              <a:pPr/>
              <a:t>6/20/2014</a:t>
            </a:fld>
            <a:endParaRPr lang="en-US">
              <a:solidFill>
                <a:srgbClr val="CCFF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CCFF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CCFFCC"/>
                </a:solidFill>
              </a:rPr>
              <a:pPr/>
              <a:t>‹#›</a:t>
            </a:fld>
            <a:endParaRPr lang="en-US">
              <a:solidFill>
                <a:srgbClr val="CCFFCC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hr-HR" smtClean="0">
                <a:solidFill>
                  <a:prstClr val="white">
                    <a:tint val="95000"/>
                  </a:prstClr>
                </a:solidFill>
              </a:rPr>
              <a:pPr/>
              <a:t>20.6.2014.</a:t>
            </a:fld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hr-HR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CFFCC"/>
                </a:solidFill>
              </a:rPr>
              <a:pPr/>
              <a:t>6/20/2014</a:t>
            </a:fld>
            <a:endParaRPr lang="en-US">
              <a:solidFill>
                <a:srgbClr val="CCFF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CCFF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CCFFCC"/>
                </a:solidFill>
              </a:rPr>
              <a:pPr/>
              <a:t>‹#›</a:t>
            </a:fld>
            <a:endParaRPr lang="en-US">
              <a:solidFill>
                <a:srgbClr val="CCFFCC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hr-HR" smtClean="0">
                <a:solidFill>
                  <a:prstClr val="white">
                    <a:tint val="95000"/>
                  </a:prstClr>
                </a:solidFill>
              </a:rPr>
              <a:pPr/>
              <a:t>20.6.2014.</a:t>
            </a:fld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hr-HR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CFFCC"/>
                </a:solidFill>
              </a:rPr>
              <a:pPr/>
              <a:t>6/20/2014</a:t>
            </a:fld>
            <a:endParaRPr lang="en-US">
              <a:solidFill>
                <a:srgbClr val="CCFF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CCFF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CCFFCC"/>
                </a:solidFill>
              </a:rPr>
              <a:pPr/>
              <a:t>‹#›</a:t>
            </a:fld>
            <a:endParaRPr lang="en-US">
              <a:solidFill>
                <a:srgbClr val="CCFFCC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hr-HR" smtClean="0">
                <a:solidFill>
                  <a:prstClr val="white">
                    <a:tint val="95000"/>
                  </a:prstClr>
                </a:solidFill>
              </a:rPr>
              <a:pPr/>
              <a:t>20.6.2014.</a:t>
            </a:fld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hr-HR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CFFCC"/>
                </a:solidFill>
              </a:rPr>
              <a:pPr/>
              <a:t>6/20/2014</a:t>
            </a:fld>
            <a:endParaRPr lang="en-US">
              <a:solidFill>
                <a:srgbClr val="CCFF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CCFF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CCFFCC"/>
                </a:solidFill>
              </a:rPr>
              <a:pPr/>
              <a:t>‹#›</a:t>
            </a:fld>
            <a:endParaRPr lang="en-US">
              <a:solidFill>
                <a:srgbClr val="CCFFCC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hr-HR" smtClean="0">
                <a:solidFill>
                  <a:prstClr val="white">
                    <a:tint val="95000"/>
                  </a:prstClr>
                </a:solidFill>
              </a:rPr>
              <a:pPr/>
              <a:t>20.6.2014.</a:t>
            </a:fld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hr-HR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CFFCC"/>
                </a:solidFill>
              </a:rPr>
              <a:pPr/>
              <a:t>6/20/2014</a:t>
            </a:fld>
            <a:endParaRPr lang="en-US">
              <a:solidFill>
                <a:srgbClr val="CCFF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CCFF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CCFFCC"/>
                </a:solidFill>
              </a:rPr>
              <a:pPr/>
              <a:t>‹#›</a:t>
            </a:fld>
            <a:endParaRPr lang="en-US">
              <a:solidFill>
                <a:srgbClr val="CCFFCC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hr-HR" smtClean="0">
                <a:solidFill>
                  <a:prstClr val="white">
                    <a:tint val="95000"/>
                  </a:prstClr>
                </a:solidFill>
              </a:rPr>
              <a:pPr/>
              <a:t>20.6.2014.</a:t>
            </a:fld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hr-HR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CFFCC"/>
                </a:solidFill>
              </a:rPr>
              <a:pPr/>
              <a:t>6/20/2014</a:t>
            </a:fld>
            <a:endParaRPr lang="en-US">
              <a:solidFill>
                <a:srgbClr val="CCFF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CCFF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CCFFCC"/>
                </a:solidFill>
              </a:rPr>
              <a:pPr/>
              <a:t>‹#›</a:t>
            </a:fld>
            <a:endParaRPr lang="en-US">
              <a:solidFill>
                <a:srgbClr val="CCFFCC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hr-HR" smtClean="0">
                <a:solidFill>
                  <a:prstClr val="white">
                    <a:tint val="95000"/>
                  </a:prstClr>
                </a:solidFill>
              </a:rPr>
              <a:pPr/>
              <a:t>20.6.2014.</a:t>
            </a:fld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hr-HR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CFFCC"/>
                </a:solidFill>
              </a:rPr>
              <a:pPr/>
              <a:t>6/20/2014</a:t>
            </a:fld>
            <a:endParaRPr lang="en-US">
              <a:solidFill>
                <a:srgbClr val="CCFF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CCFF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CCFFCC"/>
                </a:solidFill>
              </a:rPr>
              <a:pPr/>
              <a:t>‹#›</a:t>
            </a:fld>
            <a:endParaRPr lang="en-US">
              <a:solidFill>
                <a:srgbClr val="CCFFCC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hr-HR" smtClean="0">
                <a:solidFill>
                  <a:prstClr val="white">
                    <a:tint val="95000"/>
                  </a:prstClr>
                </a:solidFill>
              </a:rPr>
              <a:pPr/>
              <a:t>20.6.2014.</a:t>
            </a:fld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hr-HR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hr-HR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srgbClr val="00FF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srgbClr val="00FFC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>
                <a:solidFill>
                  <a:srgbClr val="CCFFCC"/>
                </a:solidFill>
              </a:rPr>
              <a:pPr/>
              <a:t>6/20/2014</a:t>
            </a:fld>
            <a:endParaRPr lang="en-US">
              <a:solidFill>
                <a:srgbClr val="CCFFC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CCFF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CCFFCC"/>
                </a:solidFill>
              </a:rPr>
              <a:pPr/>
              <a:t>‹#›</a:t>
            </a:fld>
            <a:endParaRPr lang="en-US">
              <a:solidFill>
                <a:srgbClr val="CCFFCC"/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CFFCC"/>
                </a:solidFill>
              </a:rPr>
              <a:pPr/>
              <a:t>6/20/2014</a:t>
            </a:fld>
            <a:endParaRPr lang="en-US">
              <a:solidFill>
                <a:srgbClr val="CCFF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CCFF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CCFFCC"/>
                </a:solidFill>
              </a:rPr>
              <a:pPr/>
              <a:t>‹#›</a:t>
            </a:fld>
            <a:endParaRPr lang="en-US">
              <a:solidFill>
                <a:srgbClr val="CCFFCC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srgbClr val="00FFCC"/>
              </a:solidFill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05" r:id="rId1"/>
    <p:sldLayoutId id="2147484406" r:id="rId2"/>
    <p:sldLayoutId id="2147484407" r:id="rId3"/>
    <p:sldLayoutId id="2147484408" r:id="rId4"/>
    <p:sldLayoutId id="2147484409" r:id="rId5"/>
    <p:sldLayoutId id="2147484410" r:id="rId6"/>
    <p:sldLayoutId id="2147484411" r:id="rId7"/>
    <p:sldLayoutId id="2147484412" r:id="rId8"/>
    <p:sldLayoutId id="2147484413" r:id="rId9"/>
    <p:sldLayoutId id="2147484414" r:id="rId10"/>
    <p:sldLayoutId id="2147484415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17" r:id="rId1"/>
    <p:sldLayoutId id="2147484418" r:id="rId2"/>
    <p:sldLayoutId id="2147484419" r:id="rId3"/>
    <p:sldLayoutId id="2147484420" r:id="rId4"/>
    <p:sldLayoutId id="2147484421" r:id="rId5"/>
    <p:sldLayoutId id="2147484422" r:id="rId6"/>
    <p:sldLayoutId id="2147484423" r:id="rId7"/>
    <p:sldLayoutId id="2147484424" r:id="rId8"/>
    <p:sldLayoutId id="2147484425" r:id="rId9"/>
    <p:sldLayoutId id="2147484426" r:id="rId10"/>
    <p:sldLayoutId id="2147484427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29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  <p:sldLayoutId id="2147484437" r:id="rId9"/>
    <p:sldLayoutId id="2147484438" r:id="rId10"/>
    <p:sldLayoutId id="2147484439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53" r:id="rId1"/>
    <p:sldLayoutId id="2147484454" r:id="rId2"/>
    <p:sldLayoutId id="2147484455" r:id="rId3"/>
    <p:sldLayoutId id="2147484456" r:id="rId4"/>
    <p:sldLayoutId id="2147484457" r:id="rId5"/>
    <p:sldLayoutId id="2147484458" r:id="rId6"/>
    <p:sldLayoutId id="2147484459" r:id="rId7"/>
    <p:sldLayoutId id="2147484460" r:id="rId8"/>
    <p:sldLayoutId id="2147484461" r:id="rId9"/>
    <p:sldLayoutId id="2147484462" r:id="rId10"/>
    <p:sldLayoutId id="214748446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>
                <a:solidFill>
                  <a:srgbClr val="C1FFC1"/>
                </a:solidFill>
              </a:rPr>
              <a:pPr/>
              <a:t>6/20/2014</a:t>
            </a:fld>
            <a:endParaRPr lang="en-US">
              <a:solidFill>
                <a:srgbClr val="C1FF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C1FF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>
                <a:solidFill>
                  <a:srgbClr val="C1FFC1"/>
                </a:solidFill>
              </a:rPr>
              <a:pPr/>
              <a:t>‹#›</a:t>
            </a:fld>
            <a:endParaRPr lang="en-US">
              <a:solidFill>
                <a:srgbClr val="C1FFC1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arah.Ollier@clearltd.com" TargetMode="External"/><Relationship Id="rId2" Type="http://schemas.openxmlformats.org/officeDocument/2006/relationships/hyperlink" Target="mailto:zklaic@gfz.hr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5.emf"/><Relationship Id="rId7" Type="http://schemas.openxmlformats.org/officeDocument/2006/relationships/image" Target="../media/image16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6.jpeg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4.wmf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6.jpeg"/><Relationship Id="rId10" Type="http://schemas.openxmlformats.org/officeDocument/2006/relationships/image" Target="../media/image23.jpeg"/><Relationship Id="rId4" Type="http://schemas.openxmlformats.org/officeDocument/2006/relationships/image" Target="../media/image5.emf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0.jpeg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8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6.tiff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tiff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tiff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39.tiff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41.png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45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env.gov.bc.ca/epd/bcairquality/health/air-quality-and-health.html" TargetMode="External"/><Relationship Id="rId5" Type="http://schemas.openxmlformats.org/officeDocument/2006/relationships/image" Target="../media/image8.gif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1.gif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9200"/>
            <a:ext cx="9144000" cy="2057400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hr-HR" sz="4800" b="0" dirty="0" smtClean="0">
                <a:ln w="500">
                  <a:solidFill>
                    <a:srgbClr val="DDDDDD"/>
                  </a:solidFill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lim" pitchFamily="34" charset="-127"/>
                <a:ea typeface="Gulim" pitchFamily="34" charset="-127"/>
                <a:cs typeface="Tahoma" pitchFamily="34" charset="0"/>
              </a:rPr>
              <a:t>SHORT-TERM INDOOR PARTICULATE MATTER </a:t>
            </a:r>
            <a:r>
              <a:rPr lang="hr-HR" sz="4800" b="0" i="1" dirty="0" smtClean="0">
                <a:ln w="500">
                  <a:solidFill>
                    <a:srgbClr val="DDDDDD"/>
                  </a:solidFill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lim" pitchFamily="34" charset="-127"/>
                <a:ea typeface="Gulim" pitchFamily="34" charset="-127"/>
                <a:cs typeface="Tahoma" pitchFamily="34" charset="0"/>
              </a:rPr>
              <a:t>vs</a:t>
            </a:r>
            <a:r>
              <a:rPr lang="hr-HR" sz="4800" b="0" dirty="0" smtClean="0">
                <a:ln w="500">
                  <a:solidFill>
                    <a:srgbClr val="DDDDDD"/>
                  </a:solidFill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lim" pitchFamily="34" charset="-127"/>
                <a:ea typeface="Gulim" pitchFamily="34" charset="-127"/>
                <a:cs typeface="Tahoma" pitchFamily="34" charset="0"/>
              </a:rPr>
              <a:t>. OUTDOOR ATMOSPHERIC CONDITIONS</a:t>
            </a:r>
            <a:endParaRPr lang="hr-HR" sz="4800" b="0" dirty="0">
              <a:ln w="500">
                <a:solidFill>
                  <a:srgbClr val="DDDDDD"/>
                </a:solidFill>
              </a:ln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lim" pitchFamily="34" charset="-127"/>
              <a:ea typeface="Gulim" pitchFamily="34" charset="-127"/>
              <a:cs typeface="Tahom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419600"/>
            <a:ext cx="8077200" cy="1271016"/>
          </a:xfrm>
        </p:spPr>
        <p:txBody>
          <a:bodyPr>
            <a:normAutofit/>
          </a:bodyPr>
          <a:lstStyle/>
          <a:p>
            <a:pPr algn="ctr"/>
            <a:r>
              <a:rPr lang="hr-HR" sz="1800" dirty="0" smtClean="0">
                <a:ln>
                  <a:solidFill>
                    <a:srgbClr val="DDDDDD"/>
                  </a:solidFill>
                </a:ln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Zvjezdana Bencetić Klaić and</a:t>
            </a:r>
            <a:r>
              <a:rPr lang="en-US" sz="1800" dirty="0" smtClean="0">
                <a:ln>
                  <a:solidFill>
                    <a:srgbClr val="DDDDDD"/>
                  </a:solidFill>
                </a:ln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 </a:t>
            </a:r>
            <a:r>
              <a:rPr lang="hr-HR" sz="1800" dirty="0" smtClean="0">
                <a:ln>
                  <a:solidFill>
                    <a:srgbClr val="DDDDDD"/>
                  </a:solidFill>
                </a:ln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Sarah Ollier</a:t>
            </a:r>
          </a:p>
          <a:p>
            <a:pPr algn="ctr"/>
            <a:r>
              <a:rPr lang="en-US" sz="1800" dirty="0" smtClean="0">
                <a:ln>
                  <a:solidFill>
                    <a:srgbClr val="DDDDDD"/>
                  </a:solidFill>
                </a:ln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Department of Geophysics, Faculty of Science, University of Zagreb, Zagreb, Croatia</a:t>
            </a:r>
            <a:endParaRPr lang="hr-HR" sz="1800" dirty="0" smtClean="0">
              <a:ln>
                <a:solidFill>
                  <a:srgbClr val="DDDDDD"/>
                </a:solidFill>
              </a:ln>
              <a:solidFill>
                <a:srgbClr val="DDDDDD"/>
              </a:solidFill>
              <a:latin typeface="Gulim" pitchFamily="34" charset="-127"/>
              <a:ea typeface="Gulim" pitchFamily="34" charset="-127"/>
              <a:cs typeface="Tahoma" pitchFamily="34" charset="0"/>
            </a:endParaRPr>
          </a:p>
          <a:p>
            <a:pPr algn="ctr"/>
            <a:r>
              <a:rPr lang="en-US" sz="1800" dirty="0" smtClean="0">
                <a:solidFill>
                  <a:srgbClr val="CCFFCC"/>
                </a:solidFill>
                <a:latin typeface="Gulim" pitchFamily="34" charset="-127"/>
                <a:ea typeface="Gulim" pitchFamily="34" charset="-127"/>
                <a:cs typeface="Tahoma" pitchFamily="34" charset="0"/>
                <a:hlinkClick r:id="rId2"/>
              </a:rPr>
              <a:t>zklaic@gfz.hr</a:t>
            </a:r>
            <a:r>
              <a:rPr lang="hr-HR" sz="1800" dirty="0" smtClean="0">
                <a:solidFill>
                  <a:srgbClr val="CCFFCC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, </a:t>
            </a:r>
            <a:r>
              <a:rPr lang="hr-HR" sz="1800" dirty="0" smtClean="0">
                <a:solidFill>
                  <a:srgbClr val="CCFFCC"/>
                </a:solidFill>
                <a:latin typeface="Gulim" pitchFamily="34" charset="-127"/>
                <a:ea typeface="Gulim" pitchFamily="34" charset="-127"/>
                <a:cs typeface="Tahoma" pitchFamily="34" charset="0"/>
                <a:hlinkClick r:id="rId3"/>
              </a:rPr>
              <a:t>Sarah.Ollier@clearltd.com</a:t>
            </a:r>
            <a:r>
              <a:rPr lang="hr-HR" sz="1800" dirty="0" smtClean="0">
                <a:solidFill>
                  <a:srgbClr val="CCFFCC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 </a:t>
            </a:r>
            <a:endParaRPr lang="hr-HR" sz="1800" dirty="0">
              <a:solidFill>
                <a:srgbClr val="CCFFCC"/>
              </a:solidFill>
              <a:latin typeface="Gulim" pitchFamily="34" charset="-127"/>
              <a:ea typeface="Gulim" pitchFamily="34" charset="-127"/>
              <a:cs typeface="Tahoma" pitchFamily="34" charset="0"/>
            </a:endParaRPr>
          </a:p>
        </p:txBody>
      </p:sp>
      <p:pic>
        <p:nvPicPr>
          <p:cNvPr id="4" name="Picture 10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5936143"/>
            <a:ext cx="770022" cy="92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5954740"/>
            <a:ext cx="947107" cy="903260"/>
          </a:xfrm>
          <a:prstGeom prst="rect">
            <a:avLst/>
          </a:prstGeom>
          <a:noFill/>
        </p:spPr>
      </p:pic>
      <p:pic>
        <p:nvPicPr>
          <p:cNvPr id="1026" name="Picture 2" descr="http://t2.gstatic.com/images?q=tbn:ANd9GcRojw_IxnSwm-EKfzo34EJdQVQtdO9aFv0v-kVEM65OAI9wa9Q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9601" y="5943600"/>
            <a:ext cx="914399" cy="914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5934670"/>
            <a:ext cx="8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3</a:t>
            </a:r>
            <a:r>
              <a:rPr lang="hr-HR" baseline="30000" dirty="0" smtClean="0">
                <a:solidFill>
                  <a:schemeClr val="bg1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rd</a:t>
            </a:r>
            <a:r>
              <a:rPr lang="hr-HR" dirty="0" smtClean="0">
                <a:solidFill>
                  <a:schemeClr val="bg1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 International Conference on</a:t>
            </a:r>
          </a:p>
          <a:p>
            <a:r>
              <a:rPr lang="hr-HR" dirty="0" smtClean="0">
                <a:solidFill>
                  <a:schemeClr val="bg1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Biodiversity &amp; Sustainable Energy Development</a:t>
            </a:r>
          </a:p>
          <a:p>
            <a:r>
              <a:rPr lang="hr-HR" dirty="0" smtClean="0">
                <a:solidFill>
                  <a:schemeClr val="bg1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June </a:t>
            </a:r>
            <a:r>
              <a:rPr lang="hr-HR" sz="1600" dirty="0" smtClean="0">
                <a:solidFill>
                  <a:schemeClr val="bg1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24-26</a:t>
            </a:r>
            <a:r>
              <a:rPr lang="hr-HR" dirty="0" smtClean="0">
                <a:solidFill>
                  <a:schemeClr val="bg1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, 2014 Valencia Conference Centre, Spain</a:t>
            </a:r>
            <a:r>
              <a:rPr lang="hr-HR" dirty="0" smtClean="0">
                <a:solidFill>
                  <a:schemeClr val="bg1"/>
                </a:solidFill>
              </a:rPr>
              <a:t> </a:t>
            </a:r>
            <a:endParaRPr lang="hr-HR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943600"/>
            <a:ext cx="914400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5936143"/>
            <a:ext cx="770022" cy="92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5954740"/>
            <a:ext cx="947107" cy="903260"/>
          </a:xfrm>
          <a:prstGeom prst="rect">
            <a:avLst/>
          </a:prstGeom>
          <a:noFill/>
        </p:spPr>
      </p:pic>
      <p:pic>
        <p:nvPicPr>
          <p:cNvPr id="1026" name="Picture 2" descr="http://t2.gstatic.com/images?q=tbn:ANd9GcRojw_IxnSwm-EKfzo34EJdQVQtdO9aFv0v-kVEM65OAI9wa9Q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1" y="5943600"/>
            <a:ext cx="914399" cy="914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5934670"/>
            <a:ext cx="8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3</a:t>
            </a:r>
            <a:r>
              <a:rPr lang="hr-HR" baseline="30000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rd</a:t>
            </a:r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 International Conference on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Biodiversity &amp; Sustainable Energy Development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June 24-26, 2014 Valencia Conference Centre, Spain</a:t>
            </a:r>
            <a:r>
              <a:rPr lang="hr-HR" dirty="0" smtClean="0">
                <a:solidFill>
                  <a:srgbClr val="0A3C16"/>
                </a:solidFill>
              </a:rPr>
              <a:t> </a:t>
            </a:r>
            <a:endParaRPr lang="hr-HR" dirty="0">
              <a:solidFill>
                <a:srgbClr val="0A3C16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943600"/>
            <a:ext cx="914400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04800" y="381000"/>
            <a:ext cx="8229600" cy="1295400"/>
          </a:xfrm>
        </p:spPr>
        <p:txBody>
          <a:bodyPr>
            <a:normAutofit/>
          </a:bodyPr>
          <a:lstStyle/>
          <a:p>
            <a:pPr algn="ctr"/>
            <a:r>
              <a:rPr lang="hr-HR" sz="4800" b="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lim" pitchFamily="34" charset="-127"/>
                <a:ea typeface="Gulim" pitchFamily="34" charset="-127"/>
              </a:rPr>
              <a:t>SOURCES OF PM</a:t>
            </a:r>
            <a:endParaRPr lang="hr-HR" sz="4800" b="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3" name="Down Arrow 12"/>
          <p:cNvSpPr/>
          <p:nvPr/>
        </p:nvSpPr>
        <p:spPr>
          <a:xfrm rot="2125179">
            <a:off x="1964556" y="1348090"/>
            <a:ext cx="970495" cy="2093181"/>
          </a:xfrm>
          <a:prstGeom prst="downArrow">
            <a:avLst/>
          </a:prstGeom>
          <a:solidFill>
            <a:srgbClr val="CCFFCC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33400" y="3581400"/>
            <a:ext cx="2895600" cy="1295400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ulim" pitchFamily="34" charset="-127"/>
                <a:ea typeface="Gulim" pitchFamily="34" charset="-127"/>
                <a:cs typeface="+mj-cs"/>
              </a:rPr>
              <a:t>Natural</a:t>
            </a:r>
            <a:endParaRPr kumimoji="0" lang="hr-HR" sz="4800" b="0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ulim" pitchFamily="34" charset="-127"/>
              <a:ea typeface="Gulim" pitchFamily="34" charset="-127"/>
              <a:cs typeface="+mj-cs"/>
            </a:endParaRPr>
          </a:p>
        </p:txBody>
      </p:sp>
      <p:sp>
        <p:nvSpPr>
          <p:cNvPr id="15" name="Down Arrow 14"/>
          <p:cNvSpPr/>
          <p:nvPr/>
        </p:nvSpPr>
        <p:spPr>
          <a:xfrm rot="19521410">
            <a:off x="5690518" y="1461894"/>
            <a:ext cx="970495" cy="2093181"/>
          </a:xfrm>
          <a:prstGeom prst="downArrow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648200" y="3505200"/>
            <a:ext cx="4495800" cy="1295400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ulim" pitchFamily="34" charset="-127"/>
                <a:ea typeface="Gulim" pitchFamily="34" charset="-127"/>
                <a:cs typeface="+mj-cs"/>
              </a:rPr>
              <a:t>Anthropogenic</a:t>
            </a:r>
            <a:endParaRPr kumimoji="0" lang="hr-HR" sz="4800" b="0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ulim" pitchFamily="34" charset="-127"/>
              <a:ea typeface="Gulim" pitchFamily="34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5936143"/>
            <a:ext cx="770022" cy="92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5954740"/>
            <a:ext cx="947107" cy="903260"/>
          </a:xfrm>
          <a:prstGeom prst="rect">
            <a:avLst/>
          </a:prstGeom>
          <a:noFill/>
        </p:spPr>
      </p:pic>
      <p:pic>
        <p:nvPicPr>
          <p:cNvPr id="1026" name="Picture 2" descr="http://t2.gstatic.com/images?q=tbn:ANd9GcRojw_IxnSwm-EKfzo34EJdQVQtdO9aFv0v-kVEM65OAI9wa9Q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1" y="5943600"/>
            <a:ext cx="914399" cy="914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5934670"/>
            <a:ext cx="8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3</a:t>
            </a:r>
            <a:r>
              <a:rPr lang="hr-HR" baseline="30000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rd</a:t>
            </a:r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 International Conference on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Biodiversity &amp; Sustainable Energy Development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June 24-26, 2014 Valencia Conference Centre, Spain</a:t>
            </a:r>
            <a:r>
              <a:rPr lang="hr-HR" dirty="0" smtClean="0">
                <a:solidFill>
                  <a:srgbClr val="0A3C16"/>
                </a:solidFill>
              </a:rPr>
              <a:t> </a:t>
            </a:r>
            <a:endParaRPr lang="hr-HR" dirty="0">
              <a:solidFill>
                <a:srgbClr val="0A3C16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943600"/>
            <a:ext cx="914400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04800" y="381000"/>
            <a:ext cx="8229600" cy="1295400"/>
          </a:xfrm>
        </p:spPr>
        <p:txBody>
          <a:bodyPr>
            <a:normAutofit/>
          </a:bodyPr>
          <a:lstStyle/>
          <a:p>
            <a:pPr algn="ctr"/>
            <a:r>
              <a:rPr lang="hr-HR" sz="4800" b="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lim" pitchFamily="34" charset="-127"/>
                <a:ea typeface="Gulim" pitchFamily="34" charset="-127"/>
              </a:rPr>
              <a:t>SOURCES OF PM</a:t>
            </a:r>
            <a:endParaRPr lang="hr-HR" sz="4800" b="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3" name="Down Arrow 12"/>
          <p:cNvSpPr/>
          <p:nvPr/>
        </p:nvSpPr>
        <p:spPr>
          <a:xfrm rot="2125179">
            <a:off x="1964556" y="1348090"/>
            <a:ext cx="970495" cy="2093181"/>
          </a:xfrm>
          <a:prstGeom prst="downArrow">
            <a:avLst/>
          </a:prstGeom>
          <a:solidFill>
            <a:srgbClr val="CCFFCC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prstClr val="white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28600" y="3581400"/>
            <a:ext cx="2895600" cy="1295400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spcBef>
                <a:spcPct val="0"/>
              </a:spcBef>
            </a:pPr>
            <a:r>
              <a:rPr lang="hr-HR" sz="4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lim" pitchFamily="34" charset="-127"/>
                <a:ea typeface="Gulim" pitchFamily="34" charset="-127"/>
              </a:rPr>
              <a:t>Natural</a:t>
            </a:r>
            <a:endParaRPr lang="hr-HR" sz="480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lim" pitchFamily="34" charset="-127"/>
              <a:ea typeface="Gulim" pitchFamily="34" charset="-127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90800" y="3124201"/>
            <a:ext cx="6553200" cy="3733800"/>
            <a:chOff x="-5072130" y="-1848459"/>
            <a:chExt cx="6572296" cy="3696917"/>
          </a:xfrm>
        </p:grpSpPr>
        <p:pic>
          <p:nvPicPr>
            <p:cNvPr id="17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5072130" y="-1848459"/>
              <a:ext cx="6572296" cy="3696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-1000164" y="-1777021"/>
              <a:ext cx="13292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>
                  <a:latin typeface="Gulim" pitchFamily="34" charset="-127"/>
                  <a:ea typeface="Gulim" pitchFamily="34" charset="-127"/>
                </a:rPr>
                <a:t>Vegetation</a:t>
              </a:r>
              <a:endParaRPr lang="hr-HR" dirty="0">
                <a:latin typeface="Gulim" pitchFamily="34" charset="-127"/>
                <a:ea typeface="Gulim" pitchFamily="34" charset="-127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743200" y="3124200"/>
            <a:ext cx="6400800" cy="3733800"/>
            <a:chOff x="8643966" y="1285860"/>
            <a:chExt cx="6210300" cy="3105150"/>
          </a:xfrm>
        </p:grpSpPr>
        <p:pic>
          <p:nvPicPr>
            <p:cNvPr id="20" name="Picture 2" descr="FOTO: Zbog vulkanskog pepela avioni ne lete iz Hrvatske! Upitan i Oliverov koncert u Londonu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643966" y="1285860"/>
              <a:ext cx="6210300" cy="3105150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12001552" y="1571612"/>
              <a:ext cx="2714644" cy="8267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hr-HR" sz="2000" dirty="0" smtClean="0">
                  <a:solidFill>
                    <a:schemeClr val="accent6">
                      <a:lumMod val="50000"/>
                    </a:schemeClr>
                  </a:solidFill>
                  <a:latin typeface="Gulim" pitchFamily="34" charset="-127"/>
                  <a:ea typeface="Gulim" pitchFamily="34" charset="-127"/>
                </a:rPr>
                <a:t>Volcanoes</a:t>
              </a:r>
            </a:p>
            <a:p>
              <a:r>
                <a:rPr lang="hr-HR" sz="2000" dirty="0" smtClean="0">
                  <a:solidFill>
                    <a:schemeClr val="accent6">
                      <a:lumMod val="50000"/>
                    </a:schemeClr>
                  </a:solidFill>
                  <a:latin typeface="Gulim" pitchFamily="34" charset="-127"/>
                  <a:ea typeface="Gulim" pitchFamily="34" charset="-127"/>
                </a:rPr>
                <a:t>(e.g., Eyjafjallajokull 14 April 2010)</a:t>
              </a:r>
              <a:endParaRPr lang="hr-HR" sz="2000" dirty="0">
                <a:solidFill>
                  <a:schemeClr val="accent6">
                    <a:lumMod val="50000"/>
                  </a:schemeClr>
                </a:solidFill>
                <a:latin typeface="Gulim" pitchFamily="34" charset="-127"/>
                <a:ea typeface="Gulim" pitchFamily="34" charset="-127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276600" y="2438400"/>
            <a:ext cx="5867400" cy="4419600"/>
            <a:chOff x="-3786246" y="-1789626"/>
            <a:chExt cx="4786346" cy="3579251"/>
          </a:xfrm>
        </p:grpSpPr>
        <p:pic>
          <p:nvPicPr>
            <p:cNvPr id="23" name="Picture 4" descr="baicheng dust storm 3.jpg (33922 bytes)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3786246" y="-1789626"/>
              <a:ext cx="4786346" cy="3579251"/>
            </a:xfrm>
            <a:prstGeom prst="rect">
              <a:avLst/>
            </a:prstGeom>
            <a:noFill/>
          </p:spPr>
        </p:pic>
        <p:sp>
          <p:nvSpPr>
            <p:cNvPr id="24" name="TextBox 23"/>
            <p:cNvSpPr txBox="1"/>
            <p:nvPr/>
          </p:nvSpPr>
          <p:spPr>
            <a:xfrm>
              <a:off x="-881812" y="-1714536"/>
              <a:ext cx="1358914" cy="523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>
                  <a:latin typeface="Gulim" pitchFamily="34" charset="-127"/>
                  <a:ea typeface="Gulim" pitchFamily="34" charset="-127"/>
                </a:rPr>
                <a:t>Dust storms</a:t>
              </a:r>
            </a:p>
            <a:p>
              <a:r>
                <a:rPr lang="hr-HR" dirty="0" smtClean="0">
                  <a:latin typeface="Gulim" pitchFamily="34" charset="-127"/>
                  <a:ea typeface="Gulim" pitchFamily="34" charset="-127"/>
                </a:rPr>
                <a:t>(e.g., Beijing)</a:t>
              </a:r>
              <a:endParaRPr lang="hr-HR" dirty="0">
                <a:latin typeface="Gulim" pitchFamily="34" charset="-127"/>
                <a:ea typeface="Gulim" pitchFamily="34" charset="-127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200400" y="1828800"/>
            <a:ext cx="5943600" cy="5029200"/>
            <a:chOff x="-16430772" y="-257181"/>
            <a:chExt cx="4686344" cy="3514758"/>
          </a:xfrm>
        </p:grpSpPr>
        <p:pic>
          <p:nvPicPr>
            <p:cNvPr id="26" name="Picture 8" descr="http://image.dnevnik.hr/media/images/600xX/Aug2009/60248595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-16430772" y="-257181"/>
              <a:ext cx="4686344" cy="3514758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-16430772" y="-203927"/>
              <a:ext cx="3364555" cy="45170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hr-HR" dirty="0" smtClean="0">
                  <a:solidFill>
                    <a:schemeClr val="accent6">
                      <a:lumMod val="75000"/>
                    </a:schemeClr>
                  </a:solidFill>
                  <a:latin typeface="Gulim" pitchFamily="34" charset="-127"/>
                  <a:ea typeface="Gulim" pitchFamily="34" charset="-127"/>
                </a:rPr>
                <a:t>Forest fires</a:t>
              </a:r>
            </a:p>
            <a:p>
              <a:r>
                <a:rPr lang="hr-HR" dirty="0" smtClean="0">
                  <a:solidFill>
                    <a:schemeClr val="accent6">
                      <a:lumMod val="75000"/>
                    </a:schemeClr>
                  </a:solidFill>
                  <a:latin typeface="Gulim" pitchFamily="34" charset="-127"/>
                  <a:ea typeface="Gulim" pitchFamily="34" charset="-127"/>
                </a:rPr>
                <a:t>(e.g., Senj, Croatia, 30 August  2009)</a:t>
              </a:r>
              <a:endParaRPr lang="hr-HR" dirty="0">
                <a:solidFill>
                  <a:schemeClr val="accent6">
                    <a:lumMod val="75000"/>
                  </a:schemeClr>
                </a:solidFill>
                <a:latin typeface="Gulim" pitchFamily="34" charset="-127"/>
                <a:ea typeface="Gulim" pitchFamily="34" charset="-127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590800" y="2286000"/>
            <a:ext cx="6553200" cy="4572000"/>
            <a:chOff x="-3786246" y="-1571660"/>
            <a:chExt cx="4991865" cy="3138522"/>
          </a:xfrm>
        </p:grpSpPr>
        <p:pic>
          <p:nvPicPr>
            <p:cNvPr id="29" name="Picture 9" descr="bura_senj_Sencar_17_11_200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-3786246" y="-1566863"/>
              <a:ext cx="4953000" cy="3133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-933956" y="-1571660"/>
              <a:ext cx="2139575" cy="63383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hr-HR" dirty="0" smtClean="0">
                  <a:solidFill>
                    <a:schemeClr val="accent6">
                      <a:lumMod val="75000"/>
                    </a:schemeClr>
                  </a:solidFill>
                  <a:latin typeface="Gulim" pitchFamily="34" charset="-127"/>
                  <a:ea typeface="Gulim" pitchFamily="34" charset="-127"/>
                </a:rPr>
                <a:t>Sea spray</a:t>
              </a:r>
            </a:p>
            <a:p>
              <a:r>
                <a:rPr lang="hr-HR" dirty="0" smtClean="0">
                  <a:solidFill>
                    <a:schemeClr val="accent6">
                      <a:lumMod val="75000"/>
                    </a:schemeClr>
                  </a:solidFill>
                  <a:latin typeface="Gulim" pitchFamily="34" charset="-127"/>
                  <a:ea typeface="Gulim" pitchFamily="34" charset="-127"/>
                </a:rPr>
                <a:t>(e.g., bora wind in Senj </a:t>
              </a:r>
            </a:p>
            <a:p>
              <a:r>
                <a:rPr lang="hr-HR" dirty="0" smtClean="0">
                  <a:solidFill>
                    <a:schemeClr val="accent6">
                      <a:lumMod val="75000"/>
                    </a:schemeClr>
                  </a:solidFill>
                  <a:latin typeface="Gulim" pitchFamily="34" charset="-127"/>
                  <a:ea typeface="Gulim" pitchFamily="34" charset="-127"/>
                </a:rPr>
                <a:t>17 November 2007)</a:t>
              </a:r>
              <a:endParaRPr lang="hr-HR" dirty="0">
                <a:solidFill>
                  <a:schemeClr val="accent6">
                    <a:lumMod val="75000"/>
                  </a:schemeClr>
                </a:solidFill>
                <a:latin typeface="Gulim" pitchFamily="34" charset="-127"/>
                <a:ea typeface="Gulim" pitchFamily="34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5936143"/>
            <a:ext cx="770022" cy="92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5954740"/>
            <a:ext cx="947107" cy="903260"/>
          </a:xfrm>
          <a:prstGeom prst="rect">
            <a:avLst/>
          </a:prstGeom>
          <a:noFill/>
        </p:spPr>
      </p:pic>
      <p:pic>
        <p:nvPicPr>
          <p:cNvPr id="1026" name="Picture 2" descr="http://t2.gstatic.com/images?q=tbn:ANd9GcRojw_IxnSwm-EKfzo34EJdQVQtdO9aFv0v-kVEM65OAI9wa9Q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1" y="5943600"/>
            <a:ext cx="914399" cy="914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5934670"/>
            <a:ext cx="8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3</a:t>
            </a:r>
            <a:r>
              <a:rPr lang="hr-HR" baseline="30000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rd</a:t>
            </a:r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 International Conference on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Biodiversity &amp; Sustainable Energy Development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June 24-26, 2014 Valencia Conference Centre, Spain</a:t>
            </a:r>
            <a:r>
              <a:rPr lang="hr-HR" dirty="0" smtClean="0">
                <a:solidFill>
                  <a:srgbClr val="0A3C16"/>
                </a:solidFill>
              </a:rPr>
              <a:t> </a:t>
            </a:r>
            <a:endParaRPr lang="hr-HR" dirty="0">
              <a:solidFill>
                <a:srgbClr val="0A3C16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943600"/>
            <a:ext cx="914400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04800" y="381000"/>
            <a:ext cx="8229600" cy="1295400"/>
          </a:xfrm>
        </p:spPr>
        <p:txBody>
          <a:bodyPr>
            <a:normAutofit/>
          </a:bodyPr>
          <a:lstStyle/>
          <a:p>
            <a:pPr algn="ctr"/>
            <a:r>
              <a:rPr lang="hr-HR" sz="4800" b="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lim" pitchFamily="34" charset="-127"/>
                <a:ea typeface="Gulim" pitchFamily="34" charset="-127"/>
              </a:rPr>
              <a:t>SOURCES OF PM</a:t>
            </a:r>
            <a:endParaRPr lang="hr-HR" sz="4800" b="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5" name="Down Arrow 14"/>
          <p:cNvSpPr/>
          <p:nvPr/>
        </p:nvSpPr>
        <p:spPr>
          <a:xfrm rot="19521410">
            <a:off x="5690518" y="1461894"/>
            <a:ext cx="970495" cy="2093181"/>
          </a:xfrm>
          <a:prstGeom prst="downArrow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prstClr val="white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648200" y="3505200"/>
            <a:ext cx="4495800" cy="1295400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spcBef>
                <a:spcPct val="0"/>
              </a:spcBef>
            </a:pPr>
            <a:r>
              <a:rPr lang="hr-HR" sz="48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lim" pitchFamily="34" charset="-127"/>
                <a:ea typeface="Gulim" pitchFamily="34" charset="-127"/>
              </a:rPr>
              <a:t>Anthropogenic</a:t>
            </a:r>
            <a:endParaRPr lang="hr-HR" sz="480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lim" pitchFamily="34" charset="-127"/>
              <a:ea typeface="Gulim" pitchFamily="34" charset="-127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0" y="3624258"/>
            <a:ext cx="4825715" cy="3233742"/>
            <a:chOff x="15665536" y="2484210"/>
            <a:chExt cx="4420929" cy="2917813"/>
          </a:xfrm>
        </p:grpSpPr>
        <p:pic>
          <p:nvPicPr>
            <p:cNvPr id="23" name="Picture 19" descr="http://www.diseaseproof.com/UBBQ(1)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665536" y="2484210"/>
              <a:ext cx="4420929" cy="2917813"/>
            </a:xfrm>
            <a:prstGeom prst="rect">
              <a:avLst/>
            </a:prstGeom>
            <a:noFill/>
          </p:spPr>
        </p:pic>
        <p:sp>
          <p:nvSpPr>
            <p:cNvPr id="24" name="TextBox 23"/>
            <p:cNvSpPr txBox="1"/>
            <p:nvPr/>
          </p:nvSpPr>
          <p:spPr>
            <a:xfrm>
              <a:off x="15665536" y="4755692"/>
              <a:ext cx="2500330" cy="58318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hr-HR" dirty="0" smtClean="0">
                  <a:solidFill>
                    <a:schemeClr val="accent6">
                      <a:lumMod val="75000"/>
                    </a:schemeClr>
                  </a:solidFill>
                  <a:latin typeface="Gulim" pitchFamily="34" charset="-127"/>
                  <a:ea typeface="Gulim" pitchFamily="34" charset="-127"/>
                </a:rPr>
                <a:t>Cooking, particularly frying and barbeque </a:t>
              </a:r>
              <a:endParaRPr lang="hr-HR" dirty="0">
                <a:solidFill>
                  <a:schemeClr val="accent6">
                    <a:lumMod val="75000"/>
                  </a:schemeClr>
                </a:solidFill>
                <a:latin typeface="Gulim" pitchFamily="34" charset="-127"/>
                <a:ea typeface="Gulim" pitchFamily="34" charset="-127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7786710" y="5985471"/>
            <a:ext cx="186561" cy="372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r-HR" dirty="0" smtClean="0">
              <a:solidFill>
                <a:srgbClr val="3732A0"/>
              </a:solidFill>
              <a:latin typeface="Gulim" pitchFamily="34" charset="-127"/>
              <a:ea typeface="Gulim" pitchFamily="34" charset="-127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1828800" y="1219200"/>
            <a:ext cx="7315200" cy="5638800"/>
            <a:chOff x="-5105400" y="762000"/>
            <a:chExt cx="7315200" cy="5638800"/>
          </a:xfrm>
        </p:grpSpPr>
        <p:pic>
          <p:nvPicPr>
            <p:cNvPr id="38" name="grafike15"/>
            <p:cNvPicPr/>
            <p:nvPr/>
          </p:nvPicPr>
          <p:blipFill>
            <a:blip r:embed="rId7" cstate="print">
              <a:lum/>
              <a:alphaModFix/>
            </a:blip>
            <a:srcRect b="7500"/>
            <a:stretch>
              <a:fillRect/>
            </a:stretch>
          </p:blipFill>
          <p:spPr>
            <a:xfrm>
              <a:off x="-5105400" y="762000"/>
              <a:ext cx="7315200" cy="563880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-3810000" y="908566"/>
              <a:ext cx="5647396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r-HR" b="1" dirty="0" smtClean="0">
                  <a:solidFill>
                    <a:schemeClr val="bg1">
                      <a:lumMod val="75000"/>
                      <a:lumOff val="25000"/>
                    </a:schemeClr>
                  </a:solidFill>
                  <a:latin typeface="Gulim" pitchFamily="34" charset="-127"/>
                  <a:ea typeface="Gulim" pitchFamily="34" charset="-127"/>
                </a:rPr>
                <a:t>Indoor PM1 mass concentration</a:t>
              </a:r>
              <a:endParaRPr lang="hr-HR" b="1" dirty="0">
                <a:solidFill>
                  <a:schemeClr val="bg1">
                    <a:lumMod val="75000"/>
                    <a:lumOff val="25000"/>
                  </a:schemeClr>
                </a:solidFill>
                <a:latin typeface="Gulim" pitchFamily="34" charset="-127"/>
                <a:ea typeface="Gulim" pitchFamily="34" charset="-127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6200000">
              <a:off x="-4882634" y="3810000"/>
              <a:ext cx="12954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r-HR" b="1" dirty="0" smtClean="0">
                  <a:solidFill>
                    <a:schemeClr val="bg1">
                      <a:lumMod val="75000"/>
                      <a:lumOff val="25000"/>
                    </a:schemeClr>
                  </a:solidFill>
                  <a:latin typeface="Gulim" pitchFamily="34" charset="-127"/>
                  <a:ea typeface="Gulim" pitchFamily="34" charset="-127"/>
                </a:rPr>
                <a:t>PM1</a:t>
              </a:r>
              <a:endParaRPr lang="hr-HR" b="1" dirty="0">
                <a:solidFill>
                  <a:schemeClr val="bg1">
                    <a:lumMod val="75000"/>
                    <a:lumOff val="25000"/>
                  </a:schemeClr>
                </a:solidFill>
                <a:latin typeface="Gulim" pitchFamily="34" charset="-127"/>
                <a:ea typeface="Gulim" pitchFamily="34" charset="-127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-3657600" y="6013966"/>
              <a:ext cx="5647396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r-HR" b="1" dirty="0" smtClean="0">
                  <a:solidFill>
                    <a:schemeClr val="bg1">
                      <a:lumMod val="75000"/>
                      <a:lumOff val="25000"/>
                    </a:schemeClr>
                  </a:solidFill>
                  <a:latin typeface="Gulim" pitchFamily="34" charset="-127"/>
                  <a:ea typeface="Gulim" pitchFamily="34" charset="-127"/>
                </a:rPr>
                <a:t>Day, April 2014 </a:t>
              </a:r>
              <a:endParaRPr lang="hr-HR" b="1" dirty="0">
                <a:solidFill>
                  <a:schemeClr val="bg1">
                    <a:lumMod val="75000"/>
                    <a:lumOff val="25000"/>
                  </a:schemeClr>
                </a:solidFill>
                <a:latin typeface="Gulim" pitchFamily="34" charset="-127"/>
                <a:ea typeface="Gulim" pitchFamily="34" charset="-127"/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 flipV="1">
              <a:off x="-685800" y="2356366"/>
              <a:ext cx="1371600" cy="6096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-2286000" y="3005435"/>
              <a:ext cx="2057400" cy="646331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hr-HR" dirty="0" smtClean="0">
                  <a:solidFill>
                    <a:srgbClr val="C00000"/>
                  </a:solidFill>
                </a:rPr>
                <a:t>Barbeque   in front of the building</a:t>
              </a:r>
              <a:endParaRPr lang="hr-HR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0" y="2057400"/>
            <a:ext cx="6477000" cy="4800600"/>
            <a:chOff x="6908079" y="-785842"/>
            <a:chExt cx="4975296" cy="3160495"/>
          </a:xfrm>
        </p:grpSpPr>
        <p:pic>
          <p:nvPicPr>
            <p:cNvPr id="42" name="Picture 12" descr="During the morning rush hour, the Miguel Hidalgo area of Mexico City is clogged with traffic and smog. (©Stephanie Maze/Corbis. Reproduced by permission.)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908079" y="-785842"/>
              <a:ext cx="4973214" cy="3160495"/>
            </a:xfrm>
            <a:prstGeom prst="rect">
              <a:avLst/>
            </a:prstGeom>
            <a:noFill/>
          </p:spPr>
        </p:pic>
        <p:sp>
          <p:nvSpPr>
            <p:cNvPr id="43" name="TextBox 42"/>
            <p:cNvSpPr txBox="1"/>
            <p:nvPr/>
          </p:nvSpPr>
          <p:spPr>
            <a:xfrm>
              <a:off x="9297805" y="-785842"/>
              <a:ext cx="2585570" cy="47030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hr-HR" dirty="0" smtClean="0">
                  <a:solidFill>
                    <a:schemeClr val="accent6">
                      <a:lumMod val="75000"/>
                    </a:schemeClr>
                  </a:solidFill>
                  <a:latin typeface="Gulim" pitchFamily="34" charset="-127"/>
                  <a:ea typeface="Gulim" pitchFamily="34" charset="-127"/>
                </a:rPr>
                <a:t>Traffic (land, air &amp; sea)</a:t>
              </a:r>
            </a:p>
            <a:p>
              <a:r>
                <a:rPr lang="hr-HR" dirty="0" smtClean="0">
                  <a:solidFill>
                    <a:schemeClr val="accent6">
                      <a:lumMod val="75000"/>
                    </a:schemeClr>
                  </a:solidFill>
                  <a:latin typeface="Gulim" pitchFamily="34" charset="-127"/>
                  <a:ea typeface="Gulim" pitchFamily="34" charset="-127"/>
                </a:rPr>
                <a:t>(Mexico City)</a:t>
              </a:r>
              <a:endParaRPr lang="hr-HR" dirty="0">
                <a:solidFill>
                  <a:schemeClr val="accent6">
                    <a:lumMod val="75000"/>
                  </a:schemeClr>
                </a:solidFill>
                <a:latin typeface="Gulim" pitchFamily="34" charset="-127"/>
                <a:ea typeface="Gulim" pitchFamily="34" charset="-127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90600" y="1143000"/>
            <a:ext cx="7848600" cy="5486400"/>
            <a:chOff x="7643834" y="1578308"/>
            <a:chExt cx="6705600" cy="4332180"/>
          </a:xfrm>
        </p:grpSpPr>
        <p:sp>
          <p:nvSpPr>
            <p:cNvPr id="29" name="TextBox 28"/>
            <p:cNvSpPr txBox="1"/>
            <p:nvPr/>
          </p:nvSpPr>
          <p:spPr>
            <a:xfrm>
              <a:off x="7643834" y="4357694"/>
              <a:ext cx="20361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>
                  <a:latin typeface="Gulim" pitchFamily="34" charset="-127"/>
                  <a:ea typeface="Gulim" pitchFamily="34" charset="-127"/>
                </a:rPr>
                <a:t>gradnja</a:t>
              </a:r>
            </a:p>
            <a:p>
              <a:r>
                <a:rPr lang="hr-HR" dirty="0" smtClean="0">
                  <a:latin typeface="Gulim" pitchFamily="34" charset="-127"/>
                  <a:ea typeface="Gulim" pitchFamily="34" charset="-127"/>
                </a:rPr>
                <a:t>(izgradnja Arene)</a:t>
              </a:r>
              <a:endParaRPr lang="hr-HR" dirty="0">
                <a:latin typeface="Gulim" pitchFamily="34" charset="-127"/>
                <a:ea typeface="Gulim" pitchFamily="34" charset="-127"/>
              </a:endParaRPr>
            </a:p>
          </p:txBody>
        </p:sp>
        <p:pic>
          <p:nvPicPr>
            <p:cNvPr id="30" name="Picture 17" descr="D:\1 AQCT\fotogarafije\moj novi fotic\Kutina 09 03 09 Dora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858148" y="1578308"/>
              <a:ext cx="6491286" cy="4332180"/>
            </a:xfrm>
            <a:prstGeom prst="rect">
              <a:avLst/>
            </a:prstGeom>
            <a:noFill/>
          </p:spPr>
        </p:pic>
        <p:sp>
          <p:nvSpPr>
            <p:cNvPr id="31" name="TextBox 30"/>
            <p:cNvSpPr txBox="1"/>
            <p:nvPr/>
          </p:nvSpPr>
          <p:spPr>
            <a:xfrm>
              <a:off x="11530034" y="1643288"/>
              <a:ext cx="2819400" cy="72908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hr-HR" dirty="0" smtClean="0">
                  <a:solidFill>
                    <a:schemeClr val="accent6">
                      <a:lumMod val="75000"/>
                    </a:schemeClr>
                  </a:solidFill>
                  <a:latin typeface="Gulim" pitchFamily="34" charset="-127"/>
                  <a:ea typeface="Gulim" pitchFamily="34" charset="-127"/>
                </a:rPr>
                <a:t>Industry</a:t>
              </a:r>
              <a:endParaRPr lang="hr-HR" dirty="0" smtClean="0">
                <a:solidFill>
                  <a:schemeClr val="accent6">
                    <a:lumMod val="75000"/>
                  </a:schemeClr>
                </a:solidFill>
                <a:latin typeface="Gulim" pitchFamily="34" charset="-127"/>
                <a:ea typeface="Gulim" pitchFamily="34" charset="-127"/>
              </a:endParaRPr>
            </a:p>
            <a:p>
              <a:r>
                <a:rPr lang="hr-HR" dirty="0" smtClean="0">
                  <a:solidFill>
                    <a:schemeClr val="accent6">
                      <a:lumMod val="75000"/>
                    </a:schemeClr>
                  </a:solidFill>
                  <a:latin typeface="Gulim" pitchFamily="34" charset="-127"/>
                  <a:ea typeface="Gulim" pitchFamily="34" charset="-127"/>
                </a:rPr>
                <a:t>(Petrochemical industry, Kutina, Croatia)</a:t>
              </a:r>
              <a:endParaRPr lang="hr-HR" dirty="0">
                <a:solidFill>
                  <a:schemeClr val="accent6">
                    <a:lumMod val="75000"/>
                  </a:schemeClr>
                </a:solidFill>
                <a:latin typeface="Gulim" pitchFamily="34" charset="-127"/>
                <a:ea typeface="Gulim" pitchFamily="34" charset="-127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0" y="1260439"/>
            <a:ext cx="7868935" cy="5597561"/>
            <a:chOff x="8501090" y="4127475"/>
            <a:chExt cx="6421135" cy="4302161"/>
          </a:xfrm>
        </p:grpSpPr>
        <p:pic>
          <p:nvPicPr>
            <p:cNvPr id="26" name="Picture 16" descr="http://www.css.hr/drupal6/sites/default/files/arena_blato_gradili%C5%A1te_large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501090" y="4127475"/>
              <a:ext cx="6421135" cy="4302161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12082490" y="4203675"/>
              <a:ext cx="28184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dirty="0" smtClean="0">
                  <a:latin typeface="Gulim" pitchFamily="34" charset="-127"/>
                  <a:ea typeface="Gulim" pitchFamily="34" charset="-127"/>
                </a:rPr>
                <a:t>Construction works</a:t>
              </a:r>
            </a:p>
            <a:p>
              <a:r>
                <a:rPr lang="hr-HR" dirty="0" smtClean="0">
                  <a:latin typeface="Gulim" pitchFamily="34" charset="-127"/>
                  <a:ea typeface="Gulim" pitchFamily="34" charset="-127"/>
                </a:rPr>
                <a:t>(Arena, Zagreb, Croatia)</a:t>
              </a:r>
              <a:endParaRPr lang="hr-HR" dirty="0">
                <a:latin typeface="Gulim" pitchFamily="34" charset="-127"/>
                <a:ea typeface="Gulim" pitchFamily="34" charset="-127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0" y="1447800"/>
            <a:ext cx="6705600" cy="5410200"/>
            <a:chOff x="9616621" y="4776117"/>
            <a:chExt cx="3809368" cy="2857520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616621" y="4776117"/>
              <a:ext cx="3809368" cy="2857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xtBox 39"/>
            <p:cNvSpPr txBox="1"/>
            <p:nvPr/>
          </p:nvSpPr>
          <p:spPr>
            <a:xfrm>
              <a:off x="9634106" y="4827144"/>
              <a:ext cx="3714776" cy="432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>
                  <a:solidFill>
                    <a:schemeClr val="bg1">
                      <a:lumMod val="75000"/>
                      <a:lumOff val="25000"/>
                    </a:schemeClr>
                  </a:solidFill>
                  <a:latin typeface="Gulim" pitchFamily="34" charset="-127"/>
                  <a:ea typeface="Gulim" pitchFamily="34" charset="-127"/>
                </a:rPr>
                <a:t>Power plants</a:t>
              </a:r>
            </a:p>
            <a:p>
              <a:r>
                <a:rPr lang="hr-HR" dirty="0" smtClean="0">
                  <a:solidFill>
                    <a:schemeClr val="bg1">
                      <a:lumMod val="75000"/>
                      <a:lumOff val="25000"/>
                    </a:schemeClr>
                  </a:solidFill>
                  <a:latin typeface="Gulim" pitchFamily="34" charset="-127"/>
                  <a:ea typeface="Gulim" pitchFamily="34" charset="-127"/>
                </a:rPr>
                <a:t>(e.g., Savica, Zagreb, Croatia)</a:t>
              </a:r>
              <a:endParaRPr lang="hr-HR" dirty="0">
                <a:solidFill>
                  <a:schemeClr val="bg1">
                    <a:lumMod val="75000"/>
                    <a:lumOff val="25000"/>
                  </a:schemeClr>
                </a:solidFill>
                <a:latin typeface="Gulim" pitchFamily="34" charset="-127"/>
                <a:ea typeface="Gulim" pitchFamily="34" charset="-127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-381000" y="2029013"/>
            <a:ext cx="7772400" cy="4828987"/>
            <a:chOff x="-3714840" y="6715147"/>
            <a:chExt cx="5143500" cy="2857499"/>
          </a:xfrm>
        </p:grpSpPr>
        <p:pic>
          <p:nvPicPr>
            <p:cNvPr id="20" name="Picture 21" descr="http://s.seebiz.eu/files/img/2008/8/27/vatrogasci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-3714840" y="6715147"/>
              <a:ext cx="5143500" cy="2857499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-3513134" y="6822128"/>
              <a:ext cx="1857356" cy="109702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hr-HR" dirty="0" smtClean="0">
                  <a:solidFill>
                    <a:schemeClr val="accent1">
                      <a:lumMod val="10000"/>
                    </a:schemeClr>
                  </a:solidFill>
                  <a:latin typeface="Gulim" pitchFamily="34" charset="-127"/>
                  <a:ea typeface="Gulim" pitchFamily="34" charset="-127"/>
                </a:rPr>
                <a:t>Various accidents</a:t>
              </a:r>
            </a:p>
            <a:p>
              <a:r>
                <a:rPr lang="hr-HR" dirty="0" smtClean="0">
                  <a:solidFill>
                    <a:schemeClr val="accent1">
                      <a:lumMod val="10000"/>
                    </a:schemeClr>
                  </a:solidFill>
                  <a:latin typeface="Gulim" pitchFamily="34" charset="-127"/>
                  <a:ea typeface="Gulim" pitchFamily="34" charset="-127"/>
                </a:rPr>
                <a:t>(e.g., fire in the  Solaris Yacht Marina, Croatia, 3. April 2010)</a:t>
              </a:r>
              <a:endParaRPr lang="hr-HR" dirty="0">
                <a:solidFill>
                  <a:schemeClr val="accent1">
                    <a:lumMod val="10000"/>
                  </a:schemeClr>
                </a:solidFill>
                <a:latin typeface="Gulim" pitchFamily="34" charset="-127"/>
                <a:ea typeface="Gulim" pitchFamily="34" charset="-127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0" y="1752600"/>
            <a:ext cx="6781800" cy="5105400"/>
            <a:chOff x="-67480" y="226293"/>
            <a:chExt cx="5715000" cy="3922196"/>
          </a:xfrm>
        </p:grpSpPr>
        <p:pic>
          <p:nvPicPr>
            <p:cNvPr id="35" name="Picture 2" descr="Kamenolom Tounj"/>
            <p:cNvPicPr>
              <a:picLocks noChangeAspect="1" noChangeArrowheads="1"/>
            </p:cNvPicPr>
            <p:nvPr/>
          </p:nvPicPr>
          <p:blipFill>
            <a:blip r:embed="rId13" cstate="print"/>
            <a:srcRect b="8494"/>
            <a:stretch>
              <a:fillRect/>
            </a:stretch>
          </p:blipFill>
          <p:spPr bwMode="auto">
            <a:xfrm>
              <a:off x="-67480" y="226293"/>
              <a:ext cx="5715000" cy="3922196"/>
            </a:xfrm>
            <a:prstGeom prst="rect">
              <a:avLst/>
            </a:prstGeom>
            <a:noFill/>
          </p:spPr>
        </p:pic>
        <p:sp>
          <p:nvSpPr>
            <p:cNvPr id="36" name="TextBox 35"/>
            <p:cNvSpPr txBox="1"/>
            <p:nvPr/>
          </p:nvSpPr>
          <p:spPr>
            <a:xfrm>
              <a:off x="2690313" y="234914"/>
              <a:ext cx="2957207" cy="110282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hr-HR" dirty="0" smtClean="0">
                  <a:solidFill>
                    <a:schemeClr val="accent6">
                      <a:lumMod val="75000"/>
                    </a:schemeClr>
                  </a:solidFill>
                  <a:latin typeface="Gulim" pitchFamily="34" charset="-127"/>
                  <a:ea typeface="Gulim" pitchFamily="34" charset="-127"/>
                </a:rPr>
                <a:t>Stonepits, surface mines (e.g., Tounj, Croatia)</a:t>
              </a:r>
              <a:endParaRPr lang="hr-HR" dirty="0">
                <a:solidFill>
                  <a:schemeClr val="accent6">
                    <a:lumMod val="75000"/>
                  </a:schemeClr>
                </a:solidFill>
                <a:latin typeface="Gulim" pitchFamily="34" charset="-127"/>
                <a:ea typeface="Gulim" pitchFamily="34" charset="-127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981200" y="1828800"/>
            <a:ext cx="7162800" cy="5029200"/>
            <a:chOff x="10001288" y="-1500198"/>
            <a:chExt cx="4771305" cy="3000396"/>
          </a:xfrm>
        </p:grpSpPr>
        <p:pic>
          <p:nvPicPr>
            <p:cNvPr id="17" name="Picture 23" descr="http://static.businessinsider.com/image/4aef16dc0000000000dbfd2b/gulf-war-usa-iraq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0001288" y="-1500198"/>
              <a:ext cx="4771305" cy="3000396"/>
            </a:xfrm>
            <a:prstGeom prst="rect">
              <a:avLst/>
            </a:prstGeom>
            <a:noFill/>
          </p:spPr>
        </p:pic>
        <p:sp>
          <p:nvSpPr>
            <p:cNvPr id="18" name="TextBox 17"/>
            <p:cNvSpPr txBox="1"/>
            <p:nvPr/>
          </p:nvSpPr>
          <p:spPr>
            <a:xfrm>
              <a:off x="10072726" y="-1285908"/>
              <a:ext cx="18335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>
                  <a:latin typeface="Gulim" pitchFamily="34" charset="-127"/>
                  <a:ea typeface="Gulim" pitchFamily="34" charset="-127"/>
                </a:rPr>
                <a:t>War activities</a:t>
              </a:r>
            </a:p>
            <a:p>
              <a:r>
                <a:rPr lang="hr-HR" dirty="0" smtClean="0">
                  <a:latin typeface="Gulim" pitchFamily="34" charset="-127"/>
                  <a:ea typeface="Gulim" pitchFamily="34" charset="-127"/>
                </a:rPr>
                <a:t>(Gulf War)</a:t>
              </a:r>
              <a:endParaRPr lang="hr-HR" dirty="0">
                <a:latin typeface="Gulim" pitchFamily="34" charset="-127"/>
                <a:ea typeface="Gulim" pitchFamily="34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1892863"/>
            <a:ext cx="770022" cy="92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1911460"/>
            <a:ext cx="947107" cy="90326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762000" y="3200400"/>
            <a:ext cx="8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3</a:t>
            </a:r>
            <a:r>
              <a:rPr lang="hr-HR" baseline="30000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rd</a:t>
            </a:r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 International Conference on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Biodiversity &amp; Sustainable Energy Development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June 24-26, 2014 Valencia Conference Centre, Spain</a:t>
            </a:r>
            <a:r>
              <a:rPr lang="hr-HR" dirty="0" smtClean="0">
                <a:solidFill>
                  <a:srgbClr val="0A3C16"/>
                </a:solidFill>
              </a:rPr>
              <a:t> </a:t>
            </a:r>
            <a:endParaRPr lang="hr-HR" dirty="0">
              <a:solidFill>
                <a:srgbClr val="0A3C16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900320"/>
            <a:ext cx="914400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0" y="381000"/>
            <a:ext cx="3810000" cy="533400"/>
          </a:xfrm>
        </p:spPr>
        <p:txBody>
          <a:bodyPr>
            <a:normAutofit/>
          </a:bodyPr>
          <a:lstStyle/>
          <a:p>
            <a:pPr algn="ctr"/>
            <a:r>
              <a:rPr lang="hr-HR" sz="2800" b="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</a:rPr>
              <a:t>Numerous sources </a:t>
            </a:r>
            <a:endParaRPr lang="hr-HR" sz="2800" b="0" dirty="0">
              <a:solidFill>
                <a:srgbClr val="DDDDDD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3" name="Down Arrow 12"/>
          <p:cNvSpPr/>
          <p:nvPr/>
        </p:nvSpPr>
        <p:spPr>
          <a:xfrm rot="16200000">
            <a:off x="3649630" y="388970"/>
            <a:ext cx="441528" cy="577988"/>
          </a:xfrm>
          <a:prstGeom prst="downArrow">
            <a:avLst/>
          </a:prstGeom>
          <a:solidFill>
            <a:srgbClr val="CCFFCC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prstClr val="white"/>
              </a:solidFill>
            </a:endParaRPr>
          </a:p>
        </p:txBody>
      </p:sp>
      <p:pic>
        <p:nvPicPr>
          <p:cNvPr id="12" name="Picture 2" descr="http://jan.ucc.nau.edu/~doetqp-p/courses/env440/env440_2/lectures/lec35/Fig35_1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340592"/>
            <a:ext cx="8162932" cy="551740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219200" y="1447800"/>
            <a:ext cx="3429024" cy="278608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Rectangle 17"/>
          <p:cNvSpPr/>
          <p:nvPr/>
        </p:nvSpPr>
        <p:spPr>
          <a:xfrm>
            <a:off x="6729450" y="3857726"/>
            <a:ext cx="419104" cy="4381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Rectangle 19"/>
          <p:cNvSpPr/>
          <p:nvPr/>
        </p:nvSpPr>
        <p:spPr>
          <a:xfrm>
            <a:off x="1514476" y="4429230"/>
            <a:ext cx="571504" cy="5715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Rectangle 22"/>
          <p:cNvSpPr/>
          <p:nvPr/>
        </p:nvSpPr>
        <p:spPr>
          <a:xfrm>
            <a:off x="4157682" y="4357792"/>
            <a:ext cx="214314" cy="2143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9" name="Rectangle 28"/>
          <p:cNvSpPr/>
          <p:nvPr/>
        </p:nvSpPr>
        <p:spPr>
          <a:xfrm>
            <a:off x="1943104" y="4786420"/>
            <a:ext cx="214314" cy="2143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0" name="Rectangle 29"/>
          <p:cNvSpPr/>
          <p:nvPr/>
        </p:nvSpPr>
        <p:spPr>
          <a:xfrm flipH="1" flipV="1">
            <a:off x="4419600" y="4267200"/>
            <a:ext cx="228600" cy="15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9" name="Rectangle 48"/>
          <p:cNvSpPr/>
          <p:nvPr/>
        </p:nvSpPr>
        <p:spPr>
          <a:xfrm rot="2411584">
            <a:off x="2025053" y="4158653"/>
            <a:ext cx="214314" cy="2143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3" name="TextBox 52"/>
          <p:cNvSpPr txBox="1"/>
          <p:nvPr/>
        </p:nvSpPr>
        <p:spPr>
          <a:xfrm>
            <a:off x="1066800" y="2819400"/>
            <a:ext cx="1752600" cy="1477328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rgbClr val="FF0000"/>
                </a:solidFill>
                <a:latin typeface="Gulim" pitchFamily="34" charset="-127"/>
                <a:ea typeface="Gulim" pitchFamily="34" charset="-127"/>
              </a:rPr>
              <a:t>Nuclei mode</a:t>
            </a:r>
          </a:p>
          <a:p>
            <a:r>
              <a:rPr lang="hr-HR" b="1" dirty="0" smtClean="0">
                <a:solidFill>
                  <a:srgbClr val="FF0000"/>
                </a:solidFill>
                <a:latin typeface="Gulim" pitchFamily="34" charset="-127"/>
                <a:ea typeface="Gulim" pitchFamily="34" charset="-127"/>
              </a:rPr>
              <a:t>(mainly anthropogenic</a:t>
            </a:r>
          </a:p>
          <a:p>
            <a:r>
              <a:rPr lang="hr-HR" b="1" dirty="0" smtClean="0">
                <a:solidFill>
                  <a:srgbClr val="FF0000"/>
                </a:solidFill>
                <a:latin typeface="Gulim" pitchFamily="34" charset="-127"/>
                <a:ea typeface="Gulim" pitchFamily="34" charset="-127"/>
              </a:rPr>
              <a:t> – traffic emissions)</a:t>
            </a:r>
            <a:endParaRPr lang="hr-HR" b="1" dirty="0">
              <a:solidFill>
                <a:srgbClr val="FF0000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971800" y="2667000"/>
            <a:ext cx="3352800" cy="1600438"/>
          </a:xfrm>
          <a:prstGeom prst="rect">
            <a:avLst/>
          </a:prstGeom>
          <a:solidFill>
            <a:schemeClr val="tx1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solidFill>
                  <a:srgbClr val="0000FF"/>
                </a:solidFill>
                <a:latin typeface="Gulim" pitchFamily="34" charset="-127"/>
                <a:ea typeface="Gulim" pitchFamily="34" charset="-127"/>
              </a:rPr>
              <a:t>Accumulation mode (mainly anthropogenic)</a:t>
            </a:r>
          </a:p>
          <a:p>
            <a:pPr algn="ctr"/>
            <a:endParaRPr lang="hr-HR" sz="800" b="1" dirty="0" smtClean="0">
              <a:solidFill>
                <a:srgbClr val="0000FF"/>
              </a:solidFill>
              <a:latin typeface="Gulim" pitchFamily="34" charset="-127"/>
              <a:ea typeface="Gulim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hr-HR" b="1" dirty="0" smtClean="0">
                <a:solidFill>
                  <a:srgbClr val="0000FF"/>
                </a:solidFill>
                <a:latin typeface="Gulim" pitchFamily="34" charset="-127"/>
                <a:ea typeface="Gulim" pitchFamily="34" charset="-127"/>
              </a:rPr>
              <a:t>SO</a:t>
            </a:r>
            <a:r>
              <a:rPr lang="hr-HR" b="1" baseline="-25000" dirty="0" smtClean="0">
                <a:solidFill>
                  <a:srgbClr val="0000FF"/>
                </a:solidFill>
                <a:latin typeface="Gulim" pitchFamily="34" charset="-127"/>
                <a:ea typeface="Gulim" pitchFamily="34" charset="-127"/>
              </a:rPr>
              <a:t>4</a:t>
            </a:r>
            <a:r>
              <a:rPr lang="hr-HR" b="1" baseline="30000" dirty="0" smtClean="0">
                <a:solidFill>
                  <a:srgbClr val="0000FF"/>
                </a:solidFill>
                <a:latin typeface="Gulim" pitchFamily="34" charset="-127"/>
                <a:ea typeface="Gulim" pitchFamily="34" charset="-127"/>
              </a:rPr>
              <a:t>2-</a:t>
            </a:r>
            <a:r>
              <a:rPr lang="hr-HR" b="1" dirty="0" smtClean="0">
                <a:solidFill>
                  <a:srgbClr val="0000FF"/>
                </a:solidFill>
                <a:latin typeface="Gulim" pitchFamily="34" charset="-127"/>
                <a:ea typeface="Gulim" pitchFamily="34" charset="-127"/>
              </a:rPr>
              <a:t>, NH</a:t>
            </a:r>
            <a:r>
              <a:rPr lang="hr-HR" b="1" baseline="-25000" dirty="0" smtClean="0">
                <a:solidFill>
                  <a:srgbClr val="0000FF"/>
                </a:solidFill>
                <a:latin typeface="Gulim" pitchFamily="34" charset="-127"/>
                <a:ea typeface="Gulim" pitchFamily="34" charset="-127"/>
              </a:rPr>
              <a:t>4</a:t>
            </a:r>
            <a:r>
              <a:rPr lang="hr-HR" b="1" baseline="30000" dirty="0" smtClean="0">
                <a:solidFill>
                  <a:srgbClr val="0000FF"/>
                </a:solidFill>
                <a:latin typeface="Gulim" pitchFamily="34" charset="-127"/>
                <a:ea typeface="Gulim" pitchFamily="34" charset="-127"/>
              </a:rPr>
              <a:t>+</a:t>
            </a:r>
            <a:r>
              <a:rPr lang="hr-HR" b="1" dirty="0" smtClean="0">
                <a:solidFill>
                  <a:srgbClr val="0000FF"/>
                </a:solidFill>
                <a:latin typeface="Gulim" pitchFamily="34" charset="-127"/>
                <a:ea typeface="Gulim" pitchFamily="34" charset="-127"/>
              </a:rPr>
              <a:t> , NO</a:t>
            </a:r>
            <a:r>
              <a:rPr lang="hr-HR" b="1" baseline="-25000" dirty="0" smtClean="0">
                <a:solidFill>
                  <a:srgbClr val="0000FF"/>
                </a:solidFill>
                <a:latin typeface="Gulim" pitchFamily="34" charset="-127"/>
                <a:ea typeface="Gulim" pitchFamily="34" charset="-127"/>
              </a:rPr>
              <a:t>3</a:t>
            </a:r>
            <a:r>
              <a:rPr lang="hr-HR" b="1" baseline="30000" dirty="0" smtClean="0">
                <a:solidFill>
                  <a:srgbClr val="0000FF"/>
                </a:solidFill>
                <a:latin typeface="Gulim" pitchFamily="34" charset="-127"/>
                <a:ea typeface="Gulim" pitchFamily="34" charset="-127"/>
              </a:rPr>
              <a:t>-</a:t>
            </a:r>
            <a:r>
              <a:rPr lang="hr-HR" b="1" dirty="0" smtClean="0">
                <a:solidFill>
                  <a:srgbClr val="0000FF"/>
                </a:solidFill>
                <a:latin typeface="Gulim" pitchFamily="34" charset="-127"/>
                <a:ea typeface="Gulim" pitchFamily="34" charset="-127"/>
              </a:rPr>
              <a:t> , </a:t>
            </a:r>
            <a:endParaRPr lang="hr-HR" b="1" baseline="30000" dirty="0" smtClean="0">
              <a:solidFill>
                <a:srgbClr val="0000FF"/>
              </a:solidFill>
              <a:latin typeface="Gulim" pitchFamily="34" charset="-127"/>
              <a:ea typeface="Gulim" pitchFamily="34" charset="-127"/>
            </a:endParaRPr>
          </a:p>
          <a:p>
            <a:pPr algn="ctr">
              <a:lnSpc>
                <a:spcPct val="150000"/>
              </a:lnSpc>
            </a:pPr>
            <a:r>
              <a:rPr lang="hr-HR" b="1" dirty="0" smtClean="0">
                <a:solidFill>
                  <a:srgbClr val="0000FF"/>
                </a:solidFill>
                <a:latin typeface="Gulim" pitchFamily="34" charset="-127"/>
                <a:ea typeface="Gulim" pitchFamily="34" charset="-127"/>
              </a:rPr>
              <a:t>Pb, C</a:t>
            </a:r>
            <a:endParaRPr lang="hr-HR" b="1" baseline="30000" dirty="0">
              <a:solidFill>
                <a:srgbClr val="0000FF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00800" y="1600200"/>
            <a:ext cx="2133600" cy="2308324"/>
          </a:xfrm>
          <a:prstGeom prst="rect">
            <a:avLst/>
          </a:prstGeom>
          <a:solidFill>
            <a:schemeClr val="tx1"/>
          </a:solidFill>
          <a:ln w="1905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solidFill>
                  <a:srgbClr val="008000"/>
                </a:solidFill>
                <a:latin typeface="Gulim" pitchFamily="34" charset="-127"/>
                <a:ea typeface="Gulim" pitchFamily="34" charset="-127"/>
              </a:rPr>
              <a:t>Coarse mode (mainly natural) – crustal materials, sea salt, plant emitted particles) </a:t>
            </a:r>
          </a:p>
          <a:p>
            <a:pPr algn="ctr"/>
            <a:endParaRPr lang="hr-HR" b="1" dirty="0" smtClean="0">
              <a:solidFill>
                <a:srgbClr val="008000"/>
              </a:solidFill>
              <a:latin typeface="Gulim" pitchFamily="34" charset="-127"/>
              <a:ea typeface="Gulim" pitchFamily="34" charset="-127"/>
            </a:endParaRPr>
          </a:p>
          <a:p>
            <a:r>
              <a:rPr lang="hr-HR" b="1" dirty="0" smtClean="0">
                <a:solidFill>
                  <a:srgbClr val="008000"/>
                </a:solidFill>
                <a:latin typeface="Gulim" pitchFamily="34" charset="-127"/>
                <a:ea typeface="Gulim" pitchFamily="34" charset="-127"/>
              </a:rPr>
              <a:t>Fe, Ca, Si, Na, Cl</a:t>
            </a:r>
          </a:p>
          <a:p>
            <a:pPr algn="ctr"/>
            <a:r>
              <a:rPr lang="hr-HR" b="1" dirty="0" smtClean="0">
                <a:solidFill>
                  <a:srgbClr val="008000"/>
                </a:solidFill>
                <a:latin typeface="Gulim" pitchFamily="34" charset="-127"/>
                <a:ea typeface="Gulim" pitchFamily="34" charset="-127"/>
              </a:rPr>
              <a:t>Al</a:t>
            </a:r>
            <a:endParaRPr lang="hr-HR" b="1" dirty="0">
              <a:solidFill>
                <a:srgbClr val="008000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4419600" y="304800"/>
            <a:ext cx="4191000" cy="838200"/>
          </a:xfrm>
          <a:prstGeom prst="rect">
            <a:avLst/>
          </a:prstGeom>
        </p:spPr>
        <p:txBody>
          <a:bodyPr vert="horz" lIns="91440" tIns="0" rIns="45720" bIns="0" rtlCol="0" anchor="t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uLnTx/>
                <a:uFillTx/>
                <a:latin typeface="Gulim" pitchFamily="34" charset="-127"/>
                <a:ea typeface="Gulim" pitchFamily="34" charset="-127"/>
                <a:cs typeface="+mj-cs"/>
              </a:rPr>
              <a:t>Chemical &amp; physical</a:t>
            </a:r>
            <a:r>
              <a:rPr kumimoji="0" lang="hr-HR" sz="2800" b="0" i="0" u="none" strike="noStrike" kern="1200" cap="none" spc="0" normalizeH="0" noProof="0" dirty="0" smtClean="0">
                <a:ln>
                  <a:noFill/>
                </a:ln>
                <a:solidFill>
                  <a:srgbClr val="DDDDDD"/>
                </a:solidFill>
                <a:uLnTx/>
                <a:uFillTx/>
                <a:latin typeface="Gulim" pitchFamily="34" charset="-127"/>
                <a:ea typeface="Gulim" pitchFamily="34" charset="-127"/>
                <a:cs typeface="+mj-cs"/>
              </a:rPr>
              <a:t> complexity </a:t>
            </a: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uLnTx/>
              <a:uFillTx/>
              <a:latin typeface="Gulim" pitchFamily="34" charset="-127"/>
              <a:ea typeface="Gulim" pitchFamily="34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animBg="1"/>
      <p:bldP spid="18" grpId="0" animBg="1"/>
      <p:bldP spid="20" grpId="0" animBg="1"/>
      <p:bldP spid="23" grpId="0" animBg="1"/>
      <p:bldP spid="29" grpId="0" animBg="1"/>
      <p:bldP spid="30" grpId="0" animBg="1"/>
      <p:bldP spid="49" grpId="0" animBg="1"/>
      <p:bldP spid="53" grpId="0" animBg="1"/>
      <p:bldP spid="54" grpId="0" animBg="1"/>
      <p:bldP spid="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34670"/>
            <a:ext cx="8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3</a:t>
            </a:r>
            <a:r>
              <a:rPr lang="hr-HR" baseline="30000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rd</a:t>
            </a:r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 International Conference on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Biodiversity &amp; Sustainable Energy Development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June 24-26, 2014 Valencia Conference Centre, Spain</a:t>
            </a:r>
            <a:r>
              <a:rPr lang="hr-HR" dirty="0" smtClean="0">
                <a:solidFill>
                  <a:srgbClr val="0A3C16"/>
                </a:solidFill>
              </a:rPr>
              <a:t> </a:t>
            </a:r>
            <a:endParaRPr lang="hr-HR" dirty="0">
              <a:solidFill>
                <a:srgbClr val="0A3C16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943600"/>
            <a:ext cx="914400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04800" y="381000"/>
            <a:ext cx="8229600" cy="1295400"/>
          </a:xfrm>
        </p:spPr>
        <p:txBody>
          <a:bodyPr>
            <a:normAutofit/>
          </a:bodyPr>
          <a:lstStyle/>
          <a:p>
            <a:pPr algn="ctr"/>
            <a:r>
              <a:rPr lang="hr-HR" sz="4800" b="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lim" pitchFamily="34" charset="-127"/>
                <a:ea typeface="Gulim" pitchFamily="34" charset="-127"/>
              </a:rPr>
              <a:t>INDOOR PM EXPERIMENT</a:t>
            </a:r>
            <a:endParaRPr lang="hr-HR" sz="4800" b="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0" y="6211669"/>
            <a:ext cx="91440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hr-HR" sz="1800" dirty="0">
                <a:latin typeface="Segoe UI" pitchFamily="34" charset="0"/>
                <a:ea typeface="Segoe UI" pitchFamily="34" charset="0"/>
                <a:cs typeface="Segoe UI" pitchFamily="34" charset="0"/>
              </a:rPr>
              <a:t>Climate Change</a:t>
            </a:r>
            <a:r>
              <a:rPr lang="hr-HR" sz="18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Human Health and National </a:t>
            </a:r>
            <a:r>
              <a:rPr lang="hr-HR" sz="1800" dirty="0">
                <a:latin typeface="Segoe UI" pitchFamily="34" charset="0"/>
                <a:ea typeface="Segoe UI" pitchFamily="34" charset="0"/>
                <a:cs typeface="Segoe UI" pitchFamily="34" charset="0"/>
              </a:rPr>
              <a:t>Security</a:t>
            </a:r>
          </a:p>
          <a:p>
            <a:pPr algn="ctr"/>
            <a:r>
              <a:rPr lang="hr-HR" sz="1800" dirty="0">
                <a:latin typeface="Segoe UI" pitchFamily="34" charset="0"/>
                <a:ea typeface="Segoe UI" pitchFamily="34" charset="0"/>
                <a:cs typeface="Segoe UI" pitchFamily="34" charset="0"/>
              </a:rPr>
              <a:t>NATO Advanced Research </a:t>
            </a:r>
            <a:r>
              <a:rPr lang="hr-HR" sz="18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Workshop, 28 </a:t>
            </a:r>
            <a:r>
              <a:rPr lang="hr-HR" sz="1800" dirty="0">
                <a:latin typeface="Segoe UI" pitchFamily="34" charset="0"/>
                <a:ea typeface="Segoe UI" pitchFamily="34" charset="0"/>
                <a:cs typeface="Segoe UI" pitchFamily="34" charset="0"/>
              </a:rPr>
              <a:t>- 30 April </a:t>
            </a:r>
            <a:r>
              <a:rPr lang="hr-HR" sz="18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2011, Dubrovnik</a:t>
            </a:r>
            <a:r>
              <a:rPr lang="hr-HR" sz="1800" dirty="0">
                <a:latin typeface="Segoe UI" pitchFamily="34" charset="0"/>
                <a:ea typeface="Segoe UI" pitchFamily="34" charset="0"/>
                <a:cs typeface="Segoe UI" pitchFamily="34" charset="0"/>
              </a:rPr>
              <a:t>, Croatia</a:t>
            </a:r>
            <a:endParaRPr lang="en-GB" sz="18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 cstate="print"/>
          <a:srcRect t="3254" r="1618" b="1298"/>
          <a:stretch>
            <a:fillRect/>
          </a:stretch>
        </p:blipFill>
        <p:spPr bwMode="auto">
          <a:xfrm>
            <a:off x="0" y="1357887"/>
            <a:ext cx="4343400" cy="55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>
          <a:xfrm>
            <a:off x="2057400" y="2667000"/>
            <a:ext cx="838200" cy="914400"/>
          </a:xfrm>
          <a:prstGeom prst="straightConnector1">
            <a:avLst/>
          </a:prstGeom>
          <a:ln w="38100">
            <a:solidFill>
              <a:srgbClr val="99FF6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555776" y="2204864"/>
            <a:ext cx="109998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99FF6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8 – 9 km</a:t>
            </a:r>
            <a:endParaRPr lang="hr-HR" b="1" dirty="0">
              <a:solidFill>
                <a:srgbClr val="99FF66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1905000" y="2667000"/>
            <a:ext cx="228600" cy="457200"/>
          </a:xfrm>
          <a:prstGeom prst="straightConnector1">
            <a:avLst/>
          </a:prstGeom>
          <a:ln w="38100">
            <a:solidFill>
              <a:srgbClr val="99FF6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90600" y="3048000"/>
            <a:ext cx="91884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99FF6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1.5 km</a:t>
            </a:r>
            <a:endParaRPr lang="hr-HR" b="1" dirty="0">
              <a:solidFill>
                <a:srgbClr val="99FF66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343400" y="1371600"/>
            <a:ext cx="4800600" cy="533400"/>
          </a:xfrm>
          <a:prstGeom prst="rect">
            <a:avLst/>
          </a:prstGeom>
        </p:spPr>
        <p:txBody>
          <a:bodyPr vert="horz" lIns="91440" tIns="0" rIns="45720" bIns="0" rtlCol="0" anchor="t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lvl="0">
              <a:spcBef>
                <a:spcPct val="0"/>
              </a:spcBef>
            </a:pPr>
            <a:r>
              <a:rPr lang="hr-HR" sz="2200" dirty="0" smtClean="0">
                <a:latin typeface="Gulim" pitchFamily="34" charset="-127"/>
                <a:ea typeface="Gulim" pitchFamily="34" charset="-127"/>
              </a:rPr>
              <a:t>12 November 2012 – 26 April 2013</a:t>
            </a:r>
            <a:endParaRPr kumimoji="0" lang="hr-HR" sz="2200" i="0" u="none" strike="noStrike" kern="1200" cap="none" spc="0" normalizeH="0" baseline="0" noProof="0" dirty="0">
              <a:ln>
                <a:noFill/>
              </a:ln>
              <a:uLnTx/>
              <a:uFillTx/>
              <a:latin typeface="Gulim" pitchFamily="34" charset="-127"/>
              <a:ea typeface="Gulim" pitchFamily="34" charset="-127"/>
              <a:cs typeface="+mj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343400" y="3257550"/>
            <a:ext cx="4800600" cy="3600450"/>
            <a:chOff x="4343400" y="3257550"/>
            <a:chExt cx="4800600" cy="3600450"/>
          </a:xfrm>
        </p:grpSpPr>
        <p:pic>
          <p:nvPicPr>
            <p:cNvPr id="4" name="Picture 10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24600" y="5936143"/>
              <a:ext cx="770022" cy="921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Slika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62800" y="5954740"/>
              <a:ext cx="947107" cy="903260"/>
            </a:xfrm>
            <a:prstGeom prst="rect">
              <a:avLst/>
            </a:prstGeom>
            <a:noFill/>
          </p:spPr>
        </p:pic>
        <p:pic>
          <p:nvPicPr>
            <p:cNvPr id="1026" name="Picture 2" descr="http://t2.gstatic.com/images?q=tbn:ANd9GcRojw_IxnSwm-EKfzo34EJdQVQtdO9aFv0v-kVEM65OAI9wa9Q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29601" y="5943600"/>
              <a:ext cx="914399" cy="914400"/>
            </a:xfrm>
            <a:prstGeom prst="rect">
              <a:avLst/>
            </a:prstGeom>
            <a:noFill/>
          </p:spPr>
        </p:pic>
        <p:pic>
          <p:nvPicPr>
            <p:cNvPr id="13" name="Picture 2" descr="D:\000 NATO urban security 2010 Jenny &amp; Fernando\ZBK CLANAK i PREZENTACIJA\slike\geofizicki 019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43400" y="3257550"/>
              <a:ext cx="4800600" cy="3600450"/>
            </a:xfrm>
            <a:prstGeom prst="rect">
              <a:avLst/>
            </a:prstGeom>
            <a:noFill/>
          </p:spPr>
        </p:pic>
        <p:sp>
          <p:nvSpPr>
            <p:cNvPr id="14" name="Oval 13"/>
            <p:cNvSpPr/>
            <p:nvPr/>
          </p:nvSpPr>
          <p:spPr>
            <a:xfrm>
              <a:off x="7467600" y="3962400"/>
              <a:ext cx="432048" cy="432048"/>
            </a:xfrm>
            <a:prstGeom prst="ellipse">
              <a:avLst/>
            </a:prstGeom>
            <a:noFill/>
            <a:ln w="57150">
              <a:solidFill>
                <a:srgbClr val="99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2" name="Oval 21"/>
            <p:cNvSpPr/>
            <p:nvPr/>
          </p:nvSpPr>
          <p:spPr>
            <a:xfrm>
              <a:off x="4495800" y="5791200"/>
              <a:ext cx="432048" cy="432048"/>
            </a:xfrm>
            <a:prstGeom prst="ellipse">
              <a:avLst/>
            </a:prstGeom>
            <a:noFill/>
            <a:ln w="57150">
              <a:solidFill>
                <a:srgbClr val="99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8" name="Title 1"/>
            <p:cNvSpPr txBox="1">
              <a:spLocks/>
            </p:cNvSpPr>
            <p:nvPr/>
          </p:nvSpPr>
          <p:spPr>
            <a:xfrm>
              <a:off x="4343400" y="3276600"/>
              <a:ext cx="3810000" cy="533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lIns="91440" tIns="0" rIns="45720" bIns="0" rtlCol="0" anchor="t">
              <a:normAutofit/>
              <a:scene3d>
                <a:camera prst="orthographicFront"/>
                <a:lightRig rig="threePt" dir="t">
                  <a:rot lat="0" lon="0" rev="4800000"/>
                </a:lightRig>
              </a:scene3d>
              <a:sp3d prstMaterial="matte">
                <a:bevelT w="50800" h="1016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Gulim" pitchFamily="34" charset="-127"/>
                  <a:ea typeface="Gulim" pitchFamily="34" charset="-127"/>
                  <a:cs typeface="+mj-cs"/>
                </a:rPr>
                <a:t>Meteorological data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4343400" y="1981200"/>
            <a:ext cx="480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200" dirty="0" smtClean="0">
                <a:latin typeface="Gulim" pitchFamily="34" charset="-127"/>
                <a:ea typeface="Gulim" pitchFamily="34" charset="-127"/>
              </a:rPr>
              <a:t>Total of </a:t>
            </a:r>
            <a:r>
              <a:rPr lang="en-US" sz="2200" dirty="0" smtClean="0">
                <a:latin typeface="Gulim" pitchFamily="34" charset="-127"/>
                <a:ea typeface="Gulim" pitchFamily="34" charset="-127"/>
              </a:rPr>
              <a:t>229586</a:t>
            </a:r>
            <a:r>
              <a:rPr lang="hr-HR" sz="2200" dirty="0" smtClean="0">
                <a:latin typeface="Gulim" pitchFamily="34" charset="-127"/>
                <a:ea typeface="Gulim" pitchFamily="34" charset="-127"/>
              </a:rPr>
              <a:t> 1-min mean data per each measured variable  </a:t>
            </a:r>
            <a:endParaRPr lang="hr-HR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5943600"/>
            <a:ext cx="914400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grafike13"/>
          <p:cNvPicPr/>
          <p:nvPr/>
        </p:nvPicPr>
        <p:blipFill>
          <a:blip r:embed="rId2" cstate="print">
            <a:lum/>
            <a:alphaModFix/>
          </a:blip>
          <a:srcRect l="11956" t="16666" r="8341" b="53334"/>
          <a:stretch>
            <a:fillRect/>
          </a:stretch>
        </p:blipFill>
        <p:spPr>
          <a:xfrm>
            <a:off x="6172200" y="4800600"/>
            <a:ext cx="2971800" cy="20574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457200" y="0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Gulim" pitchFamily="34" charset="-127"/>
                <a:ea typeface="Gulim" pitchFamily="34" charset="-127"/>
                <a:cs typeface="Segoe UI" pitchFamily="34" charset="0"/>
              </a:rPr>
              <a:t>DustTrak</a:t>
            </a:r>
            <a:r>
              <a:rPr lang="en-US" sz="2400" baseline="30000" dirty="0" err="1" smtClean="0">
                <a:latin typeface="Gulim" pitchFamily="34" charset="-127"/>
                <a:ea typeface="Gulim" pitchFamily="34" charset="-127"/>
                <a:cs typeface="Segoe UI" pitchFamily="34" charset="0"/>
              </a:rPr>
              <a:t>TM</a:t>
            </a:r>
            <a:r>
              <a:rPr lang="en-US" sz="2400" dirty="0" smtClean="0">
                <a:latin typeface="Gulim" pitchFamily="34" charset="-127"/>
                <a:ea typeface="Gulim" pitchFamily="34" charset="-127"/>
                <a:cs typeface="Segoe UI" pitchFamily="34" charset="0"/>
              </a:rPr>
              <a:t> Aerosol Monitor </a:t>
            </a:r>
            <a:r>
              <a:rPr lang="en-US" sz="2400" dirty="0" smtClean="0">
                <a:solidFill>
                  <a:prstClr val="white"/>
                </a:solidFill>
                <a:latin typeface="Gulim" pitchFamily="34" charset="-127"/>
                <a:ea typeface="Gulim" pitchFamily="34" charset="-127"/>
                <a:cs typeface="Segoe UI" pitchFamily="34" charset="0"/>
              </a:rPr>
              <a:t>TSI, Inc., Shoreview, MN, USA</a:t>
            </a:r>
            <a:endParaRPr lang="hr-HR" sz="2400" dirty="0" smtClean="0">
              <a:solidFill>
                <a:prstClr val="white"/>
              </a:solidFill>
              <a:latin typeface="Gulim" pitchFamily="34" charset="-127"/>
              <a:ea typeface="Gulim" pitchFamily="34" charset="-127"/>
              <a:cs typeface="Segoe UI" pitchFamily="34" charset="0"/>
            </a:endParaRPr>
          </a:p>
          <a:p>
            <a:endParaRPr lang="hr-HR" sz="2400" dirty="0" smtClean="0">
              <a:solidFill>
                <a:prstClr val="white"/>
              </a:solidFill>
              <a:latin typeface="Gulim" pitchFamily="34" charset="-127"/>
              <a:ea typeface="Gulim" pitchFamily="34" charset="-127"/>
              <a:cs typeface="Segoe UI" pitchFamily="34" charset="0"/>
            </a:endParaRPr>
          </a:p>
          <a:p>
            <a:r>
              <a:rPr lang="hr-HR" sz="2400" dirty="0" smtClean="0">
                <a:solidFill>
                  <a:prstClr val="white"/>
                </a:solidFill>
                <a:latin typeface="Gulim" pitchFamily="34" charset="-127"/>
                <a:ea typeface="Gulim" pitchFamily="34" charset="-127"/>
                <a:cs typeface="Segoe UI" pitchFamily="34" charset="0"/>
              </a:rPr>
              <a:t>1-min mean mass concentrations at 1.7 m AGL</a:t>
            </a:r>
            <a:endParaRPr lang="hr-HR" sz="2400" dirty="0"/>
          </a:p>
        </p:txBody>
      </p:sp>
      <p:sp>
        <p:nvSpPr>
          <p:cNvPr id="31" name="Rectangle 30"/>
          <p:cNvSpPr/>
          <p:nvPr/>
        </p:nvSpPr>
        <p:spPr>
          <a:xfrm>
            <a:off x="3276600" y="1600200"/>
            <a:ext cx="2971800" cy="1815882"/>
          </a:xfrm>
          <a:prstGeom prst="rect">
            <a:avLst/>
          </a:prstGeom>
          <a:solidFill>
            <a:schemeClr val="tx1"/>
          </a:solidFill>
          <a:ln>
            <a:solidFill>
              <a:srgbClr val="99FF66"/>
            </a:solidFill>
          </a:ln>
        </p:spPr>
        <p:txBody>
          <a:bodyPr wrap="square">
            <a:spAutoFit/>
          </a:bodyPr>
          <a:lstStyle/>
          <a:p>
            <a:r>
              <a:rPr lang="hr-HR" sz="2800" dirty="0" smtClean="0">
                <a:solidFill>
                  <a:srgbClr val="006600"/>
                </a:solidFill>
                <a:latin typeface="Gulim" pitchFamily="34" charset="-127"/>
                <a:ea typeface="Gulim" pitchFamily="34" charset="-127"/>
                <a:cs typeface="Segoe UI" pitchFamily="34" charset="0"/>
              </a:rPr>
              <a:t>A - Model </a:t>
            </a:r>
            <a:r>
              <a:rPr lang="en-US" sz="2800" dirty="0" smtClean="0">
                <a:solidFill>
                  <a:srgbClr val="006600"/>
                </a:solidFill>
                <a:latin typeface="Gulim" pitchFamily="34" charset="-127"/>
                <a:ea typeface="Gulim" pitchFamily="34" charset="-127"/>
                <a:cs typeface="Segoe UI" pitchFamily="34" charset="0"/>
              </a:rPr>
              <a:t>85</a:t>
            </a:r>
            <a:r>
              <a:rPr lang="hr-HR" sz="2800" dirty="0" smtClean="0">
                <a:solidFill>
                  <a:srgbClr val="006600"/>
                </a:solidFill>
                <a:latin typeface="Gulim" pitchFamily="34" charset="-127"/>
                <a:ea typeface="Gulim" pitchFamily="34" charset="-127"/>
                <a:cs typeface="Segoe UI" pitchFamily="34" charset="0"/>
              </a:rPr>
              <a:t>33: </a:t>
            </a:r>
          </a:p>
          <a:p>
            <a:endParaRPr lang="hr-HR" sz="2800" dirty="0" smtClean="0">
              <a:solidFill>
                <a:srgbClr val="006600"/>
              </a:solidFill>
              <a:latin typeface="Gulim" pitchFamily="34" charset="-127"/>
              <a:ea typeface="Gulim" pitchFamily="34" charset="-127"/>
              <a:cs typeface="Segoe UI" pitchFamily="34" charset="0"/>
            </a:endParaRPr>
          </a:p>
          <a:p>
            <a:r>
              <a:rPr lang="hr-HR" sz="2800" dirty="0" smtClean="0">
                <a:solidFill>
                  <a:srgbClr val="006600"/>
                </a:solidFill>
                <a:latin typeface="Gulim" pitchFamily="34" charset="-127"/>
                <a:ea typeface="Gulim" pitchFamily="34" charset="-127"/>
                <a:cs typeface="Segoe UI" pitchFamily="34" charset="0"/>
              </a:rPr>
              <a:t>PM1, PM2.5, PM4, PM10, TSP</a:t>
            </a:r>
            <a:r>
              <a:rPr lang="hr-HR" sz="2800" dirty="0" smtClean="0">
                <a:solidFill>
                  <a:srgbClr val="0066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hr-HR" sz="2800" dirty="0">
              <a:solidFill>
                <a:srgbClr val="006600"/>
              </a:solidFill>
            </a:endParaRPr>
          </a:p>
        </p:txBody>
      </p:sp>
      <p:pic>
        <p:nvPicPr>
          <p:cNvPr id="32" name="grafike14"/>
          <p:cNvPicPr/>
          <p:nvPr/>
        </p:nvPicPr>
        <p:blipFill>
          <a:blip r:embed="rId3" cstate="print">
            <a:lum/>
            <a:alphaModFix/>
          </a:blip>
          <a:srcRect l="17142" t="8674" r="11157" b="6611"/>
          <a:stretch>
            <a:fillRect/>
          </a:stretch>
        </p:blipFill>
        <p:spPr>
          <a:xfrm>
            <a:off x="0" y="1600200"/>
            <a:ext cx="3276600" cy="5257800"/>
          </a:xfrm>
          <a:prstGeom prst="rect">
            <a:avLst/>
          </a:prstGeom>
        </p:spPr>
      </p:pic>
      <p:pic>
        <p:nvPicPr>
          <p:cNvPr id="33" name="grafike13"/>
          <p:cNvPicPr/>
          <p:nvPr/>
        </p:nvPicPr>
        <p:blipFill>
          <a:blip r:embed="rId2" cstate="print">
            <a:lum/>
            <a:alphaModFix/>
          </a:blip>
          <a:srcRect l="13948" t="55556" r="8341" b="8889"/>
          <a:stretch>
            <a:fillRect/>
          </a:stretch>
        </p:blipFill>
        <p:spPr>
          <a:xfrm>
            <a:off x="6172200" y="1600200"/>
            <a:ext cx="2971800" cy="24384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276600" y="5042118"/>
            <a:ext cx="2971800" cy="1815882"/>
          </a:xfrm>
          <a:prstGeom prst="rect">
            <a:avLst/>
          </a:prstGeom>
          <a:solidFill>
            <a:schemeClr val="tx1"/>
          </a:solidFill>
          <a:ln>
            <a:solidFill>
              <a:srgbClr val="99FF66"/>
            </a:solidFill>
          </a:ln>
        </p:spPr>
        <p:txBody>
          <a:bodyPr wrap="square">
            <a:spAutoFit/>
          </a:bodyPr>
          <a:lstStyle/>
          <a:p>
            <a:r>
              <a:rPr lang="hr-HR" sz="2800" dirty="0" smtClean="0">
                <a:solidFill>
                  <a:srgbClr val="006600"/>
                </a:solidFill>
                <a:latin typeface="Gulim" pitchFamily="34" charset="-127"/>
                <a:ea typeface="Gulim" pitchFamily="34" charset="-127"/>
                <a:cs typeface="Segoe UI" pitchFamily="34" charset="0"/>
              </a:rPr>
              <a:t>B - Model </a:t>
            </a:r>
            <a:r>
              <a:rPr lang="en-US" sz="2800" dirty="0" smtClean="0">
                <a:solidFill>
                  <a:srgbClr val="006600"/>
                </a:solidFill>
                <a:latin typeface="Gulim" pitchFamily="34" charset="-127"/>
                <a:ea typeface="Gulim" pitchFamily="34" charset="-127"/>
                <a:cs typeface="Segoe UI" pitchFamily="34" charset="0"/>
              </a:rPr>
              <a:t>8520</a:t>
            </a:r>
            <a:r>
              <a:rPr lang="hr-HR" sz="2800" dirty="0" smtClean="0">
                <a:solidFill>
                  <a:srgbClr val="006600"/>
                </a:solidFill>
                <a:latin typeface="Gulim" pitchFamily="34" charset="-127"/>
                <a:ea typeface="Gulim" pitchFamily="34" charset="-127"/>
                <a:cs typeface="Segoe UI" pitchFamily="34" charset="0"/>
              </a:rPr>
              <a:t>: </a:t>
            </a:r>
          </a:p>
          <a:p>
            <a:endParaRPr lang="hr-HR" sz="2800" dirty="0" smtClean="0">
              <a:solidFill>
                <a:srgbClr val="006600"/>
              </a:solidFill>
              <a:latin typeface="Gulim" pitchFamily="34" charset="-127"/>
              <a:ea typeface="Gulim" pitchFamily="34" charset="-127"/>
              <a:cs typeface="Segoe UI" pitchFamily="34" charset="0"/>
            </a:endParaRPr>
          </a:p>
          <a:p>
            <a:r>
              <a:rPr lang="hr-HR" sz="2800" dirty="0" smtClean="0">
                <a:solidFill>
                  <a:srgbClr val="006600"/>
                </a:solidFill>
                <a:latin typeface="Gulim" pitchFamily="34" charset="-127"/>
                <a:ea typeface="Gulim" pitchFamily="34" charset="-127"/>
                <a:cs typeface="Segoe UI" pitchFamily="34" charset="0"/>
              </a:rPr>
              <a:t>PM1</a:t>
            </a:r>
            <a:r>
              <a:rPr lang="hr-HR" sz="2800" dirty="0" smtClean="0">
                <a:solidFill>
                  <a:srgbClr val="0066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</a:p>
          <a:p>
            <a:endParaRPr lang="hr-HR" sz="2800" dirty="0">
              <a:solidFill>
                <a:srgbClr val="006600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6019800" y="1828800"/>
            <a:ext cx="533400" cy="1143000"/>
          </a:xfrm>
          <a:prstGeom prst="rightArrow">
            <a:avLst/>
          </a:prstGeom>
          <a:solidFill>
            <a:schemeClr val="tx1"/>
          </a:solidFill>
          <a:ln>
            <a:solidFill>
              <a:srgbClr val="99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5" name="Right Arrow 34"/>
          <p:cNvSpPr/>
          <p:nvPr/>
        </p:nvSpPr>
        <p:spPr>
          <a:xfrm>
            <a:off x="6019800" y="5486400"/>
            <a:ext cx="533400" cy="1143000"/>
          </a:xfrm>
          <a:prstGeom prst="rightArrow">
            <a:avLst/>
          </a:prstGeom>
          <a:solidFill>
            <a:schemeClr val="tx1"/>
          </a:solidFill>
          <a:ln>
            <a:solidFill>
              <a:srgbClr val="99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5936143"/>
            <a:ext cx="770022" cy="92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0" y="5943600"/>
            <a:ext cx="914400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04800" y="381000"/>
            <a:ext cx="8229600" cy="1295400"/>
          </a:xfrm>
        </p:spPr>
        <p:txBody>
          <a:bodyPr>
            <a:normAutofit/>
          </a:bodyPr>
          <a:lstStyle/>
          <a:p>
            <a:pPr algn="ctr"/>
            <a:r>
              <a:rPr lang="hr-HR" sz="4800" b="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lim" pitchFamily="34" charset="-127"/>
                <a:ea typeface="Gulim" pitchFamily="34" charset="-127"/>
              </a:rPr>
              <a:t>RESULTS (PM1)</a:t>
            </a:r>
            <a:endParaRPr lang="hr-HR" sz="4800" b="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lim" pitchFamily="34" charset="-127"/>
              <a:ea typeface="Gulim" pitchFamily="34" charset="-127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30039"/>
            <a:ext cx="7391400" cy="4827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1524000"/>
            <a:ext cx="3810000" cy="533400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8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+mj-cs"/>
              </a:rPr>
              <a:t>Temporal variations</a:t>
            </a: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uLnTx/>
              <a:uFillTx/>
              <a:latin typeface="Gulim" pitchFamily="34" charset="-127"/>
              <a:ea typeface="Gulim" pitchFamily="34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5943600"/>
            <a:ext cx="914400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0" y="457200"/>
            <a:ext cx="3810000" cy="533400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algn="ctr">
              <a:spcBef>
                <a:spcPct val="0"/>
              </a:spcBef>
            </a:pPr>
            <a:r>
              <a:rPr lang="hr-HR" sz="28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</a:rPr>
              <a:t>PM1 </a:t>
            </a:r>
            <a:r>
              <a:rPr lang="hr-HR" sz="2800" i="1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</a:rPr>
              <a:t>vs.</a:t>
            </a:r>
            <a:r>
              <a:rPr lang="hr-HR" sz="28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</a:rPr>
              <a:t> meteorology</a:t>
            </a:r>
            <a:endParaRPr lang="hr-HR" sz="2800" dirty="0">
              <a:solidFill>
                <a:srgbClr val="DDDDDD"/>
              </a:solidFill>
              <a:latin typeface="Gulim" pitchFamily="34" charset="-127"/>
              <a:ea typeface="Gulim" pitchFamily="34" charset="-127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0" y="1447800"/>
            <a:ext cx="8458199" cy="5410200"/>
            <a:chOff x="0" y="-7869"/>
            <a:chExt cx="9143999" cy="6173173"/>
          </a:xfrm>
        </p:grpSpPr>
        <p:pic>
          <p:nvPicPr>
            <p:cNvPr id="7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l="45720" t="35802" r="46062" b="15009"/>
            <a:stretch>
              <a:fillRect/>
            </a:stretch>
          </p:blipFill>
          <p:spPr bwMode="auto">
            <a:xfrm>
              <a:off x="0" y="0"/>
              <a:ext cx="4499992" cy="6165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0" y="-7869"/>
              <a:ext cx="4392487" cy="9481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r-HR" sz="4800" dirty="0" smtClean="0">
                  <a:solidFill>
                    <a:srgbClr val="006600"/>
                  </a:solidFill>
                  <a:latin typeface="Gulim" pitchFamily="34" charset="-127"/>
                  <a:ea typeface="Gulim" pitchFamily="34" charset="-127"/>
                  <a:cs typeface="Segoe UI" pitchFamily="34" charset="0"/>
                </a:rPr>
                <a:t>Box-plot</a:t>
              </a:r>
              <a:endParaRPr lang="hr-HR" sz="4800" dirty="0">
                <a:solidFill>
                  <a:srgbClr val="006600"/>
                </a:solidFill>
                <a:latin typeface="Gulim" pitchFamily="34" charset="-127"/>
                <a:ea typeface="Gulim" pitchFamily="34" charset="-127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rot="10800000">
              <a:off x="3491880" y="4149080"/>
              <a:ext cx="1080120" cy="1588"/>
            </a:xfrm>
            <a:prstGeom prst="straightConnector1">
              <a:avLst/>
            </a:prstGeom>
            <a:ln w="5715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4530811" y="3730813"/>
              <a:ext cx="3240360" cy="5970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r-HR" sz="2800" dirty="0" smtClean="0">
                  <a:solidFill>
                    <a:prstClr val="white"/>
                  </a:solidFill>
                  <a:latin typeface="Gulim" pitchFamily="34" charset="-127"/>
                  <a:ea typeface="Gulim" pitchFamily="34" charset="-127"/>
                  <a:cs typeface="Segoe UI" pitchFamily="34" charset="0"/>
                </a:rPr>
                <a:t>Median (M)</a:t>
              </a:r>
              <a:endParaRPr lang="hr-HR" sz="2800" dirty="0">
                <a:latin typeface="Gulim" pitchFamily="34" charset="-127"/>
                <a:ea typeface="Gulim" pitchFamily="34" charset="-127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rot="10800000">
              <a:off x="3491880" y="3429000"/>
              <a:ext cx="1296144" cy="1588"/>
            </a:xfrm>
            <a:prstGeom prst="straightConnector1">
              <a:avLst/>
            </a:prstGeom>
            <a:ln w="5715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4499992" y="3068960"/>
              <a:ext cx="4644007" cy="5970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r-HR" sz="2800" dirty="0" smtClean="0">
                  <a:solidFill>
                    <a:prstClr val="white"/>
                  </a:solidFill>
                  <a:latin typeface="Gulim" pitchFamily="34" charset="-127"/>
                  <a:ea typeface="Gulim" pitchFamily="34" charset="-127"/>
                  <a:cs typeface="Segoe UI" pitchFamily="34" charset="0"/>
                </a:rPr>
                <a:t>75</a:t>
              </a:r>
              <a:r>
                <a:rPr lang="hr-HR" sz="2800" baseline="30000" dirty="0" smtClean="0">
                  <a:solidFill>
                    <a:prstClr val="white"/>
                  </a:solidFill>
                  <a:latin typeface="Gulim" pitchFamily="34" charset="-127"/>
                  <a:ea typeface="Gulim" pitchFamily="34" charset="-127"/>
                  <a:cs typeface="Segoe UI" pitchFamily="34" charset="0"/>
                </a:rPr>
                <a:t>th</a:t>
              </a:r>
              <a:r>
                <a:rPr lang="hr-HR" sz="2800" dirty="0" smtClean="0">
                  <a:solidFill>
                    <a:prstClr val="white"/>
                  </a:solidFill>
                  <a:latin typeface="Gulim" pitchFamily="34" charset="-127"/>
                  <a:ea typeface="Gulim" pitchFamily="34" charset="-127"/>
                  <a:cs typeface="Segoe UI" pitchFamily="34" charset="0"/>
                </a:rPr>
                <a:t> percentile (P75) </a:t>
              </a:r>
              <a:endParaRPr lang="hr-HR" sz="2800" dirty="0">
                <a:latin typeface="Gulim" pitchFamily="34" charset="-127"/>
                <a:ea typeface="Gulim" pitchFamily="34" charset="-127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rot="10800000">
              <a:off x="3419872" y="4797152"/>
              <a:ext cx="1368152" cy="1588"/>
            </a:xfrm>
            <a:prstGeom prst="straightConnector1">
              <a:avLst/>
            </a:prstGeom>
            <a:ln w="5715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4644007" y="4437112"/>
              <a:ext cx="4248472" cy="5970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r-HR" sz="2800" dirty="0" smtClean="0">
                  <a:solidFill>
                    <a:srgbClr val="006600"/>
                  </a:solidFill>
                  <a:latin typeface="Gulim" pitchFamily="34" charset="-127"/>
                  <a:ea typeface="Gulim" pitchFamily="34" charset="-127"/>
                  <a:cs typeface="Segoe UI" pitchFamily="34" charset="0"/>
                </a:rPr>
                <a:t>25</a:t>
              </a:r>
              <a:r>
                <a:rPr lang="hr-HR" sz="2800" baseline="30000" dirty="0" smtClean="0">
                  <a:solidFill>
                    <a:srgbClr val="006600"/>
                  </a:solidFill>
                  <a:latin typeface="Gulim" pitchFamily="34" charset="-127"/>
                  <a:ea typeface="Gulim" pitchFamily="34" charset="-127"/>
                  <a:cs typeface="Segoe UI" pitchFamily="34" charset="0"/>
                </a:rPr>
                <a:t>th</a:t>
              </a:r>
              <a:r>
                <a:rPr lang="hr-HR" sz="2800" dirty="0" smtClean="0">
                  <a:solidFill>
                    <a:srgbClr val="006600"/>
                  </a:solidFill>
                  <a:latin typeface="Gulim" pitchFamily="34" charset="-127"/>
                  <a:ea typeface="Gulim" pitchFamily="34" charset="-127"/>
                  <a:cs typeface="Segoe UI" pitchFamily="34" charset="0"/>
                </a:rPr>
                <a:t> percentile (P25)</a:t>
              </a:r>
              <a:endParaRPr lang="hr-HR" sz="2800" dirty="0">
                <a:solidFill>
                  <a:srgbClr val="006600"/>
                </a:solidFill>
                <a:latin typeface="Gulim" pitchFamily="34" charset="-127"/>
                <a:ea typeface="Gulim" pitchFamily="34" charset="-127"/>
              </a:endParaRPr>
            </a:p>
          </p:txBody>
        </p:sp>
        <p:sp>
          <p:nvSpPr>
            <p:cNvPr id="18" name="Left Brace 17"/>
            <p:cNvSpPr/>
            <p:nvPr/>
          </p:nvSpPr>
          <p:spPr>
            <a:xfrm>
              <a:off x="1043608" y="3356992"/>
              <a:ext cx="576064" cy="1512168"/>
            </a:xfrm>
            <a:prstGeom prst="leftBrac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9" name="Rectangle 18"/>
            <p:cNvSpPr/>
            <p:nvPr/>
          </p:nvSpPr>
          <p:spPr>
            <a:xfrm rot="16200000">
              <a:off x="-1009563" y="3813366"/>
              <a:ext cx="3096345" cy="10314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r-HR" sz="2800" dirty="0" smtClean="0">
                  <a:solidFill>
                    <a:srgbClr val="006600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Interquartile range (IR)</a:t>
              </a:r>
              <a:endParaRPr lang="hr-HR" sz="2800" dirty="0">
                <a:solidFill>
                  <a:srgbClr val="00660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355976" y="980728"/>
              <a:ext cx="3096344" cy="5970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r-HR" sz="2800" dirty="0" smtClean="0">
                  <a:latin typeface="Gulim" pitchFamily="34" charset="-127"/>
                  <a:ea typeface="Gulim" pitchFamily="34" charset="-127"/>
                  <a:cs typeface="Segoe UI" pitchFamily="34" charset="0"/>
                </a:rPr>
                <a:t>≤ P75 +1.5 * IR</a:t>
              </a:r>
              <a:endParaRPr lang="hr-HR" sz="2800" dirty="0">
                <a:latin typeface="Gulim" pitchFamily="34" charset="-127"/>
                <a:ea typeface="Gulim" pitchFamily="34" charset="-127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rot="10800000">
              <a:off x="3275856" y="1268760"/>
              <a:ext cx="1080120" cy="1588"/>
            </a:xfrm>
            <a:prstGeom prst="straightConnector1">
              <a:avLst/>
            </a:prstGeom>
            <a:ln w="5715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4942703" y="5568297"/>
              <a:ext cx="3096344" cy="5970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r-HR" sz="2800" dirty="0" smtClean="0">
                  <a:solidFill>
                    <a:srgbClr val="006600"/>
                  </a:solidFill>
                  <a:latin typeface="Gulim" pitchFamily="34" charset="-127"/>
                  <a:ea typeface="Gulim" pitchFamily="34" charset="-127"/>
                  <a:cs typeface="Segoe UI" pitchFamily="34" charset="0"/>
                </a:rPr>
                <a:t>≥ P25 -1.5 * IR</a:t>
              </a:r>
              <a:endParaRPr lang="hr-HR" sz="2800" dirty="0">
                <a:solidFill>
                  <a:srgbClr val="006600"/>
                </a:solidFill>
                <a:latin typeface="Gulim" pitchFamily="34" charset="-127"/>
                <a:ea typeface="Gulim" pitchFamily="34" charset="-127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rot="10800000">
              <a:off x="3419872" y="5805264"/>
              <a:ext cx="1080120" cy="1588"/>
            </a:xfrm>
            <a:prstGeom prst="straightConnector1">
              <a:avLst/>
            </a:prstGeom>
            <a:ln w="5715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5936143"/>
            <a:ext cx="770022" cy="92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5954740"/>
            <a:ext cx="947107" cy="903260"/>
          </a:xfrm>
          <a:prstGeom prst="rect">
            <a:avLst/>
          </a:prstGeom>
          <a:noFill/>
        </p:spPr>
      </p:pic>
      <p:pic>
        <p:nvPicPr>
          <p:cNvPr id="1026" name="Picture 2" descr="http://t2.gstatic.com/images?q=tbn:ANd9GcRojw_IxnSwm-EKfzo34EJdQVQtdO9aFv0v-kVEM65OAI9wa9Q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1" y="5943600"/>
            <a:ext cx="914399" cy="914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5934670"/>
            <a:ext cx="8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3</a:t>
            </a:r>
            <a:r>
              <a:rPr lang="hr-HR" baseline="30000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rd</a:t>
            </a:r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 International Conference on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Biodiversity &amp; Sustainable Energy Development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June 24-26, 2014 Valencia Conference Centre, Spain</a:t>
            </a:r>
            <a:r>
              <a:rPr lang="hr-HR" dirty="0" smtClean="0">
                <a:solidFill>
                  <a:srgbClr val="0A3C16"/>
                </a:solidFill>
              </a:rPr>
              <a:t> </a:t>
            </a:r>
            <a:endParaRPr lang="hr-HR" dirty="0">
              <a:solidFill>
                <a:srgbClr val="0A3C16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943600"/>
            <a:ext cx="914400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28600" y="990600"/>
            <a:ext cx="3810000" cy="533400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uLnTx/>
                <a:uFillTx/>
                <a:latin typeface="Gulim" pitchFamily="34" charset="-127"/>
                <a:ea typeface="Gulim" pitchFamily="34" charset="-127"/>
                <a:cs typeface="+mj-cs"/>
              </a:rPr>
              <a:t>Global radiation</a:t>
            </a: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uLnTx/>
              <a:uFillTx/>
              <a:latin typeface="Gulim" pitchFamily="34" charset="-127"/>
              <a:ea typeface="Gulim" pitchFamily="34" charset="-127"/>
              <a:cs typeface="+mj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88787"/>
            <a:ext cx="9144000" cy="416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914400" y="2133600"/>
            <a:ext cx="3810000" cy="533400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uLnTx/>
                <a:uFillTx/>
                <a:latin typeface="Gulim" pitchFamily="34" charset="-127"/>
                <a:ea typeface="Gulim" pitchFamily="34" charset="-127"/>
                <a:cs typeface="+mj-cs"/>
              </a:rPr>
              <a:t>Ground floor</a:t>
            </a: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uLnTx/>
              <a:uFillTx/>
              <a:latin typeface="Gulim" pitchFamily="34" charset="-127"/>
              <a:ea typeface="Gulim" pitchFamily="34" charset="-127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334000" y="2133600"/>
            <a:ext cx="3810000" cy="533400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uLnTx/>
                <a:uFillTx/>
                <a:latin typeface="Gulim" pitchFamily="34" charset="-127"/>
                <a:ea typeface="Gulim" pitchFamily="34" charset="-127"/>
                <a:cs typeface="+mj-cs"/>
              </a:rPr>
              <a:t>First floor </a:t>
            </a: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uLnTx/>
              <a:uFillTx/>
              <a:latin typeface="Gulim" pitchFamily="34" charset="-127"/>
              <a:ea typeface="Gulim" pitchFamily="34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5936143"/>
            <a:ext cx="770022" cy="92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5954740"/>
            <a:ext cx="947107" cy="903260"/>
          </a:xfrm>
          <a:prstGeom prst="rect">
            <a:avLst/>
          </a:prstGeom>
          <a:noFill/>
        </p:spPr>
      </p:pic>
      <p:pic>
        <p:nvPicPr>
          <p:cNvPr id="1026" name="Picture 2" descr="http://t2.gstatic.com/images?q=tbn:ANd9GcRojw_IxnSwm-EKfzo34EJdQVQtdO9aFv0v-kVEM65OAI9wa9Q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1" y="5943600"/>
            <a:ext cx="914399" cy="914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5934670"/>
            <a:ext cx="8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3</a:t>
            </a:r>
            <a:r>
              <a:rPr lang="hr-HR" baseline="30000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rd</a:t>
            </a:r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 International Conference on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Biodiversity &amp; Sustainable Energy Development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June 24-26, 2014 Valencia Conference Centre, Spain</a:t>
            </a:r>
            <a:r>
              <a:rPr lang="hr-HR" dirty="0" smtClean="0">
                <a:solidFill>
                  <a:srgbClr val="0A3C16"/>
                </a:solidFill>
              </a:rPr>
              <a:t> </a:t>
            </a:r>
            <a:endParaRPr lang="hr-HR" dirty="0">
              <a:solidFill>
                <a:srgbClr val="0A3C16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943600"/>
            <a:ext cx="914400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28600" y="990600"/>
            <a:ext cx="3810000" cy="533400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uLnTx/>
                <a:uFillTx/>
                <a:latin typeface="Gulim" pitchFamily="34" charset="-127"/>
                <a:ea typeface="Gulim" pitchFamily="34" charset="-127"/>
                <a:cs typeface="+mj-cs"/>
              </a:rPr>
              <a:t>Precipitation</a:t>
            </a: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uLnTx/>
              <a:uFillTx/>
              <a:latin typeface="Gulim" pitchFamily="34" charset="-127"/>
              <a:ea typeface="Gulim" pitchFamily="34" charset="-127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14400" y="2133600"/>
            <a:ext cx="3810000" cy="533400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uLnTx/>
                <a:uFillTx/>
                <a:latin typeface="Gulim" pitchFamily="34" charset="-127"/>
                <a:ea typeface="Gulim" pitchFamily="34" charset="-127"/>
                <a:cs typeface="+mj-cs"/>
              </a:rPr>
              <a:t>Ground floor</a:t>
            </a: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uLnTx/>
              <a:uFillTx/>
              <a:latin typeface="Gulim" pitchFamily="34" charset="-127"/>
              <a:ea typeface="Gulim" pitchFamily="34" charset="-127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334000" y="2133600"/>
            <a:ext cx="3810000" cy="533400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uLnTx/>
                <a:uFillTx/>
                <a:latin typeface="Gulim" pitchFamily="34" charset="-127"/>
                <a:ea typeface="Gulim" pitchFamily="34" charset="-127"/>
                <a:cs typeface="+mj-cs"/>
              </a:rPr>
              <a:t>First floor </a:t>
            </a: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uLnTx/>
              <a:uFillTx/>
              <a:latin typeface="Gulim" pitchFamily="34" charset="-127"/>
              <a:ea typeface="Gulim" pitchFamily="34" charset="-127"/>
              <a:cs typeface="+mj-cs"/>
            </a:endParaRPr>
          </a:p>
        </p:txBody>
      </p:sp>
      <p:pic>
        <p:nvPicPr>
          <p:cNvPr id="3074" name="Picture 2" descr="C:\Users\zvjezdana\Desktop\indoor PM\000 INDOOR POLLUTION eksperiment GFZ\0000 WASP\figures\Figure_2_b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2688788"/>
            <a:ext cx="9143999" cy="41692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5936143"/>
            <a:ext cx="770022" cy="92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5954740"/>
            <a:ext cx="947107" cy="903260"/>
          </a:xfrm>
          <a:prstGeom prst="rect">
            <a:avLst/>
          </a:prstGeom>
          <a:noFill/>
        </p:spPr>
      </p:pic>
      <p:pic>
        <p:nvPicPr>
          <p:cNvPr id="1026" name="Picture 2" descr="http://t2.gstatic.com/images?q=tbn:ANd9GcRojw_IxnSwm-EKfzo34EJdQVQtdO9aFv0v-kVEM65OAI9wa9Q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1" y="5943600"/>
            <a:ext cx="914399" cy="914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5934670"/>
            <a:ext cx="8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3</a:t>
            </a:r>
            <a:r>
              <a:rPr lang="hr-HR" baseline="30000" dirty="0" smtClean="0">
                <a:solidFill>
                  <a:schemeClr val="bg1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rd</a:t>
            </a:r>
            <a:r>
              <a:rPr lang="hr-HR" dirty="0" smtClean="0">
                <a:solidFill>
                  <a:schemeClr val="bg1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 International Conference on</a:t>
            </a:r>
          </a:p>
          <a:p>
            <a:r>
              <a:rPr lang="hr-HR" dirty="0" smtClean="0">
                <a:solidFill>
                  <a:schemeClr val="bg1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Biodiversity &amp; Sustainable Energy Development</a:t>
            </a:r>
          </a:p>
          <a:p>
            <a:r>
              <a:rPr lang="hr-HR" dirty="0" smtClean="0">
                <a:solidFill>
                  <a:schemeClr val="bg1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June 24-26, 2014 Valencia Conference Centre, Spain</a:t>
            </a:r>
            <a:r>
              <a:rPr lang="hr-HR" dirty="0" smtClean="0">
                <a:solidFill>
                  <a:schemeClr val="bg1"/>
                </a:solidFill>
              </a:rPr>
              <a:t> </a:t>
            </a:r>
            <a:endParaRPr lang="hr-HR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943600"/>
            <a:ext cx="914400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22968" y="2362200"/>
            <a:ext cx="8921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</a:rPr>
              <a:t> WHAT IS ATMOSPHERIC PM AND WHY IT IS IMPORTANT?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2968" y="2933704"/>
            <a:ext cx="3172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</a:rPr>
              <a:t> SOURCES OF PM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2400" y="3657600"/>
            <a:ext cx="4281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</a:rPr>
              <a:t> INDOOR PM EXPERIMENT</a:t>
            </a:r>
          </a:p>
        </p:txBody>
      </p:sp>
      <p:sp>
        <p:nvSpPr>
          <p:cNvPr id="25" name="Title 1"/>
          <p:cNvSpPr>
            <a:spLocks noGrp="1"/>
          </p:cNvSpPr>
          <p:nvPr>
            <p:ph type="ctrTitle"/>
          </p:nvPr>
        </p:nvSpPr>
        <p:spPr>
          <a:xfrm>
            <a:off x="304800" y="838200"/>
            <a:ext cx="8229600" cy="1295400"/>
          </a:xfrm>
        </p:spPr>
        <p:txBody>
          <a:bodyPr>
            <a:normAutofit/>
          </a:bodyPr>
          <a:lstStyle/>
          <a:p>
            <a:pPr algn="ctr"/>
            <a:r>
              <a:rPr lang="hr-HR" sz="4800" b="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lim" pitchFamily="34" charset="-127"/>
                <a:ea typeface="Gulim" pitchFamily="34" charset="-127"/>
              </a:rPr>
              <a:t>OUTLINE</a:t>
            </a:r>
            <a:endParaRPr lang="hr-HR" sz="4800" b="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8600" y="4343400"/>
            <a:ext cx="2739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</a:rPr>
              <a:t> 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5936143"/>
            <a:ext cx="770022" cy="92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5954740"/>
            <a:ext cx="947107" cy="903260"/>
          </a:xfrm>
          <a:prstGeom prst="rect">
            <a:avLst/>
          </a:prstGeom>
          <a:noFill/>
        </p:spPr>
      </p:pic>
      <p:pic>
        <p:nvPicPr>
          <p:cNvPr id="1026" name="Picture 2" descr="http://t2.gstatic.com/images?q=tbn:ANd9GcRojw_IxnSwm-EKfzo34EJdQVQtdO9aFv0v-kVEM65OAI9wa9Q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1" y="5943600"/>
            <a:ext cx="914399" cy="914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5934670"/>
            <a:ext cx="8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3</a:t>
            </a:r>
            <a:r>
              <a:rPr lang="hr-HR" baseline="30000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rd</a:t>
            </a:r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 International Conference on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Biodiversity &amp; Sustainable Energy Development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June 24-26, 2014 Valencia Conference Centre, Spain</a:t>
            </a:r>
            <a:r>
              <a:rPr lang="hr-HR" dirty="0" smtClean="0">
                <a:solidFill>
                  <a:srgbClr val="0A3C16"/>
                </a:solidFill>
              </a:rPr>
              <a:t> </a:t>
            </a:r>
            <a:endParaRPr lang="hr-HR" dirty="0">
              <a:solidFill>
                <a:srgbClr val="0A3C16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943600"/>
            <a:ext cx="914400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28600" y="990600"/>
            <a:ext cx="3810000" cy="533400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uLnTx/>
                <a:uFillTx/>
                <a:latin typeface="Gulim" pitchFamily="34" charset="-127"/>
                <a:ea typeface="Gulim" pitchFamily="34" charset="-127"/>
                <a:cs typeface="+mj-cs"/>
              </a:rPr>
              <a:t>Air pressure</a:t>
            </a: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uLnTx/>
              <a:uFillTx/>
              <a:latin typeface="Gulim" pitchFamily="34" charset="-127"/>
              <a:ea typeface="Gulim" pitchFamily="34" charset="-127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14400" y="2133600"/>
            <a:ext cx="3810000" cy="533400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uLnTx/>
                <a:uFillTx/>
                <a:latin typeface="Gulim" pitchFamily="34" charset="-127"/>
                <a:ea typeface="Gulim" pitchFamily="34" charset="-127"/>
                <a:cs typeface="+mj-cs"/>
              </a:rPr>
              <a:t>Ground floor</a:t>
            </a: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uLnTx/>
              <a:uFillTx/>
              <a:latin typeface="Gulim" pitchFamily="34" charset="-127"/>
              <a:ea typeface="Gulim" pitchFamily="34" charset="-127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334000" y="2133600"/>
            <a:ext cx="3810000" cy="533400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uLnTx/>
                <a:uFillTx/>
                <a:latin typeface="Gulim" pitchFamily="34" charset="-127"/>
                <a:ea typeface="Gulim" pitchFamily="34" charset="-127"/>
                <a:cs typeface="+mj-cs"/>
              </a:rPr>
              <a:t>First floor </a:t>
            </a: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uLnTx/>
              <a:uFillTx/>
              <a:latin typeface="Gulim" pitchFamily="34" charset="-127"/>
              <a:ea typeface="Gulim" pitchFamily="34" charset="-127"/>
              <a:cs typeface="+mj-cs"/>
            </a:endParaRPr>
          </a:p>
        </p:txBody>
      </p:sp>
      <p:pic>
        <p:nvPicPr>
          <p:cNvPr id="4098" name="Picture 2" descr="C:\Users\zvjezdana\Desktop\indoor PM\000 INDOOR POLLUTION eksperiment GFZ\0000 WASP\figures\Figure_2_c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46390"/>
            <a:ext cx="9144000" cy="42116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5936143"/>
            <a:ext cx="770022" cy="92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5954740"/>
            <a:ext cx="947107" cy="903260"/>
          </a:xfrm>
          <a:prstGeom prst="rect">
            <a:avLst/>
          </a:prstGeom>
          <a:noFill/>
        </p:spPr>
      </p:pic>
      <p:pic>
        <p:nvPicPr>
          <p:cNvPr id="1026" name="Picture 2" descr="http://t2.gstatic.com/images?q=tbn:ANd9GcRojw_IxnSwm-EKfzo34EJdQVQtdO9aFv0v-kVEM65OAI9wa9Q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1" y="5943600"/>
            <a:ext cx="914399" cy="914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5934670"/>
            <a:ext cx="8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3</a:t>
            </a:r>
            <a:r>
              <a:rPr lang="hr-HR" baseline="30000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rd</a:t>
            </a:r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 International Conference on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Biodiversity &amp; Sustainable Energy Development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June 24-26, 2014 Valencia Conference Centre, Spain</a:t>
            </a:r>
            <a:r>
              <a:rPr lang="hr-HR" dirty="0" smtClean="0">
                <a:solidFill>
                  <a:srgbClr val="0A3C16"/>
                </a:solidFill>
              </a:rPr>
              <a:t> </a:t>
            </a:r>
            <a:endParaRPr lang="hr-HR" dirty="0">
              <a:solidFill>
                <a:srgbClr val="0A3C16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943600"/>
            <a:ext cx="914400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228600" y="990600"/>
            <a:ext cx="3810000" cy="533400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uLnTx/>
                <a:uFillTx/>
                <a:latin typeface="Gulim" pitchFamily="34" charset="-127"/>
                <a:ea typeface="Gulim" pitchFamily="34" charset="-127"/>
                <a:cs typeface="+mj-cs"/>
              </a:rPr>
              <a:t>Relative humidity</a:t>
            </a: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uLnTx/>
              <a:uFillTx/>
              <a:latin typeface="Gulim" pitchFamily="34" charset="-127"/>
              <a:ea typeface="Gulim" pitchFamily="34" charset="-127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14400" y="2133600"/>
            <a:ext cx="3810000" cy="533400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uLnTx/>
                <a:uFillTx/>
                <a:latin typeface="Gulim" pitchFamily="34" charset="-127"/>
                <a:ea typeface="Gulim" pitchFamily="34" charset="-127"/>
                <a:cs typeface="+mj-cs"/>
              </a:rPr>
              <a:t>Ground floor</a:t>
            </a: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uLnTx/>
              <a:uFillTx/>
              <a:latin typeface="Gulim" pitchFamily="34" charset="-127"/>
              <a:ea typeface="Gulim" pitchFamily="34" charset="-127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334000" y="2133600"/>
            <a:ext cx="3810000" cy="533400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uLnTx/>
                <a:uFillTx/>
                <a:latin typeface="Gulim" pitchFamily="34" charset="-127"/>
                <a:ea typeface="Gulim" pitchFamily="34" charset="-127"/>
                <a:cs typeface="+mj-cs"/>
              </a:rPr>
              <a:t>First floor </a:t>
            </a: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uLnTx/>
              <a:uFillTx/>
              <a:latin typeface="Gulim" pitchFamily="34" charset="-127"/>
              <a:ea typeface="Gulim" pitchFamily="34" charset="-127"/>
              <a:cs typeface="+mj-cs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122" name="Picture 2" descr="C:\Users\zvjezdana\Desktop\indoor PM\000 INDOOR POLLUTION eksperiment GFZ\0000 WASP\figures\Figure_2_d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88788"/>
            <a:ext cx="9144000" cy="41692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5936143"/>
            <a:ext cx="770022" cy="92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5954740"/>
            <a:ext cx="947107" cy="903260"/>
          </a:xfrm>
          <a:prstGeom prst="rect">
            <a:avLst/>
          </a:prstGeom>
          <a:noFill/>
        </p:spPr>
      </p:pic>
      <p:pic>
        <p:nvPicPr>
          <p:cNvPr id="1026" name="Picture 2" descr="http://t2.gstatic.com/images?q=tbn:ANd9GcRojw_IxnSwm-EKfzo34EJdQVQtdO9aFv0v-kVEM65OAI9wa9Q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1" y="5943600"/>
            <a:ext cx="914399" cy="914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5934670"/>
            <a:ext cx="8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3</a:t>
            </a:r>
            <a:r>
              <a:rPr lang="hr-HR" baseline="30000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rd</a:t>
            </a:r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 International Conference on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Biodiversity &amp; Sustainable Energy Development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June 24-26, 2014 Valencia Conference Centre, Spain</a:t>
            </a:r>
            <a:r>
              <a:rPr lang="hr-HR" dirty="0" smtClean="0">
                <a:solidFill>
                  <a:srgbClr val="0A3C16"/>
                </a:solidFill>
              </a:rPr>
              <a:t> </a:t>
            </a:r>
            <a:endParaRPr lang="hr-HR" dirty="0">
              <a:solidFill>
                <a:srgbClr val="0A3C16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943600"/>
            <a:ext cx="914400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228600" y="990600"/>
            <a:ext cx="3810000" cy="533400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spcBef>
                <a:spcPct val="0"/>
              </a:spcBef>
            </a:pPr>
            <a:r>
              <a:rPr lang="hr-HR" sz="28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</a:rPr>
              <a:t>Air temperature</a:t>
            </a:r>
            <a:endParaRPr lang="hr-HR" sz="2800" dirty="0">
              <a:solidFill>
                <a:srgbClr val="DDDDDD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14400" y="2133600"/>
            <a:ext cx="3810000" cy="533400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algn="ctr">
              <a:spcBef>
                <a:spcPct val="0"/>
              </a:spcBef>
            </a:pPr>
            <a:r>
              <a:rPr lang="hr-HR" sz="28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</a:rPr>
              <a:t>Ground floor</a:t>
            </a:r>
            <a:endParaRPr lang="hr-HR" sz="2800" dirty="0">
              <a:solidFill>
                <a:srgbClr val="DDDDDD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334000" y="2133600"/>
            <a:ext cx="3810000" cy="533400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algn="ctr">
              <a:spcBef>
                <a:spcPct val="0"/>
              </a:spcBef>
            </a:pPr>
            <a:r>
              <a:rPr lang="hr-HR" sz="28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</a:rPr>
              <a:t>First floor </a:t>
            </a:r>
            <a:endParaRPr lang="hr-HR" sz="2800" dirty="0">
              <a:solidFill>
                <a:srgbClr val="DDDDDD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146" name="Picture 2" descr="C:\Users\zvjezdana\Desktop\indoor PM\000 INDOOR POLLUTION eksperiment GFZ\0000 WASP\figures\Figure_2_e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88788"/>
            <a:ext cx="9144000" cy="41692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5936143"/>
            <a:ext cx="770022" cy="92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5954740"/>
            <a:ext cx="947107" cy="903260"/>
          </a:xfrm>
          <a:prstGeom prst="rect">
            <a:avLst/>
          </a:prstGeom>
          <a:noFill/>
        </p:spPr>
      </p:pic>
      <p:pic>
        <p:nvPicPr>
          <p:cNvPr id="1026" name="Picture 2" descr="http://t2.gstatic.com/images?q=tbn:ANd9GcRojw_IxnSwm-EKfzo34EJdQVQtdO9aFv0v-kVEM65OAI9wa9Q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1" y="5943600"/>
            <a:ext cx="914399" cy="914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5934670"/>
            <a:ext cx="8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3</a:t>
            </a:r>
            <a:r>
              <a:rPr lang="hr-HR" baseline="30000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rd</a:t>
            </a:r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 International Conference on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Biodiversity &amp; Sustainable Energy Development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June 24-26, 2014 Valencia Conference Centre, Spain</a:t>
            </a:r>
            <a:r>
              <a:rPr lang="hr-HR" dirty="0" smtClean="0">
                <a:solidFill>
                  <a:srgbClr val="0A3C16"/>
                </a:solidFill>
              </a:rPr>
              <a:t> </a:t>
            </a:r>
            <a:endParaRPr lang="hr-HR" dirty="0">
              <a:solidFill>
                <a:srgbClr val="0A3C16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943600"/>
            <a:ext cx="914400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228600" y="990600"/>
            <a:ext cx="3810000" cy="533400"/>
          </a:xfrm>
          <a:prstGeom prst="rect">
            <a:avLst/>
          </a:prstGeom>
        </p:spPr>
        <p:txBody>
          <a:bodyPr vert="horz" lIns="91440" tIns="0" rIns="45720" bIns="0" rtlCol="0" anchor="t">
            <a:normAutofit fontScale="925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spcBef>
                <a:spcPct val="0"/>
              </a:spcBef>
            </a:pPr>
            <a:r>
              <a:rPr lang="hr-HR" sz="28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</a:rPr>
              <a:t>Horizontal wind velocity</a:t>
            </a:r>
            <a:endParaRPr lang="hr-HR" sz="2800" dirty="0">
              <a:solidFill>
                <a:srgbClr val="DDDDDD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14400" y="2133600"/>
            <a:ext cx="3810000" cy="533400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algn="ctr">
              <a:spcBef>
                <a:spcPct val="0"/>
              </a:spcBef>
            </a:pPr>
            <a:r>
              <a:rPr lang="hr-HR" sz="28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</a:rPr>
              <a:t>Ground floor</a:t>
            </a:r>
            <a:endParaRPr lang="hr-HR" sz="2800" dirty="0">
              <a:solidFill>
                <a:srgbClr val="DDDDDD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334000" y="2057400"/>
            <a:ext cx="3810000" cy="533400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algn="ctr">
              <a:spcBef>
                <a:spcPct val="0"/>
              </a:spcBef>
            </a:pPr>
            <a:r>
              <a:rPr lang="hr-HR" sz="28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</a:rPr>
              <a:t>First floor </a:t>
            </a:r>
            <a:endParaRPr lang="hr-HR" sz="2800" dirty="0">
              <a:solidFill>
                <a:srgbClr val="DDDDDD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554526"/>
            <a:ext cx="9144000" cy="4303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>
          <a:xfrm flipH="1">
            <a:off x="4114800" y="1828800"/>
            <a:ext cx="1752600" cy="32004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943600" y="1828800"/>
            <a:ext cx="2057400" cy="30480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953000" y="609600"/>
            <a:ext cx="3657600" cy="120032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</a:rPr>
              <a:t>Only 6 out of </a:t>
            </a:r>
            <a:r>
              <a:rPr lang="en-US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</a:rPr>
              <a:t>the total 229586 wind data</a:t>
            </a:r>
            <a:r>
              <a:rPr lang="hr-HR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</a:rPr>
              <a:t> were associated with horizontal wind speeds above 16 m s</a:t>
            </a:r>
            <a:r>
              <a:rPr lang="hr-HR" baseline="300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</a:rPr>
              <a:t>-1</a:t>
            </a:r>
            <a:endParaRPr lang="hr-HR" baseline="30000" dirty="0">
              <a:solidFill>
                <a:srgbClr val="DDDDDD"/>
              </a:solidFill>
              <a:latin typeface="Gulim" pitchFamily="34" charset="-127"/>
              <a:ea typeface="Gulim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5936143"/>
            <a:ext cx="770022" cy="92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5954740"/>
            <a:ext cx="947107" cy="903260"/>
          </a:xfrm>
          <a:prstGeom prst="rect">
            <a:avLst/>
          </a:prstGeom>
          <a:noFill/>
        </p:spPr>
      </p:pic>
      <p:pic>
        <p:nvPicPr>
          <p:cNvPr id="1026" name="Picture 2" descr="http://t2.gstatic.com/images?q=tbn:ANd9GcRojw_IxnSwm-EKfzo34EJdQVQtdO9aFv0v-kVEM65OAI9wa9Q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1" y="5943600"/>
            <a:ext cx="914399" cy="914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5934670"/>
            <a:ext cx="8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3</a:t>
            </a:r>
            <a:r>
              <a:rPr lang="hr-HR" baseline="30000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rd</a:t>
            </a:r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 International Conference on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Biodiversity &amp; Sustainable Energy Development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June 24-26, 2014 Valencia Conference Centre, Spain</a:t>
            </a:r>
            <a:r>
              <a:rPr lang="hr-HR" dirty="0" smtClean="0">
                <a:solidFill>
                  <a:srgbClr val="0A3C16"/>
                </a:solidFill>
              </a:rPr>
              <a:t> </a:t>
            </a:r>
            <a:endParaRPr lang="hr-HR" dirty="0">
              <a:solidFill>
                <a:srgbClr val="0A3C16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943600"/>
            <a:ext cx="914400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228600" y="990600"/>
            <a:ext cx="3810000" cy="533400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spcBef>
                <a:spcPct val="0"/>
              </a:spcBef>
            </a:pPr>
            <a:r>
              <a:rPr lang="hr-HR" sz="28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</a:rPr>
              <a:t>Wind direction</a:t>
            </a:r>
            <a:endParaRPr lang="hr-HR" sz="2800" dirty="0">
              <a:solidFill>
                <a:srgbClr val="DDDDDD"/>
              </a:solidFill>
              <a:latin typeface="Gulim" pitchFamily="34" charset="-127"/>
              <a:ea typeface="Gulim" pitchFamily="34" charset="-127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 t="14137" r="28584"/>
          <a:stretch>
            <a:fillRect/>
          </a:stretch>
        </p:blipFill>
        <p:spPr bwMode="auto">
          <a:xfrm>
            <a:off x="4194175" y="1371600"/>
            <a:ext cx="49498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6" cstate="print"/>
          <a:srcRect t="4622" r="1618" b="50225"/>
          <a:stretch>
            <a:fillRect/>
          </a:stretch>
        </p:blipFill>
        <p:spPr bwMode="auto">
          <a:xfrm>
            <a:off x="0" y="4343400"/>
            <a:ext cx="419772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4933950"/>
            <a:ext cx="914400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3810000" cy="533400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spcBef>
                <a:spcPct val="0"/>
              </a:spcBef>
            </a:pPr>
            <a:r>
              <a:rPr lang="hr-HR" sz="28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</a:rPr>
              <a:t>Spectra</a:t>
            </a:r>
            <a:endParaRPr lang="hr-HR" sz="2800" dirty="0">
              <a:solidFill>
                <a:srgbClr val="DDDDDD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334000" y="971550"/>
            <a:ext cx="1219200" cy="1143000"/>
          </a:xfrm>
          <a:prstGeom prst="ellipse">
            <a:avLst/>
          </a:prstGeom>
          <a:noFill/>
          <a:ln>
            <a:solidFill>
              <a:srgbClr val="99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5638800" y="590550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latin typeface="Gulim" pitchFamily="34" charset="-127"/>
                <a:ea typeface="Gulim" pitchFamily="34" charset="-127"/>
                <a:sym typeface="Symbol"/>
              </a:rPr>
              <a:t> </a:t>
            </a:r>
            <a:r>
              <a:rPr lang="hr-HR" dirty="0" smtClean="0">
                <a:latin typeface="Gulim" pitchFamily="34" charset="-127"/>
                <a:ea typeface="Gulim" pitchFamily="34" charset="-127"/>
              </a:rPr>
              <a:t>diurnal</a:t>
            </a:r>
            <a:endParaRPr lang="hr-HR" dirty="0"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248400" y="2209800"/>
            <a:ext cx="838200" cy="914400"/>
          </a:xfrm>
          <a:prstGeom prst="ellipse">
            <a:avLst/>
          </a:prstGeom>
          <a:noFill/>
          <a:ln>
            <a:solidFill>
              <a:srgbClr val="99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TextBox 15"/>
          <p:cNvSpPr txBox="1"/>
          <p:nvPr/>
        </p:nvSpPr>
        <p:spPr>
          <a:xfrm>
            <a:off x="7620000" y="2647950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rgbClr val="006600"/>
                </a:solidFill>
                <a:latin typeface="Gulim" pitchFamily="34" charset="-127"/>
                <a:ea typeface="Gulim" pitchFamily="34" charset="-127"/>
                <a:sym typeface="Symbol"/>
              </a:rPr>
              <a:t>semi</a:t>
            </a:r>
            <a:r>
              <a:rPr lang="hr-HR" dirty="0" smtClean="0">
                <a:solidFill>
                  <a:srgbClr val="006600"/>
                </a:solidFill>
                <a:latin typeface="Gulim" pitchFamily="34" charset="-127"/>
                <a:ea typeface="Gulim" pitchFamily="34" charset="-127"/>
              </a:rPr>
              <a:t>diurnal</a:t>
            </a:r>
            <a:endParaRPr lang="hr-HR" dirty="0">
              <a:solidFill>
                <a:srgbClr val="006600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048000" y="895350"/>
            <a:ext cx="1143000" cy="1143000"/>
          </a:xfrm>
          <a:prstGeom prst="ellipse">
            <a:avLst/>
          </a:prstGeom>
          <a:noFill/>
          <a:ln>
            <a:solidFill>
              <a:srgbClr val="99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TextBox 19"/>
          <p:cNvSpPr txBox="1"/>
          <p:nvPr/>
        </p:nvSpPr>
        <p:spPr>
          <a:xfrm>
            <a:off x="3352800" y="438150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latin typeface="Gulim" pitchFamily="34" charset="-127"/>
                <a:ea typeface="Gulim" pitchFamily="34" charset="-127"/>
                <a:sym typeface="Symbol"/>
              </a:rPr>
              <a:t>cyclones</a:t>
            </a:r>
            <a:endParaRPr lang="hr-HR" dirty="0"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21" name="Oval 20"/>
          <p:cNvSpPr/>
          <p:nvPr/>
        </p:nvSpPr>
        <p:spPr>
          <a:xfrm rot="20543072">
            <a:off x="162714" y="916762"/>
            <a:ext cx="2895600" cy="1524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TextBox 21"/>
          <p:cNvSpPr txBox="1"/>
          <p:nvPr/>
        </p:nvSpPr>
        <p:spPr>
          <a:xfrm>
            <a:off x="762000" y="590550"/>
            <a:ext cx="246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latin typeface="Gulim" pitchFamily="34" charset="-127"/>
                <a:ea typeface="Gulim" pitchFamily="34" charset="-127"/>
                <a:sym typeface="Symbol"/>
              </a:rPr>
              <a:t>long-term periodicity</a:t>
            </a:r>
            <a:endParaRPr lang="hr-HR" dirty="0">
              <a:latin typeface="Gulim" pitchFamily="34" charset="-127"/>
              <a:ea typeface="Gulim" pitchFamily="34" charset="-127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90800"/>
            <a:ext cx="9144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Down Arrow 24"/>
          <p:cNvSpPr/>
          <p:nvPr/>
        </p:nvSpPr>
        <p:spPr>
          <a:xfrm>
            <a:off x="2667000" y="1981200"/>
            <a:ext cx="152400" cy="18288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Down Arrow 25"/>
          <p:cNvSpPr/>
          <p:nvPr/>
        </p:nvSpPr>
        <p:spPr>
          <a:xfrm rot="544859" flipH="1">
            <a:off x="5544379" y="2089313"/>
            <a:ext cx="177628" cy="748798"/>
          </a:xfrm>
          <a:prstGeom prst="downArrow">
            <a:avLst/>
          </a:prstGeom>
          <a:solidFill>
            <a:srgbClr val="99FF66"/>
          </a:solidFill>
          <a:ln>
            <a:solidFill>
              <a:srgbClr val="99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Down Arrow 26"/>
          <p:cNvSpPr/>
          <p:nvPr/>
        </p:nvSpPr>
        <p:spPr>
          <a:xfrm rot="544859" flipH="1">
            <a:off x="6287801" y="2636517"/>
            <a:ext cx="184278" cy="1479509"/>
          </a:xfrm>
          <a:prstGeom prst="downArrow">
            <a:avLst/>
          </a:prstGeom>
          <a:solidFill>
            <a:srgbClr val="99FF66"/>
          </a:solidFill>
          <a:ln>
            <a:solidFill>
              <a:srgbClr val="99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33800"/>
            <a:ext cx="9144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Down Arrow 27"/>
          <p:cNvSpPr/>
          <p:nvPr/>
        </p:nvSpPr>
        <p:spPr>
          <a:xfrm>
            <a:off x="1981200" y="2133600"/>
            <a:ext cx="76200" cy="22098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9" name="Down Arrow 28"/>
          <p:cNvSpPr/>
          <p:nvPr/>
        </p:nvSpPr>
        <p:spPr>
          <a:xfrm rot="544859" flipH="1">
            <a:off x="3538494" y="2059706"/>
            <a:ext cx="190134" cy="2026213"/>
          </a:xfrm>
          <a:prstGeom prst="downArrow">
            <a:avLst/>
          </a:prstGeom>
          <a:solidFill>
            <a:srgbClr val="99FF66"/>
          </a:solidFill>
          <a:ln>
            <a:solidFill>
              <a:srgbClr val="99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Down Arrow 22"/>
          <p:cNvSpPr/>
          <p:nvPr/>
        </p:nvSpPr>
        <p:spPr>
          <a:xfrm rot="544859" flipH="1">
            <a:off x="6236627" y="3116950"/>
            <a:ext cx="127131" cy="2757701"/>
          </a:xfrm>
          <a:prstGeom prst="downArrow">
            <a:avLst/>
          </a:prstGeom>
          <a:solidFill>
            <a:srgbClr val="99FF66"/>
          </a:solidFill>
          <a:ln>
            <a:solidFill>
              <a:srgbClr val="99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  <p:bldP spid="19" grpId="0" animBg="1"/>
      <p:bldP spid="20" grpId="0"/>
      <p:bldP spid="21" grpId="0" animBg="1"/>
      <p:bldP spid="22" grpId="0"/>
      <p:bldP spid="25" grpId="0" animBg="1"/>
      <p:bldP spid="26" grpId="0" animBg="1"/>
      <p:bldP spid="27" grpId="0" animBg="1"/>
      <p:bldP spid="28" grpId="0" animBg="1"/>
      <p:bldP spid="29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04800" y="381000"/>
            <a:ext cx="8229600" cy="1295400"/>
          </a:xfrm>
        </p:spPr>
        <p:txBody>
          <a:bodyPr>
            <a:normAutofit/>
          </a:bodyPr>
          <a:lstStyle/>
          <a:p>
            <a:pPr algn="ctr"/>
            <a:r>
              <a:rPr lang="hr-HR" sz="4800" b="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lim" pitchFamily="34" charset="-127"/>
                <a:ea typeface="Gulim" pitchFamily="34" charset="-127"/>
              </a:rPr>
              <a:t>CONCLUSIONS</a:t>
            </a:r>
            <a:endParaRPr lang="hr-HR" sz="4800" b="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lim" pitchFamily="34" charset="-127"/>
              <a:ea typeface="Gulim" pitchFamily="34" charset="-127"/>
            </a:endParaRPr>
          </a:p>
        </p:txBody>
      </p:sp>
      <p:pic>
        <p:nvPicPr>
          <p:cNvPr id="7" name="Picture 1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5936143"/>
            <a:ext cx="770022" cy="92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Slika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5954740"/>
            <a:ext cx="947107" cy="903260"/>
          </a:xfrm>
          <a:prstGeom prst="rect">
            <a:avLst/>
          </a:prstGeom>
          <a:noFill/>
        </p:spPr>
      </p:pic>
      <p:pic>
        <p:nvPicPr>
          <p:cNvPr id="12" name="Picture 2" descr="http://t2.gstatic.com/images?q=tbn:ANd9GcRojw_IxnSwm-EKfzo34EJdQVQtdO9aFv0v-kVEM65OAI9wa9Q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1" y="5943600"/>
            <a:ext cx="914399" cy="9144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0" y="5934670"/>
            <a:ext cx="8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3</a:t>
            </a:r>
            <a:r>
              <a:rPr lang="hr-HR" baseline="30000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rd</a:t>
            </a:r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 International Conference on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Biodiversity &amp; Sustainable Energy Development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June 24-26, 2014 Valencia Conference Centre, Spain</a:t>
            </a:r>
            <a:r>
              <a:rPr lang="hr-HR" dirty="0" smtClean="0">
                <a:solidFill>
                  <a:srgbClr val="0A3C16"/>
                </a:solidFill>
              </a:rPr>
              <a:t> </a:t>
            </a:r>
            <a:endParaRPr lang="hr-HR" dirty="0">
              <a:solidFill>
                <a:srgbClr val="0A3C16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5943600"/>
            <a:ext cx="914400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0" y="1447800"/>
            <a:ext cx="9144000" cy="762000"/>
          </a:xfrm>
          <a:prstGeom prst="rect">
            <a:avLst/>
          </a:prstGeom>
        </p:spPr>
        <p:txBody>
          <a:bodyPr vert="horz" lIns="91440" tIns="0" rIns="45720" bIns="0" rtlCol="0" anchor="t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spcBef>
                <a:spcPct val="0"/>
              </a:spcBef>
              <a:buFont typeface="Symbol"/>
              <a:buChar char="Þ"/>
            </a:pPr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</a:rPr>
              <a:t>  Wintertime indoor PM levels depend on the outdoor meteorological conditions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90600" y="2438400"/>
            <a:ext cx="7772400" cy="1752600"/>
          </a:xfrm>
          <a:prstGeom prst="rect">
            <a:avLst/>
          </a:prstGeom>
        </p:spPr>
        <p:txBody>
          <a:bodyPr vert="horz" lIns="91440" tIns="0" rIns="45720" bIns="0" rtlCol="0" anchor="t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</a:rPr>
              <a:t> [PM] increases with relative humidity, global radiation, and air pressure </a:t>
            </a: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</a:rPr>
              <a:t> [PM] decreases with outdoor temperature, precipitation amount, and horizontal wind velocity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4343400"/>
            <a:ext cx="891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sym typeface="Symbol"/>
              </a:rPr>
              <a:t> Indoor [</a:t>
            </a:r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</a:rPr>
              <a:t>PM] depends on the wind direction →  signature of 8 – 9 km distant industrial zone</a:t>
            </a:r>
            <a:endParaRPr lang="hr-H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04800" y="3810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hr-HR" sz="4800" b="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lim" pitchFamily="34" charset="-127"/>
                <a:ea typeface="Gulim" pitchFamily="34" charset="-127"/>
              </a:rPr>
              <a:t>CONCLUSIONS</a:t>
            </a:r>
            <a:endParaRPr lang="hr-HR" sz="4800" b="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lim" pitchFamily="34" charset="-127"/>
              <a:ea typeface="Gulim" pitchFamily="34" charset="-127"/>
            </a:endParaRPr>
          </a:p>
        </p:txBody>
      </p:sp>
      <p:pic>
        <p:nvPicPr>
          <p:cNvPr id="7" name="Picture 1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5936143"/>
            <a:ext cx="770022" cy="92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Slika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5954740"/>
            <a:ext cx="947107" cy="903260"/>
          </a:xfrm>
          <a:prstGeom prst="rect">
            <a:avLst/>
          </a:prstGeom>
          <a:noFill/>
        </p:spPr>
      </p:pic>
      <p:pic>
        <p:nvPicPr>
          <p:cNvPr id="12" name="Picture 2" descr="http://t2.gstatic.com/images?q=tbn:ANd9GcRojw_IxnSwm-EKfzo34EJdQVQtdO9aFv0v-kVEM65OAI9wa9Q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1" y="5943600"/>
            <a:ext cx="914399" cy="9144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0" y="5934670"/>
            <a:ext cx="8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3</a:t>
            </a:r>
            <a:r>
              <a:rPr lang="hr-HR" baseline="30000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rd</a:t>
            </a:r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 International Conference on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Biodiversity &amp; Sustainable Energy Development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June 24-26, 2014 Valencia Conference Centre, Spain</a:t>
            </a:r>
            <a:r>
              <a:rPr lang="hr-HR" dirty="0" smtClean="0">
                <a:solidFill>
                  <a:srgbClr val="0A3C16"/>
                </a:solidFill>
              </a:rPr>
              <a:t> </a:t>
            </a:r>
            <a:endParaRPr lang="hr-HR" dirty="0">
              <a:solidFill>
                <a:srgbClr val="0A3C16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5943600"/>
            <a:ext cx="914400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0" y="1447800"/>
            <a:ext cx="9144000" cy="762000"/>
          </a:xfrm>
          <a:prstGeom prst="rect">
            <a:avLst/>
          </a:prstGeom>
        </p:spPr>
        <p:txBody>
          <a:bodyPr vert="horz" lIns="91440" tIns="0" rIns="45720" bIns="0" rtlCol="0" anchor="t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spcBef>
                <a:spcPct val="0"/>
              </a:spcBef>
              <a:buFont typeface="Symbol"/>
              <a:buChar char="Þ"/>
            </a:pPr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</a:rPr>
              <a:t>                 ground floor ≠ 1</a:t>
            </a:r>
            <a:r>
              <a:rPr lang="hr-HR" sz="2400" baseline="300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</a:rPr>
              <a:t>st</a:t>
            </a:r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</a:rPr>
              <a:t> floor </a:t>
            </a:r>
          </a:p>
          <a:p>
            <a:pPr>
              <a:spcBef>
                <a:spcPct val="0"/>
              </a:spcBef>
            </a:pPr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</a:rPr>
              <a:t>                 (outdoor air </a:t>
            </a:r>
            <a:r>
              <a:rPr lang="hr-HR" sz="2400" i="1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</a:rPr>
              <a:t>vs</a:t>
            </a:r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</a:rPr>
              <a:t>. resuspension) 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2438400"/>
            <a:ext cx="8763000" cy="838200"/>
          </a:xfrm>
          <a:prstGeom prst="rect">
            <a:avLst/>
          </a:prstGeom>
        </p:spPr>
        <p:txBody>
          <a:bodyPr vert="horz" lIns="91440" tIns="0" rIns="45720" bIns="0" rtlCol="0" anchor="t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spcBef>
                <a:spcPct val="0"/>
              </a:spcBef>
            </a:pPr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sym typeface="Symbol"/>
              </a:rPr>
              <a:t>  Expected 7-day periodicity (Mon &amp; Sat) seen in simple statistics, but not confirmed by spectra</a:t>
            </a:r>
            <a:endParaRPr lang="hr-HR" sz="2400" dirty="0" smtClean="0">
              <a:solidFill>
                <a:srgbClr val="DDDDDD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3352800"/>
            <a:ext cx="891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sym typeface="Symbol"/>
              </a:rPr>
              <a:t> Periodicity of [</a:t>
            </a:r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</a:rPr>
              <a:t>PM] and meteorological variables: semidiurnal, diurnal, and long-term (</a:t>
            </a:r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sym typeface="Symbol"/>
              </a:rPr>
              <a:t> 11 and 21 days)</a:t>
            </a:r>
            <a:endParaRPr lang="hr-HR" sz="2400" dirty="0">
              <a:solidFill>
                <a:prstClr val="white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4343400"/>
            <a:ext cx="8763000" cy="838200"/>
          </a:xfrm>
          <a:prstGeom prst="rect">
            <a:avLst/>
          </a:prstGeom>
        </p:spPr>
        <p:txBody>
          <a:bodyPr vert="horz" lIns="91440" tIns="0" rIns="45720" bIns="0" rtlCol="0" anchor="t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spcBef>
                <a:spcPct val="0"/>
              </a:spcBef>
            </a:pPr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sym typeface="Symbol"/>
              </a:rPr>
              <a:t>  Long-term periodicity &amp; Rossby waves?</a:t>
            </a:r>
            <a:endParaRPr lang="hr-HR" sz="2400" dirty="0" smtClean="0">
              <a:solidFill>
                <a:srgbClr val="DDDDDD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5029200"/>
            <a:ext cx="8763000" cy="838200"/>
          </a:xfrm>
          <a:prstGeom prst="rect">
            <a:avLst/>
          </a:prstGeom>
        </p:spPr>
        <p:txBody>
          <a:bodyPr vert="horz" lIns="91440" tIns="0" rIns="45720" bIns="0" rtlCol="0" anchor="t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spcBef>
                <a:spcPct val="0"/>
              </a:spcBef>
            </a:pPr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sym typeface="Symbol"/>
              </a:rPr>
              <a:t>  PM spectra more complex than meteorological spectra </a:t>
            </a:r>
            <a:endParaRPr lang="hr-HR" sz="2400" dirty="0" smtClean="0">
              <a:solidFill>
                <a:srgbClr val="DDDDDD"/>
              </a:solidFill>
              <a:latin typeface="Gulim" pitchFamily="34" charset="-127"/>
              <a:ea typeface="Gulim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5936143"/>
            <a:ext cx="770022" cy="92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Slika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5954740"/>
            <a:ext cx="947107" cy="903260"/>
          </a:xfrm>
          <a:prstGeom prst="rect">
            <a:avLst/>
          </a:prstGeom>
          <a:noFill/>
        </p:spPr>
      </p:pic>
      <p:pic>
        <p:nvPicPr>
          <p:cNvPr id="12" name="Picture 2" descr="http://t2.gstatic.com/images?q=tbn:ANd9GcRojw_IxnSwm-EKfzo34EJdQVQtdO9aFv0v-kVEM65OAI9wa9Q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1" y="5943600"/>
            <a:ext cx="914399" cy="9144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0" y="5934670"/>
            <a:ext cx="8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3</a:t>
            </a:r>
            <a:r>
              <a:rPr lang="hr-HR" baseline="30000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rd</a:t>
            </a:r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 International Conference on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Biodiversity &amp; Sustainable Energy Development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June 24-26, 2014 Valencia Conference Centre, Spain</a:t>
            </a:r>
            <a:r>
              <a:rPr lang="hr-HR" dirty="0" smtClean="0">
                <a:solidFill>
                  <a:srgbClr val="0A3C16"/>
                </a:solidFill>
              </a:rPr>
              <a:t> </a:t>
            </a:r>
            <a:endParaRPr lang="hr-HR" dirty="0">
              <a:solidFill>
                <a:srgbClr val="0A3C16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81000" y="5181600"/>
            <a:ext cx="8229600" cy="914400"/>
          </a:xfrm>
        </p:spPr>
        <p:txBody>
          <a:bodyPr>
            <a:noAutofit/>
          </a:bodyPr>
          <a:lstStyle/>
          <a:p>
            <a:pPr algn="ctr"/>
            <a:r>
              <a:rPr lang="hr-HR" sz="8000" b="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lim" pitchFamily="34" charset="-127"/>
                <a:ea typeface="Gulim" pitchFamily="34" charset="-127"/>
              </a:rPr>
              <a:t>GRACIAS</a:t>
            </a:r>
            <a:endParaRPr lang="hr-HR" sz="8000" b="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lim" pitchFamily="34" charset="-127"/>
              <a:ea typeface="Gulim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5936143"/>
            <a:ext cx="770022" cy="92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5954740"/>
            <a:ext cx="947107" cy="903260"/>
          </a:xfrm>
          <a:prstGeom prst="rect">
            <a:avLst/>
          </a:prstGeom>
          <a:noFill/>
        </p:spPr>
      </p:pic>
      <p:pic>
        <p:nvPicPr>
          <p:cNvPr id="1026" name="Picture 2" descr="http://t2.gstatic.com/images?q=tbn:ANd9GcRojw_IxnSwm-EKfzo34EJdQVQtdO9aFv0v-kVEM65OAI9wa9Q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1" y="5943600"/>
            <a:ext cx="914399" cy="914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5934670"/>
            <a:ext cx="8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3</a:t>
            </a:r>
            <a:r>
              <a:rPr lang="hr-HR" baseline="30000" dirty="0" smtClean="0">
                <a:solidFill>
                  <a:schemeClr val="bg1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rd</a:t>
            </a:r>
            <a:r>
              <a:rPr lang="hr-HR" dirty="0" smtClean="0">
                <a:solidFill>
                  <a:schemeClr val="bg1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 International Conference on</a:t>
            </a:r>
          </a:p>
          <a:p>
            <a:r>
              <a:rPr lang="hr-HR" dirty="0" smtClean="0">
                <a:solidFill>
                  <a:schemeClr val="bg1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Biodiversity &amp; Sustainable Energy Development</a:t>
            </a:r>
          </a:p>
          <a:p>
            <a:r>
              <a:rPr lang="hr-HR" dirty="0" smtClean="0">
                <a:solidFill>
                  <a:schemeClr val="bg1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June 24-26, 2014 Valencia Conference Centre, Spain</a:t>
            </a:r>
            <a:r>
              <a:rPr lang="hr-HR" dirty="0" smtClean="0">
                <a:solidFill>
                  <a:schemeClr val="bg1"/>
                </a:solidFill>
              </a:rPr>
              <a:t> </a:t>
            </a:r>
            <a:endParaRPr lang="hr-HR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" y="5943600"/>
            <a:ext cx="8453887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04800" y="381000"/>
            <a:ext cx="8229600" cy="1295400"/>
          </a:xfrm>
        </p:spPr>
        <p:txBody>
          <a:bodyPr>
            <a:normAutofit/>
          </a:bodyPr>
          <a:lstStyle/>
          <a:p>
            <a:pPr algn="ctr"/>
            <a:r>
              <a:rPr lang="hr-HR" sz="4800" b="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lim" pitchFamily="34" charset="-127"/>
                <a:ea typeface="Gulim" pitchFamily="34" charset="-127"/>
              </a:rPr>
              <a:t>WHAT IS PM?</a:t>
            </a:r>
            <a:endParaRPr lang="hr-HR" sz="4800" b="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81000" y="1371600"/>
            <a:ext cx="8458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>
                <a:latin typeface="Gulim" pitchFamily="34" charset="-127"/>
                <a:ea typeface="Gulim" pitchFamily="34" charset="-127"/>
              </a:rPr>
              <a:t>Airborne particulate matter (PM</a:t>
            </a:r>
            <a:r>
              <a:rPr lang="en-US" sz="2400" dirty="0" smtClean="0">
                <a:latin typeface="Gulim" pitchFamily="34" charset="-127"/>
                <a:ea typeface="Gulim" pitchFamily="34" charset="-127"/>
              </a:rPr>
              <a:t>)</a:t>
            </a:r>
            <a:r>
              <a:rPr lang="hr-HR" sz="2400" dirty="0" smtClean="0">
                <a:latin typeface="Gulim" pitchFamily="34" charset="-127"/>
                <a:ea typeface="Gulim" pitchFamily="34" charset="-127"/>
              </a:rPr>
              <a:t> - </a:t>
            </a:r>
            <a:r>
              <a:rPr lang="en-US" sz="2400" dirty="0" smtClean="0">
                <a:latin typeface="Gulim" pitchFamily="34" charset="-127"/>
                <a:ea typeface="Gulim" pitchFamily="34" charset="-127"/>
              </a:rPr>
              <a:t>dust</a:t>
            </a:r>
            <a:r>
              <a:rPr lang="en-US" sz="2400" dirty="0">
                <a:latin typeface="Gulim" pitchFamily="34" charset="-127"/>
                <a:ea typeface="Gulim" pitchFamily="34" charset="-127"/>
              </a:rPr>
              <a:t>, </a:t>
            </a:r>
            <a:r>
              <a:rPr lang="en-US" sz="2400" dirty="0" smtClean="0">
                <a:latin typeface="Gulim" pitchFamily="34" charset="-127"/>
                <a:ea typeface="Gulim" pitchFamily="34" charset="-127"/>
              </a:rPr>
              <a:t>dirt</a:t>
            </a:r>
            <a:r>
              <a:rPr lang="hr-HR" sz="2400" dirty="0" smtClean="0">
                <a:latin typeface="Gulim" pitchFamily="34" charset="-127"/>
                <a:ea typeface="Gulim" pitchFamily="34" charset="-127"/>
              </a:rPr>
              <a:t>,</a:t>
            </a:r>
            <a:r>
              <a:rPr lang="en-US" sz="2400" dirty="0" smtClean="0">
                <a:latin typeface="Gulim" pitchFamily="34" charset="-127"/>
                <a:ea typeface="Gulim" pitchFamily="34" charset="-127"/>
              </a:rPr>
              <a:t> </a:t>
            </a:r>
            <a:r>
              <a:rPr lang="en-US" sz="2400" dirty="0">
                <a:latin typeface="Gulim" pitchFamily="34" charset="-127"/>
                <a:ea typeface="Gulim" pitchFamily="34" charset="-127"/>
              </a:rPr>
              <a:t>soot</a:t>
            </a:r>
            <a:r>
              <a:rPr lang="en-US" sz="2400" dirty="0" smtClean="0">
                <a:latin typeface="Gulim" pitchFamily="34" charset="-127"/>
                <a:ea typeface="Gulim" pitchFamily="34" charset="-127"/>
              </a:rPr>
              <a:t>,</a:t>
            </a:r>
            <a:r>
              <a:rPr lang="hr-HR" sz="2400" dirty="0" smtClean="0">
                <a:latin typeface="Gulim" pitchFamily="34" charset="-127"/>
                <a:ea typeface="Gulim" pitchFamily="34" charset="-127"/>
              </a:rPr>
              <a:t> </a:t>
            </a:r>
            <a:r>
              <a:rPr lang="en-US" sz="2400" dirty="0" smtClean="0">
                <a:latin typeface="Gulim" pitchFamily="34" charset="-127"/>
                <a:ea typeface="Gulim" pitchFamily="34" charset="-127"/>
              </a:rPr>
              <a:t>smoke</a:t>
            </a:r>
            <a:r>
              <a:rPr lang="en-US" sz="2400" dirty="0">
                <a:latin typeface="Gulim" pitchFamily="34" charset="-127"/>
                <a:ea typeface="Gulim" pitchFamily="34" charset="-127"/>
              </a:rPr>
              <a:t>, and liquid droplets suspended in the </a:t>
            </a:r>
            <a:r>
              <a:rPr lang="en-US" sz="2400" dirty="0" smtClean="0">
                <a:latin typeface="Gulim" pitchFamily="34" charset="-127"/>
                <a:ea typeface="Gulim" pitchFamily="34" charset="-127"/>
              </a:rPr>
              <a:t>atmosphere</a:t>
            </a:r>
            <a:endParaRPr lang="en-US" sz="2400" dirty="0"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57200" y="3276600"/>
            <a:ext cx="3657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F</a:t>
            </a:r>
            <a:r>
              <a:rPr lang="en-US" sz="2400" dirty="0" err="1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ormation</a:t>
            </a:r>
            <a:r>
              <a:rPr lang="en-US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 </a:t>
            </a:r>
            <a:r>
              <a:rPr lang="en-US" sz="2400" dirty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processes </a:t>
            </a:r>
            <a:endParaRPr lang="hr-HR" sz="2400" dirty="0" smtClean="0">
              <a:solidFill>
                <a:srgbClr val="DDDDDD"/>
              </a:solidFill>
              <a:latin typeface="Gulim" pitchFamily="34" charset="-127"/>
              <a:ea typeface="Gulim" pitchFamily="34" charset="-127"/>
              <a:cs typeface="Tahoma" pitchFamily="34" charset="0"/>
            </a:endParaRPr>
          </a:p>
          <a:p>
            <a:pPr algn="ctr"/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&amp; </a:t>
            </a:r>
            <a:r>
              <a:rPr lang="en-US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 </a:t>
            </a:r>
            <a:endParaRPr lang="hr-HR" sz="2400" dirty="0" smtClean="0">
              <a:solidFill>
                <a:srgbClr val="DDDDDD"/>
              </a:solidFill>
              <a:latin typeface="Gulim" pitchFamily="34" charset="-127"/>
              <a:ea typeface="Gulim" pitchFamily="34" charset="-127"/>
              <a:cs typeface="Tahoma" pitchFamily="34" charset="0"/>
            </a:endParaRPr>
          </a:p>
          <a:p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S</a:t>
            </a:r>
            <a:r>
              <a:rPr lang="en-US" sz="2400" dirty="0" err="1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ubsequent</a:t>
            </a:r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 </a:t>
            </a:r>
            <a:r>
              <a:rPr lang="en-US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reactions </a:t>
            </a:r>
            <a:r>
              <a:rPr lang="en-US" sz="2400" dirty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in the </a:t>
            </a:r>
            <a:r>
              <a:rPr lang="en-US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atmosphere</a:t>
            </a:r>
            <a:endParaRPr lang="en-US" sz="2400" dirty="0">
              <a:solidFill>
                <a:srgbClr val="DDDDDD"/>
              </a:solidFill>
              <a:latin typeface="Gulim" pitchFamily="34" charset="-127"/>
              <a:ea typeface="Gulim" pitchFamily="34" charset="-127"/>
              <a:cs typeface="Tahoma" pitchFamily="34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953000" y="3200400"/>
            <a:ext cx="4191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Gulim" pitchFamily="34" charset="-127"/>
              <a:buChar char="→"/>
            </a:pPr>
            <a:r>
              <a:rPr lang="hr-HR" sz="2400" b="1" dirty="0" smtClean="0">
                <a:solidFill>
                  <a:srgbClr val="99FF6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S</a:t>
            </a:r>
            <a:r>
              <a:rPr lang="en-US" sz="2400" b="1" dirty="0" err="1" smtClean="0">
                <a:solidFill>
                  <a:srgbClr val="99FF6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izes</a:t>
            </a:r>
            <a:r>
              <a:rPr lang="en-US" sz="2400" dirty="0" smtClean="0">
                <a:solidFill>
                  <a:srgbClr val="99FF6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 </a:t>
            </a:r>
            <a:r>
              <a:rPr lang="hr-HR" sz="2400" dirty="0" smtClean="0">
                <a:solidFill>
                  <a:srgbClr val="99FF6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Gulim" pitchFamily="34" charset="-127"/>
              <a:buChar char="→"/>
            </a:pPr>
            <a:r>
              <a:rPr lang="hr-HR" sz="2400" b="1" dirty="0" smtClean="0">
                <a:solidFill>
                  <a:srgbClr val="99FF6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Other p</a:t>
            </a:r>
            <a:r>
              <a:rPr lang="en-US" sz="2400" b="1" dirty="0" err="1" smtClean="0">
                <a:solidFill>
                  <a:srgbClr val="99FF6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hysical</a:t>
            </a:r>
            <a:r>
              <a:rPr lang="en-US" sz="2400" b="1" dirty="0" smtClean="0">
                <a:solidFill>
                  <a:srgbClr val="99FF6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 </a:t>
            </a:r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properties</a:t>
            </a:r>
          </a:p>
          <a:p>
            <a:pPr marL="457200" indent="-457200">
              <a:lnSpc>
                <a:spcPct val="150000"/>
              </a:lnSpc>
              <a:buFont typeface="Gulim" pitchFamily="34" charset="-127"/>
              <a:buChar char="→"/>
            </a:pPr>
            <a:r>
              <a:rPr lang="hr-HR" sz="2400" b="1" dirty="0" smtClean="0">
                <a:solidFill>
                  <a:srgbClr val="99FF6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C</a:t>
            </a:r>
            <a:r>
              <a:rPr lang="en-US" sz="2400" b="1" dirty="0" err="1" smtClean="0">
                <a:solidFill>
                  <a:srgbClr val="99FF6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hem</a:t>
            </a:r>
            <a:r>
              <a:rPr lang="en-US" sz="2400" dirty="0" err="1" smtClean="0">
                <a:solidFill>
                  <a:srgbClr val="99FF6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ical</a:t>
            </a:r>
            <a:r>
              <a:rPr lang="hr-HR" sz="2400" dirty="0" smtClean="0">
                <a:solidFill>
                  <a:srgbClr val="99FF6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 </a:t>
            </a:r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properties  </a:t>
            </a:r>
            <a:endParaRPr lang="en-US" sz="2400" dirty="0">
              <a:solidFill>
                <a:srgbClr val="DDDDDD"/>
              </a:solidFill>
              <a:latin typeface="Gulim" pitchFamily="34" charset="-127"/>
              <a:ea typeface="Gulim" pitchFamily="34" charset="-127"/>
              <a:cs typeface="Tahoma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228600" y="2438400"/>
            <a:ext cx="4572000" cy="3352800"/>
          </a:xfrm>
          <a:prstGeom prst="rightArrow">
            <a:avLst/>
          </a:prstGeom>
          <a:noFill/>
          <a:ln>
            <a:solidFill>
              <a:srgbClr val="92D05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4572000" y="2590800"/>
            <a:ext cx="33815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r-HR" sz="2400" dirty="0" smtClean="0">
                <a:latin typeface="Gulim" pitchFamily="34" charset="-127"/>
                <a:ea typeface="Gulim" pitchFamily="34" charset="-127"/>
                <a:cs typeface="Tahoma" pitchFamily="34" charset="0"/>
              </a:rPr>
              <a:t>P</a:t>
            </a:r>
            <a:r>
              <a:rPr lang="en-US" sz="2400" dirty="0" smtClean="0">
                <a:latin typeface="Gulim" pitchFamily="34" charset="-127"/>
                <a:ea typeface="Gulim" pitchFamily="34" charset="-127"/>
                <a:cs typeface="Tahoma" pitchFamily="34" charset="0"/>
              </a:rPr>
              <a:t>article</a:t>
            </a:r>
            <a:r>
              <a:rPr lang="hr-HR" sz="2400" dirty="0" smtClean="0">
                <a:latin typeface="Gulim" pitchFamily="34" charset="-127"/>
                <a:ea typeface="Gulim" pitchFamily="34" charset="-127"/>
                <a:cs typeface="Tahoma" pitchFamily="34" charset="0"/>
              </a:rPr>
              <a:t>s</a:t>
            </a:r>
            <a:endParaRPr lang="en-US" sz="2400" dirty="0">
              <a:solidFill>
                <a:srgbClr val="000066"/>
              </a:solidFill>
              <a:latin typeface="Gulim" pitchFamily="34" charset="-127"/>
              <a:ea typeface="Gulim" pitchFamily="34" charset="-127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  <p:bldP spid="11" grpId="0"/>
      <p:bldP spid="13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5936143"/>
            <a:ext cx="770022" cy="92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5954740"/>
            <a:ext cx="947107" cy="903260"/>
          </a:xfrm>
          <a:prstGeom prst="rect">
            <a:avLst/>
          </a:prstGeom>
          <a:noFill/>
        </p:spPr>
      </p:pic>
      <p:pic>
        <p:nvPicPr>
          <p:cNvPr id="1026" name="Picture 2" descr="http://t2.gstatic.com/images?q=tbn:ANd9GcRojw_IxnSwm-EKfzo34EJdQVQtdO9aFv0v-kVEM65OAI9wa9Q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1" y="5943600"/>
            <a:ext cx="914399" cy="914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5934670"/>
            <a:ext cx="8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prstClr val="black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3</a:t>
            </a:r>
            <a:r>
              <a:rPr lang="hr-HR" baseline="30000" dirty="0" smtClean="0">
                <a:solidFill>
                  <a:prstClr val="black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rd</a:t>
            </a:r>
            <a:r>
              <a:rPr lang="hr-HR" dirty="0" smtClean="0">
                <a:solidFill>
                  <a:prstClr val="black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 International Conference on</a:t>
            </a:r>
          </a:p>
          <a:p>
            <a:r>
              <a:rPr lang="hr-HR" dirty="0" smtClean="0">
                <a:solidFill>
                  <a:prstClr val="black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Biodiversity &amp; Sustainable Energy Development</a:t>
            </a:r>
          </a:p>
          <a:p>
            <a:r>
              <a:rPr lang="hr-HR" dirty="0" smtClean="0">
                <a:solidFill>
                  <a:prstClr val="black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June 24-26, 2014 Valencia Conference Centre, Spain</a:t>
            </a:r>
            <a:r>
              <a:rPr lang="hr-HR" dirty="0" smtClean="0">
                <a:solidFill>
                  <a:prstClr val="black"/>
                </a:solidFill>
              </a:rPr>
              <a:t> </a:t>
            </a:r>
            <a:endParaRPr lang="hr-HR" dirty="0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" y="5943600"/>
            <a:ext cx="8453887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04800" y="381000"/>
            <a:ext cx="8229600" cy="1295400"/>
          </a:xfrm>
        </p:spPr>
        <p:txBody>
          <a:bodyPr>
            <a:normAutofit/>
          </a:bodyPr>
          <a:lstStyle/>
          <a:p>
            <a:pPr algn="ctr"/>
            <a:r>
              <a:rPr lang="hr-HR" sz="4800" b="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lim" pitchFamily="34" charset="-127"/>
                <a:ea typeface="Gulim" pitchFamily="34" charset="-127"/>
              </a:rPr>
              <a:t>WHAT IS PM?</a:t>
            </a:r>
            <a:endParaRPr lang="hr-HR" sz="4800" b="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5410200" y="3200400"/>
            <a:ext cx="3581400" cy="56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Gulim" pitchFamily="34" charset="-127"/>
              <a:buChar char="→"/>
            </a:pPr>
            <a:r>
              <a:rPr lang="hr-HR" sz="2400" b="1" dirty="0" smtClean="0">
                <a:solidFill>
                  <a:srgbClr val="99FF6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S</a:t>
            </a:r>
            <a:r>
              <a:rPr lang="en-US" sz="2400" b="1" dirty="0" err="1" smtClean="0">
                <a:solidFill>
                  <a:srgbClr val="99FF6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izes</a:t>
            </a:r>
            <a:r>
              <a:rPr lang="en-US" sz="2400" dirty="0" smtClean="0">
                <a:solidFill>
                  <a:srgbClr val="99FF6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 </a:t>
            </a:r>
            <a:r>
              <a:rPr lang="hr-HR" sz="2400" dirty="0" smtClean="0">
                <a:solidFill>
                  <a:srgbClr val="99FF6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 </a:t>
            </a: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5257800" y="2590800"/>
            <a:ext cx="33815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r-HR" sz="2400" dirty="0" smtClean="0">
                <a:solidFill>
                  <a:prstClr val="white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P</a:t>
            </a:r>
            <a:r>
              <a:rPr lang="en-US" sz="2400" dirty="0" smtClean="0">
                <a:solidFill>
                  <a:prstClr val="white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article</a:t>
            </a:r>
            <a:r>
              <a:rPr lang="hr-HR" sz="2400" dirty="0" smtClean="0">
                <a:solidFill>
                  <a:prstClr val="white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s</a:t>
            </a:r>
            <a:endParaRPr lang="en-US" sz="2400" dirty="0">
              <a:solidFill>
                <a:srgbClr val="000066"/>
              </a:solidFill>
              <a:latin typeface="Gulim" pitchFamily="34" charset="-127"/>
              <a:ea typeface="Gulim" pitchFamily="34" charset="-127"/>
              <a:cs typeface="Tahoma" pitchFamily="34" charset="0"/>
            </a:endParaRP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457200" y="3276600"/>
            <a:ext cx="3657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F</a:t>
            </a:r>
            <a:r>
              <a:rPr lang="en-US" sz="2400" dirty="0" err="1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ormation</a:t>
            </a:r>
            <a:r>
              <a:rPr lang="en-US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 </a:t>
            </a:r>
            <a:r>
              <a:rPr lang="en-US" sz="2400" dirty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processes </a:t>
            </a:r>
            <a:endParaRPr lang="hr-HR" sz="2400" dirty="0" smtClean="0">
              <a:solidFill>
                <a:srgbClr val="DDDDDD"/>
              </a:solidFill>
              <a:latin typeface="Gulim" pitchFamily="34" charset="-127"/>
              <a:ea typeface="Gulim" pitchFamily="34" charset="-127"/>
              <a:cs typeface="Tahoma" pitchFamily="34" charset="0"/>
            </a:endParaRPr>
          </a:p>
          <a:p>
            <a:pPr algn="ctr"/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&amp; </a:t>
            </a:r>
            <a:r>
              <a:rPr lang="en-US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 </a:t>
            </a:r>
            <a:endParaRPr lang="hr-HR" sz="2400" dirty="0" smtClean="0">
              <a:solidFill>
                <a:srgbClr val="DDDDDD"/>
              </a:solidFill>
              <a:latin typeface="Gulim" pitchFamily="34" charset="-127"/>
              <a:ea typeface="Gulim" pitchFamily="34" charset="-127"/>
              <a:cs typeface="Tahoma" pitchFamily="34" charset="0"/>
            </a:endParaRPr>
          </a:p>
          <a:p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S</a:t>
            </a:r>
            <a:r>
              <a:rPr lang="en-US" sz="2400" dirty="0" err="1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ubsequent</a:t>
            </a:r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 </a:t>
            </a:r>
            <a:r>
              <a:rPr lang="en-US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reactions </a:t>
            </a:r>
            <a:r>
              <a:rPr lang="en-US" sz="2400" dirty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in the </a:t>
            </a:r>
            <a:r>
              <a:rPr lang="en-US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atmosphere</a:t>
            </a:r>
            <a:endParaRPr lang="en-US" sz="2400" dirty="0">
              <a:solidFill>
                <a:srgbClr val="DDDDDD"/>
              </a:solidFill>
              <a:latin typeface="Gulim" pitchFamily="34" charset="-127"/>
              <a:ea typeface="Gulim" pitchFamily="34" charset="-127"/>
              <a:cs typeface="Tahoma" pitchFamily="34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228600" y="2438400"/>
            <a:ext cx="4572000" cy="3352800"/>
          </a:xfrm>
          <a:prstGeom prst="rightArrow">
            <a:avLst/>
          </a:prstGeom>
          <a:noFill/>
          <a:ln>
            <a:solidFill>
              <a:srgbClr val="92D05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Oval 20"/>
          <p:cNvSpPr/>
          <p:nvPr/>
        </p:nvSpPr>
        <p:spPr>
          <a:xfrm>
            <a:off x="4953000" y="1676400"/>
            <a:ext cx="4191000" cy="4038600"/>
          </a:xfrm>
          <a:prstGeom prst="ellipse">
            <a:avLst/>
          </a:prstGeom>
          <a:solidFill>
            <a:srgbClr val="CCFFCC"/>
          </a:solidFill>
          <a:ln>
            <a:solidFill>
              <a:srgbClr val="CC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5029200" y="3657600"/>
            <a:ext cx="39116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~ few </a:t>
            </a:r>
            <a:r>
              <a:rPr lang="en-US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</a:t>
            </a:r>
            <a:r>
              <a:rPr lang="hr-HR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hr-HR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-      </a:t>
            </a:r>
            <a:r>
              <a:rPr lang="en-US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</a:t>
            </a:r>
            <a:r>
              <a:rPr lang="hr-HR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</a:t>
            </a:r>
            <a:r>
              <a:rPr lang="en-US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100 </a:t>
            </a:r>
            <a:r>
              <a:rPr lang="en-US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</a:t>
            </a:r>
            <a:r>
              <a:rPr lang="en-US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endParaRPr lang="hr-HR" dirty="0" smtClean="0">
              <a:solidFill>
                <a:srgbClr val="0066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hr-HR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US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dirty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size </a:t>
            </a:r>
            <a:r>
              <a:rPr lang="en-US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</a:t>
            </a:r>
            <a:r>
              <a:rPr lang="hr-HR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                  (small </a:t>
            </a:r>
          </a:p>
          <a:p>
            <a:r>
              <a:rPr lang="hr-HR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US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molecular) </a:t>
            </a:r>
            <a:r>
              <a:rPr lang="hr-HR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 enough)</a:t>
            </a:r>
          </a:p>
          <a:p>
            <a:r>
              <a:rPr lang="hr-HR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clusters)</a:t>
            </a:r>
          </a:p>
          <a:p>
            <a:pPr algn="ctr"/>
            <a:endParaRPr lang="hr-HR" dirty="0" smtClean="0">
              <a:solidFill>
                <a:srgbClr val="0066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hr-HR" dirty="0">
              <a:solidFill>
                <a:srgbClr val="006600"/>
              </a:solidFill>
            </a:endParaRPr>
          </a:p>
        </p:txBody>
      </p:sp>
      <p:cxnSp>
        <p:nvCxnSpPr>
          <p:cNvPr id="29" name="Straight Connector 28"/>
          <p:cNvCxnSpPr>
            <a:endCxn id="21" idx="6"/>
          </p:cNvCxnSpPr>
          <p:nvPr/>
        </p:nvCxnSpPr>
        <p:spPr>
          <a:xfrm flipV="1">
            <a:off x="4876800" y="3695700"/>
            <a:ext cx="4267200" cy="38100"/>
          </a:xfrm>
          <a:prstGeom prst="line">
            <a:avLst/>
          </a:prstGeom>
          <a:ln w="28575">
            <a:solidFill>
              <a:srgbClr val="0066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5936143"/>
            <a:ext cx="770022" cy="92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5954740"/>
            <a:ext cx="947107" cy="903260"/>
          </a:xfrm>
          <a:prstGeom prst="rect">
            <a:avLst/>
          </a:prstGeom>
          <a:noFill/>
        </p:spPr>
      </p:pic>
      <p:pic>
        <p:nvPicPr>
          <p:cNvPr id="1026" name="Picture 2" descr="http://t2.gstatic.com/images?q=tbn:ANd9GcRojw_IxnSwm-EKfzo34EJdQVQtdO9aFv0v-kVEM65OAI9wa9Q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1" y="5943600"/>
            <a:ext cx="914399" cy="914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5934670"/>
            <a:ext cx="8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3</a:t>
            </a:r>
            <a:r>
              <a:rPr lang="hr-HR" baseline="30000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rd</a:t>
            </a:r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 International Conference on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Biodiversity &amp; Sustainable Energy Development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June 24-26, 2014 Valencia Conference Centre, Spain</a:t>
            </a:r>
            <a:r>
              <a:rPr lang="hr-HR" dirty="0" smtClean="0">
                <a:solidFill>
                  <a:srgbClr val="0A3C16"/>
                </a:solidFill>
              </a:rPr>
              <a:t> </a:t>
            </a:r>
            <a:endParaRPr lang="hr-HR" dirty="0">
              <a:solidFill>
                <a:srgbClr val="0A3C16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943600"/>
            <a:ext cx="91440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2" descr="http://cloudbase.phy.umist.ac.uk/people/dorsey/Image2.gif"/>
          <p:cNvPicPr>
            <a:picLocks noChangeAspect="1" noChangeArrowheads="1"/>
          </p:cNvPicPr>
          <p:nvPr/>
        </p:nvPicPr>
        <p:blipFill>
          <a:blip r:embed="rId5" cstate="print"/>
          <a:srcRect t="-823" r="-672"/>
          <a:stretch>
            <a:fillRect/>
          </a:stretch>
        </p:blipFill>
        <p:spPr bwMode="auto">
          <a:xfrm>
            <a:off x="0" y="-93579"/>
            <a:ext cx="6172200" cy="6951579"/>
          </a:xfrm>
          <a:prstGeom prst="rect">
            <a:avLst/>
          </a:prstGeom>
          <a:noFill/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6248400" y="4191000"/>
            <a:ext cx="2895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r-HR" sz="2400" dirty="0" smtClean="0">
                <a:solidFill>
                  <a:prstClr val="white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Mass distribution</a:t>
            </a:r>
          </a:p>
          <a:p>
            <a:r>
              <a:rPr lang="hr-HR" sz="2400" dirty="0" smtClean="0">
                <a:solidFill>
                  <a:prstClr val="white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(Whitby, 1978)</a:t>
            </a:r>
            <a:endParaRPr lang="en-US" sz="2400" dirty="0">
              <a:solidFill>
                <a:srgbClr val="000066"/>
              </a:solidFill>
              <a:latin typeface="Gulim" pitchFamily="34" charset="-127"/>
              <a:ea typeface="Gulim" pitchFamily="34" charset="-127"/>
              <a:cs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096000"/>
            <a:ext cx="2209800" cy="457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Rectangle 11"/>
          <p:cNvSpPr/>
          <p:nvPr/>
        </p:nvSpPr>
        <p:spPr>
          <a:xfrm>
            <a:off x="2209800" y="6096000"/>
            <a:ext cx="1600200" cy="457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Rectangle 12"/>
          <p:cNvSpPr/>
          <p:nvPr/>
        </p:nvSpPr>
        <p:spPr>
          <a:xfrm>
            <a:off x="3810000" y="6096000"/>
            <a:ext cx="2133600" cy="457200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5936143"/>
            <a:ext cx="770022" cy="92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5954740"/>
            <a:ext cx="947107" cy="903260"/>
          </a:xfrm>
          <a:prstGeom prst="rect">
            <a:avLst/>
          </a:prstGeom>
          <a:noFill/>
        </p:spPr>
      </p:pic>
      <p:pic>
        <p:nvPicPr>
          <p:cNvPr id="1026" name="Picture 2" descr="http://t2.gstatic.com/images?q=tbn:ANd9GcRojw_IxnSwm-EKfzo34EJdQVQtdO9aFv0v-kVEM65OAI9wa9Q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1" y="5943600"/>
            <a:ext cx="914399" cy="914400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>
            <a:off x="0" y="5943600"/>
            <a:ext cx="914400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04800" y="381000"/>
            <a:ext cx="8229600" cy="1295400"/>
          </a:xfrm>
        </p:spPr>
        <p:txBody>
          <a:bodyPr>
            <a:normAutofit/>
          </a:bodyPr>
          <a:lstStyle/>
          <a:p>
            <a:pPr algn="ctr"/>
            <a:r>
              <a:rPr lang="hr-HR" sz="4800" b="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lim" pitchFamily="34" charset="-127"/>
                <a:ea typeface="Gulim" pitchFamily="34" charset="-127"/>
              </a:rPr>
              <a:t>WHY IT IS IMPORTANT?</a:t>
            </a:r>
            <a:endParaRPr lang="hr-HR" sz="4800" b="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57200" y="2667000"/>
            <a:ext cx="2590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HUMAN HEALTH</a:t>
            </a:r>
            <a:endParaRPr lang="en-US" sz="2400" dirty="0">
              <a:solidFill>
                <a:srgbClr val="DDDDDD"/>
              </a:solidFill>
              <a:latin typeface="Gulim" pitchFamily="34" charset="-127"/>
              <a:ea typeface="Gulim" pitchFamily="34" charset="-127"/>
              <a:cs typeface="Tahoma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81000" y="1828800"/>
            <a:ext cx="2819400" cy="2133600"/>
          </a:xfrm>
          <a:prstGeom prst="rightArrow">
            <a:avLst/>
          </a:prstGeom>
          <a:noFill/>
          <a:ln>
            <a:solidFill>
              <a:srgbClr val="92D05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Picture 2" descr="http://www.env.gov.bc.ca/epd/bcairquality/images/lungs.gif"/>
          <p:cNvPicPr>
            <a:picLocks noChangeAspect="1" noChangeArrowheads="1"/>
          </p:cNvPicPr>
          <p:nvPr/>
        </p:nvPicPr>
        <p:blipFill>
          <a:blip r:embed="rId5" cstate="print"/>
          <a:srcRect l="12501" t="9523" r="15523" b="27381"/>
          <a:stretch>
            <a:fillRect/>
          </a:stretch>
        </p:blipFill>
        <p:spPr bwMode="auto">
          <a:xfrm>
            <a:off x="3689502" y="1189600"/>
            <a:ext cx="5454497" cy="5668399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733800" y="1219200"/>
            <a:ext cx="1785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D0B28">
                    <a:lumMod val="90000"/>
                    <a:lumOff val="10000"/>
                  </a:srgbClr>
                </a:solidFill>
                <a:effectLst/>
                <a:uLnTx/>
                <a:uFillTx/>
                <a:latin typeface="Gulim" pitchFamily="34" charset="-127"/>
                <a:ea typeface="Gulim" pitchFamily="34" charset="-127"/>
                <a:cs typeface="Segoe UI" pitchFamily="34" charset="0"/>
              </a:rPr>
              <a:t>PM enters respiratory system through the nose and throat. </a:t>
            </a:r>
            <a:endParaRPr kumimoji="0" lang="hr-HR" sz="1600" b="0" i="0" u="none" strike="noStrike" kern="0" cap="none" spc="0" normalizeH="0" baseline="0" noProof="0" dirty="0">
              <a:ln>
                <a:noFill/>
              </a:ln>
              <a:solidFill>
                <a:srgbClr val="0D0B28">
                  <a:lumMod val="90000"/>
                  <a:lumOff val="10000"/>
                </a:srgbClr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Segoe U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91400" y="1219200"/>
            <a:ext cx="1752600" cy="18158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D0B28">
                    <a:lumMod val="90000"/>
                    <a:lumOff val="10000"/>
                  </a:srgbClr>
                </a:solidFill>
                <a:effectLst/>
                <a:uLnTx/>
                <a:uFillTx/>
                <a:latin typeface="Gulim" pitchFamily="34" charset="-127"/>
                <a:ea typeface="Gulim" pitchFamily="34" charset="-127"/>
                <a:cs typeface="Segoe UI" pitchFamily="34" charset="0"/>
              </a:rPr>
              <a:t>The larger PM (&gt; PM</a:t>
            </a:r>
            <a:r>
              <a:rPr kumimoji="0" lang="hr-HR" sz="16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D0B28">
                    <a:lumMod val="90000"/>
                    <a:lumOff val="10000"/>
                  </a:srgbClr>
                </a:solidFill>
                <a:effectLst/>
                <a:uLnTx/>
                <a:uFillTx/>
                <a:latin typeface="Gulim" pitchFamily="34" charset="-127"/>
                <a:ea typeface="Gulim" pitchFamily="34" charset="-127"/>
                <a:cs typeface="Segoe UI" pitchFamily="34" charset="0"/>
              </a:rPr>
              <a:t>10</a:t>
            </a:r>
            <a:r>
              <a:rPr kumimoji="0" lang="hr-H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D0B28">
                    <a:lumMod val="90000"/>
                    <a:lumOff val="10000"/>
                  </a:srgbClr>
                </a:solidFill>
                <a:effectLst/>
                <a:uLnTx/>
                <a:uFillTx/>
                <a:latin typeface="Gulim" pitchFamily="34" charset="-127"/>
                <a:ea typeface="Gulim" pitchFamily="34" charset="-127"/>
                <a:cs typeface="Segoe UI" pitchFamily="34" charset="0"/>
              </a:rPr>
              <a:t>) is eliminated thorugh</a:t>
            </a:r>
            <a:r>
              <a:rPr kumimoji="0" lang="hr-HR" sz="1600" b="0" i="0" u="none" strike="noStrike" kern="0" cap="none" spc="0" normalizeH="0" noProof="0" dirty="0" smtClean="0">
                <a:ln>
                  <a:noFill/>
                </a:ln>
                <a:solidFill>
                  <a:srgbClr val="0D0B28">
                    <a:lumMod val="90000"/>
                    <a:lumOff val="10000"/>
                  </a:srgbClr>
                </a:solidFill>
                <a:effectLst/>
                <a:uLnTx/>
                <a:uFillTx/>
                <a:latin typeface="Gulim" pitchFamily="34" charset="-127"/>
                <a:ea typeface="Gulim" pitchFamily="34" charset="-127"/>
                <a:cs typeface="Segoe UI" pitchFamily="34" charset="0"/>
              </a:rPr>
              <a:t> coughing, sneezing and swallowing</a:t>
            </a:r>
            <a:endParaRPr kumimoji="0" lang="hr-HR" sz="1600" b="0" i="0" u="none" strike="noStrike" kern="0" cap="none" spc="0" normalizeH="0" baseline="0" noProof="0" dirty="0">
              <a:ln>
                <a:noFill/>
              </a:ln>
              <a:solidFill>
                <a:srgbClr val="0D0B28">
                  <a:lumMod val="90000"/>
                  <a:lumOff val="10000"/>
                </a:srgbClr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Segoe U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3429000"/>
            <a:ext cx="3538652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D0B28">
                    <a:lumMod val="90000"/>
                    <a:lumOff val="10000"/>
                  </a:srgbClr>
                </a:solidFill>
                <a:effectLst/>
                <a:uLnTx/>
                <a:uFillTx/>
                <a:latin typeface="Gulim" pitchFamily="34" charset="-127"/>
                <a:ea typeface="Gulim" pitchFamily="34" charset="-127"/>
                <a:cs typeface="Segoe UI" pitchFamily="34" charset="0"/>
              </a:rPr>
              <a:t>PM</a:t>
            </a:r>
            <a:r>
              <a:rPr kumimoji="0" lang="hr-HR" sz="16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D0B28">
                    <a:lumMod val="90000"/>
                    <a:lumOff val="10000"/>
                  </a:srgbClr>
                </a:solidFill>
                <a:effectLst/>
                <a:uLnTx/>
                <a:uFillTx/>
                <a:latin typeface="Gulim" pitchFamily="34" charset="-127"/>
                <a:ea typeface="Gulim" pitchFamily="34" charset="-127"/>
                <a:cs typeface="Segoe UI" pitchFamily="34" charset="0"/>
              </a:rPr>
              <a:t>10 </a:t>
            </a:r>
            <a:r>
              <a:rPr kumimoji="0" lang="hr-H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D0B28">
                    <a:lumMod val="90000"/>
                    <a:lumOff val="10000"/>
                  </a:srgbClr>
                </a:solidFill>
                <a:effectLst/>
                <a:uLnTx/>
                <a:uFillTx/>
                <a:latin typeface="Gulim" pitchFamily="34" charset="-127"/>
                <a:ea typeface="Gulim" pitchFamily="34" charset="-127"/>
                <a:cs typeface="Segoe UI" pitchFamily="34" charset="0"/>
              </a:rPr>
              <a:t>-</a:t>
            </a:r>
            <a:r>
              <a:rPr kumimoji="0" lang="hr-HR" sz="16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D0B28">
                    <a:lumMod val="90000"/>
                    <a:lumOff val="10000"/>
                  </a:srgbClr>
                </a:solidFill>
                <a:effectLst/>
                <a:uLnTx/>
                <a:uFillTx/>
                <a:latin typeface="Gulim" pitchFamily="34" charset="-127"/>
                <a:ea typeface="Gulim" pitchFamily="34" charset="-127"/>
                <a:cs typeface="Segoe UI" pitchFamily="34" charset="0"/>
              </a:rPr>
              <a:t> </a:t>
            </a:r>
            <a:r>
              <a:rPr kumimoji="0" lang="hr-H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D0B28">
                    <a:lumMod val="90000"/>
                    <a:lumOff val="10000"/>
                  </a:srgbClr>
                </a:solidFill>
                <a:effectLst/>
                <a:uLnTx/>
                <a:uFillTx/>
                <a:latin typeface="Gulim" pitchFamily="34" charset="-127"/>
                <a:ea typeface="Gulim" pitchFamily="34" charset="-127"/>
                <a:cs typeface="Segoe UI" pitchFamily="34" charset="0"/>
              </a:rPr>
              <a:t>PM</a:t>
            </a:r>
            <a:r>
              <a:rPr kumimoji="0" lang="hr-HR" sz="16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D0B28">
                    <a:lumMod val="90000"/>
                    <a:lumOff val="10000"/>
                  </a:srgbClr>
                </a:solidFill>
                <a:effectLst/>
                <a:uLnTx/>
                <a:uFillTx/>
                <a:latin typeface="Gulim" pitchFamily="34" charset="-127"/>
                <a:ea typeface="Gulim" pitchFamily="34" charset="-127"/>
                <a:cs typeface="Segoe UI" pitchFamily="34" charset="0"/>
              </a:rPr>
              <a:t>2.5</a:t>
            </a:r>
            <a:r>
              <a:rPr kumimoji="0" lang="hr-H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D0B28">
                    <a:lumMod val="90000"/>
                    <a:lumOff val="10000"/>
                  </a:srgbClr>
                </a:solidFill>
                <a:effectLst/>
                <a:uLnTx/>
                <a:uFillTx/>
                <a:latin typeface="Gulim" pitchFamily="34" charset="-127"/>
                <a:ea typeface="Gulim" pitchFamily="34" charset="-127"/>
                <a:cs typeface="Segoe UI" pitchFamily="34" charset="0"/>
              </a:rPr>
              <a:t>  remain in the upper parts of respiratory system </a:t>
            </a:r>
            <a:endParaRPr kumimoji="0" lang="hr-HR" sz="1600" b="0" i="0" u="none" strike="noStrike" kern="0" cap="none" spc="0" normalizeH="0" baseline="0" noProof="0" dirty="0">
              <a:ln>
                <a:noFill/>
              </a:ln>
              <a:solidFill>
                <a:srgbClr val="0D0B28">
                  <a:lumMod val="90000"/>
                  <a:lumOff val="10000"/>
                </a:srgbClr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Segoe U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38600" y="6027003"/>
            <a:ext cx="5105400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D0B28">
                    <a:lumMod val="90000"/>
                    <a:lumOff val="10000"/>
                  </a:srgbClr>
                </a:solidFill>
                <a:effectLst/>
                <a:uLnTx/>
                <a:uFillTx/>
                <a:latin typeface="Gulim" pitchFamily="34" charset="-127"/>
                <a:ea typeface="Gulim" pitchFamily="34" charset="-127"/>
                <a:cs typeface="Segoe UI" pitchFamily="34" charset="0"/>
              </a:rPr>
              <a:t>PM</a:t>
            </a:r>
            <a:r>
              <a:rPr kumimoji="0" lang="hr-HR" sz="16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D0B28">
                    <a:lumMod val="90000"/>
                    <a:lumOff val="10000"/>
                  </a:srgbClr>
                </a:solidFill>
                <a:effectLst/>
                <a:uLnTx/>
                <a:uFillTx/>
                <a:latin typeface="Gulim" pitchFamily="34" charset="-127"/>
                <a:ea typeface="Gulim" pitchFamily="34" charset="-127"/>
                <a:cs typeface="Segoe UI" pitchFamily="34" charset="0"/>
              </a:rPr>
              <a:t>2.5</a:t>
            </a:r>
            <a:r>
              <a:rPr kumimoji="0" lang="hr-H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D0B28">
                    <a:lumMod val="90000"/>
                    <a:lumOff val="10000"/>
                  </a:srgbClr>
                </a:solidFill>
                <a:effectLst/>
                <a:uLnTx/>
                <a:uFillTx/>
                <a:latin typeface="Gulim" pitchFamily="34" charset="-127"/>
                <a:ea typeface="Gulim" pitchFamily="34" charset="-127"/>
                <a:cs typeface="Segoe UI" pitchFamily="34" charset="0"/>
              </a:rPr>
              <a:t>  can penetrate deep into the lungs. It can enter</a:t>
            </a:r>
            <a:r>
              <a:rPr kumimoji="0" lang="hr-HR" sz="1600" b="0" i="0" u="none" strike="noStrike" kern="0" cap="none" spc="0" normalizeH="0" noProof="0" dirty="0" smtClean="0">
                <a:ln>
                  <a:noFill/>
                </a:ln>
                <a:solidFill>
                  <a:srgbClr val="0D0B28">
                    <a:lumMod val="90000"/>
                    <a:lumOff val="10000"/>
                  </a:srgbClr>
                </a:solidFill>
                <a:effectLst/>
                <a:uLnTx/>
                <a:uFillTx/>
                <a:latin typeface="Gulim" pitchFamily="34" charset="-127"/>
                <a:ea typeface="Gulim" pitchFamily="34" charset="-127"/>
                <a:cs typeface="Segoe UI" pitchFamily="34" charset="0"/>
              </a:rPr>
              <a:t> alveoli, causing lung and heart problems, an delivering harmful chemicals to the blood system.</a:t>
            </a:r>
            <a:endParaRPr kumimoji="0" lang="hr-HR" sz="1600" b="0" i="0" u="none" strike="noStrike" kern="0" cap="none" spc="0" normalizeH="0" baseline="0" noProof="0" dirty="0">
              <a:ln>
                <a:noFill/>
              </a:ln>
              <a:solidFill>
                <a:srgbClr val="0D0B28">
                  <a:lumMod val="90000"/>
                  <a:lumOff val="10000"/>
                </a:srgbClr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Segoe U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5934670"/>
            <a:ext cx="3657600" cy="923330"/>
          </a:xfrm>
          <a:prstGeom prst="rect">
            <a:avLst/>
          </a:prstGeom>
          <a:solidFill>
            <a:srgbClr val="006600"/>
          </a:solidFill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006600"/>
                </a:solidFill>
                <a:latin typeface="Gulim" pitchFamily="34" charset="-127"/>
                <a:ea typeface="Gulim" pitchFamily="34" charset="-127"/>
                <a:cs typeface="Segoe UI" pitchFamily="34" charset="0"/>
                <a:hlinkClick r:id="rId6"/>
              </a:rPr>
              <a:t>http://www.env.gov.bc.ca/epd/bcairquality/health/air-quality-and-health.html</a:t>
            </a:r>
            <a:endParaRPr lang="hr-HR" dirty="0">
              <a:solidFill>
                <a:srgbClr val="006600"/>
              </a:solidFill>
              <a:latin typeface="Gulim" pitchFamily="34" charset="-127"/>
              <a:ea typeface="Gulim" pitchFamily="34" charset="-127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5936143"/>
            <a:ext cx="770022" cy="92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5954740"/>
            <a:ext cx="947107" cy="903260"/>
          </a:xfrm>
          <a:prstGeom prst="rect">
            <a:avLst/>
          </a:prstGeom>
          <a:noFill/>
        </p:spPr>
      </p:pic>
      <p:pic>
        <p:nvPicPr>
          <p:cNvPr id="1026" name="Picture 2" descr="http://t2.gstatic.com/images?q=tbn:ANd9GcRojw_IxnSwm-EKfzo34EJdQVQtdO9aFv0v-kVEM65OAI9wa9Q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1" y="5943600"/>
            <a:ext cx="914399" cy="914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5934670"/>
            <a:ext cx="8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3</a:t>
            </a:r>
            <a:r>
              <a:rPr lang="hr-HR" baseline="30000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rd</a:t>
            </a:r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 International Conference on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Biodiversity &amp; Sustainable Energy Development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June 24-26, 2014 Valencia Conference Centre, Spain</a:t>
            </a:r>
            <a:r>
              <a:rPr lang="hr-HR" dirty="0" smtClean="0">
                <a:solidFill>
                  <a:srgbClr val="0A3C16"/>
                </a:solidFill>
              </a:rPr>
              <a:t> </a:t>
            </a:r>
            <a:endParaRPr lang="hr-HR" dirty="0">
              <a:solidFill>
                <a:srgbClr val="0A3C16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943600"/>
            <a:ext cx="914400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04800" y="381000"/>
            <a:ext cx="8229600" cy="1295400"/>
          </a:xfrm>
        </p:spPr>
        <p:txBody>
          <a:bodyPr>
            <a:normAutofit/>
          </a:bodyPr>
          <a:lstStyle/>
          <a:p>
            <a:pPr algn="ctr"/>
            <a:r>
              <a:rPr lang="hr-HR" sz="4800" b="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lim" pitchFamily="34" charset="-127"/>
                <a:ea typeface="Gulim" pitchFamily="34" charset="-127"/>
              </a:rPr>
              <a:t>WHY IT IS IMPORTANT?</a:t>
            </a:r>
            <a:endParaRPr lang="hr-HR" sz="4800" b="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81000" y="1828800"/>
            <a:ext cx="2819400" cy="2133600"/>
          </a:xfrm>
          <a:prstGeom prst="rightArrow">
            <a:avLst/>
          </a:prstGeom>
          <a:noFill/>
          <a:ln>
            <a:solidFill>
              <a:srgbClr val="92D05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685800" y="2590800"/>
            <a:ext cx="251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VISIBILITY</a:t>
            </a:r>
            <a:endParaRPr lang="en-US" sz="2400" dirty="0">
              <a:solidFill>
                <a:srgbClr val="DDDDDD"/>
              </a:solidFill>
              <a:latin typeface="Gulim" pitchFamily="34" charset="-127"/>
              <a:ea typeface="Gulim" pitchFamily="34" charset="-127"/>
              <a:cs typeface="Tahom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2628780"/>
            <a:ext cx="5638799" cy="4229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6477000" y="2667000"/>
            <a:ext cx="2667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hr-HR" dirty="0" smtClean="0">
                <a:solidFill>
                  <a:srgbClr val="006600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Bakar, Croatia, 27 May 2011 </a:t>
            </a:r>
            <a:endParaRPr lang="en-US" dirty="0">
              <a:solidFill>
                <a:srgbClr val="006600"/>
              </a:solidFill>
              <a:latin typeface="Gulim" pitchFamily="34" charset="-127"/>
              <a:ea typeface="Gulim" pitchFamily="34" charset="-127"/>
              <a:cs typeface="Tahoma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2514600"/>
            <a:ext cx="5562600" cy="3962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3429000" y="2590800"/>
            <a:ext cx="2895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hr-HR" dirty="0" smtClean="0">
                <a:solidFill>
                  <a:srgbClr val="006600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Industrial zone of Rijeka, Croatia, 2 May 2011 </a:t>
            </a:r>
            <a:endParaRPr lang="en-US" dirty="0">
              <a:solidFill>
                <a:srgbClr val="006600"/>
              </a:solidFill>
              <a:latin typeface="Gulim" pitchFamily="34" charset="-127"/>
              <a:ea typeface="Gulim" pitchFamily="34" charset="-127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5936143"/>
            <a:ext cx="770022" cy="92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5954740"/>
            <a:ext cx="947107" cy="903260"/>
          </a:xfrm>
          <a:prstGeom prst="rect">
            <a:avLst/>
          </a:prstGeom>
          <a:noFill/>
        </p:spPr>
      </p:pic>
      <p:pic>
        <p:nvPicPr>
          <p:cNvPr id="1026" name="Picture 2" descr="http://t2.gstatic.com/images?q=tbn:ANd9GcRojw_IxnSwm-EKfzo34EJdQVQtdO9aFv0v-kVEM65OAI9wa9Q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1" y="5943600"/>
            <a:ext cx="914399" cy="914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5934670"/>
            <a:ext cx="8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3</a:t>
            </a:r>
            <a:r>
              <a:rPr lang="hr-HR" baseline="30000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rd</a:t>
            </a:r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 International Conference on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Biodiversity &amp; Sustainable Energy Development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June 24-26, 2014 Valencia Conference Centre, Spain</a:t>
            </a:r>
            <a:r>
              <a:rPr lang="hr-HR" dirty="0" smtClean="0">
                <a:solidFill>
                  <a:srgbClr val="0A3C16"/>
                </a:solidFill>
              </a:rPr>
              <a:t> </a:t>
            </a:r>
            <a:endParaRPr lang="hr-HR" dirty="0">
              <a:solidFill>
                <a:srgbClr val="0A3C16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943600"/>
            <a:ext cx="914400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04800" y="381000"/>
            <a:ext cx="8229600" cy="1295400"/>
          </a:xfrm>
        </p:spPr>
        <p:txBody>
          <a:bodyPr>
            <a:normAutofit/>
          </a:bodyPr>
          <a:lstStyle/>
          <a:p>
            <a:pPr algn="ctr"/>
            <a:r>
              <a:rPr lang="hr-HR" sz="4800" b="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lim" pitchFamily="34" charset="-127"/>
                <a:ea typeface="Gulim" pitchFamily="34" charset="-127"/>
              </a:rPr>
              <a:t>WHY IT IS IMPORTANT?</a:t>
            </a:r>
            <a:endParaRPr lang="hr-HR" sz="4800" b="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lim" pitchFamily="34" charset="-127"/>
              <a:ea typeface="Gulim" pitchFamily="34" charset="-127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5943600"/>
            <a:ext cx="914400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ight Arrow 11"/>
          <p:cNvSpPr/>
          <p:nvPr/>
        </p:nvSpPr>
        <p:spPr>
          <a:xfrm>
            <a:off x="381000" y="1828800"/>
            <a:ext cx="2819400" cy="3352800"/>
          </a:xfrm>
          <a:prstGeom prst="rightArrow">
            <a:avLst/>
          </a:prstGeom>
          <a:noFill/>
          <a:ln>
            <a:solidFill>
              <a:srgbClr val="92D05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457200" y="2743200"/>
            <a:ext cx="2133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Radiation &amp; absorption</a:t>
            </a:r>
          </a:p>
          <a:p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  </a:t>
            </a:r>
          </a:p>
          <a:p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   CLIMATE  </a:t>
            </a:r>
            <a:endParaRPr lang="en-US" sz="2400" dirty="0">
              <a:solidFill>
                <a:srgbClr val="DDDDDD"/>
              </a:solidFill>
              <a:latin typeface="Gulim" pitchFamily="34" charset="-127"/>
              <a:ea typeface="Gulim" pitchFamily="34" charset="-127"/>
              <a:cs typeface="Tahoma" pitchFamily="34" charset="0"/>
            </a:endParaRPr>
          </a:p>
        </p:txBody>
      </p:sp>
      <p:pic>
        <p:nvPicPr>
          <p:cNvPr id="2" name="Picture 2" descr="C:\Users\zvjezdana\Documents\dinamicka_rukopis\FINALNO\finalne slike\SL_3_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1169072"/>
            <a:ext cx="5791200" cy="5688928"/>
          </a:xfrm>
          <a:prstGeom prst="rect">
            <a:avLst/>
          </a:prstGeom>
          <a:noFill/>
        </p:spPr>
      </p:pic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4800600" y="1219200"/>
            <a:ext cx="4343400" cy="46166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r-HR" sz="2400" b="1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Mean global energy balance</a:t>
            </a:r>
            <a:endParaRPr lang="en-US" sz="2400" b="1" dirty="0">
              <a:solidFill>
                <a:srgbClr val="DDDDDD"/>
              </a:solidFill>
              <a:latin typeface="Gulim" pitchFamily="34" charset="-127"/>
              <a:ea typeface="Gulim" pitchFamily="34" charset="-127"/>
              <a:cs typeface="Tahoma" pitchFamily="34" charset="0"/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1295400" y="3581400"/>
            <a:ext cx="381000" cy="304800"/>
          </a:xfrm>
          <a:prstGeom prst="downArrow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Oval 21"/>
          <p:cNvSpPr/>
          <p:nvPr/>
        </p:nvSpPr>
        <p:spPr>
          <a:xfrm>
            <a:off x="3276600" y="3733800"/>
            <a:ext cx="1143000" cy="1066800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Oval 22"/>
          <p:cNvSpPr/>
          <p:nvPr/>
        </p:nvSpPr>
        <p:spPr>
          <a:xfrm>
            <a:off x="6629400" y="3962400"/>
            <a:ext cx="1143000" cy="1066800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Oval 15"/>
          <p:cNvSpPr/>
          <p:nvPr/>
        </p:nvSpPr>
        <p:spPr>
          <a:xfrm>
            <a:off x="4343400" y="2819400"/>
            <a:ext cx="1143000" cy="1066800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Oval 17"/>
          <p:cNvSpPr/>
          <p:nvPr/>
        </p:nvSpPr>
        <p:spPr>
          <a:xfrm>
            <a:off x="7010400" y="3505200"/>
            <a:ext cx="1143000" cy="1066800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Oval 19"/>
          <p:cNvSpPr/>
          <p:nvPr/>
        </p:nvSpPr>
        <p:spPr>
          <a:xfrm>
            <a:off x="8001000" y="3429000"/>
            <a:ext cx="1143000" cy="1066800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16" grpId="0" animBg="1"/>
      <p:bldP spid="18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5936143"/>
            <a:ext cx="770022" cy="92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5954740"/>
            <a:ext cx="947107" cy="903260"/>
          </a:xfrm>
          <a:prstGeom prst="rect">
            <a:avLst/>
          </a:prstGeom>
          <a:noFill/>
        </p:spPr>
      </p:pic>
      <p:pic>
        <p:nvPicPr>
          <p:cNvPr id="1026" name="Picture 2" descr="http://t2.gstatic.com/images?q=tbn:ANd9GcRojw_IxnSwm-EKfzo34EJdQVQtdO9aFv0v-kVEM65OAI9wa9Q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1" y="5943600"/>
            <a:ext cx="914399" cy="914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5934670"/>
            <a:ext cx="8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3</a:t>
            </a:r>
            <a:r>
              <a:rPr lang="hr-HR" baseline="30000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rd</a:t>
            </a:r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 International Conference on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Biodiversity &amp; Sustainable Energy Development</a:t>
            </a:r>
          </a:p>
          <a:p>
            <a:r>
              <a:rPr lang="hr-HR" dirty="0" smtClean="0">
                <a:solidFill>
                  <a:srgbClr val="0A3C16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June 24-26, 2014 Valencia Conference Centre, Spain</a:t>
            </a:r>
            <a:r>
              <a:rPr lang="hr-HR" dirty="0" smtClean="0">
                <a:solidFill>
                  <a:srgbClr val="0A3C16"/>
                </a:solidFill>
              </a:rPr>
              <a:t> </a:t>
            </a:r>
            <a:endParaRPr lang="hr-HR" dirty="0">
              <a:solidFill>
                <a:srgbClr val="0A3C16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943600"/>
            <a:ext cx="914400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04800" y="381000"/>
            <a:ext cx="8229600" cy="1295400"/>
          </a:xfrm>
        </p:spPr>
        <p:txBody>
          <a:bodyPr>
            <a:normAutofit/>
          </a:bodyPr>
          <a:lstStyle/>
          <a:p>
            <a:pPr algn="ctr"/>
            <a:r>
              <a:rPr lang="hr-HR" sz="4800" b="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lim" pitchFamily="34" charset="-127"/>
                <a:ea typeface="Gulim" pitchFamily="34" charset="-127"/>
              </a:rPr>
              <a:t>WHY IT IS IMPORTANT?</a:t>
            </a:r>
            <a:endParaRPr lang="hr-HR" sz="4800" b="0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lim" pitchFamily="34" charset="-127"/>
              <a:ea typeface="Gulim" pitchFamily="34" charset="-127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5943600"/>
            <a:ext cx="914400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ight Arrow 11"/>
          <p:cNvSpPr/>
          <p:nvPr/>
        </p:nvSpPr>
        <p:spPr>
          <a:xfrm>
            <a:off x="381000" y="1828800"/>
            <a:ext cx="2819400" cy="3352800"/>
          </a:xfrm>
          <a:prstGeom prst="rightArrow">
            <a:avLst/>
          </a:prstGeom>
          <a:noFill/>
          <a:ln>
            <a:solidFill>
              <a:srgbClr val="92D05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prstClr val="white"/>
              </a:solidFill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457200" y="2743200"/>
            <a:ext cx="2133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Cloud formation </a:t>
            </a:r>
          </a:p>
          <a:p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  </a:t>
            </a:r>
          </a:p>
          <a:p>
            <a:r>
              <a:rPr lang="hr-HR" sz="2400" dirty="0" smtClean="0">
                <a:solidFill>
                  <a:srgbClr val="DDDDDD"/>
                </a:solidFill>
                <a:latin typeface="Gulim" pitchFamily="34" charset="-127"/>
                <a:ea typeface="Gulim" pitchFamily="34" charset="-127"/>
                <a:cs typeface="Tahoma" pitchFamily="34" charset="0"/>
              </a:rPr>
              <a:t>   CLIMATE  </a:t>
            </a:r>
            <a:endParaRPr lang="en-US" sz="2400" dirty="0">
              <a:solidFill>
                <a:srgbClr val="DDDDDD"/>
              </a:solidFill>
              <a:latin typeface="Gulim" pitchFamily="34" charset="-127"/>
              <a:ea typeface="Gulim" pitchFamily="34" charset="-127"/>
              <a:cs typeface="Tahoma" pitchFamily="34" charset="0"/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1295400" y="3581400"/>
            <a:ext cx="381000" cy="304800"/>
          </a:xfrm>
          <a:prstGeom prst="downArrow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prstClr val="white"/>
              </a:solidFill>
            </a:endParaRP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1371600"/>
            <a:ext cx="55626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6" cstate="print"/>
          <a:srcRect r="11851" b="33580"/>
          <a:stretch>
            <a:fillRect/>
          </a:stretch>
        </p:blipFill>
        <p:spPr bwMode="auto">
          <a:xfrm>
            <a:off x="3346002" y="2590800"/>
            <a:ext cx="579799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2_Opulent">
  <a:themeElements>
    <a:clrScheme name="Custom 20">
      <a:dk1>
        <a:srgbClr val="006600"/>
      </a:dk1>
      <a:lt1>
        <a:srgbClr val="00FFCC"/>
      </a:lt1>
      <a:dk2>
        <a:srgbClr val="C1FFC1"/>
      </a:dk2>
      <a:lt2>
        <a:srgbClr val="CCFFCC"/>
      </a:lt2>
      <a:accent1>
        <a:srgbClr val="99CC00"/>
      </a:accent1>
      <a:accent2>
        <a:srgbClr val="808000"/>
      </a:accent2>
      <a:accent3>
        <a:srgbClr val="DE6C36"/>
      </a:accent3>
      <a:accent4>
        <a:srgbClr val="FFFF00"/>
      </a:accent4>
      <a:accent5>
        <a:srgbClr val="CF6DA4"/>
      </a:accent5>
      <a:accent6>
        <a:srgbClr val="FA8D3D"/>
      </a:accent6>
      <a:hlink>
        <a:srgbClr val="00E500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Module">
  <a:themeElements>
    <a:clrScheme name="Custom 22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59FE59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Module">
  <a:themeElements>
    <a:clrScheme name="Custom 22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59FE59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Module">
  <a:themeElements>
    <a:clrScheme name="Custom 22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59FE59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Module">
  <a:themeElements>
    <a:clrScheme name="Custom 22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59FE59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Module">
  <a:themeElements>
    <a:clrScheme name="Custom 22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59FE59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ule">
  <a:themeElements>
    <a:clrScheme name="Custom 22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59FE59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odule">
  <a:themeElements>
    <a:clrScheme name="Custom 22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59FE59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Module">
  <a:themeElements>
    <a:clrScheme name="Custom 22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59FE59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Module">
  <a:themeElements>
    <a:clrScheme name="Custom 22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59FE59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Module">
  <a:themeElements>
    <a:clrScheme name="Custom 22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59FE59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Module">
  <a:themeElements>
    <a:clrScheme name="Custom 22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59FE59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Module">
  <a:themeElements>
    <a:clrScheme name="Custom 22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59FE59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Module">
  <a:themeElements>
    <a:clrScheme name="Custom 22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59FE59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1649</TotalTime>
  <Words>852</Words>
  <Application>Microsoft Office PowerPoint</Application>
  <PresentationFormat>On-screen Show (4:3)</PresentationFormat>
  <Paragraphs>236</Paragraphs>
  <Slides>28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2_Opulent</vt:lpstr>
      <vt:lpstr>Module</vt:lpstr>
      <vt:lpstr>1_Module</vt:lpstr>
      <vt:lpstr>3_Module</vt:lpstr>
      <vt:lpstr>4_Module</vt:lpstr>
      <vt:lpstr>5_Module</vt:lpstr>
      <vt:lpstr>6_Module</vt:lpstr>
      <vt:lpstr>7_Module</vt:lpstr>
      <vt:lpstr>8_Module</vt:lpstr>
      <vt:lpstr>9_Module</vt:lpstr>
      <vt:lpstr>10_Module</vt:lpstr>
      <vt:lpstr>2_Module</vt:lpstr>
      <vt:lpstr>12_Module</vt:lpstr>
      <vt:lpstr>13_Module</vt:lpstr>
      <vt:lpstr>SHORT-TERM INDOOR PARTICULATE MATTER vs. OUTDOOR ATMOSPHERIC CONDITIONS</vt:lpstr>
      <vt:lpstr>OUTLINE</vt:lpstr>
      <vt:lpstr>WHAT IS PM?</vt:lpstr>
      <vt:lpstr>WHAT IS PM?</vt:lpstr>
      <vt:lpstr>Slide 5</vt:lpstr>
      <vt:lpstr>WHY IT IS IMPORTANT?</vt:lpstr>
      <vt:lpstr>WHY IT IS IMPORTANT?</vt:lpstr>
      <vt:lpstr>WHY IT IS IMPORTANT?</vt:lpstr>
      <vt:lpstr>WHY IT IS IMPORTANT?</vt:lpstr>
      <vt:lpstr>SOURCES OF PM</vt:lpstr>
      <vt:lpstr>SOURCES OF PM</vt:lpstr>
      <vt:lpstr>SOURCES OF PM</vt:lpstr>
      <vt:lpstr>Numerous sources </vt:lpstr>
      <vt:lpstr>INDOOR PM EXPERIMENT</vt:lpstr>
      <vt:lpstr>Slide 15</vt:lpstr>
      <vt:lpstr>RESULTS (PM1)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CONCLUSIONS</vt:lpstr>
      <vt:lpstr>CONCLUSIONS</vt:lpstr>
      <vt:lpstr>GRACIAS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zvjezdana</dc:creator>
  <cp:lastModifiedBy>zvjezdana</cp:lastModifiedBy>
  <cp:revision>142</cp:revision>
  <dcterms:created xsi:type="dcterms:W3CDTF">2006-08-16T00:00:00Z</dcterms:created>
  <dcterms:modified xsi:type="dcterms:W3CDTF">2014-06-20T15:22:33Z</dcterms:modified>
</cp:coreProperties>
</file>