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3" r:id="rId15"/>
    <p:sldId id="272" r:id="rId16"/>
    <p:sldId id="274" r:id="rId17"/>
    <p:sldId id="275" r:id="rId18"/>
    <p:sldId id="276" r:id="rId19"/>
    <p:sldId id="277" r:id="rId20"/>
    <p:sldId id="278" r:id="rId21"/>
    <p:sldId id="281" r:id="rId22"/>
    <p:sldId id="282" r:id="rId23"/>
    <p:sldId id="283" r:id="rId24"/>
    <p:sldId id="284" r:id="rId25"/>
    <p:sldId id="287" r:id="rId26"/>
    <p:sldId id="285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114" autoAdjust="0"/>
  </p:normalViewPr>
  <p:slideViewPr>
    <p:cSldViewPr>
      <p:cViewPr varScale="1">
        <p:scale>
          <a:sx n="88" d="100"/>
          <a:sy n="88" d="100"/>
        </p:scale>
        <p:origin x="-23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50AB9-D49A-4B74-89E1-1FAA3261F8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008A9-D441-45E6-903D-CA790EF1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7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Today I am going to talk</a:t>
            </a:r>
            <a:r>
              <a:rPr lang="en-US" baseline="0" dirty="0" smtClean="0"/>
              <a:t> one of my most interest research projects. That is the development of </a:t>
            </a:r>
            <a:r>
              <a:rPr lang="en-US" baseline="0" dirty="0" err="1" smtClean="0"/>
              <a:t>Spingosine</a:t>
            </a:r>
            <a:r>
              <a:rPr lang="en-US" baseline="0" dirty="0" smtClean="0"/>
              <a:t> Kinase Inhibitors for Cancer Therapy.   </a:t>
            </a:r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D1826C-3D51-4AB6-A769-8E8260C3F939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1D7A3D-EB7E-4761-81D3-77927AA7AFF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7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08EA83-A911-43C8-BA8A-77185F0A40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92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98E8D3-8DA8-44A3-B48F-1943AC2487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01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D3B33-11E8-4B48-A407-F2D9217B3DC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70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D3B33-11E8-4B48-A407-F2D9217B3DC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38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D3B33-11E8-4B48-A407-F2D9217B3DC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59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629E06-C23A-41AF-B72B-F9BD6343A4D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84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280AD5-798D-4FFF-BD8A-E250256B01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09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41103F-5BE4-446C-835C-110A7F1DD1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65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D3B33-11E8-4B48-A407-F2D9217B3DC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39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Sphingolipids</a:t>
            </a:r>
            <a:r>
              <a:rPr lang="en-US" baseline="0" dirty="0" smtClean="0"/>
              <a:t>, like the phospholipids, are composed of a polar group and two nonpolar tails. The core of </a:t>
            </a:r>
            <a:r>
              <a:rPr lang="en-US" baseline="0" dirty="0" err="1" smtClean="0"/>
              <a:t>sphingolipids</a:t>
            </a:r>
            <a:r>
              <a:rPr lang="en-US" baseline="0" dirty="0" smtClean="0"/>
              <a:t> is the sphingosine. This is the structure of </a:t>
            </a:r>
            <a:r>
              <a:rPr lang="en-US" baseline="0" dirty="0" err="1" smtClean="0"/>
              <a:t>sphingolipid</a:t>
            </a:r>
            <a:r>
              <a:rPr lang="en-US" baseline="0" dirty="0" smtClean="0"/>
              <a:t>.  The blue part of the structure is the sphingosine.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008A9-D441-45E6-903D-CA790EF1F8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16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84EF6D-836F-4576-A10E-75C3557D42F4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58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D3B33-11E8-4B48-A407-F2D9217B3DC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4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72AC56-419B-445F-983C-8D7F72850F09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56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008A9-D441-45E6-903D-CA790EF1F8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5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D3B33-11E8-4B48-A407-F2D9217B3DC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5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008A9-D441-45E6-903D-CA790EF1F8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75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D44A47A-1777-4D6B-BD5B-38168E2D177E}" type="slidenum">
              <a:rPr lang="en-US" altLang="en-US">
                <a:latin typeface="Calibri" pitchFamily="34" charset="0"/>
              </a:rPr>
              <a:pPr eaLnBrk="1" hangingPunct="1"/>
              <a:t>6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17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D3B33-11E8-4B48-A407-F2D9217B3D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85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300" dirty="0">
              <a:latin typeface="Arial" charset="0"/>
              <a:cs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681C6B7-B11D-44FF-BBF9-D727F5B14712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6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34BB93-D776-405C-9C36-558C9BE6F608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3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D3B33-11E8-4B48-A407-F2D9217B3DC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3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4E7029-682F-42D8-8510-67A52818BA4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A4CF62F-74D4-45E2-B69D-017EB6788E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609600" y="1752600"/>
            <a:ext cx="822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Development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of Sphingosine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Kinase Selective Inhibitors for Cancer Therapy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828800" y="3352800"/>
            <a:ext cx="4953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Zuping</a:t>
            </a:r>
            <a:r>
              <a:rPr lang="en-US" dirty="0">
                <a:latin typeface="Arial" pitchFamily="34" charset="0"/>
                <a:cs typeface="Arial" pitchFamily="34" charset="0"/>
              </a:rPr>
              <a:t> Xia</a:t>
            </a:r>
          </a:p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/>
              <a:t>College of Pharmacy</a:t>
            </a:r>
          </a:p>
          <a:p>
            <a:pPr algn="ctr"/>
            <a:r>
              <a:rPr lang="en-US" dirty="0" smtClean="0"/>
              <a:t>Washington State University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685800" y="533400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SKI-2 (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4-[4-(4-Chlorophenyl)thiazol-2-ylamino]phenol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1676400" y="31242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b="1" dirty="0"/>
              <a:t>Potent inhibitor</a:t>
            </a:r>
          </a:p>
          <a:p>
            <a:pPr marL="342900" indent="-342900">
              <a:buFontTx/>
              <a:buAutoNum type="arabicPeriod"/>
            </a:pPr>
            <a:r>
              <a:rPr lang="en-US" b="1" dirty="0"/>
              <a:t>Selective inhibitor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9400" y="6019800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J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Pharmacol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Exp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Ther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2006, 318:596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1827794" y="1295400"/>
          <a:ext cx="5298224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CS ChemDraw Drawing" r:id="rId4" imgW="4023360" imgH="1040760" progId="ChemDraw.Document.6.0">
                  <p:embed/>
                </p:oleObj>
              </mc:Choice>
              <mc:Fallback>
                <p:oleObj name="CS ChemDraw Drawing" r:id="rId4" imgW="4023360" imgH="10407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794" y="1295400"/>
                        <a:ext cx="5298224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5105400" y="3048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3. Lipinski’s Rule </a:t>
            </a:r>
          </a:p>
          <a:p>
            <a:r>
              <a:rPr lang="en-US" dirty="0" smtClean="0"/>
              <a:t>    Molecular Weight: 302.78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CLogP</a:t>
            </a:r>
            <a:r>
              <a:rPr lang="en-US" dirty="0" smtClean="0"/>
              <a:t>: 4.25604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7200" y="4495800"/>
          <a:ext cx="8153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680"/>
                <a:gridCol w="1630680"/>
                <a:gridCol w="1630680"/>
                <a:gridCol w="1630680"/>
                <a:gridCol w="16306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Compound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SK (IC50 </a:t>
                      </a:r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μM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ERK2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PI3K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PKC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SKI-2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0.5 ± 0.3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None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None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None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5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679404"/>
              </p:ext>
            </p:extLst>
          </p:nvPr>
        </p:nvGraphicFramePr>
        <p:xfrm>
          <a:off x="990600" y="4270573"/>
          <a:ext cx="3405402" cy="199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CS ChemDraw Drawing" r:id="rId4" imgW="3014160" imgH="1762936" progId="ChemDraw.Document.6.0">
                  <p:embed/>
                </p:oleObj>
              </mc:Choice>
              <mc:Fallback>
                <p:oleObj name="CS ChemDraw Drawing" r:id="rId4" imgW="3014160" imgH="176293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270573"/>
                        <a:ext cx="3405402" cy="199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0" y="6096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SKI-2 Binding Constant </a:t>
            </a:r>
            <a:r>
              <a:rPr lang="en-US" sz="2800" b="1" dirty="0" err="1" smtClean="0"/>
              <a:t>Ki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5833646"/>
            <a:ext cx="201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Unpublished Data  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4572000" y="4343400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binding constant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is a parameter to measure the potency of an enzyme inhibitor.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71600" y="1447800"/>
          <a:ext cx="6400800" cy="236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133600"/>
              </a:tblGrid>
              <a:tr h="711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Enzyme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Ki</a:t>
                      </a:r>
                      <a:r>
                        <a:rPr lang="en-US" sz="2800" dirty="0" smtClean="0"/>
                        <a:t> of SKI-2 (µM)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Ki</a:t>
                      </a:r>
                      <a:r>
                        <a:rPr lang="en-US" sz="2800" dirty="0" smtClean="0"/>
                        <a:t> of DMS (µM)</a:t>
                      </a:r>
                      <a:endParaRPr lang="en-US" sz="2800" dirty="0"/>
                    </a:p>
                  </a:txBody>
                  <a:tcPr/>
                </a:tc>
              </a:tr>
              <a:tr h="7112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SK1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0.69 ± 0.24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52 ± 10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SK2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0.13 ± 0.02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22 ± 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7800" y="5208769"/>
                <a:ext cx="1082669" cy="541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𝐸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  <m:r>
                          <a:rPr lang="en-US" b="0" i="1" smtClean="0">
                            <a:latin typeface="Cambria Math"/>
                          </a:rPr>
                          <m:t>𝑆</m:t>
                        </m:r>
                        <m:r>
                          <a:rPr lang="en-US" b="0" i="1" smtClean="0">
                            <a:latin typeface="Cambria Math"/>
                          </a:rPr>
                          <m:t>]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  <m:r>
                          <a:rPr lang="en-US" b="0" i="1" smtClean="0">
                            <a:latin typeface="Cambria Math"/>
                          </a:rPr>
                          <m:t>𝐸𝐼</m:t>
                        </m:r>
                        <m:r>
                          <a:rPr lang="en-US" b="0" i="1" smtClean="0">
                            <a:latin typeface="Cambria Math"/>
                          </a:rPr>
                          <m:t>]</m:t>
                        </m:r>
                      </m:den>
                    </m:f>
                  </m:oMath>
                </a14:m>
                <a:r>
                  <a:rPr lang="en-US" dirty="0" smtClean="0"/>
                  <a:t> = Ki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208769"/>
                <a:ext cx="1082669" cy="541559"/>
              </a:xfrm>
              <a:prstGeom prst="rect">
                <a:avLst/>
              </a:prstGeom>
              <a:blipFill rotWithShape="1">
                <a:blip r:embed="rId6"/>
                <a:stretch>
                  <a:fillRect r="-4520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0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AutoShape 2" descr="http://www3.interscience.wiley.com.ezproxy.musc.edu/cgi-bin/fulltext/121525961/tf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2578" name="AutoShape 4" descr="http://www3.interscience.wiley.com.ezproxy.musc.edu/cgi-bin/fulltext/121525961/nf1"/>
          <p:cNvSpPr>
            <a:spLocks noChangeAspect="1" noChangeArrowheads="1"/>
          </p:cNvSpPr>
          <p:nvPr/>
        </p:nvSpPr>
        <p:spPr bwMode="auto">
          <a:xfrm>
            <a:off x="635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2579" name="AutoShape 6" descr="http://www3.interscience.wiley.com.ezproxy.musc.edu/cgi-bin/fulltext/121525961/nf1"/>
          <p:cNvSpPr>
            <a:spLocks noChangeAspect="1" noChangeArrowheads="1"/>
          </p:cNvSpPr>
          <p:nvPr/>
        </p:nvSpPr>
        <p:spPr bwMode="auto">
          <a:xfrm>
            <a:off x="635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2580" name="AutoShape 8" descr="http://www3.interscience.wiley.com.ezproxy.musc.edu/cgi-bin/fulltext/121525961/nf1"/>
          <p:cNvSpPr>
            <a:spLocks noChangeAspect="1" noChangeArrowheads="1"/>
          </p:cNvSpPr>
          <p:nvPr/>
        </p:nvSpPr>
        <p:spPr bwMode="auto">
          <a:xfrm>
            <a:off x="635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2581" name="AutoShape 10" descr="http://www3.interscience.wiley.com.ezproxy.musc.edu/cgi-bin/fulltext/121525961/nf2"/>
          <p:cNvSpPr>
            <a:spLocks noChangeAspect="1" noChangeArrowheads="1"/>
          </p:cNvSpPr>
          <p:nvPr/>
        </p:nvSpPr>
        <p:spPr bwMode="auto">
          <a:xfrm>
            <a:off x="635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2582" name="Rectangle 10"/>
          <p:cNvSpPr>
            <a:spLocks noChangeArrowheads="1"/>
          </p:cNvSpPr>
          <p:nvPr/>
        </p:nvSpPr>
        <p:spPr bwMode="auto">
          <a:xfrm>
            <a:off x="2286000" y="185896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latin typeface="Calibri" pitchFamily="34" charset="0"/>
            </a:endParaRPr>
          </a:p>
          <a:p>
            <a:r>
              <a:rPr lang="pl-PL">
                <a:latin typeface="Calibri" pitchFamily="34" charset="0"/>
              </a:rPr>
              <a:t> </a:t>
            </a:r>
          </a:p>
        </p:txBody>
      </p:sp>
      <p:pic>
        <p:nvPicPr>
          <p:cNvPr id="15258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838200"/>
            <a:ext cx="4386263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762000"/>
            <a:ext cx="253365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5" name="Rectangle 13"/>
          <p:cNvSpPr>
            <a:spLocks noChangeArrowheads="1"/>
          </p:cNvSpPr>
          <p:nvPr/>
        </p:nvSpPr>
        <p:spPr bwMode="auto">
          <a:xfrm>
            <a:off x="0" y="5334000"/>
            <a:ext cx="373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cs typeface="Arial" charset="0"/>
              </a:rPr>
              <a:t>Fig 1. SK1 expression and activity in different myeloid </a:t>
            </a:r>
            <a:r>
              <a:rPr lang="en-US" sz="1200" b="1" dirty="0" err="1">
                <a:cs typeface="Arial" charset="0"/>
              </a:rPr>
              <a:t>leukaemia</a:t>
            </a:r>
            <a:r>
              <a:rPr lang="en-US" sz="1200" b="1" dirty="0">
                <a:cs typeface="Arial" charset="0"/>
              </a:rPr>
              <a:t> cell lines. </a:t>
            </a:r>
            <a:r>
              <a:rPr lang="en-US" sz="1200" dirty="0">
                <a:cs typeface="Arial" charset="0"/>
              </a:rPr>
              <a:t>(A) SK1 expression; (B) </a:t>
            </a:r>
            <a:r>
              <a:rPr lang="en-US" sz="1200" dirty="0" smtClean="0">
                <a:cs typeface="Arial" charset="0"/>
              </a:rPr>
              <a:t>The S1P is correlated with SK1 activity. </a:t>
            </a:r>
            <a:endParaRPr lang="en-US" sz="1200" dirty="0">
              <a:cs typeface="Arial" charset="0"/>
            </a:endParaRPr>
          </a:p>
        </p:txBody>
      </p:sp>
      <p:sp>
        <p:nvSpPr>
          <p:cNvPr id="152586" name="Rectangle 14"/>
          <p:cNvSpPr>
            <a:spLocks noChangeArrowheads="1"/>
          </p:cNvSpPr>
          <p:nvPr/>
        </p:nvSpPr>
        <p:spPr bwMode="auto">
          <a:xfrm>
            <a:off x="3962400" y="5410200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cs typeface="Arial" charset="0"/>
              </a:rPr>
              <a:t>Fig 2. Effect of SKI-2 </a:t>
            </a:r>
            <a:r>
              <a:rPr lang="en-US" sz="1200" b="1" dirty="0" smtClean="0">
                <a:cs typeface="Arial" charset="0"/>
              </a:rPr>
              <a:t>against SK1on the </a:t>
            </a:r>
            <a:r>
              <a:rPr lang="en-US" sz="1200" b="1" dirty="0">
                <a:cs typeface="Arial" charset="0"/>
              </a:rPr>
              <a:t>survival of </a:t>
            </a:r>
            <a:r>
              <a:rPr lang="en-US" sz="1200" b="1" dirty="0" smtClean="0">
                <a:cs typeface="Arial" charset="0"/>
              </a:rPr>
              <a:t>CML cells. </a:t>
            </a:r>
            <a:r>
              <a:rPr lang="en-US" sz="1200" dirty="0">
                <a:cs typeface="Arial" charset="0"/>
              </a:rPr>
              <a:t>(A</a:t>
            </a:r>
            <a:r>
              <a:rPr lang="en-US" sz="1200" dirty="0" smtClean="0">
                <a:cs typeface="Arial" charset="0"/>
              </a:rPr>
              <a:t>) </a:t>
            </a:r>
            <a:r>
              <a:rPr lang="en-US" sz="1200" dirty="0">
                <a:cs typeface="Arial" charset="0"/>
              </a:rPr>
              <a:t>cells were treated with SKI-2; (B) SK1 activity was </a:t>
            </a:r>
            <a:r>
              <a:rPr lang="en-US" sz="1200" dirty="0" smtClean="0">
                <a:cs typeface="Arial" charset="0"/>
              </a:rPr>
              <a:t>after </a:t>
            </a:r>
            <a:r>
              <a:rPr lang="en-US" sz="1200" dirty="0">
                <a:cs typeface="Arial" charset="0"/>
              </a:rPr>
              <a:t>exposure </a:t>
            </a:r>
            <a:r>
              <a:rPr lang="en-US" sz="1200" dirty="0" smtClean="0">
                <a:cs typeface="Arial" charset="0"/>
              </a:rPr>
              <a:t>to </a:t>
            </a:r>
            <a:r>
              <a:rPr lang="en-US" sz="1200" dirty="0">
                <a:cs typeface="Arial" charset="0"/>
              </a:rPr>
              <a:t>SKI-2 at 48 h.   </a:t>
            </a:r>
          </a:p>
        </p:txBody>
      </p:sp>
      <p:sp>
        <p:nvSpPr>
          <p:cNvPr id="152588" name="TextBox 12"/>
          <p:cNvSpPr txBox="1">
            <a:spLocks noChangeArrowheads="1"/>
          </p:cNvSpPr>
          <p:nvPr/>
        </p:nvSpPr>
        <p:spPr bwMode="auto">
          <a:xfrm>
            <a:off x="990600" y="1524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cs typeface="Arial" charset="0"/>
              </a:rPr>
              <a:t>1</a:t>
            </a:r>
            <a:r>
              <a:rPr lang="en-US" sz="2400" b="1" dirty="0">
                <a:cs typeface="Arial" charset="0"/>
              </a:rPr>
              <a:t>.</a:t>
            </a:r>
            <a:r>
              <a:rPr lang="en-US" sz="2400" b="1" dirty="0" smtClean="0">
                <a:cs typeface="Arial" charset="0"/>
              </a:rPr>
              <a:t> </a:t>
            </a:r>
            <a:r>
              <a:rPr lang="en-US" sz="2400" b="1" dirty="0">
                <a:cs typeface="Arial" charset="0"/>
              </a:rPr>
              <a:t>SKI-2 </a:t>
            </a:r>
            <a:r>
              <a:rPr lang="en-US" sz="2400" b="1" dirty="0" smtClean="0">
                <a:cs typeface="Arial" charset="0"/>
              </a:rPr>
              <a:t>against SK1 in </a:t>
            </a:r>
            <a:r>
              <a:rPr lang="en-US" sz="2400" b="1" dirty="0">
                <a:cs typeface="Arial" charset="0"/>
              </a:rPr>
              <a:t>Chronic Myeloid </a:t>
            </a:r>
            <a:r>
              <a:rPr lang="en-US" sz="2400" b="1" dirty="0" err="1">
                <a:cs typeface="Arial" charset="0"/>
              </a:rPr>
              <a:t>Leulemia</a:t>
            </a:r>
            <a:endParaRPr lang="en-US" sz="2400" dirty="0">
              <a:cs typeface="Arial" charset="0"/>
            </a:endParaRPr>
          </a:p>
        </p:txBody>
      </p:sp>
      <p:sp>
        <p:nvSpPr>
          <p:cNvPr id="152589" name="TextBox 16"/>
          <p:cNvSpPr txBox="1">
            <a:spLocks noChangeArrowheads="1"/>
          </p:cNvSpPr>
          <p:nvPr/>
        </p:nvSpPr>
        <p:spPr bwMode="auto">
          <a:xfrm>
            <a:off x="457200" y="6248400"/>
            <a:ext cx="845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            There </a:t>
            </a:r>
            <a:r>
              <a:rPr lang="en-US" b="1" dirty="0">
                <a:latin typeface="Calibri" pitchFamily="34" charset="0"/>
              </a:rPr>
              <a:t>was a correlation between the cell proliferation and SK1 </a:t>
            </a:r>
            <a:r>
              <a:rPr lang="en-US" b="1" dirty="0" smtClean="0">
                <a:latin typeface="Calibri" pitchFamily="34" charset="0"/>
              </a:rPr>
              <a:t>activity.</a:t>
            </a:r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5613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6" name="Rectangle 3"/>
          <p:cNvSpPr>
            <a:spLocks noChangeArrowheads="1"/>
          </p:cNvSpPr>
          <p:nvPr/>
        </p:nvSpPr>
        <p:spPr bwMode="auto">
          <a:xfrm>
            <a:off x="152400" y="4953000"/>
            <a:ext cx="89846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cs typeface="Arial" charset="0"/>
              </a:rPr>
              <a:t>Fig 3. Effect of the simultaneous exposure of K562 cells to SKI-2 and IM (</a:t>
            </a:r>
            <a:r>
              <a:rPr lang="en-US" sz="1600" dirty="0" err="1">
                <a:cs typeface="Arial" charset="0"/>
              </a:rPr>
              <a:t>imatinib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dirty="0" err="1">
                <a:cs typeface="Arial" charset="0"/>
              </a:rPr>
              <a:t>mesylate</a:t>
            </a:r>
            <a:r>
              <a:rPr lang="en-US" sz="1600" dirty="0">
                <a:cs typeface="Arial" charset="0"/>
              </a:rPr>
              <a:t>). Either alone or in combination. There was a synergistic effect of the combination therapy. </a:t>
            </a:r>
            <a:r>
              <a:rPr lang="en-US" sz="1600" dirty="0">
                <a:latin typeface="Calibri" pitchFamily="34" charset="0"/>
              </a:rPr>
              <a:t>CI = 0.061 calculated at 24 h</a:t>
            </a:r>
          </a:p>
          <a:p>
            <a:r>
              <a:rPr lang="en-US" sz="1600" dirty="0">
                <a:cs typeface="Arial" charset="0"/>
              </a:rPr>
              <a:t> </a:t>
            </a:r>
          </a:p>
        </p:txBody>
      </p:sp>
      <p:sp>
        <p:nvSpPr>
          <p:cNvPr id="154627" name="TextBox 5"/>
          <p:cNvSpPr txBox="1">
            <a:spLocks noChangeArrowheads="1"/>
          </p:cNvSpPr>
          <p:nvPr/>
        </p:nvSpPr>
        <p:spPr bwMode="auto">
          <a:xfrm>
            <a:off x="1288473" y="375805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Arial" charset="0"/>
              </a:rPr>
              <a:t>In Vitro Combination Therapy Using SKI-2 with </a:t>
            </a:r>
            <a:r>
              <a:rPr lang="en-US" sz="2000" dirty="0" err="1">
                <a:solidFill>
                  <a:srgbClr val="002060"/>
                </a:solidFill>
                <a:cs typeface="Arial" charset="0"/>
              </a:rPr>
              <a:t>Imatinib</a:t>
            </a:r>
            <a:endParaRPr lang="en-US" sz="2000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7130" y="5943600"/>
            <a:ext cx="197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Arial" charset="0"/>
              </a:rPr>
              <a:t>BJH</a:t>
            </a:r>
            <a:r>
              <a:rPr lang="en-US" dirty="0" smtClean="0">
                <a:cs typeface="Arial" charset="0"/>
              </a:rPr>
              <a:t> 2008, 144, 350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7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Box 1"/>
          <p:cNvSpPr txBox="1">
            <a:spLocks noChangeArrowheads="1"/>
          </p:cNvSpPr>
          <p:nvPr/>
        </p:nvSpPr>
        <p:spPr bwMode="auto">
          <a:xfrm>
            <a:off x="533400" y="914400"/>
            <a:ext cx="8001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cs typeface="Arial" charset="0"/>
              </a:rPr>
              <a:t>The </a:t>
            </a:r>
            <a:r>
              <a:rPr lang="en-US" sz="1600" dirty="0" err="1">
                <a:cs typeface="Arial" charset="0"/>
              </a:rPr>
              <a:t>temozolomide</a:t>
            </a:r>
            <a:r>
              <a:rPr lang="en-US" sz="1600" dirty="0">
                <a:cs typeface="Arial" charset="0"/>
              </a:rPr>
              <a:t> (TMZ) </a:t>
            </a:r>
            <a:r>
              <a:rPr lang="en-US" sz="1600" dirty="0" smtClean="0">
                <a:cs typeface="Arial" charset="0"/>
              </a:rPr>
              <a:t>has </a:t>
            </a:r>
            <a:r>
              <a:rPr lang="en-US" sz="1600" dirty="0">
                <a:cs typeface="Arial" charset="0"/>
              </a:rPr>
              <a:t>shown to provide a survival benefit for Glioblastoma patients. While the initial treatment of many GBM with TMZ shows dramatic results, virtually all tumors recur and become resistant to TMZ.</a:t>
            </a:r>
          </a:p>
          <a:p>
            <a:r>
              <a:rPr lang="en-US" sz="1600" b="1" dirty="0">
                <a:cs typeface="Arial" charset="0"/>
              </a:rPr>
              <a:t>An increase of </a:t>
            </a:r>
            <a:r>
              <a:rPr lang="en-US" sz="1600" b="1" dirty="0" smtClean="0">
                <a:cs typeface="Arial" charset="0"/>
              </a:rPr>
              <a:t>SK1 </a:t>
            </a:r>
            <a:r>
              <a:rPr lang="en-US" sz="1600" b="1" dirty="0">
                <a:cs typeface="Arial" charset="0"/>
              </a:rPr>
              <a:t>gene expression has been observed to the TMZ-resistant GBM cells. SKI-2 was very effective in the treatment of the TMZ-resistant glioblastoma cells. </a:t>
            </a:r>
            <a:r>
              <a:rPr lang="en-US" sz="1600" b="1" dirty="0" smtClean="0">
                <a:cs typeface="Arial" charset="0"/>
              </a:rPr>
              <a:t>     </a:t>
            </a:r>
            <a:endParaRPr lang="en-US" sz="1600" b="1" i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56674" name="Picture 2" descr="C:\Users\Zuping\Pictures\280_2009_1063_Fig1_HTM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3200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5" name="Picture 3" descr="C:\Users\Zuping\Pictures\280_2009_1063_Fig2_HTM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682875"/>
            <a:ext cx="3276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6" name="Rectangle 1"/>
          <p:cNvSpPr>
            <a:spLocks noChangeArrowheads="1"/>
          </p:cNvSpPr>
          <p:nvPr/>
        </p:nvSpPr>
        <p:spPr bwMode="auto">
          <a:xfrm>
            <a:off x="7315200" y="3157538"/>
            <a:ext cx="18288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1">
                <a:ea typeface="Calibri" pitchFamily="34" charset="0"/>
                <a:cs typeface="Arial" charset="0"/>
              </a:rPr>
              <a:t>Fig. 2. Effect of SKI-2 on cell proliferation were shown on both sensitive and resistant to TMZ cells.  </a:t>
            </a:r>
          </a:p>
          <a:p>
            <a:endParaRPr lang="en-US" sz="1200" b="1">
              <a:ea typeface="Calibri" pitchFamily="34" charset="0"/>
              <a:cs typeface="Arial" charset="0"/>
            </a:endParaRPr>
          </a:p>
          <a:p>
            <a:r>
              <a:rPr lang="en-US" sz="1200" b="1">
                <a:ea typeface="Calibri" pitchFamily="34" charset="0"/>
                <a:cs typeface="Arial" charset="0"/>
              </a:rPr>
              <a:t>e Caspase-3 activation in U251 cells upon SKI treatment was measured using flow cytometry. </a:t>
            </a:r>
          </a:p>
        </p:txBody>
      </p:sp>
      <p:sp>
        <p:nvSpPr>
          <p:cNvPr id="156677" name="Rectangle 5"/>
          <p:cNvSpPr>
            <a:spLocks noChangeArrowheads="1"/>
          </p:cNvSpPr>
          <p:nvPr/>
        </p:nvSpPr>
        <p:spPr bwMode="auto">
          <a:xfrm rot="10800000" flipV="1">
            <a:off x="228600" y="5867400"/>
            <a:ext cx="3429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cs typeface="Arial" charset="0"/>
              </a:rPr>
              <a:t>Fig. 1 Cells with TMZ resistances were correlated with the increase of SK1 expression. </a:t>
            </a:r>
          </a:p>
        </p:txBody>
      </p:sp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2895600" y="685800"/>
            <a:ext cx="276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0070C0"/>
                </a:solidFill>
                <a:cs typeface="Arial" charset="0"/>
              </a:rPr>
              <a:t>Mol Cancer Ther </a:t>
            </a:r>
            <a:r>
              <a:rPr lang="en-US" sz="1400" b="1">
                <a:solidFill>
                  <a:srgbClr val="0070C0"/>
                </a:solidFill>
                <a:cs typeface="Arial" charset="0"/>
              </a:rPr>
              <a:t>2009;8(4):809</a:t>
            </a:r>
          </a:p>
        </p:txBody>
      </p:sp>
      <p:sp>
        <p:nvSpPr>
          <p:cNvPr id="156679" name="TextBox 7"/>
          <p:cNvSpPr txBox="1">
            <a:spLocks noChangeArrowheads="1"/>
          </p:cNvSpPr>
          <p:nvPr/>
        </p:nvSpPr>
        <p:spPr bwMode="auto">
          <a:xfrm>
            <a:off x="685800" y="239712"/>
            <a:ext cx="84582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cs typeface="Arial" charset="0"/>
              </a:rPr>
              <a:t>2</a:t>
            </a:r>
            <a:r>
              <a:rPr lang="en-US" sz="2400" b="1" dirty="0">
                <a:cs typeface="Arial" charset="0"/>
              </a:rPr>
              <a:t>.</a:t>
            </a:r>
            <a:r>
              <a:rPr lang="en-US" sz="2400" b="1" dirty="0" smtClean="0">
                <a:cs typeface="Arial" charset="0"/>
              </a:rPr>
              <a:t> </a:t>
            </a:r>
            <a:r>
              <a:rPr lang="en-US" sz="2400" b="1" dirty="0">
                <a:cs typeface="Arial" charset="0"/>
              </a:rPr>
              <a:t>SKI-2 </a:t>
            </a:r>
            <a:r>
              <a:rPr lang="en-US" sz="2400" b="1" dirty="0" err="1" smtClean="0">
                <a:cs typeface="Arial" charset="0"/>
              </a:rPr>
              <a:t>aganist</a:t>
            </a:r>
            <a:r>
              <a:rPr lang="en-US" sz="2400" b="1" dirty="0" smtClean="0">
                <a:cs typeface="Arial" charset="0"/>
              </a:rPr>
              <a:t> </a:t>
            </a:r>
            <a:r>
              <a:rPr lang="en-US" sz="2400" b="1" dirty="0">
                <a:cs typeface="Arial" charset="0"/>
              </a:rPr>
              <a:t>TMZ resistant glioblastoma</a:t>
            </a:r>
            <a:endParaRPr lang="en-US" sz="2400" dirty="0">
              <a:cs typeface="Arial" charset="0"/>
            </a:endParaRPr>
          </a:p>
          <a:p>
            <a:endParaRPr lang="en-US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447800"/>
            <a:ext cx="79248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SKI-2 drawbacks</a:t>
            </a:r>
          </a:p>
          <a:p>
            <a:endParaRPr lang="en-US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(1) Low bioavailable (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J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Pharmacol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Exp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Ther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2006, 318, 596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(2) In vivo toxic and unstable (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unpublished data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(3) Non-selective between SK1 and SK2</a:t>
            </a:r>
          </a:p>
          <a:p>
            <a:endParaRPr lang="en-US" dirty="0" smtClean="0"/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22860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SKI-2 Optimization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838200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Synthesis of analogs</a:t>
            </a:r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Hantzsch Thiazole Synthesis</a:t>
            </a:r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286000" y="5334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graphicFrame>
        <p:nvGraphicFramePr>
          <p:cNvPr id="37891" name="Object 1"/>
          <p:cNvGraphicFramePr>
            <a:graphicFrameLocks noChangeAspect="1"/>
          </p:cNvGraphicFramePr>
          <p:nvPr/>
        </p:nvGraphicFramePr>
        <p:xfrm>
          <a:off x="1447800" y="1447800"/>
          <a:ext cx="6062663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" name="CS ChemDraw Drawing" r:id="rId4" imgW="6063120" imgH="1116360" progId="ChemDraw.Document.6.0">
                  <p:embed/>
                </p:oleObj>
              </mc:Choice>
              <mc:Fallback>
                <p:oleObj name="CS ChemDraw Drawing" r:id="rId4" imgW="6063120" imgH="11163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447800"/>
                        <a:ext cx="6062663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33400" y="4876800"/>
            <a:ext cx="579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reaction goes by the way of an SN2 reaction. It begins an attack at α-carbon bearing the halogen by sulfur rather than nitrogen to form an intermediate, which was then undergoing ring formation, followed by E2 elimination to remove a molecule of water.</a:t>
            </a:r>
            <a:endParaRPr lang="en-US" dirty="0"/>
          </a:p>
        </p:txBody>
      </p:sp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762000" y="2895600"/>
          <a:ext cx="7637462" cy="366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9" name="CS ChemDraw Drawing" r:id="rId6" imgW="7637798" imgH="3660299" progId="ChemDraw.Document.6.0">
                  <p:embed/>
                </p:oleObj>
              </mc:Choice>
              <mc:Fallback>
                <p:oleObj name="CS ChemDraw Drawing" r:id="rId6" imgW="7637798" imgH="366029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95600"/>
                        <a:ext cx="7637462" cy="366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3984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924487"/>
              </p:ext>
            </p:extLst>
          </p:nvPr>
        </p:nvGraphicFramePr>
        <p:xfrm>
          <a:off x="2057397" y="1"/>
          <a:ext cx="6781804" cy="6858015"/>
        </p:xfrm>
        <a:graphic>
          <a:graphicData uri="http://schemas.openxmlformats.org/drawingml/2006/table">
            <a:tbl>
              <a:tblPr/>
              <a:tblGrid>
                <a:gridCol w="851425"/>
                <a:gridCol w="658931"/>
                <a:gridCol w="658931"/>
                <a:gridCol w="658931"/>
                <a:gridCol w="658931"/>
                <a:gridCol w="658931"/>
                <a:gridCol w="658931"/>
                <a:gridCol w="658931"/>
                <a:gridCol w="658931"/>
                <a:gridCol w="658931"/>
              </a:tblGrid>
              <a:tr h="1889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Compound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5-C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R’2 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R’4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R’6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R”2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R”3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R”4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SK1 IC50</a:t>
                      </a:r>
                      <a:endParaRPr lang="en-US" sz="10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SK2 IC50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BB090420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BB090421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3.7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BB090422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CF3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OC2H5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2.3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BB090430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1.3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BB090501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BB090528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1.5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BB090529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2-Na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6.5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BB090601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BB090602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2-Na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</a:t>
                      </a:r>
                      <a:endParaRPr lang="en-US" sz="95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BB090603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BB090604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2-Na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3.3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BB090608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BB090609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2-Na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8.2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BB090610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CN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BB090611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2-Na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CN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2.3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BB090615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2.7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BB090616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2-Na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5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1.4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BB090617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1.2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BB090618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4.4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BB090622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4.5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BB090623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1.5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BB090625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6.5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BB090626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BB090629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1.2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BB090630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BB090701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BB090707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BB090713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BB090714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0.9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BB090716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BB090722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62.5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BB090723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BB090727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BB090728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BB090825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NH2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BB090831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</a:t>
                      </a:r>
                      <a:endParaRPr lang="en-US" sz="95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0.9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BB090702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BB090708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2.5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710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BB090504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4.7</a:t>
                      </a:r>
                      <a:endParaRPr lang="en-US" sz="950" b="1" dirty="0">
                        <a:solidFill>
                          <a:srgbClr val="FFC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3200400"/>
            <a:ext cx="1828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SAR Analysis</a:t>
            </a:r>
          </a:p>
          <a:p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4”- or 2”-OH is essential to inhibit SK1.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Substitution on ‘-ring has no significant influence for SK inhibition.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Nearly all SKI-2 analogs are good SK2 inhibitors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9746" name="Object 2"/>
          <p:cNvGraphicFramePr>
            <a:graphicFrameLocks noChangeAspect="1"/>
          </p:cNvGraphicFramePr>
          <p:nvPr/>
        </p:nvGraphicFramePr>
        <p:xfrm>
          <a:off x="381000" y="354252"/>
          <a:ext cx="1143000" cy="268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CS ChemDraw Drawing" r:id="rId4" imgW="1523561" imgH="3582558" progId="ChemDraw.Document.6.0">
                  <p:embed/>
                </p:oleObj>
              </mc:Choice>
              <mc:Fallback>
                <p:oleObj name="CS ChemDraw Drawing" r:id="rId4" imgW="1523561" imgH="358255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54252"/>
                        <a:ext cx="1143000" cy="2687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153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TextBox 1"/>
          <p:cNvSpPr txBox="1">
            <a:spLocks noChangeArrowheads="1"/>
          </p:cNvSpPr>
          <p:nvPr/>
        </p:nvSpPr>
        <p:spPr bwMode="auto">
          <a:xfrm>
            <a:off x="1295400" y="381000"/>
            <a:ext cx="586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 startAt="2"/>
            </a:pPr>
            <a:r>
              <a:rPr lang="en-US" sz="2000" b="1" dirty="0">
                <a:solidFill>
                  <a:srgbClr val="0070C0"/>
                </a:solidFill>
                <a:cs typeface="Arial" charset="0"/>
              </a:rPr>
              <a:t>Prodrug Approach</a:t>
            </a:r>
          </a:p>
        </p:txBody>
      </p:sp>
      <p:sp>
        <p:nvSpPr>
          <p:cNvPr id="158724" name="TextBox 5"/>
          <p:cNvSpPr txBox="1">
            <a:spLocks noChangeArrowheads="1"/>
          </p:cNvSpPr>
          <p:nvPr/>
        </p:nvSpPr>
        <p:spPr bwMode="auto">
          <a:xfrm>
            <a:off x="304800" y="5410200"/>
            <a:ext cx="8458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cs typeface="Arial" charset="0"/>
              </a:rPr>
              <a:t>The </a:t>
            </a:r>
            <a:r>
              <a:rPr lang="en-US" sz="1600" b="1" dirty="0" err="1">
                <a:cs typeface="Arial" charset="0"/>
              </a:rPr>
              <a:t>prodrug</a:t>
            </a:r>
            <a:r>
              <a:rPr lang="en-US" sz="1600" b="1" dirty="0">
                <a:cs typeface="Arial" charset="0"/>
              </a:rPr>
              <a:t>: a covalent link between a drug and a chemical </a:t>
            </a:r>
            <a:r>
              <a:rPr lang="en-US" sz="1600" b="1" dirty="0" err="1">
                <a:cs typeface="Arial" charset="0"/>
              </a:rPr>
              <a:t>promoiety</a:t>
            </a:r>
            <a:r>
              <a:rPr lang="en-US" sz="1600" b="1" dirty="0">
                <a:cs typeface="Arial" charset="0"/>
              </a:rPr>
              <a:t> which are chemically or enzymatically labile in vivo. It is designed to circumvent the pharmaceutical or PK barriers of the parent drug, such as low bioavailability, toxicity and </a:t>
            </a:r>
            <a:r>
              <a:rPr lang="en-US" sz="1600" b="1" dirty="0" smtClean="0">
                <a:cs typeface="Arial" charset="0"/>
              </a:rPr>
              <a:t>stability. </a:t>
            </a:r>
            <a:endParaRPr lang="en-US" sz="1600" b="1" dirty="0">
              <a:cs typeface="Arial" charset="0"/>
            </a:endParaRPr>
          </a:p>
        </p:txBody>
      </p:sp>
      <p:graphicFrame>
        <p:nvGraphicFramePr>
          <p:cNvPr id="158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945959"/>
              </p:ext>
            </p:extLst>
          </p:nvPr>
        </p:nvGraphicFramePr>
        <p:xfrm>
          <a:off x="1447800" y="995362"/>
          <a:ext cx="5892800" cy="441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Acrobat Document" r:id="rId4" imgW="6838868" imgH="5124419" progId="">
                  <p:embed/>
                </p:oleObj>
              </mc:Choice>
              <mc:Fallback>
                <p:oleObj name="Acrobat Document" r:id="rId4" imgW="6838868" imgH="51244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995362"/>
                        <a:ext cx="5892800" cy="441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25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0" y="47284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cs typeface="Arial" charset="0"/>
              </a:rPr>
              <a:t>  </a:t>
            </a:r>
            <a:r>
              <a:rPr lang="en-US" sz="2400" dirty="0" smtClean="0">
                <a:cs typeface="Arial" charset="0"/>
              </a:rPr>
              <a:t>EX. to use Ester-prodrug to improve </a:t>
            </a:r>
            <a:r>
              <a:rPr lang="en-US" sz="2400" dirty="0">
                <a:cs typeface="Arial" charset="0"/>
              </a:rPr>
              <a:t>PK and therapeutic </a:t>
            </a:r>
            <a:r>
              <a:rPr lang="en-US" sz="2400" dirty="0" smtClean="0">
                <a:cs typeface="Arial" charset="0"/>
              </a:rPr>
              <a:t>effect.</a:t>
            </a:r>
            <a:endParaRPr lang="en-US" sz="2400" dirty="0">
              <a:cs typeface="Arial" charset="0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609600" y="1371600"/>
          <a:ext cx="1984375" cy="240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6" name="CS ChemDraw Drawing" r:id="rId4" imgW="1983952" imgH="2402949" progId="ChemDraw.Document.6.0">
                  <p:embed/>
                </p:oleObj>
              </mc:Choice>
              <mc:Fallback>
                <p:oleObj name="CS ChemDraw Drawing" r:id="rId4" imgW="1983952" imgH="240294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71600"/>
                        <a:ext cx="1984375" cy="240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2895600" y="1066800"/>
            <a:ext cx="57150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FDU</a:t>
            </a:r>
            <a:r>
              <a:rPr lang="en-US" dirty="0">
                <a:latin typeface="Calibri" pitchFamily="34" charset="0"/>
              </a:rPr>
              <a:t>: (1) a very potent anticancer drug </a:t>
            </a:r>
            <a:r>
              <a:rPr lang="en-US" i="1" dirty="0">
                <a:latin typeface="Calibri" pitchFamily="34" charset="0"/>
              </a:rPr>
              <a:t>in vitro.</a:t>
            </a:r>
            <a:r>
              <a:rPr lang="en-US" dirty="0">
                <a:latin typeface="Calibri" pitchFamily="34" charset="0"/>
              </a:rPr>
              <a:t>  </a:t>
            </a:r>
          </a:p>
          <a:p>
            <a:r>
              <a:rPr lang="en-US" sz="1000" dirty="0" smtClean="0">
                <a:latin typeface="Calibri" pitchFamily="34" charset="0"/>
              </a:rPr>
              <a:t>          </a:t>
            </a:r>
          </a:p>
          <a:p>
            <a:r>
              <a:rPr lang="en-US" dirty="0" smtClean="0">
                <a:latin typeface="Calibri" pitchFamily="34" charset="0"/>
              </a:rPr>
              <a:t>          (</a:t>
            </a:r>
            <a:r>
              <a:rPr lang="en-US" dirty="0">
                <a:latin typeface="Calibri" pitchFamily="34" charset="0"/>
              </a:rPr>
              <a:t>2) having been used in the clinic, such as colon cancer, pancreatic cancer, liver cancer, breast cancer and metastatic renal cancer.</a:t>
            </a:r>
          </a:p>
          <a:p>
            <a:endParaRPr lang="en-US" sz="10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       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3) Due to its poor bioavailability  (too hydrophilic), FDU is not suitable for PO administration. </a:t>
            </a:r>
          </a:p>
          <a:p>
            <a:endParaRPr lang="en-US" sz="10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       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4) Owing to its rapid elimination (T</a:t>
            </a:r>
            <a:r>
              <a:rPr lang="en-US" baseline="-25000" dirty="0">
                <a:latin typeface="Calibri" pitchFamily="34" charset="0"/>
              </a:rPr>
              <a:t>1/2 </a:t>
            </a:r>
            <a:r>
              <a:rPr lang="en-US" dirty="0">
                <a:latin typeface="Calibri" pitchFamily="34" charset="0"/>
              </a:rPr>
              <a:t>= 7 min), FDU is </a:t>
            </a:r>
            <a:r>
              <a:rPr lang="en-US" dirty="0" smtClean="0">
                <a:latin typeface="Calibri" pitchFamily="34" charset="0"/>
              </a:rPr>
              <a:t>most </a:t>
            </a:r>
            <a:r>
              <a:rPr lang="en-US" dirty="0">
                <a:latin typeface="Calibri" pitchFamily="34" charset="0"/>
              </a:rPr>
              <a:t>administered by intra-arterial infusion.</a:t>
            </a:r>
          </a:p>
          <a:p>
            <a:endParaRPr lang="en-US" sz="10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       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5)There are other problems for FDU, such as metabolic unstable. 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762000" y="4800600"/>
            <a:ext cx="7848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cs typeface="Arial" charset="0"/>
              </a:rPr>
              <a:t>To make ester prodrug of FDU, we anticipated that the ester prodrug may act as a depot to release the active drug in vivo to improve the PK of the parent drug.  </a:t>
            </a:r>
          </a:p>
        </p:txBody>
      </p:sp>
    </p:spTree>
    <p:extLst>
      <p:ext uri="{BB962C8B-B14F-4D97-AF65-F5344CB8AC3E}">
        <p14:creationId xmlns:p14="http://schemas.microsoft.com/office/powerpoint/2010/main" val="17498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ature.com/nri/journal/v2/n2/images/nri726-i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7" y="2280979"/>
            <a:ext cx="4098823" cy="411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234539"/>
            <a:ext cx="747749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+mj-lt"/>
                <a:cs typeface="Arial" panose="020B0604020202020204" pitchFamily="34" charset="0"/>
              </a:rPr>
              <a:t>Sphingolipids</a:t>
            </a:r>
            <a:r>
              <a:rPr lang="en-US" b="1" dirty="0" smtClean="0">
                <a:latin typeface="+mj-lt"/>
                <a:cs typeface="Arial" panose="020B0604020202020204" pitchFamily="34" charset="0"/>
              </a:rPr>
              <a:t> are one of the lipids forming the plasma bilayer membrane.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+mj-lt"/>
                <a:cs typeface="Arial" panose="020B0604020202020204" pitchFamily="34" charset="0"/>
              </a:rPr>
              <a:t>    They </a:t>
            </a:r>
            <a:r>
              <a:rPr lang="en-US" b="1" dirty="0" smtClean="0">
                <a:solidFill>
                  <a:srgbClr val="252525"/>
                </a:solidFill>
                <a:latin typeface="+mj-lt"/>
                <a:cs typeface="Arial" panose="020B0604020202020204" pitchFamily="34" charset="0"/>
              </a:rPr>
              <a:t>play </a:t>
            </a:r>
            <a:r>
              <a:rPr lang="en-US" b="1" dirty="0">
                <a:solidFill>
                  <a:srgbClr val="252525"/>
                </a:solidFill>
                <a:latin typeface="+mj-lt"/>
                <a:cs typeface="Arial" panose="020B0604020202020204" pitchFamily="34" charset="0"/>
              </a:rPr>
              <a:t>important roles in </a:t>
            </a:r>
            <a:r>
              <a:rPr lang="en-US" b="1" dirty="0" smtClean="0">
                <a:solidFill>
                  <a:srgbClr val="252525"/>
                </a:solidFill>
                <a:latin typeface="+mj-lt"/>
                <a:cs typeface="Arial" panose="020B0604020202020204" pitchFamily="34" charset="0"/>
              </a:rPr>
              <a:t>cell signal </a:t>
            </a:r>
            <a:r>
              <a:rPr lang="en-US" b="1" dirty="0">
                <a:solidFill>
                  <a:srgbClr val="252525"/>
                </a:solidFill>
                <a:latin typeface="+mj-lt"/>
                <a:cs typeface="Arial" panose="020B0604020202020204" pitchFamily="34" charset="0"/>
              </a:rPr>
              <a:t>transmission and </a:t>
            </a:r>
            <a:r>
              <a:rPr lang="en-US" b="1" dirty="0" smtClean="0">
                <a:solidFill>
                  <a:srgbClr val="252525"/>
                </a:solidFill>
                <a:latin typeface="+mj-lt"/>
                <a:cs typeface="Arial" panose="020B0604020202020204" pitchFamily="34" charset="0"/>
              </a:rPr>
              <a:t>recognition</a:t>
            </a:r>
            <a:r>
              <a:rPr lang="en-US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6984" y="457200"/>
            <a:ext cx="8293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S</a:t>
            </a:r>
            <a:r>
              <a:rPr lang="en-US" b="1" dirty="0" err="1" smtClean="0"/>
              <a:t>phingolipids</a:t>
            </a:r>
            <a:r>
              <a:rPr lang="en-US" b="1" dirty="0"/>
              <a:t>, </a:t>
            </a:r>
            <a:r>
              <a:rPr lang="en-US" b="1" dirty="0" smtClean="0"/>
              <a:t>similar to </a:t>
            </a:r>
            <a:r>
              <a:rPr lang="en-US" b="1" dirty="0"/>
              <a:t>phospholipids, are </a:t>
            </a:r>
            <a:r>
              <a:rPr lang="en-US" b="1" dirty="0" smtClean="0"/>
              <a:t>composed </a:t>
            </a:r>
            <a:r>
              <a:rPr lang="en-US" b="1" dirty="0"/>
              <a:t>of a polar head group and two nonpolar tails. The core of </a:t>
            </a:r>
            <a:r>
              <a:rPr lang="en-US" b="1" dirty="0" err="1"/>
              <a:t>sphingolipids</a:t>
            </a:r>
            <a:r>
              <a:rPr lang="en-US" b="1" dirty="0"/>
              <a:t> is the </a:t>
            </a:r>
            <a:r>
              <a:rPr lang="en-US" b="1" dirty="0" smtClean="0"/>
              <a:t>sphingosine</a:t>
            </a:r>
            <a:r>
              <a:rPr lang="en-US" b="1" dirty="0"/>
              <a:t>.</a:t>
            </a:r>
          </a:p>
        </p:txBody>
      </p:sp>
      <p:pic>
        <p:nvPicPr>
          <p:cNvPr id="6" name="Picture 2" descr="http://guweb2.gonzaga.edu/faculty/cronk/biochem/images/sphingolipi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3978088" cy="1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24400" y="5334000"/>
            <a:ext cx="411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X = H, Ceramide</a:t>
            </a:r>
          </a:p>
          <a:p>
            <a:r>
              <a:rPr lang="en-US" dirty="0"/>
              <a:t>   = Phosphate, Ceramide-1-phosphate</a:t>
            </a:r>
          </a:p>
          <a:p>
            <a:r>
              <a:rPr lang="en-US" dirty="0"/>
              <a:t>   = Glucose, </a:t>
            </a:r>
            <a:r>
              <a:rPr lang="en-US" dirty="0" err="1"/>
              <a:t>Glucosylceramide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7357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990600" y="1295400"/>
          <a:ext cx="27162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name="CS ChemDraw Drawing" r:id="rId4" imgW="4820062" imgH="2974398" progId="ChemDraw.Document.6.0">
                  <p:embed/>
                </p:oleObj>
              </mc:Choice>
              <mc:Fallback>
                <p:oleObj name="CS ChemDraw Drawing" r:id="rId4" imgW="4820062" imgH="297439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2716213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7" name="TextBox 2"/>
          <p:cNvSpPr txBox="1">
            <a:spLocks noChangeArrowheads="1"/>
          </p:cNvSpPr>
          <p:nvPr/>
        </p:nvSpPr>
        <p:spPr bwMode="auto">
          <a:xfrm>
            <a:off x="1992993" y="300335"/>
            <a:ext cx="49421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cs typeface="Arial" charset="0"/>
              </a:rPr>
              <a:t>3’-</a:t>
            </a:r>
            <a:r>
              <a:rPr lang="en-US" b="1" i="1" dirty="0">
                <a:cs typeface="Arial" charset="0"/>
              </a:rPr>
              <a:t>O</a:t>
            </a:r>
            <a:r>
              <a:rPr lang="en-US" b="1" dirty="0">
                <a:cs typeface="Arial" charset="0"/>
              </a:rPr>
              <a:t>-RFDU </a:t>
            </a:r>
            <a:r>
              <a:rPr lang="en-US" dirty="0">
                <a:cs typeface="Arial" charset="0"/>
              </a:rPr>
              <a:t>(</a:t>
            </a:r>
            <a:r>
              <a:rPr lang="en-US" b="1" dirty="0">
                <a:cs typeface="Arial" charset="0"/>
              </a:rPr>
              <a:t>17</a:t>
            </a:r>
            <a:r>
              <a:rPr lang="en-US" b="1" dirty="0" smtClean="0">
                <a:cs typeface="Arial" charset="0"/>
              </a:rPr>
              <a:t>)</a:t>
            </a:r>
            <a:r>
              <a:rPr lang="en-US" dirty="0" smtClean="0">
                <a:cs typeface="Arial" charset="0"/>
              </a:rPr>
              <a:t> showed good properties</a:t>
            </a:r>
            <a:r>
              <a:rPr lang="en-US" b="1" dirty="0" smtClean="0">
                <a:cs typeface="Arial" charset="0"/>
              </a:rPr>
              <a:t>.</a:t>
            </a:r>
            <a:endParaRPr lang="en-US" b="1" dirty="0">
              <a:cs typeface="Arial" charset="0"/>
            </a:endParaRPr>
          </a:p>
        </p:txBody>
      </p:sp>
      <p:sp>
        <p:nvSpPr>
          <p:cNvPr id="103428" name="TextBox 3"/>
          <p:cNvSpPr txBox="1">
            <a:spLocks noChangeArrowheads="1"/>
          </p:cNvSpPr>
          <p:nvPr/>
        </p:nvSpPr>
        <p:spPr bwMode="auto">
          <a:xfrm>
            <a:off x="4419600" y="838200"/>
            <a:ext cx="41148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</a:rPr>
              <a:t>It had no acute or chronic toxicity to the mice under the therapeutic </a:t>
            </a:r>
            <a:r>
              <a:rPr lang="en-US" dirty="0" smtClean="0">
                <a:latin typeface="Calibri" pitchFamily="34" charset="0"/>
              </a:rPr>
              <a:t>doses.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Fig 3-7-2)  It was hydrolyzed in vivo to produce the parent </a:t>
            </a:r>
            <a:r>
              <a:rPr lang="en-US" dirty="0" smtClean="0">
                <a:latin typeface="Calibri" pitchFamily="34" charset="0"/>
              </a:rPr>
              <a:t>drugs.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(Fig </a:t>
            </a:r>
            <a:r>
              <a:rPr lang="en-US" dirty="0">
                <a:latin typeface="Calibri" pitchFamily="34" charset="0"/>
              </a:rPr>
              <a:t>3-7-3) The PK was improved. The bioavailability was </a:t>
            </a:r>
            <a:r>
              <a:rPr lang="en-US" dirty="0" smtClean="0">
                <a:latin typeface="Calibri" pitchFamily="34" charset="0"/>
              </a:rPr>
              <a:t>90%.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It </a:t>
            </a:r>
            <a:r>
              <a:rPr lang="en-US" dirty="0">
                <a:latin typeface="Calibri" pitchFamily="34" charset="0"/>
              </a:rPr>
              <a:t>showed higher anticancer potency than that of the parent drug used alone both in vitro and in vivo. </a:t>
            </a:r>
          </a:p>
        </p:txBody>
      </p:sp>
      <p:pic>
        <p:nvPicPr>
          <p:cNvPr id="103429" name="Picture 3" descr="C:\Users\Zuping\Pictures\img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989" y="3733800"/>
            <a:ext cx="40227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4" descr="C:\Users\Zuping\Pictures\img1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1148" y="3733800"/>
            <a:ext cx="39465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95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33394"/>
              </p:ext>
            </p:extLst>
          </p:nvPr>
        </p:nvGraphicFramePr>
        <p:xfrm>
          <a:off x="892628" y="3505200"/>
          <a:ext cx="7620001" cy="2565401"/>
        </p:xfrm>
        <a:graphic>
          <a:graphicData uri="http://schemas.openxmlformats.org/drawingml/2006/table">
            <a:tbl>
              <a:tblPr/>
              <a:tblGrid>
                <a:gridCol w="1164772"/>
                <a:gridCol w="609600"/>
                <a:gridCol w="533400"/>
                <a:gridCol w="609600"/>
                <a:gridCol w="533400"/>
                <a:gridCol w="990600"/>
                <a:gridCol w="457200"/>
                <a:gridCol w="457200"/>
                <a:gridCol w="971503"/>
                <a:gridCol w="646363"/>
                <a:gridCol w="646363"/>
              </a:tblGrid>
              <a:tr h="4923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Compound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5-C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R’2 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R’4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R’6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2-N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R”2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R”3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R”4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SK1 IC50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SK2 IC50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923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BB090908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OCOCH3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OCOCH3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441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BB090909-1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OCOC3H7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441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BB090909-2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OCOC3H7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OCOC3H7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&gt;100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923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BB090917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OCOCH3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&lt;0.8</a:t>
                      </a:r>
                    </a:p>
                  </a:txBody>
                  <a:tcPr marL="15887" marR="158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453214"/>
              </p:ext>
            </p:extLst>
          </p:nvPr>
        </p:nvGraphicFramePr>
        <p:xfrm>
          <a:off x="1447800" y="1262330"/>
          <a:ext cx="3017837" cy="1822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4" name="CS ChemDraw Drawing" r:id="rId3" imgW="4161626" imgH="2512542" progId="ChemDraw.Document.6.0">
                  <p:embed/>
                </p:oleObj>
              </mc:Choice>
              <mc:Fallback>
                <p:oleObj name="CS ChemDraw Drawing" r:id="rId3" imgW="4161626" imgH="251254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62330"/>
                        <a:ext cx="3017837" cy="18226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0" y="1329505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prodrugs are the prodrug only for SK1. They are potent inhibitors for SK2.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prodrug development is a iterative process.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552937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SKI-2 </a:t>
            </a:r>
            <a:r>
              <a:rPr lang="en-US" sz="2400" b="1" dirty="0" smtClean="0"/>
              <a:t>Ester Prodrugs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93882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52400"/>
            <a:ext cx="80772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Fragment-based drug design</a:t>
            </a:r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An approach that uses small and simple molecules (fragments) to look for SK-inhibitor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pharmacophores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that may assist to design SK-selective inhibitor. 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" y="4572000"/>
            <a:ext cx="1489075" cy="1068387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1" dirty="0">
                <a:cs typeface="Arial" charset="0"/>
              </a:rPr>
              <a:t>Fragments</a:t>
            </a:r>
            <a:r>
              <a:rPr lang="en-US" sz="1600" dirty="0">
                <a:cs typeface="Arial" charset="0"/>
              </a:rPr>
              <a:t>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7391400" y="4087131"/>
            <a:ext cx="1663700" cy="1760537"/>
          </a:xfrm>
          <a:prstGeom prst="star5">
            <a:avLst/>
          </a:prstGeom>
          <a:solidFill>
            <a:srgbClr val="FF5050"/>
          </a:solidFill>
          <a:ln w="9525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smtClean="0">
                <a:cs typeface="Arial" charset="0"/>
              </a:rPr>
              <a:t>Lead</a:t>
            </a:r>
          </a:p>
          <a:p>
            <a:pPr algn="ctr" eaLnBrk="1" hangingPunct="1">
              <a:defRPr/>
            </a:pPr>
            <a:r>
              <a:rPr lang="en-US" b="1" dirty="0" smtClean="0">
                <a:cs typeface="Arial" charset="0"/>
              </a:rPr>
              <a:t>inhibitor</a:t>
            </a:r>
            <a:endParaRPr lang="en-US" b="1" dirty="0">
              <a:cs typeface="Arial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622550" y="4622800"/>
            <a:ext cx="1489075" cy="1068387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1" dirty="0" smtClean="0">
                <a:cs typeface="Arial" charset="0"/>
              </a:rPr>
              <a:t>SK1 or SK2 </a:t>
            </a:r>
            <a:endParaRPr lang="en-US" sz="1600" b="1" dirty="0">
              <a:cs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119688" y="4495800"/>
            <a:ext cx="1585912" cy="12287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1" dirty="0" smtClean="0">
                <a:cs typeface="Arial" charset="0"/>
              </a:rPr>
              <a:t>Design potential</a:t>
            </a:r>
          </a:p>
          <a:p>
            <a:pPr algn="ctr" eaLnBrk="1" hangingPunct="1"/>
            <a:r>
              <a:rPr lang="en-US" sz="1600" b="1" dirty="0" smtClean="0">
                <a:cs typeface="Arial" charset="0"/>
              </a:rPr>
              <a:t>SK1-selective</a:t>
            </a:r>
          </a:p>
          <a:p>
            <a:pPr algn="ctr" eaLnBrk="1" hangingPunct="1"/>
            <a:r>
              <a:rPr lang="en-US" sz="1600" b="1" dirty="0" smtClean="0">
                <a:cs typeface="Arial" charset="0"/>
              </a:rPr>
              <a:t>Molecules  </a:t>
            </a:r>
            <a:endParaRPr lang="en-US" sz="1600" b="1" dirty="0">
              <a:cs typeface="Arial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6705600" y="4955947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896938" y="2814637"/>
            <a:ext cx="0" cy="175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896938" y="2814637"/>
            <a:ext cx="130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2205038" y="2319337"/>
            <a:ext cx="1489075" cy="10287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1" dirty="0" smtClean="0">
                <a:cs typeface="Arial" charset="0"/>
              </a:rPr>
              <a:t>SKI-2</a:t>
            </a:r>
            <a:endParaRPr lang="en-US" sz="1600" b="1" dirty="0">
              <a:cs typeface="Arial" charset="0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4111625" y="4932362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1641475" y="4881562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4510088" y="3708400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3810000" y="3352800"/>
            <a:ext cx="1846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>
                <a:cs typeface="Arial" charset="0"/>
              </a:rPr>
              <a:t>Look for affinity </a:t>
            </a:r>
            <a:r>
              <a:rPr lang="en-US" sz="1400" b="1" dirty="0">
                <a:cs typeface="Arial" charset="0"/>
              </a:rPr>
              <a:t> 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2698750" y="5419724"/>
            <a:ext cx="2487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dirty="0">
              <a:cs typeface="Arial" charset="0"/>
            </a:endParaRPr>
          </a:p>
          <a:p>
            <a:pPr eaLnBrk="1" hangingPunct="1"/>
            <a:r>
              <a:rPr lang="en-US" dirty="0" smtClean="0">
                <a:cs typeface="Arial" charset="0"/>
              </a:rPr>
              <a:t> 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3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838200" y="152400"/>
            <a:ext cx="7696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                          </a:t>
            </a:r>
            <a:r>
              <a:rPr lang="en-US" sz="2400" b="1" dirty="0" err="1" smtClean="0">
                <a:solidFill>
                  <a:srgbClr val="002060"/>
                </a:solidFill>
              </a:rPr>
              <a:t>Pharmacophore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778" y="766763"/>
            <a:ext cx="7116243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40"/>
          <p:cNvSpPr txBox="1">
            <a:spLocks noChangeArrowheads="1"/>
          </p:cNvSpPr>
          <p:nvPr/>
        </p:nvSpPr>
        <p:spPr bwMode="auto">
          <a:xfrm>
            <a:off x="1066800" y="3657600"/>
            <a:ext cx="69342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Enzymes are proteins. The active site is usually small and specific. </a:t>
            </a:r>
          </a:p>
          <a:p>
            <a:pPr marL="342900" indent="-342900">
              <a:buFont typeface="Calibri" pitchFamily="34" charset="0"/>
              <a:buAutoNum type="arabicPeriod"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It </a:t>
            </a:r>
            <a:r>
              <a:rPr lang="en-US" dirty="0">
                <a:latin typeface="Arial" pitchFamily="34" charset="0"/>
                <a:cs typeface="Arial" pitchFamily="34" charset="0"/>
              </a:rPr>
              <a:t>may be only a small part of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SKI-2 </a:t>
            </a:r>
            <a:r>
              <a:rPr lang="en-US" dirty="0">
                <a:latin typeface="Arial" pitchFamily="34" charset="0"/>
                <a:cs typeface="Arial" pitchFamily="34" charset="0"/>
              </a:rPr>
              <a:t>that involves 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the critical </a:t>
            </a:r>
            <a:r>
              <a:rPr lang="en-US" dirty="0">
                <a:latin typeface="Arial" pitchFamily="34" charset="0"/>
                <a:cs typeface="Arial" pitchFamily="34" charset="0"/>
              </a:rPr>
              <a:t>interaction with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either SK1 or SK2. </a:t>
            </a:r>
            <a:r>
              <a:rPr lang="en-US" dirty="0">
                <a:latin typeface="Arial" pitchFamily="34" charset="0"/>
                <a:cs typeface="Arial" pitchFamily="34" charset="0"/>
              </a:rPr>
              <a:t>The relevant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part </a:t>
            </a:r>
            <a:r>
              <a:rPr lang="en-US" dirty="0">
                <a:latin typeface="Arial" pitchFamily="34" charset="0"/>
                <a:cs typeface="Arial" pitchFamily="34" charset="0"/>
              </a:rPr>
              <a:t>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SKI-2 </a:t>
            </a:r>
            <a:r>
              <a:rPr lang="en-US" dirty="0">
                <a:latin typeface="Arial" pitchFamily="34" charset="0"/>
                <a:cs typeface="Arial" pitchFamily="34" charset="0"/>
              </a:rPr>
              <a:t>responsible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dirty="0">
                <a:latin typeface="Arial" pitchFamily="34" charset="0"/>
                <a:cs typeface="Arial" pitchFamily="34" charset="0"/>
              </a:rPr>
              <a:t>the activity of the inhibition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 its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pharmacophore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The other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parts </a:t>
            </a:r>
            <a:r>
              <a:rPr lang="en-US" dirty="0">
                <a:latin typeface="Arial" pitchFamily="34" charset="0"/>
                <a:cs typeface="Arial" pitchFamily="34" charset="0"/>
              </a:rPr>
              <a:t>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SKI-2 </a:t>
            </a:r>
            <a:r>
              <a:rPr lang="en-US" dirty="0">
                <a:latin typeface="Arial" pitchFamily="34" charset="0"/>
                <a:cs typeface="Arial" pitchFamily="34" charset="0"/>
              </a:rPr>
              <a:t>may be extraneous, even interfering with the binding of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pharmacophore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6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0" y="213741"/>
          <a:ext cx="9144000" cy="664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CS ChemDraw Drawing" r:id="rId4" imgW="8913602" imgH="6130731" progId="ChemDraw.Document.6.0">
                  <p:embed/>
                </p:oleObj>
              </mc:Choice>
              <mc:Fallback>
                <p:oleObj name="CS ChemDraw Drawing" r:id="rId4" imgW="8913602" imgH="613073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3741"/>
                        <a:ext cx="9144000" cy="6644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9800" y="685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SKI-2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5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08" y="1219200"/>
            <a:ext cx="7715250" cy="269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6809" y="4217772"/>
            <a:ext cx="8534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arenBoth"/>
            </a:pPr>
            <a:r>
              <a:rPr lang="en-US" sz="1400" dirty="0" smtClean="0"/>
              <a:t>Chemical structure of SKI-II. </a:t>
            </a:r>
          </a:p>
          <a:p>
            <a:pPr marL="342900" indent="-342900">
              <a:buAutoNum type="alphaUcParenBoth"/>
            </a:pPr>
            <a:r>
              <a:rPr lang="en-US" sz="1400" dirty="0" smtClean="0"/>
              <a:t>SKI-II </a:t>
            </a:r>
            <a:r>
              <a:rPr lang="en-US" sz="1400" dirty="0"/>
              <a:t>binding in the lipid-binding pocket of </a:t>
            </a:r>
            <a:r>
              <a:rPr lang="en-US" sz="1400" dirty="0" smtClean="0"/>
              <a:t>SK1 </a:t>
            </a:r>
            <a:r>
              <a:rPr lang="en-US" sz="1400" dirty="0"/>
              <a:t>with overlaid </a:t>
            </a:r>
            <a:r>
              <a:rPr lang="en-US" sz="1400" dirty="0" smtClean="0"/>
              <a:t>sphingosine. </a:t>
            </a:r>
          </a:p>
          <a:p>
            <a:pPr marL="342900" indent="-342900">
              <a:buAutoNum type="alphaUcParenBoth"/>
            </a:pPr>
            <a:r>
              <a:rPr lang="en-US" sz="1400" dirty="0" smtClean="0"/>
              <a:t>Detailed </a:t>
            </a:r>
            <a:r>
              <a:rPr lang="en-US" sz="1400" dirty="0"/>
              <a:t>ligand-protein interactions between SKI-II and </a:t>
            </a:r>
            <a:r>
              <a:rPr lang="en-US" sz="1400" dirty="0" smtClean="0"/>
              <a:t>SK1</a:t>
            </a:r>
            <a:r>
              <a:rPr lang="en-US" sz="1400" dirty="0"/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5486400" y="6324600"/>
            <a:ext cx="2297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Structure</a:t>
            </a:r>
            <a:r>
              <a:rPr lang="en-US" sz="1400" dirty="0"/>
              <a:t> </a:t>
            </a:r>
            <a:r>
              <a:rPr lang="en-US" sz="1400" dirty="0" smtClean="0"/>
              <a:t>2014, 21</a:t>
            </a:r>
            <a:r>
              <a:rPr lang="en-US" sz="1400" dirty="0"/>
              <a:t>, </a:t>
            </a:r>
            <a:r>
              <a:rPr lang="en-US" sz="1400" dirty="0" smtClean="0"/>
              <a:t>798–809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4572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Crystal Structures of SK1, SK1-Sphingosine and SK1-SKI-2 have been resolved.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52578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structures will lead to better understanding of the small molecules binding with SK1 and hopefully to develop better therapeutic molecules.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27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685800" y="838200"/>
            <a:ext cx="7848600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Summary</a:t>
            </a:r>
          </a:p>
          <a:p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We have found SK2-selective inhibitor. </a:t>
            </a:r>
          </a:p>
          <a:p>
            <a:pPr marL="342900" indent="-342900">
              <a:buFont typeface="+mj-lt"/>
              <a:buAutoNum type="arabicPeriod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Although we have not found SK1-selective inhibitor yet, we are getting closer.</a:t>
            </a:r>
          </a:p>
          <a:p>
            <a:pPr marL="342900" indent="-342900">
              <a:buFont typeface="+mj-lt"/>
              <a:buAutoNum type="arabicPeriod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We believe cancers have complicated signaling survival pathways. Currently, the most effective treatment for cancer commonly require target multiple pathways. So we will test and optimize the combination therapy using SK-selective inhibitors with other anticancer drugs or therapies.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762000" y="1066800"/>
            <a:ext cx="7620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971800" y="533400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Acknowledgments</a:t>
            </a:r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502285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2514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itchFamily="18" charset="0"/>
                <a:ea typeface="SimSun" pitchFamily="2" charset="-122"/>
              </a:rPr>
              <a:t>Dr. Charles </a:t>
            </a:r>
            <a:r>
              <a:rPr lang="en-US" altLang="en-US" sz="2000" b="1" dirty="0">
                <a:latin typeface="Times New Roman" pitchFamily="18" charset="0"/>
                <a:ea typeface="SimSun" pitchFamily="2" charset="-122"/>
              </a:rPr>
              <a:t>Smith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itchFamily="18" charset="0"/>
              </a:rPr>
              <a:t>Keven French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itchFamily="18" charset="0"/>
              </a:rPr>
              <a:t>Christian </a:t>
            </a:r>
            <a:r>
              <a:rPr lang="en-US" altLang="en-US" sz="2000" b="1" dirty="0">
                <a:latin typeface="Times New Roman" pitchFamily="18" charset="0"/>
              </a:rPr>
              <a:t>Knaak</a:t>
            </a:r>
            <a:endParaRPr lang="en-US" altLang="en-US" sz="2000" b="1" dirty="0"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  <a:ea typeface="SimSun" pitchFamily="2" charset="-122"/>
              </a:rPr>
              <a:t>Frank Wang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</a:rPr>
              <a:t>Vlad </a:t>
            </a:r>
            <a:r>
              <a:rPr lang="en-US" altLang="en-US" sz="2000" b="1" dirty="0" err="1">
                <a:latin typeface="Times New Roman" pitchFamily="18" charset="0"/>
              </a:rPr>
              <a:t>Beljanski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b="1" dirty="0">
                <a:latin typeface="Times New Roman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</a:rPr>
              <a:t>Jeremy Draper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b="1" dirty="0">
                <a:latin typeface="Times New Roman" pitchFamily="18" charset="0"/>
              </a:rPr>
              <a:t>Peng Gao</a:t>
            </a:r>
            <a:endParaRPr lang="en-US" altLang="en-US" sz="2000" b="1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</a:rPr>
              <a:t>Staci Keller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</a:rPr>
              <a:t>Xia Wen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</a:rPr>
              <a:t>Joanne Gold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itchFamily="18" charset="0"/>
              </a:rPr>
              <a:t>Supported by NIH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itchFamily="18" charset="0"/>
              </a:rPr>
              <a:t>Grant.</a:t>
            </a:r>
            <a:endParaRPr lang="en-US" altLang="en-US" sz="20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53200" y="1066800"/>
            <a:ext cx="24384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Sphingosine Kinase (SK) is one of the critical enzymes in sphingolipid biosynthesis. 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SK catalyzes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sphingosine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phosphorylation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There are two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isoforms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of sphingosine kinase (SK): SK1 and SK2. 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The convincing evidences have shown that SK, especially SK1, connects with human diseases, such as cancer.  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762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Sphingolipid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Anabolism and Catabolism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699544"/>
              </p:ext>
            </p:extLst>
          </p:nvPr>
        </p:nvGraphicFramePr>
        <p:xfrm>
          <a:off x="304800" y="609600"/>
          <a:ext cx="5848351" cy="61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CS ChemDraw Drawing" r:id="rId4" imgW="6806520" imgH="8343360" progId="ChemDraw.Document.6.0">
                  <p:embed/>
                </p:oleObj>
              </mc:Choice>
              <mc:Fallback>
                <p:oleObj name="CS ChemDraw Drawing" r:id="rId4" imgW="6806520" imgH="83433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609600"/>
                        <a:ext cx="5848351" cy="61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43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4355" y="457200"/>
            <a:ext cx="78485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Validation of SK as a </a:t>
            </a:r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druggable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target for cancer therapy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3728" y="3172453"/>
            <a:ext cx="8186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      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3595" y="1143000"/>
            <a:ext cx="6750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solidFill>
                  <a:srgbClr val="002060"/>
                </a:solidFill>
                <a:latin typeface="Calibri" pitchFamily="34" charset="0"/>
              </a:rPr>
              <a:t>1. Inhibition of SK lowered the DNA synthesis in NIH3T3 cells. </a:t>
            </a:r>
            <a:endParaRPr lang="en-US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74640"/>
              </p:ext>
            </p:extLst>
          </p:nvPr>
        </p:nvGraphicFramePr>
        <p:xfrm>
          <a:off x="609600" y="2057400"/>
          <a:ext cx="4648200" cy="34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CS ChemDraw Drawing" r:id="rId3" imgW="5695188" imgH="3927348" progId="ChemDraw.Document.6.0">
                  <p:embed/>
                </p:oleObj>
              </mc:Choice>
              <mc:Fallback>
                <p:oleObj name="CS ChemDraw Drawing" r:id="rId3" imgW="5695188" imgH="3927348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057400"/>
                        <a:ext cx="4648200" cy="34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953991" y="1925958"/>
            <a:ext cx="27645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AutoNum type="arabicPeriod"/>
            </a:pPr>
            <a:r>
              <a:rPr lang="en-US" altLang="en-US" dirty="0" smtClean="0">
                <a:latin typeface="Calibri" pitchFamily="34" charset="0"/>
              </a:rPr>
              <a:t>GF activated SK in 3T3 cell, which stimulated the production of S1P. </a:t>
            </a:r>
          </a:p>
          <a:p>
            <a:pPr>
              <a:buFontTx/>
              <a:buAutoNum type="arabicPeriod"/>
            </a:pPr>
            <a:endParaRPr lang="en-US" altLang="en-US" dirty="0" smtClean="0">
              <a:latin typeface="Calibri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 smtClean="0">
                <a:latin typeface="Calibri" pitchFamily="34" charset="0"/>
              </a:rPr>
              <a:t>DHS not only inhibited SK and reduced S1P but also lowered DNA synthesis in the cell.</a:t>
            </a:r>
          </a:p>
          <a:p>
            <a:pPr>
              <a:buFontTx/>
              <a:buAutoNum type="arabicPeriod"/>
            </a:pPr>
            <a:endParaRPr lang="en-US" altLang="en-US" dirty="0" smtClean="0">
              <a:latin typeface="Calibri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 smtClean="0">
                <a:latin typeface="Calibri" pitchFamily="34" charset="0"/>
              </a:rPr>
              <a:t>S1P is a second messenger to promote the cell proliferation. 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5867400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 smtClean="0">
                <a:latin typeface="Calibri" pitchFamily="34" charset="0"/>
              </a:rPr>
              <a:t>Nature, 1993, 365:557</a:t>
            </a:r>
            <a:endParaRPr lang="en-US" altLang="en-US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2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0309" y="693958"/>
            <a:ext cx="5923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SK1 plays an oncogenic role in NIH3T3 cells.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4834" y="1371600"/>
            <a:ext cx="723388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endParaRPr lang="en-US" sz="1100" b="1" dirty="0"/>
          </a:p>
          <a:p>
            <a:pPr marL="457200" indent="-457200"/>
            <a:r>
              <a:rPr lang="en-US" b="1" dirty="0" smtClean="0">
                <a:latin typeface="Arial" pitchFamily="34" charset="0"/>
                <a:cs typeface="Arial" pitchFamily="34" charset="0"/>
              </a:rPr>
              <a:t>       SK1-transfected 3T3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cells acquired the tumorigenic phenotype:</a:t>
            </a:r>
          </a:p>
          <a:p>
            <a:pPr marL="457200" indent="-457200"/>
            <a:r>
              <a:rPr lang="en-US" sz="1100" dirty="0">
                <a:latin typeface="Arial" pitchFamily="34" charset="0"/>
                <a:cs typeface="Arial" pitchFamily="34" charset="0"/>
              </a:rPr>
              <a:t>  </a:t>
            </a:r>
          </a:p>
          <a:p>
            <a:pPr marL="457200" indent="-457200"/>
            <a:r>
              <a:rPr lang="en-US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dirty="0">
                <a:latin typeface="Arial" pitchFamily="34" charset="0"/>
                <a:cs typeface="Arial" pitchFamily="34" charset="0"/>
              </a:rPr>
              <a:t>(1) To proliferate in serum-free medium.</a:t>
            </a:r>
          </a:p>
          <a:p>
            <a:pPr marL="457200" indent="-457200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en-US" dirty="0">
                <a:latin typeface="Arial" pitchFamily="34" charset="0"/>
                <a:cs typeface="Arial" pitchFamily="34" charset="0"/>
              </a:rPr>
              <a:t>     (2) To form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fibrosarcomas</a:t>
            </a:r>
            <a:r>
              <a:rPr lang="en-US" dirty="0">
                <a:latin typeface="Arial" pitchFamily="34" charset="0"/>
                <a:cs typeface="Arial" pitchFamily="34" charset="0"/>
              </a:rPr>
              <a:t> when transplanted into nude mice.</a:t>
            </a:r>
          </a:p>
          <a:p>
            <a:pPr marL="457200" indent="-457200"/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en-US" dirty="0">
                <a:latin typeface="Arial" pitchFamily="34" charset="0"/>
                <a:cs typeface="Arial" pitchFamily="34" charset="0"/>
              </a:rPr>
              <a:t>     (3) The above effects were absent for 3T3 cells expressing inactive SK1 (SK1G82D mutant) or SK1-transfected 3T3 cells treated with DMS, a non-specific SKI. </a:t>
            </a:r>
          </a:p>
          <a:p>
            <a:pPr marL="457200" indent="-457200"/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en-US" dirty="0"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smtClean="0">
                <a:latin typeface="+mj-lt"/>
                <a:cs typeface="Arial" pitchFamily="34" charset="0"/>
              </a:rPr>
              <a:t>Current </a:t>
            </a:r>
            <a:r>
              <a:rPr lang="en-US" i="1" dirty="0">
                <a:latin typeface="+mj-lt"/>
                <a:cs typeface="Arial" pitchFamily="34" charset="0"/>
              </a:rPr>
              <a:t>Biology 2000, 10(23), 1527</a:t>
            </a:r>
            <a:endParaRPr lang="en-US" dirty="0"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4800600"/>
            <a:ext cx="739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   3. SK1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KO Mice displayed no abnormalities.</a:t>
            </a:r>
            <a:r>
              <a:rPr lang="en-US" sz="2400" dirty="0">
                <a:latin typeface="Calibri" panose="020F0502020204030204" pitchFamily="34" charset="0"/>
                <a:cs typeface="Arial" pitchFamily="34" charset="0"/>
              </a:rPr>
              <a:t>              </a:t>
            </a:r>
          </a:p>
          <a:p>
            <a:pPr marL="457200" indent="-457200"/>
            <a:r>
              <a:rPr lang="en-US" i="1" dirty="0">
                <a:latin typeface="Arial" pitchFamily="34" charset="0"/>
                <a:cs typeface="Arial" pitchFamily="34" charset="0"/>
              </a:rPr>
              <a:t>                                                                      </a:t>
            </a:r>
          </a:p>
          <a:p>
            <a:pPr marL="457200" indent="-457200"/>
            <a:r>
              <a:rPr lang="en-US" i="1" dirty="0">
                <a:latin typeface="Arial" pitchFamily="34" charset="0"/>
                <a:cs typeface="Arial" pitchFamily="34" charset="0"/>
              </a:rPr>
              <a:t>                                                  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. Biol. Chem. 2004, 279, 52487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396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715000" y="5972771"/>
            <a:ext cx="2596480" cy="36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i="1" dirty="0">
                <a:latin typeface="Calibri" pitchFamily="34" charset="0"/>
              </a:rPr>
              <a:t>Cancer Res 2003, 63:5962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09600" y="304800"/>
            <a:ext cx="6670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002060"/>
                </a:solidFill>
                <a:latin typeface="Calibri" pitchFamily="34" charset="0"/>
              </a:rPr>
              <a:t>           3. SK </a:t>
            </a:r>
            <a:r>
              <a:rPr lang="en-US" altLang="en-US" sz="2400" b="1" dirty="0">
                <a:solidFill>
                  <a:srgbClr val="002060"/>
                </a:solidFill>
                <a:latin typeface="Calibri" pitchFamily="34" charset="0"/>
              </a:rPr>
              <a:t>mRNA was significantly higher in </a:t>
            </a:r>
            <a:r>
              <a:rPr lang="en-US" altLang="en-US" sz="2400" b="1" dirty="0" smtClean="0">
                <a:solidFill>
                  <a:srgbClr val="002060"/>
                </a:solidFill>
                <a:latin typeface="Calibri" pitchFamily="34" charset="0"/>
              </a:rPr>
              <a:t>tumor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Calibri" pitchFamily="34" charset="0"/>
              </a:rPr>
              <a:t>              tissues </a:t>
            </a:r>
            <a:r>
              <a:rPr lang="en-US" altLang="en-US" sz="2400" b="1" dirty="0">
                <a:solidFill>
                  <a:srgbClr val="002060"/>
                </a:solidFill>
                <a:latin typeface="Calibri" pitchFamily="34" charset="0"/>
              </a:rPr>
              <a:t>than in the adjacent normal tissues </a:t>
            </a:r>
          </a:p>
        </p:txBody>
      </p:sp>
    </p:spTree>
    <p:extLst>
      <p:ext uri="{BB962C8B-B14F-4D97-AF65-F5344CB8AC3E}">
        <p14:creationId xmlns:p14="http://schemas.microsoft.com/office/powerpoint/2010/main" val="41312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381000"/>
            <a:ext cx="6802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4. SK1 expression was related to the survival of the  patients with glioblastoma </a:t>
            </a: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multiforme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 (GBM).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959" y="1524000"/>
            <a:ext cx="4569790" cy="315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5181600"/>
            <a:ext cx="8839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GBM patients with low levels of SK1 expression had a median survival  of 357 days.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GBM patients with high levels of SK1 expression had a median survival of 102 days.</a:t>
            </a:r>
          </a:p>
          <a:p>
            <a:endParaRPr lang="en-US" sz="1400" i="1" dirty="0" smtClean="0">
              <a:latin typeface="Arial" pitchFamily="34" charset="0"/>
              <a:cs typeface="Arial" pitchFamily="34" charset="0"/>
            </a:endParaRPr>
          </a:p>
          <a:p>
            <a:endParaRPr lang="en-US" sz="14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J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Neuropathol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Exp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Neurol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2005, 64(8), 695 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770883"/>
              </p:ext>
            </p:extLst>
          </p:nvPr>
        </p:nvGraphicFramePr>
        <p:xfrm>
          <a:off x="914400" y="1012089"/>
          <a:ext cx="1828800" cy="417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CS ChemDraw Drawing" r:id="rId4" imgW="1687320" imgH="3851280" progId="ChemDraw.Document.6.0">
                  <p:embed/>
                </p:oleObj>
              </mc:Choice>
              <mc:Fallback>
                <p:oleObj name="CS ChemDraw Drawing" r:id="rId4" imgW="1687320" imgH="38512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012089"/>
                        <a:ext cx="1828800" cy="4173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2895600" y="2209800"/>
            <a:ext cx="1471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Pro-apoptotic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2895600" y="4191000"/>
            <a:ext cx="1905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Anti-apoptosis,</a:t>
            </a:r>
            <a:endParaRPr lang="en-US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</a:rPr>
              <a:t>Angiogenisis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2743200" y="1600200"/>
            <a:ext cx="228600" cy="1524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914400" y="76200"/>
            <a:ext cx="716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5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. SK1 overexpression related to the resistance of anticancer treatments.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4102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SK1 overexpression could markedly inhibit cell death induced by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anthracyclines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 MCF7 cells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Exp Cell Res 2002, 281,115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 (ii)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doxorubincin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etoposide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 HL60 cells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Leukemia 2006, 20, 95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 (iii)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camptothecin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docetaxel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 PC3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LNCaP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cells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Cancer Res 2005, 65, 11667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9538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Ceramide</a:t>
            </a:r>
            <a:r>
              <a:rPr lang="en-US" dirty="0" smtClean="0">
                <a:solidFill>
                  <a:srgbClr val="FF0000"/>
                </a:solidFill>
              </a:rPr>
              <a:t>/S1P </a:t>
            </a:r>
            <a:r>
              <a:rPr lang="en-US" dirty="0" err="1" smtClean="0">
                <a:solidFill>
                  <a:srgbClr val="FF0000"/>
                </a:solidFill>
              </a:rPr>
              <a:t>Biostat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989340"/>
              </p:ext>
            </p:extLst>
          </p:nvPr>
        </p:nvGraphicFramePr>
        <p:xfrm>
          <a:off x="4648200" y="1480307"/>
          <a:ext cx="3760370" cy="348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name="Unknown" r:id="rId6" imgW="4557960" imgH="4220280" progId="ChemDraw.Document.6.0">
                  <p:embed/>
                </p:oleObj>
              </mc:Choice>
              <mc:Fallback>
                <p:oleObj name="Unknown" r:id="rId6" imgW="4557960" imgH="42202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8200" y="1480307"/>
                        <a:ext cx="3760370" cy="348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98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57200" y="1143000"/>
            <a:ext cx="8686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000" dirty="0" smtClean="0">
                <a:latin typeface="+mj-lt"/>
              </a:rPr>
              <a:t>     </a:t>
            </a:r>
            <a:r>
              <a:rPr lang="en-US" sz="2000" dirty="0" smtClean="0">
                <a:latin typeface="Calibri" pitchFamily="34" charset="0"/>
              </a:rPr>
              <a:t>   We did small molecule HTS and a few of hits were identified. 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altLang="en-US" sz="2000" dirty="0"/>
          </a:p>
        </p:txBody>
      </p:sp>
      <p:pic>
        <p:nvPicPr>
          <p:cNvPr id="44036" name="Picture 5" descr="manufacturing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1877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2836" y="6100557"/>
            <a:ext cx="2726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j-lt"/>
                <a:cs typeface="Arial" charset="0"/>
              </a:rPr>
              <a:t>Cancer</a:t>
            </a:r>
            <a:r>
              <a:rPr lang="en-US" i="1" dirty="0" smtClean="0">
                <a:latin typeface="+mj-lt"/>
              </a:rPr>
              <a:t> Res   </a:t>
            </a:r>
            <a:r>
              <a:rPr lang="en-US" dirty="0" smtClean="0">
                <a:latin typeface="+mj-lt"/>
              </a:rPr>
              <a:t>2003, 63:5962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334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High-throughput Screening (HTS) and Hit Identificati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on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8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1631</TotalTime>
  <Words>2165</Words>
  <Application>Microsoft Office PowerPoint</Application>
  <PresentationFormat>On-screen Show (4:3)</PresentationFormat>
  <Paragraphs>668</Paragraphs>
  <Slides>27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Slipstream</vt:lpstr>
      <vt:lpstr>CS ChemDraw Drawing</vt:lpstr>
      <vt:lpstr>Unknown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Zuping</dc:creator>
  <cp:lastModifiedBy>Zuping</cp:lastModifiedBy>
  <cp:revision>64</cp:revision>
  <dcterms:created xsi:type="dcterms:W3CDTF">2014-10-11T16:15:45Z</dcterms:created>
  <dcterms:modified xsi:type="dcterms:W3CDTF">2014-10-26T03:46:25Z</dcterms:modified>
</cp:coreProperties>
</file>