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doc" ContentType="application/msword"/>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notesSlides/notesSlide2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454" r:id="rId2"/>
    <p:sldId id="455" r:id="rId3"/>
    <p:sldId id="345" r:id="rId4"/>
    <p:sldId id="347" r:id="rId5"/>
    <p:sldId id="383" r:id="rId6"/>
    <p:sldId id="348" r:id="rId7"/>
    <p:sldId id="349" r:id="rId8"/>
    <p:sldId id="381" r:id="rId9"/>
    <p:sldId id="382" r:id="rId10"/>
    <p:sldId id="351" r:id="rId11"/>
    <p:sldId id="386" r:id="rId12"/>
    <p:sldId id="353" r:id="rId13"/>
    <p:sldId id="355" r:id="rId14"/>
    <p:sldId id="416" r:id="rId15"/>
    <p:sldId id="432" r:id="rId16"/>
    <p:sldId id="433" r:id="rId17"/>
    <p:sldId id="437" r:id="rId18"/>
    <p:sldId id="360" r:id="rId19"/>
    <p:sldId id="361" r:id="rId20"/>
    <p:sldId id="394" r:id="rId21"/>
    <p:sldId id="441" r:id="rId22"/>
    <p:sldId id="442" r:id="rId23"/>
    <p:sldId id="444" r:id="rId24"/>
    <p:sldId id="438" r:id="rId25"/>
    <p:sldId id="364" r:id="rId26"/>
    <p:sldId id="428" r:id="rId27"/>
    <p:sldId id="431" r:id="rId28"/>
    <p:sldId id="426" r:id="rId29"/>
    <p:sldId id="429" r:id="rId30"/>
    <p:sldId id="366" r:id="rId31"/>
    <p:sldId id="367" r:id="rId32"/>
    <p:sldId id="368" r:id="rId33"/>
    <p:sldId id="401" r:id="rId34"/>
    <p:sldId id="402" r:id="rId35"/>
    <p:sldId id="395" r:id="rId36"/>
    <p:sldId id="372" r:id="rId37"/>
    <p:sldId id="403" r:id="rId38"/>
    <p:sldId id="370" r:id="rId39"/>
    <p:sldId id="419" r:id="rId40"/>
    <p:sldId id="445" r:id="rId41"/>
    <p:sldId id="439" r:id="rId42"/>
    <p:sldId id="292" r:id="rId43"/>
    <p:sldId id="446" r:id="rId44"/>
    <p:sldId id="447" r:id="rId45"/>
    <p:sldId id="448" r:id="rId46"/>
    <p:sldId id="453" r:id="rId47"/>
    <p:sldId id="449" r:id="rId48"/>
    <p:sldId id="450" r:id="rId49"/>
    <p:sldId id="451" r:id="rId50"/>
    <p:sldId id="452" r:id="rId51"/>
    <p:sldId id="456" r:id="rId52"/>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96FF"/>
    <a:srgbClr val="FAC090"/>
    <a:srgbClr val="EEECE1"/>
    <a:srgbClr val="C0504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6901" autoAdjust="0"/>
  </p:normalViewPr>
  <p:slideViewPr>
    <p:cSldViewPr>
      <p:cViewPr>
        <p:scale>
          <a:sx n="100" d="100"/>
          <a:sy n="100" d="100"/>
        </p:scale>
        <p:origin x="-516" y="11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elhaszn&#225;l&#243;\Desktop\UL30-UL31UL32-UL31-50ES-ILL-30AS-OSZT&#193;SOK.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Felhaszn&#225;l&#243;\Desktop\Angol%20nyelv&#369;%20cikkek\PacBio%20transzkriptom\PacBio%20dinamikus%20transzkriptom\interferencia%20g&#246;rb&#233;k\ul29-32.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Felhaszn&#225;l&#243;\Desktop\Angol%20nyelv&#369;%20cikkek\PacBio%20transzkriptom\PacBio%20dinamikus%20transzkriptom\interferencia%20g&#246;rb&#233;k\ul29-32.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Felhaszn&#225;l&#243;\Desktop\Angol%20nyelv&#369;%20cikkek\PacBio%20transzkriptom\PacBio%20dinamikus%20transzkriptom\interferencia%20g&#246;rb&#233;k\ul10-5.xls"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'400+'!$C$3</c:f>
              <c:strCache>
                <c:ptCount val="1"/>
                <c:pt idx="0">
                  <c:v>ul30</c:v>
                </c:pt>
              </c:strCache>
            </c:strRef>
          </c:tx>
          <c:marker>
            <c:symbol val="none"/>
          </c:marker>
          <c:cat>
            <c:strRef>
              <c:f>'400+'!$B$4:$B$9</c:f>
              <c:strCache>
                <c:ptCount val="6"/>
                <c:pt idx="0">
                  <c:v>1h</c:v>
                </c:pt>
                <c:pt idx="1">
                  <c:v>2h-1h</c:v>
                </c:pt>
                <c:pt idx="2">
                  <c:v>4h-2h</c:v>
                </c:pt>
                <c:pt idx="3">
                  <c:v>6h-4h</c:v>
                </c:pt>
                <c:pt idx="4">
                  <c:v>8h-6h</c:v>
                </c:pt>
                <c:pt idx="5">
                  <c:v>12h-8h</c:v>
                </c:pt>
              </c:strCache>
            </c:strRef>
          </c:cat>
          <c:val>
            <c:numRef>
              <c:f>'400+'!$C$4:$C$9</c:f>
              <c:numCache>
                <c:formatCode>0.00</c:formatCode>
                <c:ptCount val="6"/>
                <c:pt idx="0">
                  <c:v>17.905588714053174</c:v>
                </c:pt>
                <c:pt idx="1">
                  <c:v>-12.363716792870926</c:v>
                </c:pt>
                <c:pt idx="2">
                  <c:v>38.575775137641266</c:v>
                </c:pt>
                <c:pt idx="3">
                  <c:v>-37.859824780976119</c:v>
                </c:pt>
                <c:pt idx="4">
                  <c:v>67.816251796226751</c:v>
                </c:pt>
                <c:pt idx="5">
                  <c:v>-9.5579450418160121</c:v>
                </c:pt>
              </c:numCache>
            </c:numRef>
          </c:val>
          <c:smooth val="0"/>
        </c:ser>
        <c:ser>
          <c:idx val="1"/>
          <c:order val="1"/>
          <c:tx>
            <c:strRef>
              <c:f>'400+'!$M$3</c:f>
              <c:strCache>
                <c:ptCount val="1"/>
                <c:pt idx="0">
                  <c:v>ul31+(ul31-ul32)</c:v>
                </c:pt>
              </c:strCache>
            </c:strRef>
          </c:tx>
          <c:marker>
            <c:symbol val="none"/>
          </c:marker>
          <c:cat>
            <c:strRef>
              <c:f>'400+'!$B$4:$B$9</c:f>
              <c:strCache>
                <c:ptCount val="6"/>
                <c:pt idx="0">
                  <c:v>1h</c:v>
                </c:pt>
                <c:pt idx="1">
                  <c:v>2h-1h</c:v>
                </c:pt>
                <c:pt idx="2">
                  <c:v>4h-2h</c:v>
                </c:pt>
                <c:pt idx="3">
                  <c:v>6h-4h</c:v>
                </c:pt>
                <c:pt idx="4">
                  <c:v>8h-6h</c:v>
                </c:pt>
                <c:pt idx="5">
                  <c:v>12h-8h</c:v>
                </c:pt>
              </c:strCache>
            </c:strRef>
          </c:cat>
          <c:val>
            <c:numRef>
              <c:f>'400+'!$M$4:$M$9</c:f>
              <c:numCache>
                <c:formatCode>General</c:formatCode>
                <c:ptCount val="6"/>
                <c:pt idx="0">
                  <c:v>0.94049556881895457</c:v>
                </c:pt>
                <c:pt idx="1">
                  <c:v>5.8534288975193043</c:v>
                </c:pt>
                <c:pt idx="2">
                  <c:v>4.9707814160146926</c:v>
                </c:pt>
                <c:pt idx="3" formatCode="0.00">
                  <c:v>132.6797385620915</c:v>
                </c:pt>
                <c:pt idx="4" formatCode="0.00">
                  <c:v>46.913580246913554</c:v>
                </c:pt>
                <c:pt idx="5" formatCode="0.00">
                  <c:v>174.23337315810409</c:v>
                </c:pt>
              </c:numCache>
            </c:numRef>
          </c:val>
          <c:smooth val="0"/>
        </c:ser>
        <c:dLbls>
          <c:showLegendKey val="0"/>
          <c:showVal val="0"/>
          <c:showCatName val="0"/>
          <c:showSerName val="0"/>
          <c:showPercent val="0"/>
          <c:showBubbleSize val="0"/>
        </c:dLbls>
        <c:marker val="1"/>
        <c:smooth val="0"/>
        <c:axId val="150397952"/>
        <c:axId val="6323520"/>
      </c:lineChart>
      <c:catAx>
        <c:axId val="150397952"/>
        <c:scaling>
          <c:orientation val="minMax"/>
        </c:scaling>
        <c:delete val="0"/>
        <c:axPos val="b"/>
        <c:numFmt formatCode="General" sourceLinked="1"/>
        <c:majorTickMark val="out"/>
        <c:minorTickMark val="none"/>
        <c:tickLblPos val="nextTo"/>
        <c:crossAx val="6323520"/>
        <c:crosses val="autoZero"/>
        <c:auto val="1"/>
        <c:lblAlgn val="ctr"/>
        <c:lblOffset val="100"/>
        <c:noMultiLvlLbl val="0"/>
      </c:catAx>
      <c:valAx>
        <c:axId val="6323520"/>
        <c:scaling>
          <c:orientation val="minMax"/>
        </c:scaling>
        <c:delete val="0"/>
        <c:axPos val="l"/>
        <c:majorGridlines/>
        <c:numFmt formatCode="0.00" sourceLinked="1"/>
        <c:majorTickMark val="out"/>
        <c:minorTickMark val="none"/>
        <c:tickLblPos val="nextTo"/>
        <c:crossAx val="150397952"/>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'ul31+ul30-ul32'!$G$3</c:f>
              <c:strCache>
                <c:ptCount val="1"/>
                <c:pt idx="0">
                  <c:v>ul31</c:v>
                </c:pt>
              </c:strCache>
            </c:strRef>
          </c:tx>
          <c:marker>
            <c:symbol val="none"/>
          </c:marker>
          <c:cat>
            <c:strRef>
              <c:f>'ul31+ul30-ul32'!$B$4:$B$9</c:f>
              <c:strCache>
                <c:ptCount val="6"/>
                <c:pt idx="0">
                  <c:v>1h</c:v>
                </c:pt>
                <c:pt idx="1">
                  <c:v>2h-1h</c:v>
                </c:pt>
                <c:pt idx="2">
                  <c:v>4h-2h</c:v>
                </c:pt>
                <c:pt idx="3">
                  <c:v>6h-4h</c:v>
                </c:pt>
                <c:pt idx="4">
                  <c:v>8h-6h</c:v>
                </c:pt>
                <c:pt idx="5">
                  <c:v>12h-8h</c:v>
                </c:pt>
              </c:strCache>
            </c:strRef>
          </c:cat>
          <c:val>
            <c:numRef>
              <c:f>'ul31+ul30-ul32'!$G$4:$G$9</c:f>
              <c:numCache>
                <c:formatCode>0.00</c:formatCode>
                <c:ptCount val="6"/>
                <c:pt idx="0">
                  <c:v>20.075963103635377</c:v>
                </c:pt>
                <c:pt idx="1">
                  <c:v>162.19004674858141</c:v>
                </c:pt>
                <c:pt idx="2">
                  <c:v>126.55751955954808</c:v>
                </c:pt>
                <c:pt idx="3">
                  <c:v>3604.2199488491046</c:v>
                </c:pt>
                <c:pt idx="4">
                  <c:v>901.77133655394675</c:v>
                </c:pt>
                <c:pt idx="5">
                  <c:v>2152.9271206690564</c:v>
                </c:pt>
              </c:numCache>
            </c:numRef>
          </c:val>
          <c:smooth val="0"/>
        </c:ser>
        <c:ser>
          <c:idx val="1"/>
          <c:order val="1"/>
          <c:tx>
            <c:strRef>
              <c:f>'ul31+ul30-ul32'!$I$3</c:f>
              <c:strCache>
                <c:ptCount val="1"/>
                <c:pt idx="0">
                  <c:v>ul30+(ul32-ul31)</c:v>
                </c:pt>
              </c:strCache>
            </c:strRef>
          </c:tx>
          <c:marker>
            <c:symbol val="none"/>
          </c:marker>
          <c:cat>
            <c:strRef>
              <c:f>'ul31+ul30-ul32'!$B$4:$B$9</c:f>
              <c:strCache>
                <c:ptCount val="6"/>
                <c:pt idx="0">
                  <c:v>1h</c:v>
                </c:pt>
                <c:pt idx="1">
                  <c:v>2h-1h</c:v>
                </c:pt>
                <c:pt idx="2">
                  <c:v>4h-2h</c:v>
                </c:pt>
                <c:pt idx="3">
                  <c:v>6h-4h</c:v>
                </c:pt>
                <c:pt idx="4">
                  <c:v>8h-6h</c:v>
                </c:pt>
                <c:pt idx="5">
                  <c:v>12h-8h</c:v>
                </c:pt>
              </c:strCache>
            </c:strRef>
          </c:cat>
          <c:val>
            <c:numRef>
              <c:f>'ul31+ul30-ul32'!$I$4:$I$9</c:f>
              <c:numCache>
                <c:formatCode>0.00</c:formatCode>
                <c:ptCount val="6"/>
                <c:pt idx="0">
                  <c:v>24.416711882799749</c:v>
                </c:pt>
                <c:pt idx="1">
                  <c:v>-3.4807512916667802</c:v>
                </c:pt>
                <c:pt idx="2">
                  <c:v>52.59345117357288</c:v>
                </c:pt>
                <c:pt idx="3">
                  <c:v>150.11971486096715</c:v>
                </c:pt>
                <c:pt idx="4">
                  <c:v>665.23976226321554</c:v>
                </c:pt>
                <c:pt idx="5">
                  <c:v>-275.98566308243727</c:v>
                </c:pt>
              </c:numCache>
            </c:numRef>
          </c:val>
          <c:smooth val="0"/>
        </c:ser>
        <c:dLbls>
          <c:showLegendKey val="0"/>
          <c:showVal val="0"/>
          <c:showCatName val="0"/>
          <c:showSerName val="0"/>
          <c:showPercent val="0"/>
          <c:showBubbleSize val="0"/>
        </c:dLbls>
        <c:marker val="1"/>
        <c:smooth val="0"/>
        <c:axId val="138258432"/>
        <c:axId val="76072064"/>
      </c:lineChart>
      <c:catAx>
        <c:axId val="138258432"/>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76072064"/>
        <c:crosses val="autoZero"/>
        <c:auto val="1"/>
        <c:lblAlgn val="ctr"/>
        <c:lblOffset val="100"/>
        <c:noMultiLvlLbl val="0"/>
      </c:catAx>
      <c:valAx>
        <c:axId val="76072064"/>
        <c:scaling>
          <c:orientation val="minMax"/>
        </c:scaling>
        <c:delete val="0"/>
        <c:axPos val="l"/>
        <c:majorGridlines/>
        <c:numFmt formatCode="0.0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38258432"/>
        <c:crosses val="autoZero"/>
        <c:crossBetween val="between"/>
      </c:valAx>
    </c:plotArea>
    <c:legend>
      <c:legendPos val="r"/>
      <c:overlay val="0"/>
      <c:txPr>
        <a:bodyPr/>
        <a:lstStyle/>
        <a:p>
          <a:pPr>
            <a:defRPr sz="92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'DIVERGENS ul29-ul30'!$C$2</c:f>
              <c:strCache>
                <c:ptCount val="1"/>
                <c:pt idx="0">
                  <c:v>ul30</c:v>
                </c:pt>
              </c:strCache>
            </c:strRef>
          </c:tx>
          <c:marker>
            <c:symbol val="none"/>
          </c:marker>
          <c:cat>
            <c:strRef>
              <c:f>'DIVERGENS ul29-ul30'!$B$3:$B$8</c:f>
              <c:strCache>
                <c:ptCount val="6"/>
                <c:pt idx="0">
                  <c:v>1h</c:v>
                </c:pt>
                <c:pt idx="1">
                  <c:v>2h-1h</c:v>
                </c:pt>
                <c:pt idx="2">
                  <c:v>4h-2h</c:v>
                </c:pt>
                <c:pt idx="3">
                  <c:v>6h-4h</c:v>
                </c:pt>
                <c:pt idx="4">
                  <c:v>8h-6h</c:v>
                </c:pt>
                <c:pt idx="5">
                  <c:v>12h-8h</c:v>
                </c:pt>
              </c:strCache>
            </c:strRef>
          </c:cat>
          <c:val>
            <c:numRef>
              <c:f>'DIVERGENS ul29-ul30'!$C$3:$C$8</c:f>
              <c:numCache>
                <c:formatCode>0.00</c:formatCode>
                <c:ptCount val="6"/>
                <c:pt idx="0">
                  <c:v>17.905588714053174</c:v>
                </c:pt>
                <c:pt idx="1">
                  <c:v>-12.363716792870925</c:v>
                </c:pt>
                <c:pt idx="2">
                  <c:v>38.575775137641266</c:v>
                </c:pt>
                <c:pt idx="3">
                  <c:v>-37.859824780976133</c:v>
                </c:pt>
                <c:pt idx="4">
                  <c:v>67.816251796226751</c:v>
                </c:pt>
                <c:pt idx="5">
                  <c:v>-9.5579450418160121</c:v>
                </c:pt>
              </c:numCache>
            </c:numRef>
          </c:val>
          <c:smooth val="0"/>
        </c:ser>
        <c:ser>
          <c:idx val="1"/>
          <c:order val="1"/>
          <c:tx>
            <c:strRef>
              <c:f>'DIVERGENS ul29-ul30'!$J$2</c:f>
              <c:strCache>
                <c:ptCount val="1"/>
                <c:pt idx="0">
                  <c:v>ul29+ul29-ul28-ul27</c:v>
                </c:pt>
              </c:strCache>
            </c:strRef>
          </c:tx>
          <c:marker>
            <c:symbol val="none"/>
          </c:marker>
          <c:cat>
            <c:strRef>
              <c:f>'DIVERGENS ul29-ul30'!$B$3:$B$8</c:f>
              <c:strCache>
                <c:ptCount val="6"/>
                <c:pt idx="0">
                  <c:v>1h</c:v>
                </c:pt>
                <c:pt idx="1">
                  <c:v>2h-1h</c:v>
                </c:pt>
                <c:pt idx="2">
                  <c:v>4h-2h</c:v>
                </c:pt>
                <c:pt idx="3">
                  <c:v>6h-4h</c:v>
                </c:pt>
                <c:pt idx="4">
                  <c:v>8h-6h</c:v>
                </c:pt>
                <c:pt idx="5">
                  <c:v>12h-8h</c:v>
                </c:pt>
              </c:strCache>
            </c:strRef>
          </c:cat>
          <c:val>
            <c:numRef>
              <c:f>'DIVERGENS ul29-ul30'!$J$3:$J$8</c:f>
              <c:numCache>
                <c:formatCode>General</c:formatCode>
                <c:ptCount val="6"/>
                <c:pt idx="0">
                  <c:v>11.285946825827475</c:v>
                </c:pt>
                <c:pt idx="1">
                  <c:v>0.22883149929569724</c:v>
                </c:pt>
                <c:pt idx="2">
                  <c:v>12.014633439582729</c:v>
                </c:pt>
                <c:pt idx="3">
                  <c:v>-11.01376720901127</c:v>
                </c:pt>
                <c:pt idx="4">
                  <c:v>128.22509618504611</c:v>
                </c:pt>
                <c:pt idx="5">
                  <c:v>-50.418160095579438</c:v>
                </c:pt>
              </c:numCache>
            </c:numRef>
          </c:val>
          <c:smooth val="0"/>
        </c:ser>
        <c:dLbls>
          <c:showLegendKey val="0"/>
          <c:showVal val="0"/>
          <c:showCatName val="0"/>
          <c:showSerName val="0"/>
          <c:showPercent val="0"/>
          <c:showBubbleSize val="0"/>
        </c:dLbls>
        <c:marker val="1"/>
        <c:smooth val="0"/>
        <c:axId val="77321728"/>
        <c:axId val="76074944"/>
      </c:lineChart>
      <c:catAx>
        <c:axId val="77321728"/>
        <c:scaling>
          <c:orientation val="minMax"/>
        </c:scaling>
        <c:delete val="0"/>
        <c:axPos val="b"/>
        <c:numFmt formatCode="General" sourceLinked="1"/>
        <c:majorTickMark val="out"/>
        <c:minorTickMark val="none"/>
        <c:tickLblPos val="nextTo"/>
        <c:crossAx val="76074944"/>
        <c:crosses val="autoZero"/>
        <c:auto val="1"/>
        <c:lblAlgn val="ctr"/>
        <c:lblOffset val="100"/>
        <c:noMultiLvlLbl val="0"/>
      </c:catAx>
      <c:valAx>
        <c:axId val="76074944"/>
        <c:scaling>
          <c:orientation val="minMax"/>
        </c:scaling>
        <c:delete val="0"/>
        <c:axPos val="l"/>
        <c:majorGridlines/>
        <c:numFmt formatCode="0.00" sourceLinked="1"/>
        <c:majorTickMark val="out"/>
        <c:minorTickMark val="none"/>
        <c:tickLblPos val="nextTo"/>
        <c:crossAx val="77321728"/>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'KONVERGENS ul9-ul8 ul6-ul7'!$O$48</c:f>
              <c:strCache>
                <c:ptCount val="1"/>
                <c:pt idx="0">
                  <c:v>ul9-ul8+ul8</c:v>
                </c:pt>
              </c:strCache>
            </c:strRef>
          </c:tx>
          <c:marker>
            <c:symbol val="none"/>
          </c:marker>
          <c:cat>
            <c:strRef>
              <c:f>'KONVERGENS ul9-ul8 ul6-ul7'!$L$49:$L$54</c:f>
              <c:strCache>
                <c:ptCount val="6"/>
                <c:pt idx="0">
                  <c:v>1h</c:v>
                </c:pt>
                <c:pt idx="1">
                  <c:v>2h-1h</c:v>
                </c:pt>
                <c:pt idx="2">
                  <c:v>4h-2h</c:v>
                </c:pt>
                <c:pt idx="3">
                  <c:v>6h-4h</c:v>
                </c:pt>
                <c:pt idx="4">
                  <c:v>8h-6h</c:v>
                </c:pt>
                <c:pt idx="5">
                  <c:v>12h-8h</c:v>
                </c:pt>
              </c:strCache>
            </c:strRef>
          </c:cat>
          <c:val>
            <c:numRef>
              <c:f>'KONVERGENS ul9-ul8 ul6-ul7'!$O$49:$O$54</c:f>
              <c:numCache>
                <c:formatCode>0.00</c:formatCode>
                <c:ptCount val="6"/>
                <c:pt idx="0">
                  <c:v>35.811177428106284</c:v>
                </c:pt>
                <c:pt idx="1">
                  <c:v>-11.180635556185175</c:v>
                </c:pt>
                <c:pt idx="2">
                  <c:v>-24.630541871921135</c:v>
                </c:pt>
                <c:pt idx="3">
                  <c:v>25.031289111389228</c:v>
                </c:pt>
                <c:pt idx="4">
                  <c:v>12.31168590367589</c:v>
                </c:pt>
                <c:pt idx="5">
                  <c:v>40.023894862604486</c:v>
                </c:pt>
              </c:numCache>
            </c:numRef>
          </c:val>
          <c:smooth val="0"/>
        </c:ser>
        <c:ser>
          <c:idx val="1"/>
          <c:order val="1"/>
          <c:tx>
            <c:strRef>
              <c:f>'KONVERGENS ul9-ul8 ul6-ul7'!$S$48</c:f>
              <c:strCache>
                <c:ptCount val="1"/>
                <c:pt idx="0">
                  <c:v>ul7+ul6-ul7</c:v>
                </c:pt>
              </c:strCache>
            </c:strRef>
          </c:tx>
          <c:marker>
            <c:symbol val="none"/>
          </c:marker>
          <c:cat>
            <c:strRef>
              <c:f>'KONVERGENS ul9-ul8 ul6-ul7'!$L$49:$L$54</c:f>
              <c:strCache>
                <c:ptCount val="6"/>
                <c:pt idx="0">
                  <c:v>1h</c:v>
                </c:pt>
                <c:pt idx="1">
                  <c:v>2h-1h</c:v>
                </c:pt>
                <c:pt idx="2">
                  <c:v>4h-2h</c:v>
                </c:pt>
                <c:pt idx="3">
                  <c:v>6h-4h</c:v>
                </c:pt>
                <c:pt idx="4">
                  <c:v>8h-6h</c:v>
                </c:pt>
                <c:pt idx="5">
                  <c:v>12h-8h</c:v>
                </c:pt>
              </c:strCache>
            </c:strRef>
          </c:cat>
          <c:val>
            <c:numRef>
              <c:f>'KONVERGENS ul9-ul8 ul6-ul7'!$S$49:$S$54</c:f>
              <c:numCache>
                <c:formatCode>0.00</c:formatCode>
                <c:ptCount val="6"/>
                <c:pt idx="0">
                  <c:v>11.394465545306566</c:v>
                </c:pt>
                <c:pt idx="1">
                  <c:v>14.467603420210668</c:v>
                </c:pt>
                <c:pt idx="2">
                  <c:v>32.961460446247365</c:v>
                </c:pt>
                <c:pt idx="3">
                  <c:v>-20.025031289111354</c:v>
                </c:pt>
                <c:pt idx="4">
                  <c:v>66.49052055810516</c:v>
                </c:pt>
                <c:pt idx="5">
                  <c:v>3.8231780167264051</c:v>
                </c:pt>
              </c:numCache>
            </c:numRef>
          </c:val>
          <c:smooth val="0"/>
        </c:ser>
        <c:dLbls>
          <c:showLegendKey val="0"/>
          <c:showVal val="0"/>
          <c:showCatName val="0"/>
          <c:showSerName val="0"/>
          <c:showPercent val="0"/>
          <c:showBubbleSize val="0"/>
        </c:dLbls>
        <c:marker val="1"/>
        <c:smooth val="0"/>
        <c:axId val="77866496"/>
        <c:axId val="76078400"/>
      </c:lineChart>
      <c:catAx>
        <c:axId val="77866496"/>
        <c:scaling>
          <c:orientation val="minMax"/>
        </c:scaling>
        <c:delete val="0"/>
        <c:axPos val="b"/>
        <c:numFmt formatCode="General" sourceLinked="1"/>
        <c:majorTickMark val="out"/>
        <c:minorTickMark val="none"/>
        <c:tickLblPos val="nextTo"/>
        <c:crossAx val="76078400"/>
        <c:crosses val="autoZero"/>
        <c:auto val="1"/>
        <c:lblAlgn val="ctr"/>
        <c:lblOffset val="100"/>
        <c:noMultiLvlLbl val="0"/>
      </c:catAx>
      <c:valAx>
        <c:axId val="76078400"/>
        <c:scaling>
          <c:orientation val="minMax"/>
        </c:scaling>
        <c:delete val="0"/>
        <c:axPos val="l"/>
        <c:majorGridlines/>
        <c:numFmt formatCode="0.00" sourceLinked="1"/>
        <c:majorTickMark val="out"/>
        <c:minorTickMark val="none"/>
        <c:tickLblPos val="nextTo"/>
        <c:crossAx val="77866496"/>
        <c:crosses val="autoZero"/>
        <c:crossBetween val="between"/>
      </c:valAx>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2.9031767745858288E-2"/>
          <c:y val="8.3546580633494474E-2"/>
          <c:w val="0.91074989047147092"/>
          <c:h val="0.87057805730531523"/>
        </c:manualLayout>
      </c:layout>
      <c:barChart>
        <c:barDir val="col"/>
        <c:grouping val="clustered"/>
        <c:varyColors val="0"/>
        <c:ser>
          <c:idx val="0"/>
          <c:order val="0"/>
          <c:spPr>
            <a:solidFill>
              <a:srgbClr val="004586"/>
            </a:solidFill>
            <a:ln>
              <a:noFill/>
            </a:ln>
          </c:spPr>
          <c:invertIfNegative val="0"/>
          <c:cat>
            <c:strRef>
              <c:f>Sheet5!$A$2:$A$35</c:f>
              <c:strCache>
                <c:ptCount val="34"/>
                <c:pt idx="0">
                  <c:v>UL56</c:v>
                </c:pt>
                <c:pt idx="1">
                  <c:v>UL54</c:v>
                </c:pt>
                <c:pt idx="2">
                  <c:v>UL53</c:v>
                </c:pt>
                <c:pt idx="3">
                  <c:v>UL52</c:v>
                </c:pt>
                <c:pt idx="4">
                  <c:v>UL51</c:v>
                </c:pt>
                <c:pt idx="5">
                  <c:v>UL50</c:v>
                </c:pt>
                <c:pt idx="6">
                  <c:v>UL49.5</c:v>
                </c:pt>
                <c:pt idx="7">
                  <c:v>UL49</c:v>
                </c:pt>
                <c:pt idx="8">
                  <c:v>UL48</c:v>
                </c:pt>
                <c:pt idx="9">
                  <c:v>UL47</c:v>
                </c:pt>
                <c:pt idx="10">
                  <c:v>UL46</c:v>
                </c:pt>
                <c:pt idx="11">
                  <c:v>UL27</c:v>
                </c:pt>
                <c:pt idx="12">
                  <c:v>UL28</c:v>
                </c:pt>
                <c:pt idx="13">
                  <c:v>UL29</c:v>
                </c:pt>
                <c:pt idx="14">
                  <c:v>UL30</c:v>
                </c:pt>
                <c:pt idx="15">
                  <c:v>UL31</c:v>
                </c:pt>
                <c:pt idx="16">
                  <c:v>UL32</c:v>
                </c:pt>
                <c:pt idx="17">
                  <c:v>UL33</c:v>
                </c:pt>
                <c:pt idx="18">
                  <c:v>UL34</c:v>
                </c:pt>
                <c:pt idx="19">
                  <c:v>UL35</c:v>
                </c:pt>
                <c:pt idx="20">
                  <c:v>UL36</c:v>
                </c:pt>
                <c:pt idx="21">
                  <c:v>UL37</c:v>
                </c:pt>
                <c:pt idx="22">
                  <c:v>UL38</c:v>
                </c:pt>
                <c:pt idx="23">
                  <c:v>UL39</c:v>
                </c:pt>
                <c:pt idx="24">
                  <c:v>UL40</c:v>
                </c:pt>
                <c:pt idx="25">
                  <c:v>UL41</c:v>
                </c:pt>
                <c:pt idx="26">
                  <c:v>UL42</c:v>
                </c:pt>
                <c:pt idx="27">
                  <c:v>UL43</c:v>
                </c:pt>
                <c:pt idx="28">
                  <c:v>UL44</c:v>
                </c:pt>
                <c:pt idx="29">
                  <c:v>UL26.5</c:v>
                </c:pt>
                <c:pt idx="30">
                  <c:v>UL26</c:v>
                </c:pt>
                <c:pt idx="31">
                  <c:v>UL25</c:v>
                </c:pt>
                <c:pt idx="32">
                  <c:v>UL24</c:v>
                </c:pt>
                <c:pt idx="33">
                  <c:v>UL23</c:v>
                </c:pt>
              </c:strCache>
            </c:strRef>
          </c:cat>
          <c:val>
            <c:numRef>
              <c:f>Sheet5!$B$2:$B$35</c:f>
              <c:numCache>
                <c:formatCode>General</c:formatCode>
                <c:ptCount val="34"/>
                <c:pt idx="0">
                  <c:v>1592.23</c:v>
                </c:pt>
                <c:pt idx="1">
                  <c:v>4725.78</c:v>
                </c:pt>
                <c:pt idx="2">
                  <c:v>2961.5210000000002</c:v>
                </c:pt>
                <c:pt idx="3">
                  <c:v>45.481999999999999</c:v>
                </c:pt>
                <c:pt idx="4">
                  <c:v>161.03100000000001</c:v>
                </c:pt>
                <c:pt idx="5">
                  <c:v>1641.556</c:v>
                </c:pt>
                <c:pt idx="6">
                  <c:v>2636.3900000000012</c:v>
                </c:pt>
                <c:pt idx="7">
                  <c:v>7753.75</c:v>
                </c:pt>
                <c:pt idx="8">
                  <c:v>541.34999999999798</c:v>
                </c:pt>
                <c:pt idx="9">
                  <c:v>8720.902</c:v>
                </c:pt>
                <c:pt idx="10">
                  <c:v>7542.3560000000034</c:v>
                </c:pt>
                <c:pt idx="11">
                  <c:v>36050.656000000003</c:v>
                </c:pt>
                <c:pt idx="12">
                  <c:v>60.917000000000002</c:v>
                </c:pt>
                <c:pt idx="13">
                  <c:v>2620.067</c:v>
                </c:pt>
                <c:pt idx="14">
                  <c:v>429.00900000000001</c:v>
                </c:pt>
                <c:pt idx="15">
                  <c:v>20370.346000000001</c:v>
                </c:pt>
                <c:pt idx="16">
                  <c:v>469.31099999999969</c:v>
                </c:pt>
                <c:pt idx="17">
                  <c:v>326.79399999999691</c:v>
                </c:pt>
                <c:pt idx="18">
                  <c:v>1607.9110000000001</c:v>
                </c:pt>
                <c:pt idx="19">
                  <c:v>15333.681</c:v>
                </c:pt>
                <c:pt idx="20">
                  <c:v>396.27299999999963</c:v>
                </c:pt>
                <c:pt idx="21">
                  <c:v>741.12400000000002</c:v>
                </c:pt>
                <c:pt idx="22">
                  <c:v>3062.5259999999998</c:v>
                </c:pt>
                <c:pt idx="23">
                  <c:v>1093.5160000000001</c:v>
                </c:pt>
                <c:pt idx="24">
                  <c:v>7096.8210000000054</c:v>
                </c:pt>
                <c:pt idx="25">
                  <c:v>2478.0810000000001</c:v>
                </c:pt>
                <c:pt idx="26">
                  <c:v>890.15599999999949</c:v>
                </c:pt>
                <c:pt idx="27">
                  <c:v>297.22699999999674</c:v>
                </c:pt>
                <c:pt idx="28">
                  <c:v>3205.694</c:v>
                </c:pt>
                <c:pt idx="29">
                  <c:v>920.80399999999997</c:v>
                </c:pt>
                <c:pt idx="30">
                  <c:v>612.77500000000055</c:v>
                </c:pt>
                <c:pt idx="31">
                  <c:v>346.14299999999997</c:v>
                </c:pt>
                <c:pt idx="32">
                  <c:v>1051.3489999999999</c:v>
                </c:pt>
                <c:pt idx="33">
                  <c:v>8112.5690000000004</c:v>
                </c:pt>
              </c:numCache>
            </c:numRef>
          </c:val>
        </c:ser>
        <c:ser>
          <c:idx val="1"/>
          <c:order val="1"/>
          <c:invertIfNegative val="0"/>
          <c:cat>
            <c:strRef>
              <c:f>Sheet5!$A$2:$A$35</c:f>
              <c:strCache>
                <c:ptCount val="34"/>
                <c:pt idx="0">
                  <c:v>UL56</c:v>
                </c:pt>
                <c:pt idx="1">
                  <c:v>UL54</c:v>
                </c:pt>
                <c:pt idx="2">
                  <c:v>UL53</c:v>
                </c:pt>
                <c:pt idx="3">
                  <c:v>UL52</c:v>
                </c:pt>
                <c:pt idx="4">
                  <c:v>UL51</c:v>
                </c:pt>
                <c:pt idx="5">
                  <c:v>UL50</c:v>
                </c:pt>
                <c:pt idx="6">
                  <c:v>UL49.5</c:v>
                </c:pt>
                <c:pt idx="7">
                  <c:v>UL49</c:v>
                </c:pt>
                <c:pt idx="8">
                  <c:v>UL48</c:v>
                </c:pt>
                <c:pt idx="9">
                  <c:v>UL47</c:v>
                </c:pt>
                <c:pt idx="10">
                  <c:v>UL46</c:v>
                </c:pt>
                <c:pt idx="11">
                  <c:v>UL27</c:v>
                </c:pt>
                <c:pt idx="12">
                  <c:v>UL28</c:v>
                </c:pt>
                <c:pt idx="13">
                  <c:v>UL29</c:v>
                </c:pt>
                <c:pt idx="14">
                  <c:v>UL30</c:v>
                </c:pt>
                <c:pt idx="15">
                  <c:v>UL31</c:v>
                </c:pt>
                <c:pt idx="16">
                  <c:v>UL32</c:v>
                </c:pt>
                <c:pt idx="17">
                  <c:v>UL33</c:v>
                </c:pt>
                <c:pt idx="18">
                  <c:v>UL34</c:v>
                </c:pt>
                <c:pt idx="19">
                  <c:v>UL35</c:v>
                </c:pt>
                <c:pt idx="20">
                  <c:v>UL36</c:v>
                </c:pt>
                <c:pt idx="21">
                  <c:v>UL37</c:v>
                </c:pt>
                <c:pt idx="22">
                  <c:v>UL38</c:v>
                </c:pt>
                <c:pt idx="23">
                  <c:v>UL39</c:v>
                </c:pt>
                <c:pt idx="24">
                  <c:v>UL40</c:v>
                </c:pt>
                <c:pt idx="25">
                  <c:v>UL41</c:v>
                </c:pt>
                <c:pt idx="26">
                  <c:v>UL42</c:v>
                </c:pt>
                <c:pt idx="27">
                  <c:v>UL43</c:v>
                </c:pt>
                <c:pt idx="28">
                  <c:v>UL44</c:v>
                </c:pt>
                <c:pt idx="29">
                  <c:v>UL26.5</c:v>
                </c:pt>
                <c:pt idx="30">
                  <c:v>UL26</c:v>
                </c:pt>
                <c:pt idx="31">
                  <c:v>UL25</c:v>
                </c:pt>
                <c:pt idx="32">
                  <c:v>UL24</c:v>
                </c:pt>
                <c:pt idx="33">
                  <c:v>UL23</c:v>
                </c:pt>
              </c:strCache>
            </c:strRef>
          </c:cat>
          <c:val>
            <c:numRef>
              <c:f>Sheet5!$C$2:$C$35</c:f>
              <c:numCache>
                <c:formatCode>General</c:formatCode>
                <c:ptCount val="34"/>
                <c:pt idx="0">
                  <c:v>35.711000000000006</c:v>
                </c:pt>
                <c:pt idx="1">
                  <c:v>65.802999999999983</c:v>
                </c:pt>
                <c:pt idx="2">
                  <c:v>107.20099999999999</c:v>
                </c:pt>
                <c:pt idx="3">
                  <c:v>71.813999999999993</c:v>
                </c:pt>
                <c:pt idx="4">
                  <c:v>7.5649999999999755</c:v>
                </c:pt>
                <c:pt idx="5">
                  <c:v>852.2</c:v>
                </c:pt>
                <c:pt idx="6">
                  <c:v>1748.9690000000001</c:v>
                </c:pt>
                <c:pt idx="7">
                  <c:v>105.52800000000001</c:v>
                </c:pt>
                <c:pt idx="8">
                  <c:v>47.02</c:v>
                </c:pt>
                <c:pt idx="9">
                  <c:v>147.67899999999997</c:v>
                </c:pt>
                <c:pt idx="10">
                  <c:v>67.540000000000006</c:v>
                </c:pt>
                <c:pt idx="11">
                  <c:v>247.23699999999999</c:v>
                </c:pt>
                <c:pt idx="12">
                  <c:v>14.606</c:v>
                </c:pt>
                <c:pt idx="13">
                  <c:v>47.183</c:v>
                </c:pt>
                <c:pt idx="14">
                  <c:v>1980.4760000000001</c:v>
                </c:pt>
                <c:pt idx="15">
                  <c:v>246.71899999999999</c:v>
                </c:pt>
                <c:pt idx="16">
                  <c:v>197.94800000000001</c:v>
                </c:pt>
                <c:pt idx="17">
                  <c:v>150.14899999999997</c:v>
                </c:pt>
                <c:pt idx="18">
                  <c:v>66.224999999999994</c:v>
                </c:pt>
                <c:pt idx="19">
                  <c:v>273.37599999999969</c:v>
                </c:pt>
                <c:pt idx="20">
                  <c:v>31.718</c:v>
                </c:pt>
                <c:pt idx="21">
                  <c:v>72.943000000000026</c:v>
                </c:pt>
                <c:pt idx="22">
                  <c:v>179.78100000000001</c:v>
                </c:pt>
                <c:pt idx="23">
                  <c:v>61.201000000000001</c:v>
                </c:pt>
                <c:pt idx="24">
                  <c:v>240.97</c:v>
                </c:pt>
                <c:pt idx="25">
                  <c:v>58.085000000000001</c:v>
                </c:pt>
                <c:pt idx="26">
                  <c:v>99.127999999999986</c:v>
                </c:pt>
                <c:pt idx="27">
                  <c:v>206.142</c:v>
                </c:pt>
                <c:pt idx="28">
                  <c:v>84.135999999999981</c:v>
                </c:pt>
                <c:pt idx="29">
                  <c:v>19.279</c:v>
                </c:pt>
                <c:pt idx="30">
                  <c:v>37.567</c:v>
                </c:pt>
                <c:pt idx="31">
                  <c:v>21.064999999999987</c:v>
                </c:pt>
                <c:pt idx="32">
                  <c:v>1617.231</c:v>
                </c:pt>
                <c:pt idx="33">
                  <c:v>196.291</c:v>
                </c:pt>
              </c:numCache>
            </c:numRef>
          </c:val>
        </c:ser>
        <c:dLbls>
          <c:showLegendKey val="0"/>
          <c:showVal val="0"/>
          <c:showCatName val="0"/>
          <c:showSerName val="0"/>
          <c:showPercent val="0"/>
          <c:showBubbleSize val="0"/>
        </c:dLbls>
        <c:gapWidth val="150"/>
        <c:axId val="147016192"/>
        <c:axId val="131865344"/>
      </c:barChart>
      <c:valAx>
        <c:axId val="131865344"/>
        <c:scaling>
          <c:logBase val="10"/>
          <c:orientation val="minMax"/>
        </c:scaling>
        <c:delete val="0"/>
        <c:axPos val="l"/>
        <c:majorGridlines>
          <c:spPr>
            <a:ln>
              <a:solidFill>
                <a:srgbClr val="B3B3B3"/>
              </a:solidFill>
            </a:ln>
          </c:spPr>
        </c:majorGridlines>
        <c:minorGridlines>
          <c:spPr>
            <a:ln>
              <a:solidFill>
                <a:srgbClr val="CCCCCC"/>
              </a:solidFill>
              <a:custDash>
                <a:ds d="192756" sp="192756"/>
                <a:ds d="192756" sp="192756"/>
              </a:custDash>
            </a:ln>
          </c:spPr>
        </c:minorGridlines>
        <c:title>
          <c:tx>
            <c:rich>
              <a:bodyPr/>
              <a:lstStyle/>
              <a:p>
                <a:pPr>
                  <a:defRPr sz="900" b="0"/>
                </a:pPr>
                <a:r>
                  <a:rPr lang="hu-HU"/>
                  <a:t>RPKM</a:t>
                </a:r>
              </a:p>
            </c:rich>
          </c:tx>
          <c:layout>
            <c:manualLayout>
              <c:xMode val="edge"/>
              <c:yMode val="edge"/>
              <c:x val="4.0324383287286833E-3"/>
              <c:y val="0.53254020310967265"/>
            </c:manualLayout>
          </c:layout>
          <c:overlay val="0"/>
        </c:title>
        <c:numFmt formatCode="General" sourceLinked="1"/>
        <c:majorTickMark val="none"/>
        <c:minorTickMark val="none"/>
        <c:tickLblPos val="nextTo"/>
        <c:spPr>
          <a:ln>
            <a:solidFill>
              <a:srgbClr val="B3B3B3"/>
            </a:solidFill>
          </a:ln>
        </c:spPr>
        <c:txPr>
          <a:bodyPr/>
          <a:lstStyle/>
          <a:p>
            <a:pPr>
              <a:defRPr sz="1000" b="0"/>
            </a:pPr>
            <a:endParaRPr lang="en-US"/>
          </a:p>
        </c:txPr>
        <c:crossAx val="147016192"/>
        <c:crosses val="autoZero"/>
        <c:crossBetween val="between"/>
      </c:valAx>
      <c:catAx>
        <c:axId val="147016192"/>
        <c:scaling>
          <c:orientation val="minMax"/>
        </c:scaling>
        <c:delete val="0"/>
        <c:axPos val="b"/>
        <c:title>
          <c:tx>
            <c:rich>
              <a:bodyPr/>
              <a:lstStyle/>
              <a:p>
                <a:pPr>
                  <a:defRPr sz="900" b="0"/>
                </a:pPr>
                <a:r>
                  <a:rPr lang="hu-HU"/>
                  <a:t>ORF</a:t>
                </a:r>
              </a:p>
            </c:rich>
          </c:tx>
          <c:layout>
            <c:manualLayout>
              <c:xMode val="edge"/>
              <c:yMode val="edge"/>
              <c:x val="0.48093309371172083"/>
              <c:y val="0.97412094615484235"/>
            </c:manualLayout>
          </c:layout>
          <c:overlay val="0"/>
        </c:title>
        <c:numFmt formatCode="General" sourceLinked="1"/>
        <c:majorTickMark val="none"/>
        <c:minorTickMark val="none"/>
        <c:tickLblPos val="nextTo"/>
        <c:spPr>
          <a:ln>
            <a:solidFill>
              <a:srgbClr val="B3B3B3"/>
            </a:solidFill>
          </a:ln>
        </c:spPr>
        <c:txPr>
          <a:bodyPr/>
          <a:lstStyle/>
          <a:p>
            <a:pPr>
              <a:defRPr sz="1000" b="0"/>
            </a:pPr>
            <a:endParaRPr lang="en-US"/>
          </a:p>
        </c:txPr>
        <c:crossAx val="131865344"/>
        <c:crosses val="autoZero"/>
        <c:auto val="1"/>
        <c:lblAlgn val="ctr"/>
        <c:lblOffset val="100"/>
        <c:noMultiLvlLbl val="0"/>
      </c:catAx>
      <c:spPr>
        <a:noFill/>
        <a:ln>
          <a:solidFill>
            <a:srgbClr val="B3B3B3"/>
          </a:solidFill>
          <a:prstDash val="solid"/>
        </a:ln>
      </c:spPr>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2.9031767745858052E-2"/>
          <c:y val="8.3546580633493767E-2"/>
          <c:w val="0.91074989047147092"/>
          <c:h val="0.87057805730531523"/>
        </c:manualLayout>
      </c:layout>
      <c:barChart>
        <c:barDir val="col"/>
        <c:grouping val="clustered"/>
        <c:varyColors val="0"/>
        <c:ser>
          <c:idx val="0"/>
          <c:order val="0"/>
          <c:spPr>
            <a:solidFill>
              <a:srgbClr val="004586"/>
            </a:solidFill>
            <a:ln>
              <a:noFill/>
            </a:ln>
          </c:spPr>
          <c:invertIfNegative val="0"/>
          <c:cat>
            <c:strRef>
              <c:f>Sheet5!$A$36:$A$65</c:f>
              <c:strCache>
                <c:ptCount val="30"/>
                <c:pt idx="0">
                  <c:v>UL22</c:v>
                </c:pt>
                <c:pt idx="1">
                  <c:v>UL21</c:v>
                </c:pt>
                <c:pt idx="2">
                  <c:v>UL20</c:v>
                </c:pt>
                <c:pt idx="3">
                  <c:v>UL19</c:v>
                </c:pt>
                <c:pt idx="4">
                  <c:v>UL18</c:v>
                </c:pt>
                <c:pt idx="5">
                  <c:v>UL17</c:v>
                </c:pt>
                <c:pt idx="6">
                  <c:v>UL16</c:v>
                </c:pt>
                <c:pt idx="7">
                  <c:v>UL15</c:v>
                </c:pt>
                <c:pt idx="8">
                  <c:v>UL14</c:v>
                </c:pt>
                <c:pt idx="9">
                  <c:v>UL13</c:v>
                </c:pt>
                <c:pt idx="10">
                  <c:v>UL12</c:v>
                </c:pt>
                <c:pt idx="11">
                  <c:v>UL11</c:v>
                </c:pt>
                <c:pt idx="12">
                  <c:v>UL10</c:v>
                </c:pt>
                <c:pt idx="13">
                  <c:v>UL9</c:v>
                </c:pt>
                <c:pt idx="14">
                  <c:v>UL8</c:v>
                </c:pt>
                <c:pt idx="15">
                  <c:v>UL7</c:v>
                </c:pt>
                <c:pt idx="16">
                  <c:v>UL6</c:v>
                </c:pt>
                <c:pt idx="17">
                  <c:v>UL5</c:v>
                </c:pt>
                <c:pt idx="18">
                  <c:v>UL4</c:v>
                </c:pt>
                <c:pt idx="19">
                  <c:v>UL3.5</c:v>
                </c:pt>
                <c:pt idx="20">
                  <c:v>UL3</c:v>
                </c:pt>
                <c:pt idx="21">
                  <c:v>UL2</c:v>
                </c:pt>
                <c:pt idx="22">
                  <c:v>UL1</c:v>
                </c:pt>
                <c:pt idx="23">
                  <c:v>US9</c:v>
                </c:pt>
                <c:pt idx="24">
                  <c:v>US8</c:v>
                </c:pt>
                <c:pt idx="25">
                  <c:v>US7</c:v>
                </c:pt>
                <c:pt idx="26">
                  <c:v>US6</c:v>
                </c:pt>
                <c:pt idx="27">
                  <c:v>US4</c:v>
                </c:pt>
                <c:pt idx="28">
                  <c:v>US3</c:v>
                </c:pt>
                <c:pt idx="29">
                  <c:v>EP0</c:v>
                </c:pt>
              </c:strCache>
            </c:strRef>
          </c:cat>
          <c:val>
            <c:numRef>
              <c:f>Sheet5!$B$36:$B$65</c:f>
              <c:numCache>
                <c:formatCode>General</c:formatCode>
                <c:ptCount val="30"/>
                <c:pt idx="0">
                  <c:v>655.81199999999797</c:v>
                </c:pt>
                <c:pt idx="1">
                  <c:v>4190.21</c:v>
                </c:pt>
                <c:pt idx="2">
                  <c:v>388.947</c:v>
                </c:pt>
                <c:pt idx="3">
                  <c:v>7679.8460000000014</c:v>
                </c:pt>
                <c:pt idx="4">
                  <c:v>512.27200000000005</c:v>
                </c:pt>
                <c:pt idx="5">
                  <c:v>1032.2539999999999</c:v>
                </c:pt>
                <c:pt idx="6">
                  <c:v>284.16300000000001</c:v>
                </c:pt>
                <c:pt idx="7">
                  <c:v>1128.5989999999999</c:v>
                </c:pt>
                <c:pt idx="8">
                  <c:v>521.87699999999938</c:v>
                </c:pt>
                <c:pt idx="9">
                  <c:v>240.08700000000007</c:v>
                </c:pt>
                <c:pt idx="10">
                  <c:v>2128.998</c:v>
                </c:pt>
                <c:pt idx="11">
                  <c:v>6015.1940000000004</c:v>
                </c:pt>
                <c:pt idx="12">
                  <c:v>3447.4349999999999</c:v>
                </c:pt>
                <c:pt idx="13">
                  <c:v>263.41899999999691</c:v>
                </c:pt>
                <c:pt idx="14">
                  <c:v>381.20800000000003</c:v>
                </c:pt>
                <c:pt idx="15">
                  <c:v>135.26300000000001</c:v>
                </c:pt>
                <c:pt idx="16">
                  <c:v>470.113</c:v>
                </c:pt>
                <c:pt idx="17">
                  <c:v>633.745</c:v>
                </c:pt>
                <c:pt idx="18">
                  <c:v>819.28400000000352</c:v>
                </c:pt>
                <c:pt idx="19">
                  <c:v>2490.7799999999997</c:v>
                </c:pt>
                <c:pt idx="20">
                  <c:v>5215.2729999999992</c:v>
                </c:pt>
                <c:pt idx="21">
                  <c:v>2097.5679999999998</c:v>
                </c:pt>
                <c:pt idx="22">
                  <c:v>3014.9</c:v>
                </c:pt>
                <c:pt idx="23">
                  <c:v>2318.16</c:v>
                </c:pt>
                <c:pt idx="24">
                  <c:v>1948.9380000000001</c:v>
                </c:pt>
                <c:pt idx="25">
                  <c:v>1116.221</c:v>
                </c:pt>
                <c:pt idx="26">
                  <c:v>704.53399999999999</c:v>
                </c:pt>
                <c:pt idx="27">
                  <c:v>4220.0970000000007</c:v>
                </c:pt>
                <c:pt idx="28">
                  <c:v>5365.0940000000001</c:v>
                </c:pt>
                <c:pt idx="29">
                  <c:v>4293.2379999999994</c:v>
                </c:pt>
              </c:numCache>
            </c:numRef>
          </c:val>
        </c:ser>
        <c:ser>
          <c:idx val="1"/>
          <c:order val="1"/>
          <c:invertIfNegative val="0"/>
          <c:cat>
            <c:strRef>
              <c:f>Sheet5!$A$36:$A$65</c:f>
              <c:strCache>
                <c:ptCount val="30"/>
                <c:pt idx="0">
                  <c:v>UL22</c:v>
                </c:pt>
                <c:pt idx="1">
                  <c:v>UL21</c:v>
                </c:pt>
                <c:pt idx="2">
                  <c:v>UL20</c:v>
                </c:pt>
                <c:pt idx="3">
                  <c:v>UL19</c:v>
                </c:pt>
                <c:pt idx="4">
                  <c:v>UL18</c:v>
                </c:pt>
                <c:pt idx="5">
                  <c:v>UL17</c:v>
                </c:pt>
                <c:pt idx="6">
                  <c:v>UL16</c:v>
                </c:pt>
                <c:pt idx="7">
                  <c:v>UL15</c:v>
                </c:pt>
                <c:pt idx="8">
                  <c:v>UL14</c:v>
                </c:pt>
                <c:pt idx="9">
                  <c:v>UL13</c:v>
                </c:pt>
                <c:pt idx="10">
                  <c:v>UL12</c:v>
                </c:pt>
                <c:pt idx="11">
                  <c:v>UL11</c:v>
                </c:pt>
                <c:pt idx="12">
                  <c:v>UL10</c:v>
                </c:pt>
                <c:pt idx="13">
                  <c:v>UL9</c:v>
                </c:pt>
                <c:pt idx="14">
                  <c:v>UL8</c:v>
                </c:pt>
                <c:pt idx="15">
                  <c:v>UL7</c:v>
                </c:pt>
                <c:pt idx="16">
                  <c:v>UL6</c:v>
                </c:pt>
                <c:pt idx="17">
                  <c:v>UL5</c:v>
                </c:pt>
                <c:pt idx="18">
                  <c:v>UL4</c:v>
                </c:pt>
                <c:pt idx="19">
                  <c:v>UL3.5</c:v>
                </c:pt>
                <c:pt idx="20">
                  <c:v>UL3</c:v>
                </c:pt>
                <c:pt idx="21">
                  <c:v>UL2</c:v>
                </c:pt>
                <c:pt idx="22">
                  <c:v>UL1</c:v>
                </c:pt>
                <c:pt idx="23">
                  <c:v>US9</c:v>
                </c:pt>
                <c:pt idx="24">
                  <c:v>US8</c:v>
                </c:pt>
                <c:pt idx="25">
                  <c:v>US7</c:v>
                </c:pt>
                <c:pt idx="26">
                  <c:v>US6</c:v>
                </c:pt>
                <c:pt idx="27">
                  <c:v>US4</c:v>
                </c:pt>
                <c:pt idx="28">
                  <c:v>US3</c:v>
                </c:pt>
                <c:pt idx="29">
                  <c:v>EP0</c:v>
                </c:pt>
              </c:strCache>
            </c:strRef>
          </c:cat>
          <c:val>
            <c:numRef>
              <c:f>Sheet5!$C$36:$C$65</c:f>
              <c:numCache>
                <c:formatCode>General</c:formatCode>
                <c:ptCount val="30"/>
                <c:pt idx="0">
                  <c:v>55.179000000000002</c:v>
                </c:pt>
                <c:pt idx="1">
                  <c:v>187.96300000000002</c:v>
                </c:pt>
                <c:pt idx="2">
                  <c:v>79.054000000000002</c:v>
                </c:pt>
                <c:pt idx="3">
                  <c:v>91.408000000000001</c:v>
                </c:pt>
                <c:pt idx="4">
                  <c:v>20.698</c:v>
                </c:pt>
                <c:pt idx="5">
                  <c:v>238.14699999999999</c:v>
                </c:pt>
                <c:pt idx="6">
                  <c:v>321.53199999999691</c:v>
                </c:pt>
                <c:pt idx="7">
                  <c:v>1468.606</c:v>
                </c:pt>
                <c:pt idx="8">
                  <c:v>20.811000000000035</c:v>
                </c:pt>
                <c:pt idx="9">
                  <c:v>15.407</c:v>
                </c:pt>
                <c:pt idx="10">
                  <c:v>75.147000000000006</c:v>
                </c:pt>
                <c:pt idx="11">
                  <c:v>456.24200000000002</c:v>
                </c:pt>
                <c:pt idx="12">
                  <c:v>125.468</c:v>
                </c:pt>
                <c:pt idx="13">
                  <c:v>149.61499999999998</c:v>
                </c:pt>
                <c:pt idx="14">
                  <c:v>25.463999999999889</c:v>
                </c:pt>
                <c:pt idx="15">
                  <c:v>8.6340000000000003</c:v>
                </c:pt>
                <c:pt idx="16">
                  <c:v>103.40900000000002</c:v>
                </c:pt>
                <c:pt idx="17">
                  <c:v>95.092000000000013</c:v>
                </c:pt>
                <c:pt idx="18">
                  <c:v>143.85700000000119</c:v>
                </c:pt>
                <c:pt idx="19">
                  <c:v>86.516999999999996</c:v>
                </c:pt>
                <c:pt idx="20">
                  <c:v>92.552999999999983</c:v>
                </c:pt>
                <c:pt idx="21">
                  <c:v>21.815999999999999</c:v>
                </c:pt>
                <c:pt idx="22">
                  <c:v>83.203000000000003</c:v>
                </c:pt>
                <c:pt idx="23">
                  <c:v>49.157000000000004</c:v>
                </c:pt>
                <c:pt idx="24">
                  <c:v>109.456</c:v>
                </c:pt>
                <c:pt idx="25">
                  <c:v>38.49</c:v>
                </c:pt>
                <c:pt idx="26">
                  <c:v>83.037000000000006</c:v>
                </c:pt>
                <c:pt idx="27">
                  <c:v>158.292</c:v>
                </c:pt>
                <c:pt idx="28">
                  <c:v>190.38200000000134</c:v>
                </c:pt>
                <c:pt idx="29">
                  <c:v>321.572</c:v>
                </c:pt>
              </c:numCache>
            </c:numRef>
          </c:val>
        </c:ser>
        <c:dLbls>
          <c:showLegendKey val="0"/>
          <c:showVal val="0"/>
          <c:showCatName val="0"/>
          <c:showSerName val="0"/>
          <c:showPercent val="0"/>
          <c:showBubbleSize val="0"/>
        </c:dLbls>
        <c:gapWidth val="150"/>
        <c:axId val="147090432"/>
        <c:axId val="138469952"/>
      </c:barChart>
      <c:valAx>
        <c:axId val="138469952"/>
        <c:scaling>
          <c:logBase val="10"/>
          <c:orientation val="minMax"/>
        </c:scaling>
        <c:delete val="0"/>
        <c:axPos val="l"/>
        <c:majorGridlines>
          <c:spPr>
            <a:ln>
              <a:solidFill>
                <a:srgbClr val="B3B3B3"/>
              </a:solidFill>
            </a:ln>
          </c:spPr>
        </c:majorGridlines>
        <c:minorGridlines>
          <c:spPr>
            <a:ln>
              <a:solidFill>
                <a:srgbClr val="CCCCCC"/>
              </a:solidFill>
              <a:custDash>
                <a:ds d="192756" sp="192756"/>
                <a:ds d="192756" sp="192756"/>
              </a:custDash>
            </a:ln>
          </c:spPr>
        </c:minorGridlines>
        <c:title>
          <c:tx>
            <c:rich>
              <a:bodyPr/>
              <a:lstStyle/>
              <a:p>
                <a:pPr>
                  <a:defRPr sz="900" b="0"/>
                </a:pPr>
                <a:r>
                  <a:rPr lang="hu-HU"/>
                  <a:t>RPKM</a:t>
                </a:r>
              </a:p>
            </c:rich>
          </c:tx>
          <c:layout>
            <c:manualLayout>
              <c:xMode val="edge"/>
              <c:yMode val="edge"/>
              <c:x val="4.0324383287286703E-3"/>
              <c:y val="0.53254020310967265"/>
            </c:manualLayout>
          </c:layout>
          <c:overlay val="0"/>
        </c:title>
        <c:numFmt formatCode="General" sourceLinked="1"/>
        <c:majorTickMark val="none"/>
        <c:minorTickMark val="none"/>
        <c:tickLblPos val="nextTo"/>
        <c:spPr>
          <a:ln>
            <a:solidFill>
              <a:srgbClr val="B3B3B3"/>
            </a:solidFill>
          </a:ln>
        </c:spPr>
        <c:txPr>
          <a:bodyPr/>
          <a:lstStyle/>
          <a:p>
            <a:pPr>
              <a:defRPr sz="1000" b="0"/>
            </a:pPr>
            <a:endParaRPr lang="en-US"/>
          </a:p>
        </c:txPr>
        <c:crossAx val="147090432"/>
        <c:crosses val="autoZero"/>
        <c:crossBetween val="between"/>
      </c:valAx>
      <c:catAx>
        <c:axId val="147090432"/>
        <c:scaling>
          <c:orientation val="minMax"/>
        </c:scaling>
        <c:delete val="0"/>
        <c:axPos val="b"/>
        <c:title>
          <c:tx>
            <c:rich>
              <a:bodyPr/>
              <a:lstStyle/>
              <a:p>
                <a:pPr>
                  <a:defRPr sz="900" b="0"/>
                </a:pPr>
                <a:r>
                  <a:rPr lang="hu-HU"/>
                  <a:t>ORF</a:t>
                </a:r>
              </a:p>
            </c:rich>
          </c:tx>
          <c:layout>
            <c:manualLayout>
              <c:xMode val="edge"/>
              <c:yMode val="edge"/>
              <c:x val="0.48093309371172083"/>
              <c:y val="0.97412094615484524"/>
            </c:manualLayout>
          </c:layout>
          <c:overlay val="0"/>
        </c:title>
        <c:numFmt formatCode="General" sourceLinked="1"/>
        <c:majorTickMark val="none"/>
        <c:minorTickMark val="none"/>
        <c:tickLblPos val="nextTo"/>
        <c:spPr>
          <a:ln>
            <a:solidFill>
              <a:srgbClr val="B3B3B3"/>
            </a:solidFill>
          </a:ln>
        </c:spPr>
        <c:txPr>
          <a:bodyPr/>
          <a:lstStyle/>
          <a:p>
            <a:pPr>
              <a:defRPr sz="1000" b="0"/>
            </a:pPr>
            <a:endParaRPr lang="en-US"/>
          </a:p>
        </c:txPr>
        <c:crossAx val="138469952"/>
        <c:crosses val="autoZero"/>
        <c:auto val="1"/>
        <c:lblAlgn val="ctr"/>
        <c:lblOffset val="100"/>
        <c:noMultiLvlLbl val="0"/>
      </c:catAx>
      <c:spPr>
        <a:noFill/>
        <a:ln>
          <a:solidFill>
            <a:srgbClr val="B3B3B3"/>
          </a:solidFill>
          <a:prstDash val="solid"/>
        </a:ln>
      </c:spPr>
    </c:plotArea>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emf"/><Relationship Id="rId1" Type="http://schemas.openxmlformats.org/officeDocument/2006/relationships/image" Target="../media/image32.emf"/><Relationship Id="rId4"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B70D52-B3F5-4847-BFAA-C4FA4ECE34D3}" type="datetimeFigureOut">
              <a:rPr lang="hu-HU" smtClean="0"/>
              <a:pPr/>
              <a:t>2015.08.01.</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3C252F-334F-4F68-B97B-73A181D5FDEF}" type="slidenum">
              <a:rPr lang="hu-HU" smtClean="0"/>
              <a:pPr/>
              <a:t>‹#›</a:t>
            </a:fld>
            <a:endParaRPr lang="hu-HU"/>
          </a:p>
        </p:txBody>
      </p:sp>
    </p:spTree>
    <p:extLst>
      <p:ext uri="{BB962C8B-B14F-4D97-AF65-F5344CB8AC3E}">
        <p14:creationId xmlns:p14="http://schemas.microsoft.com/office/powerpoint/2010/main" val="2666474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pPr>
              <a:defRPr/>
            </a:pPr>
            <a:fld id="{28308F9A-D3C9-4040-BDD4-E605632B9676}" type="slidenum">
              <a:rPr lang="hu-HU" smtClean="0"/>
              <a:pPr>
                <a:defRPr/>
              </a:pPr>
              <a:t>3</a:t>
            </a:fld>
            <a:endParaRPr lang="hu-HU" dirty="0"/>
          </a:p>
        </p:txBody>
      </p:sp>
    </p:spTree>
    <p:extLst>
      <p:ext uri="{BB962C8B-B14F-4D97-AF65-F5344CB8AC3E}">
        <p14:creationId xmlns:p14="http://schemas.microsoft.com/office/powerpoint/2010/main" val="2251137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6A43CDF5-F759-4D3F-AB7F-FB2E36DEB54D}" type="slidenum">
              <a:rPr lang="hu-HU" smtClean="0"/>
              <a:pPr/>
              <a:t>12</a:t>
            </a:fld>
            <a:endParaRPr lang="hu-HU" dirty="0"/>
          </a:p>
        </p:txBody>
      </p:sp>
    </p:spTree>
    <p:extLst>
      <p:ext uri="{BB962C8B-B14F-4D97-AF65-F5344CB8AC3E}">
        <p14:creationId xmlns:p14="http://schemas.microsoft.com/office/powerpoint/2010/main" val="783646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en-US" dirty="0"/>
          </a:p>
        </p:txBody>
      </p:sp>
      <p:sp>
        <p:nvSpPr>
          <p:cNvPr id="4" name="Dia számának helye 3"/>
          <p:cNvSpPr>
            <a:spLocks noGrp="1"/>
          </p:cNvSpPr>
          <p:nvPr>
            <p:ph type="sldNum" sz="quarter" idx="10"/>
          </p:nvPr>
        </p:nvSpPr>
        <p:spPr/>
        <p:txBody>
          <a:bodyPr/>
          <a:lstStyle/>
          <a:p>
            <a:fld id="{1B3C252F-334F-4F68-B97B-73A181D5FDEF}" type="slidenum">
              <a:rPr lang="hu-HU" smtClean="0"/>
              <a:pPr/>
              <a:t>13</a:t>
            </a:fld>
            <a:endParaRPr lang="hu-HU"/>
          </a:p>
        </p:txBody>
      </p:sp>
    </p:spTree>
    <p:extLst>
      <p:ext uri="{BB962C8B-B14F-4D97-AF65-F5344CB8AC3E}">
        <p14:creationId xmlns:p14="http://schemas.microsoft.com/office/powerpoint/2010/main" val="3153670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en-US" dirty="0"/>
          </a:p>
        </p:txBody>
      </p:sp>
      <p:sp>
        <p:nvSpPr>
          <p:cNvPr id="4" name="Dia számának helye 3"/>
          <p:cNvSpPr>
            <a:spLocks noGrp="1"/>
          </p:cNvSpPr>
          <p:nvPr>
            <p:ph type="sldNum" sz="quarter" idx="10"/>
          </p:nvPr>
        </p:nvSpPr>
        <p:spPr/>
        <p:txBody>
          <a:bodyPr/>
          <a:lstStyle/>
          <a:p>
            <a:fld id="{1B3C252F-334F-4F68-B97B-73A181D5FDEF}" type="slidenum">
              <a:rPr lang="hu-HU" smtClean="0"/>
              <a:pPr/>
              <a:t>14</a:t>
            </a:fld>
            <a:endParaRPr lang="hu-HU" dirty="0"/>
          </a:p>
        </p:txBody>
      </p:sp>
    </p:spTree>
    <p:extLst>
      <p:ext uri="{BB962C8B-B14F-4D97-AF65-F5344CB8AC3E}">
        <p14:creationId xmlns:p14="http://schemas.microsoft.com/office/powerpoint/2010/main" val="3019502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059A5B7-C6DE-417C-B155-4D8407CD2C5A}" type="slidenum">
              <a:rPr lang="en-US"/>
              <a:pPr/>
              <a:t>15</a:t>
            </a:fld>
            <a:endParaRPr lang="en-US"/>
          </a:p>
        </p:txBody>
      </p:sp>
      <p:sp>
        <p:nvSpPr>
          <p:cNvPr id="1433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14338" name="Text Box 2"/>
          <p:cNvSpPr txBox="1">
            <a:spLocks noChangeArrowheads="1"/>
          </p:cNvSpPr>
          <p:nvPr/>
        </p:nvSpPr>
        <p:spPr bwMode="auto">
          <a:xfrm>
            <a:off x="686360" y="4342535"/>
            <a:ext cx="5486681" cy="4114511"/>
          </a:xfrm>
          <a:prstGeom prst="rect">
            <a:avLst/>
          </a:prstGeom>
          <a:noFill/>
          <a:ln w="9525" cap="flat">
            <a:noFill/>
            <a:round/>
            <a:headEnd/>
            <a:tailEnd/>
          </a:ln>
          <a:effectLst/>
        </p:spPr>
        <p:txBody>
          <a:bodyPr wrap="none" lIns="82058" tIns="41029" rIns="82058" bIns="41029" anchor="ctr"/>
          <a:lstStyle/>
          <a:p>
            <a:endParaRPr lang="hu-HU"/>
          </a:p>
        </p:txBody>
      </p:sp>
      <p:sp>
        <p:nvSpPr>
          <p:cNvPr id="5" name="Jegyzetek helye 4"/>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smtClean="0">
                <a:solidFill>
                  <a:srgbClr val="FF0000"/>
                </a:solidFill>
                <a:latin typeface="Arial" charset="0"/>
              </a:rPr>
              <a:t>Sárga téglalap: Alapvetően nincs átfedés, de van 1-1 </a:t>
            </a:r>
            <a:r>
              <a:rPr lang="hu-HU" sz="1200" dirty="0" err="1" smtClean="0">
                <a:solidFill>
                  <a:srgbClr val="FF0000"/>
                </a:solidFill>
                <a:latin typeface="Arial" charset="0"/>
              </a:rPr>
              <a:t>pacbio</a:t>
            </a:r>
            <a:r>
              <a:rPr lang="hu-HU" sz="1200" dirty="0" smtClean="0">
                <a:solidFill>
                  <a:srgbClr val="FF0000"/>
                </a:solidFill>
                <a:latin typeface="Arial" charset="0"/>
              </a:rPr>
              <a:t> </a:t>
            </a:r>
            <a:r>
              <a:rPr lang="hu-HU" sz="1200" dirty="0" err="1" smtClean="0">
                <a:solidFill>
                  <a:srgbClr val="FF0000"/>
                </a:solidFill>
                <a:latin typeface="Arial" charset="0"/>
              </a:rPr>
              <a:t>read</a:t>
            </a:r>
            <a:r>
              <a:rPr lang="hu-HU" sz="1200" dirty="0" smtClean="0">
                <a:solidFill>
                  <a:srgbClr val="FF0000"/>
                </a:solidFill>
                <a:latin typeface="Arial" charset="0"/>
              </a:rPr>
              <a:t> mindkét oldalról, ami beleír a másik génbe, egyik oldalról </a:t>
            </a:r>
            <a:r>
              <a:rPr lang="hu-HU" sz="1200" dirty="0" err="1" smtClean="0">
                <a:solidFill>
                  <a:srgbClr val="FF0000"/>
                </a:solidFill>
                <a:latin typeface="Arial" charset="0"/>
              </a:rPr>
              <a:t>polya-s</a:t>
            </a:r>
            <a:r>
              <a:rPr lang="hu-HU" sz="1200" dirty="0" smtClean="0">
                <a:solidFill>
                  <a:srgbClr val="FF0000"/>
                </a:solidFill>
                <a:latin typeface="Arial" charset="0"/>
              </a:rPr>
              <a:t> a másikról nem. Egyik 4 óránál, másik 12-nél. A </a:t>
            </a:r>
            <a:r>
              <a:rPr lang="hu-HU" sz="1200" dirty="0" err="1" smtClean="0">
                <a:solidFill>
                  <a:srgbClr val="FF0000"/>
                </a:solidFill>
                <a:latin typeface="Arial" charset="0"/>
              </a:rPr>
              <a:t>polya-st</a:t>
            </a:r>
            <a:r>
              <a:rPr lang="hu-HU" sz="1200" dirty="0" smtClean="0">
                <a:solidFill>
                  <a:srgbClr val="FF0000"/>
                </a:solidFill>
                <a:latin typeface="Arial" charset="0"/>
              </a:rPr>
              <a:t> beírtam, így végülis jócskán átfednek</a:t>
            </a:r>
          </a:p>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smtClean="0">
                <a:solidFill>
                  <a:srgbClr val="FF0000"/>
                </a:solidFill>
              </a:rPr>
              <a:t>* </a:t>
            </a:r>
            <a:r>
              <a:rPr lang="hu-HU" sz="1200" dirty="0" err="1" smtClean="0">
                <a:solidFill>
                  <a:srgbClr val="FF0000"/>
                </a:solidFill>
              </a:rPr>
              <a:t>ul</a:t>
            </a:r>
            <a:r>
              <a:rPr lang="hu-HU" sz="1200" dirty="0" smtClean="0">
                <a:solidFill>
                  <a:srgbClr val="FF0000"/>
                </a:solidFill>
              </a:rPr>
              <a:t> 30-31 közt pár </a:t>
            </a:r>
            <a:r>
              <a:rPr lang="hu-HU" sz="1200" dirty="0" err="1" smtClean="0">
                <a:solidFill>
                  <a:srgbClr val="FF0000"/>
                </a:solidFill>
              </a:rPr>
              <a:t>nukleotiddal</a:t>
            </a:r>
            <a:r>
              <a:rPr lang="hu-HU" sz="1200" dirty="0" smtClean="0">
                <a:solidFill>
                  <a:srgbClr val="FF0000"/>
                </a:solidFill>
              </a:rPr>
              <a:t> nagyobb is lehet az átfedés, mert vannak alternatív végződések</a:t>
            </a:r>
          </a:p>
          <a:p>
            <a:pPr marL="0" marR="0" indent="0" algn="l" defTabSz="914400" rtl="0" eaLnBrk="1" fontAlgn="auto" latinLnBrk="0" hangingPunct="1">
              <a:lnSpc>
                <a:spcPct val="100000"/>
              </a:lnSpc>
              <a:spcBef>
                <a:spcPts val="0"/>
              </a:spcBef>
              <a:spcAft>
                <a:spcPts val="0"/>
              </a:spcAft>
              <a:buClrTx/>
              <a:buSzTx/>
              <a:buFontTx/>
              <a:buNone/>
              <a:tabLst/>
              <a:defRPr/>
            </a:pPr>
            <a:endParaRPr lang="hu-HU" sz="1200" dirty="0" smtClean="0">
              <a:solidFill>
                <a:srgbClr val="FF0000"/>
              </a:solidFill>
              <a:latin typeface="Arial" charset="0"/>
            </a:endParaRPr>
          </a:p>
          <a:p>
            <a:endParaRPr lang="en-US" dirty="0"/>
          </a:p>
        </p:txBody>
      </p:sp>
    </p:spTree>
    <p:extLst>
      <p:ext uri="{BB962C8B-B14F-4D97-AF65-F5344CB8AC3E}">
        <p14:creationId xmlns:p14="http://schemas.microsoft.com/office/powerpoint/2010/main" val="3302778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smtClean="0"/>
              <a:t>Láthatóak a </a:t>
            </a:r>
            <a:r>
              <a:rPr lang="hu-HU" sz="1200" dirty="0" err="1" smtClean="0"/>
              <a:t>readek</a:t>
            </a:r>
            <a:r>
              <a:rPr lang="hu-HU" sz="1200" dirty="0" smtClean="0"/>
              <a:t> amik átmennek us2-be, sok közülük </a:t>
            </a:r>
            <a:r>
              <a:rPr lang="hu-HU" sz="1200" dirty="0" err="1" smtClean="0"/>
              <a:t>polyAs</a:t>
            </a:r>
            <a:r>
              <a:rPr lang="hu-HU" sz="1200" dirty="0" smtClean="0"/>
              <a:t>. </a:t>
            </a:r>
          </a:p>
          <a:p>
            <a:endParaRPr lang="en-US" dirty="0"/>
          </a:p>
        </p:txBody>
      </p:sp>
      <p:sp>
        <p:nvSpPr>
          <p:cNvPr id="4" name="Dia számának helye 3"/>
          <p:cNvSpPr>
            <a:spLocks noGrp="1"/>
          </p:cNvSpPr>
          <p:nvPr>
            <p:ph type="sldNum" sz="quarter" idx="10"/>
          </p:nvPr>
        </p:nvSpPr>
        <p:spPr/>
        <p:txBody>
          <a:bodyPr/>
          <a:lstStyle/>
          <a:p>
            <a:fld id="{1B3C252F-334F-4F68-B97B-73A181D5FDEF}" type="slidenum">
              <a:rPr lang="hu-HU" smtClean="0"/>
              <a:pPr/>
              <a:t>16</a:t>
            </a:fld>
            <a:endParaRPr lang="hu-HU"/>
          </a:p>
        </p:txBody>
      </p:sp>
    </p:spTree>
    <p:extLst>
      <p:ext uri="{BB962C8B-B14F-4D97-AF65-F5344CB8AC3E}">
        <p14:creationId xmlns:p14="http://schemas.microsoft.com/office/powerpoint/2010/main" val="2365810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BAA0BE8-818D-461D-B174-F8D112460575}" type="slidenum">
              <a:rPr lang="en-US" altLang="hu-HU"/>
              <a:pPr/>
              <a:t>17</a:t>
            </a:fld>
            <a:endParaRPr lang="en-US" altLang="hu-HU"/>
          </a:p>
        </p:txBody>
      </p:sp>
      <p:sp>
        <p:nvSpPr>
          <p:cNvPr id="512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hu-HU" altLang="hu-HU"/>
          </a:p>
        </p:txBody>
      </p:sp>
    </p:spTree>
    <p:extLst>
      <p:ext uri="{BB962C8B-B14F-4D97-AF65-F5344CB8AC3E}">
        <p14:creationId xmlns:p14="http://schemas.microsoft.com/office/powerpoint/2010/main" val="331508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6A43CDF5-F759-4D3F-AB7F-FB2E36DEB54D}" type="slidenum">
              <a:rPr lang="hu-HU" smtClean="0"/>
              <a:pPr/>
              <a:t>18</a:t>
            </a:fld>
            <a:endParaRPr lang="hu-HU" dirty="0"/>
          </a:p>
        </p:txBody>
      </p:sp>
    </p:spTree>
    <p:extLst>
      <p:ext uri="{BB962C8B-B14F-4D97-AF65-F5344CB8AC3E}">
        <p14:creationId xmlns:p14="http://schemas.microsoft.com/office/powerpoint/2010/main" val="2520753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Diakép helye 1"/>
          <p:cNvSpPr>
            <a:spLocks noGrp="1" noRot="1" noChangeAspect="1" noTextEdit="1"/>
          </p:cNvSpPr>
          <p:nvPr>
            <p:ph type="sldImg"/>
          </p:nvPr>
        </p:nvSpPr>
        <p:spPr bwMode="auto">
          <a:noFill/>
          <a:ln>
            <a:solidFill>
              <a:srgbClr val="000000"/>
            </a:solidFill>
            <a:miter lim="800000"/>
            <a:headEnd/>
            <a:tailEnd/>
          </a:ln>
        </p:spPr>
      </p:sp>
      <p:sp>
        <p:nvSpPr>
          <p:cNvPr id="103427"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hu-HU" smtClean="0"/>
          </a:p>
        </p:txBody>
      </p:sp>
      <p:sp>
        <p:nvSpPr>
          <p:cNvPr id="4" name="Dia számának helye 3"/>
          <p:cNvSpPr>
            <a:spLocks noGrp="1"/>
          </p:cNvSpPr>
          <p:nvPr>
            <p:ph type="sldNum" sz="quarter" idx="5"/>
          </p:nvPr>
        </p:nvSpPr>
        <p:spPr/>
        <p:txBody>
          <a:bodyPr/>
          <a:lstStyle/>
          <a:p>
            <a:pPr>
              <a:defRPr/>
            </a:pPr>
            <a:fld id="{2C196BB9-C051-47B8-B5F6-61DAF537F56D}" type="slidenum">
              <a:rPr lang="hu-HU">
                <a:solidFill>
                  <a:prstClr val="black"/>
                </a:solidFill>
              </a:rPr>
              <a:pPr>
                <a:defRPr/>
              </a:pPr>
              <a:t>19</a:t>
            </a:fld>
            <a:endParaRPr lang="hu-HU">
              <a:solidFill>
                <a:prstClr val="black"/>
              </a:solidFill>
            </a:endParaRPr>
          </a:p>
        </p:txBody>
      </p:sp>
    </p:spTree>
    <p:extLst>
      <p:ext uri="{BB962C8B-B14F-4D97-AF65-F5344CB8AC3E}">
        <p14:creationId xmlns:p14="http://schemas.microsoft.com/office/powerpoint/2010/main" val="753708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1B3C252F-334F-4F68-B97B-73A181D5FDEF}" type="slidenum">
              <a:rPr lang="hu-HU" smtClean="0"/>
              <a:pPr/>
              <a:t>21</a:t>
            </a:fld>
            <a:endParaRPr lang="hu-H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6"/>
          <p:cNvSpPr>
            <a:spLocks noGrp="1" noChangeArrowheads="1"/>
          </p:cNvSpPr>
          <p:nvPr>
            <p:ph type="sldNum" sz="quarter"/>
          </p:nvPr>
        </p:nvSpPr>
        <p:spPr>
          <a:noFill/>
        </p:spPr>
        <p:txBody>
          <a:bodyPr/>
          <a:lstStyle/>
          <a:p>
            <a:fld id="{DAC9545A-5EA1-4F4D-8A64-2C9C01598DBE}" type="slidenum">
              <a:rPr lang="en-US"/>
              <a:pPr/>
              <a:t>24</a:t>
            </a:fld>
            <a:endParaRPr lang="en-US"/>
          </a:p>
        </p:txBody>
      </p:sp>
      <p:sp>
        <p:nvSpPr>
          <p:cNvPr id="9219" name="Rectangle 1"/>
          <p:cNvSpPr txBox="1">
            <a:spLocks noGrp="1" noRot="1" noChangeAspect="1" noChangeArrowheads="1" noTextEdit="1"/>
          </p:cNvSpPr>
          <p:nvPr>
            <p:ph type="sldImg"/>
          </p:nvPr>
        </p:nvSpPr>
        <p:spPr>
          <a:xfrm>
            <a:off x="1143000" y="695325"/>
            <a:ext cx="4570413" cy="3429000"/>
          </a:xfrm>
          <a:solidFill>
            <a:srgbClr val="FFFFFF"/>
          </a:solidFill>
          <a:ln>
            <a:solidFill>
              <a:srgbClr val="000000"/>
            </a:solidFill>
            <a:miter lim="800000"/>
          </a:ln>
        </p:spPr>
      </p:sp>
      <p:sp>
        <p:nvSpPr>
          <p:cNvPr id="9220" name="Rectangle 2"/>
          <p:cNvSpPr txBox="1">
            <a:spLocks noGrp="1" noChangeArrowheads="1"/>
          </p:cNvSpPr>
          <p:nvPr>
            <p:ph type="body" idx="1"/>
          </p:nvPr>
        </p:nvSpPr>
        <p:spPr>
          <a:xfrm>
            <a:off x="685800" y="4343400"/>
            <a:ext cx="5486400" cy="4114800"/>
          </a:xfrm>
          <a:noFill/>
          <a:ln/>
        </p:spPr>
        <p:txBody>
          <a:bodyPr wrap="none" anchor="ctr"/>
          <a:lstStyle/>
          <a:p>
            <a:pPr eaLnBrk="1">
              <a:spcBef>
                <a:spcPct val="0"/>
              </a:spcBef>
              <a:tabLst>
                <a:tab pos="723900" algn="l"/>
                <a:tab pos="1447800" algn="l"/>
                <a:tab pos="2171700" algn="l"/>
                <a:tab pos="2895600" algn="l"/>
                <a:tab pos="3619500" algn="l"/>
                <a:tab pos="4343400" algn="l"/>
                <a:tab pos="5067300" algn="l"/>
              </a:tabLst>
            </a:pPr>
            <a:endParaRPr lang="en-US" sz="2400" dirty="0" smtClean="0">
              <a:latin typeface="Arial" charset="0"/>
              <a:ea typeface="WenQuanYi Micro Hei" charset="0"/>
              <a:cs typeface="WenQuanYi Micro Hei" charset="0"/>
            </a:endParaRPr>
          </a:p>
        </p:txBody>
      </p:sp>
      <p:sp>
        <p:nvSpPr>
          <p:cNvPr id="2" name="Text Box 3"/>
          <p:cNvSpPr txBox="1">
            <a:spLocks noChangeArrowheads="1"/>
          </p:cNvSpPr>
          <p:nvPr/>
        </p:nvSpPr>
        <p:spPr bwMode="auto">
          <a:xfrm>
            <a:off x="-11798300" y="-11798300"/>
            <a:ext cx="11799888" cy="11799888"/>
          </a:xfrm>
          <a:prstGeom prst="rect">
            <a:avLst/>
          </a:prstGeom>
          <a:noFill/>
          <a:ln w="9525">
            <a:noFill/>
            <a:round/>
            <a:headEnd/>
            <a:tailEnd/>
          </a:ln>
          <a:effectLst/>
        </p:spPr>
        <p:txBody>
          <a:bodyPr lIns="90000" tIns="45000" rIns="90000" bIns="45000"/>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pPr>
            <a:fld id="{0B908015-742C-4E41-8636-3B1422075F8C}" type="slidenum">
              <a:rPr lang="en-US">
                <a:solidFill>
                  <a:srgbClr val="000000"/>
                </a:solidFill>
                <a:latin typeface="+mn-lt" charset="0"/>
                <a:ea typeface="+mn-ea" charset="0"/>
                <a:cs typeface="+mn-ea" charset="0"/>
              </a:rPr>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pPr>
              <a:t>24</a:t>
            </a:fld>
            <a:endParaRPr lang="en-US">
              <a:solidFill>
                <a:srgbClr val="000000"/>
              </a:solidFill>
              <a:latin typeface="+mn-lt" charset="0"/>
              <a:ea typeface="+mn-ea" charset="0"/>
              <a:cs typeface="+mn-ea" charset="0"/>
            </a:endParaRPr>
          </a:p>
        </p:txBody>
      </p:sp>
    </p:spTree>
    <p:extLst>
      <p:ext uri="{BB962C8B-B14F-4D97-AF65-F5344CB8AC3E}">
        <p14:creationId xmlns:p14="http://schemas.microsoft.com/office/powerpoint/2010/main" val="207672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pPr>
              <a:defRPr/>
            </a:pPr>
            <a:fld id="{B5E64D12-3D5D-4E23-91DB-0BC41DC0FC11}" type="slidenum">
              <a:rPr lang="hu-HU" smtClean="0"/>
              <a:pPr>
                <a:defRPr/>
              </a:pPr>
              <a:t>4</a:t>
            </a:fld>
            <a:endParaRPr lang="hu-HU" dirty="0"/>
          </a:p>
        </p:txBody>
      </p:sp>
    </p:spTree>
    <p:extLst>
      <p:ext uri="{BB962C8B-B14F-4D97-AF65-F5344CB8AC3E}">
        <p14:creationId xmlns:p14="http://schemas.microsoft.com/office/powerpoint/2010/main" val="1981710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6A43CDF5-F759-4D3F-AB7F-FB2E36DEB54D}" type="slidenum">
              <a:rPr lang="hu-HU" smtClean="0"/>
              <a:pPr/>
              <a:t>25</a:t>
            </a:fld>
            <a:endParaRPr lang="hu-HU" dirty="0"/>
          </a:p>
        </p:txBody>
      </p:sp>
    </p:spTree>
    <p:extLst>
      <p:ext uri="{BB962C8B-B14F-4D97-AF65-F5344CB8AC3E}">
        <p14:creationId xmlns:p14="http://schemas.microsoft.com/office/powerpoint/2010/main" val="2585138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dirty="0" smtClean="0"/>
              <a:t>Gének alternatív polyA szignállal: UL35, UL36</a:t>
            </a:r>
          </a:p>
          <a:p>
            <a:r>
              <a:rPr lang="hu-HU" sz="1200" dirty="0" err="1" smtClean="0"/>
              <a:t>-Alternatív</a:t>
            </a:r>
            <a:r>
              <a:rPr lang="hu-HU" sz="1200" dirty="0" smtClean="0"/>
              <a:t> polyA csúcs háttér feletti </a:t>
            </a:r>
            <a:r>
              <a:rPr lang="hu-HU" sz="1200" dirty="0" err="1" smtClean="0"/>
              <a:t>lefedettségű</a:t>
            </a:r>
            <a:endParaRPr lang="hu-HU" sz="1200" dirty="0" smtClean="0"/>
          </a:p>
          <a:p>
            <a:r>
              <a:rPr lang="hu-HU" sz="1200" dirty="0" err="1" smtClean="0"/>
              <a:t>-Erős</a:t>
            </a:r>
            <a:r>
              <a:rPr lang="hu-HU" sz="1200" dirty="0" smtClean="0"/>
              <a:t> polyA szignál (AATAAA) mellett helyezkedik el</a:t>
            </a:r>
          </a:p>
          <a:p>
            <a:r>
              <a:rPr lang="hu-HU" sz="1200" dirty="0" err="1" smtClean="0"/>
              <a:t>-repetitív</a:t>
            </a:r>
            <a:r>
              <a:rPr lang="hu-HU" sz="1200" dirty="0" smtClean="0"/>
              <a:t> régión kívül esik</a:t>
            </a:r>
          </a:p>
          <a:p>
            <a:r>
              <a:rPr lang="hu-HU" sz="1200" dirty="0" err="1" smtClean="0"/>
              <a:t>-readek</a:t>
            </a:r>
            <a:r>
              <a:rPr lang="hu-HU" sz="1200" dirty="0" smtClean="0"/>
              <a:t> 5' vége a szemközti “major polyA </a:t>
            </a:r>
            <a:r>
              <a:rPr lang="hu-HU" sz="1200" dirty="0" err="1" smtClean="0"/>
              <a:t>peak</a:t>
            </a:r>
            <a:r>
              <a:rPr lang="hu-HU" sz="1200" dirty="0" smtClean="0"/>
              <a:t>”</a:t>
            </a:r>
            <a:r>
              <a:rPr lang="hu-HU" sz="1200" dirty="0" err="1" smtClean="0"/>
              <a:t>-en</a:t>
            </a:r>
            <a:r>
              <a:rPr lang="hu-HU" sz="1200" dirty="0" smtClean="0"/>
              <a:t> kívül helyezkedik el</a:t>
            </a:r>
          </a:p>
          <a:p>
            <a:r>
              <a:rPr lang="hu-HU" sz="1200" dirty="0" smtClean="0"/>
              <a:t>-3' végen polyA farok található</a:t>
            </a:r>
          </a:p>
          <a:p>
            <a:endParaRPr lang="en-US" dirty="0"/>
          </a:p>
        </p:txBody>
      </p:sp>
      <p:sp>
        <p:nvSpPr>
          <p:cNvPr id="4" name="Dia számának helye 3"/>
          <p:cNvSpPr>
            <a:spLocks noGrp="1"/>
          </p:cNvSpPr>
          <p:nvPr>
            <p:ph type="sldNum" sz="quarter" idx="10"/>
          </p:nvPr>
        </p:nvSpPr>
        <p:spPr/>
        <p:txBody>
          <a:bodyPr/>
          <a:lstStyle/>
          <a:p>
            <a:fld id="{1B3C252F-334F-4F68-B97B-73A181D5FDEF}" type="slidenum">
              <a:rPr lang="hu-HU" smtClean="0"/>
              <a:pPr/>
              <a:t>26</a:t>
            </a:fld>
            <a:endParaRPr lang="hu-HU"/>
          </a:p>
        </p:txBody>
      </p:sp>
    </p:spTree>
    <p:extLst>
      <p:ext uri="{BB962C8B-B14F-4D97-AF65-F5344CB8AC3E}">
        <p14:creationId xmlns:p14="http://schemas.microsoft.com/office/powerpoint/2010/main" val="885529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059A5B7-C6DE-417C-B155-4D8407CD2C5A}" type="slidenum">
              <a:rPr lang="en-US"/>
              <a:pPr/>
              <a:t>27</a:t>
            </a:fld>
            <a:endParaRPr lang="en-US"/>
          </a:p>
        </p:txBody>
      </p:sp>
      <p:sp>
        <p:nvSpPr>
          <p:cNvPr id="1433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14338" name="Text Box 2"/>
          <p:cNvSpPr txBox="1">
            <a:spLocks noChangeArrowheads="1"/>
          </p:cNvSpPr>
          <p:nvPr/>
        </p:nvSpPr>
        <p:spPr bwMode="auto">
          <a:xfrm>
            <a:off x="686360" y="4342535"/>
            <a:ext cx="5486681" cy="4114511"/>
          </a:xfrm>
          <a:prstGeom prst="rect">
            <a:avLst/>
          </a:prstGeom>
          <a:noFill/>
          <a:ln w="9525" cap="flat">
            <a:noFill/>
            <a:round/>
            <a:headEnd/>
            <a:tailEnd/>
          </a:ln>
          <a:effectLst/>
        </p:spPr>
        <p:txBody>
          <a:bodyPr wrap="none" lIns="82058" tIns="41029" rIns="82058" bIns="41029" anchor="ctr"/>
          <a:lstStyle/>
          <a:p>
            <a:endParaRPr lang="hu-HU"/>
          </a:p>
        </p:txBody>
      </p:sp>
      <p:sp>
        <p:nvSpPr>
          <p:cNvPr id="5" name="Jegyzetek helye 4"/>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smtClean="0">
                <a:solidFill>
                  <a:srgbClr val="FF0000"/>
                </a:solidFill>
                <a:latin typeface="Arial" charset="0"/>
              </a:rPr>
              <a:t>Sárga téglalap: Alapvetően nincs átfedés, de van 1-1 </a:t>
            </a:r>
            <a:r>
              <a:rPr lang="hu-HU" sz="1200" dirty="0" err="1" smtClean="0">
                <a:solidFill>
                  <a:srgbClr val="FF0000"/>
                </a:solidFill>
                <a:latin typeface="Arial" charset="0"/>
              </a:rPr>
              <a:t>pacbio</a:t>
            </a:r>
            <a:r>
              <a:rPr lang="hu-HU" sz="1200" dirty="0" smtClean="0">
                <a:solidFill>
                  <a:srgbClr val="FF0000"/>
                </a:solidFill>
                <a:latin typeface="Arial" charset="0"/>
              </a:rPr>
              <a:t> </a:t>
            </a:r>
            <a:r>
              <a:rPr lang="hu-HU" sz="1200" dirty="0" err="1" smtClean="0">
                <a:solidFill>
                  <a:srgbClr val="FF0000"/>
                </a:solidFill>
                <a:latin typeface="Arial" charset="0"/>
              </a:rPr>
              <a:t>read</a:t>
            </a:r>
            <a:r>
              <a:rPr lang="hu-HU" sz="1200" dirty="0" smtClean="0">
                <a:solidFill>
                  <a:srgbClr val="FF0000"/>
                </a:solidFill>
                <a:latin typeface="Arial" charset="0"/>
              </a:rPr>
              <a:t> mindkét oldalról, ami beleír a másik génbe, egyik oldalról </a:t>
            </a:r>
            <a:r>
              <a:rPr lang="hu-HU" sz="1200" dirty="0" err="1" smtClean="0">
                <a:solidFill>
                  <a:srgbClr val="FF0000"/>
                </a:solidFill>
                <a:latin typeface="Arial" charset="0"/>
              </a:rPr>
              <a:t>polya-s</a:t>
            </a:r>
            <a:r>
              <a:rPr lang="hu-HU" sz="1200" dirty="0" smtClean="0">
                <a:solidFill>
                  <a:srgbClr val="FF0000"/>
                </a:solidFill>
                <a:latin typeface="Arial" charset="0"/>
              </a:rPr>
              <a:t> a másikról nem. Egyik 4 óránál, másik 12-nél. A </a:t>
            </a:r>
            <a:r>
              <a:rPr lang="hu-HU" sz="1200" dirty="0" err="1" smtClean="0">
                <a:solidFill>
                  <a:srgbClr val="FF0000"/>
                </a:solidFill>
                <a:latin typeface="Arial" charset="0"/>
              </a:rPr>
              <a:t>polya-st</a:t>
            </a:r>
            <a:r>
              <a:rPr lang="hu-HU" sz="1200" dirty="0" smtClean="0">
                <a:solidFill>
                  <a:srgbClr val="FF0000"/>
                </a:solidFill>
                <a:latin typeface="Arial" charset="0"/>
              </a:rPr>
              <a:t> beírtam, így végülis jócskán átfednek</a:t>
            </a:r>
          </a:p>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smtClean="0">
                <a:solidFill>
                  <a:srgbClr val="FF0000"/>
                </a:solidFill>
              </a:rPr>
              <a:t>* </a:t>
            </a:r>
            <a:r>
              <a:rPr lang="hu-HU" sz="1200" dirty="0" err="1" smtClean="0">
                <a:solidFill>
                  <a:srgbClr val="FF0000"/>
                </a:solidFill>
              </a:rPr>
              <a:t>ul</a:t>
            </a:r>
            <a:r>
              <a:rPr lang="hu-HU" sz="1200" dirty="0" smtClean="0">
                <a:solidFill>
                  <a:srgbClr val="FF0000"/>
                </a:solidFill>
              </a:rPr>
              <a:t> 30-31 közt pár </a:t>
            </a:r>
            <a:r>
              <a:rPr lang="hu-HU" sz="1200" dirty="0" err="1" smtClean="0">
                <a:solidFill>
                  <a:srgbClr val="FF0000"/>
                </a:solidFill>
              </a:rPr>
              <a:t>nukleotiddal</a:t>
            </a:r>
            <a:r>
              <a:rPr lang="hu-HU" sz="1200" dirty="0" smtClean="0">
                <a:solidFill>
                  <a:srgbClr val="FF0000"/>
                </a:solidFill>
              </a:rPr>
              <a:t> nagyobb is lehet az átfedés, mert vannak alternatív végződések</a:t>
            </a:r>
          </a:p>
          <a:p>
            <a:pPr marL="0" marR="0" indent="0" algn="l" defTabSz="914400" rtl="0" eaLnBrk="1" fontAlgn="auto" latinLnBrk="0" hangingPunct="1">
              <a:lnSpc>
                <a:spcPct val="100000"/>
              </a:lnSpc>
              <a:spcBef>
                <a:spcPts val="0"/>
              </a:spcBef>
              <a:spcAft>
                <a:spcPts val="0"/>
              </a:spcAft>
              <a:buClrTx/>
              <a:buSzTx/>
              <a:buFontTx/>
              <a:buNone/>
              <a:tabLst/>
              <a:defRPr/>
            </a:pPr>
            <a:endParaRPr lang="hu-HU" sz="1200" dirty="0" smtClean="0">
              <a:solidFill>
                <a:srgbClr val="FF0000"/>
              </a:solidFill>
              <a:latin typeface="Arial" charset="0"/>
            </a:endParaRPr>
          </a:p>
          <a:p>
            <a:endParaRPr lang="en-US" dirty="0"/>
          </a:p>
        </p:txBody>
      </p:sp>
    </p:spTree>
    <p:extLst>
      <p:ext uri="{BB962C8B-B14F-4D97-AF65-F5344CB8AC3E}">
        <p14:creationId xmlns:p14="http://schemas.microsoft.com/office/powerpoint/2010/main" val="3302778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6A43CDF5-F759-4D3F-AB7F-FB2E36DEB54D}" type="slidenum">
              <a:rPr lang="hu-HU" smtClean="0"/>
              <a:pPr/>
              <a:t>28</a:t>
            </a:fld>
            <a:endParaRPr lang="hu-HU" dirty="0"/>
          </a:p>
        </p:txBody>
      </p:sp>
    </p:spTree>
    <p:extLst>
      <p:ext uri="{BB962C8B-B14F-4D97-AF65-F5344CB8AC3E}">
        <p14:creationId xmlns:p14="http://schemas.microsoft.com/office/powerpoint/2010/main" val="2585138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Diakép helye 1"/>
          <p:cNvSpPr>
            <a:spLocks noGrp="1" noRot="1" noChangeAspect="1" noTextEdit="1"/>
          </p:cNvSpPr>
          <p:nvPr>
            <p:ph type="sldImg"/>
          </p:nvPr>
        </p:nvSpPr>
        <p:spPr bwMode="auto">
          <a:noFill/>
          <a:ln>
            <a:solidFill>
              <a:srgbClr val="000000"/>
            </a:solidFill>
            <a:miter lim="800000"/>
            <a:headEnd/>
            <a:tailEnd/>
          </a:ln>
        </p:spPr>
      </p:sp>
      <p:sp>
        <p:nvSpPr>
          <p:cNvPr id="103427"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hu-HU" dirty="0" smtClean="0"/>
          </a:p>
        </p:txBody>
      </p:sp>
      <p:sp>
        <p:nvSpPr>
          <p:cNvPr id="4" name="Dia számának helye 3"/>
          <p:cNvSpPr>
            <a:spLocks noGrp="1"/>
          </p:cNvSpPr>
          <p:nvPr>
            <p:ph type="sldNum" sz="quarter" idx="5"/>
          </p:nvPr>
        </p:nvSpPr>
        <p:spPr/>
        <p:txBody>
          <a:bodyPr/>
          <a:lstStyle/>
          <a:p>
            <a:pPr>
              <a:defRPr/>
            </a:pPr>
            <a:fld id="{2C196BB9-C051-47B8-B5F6-61DAF537F56D}" type="slidenum">
              <a:rPr lang="hu-HU">
                <a:solidFill>
                  <a:prstClr val="black"/>
                </a:solidFill>
              </a:rPr>
              <a:pPr>
                <a:defRPr/>
              </a:pPr>
              <a:t>29</a:t>
            </a:fld>
            <a:endParaRPr lang="hu-HU">
              <a:solidFill>
                <a:prstClr val="black"/>
              </a:solidFill>
            </a:endParaRPr>
          </a:p>
        </p:txBody>
      </p:sp>
    </p:spTree>
    <p:extLst>
      <p:ext uri="{BB962C8B-B14F-4D97-AF65-F5344CB8AC3E}">
        <p14:creationId xmlns:p14="http://schemas.microsoft.com/office/powerpoint/2010/main" val="753708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Diakép helye 1"/>
          <p:cNvSpPr>
            <a:spLocks noGrp="1" noRot="1" noChangeAspect="1" noTextEdit="1"/>
          </p:cNvSpPr>
          <p:nvPr>
            <p:ph type="sldImg"/>
          </p:nvPr>
        </p:nvSpPr>
        <p:spPr bwMode="auto">
          <a:noFill/>
          <a:ln>
            <a:solidFill>
              <a:srgbClr val="000000"/>
            </a:solidFill>
            <a:miter lim="800000"/>
            <a:headEnd/>
            <a:tailEnd/>
          </a:ln>
        </p:spPr>
      </p:sp>
      <p:sp>
        <p:nvSpPr>
          <p:cNvPr id="103427"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hu-HU" smtClean="0"/>
          </a:p>
        </p:txBody>
      </p:sp>
      <p:sp>
        <p:nvSpPr>
          <p:cNvPr id="4" name="Dia számának helye 3"/>
          <p:cNvSpPr>
            <a:spLocks noGrp="1"/>
          </p:cNvSpPr>
          <p:nvPr>
            <p:ph type="sldNum" sz="quarter" idx="5"/>
          </p:nvPr>
        </p:nvSpPr>
        <p:spPr/>
        <p:txBody>
          <a:bodyPr/>
          <a:lstStyle/>
          <a:p>
            <a:pPr>
              <a:defRPr/>
            </a:pPr>
            <a:fld id="{2C196BB9-C051-47B8-B5F6-61DAF537F56D}" type="slidenum">
              <a:rPr lang="hu-HU">
                <a:solidFill>
                  <a:prstClr val="black"/>
                </a:solidFill>
              </a:rPr>
              <a:pPr>
                <a:defRPr/>
              </a:pPr>
              <a:t>32</a:t>
            </a:fld>
            <a:endParaRPr lang="hu-HU">
              <a:solidFill>
                <a:prstClr val="black"/>
              </a:solidFill>
            </a:endParaRPr>
          </a:p>
        </p:txBody>
      </p:sp>
    </p:spTree>
    <p:extLst>
      <p:ext uri="{BB962C8B-B14F-4D97-AF65-F5344CB8AC3E}">
        <p14:creationId xmlns:p14="http://schemas.microsoft.com/office/powerpoint/2010/main" val="2552670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Diakép helye 1"/>
          <p:cNvSpPr>
            <a:spLocks noGrp="1" noRot="1" noChangeAspect="1" noTextEdit="1"/>
          </p:cNvSpPr>
          <p:nvPr>
            <p:ph type="sldImg"/>
          </p:nvPr>
        </p:nvSpPr>
        <p:spPr bwMode="auto">
          <a:noFill/>
          <a:ln>
            <a:solidFill>
              <a:srgbClr val="000000"/>
            </a:solidFill>
            <a:miter lim="800000"/>
            <a:headEnd/>
            <a:tailEnd/>
          </a:ln>
        </p:spPr>
      </p:sp>
      <p:sp>
        <p:nvSpPr>
          <p:cNvPr id="102403"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hu-HU" dirty="0" smtClean="0"/>
          </a:p>
        </p:txBody>
      </p:sp>
      <p:sp>
        <p:nvSpPr>
          <p:cNvPr id="4" name="Dia számának helye 3"/>
          <p:cNvSpPr>
            <a:spLocks noGrp="1"/>
          </p:cNvSpPr>
          <p:nvPr>
            <p:ph type="sldNum" sz="quarter" idx="5"/>
          </p:nvPr>
        </p:nvSpPr>
        <p:spPr/>
        <p:txBody>
          <a:bodyPr/>
          <a:lstStyle/>
          <a:p>
            <a:pPr>
              <a:defRPr/>
            </a:pPr>
            <a:fld id="{B2301877-64B2-4545-8AB9-3557C6174B90}" type="slidenum">
              <a:rPr lang="hu-HU">
                <a:solidFill>
                  <a:prstClr val="black"/>
                </a:solidFill>
              </a:rPr>
              <a:pPr>
                <a:defRPr/>
              </a:pPr>
              <a:t>33</a:t>
            </a:fld>
            <a:endParaRPr lang="hu-HU">
              <a:solidFill>
                <a:prstClr val="black"/>
              </a:solidFill>
            </a:endParaRPr>
          </a:p>
        </p:txBody>
      </p:sp>
    </p:spTree>
    <p:extLst>
      <p:ext uri="{BB962C8B-B14F-4D97-AF65-F5344CB8AC3E}">
        <p14:creationId xmlns:p14="http://schemas.microsoft.com/office/powerpoint/2010/main" val="415265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Diakép helye 1"/>
          <p:cNvSpPr>
            <a:spLocks noGrp="1" noRot="1" noChangeAspect="1" noTextEdit="1"/>
          </p:cNvSpPr>
          <p:nvPr>
            <p:ph type="sldImg"/>
          </p:nvPr>
        </p:nvSpPr>
        <p:spPr bwMode="auto">
          <a:noFill/>
          <a:ln>
            <a:solidFill>
              <a:srgbClr val="000000"/>
            </a:solidFill>
            <a:miter lim="800000"/>
            <a:headEnd/>
            <a:tailEnd/>
          </a:ln>
        </p:spPr>
      </p:sp>
      <p:sp>
        <p:nvSpPr>
          <p:cNvPr id="103427"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hu-HU" smtClean="0"/>
          </a:p>
        </p:txBody>
      </p:sp>
      <p:sp>
        <p:nvSpPr>
          <p:cNvPr id="4" name="Dia számának helye 3"/>
          <p:cNvSpPr>
            <a:spLocks noGrp="1"/>
          </p:cNvSpPr>
          <p:nvPr>
            <p:ph type="sldNum" sz="quarter" idx="5"/>
          </p:nvPr>
        </p:nvSpPr>
        <p:spPr/>
        <p:txBody>
          <a:bodyPr/>
          <a:lstStyle/>
          <a:p>
            <a:pPr>
              <a:defRPr/>
            </a:pPr>
            <a:fld id="{2C196BB9-C051-47B8-B5F6-61DAF537F56D}" type="slidenum">
              <a:rPr lang="hu-HU">
                <a:solidFill>
                  <a:prstClr val="black"/>
                </a:solidFill>
              </a:rPr>
              <a:pPr>
                <a:defRPr/>
              </a:pPr>
              <a:t>34</a:t>
            </a:fld>
            <a:endParaRPr lang="hu-HU">
              <a:solidFill>
                <a:prstClr val="black"/>
              </a:solidFill>
            </a:endParaRPr>
          </a:p>
        </p:txBody>
      </p:sp>
    </p:spTree>
    <p:extLst>
      <p:ext uri="{BB962C8B-B14F-4D97-AF65-F5344CB8AC3E}">
        <p14:creationId xmlns:p14="http://schemas.microsoft.com/office/powerpoint/2010/main" val="1316016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F3D48942-C5CA-4531-98ED-61C1B04ACCCE}" type="slidenum">
              <a:rPr lang="hu-HU" smtClean="0"/>
              <a:pPr/>
              <a:t>35</a:t>
            </a:fld>
            <a:endParaRPr lang="hu-HU"/>
          </a:p>
        </p:txBody>
      </p:sp>
    </p:spTree>
    <p:extLst>
      <p:ext uri="{BB962C8B-B14F-4D97-AF65-F5344CB8AC3E}">
        <p14:creationId xmlns:p14="http://schemas.microsoft.com/office/powerpoint/2010/main" val="1790204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Diakép helye 1"/>
          <p:cNvSpPr>
            <a:spLocks noGrp="1" noRot="1" noChangeAspect="1" noTextEdit="1"/>
          </p:cNvSpPr>
          <p:nvPr>
            <p:ph type="sldImg"/>
          </p:nvPr>
        </p:nvSpPr>
        <p:spPr bwMode="auto">
          <a:noFill/>
          <a:ln>
            <a:solidFill>
              <a:srgbClr val="000000"/>
            </a:solidFill>
            <a:miter lim="800000"/>
            <a:headEnd/>
            <a:tailEnd/>
          </a:ln>
        </p:spPr>
      </p:sp>
      <p:sp>
        <p:nvSpPr>
          <p:cNvPr id="101379"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hu-HU" smtClean="0"/>
          </a:p>
        </p:txBody>
      </p:sp>
      <p:sp>
        <p:nvSpPr>
          <p:cNvPr id="4" name="Dia számának helye 3"/>
          <p:cNvSpPr>
            <a:spLocks noGrp="1"/>
          </p:cNvSpPr>
          <p:nvPr>
            <p:ph type="sldNum" sz="quarter" idx="5"/>
          </p:nvPr>
        </p:nvSpPr>
        <p:spPr/>
        <p:txBody>
          <a:bodyPr/>
          <a:lstStyle/>
          <a:p>
            <a:pPr>
              <a:defRPr/>
            </a:pPr>
            <a:fld id="{72ED3B96-5FEF-4208-BF0B-3431EE7F0A35}" type="slidenum">
              <a:rPr lang="hu-HU">
                <a:solidFill>
                  <a:prstClr val="black"/>
                </a:solidFill>
              </a:rPr>
              <a:pPr>
                <a:defRPr/>
              </a:pPr>
              <a:t>36</a:t>
            </a:fld>
            <a:endParaRPr lang="hu-HU">
              <a:solidFill>
                <a:prstClr val="black"/>
              </a:solidFill>
            </a:endParaRPr>
          </a:p>
        </p:txBody>
      </p:sp>
    </p:spTree>
    <p:extLst>
      <p:ext uri="{BB962C8B-B14F-4D97-AF65-F5344CB8AC3E}">
        <p14:creationId xmlns:p14="http://schemas.microsoft.com/office/powerpoint/2010/main" val="627855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pPr>
              <a:defRPr/>
            </a:pPr>
            <a:fld id="{B5E64D12-3D5D-4E23-91DB-0BC41DC0FC11}" type="slidenum">
              <a:rPr lang="hu-HU" smtClean="0"/>
              <a:pPr>
                <a:defRPr/>
              </a:pPr>
              <a:t>5</a:t>
            </a:fld>
            <a:endParaRPr lang="hu-HU" dirty="0"/>
          </a:p>
        </p:txBody>
      </p:sp>
    </p:spTree>
    <p:extLst>
      <p:ext uri="{BB962C8B-B14F-4D97-AF65-F5344CB8AC3E}">
        <p14:creationId xmlns:p14="http://schemas.microsoft.com/office/powerpoint/2010/main" val="19750726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Diakép helye 1"/>
          <p:cNvSpPr>
            <a:spLocks noGrp="1" noRot="1" noChangeAspect="1" noTextEdit="1"/>
          </p:cNvSpPr>
          <p:nvPr>
            <p:ph type="sldImg"/>
          </p:nvPr>
        </p:nvSpPr>
        <p:spPr bwMode="auto">
          <a:noFill/>
          <a:ln>
            <a:solidFill>
              <a:srgbClr val="000000"/>
            </a:solidFill>
            <a:miter lim="800000"/>
            <a:headEnd/>
            <a:tailEnd/>
          </a:ln>
        </p:spPr>
      </p:sp>
      <p:sp>
        <p:nvSpPr>
          <p:cNvPr id="104451"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hu-HU" smtClean="0"/>
          </a:p>
        </p:txBody>
      </p:sp>
      <p:sp>
        <p:nvSpPr>
          <p:cNvPr id="4" name="Dia számának helye 3"/>
          <p:cNvSpPr>
            <a:spLocks noGrp="1"/>
          </p:cNvSpPr>
          <p:nvPr>
            <p:ph type="sldNum" sz="quarter" idx="5"/>
          </p:nvPr>
        </p:nvSpPr>
        <p:spPr/>
        <p:txBody>
          <a:bodyPr/>
          <a:lstStyle/>
          <a:p>
            <a:pPr>
              <a:defRPr/>
            </a:pPr>
            <a:fld id="{81A15C94-DBCB-4C66-A969-2687B885D20B}" type="slidenum">
              <a:rPr lang="hu-HU">
                <a:solidFill>
                  <a:prstClr val="black"/>
                </a:solidFill>
              </a:rPr>
              <a:pPr>
                <a:defRPr/>
              </a:pPr>
              <a:t>37</a:t>
            </a:fld>
            <a:endParaRPr lang="hu-HU">
              <a:solidFill>
                <a:prstClr val="black"/>
              </a:solidFill>
            </a:endParaRPr>
          </a:p>
        </p:txBody>
      </p:sp>
    </p:spTree>
    <p:extLst>
      <p:ext uri="{BB962C8B-B14F-4D97-AF65-F5344CB8AC3E}">
        <p14:creationId xmlns:p14="http://schemas.microsoft.com/office/powerpoint/2010/main" val="2583167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6A43CDF5-F759-4D3F-AB7F-FB2E36DEB54D}" type="slidenum">
              <a:rPr lang="hu-HU" smtClean="0"/>
              <a:pPr/>
              <a:t>38</a:t>
            </a:fld>
            <a:endParaRPr lang="hu-HU"/>
          </a:p>
        </p:txBody>
      </p:sp>
    </p:spTree>
    <p:extLst>
      <p:ext uri="{BB962C8B-B14F-4D97-AF65-F5344CB8AC3E}">
        <p14:creationId xmlns:p14="http://schemas.microsoft.com/office/powerpoint/2010/main" val="28618868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1B3C252F-334F-4F68-B97B-73A181D5FDEF}" type="slidenum">
              <a:rPr lang="hu-HU" smtClean="0"/>
              <a:pPr/>
              <a:t>39</a:t>
            </a:fld>
            <a:endParaRPr lang="hu-HU"/>
          </a:p>
        </p:txBody>
      </p:sp>
    </p:spTree>
    <p:extLst>
      <p:ext uri="{BB962C8B-B14F-4D97-AF65-F5344CB8AC3E}">
        <p14:creationId xmlns:p14="http://schemas.microsoft.com/office/powerpoint/2010/main" val="37336436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pPr>
              <a:defRPr/>
            </a:pPr>
            <a:fld id="{B5E64D12-3D5D-4E23-91DB-0BC41DC0FC11}" type="slidenum">
              <a:rPr lang="hu-HU" smtClean="0"/>
              <a:pPr>
                <a:defRPr/>
              </a:pPr>
              <a:t>41</a:t>
            </a:fld>
            <a:endParaRPr lang="hu-HU" dirty="0"/>
          </a:p>
        </p:txBody>
      </p:sp>
    </p:spTree>
    <p:extLst>
      <p:ext uri="{BB962C8B-B14F-4D97-AF65-F5344CB8AC3E}">
        <p14:creationId xmlns:p14="http://schemas.microsoft.com/office/powerpoint/2010/main" val="19817107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F3D48942-C5CA-4531-98ED-61C1B04ACCCE}" type="slidenum">
              <a:rPr lang="hu-HU" smtClean="0"/>
              <a:pPr/>
              <a:t>42</a:t>
            </a:fld>
            <a:endParaRPr lang="hu-HU"/>
          </a:p>
        </p:txBody>
      </p:sp>
    </p:spTree>
    <p:extLst>
      <p:ext uri="{BB962C8B-B14F-4D97-AF65-F5344CB8AC3E}">
        <p14:creationId xmlns:p14="http://schemas.microsoft.com/office/powerpoint/2010/main" val="12569724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AEAE73C-EEF9-4BAB-A793-3C4FB22070CA}" type="slidenum">
              <a:rPr lang="en-US"/>
              <a:pPr/>
              <a:t>46</a:t>
            </a:fld>
            <a:endParaRPr lang="en-US"/>
          </a:p>
        </p:txBody>
      </p:sp>
      <p:sp>
        <p:nvSpPr>
          <p:cNvPr id="1228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12290" name="Text Box 2"/>
          <p:cNvSpPr txBox="1">
            <a:spLocks noChangeArrowheads="1"/>
          </p:cNvSpPr>
          <p:nvPr/>
        </p:nvSpPr>
        <p:spPr bwMode="auto">
          <a:xfrm>
            <a:off x="686360" y="4342535"/>
            <a:ext cx="5486681" cy="4114511"/>
          </a:xfrm>
          <a:prstGeom prst="rect">
            <a:avLst/>
          </a:prstGeom>
          <a:noFill/>
          <a:ln w="9525" cap="flat">
            <a:noFill/>
            <a:round/>
            <a:headEnd/>
            <a:tailEnd/>
          </a:ln>
          <a:effectLst/>
        </p:spPr>
        <p:txBody>
          <a:bodyPr wrap="none" lIns="82058" tIns="41029" rIns="82058" bIns="41029" anchor="ctr"/>
          <a:lstStyle/>
          <a:p>
            <a:endParaRPr lang="hu-HU"/>
          </a:p>
        </p:txBody>
      </p:sp>
      <p:sp>
        <p:nvSpPr>
          <p:cNvPr id="5" name="Jegyzetek helye 4"/>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5675335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153568D-9807-4F5C-AAB3-BD7AF74DE25F}" type="slidenum">
              <a:rPr lang="en-US"/>
              <a:pPr/>
              <a:t>47</a:t>
            </a:fld>
            <a:endParaRPr lang="en-US"/>
          </a:p>
        </p:txBody>
      </p:sp>
      <p:sp>
        <p:nvSpPr>
          <p:cNvPr id="921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9218" name="Text Box 2"/>
          <p:cNvSpPr txBox="1">
            <a:spLocks noChangeArrowheads="1"/>
          </p:cNvSpPr>
          <p:nvPr/>
        </p:nvSpPr>
        <p:spPr bwMode="auto">
          <a:xfrm>
            <a:off x="686360" y="4342535"/>
            <a:ext cx="5486681" cy="4114511"/>
          </a:xfrm>
          <a:prstGeom prst="rect">
            <a:avLst/>
          </a:prstGeom>
          <a:noFill/>
          <a:ln w="9525" cap="flat">
            <a:noFill/>
            <a:round/>
            <a:headEnd/>
            <a:tailEnd/>
          </a:ln>
          <a:effectLst/>
        </p:spPr>
        <p:txBody>
          <a:bodyPr wrap="none" lIns="82058" tIns="41029" rIns="82058" bIns="41029" anchor="ctr"/>
          <a:lstStyle/>
          <a:p>
            <a:endParaRPr lang="hu-HU"/>
          </a:p>
        </p:txBody>
      </p:sp>
      <p:sp>
        <p:nvSpPr>
          <p:cNvPr id="5" name="Jegyzetek helye 4"/>
          <p:cNvSpPr>
            <a:spLocks noGrp="1"/>
          </p:cNvSpPr>
          <p:nvPr>
            <p:ph type="body" idx="1"/>
          </p:nvPr>
        </p:nvSpPr>
        <p:spPr/>
        <p:txBody>
          <a:bodyPr>
            <a:normAutofit/>
          </a:bodyPr>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 pos="7298832" algn="l"/>
              </a:tabLst>
            </a:pPr>
            <a:r>
              <a:rPr lang="en-US" sz="1200" dirty="0" smtClean="0">
                <a:solidFill>
                  <a:srgbClr val="000000"/>
                </a:solidFill>
                <a:ea typeface="Droid Sans Fallback" charset="0"/>
                <a:cs typeface="Droid Sans Fallback" charset="0"/>
              </a:rPr>
              <a:t>Sequencing of the CTO polyadenylated non-coding transcript using single- molecule and </a:t>
            </a:r>
          </a:p>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 pos="7298832" algn="l"/>
              </a:tabLst>
            </a:pPr>
            <a:r>
              <a:rPr lang="en-US" sz="1200" dirty="0" smtClean="0">
                <a:solidFill>
                  <a:srgbClr val="000000"/>
                </a:solidFill>
                <a:ea typeface="Droid Sans Fallback" charset="0"/>
                <a:cs typeface="Droid Sans Fallback" charset="0"/>
              </a:rPr>
              <a:t>PCR-based technologies. </a:t>
            </a:r>
          </a:p>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 pos="7298832" algn="l"/>
              </a:tabLst>
            </a:pPr>
            <a:r>
              <a:rPr lang="en-US" sz="1200" dirty="0" smtClean="0">
                <a:solidFill>
                  <a:srgbClr val="000000"/>
                </a:solidFill>
                <a:ea typeface="Droid Sans Fallback" charset="0"/>
                <a:cs typeface="Droid Sans Fallback" charset="0"/>
              </a:rPr>
              <a:t>A: Illumina high-throughput sequencing coverage of the replication </a:t>
            </a:r>
          </a:p>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 pos="7298832" algn="l"/>
              </a:tabLst>
            </a:pPr>
            <a:r>
              <a:rPr lang="en-US" sz="1200" dirty="0" smtClean="0">
                <a:solidFill>
                  <a:srgbClr val="000000"/>
                </a:solidFill>
                <a:ea typeface="Droid Sans Fallback" charset="0"/>
                <a:cs typeface="Droid Sans Fallback" charset="0"/>
              </a:rPr>
              <a:t>origin </a:t>
            </a:r>
            <a:r>
              <a:rPr lang="en-US" sz="1200" dirty="0" err="1" smtClean="0">
                <a:solidFill>
                  <a:srgbClr val="000000"/>
                </a:solidFill>
                <a:ea typeface="Droid Sans Fallback" charset="0"/>
                <a:cs typeface="Droid Sans Fallback" charset="0"/>
              </a:rPr>
              <a:t>OriL</a:t>
            </a:r>
            <a:r>
              <a:rPr lang="en-US" sz="1200" dirty="0" smtClean="0">
                <a:solidFill>
                  <a:srgbClr val="000000"/>
                </a:solidFill>
                <a:ea typeface="Droid Sans Fallback" charset="0"/>
                <a:cs typeface="Droid Sans Fallback" charset="0"/>
              </a:rPr>
              <a:t> area of the </a:t>
            </a:r>
            <a:r>
              <a:rPr lang="en-US" sz="1200" dirty="0" err="1" smtClean="0">
                <a:solidFill>
                  <a:srgbClr val="000000"/>
                </a:solidFill>
                <a:ea typeface="Droid Sans Fallback" charset="0"/>
                <a:cs typeface="Droid Sans Fallback" charset="0"/>
              </a:rPr>
              <a:t>PrV</a:t>
            </a:r>
            <a:r>
              <a:rPr lang="en-US" sz="1200" dirty="0" smtClean="0">
                <a:solidFill>
                  <a:srgbClr val="000000"/>
                </a:solidFill>
                <a:ea typeface="Droid Sans Fallback" charset="0"/>
                <a:cs typeface="Droid Sans Fallback" charset="0"/>
              </a:rPr>
              <a:t> genome, using conventional random-hexamer primed (top) and </a:t>
            </a:r>
          </a:p>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 pos="7298832" algn="l"/>
              </a:tabLst>
            </a:pPr>
            <a:r>
              <a:rPr lang="en-US" sz="1200" dirty="0" smtClean="0">
                <a:solidFill>
                  <a:srgbClr val="000000"/>
                </a:solidFill>
                <a:ea typeface="Droid Sans Fallback" charset="0"/>
                <a:cs typeface="Droid Sans Fallback" charset="0"/>
              </a:rPr>
              <a:t>anchored oligo(dT) primed (bottom) libraries. The short isoform of CTO was sequenced to a </a:t>
            </a:r>
          </a:p>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 pos="7298832" algn="l"/>
              </a:tabLst>
            </a:pPr>
            <a:r>
              <a:rPr lang="en-US" sz="1200" dirty="0" smtClean="0">
                <a:solidFill>
                  <a:srgbClr val="000000"/>
                </a:solidFill>
                <a:ea typeface="Droid Sans Fallback" charset="0"/>
                <a:cs typeface="Droid Sans Fallback" charset="0"/>
              </a:rPr>
              <a:t>depth of ~11e3 (random hexamer) and 2.2e6 (oligo(dT)) reads, respectively. </a:t>
            </a:r>
          </a:p>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 pos="7298832" algn="l"/>
              </a:tabLst>
            </a:pPr>
            <a:r>
              <a:rPr lang="en-US" sz="1200" dirty="0" smtClean="0">
                <a:solidFill>
                  <a:srgbClr val="000000"/>
                </a:solidFill>
                <a:ea typeface="Droid Sans Fallback" charset="0"/>
                <a:cs typeface="Droid Sans Fallback" charset="0"/>
              </a:rPr>
              <a:t>B: Less abundant </a:t>
            </a:r>
            <a:r>
              <a:rPr lang="en-US" sz="1200" dirty="0" err="1" smtClean="0">
                <a:solidFill>
                  <a:srgbClr val="000000"/>
                </a:solidFill>
                <a:ea typeface="Droid Sans Fallback" charset="0"/>
                <a:cs typeface="Droid Sans Fallback" charset="0"/>
              </a:rPr>
              <a:t>isoforms</a:t>
            </a:r>
            <a:r>
              <a:rPr lang="en-US" sz="1200" dirty="0" smtClean="0">
                <a:solidFill>
                  <a:srgbClr val="000000"/>
                </a:solidFill>
                <a:ea typeface="Droid Sans Fallback" charset="0"/>
                <a:cs typeface="Droid Sans Fallback" charset="0"/>
              </a:rPr>
              <a:t> of CTO discovered using Pacific Biosciences Single- Molecule </a:t>
            </a:r>
          </a:p>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 pos="7298832" algn="l"/>
              </a:tabLst>
            </a:pPr>
            <a:r>
              <a:rPr lang="en-US" sz="1200" dirty="0" smtClean="0">
                <a:solidFill>
                  <a:srgbClr val="000000"/>
                </a:solidFill>
                <a:ea typeface="Droid Sans Fallback" charset="0"/>
                <a:cs typeface="Droid Sans Fallback" charset="0"/>
              </a:rPr>
              <a:t>Real-Time sequencing: molecules which proved to be of intermediate length, and are suspected </a:t>
            </a:r>
          </a:p>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 pos="7298832" algn="l"/>
              </a:tabLst>
            </a:pPr>
            <a:r>
              <a:rPr lang="en-US" sz="1200" dirty="0" smtClean="0">
                <a:solidFill>
                  <a:srgbClr val="000000"/>
                </a:solidFill>
                <a:ea typeface="Droid Sans Fallback" charset="0"/>
                <a:cs typeface="Droid Sans Fallback" charset="0"/>
              </a:rPr>
              <a:t>to be incomplete fragments, are marked with dotted lines. (single molecules corresponding to </a:t>
            </a:r>
          </a:p>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 pos="7298832" algn="l"/>
              </a:tabLst>
            </a:pPr>
            <a:r>
              <a:rPr lang="en-US" sz="1200" dirty="0" smtClean="0">
                <a:solidFill>
                  <a:srgbClr val="000000"/>
                </a:solidFill>
                <a:ea typeface="Droid Sans Fallback" charset="0"/>
                <a:cs typeface="Droid Sans Fallback" charset="0"/>
              </a:rPr>
              <a:t>the CTO short isoform are not shown).</a:t>
            </a:r>
          </a:p>
          <a:p>
            <a:endParaRPr lang="en-US" dirty="0"/>
          </a:p>
        </p:txBody>
      </p:sp>
    </p:spTree>
    <p:extLst>
      <p:ext uri="{BB962C8B-B14F-4D97-AF65-F5344CB8AC3E}">
        <p14:creationId xmlns:p14="http://schemas.microsoft.com/office/powerpoint/2010/main" val="15033164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56D3E1D-3386-499E-8F73-9DE9577599B9}" type="slidenum">
              <a:rPr lang="en-US"/>
              <a:pPr/>
              <a:t>48</a:t>
            </a:fld>
            <a:endParaRPr lang="en-US"/>
          </a:p>
        </p:txBody>
      </p:sp>
      <p:sp>
        <p:nvSpPr>
          <p:cNvPr id="1331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13314" name="Text Box 2"/>
          <p:cNvSpPr txBox="1">
            <a:spLocks noChangeArrowheads="1"/>
          </p:cNvSpPr>
          <p:nvPr/>
        </p:nvSpPr>
        <p:spPr bwMode="auto">
          <a:xfrm>
            <a:off x="686360" y="4342535"/>
            <a:ext cx="5486681" cy="4114511"/>
          </a:xfrm>
          <a:prstGeom prst="rect">
            <a:avLst/>
          </a:prstGeom>
          <a:noFill/>
          <a:ln w="9525" cap="flat">
            <a:noFill/>
            <a:round/>
            <a:headEnd/>
            <a:tailEnd/>
          </a:ln>
          <a:effectLst/>
        </p:spPr>
        <p:txBody>
          <a:bodyPr wrap="none" lIns="82058" tIns="41029" rIns="82058" bIns="41029" anchor="ctr"/>
          <a:lstStyle/>
          <a:p>
            <a:endParaRPr lang="hu-HU"/>
          </a:p>
        </p:txBody>
      </p:sp>
      <p:sp>
        <p:nvSpPr>
          <p:cNvPr id="2" name="Jegyzetek helye 1"/>
          <p:cNvSpPr>
            <a:spLocks noGrp="1"/>
          </p:cNvSpPr>
          <p:nvPr>
            <p:ph type="body" idx="1"/>
          </p:nvPr>
        </p:nvSpPr>
        <p:spPr/>
        <p:txBody>
          <a:bodyPr/>
          <a:lstStyle/>
          <a:p>
            <a:endParaRPr lang="hu-HU" dirty="0"/>
          </a:p>
        </p:txBody>
      </p:sp>
    </p:spTree>
    <p:extLst>
      <p:ext uri="{BB962C8B-B14F-4D97-AF65-F5344CB8AC3E}">
        <p14:creationId xmlns:p14="http://schemas.microsoft.com/office/powerpoint/2010/main" val="31533103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56D3E1D-3386-499E-8F73-9DE9577599B9}" type="slidenum">
              <a:rPr lang="en-US"/>
              <a:pPr/>
              <a:t>49</a:t>
            </a:fld>
            <a:endParaRPr lang="en-US"/>
          </a:p>
        </p:txBody>
      </p:sp>
      <p:sp>
        <p:nvSpPr>
          <p:cNvPr id="1331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13314" name="Text Box 2"/>
          <p:cNvSpPr txBox="1">
            <a:spLocks noChangeArrowheads="1"/>
          </p:cNvSpPr>
          <p:nvPr/>
        </p:nvSpPr>
        <p:spPr bwMode="auto">
          <a:xfrm>
            <a:off x="686360" y="4342535"/>
            <a:ext cx="5486681" cy="4114511"/>
          </a:xfrm>
          <a:prstGeom prst="rect">
            <a:avLst/>
          </a:prstGeom>
          <a:noFill/>
          <a:ln w="9525" cap="flat">
            <a:noFill/>
            <a:round/>
            <a:headEnd/>
            <a:tailEnd/>
          </a:ln>
          <a:effectLst/>
        </p:spPr>
        <p:txBody>
          <a:bodyPr wrap="none" lIns="82058" tIns="41029" rIns="82058" bIns="41029" anchor="ctr"/>
          <a:lstStyle/>
          <a:p>
            <a:endParaRPr lang="hu-HU"/>
          </a:p>
        </p:txBody>
      </p:sp>
      <p:sp>
        <p:nvSpPr>
          <p:cNvPr id="2" name="Jegyzetek helye 1"/>
          <p:cNvSpPr>
            <a:spLocks noGrp="1"/>
          </p:cNvSpPr>
          <p:nvPr>
            <p:ph type="body" idx="1"/>
          </p:nvPr>
        </p:nvSpPr>
        <p:spPr/>
        <p:txBody>
          <a:bodyPr/>
          <a:lstStyle/>
          <a:p>
            <a:endParaRPr lang="hu-HU" dirty="0"/>
          </a:p>
        </p:txBody>
      </p:sp>
    </p:spTree>
    <p:extLst>
      <p:ext uri="{BB962C8B-B14F-4D97-AF65-F5344CB8AC3E}">
        <p14:creationId xmlns:p14="http://schemas.microsoft.com/office/powerpoint/2010/main" val="41920851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pPr>
              <a:defRPr/>
            </a:pPr>
            <a:fld id="{B5E64D12-3D5D-4E23-91DB-0BC41DC0FC11}" type="slidenum">
              <a:rPr lang="hu-HU" smtClean="0"/>
              <a:pPr>
                <a:defRPr/>
              </a:pPr>
              <a:t>50</a:t>
            </a:fld>
            <a:endParaRPr lang="hu-HU"/>
          </a:p>
        </p:txBody>
      </p:sp>
    </p:spTree>
    <p:extLst>
      <p:ext uri="{BB962C8B-B14F-4D97-AF65-F5344CB8AC3E}">
        <p14:creationId xmlns:p14="http://schemas.microsoft.com/office/powerpoint/2010/main" val="3956845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pPr>
              <a:defRPr/>
            </a:pPr>
            <a:fld id="{B5E64D12-3D5D-4E23-91DB-0BC41DC0FC11}" type="slidenum">
              <a:rPr lang="hu-HU" smtClean="0"/>
              <a:pPr>
                <a:defRPr/>
              </a:pPr>
              <a:t>6</a:t>
            </a:fld>
            <a:endParaRPr lang="hu-HU" dirty="0"/>
          </a:p>
        </p:txBody>
      </p:sp>
    </p:spTree>
    <p:extLst>
      <p:ext uri="{BB962C8B-B14F-4D97-AF65-F5344CB8AC3E}">
        <p14:creationId xmlns:p14="http://schemas.microsoft.com/office/powerpoint/2010/main" val="1975072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pPr>
              <a:defRPr/>
            </a:pPr>
            <a:fld id="{B5E64D12-3D5D-4E23-91DB-0BC41DC0FC11}" type="slidenum">
              <a:rPr lang="hu-HU" smtClean="0"/>
              <a:pPr>
                <a:defRPr/>
              </a:pPr>
              <a:t>7</a:t>
            </a:fld>
            <a:endParaRPr lang="hu-HU" dirty="0"/>
          </a:p>
        </p:txBody>
      </p:sp>
    </p:spTree>
    <p:extLst>
      <p:ext uri="{BB962C8B-B14F-4D97-AF65-F5344CB8AC3E}">
        <p14:creationId xmlns:p14="http://schemas.microsoft.com/office/powerpoint/2010/main" val="3213729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6A43CDF5-F759-4D3F-AB7F-FB2E36DEB54D}" type="slidenum">
              <a:rPr lang="hu-HU" smtClean="0"/>
              <a:pPr/>
              <a:t>8</a:t>
            </a:fld>
            <a:endParaRPr lang="hu-HU" dirty="0"/>
          </a:p>
        </p:txBody>
      </p:sp>
    </p:spTree>
    <p:extLst>
      <p:ext uri="{BB962C8B-B14F-4D97-AF65-F5344CB8AC3E}">
        <p14:creationId xmlns:p14="http://schemas.microsoft.com/office/powerpoint/2010/main" val="1236143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6A43CDF5-F759-4D3F-AB7F-FB2E36DEB54D}" type="slidenum">
              <a:rPr lang="hu-HU" smtClean="0"/>
              <a:pPr/>
              <a:t>9</a:t>
            </a:fld>
            <a:endParaRPr lang="hu-HU" dirty="0"/>
          </a:p>
        </p:txBody>
      </p:sp>
    </p:spTree>
    <p:extLst>
      <p:ext uri="{BB962C8B-B14F-4D97-AF65-F5344CB8AC3E}">
        <p14:creationId xmlns:p14="http://schemas.microsoft.com/office/powerpoint/2010/main" val="1236143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6A43CDF5-F759-4D3F-AB7F-FB2E36DEB54D}" type="slidenum">
              <a:rPr lang="hu-HU" smtClean="0"/>
              <a:pPr/>
              <a:t>10</a:t>
            </a:fld>
            <a:endParaRPr lang="hu-HU" dirty="0"/>
          </a:p>
        </p:txBody>
      </p:sp>
    </p:spTree>
    <p:extLst>
      <p:ext uri="{BB962C8B-B14F-4D97-AF65-F5344CB8AC3E}">
        <p14:creationId xmlns:p14="http://schemas.microsoft.com/office/powerpoint/2010/main" val="1236143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6A43CDF5-F759-4D3F-AB7F-FB2E36DEB54D}" type="slidenum">
              <a:rPr lang="hu-HU" smtClean="0"/>
              <a:pPr/>
              <a:t>11</a:t>
            </a:fld>
            <a:endParaRPr lang="hu-HU" dirty="0"/>
          </a:p>
        </p:txBody>
      </p:sp>
    </p:spTree>
    <p:extLst>
      <p:ext uri="{BB962C8B-B14F-4D97-AF65-F5344CB8AC3E}">
        <p14:creationId xmlns:p14="http://schemas.microsoft.com/office/powerpoint/2010/main" val="1236143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41E1FC52-5E26-41EB-B919-2289E34258E8}" type="datetimeFigureOut">
              <a:rPr lang="hu-HU" smtClean="0"/>
              <a:pPr/>
              <a:t>2015.08.01.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2820760-F18F-4F92-93CD-2C5AACF938FF}"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1E1FC52-5E26-41EB-B919-2289E34258E8}" type="datetimeFigureOut">
              <a:rPr lang="hu-HU" smtClean="0"/>
              <a:pPr/>
              <a:t>2015.08.01.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2820760-F18F-4F92-93CD-2C5AACF938FF}"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1E1FC52-5E26-41EB-B919-2289E34258E8}" type="datetimeFigureOut">
              <a:rPr lang="hu-HU" smtClean="0"/>
              <a:pPr/>
              <a:t>2015.08.01.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2820760-F18F-4F92-93CD-2C5AACF938FF}" type="slidenum">
              <a:rPr lang="hu-HU" smtClean="0"/>
              <a:pPr/>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3"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extLst>
      <p:ext uri="{BB962C8B-B14F-4D97-AF65-F5344CB8AC3E}">
        <p14:creationId xmlns:p14="http://schemas.microsoft.com/office/powerpoint/2010/main" val="4211521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Egyéni elrendezés">
    <p:spTree>
      <p:nvGrpSpPr>
        <p:cNvPr id="1" name=""/>
        <p:cNvGrpSpPr/>
        <p:nvPr/>
      </p:nvGrpSpPr>
      <p:grpSpPr>
        <a:xfrm>
          <a:off x="0" y="0"/>
          <a:ext cx="0" cy="0"/>
          <a:chOff x="0" y="0"/>
          <a:chExt cx="0" cy="0"/>
        </a:xfrm>
      </p:grpSpPr>
      <p:sp>
        <p:nvSpPr>
          <p:cNvPr id="2" name="Cím 1"/>
          <p:cNvSpPr>
            <a:spLocks noGrp="1"/>
          </p:cNvSpPr>
          <p:nvPr>
            <p:ph type="title"/>
          </p:nvPr>
        </p:nvSpPr>
        <p:spPr>
          <a:xfrm>
            <a:off x="456481" y="273629"/>
            <a:ext cx="8226720" cy="1143480"/>
          </a:xfrm>
        </p:spPr>
        <p:txBody>
          <a:bodyPr/>
          <a:lstStyle/>
          <a:p>
            <a:r>
              <a:rPr lang="hu-HU" smtClean="0"/>
              <a:t>Mintacím szerkesztése</a:t>
            </a:r>
            <a:endParaRPr lang="hu-HU"/>
          </a:p>
        </p:txBody>
      </p:sp>
      <p:sp>
        <p:nvSpPr>
          <p:cNvPr id="3" name="Dátum helye 2"/>
          <p:cNvSpPr>
            <a:spLocks noGrp="1"/>
          </p:cNvSpPr>
          <p:nvPr>
            <p:ph type="dt" idx="10"/>
          </p:nvPr>
        </p:nvSpPr>
        <p:spPr>
          <a:xfrm>
            <a:off x="456481" y="6247376"/>
            <a:ext cx="2128320" cy="470930"/>
          </a:xfrm>
        </p:spPr>
        <p:txBody>
          <a:bodyPr/>
          <a:lstStyle>
            <a:lvl1pPr>
              <a:defRPr/>
            </a:lvl1pPr>
          </a:lstStyle>
          <a:p>
            <a:endParaRPr lang="en-US" altLang="hu-HU"/>
          </a:p>
        </p:txBody>
      </p:sp>
      <p:sp>
        <p:nvSpPr>
          <p:cNvPr id="4" name="Élőláb helye 3"/>
          <p:cNvSpPr>
            <a:spLocks noGrp="1"/>
          </p:cNvSpPr>
          <p:nvPr>
            <p:ph type="ftr" idx="11"/>
          </p:nvPr>
        </p:nvSpPr>
        <p:spPr>
          <a:xfrm>
            <a:off x="3127680" y="6247376"/>
            <a:ext cx="2897280" cy="470930"/>
          </a:xfrm>
        </p:spPr>
        <p:txBody>
          <a:bodyPr/>
          <a:lstStyle>
            <a:lvl1pPr>
              <a:defRPr/>
            </a:lvl1pPr>
          </a:lstStyle>
          <a:p>
            <a:endParaRPr lang="en-US" altLang="hu-HU"/>
          </a:p>
        </p:txBody>
      </p:sp>
      <p:sp>
        <p:nvSpPr>
          <p:cNvPr id="5" name="Dia számának helye 4"/>
          <p:cNvSpPr>
            <a:spLocks noGrp="1"/>
          </p:cNvSpPr>
          <p:nvPr>
            <p:ph type="sldNum" idx="12"/>
          </p:nvPr>
        </p:nvSpPr>
        <p:spPr>
          <a:xfrm>
            <a:off x="6556321" y="6247376"/>
            <a:ext cx="2128320" cy="470930"/>
          </a:xfrm>
        </p:spPr>
        <p:txBody>
          <a:bodyPr/>
          <a:lstStyle>
            <a:lvl1pPr>
              <a:defRPr/>
            </a:lvl1pPr>
          </a:lstStyle>
          <a:p>
            <a:fld id="{50202369-EBE2-4E20-916B-A6859FA8BF29}" type="slidenum">
              <a:rPr lang="en-US" altLang="hu-HU"/>
              <a:pPr/>
              <a:t>‹#›</a:t>
            </a:fld>
            <a:endParaRPr lang="en-US" altLang="hu-HU"/>
          </a:p>
        </p:txBody>
      </p:sp>
    </p:spTree>
    <p:extLst>
      <p:ext uri="{BB962C8B-B14F-4D97-AF65-F5344CB8AC3E}">
        <p14:creationId xmlns:p14="http://schemas.microsoft.com/office/powerpoint/2010/main" val="3959198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1E1FC52-5E26-41EB-B919-2289E34258E8}" type="datetimeFigureOut">
              <a:rPr lang="hu-HU" smtClean="0"/>
              <a:pPr/>
              <a:t>2015.08.01.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2820760-F18F-4F92-93CD-2C5AACF938FF}"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41E1FC52-5E26-41EB-B919-2289E34258E8}" type="datetimeFigureOut">
              <a:rPr lang="hu-HU" smtClean="0"/>
              <a:pPr/>
              <a:t>2015.08.01.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2820760-F18F-4F92-93CD-2C5AACF938FF}"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41E1FC52-5E26-41EB-B919-2289E34258E8}" type="datetimeFigureOut">
              <a:rPr lang="hu-HU" smtClean="0"/>
              <a:pPr/>
              <a:t>2015.08.01.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2820760-F18F-4F92-93CD-2C5AACF938FF}"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41E1FC52-5E26-41EB-B919-2289E34258E8}" type="datetimeFigureOut">
              <a:rPr lang="hu-HU" smtClean="0"/>
              <a:pPr/>
              <a:t>2015.08.01.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A2820760-F18F-4F92-93CD-2C5AACF938FF}"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41E1FC52-5E26-41EB-B919-2289E34258E8}" type="datetimeFigureOut">
              <a:rPr lang="hu-HU" smtClean="0"/>
              <a:pPr/>
              <a:t>2015.08.01.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A2820760-F18F-4F92-93CD-2C5AACF938FF}"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41E1FC52-5E26-41EB-B919-2289E34258E8}" type="datetimeFigureOut">
              <a:rPr lang="hu-HU" smtClean="0"/>
              <a:pPr/>
              <a:t>2015.08.01.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A2820760-F18F-4F92-93CD-2C5AACF938FF}"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41E1FC52-5E26-41EB-B919-2289E34258E8}" type="datetimeFigureOut">
              <a:rPr lang="hu-HU" smtClean="0"/>
              <a:pPr/>
              <a:t>2015.08.01.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2820760-F18F-4F92-93CD-2C5AACF938FF}"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41E1FC52-5E26-41EB-B919-2289E34258E8}" type="datetimeFigureOut">
              <a:rPr lang="hu-HU" smtClean="0"/>
              <a:pPr/>
              <a:t>2015.08.01.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2820760-F18F-4F92-93CD-2C5AACF938FF}"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E1FC52-5E26-41EB-B919-2289E34258E8}" type="datetimeFigureOut">
              <a:rPr lang="hu-HU" smtClean="0"/>
              <a:pPr/>
              <a:t>2015.08.01.</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820760-F18F-4F92-93CD-2C5AACF938FF}"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6.jpeg"/><Relationship Id="rId5" Type="http://schemas.openxmlformats.org/officeDocument/2006/relationships/image" Target="../media/image17.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notesSlide" Target="../notesSlides/notesSlide19.xml"/><Relationship Id="rId7" Type="http://schemas.openxmlformats.org/officeDocument/2006/relationships/oleObject" Target="../embeddings/Microsoft_Word_97_-_2003_Document1.doc"/><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6.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9.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33.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notesSlide" Target="../notesSlides/notesSlide26.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0.wmf"/><Relationship Id="rId5" Type="http://schemas.openxmlformats.org/officeDocument/2006/relationships/oleObject" Target="../embeddings/oleObject4.bin"/><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27.xml"/><Relationship Id="rId7"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35.wmf"/><Relationship Id="rId5" Type="http://schemas.openxmlformats.org/officeDocument/2006/relationships/image" Target="../media/image32.e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34.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41.jpeg"/></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conferenceseries.com/" TargetMode="External"/><Relationship Id="rId2" Type="http://schemas.openxmlformats.org/officeDocument/2006/relationships/hyperlink" Target="http://transcriptomics.conferenceseries.com/" TargetMode="External"/><Relationship Id="rId1" Type="http://schemas.openxmlformats.org/officeDocument/2006/relationships/slideLayout" Target="../slideLayouts/slideLayout2.xml"/><Relationship Id="rId4" Type="http://schemas.openxmlformats.org/officeDocument/2006/relationships/hyperlink" Target="http://www.conferenceseries.com/genetics-and-molecular-biology-conferences.php"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hyperlink" Target="http://www.ncbi.nlm.nih.gov/pubmed/17077320" TargetMode="External"/><Relationship Id="rId3" Type="http://schemas.openxmlformats.org/officeDocument/2006/relationships/hyperlink" Target="http://www.ncbi.nlm.nih.gov/pubmed/6363938" TargetMode="External"/><Relationship Id="rId7" Type="http://schemas.openxmlformats.org/officeDocument/2006/relationships/hyperlink" Target="http://www.ncbi.nlm.nih.gov/pubmed/17174895"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www.ncbi.nlm.nih.gov/pubmed/12077310" TargetMode="External"/><Relationship Id="rId5" Type="http://schemas.openxmlformats.org/officeDocument/2006/relationships/hyperlink" Target="http://www.ncbi.nlm.nih.gov/pubmed/8265368" TargetMode="External"/><Relationship Id="rId4" Type="http://schemas.openxmlformats.org/officeDocument/2006/relationships/hyperlink" Target="http://www.ncbi.nlm.nih.gov/pubmed/17012275"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b="1" dirty="0" smtClean="0">
                <a:effectLst>
                  <a:outerShdw blurRad="38100" dist="38100" dir="2700000" algn="tl">
                    <a:srgbClr val="000000">
                      <a:alpha val="43137"/>
                    </a:srgbClr>
                  </a:outerShdw>
                </a:effectLst>
                <a:latin typeface="Baskerville Old Face" pitchFamily="18" charset="0"/>
              </a:rPr>
              <a:t>About OMICS Group</a:t>
            </a:r>
            <a:endParaRPr lang="en-US" sz="3600" b="1" dirty="0">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304800" y="1295400"/>
            <a:ext cx="8534400" cy="52578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b="1" dirty="0" smtClean="0">
                <a:latin typeface="+mj-lt"/>
              </a:rPr>
              <a:t>      </a:t>
            </a:r>
            <a:r>
              <a:rPr lang="en-US" sz="2000" dirty="0" smtClean="0">
                <a:latin typeface="+mj-lt"/>
              </a:rPr>
              <a:t>OMICS Group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500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500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extLst>
      <p:ext uri="{BB962C8B-B14F-4D97-AF65-F5344CB8AC3E}">
        <p14:creationId xmlns:p14="http://schemas.microsoft.com/office/powerpoint/2010/main" val="3405402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églalap 53"/>
          <p:cNvSpPr/>
          <p:nvPr/>
        </p:nvSpPr>
        <p:spPr>
          <a:xfrm>
            <a:off x="395536" y="2924944"/>
            <a:ext cx="8352928" cy="2808312"/>
          </a:xfrm>
          <a:prstGeom prst="rect">
            <a:avLst/>
          </a:prstGeom>
          <a:solidFill>
            <a:schemeClr val="bg2"/>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Egyenes összekötő 3"/>
          <p:cNvCxnSpPr/>
          <p:nvPr/>
        </p:nvCxnSpPr>
        <p:spPr>
          <a:xfrm flipV="1">
            <a:off x="859108" y="4967046"/>
            <a:ext cx="7506186" cy="66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Jobbra nyíl 4"/>
          <p:cNvSpPr/>
          <p:nvPr/>
        </p:nvSpPr>
        <p:spPr>
          <a:xfrm>
            <a:off x="2817380" y="4859234"/>
            <a:ext cx="504056" cy="216024"/>
          </a:xfrm>
          <a:prstGeom prst="rightArrow">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Jobbra nyíl 5"/>
          <p:cNvSpPr/>
          <p:nvPr/>
        </p:nvSpPr>
        <p:spPr>
          <a:xfrm>
            <a:off x="3353710" y="4859234"/>
            <a:ext cx="504056" cy="216024"/>
          </a:xfrm>
          <a:prstGeom prst="rightArrow">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Jobbra nyíl 6"/>
          <p:cNvSpPr/>
          <p:nvPr/>
        </p:nvSpPr>
        <p:spPr>
          <a:xfrm>
            <a:off x="3908258" y="4859234"/>
            <a:ext cx="504056" cy="216024"/>
          </a:xfrm>
          <a:prstGeom prst="rightArrow">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Jobbra nyíl 7"/>
          <p:cNvSpPr/>
          <p:nvPr/>
        </p:nvSpPr>
        <p:spPr>
          <a:xfrm flipH="1">
            <a:off x="4761596" y="4859234"/>
            <a:ext cx="504056" cy="216024"/>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Jobbra nyíl 8"/>
          <p:cNvSpPr/>
          <p:nvPr/>
        </p:nvSpPr>
        <p:spPr>
          <a:xfrm flipH="1">
            <a:off x="5297926" y="4859234"/>
            <a:ext cx="504056" cy="216024"/>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Jobbra nyíl 9"/>
          <p:cNvSpPr/>
          <p:nvPr/>
        </p:nvSpPr>
        <p:spPr>
          <a:xfrm flipH="1">
            <a:off x="5852474" y="4859234"/>
            <a:ext cx="504056" cy="216024"/>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Jobbra nyíl 11"/>
          <p:cNvSpPr/>
          <p:nvPr/>
        </p:nvSpPr>
        <p:spPr>
          <a:xfrm>
            <a:off x="6359984" y="4859234"/>
            <a:ext cx="504056" cy="216024"/>
          </a:xfrm>
          <a:prstGeom prst="rightArrow">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Egyenes összekötő 16"/>
          <p:cNvCxnSpPr/>
          <p:nvPr/>
        </p:nvCxnSpPr>
        <p:spPr>
          <a:xfrm>
            <a:off x="272362" y="4970354"/>
            <a:ext cx="648072"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8" name="Egyenes összekötő 17"/>
          <p:cNvCxnSpPr/>
          <p:nvPr/>
        </p:nvCxnSpPr>
        <p:spPr>
          <a:xfrm>
            <a:off x="8316416" y="4984978"/>
            <a:ext cx="648072"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0" name="Egyenes összekötő 19"/>
          <p:cNvCxnSpPr/>
          <p:nvPr/>
        </p:nvCxnSpPr>
        <p:spPr>
          <a:xfrm rot="5400000">
            <a:off x="95664" y="4060218"/>
            <a:ext cx="1800000" cy="0"/>
          </a:xfrm>
          <a:prstGeom prst="line">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Egyenes összekötő 20"/>
          <p:cNvCxnSpPr/>
          <p:nvPr/>
        </p:nvCxnSpPr>
        <p:spPr>
          <a:xfrm rot="5400000">
            <a:off x="7296463" y="4060218"/>
            <a:ext cx="1800000" cy="0"/>
          </a:xfrm>
          <a:prstGeom prst="line">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Jobbra nyíl 24"/>
          <p:cNvSpPr/>
          <p:nvPr/>
        </p:nvSpPr>
        <p:spPr>
          <a:xfrm>
            <a:off x="6914532" y="4859234"/>
            <a:ext cx="504056" cy="216024"/>
          </a:xfrm>
          <a:prstGeom prst="rightArrow">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Jobbra nyíl 25"/>
          <p:cNvSpPr/>
          <p:nvPr/>
        </p:nvSpPr>
        <p:spPr>
          <a:xfrm>
            <a:off x="7469080" y="4859234"/>
            <a:ext cx="504056" cy="216024"/>
          </a:xfrm>
          <a:prstGeom prst="rightArrow">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Jobbra nyíl 26"/>
          <p:cNvSpPr/>
          <p:nvPr/>
        </p:nvSpPr>
        <p:spPr>
          <a:xfrm flipH="1">
            <a:off x="1200024" y="4859234"/>
            <a:ext cx="504056" cy="216024"/>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Jobbra nyíl 27"/>
          <p:cNvSpPr/>
          <p:nvPr/>
        </p:nvSpPr>
        <p:spPr>
          <a:xfrm flipH="1">
            <a:off x="1736354" y="4859234"/>
            <a:ext cx="504056" cy="216024"/>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9" name="Jobbra nyíl 28"/>
          <p:cNvSpPr/>
          <p:nvPr/>
        </p:nvSpPr>
        <p:spPr>
          <a:xfrm flipH="1">
            <a:off x="2290902" y="4859234"/>
            <a:ext cx="504056" cy="216024"/>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Egyenes összekötő 30"/>
          <p:cNvCxnSpPr/>
          <p:nvPr/>
        </p:nvCxnSpPr>
        <p:spPr>
          <a:xfrm rot="5400000">
            <a:off x="2447895" y="4537735"/>
            <a:ext cx="7200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Egyenes összekötő 31"/>
          <p:cNvCxnSpPr/>
          <p:nvPr/>
        </p:nvCxnSpPr>
        <p:spPr>
          <a:xfrm rot="5400000">
            <a:off x="6000167" y="4537735"/>
            <a:ext cx="7200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Szövegdoboz 38"/>
          <p:cNvSpPr txBox="1"/>
          <p:nvPr/>
        </p:nvSpPr>
        <p:spPr>
          <a:xfrm>
            <a:off x="1283907" y="3294032"/>
            <a:ext cx="6340197"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b="1" dirty="0" smtClean="0">
                <a:latin typeface="Arial"/>
                <a:cs typeface="Arial"/>
              </a:rPr>
              <a:t>←</a:t>
            </a:r>
            <a:r>
              <a:rPr lang="en-US" sz="2400" b="1" dirty="0" smtClean="0">
                <a:latin typeface="Arial"/>
                <a:cs typeface="Arial"/>
              </a:rPr>
              <a:t> 		</a:t>
            </a:r>
            <a:r>
              <a:rPr lang="en-US" sz="3200" b="1" dirty="0" smtClean="0"/>
              <a:t>Genetic Module   </a:t>
            </a:r>
            <a:r>
              <a:rPr lang="en-US" sz="2400" b="1" dirty="0" smtClean="0"/>
              <a:t>	</a:t>
            </a:r>
            <a:r>
              <a:rPr lang="en-US" sz="4800" b="1" dirty="0" smtClean="0">
                <a:latin typeface="Arial"/>
                <a:cs typeface="Arial"/>
              </a:rPr>
              <a:t>→</a:t>
            </a:r>
            <a:endParaRPr lang="en-US" sz="4800" b="1" dirty="0"/>
          </a:p>
        </p:txBody>
      </p:sp>
      <p:sp>
        <p:nvSpPr>
          <p:cNvPr id="40" name="Szövegdoboz 39"/>
          <p:cNvSpPr txBox="1"/>
          <p:nvPr/>
        </p:nvSpPr>
        <p:spPr>
          <a:xfrm>
            <a:off x="2947992" y="5229200"/>
            <a:ext cx="3171445" cy="307777"/>
          </a:xfrm>
          <a:prstGeom prst="rect">
            <a:avLst/>
          </a:prstGeom>
          <a:noFill/>
        </p:spPr>
        <p:txBody>
          <a:bodyPr wrap="none" rtlCol="0">
            <a:spAutoFit/>
          </a:bodyPr>
          <a:lstStyle/>
          <a:p>
            <a:pPr algn="ctr"/>
            <a:r>
              <a:rPr lang="en-US" sz="1400" b="1" dirty="0" smtClean="0"/>
              <a:t>Convergently-oriented clusters of genes</a:t>
            </a:r>
          </a:p>
        </p:txBody>
      </p:sp>
      <p:sp>
        <p:nvSpPr>
          <p:cNvPr id="45" name="Szövegdoboz 44"/>
          <p:cNvSpPr txBox="1"/>
          <p:nvPr/>
        </p:nvSpPr>
        <p:spPr>
          <a:xfrm>
            <a:off x="1013466" y="4066790"/>
            <a:ext cx="1808508" cy="523220"/>
          </a:xfrm>
          <a:prstGeom prst="rect">
            <a:avLst/>
          </a:prstGeom>
          <a:noFill/>
        </p:spPr>
        <p:txBody>
          <a:bodyPr wrap="none" rtlCol="0">
            <a:spAutoFit/>
          </a:bodyPr>
          <a:lstStyle/>
          <a:p>
            <a:pPr algn="ctr"/>
            <a:r>
              <a:rPr lang="en-US" sz="1400" b="1" dirty="0" smtClean="0"/>
              <a:t>Divergently- oriented </a:t>
            </a:r>
            <a:endParaRPr lang="hu-HU" sz="1400" b="1" dirty="0" smtClean="0"/>
          </a:p>
          <a:p>
            <a:pPr algn="ctr"/>
            <a:r>
              <a:rPr lang="en-US" sz="1400" b="1" dirty="0" smtClean="0"/>
              <a:t>cluster of genes</a:t>
            </a:r>
          </a:p>
        </p:txBody>
      </p:sp>
      <p:sp>
        <p:nvSpPr>
          <p:cNvPr id="51" name="Bal oldali kapcsos zárójel 50"/>
          <p:cNvSpPr/>
          <p:nvPr/>
        </p:nvSpPr>
        <p:spPr>
          <a:xfrm rot="5400000">
            <a:off x="4535996" y="3075248"/>
            <a:ext cx="144016" cy="338437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Bal oldali kapcsos zárójel 51"/>
          <p:cNvSpPr/>
          <p:nvPr/>
        </p:nvSpPr>
        <p:spPr>
          <a:xfrm rot="5400000">
            <a:off x="6254663" y="2912752"/>
            <a:ext cx="144016" cy="3384376"/>
          </a:xfrm>
          <a:prstGeom prst="lef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Bal oldali kapcsos zárójel 52"/>
          <p:cNvSpPr/>
          <p:nvPr/>
        </p:nvSpPr>
        <p:spPr>
          <a:xfrm rot="5400000">
            <a:off x="2826854" y="2912752"/>
            <a:ext cx="144016" cy="3384376"/>
          </a:xfrm>
          <a:prstGeom prst="lef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zövegdoboz 35"/>
          <p:cNvSpPr txBox="1"/>
          <p:nvPr/>
        </p:nvSpPr>
        <p:spPr>
          <a:xfrm>
            <a:off x="8790976" y="-4536"/>
            <a:ext cx="359394"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7</a:t>
            </a:r>
            <a:r>
              <a:rPr lang="en-US" dirty="0" smtClean="0"/>
              <a:t>.</a:t>
            </a:r>
            <a:endParaRPr lang="en-US" dirty="0"/>
          </a:p>
        </p:txBody>
      </p:sp>
      <p:sp>
        <p:nvSpPr>
          <p:cNvPr id="34" name="Téglalap 33"/>
          <p:cNvSpPr/>
          <p:nvPr/>
        </p:nvSpPr>
        <p:spPr>
          <a:xfrm>
            <a:off x="251520" y="260648"/>
            <a:ext cx="8280920" cy="1200329"/>
          </a:xfrm>
          <a:prstGeom prst="rect">
            <a:avLst/>
          </a:prstGeom>
          <a:effectLst/>
        </p:spPr>
        <p:txBody>
          <a:bodyPr wrap="square">
            <a:spAutoFit/>
          </a:bodyPr>
          <a:lstStyle/>
          <a:p>
            <a:pPr algn="ctr"/>
            <a:r>
              <a:rPr lang="en-US" sz="3600" b="1" dirty="0" smtClean="0">
                <a:latin typeface="Arial Black" pitchFamily="34" charset="0"/>
              </a:rPr>
              <a:t>Modular organization of PRV genome</a:t>
            </a:r>
            <a:endParaRPr lang="en-US" sz="3600" b="1" dirty="0">
              <a:latin typeface="Arial Black" pitchFamily="34" charset="0"/>
            </a:endParaRPr>
          </a:p>
        </p:txBody>
      </p:sp>
      <p:sp>
        <p:nvSpPr>
          <p:cNvPr id="33" name="Szövegdoboz 32"/>
          <p:cNvSpPr txBox="1"/>
          <p:nvPr/>
        </p:nvSpPr>
        <p:spPr>
          <a:xfrm>
            <a:off x="6372200" y="4066790"/>
            <a:ext cx="1808508" cy="523220"/>
          </a:xfrm>
          <a:prstGeom prst="rect">
            <a:avLst/>
          </a:prstGeom>
          <a:noFill/>
        </p:spPr>
        <p:txBody>
          <a:bodyPr wrap="none" rtlCol="0">
            <a:spAutoFit/>
          </a:bodyPr>
          <a:lstStyle/>
          <a:p>
            <a:pPr algn="ctr"/>
            <a:r>
              <a:rPr lang="en-US" sz="1400" b="1" dirty="0" smtClean="0"/>
              <a:t>Divergently- oriented </a:t>
            </a:r>
            <a:endParaRPr lang="hu-HU" sz="1400" b="1" dirty="0" smtClean="0"/>
          </a:p>
          <a:p>
            <a:pPr algn="ctr"/>
            <a:r>
              <a:rPr lang="en-US" sz="1400" b="1" dirty="0" smtClean="0"/>
              <a:t>cluster of genes</a:t>
            </a:r>
          </a:p>
        </p:txBody>
      </p:sp>
      <p:sp>
        <p:nvSpPr>
          <p:cNvPr id="35" name="Szövegdoboz 34"/>
          <p:cNvSpPr txBox="1"/>
          <p:nvPr/>
        </p:nvSpPr>
        <p:spPr>
          <a:xfrm>
            <a:off x="1187624" y="1844824"/>
            <a:ext cx="6840760" cy="707886"/>
          </a:xfrm>
          <a:prstGeom prst="rect">
            <a:avLst/>
          </a:prstGeom>
          <a:noFill/>
        </p:spPr>
        <p:txBody>
          <a:bodyPr wrap="square" rtlCol="0">
            <a:spAutoFit/>
          </a:bodyPr>
          <a:lstStyle/>
          <a:p>
            <a:pPr algn="ctr"/>
            <a:r>
              <a:rPr lang="hu-HU" sz="2000" dirty="0" smtClean="0"/>
              <a:t>T</a:t>
            </a:r>
            <a:r>
              <a:rPr lang="en-US" sz="2000" dirty="0" smtClean="0"/>
              <a:t>he genome </a:t>
            </a:r>
            <a:r>
              <a:rPr lang="hu-HU" sz="2000" dirty="0" smtClean="0"/>
              <a:t>of herpesviruses </a:t>
            </a:r>
            <a:r>
              <a:rPr lang="en-US" sz="2000" dirty="0" smtClean="0"/>
              <a:t>exhibits a special</a:t>
            </a:r>
            <a:r>
              <a:rPr lang="hu-HU" sz="2000" dirty="0" smtClean="0"/>
              <a:t> </a:t>
            </a:r>
            <a:r>
              <a:rPr lang="en-US" sz="2000" dirty="0" smtClean="0"/>
              <a:t>architecture</a:t>
            </a:r>
            <a:r>
              <a:rPr lang="hu-HU" sz="2000" dirty="0" smtClean="0"/>
              <a:t>: </a:t>
            </a:r>
          </a:p>
          <a:p>
            <a:pPr algn="ctr"/>
            <a:r>
              <a:rPr lang="en-US" sz="2000" dirty="0" smtClean="0"/>
              <a:t>it is composed of </a:t>
            </a:r>
            <a:r>
              <a:rPr lang="hu-HU" sz="2000" dirty="0" smtClean="0"/>
              <a:t>an array of </a:t>
            </a:r>
            <a:r>
              <a:rPr lang="en-US" sz="2000" dirty="0" smtClean="0"/>
              <a:t>module-like structures</a:t>
            </a:r>
            <a:endParaRPr lang="en-US" sz="2000" dirty="0"/>
          </a:p>
        </p:txBody>
      </p:sp>
    </p:spTree>
    <p:extLst>
      <p:ext uri="{BB962C8B-B14F-4D97-AF65-F5344CB8AC3E}">
        <p14:creationId xmlns:p14="http://schemas.microsoft.com/office/powerpoint/2010/main" val="1384426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zövegdoboz 74"/>
          <p:cNvSpPr txBox="1"/>
          <p:nvPr/>
        </p:nvSpPr>
        <p:spPr>
          <a:xfrm>
            <a:off x="0" y="3933056"/>
            <a:ext cx="3043269" cy="800219"/>
          </a:xfrm>
          <a:prstGeom prst="rect">
            <a:avLst/>
          </a:prstGeom>
          <a:noFill/>
        </p:spPr>
        <p:txBody>
          <a:bodyPr wrap="none" rtlCol="0">
            <a:spAutoFit/>
          </a:bodyPr>
          <a:lstStyle/>
          <a:p>
            <a:r>
              <a:rPr lang="en-US" b="1" dirty="0" err="1" smtClean="0"/>
              <a:t>PacBio</a:t>
            </a:r>
            <a:r>
              <a:rPr lang="en-US" b="1" dirty="0" smtClean="0"/>
              <a:t> RS II</a:t>
            </a:r>
            <a:r>
              <a:rPr lang="hu-HU" b="1" dirty="0" smtClean="0"/>
              <a:t> platform</a:t>
            </a:r>
            <a:r>
              <a:rPr lang="en-US" b="1" dirty="0" smtClean="0"/>
              <a:t>: </a:t>
            </a:r>
            <a:endParaRPr lang="hu-HU" b="1" dirty="0" smtClean="0"/>
          </a:p>
          <a:p>
            <a:r>
              <a:rPr lang="en-US" sz="1400" dirty="0" smtClean="0"/>
              <a:t>transcriptome at various phases of </a:t>
            </a:r>
            <a:endParaRPr lang="hu-HU" sz="1400" dirty="0" smtClean="0"/>
          </a:p>
          <a:p>
            <a:r>
              <a:rPr lang="en-US" sz="1400" dirty="0" smtClean="0"/>
              <a:t>viral infection (1h, 2h, 4h, 6h, 8h, 12h)</a:t>
            </a:r>
            <a:r>
              <a:rPr lang="en-US" sz="1400" b="1" dirty="0" smtClean="0"/>
              <a:t> </a:t>
            </a:r>
            <a:endParaRPr lang="en-US" sz="1400" dirty="0"/>
          </a:p>
        </p:txBody>
      </p:sp>
      <p:sp>
        <p:nvSpPr>
          <p:cNvPr id="8" name="Szövegdoboz 7"/>
          <p:cNvSpPr txBox="1"/>
          <p:nvPr/>
        </p:nvSpPr>
        <p:spPr>
          <a:xfrm>
            <a:off x="0" y="1052736"/>
            <a:ext cx="2567562" cy="800219"/>
          </a:xfrm>
          <a:prstGeom prst="rect">
            <a:avLst/>
          </a:prstGeom>
          <a:noFill/>
        </p:spPr>
        <p:txBody>
          <a:bodyPr wrap="none" rtlCol="0">
            <a:spAutoFit/>
          </a:bodyPr>
          <a:lstStyle/>
          <a:p>
            <a:r>
              <a:rPr lang="en-US" b="1" dirty="0" smtClean="0"/>
              <a:t>Illumina </a:t>
            </a:r>
            <a:r>
              <a:rPr lang="en-US" b="1" dirty="0" err="1" smtClean="0"/>
              <a:t>HiSeq</a:t>
            </a:r>
            <a:r>
              <a:rPr lang="en-US" b="1" dirty="0" smtClean="0"/>
              <a:t> platform</a:t>
            </a:r>
            <a:r>
              <a:rPr lang="en-US" dirty="0" smtClean="0"/>
              <a:t>: </a:t>
            </a:r>
          </a:p>
          <a:p>
            <a:r>
              <a:rPr lang="en-US" sz="1400" dirty="0" smtClean="0"/>
              <a:t>transcriptome with mixed </a:t>
            </a:r>
          </a:p>
          <a:p>
            <a:r>
              <a:rPr lang="en-US" sz="1400" dirty="0" smtClean="0"/>
              <a:t>transcriptional kinetics</a:t>
            </a:r>
            <a:endParaRPr lang="en-US" sz="1400" dirty="0"/>
          </a:p>
        </p:txBody>
      </p:sp>
      <p:pic>
        <p:nvPicPr>
          <p:cNvPr id="80900" name="Picture 4" descr="http://4.bp.blogspot.com/-H92EKayffI0/UfavoXkkGII/AAAAAAAAAJE/quFS3oO8FHo/s1600/RS+II_lo+res.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785575"/>
            <a:ext cx="2843808" cy="2072425"/>
          </a:xfrm>
          <a:prstGeom prst="rect">
            <a:avLst/>
          </a:prstGeom>
          <a:noFill/>
        </p:spPr>
      </p:pic>
      <p:pic>
        <p:nvPicPr>
          <p:cNvPr id="80902" name="Picture 6" descr="http://www.investors.com/image/NA_130702.jpg.cms"/>
          <p:cNvPicPr>
            <a:picLocks noChangeAspect="1" noChangeArrowheads="1"/>
          </p:cNvPicPr>
          <p:nvPr/>
        </p:nvPicPr>
        <p:blipFill>
          <a:blip r:embed="rId4" cstate="print"/>
          <a:srcRect/>
          <a:stretch>
            <a:fillRect/>
          </a:stretch>
        </p:blipFill>
        <p:spPr bwMode="auto">
          <a:xfrm>
            <a:off x="323528" y="1916832"/>
            <a:ext cx="2880320" cy="1912042"/>
          </a:xfrm>
          <a:prstGeom prst="rect">
            <a:avLst/>
          </a:prstGeom>
          <a:ln>
            <a:noFill/>
          </a:ln>
          <a:effectLst>
            <a:softEdge rad="112500"/>
          </a:effectLst>
        </p:spPr>
      </p:pic>
      <p:pic>
        <p:nvPicPr>
          <p:cNvPr id="187393" name="Picture 1"/>
          <p:cNvPicPr>
            <a:picLocks noChangeAspect="1" noChangeArrowheads="1"/>
          </p:cNvPicPr>
          <p:nvPr/>
        </p:nvPicPr>
        <p:blipFill>
          <a:blip r:embed="rId5" cstate="print"/>
          <a:srcRect l="33862" t="18200" r="33457" b="5501"/>
          <a:stretch>
            <a:fillRect/>
          </a:stretch>
        </p:blipFill>
        <p:spPr bwMode="auto">
          <a:xfrm>
            <a:off x="3936924" y="6847"/>
            <a:ext cx="5209680" cy="6841628"/>
          </a:xfrm>
          <a:prstGeom prst="rect">
            <a:avLst/>
          </a:prstGeom>
          <a:noFill/>
          <a:ln w="9525">
            <a:noFill/>
            <a:miter lim="800000"/>
            <a:headEnd/>
            <a:tailEnd/>
          </a:ln>
        </p:spPr>
      </p:pic>
      <p:sp>
        <p:nvSpPr>
          <p:cNvPr id="34" name="Téglalap 33"/>
          <p:cNvSpPr/>
          <p:nvPr/>
        </p:nvSpPr>
        <p:spPr>
          <a:xfrm>
            <a:off x="0" y="0"/>
            <a:ext cx="4536504" cy="523220"/>
          </a:xfrm>
          <a:prstGeom prst="rect">
            <a:avLst/>
          </a:prstGeom>
          <a:effectLst/>
        </p:spPr>
        <p:txBody>
          <a:bodyPr wrap="square">
            <a:spAutoFit/>
          </a:bodyPr>
          <a:lstStyle/>
          <a:p>
            <a:pPr algn="ctr"/>
            <a:r>
              <a:rPr lang="en-US" sz="2800" b="1" dirty="0" smtClean="0">
                <a:latin typeface="Arial Black" pitchFamily="34" charset="0"/>
              </a:rPr>
              <a:t>Transcriptome of PRV</a:t>
            </a:r>
            <a:endParaRPr lang="en-US" sz="2800" b="1" dirty="0">
              <a:latin typeface="Arial Black" pitchFamily="34" charset="0"/>
            </a:endParaRPr>
          </a:p>
        </p:txBody>
      </p:sp>
      <p:sp>
        <p:nvSpPr>
          <p:cNvPr id="36" name="Szövegdoboz 35"/>
          <p:cNvSpPr txBox="1"/>
          <p:nvPr/>
        </p:nvSpPr>
        <p:spPr>
          <a:xfrm>
            <a:off x="8790976" y="-4536"/>
            <a:ext cx="359394"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8</a:t>
            </a:r>
            <a:r>
              <a:rPr lang="en-US" dirty="0" smtClean="0"/>
              <a:t>.</a:t>
            </a:r>
            <a:endParaRPr lang="en-US" dirty="0"/>
          </a:p>
        </p:txBody>
      </p:sp>
    </p:spTree>
    <p:extLst>
      <p:ext uri="{BB962C8B-B14F-4D97-AF65-F5344CB8AC3E}">
        <p14:creationId xmlns:p14="http://schemas.microsoft.com/office/powerpoint/2010/main" val="1384426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églalap 53"/>
          <p:cNvSpPr/>
          <p:nvPr/>
        </p:nvSpPr>
        <p:spPr>
          <a:xfrm>
            <a:off x="323528" y="2905199"/>
            <a:ext cx="8352928" cy="2808312"/>
          </a:xfrm>
          <a:prstGeom prst="rect">
            <a:avLst/>
          </a:prstGeom>
          <a:solidFill>
            <a:schemeClr val="bg2"/>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cxnSp>
        <p:nvCxnSpPr>
          <p:cNvPr id="4" name="Egyenes összekötő 3"/>
          <p:cNvCxnSpPr/>
          <p:nvPr/>
        </p:nvCxnSpPr>
        <p:spPr>
          <a:xfrm flipV="1">
            <a:off x="802770" y="4947301"/>
            <a:ext cx="7506186" cy="66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Jobbra nyíl 6"/>
          <p:cNvSpPr/>
          <p:nvPr/>
        </p:nvSpPr>
        <p:spPr>
          <a:xfrm>
            <a:off x="3617382" y="4839489"/>
            <a:ext cx="504056" cy="216024"/>
          </a:xfrm>
          <a:prstGeom prst="rightArrow">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8" name="Jobbra nyíl 7"/>
          <p:cNvSpPr/>
          <p:nvPr/>
        </p:nvSpPr>
        <p:spPr>
          <a:xfrm flipH="1">
            <a:off x="4956256" y="4839489"/>
            <a:ext cx="504056" cy="216024"/>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9" name="Jobbra nyíl 8"/>
          <p:cNvSpPr/>
          <p:nvPr/>
        </p:nvSpPr>
        <p:spPr>
          <a:xfrm flipH="1">
            <a:off x="5352686" y="4839489"/>
            <a:ext cx="504056" cy="216024"/>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solidFill>
                <a:srgbClr val="FF0000"/>
              </a:solidFill>
            </a:endParaRPr>
          </a:p>
        </p:txBody>
      </p:sp>
      <p:sp>
        <p:nvSpPr>
          <p:cNvPr id="10" name="Jobbra nyíl 9"/>
          <p:cNvSpPr/>
          <p:nvPr/>
        </p:nvSpPr>
        <p:spPr>
          <a:xfrm flipH="1">
            <a:off x="5796136" y="4839489"/>
            <a:ext cx="504056" cy="216024"/>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cxnSp>
        <p:nvCxnSpPr>
          <p:cNvPr id="17" name="Egyenes összekötő 16"/>
          <p:cNvCxnSpPr/>
          <p:nvPr/>
        </p:nvCxnSpPr>
        <p:spPr>
          <a:xfrm>
            <a:off x="216024" y="4950609"/>
            <a:ext cx="648072"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8" name="Egyenes összekötő 17"/>
          <p:cNvCxnSpPr/>
          <p:nvPr/>
        </p:nvCxnSpPr>
        <p:spPr>
          <a:xfrm>
            <a:off x="8316416" y="4941182"/>
            <a:ext cx="648072"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0" name="Egyenes összekötő 19"/>
          <p:cNvCxnSpPr/>
          <p:nvPr/>
        </p:nvCxnSpPr>
        <p:spPr>
          <a:xfrm rot="5400000">
            <a:off x="39326" y="4040473"/>
            <a:ext cx="1800000" cy="0"/>
          </a:xfrm>
          <a:prstGeom prst="line">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Egyenes összekötő 20"/>
          <p:cNvCxnSpPr/>
          <p:nvPr/>
        </p:nvCxnSpPr>
        <p:spPr>
          <a:xfrm rot="5400000">
            <a:off x="7240125" y="4040473"/>
            <a:ext cx="1800000" cy="0"/>
          </a:xfrm>
          <a:prstGeom prst="line">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Jobbra nyíl 25"/>
          <p:cNvSpPr/>
          <p:nvPr/>
        </p:nvSpPr>
        <p:spPr>
          <a:xfrm>
            <a:off x="7154320" y="4839489"/>
            <a:ext cx="504056" cy="216024"/>
          </a:xfrm>
          <a:prstGeom prst="rightArrow">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7" name="Jobbra nyíl 26"/>
          <p:cNvSpPr/>
          <p:nvPr/>
        </p:nvSpPr>
        <p:spPr>
          <a:xfrm flipH="1">
            <a:off x="1381494" y="4839489"/>
            <a:ext cx="504056" cy="216024"/>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8" name="Jobbra nyíl 27"/>
          <p:cNvSpPr/>
          <p:nvPr/>
        </p:nvSpPr>
        <p:spPr>
          <a:xfrm flipH="1">
            <a:off x="1834274" y="4839489"/>
            <a:ext cx="504056" cy="216024"/>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solidFill>
                <a:srgbClr val="FF0000"/>
              </a:solidFill>
            </a:endParaRPr>
          </a:p>
        </p:txBody>
      </p:sp>
      <p:sp>
        <p:nvSpPr>
          <p:cNvPr id="29" name="Jobbra nyíl 28"/>
          <p:cNvSpPr/>
          <p:nvPr/>
        </p:nvSpPr>
        <p:spPr>
          <a:xfrm flipH="1">
            <a:off x="2234564" y="4839489"/>
            <a:ext cx="504056" cy="216024"/>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cxnSp>
        <p:nvCxnSpPr>
          <p:cNvPr id="41" name="Egyenes összekötő nyíllal 40"/>
          <p:cNvCxnSpPr/>
          <p:nvPr/>
        </p:nvCxnSpPr>
        <p:spPr>
          <a:xfrm>
            <a:off x="2712455" y="5137447"/>
            <a:ext cx="612000" cy="1588"/>
          </a:xfrm>
          <a:prstGeom prst="straightConnector1">
            <a:avLst/>
          </a:prstGeom>
          <a:ln w="19050">
            <a:solidFill>
              <a:schemeClr val="accent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Egyenes összekötő nyíllal 46"/>
          <p:cNvCxnSpPr/>
          <p:nvPr/>
        </p:nvCxnSpPr>
        <p:spPr>
          <a:xfrm flipH="1">
            <a:off x="2091773" y="5137447"/>
            <a:ext cx="612000" cy="1588"/>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1" name="Bal oldali kapcsos zárójel 50"/>
          <p:cNvSpPr/>
          <p:nvPr/>
        </p:nvSpPr>
        <p:spPr>
          <a:xfrm rot="5400000">
            <a:off x="4479658" y="3055503"/>
            <a:ext cx="144016" cy="338437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dirty="0"/>
          </a:p>
        </p:txBody>
      </p:sp>
      <p:sp>
        <p:nvSpPr>
          <p:cNvPr id="52" name="Bal oldali kapcsos zárójel 51"/>
          <p:cNvSpPr/>
          <p:nvPr/>
        </p:nvSpPr>
        <p:spPr>
          <a:xfrm rot="5400000">
            <a:off x="6198325" y="2893007"/>
            <a:ext cx="144016" cy="3384376"/>
          </a:xfrm>
          <a:prstGeom prst="lef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dirty="0"/>
          </a:p>
        </p:txBody>
      </p:sp>
      <p:sp>
        <p:nvSpPr>
          <p:cNvPr id="53" name="Bal oldali kapcsos zárójel 52"/>
          <p:cNvSpPr/>
          <p:nvPr/>
        </p:nvSpPr>
        <p:spPr>
          <a:xfrm rot="5400000">
            <a:off x="2770516" y="2893007"/>
            <a:ext cx="144016" cy="3384376"/>
          </a:xfrm>
          <a:prstGeom prst="lef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dirty="0"/>
          </a:p>
        </p:txBody>
      </p:sp>
      <p:sp>
        <p:nvSpPr>
          <p:cNvPr id="46" name="Szövegdoboz 45"/>
          <p:cNvSpPr txBox="1"/>
          <p:nvPr/>
        </p:nvSpPr>
        <p:spPr>
          <a:xfrm>
            <a:off x="8756058" y="-4536"/>
            <a:ext cx="359394"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9.</a:t>
            </a:r>
            <a:endParaRPr lang="hu-HU" dirty="0"/>
          </a:p>
        </p:txBody>
      </p:sp>
      <p:cxnSp>
        <p:nvCxnSpPr>
          <p:cNvPr id="62" name="Egyenes összekötő nyíllal 61"/>
          <p:cNvCxnSpPr/>
          <p:nvPr/>
        </p:nvCxnSpPr>
        <p:spPr>
          <a:xfrm flipH="1">
            <a:off x="1745174" y="5303773"/>
            <a:ext cx="612000" cy="1588"/>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3" name="Egyenes összekötő nyíllal 62"/>
          <p:cNvCxnSpPr/>
          <p:nvPr/>
        </p:nvCxnSpPr>
        <p:spPr>
          <a:xfrm flipH="1">
            <a:off x="1371682" y="5471526"/>
            <a:ext cx="612000" cy="1588"/>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4" name="Egyenes összekötő nyíllal 63"/>
          <p:cNvCxnSpPr/>
          <p:nvPr/>
        </p:nvCxnSpPr>
        <p:spPr>
          <a:xfrm>
            <a:off x="3111574" y="5303773"/>
            <a:ext cx="612000" cy="1588"/>
          </a:xfrm>
          <a:prstGeom prst="straightConnector1">
            <a:avLst/>
          </a:prstGeom>
          <a:ln w="19050">
            <a:solidFill>
              <a:schemeClr val="accent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Egyenes összekötő nyíllal 64"/>
          <p:cNvCxnSpPr/>
          <p:nvPr/>
        </p:nvCxnSpPr>
        <p:spPr>
          <a:xfrm>
            <a:off x="3536668" y="5471526"/>
            <a:ext cx="612000" cy="1588"/>
          </a:xfrm>
          <a:prstGeom prst="straightConnector1">
            <a:avLst/>
          </a:prstGeom>
          <a:ln w="19050">
            <a:solidFill>
              <a:schemeClr val="accent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6" name="Egyenes összekötő nyíllal 65"/>
          <p:cNvCxnSpPr/>
          <p:nvPr/>
        </p:nvCxnSpPr>
        <p:spPr>
          <a:xfrm>
            <a:off x="6319016" y="5137447"/>
            <a:ext cx="612000" cy="1588"/>
          </a:xfrm>
          <a:prstGeom prst="straightConnector1">
            <a:avLst/>
          </a:prstGeom>
          <a:ln w="19050">
            <a:solidFill>
              <a:schemeClr val="accent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7" name="Egyenes összekötő nyíllal 66"/>
          <p:cNvCxnSpPr/>
          <p:nvPr/>
        </p:nvCxnSpPr>
        <p:spPr>
          <a:xfrm flipH="1">
            <a:off x="5698334" y="5137447"/>
            <a:ext cx="612000" cy="1588"/>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8" name="Egyenes összekötő nyíllal 67"/>
          <p:cNvCxnSpPr/>
          <p:nvPr/>
        </p:nvCxnSpPr>
        <p:spPr>
          <a:xfrm flipH="1">
            <a:off x="5383493" y="5303773"/>
            <a:ext cx="612000" cy="1588"/>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9" name="Egyenes összekötő nyíllal 68"/>
          <p:cNvCxnSpPr/>
          <p:nvPr/>
        </p:nvCxnSpPr>
        <p:spPr>
          <a:xfrm flipH="1">
            <a:off x="4949666" y="5471526"/>
            <a:ext cx="612000" cy="1588"/>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Egyenes összekötő nyíllal 69"/>
          <p:cNvCxnSpPr/>
          <p:nvPr/>
        </p:nvCxnSpPr>
        <p:spPr>
          <a:xfrm>
            <a:off x="6567958" y="5303773"/>
            <a:ext cx="612000" cy="1588"/>
          </a:xfrm>
          <a:prstGeom prst="straightConnector1">
            <a:avLst/>
          </a:prstGeom>
          <a:ln w="19050">
            <a:solidFill>
              <a:schemeClr val="accent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1" name="Egyenes összekötő nyíllal 70"/>
          <p:cNvCxnSpPr/>
          <p:nvPr/>
        </p:nvCxnSpPr>
        <p:spPr>
          <a:xfrm>
            <a:off x="6963934" y="5471526"/>
            <a:ext cx="612000" cy="1588"/>
          </a:xfrm>
          <a:prstGeom prst="straightConnector1">
            <a:avLst/>
          </a:prstGeom>
          <a:ln w="19050">
            <a:solidFill>
              <a:schemeClr val="accent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Jobbra nyíl 5"/>
          <p:cNvSpPr/>
          <p:nvPr/>
        </p:nvSpPr>
        <p:spPr>
          <a:xfrm>
            <a:off x="3193880" y="4839489"/>
            <a:ext cx="504056" cy="216024"/>
          </a:xfrm>
          <a:prstGeom prst="rightArrow">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5" name="Jobbra nyíl 4"/>
          <p:cNvSpPr/>
          <p:nvPr/>
        </p:nvSpPr>
        <p:spPr>
          <a:xfrm>
            <a:off x="2761042" y="4839489"/>
            <a:ext cx="504056" cy="216024"/>
          </a:xfrm>
          <a:prstGeom prst="rightArrow">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5" name="Jobbra nyíl 24"/>
          <p:cNvSpPr/>
          <p:nvPr/>
        </p:nvSpPr>
        <p:spPr>
          <a:xfrm>
            <a:off x="6722272" y="4839489"/>
            <a:ext cx="504056" cy="216024"/>
          </a:xfrm>
          <a:prstGeom prst="rightArrow">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2" name="Jobbra nyíl 11"/>
          <p:cNvSpPr/>
          <p:nvPr/>
        </p:nvSpPr>
        <p:spPr>
          <a:xfrm>
            <a:off x="6303646" y="4839489"/>
            <a:ext cx="504056" cy="216024"/>
          </a:xfrm>
          <a:prstGeom prst="rightArrow">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87" name="Szövegdoboz 86"/>
          <p:cNvSpPr txBox="1"/>
          <p:nvPr/>
        </p:nvSpPr>
        <p:spPr>
          <a:xfrm>
            <a:off x="348472" y="5858688"/>
            <a:ext cx="8399992" cy="830997"/>
          </a:xfrm>
          <a:prstGeom prst="rect">
            <a:avLst/>
          </a:prstGeom>
          <a:noFill/>
          <a:effectLst/>
        </p:spPr>
        <p:txBody>
          <a:bodyPr wrap="none" rtlCol="0">
            <a:spAutoFit/>
          </a:bodyPr>
          <a:lstStyle/>
          <a:p>
            <a:pPr algn="just"/>
            <a:r>
              <a:rPr lang="en-US" sz="1600" b="1" dirty="0" smtClean="0"/>
              <a:t>Two forms of </a:t>
            </a:r>
            <a:r>
              <a:rPr lang="hu-HU" sz="1600" b="1" dirty="0" smtClean="0"/>
              <a:t>parallel </a:t>
            </a:r>
            <a:r>
              <a:rPr lang="en-US" sz="1600" b="1" dirty="0" smtClean="0"/>
              <a:t>transcriptional overlaps: </a:t>
            </a:r>
          </a:p>
          <a:p>
            <a:pPr marL="342900" indent="-342900" algn="just">
              <a:buAutoNum type="arabicParenBoth"/>
            </a:pPr>
            <a:r>
              <a:rPr lang="en-US" sz="1600" dirty="0" smtClean="0"/>
              <a:t>Most of the tandem genes overlaps at their 5’ – 3’ termini</a:t>
            </a:r>
          </a:p>
          <a:p>
            <a:pPr marL="342900" indent="-342900" algn="just">
              <a:buAutoNum type="arabicParenBoth"/>
            </a:pPr>
            <a:r>
              <a:rPr lang="en-US" sz="1600" dirty="0" smtClean="0"/>
              <a:t>Transcripts encoded by tandem genes share 3’ co-terminals producing polycistronic transcripts</a:t>
            </a:r>
          </a:p>
        </p:txBody>
      </p:sp>
      <p:grpSp>
        <p:nvGrpSpPr>
          <p:cNvPr id="56" name="Csoportba foglalás 55"/>
          <p:cNvGrpSpPr/>
          <p:nvPr/>
        </p:nvGrpSpPr>
        <p:grpSpPr>
          <a:xfrm>
            <a:off x="755576" y="1334749"/>
            <a:ext cx="3672408" cy="1302163"/>
            <a:chOff x="755576" y="2132856"/>
            <a:chExt cx="3672408" cy="1302163"/>
          </a:xfrm>
        </p:grpSpPr>
        <p:sp>
          <p:nvSpPr>
            <p:cNvPr id="57" name="Téglalap 56"/>
            <p:cNvSpPr/>
            <p:nvPr/>
          </p:nvSpPr>
          <p:spPr>
            <a:xfrm>
              <a:off x="755576" y="2132856"/>
              <a:ext cx="3672408" cy="1302163"/>
            </a:xfrm>
            <a:prstGeom prst="rect">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58" name="Jobbra nyíl 57"/>
            <p:cNvSpPr/>
            <p:nvPr/>
          </p:nvSpPr>
          <p:spPr>
            <a:xfrm>
              <a:off x="1733952" y="2711335"/>
              <a:ext cx="893832" cy="213609"/>
            </a:xfrm>
            <a:prstGeom prst="rightArrow">
              <a:avLst/>
            </a:prstGeom>
            <a:solidFill>
              <a:schemeClr val="bg1">
                <a:lumMod val="6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59" name="Jobbra nyíl 58"/>
            <p:cNvSpPr/>
            <p:nvPr/>
          </p:nvSpPr>
          <p:spPr>
            <a:xfrm>
              <a:off x="2373640" y="2963223"/>
              <a:ext cx="1016496" cy="207640"/>
            </a:xfrm>
            <a:prstGeom prst="rightArrow">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60" name="Szövegdoboz 59"/>
            <p:cNvSpPr txBox="1"/>
            <p:nvPr/>
          </p:nvSpPr>
          <p:spPr>
            <a:xfrm>
              <a:off x="1499725" y="2654875"/>
              <a:ext cx="1418978" cy="307777"/>
            </a:xfrm>
            <a:prstGeom prst="rect">
              <a:avLst/>
            </a:prstGeom>
            <a:noFill/>
          </p:spPr>
          <p:txBody>
            <a:bodyPr wrap="none" rtlCol="0">
              <a:spAutoFit/>
            </a:bodyPr>
            <a:lstStyle/>
            <a:p>
              <a:r>
                <a:rPr lang="hu-HU" sz="1400" dirty="0" smtClean="0"/>
                <a:t>5’                        3’</a:t>
              </a:r>
              <a:endParaRPr lang="hu-HU" sz="1400" dirty="0"/>
            </a:p>
          </p:txBody>
        </p:sp>
        <p:sp>
          <p:nvSpPr>
            <p:cNvPr id="61" name="Szövegdoboz 60"/>
            <p:cNvSpPr txBox="1"/>
            <p:nvPr/>
          </p:nvSpPr>
          <p:spPr>
            <a:xfrm>
              <a:off x="2088530" y="2926664"/>
              <a:ext cx="1619354" cy="307777"/>
            </a:xfrm>
            <a:prstGeom prst="rect">
              <a:avLst/>
            </a:prstGeom>
            <a:noFill/>
          </p:spPr>
          <p:txBody>
            <a:bodyPr wrap="none" rtlCol="0">
              <a:spAutoFit/>
            </a:bodyPr>
            <a:lstStyle/>
            <a:p>
              <a:r>
                <a:rPr lang="hu-HU" sz="1400" dirty="0" smtClean="0"/>
                <a:t>5’                            3’</a:t>
              </a:r>
              <a:endParaRPr lang="hu-HU" sz="1400" dirty="0"/>
            </a:p>
          </p:txBody>
        </p:sp>
        <p:sp>
          <p:nvSpPr>
            <p:cNvPr id="73" name="Szövegdoboz 72"/>
            <p:cNvSpPr txBox="1"/>
            <p:nvPr/>
          </p:nvSpPr>
          <p:spPr>
            <a:xfrm>
              <a:off x="1547664" y="2210883"/>
              <a:ext cx="1757404" cy="338554"/>
            </a:xfrm>
            <a:prstGeom prst="rect">
              <a:avLst/>
            </a:prstGeom>
            <a:noFill/>
          </p:spPr>
          <p:txBody>
            <a:bodyPr wrap="none" rtlCol="0">
              <a:spAutoFit/>
            </a:bodyPr>
            <a:lstStyle/>
            <a:p>
              <a:r>
                <a:rPr lang="hu-HU" sz="1600" b="1" dirty="0" smtClean="0"/>
                <a:t>PARALEL OVERLAP</a:t>
              </a:r>
              <a:endParaRPr lang="hu-HU" sz="1600" b="1" dirty="0"/>
            </a:p>
          </p:txBody>
        </p:sp>
      </p:grpSp>
      <p:sp>
        <p:nvSpPr>
          <p:cNvPr id="83" name="Szövegdoboz 82"/>
          <p:cNvSpPr txBox="1"/>
          <p:nvPr/>
        </p:nvSpPr>
        <p:spPr>
          <a:xfrm>
            <a:off x="1139891" y="3437157"/>
            <a:ext cx="6340197"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b="1" dirty="0" smtClean="0">
                <a:latin typeface="Arial"/>
                <a:cs typeface="Arial"/>
              </a:rPr>
              <a:t>←</a:t>
            </a:r>
            <a:r>
              <a:rPr lang="en-US" sz="2400" b="1" dirty="0" smtClean="0">
                <a:latin typeface="Arial"/>
                <a:cs typeface="Arial"/>
              </a:rPr>
              <a:t> 		</a:t>
            </a:r>
            <a:r>
              <a:rPr lang="en-US" sz="3200" b="1" dirty="0" smtClean="0"/>
              <a:t>Genetic Module   </a:t>
            </a:r>
            <a:r>
              <a:rPr lang="en-US" sz="2400" b="1" dirty="0" smtClean="0"/>
              <a:t>	</a:t>
            </a:r>
            <a:r>
              <a:rPr lang="en-US" sz="4800" b="1" dirty="0" smtClean="0">
                <a:latin typeface="Arial"/>
                <a:cs typeface="Arial"/>
              </a:rPr>
              <a:t>→</a:t>
            </a:r>
            <a:endParaRPr lang="en-US" sz="4800" b="1" dirty="0"/>
          </a:p>
        </p:txBody>
      </p:sp>
      <p:grpSp>
        <p:nvGrpSpPr>
          <p:cNvPr id="98" name="Csoportba foglalás 97"/>
          <p:cNvGrpSpPr/>
          <p:nvPr/>
        </p:nvGrpSpPr>
        <p:grpSpPr>
          <a:xfrm>
            <a:off x="4572000" y="1328730"/>
            <a:ext cx="3672408" cy="1302163"/>
            <a:chOff x="749158" y="2284027"/>
            <a:chExt cx="3672408" cy="1302163"/>
          </a:xfrm>
        </p:grpSpPr>
        <p:sp>
          <p:nvSpPr>
            <p:cNvPr id="99" name="Téglalap 98"/>
            <p:cNvSpPr/>
            <p:nvPr/>
          </p:nvSpPr>
          <p:spPr>
            <a:xfrm>
              <a:off x="749158" y="2284027"/>
              <a:ext cx="3672408" cy="1302163"/>
            </a:xfrm>
            <a:prstGeom prst="rect">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00" name="Jobbra nyíl 99"/>
            <p:cNvSpPr/>
            <p:nvPr/>
          </p:nvSpPr>
          <p:spPr>
            <a:xfrm>
              <a:off x="1065471" y="2716075"/>
              <a:ext cx="1656184" cy="216024"/>
            </a:xfrm>
            <a:prstGeom prst="rightArrow">
              <a:avLst/>
            </a:prstGeom>
            <a:solidFill>
              <a:schemeClr val="bg1">
                <a:lumMod val="6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01" name="Szövegdoboz 100"/>
            <p:cNvSpPr txBox="1"/>
            <p:nvPr/>
          </p:nvSpPr>
          <p:spPr>
            <a:xfrm>
              <a:off x="802312" y="2553205"/>
              <a:ext cx="2308645" cy="307777"/>
            </a:xfrm>
            <a:prstGeom prst="rect">
              <a:avLst/>
            </a:prstGeom>
            <a:noFill/>
          </p:spPr>
          <p:txBody>
            <a:bodyPr wrap="none" rtlCol="0">
              <a:spAutoFit/>
            </a:bodyPr>
            <a:lstStyle/>
            <a:p>
              <a:r>
                <a:rPr lang="hu-HU" sz="1400" dirty="0" smtClean="0"/>
                <a:t>5’                                            3’</a:t>
              </a:r>
              <a:endParaRPr lang="hu-HU" sz="1400" dirty="0"/>
            </a:p>
          </p:txBody>
        </p:sp>
        <p:sp>
          <p:nvSpPr>
            <p:cNvPr id="102" name="Szövegdoboz 101"/>
            <p:cNvSpPr txBox="1"/>
            <p:nvPr/>
          </p:nvSpPr>
          <p:spPr>
            <a:xfrm>
              <a:off x="1171508" y="2333794"/>
              <a:ext cx="2824428" cy="338554"/>
            </a:xfrm>
            <a:prstGeom prst="rect">
              <a:avLst/>
            </a:prstGeom>
            <a:noFill/>
          </p:spPr>
          <p:txBody>
            <a:bodyPr wrap="none" rtlCol="0">
              <a:spAutoFit/>
            </a:bodyPr>
            <a:lstStyle/>
            <a:p>
              <a:r>
                <a:rPr lang="hu-HU" sz="1600" b="1" dirty="0" smtClean="0"/>
                <a:t>MULTIPLE PARALLEL OVERLAPS</a:t>
              </a:r>
              <a:endParaRPr lang="hu-HU" sz="1600" b="1" dirty="0"/>
            </a:p>
          </p:txBody>
        </p:sp>
        <p:sp>
          <p:nvSpPr>
            <p:cNvPr id="103" name="Szövegdoboz 102"/>
            <p:cNvSpPr txBox="1"/>
            <p:nvPr/>
          </p:nvSpPr>
          <p:spPr>
            <a:xfrm>
              <a:off x="2802212" y="3254431"/>
              <a:ext cx="1619354" cy="307777"/>
            </a:xfrm>
            <a:prstGeom prst="rect">
              <a:avLst/>
            </a:prstGeom>
            <a:noFill/>
          </p:spPr>
          <p:txBody>
            <a:bodyPr wrap="none" rtlCol="0">
              <a:spAutoFit/>
            </a:bodyPr>
            <a:lstStyle/>
            <a:p>
              <a:r>
                <a:rPr lang="hu-HU" sz="1400" dirty="0" smtClean="0"/>
                <a:t>5’                            3’</a:t>
              </a:r>
              <a:endParaRPr lang="hu-HU" sz="1400" dirty="0"/>
            </a:p>
          </p:txBody>
        </p:sp>
        <p:sp>
          <p:nvSpPr>
            <p:cNvPr id="104" name="Jobbra nyíl 103"/>
            <p:cNvSpPr/>
            <p:nvPr/>
          </p:nvSpPr>
          <p:spPr>
            <a:xfrm>
              <a:off x="3081695" y="3292139"/>
              <a:ext cx="1016496" cy="207640"/>
            </a:xfrm>
            <a:prstGeom prst="rightArrow">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cxnSp>
          <p:nvCxnSpPr>
            <p:cNvPr id="105" name="Egyenes összekötő nyíllal 104"/>
            <p:cNvCxnSpPr/>
            <p:nvPr/>
          </p:nvCxnSpPr>
          <p:spPr>
            <a:xfrm>
              <a:off x="2758965" y="2844645"/>
              <a:ext cx="1308979" cy="8291"/>
            </a:xfrm>
            <a:prstGeom prst="straightConnector1">
              <a:avLst/>
            </a:prstGeom>
            <a:ln w="19050">
              <a:solidFill>
                <a:schemeClr val="tx1"/>
              </a:solidFill>
              <a:prstDash val="sys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Egyenes összekötő nyíllal 107"/>
            <p:cNvCxnSpPr/>
            <p:nvPr/>
          </p:nvCxnSpPr>
          <p:spPr>
            <a:xfrm>
              <a:off x="2768490" y="3113627"/>
              <a:ext cx="1308979" cy="8291"/>
            </a:xfrm>
            <a:prstGeom prst="straightConnector1">
              <a:avLst/>
            </a:prstGeom>
            <a:ln w="19050">
              <a:solidFill>
                <a:schemeClr val="tx1"/>
              </a:solidFill>
              <a:prstDash val="sys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9" name="Jobbra nyíl 108"/>
            <p:cNvSpPr/>
            <p:nvPr/>
          </p:nvSpPr>
          <p:spPr>
            <a:xfrm>
              <a:off x="2361615" y="3004107"/>
              <a:ext cx="1016496" cy="207640"/>
            </a:xfrm>
            <a:prstGeom prst="rightArrow">
              <a:avLst/>
            </a:prstGeom>
            <a:solidFill>
              <a:schemeClr val="bg1">
                <a:lumMod val="8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10" name="Szövegdoboz 109"/>
            <p:cNvSpPr txBox="1"/>
            <p:nvPr/>
          </p:nvSpPr>
          <p:spPr>
            <a:xfrm>
              <a:off x="2091559" y="2874949"/>
              <a:ext cx="1619354" cy="307777"/>
            </a:xfrm>
            <a:prstGeom prst="rect">
              <a:avLst/>
            </a:prstGeom>
            <a:noFill/>
          </p:spPr>
          <p:txBody>
            <a:bodyPr wrap="none" rtlCol="0">
              <a:spAutoFit/>
            </a:bodyPr>
            <a:lstStyle/>
            <a:p>
              <a:r>
                <a:rPr lang="hu-HU" sz="1400" dirty="0" smtClean="0"/>
                <a:t>5’                            3’</a:t>
              </a:r>
              <a:endParaRPr lang="hu-HU" sz="1400" dirty="0"/>
            </a:p>
          </p:txBody>
        </p:sp>
      </p:grpSp>
      <p:cxnSp>
        <p:nvCxnSpPr>
          <p:cNvPr id="111" name="Egyenes összekötő nyíllal 110"/>
          <p:cNvCxnSpPr/>
          <p:nvPr/>
        </p:nvCxnSpPr>
        <p:spPr>
          <a:xfrm rot="60000" flipV="1">
            <a:off x="3362760" y="5139292"/>
            <a:ext cx="785873" cy="10757"/>
          </a:xfrm>
          <a:prstGeom prst="straightConnector1">
            <a:avLst/>
          </a:prstGeom>
          <a:ln w="19050">
            <a:solidFill>
              <a:schemeClr val="tx1"/>
            </a:solidFill>
            <a:prstDash val="sys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3" name="Egyenes összekötő nyíllal 112"/>
          <p:cNvCxnSpPr/>
          <p:nvPr/>
        </p:nvCxnSpPr>
        <p:spPr>
          <a:xfrm>
            <a:off x="3688854" y="5301208"/>
            <a:ext cx="459814" cy="4109"/>
          </a:xfrm>
          <a:prstGeom prst="straightConnector1">
            <a:avLst/>
          </a:prstGeom>
          <a:ln w="19050">
            <a:solidFill>
              <a:schemeClr val="tx1"/>
            </a:solidFill>
            <a:prstDash val="sys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5" name="Egyenes összekötő nyíllal 114"/>
          <p:cNvCxnSpPr/>
          <p:nvPr/>
        </p:nvCxnSpPr>
        <p:spPr>
          <a:xfrm rot="21540000" flipH="1" flipV="1">
            <a:off x="4913832" y="5134899"/>
            <a:ext cx="785873" cy="10757"/>
          </a:xfrm>
          <a:prstGeom prst="straightConnector1">
            <a:avLst/>
          </a:prstGeom>
          <a:ln w="19050">
            <a:solidFill>
              <a:schemeClr val="tx1"/>
            </a:solidFill>
            <a:prstDash val="sys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6" name="Egyenes összekötő nyíllal 115"/>
          <p:cNvCxnSpPr/>
          <p:nvPr/>
        </p:nvCxnSpPr>
        <p:spPr>
          <a:xfrm flipH="1">
            <a:off x="4929240" y="5301577"/>
            <a:ext cx="459814" cy="4109"/>
          </a:xfrm>
          <a:prstGeom prst="straightConnector1">
            <a:avLst/>
          </a:prstGeom>
          <a:ln w="19050">
            <a:solidFill>
              <a:schemeClr val="tx1"/>
            </a:solidFill>
            <a:prstDash val="sys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7" name="Ellipszis 116"/>
          <p:cNvSpPr/>
          <p:nvPr/>
        </p:nvSpPr>
        <p:spPr>
          <a:xfrm>
            <a:off x="3059832" y="4969743"/>
            <a:ext cx="360040"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Ellipszis 118"/>
          <p:cNvSpPr/>
          <p:nvPr/>
        </p:nvSpPr>
        <p:spPr>
          <a:xfrm>
            <a:off x="3851920" y="5056609"/>
            <a:ext cx="360040"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0" name="Szövegdoboz 119"/>
          <p:cNvSpPr txBox="1"/>
          <p:nvPr/>
        </p:nvSpPr>
        <p:spPr>
          <a:xfrm>
            <a:off x="308670" y="4695428"/>
            <a:ext cx="612796" cy="307777"/>
          </a:xfrm>
          <a:prstGeom prst="rect">
            <a:avLst/>
          </a:prstGeom>
          <a:noFill/>
        </p:spPr>
        <p:txBody>
          <a:bodyPr wrap="none" rtlCol="0">
            <a:spAutoFit/>
          </a:bodyPr>
          <a:lstStyle/>
          <a:p>
            <a:r>
              <a:rPr lang="en-US" sz="1400" dirty="0" smtClean="0"/>
              <a:t>genes</a:t>
            </a:r>
            <a:endParaRPr lang="en-US" sz="1400" dirty="0"/>
          </a:p>
        </p:txBody>
      </p:sp>
      <p:sp>
        <p:nvSpPr>
          <p:cNvPr id="121" name="Szövegdoboz 120"/>
          <p:cNvSpPr txBox="1"/>
          <p:nvPr/>
        </p:nvSpPr>
        <p:spPr>
          <a:xfrm>
            <a:off x="308670" y="5046176"/>
            <a:ext cx="960904" cy="307777"/>
          </a:xfrm>
          <a:prstGeom prst="rect">
            <a:avLst/>
          </a:prstGeom>
          <a:noFill/>
        </p:spPr>
        <p:txBody>
          <a:bodyPr wrap="none" rtlCol="0">
            <a:spAutoFit/>
          </a:bodyPr>
          <a:lstStyle/>
          <a:p>
            <a:r>
              <a:rPr lang="en-US" sz="1400" dirty="0" smtClean="0"/>
              <a:t>transcripts</a:t>
            </a:r>
            <a:endParaRPr lang="en-US" sz="1400" dirty="0"/>
          </a:p>
        </p:txBody>
      </p:sp>
      <p:sp>
        <p:nvSpPr>
          <p:cNvPr id="86" name="Téglalap 85"/>
          <p:cNvSpPr/>
          <p:nvPr/>
        </p:nvSpPr>
        <p:spPr>
          <a:xfrm>
            <a:off x="720080" y="44624"/>
            <a:ext cx="7740352" cy="1077218"/>
          </a:xfrm>
          <a:prstGeom prst="rect">
            <a:avLst/>
          </a:prstGeom>
          <a:effectLst/>
        </p:spPr>
        <p:txBody>
          <a:bodyPr wrap="square">
            <a:spAutoFit/>
          </a:bodyPr>
          <a:lstStyle/>
          <a:p>
            <a:pPr algn="ctr"/>
            <a:r>
              <a:rPr lang="en-US" sz="3200" b="1" dirty="0" smtClean="0">
                <a:latin typeface="Arial Black" pitchFamily="34" charset="0"/>
              </a:rPr>
              <a:t>Transcriptional overlap </a:t>
            </a:r>
            <a:r>
              <a:rPr lang="hu-HU" sz="3200" b="1" dirty="0" smtClean="0">
                <a:latin typeface="Arial Black" pitchFamily="34" charset="0"/>
              </a:rPr>
              <a:t>of </a:t>
            </a:r>
          </a:p>
          <a:p>
            <a:pPr algn="ctr"/>
            <a:r>
              <a:rPr lang="en-US" sz="3200" b="1" dirty="0" smtClean="0">
                <a:latin typeface="Arial Black" pitchFamily="34" charset="0"/>
              </a:rPr>
              <a:t>tandem genes</a:t>
            </a:r>
          </a:p>
        </p:txBody>
      </p:sp>
    </p:spTree>
    <p:extLst>
      <p:ext uri="{BB962C8B-B14F-4D97-AF65-F5344CB8AC3E}">
        <p14:creationId xmlns:p14="http://schemas.microsoft.com/office/powerpoint/2010/main" val="376971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2000" fill="hold"/>
                                        <p:tgtEl>
                                          <p:spTgt spid="117"/>
                                        </p:tgtEl>
                                        <p:attrNameLst>
                                          <p:attrName>ppt_w</p:attrName>
                                        </p:attrNameLst>
                                      </p:cBhvr>
                                      <p:tavLst>
                                        <p:tav tm="0">
                                          <p:val>
                                            <p:fltVal val="0"/>
                                          </p:val>
                                        </p:tav>
                                        <p:tav tm="100000">
                                          <p:val>
                                            <p:strVal val="#ppt_w"/>
                                          </p:val>
                                        </p:tav>
                                      </p:tavLst>
                                    </p:anim>
                                    <p:anim calcmode="lin" valueType="num">
                                      <p:cBhvr>
                                        <p:cTn id="8" dur="2000" fill="hold"/>
                                        <p:tgtEl>
                                          <p:spTgt spid="117"/>
                                        </p:tgtEl>
                                        <p:attrNameLst>
                                          <p:attrName>ppt_h</p:attrName>
                                        </p:attrNameLst>
                                      </p:cBhvr>
                                      <p:tavLst>
                                        <p:tav tm="0">
                                          <p:val>
                                            <p:fltVal val="0"/>
                                          </p:val>
                                        </p:tav>
                                        <p:tav tm="100000">
                                          <p:val>
                                            <p:strVal val="#ppt_h"/>
                                          </p:val>
                                        </p:tav>
                                      </p:tavLst>
                                    </p:anim>
                                    <p:anim calcmode="lin" valueType="num">
                                      <p:cBhvr>
                                        <p:cTn id="9" dur="2000" fill="hold"/>
                                        <p:tgtEl>
                                          <p:spTgt spid="117"/>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17"/>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19"/>
                                        </p:tgtEl>
                                        <p:attrNameLst>
                                          <p:attrName>style.visibility</p:attrName>
                                        </p:attrNameLst>
                                      </p:cBhvr>
                                      <p:to>
                                        <p:strVal val="visible"/>
                                      </p:to>
                                    </p:set>
                                    <p:anim calcmode="lin" valueType="num">
                                      <p:cBhvr>
                                        <p:cTn id="13" dur="3000" fill="hold"/>
                                        <p:tgtEl>
                                          <p:spTgt spid="119"/>
                                        </p:tgtEl>
                                        <p:attrNameLst>
                                          <p:attrName>ppt_w</p:attrName>
                                        </p:attrNameLst>
                                      </p:cBhvr>
                                      <p:tavLst>
                                        <p:tav tm="0">
                                          <p:val>
                                            <p:fltVal val="0"/>
                                          </p:val>
                                        </p:tav>
                                        <p:tav tm="100000">
                                          <p:val>
                                            <p:strVal val="#ppt_w"/>
                                          </p:val>
                                        </p:tav>
                                      </p:tavLst>
                                    </p:anim>
                                    <p:anim calcmode="lin" valueType="num">
                                      <p:cBhvr>
                                        <p:cTn id="14" dur="3000" fill="hold"/>
                                        <p:tgtEl>
                                          <p:spTgt spid="119"/>
                                        </p:tgtEl>
                                        <p:attrNameLst>
                                          <p:attrName>ppt_h</p:attrName>
                                        </p:attrNameLst>
                                      </p:cBhvr>
                                      <p:tavLst>
                                        <p:tav tm="0">
                                          <p:val>
                                            <p:fltVal val="0"/>
                                          </p:val>
                                        </p:tav>
                                        <p:tav tm="100000">
                                          <p:val>
                                            <p:strVal val="#ppt_h"/>
                                          </p:val>
                                        </p:tav>
                                      </p:tavLst>
                                    </p:anim>
                                    <p:anim calcmode="lin" valueType="num">
                                      <p:cBhvr>
                                        <p:cTn id="15" dur="3000" fill="hold"/>
                                        <p:tgtEl>
                                          <p:spTgt spid="119"/>
                                        </p:tgtEl>
                                        <p:attrNameLst>
                                          <p:attrName>ppt_x</p:attrName>
                                        </p:attrNameLst>
                                      </p:cBhvr>
                                      <p:tavLst>
                                        <p:tav tm="0" fmla="#ppt_x+(cos(-2*pi*(1-$))*-#ppt_x-sin(-2*pi*(1-$))*(1-#ppt_y))*(1-$)">
                                          <p:val>
                                            <p:fltVal val="0"/>
                                          </p:val>
                                        </p:tav>
                                        <p:tav tm="100000">
                                          <p:val>
                                            <p:fltVal val="1"/>
                                          </p:val>
                                        </p:tav>
                                      </p:tavLst>
                                    </p:anim>
                                    <p:anim calcmode="lin" valueType="num">
                                      <p:cBhvr>
                                        <p:cTn id="16" dur="3000" fill="hold"/>
                                        <p:tgtEl>
                                          <p:spTgt spid="11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ustomShape 1"/>
          <p:cNvSpPr/>
          <p:nvPr/>
        </p:nvSpPr>
        <p:spPr>
          <a:xfrm>
            <a:off x="0" y="896760"/>
            <a:ext cx="9174600" cy="3929040"/>
          </a:xfrm>
          <a:prstGeom prst="rect">
            <a:avLst/>
          </a:prstGeom>
        </p:spPr>
      </p:sp>
      <p:sp>
        <p:nvSpPr>
          <p:cNvPr id="8" name="TextShape 4"/>
          <p:cNvSpPr txBox="1"/>
          <p:nvPr/>
        </p:nvSpPr>
        <p:spPr>
          <a:xfrm rot="16200000">
            <a:off x="-928184" y="1473660"/>
            <a:ext cx="2972520" cy="325080"/>
          </a:xfrm>
          <a:prstGeom prst="rect">
            <a:avLst/>
          </a:prstGeom>
        </p:spPr>
        <p:txBody>
          <a:bodyPr wrap="none" lIns="90000" tIns="45000" rIns="90000" bIns="45000"/>
          <a:lstStyle/>
          <a:p>
            <a:r>
              <a:rPr lang="en-US" sz="1600" dirty="0">
                <a:solidFill>
                  <a:srgbClr val="FFFFFF"/>
                </a:solidFill>
                <a:latin typeface="Arial Rounded MT Bold" pitchFamily="34" charset="0"/>
                <a:cs typeface="Aharoni" pitchFamily="2" charset="-79"/>
              </a:rPr>
              <a:t>Dept. of Medical Biology</a:t>
            </a:r>
            <a:endParaRPr dirty="0">
              <a:latin typeface="Arial Rounded MT Bold" pitchFamily="34" charset="0"/>
              <a:cs typeface="Aharoni" pitchFamily="2" charset="-79"/>
            </a:endParaRPr>
          </a:p>
        </p:txBody>
      </p:sp>
      <p:sp>
        <p:nvSpPr>
          <p:cNvPr id="10" name="Szövegdoboz 9"/>
          <p:cNvSpPr txBox="1"/>
          <p:nvPr/>
        </p:nvSpPr>
        <p:spPr>
          <a:xfrm>
            <a:off x="8672264" y="-4536"/>
            <a:ext cx="481222"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9b.</a:t>
            </a:r>
            <a:endParaRPr lang="hu-HU" dirty="0"/>
          </a:p>
        </p:txBody>
      </p:sp>
      <p:pic>
        <p:nvPicPr>
          <p:cNvPr id="4" name="Kép 3"/>
          <p:cNvPicPr>
            <a:picLocks noChangeAspect="1"/>
          </p:cNvPicPr>
          <p:nvPr/>
        </p:nvPicPr>
        <p:blipFill>
          <a:blip r:embed="rId3" cstate="print"/>
          <a:stretch>
            <a:fillRect/>
          </a:stretch>
        </p:blipFill>
        <p:spPr>
          <a:xfrm rot="10800000">
            <a:off x="1259633" y="1052736"/>
            <a:ext cx="5328592" cy="5328592"/>
          </a:xfrm>
          <a:prstGeom prst="rect">
            <a:avLst/>
          </a:prstGeom>
        </p:spPr>
      </p:pic>
      <p:sp>
        <p:nvSpPr>
          <p:cNvPr id="12" name="Téglalap 11"/>
          <p:cNvSpPr/>
          <p:nvPr/>
        </p:nvSpPr>
        <p:spPr>
          <a:xfrm>
            <a:off x="1492740" y="6309320"/>
            <a:ext cx="6031588" cy="338554"/>
          </a:xfrm>
          <a:prstGeom prst="rect">
            <a:avLst/>
          </a:prstGeom>
        </p:spPr>
        <p:txBody>
          <a:bodyPr wrap="none">
            <a:spAutoFit/>
          </a:bodyPr>
          <a:lstStyle/>
          <a:p>
            <a:r>
              <a:rPr lang="en-US" sz="1600" dirty="0" smtClean="0"/>
              <a:t>Illumina HiScanSQ platform – anchored oligo(dT) priming </a:t>
            </a:r>
            <a:r>
              <a:rPr lang="en-US" sz="1600" dirty="0" smtClean="0">
                <a:sym typeface="Symbol"/>
              </a:rPr>
              <a:t></a:t>
            </a:r>
            <a:r>
              <a:rPr lang="en-US" sz="1600" dirty="0" smtClean="0"/>
              <a:t>poly(A)-seq</a:t>
            </a:r>
            <a:r>
              <a:rPr lang="en-US" sz="1600" dirty="0" smtClean="0">
                <a:sym typeface="Symbol"/>
              </a:rPr>
              <a:t></a:t>
            </a:r>
            <a:endParaRPr lang="en-US" sz="1600" dirty="0"/>
          </a:p>
        </p:txBody>
      </p:sp>
      <p:sp>
        <p:nvSpPr>
          <p:cNvPr id="9" name="Téglalap 8"/>
          <p:cNvSpPr/>
          <p:nvPr/>
        </p:nvSpPr>
        <p:spPr>
          <a:xfrm>
            <a:off x="179512" y="279698"/>
            <a:ext cx="8784976" cy="523220"/>
          </a:xfrm>
          <a:prstGeom prst="rect">
            <a:avLst/>
          </a:prstGeom>
          <a:effectLst/>
        </p:spPr>
        <p:txBody>
          <a:bodyPr wrap="square">
            <a:spAutoFit/>
          </a:bodyPr>
          <a:lstStyle/>
          <a:p>
            <a:pPr algn="ctr"/>
            <a:r>
              <a:rPr lang="en-US" sz="2800" b="1" dirty="0" smtClean="0">
                <a:latin typeface="Arial Black" pitchFamily="34" charset="0"/>
              </a:rPr>
              <a:t>Circos plot of the PRV transcript</a:t>
            </a:r>
            <a:r>
              <a:rPr lang="hu-HU" sz="2800" b="1" dirty="0" smtClean="0">
                <a:latin typeface="Arial Black" pitchFamily="34" charset="0"/>
              </a:rPr>
              <a:t>s</a:t>
            </a:r>
            <a:endParaRPr lang="en-US" sz="2800" b="1" dirty="0" smtClean="0">
              <a:latin typeface="Arial Black" pitchFamily="34" charset="0"/>
            </a:endParaRPr>
          </a:p>
        </p:txBody>
      </p:sp>
      <p:sp>
        <p:nvSpPr>
          <p:cNvPr id="13" name="Ellipszis 12"/>
          <p:cNvSpPr/>
          <p:nvPr/>
        </p:nvSpPr>
        <p:spPr>
          <a:xfrm>
            <a:off x="4558612" y="1351022"/>
            <a:ext cx="441265" cy="44786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Szövegdoboz 1"/>
          <p:cNvSpPr txBox="1"/>
          <p:nvPr/>
        </p:nvSpPr>
        <p:spPr>
          <a:xfrm>
            <a:off x="5317433" y="1390973"/>
            <a:ext cx="3228641" cy="523220"/>
          </a:xfrm>
          <a:prstGeom prst="rect">
            <a:avLst/>
          </a:prstGeom>
          <a:noFill/>
        </p:spPr>
        <p:txBody>
          <a:bodyPr wrap="none" rtlCol="0">
            <a:spAutoFit/>
          </a:bodyPr>
          <a:lstStyle/>
          <a:p>
            <a:pPr algn="ctr"/>
            <a:r>
              <a:rPr lang="en-US" sz="1400" dirty="0" smtClean="0"/>
              <a:t>The most common poly(A) transcripts </a:t>
            </a:r>
          </a:p>
          <a:p>
            <a:pPr algn="ctr"/>
            <a:r>
              <a:rPr lang="en-US" sz="1400" dirty="0" smtClean="0"/>
              <a:t>share 3’-co-terminals (polycistronic RNAs)</a:t>
            </a:r>
            <a:endParaRPr lang="en-US" sz="1400" dirty="0"/>
          </a:p>
        </p:txBody>
      </p:sp>
      <p:cxnSp>
        <p:nvCxnSpPr>
          <p:cNvPr id="5" name="Egyenes összekötő nyíllal 4"/>
          <p:cNvCxnSpPr>
            <a:endCxn id="13" idx="6"/>
          </p:cNvCxnSpPr>
          <p:nvPr/>
        </p:nvCxnSpPr>
        <p:spPr>
          <a:xfrm flipH="1">
            <a:off x="4999877" y="1574956"/>
            <a:ext cx="3642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Ellipszis 13"/>
          <p:cNvSpPr/>
          <p:nvPr/>
        </p:nvSpPr>
        <p:spPr>
          <a:xfrm>
            <a:off x="5714912" y="2376493"/>
            <a:ext cx="441265" cy="44786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cxnSp>
        <p:nvCxnSpPr>
          <p:cNvPr id="15" name="Egyenes összekötő nyíllal 14"/>
          <p:cNvCxnSpPr/>
          <p:nvPr/>
        </p:nvCxnSpPr>
        <p:spPr>
          <a:xfrm flipH="1">
            <a:off x="6012161" y="1914193"/>
            <a:ext cx="144016" cy="462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Egyenes összekötő 16"/>
          <p:cNvCxnSpPr/>
          <p:nvPr/>
        </p:nvCxnSpPr>
        <p:spPr>
          <a:xfrm flipV="1">
            <a:off x="4355976" y="1628800"/>
            <a:ext cx="360040" cy="93610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Egyenes összekötő 18"/>
          <p:cNvCxnSpPr/>
          <p:nvPr/>
        </p:nvCxnSpPr>
        <p:spPr>
          <a:xfrm flipV="1">
            <a:off x="4390660" y="1916832"/>
            <a:ext cx="253348" cy="6480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Egyenes összekötő 20"/>
          <p:cNvCxnSpPr/>
          <p:nvPr/>
        </p:nvCxnSpPr>
        <p:spPr>
          <a:xfrm flipV="1">
            <a:off x="5076056" y="2636912"/>
            <a:ext cx="720080" cy="36004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268170"/>
      </p:ext>
    </p:extLst>
  </p:cSld>
  <p:clrMapOvr>
    <a:masterClrMapping/>
  </p:clrMapOvr>
  <p:timing>
    <p:tnLst>
      <p:par>
        <p:cTn id="1" dur="indefinite" restart="never" nodeType="tmRoot">
          <p:childTnLst>
            <p:seq>
              <p:cTn id="2" nodeType="mainSeq">
                <p:childTnLst>
                  <p:par>
                    <p:cTn id="3">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7"/>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19"/>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Kép 71"/>
          <p:cNvPicPr/>
          <p:nvPr/>
        </p:nvPicPr>
        <p:blipFill>
          <a:blip r:embed="rId3" cstate="print"/>
          <a:stretch>
            <a:fillRect/>
          </a:stretch>
        </p:blipFill>
        <p:spPr>
          <a:xfrm>
            <a:off x="1428422" y="2830555"/>
            <a:ext cx="6296175" cy="2523150"/>
          </a:xfrm>
          <a:prstGeom prst="rect">
            <a:avLst/>
          </a:prstGeom>
          <a:ln>
            <a:noFill/>
          </a:ln>
        </p:spPr>
      </p:pic>
      <p:sp>
        <p:nvSpPr>
          <p:cNvPr id="73" name="CustomShape 1"/>
          <p:cNvSpPr/>
          <p:nvPr/>
        </p:nvSpPr>
        <p:spPr>
          <a:xfrm>
            <a:off x="1422797" y="4979305"/>
            <a:ext cx="6296400" cy="169875"/>
          </a:xfrm>
          <a:prstGeom prst="rect">
            <a:avLst/>
          </a:prstGeom>
          <a:solidFill>
            <a:srgbClr val="FFFFFF"/>
          </a:solidFill>
          <a:ln>
            <a:solidFill>
              <a:srgbClr val="FFFFFF"/>
            </a:solidFill>
          </a:ln>
        </p:spPr>
      </p:sp>
      <p:sp>
        <p:nvSpPr>
          <p:cNvPr id="74" name="CustomShape 2"/>
          <p:cNvSpPr/>
          <p:nvPr/>
        </p:nvSpPr>
        <p:spPr>
          <a:xfrm>
            <a:off x="3294906" y="4980678"/>
            <a:ext cx="319950" cy="154125"/>
          </a:xfrm>
          <a:prstGeom prst="rect">
            <a:avLst/>
          </a:prstGeom>
          <a:noFill/>
          <a:ln>
            <a:noFill/>
          </a:ln>
        </p:spPr>
        <p:txBody>
          <a:bodyPr wrap="none" lIns="56250" tIns="28125" rIns="56250" bIns="28125"/>
          <a:lstStyle/>
          <a:p>
            <a:r>
              <a:rPr lang="en-US" sz="688" smtClean="0"/>
              <a:t>UL41</a:t>
            </a:r>
            <a:endParaRPr lang="en-US" sz="1125"/>
          </a:p>
        </p:txBody>
      </p:sp>
      <p:sp>
        <p:nvSpPr>
          <p:cNvPr id="75" name="CustomShape 3"/>
          <p:cNvSpPr/>
          <p:nvPr/>
        </p:nvSpPr>
        <p:spPr>
          <a:xfrm>
            <a:off x="1423022" y="4464955"/>
            <a:ext cx="6296400" cy="169875"/>
          </a:xfrm>
          <a:prstGeom prst="rect">
            <a:avLst/>
          </a:prstGeom>
          <a:solidFill>
            <a:srgbClr val="FFFFFF"/>
          </a:solidFill>
          <a:ln>
            <a:solidFill>
              <a:srgbClr val="FFFFFF"/>
            </a:solidFill>
          </a:ln>
        </p:spPr>
      </p:sp>
      <p:sp>
        <p:nvSpPr>
          <p:cNvPr id="76" name="CustomShape 4"/>
          <p:cNvSpPr/>
          <p:nvPr/>
        </p:nvSpPr>
        <p:spPr>
          <a:xfrm>
            <a:off x="3958685" y="4462368"/>
            <a:ext cx="319950" cy="154125"/>
          </a:xfrm>
          <a:prstGeom prst="rect">
            <a:avLst/>
          </a:prstGeom>
          <a:noFill/>
          <a:ln>
            <a:noFill/>
          </a:ln>
        </p:spPr>
        <p:txBody>
          <a:bodyPr wrap="none" lIns="56250" tIns="28125" rIns="56250" bIns="28125"/>
          <a:lstStyle/>
          <a:p>
            <a:r>
              <a:rPr lang="en-US" sz="688" dirty="0" smtClean="0"/>
              <a:t>UL42</a:t>
            </a:r>
            <a:endParaRPr lang="en-US" sz="1125" dirty="0"/>
          </a:p>
        </p:txBody>
      </p:sp>
      <p:sp>
        <p:nvSpPr>
          <p:cNvPr id="77" name="CustomShape 5"/>
          <p:cNvSpPr/>
          <p:nvPr/>
        </p:nvSpPr>
        <p:spPr>
          <a:xfrm>
            <a:off x="4616747" y="4462368"/>
            <a:ext cx="319950" cy="154125"/>
          </a:xfrm>
          <a:prstGeom prst="rect">
            <a:avLst/>
          </a:prstGeom>
          <a:noFill/>
          <a:ln>
            <a:noFill/>
          </a:ln>
        </p:spPr>
        <p:txBody>
          <a:bodyPr wrap="none" lIns="56250" tIns="28125" rIns="56250" bIns="28125"/>
          <a:lstStyle/>
          <a:p>
            <a:r>
              <a:rPr lang="en-US" sz="688" smtClean="0"/>
              <a:t>UL43</a:t>
            </a:r>
            <a:endParaRPr lang="en-US" sz="1125"/>
          </a:p>
        </p:txBody>
      </p:sp>
      <p:sp>
        <p:nvSpPr>
          <p:cNvPr id="78" name="CustomShape 6"/>
          <p:cNvSpPr/>
          <p:nvPr/>
        </p:nvSpPr>
        <p:spPr>
          <a:xfrm>
            <a:off x="5370270" y="4462368"/>
            <a:ext cx="319950" cy="154125"/>
          </a:xfrm>
          <a:prstGeom prst="rect">
            <a:avLst/>
          </a:prstGeom>
          <a:noFill/>
          <a:ln>
            <a:noFill/>
          </a:ln>
        </p:spPr>
        <p:txBody>
          <a:bodyPr wrap="none" lIns="56250" tIns="28125" rIns="56250" bIns="28125"/>
          <a:lstStyle/>
          <a:p>
            <a:r>
              <a:rPr lang="en-US" sz="688" smtClean="0"/>
              <a:t>UL44</a:t>
            </a:r>
            <a:endParaRPr lang="en-US" sz="1125"/>
          </a:p>
        </p:txBody>
      </p:sp>
      <p:sp>
        <p:nvSpPr>
          <p:cNvPr id="79" name="CustomShape 7"/>
          <p:cNvSpPr/>
          <p:nvPr/>
        </p:nvSpPr>
        <p:spPr>
          <a:xfrm>
            <a:off x="1654429" y="4462368"/>
            <a:ext cx="319950" cy="154125"/>
          </a:xfrm>
          <a:prstGeom prst="rect">
            <a:avLst/>
          </a:prstGeom>
          <a:noFill/>
          <a:ln>
            <a:noFill/>
          </a:ln>
        </p:spPr>
        <p:txBody>
          <a:bodyPr wrap="none" lIns="56250" tIns="28125" rIns="56250" bIns="28125"/>
          <a:lstStyle/>
          <a:p>
            <a:r>
              <a:rPr lang="en-US" sz="688" smtClean="0"/>
              <a:t>UL39</a:t>
            </a:r>
            <a:endParaRPr lang="en-US" sz="1125"/>
          </a:p>
        </p:txBody>
      </p:sp>
      <p:sp>
        <p:nvSpPr>
          <p:cNvPr id="80" name="CustomShape 8"/>
          <p:cNvSpPr/>
          <p:nvPr/>
        </p:nvSpPr>
        <p:spPr>
          <a:xfrm>
            <a:off x="2384447" y="4462368"/>
            <a:ext cx="319950" cy="154125"/>
          </a:xfrm>
          <a:prstGeom prst="rect">
            <a:avLst/>
          </a:prstGeom>
          <a:noFill/>
          <a:ln>
            <a:noFill/>
          </a:ln>
        </p:spPr>
        <p:txBody>
          <a:bodyPr wrap="none" lIns="56250" tIns="28125" rIns="56250" bIns="28125"/>
          <a:lstStyle/>
          <a:p>
            <a:r>
              <a:rPr lang="en-US" sz="688" smtClean="0"/>
              <a:t>UL40</a:t>
            </a:r>
            <a:endParaRPr lang="en-US" sz="1125"/>
          </a:p>
        </p:txBody>
      </p:sp>
      <p:sp>
        <p:nvSpPr>
          <p:cNvPr id="81" name="CustomShape 9"/>
          <p:cNvSpPr/>
          <p:nvPr/>
        </p:nvSpPr>
        <p:spPr>
          <a:xfrm>
            <a:off x="6129422" y="4980678"/>
            <a:ext cx="393300" cy="154125"/>
          </a:xfrm>
          <a:prstGeom prst="rect">
            <a:avLst/>
          </a:prstGeom>
          <a:noFill/>
          <a:ln>
            <a:noFill/>
          </a:ln>
        </p:spPr>
        <p:txBody>
          <a:bodyPr wrap="none" lIns="56250" tIns="28125" rIns="56250" bIns="28125"/>
          <a:lstStyle/>
          <a:p>
            <a:r>
              <a:rPr lang="en-US" sz="688" dirty="0" smtClean="0"/>
              <a:t>UL26 </a:t>
            </a:r>
            <a:r>
              <a:rPr lang="hu-HU" sz="688" dirty="0" smtClean="0"/>
              <a:t>.5</a:t>
            </a:r>
            <a:r>
              <a:rPr lang="en-US" sz="688" dirty="0" smtClean="0"/>
              <a:t> </a:t>
            </a:r>
            <a:endParaRPr lang="en-US" sz="1125" dirty="0"/>
          </a:p>
        </p:txBody>
      </p:sp>
      <p:sp>
        <p:nvSpPr>
          <p:cNvPr id="82" name="CustomShape 10"/>
          <p:cNvSpPr/>
          <p:nvPr/>
        </p:nvSpPr>
        <p:spPr>
          <a:xfrm>
            <a:off x="6516347" y="5603080"/>
            <a:ext cx="1181250" cy="270000"/>
          </a:xfrm>
          <a:prstGeom prst="rect">
            <a:avLst/>
          </a:prstGeom>
          <a:noFill/>
          <a:ln>
            <a:noFill/>
          </a:ln>
        </p:spPr>
        <p:txBody>
          <a:bodyPr wrap="none" lIns="56250" tIns="28125" rIns="56250" bIns="28125"/>
          <a:lstStyle/>
          <a:p>
            <a:r>
              <a:rPr lang="en-US" sz="1200" dirty="0" smtClean="0"/>
              <a:t>Random hexamer priming</a:t>
            </a:r>
            <a:endParaRPr lang="en-US" sz="1200" dirty="0"/>
          </a:p>
        </p:txBody>
      </p:sp>
      <p:sp>
        <p:nvSpPr>
          <p:cNvPr id="83" name="CustomShape 11"/>
          <p:cNvSpPr/>
          <p:nvPr/>
        </p:nvSpPr>
        <p:spPr>
          <a:xfrm>
            <a:off x="6509146" y="5312455"/>
            <a:ext cx="1663253" cy="270000"/>
          </a:xfrm>
          <a:prstGeom prst="rect">
            <a:avLst/>
          </a:prstGeom>
          <a:noFill/>
          <a:ln>
            <a:noFill/>
          </a:ln>
        </p:spPr>
        <p:txBody>
          <a:bodyPr wrap="none" lIns="56250" tIns="28125" rIns="56250" bIns="28125"/>
          <a:lstStyle/>
          <a:p>
            <a:r>
              <a:rPr lang="en-US" sz="1200" smtClean="0"/>
              <a:t>Anchored oligo(dT) priming</a:t>
            </a:r>
            <a:endParaRPr lang="en-US" sz="1200"/>
          </a:p>
        </p:txBody>
      </p:sp>
      <p:sp>
        <p:nvSpPr>
          <p:cNvPr id="84" name="CustomShape 12"/>
          <p:cNvSpPr/>
          <p:nvPr/>
        </p:nvSpPr>
        <p:spPr>
          <a:xfrm>
            <a:off x="6337697" y="5393530"/>
            <a:ext cx="169875" cy="112725"/>
          </a:xfrm>
          <a:prstGeom prst="rect">
            <a:avLst/>
          </a:prstGeom>
          <a:solidFill>
            <a:srgbClr val="92D050"/>
          </a:solidFill>
          <a:ln>
            <a:solidFill>
              <a:srgbClr val="3465A4"/>
            </a:solidFill>
          </a:ln>
        </p:spPr>
      </p:sp>
      <p:sp>
        <p:nvSpPr>
          <p:cNvPr id="85" name="CustomShape 13"/>
          <p:cNvSpPr/>
          <p:nvPr/>
        </p:nvSpPr>
        <p:spPr>
          <a:xfrm>
            <a:off x="6337697" y="5679280"/>
            <a:ext cx="169875" cy="112725"/>
          </a:xfrm>
          <a:prstGeom prst="rect">
            <a:avLst/>
          </a:prstGeom>
          <a:solidFill>
            <a:srgbClr val="0084D1"/>
          </a:solidFill>
          <a:ln>
            <a:solidFill>
              <a:srgbClr val="3465A4"/>
            </a:solidFill>
          </a:ln>
        </p:spPr>
      </p:sp>
      <p:sp>
        <p:nvSpPr>
          <p:cNvPr id="19" name="Ellipszis 18"/>
          <p:cNvSpPr/>
          <p:nvPr/>
        </p:nvSpPr>
        <p:spPr>
          <a:xfrm>
            <a:off x="4153673" y="3257037"/>
            <a:ext cx="441265" cy="44786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Ellipszis 19"/>
          <p:cNvSpPr/>
          <p:nvPr/>
        </p:nvSpPr>
        <p:spPr>
          <a:xfrm>
            <a:off x="4826285" y="3266807"/>
            <a:ext cx="441265" cy="44786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Szövegdoboz 20"/>
          <p:cNvSpPr txBox="1"/>
          <p:nvPr/>
        </p:nvSpPr>
        <p:spPr>
          <a:xfrm>
            <a:off x="8672264" y="-4536"/>
            <a:ext cx="457176"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9c.</a:t>
            </a:r>
            <a:endParaRPr lang="hu-HU" dirty="0"/>
          </a:p>
        </p:txBody>
      </p:sp>
      <p:sp>
        <p:nvSpPr>
          <p:cNvPr id="22" name="Téglalap 21"/>
          <p:cNvSpPr/>
          <p:nvPr/>
        </p:nvSpPr>
        <p:spPr>
          <a:xfrm>
            <a:off x="1259632" y="260648"/>
            <a:ext cx="6517232" cy="954107"/>
          </a:xfrm>
          <a:prstGeom prst="rect">
            <a:avLst/>
          </a:prstGeom>
          <a:effectLst/>
        </p:spPr>
        <p:txBody>
          <a:bodyPr wrap="square">
            <a:spAutoFit/>
          </a:bodyPr>
          <a:lstStyle/>
          <a:p>
            <a:pPr algn="ctr"/>
            <a:r>
              <a:rPr lang="en-US" sz="2800" b="1" dirty="0" smtClean="0">
                <a:latin typeface="Arial Black" pitchFamily="34" charset="0"/>
              </a:rPr>
              <a:t>Transcription terminations of tandem genes</a:t>
            </a:r>
            <a:endParaRPr lang="en-US" sz="2800" b="1" dirty="0">
              <a:latin typeface="Arial Black" pitchFamily="34" charset="0"/>
            </a:endParaRPr>
          </a:p>
        </p:txBody>
      </p:sp>
      <p:sp>
        <p:nvSpPr>
          <p:cNvPr id="23" name="Szövegdoboz 22"/>
          <p:cNvSpPr txBox="1"/>
          <p:nvPr/>
        </p:nvSpPr>
        <p:spPr>
          <a:xfrm>
            <a:off x="2987824" y="1628800"/>
            <a:ext cx="2310633" cy="369332"/>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en-US" smtClean="0"/>
              <a:t>3’ co-terminal poly(A)s</a:t>
            </a:r>
            <a:endParaRPr lang="en-US"/>
          </a:p>
        </p:txBody>
      </p:sp>
      <p:cxnSp>
        <p:nvCxnSpPr>
          <p:cNvPr id="25" name="Egyenes összekötő nyíllal 24"/>
          <p:cNvCxnSpPr/>
          <p:nvPr/>
        </p:nvCxnSpPr>
        <p:spPr>
          <a:xfrm flipH="1">
            <a:off x="2915816" y="1988840"/>
            <a:ext cx="720080"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Egyenes összekötő nyíllal 26"/>
          <p:cNvCxnSpPr/>
          <p:nvPr/>
        </p:nvCxnSpPr>
        <p:spPr>
          <a:xfrm flipH="1">
            <a:off x="3203848" y="1988840"/>
            <a:ext cx="432048" cy="1440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Egyenes összekötő nyíllal 28"/>
          <p:cNvCxnSpPr/>
          <p:nvPr/>
        </p:nvCxnSpPr>
        <p:spPr>
          <a:xfrm>
            <a:off x="3635896" y="1994173"/>
            <a:ext cx="2376264" cy="17038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Egyenes összekötő nyíllal 32"/>
          <p:cNvCxnSpPr/>
          <p:nvPr/>
        </p:nvCxnSpPr>
        <p:spPr>
          <a:xfrm>
            <a:off x="3635896" y="1988840"/>
            <a:ext cx="2160240"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Szövegdoboz 38"/>
          <p:cNvSpPr txBox="1"/>
          <p:nvPr/>
        </p:nvSpPr>
        <p:spPr>
          <a:xfrm>
            <a:off x="3491880" y="2420888"/>
            <a:ext cx="1734962" cy="369332"/>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en-US" smtClean="0"/>
              <a:t>Internal poly(A)s</a:t>
            </a:r>
            <a:endParaRPr lang="en-US"/>
          </a:p>
        </p:txBody>
      </p:sp>
      <p:cxnSp>
        <p:nvCxnSpPr>
          <p:cNvPr id="41" name="Egyenes összekötő nyíllal 40"/>
          <p:cNvCxnSpPr>
            <a:endCxn id="19" idx="1"/>
          </p:cNvCxnSpPr>
          <p:nvPr/>
        </p:nvCxnSpPr>
        <p:spPr>
          <a:xfrm>
            <a:off x="4067944" y="2852936"/>
            <a:ext cx="150351" cy="4696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Egyenes összekötő nyíllal 42"/>
          <p:cNvCxnSpPr>
            <a:stCxn id="72" idx="0"/>
            <a:endCxn id="20" idx="1"/>
          </p:cNvCxnSpPr>
          <p:nvPr/>
        </p:nvCxnSpPr>
        <p:spPr>
          <a:xfrm>
            <a:off x="4576510" y="2830555"/>
            <a:ext cx="314397" cy="5018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CustomShape 9"/>
          <p:cNvSpPr/>
          <p:nvPr/>
        </p:nvSpPr>
        <p:spPr>
          <a:xfrm>
            <a:off x="6563841" y="4980678"/>
            <a:ext cx="393300" cy="154125"/>
          </a:xfrm>
          <a:prstGeom prst="rect">
            <a:avLst/>
          </a:prstGeom>
          <a:noFill/>
          <a:ln>
            <a:noFill/>
          </a:ln>
        </p:spPr>
        <p:txBody>
          <a:bodyPr wrap="none" lIns="56250" tIns="28125" rIns="56250" bIns="28125"/>
          <a:lstStyle/>
          <a:p>
            <a:r>
              <a:rPr lang="en-US" sz="688" dirty="0" smtClean="0"/>
              <a:t>UL2</a:t>
            </a:r>
            <a:r>
              <a:rPr lang="hu-HU" sz="688" dirty="0" smtClean="0"/>
              <a:t>6</a:t>
            </a:r>
            <a:r>
              <a:rPr lang="en-US" sz="688" dirty="0" smtClean="0"/>
              <a:t>  </a:t>
            </a:r>
            <a:endParaRPr lang="en-US" sz="1125" dirty="0"/>
          </a:p>
        </p:txBody>
      </p:sp>
      <p:sp>
        <p:nvSpPr>
          <p:cNvPr id="45" name="CustomShape 9"/>
          <p:cNvSpPr/>
          <p:nvPr/>
        </p:nvSpPr>
        <p:spPr>
          <a:xfrm>
            <a:off x="7164288" y="4980678"/>
            <a:ext cx="393300" cy="154125"/>
          </a:xfrm>
          <a:prstGeom prst="rect">
            <a:avLst/>
          </a:prstGeom>
          <a:noFill/>
          <a:ln>
            <a:noFill/>
          </a:ln>
        </p:spPr>
        <p:txBody>
          <a:bodyPr wrap="none" lIns="56250" tIns="28125" rIns="56250" bIns="28125"/>
          <a:lstStyle/>
          <a:p>
            <a:r>
              <a:rPr lang="en-US" sz="688" dirty="0" smtClean="0"/>
              <a:t>UL</a:t>
            </a:r>
            <a:r>
              <a:rPr lang="hu-HU" sz="688" dirty="0" smtClean="0"/>
              <a:t>25</a:t>
            </a:r>
            <a:r>
              <a:rPr lang="en-US" sz="688" dirty="0" smtClean="0"/>
              <a:t> </a:t>
            </a:r>
            <a:endParaRPr lang="en-US" sz="1125" dirty="0"/>
          </a:p>
        </p:txBody>
      </p:sp>
      <p:sp>
        <p:nvSpPr>
          <p:cNvPr id="46" name="Téglalap 45"/>
          <p:cNvSpPr/>
          <p:nvPr/>
        </p:nvSpPr>
        <p:spPr>
          <a:xfrm>
            <a:off x="179512" y="6309320"/>
            <a:ext cx="2512291" cy="338554"/>
          </a:xfrm>
          <a:prstGeom prst="rect">
            <a:avLst/>
          </a:prstGeom>
        </p:spPr>
        <p:txBody>
          <a:bodyPr wrap="none">
            <a:spAutoFit/>
          </a:bodyPr>
          <a:lstStyle/>
          <a:p>
            <a:r>
              <a:rPr lang="en-US" sz="1600" dirty="0" smtClean="0"/>
              <a:t>Illumina HiScanSQ platform</a:t>
            </a:r>
            <a:endParaRPr lang="hu-HU" sz="1600" dirty="0"/>
          </a:p>
        </p:txBody>
      </p:sp>
    </p:spTree>
    <p:extLst>
      <p:ext uri="{BB962C8B-B14F-4D97-AF65-F5344CB8AC3E}">
        <p14:creationId xmlns:p14="http://schemas.microsoft.com/office/powerpoint/2010/main" val="196521377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srcRect/>
          <a:stretch>
            <a:fillRect/>
          </a:stretch>
        </p:blipFill>
        <p:spPr bwMode="auto">
          <a:xfrm>
            <a:off x="-21973" y="681360"/>
            <a:ext cx="9144000" cy="5843984"/>
          </a:xfrm>
          <a:prstGeom prst="rect">
            <a:avLst/>
          </a:prstGeom>
          <a:noFill/>
          <a:ln w="9525" cap="flat">
            <a:noFill/>
            <a:round/>
            <a:headEnd/>
            <a:tailEnd/>
          </a:ln>
          <a:effectLst/>
        </p:spPr>
      </p:pic>
      <p:sp>
        <p:nvSpPr>
          <p:cNvPr id="8194" name="Text Box 2"/>
          <p:cNvSpPr txBox="1">
            <a:spLocks noChangeArrowheads="1"/>
          </p:cNvSpPr>
          <p:nvPr/>
        </p:nvSpPr>
        <p:spPr bwMode="auto">
          <a:xfrm>
            <a:off x="1161189" y="1192659"/>
            <a:ext cx="47398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UL54</a:t>
            </a:r>
          </a:p>
        </p:txBody>
      </p:sp>
      <p:sp>
        <p:nvSpPr>
          <p:cNvPr id="8195" name="Text Box 3"/>
          <p:cNvSpPr txBox="1">
            <a:spLocks noChangeArrowheads="1"/>
          </p:cNvSpPr>
          <p:nvPr/>
        </p:nvSpPr>
        <p:spPr bwMode="auto">
          <a:xfrm>
            <a:off x="1576105" y="1060649"/>
            <a:ext cx="47398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UL53</a:t>
            </a:r>
          </a:p>
        </p:txBody>
      </p:sp>
      <p:sp>
        <p:nvSpPr>
          <p:cNvPr id="8196" name="Text Box 4"/>
          <p:cNvSpPr txBox="1">
            <a:spLocks noChangeArrowheads="1"/>
          </p:cNvSpPr>
          <p:nvPr/>
        </p:nvSpPr>
        <p:spPr bwMode="auto">
          <a:xfrm>
            <a:off x="2573056" y="1192659"/>
            <a:ext cx="47398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UL52</a:t>
            </a:r>
          </a:p>
        </p:txBody>
      </p:sp>
      <p:sp>
        <p:nvSpPr>
          <p:cNvPr id="8197" name="Text Box 5"/>
          <p:cNvSpPr txBox="1">
            <a:spLocks noChangeArrowheads="1"/>
          </p:cNvSpPr>
          <p:nvPr/>
        </p:nvSpPr>
        <p:spPr bwMode="auto">
          <a:xfrm>
            <a:off x="4007974" y="1186855"/>
            <a:ext cx="47398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UL48</a:t>
            </a:r>
          </a:p>
        </p:txBody>
      </p:sp>
      <p:sp>
        <p:nvSpPr>
          <p:cNvPr id="8198" name="Text Box 6"/>
          <p:cNvSpPr txBox="1">
            <a:spLocks noChangeArrowheads="1"/>
          </p:cNvSpPr>
          <p:nvPr/>
        </p:nvSpPr>
        <p:spPr bwMode="auto">
          <a:xfrm>
            <a:off x="4588569" y="1186855"/>
            <a:ext cx="473983"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UL47</a:t>
            </a:r>
          </a:p>
        </p:txBody>
      </p:sp>
      <p:sp>
        <p:nvSpPr>
          <p:cNvPr id="8199" name="Text Box 7"/>
          <p:cNvSpPr txBox="1">
            <a:spLocks noChangeArrowheads="1"/>
          </p:cNvSpPr>
          <p:nvPr/>
        </p:nvSpPr>
        <p:spPr bwMode="auto">
          <a:xfrm>
            <a:off x="5477468" y="1186855"/>
            <a:ext cx="47398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UL46</a:t>
            </a:r>
          </a:p>
        </p:txBody>
      </p:sp>
      <p:sp>
        <p:nvSpPr>
          <p:cNvPr id="8200" name="Text Box 8"/>
          <p:cNvSpPr txBox="1">
            <a:spLocks noChangeArrowheads="1"/>
          </p:cNvSpPr>
          <p:nvPr/>
        </p:nvSpPr>
        <p:spPr bwMode="auto">
          <a:xfrm>
            <a:off x="7137132" y="1186855"/>
            <a:ext cx="47398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UL27</a:t>
            </a:r>
          </a:p>
        </p:txBody>
      </p:sp>
      <p:sp>
        <p:nvSpPr>
          <p:cNvPr id="8201" name="Text Box 9"/>
          <p:cNvSpPr txBox="1">
            <a:spLocks noChangeArrowheads="1"/>
          </p:cNvSpPr>
          <p:nvPr/>
        </p:nvSpPr>
        <p:spPr bwMode="auto">
          <a:xfrm>
            <a:off x="1576105" y="1037878"/>
            <a:ext cx="47398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UL53</a:t>
            </a:r>
          </a:p>
        </p:txBody>
      </p:sp>
      <p:sp>
        <p:nvSpPr>
          <p:cNvPr id="8202" name="Text Box 10"/>
          <p:cNvSpPr txBox="1">
            <a:spLocks noChangeArrowheads="1"/>
          </p:cNvSpPr>
          <p:nvPr/>
        </p:nvSpPr>
        <p:spPr bwMode="auto">
          <a:xfrm>
            <a:off x="7907897" y="1035249"/>
            <a:ext cx="473983"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UL28</a:t>
            </a:r>
          </a:p>
        </p:txBody>
      </p:sp>
      <p:sp>
        <p:nvSpPr>
          <p:cNvPr id="8203" name="Text Box 11"/>
          <p:cNvSpPr txBox="1">
            <a:spLocks noChangeArrowheads="1"/>
          </p:cNvSpPr>
          <p:nvPr/>
        </p:nvSpPr>
        <p:spPr bwMode="auto">
          <a:xfrm>
            <a:off x="357289" y="2011213"/>
            <a:ext cx="47398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UL29</a:t>
            </a:r>
          </a:p>
        </p:txBody>
      </p:sp>
      <p:sp>
        <p:nvSpPr>
          <p:cNvPr id="8204" name="Text Box 12"/>
          <p:cNvSpPr txBox="1">
            <a:spLocks noChangeArrowheads="1"/>
          </p:cNvSpPr>
          <p:nvPr/>
        </p:nvSpPr>
        <p:spPr bwMode="auto">
          <a:xfrm>
            <a:off x="913392" y="2011213"/>
            <a:ext cx="47398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UL30</a:t>
            </a:r>
          </a:p>
        </p:txBody>
      </p:sp>
      <p:sp>
        <p:nvSpPr>
          <p:cNvPr id="8205" name="Text Box 13"/>
          <p:cNvSpPr txBox="1">
            <a:spLocks noChangeArrowheads="1"/>
          </p:cNvSpPr>
          <p:nvPr/>
        </p:nvSpPr>
        <p:spPr bwMode="auto">
          <a:xfrm>
            <a:off x="2522633" y="2011213"/>
            <a:ext cx="473983"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UL32</a:t>
            </a:r>
          </a:p>
        </p:txBody>
      </p:sp>
      <p:sp>
        <p:nvSpPr>
          <p:cNvPr id="8206" name="Text Box 14"/>
          <p:cNvSpPr txBox="1">
            <a:spLocks noChangeArrowheads="1"/>
          </p:cNvSpPr>
          <p:nvPr/>
        </p:nvSpPr>
        <p:spPr bwMode="auto">
          <a:xfrm>
            <a:off x="6828826" y="2011213"/>
            <a:ext cx="47398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UL36</a:t>
            </a:r>
          </a:p>
        </p:txBody>
      </p:sp>
      <p:sp>
        <p:nvSpPr>
          <p:cNvPr id="8207" name="Text Box 15"/>
          <p:cNvSpPr txBox="1">
            <a:spLocks noChangeArrowheads="1"/>
          </p:cNvSpPr>
          <p:nvPr/>
        </p:nvSpPr>
        <p:spPr bwMode="auto">
          <a:xfrm>
            <a:off x="7966964" y="2011213"/>
            <a:ext cx="47398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UL37</a:t>
            </a:r>
          </a:p>
        </p:txBody>
      </p:sp>
      <p:sp>
        <p:nvSpPr>
          <p:cNvPr id="8208" name="Text Box 16"/>
          <p:cNvSpPr txBox="1">
            <a:spLocks noChangeArrowheads="1"/>
          </p:cNvSpPr>
          <p:nvPr/>
        </p:nvSpPr>
        <p:spPr bwMode="auto">
          <a:xfrm>
            <a:off x="8381880" y="2011213"/>
            <a:ext cx="47398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UL38</a:t>
            </a:r>
          </a:p>
        </p:txBody>
      </p:sp>
      <p:sp>
        <p:nvSpPr>
          <p:cNvPr id="8209" name="Text Box 17"/>
          <p:cNvSpPr txBox="1">
            <a:spLocks noChangeArrowheads="1"/>
          </p:cNvSpPr>
          <p:nvPr/>
        </p:nvSpPr>
        <p:spPr bwMode="auto">
          <a:xfrm>
            <a:off x="862969" y="2937916"/>
            <a:ext cx="473983"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UL40</a:t>
            </a:r>
          </a:p>
        </p:txBody>
      </p:sp>
      <p:sp>
        <p:nvSpPr>
          <p:cNvPr id="8210" name="Text Box 18"/>
          <p:cNvSpPr txBox="1">
            <a:spLocks noChangeArrowheads="1"/>
          </p:cNvSpPr>
          <p:nvPr/>
        </p:nvSpPr>
        <p:spPr bwMode="auto">
          <a:xfrm>
            <a:off x="1493987" y="2937916"/>
            <a:ext cx="473983"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UL41</a:t>
            </a:r>
          </a:p>
        </p:txBody>
      </p:sp>
      <p:sp>
        <p:nvSpPr>
          <p:cNvPr id="8211" name="Text Box 19"/>
          <p:cNvSpPr txBox="1">
            <a:spLocks noChangeArrowheads="1"/>
          </p:cNvSpPr>
          <p:nvPr/>
        </p:nvSpPr>
        <p:spPr bwMode="auto">
          <a:xfrm>
            <a:off x="1908903" y="2939901"/>
            <a:ext cx="473983"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UL42</a:t>
            </a:r>
          </a:p>
        </p:txBody>
      </p:sp>
      <p:sp>
        <p:nvSpPr>
          <p:cNvPr id="8212" name="Text Box 20"/>
          <p:cNvSpPr txBox="1">
            <a:spLocks noChangeArrowheads="1"/>
          </p:cNvSpPr>
          <p:nvPr/>
        </p:nvSpPr>
        <p:spPr bwMode="auto">
          <a:xfrm>
            <a:off x="2348310" y="2939901"/>
            <a:ext cx="47398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UL43</a:t>
            </a:r>
          </a:p>
        </p:txBody>
      </p:sp>
      <p:sp>
        <p:nvSpPr>
          <p:cNvPr id="8213" name="Text Box 21"/>
          <p:cNvSpPr txBox="1">
            <a:spLocks noChangeArrowheads="1"/>
          </p:cNvSpPr>
          <p:nvPr/>
        </p:nvSpPr>
        <p:spPr bwMode="auto">
          <a:xfrm>
            <a:off x="2845345" y="2939901"/>
            <a:ext cx="473983"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UL44</a:t>
            </a:r>
          </a:p>
        </p:txBody>
      </p:sp>
      <p:sp>
        <p:nvSpPr>
          <p:cNvPr id="8214" name="Text Box 22"/>
          <p:cNvSpPr txBox="1">
            <a:spLocks noChangeArrowheads="1"/>
          </p:cNvSpPr>
          <p:nvPr/>
        </p:nvSpPr>
        <p:spPr bwMode="auto">
          <a:xfrm>
            <a:off x="3650685" y="2939901"/>
            <a:ext cx="47398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UL26</a:t>
            </a:r>
          </a:p>
        </p:txBody>
      </p:sp>
      <p:sp>
        <p:nvSpPr>
          <p:cNvPr id="8215" name="Text Box 23"/>
          <p:cNvSpPr txBox="1">
            <a:spLocks noChangeArrowheads="1"/>
          </p:cNvSpPr>
          <p:nvPr/>
        </p:nvSpPr>
        <p:spPr bwMode="auto">
          <a:xfrm>
            <a:off x="4232720" y="2939901"/>
            <a:ext cx="47398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UL25</a:t>
            </a:r>
          </a:p>
        </p:txBody>
      </p:sp>
      <p:sp>
        <p:nvSpPr>
          <p:cNvPr id="8216" name="Text Box 24"/>
          <p:cNvSpPr txBox="1">
            <a:spLocks noChangeArrowheads="1"/>
          </p:cNvSpPr>
          <p:nvPr/>
        </p:nvSpPr>
        <p:spPr bwMode="auto">
          <a:xfrm>
            <a:off x="4895433" y="2939901"/>
            <a:ext cx="47398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UL23</a:t>
            </a:r>
          </a:p>
        </p:txBody>
      </p:sp>
      <p:sp>
        <p:nvSpPr>
          <p:cNvPr id="8217" name="Text Box 25"/>
          <p:cNvSpPr txBox="1">
            <a:spLocks noChangeArrowheads="1"/>
          </p:cNvSpPr>
          <p:nvPr/>
        </p:nvSpPr>
        <p:spPr bwMode="auto">
          <a:xfrm>
            <a:off x="5334841" y="2939901"/>
            <a:ext cx="473983"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UL22</a:t>
            </a:r>
          </a:p>
        </p:txBody>
      </p:sp>
      <p:sp>
        <p:nvSpPr>
          <p:cNvPr id="8218" name="Text Box 26"/>
          <p:cNvSpPr txBox="1">
            <a:spLocks noChangeArrowheads="1"/>
          </p:cNvSpPr>
          <p:nvPr/>
        </p:nvSpPr>
        <p:spPr bwMode="auto">
          <a:xfrm>
            <a:off x="6970013" y="2939901"/>
            <a:ext cx="47398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UL21</a:t>
            </a:r>
          </a:p>
        </p:txBody>
      </p:sp>
      <p:sp>
        <p:nvSpPr>
          <p:cNvPr id="8219" name="Text Box 27"/>
          <p:cNvSpPr txBox="1">
            <a:spLocks noChangeArrowheads="1"/>
          </p:cNvSpPr>
          <p:nvPr/>
        </p:nvSpPr>
        <p:spPr bwMode="auto">
          <a:xfrm>
            <a:off x="7742218" y="2939901"/>
            <a:ext cx="47398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UL19</a:t>
            </a:r>
          </a:p>
        </p:txBody>
      </p:sp>
      <p:sp>
        <p:nvSpPr>
          <p:cNvPr id="8220" name="Text Box 28"/>
          <p:cNvSpPr txBox="1">
            <a:spLocks noChangeArrowheads="1"/>
          </p:cNvSpPr>
          <p:nvPr/>
        </p:nvSpPr>
        <p:spPr bwMode="auto">
          <a:xfrm>
            <a:off x="249239" y="3920182"/>
            <a:ext cx="473983"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UL18</a:t>
            </a:r>
          </a:p>
        </p:txBody>
      </p:sp>
      <p:sp>
        <p:nvSpPr>
          <p:cNvPr id="8221" name="Text Box 29"/>
          <p:cNvSpPr txBox="1">
            <a:spLocks noChangeArrowheads="1"/>
          </p:cNvSpPr>
          <p:nvPr/>
        </p:nvSpPr>
        <p:spPr bwMode="auto">
          <a:xfrm>
            <a:off x="2240259" y="3942953"/>
            <a:ext cx="473983"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UL15</a:t>
            </a:r>
          </a:p>
        </p:txBody>
      </p:sp>
      <p:sp>
        <p:nvSpPr>
          <p:cNvPr id="8222" name="Text Box 30"/>
          <p:cNvSpPr txBox="1">
            <a:spLocks noChangeArrowheads="1"/>
          </p:cNvSpPr>
          <p:nvPr/>
        </p:nvSpPr>
        <p:spPr bwMode="auto">
          <a:xfrm>
            <a:off x="1377291" y="3783212"/>
            <a:ext cx="47398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UL17</a:t>
            </a:r>
          </a:p>
        </p:txBody>
      </p:sp>
      <p:sp>
        <p:nvSpPr>
          <p:cNvPr id="8223" name="Text Box 31"/>
          <p:cNvSpPr txBox="1">
            <a:spLocks noChangeArrowheads="1"/>
          </p:cNvSpPr>
          <p:nvPr/>
        </p:nvSpPr>
        <p:spPr bwMode="auto">
          <a:xfrm>
            <a:off x="1851276" y="3783212"/>
            <a:ext cx="473983"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smtClean="0">
                <a:solidFill>
                  <a:srgbClr val="FFFFFF"/>
                </a:solidFill>
                <a:ea typeface="Droid Sans Fallback" charset="0"/>
                <a:cs typeface="Droid Sans Fallback" charset="0"/>
              </a:rPr>
              <a:t>L16</a:t>
            </a:r>
            <a:endParaRPr lang="en-US" sz="800" b="1" dirty="0">
              <a:solidFill>
                <a:srgbClr val="FFFFFF"/>
              </a:solidFill>
              <a:ea typeface="Droid Sans Fallback" charset="0"/>
              <a:cs typeface="Droid Sans Fallback" charset="0"/>
            </a:endParaRPr>
          </a:p>
        </p:txBody>
      </p:sp>
      <p:sp>
        <p:nvSpPr>
          <p:cNvPr id="8224" name="Text Box 32"/>
          <p:cNvSpPr txBox="1">
            <a:spLocks noChangeArrowheads="1"/>
          </p:cNvSpPr>
          <p:nvPr/>
        </p:nvSpPr>
        <p:spPr bwMode="auto">
          <a:xfrm>
            <a:off x="2845345" y="3764409"/>
            <a:ext cx="473983"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UL13</a:t>
            </a:r>
          </a:p>
        </p:txBody>
      </p:sp>
      <p:sp>
        <p:nvSpPr>
          <p:cNvPr id="8225" name="Text Box 33"/>
          <p:cNvSpPr txBox="1">
            <a:spLocks noChangeArrowheads="1"/>
          </p:cNvSpPr>
          <p:nvPr/>
        </p:nvSpPr>
        <p:spPr bwMode="auto">
          <a:xfrm>
            <a:off x="3343821" y="3920182"/>
            <a:ext cx="473983"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UL12</a:t>
            </a:r>
          </a:p>
        </p:txBody>
      </p:sp>
      <p:sp>
        <p:nvSpPr>
          <p:cNvPr id="8226" name="Text Box 34"/>
          <p:cNvSpPr txBox="1">
            <a:spLocks noChangeArrowheads="1"/>
          </p:cNvSpPr>
          <p:nvPr/>
        </p:nvSpPr>
        <p:spPr bwMode="auto">
          <a:xfrm>
            <a:off x="4173653" y="3764409"/>
            <a:ext cx="473983"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UL10</a:t>
            </a:r>
          </a:p>
        </p:txBody>
      </p:sp>
      <p:sp>
        <p:nvSpPr>
          <p:cNvPr id="8227" name="Text Box 35"/>
          <p:cNvSpPr txBox="1">
            <a:spLocks noChangeArrowheads="1"/>
          </p:cNvSpPr>
          <p:nvPr/>
        </p:nvSpPr>
        <p:spPr bwMode="auto">
          <a:xfrm>
            <a:off x="4588568" y="3920182"/>
            <a:ext cx="403391"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UL9</a:t>
            </a:r>
          </a:p>
        </p:txBody>
      </p:sp>
      <p:sp>
        <p:nvSpPr>
          <p:cNvPr id="8228" name="Text Box 36"/>
          <p:cNvSpPr txBox="1">
            <a:spLocks noChangeArrowheads="1"/>
          </p:cNvSpPr>
          <p:nvPr/>
        </p:nvSpPr>
        <p:spPr bwMode="auto">
          <a:xfrm>
            <a:off x="5500518" y="3764409"/>
            <a:ext cx="403391"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UL8</a:t>
            </a:r>
          </a:p>
        </p:txBody>
      </p:sp>
      <p:sp>
        <p:nvSpPr>
          <p:cNvPr id="8229" name="Text Box 37"/>
          <p:cNvSpPr txBox="1">
            <a:spLocks noChangeArrowheads="1"/>
          </p:cNvSpPr>
          <p:nvPr/>
        </p:nvSpPr>
        <p:spPr bwMode="auto">
          <a:xfrm>
            <a:off x="6912385" y="3764409"/>
            <a:ext cx="403391"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UL6</a:t>
            </a:r>
          </a:p>
        </p:txBody>
      </p:sp>
      <p:sp>
        <p:nvSpPr>
          <p:cNvPr id="8230" name="Text Box 38"/>
          <p:cNvSpPr txBox="1">
            <a:spLocks noChangeArrowheads="1"/>
          </p:cNvSpPr>
          <p:nvPr/>
        </p:nvSpPr>
        <p:spPr bwMode="auto">
          <a:xfrm>
            <a:off x="7327301" y="3920182"/>
            <a:ext cx="403391"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UL5</a:t>
            </a:r>
          </a:p>
        </p:txBody>
      </p:sp>
      <p:sp>
        <p:nvSpPr>
          <p:cNvPr id="8231" name="Text Box 39"/>
          <p:cNvSpPr txBox="1">
            <a:spLocks noChangeArrowheads="1"/>
          </p:cNvSpPr>
          <p:nvPr/>
        </p:nvSpPr>
        <p:spPr bwMode="auto">
          <a:xfrm>
            <a:off x="4895433" y="4854575"/>
            <a:ext cx="49559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IE180</a:t>
            </a:r>
          </a:p>
        </p:txBody>
      </p:sp>
      <p:sp>
        <p:nvSpPr>
          <p:cNvPr id="8232" name="Text Box 40"/>
          <p:cNvSpPr txBox="1">
            <a:spLocks noChangeArrowheads="1"/>
          </p:cNvSpPr>
          <p:nvPr/>
        </p:nvSpPr>
        <p:spPr bwMode="auto">
          <a:xfrm>
            <a:off x="8547558" y="4854575"/>
            <a:ext cx="41059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US1</a:t>
            </a:r>
          </a:p>
        </p:txBody>
      </p:sp>
      <p:sp>
        <p:nvSpPr>
          <p:cNvPr id="8233" name="Text Box 41"/>
          <p:cNvSpPr txBox="1">
            <a:spLocks noChangeArrowheads="1"/>
          </p:cNvSpPr>
          <p:nvPr/>
        </p:nvSpPr>
        <p:spPr bwMode="auto">
          <a:xfrm>
            <a:off x="414916" y="5524302"/>
            <a:ext cx="41059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US3</a:t>
            </a:r>
          </a:p>
        </p:txBody>
      </p:sp>
      <p:sp>
        <p:nvSpPr>
          <p:cNvPr id="8234" name="Text Box 42"/>
          <p:cNvSpPr txBox="1">
            <a:spLocks noChangeArrowheads="1"/>
          </p:cNvSpPr>
          <p:nvPr/>
        </p:nvSpPr>
        <p:spPr bwMode="auto">
          <a:xfrm>
            <a:off x="917714" y="5524302"/>
            <a:ext cx="41059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US4</a:t>
            </a:r>
          </a:p>
        </p:txBody>
      </p:sp>
      <p:sp>
        <p:nvSpPr>
          <p:cNvPr id="8235" name="Text Box 43"/>
          <p:cNvSpPr txBox="1">
            <a:spLocks noChangeArrowheads="1"/>
          </p:cNvSpPr>
          <p:nvPr/>
        </p:nvSpPr>
        <p:spPr bwMode="auto">
          <a:xfrm>
            <a:off x="1498308" y="5524302"/>
            <a:ext cx="41059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US6</a:t>
            </a:r>
          </a:p>
        </p:txBody>
      </p:sp>
      <p:sp>
        <p:nvSpPr>
          <p:cNvPr id="8236" name="Text Box 44"/>
          <p:cNvSpPr txBox="1">
            <a:spLocks noChangeArrowheads="1"/>
          </p:cNvSpPr>
          <p:nvPr/>
        </p:nvSpPr>
        <p:spPr bwMode="auto">
          <a:xfrm>
            <a:off x="1996783" y="5524302"/>
            <a:ext cx="41059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US7</a:t>
            </a:r>
          </a:p>
        </p:txBody>
      </p:sp>
      <p:sp>
        <p:nvSpPr>
          <p:cNvPr id="8237" name="Text Box 45"/>
          <p:cNvSpPr txBox="1">
            <a:spLocks noChangeArrowheads="1"/>
          </p:cNvSpPr>
          <p:nvPr/>
        </p:nvSpPr>
        <p:spPr bwMode="auto">
          <a:xfrm>
            <a:off x="2489496" y="5524302"/>
            <a:ext cx="41059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US8</a:t>
            </a:r>
          </a:p>
        </p:txBody>
      </p:sp>
      <p:sp>
        <p:nvSpPr>
          <p:cNvPr id="8238" name="Text Box 46"/>
          <p:cNvSpPr txBox="1">
            <a:spLocks noChangeArrowheads="1"/>
          </p:cNvSpPr>
          <p:nvPr/>
        </p:nvSpPr>
        <p:spPr bwMode="auto">
          <a:xfrm>
            <a:off x="3987804" y="5524302"/>
            <a:ext cx="41059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US1</a:t>
            </a:r>
          </a:p>
        </p:txBody>
      </p:sp>
      <p:sp>
        <p:nvSpPr>
          <p:cNvPr id="8239" name="Text Box 47"/>
          <p:cNvSpPr txBox="1">
            <a:spLocks noChangeArrowheads="1"/>
          </p:cNvSpPr>
          <p:nvPr/>
        </p:nvSpPr>
        <p:spPr bwMode="auto">
          <a:xfrm>
            <a:off x="7637048" y="5506014"/>
            <a:ext cx="49559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IE180</a:t>
            </a:r>
          </a:p>
        </p:txBody>
      </p:sp>
      <p:sp>
        <p:nvSpPr>
          <p:cNvPr id="8240" name="Text Box 48"/>
          <p:cNvSpPr txBox="1">
            <a:spLocks noChangeArrowheads="1"/>
          </p:cNvSpPr>
          <p:nvPr/>
        </p:nvSpPr>
        <p:spPr bwMode="auto">
          <a:xfrm>
            <a:off x="249238" y="987227"/>
            <a:ext cx="546017"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ORF-1</a:t>
            </a:r>
          </a:p>
        </p:txBody>
      </p:sp>
      <p:sp>
        <p:nvSpPr>
          <p:cNvPr id="8241" name="Text Box 49"/>
          <p:cNvSpPr txBox="1">
            <a:spLocks noChangeArrowheads="1"/>
          </p:cNvSpPr>
          <p:nvPr/>
        </p:nvSpPr>
        <p:spPr bwMode="auto">
          <a:xfrm>
            <a:off x="2873880" y="692696"/>
            <a:ext cx="47398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UL51</a:t>
            </a:r>
          </a:p>
        </p:txBody>
      </p:sp>
      <p:sp>
        <p:nvSpPr>
          <p:cNvPr id="8242" name="Text Box 50"/>
          <p:cNvSpPr txBox="1">
            <a:spLocks noChangeArrowheads="1"/>
          </p:cNvSpPr>
          <p:nvPr/>
        </p:nvSpPr>
        <p:spPr bwMode="auto">
          <a:xfrm>
            <a:off x="3319328" y="1215430"/>
            <a:ext cx="47398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UL50</a:t>
            </a:r>
          </a:p>
        </p:txBody>
      </p:sp>
      <p:sp>
        <p:nvSpPr>
          <p:cNvPr id="8243" name="Text Box 51"/>
          <p:cNvSpPr txBox="1">
            <a:spLocks noChangeArrowheads="1"/>
          </p:cNvSpPr>
          <p:nvPr/>
        </p:nvSpPr>
        <p:spPr bwMode="auto">
          <a:xfrm>
            <a:off x="3652126" y="743149"/>
            <a:ext cx="58059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UL49.5</a:t>
            </a:r>
          </a:p>
        </p:txBody>
      </p:sp>
      <p:sp>
        <p:nvSpPr>
          <p:cNvPr id="8244" name="Text Box 52"/>
          <p:cNvSpPr txBox="1">
            <a:spLocks noChangeArrowheads="1"/>
          </p:cNvSpPr>
          <p:nvPr/>
        </p:nvSpPr>
        <p:spPr bwMode="auto">
          <a:xfrm>
            <a:off x="3899923" y="987227"/>
            <a:ext cx="473983"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UL49</a:t>
            </a:r>
          </a:p>
        </p:txBody>
      </p:sp>
      <p:sp>
        <p:nvSpPr>
          <p:cNvPr id="8245" name="Text Box 53"/>
          <p:cNvSpPr txBox="1">
            <a:spLocks noChangeArrowheads="1"/>
          </p:cNvSpPr>
          <p:nvPr/>
        </p:nvSpPr>
        <p:spPr bwMode="auto">
          <a:xfrm>
            <a:off x="2273434" y="1749028"/>
            <a:ext cx="473983"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UL31</a:t>
            </a:r>
          </a:p>
        </p:txBody>
      </p:sp>
      <p:sp>
        <p:nvSpPr>
          <p:cNvPr id="8246" name="Text Box 54"/>
          <p:cNvSpPr txBox="1">
            <a:spLocks noChangeArrowheads="1"/>
          </p:cNvSpPr>
          <p:nvPr/>
        </p:nvSpPr>
        <p:spPr bwMode="auto">
          <a:xfrm>
            <a:off x="2621310" y="1846783"/>
            <a:ext cx="473983"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UL33</a:t>
            </a:r>
          </a:p>
        </p:txBody>
      </p:sp>
      <p:sp>
        <p:nvSpPr>
          <p:cNvPr id="8247" name="Text Box 55"/>
          <p:cNvSpPr txBox="1">
            <a:spLocks noChangeArrowheads="1"/>
          </p:cNvSpPr>
          <p:nvPr/>
        </p:nvSpPr>
        <p:spPr bwMode="auto">
          <a:xfrm>
            <a:off x="3070091" y="1730375"/>
            <a:ext cx="473983"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UL34</a:t>
            </a:r>
          </a:p>
        </p:txBody>
      </p:sp>
      <p:sp>
        <p:nvSpPr>
          <p:cNvPr id="8248" name="Text Box 56"/>
          <p:cNvSpPr txBox="1">
            <a:spLocks noChangeArrowheads="1"/>
          </p:cNvSpPr>
          <p:nvPr/>
        </p:nvSpPr>
        <p:spPr bwMode="auto">
          <a:xfrm>
            <a:off x="3339480" y="1744241"/>
            <a:ext cx="47398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UL35</a:t>
            </a:r>
          </a:p>
        </p:txBody>
      </p:sp>
      <p:sp>
        <p:nvSpPr>
          <p:cNvPr id="8249" name="Text Box 57"/>
          <p:cNvSpPr txBox="1">
            <a:spLocks noChangeArrowheads="1"/>
          </p:cNvSpPr>
          <p:nvPr/>
        </p:nvSpPr>
        <p:spPr bwMode="auto">
          <a:xfrm>
            <a:off x="83560" y="2939901"/>
            <a:ext cx="47398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UL39</a:t>
            </a:r>
          </a:p>
        </p:txBody>
      </p:sp>
      <p:sp>
        <p:nvSpPr>
          <p:cNvPr id="8250" name="Text Box 58"/>
          <p:cNvSpPr txBox="1">
            <a:spLocks noChangeArrowheads="1"/>
          </p:cNvSpPr>
          <p:nvPr/>
        </p:nvSpPr>
        <p:spPr bwMode="auto">
          <a:xfrm>
            <a:off x="3760862" y="2771403"/>
            <a:ext cx="58059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UL26.5</a:t>
            </a:r>
          </a:p>
        </p:txBody>
      </p:sp>
      <p:sp>
        <p:nvSpPr>
          <p:cNvPr id="8251" name="Text Box 59"/>
          <p:cNvSpPr txBox="1">
            <a:spLocks noChangeArrowheads="1"/>
          </p:cNvSpPr>
          <p:nvPr/>
        </p:nvSpPr>
        <p:spPr bwMode="auto">
          <a:xfrm>
            <a:off x="4422890" y="2587625"/>
            <a:ext cx="47398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UL24</a:t>
            </a:r>
          </a:p>
        </p:txBody>
      </p:sp>
      <p:sp>
        <p:nvSpPr>
          <p:cNvPr id="8252" name="Text Box 60"/>
          <p:cNvSpPr txBox="1">
            <a:spLocks noChangeArrowheads="1"/>
          </p:cNvSpPr>
          <p:nvPr/>
        </p:nvSpPr>
        <p:spPr bwMode="auto">
          <a:xfrm>
            <a:off x="7086709" y="2743399"/>
            <a:ext cx="473983"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UL20</a:t>
            </a:r>
          </a:p>
        </p:txBody>
      </p:sp>
      <p:sp>
        <p:nvSpPr>
          <p:cNvPr id="8253" name="Text Box 61"/>
          <p:cNvSpPr txBox="1">
            <a:spLocks noChangeArrowheads="1"/>
          </p:cNvSpPr>
          <p:nvPr/>
        </p:nvSpPr>
        <p:spPr bwMode="auto">
          <a:xfrm>
            <a:off x="2264750" y="3429000"/>
            <a:ext cx="47398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UL14</a:t>
            </a:r>
          </a:p>
        </p:txBody>
      </p:sp>
      <p:sp>
        <p:nvSpPr>
          <p:cNvPr id="8254" name="Text Box 62"/>
          <p:cNvSpPr txBox="1">
            <a:spLocks noChangeArrowheads="1"/>
          </p:cNvSpPr>
          <p:nvPr/>
        </p:nvSpPr>
        <p:spPr bwMode="auto">
          <a:xfrm>
            <a:off x="3402888" y="3558977"/>
            <a:ext cx="47398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UL11</a:t>
            </a:r>
          </a:p>
        </p:txBody>
      </p:sp>
      <p:sp>
        <p:nvSpPr>
          <p:cNvPr id="8255" name="Text Box 63"/>
          <p:cNvSpPr txBox="1">
            <a:spLocks noChangeArrowheads="1"/>
          </p:cNvSpPr>
          <p:nvPr/>
        </p:nvSpPr>
        <p:spPr bwMode="auto">
          <a:xfrm>
            <a:off x="6294941" y="3381375"/>
            <a:ext cx="403391"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UL7</a:t>
            </a:r>
          </a:p>
        </p:txBody>
      </p:sp>
      <p:sp>
        <p:nvSpPr>
          <p:cNvPr id="8256" name="Text Box 64"/>
          <p:cNvSpPr txBox="1">
            <a:spLocks noChangeArrowheads="1"/>
          </p:cNvSpPr>
          <p:nvPr/>
        </p:nvSpPr>
        <p:spPr bwMode="auto">
          <a:xfrm>
            <a:off x="-18729" y="4416227"/>
            <a:ext cx="403391"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UL2</a:t>
            </a:r>
          </a:p>
        </p:txBody>
      </p:sp>
      <p:sp>
        <p:nvSpPr>
          <p:cNvPr id="8257" name="Text Box 65"/>
          <p:cNvSpPr txBox="1">
            <a:spLocks noChangeArrowheads="1"/>
          </p:cNvSpPr>
          <p:nvPr/>
        </p:nvSpPr>
        <p:spPr bwMode="auto">
          <a:xfrm>
            <a:off x="7978489" y="3730625"/>
            <a:ext cx="403391"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UL4</a:t>
            </a:r>
          </a:p>
        </p:txBody>
      </p:sp>
      <p:sp>
        <p:nvSpPr>
          <p:cNvPr id="8258" name="Text Box 66"/>
          <p:cNvSpPr txBox="1">
            <a:spLocks noChangeArrowheads="1"/>
          </p:cNvSpPr>
          <p:nvPr/>
        </p:nvSpPr>
        <p:spPr bwMode="auto">
          <a:xfrm>
            <a:off x="8229168" y="3429000"/>
            <a:ext cx="510001"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UL3.5</a:t>
            </a:r>
          </a:p>
        </p:txBody>
      </p:sp>
      <p:sp>
        <p:nvSpPr>
          <p:cNvPr id="8259" name="Text Box 67"/>
          <p:cNvSpPr txBox="1">
            <a:spLocks noChangeArrowheads="1"/>
          </p:cNvSpPr>
          <p:nvPr/>
        </p:nvSpPr>
        <p:spPr bwMode="auto">
          <a:xfrm>
            <a:off x="664154" y="4473774"/>
            <a:ext cx="403391"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UL1</a:t>
            </a:r>
          </a:p>
        </p:txBody>
      </p:sp>
      <p:sp>
        <p:nvSpPr>
          <p:cNvPr id="8260" name="Text Box 68"/>
          <p:cNvSpPr txBox="1">
            <a:spLocks noChangeArrowheads="1"/>
          </p:cNvSpPr>
          <p:nvPr/>
        </p:nvSpPr>
        <p:spPr bwMode="auto">
          <a:xfrm>
            <a:off x="1244748" y="4644430"/>
            <a:ext cx="403391"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EP0</a:t>
            </a:r>
          </a:p>
        </p:txBody>
      </p:sp>
      <p:sp>
        <p:nvSpPr>
          <p:cNvPr id="8261" name="Text Box 69"/>
          <p:cNvSpPr txBox="1">
            <a:spLocks noChangeArrowheads="1"/>
          </p:cNvSpPr>
          <p:nvPr/>
        </p:nvSpPr>
        <p:spPr bwMode="auto">
          <a:xfrm>
            <a:off x="2996789" y="5212537"/>
            <a:ext cx="41059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US9</a:t>
            </a:r>
          </a:p>
        </p:txBody>
      </p:sp>
      <p:sp>
        <p:nvSpPr>
          <p:cNvPr id="8262" name="Text Box 70"/>
          <p:cNvSpPr txBox="1">
            <a:spLocks noChangeArrowheads="1"/>
          </p:cNvSpPr>
          <p:nvPr/>
        </p:nvSpPr>
        <p:spPr bwMode="auto">
          <a:xfrm>
            <a:off x="3315240" y="5212538"/>
            <a:ext cx="41059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US2</a:t>
            </a:r>
          </a:p>
        </p:txBody>
      </p:sp>
      <p:sp>
        <p:nvSpPr>
          <p:cNvPr id="8263" name="Line 71"/>
          <p:cNvSpPr>
            <a:spLocks noChangeShapeType="1"/>
          </p:cNvSpPr>
          <p:nvPr/>
        </p:nvSpPr>
        <p:spPr bwMode="auto">
          <a:xfrm flipV="1">
            <a:off x="3650685" y="1026915"/>
            <a:ext cx="1441"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64" name="Line 72"/>
          <p:cNvSpPr>
            <a:spLocks noChangeShapeType="1"/>
          </p:cNvSpPr>
          <p:nvPr/>
        </p:nvSpPr>
        <p:spPr bwMode="auto">
          <a:xfrm flipV="1">
            <a:off x="3070091" y="855266"/>
            <a:ext cx="1440"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65" name="Line 73"/>
          <p:cNvSpPr>
            <a:spLocks noChangeShapeType="1"/>
          </p:cNvSpPr>
          <p:nvPr/>
        </p:nvSpPr>
        <p:spPr bwMode="auto">
          <a:xfrm flipV="1">
            <a:off x="754917" y="1032868"/>
            <a:ext cx="1441"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66" name="Line 74"/>
          <p:cNvSpPr>
            <a:spLocks noChangeShapeType="1"/>
          </p:cNvSpPr>
          <p:nvPr/>
        </p:nvSpPr>
        <p:spPr bwMode="auto">
          <a:xfrm flipV="1">
            <a:off x="3650685" y="798712"/>
            <a:ext cx="1441"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67" name="Line 75"/>
          <p:cNvSpPr>
            <a:spLocks noChangeShapeType="1"/>
          </p:cNvSpPr>
          <p:nvPr/>
        </p:nvSpPr>
        <p:spPr bwMode="auto">
          <a:xfrm flipV="1">
            <a:off x="3899923" y="1026915"/>
            <a:ext cx="1440"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68" name="Line 76"/>
          <p:cNvSpPr>
            <a:spLocks noChangeShapeType="1"/>
          </p:cNvSpPr>
          <p:nvPr/>
        </p:nvSpPr>
        <p:spPr bwMode="auto">
          <a:xfrm flipV="1">
            <a:off x="2323819" y="1712516"/>
            <a:ext cx="1440"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69" name="Line 77"/>
          <p:cNvSpPr>
            <a:spLocks noChangeShapeType="1"/>
          </p:cNvSpPr>
          <p:nvPr/>
        </p:nvSpPr>
        <p:spPr bwMode="auto">
          <a:xfrm flipV="1">
            <a:off x="2987972" y="1712516"/>
            <a:ext cx="1441"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70" name="Line 78"/>
          <p:cNvSpPr>
            <a:spLocks noChangeShapeType="1"/>
          </p:cNvSpPr>
          <p:nvPr/>
        </p:nvSpPr>
        <p:spPr bwMode="auto">
          <a:xfrm flipV="1">
            <a:off x="3153651" y="1884165"/>
            <a:ext cx="1440"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71" name="Line 79"/>
          <p:cNvSpPr>
            <a:spLocks noChangeShapeType="1"/>
          </p:cNvSpPr>
          <p:nvPr/>
        </p:nvSpPr>
        <p:spPr bwMode="auto">
          <a:xfrm flipV="1">
            <a:off x="3485007" y="1884165"/>
            <a:ext cx="1440"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72" name="Line 80"/>
          <p:cNvSpPr>
            <a:spLocks noChangeShapeType="1"/>
          </p:cNvSpPr>
          <p:nvPr/>
        </p:nvSpPr>
        <p:spPr bwMode="auto">
          <a:xfrm flipV="1">
            <a:off x="3734244" y="2627313"/>
            <a:ext cx="1441"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73" name="Line 81"/>
          <p:cNvSpPr>
            <a:spLocks noChangeShapeType="1"/>
          </p:cNvSpPr>
          <p:nvPr/>
        </p:nvSpPr>
        <p:spPr bwMode="auto">
          <a:xfrm flipV="1">
            <a:off x="4895433" y="2627313"/>
            <a:ext cx="1441"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74" name="Line 82"/>
          <p:cNvSpPr>
            <a:spLocks noChangeShapeType="1"/>
          </p:cNvSpPr>
          <p:nvPr/>
        </p:nvSpPr>
        <p:spPr bwMode="auto">
          <a:xfrm flipV="1">
            <a:off x="7559252" y="2775149"/>
            <a:ext cx="1440"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75" name="Line 83"/>
          <p:cNvSpPr>
            <a:spLocks noChangeShapeType="1"/>
          </p:cNvSpPr>
          <p:nvPr/>
        </p:nvSpPr>
        <p:spPr bwMode="auto">
          <a:xfrm flipV="1">
            <a:off x="2738735" y="3484563"/>
            <a:ext cx="1440"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76" name="Line 84"/>
          <p:cNvSpPr>
            <a:spLocks noChangeShapeType="1"/>
          </p:cNvSpPr>
          <p:nvPr/>
        </p:nvSpPr>
        <p:spPr bwMode="auto">
          <a:xfrm flipV="1">
            <a:off x="3817804" y="3598665"/>
            <a:ext cx="1441"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77" name="Line 85"/>
          <p:cNvSpPr>
            <a:spLocks noChangeShapeType="1"/>
          </p:cNvSpPr>
          <p:nvPr/>
        </p:nvSpPr>
        <p:spPr bwMode="auto">
          <a:xfrm flipV="1">
            <a:off x="6472979" y="3770313"/>
            <a:ext cx="1440"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78" name="Line 86"/>
          <p:cNvSpPr>
            <a:spLocks noChangeShapeType="1"/>
          </p:cNvSpPr>
          <p:nvPr/>
        </p:nvSpPr>
        <p:spPr bwMode="auto">
          <a:xfrm flipV="1">
            <a:off x="8381880" y="3770313"/>
            <a:ext cx="1441"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79" name="Line 87"/>
          <p:cNvSpPr>
            <a:spLocks noChangeShapeType="1"/>
          </p:cNvSpPr>
          <p:nvPr/>
        </p:nvSpPr>
        <p:spPr bwMode="auto">
          <a:xfrm flipV="1">
            <a:off x="8739168" y="3598665"/>
            <a:ext cx="1441"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80" name="Line 88"/>
          <p:cNvSpPr>
            <a:spLocks noChangeShapeType="1"/>
          </p:cNvSpPr>
          <p:nvPr/>
        </p:nvSpPr>
        <p:spPr bwMode="auto">
          <a:xfrm flipV="1">
            <a:off x="9044593" y="3770313"/>
            <a:ext cx="1441"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81" name="Text Box 89"/>
          <p:cNvSpPr txBox="1">
            <a:spLocks noChangeArrowheads="1"/>
          </p:cNvSpPr>
          <p:nvPr/>
        </p:nvSpPr>
        <p:spPr bwMode="auto">
          <a:xfrm>
            <a:off x="8724761" y="3330774"/>
            <a:ext cx="403391" cy="155773"/>
          </a:xfrm>
          <a:prstGeom prst="rect">
            <a:avLst/>
          </a:prstGeom>
          <a:noFill/>
          <a:ln w="9525" cap="flat">
            <a:noFill/>
            <a:round/>
            <a:headEnd/>
            <a:tailEnd/>
          </a:ln>
          <a:effectLst/>
        </p:spPr>
        <p:txBody>
          <a:bodyPr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UL3</a:t>
            </a:r>
          </a:p>
        </p:txBody>
      </p:sp>
      <p:sp>
        <p:nvSpPr>
          <p:cNvPr id="8282" name="Line 90"/>
          <p:cNvSpPr>
            <a:spLocks noChangeShapeType="1"/>
          </p:cNvSpPr>
          <p:nvPr/>
        </p:nvSpPr>
        <p:spPr bwMode="auto">
          <a:xfrm flipV="1">
            <a:off x="331357" y="4684117"/>
            <a:ext cx="1441" cy="289719"/>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83" name="Line 91"/>
          <p:cNvSpPr>
            <a:spLocks noChangeShapeType="1"/>
          </p:cNvSpPr>
          <p:nvPr/>
        </p:nvSpPr>
        <p:spPr bwMode="auto">
          <a:xfrm flipV="1">
            <a:off x="664155" y="4513462"/>
            <a:ext cx="1440"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84" name="Line 92"/>
          <p:cNvSpPr>
            <a:spLocks noChangeShapeType="1"/>
          </p:cNvSpPr>
          <p:nvPr/>
        </p:nvSpPr>
        <p:spPr bwMode="auto">
          <a:xfrm flipV="1">
            <a:off x="1576105" y="4685110"/>
            <a:ext cx="1441"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85" name="Line 93"/>
          <p:cNvSpPr>
            <a:spLocks noChangeShapeType="1"/>
          </p:cNvSpPr>
          <p:nvPr/>
        </p:nvSpPr>
        <p:spPr bwMode="auto">
          <a:xfrm flipV="1">
            <a:off x="3153651" y="5370712"/>
            <a:ext cx="1440"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86" name="Line 94"/>
          <p:cNvSpPr>
            <a:spLocks noChangeShapeType="1"/>
          </p:cNvSpPr>
          <p:nvPr/>
        </p:nvSpPr>
        <p:spPr bwMode="auto">
          <a:xfrm flipV="1">
            <a:off x="3485007" y="5370712"/>
            <a:ext cx="1440"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87" name="AutoShape 95"/>
          <p:cNvSpPr>
            <a:spLocks noChangeArrowheads="1"/>
          </p:cNvSpPr>
          <p:nvPr/>
        </p:nvSpPr>
        <p:spPr bwMode="auto">
          <a:xfrm>
            <a:off x="829832" y="1360290"/>
            <a:ext cx="249238"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288" name="AutoShape 96"/>
          <p:cNvSpPr>
            <a:spLocks noChangeArrowheads="1"/>
          </p:cNvSpPr>
          <p:nvPr/>
        </p:nvSpPr>
        <p:spPr bwMode="auto">
          <a:xfrm rot="10740000">
            <a:off x="3362297" y="1025922"/>
            <a:ext cx="249237" cy="59531"/>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289" name="Text Box 97"/>
          <p:cNvSpPr txBox="1">
            <a:spLocks noChangeArrowheads="1"/>
          </p:cNvSpPr>
          <p:nvPr/>
        </p:nvSpPr>
        <p:spPr bwMode="auto">
          <a:xfrm>
            <a:off x="3275856" y="873125"/>
            <a:ext cx="446611"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hu-HU" sz="800" b="1" dirty="0" smtClean="0">
                <a:solidFill>
                  <a:srgbClr val="FF3333"/>
                </a:solidFill>
                <a:ea typeface="Droid Sans Fallback" charset="0"/>
                <a:cs typeface="Droid Sans Fallback" charset="0"/>
              </a:rPr>
              <a:t>8478</a:t>
            </a:r>
            <a:endParaRPr lang="en-US" sz="800" b="1" dirty="0">
              <a:solidFill>
                <a:srgbClr val="FF3333"/>
              </a:solidFill>
              <a:ea typeface="Droid Sans Fallback" charset="0"/>
              <a:cs typeface="Droid Sans Fallback" charset="0"/>
            </a:endParaRPr>
          </a:p>
        </p:txBody>
      </p:sp>
      <p:sp>
        <p:nvSpPr>
          <p:cNvPr id="8290" name="Text Box 98"/>
          <p:cNvSpPr txBox="1">
            <a:spLocks noChangeArrowheads="1"/>
          </p:cNvSpPr>
          <p:nvPr/>
        </p:nvSpPr>
        <p:spPr bwMode="auto">
          <a:xfrm>
            <a:off x="746273" y="1428750"/>
            <a:ext cx="446611"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6666FF"/>
                </a:solidFill>
                <a:ea typeface="Droid Sans Fallback" charset="0"/>
                <a:cs typeface="Droid Sans Fallback" charset="0"/>
              </a:rPr>
              <a:t>2286</a:t>
            </a:r>
          </a:p>
        </p:txBody>
      </p:sp>
      <p:sp>
        <p:nvSpPr>
          <p:cNvPr id="8291" name="Text Box 99"/>
          <p:cNvSpPr txBox="1">
            <a:spLocks noChangeArrowheads="1"/>
          </p:cNvSpPr>
          <p:nvPr/>
        </p:nvSpPr>
        <p:spPr bwMode="auto">
          <a:xfrm>
            <a:off x="913392" y="971352"/>
            <a:ext cx="446611"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3333"/>
                </a:solidFill>
                <a:ea typeface="Droid Sans Fallback" charset="0"/>
                <a:cs typeface="Droid Sans Fallback" charset="0"/>
              </a:rPr>
              <a:t>2768</a:t>
            </a:r>
          </a:p>
        </p:txBody>
      </p:sp>
      <p:sp>
        <p:nvSpPr>
          <p:cNvPr id="8292" name="Text Box 100"/>
          <p:cNvSpPr txBox="1">
            <a:spLocks noChangeArrowheads="1"/>
          </p:cNvSpPr>
          <p:nvPr/>
        </p:nvSpPr>
        <p:spPr bwMode="auto">
          <a:xfrm>
            <a:off x="913392" y="971352"/>
            <a:ext cx="446611"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3333"/>
                </a:solidFill>
                <a:ea typeface="Droid Sans Fallback" charset="0"/>
                <a:cs typeface="Droid Sans Fallback" charset="0"/>
              </a:rPr>
              <a:t>2768</a:t>
            </a:r>
          </a:p>
        </p:txBody>
      </p:sp>
      <p:sp>
        <p:nvSpPr>
          <p:cNvPr id="8293" name="AutoShape 101"/>
          <p:cNvSpPr>
            <a:spLocks noChangeArrowheads="1"/>
          </p:cNvSpPr>
          <p:nvPr/>
        </p:nvSpPr>
        <p:spPr bwMode="auto">
          <a:xfrm rot="10740000">
            <a:off x="999832" y="1129110"/>
            <a:ext cx="249238" cy="59531"/>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295" name="Text Box 103"/>
          <p:cNvSpPr txBox="1">
            <a:spLocks noChangeArrowheads="1"/>
          </p:cNvSpPr>
          <p:nvPr/>
        </p:nvSpPr>
        <p:spPr bwMode="auto">
          <a:xfrm>
            <a:off x="2986867" y="1391444"/>
            <a:ext cx="446611"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hu-HU" sz="800" b="1" dirty="0" smtClean="0">
                <a:solidFill>
                  <a:srgbClr val="6666FF"/>
                </a:solidFill>
                <a:ea typeface="Droid Sans Fallback" charset="0"/>
                <a:cs typeface="Droid Sans Fallback" charset="0"/>
              </a:rPr>
              <a:t>8514</a:t>
            </a:r>
            <a:endParaRPr lang="en-US" sz="800" b="1" dirty="0">
              <a:solidFill>
                <a:srgbClr val="6666FF"/>
              </a:solidFill>
              <a:ea typeface="Droid Sans Fallback" charset="0"/>
              <a:cs typeface="Droid Sans Fallback" charset="0"/>
            </a:endParaRPr>
          </a:p>
        </p:txBody>
      </p:sp>
      <p:sp>
        <p:nvSpPr>
          <p:cNvPr id="8298" name="AutoShape 106"/>
          <p:cNvSpPr>
            <a:spLocks noChangeArrowheads="1"/>
          </p:cNvSpPr>
          <p:nvPr/>
        </p:nvSpPr>
        <p:spPr bwMode="auto">
          <a:xfrm>
            <a:off x="3951788" y="1371203"/>
            <a:ext cx="249237"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299" name="Text Box 107"/>
          <p:cNvSpPr txBox="1">
            <a:spLocks noChangeArrowheads="1"/>
          </p:cNvSpPr>
          <p:nvPr/>
        </p:nvSpPr>
        <p:spPr bwMode="auto">
          <a:xfrm>
            <a:off x="3817804" y="1428750"/>
            <a:ext cx="517205"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6666FF"/>
                </a:solidFill>
                <a:ea typeface="Droid Sans Fallback" charset="0"/>
                <a:cs typeface="Droid Sans Fallback" charset="0"/>
              </a:rPr>
              <a:t>10415</a:t>
            </a:r>
          </a:p>
        </p:txBody>
      </p:sp>
      <p:sp>
        <p:nvSpPr>
          <p:cNvPr id="8300" name="AutoShape 108"/>
          <p:cNvSpPr>
            <a:spLocks noChangeArrowheads="1"/>
          </p:cNvSpPr>
          <p:nvPr/>
        </p:nvSpPr>
        <p:spPr bwMode="auto">
          <a:xfrm>
            <a:off x="3059832" y="1372196"/>
            <a:ext cx="249238"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01" name="Text Box 109"/>
          <p:cNvSpPr txBox="1">
            <a:spLocks noChangeArrowheads="1"/>
          </p:cNvSpPr>
          <p:nvPr/>
        </p:nvSpPr>
        <p:spPr bwMode="auto">
          <a:xfrm>
            <a:off x="5030857" y="886322"/>
            <a:ext cx="446611"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endParaRPr lang="en-US" sz="800" b="1" dirty="0">
              <a:solidFill>
                <a:srgbClr val="6666FF"/>
              </a:solidFill>
              <a:ea typeface="Droid Sans Fallback" charset="0"/>
              <a:cs typeface="Droid Sans Fallback" charset="0"/>
            </a:endParaRPr>
          </a:p>
        </p:txBody>
      </p:sp>
      <p:sp>
        <p:nvSpPr>
          <p:cNvPr id="8302" name="AutoShape 110"/>
          <p:cNvSpPr>
            <a:spLocks noChangeArrowheads="1"/>
          </p:cNvSpPr>
          <p:nvPr/>
        </p:nvSpPr>
        <p:spPr bwMode="auto">
          <a:xfrm>
            <a:off x="6173317" y="1372196"/>
            <a:ext cx="249237"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03" name="Text Box 111"/>
          <p:cNvSpPr txBox="1">
            <a:spLocks noChangeArrowheads="1"/>
          </p:cNvSpPr>
          <p:nvPr/>
        </p:nvSpPr>
        <p:spPr bwMode="auto">
          <a:xfrm>
            <a:off x="6039333" y="1428750"/>
            <a:ext cx="517205"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6666FF"/>
                </a:solidFill>
                <a:ea typeface="Droid Sans Fallback" charset="0"/>
                <a:cs typeface="Droid Sans Fallback" charset="0"/>
              </a:rPr>
              <a:t>16236</a:t>
            </a:r>
          </a:p>
        </p:txBody>
      </p:sp>
      <p:sp>
        <p:nvSpPr>
          <p:cNvPr id="8304" name="AutoShape 112"/>
          <p:cNvSpPr>
            <a:spLocks noChangeArrowheads="1"/>
          </p:cNvSpPr>
          <p:nvPr/>
        </p:nvSpPr>
        <p:spPr bwMode="auto">
          <a:xfrm rot="10740000">
            <a:off x="6393740" y="1181696"/>
            <a:ext cx="249238" cy="59531"/>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05" name="Text Box 113"/>
          <p:cNvSpPr txBox="1">
            <a:spLocks noChangeArrowheads="1"/>
          </p:cNvSpPr>
          <p:nvPr/>
        </p:nvSpPr>
        <p:spPr bwMode="auto">
          <a:xfrm>
            <a:off x="6272724" y="1034852"/>
            <a:ext cx="517205"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3333"/>
                </a:solidFill>
                <a:ea typeface="Droid Sans Fallback" charset="0"/>
                <a:cs typeface="Droid Sans Fallback" charset="0"/>
              </a:rPr>
              <a:t>16868</a:t>
            </a:r>
          </a:p>
        </p:txBody>
      </p:sp>
      <p:sp>
        <p:nvSpPr>
          <p:cNvPr id="8306" name="AutoShape 114"/>
          <p:cNvSpPr>
            <a:spLocks noChangeArrowheads="1"/>
          </p:cNvSpPr>
          <p:nvPr/>
        </p:nvSpPr>
        <p:spPr bwMode="auto">
          <a:xfrm rot="10740000">
            <a:off x="8317050" y="1045766"/>
            <a:ext cx="249237" cy="59531"/>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07" name="Text Box 115"/>
          <p:cNvSpPr txBox="1">
            <a:spLocks noChangeArrowheads="1"/>
          </p:cNvSpPr>
          <p:nvPr/>
        </p:nvSpPr>
        <p:spPr bwMode="auto">
          <a:xfrm>
            <a:off x="8196032" y="898922"/>
            <a:ext cx="51720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3333"/>
                </a:solidFill>
                <a:ea typeface="Droid Sans Fallback" charset="0"/>
                <a:cs typeface="Droid Sans Fallback" charset="0"/>
              </a:rPr>
              <a:t>21775</a:t>
            </a:r>
          </a:p>
        </p:txBody>
      </p:sp>
      <p:sp>
        <p:nvSpPr>
          <p:cNvPr id="8308" name="AutoShape 116"/>
          <p:cNvSpPr>
            <a:spLocks noChangeArrowheads="1"/>
          </p:cNvSpPr>
          <p:nvPr/>
        </p:nvSpPr>
        <p:spPr bwMode="auto">
          <a:xfrm rot="10740000">
            <a:off x="1893054" y="1887140"/>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09" name="Text Box 117"/>
          <p:cNvSpPr txBox="1">
            <a:spLocks noChangeArrowheads="1"/>
          </p:cNvSpPr>
          <p:nvPr/>
        </p:nvSpPr>
        <p:spPr bwMode="auto">
          <a:xfrm>
            <a:off x="1782122" y="1752203"/>
            <a:ext cx="517204" cy="155774"/>
          </a:xfrm>
          <a:prstGeom prst="rect">
            <a:avLst/>
          </a:prstGeom>
          <a:noFill/>
          <a:ln w="9525" cap="flat">
            <a:noFill/>
            <a:round/>
            <a:headEnd/>
            <a:tailEnd/>
          </a:ln>
          <a:effectLst/>
        </p:spPr>
        <p:txBody>
          <a:bodyPr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smtClean="0">
                <a:solidFill>
                  <a:srgbClr val="FF3333"/>
                </a:solidFill>
                <a:ea typeface="Droid Sans Fallback" charset="0"/>
                <a:cs typeface="Droid Sans Fallback" charset="0"/>
              </a:rPr>
              <a:t>286</a:t>
            </a:r>
            <a:r>
              <a:rPr lang="hu-HU" sz="800" b="1" dirty="0" smtClean="0">
                <a:solidFill>
                  <a:srgbClr val="FF3333"/>
                </a:solidFill>
                <a:ea typeface="Droid Sans Fallback" charset="0"/>
                <a:cs typeface="Droid Sans Fallback" charset="0"/>
              </a:rPr>
              <a:t>92</a:t>
            </a:r>
            <a:endParaRPr lang="en-US" sz="800" b="1" dirty="0">
              <a:solidFill>
                <a:srgbClr val="FF3333"/>
              </a:solidFill>
              <a:ea typeface="Droid Sans Fallback" charset="0"/>
              <a:cs typeface="Droid Sans Fallback" charset="0"/>
            </a:endParaRPr>
          </a:p>
        </p:txBody>
      </p:sp>
      <p:sp>
        <p:nvSpPr>
          <p:cNvPr id="8310" name="AutoShape 118"/>
          <p:cNvSpPr>
            <a:spLocks noChangeArrowheads="1"/>
          </p:cNvSpPr>
          <p:nvPr/>
        </p:nvSpPr>
        <p:spPr bwMode="auto">
          <a:xfrm>
            <a:off x="2042885" y="2171899"/>
            <a:ext cx="249238"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11" name="Text Box 119"/>
          <p:cNvSpPr txBox="1">
            <a:spLocks noChangeArrowheads="1"/>
          </p:cNvSpPr>
          <p:nvPr/>
        </p:nvSpPr>
        <p:spPr bwMode="auto">
          <a:xfrm>
            <a:off x="1908902" y="2236390"/>
            <a:ext cx="51720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hu-HU" sz="800" b="1" dirty="0" smtClean="0">
                <a:solidFill>
                  <a:srgbClr val="6666FF"/>
                </a:solidFill>
                <a:ea typeface="Droid Sans Fallback" charset="0"/>
                <a:cs typeface="Droid Sans Fallback" charset="0"/>
              </a:rPr>
              <a:t>28897</a:t>
            </a:r>
            <a:endParaRPr lang="en-US" sz="800" b="1" dirty="0">
              <a:solidFill>
                <a:srgbClr val="6666FF"/>
              </a:solidFill>
              <a:ea typeface="Droid Sans Fallback" charset="0"/>
              <a:cs typeface="Droid Sans Fallback" charset="0"/>
            </a:endParaRPr>
          </a:p>
        </p:txBody>
      </p:sp>
      <p:sp>
        <p:nvSpPr>
          <p:cNvPr id="8312" name="AutoShape 120"/>
          <p:cNvSpPr>
            <a:spLocks noChangeArrowheads="1"/>
          </p:cNvSpPr>
          <p:nvPr/>
        </p:nvSpPr>
        <p:spPr bwMode="auto">
          <a:xfrm>
            <a:off x="3287633" y="2187774"/>
            <a:ext cx="249238"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13" name="Text Box 121"/>
          <p:cNvSpPr txBox="1">
            <a:spLocks noChangeArrowheads="1"/>
          </p:cNvSpPr>
          <p:nvPr/>
        </p:nvSpPr>
        <p:spPr bwMode="auto">
          <a:xfrm>
            <a:off x="3019667" y="2236390"/>
            <a:ext cx="517205"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6666FF"/>
                </a:solidFill>
                <a:ea typeface="Droid Sans Fallback" charset="0"/>
                <a:cs typeface="Droid Sans Fallback" charset="0"/>
              </a:rPr>
              <a:t>32348</a:t>
            </a:r>
          </a:p>
        </p:txBody>
      </p:sp>
      <p:sp>
        <p:nvSpPr>
          <p:cNvPr id="8314" name="AutoShape 122"/>
          <p:cNvSpPr>
            <a:spLocks noChangeArrowheads="1"/>
          </p:cNvSpPr>
          <p:nvPr/>
        </p:nvSpPr>
        <p:spPr bwMode="auto">
          <a:xfrm>
            <a:off x="3485007" y="2187774"/>
            <a:ext cx="249237"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15" name="Text Box 123"/>
          <p:cNvSpPr txBox="1">
            <a:spLocks noChangeArrowheads="1"/>
          </p:cNvSpPr>
          <p:nvPr/>
        </p:nvSpPr>
        <p:spPr bwMode="auto">
          <a:xfrm>
            <a:off x="3485007" y="2236390"/>
            <a:ext cx="51720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6666FF"/>
                </a:solidFill>
                <a:ea typeface="Droid Sans Fallback" charset="0"/>
                <a:cs typeface="Droid Sans Fallback" charset="0"/>
              </a:rPr>
              <a:t>32684</a:t>
            </a:r>
          </a:p>
        </p:txBody>
      </p:sp>
      <p:sp>
        <p:nvSpPr>
          <p:cNvPr id="8316" name="AutoShape 124"/>
          <p:cNvSpPr>
            <a:spLocks noChangeArrowheads="1"/>
          </p:cNvSpPr>
          <p:nvPr/>
        </p:nvSpPr>
        <p:spPr bwMode="auto">
          <a:xfrm>
            <a:off x="3767381" y="2400102"/>
            <a:ext cx="249237"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17" name="Text Box 125"/>
          <p:cNvSpPr txBox="1">
            <a:spLocks noChangeArrowheads="1"/>
          </p:cNvSpPr>
          <p:nvPr/>
        </p:nvSpPr>
        <p:spPr bwMode="auto">
          <a:xfrm>
            <a:off x="3631956" y="2457649"/>
            <a:ext cx="51720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6666FF"/>
                </a:solidFill>
                <a:ea typeface="Droid Sans Fallback" charset="0"/>
                <a:cs typeface="Droid Sans Fallback" charset="0"/>
              </a:rPr>
              <a:t>33140</a:t>
            </a:r>
          </a:p>
        </p:txBody>
      </p:sp>
      <p:sp>
        <p:nvSpPr>
          <p:cNvPr id="8318" name="AutoShape 126"/>
          <p:cNvSpPr>
            <a:spLocks noChangeArrowheads="1"/>
          </p:cNvSpPr>
          <p:nvPr/>
        </p:nvSpPr>
        <p:spPr bwMode="auto">
          <a:xfrm rot="10740000">
            <a:off x="3670854" y="1975446"/>
            <a:ext cx="249238" cy="59531"/>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19" name="Text Box 127"/>
          <p:cNvSpPr txBox="1">
            <a:spLocks noChangeArrowheads="1"/>
          </p:cNvSpPr>
          <p:nvPr/>
        </p:nvSpPr>
        <p:spPr bwMode="auto">
          <a:xfrm>
            <a:off x="3863906" y="1902024"/>
            <a:ext cx="517205"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3333"/>
                </a:solidFill>
                <a:ea typeface="Droid Sans Fallback" charset="0"/>
                <a:cs typeface="Droid Sans Fallback" charset="0"/>
              </a:rPr>
              <a:t>33127</a:t>
            </a:r>
          </a:p>
        </p:txBody>
      </p:sp>
      <p:sp>
        <p:nvSpPr>
          <p:cNvPr id="8320" name="AutoShape 128"/>
          <p:cNvSpPr>
            <a:spLocks noChangeArrowheads="1"/>
          </p:cNvSpPr>
          <p:nvPr/>
        </p:nvSpPr>
        <p:spPr bwMode="auto">
          <a:xfrm rot="10740000">
            <a:off x="7256709" y="1975446"/>
            <a:ext cx="249237" cy="59531"/>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21" name="Text Box 129"/>
          <p:cNvSpPr txBox="1">
            <a:spLocks noChangeArrowheads="1"/>
          </p:cNvSpPr>
          <p:nvPr/>
        </p:nvSpPr>
        <p:spPr bwMode="auto">
          <a:xfrm>
            <a:off x="7137132" y="1828602"/>
            <a:ext cx="517205"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hu-HU" sz="800" b="1" dirty="0" smtClean="0">
                <a:solidFill>
                  <a:srgbClr val="FF3333"/>
                </a:solidFill>
                <a:ea typeface="Droid Sans Fallback" charset="0"/>
                <a:cs typeface="Droid Sans Fallback" charset="0"/>
              </a:rPr>
              <a:t>4</a:t>
            </a:r>
            <a:r>
              <a:rPr lang="en-US" sz="800" b="1" dirty="0" smtClean="0">
                <a:solidFill>
                  <a:srgbClr val="FF3333"/>
                </a:solidFill>
                <a:ea typeface="Droid Sans Fallback" charset="0"/>
                <a:cs typeface="Droid Sans Fallback" charset="0"/>
              </a:rPr>
              <a:t>2494</a:t>
            </a:r>
            <a:endParaRPr lang="en-US" sz="800" b="1" dirty="0">
              <a:solidFill>
                <a:srgbClr val="FF3333"/>
              </a:solidFill>
              <a:ea typeface="Droid Sans Fallback" charset="0"/>
              <a:cs typeface="Droid Sans Fallback" charset="0"/>
            </a:endParaRPr>
          </a:p>
        </p:txBody>
      </p:sp>
      <p:sp>
        <p:nvSpPr>
          <p:cNvPr id="8322" name="AutoShape 130"/>
          <p:cNvSpPr>
            <a:spLocks noChangeArrowheads="1"/>
          </p:cNvSpPr>
          <p:nvPr/>
        </p:nvSpPr>
        <p:spPr bwMode="auto">
          <a:xfrm rot="10740000">
            <a:off x="8749254" y="1997274"/>
            <a:ext cx="249237" cy="59531"/>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23" name="Text Box 131"/>
          <p:cNvSpPr txBox="1">
            <a:spLocks noChangeArrowheads="1"/>
          </p:cNvSpPr>
          <p:nvPr/>
        </p:nvSpPr>
        <p:spPr bwMode="auto">
          <a:xfrm>
            <a:off x="8628236" y="1850430"/>
            <a:ext cx="51720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3333"/>
                </a:solidFill>
                <a:ea typeface="Droid Sans Fallback" charset="0"/>
                <a:cs typeface="Droid Sans Fallback" charset="0"/>
              </a:rPr>
              <a:t>46528</a:t>
            </a:r>
          </a:p>
        </p:txBody>
      </p:sp>
      <p:sp>
        <p:nvSpPr>
          <p:cNvPr id="8324" name="AutoShape 132"/>
          <p:cNvSpPr>
            <a:spLocks noChangeArrowheads="1"/>
          </p:cNvSpPr>
          <p:nvPr/>
        </p:nvSpPr>
        <p:spPr bwMode="auto">
          <a:xfrm rot="10740000">
            <a:off x="772205" y="2879328"/>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25" name="Text Box 133"/>
          <p:cNvSpPr txBox="1">
            <a:spLocks noChangeArrowheads="1"/>
          </p:cNvSpPr>
          <p:nvPr/>
        </p:nvSpPr>
        <p:spPr bwMode="auto">
          <a:xfrm>
            <a:off x="580595" y="2743399"/>
            <a:ext cx="517204" cy="155773"/>
          </a:xfrm>
          <a:prstGeom prst="rect">
            <a:avLst/>
          </a:prstGeom>
          <a:noFill/>
          <a:ln w="9525" cap="flat">
            <a:noFill/>
            <a:round/>
            <a:headEnd/>
            <a:tailEnd/>
          </a:ln>
          <a:effectLst/>
        </p:spPr>
        <p:txBody>
          <a:bodyPr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3333"/>
                </a:solidFill>
                <a:ea typeface="Droid Sans Fallback" charset="0"/>
                <a:cs typeface="Droid Sans Fallback" charset="0"/>
              </a:rPr>
              <a:t>49061</a:t>
            </a:r>
          </a:p>
        </p:txBody>
      </p:sp>
      <p:sp>
        <p:nvSpPr>
          <p:cNvPr id="8326" name="AutoShape 134"/>
          <p:cNvSpPr>
            <a:spLocks noChangeArrowheads="1"/>
          </p:cNvSpPr>
          <p:nvPr/>
        </p:nvSpPr>
        <p:spPr bwMode="auto">
          <a:xfrm rot="10740000">
            <a:off x="1187121" y="2914055"/>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27" name="Text Box 135"/>
          <p:cNvSpPr txBox="1">
            <a:spLocks noChangeArrowheads="1"/>
          </p:cNvSpPr>
          <p:nvPr/>
        </p:nvSpPr>
        <p:spPr bwMode="auto">
          <a:xfrm>
            <a:off x="1079070" y="2779118"/>
            <a:ext cx="517204" cy="155773"/>
          </a:xfrm>
          <a:prstGeom prst="rect">
            <a:avLst/>
          </a:prstGeom>
          <a:noFill/>
          <a:ln w="9525" cap="flat">
            <a:noFill/>
            <a:round/>
            <a:headEnd/>
            <a:tailEnd/>
          </a:ln>
          <a:effectLst/>
        </p:spPr>
        <p:txBody>
          <a:bodyPr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3333"/>
                </a:solidFill>
                <a:ea typeface="Droid Sans Fallback" charset="0"/>
                <a:cs typeface="Droid Sans Fallback" charset="0"/>
              </a:rPr>
              <a:t>50138</a:t>
            </a:r>
          </a:p>
        </p:txBody>
      </p:sp>
      <p:sp>
        <p:nvSpPr>
          <p:cNvPr id="8328" name="AutoShape 136"/>
          <p:cNvSpPr>
            <a:spLocks noChangeArrowheads="1"/>
          </p:cNvSpPr>
          <p:nvPr/>
        </p:nvSpPr>
        <p:spPr bwMode="auto">
          <a:xfrm>
            <a:off x="1360003" y="3085703"/>
            <a:ext cx="249238"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29" name="Text Box 137"/>
          <p:cNvSpPr txBox="1">
            <a:spLocks noChangeArrowheads="1"/>
          </p:cNvSpPr>
          <p:nvPr/>
        </p:nvSpPr>
        <p:spPr bwMode="auto">
          <a:xfrm>
            <a:off x="1226020" y="3143250"/>
            <a:ext cx="51720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6666FF"/>
                </a:solidFill>
                <a:ea typeface="Droid Sans Fallback" charset="0"/>
                <a:cs typeface="Droid Sans Fallback" charset="0"/>
              </a:rPr>
              <a:t>50547</a:t>
            </a:r>
          </a:p>
        </p:txBody>
      </p:sp>
      <p:sp>
        <p:nvSpPr>
          <p:cNvPr id="8330" name="AutoShape 138"/>
          <p:cNvSpPr>
            <a:spLocks noChangeArrowheads="1"/>
          </p:cNvSpPr>
          <p:nvPr/>
        </p:nvSpPr>
        <p:spPr bwMode="auto">
          <a:xfrm rot="10740000">
            <a:off x="2248903" y="2916039"/>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31" name="Text Box 139"/>
          <p:cNvSpPr txBox="1">
            <a:spLocks noChangeArrowheads="1"/>
          </p:cNvSpPr>
          <p:nvPr/>
        </p:nvSpPr>
        <p:spPr bwMode="auto">
          <a:xfrm>
            <a:off x="2074580" y="2781102"/>
            <a:ext cx="517205" cy="155773"/>
          </a:xfrm>
          <a:prstGeom prst="rect">
            <a:avLst/>
          </a:prstGeom>
          <a:noFill/>
          <a:ln w="9525" cap="flat">
            <a:noFill/>
            <a:round/>
            <a:headEnd/>
            <a:tailEnd/>
          </a:ln>
          <a:effectLst/>
        </p:spPr>
        <p:txBody>
          <a:bodyPr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3333"/>
                </a:solidFill>
                <a:ea typeface="Droid Sans Fallback" charset="0"/>
                <a:cs typeface="Droid Sans Fallback" charset="0"/>
              </a:rPr>
              <a:t>52956</a:t>
            </a:r>
          </a:p>
        </p:txBody>
      </p:sp>
      <p:sp>
        <p:nvSpPr>
          <p:cNvPr id="8332" name="AutoShape 140"/>
          <p:cNvSpPr>
            <a:spLocks noChangeArrowheads="1"/>
          </p:cNvSpPr>
          <p:nvPr/>
        </p:nvSpPr>
        <p:spPr bwMode="auto">
          <a:xfrm rot="10740000">
            <a:off x="2699835" y="2916039"/>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33" name="Text Box 141"/>
          <p:cNvSpPr txBox="1">
            <a:spLocks noChangeArrowheads="1"/>
          </p:cNvSpPr>
          <p:nvPr/>
        </p:nvSpPr>
        <p:spPr bwMode="auto">
          <a:xfrm>
            <a:off x="2591785" y="2781102"/>
            <a:ext cx="517204" cy="155773"/>
          </a:xfrm>
          <a:prstGeom prst="rect">
            <a:avLst/>
          </a:prstGeom>
          <a:noFill/>
          <a:ln w="9525" cap="flat">
            <a:noFill/>
            <a:round/>
            <a:headEnd/>
            <a:tailEnd/>
          </a:ln>
          <a:effectLst/>
        </p:spPr>
        <p:txBody>
          <a:bodyPr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3333"/>
                </a:solidFill>
                <a:ea typeface="Droid Sans Fallback" charset="0"/>
                <a:cs typeface="Droid Sans Fallback" charset="0"/>
              </a:rPr>
              <a:t>54127</a:t>
            </a:r>
          </a:p>
        </p:txBody>
      </p:sp>
      <p:sp>
        <p:nvSpPr>
          <p:cNvPr id="8334" name="AutoShape 142"/>
          <p:cNvSpPr>
            <a:spLocks noChangeArrowheads="1"/>
          </p:cNvSpPr>
          <p:nvPr/>
        </p:nvSpPr>
        <p:spPr bwMode="auto">
          <a:xfrm>
            <a:off x="3234329" y="3115469"/>
            <a:ext cx="249237"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35" name="Text Box 143"/>
          <p:cNvSpPr txBox="1">
            <a:spLocks noChangeArrowheads="1"/>
          </p:cNvSpPr>
          <p:nvPr/>
        </p:nvSpPr>
        <p:spPr bwMode="auto">
          <a:xfrm>
            <a:off x="2987972" y="3159125"/>
            <a:ext cx="517205"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6666FF"/>
                </a:solidFill>
                <a:ea typeface="Droid Sans Fallback" charset="0"/>
                <a:cs typeface="Droid Sans Fallback" charset="0"/>
              </a:rPr>
              <a:t>55686</a:t>
            </a:r>
          </a:p>
        </p:txBody>
      </p:sp>
      <p:sp>
        <p:nvSpPr>
          <p:cNvPr id="8336" name="AutoShape 144"/>
          <p:cNvSpPr>
            <a:spLocks noChangeArrowheads="1"/>
          </p:cNvSpPr>
          <p:nvPr/>
        </p:nvSpPr>
        <p:spPr bwMode="auto">
          <a:xfrm>
            <a:off x="3483566" y="3115469"/>
            <a:ext cx="249238"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37" name="Text Box 145"/>
          <p:cNvSpPr txBox="1">
            <a:spLocks noChangeArrowheads="1"/>
          </p:cNvSpPr>
          <p:nvPr/>
        </p:nvSpPr>
        <p:spPr bwMode="auto">
          <a:xfrm>
            <a:off x="3518142" y="3165078"/>
            <a:ext cx="517205"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6666FF"/>
                </a:solidFill>
                <a:ea typeface="Droid Sans Fallback" charset="0"/>
                <a:cs typeface="Droid Sans Fallback" charset="0"/>
              </a:rPr>
              <a:t>55797</a:t>
            </a:r>
          </a:p>
        </p:txBody>
      </p:sp>
      <p:sp>
        <p:nvSpPr>
          <p:cNvPr id="8338" name="AutoShape 146"/>
          <p:cNvSpPr>
            <a:spLocks noChangeArrowheads="1"/>
          </p:cNvSpPr>
          <p:nvPr/>
        </p:nvSpPr>
        <p:spPr bwMode="auto">
          <a:xfrm rot="10740000">
            <a:off x="3345260" y="2801937"/>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39" name="Text Box 147"/>
          <p:cNvSpPr txBox="1">
            <a:spLocks noChangeArrowheads="1"/>
          </p:cNvSpPr>
          <p:nvPr/>
        </p:nvSpPr>
        <p:spPr bwMode="auto">
          <a:xfrm>
            <a:off x="3334715" y="2666009"/>
            <a:ext cx="517205" cy="155773"/>
          </a:xfrm>
          <a:prstGeom prst="rect">
            <a:avLst/>
          </a:prstGeom>
          <a:noFill/>
          <a:ln w="9525" cap="flat">
            <a:noFill/>
            <a:round/>
            <a:headEnd/>
            <a:tailEnd/>
          </a:ln>
          <a:effectLst/>
        </p:spPr>
        <p:txBody>
          <a:bodyPr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3333"/>
                </a:solidFill>
                <a:ea typeface="Droid Sans Fallback" charset="0"/>
                <a:cs typeface="Droid Sans Fallback" charset="0"/>
              </a:rPr>
              <a:t>55795</a:t>
            </a:r>
          </a:p>
        </p:txBody>
      </p:sp>
      <p:sp>
        <p:nvSpPr>
          <p:cNvPr id="8340" name="Text Box 148"/>
          <p:cNvSpPr txBox="1">
            <a:spLocks noChangeArrowheads="1"/>
          </p:cNvSpPr>
          <p:nvPr/>
        </p:nvSpPr>
        <p:spPr bwMode="auto">
          <a:xfrm>
            <a:off x="5125942" y="3143250"/>
            <a:ext cx="517205" cy="155774"/>
          </a:xfrm>
          <a:prstGeom prst="rect">
            <a:avLst/>
          </a:prstGeom>
          <a:noFill/>
          <a:ln w="9525" cap="flat">
            <a:noFill/>
            <a:round/>
            <a:headEnd/>
            <a:tailEnd/>
          </a:ln>
          <a:effectLst/>
        </p:spPr>
        <p:txBody>
          <a:bodyPr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6666FF"/>
                </a:solidFill>
                <a:ea typeface="Droid Sans Fallback" charset="0"/>
                <a:cs typeface="Droid Sans Fallback" charset="0"/>
              </a:rPr>
              <a:t>60768</a:t>
            </a:r>
          </a:p>
        </p:txBody>
      </p:sp>
      <p:sp>
        <p:nvSpPr>
          <p:cNvPr id="8341" name="Text Box 149"/>
          <p:cNvSpPr txBox="1">
            <a:spLocks noChangeArrowheads="1"/>
          </p:cNvSpPr>
          <p:nvPr/>
        </p:nvSpPr>
        <p:spPr bwMode="auto">
          <a:xfrm>
            <a:off x="5955774" y="3143250"/>
            <a:ext cx="517205" cy="155774"/>
          </a:xfrm>
          <a:prstGeom prst="rect">
            <a:avLst/>
          </a:prstGeom>
          <a:noFill/>
          <a:ln w="9525" cap="flat">
            <a:noFill/>
            <a:round/>
            <a:headEnd/>
            <a:tailEnd/>
          </a:ln>
          <a:effectLst/>
        </p:spPr>
        <p:txBody>
          <a:bodyPr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6666FF"/>
                </a:solidFill>
                <a:ea typeface="Droid Sans Fallback" charset="0"/>
                <a:cs typeface="Droid Sans Fallback" charset="0"/>
              </a:rPr>
              <a:t>62855</a:t>
            </a:r>
          </a:p>
        </p:txBody>
      </p:sp>
      <p:sp>
        <p:nvSpPr>
          <p:cNvPr id="8342" name="Text Box 150"/>
          <p:cNvSpPr txBox="1">
            <a:spLocks noChangeArrowheads="1"/>
          </p:cNvSpPr>
          <p:nvPr/>
        </p:nvSpPr>
        <p:spPr bwMode="auto">
          <a:xfrm>
            <a:off x="6536368" y="2708920"/>
            <a:ext cx="51720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hu-HU" sz="800" b="1" dirty="0" smtClean="0">
                <a:solidFill>
                  <a:srgbClr val="FF3333"/>
                </a:solidFill>
                <a:ea typeface="Droid Sans Fallback" charset="0"/>
                <a:cs typeface="Droid Sans Fallback" charset="0"/>
              </a:rPr>
              <a:t>66643</a:t>
            </a:r>
            <a:endParaRPr lang="en-US" sz="800" b="1" dirty="0">
              <a:solidFill>
                <a:srgbClr val="FF3333"/>
              </a:solidFill>
              <a:ea typeface="Droid Sans Fallback" charset="0"/>
              <a:cs typeface="Droid Sans Fallback" charset="0"/>
            </a:endParaRPr>
          </a:p>
        </p:txBody>
      </p:sp>
      <p:sp>
        <p:nvSpPr>
          <p:cNvPr id="8343" name="Text Box 151"/>
          <p:cNvSpPr txBox="1">
            <a:spLocks noChangeArrowheads="1"/>
          </p:cNvSpPr>
          <p:nvPr/>
        </p:nvSpPr>
        <p:spPr bwMode="auto">
          <a:xfrm>
            <a:off x="63390" y="4130477"/>
            <a:ext cx="517205" cy="155773"/>
          </a:xfrm>
          <a:prstGeom prst="rect">
            <a:avLst/>
          </a:prstGeom>
          <a:noFill/>
          <a:ln w="9525" cap="flat">
            <a:noFill/>
            <a:round/>
            <a:headEnd/>
            <a:tailEnd/>
          </a:ln>
          <a:effectLst/>
        </p:spPr>
        <p:txBody>
          <a:bodyPr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6666FF"/>
                </a:solidFill>
                <a:ea typeface="Droid Sans Fallback" charset="0"/>
                <a:cs typeface="Droid Sans Fallback" charset="0"/>
              </a:rPr>
              <a:t>71025</a:t>
            </a:r>
          </a:p>
        </p:txBody>
      </p:sp>
      <p:sp>
        <p:nvSpPr>
          <p:cNvPr id="8344" name="AutoShape 152"/>
          <p:cNvSpPr>
            <a:spLocks noChangeArrowheads="1"/>
          </p:cNvSpPr>
          <p:nvPr/>
        </p:nvSpPr>
        <p:spPr bwMode="auto">
          <a:xfrm rot="10740000">
            <a:off x="625255" y="3907234"/>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45" name="Text Box 153"/>
          <p:cNvSpPr txBox="1">
            <a:spLocks noChangeArrowheads="1"/>
          </p:cNvSpPr>
          <p:nvPr/>
        </p:nvSpPr>
        <p:spPr bwMode="auto">
          <a:xfrm>
            <a:off x="478306" y="4130477"/>
            <a:ext cx="517205" cy="155773"/>
          </a:xfrm>
          <a:prstGeom prst="rect">
            <a:avLst/>
          </a:prstGeom>
          <a:noFill/>
          <a:ln w="9525" cap="flat">
            <a:noFill/>
            <a:round/>
            <a:headEnd/>
            <a:tailEnd/>
          </a:ln>
          <a:effectLst/>
        </p:spPr>
        <p:txBody>
          <a:bodyPr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hu-HU" sz="800" b="1" dirty="0" smtClean="0">
                <a:solidFill>
                  <a:srgbClr val="6666FF"/>
                </a:solidFill>
                <a:ea typeface="Droid Sans Fallback" charset="0"/>
                <a:cs typeface="Droid Sans Fallback" charset="0"/>
              </a:rPr>
              <a:t>72442</a:t>
            </a:r>
            <a:endParaRPr lang="en-US" sz="800" b="1" dirty="0">
              <a:solidFill>
                <a:srgbClr val="6666FF"/>
              </a:solidFill>
              <a:ea typeface="Droid Sans Fallback" charset="0"/>
              <a:cs typeface="Droid Sans Fallback" charset="0"/>
            </a:endParaRPr>
          </a:p>
        </p:txBody>
      </p:sp>
      <p:sp>
        <p:nvSpPr>
          <p:cNvPr id="8346" name="AutoShape 154"/>
          <p:cNvSpPr>
            <a:spLocks noChangeArrowheads="1"/>
          </p:cNvSpPr>
          <p:nvPr/>
        </p:nvSpPr>
        <p:spPr bwMode="auto">
          <a:xfrm>
            <a:off x="2126445" y="4072930"/>
            <a:ext cx="249238"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47" name="Text Box 155"/>
          <p:cNvSpPr txBox="1">
            <a:spLocks noChangeArrowheads="1"/>
          </p:cNvSpPr>
          <p:nvPr/>
        </p:nvSpPr>
        <p:spPr bwMode="auto">
          <a:xfrm>
            <a:off x="1991021" y="4130477"/>
            <a:ext cx="517205"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6666FF"/>
                </a:solidFill>
                <a:ea typeface="Droid Sans Fallback" charset="0"/>
                <a:cs typeface="Droid Sans Fallback" charset="0"/>
              </a:rPr>
              <a:t>76154</a:t>
            </a:r>
          </a:p>
        </p:txBody>
      </p:sp>
      <p:sp>
        <p:nvSpPr>
          <p:cNvPr id="8348" name="AutoShape 156"/>
          <p:cNvSpPr>
            <a:spLocks noChangeArrowheads="1"/>
          </p:cNvSpPr>
          <p:nvPr/>
        </p:nvSpPr>
        <p:spPr bwMode="auto">
          <a:xfrm rot="10740000">
            <a:off x="2185513" y="3773289"/>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49" name="Text Box 157"/>
          <p:cNvSpPr txBox="1">
            <a:spLocks noChangeArrowheads="1"/>
          </p:cNvSpPr>
          <p:nvPr/>
        </p:nvSpPr>
        <p:spPr bwMode="auto">
          <a:xfrm>
            <a:off x="2003987" y="3638352"/>
            <a:ext cx="517204" cy="155773"/>
          </a:xfrm>
          <a:prstGeom prst="rect">
            <a:avLst/>
          </a:prstGeom>
          <a:noFill/>
          <a:ln w="9525" cap="flat">
            <a:noFill/>
            <a:round/>
            <a:headEnd/>
            <a:tailEnd/>
          </a:ln>
          <a:effectLst/>
        </p:spPr>
        <p:txBody>
          <a:bodyPr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hu-HU" sz="800" b="1" dirty="0" smtClean="0">
                <a:solidFill>
                  <a:srgbClr val="FF3333"/>
                </a:solidFill>
                <a:ea typeface="Droid Sans Fallback" charset="0"/>
                <a:cs typeface="Droid Sans Fallback" charset="0"/>
              </a:rPr>
              <a:t>76164</a:t>
            </a:r>
            <a:endParaRPr lang="en-US" sz="800" b="1" dirty="0">
              <a:solidFill>
                <a:srgbClr val="FF3333"/>
              </a:solidFill>
              <a:ea typeface="Droid Sans Fallback" charset="0"/>
              <a:cs typeface="Droid Sans Fallback" charset="0"/>
            </a:endParaRPr>
          </a:p>
        </p:txBody>
      </p:sp>
      <p:sp>
        <p:nvSpPr>
          <p:cNvPr id="8352" name="AutoShape 160"/>
          <p:cNvSpPr>
            <a:spLocks noChangeArrowheads="1"/>
          </p:cNvSpPr>
          <p:nvPr/>
        </p:nvSpPr>
        <p:spPr bwMode="auto">
          <a:xfrm>
            <a:off x="8184507" y="4072930"/>
            <a:ext cx="249237"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53" name="Text Box 161"/>
          <p:cNvSpPr txBox="1">
            <a:spLocks noChangeArrowheads="1"/>
          </p:cNvSpPr>
          <p:nvPr/>
        </p:nvSpPr>
        <p:spPr bwMode="auto">
          <a:xfrm>
            <a:off x="7916540" y="4130477"/>
            <a:ext cx="51720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6666FF"/>
                </a:solidFill>
                <a:ea typeface="Droid Sans Fallback" charset="0"/>
                <a:cs typeface="Droid Sans Fallback" charset="0"/>
              </a:rPr>
              <a:t>92106</a:t>
            </a:r>
          </a:p>
        </p:txBody>
      </p:sp>
      <p:sp>
        <p:nvSpPr>
          <p:cNvPr id="8354" name="AutoShape 162"/>
          <p:cNvSpPr>
            <a:spLocks noChangeArrowheads="1"/>
          </p:cNvSpPr>
          <p:nvPr/>
        </p:nvSpPr>
        <p:spPr bwMode="auto">
          <a:xfrm>
            <a:off x="3951788" y="3942953"/>
            <a:ext cx="249237"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55" name="Text Box 163"/>
          <p:cNvSpPr txBox="1">
            <a:spLocks noChangeArrowheads="1"/>
          </p:cNvSpPr>
          <p:nvPr/>
        </p:nvSpPr>
        <p:spPr bwMode="auto">
          <a:xfrm>
            <a:off x="3817804" y="4000500"/>
            <a:ext cx="517205"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hu-HU" sz="800" b="1" dirty="0" smtClean="0">
                <a:solidFill>
                  <a:srgbClr val="6666FF"/>
                </a:solidFill>
                <a:ea typeface="Droid Sans Fallback" charset="0"/>
                <a:cs typeface="Droid Sans Fallback" charset="0"/>
              </a:rPr>
              <a:t>80470</a:t>
            </a:r>
            <a:endParaRPr lang="en-US" sz="800" b="1" dirty="0">
              <a:solidFill>
                <a:srgbClr val="6666FF"/>
              </a:solidFill>
              <a:ea typeface="Droid Sans Fallback" charset="0"/>
              <a:cs typeface="Droid Sans Fallback" charset="0"/>
            </a:endParaRPr>
          </a:p>
        </p:txBody>
      </p:sp>
      <p:sp>
        <p:nvSpPr>
          <p:cNvPr id="8356" name="AutoShape 164"/>
          <p:cNvSpPr>
            <a:spLocks noChangeArrowheads="1"/>
          </p:cNvSpPr>
          <p:nvPr/>
        </p:nvSpPr>
        <p:spPr bwMode="auto">
          <a:xfrm>
            <a:off x="6140181" y="4058047"/>
            <a:ext cx="249238"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57" name="Text Box 165"/>
          <p:cNvSpPr txBox="1">
            <a:spLocks noChangeArrowheads="1"/>
          </p:cNvSpPr>
          <p:nvPr/>
        </p:nvSpPr>
        <p:spPr bwMode="auto">
          <a:xfrm>
            <a:off x="5974503" y="4114602"/>
            <a:ext cx="51720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smtClean="0">
                <a:solidFill>
                  <a:srgbClr val="6666FF"/>
                </a:solidFill>
                <a:ea typeface="Droid Sans Fallback" charset="0"/>
                <a:cs typeface="Droid Sans Fallback" charset="0"/>
              </a:rPr>
              <a:t>86</a:t>
            </a:r>
            <a:r>
              <a:rPr lang="hu-HU" sz="800" b="1" dirty="0" smtClean="0">
                <a:solidFill>
                  <a:srgbClr val="6666FF"/>
                </a:solidFill>
                <a:ea typeface="Droid Sans Fallback" charset="0"/>
                <a:cs typeface="Droid Sans Fallback" charset="0"/>
              </a:rPr>
              <a:t>712</a:t>
            </a:r>
            <a:endParaRPr lang="en-US" sz="800" b="1" dirty="0">
              <a:solidFill>
                <a:srgbClr val="6666FF"/>
              </a:solidFill>
              <a:ea typeface="Droid Sans Fallback" charset="0"/>
              <a:cs typeface="Droid Sans Fallback" charset="0"/>
            </a:endParaRPr>
          </a:p>
        </p:txBody>
      </p:sp>
      <p:sp>
        <p:nvSpPr>
          <p:cNvPr id="8358" name="Line 166"/>
          <p:cNvSpPr>
            <a:spLocks noChangeShapeType="1"/>
          </p:cNvSpPr>
          <p:nvPr/>
        </p:nvSpPr>
        <p:spPr bwMode="auto">
          <a:xfrm flipV="1">
            <a:off x="6472979" y="3547071"/>
            <a:ext cx="1440"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359" name="AutoShape 167"/>
          <p:cNvSpPr>
            <a:spLocks noChangeArrowheads="1"/>
          </p:cNvSpPr>
          <p:nvPr/>
        </p:nvSpPr>
        <p:spPr bwMode="auto">
          <a:xfrm rot="10740000">
            <a:off x="6225181" y="3738562"/>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60" name="Text Box 168"/>
          <p:cNvSpPr txBox="1">
            <a:spLocks noChangeArrowheads="1"/>
          </p:cNvSpPr>
          <p:nvPr/>
        </p:nvSpPr>
        <p:spPr bwMode="auto">
          <a:xfrm>
            <a:off x="5974503" y="3600649"/>
            <a:ext cx="517204" cy="155773"/>
          </a:xfrm>
          <a:prstGeom prst="rect">
            <a:avLst/>
          </a:prstGeom>
          <a:noFill/>
          <a:ln w="9525" cap="flat">
            <a:noFill/>
            <a:round/>
            <a:headEnd/>
            <a:tailEnd/>
          </a:ln>
          <a:effectLst/>
        </p:spPr>
        <p:txBody>
          <a:bodyPr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smtClean="0">
                <a:solidFill>
                  <a:srgbClr val="FF3333"/>
                </a:solidFill>
                <a:ea typeface="Droid Sans Fallback" charset="0"/>
                <a:cs typeface="Droid Sans Fallback" charset="0"/>
              </a:rPr>
              <a:t>80</a:t>
            </a:r>
            <a:r>
              <a:rPr lang="hu-HU" sz="800" b="1" dirty="0" smtClean="0">
                <a:solidFill>
                  <a:srgbClr val="FF3333"/>
                </a:solidFill>
                <a:ea typeface="Droid Sans Fallback" charset="0"/>
                <a:cs typeface="Droid Sans Fallback" charset="0"/>
              </a:rPr>
              <a:t>695</a:t>
            </a:r>
            <a:endParaRPr lang="en-US" sz="800" b="1" dirty="0">
              <a:solidFill>
                <a:srgbClr val="FF3333"/>
              </a:solidFill>
              <a:ea typeface="Droid Sans Fallback" charset="0"/>
              <a:cs typeface="Droid Sans Fallback" charset="0"/>
            </a:endParaRPr>
          </a:p>
        </p:txBody>
      </p:sp>
      <p:sp>
        <p:nvSpPr>
          <p:cNvPr id="8363" name="AutoShape 171"/>
          <p:cNvSpPr>
            <a:spLocks noChangeArrowheads="1"/>
          </p:cNvSpPr>
          <p:nvPr/>
        </p:nvSpPr>
        <p:spPr bwMode="auto">
          <a:xfrm rot="10740000">
            <a:off x="3981378" y="3773289"/>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64" name="Text Box 172"/>
          <p:cNvSpPr txBox="1">
            <a:spLocks noChangeArrowheads="1"/>
          </p:cNvSpPr>
          <p:nvPr/>
        </p:nvSpPr>
        <p:spPr bwMode="auto">
          <a:xfrm>
            <a:off x="3910780" y="3604691"/>
            <a:ext cx="517204" cy="155774"/>
          </a:xfrm>
          <a:prstGeom prst="rect">
            <a:avLst/>
          </a:prstGeom>
          <a:noFill/>
          <a:ln w="9525" cap="flat">
            <a:noFill/>
            <a:round/>
            <a:headEnd/>
            <a:tailEnd/>
          </a:ln>
          <a:effectLst/>
        </p:spPr>
        <p:txBody>
          <a:bodyPr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hu-HU" sz="800" b="1" dirty="0" smtClean="0">
                <a:solidFill>
                  <a:srgbClr val="FF3333"/>
                </a:solidFill>
                <a:ea typeface="Droid Sans Fallback" charset="0"/>
                <a:cs typeface="Droid Sans Fallback" charset="0"/>
              </a:rPr>
              <a:t>80906</a:t>
            </a:r>
            <a:endParaRPr lang="en-US" sz="800" b="1" dirty="0">
              <a:solidFill>
                <a:srgbClr val="FF3333"/>
              </a:solidFill>
              <a:ea typeface="Droid Sans Fallback" charset="0"/>
              <a:cs typeface="Droid Sans Fallback" charset="0"/>
            </a:endParaRPr>
          </a:p>
        </p:txBody>
      </p:sp>
      <p:sp>
        <p:nvSpPr>
          <p:cNvPr id="8365" name="AutoShape 173"/>
          <p:cNvSpPr>
            <a:spLocks noChangeArrowheads="1"/>
          </p:cNvSpPr>
          <p:nvPr/>
        </p:nvSpPr>
        <p:spPr bwMode="auto">
          <a:xfrm>
            <a:off x="8400609" y="4075907"/>
            <a:ext cx="249237"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66" name="Text Box 174"/>
          <p:cNvSpPr txBox="1">
            <a:spLocks noChangeArrowheads="1"/>
          </p:cNvSpPr>
          <p:nvPr/>
        </p:nvSpPr>
        <p:spPr bwMode="auto">
          <a:xfrm>
            <a:off x="8400609" y="4132462"/>
            <a:ext cx="51720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smtClean="0">
                <a:solidFill>
                  <a:srgbClr val="6666FF"/>
                </a:solidFill>
                <a:ea typeface="Droid Sans Fallback" charset="0"/>
                <a:cs typeface="Droid Sans Fallback" charset="0"/>
              </a:rPr>
              <a:t>9260</a:t>
            </a:r>
            <a:r>
              <a:rPr lang="hu-HU" sz="800" b="1" dirty="0" smtClean="0">
                <a:solidFill>
                  <a:srgbClr val="6666FF"/>
                </a:solidFill>
                <a:ea typeface="Droid Sans Fallback" charset="0"/>
                <a:cs typeface="Droid Sans Fallback" charset="0"/>
              </a:rPr>
              <a:t>6</a:t>
            </a:r>
            <a:endParaRPr lang="en-US" sz="800" b="1" dirty="0">
              <a:solidFill>
                <a:srgbClr val="6666FF"/>
              </a:solidFill>
              <a:ea typeface="Droid Sans Fallback" charset="0"/>
              <a:cs typeface="Droid Sans Fallback" charset="0"/>
            </a:endParaRPr>
          </a:p>
        </p:txBody>
      </p:sp>
      <p:sp>
        <p:nvSpPr>
          <p:cNvPr id="8367" name="Line 175"/>
          <p:cNvSpPr>
            <a:spLocks noChangeShapeType="1"/>
          </p:cNvSpPr>
          <p:nvPr/>
        </p:nvSpPr>
        <p:spPr bwMode="auto">
          <a:xfrm flipV="1">
            <a:off x="8739168" y="3484563"/>
            <a:ext cx="1441"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368" name="Line 176"/>
          <p:cNvSpPr>
            <a:spLocks noChangeShapeType="1"/>
          </p:cNvSpPr>
          <p:nvPr/>
        </p:nvSpPr>
        <p:spPr bwMode="auto">
          <a:xfrm flipV="1">
            <a:off x="9044593" y="3542110"/>
            <a:ext cx="1441"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369" name="AutoShape 177"/>
          <p:cNvSpPr>
            <a:spLocks noChangeArrowheads="1"/>
          </p:cNvSpPr>
          <p:nvPr/>
        </p:nvSpPr>
        <p:spPr bwMode="auto">
          <a:xfrm rot="10740000">
            <a:off x="8569099" y="3736578"/>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70" name="Text Box 178"/>
          <p:cNvSpPr txBox="1">
            <a:spLocks noChangeArrowheads="1"/>
          </p:cNvSpPr>
          <p:nvPr/>
        </p:nvSpPr>
        <p:spPr bwMode="auto">
          <a:xfrm>
            <a:off x="8409184" y="3600649"/>
            <a:ext cx="517204" cy="155773"/>
          </a:xfrm>
          <a:prstGeom prst="rect">
            <a:avLst/>
          </a:prstGeom>
          <a:noFill/>
          <a:ln w="9525" cap="flat">
            <a:noFill/>
            <a:round/>
            <a:headEnd/>
            <a:tailEnd/>
          </a:ln>
          <a:effectLst/>
        </p:spPr>
        <p:txBody>
          <a:bodyPr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smtClean="0">
                <a:solidFill>
                  <a:srgbClr val="FF3333"/>
                </a:solidFill>
                <a:ea typeface="Droid Sans Fallback" charset="0"/>
                <a:cs typeface="Droid Sans Fallback" charset="0"/>
              </a:rPr>
              <a:t>926</a:t>
            </a:r>
            <a:r>
              <a:rPr lang="hu-HU" sz="800" b="1" dirty="0" smtClean="0">
                <a:solidFill>
                  <a:srgbClr val="FF3333"/>
                </a:solidFill>
                <a:ea typeface="Droid Sans Fallback" charset="0"/>
                <a:cs typeface="Droid Sans Fallback" charset="0"/>
              </a:rPr>
              <a:t>10</a:t>
            </a:r>
            <a:endParaRPr lang="en-US" sz="800" b="1" dirty="0">
              <a:solidFill>
                <a:srgbClr val="FF3333"/>
              </a:solidFill>
              <a:ea typeface="Droid Sans Fallback" charset="0"/>
              <a:cs typeface="Droid Sans Fallback" charset="0"/>
            </a:endParaRPr>
          </a:p>
        </p:txBody>
      </p:sp>
      <p:sp>
        <p:nvSpPr>
          <p:cNvPr id="8371" name="AutoShape 179"/>
          <p:cNvSpPr>
            <a:spLocks noChangeArrowheads="1"/>
          </p:cNvSpPr>
          <p:nvPr/>
        </p:nvSpPr>
        <p:spPr bwMode="auto">
          <a:xfrm rot="10740000">
            <a:off x="2699835" y="2916039"/>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72" name="Text Box 180"/>
          <p:cNvSpPr txBox="1">
            <a:spLocks noChangeArrowheads="1"/>
          </p:cNvSpPr>
          <p:nvPr/>
        </p:nvSpPr>
        <p:spPr bwMode="auto">
          <a:xfrm>
            <a:off x="2591785" y="2780109"/>
            <a:ext cx="517204" cy="155774"/>
          </a:xfrm>
          <a:prstGeom prst="rect">
            <a:avLst/>
          </a:prstGeom>
          <a:noFill/>
          <a:ln w="9525" cap="flat">
            <a:noFill/>
            <a:round/>
            <a:headEnd/>
            <a:tailEnd/>
          </a:ln>
          <a:effectLst/>
        </p:spPr>
        <p:txBody>
          <a:bodyPr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3333"/>
                </a:solidFill>
                <a:ea typeface="Droid Sans Fallback" charset="0"/>
                <a:cs typeface="Droid Sans Fallback" charset="0"/>
              </a:rPr>
              <a:t>54127</a:t>
            </a:r>
          </a:p>
        </p:txBody>
      </p:sp>
      <p:sp>
        <p:nvSpPr>
          <p:cNvPr id="8373" name="AutoShape 181"/>
          <p:cNvSpPr>
            <a:spLocks noChangeArrowheads="1"/>
          </p:cNvSpPr>
          <p:nvPr/>
        </p:nvSpPr>
        <p:spPr bwMode="auto">
          <a:xfrm rot="10740000">
            <a:off x="2699835" y="2916039"/>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74" name="Text Box 182"/>
          <p:cNvSpPr txBox="1">
            <a:spLocks noChangeArrowheads="1"/>
          </p:cNvSpPr>
          <p:nvPr/>
        </p:nvSpPr>
        <p:spPr bwMode="auto">
          <a:xfrm>
            <a:off x="2591785" y="2780109"/>
            <a:ext cx="517204" cy="155774"/>
          </a:xfrm>
          <a:prstGeom prst="rect">
            <a:avLst/>
          </a:prstGeom>
          <a:noFill/>
          <a:ln w="9525" cap="flat">
            <a:noFill/>
            <a:round/>
            <a:headEnd/>
            <a:tailEnd/>
          </a:ln>
          <a:effectLst/>
        </p:spPr>
        <p:txBody>
          <a:bodyPr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3333"/>
                </a:solidFill>
                <a:ea typeface="Droid Sans Fallback" charset="0"/>
                <a:cs typeface="Droid Sans Fallback" charset="0"/>
              </a:rPr>
              <a:t>54127</a:t>
            </a:r>
          </a:p>
        </p:txBody>
      </p:sp>
      <p:sp>
        <p:nvSpPr>
          <p:cNvPr id="8375" name="Text Box 183"/>
          <p:cNvSpPr txBox="1">
            <a:spLocks noChangeArrowheads="1"/>
          </p:cNvSpPr>
          <p:nvPr/>
        </p:nvSpPr>
        <p:spPr bwMode="auto">
          <a:xfrm>
            <a:off x="811104" y="4701977"/>
            <a:ext cx="51720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3333"/>
                </a:solidFill>
                <a:ea typeface="Droid Sans Fallback" charset="0"/>
                <a:cs typeface="Droid Sans Fallback" charset="0"/>
              </a:rPr>
              <a:t>96423</a:t>
            </a:r>
          </a:p>
        </p:txBody>
      </p:sp>
      <p:sp>
        <p:nvSpPr>
          <p:cNvPr id="8376" name="Text Box 184"/>
          <p:cNvSpPr txBox="1">
            <a:spLocks noChangeArrowheads="1"/>
          </p:cNvSpPr>
          <p:nvPr/>
        </p:nvSpPr>
        <p:spPr bwMode="auto">
          <a:xfrm>
            <a:off x="8623914" y="5045274"/>
            <a:ext cx="587798"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smtClean="0">
                <a:solidFill>
                  <a:srgbClr val="6666FF"/>
                </a:solidFill>
                <a:ea typeface="Droid Sans Fallback" charset="0"/>
                <a:cs typeface="Droid Sans Fallback" charset="0"/>
              </a:rPr>
              <a:t>11740</a:t>
            </a:r>
            <a:r>
              <a:rPr lang="hu-HU" sz="800" b="1" dirty="0" smtClean="0">
                <a:solidFill>
                  <a:srgbClr val="6666FF"/>
                </a:solidFill>
                <a:ea typeface="Droid Sans Fallback" charset="0"/>
                <a:cs typeface="Droid Sans Fallback" charset="0"/>
              </a:rPr>
              <a:t>8</a:t>
            </a:r>
            <a:endParaRPr lang="en-US" sz="800" b="1" dirty="0">
              <a:solidFill>
                <a:srgbClr val="6666FF"/>
              </a:solidFill>
              <a:ea typeface="Droid Sans Fallback" charset="0"/>
              <a:cs typeface="Droid Sans Fallback" charset="0"/>
            </a:endParaRPr>
          </a:p>
        </p:txBody>
      </p:sp>
      <p:sp>
        <p:nvSpPr>
          <p:cNvPr id="8377" name="AutoShape 185"/>
          <p:cNvSpPr>
            <a:spLocks noChangeArrowheads="1"/>
          </p:cNvSpPr>
          <p:nvPr/>
        </p:nvSpPr>
        <p:spPr bwMode="auto">
          <a:xfrm rot="10740000">
            <a:off x="6657385" y="2916039"/>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78" name="AutoShape 186"/>
          <p:cNvSpPr>
            <a:spLocks noChangeArrowheads="1"/>
          </p:cNvSpPr>
          <p:nvPr/>
        </p:nvSpPr>
        <p:spPr bwMode="auto">
          <a:xfrm>
            <a:off x="6058063" y="3085703"/>
            <a:ext cx="249237"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79" name="AutoShape 187"/>
          <p:cNvSpPr>
            <a:spLocks noChangeArrowheads="1"/>
          </p:cNvSpPr>
          <p:nvPr/>
        </p:nvSpPr>
        <p:spPr bwMode="auto">
          <a:xfrm>
            <a:off x="5228231" y="3085703"/>
            <a:ext cx="249237"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80" name="AutoShape 188"/>
          <p:cNvSpPr>
            <a:spLocks noChangeArrowheads="1"/>
          </p:cNvSpPr>
          <p:nvPr/>
        </p:nvSpPr>
        <p:spPr bwMode="auto">
          <a:xfrm>
            <a:off x="165679" y="4072930"/>
            <a:ext cx="249237"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81" name="AutoShape 189"/>
          <p:cNvSpPr>
            <a:spLocks noChangeArrowheads="1"/>
          </p:cNvSpPr>
          <p:nvPr/>
        </p:nvSpPr>
        <p:spPr bwMode="auto">
          <a:xfrm>
            <a:off x="580595" y="4072930"/>
            <a:ext cx="249237"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82" name="AutoShape 190"/>
          <p:cNvSpPr>
            <a:spLocks noChangeArrowheads="1"/>
          </p:cNvSpPr>
          <p:nvPr/>
        </p:nvSpPr>
        <p:spPr bwMode="auto">
          <a:xfrm>
            <a:off x="167119" y="4073922"/>
            <a:ext cx="249238"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83" name="Text Box 191"/>
          <p:cNvSpPr txBox="1">
            <a:spLocks noChangeArrowheads="1"/>
          </p:cNvSpPr>
          <p:nvPr/>
        </p:nvSpPr>
        <p:spPr bwMode="auto">
          <a:xfrm>
            <a:off x="3235768" y="4701977"/>
            <a:ext cx="587798"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3333"/>
                </a:solidFill>
                <a:ea typeface="Droid Sans Fallback" charset="0"/>
                <a:cs typeface="Droid Sans Fallback" charset="0"/>
              </a:rPr>
              <a:t>102865</a:t>
            </a:r>
          </a:p>
        </p:txBody>
      </p:sp>
      <p:sp>
        <p:nvSpPr>
          <p:cNvPr id="8384" name="Text Box 192"/>
          <p:cNvSpPr txBox="1">
            <a:spLocks noChangeArrowheads="1"/>
          </p:cNvSpPr>
          <p:nvPr/>
        </p:nvSpPr>
        <p:spPr bwMode="auto">
          <a:xfrm>
            <a:off x="478306" y="3772297"/>
            <a:ext cx="517205" cy="155774"/>
          </a:xfrm>
          <a:prstGeom prst="rect">
            <a:avLst/>
          </a:prstGeom>
          <a:noFill/>
          <a:ln w="9525" cap="flat">
            <a:noFill/>
            <a:round/>
            <a:headEnd/>
            <a:tailEnd/>
          </a:ln>
          <a:effectLst/>
        </p:spPr>
        <p:txBody>
          <a:bodyPr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smtClean="0">
                <a:solidFill>
                  <a:srgbClr val="FF3333"/>
                </a:solidFill>
                <a:ea typeface="Droid Sans Fallback" charset="0"/>
                <a:cs typeface="Droid Sans Fallback" charset="0"/>
              </a:rPr>
              <a:t>720</a:t>
            </a:r>
            <a:r>
              <a:rPr lang="hu-HU" sz="800" b="1" dirty="0" smtClean="0">
                <a:solidFill>
                  <a:srgbClr val="FF3333"/>
                </a:solidFill>
                <a:ea typeface="Droid Sans Fallback" charset="0"/>
                <a:cs typeface="Droid Sans Fallback" charset="0"/>
              </a:rPr>
              <a:t>44</a:t>
            </a:r>
            <a:endParaRPr lang="en-US" sz="800" b="1" dirty="0">
              <a:solidFill>
                <a:srgbClr val="FF3333"/>
              </a:solidFill>
              <a:ea typeface="Droid Sans Fallback" charset="0"/>
              <a:cs typeface="Droid Sans Fallback" charset="0"/>
            </a:endParaRPr>
          </a:p>
        </p:txBody>
      </p:sp>
      <p:sp>
        <p:nvSpPr>
          <p:cNvPr id="8385" name="Line 193"/>
          <p:cNvSpPr>
            <a:spLocks noChangeShapeType="1"/>
          </p:cNvSpPr>
          <p:nvPr/>
        </p:nvSpPr>
        <p:spPr bwMode="auto">
          <a:xfrm flipV="1">
            <a:off x="331357" y="4512469"/>
            <a:ext cx="1441" cy="61516"/>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386" name="Text Box 194"/>
          <p:cNvSpPr txBox="1">
            <a:spLocks noChangeArrowheads="1"/>
          </p:cNvSpPr>
          <p:nvPr/>
        </p:nvSpPr>
        <p:spPr bwMode="auto">
          <a:xfrm>
            <a:off x="-18729" y="4572000"/>
            <a:ext cx="517205"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3333"/>
                </a:solidFill>
                <a:ea typeface="Droid Sans Fallback" charset="0"/>
                <a:cs typeface="Droid Sans Fallback" charset="0"/>
              </a:rPr>
              <a:t>93795</a:t>
            </a:r>
          </a:p>
        </p:txBody>
      </p:sp>
      <p:sp>
        <p:nvSpPr>
          <p:cNvPr id="8387" name="AutoShape 195"/>
          <p:cNvSpPr>
            <a:spLocks noChangeArrowheads="1"/>
          </p:cNvSpPr>
          <p:nvPr/>
        </p:nvSpPr>
        <p:spPr bwMode="auto">
          <a:xfrm rot="10740000">
            <a:off x="83559" y="4729758"/>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88" name="AutoShape 196"/>
          <p:cNvSpPr>
            <a:spLocks noChangeArrowheads="1"/>
          </p:cNvSpPr>
          <p:nvPr/>
        </p:nvSpPr>
        <p:spPr bwMode="auto">
          <a:xfrm rot="10740000">
            <a:off x="930680" y="4859734"/>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89" name="AutoShape 197"/>
          <p:cNvSpPr>
            <a:spLocks noChangeArrowheads="1"/>
          </p:cNvSpPr>
          <p:nvPr/>
        </p:nvSpPr>
        <p:spPr bwMode="auto">
          <a:xfrm rot="10740000">
            <a:off x="3486447" y="4859734"/>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90" name="AutoShape 198"/>
          <p:cNvSpPr>
            <a:spLocks noChangeArrowheads="1"/>
          </p:cNvSpPr>
          <p:nvPr/>
        </p:nvSpPr>
        <p:spPr bwMode="auto">
          <a:xfrm>
            <a:off x="8878915" y="4987727"/>
            <a:ext cx="249237"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91" name="AutoShape 199"/>
          <p:cNvSpPr>
            <a:spLocks noChangeArrowheads="1"/>
          </p:cNvSpPr>
          <p:nvPr/>
        </p:nvSpPr>
        <p:spPr bwMode="auto">
          <a:xfrm>
            <a:off x="1364326" y="5681266"/>
            <a:ext cx="249237"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92" name="Text Box 200"/>
          <p:cNvSpPr txBox="1">
            <a:spLocks noChangeArrowheads="1"/>
          </p:cNvSpPr>
          <p:nvPr/>
        </p:nvSpPr>
        <p:spPr bwMode="auto">
          <a:xfrm>
            <a:off x="1195765" y="5743774"/>
            <a:ext cx="587798"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smtClean="0">
                <a:solidFill>
                  <a:srgbClr val="6666FF"/>
                </a:solidFill>
                <a:ea typeface="Droid Sans Fallback" charset="0"/>
                <a:cs typeface="Droid Sans Fallback" charset="0"/>
              </a:rPr>
              <a:t>12104</a:t>
            </a:r>
            <a:r>
              <a:rPr lang="hu-HU" sz="800" b="1" dirty="0" smtClean="0">
                <a:solidFill>
                  <a:srgbClr val="6666FF"/>
                </a:solidFill>
                <a:ea typeface="Droid Sans Fallback" charset="0"/>
                <a:cs typeface="Droid Sans Fallback" charset="0"/>
              </a:rPr>
              <a:t>5</a:t>
            </a:r>
            <a:endParaRPr lang="en-US" sz="800" b="1" dirty="0">
              <a:solidFill>
                <a:srgbClr val="6666FF"/>
              </a:solidFill>
              <a:ea typeface="Droid Sans Fallback" charset="0"/>
              <a:cs typeface="Droid Sans Fallback" charset="0"/>
            </a:endParaRPr>
          </a:p>
        </p:txBody>
      </p:sp>
      <p:sp>
        <p:nvSpPr>
          <p:cNvPr id="8393" name="AutoShape 201"/>
          <p:cNvSpPr>
            <a:spLocks noChangeArrowheads="1"/>
          </p:cNvSpPr>
          <p:nvPr/>
        </p:nvSpPr>
        <p:spPr bwMode="auto">
          <a:xfrm>
            <a:off x="2323819" y="5681266"/>
            <a:ext cx="249237"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94" name="Text Box 202"/>
          <p:cNvSpPr txBox="1">
            <a:spLocks noChangeArrowheads="1"/>
          </p:cNvSpPr>
          <p:nvPr/>
        </p:nvSpPr>
        <p:spPr bwMode="auto">
          <a:xfrm>
            <a:off x="2155258" y="5743774"/>
            <a:ext cx="587798"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smtClean="0">
                <a:solidFill>
                  <a:srgbClr val="6666FF"/>
                </a:solidFill>
                <a:ea typeface="Droid Sans Fallback" charset="0"/>
                <a:cs typeface="Droid Sans Fallback" charset="0"/>
              </a:rPr>
              <a:t>123483</a:t>
            </a:r>
            <a:endParaRPr lang="en-US" sz="800" b="1" dirty="0">
              <a:solidFill>
                <a:srgbClr val="6666FF"/>
              </a:solidFill>
              <a:ea typeface="Droid Sans Fallback" charset="0"/>
              <a:cs typeface="Droid Sans Fallback" charset="0"/>
            </a:endParaRPr>
          </a:p>
        </p:txBody>
      </p:sp>
      <p:sp>
        <p:nvSpPr>
          <p:cNvPr id="8395" name="AutoShape 203"/>
          <p:cNvSpPr>
            <a:spLocks noChangeArrowheads="1"/>
          </p:cNvSpPr>
          <p:nvPr/>
        </p:nvSpPr>
        <p:spPr bwMode="auto">
          <a:xfrm>
            <a:off x="3072973" y="5681266"/>
            <a:ext cx="249237"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96" name="Text Box 204"/>
          <p:cNvSpPr txBox="1">
            <a:spLocks noChangeArrowheads="1"/>
          </p:cNvSpPr>
          <p:nvPr/>
        </p:nvSpPr>
        <p:spPr bwMode="auto">
          <a:xfrm>
            <a:off x="2904412" y="5743774"/>
            <a:ext cx="587798"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6666FF"/>
                </a:solidFill>
                <a:ea typeface="Droid Sans Fallback" charset="0"/>
                <a:cs typeface="Droid Sans Fallback" charset="0"/>
              </a:rPr>
              <a:t>125800</a:t>
            </a:r>
          </a:p>
        </p:txBody>
      </p:sp>
      <p:sp>
        <p:nvSpPr>
          <p:cNvPr id="8397" name="AutoShape 205"/>
          <p:cNvSpPr>
            <a:spLocks noChangeArrowheads="1"/>
          </p:cNvSpPr>
          <p:nvPr/>
        </p:nvSpPr>
        <p:spPr bwMode="auto">
          <a:xfrm>
            <a:off x="3568567" y="5681266"/>
            <a:ext cx="249237"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98" name="Text Box 206"/>
          <p:cNvSpPr txBox="1">
            <a:spLocks noChangeArrowheads="1"/>
          </p:cNvSpPr>
          <p:nvPr/>
        </p:nvSpPr>
        <p:spPr bwMode="auto">
          <a:xfrm>
            <a:off x="3400006" y="5743774"/>
            <a:ext cx="587798"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6666FF"/>
                </a:solidFill>
                <a:ea typeface="Droid Sans Fallback" charset="0"/>
                <a:cs typeface="Droid Sans Fallback" charset="0"/>
              </a:rPr>
              <a:t>126721</a:t>
            </a:r>
          </a:p>
        </p:txBody>
      </p:sp>
      <p:sp>
        <p:nvSpPr>
          <p:cNvPr id="8399" name="Text Box 207"/>
          <p:cNvSpPr txBox="1">
            <a:spLocks noChangeArrowheads="1"/>
          </p:cNvSpPr>
          <p:nvPr/>
        </p:nvSpPr>
        <p:spPr bwMode="auto">
          <a:xfrm>
            <a:off x="3561362" y="5331024"/>
            <a:ext cx="587798"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hu-HU" sz="800" b="1" dirty="0" smtClean="0">
                <a:solidFill>
                  <a:srgbClr val="FF3333"/>
                </a:solidFill>
                <a:ea typeface="Droid Sans Fallback" charset="0"/>
                <a:cs typeface="Droid Sans Fallback" charset="0"/>
              </a:rPr>
              <a:t>127332</a:t>
            </a:r>
            <a:endParaRPr lang="en-US" sz="800" b="1" dirty="0">
              <a:solidFill>
                <a:srgbClr val="FF3333"/>
              </a:solidFill>
              <a:ea typeface="Droid Sans Fallback" charset="0"/>
              <a:cs typeface="Droid Sans Fallback" charset="0"/>
            </a:endParaRPr>
          </a:p>
        </p:txBody>
      </p:sp>
      <p:sp>
        <p:nvSpPr>
          <p:cNvPr id="8400" name="AutoShape 208"/>
          <p:cNvSpPr>
            <a:spLocks noChangeArrowheads="1"/>
          </p:cNvSpPr>
          <p:nvPr/>
        </p:nvSpPr>
        <p:spPr bwMode="auto">
          <a:xfrm rot="10740000">
            <a:off x="3771702" y="5487789"/>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222" name="Szövegdoboz 221"/>
          <p:cNvSpPr txBox="1"/>
          <p:nvPr/>
        </p:nvSpPr>
        <p:spPr>
          <a:xfrm>
            <a:off x="6401754" y="3137216"/>
            <a:ext cx="337554" cy="208690"/>
          </a:xfrm>
          <a:prstGeom prst="rect">
            <a:avLst/>
          </a:prstGeom>
          <a:noFill/>
        </p:spPr>
        <p:txBody>
          <a:bodyPr wrap="none" lIns="69513" tIns="34756" rIns="69513" bIns="34756" rtlCol="0">
            <a:spAutoFit/>
          </a:bodyPr>
          <a:lstStyle/>
          <a:p>
            <a:r>
              <a:rPr lang="hu-HU" sz="900" b="1" dirty="0" err="1" smtClean="0"/>
              <a:t>OriL</a:t>
            </a:r>
            <a:endParaRPr lang="hu-HU" sz="900" b="1" dirty="0"/>
          </a:p>
        </p:txBody>
      </p:sp>
      <p:sp>
        <p:nvSpPr>
          <p:cNvPr id="223" name="Téglalap 222"/>
          <p:cNvSpPr/>
          <p:nvPr/>
        </p:nvSpPr>
        <p:spPr>
          <a:xfrm>
            <a:off x="18288" y="105201"/>
            <a:ext cx="9144000" cy="584775"/>
          </a:xfrm>
          <a:prstGeom prst="rect">
            <a:avLst/>
          </a:prstGeom>
          <a:effectLst/>
        </p:spPr>
        <p:txBody>
          <a:bodyPr wrap="square">
            <a:spAutoFit/>
          </a:bodyPr>
          <a:lstStyle/>
          <a:p>
            <a:pPr algn="ctr"/>
            <a:r>
              <a:rPr lang="en-US" sz="3200" b="1" dirty="0" smtClean="0">
                <a:latin typeface="Arial Black" pitchFamily="34" charset="0"/>
              </a:rPr>
              <a:t>Poly(A) signals </a:t>
            </a:r>
            <a:r>
              <a:rPr lang="hu-HU" sz="3200" b="1" dirty="0" smtClean="0">
                <a:latin typeface="Arial Black" pitchFamily="34" charset="0"/>
              </a:rPr>
              <a:t>of </a:t>
            </a:r>
            <a:r>
              <a:rPr lang="en-US" sz="3200" b="1" dirty="0" smtClean="0">
                <a:latin typeface="Arial Black" pitchFamily="34" charset="0"/>
              </a:rPr>
              <a:t>the upstream genes</a:t>
            </a:r>
            <a:endParaRPr lang="en-US" sz="3200" b="1" dirty="0">
              <a:latin typeface="Arial Black" pitchFamily="34" charset="0"/>
            </a:endParaRPr>
          </a:p>
        </p:txBody>
      </p:sp>
      <p:sp>
        <p:nvSpPr>
          <p:cNvPr id="224" name="Szövegdoboz 223"/>
          <p:cNvSpPr txBox="1"/>
          <p:nvPr/>
        </p:nvSpPr>
        <p:spPr>
          <a:xfrm>
            <a:off x="8660456" y="-4536"/>
            <a:ext cx="481222"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9d.</a:t>
            </a:r>
            <a:endParaRPr lang="hu-HU" dirty="0"/>
          </a:p>
        </p:txBody>
      </p:sp>
      <p:sp>
        <p:nvSpPr>
          <p:cNvPr id="2" name="Szorzás 1"/>
          <p:cNvSpPr/>
          <p:nvPr/>
        </p:nvSpPr>
        <p:spPr>
          <a:xfrm>
            <a:off x="1403648" y="982451"/>
            <a:ext cx="201696" cy="214301"/>
          </a:xfrm>
          <a:prstGeom prst="mathMultiply">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0" name="Szorzás 229"/>
          <p:cNvSpPr/>
          <p:nvPr/>
        </p:nvSpPr>
        <p:spPr>
          <a:xfrm>
            <a:off x="746273" y="3057927"/>
            <a:ext cx="201696" cy="214301"/>
          </a:xfrm>
          <a:prstGeom prst="mathMultiply">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1" name="Szorzás 230"/>
          <p:cNvSpPr/>
          <p:nvPr/>
        </p:nvSpPr>
        <p:spPr>
          <a:xfrm>
            <a:off x="97965" y="4962526"/>
            <a:ext cx="201696" cy="214301"/>
          </a:xfrm>
          <a:prstGeom prst="mathMultiply">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2" name="Szorzás 231"/>
          <p:cNvSpPr/>
          <p:nvPr/>
        </p:nvSpPr>
        <p:spPr>
          <a:xfrm>
            <a:off x="2852409" y="5744123"/>
            <a:ext cx="201696" cy="214301"/>
          </a:xfrm>
          <a:prstGeom prst="mathMultiply">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3" name="Szorzás 232"/>
          <p:cNvSpPr/>
          <p:nvPr/>
        </p:nvSpPr>
        <p:spPr>
          <a:xfrm>
            <a:off x="1756026" y="5658941"/>
            <a:ext cx="201696" cy="214301"/>
          </a:xfrm>
          <a:prstGeom prst="mathMultiply">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4" name="Szorzás 233"/>
          <p:cNvSpPr/>
          <p:nvPr/>
        </p:nvSpPr>
        <p:spPr>
          <a:xfrm>
            <a:off x="6250972" y="6485442"/>
            <a:ext cx="201696" cy="214301"/>
          </a:xfrm>
          <a:prstGeom prst="mathMultiply">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Szövegdoboz 3"/>
          <p:cNvSpPr txBox="1"/>
          <p:nvPr/>
        </p:nvSpPr>
        <p:spPr>
          <a:xfrm>
            <a:off x="6579080" y="5910039"/>
            <a:ext cx="2304256" cy="830997"/>
          </a:xfrm>
          <a:prstGeom prst="rect">
            <a:avLst/>
          </a:prstGeom>
          <a:noFill/>
        </p:spPr>
        <p:txBody>
          <a:bodyPr wrap="square" rtlCol="0">
            <a:spAutoFit/>
          </a:bodyPr>
          <a:lstStyle/>
          <a:p>
            <a:pPr>
              <a:lnSpc>
                <a:spcPct val="150000"/>
              </a:lnSpc>
            </a:pPr>
            <a:r>
              <a:rPr lang="en-US" sz="800" dirty="0" smtClean="0"/>
              <a:t>Coding region </a:t>
            </a:r>
            <a:br>
              <a:rPr lang="en-US" sz="800" dirty="0" smtClean="0"/>
            </a:br>
            <a:r>
              <a:rPr lang="en-US" sz="800" dirty="0" smtClean="0"/>
              <a:t>Major poly(A) signal, plus strand</a:t>
            </a:r>
            <a:br>
              <a:rPr lang="en-US" sz="800" dirty="0" smtClean="0"/>
            </a:br>
            <a:r>
              <a:rPr lang="en-US" sz="800" dirty="0" smtClean="0"/>
              <a:t>Major poly(A) signal, minus strand</a:t>
            </a:r>
            <a:br>
              <a:rPr lang="en-US" sz="800" dirty="0" smtClean="0"/>
            </a:br>
            <a:r>
              <a:rPr lang="en-US" sz="800" dirty="0" smtClean="0"/>
              <a:t>Weak poly(A) signal in tandem genes</a:t>
            </a:r>
            <a:endParaRPr lang="en-US" sz="800" dirty="0"/>
          </a:p>
        </p:txBody>
      </p:sp>
      <p:sp>
        <p:nvSpPr>
          <p:cNvPr id="6" name="Jobbra nyíl 5"/>
          <p:cNvSpPr/>
          <p:nvPr/>
        </p:nvSpPr>
        <p:spPr>
          <a:xfrm>
            <a:off x="6156176" y="6026623"/>
            <a:ext cx="432048"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9" name="AutoShape 197"/>
          <p:cNvSpPr>
            <a:spLocks noChangeArrowheads="1"/>
          </p:cNvSpPr>
          <p:nvPr/>
        </p:nvSpPr>
        <p:spPr bwMode="auto">
          <a:xfrm rot="10740000">
            <a:off x="6229171" y="6221797"/>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240" name="AutoShape 205"/>
          <p:cNvSpPr>
            <a:spLocks noChangeArrowheads="1"/>
          </p:cNvSpPr>
          <p:nvPr/>
        </p:nvSpPr>
        <p:spPr bwMode="auto">
          <a:xfrm>
            <a:off x="6218477" y="6403792"/>
            <a:ext cx="249237"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zövegdoboz 8"/>
          <p:cNvSpPr txBox="1"/>
          <p:nvPr/>
        </p:nvSpPr>
        <p:spPr>
          <a:xfrm>
            <a:off x="792992" y="5147861"/>
            <a:ext cx="8340122" cy="738664"/>
          </a:xfrm>
          <a:prstGeom prst="rect">
            <a:avLst/>
          </a:prstGeom>
          <a:solidFill>
            <a:schemeClr val="bg1"/>
          </a:solidFill>
        </p:spPr>
        <p:txBody>
          <a:bodyPr wrap="square" rtlCol="0">
            <a:spAutoFit/>
          </a:bodyPr>
          <a:lstStyle/>
          <a:p>
            <a:endParaRPr lang="hu-HU" sz="1400" dirty="0" smtClean="0"/>
          </a:p>
          <a:p>
            <a:endParaRPr lang="hu-HU" sz="1400" dirty="0" smtClean="0"/>
          </a:p>
          <a:p>
            <a:endParaRPr lang="hu-HU" sz="1400" dirty="0" smtClean="0"/>
          </a:p>
        </p:txBody>
      </p:sp>
      <p:grpSp>
        <p:nvGrpSpPr>
          <p:cNvPr id="2" name="Csoportba foglalás 13"/>
          <p:cNvGrpSpPr/>
          <p:nvPr/>
        </p:nvGrpSpPr>
        <p:grpSpPr>
          <a:xfrm>
            <a:off x="-10886" y="886562"/>
            <a:ext cx="9203695" cy="4693347"/>
            <a:chOff x="-10886" y="764704"/>
            <a:chExt cx="9203695" cy="4693347"/>
          </a:xfrm>
        </p:grpSpPr>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5" y="764704"/>
              <a:ext cx="9144000" cy="965638"/>
            </a:xfrm>
            <a:prstGeom prst="rect">
              <a:avLst/>
            </a:prstGeom>
          </p:spPr>
        </p:pic>
        <p:pic>
          <p:nvPicPr>
            <p:cNvPr id="5" name="Kép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6" y="1730342"/>
              <a:ext cx="9144000" cy="384285"/>
            </a:xfrm>
            <a:prstGeom prst="rect">
              <a:avLst/>
            </a:prstGeom>
          </p:spPr>
        </p:pic>
        <p:pic>
          <p:nvPicPr>
            <p:cNvPr id="6" name="Kép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86" y="2110895"/>
              <a:ext cx="9144000" cy="413845"/>
            </a:xfrm>
            <a:prstGeom prst="rect">
              <a:avLst/>
            </a:prstGeom>
          </p:spPr>
        </p:pic>
        <p:pic>
          <p:nvPicPr>
            <p:cNvPr id="7" name="Kép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86" y="2497090"/>
              <a:ext cx="9144000" cy="2960961"/>
            </a:xfrm>
            <a:prstGeom prst="rect">
              <a:avLst/>
            </a:prstGeom>
          </p:spPr>
        </p:pic>
        <p:sp>
          <p:nvSpPr>
            <p:cNvPr id="8" name="Szövegdoboz 7"/>
            <p:cNvSpPr txBox="1"/>
            <p:nvPr/>
          </p:nvSpPr>
          <p:spPr>
            <a:xfrm>
              <a:off x="992" y="1271878"/>
              <a:ext cx="792000" cy="4185761"/>
            </a:xfrm>
            <a:prstGeom prst="rect">
              <a:avLst/>
            </a:prstGeom>
            <a:solidFill>
              <a:schemeClr val="bg1"/>
            </a:solidFill>
          </p:spPr>
          <p:txBody>
            <a:bodyPr wrap="square" rtlCol="0">
              <a:spAutoFit/>
            </a:bodyPr>
            <a:lstStyle/>
            <a:p>
              <a:endParaRPr lang="hu-HU" sz="1400" dirty="0" smtClean="0"/>
            </a:p>
            <a:p>
              <a:endParaRPr lang="hu-HU" sz="1400" dirty="0" smtClean="0"/>
            </a:p>
            <a:p>
              <a:r>
                <a:rPr lang="hu-HU" sz="1400" dirty="0" smtClean="0"/>
                <a:t>1h</a:t>
              </a:r>
            </a:p>
            <a:p>
              <a:endParaRPr lang="hu-HU" sz="1400" dirty="0" smtClean="0"/>
            </a:p>
            <a:p>
              <a:r>
                <a:rPr lang="hu-HU" sz="1400" dirty="0" smtClean="0"/>
                <a:t>2h</a:t>
              </a:r>
            </a:p>
            <a:p>
              <a:endParaRPr lang="hu-HU" sz="1400" dirty="0" smtClean="0"/>
            </a:p>
            <a:p>
              <a:r>
                <a:rPr lang="hu-HU" sz="1400" dirty="0" smtClean="0"/>
                <a:t>4h</a:t>
              </a:r>
            </a:p>
            <a:p>
              <a:endParaRPr lang="hu-HU" sz="1400" dirty="0" smtClean="0"/>
            </a:p>
            <a:p>
              <a:r>
                <a:rPr lang="hu-HU" sz="1400" dirty="0" smtClean="0"/>
                <a:t>6h</a:t>
              </a:r>
            </a:p>
            <a:p>
              <a:endParaRPr lang="hu-HU" sz="1400" dirty="0" smtClean="0"/>
            </a:p>
            <a:p>
              <a:endParaRPr lang="hu-HU" sz="1400" dirty="0"/>
            </a:p>
            <a:p>
              <a:endParaRPr lang="hu-HU" sz="1400" dirty="0" smtClean="0"/>
            </a:p>
            <a:p>
              <a:endParaRPr lang="hu-HU" sz="1400" dirty="0"/>
            </a:p>
            <a:p>
              <a:endParaRPr lang="hu-HU" sz="1400" dirty="0" smtClean="0"/>
            </a:p>
            <a:p>
              <a:r>
                <a:rPr lang="hu-HU" sz="1400" dirty="0" smtClean="0"/>
                <a:t>8h</a:t>
              </a:r>
            </a:p>
            <a:p>
              <a:endParaRPr lang="hu-HU" sz="1400" dirty="0"/>
            </a:p>
            <a:p>
              <a:r>
                <a:rPr lang="hu-HU" sz="1400" dirty="0" smtClean="0"/>
                <a:t>12h</a:t>
              </a:r>
            </a:p>
            <a:p>
              <a:endParaRPr lang="hu-HU" sz="1400" dirty="0" smtClean="0"/>
            </a:p>
            <a:p>
              <a:endParaRPr lang="hu-HU" sz="1400" dirty="0" smtClean="0"/>
            </a:p>
          </p:txBody>
        </p:sp>
        <p:sp>
          <p:nvSpPr>
            <p:cNvPr id="10" name="Szövegdoboz 9"/>
            <p:cNvSpPr txBox="1"/>
            <p:nvPr/>
          </p:nvSpPr>
          <p:spPr>
            <a:xfrm>
              <a:off x="852687" y="1480678"/>
              <a:ext cx="8340122" cy="307777"/>
            </a:xfrm>
            <a:prstGeom prst="rect">
              <a:avLst/>
            </a:prstGeom>
            <a:solidFill>
              <a:schemeClr val="bg1">
                <a:alpha val="0"/>
              </a:schemeClr>
            </a:solidFill>
          </p:spPr>
          <p:txBody>
            <a:bodyPr wrap="square" rtlCol="0">
              <a:spAutoFit/>
            </a:bodyPr>
            <a:lstStyle/>
            <a:p>
              <a:r>
                <a:rPr lang="hu-HU" sz="1400" i="1" dirty="0"/>
                <a:t> </a:t>
              </a:r>
              <a:r>
                <a:rPr lang="hu-HU" sz="1400" i="1" dirty="0" smtClean="0"/>
                <a:t>                                    us8                                                      us9			us2</a:t>
              </a:r>
            </a:p>
          </p:txBody>
        </p:sp>
      </p:grpSp>
      <p:cxnSp>
        <p:nvCxnSpPr>
          <p:cNvPr id="16" name="Egyenes összekötő nyíllal 15"/>
          <p:cNvCxnSpPr/>
          <p:nvPr/>
        </p:nvCxnSpPr>
        <p:spPr>
          <a:xfrm flipH="1" flipV="1">
            <a:off x="6016499" y="3845581"/>
            <a:ext cx="1819" cy="28803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églalap 17"/>
          <p:cNvSpPr/>
          <p:nvPr/>
        </p:nvSpPr>
        <p:spPr>
          <a:xfrm>
            <a:off x="4067944" y="5949280"/>
            <a:ext cx="4895892" cy="523220"/>
          </a:xfrm>
          <a:prstGeom prst="rect">
            <a:avLst/>
          </a:prstGeom>
        </p:spPr>
        <p:txBody>
          <a:bodyPr wrap="none">
            <a:spAutoFit/>
          </a:bodyPr>
          <a:lstStyle/>
          <a:p>
            <a:pPr algn="ctr"/>
            <a:r>
              <a:rPr lang="en-US" sz="1400" dirty="0" smtClean="0">
                <a:solidFill>
                  <a:srgbClr val="333333"/>
                </a:solidFill>
                <a:latin typeface="Arial"/>
              </a:rPr>
              <a:t>Pacific Biosciences RSII platform – </a:t>
            </a:r>
            <a:endParaRPr lang="hu-HU" sz="1400" dirty="0" smtClean="0">
              <a:solidFill>
                <a:srgbClr val="333333"/>
              </a:solidFill>
              <a:latin typeface="Arial"/>
            </a:endParaRPr>
          </a:p>
          <a:p>
            <a:pPr algn="ctr"/>
            <a:r>
              <a:rPr lang="en-US" sz="1400" dirty="0" smtClean="0">
                <a:solidFill>
                  <a:srgbClr val="333333"/>
                </a:solidFill>
                <a:latin typeface="Arial"/>
              </a:rPr>
              <a:t>combined anchored oligo(dT) and random hexamer priming</a:t>
            </a:r>
            <a:endParaRPr lang="en-US" sz="1400" dirty="0"/>
          </a:p>
        </p:txBody>
      </p:sp>
      <p:cxnSp>
        <p:nvCxnSpPr>
          <p:cNvPr id="23" name="Egyenes összekötő nyíllal 22"/>
          <p:cNvCxnSpPr/>
          <p:nvPr/>
        </p:nvCxnSpPr>
        <p:spPr>
          <a:xfrm flipH="1" flipV="1">
            <a:off x="6016499" y="3044816"/>
            <a:ext cx="1819" cy="28803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Egyenes összekötő nyíllal 23"/>
          <p:cNvCxnSpPr/>
          <p:nvPr/>
        </p:nvCxnSpPr>
        <p:spPr>
          <a:xfrm flipH="1" flipV="1">
            <a:off x="6016499" y="5186106"/>
            <a:ext cx="1819" cy="28803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Egyenes összekötő nyíllal 25"/>
          <p:cNvCxnSpPr/>
          <p:nvPr/>
        </p:nvCxnSpPr>
        <p:spPr>
          <a:xfrm flipH="1" flipV="1">
            <a:off x="6016499" y="4728783"/>
            <a:ext cx="1819" cy="28803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Szövegdoboz 26"/>
          <p:cNvSpPr txBox="1"/>
          <p:nvPr/>
        </p:nvSpPr>
        <p:spPr>
          <a:xfrm>
            <a:off x="251520" y="5570190"/>
            <a:ext cx="3407471" cy="1292662"/>
          </a:xfrm>
          <a:prstGeom prst="rect">
            <a:avLst/>
          </a:prstGeom>
          <a:noFill/>
        </p:spPr>
        <p:txBody>
          <a:bodyPr wrap="none" rtlCol="0">
            <a:spAutoFit/>
          </a:bodyPr>
          <a:lstStyle/>
          <a:p>
            <a:pPr marL="342900" indent="-342900"/>
            <a:r>
              <a:rPr lang="en-US" sz="1600" b="1" dirty="0" smtClean="0"/>
              <a:t>Transcriptional cascade:</a:t>
            </a:r>
          </a:p>
          <a:p>
            <a:pPr marL="342900" indent="-342900">
              <a:buAutoNum type="arabicPeriod"/>
            </a:pPr>
            <a:r>
              <a:rPr lang="en-US" sz="1600" dirty="0" smtClean="0"/>
              <a:t>us8-us9 </a:t>
            </a:r>
            <a:r>
              <a:rPr lang="en-US" sz="1400" dirty="0" smtClean="0"/>
              <a:t>(only the us8 is translated)</a:t>
            </a:r>
          </a:p>
          <a:p>
            <a:pPr marL="342900" indent="-342900">
              <a:buAutoNum type="arabicPeriod"/>
            </a:pPr>
            <a:r>
              <a:rPr lang="en-US" sz="1600" dirty="0" smtClean="0"/>
              <a:t>us9 + us2 </a:t>
            </a:r>
            <a:r>
              <a:rPr lang="en-US" sz="1400" dirty="0" smtClean="0"/>
              <a:t>(both are translated)</a:t>
            </a:r>
          </a:p>
          <a:p>
            <a:pPr marL="342900" indent="-342900">
              <a:buAutoNum type="arabicPeriod"/>
            </a:pPr>
            <a:r>
              <a:rPr lang="en-US" sz="1600" dirty="0" smtClean="0"/>
              <a:t>us9-us2 </a:t>
            </a:r>
            <a:r>
              <a:rPr lang="en-US" sz="1400" dirty="0" smtClean="0"/>
              <a:t>(only the us9 is translated)</a:t>
            </a:r>
          </a:p>
          <a:p>
            <a:pPr marL="342900" indent="-342900">
              <a:buAutoNum type="arabicPeriod"/>
            </a:pPr>
            <a:r>
              <a:rPr lang="en-US" sz="1400" dirty="0" smtClean="0"/>
              <a:t>us8-us9-us2 (only the us8 is translated</a:t>
            </a:r>
            <a:r>
              <a:rPr lang="hu-HU" sz="1400" dirty="0" smtClean="0"/>
              <a:t>)</a:t>
            </a:r>
            <a:endParaRPr lang="en-US" sz="1400" dirty="0"/>
          </a:p>
        </p:txBody>
      </p:sp>
      <p:sp>
        <p:nvSpPr>
          <p:cNvPr id="28" name="Szövegdoboz 27"/>
          <p:cNvSpPr txBox="1"/>
          <p:nvPr/>
        </p:nvSpPr>
        <p:spPr>
          <a:xfrm>
            <a:off x="8669584" y="0"/>
            <a:ext cx="474810"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9e.</a:t>
            </a:r>
            <a:endParaRPr lang="hu-HU" dirty="0"/>
          </a:p>
        </p:txBody>
      </p:sp>
      <p:pic>
        <p:nvPicPr>
          <p:cNvPr id="19" name="Kép 18"/>
          <p:cNvPicPr>
            <a:picLocks noChangeAspect="1"/>
          </p:cNvPicPr>
          <p:nvPr/>
        </p:nvPicPr>
        <p:blipFill rotWithShape="1">
          <a:blip r:embed="rId7" cstate="print">
            <a:extLst>
              <a:ext uri="{28A0092B-C50C-407E-A947-70E740481C1C}">
                <a14:useLocalDpi xmlns:a14="http://schemas.microsoft.com/office/drawing/2010/main" val="0"/>
              </a:ext>
            </a:extLst>
          </a:blip>
          <a:srcRect l="22901" t="81413" r="53897" b="9404"/>
          <a:stretch/>
        </p:blipFill>
        <p:spPr>
          <a:xfrm>
            <a:off x="6594628" y="114689"/>
            <a:ext cx="2004131" cy="938047"/>
          </a:xfrm>
          <a:prstGeom prst="rect">
            <a:avLst/>
          </a:prstGeom>
          <a:effectLst>
            <a:outerShdw blurRad="50800" dist="38100" dir="2700000" algn="tl" rotWithShape="0">
              <a:prstClr val="black">
                <a:alpha val="40000"/>
              </a:prstClr>
            </a:outerShdw>
          </a:effectLst>
        </p:spPr>
      </p:pic>
      <p:cxnSp>
        <p:nvCxnSpPr>
          <p:cNvPr id="21" name="Egyenes összekötő nyíllal 20"/>
          <p:cNvCxnSpPr/>
          <p:nvPr/>
        </p:nvCxnSpPr>
        <p:spPr>
          <a:xfrm>
            <a:off x="7881728" y="513996"/>
            <a:ext cx="576064" cy="0"/>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Egyenes összekötő nyíllal 21"/>
          <p:cNvCxnSpPr/>
          <p:nvPr/>
        </p:nvCxnSpPr>
        <p:spPr>
          <a:xfrm>
            <a:off x="7881728" y="687363"/>
            <a:ext cx="576064" cy="0"/>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5" name="Téglalap 24"/>
          <p:cNvSpPr/>
          <p:nvPr/>
        </p:nvSpPr>
        <p:spPr>
          <a:xfrm>
            <a:off x="251520" y="116632"/>
            <a:ext cx="6445224" cy="523220"/>
          </a:xfrm>
          <a:prstGeom prst="rect">
            <a:avLst/>
          </a:prstGeom>
          <a:effectLst/>
        </p:spPr>
        <p:txBody>
          <a:bodyPr wrap="square">
            <a:spAutoFit/>
          </a:bodyPr>
          <a:lstStyle/>
          <a:p>
            <a:pPr algn="ctr"/>
            <a:r>
              <a:rPr lang="en-US" sz="2800" b="1" dirty="0" smtClean="0">
                <a:latin typeface="Arial Black" pitchFamily="34" charset="0"/>
              </a:rPr>
              <a:t>Dynamic transcriptome of PRV</a:t>
            </a:r>
            <a:endParaRPr lang="en-US" sz="2800" b="1" dirty="0">
              <a:latin typeface="Arial Black" pitchFamily="34" charset="0"/>
            </a:endParaRPr>
          </a:p>
        </p:txBody>
      </p:sp>
    </p:spTree>
    <p:extLst>
      <p:ext uri="{BB962C8B-B14F-4D97-AF65-F5344CB8AC3E}">
        <p14:creationId xmlns:p14="http://schemas.microsoft.com/office/powerpoint/2010/main" val="207931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par>
                                <p:cTn id="8" presetID="1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slide(fromLeft)">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3" name="Object 1"/>
          <p:cNvGraphicFramePr>
            <a:graphicFrameLocks noChangeAspect="1"/>
          </p:cNvGraphicFramePr>
          <p:nvPr/>
        </p:nvGraphicFramePr>
        <p:xfrm>
          <a:off x="1763688" y="1844824"/>
          <a:ext cx="5224320" cy="2939040"/>
        </p:xfrm>
        <a:graphic>
          <a:graphicData uri="http://schemas.openxmlformats.org/presentationml/2006/ole">
            <mc:AlternateContent xmlns:mc="http://schemas.openxmlformats.org/markup-compatibility/2006">
              <mc:Choice xmlns:v="urn:schemas-microsoft-com:vml" Requires="v">
                <p:oleObj spid="_x0000_s175134" r:id="rId4" imgW="5543280" imgH="3219120" progId="">
                  <p:embed/>
                </p:oleObj>
              </mc:Choice>
              <mc:Fallback>
                <p:oleObj r:id="rId4" imgW="5543280" imgH="3219120" progId="">
                  <p:embed/>
                  <p:pic>
                    <p:nvPicPr>
                      <p:cNvPr id="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1844824"/>
                        <a:ext cx="5224320" cy="293904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4" name="Text Box 2"/>
          <p:cNvSpPr txBox="1">
            <a:spLocks noChangeArrowheads="1"/>
          </p:cNvSpPr>
          <p:nvPr/>
        </p:nvSpPr>
        <p:spPr bwMode="auto">
          <a:xfrm>
            <a:off x="457921" y="273961"/>
            <a:ext cx="8228160" cy="114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202"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WenQuanYi Micro Hei" charset="0"/>
                <a:cs typeface="WenQuanYi Micro Hei"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WenQuanYi Micro Hei" charset="0"/>
                <a:cs typeface="WenQuanYi Micro 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WenQuanYi Micro Hei" charset="0"/>
                <a:cs typeface="WenQuanYi Micro 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WenQuanYi Micro Hei" charset="0"/>
                <a:cs typeface="WenQuanYi Micro 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WenQuanYi Micro Hei" charset="0"/>
                <a:cs typeface="WenQuanYi Micro Hei"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WenQuanYi Micro Hei" charset="0"/>
                <a:cs typeface="WenQuanYi Micro Hei"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WenQuanYi Micro Hei" charset="0"/>
                <a:cs typeface="WenQuanYi Micro Hei"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WenQuanYi Micro Hei" charset="0"/>
                <a:cs typeface="WenQuanYi Micro Hei"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WenQuanYi Micro Hei" charset="0"/>
                <a:cs typeface="WenQuanYi Micro Hei" charset="0"/>
              </a:defRPr>
            </a:lvl9pPr>
          </a:lstStyle>
          <a:p>
            <a:pPr algn="ctr"/>
            <a:r>
              <a:rPr lang="en-US" altLang="hu-HU" sz="2540" dirty="0">
                <a:latin typeface="Arial Black" panose="020B0A04020102020204" pitchFamily="34" charset="0"/>
              </a:rPr>
              <a:t>Changes of expression kinetics of the translated </a:t>
            </a:r>
            <a:r>
              <a:rPr lang="en-US" altLang="hu-HU" sz="2540" dirty="0" smtClean="0">
                <a:latin typeface="Arial Black" panose="020B0A04020102020204" pitchFamily="34" charset="0"/>
              </a:rPr>
              <a:t>genes across </a:t>
            </a:r>
            <a:r>
              <a:rPr lang="en-US" altLang="hu-HU" sz="2540" dirty="0">
                <a:latin typeface="Arial Black" panose="020B0A04020102020204" pitchFamily="34" charset="0"/>
              </a:rPr>
              <a:t>the viral life cycle</a:t>
            </a:r>
          </a:p>
        </p:txBody>
      </p:sp>
      <p:sp>
        <p:nvSpPr>
          <p:cNvPr id="3075" name="Text Box 3"/>
          <p:cNvSpPr txBox="1">
            <a:spLocks noChangeArrowheads="1"/>
          </p:cNvSpPr>
          <p:nvPr/>
        </p:nvSpPr>
        <p:spPr bwMode="auto">
          <a:xfrm>
            <a:off x="3419872" y="2255570"/>
            <a:ext cx="1008112" cy="2764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602" rIns="0" bIns="0"/>
          <a:lstStyle>
            <a:lvl1pPr marL="431800" indent="-32385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1pPr>
            <a:lvl2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2pPr>
            <a:lvl3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3pPr>
            <a:lvl4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4pPr>
            <a:lvl5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9pPr>
          </a:lstStyle>
          <a:p>
            <a:pPr marL="107950" indent="0">
              <a:spcAft>
                <a:spcPts val="1293"/>
              </a:spcAft>
              <a:buSzPct val="45000"/>
            </a:pPr>
            <a:r>
              <a:rPr lang="en-US" altLang="hu-HU" sz="1400" dirty="0">
                <a:solidFill>
                  <a:srgbClr val="FF0000"/>
                </a:solidFill>
              </a:rPr>
              <a:t>R</a:t>
            </a:r>
            <a:r>
              <a:rPr lang="en-US" altLang="hu-HU" sz="1400" baseline="-25000" dirty="0">
                <a:solidFill>
                  <a:srgbClr val="FF0000"/>
                </a:solidFill>
                <a:latin typeface="Cambria Math" panose="02040503050406030204" pitchFamily="18" charset="0"/>
                <a:ea typeface="Cambria Math" panose="02040503050406030204" pitchFamily="18" charset="0"/>
              </a:rPr>
              <a:t>∆</a:t>
            </a:r>
            <a:r>
              <a:rPr lang="en-US" altLang="hu-HU" sz="1400" dirty="0">
                <a:solidFill>
                  <a:srgbClr val="FF0000"/>
                </a:solidFill>
              </a:rPr>
              <a:t> values</a:t>
            </a:r>
          </a:p>
        </p:txBody>
      </p:sp>
      <p:sp>
        <p:nvSpPr>
          <p:cNvPr id="6" name="Szövegdoboz 5"/>
          <p:cNvSpPr txBox="1"/>
          <p:nvPr/>
        </p:nvSpPr>
        <p:spPr>
          <a:xfrm>
            <a:off x="8717209" y="0"/>
            <a:ext cx="414601"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9f.</a:t>
            </a:r>
            <a:endParaRPr lang="hu-HU" dirty="0"/>
          </a:p>
        </p:txBody>
      </p:sp>
      <p:grpSp>
        <p:nvGrpSpPr>
          <p:cNvPr id="11" name="Csoportba foglalás 10"/>
          <p:cNvGrpSpPr/>
          <p:nvPr/>
        </p:nvGrpSpPr>
        <p:grpSpPr>
          <a:xfrm>
            <a:off x="4932040" y="5222280"/>
            <a:ext cx="2376264" cy="1242890"/>
            <a:chOff x="4562145" y="5222280"/>
            <a:chExt cx="2376264" cy="1242890"/>
          </a:xfrm>
        </p:grpSpPr>
        <p:pic>
          <p:nvPicPr>
            <p:cNvPr id="5" name="Kép 4"/>
            <p:cNvPicPr>
              <a:picLocks noChangeAspect="1"/>
            </p:cNvPicPr>
            <p:nvPr/>
          </p:nvPicPr>
          <p:blipFill rotWithShape="1">
            <a:blip r:embed="rId6" cstate="print">
              <a:extLst>
                <a:ext uri="{28A0092B-C50C-407E-A947-70E740481C1C}">
                  <a14:useLocalDpi xmlns:a14="http://schemas.microsoft.com/office/drawing/2010/main" val="0"/>
                </a:ext>
              </a:extLst>
            </a:blip>
            <a:srcRect l="22901" t="81413" r="53897" b="8325"/>
            <a:stretch/>
          </p:blipFill>
          <p:spPr>
            <a:xfrm>
              <a:off x="4562145" y="5222280"/>
              <a:ext cx="2376264" cy="1242890"/>
            </a:xfrm>
            <a:prstGeom prst="rect">
              <a:avLst/>
            </a:prstGeom>
            <a:effectLst/>
          </p:spPr>
        </p:pic>
        <p:cxnSp>
          <p:nvCxnSpPr>
            <p:cNvPr id="3" name="Egyenes összekötő nyíllal 2"/>
            <p:cNvCxnSpPr/>
            <p:nvPr/>
          </p:nvCxnSpPr>
          <p:spPr>
            <a:xfrm>
              <a:off x="6143735" y="5698572"/>
              <a:ext cx="576064" cy="0"/>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Egyenes összekötő nyíllal 9"/>
            <p:cNvCxnSpPr/>
            <p:nvPr/>
          </p:nvCxnSpPr>
          <p:spPr>
            <a:xfrm>
              <a:off x="6143735" y="5905265"/>
              <a:ext cx="576064" cy="0"/>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2" name="Object 1"/>
          <p:cNvGraphicFramePr>
            <a:graphicFrameLocks noChangeAspect="1"/>
          </p:cNvGraphicFramePr>
          <p:nvPr/>
        </p:nvGraphicFramePr>
        <p:xfrm>
          <a:off x="1916088" y="2074136"/>
          <a:ext cx="5224320" cy="2939040"/>
        </p:xfrm>
        <a:graphic>
          <a:graphicData uri="http://schemas.openxmlformats.org/presentationml/2006/ole">
            <mc:AlternateContent xmlns:mc="http://schemas.openxmlformats.org/markup-compatibility/2006">
              <mc:Choice xmlns:v="urn:schemas-microsoft-com:vml" Requires="v">
                <p:oleObj spid="_x0000_s175135" r:id="rId7" imgW="5543280" imgH="3219120" progId="">
                  <p:embed/>
                </p:oleObj>
              </mc:Choice>
              <mc:Fallback>
                <p:oleObj r:id="rId7" imgW="5543280" imgH="3219120" progId="">
                  <p:embed/>
                  <p:pic>
                    <p:nvPicPr>
                      <p:cNvPr id="0"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6088" y="2074136"/>
                        <a:ext cx="5224320" cy="293904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3" name="Text Box 3"/>
          <p:cNvSpPr txBox="1">
            <a:spLocks noChangeArrowheads="1"/>
          </p:cNvSpPr>
          <p:nvPr/>
        </p:nvSpPr>
        <p:spPr bwMode="auto">
          <a:xfrm>
            <a:off x="899592" y="1844824"/>
            <a:ext cx="1584176" cy="360040"/>
          </a:xfrm>
          <a:prstGeom prst="rect">
            <a:avLst/>
          </a:prstGeom>
          <a:solidFill>
            <a:schemeClr val="bg1">
              <a:lumMod val="95000"/>
            </a:schemeClr>
          </a:solidFill>
          <a:ln>
            <a:noFill/>
          </a:ln>
          <a:effectLst/>
        </p:spPr>
        <p:txBody>
          <a:bodyPr lIns="0" tIns="25602" rIns="0" bIns="0"/>
          <a:lstStyle>
            <a:lvl1pPr marL="431800" indent="-32385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1pPr>
            <a:lvl2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2pPr>
            <a:lvl3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3pPr>
            <a:lvl4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4pPr>
            <a:lvl5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9pPr>
          </a:lstStyle>
          <a:p>
            <a:pPr marL="107950" indent="0">
              <a:spcAft>
                <a:spcPts val="1293"/>
              </a:spcAft>
              <a:buSzPct val="45000"/>
            </a:pPr>
            <a:r>
              <a:rPr lang="en-US" altLang="hu-HU" dirty="0" smtClean="0">
                <a:solidFill>
                  <a:srgbClr val="0070C0"/>
                </a:solidFill>
                <a:latin typeface="+mn-lt"/>
              </a:rPr>
              <a:t>R</a:t>
            </a:r>
            <a:r>
              <a:rPr lang="en-US" altLang="hu-HU" baseline="-25000" dirty="0" smtClean="0">
                <a:solidFill>
                  <a:srgbClr val="0070C0"/>
                </a:solidFill>
                <a:latin typeface="+mn-lt"/>
                <a:ea typeface="Cambria Math" panose="02040503050406030204" pitchFamily="18" charset="0"/>
              </a:rPr>
              <a:t>∆</a:t>
            </a:r>
            <a:r>
              <a:rPr lang="hu-HU" altLang="hu-HU" dirty="0" smtClean="0">
                <a:solidFill>
                  <a:srgbClr val="0070C0"/>
                </a:solidFill>
                <a:latin typeface="+mn-lt"/>
                <a:ea typeface="Cambria Math" panose="02040503050406030204" pitchFamily="18" charset="0"/>
              </a:rPr>
              <a:t> = R</a:t>
            </a:r>
            <a:r>
              <a:rPr lang="hu-HU" altLang="hu-HU" baseline="-25000" dirty="0" smtClean="0">
                <a:solidFill>
                  <a:srgbClr val="0070C0"/>
                </a:solidFill>
                <a:latin typeface="+mn-lt"/>
                <a:ea typeface="Cambria Math" panose="02040503050406030204" pitchFamily="18" charset="0"/>
              </a:rPr>
              <a:t>t</a:t>
            </a:r>
            <a:r>
              <a:rPr lang="hu-HU" altLang="hu-HU" dirty="0" smtClean="0">
                <a:solidFill>
                  <a:srgbClr val="0070C0"/>
                </a:solidFill>
                <a:latin typeface="+mn-lt"/>
                <a:ea typeface="Cambria Math" panose="02040503050406030204" pitchFamily="18" charset="0"/>
              </a:rPr>
              <a:t> – R</a:t>
            </a:r>
            <a:r>
              <a:rPr lang="hu-HU" altLang="hu-HU" baseline="-25000" dirty="0" smtClean="0">
                <a:solidFill>
                  <a:srgbClr val="0070C0"/>
                </a:solidFill>
                <a:latin typeface="+mn-lt"/>
                <a:ea typeface="Cambria Math" panose="02040503050406030204" pitchFamily="18" charset="0"/>
              </a:rPr>
              <a:t>(t-1)</a:t>
            </a:r>
            <a:endParaRPr lang="en-US" altLang="hu-HU" baseline="-25000" dirty="0">
              <a:solidFill>
                <a:srgbClr val="0070C0"/>
              </a:solidFill>
              <a:latin typeface="+mn-lt"/>
            </a:endParaRPr>
          </a:p>
        </p:txBody>
      </p:sp>
    </p:spTree>
    <p:extLst>
      <p:ext uri="{BB962C8B-B14F-4D97-AF65-F5344CB8AC3E}">
        <p14:creationId xmlns:p14="http://schemas.microsoft.com/office/powerpoint/2010/main" val="100893593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églalap 33"/>
          <p:cNvSpPr/>
          <p:nvPr/>
        </p:nvSpPr>
        <p:spPr>
          <a:xfrm>
            <a:off x="539552" y="260648"/>
            <a:ext cx="8172400" cy="892552"/>
          </a:xfrm>
          <a:prstGeom prst="rect">
            <a:avLst/>
          </a:prstGeom>
          <a:effectLst/>
        </p:spPr>
        <p:txBody>
          <a:bodyPr wrap="square">
            <a:spAutoFit/>
          </a:bodyPr>
          <a:lstStyle/>
          <a:p>
            <a:pPr algn="ctr"/>
            <a:r>
              <a:rPr lang="en-US" sz="3200" b="1" dirty="0" smtClean="0">
                <a:latin typeface="Arial Black" pitchFamily="34" charset="0"/>
              </a:rPr>
              <a:t>Convergent transcriptional overlaps</a:t>
            </a:r>
          </a:p>
          <a:p>
            <a:pPr algn="ctr"/>
            <a:r>
              <a:rPr lang="en-US" sz="2000" b="1" dirty="0" smtClean="0">
                <a:latin typeface="Arial Black" pitchFamily="34" charset="0"/>
              </a:rPr>
              <a:t>-</a:t>
            </a:r>
            <a:r>
              <a:rPr lang="hu-HU" sz="2000" b="1" dirty="0" smtClean="0">
                <a:latin typeface="Arial Black" pitchFamily="34" charset="0"/>
              </a:rPr>
              <a:t> 1.</a:t>
            </a:r>
            <a:r>
              <a:rPr lang="en-US" sz="2000" b="1" dirty="0" smtClean="0">
                <a:latin typeface="Arial Black" pitchFamily="34" charset="0"/>
              </a:rPr>
              <a:t> ‘</a:t>
            </a:r>
            <a:r>
              <a:rPr lang="en-US" sz="2000" b="1" dirty="0" smtClean="0">
                <a:solidFill>
                  <a:srgbClr val="0996FF"/>
                </a:solidFill>
                <a:latin typeface="Arial Black" pitchFamily="34" charset="0"/>
              </a:rPr>
              <a:t>hard</a:t>
            </a:r>
            <a:r>
              <a:rPr lang="en-US" sz="2000" b="1" dirty="0" smtClean="0">
                <a:latin typeface="Arial Black" pitchFamily="34" charset="0"/>
              </a:rPr>
              <a:t>’ overlaps</a:t>
            </a:r>
            <a:endParaRPr lang="en-US" sz="2000" b="1" dirty="0">
              <a:latin typeface="Arial Black" pitchFamily="34" charset="0"/>
            </a:endParaRPr>
          </a:p>
        </p:txBody>
      </p:sp>
      <p:sp>
        <p:nvSpPr>
          <p:cNvPr id="54" name="Téglalap 53"/>
          <p:cNvSpPr/>
          <p:nvPr/>
        </p:nvSpPr>
        <p:spPr>
          <a:xfrm>
            <a:off x="267190" y="3140968"/>
            <a:ext cx="8352928" cy="2808312"/>
          </a:xfrm>
          <a:prstGeom prst="rect">
            <a:avLst/>
          </a:prstGeom>
          <a:solidFill>
            <a:schemeClr val="bg2"/>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cxnSp>
        <p:nvCxnSpPr>
          <p:cNvPr id="4" name="Egyenes összekötő 3"/>
          <p:cNvCxnSpPr/>
          <p:nvPr/>
        </p:nvCxnSpPr>
        <p:spPr>
          <a:xfrm flipV="1">
            <a:off x="730762" y="5183070"/>
            <a:ext cx="7506186" cy="66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Jobbra nyíl 4"/>
          <p:cNvSpPr/>
          <p:nvPr/>
        </p:nvSpPr>
        <p:spPr>
          <a:xfrm>
            <a:off x="2689034" y="5075258"/>
            <a:ext cx="504056" cy="216024"/>
          </a:xfrm>
          <a:prstGeom prst="rightArrow">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6" name="Jobbra nyíl 5"/>
          <p:cNvSpPr/>
          <p:nvPr/>
        </p:nvSpPr>
        <p:spPr>
          <a:xfrm>
            <a:off x="3353180" y="5075258"/>
            <a:ext cx="504056" cy="216024"/>
          </a:xfrm>
          <a:prstGeom prst="rightArrow">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7" name="Jobbra nyíl 6"/>
          <p:cNvSpPr/>
          <p:nvPr/>
        </p:nvSpPr>
        <p:spPr>
          <a:xfrm>
            <a:off x="4054398" y="5075258"/>
            <a:ext cx="504056" cy="216024"/>
          </a:xfrm>
          <a:prstGeom prst="rightArrow">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8" name="Jobbra nyíl 7"/>
          <p:cNvSpPr/>
          <p:nvPr/>
        </p:nvSpPr>
        <p:spPr>
          <a:xfrm flipH="1">
            <a:off x="4443654" y="5075258"/>
            <a:ext cx="504056" cy="216024"/>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9" name="Jobbra nyíl 8"/>
          <p:cNvSpPr/>
          <p:nvPr/>
        </p:nvSpPr>
        <p:spPr>
          <a:xfrm flipH="1">
            <a:off x="5130252" y="5075258"/>
            <a:ext cx="504056" cy="216024"/>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solidFill>
                <a:srgbClr val="FF0000"/>
              </a:solidFill>
            </a:endParaRPr>
          </a:p>
        </p:txBody>
      </p:sp>
      <p:sp>
        <p:nvSpPr>
          <p:cNvPr id="10" name="Jobbra nyíl 9"/>
          <p:cNvSpPr/>
          <p:nvPr/>
        </p:nvSpPr>
        <p:spPr>
          <a:xfrm flipH="1">
            <a:off x="5724128" y="5075258"/>
            <a:ext cx="504056" cy="216024"/>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2" name="Jobbra nyíl 11"/>
          <p:cNvSpPr/>
          <p:nvPr/>
        </p:nvSpPr>
        <p:spPr>
          <a:xfrm>
            <a:off x="6231638" y="5075258"/>
            <a:ext cx="504056" cy="216024"/>
          </a:xfrm>
          <a:prstGeom prst="rightArrow">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cxnSp>
        <p:nvCxnSpPr>
          <p:cNvPr id="17" name="Egyenes összekötő 16"/>
          <p:cNvCxnSpPr/>
          <p:nvPr/>
        </p:nvCxnSpPr>
        <p:spPr>
          <a:xfrm>
            <a:off x="144016" y="5186378"/>
            <a:ext cx="648072"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8" name="Egyenes összekötő 17"/>
          <p:cNvCxnSpPr/>
          <p:nvPr/>
        </p:nvCxnSpPr>
        <p:spPr>
          <a:xfrm>
            <a:off x="8244408" y="5176951"/>
            <a:ext cx="648072"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0" name="Egyenes összekötő 19"/>
          <p:cNvCxnSpPr/>
          <p:nvPr/>
        </p:nvCxnSpPr>
        <p:spPr>
          <a:xfrm rot="5400000">
            <a:off x="-32682" y="4276242"/>
            <a:ext cx="1800000" cy="0"/>
          </a:xfrm>
          <a:prstGeom prst="line">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Egyenes összekötő 20"/>
          <p:cNvCxnSpPr/>
          <p:nvPr/>
        </p:nvCxnSpPr>
        <p:spPr>
          <a:xfrm rot="5400000">
            <a:off x="7168117" y="4276242"/>
            <a:ext cx="1800000" cy="0"/>
          </a:xfrm>
          <a:prstGeom prst="line">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Jobbra nyíl 24"/>
          <p:cNvSpPr/>
          <p:nvPr/>
        </p:nvSpPr>
        <p:spPr>
          <a:xfrm>
            <a:off x="6786186" y="5075258"/>
            <a:ext cx="504056" cy="216024"/>
          </a:xfrm>
          <a:prstGeom prst="rightArrow">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6" name="Jobbra nyíl 25"/>
          <p:cNvSpPr/>
          <p:nvPr/>
        </p:nvSpPr>
        <p:spPr>
          <a:xfrm>
            <a:off x="7340734" y="5075258"/>
            <a:ext cx="504056" cy="216024"/>
          </a:xfrm>
          <a:prstGeom prst="rightArrow">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7" name="Jobbra nyíl 26"/>
          <p:cNvSpPr/>
          <p:nvPr/>
        </p:nvSpPr>
        <p:spPr>
          <a:xfrm flipH="1">
            <a:off x="1071678" y="5075258"/>
            <a:ext cx="504056" cy="216024"/>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8" name="Jobbra nyíl 27"/>
          <p:cNvSpPr/>
          <p:nvPr/>
        </p:nvSpPr>
        <p:spPr>
          <a:xfrm flipH="1">
            <a:off x="1608008" y="5075258"/>
            <a:ext cx="504056" cy="216024"/>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solidFill>
                <a:srgbClr val="FF0000"/>
              </a:solidFill>
            </a:endParaRPr>
          </a:p>
        </p:txBody>
      </p:sp>
      <p:sp>
        <p:nvSpPr>
          <p:cNvPr id="29" name="Jobbra nyíl 28"/>
          <p:cNvSpPr/>
          <p:nvPr/>
        </p:nvSpPr>
        <p:spPr>
          <a:xfrm flipH="1">
            <a:off x="2162556" y="5075258"/>
            <a:ext cx="504056" cy="216024"/>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cxnSp>
        <p:nvCxnSpPr>
          <p:cNvPr id="35" name="Egyenes összekötő nyíllal 34"/>
          <p:cNvCxnSpPr/>
          <p:nvPr/>
        </p:nvCxnSpPr>
        <p:spPr>
          <a:xfrm flipH="1">
            <a:off x="5140990" y="5548827"/>
            <a:ext cx="936000" cy="1588"/>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Egyenes összekötő nyíllal 35"/>
          <p:cNvCxnSpPr/>
          <p:nvPr/>
        </p:nvCxnSpPr>
        <p:spPr>
          <a:xfrm flipH="1">
            <a:off x="5140990" y="5691896"/>
            <a:ext cx="612000" cy="1588"/>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Egyenes összekötő nyíllal 36"/>
          <p:cNvCxnSpPr/>
          <p:nvPr/>
        </p:nvCxnSpPr>
        <p:spPr>
          <a:xfrm>
            <a:off x="2712462" y="5385092"/>
            <a:ext cx="1944000" cy="1588"/>
          </a:xfrm>
          <a:prstGeom prst="straightConnector1">
            <a:avLst/>
          </a:prstGeom>
          <a:ln w="19050">
            <a:solidFill>
              <a:schemeClr val="accent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Egyenes összekötő nyíllal 37"/>
          <p:cNvCxnSpPr/>
          <p:nvPr/>
        </p:nvCxnSpPr>
        <p:spPr>
          <a:xfrm>
            <a:off x="2888974" y="5548827"/>
            <a:ext cx="936000" cy="1588"/>
          </a:xfrm>
          <a:prstGeom prst="straightConnector1">
            <a:avLst/>
          </a:prstGeom>
          <a:ln w="19050">
            <a:solidFill>
              <a:schemeClr val="accent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Egyenes összekötő nyíllal 40"/>
          <p:cNvCxnSpPr/>
          <p:nvPr/>
        </p:nvCxnSpPr>
        <p:spPr>
          <a:xfrm>
            <a:off x="3212974" y="5691896"/>
            <a:ext cx="612000" cy="1588"/>
          </a:xfrm>
          <a:prstGeom prst="straightConnector1">
            <a:avLst/>
          </a:prstGeom>
          <a:ln w="19050">
            <a:solidFill>
              <a:schemeClr val="accent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Egyenes összekötő nyíllal 41"/>
          <p:cNvCxnSpPr/>
          <p:nvPr/>
        </p:nvCxnSpPr>
        <p:spPr>
          <a:xfrm flipH="1">
            <a:off x="1149948" y="5424420"/>
            <a:ext cx="1620000" cy="1588"/>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Egyenes összekötő nyíllal 42"/>
          <p:cNvCxnSpPr/>
          <p:nvPr/>
        </p:nvCxnSpPr>
        <p:spPr>
          <a:xfrm flipH="1">
            <a:off x="1149948" y="5548827"/>
            <a:ext cx="936000" cy="1588"/>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Egyenes összekötő nyíllal 46"/>
          <p:cNvCxnSpPr/>
          <p:nvPr/>
        </p:nvCxnSpPr>
        <p:spPr>
          <a:xfrm flipH="1">
            <a:off x="1149948" y="5691896"/>
            <a:ext cx="612000" cy="1588"/>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 name="Egyenes összekötő nyíllal 48"/>
          <p:cNvCxnSpPr/>
          <p:nvPr/>
        </p:nvCxnSpPr>
        <p:spPr>
          <a:xfrm>
            <a:off x="6947838" y="5548827"/>
            <a:ext cx="936000" cy="1588"/>
          </a:xfrm>
          <a:prstGeom prst="straightConnector1">
            <a:avLst/>
          </a:prstGeom>
          <a:ln w="19050">
            <a:solidFill>
              <a:schemeClr val="accent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0" name="Egyenes összekötő nyíllal 49"/>
          <p:cNvCxnSpPr/>
          <p:nvPr/>
        </p:nvCxnSpPr>
        <p:spPr>
          <a:xfrm>
            <a:off x="7271838" y="5691896"/>
            <a:ext cx="612000" cy="1588"/>
          </a:xfrm>
          <a:prstGeom prst="straightConnector1">
            <a:avLst/>
          </a:prstGeom>
          <a:ln w="19050">
            <a:solidFill>
              <a:schemeClr val="accent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1" name="Bal oldali kapcsos zárójel 50"/>
          <p:cNvSpPr/>
          <p:nvPr/>
        </p:nvSpPr>
        <p:spPr>
          <a:xfrm rot="5400000">
            <a:off x="4407650" y="3291272"/>
            <a:ext cx="144016" cy="338437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dirty="0"/>
          </a:p>
        </p:txBody>
      </p:sp>
      <p:sp>
        <p:nvSpPr>
          <p:cNvPr id="52" name="Bal oldali kapcsos zárójel 51"/>
          <p:cNvSpPr/>
          <p:nvPr/>
        </p:nvSpPr>
        <p:spPr>
          <a:xfrm rot="5400000">
            <a:off x="6126317" y="3128776"/>
            <a:ext cx="144016" cy="3384376"/>
          </a:xfrm>
          <a:prstGeom prst="lef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dirty="0"/>
          </a:p>
        </p:txBody>
      </p:sp>
      <p:sp>
        <p:nvSpPr>
          <p:cNvPr id="53" name="Bal oldali kapcsos zárójel 52"/>
          <p:cNvSpPr/>
          <p:nvPr/>
        </p:nvSpPr>
        <p:spPr>
          <a:xfrm rot="5400000">
            <a:off x="2698508" y="3128776"/>
            <a:ext cx="144016" cy="3384376"/>
          </a:xfrm>
          <a:prstGeom prst="lef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dirty="0"/>
          </a:p>
        </p:txBody>
      </p:sp>
      <p:cxnSp>
        <p:nvCxnSpPr>
          <p:cNvPr id="55" name="Egyenes összekötő nyíllal 54"/>
          <p:cNvCxnSpPr/>
          <p:nvPr/>
        </p:nvCxnSpPr>
        <p:spPr>
          <a:xfrm>
            <a:off x="6227838" y="5373216"/>
            <a:ext cx="1656000" cy="1588"/>
          </a:xfrm>
          <a:prstGeom prst="straightConnector1">
            <a:avLst/>
          </a:prstGeom>
          <a:ln w="19050">
            <a:solidFill>
              <a:schemeClr val="accent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Egyenes összekötő nyíllal 55"/>
          <p:cNvCxnSpPr/>
          <p:nvPr/>
        </p:nvCxnSpPr>
        <p:spPr>
          <a:xfrm flipH="1">
            <a:off x="4421006" y="5432208"/>
            <a:ext cx="1800000" cy="1588"/>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6" name="Szövegdoboz 45"/>
          <p:cNvSpPr txBox="1"/>
          <p:nvPr/>
        </p:nvSpPr>
        <p:spPr>
          <a:xfrm>
            <a:off x="8662739" y="-4536"/>
            <a:ext cx="476412"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10.</a:t>
            </a:r>
            <a:endParaRPr lang="hu-HU" dirty="0"/>
          </a:p>
        </p:txBody>
      </p:sp>
      <p:grpSp>
        <p:nvGrpSpPr>
          <p:cNvPr id="58" name="Csoportba foglalás 57"/>
          <p:cNvGrpSpPr/>
          <p:nvPr/>
        </p:nvGrpSpPr>
        <p:grpSpPr>
          <a:xfrm>
            <a:off x="2987824" y="1700808"/>
            <a:ext cx="3672408" cy="1302163"/>
            <a:chOff x="4716016" y="2136264"/>
            <a:chExt cx="3672408" cy="1302163"/>
          </a:xfrm>
        </p:grpSpPr>
        <p:sp>
          <p:nvSpPr>
            <p:cNvPr id="59" name="Téglalap 58"/>
            <p:cNvSpPr/>
            <p:nvPr/>
          </p:nvSpPr>
          <p:spPr>
            <a:xfrm>
              <a:off x="4716016" y="2136264"/>
              <a:ext cx="3672408" cy="1302163"/>
            </a:xfrm>
            <a:prstGeom prst="rect">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60" name="Szövegdoboz 59"/>
            <p:cNvSpPr txBox="1"/>
            <p:nvPr/>
          </p:nvSpPr>
          <p:spPr>
            <a:xfrm>
              <a:off x="5157339" y="2214291"/>
              <a:ext cx="2394886" cy="338554"/>
            </a:xfrm>
            <a:prstGeom prst="rect">
              <a:avLst/>
            </a:prstGeom>
            <a:noFill/>
          </p:spPr>
          <p:txBody>
            <a:bodyPr wrap="none" rtlCol="0">
              <a:spAutoFit/>
            </a:bodyPr>
            <a:lstStyle/>
            <a:p>
              <a:r>
                <a:rPr lang="en-US" sz="1600" b="1" dirty="0" smtClean="0"/>
                <a:t>Convergent ‘hard’ overlap</a:t>
              </a:r>
              <a:endParaRPr lang="en-US" sz="1600" b="1" dirty="0"/>
            </a:p>
          </p:txBody>
        </p:sp>
        <p:sp>
          <p:nvSpPr>
            <p:cNvPr id="62" name="Szövegdoboz 61"/>
            <p:cNvSpPr txBox="1"/>
            <p:nvPr/>
          </p:nvSpPr>
          <p:spPr>
            <a:xfrm>
              <a:off x="4899444" y="2587362"/>
              <a:ext cx="2220480" cy="307777"/>
            </a:xfrm>
            <a:prstGeom prst="rect">
              <a:avLst/>
            </a:prstGeom>
            <a:noFill/>
            <a:effectLst/>
          </p:spPr>
          <p:txBody>
            <a:bodyPr wrap="none" rtlCol="0">
              <a:spAutoFit/>
            </a:bodyPr>
            <a:lstStyle/>
            <a:p>
              <a:r>
                <a:rPr lang="hu-HU" sz="1400" dirty="0" smtClean="0"/>
                <a:t>5’                                            3’</a:t>
              </a:r>
              <a:endParaRPr lang="hu-HU" sz="1400" dirty="0"/>
            </a:p>
          </p:txBody>
        </p:sp>
        <p:sp>
          <p:nvSpPr>
            <p:cNvPr id="65" name="Szövegdoboz 64"/>
            <p:cNvSpPr txBox="1"/>
            <p:nvPr/>
          </p:nvSpPr>
          <p:spPr>
            <a:xfrm>
              <a:off x="6070156" y="2836599"/>
              <a:ext cx="2220480" cy="307777"/>
            </a:xfrm>
            <a:prstGeom prst="rect">
              <a:avLst/>
            </a:prstGeom>
            <a:noFill/>
            <a:effectLst/>
          </p:spPr>
          <p:txBody>
            <a:bodyPr wrap="none" rtlCol="0">
              <a:spAutoFit/>
            </a:bodyPr>
            <a:lstStyle/>
            <a:p>
              <a:r>
                <a:rPr lang="hu-HU" sz="1400" dirty="0" smtClean="0"/>
                <a:t>3’                                            5’</a:t>
              </a:r>
              <a:endParaRPr lang="hu-HU" sz="1400" dirty="0"/>
            </a:p>
          </p:txBody>
        </p:sp>
        <p:sp>
          <p:nvSpPr>
            <p:cNvPr id="66" name="Jobbra nyíl 65"/>
            <p:cNvSpPr/>
            <p:nvPr/>
          </p:nvSpPr>
          <p:spPr>
            <a:xfrm>
              <a:off x="5153176" y="2616662"/>
              <a:ext cx="1656184" cy="216024"/>
            </a:xfrm>
            <a:prstGeom prst="rightArrow">
              <a:avLst/>
            </a:prstGeom>
            <a:solidFill>
              <a:schemeClr val="bg1">
                <a:lumMod val="6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67" name="Jobbra nyíl 66"/>
            <p:cNvSpPr/>
            <p:nvPr/>
          </p:nvSpPr>
          <p:spPr>
            <a:xfrm flipH="1">
              <a:off x="6305304" y="2875198"/>
              <a:ext cx="1656184" cy="216024"/>
            </a:xfrm>
            <a:prstGeom prst="rightArrow">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grpSp>
      <p:sp>
        <p:nvSpPr>
          <p:cNvPr id="69" name="Szövegdoboz 68"/>
          <p:cNvSpPr txBox="1"/>
          <p:nvPr/>
        </p:nvSpPr>
        <p:spPr>
          <a:xfrm>
            <a:off x="1139891" y="3672035"/>
            <a:ext cx="6340197"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b="1" dirty="0" smtClean="0">
                <a:latin typeface="Arial"/>
                <a:cs typeface="Arial"/>
              </a:rPr>
              <a:t>←</a:t>
            </a:r>
            <a:r>
              <a:rPr lang="en-US" sz="2400" b="1" dirty="0" smtClean="0">
                <a:latin typeface="Arial"/>
                <a:cs typeface="Arial"/>
              </a:rPr>
              <a:t> 		</a:t>
            </a:r>
            <a:r>
              <a:rPr lang="en-US" sz="3200" b="1" dirty="0" smtClean="0"/>
              <a:t>Genetic Module   </a:t>
            </a:r>
            <a:r>
              <a:rPr lang="en-US" sz="2400" b="1" dirty="0" smtClean="0"/>
              <a:t>	</a:t>
            </a:r>
            <a:r>
              <a:rPr lang="en-US" sz="4800" b="1" dirty="0" smtClean="0">
                <a:latin typeface="Arial"/>
                <a:cs typeface="Arial"/>
              </a:rPr>
              <a:t>→</a:t>
            </a:r>
            <a:endParaRPr lang="en-US" sz="4800" b="1" dirty="0"/>
          </a:p>
        </p:txBody>
      </p:sp>
      <p:sp>
        <p:nvSpPr>
          <p:cNvPr id="71" name="Szövegdoboz 70"/>
          <p:cNvSpPr txBox="1"/>
          <p:nvPr/>
        </p:nvSpPr>
        <p:spPr>
          <a:xfrm>
            <a:off x="878306" y="4434512"/>
            <a:ext cx="1847942" cy="307777"/>
          </a:xfrm>
          <a:prstGeom prst="rect">
            <a:avLst/>
          </a:prstGeom>
          <a:noFill/>
        </p:spPr>
        <p:txBody>
          <a:bodyPr wrap="none" rtlCol="0">
            <a:spAutoFit/>
          </a:bodyPr>
          <a:lstStyle/>
          <a:p>
            <a:pPr algn="ctr"/>
            <a:r>
              <a:rPr lang="en-US" sz="1400" b="1" dirty="0" smtClean="0">
                <a:solidFill>
                  <a:srgbClr val="0070C0"/>
                </a:solidFill>
              </a:rPr>
              <a:t>Divergent gene cluster</a:t>
            </a:r>
          </a:p>
        </p:txBody>
      </p:sp>
      <p:sp>
        <p:nvSpPr>
          <p:cNvPr id="72" name="Szövegdoboz 71"/>
          <p:cNvSpPr txBox="1"/>
          <p:nvPr/>
        </p:nvSpPr>
        <p:spPr>
          <a:xfrm>
            <a:off x="6197435" y="4434512"/>
            <a:ext cx="1847943" cy="307777"/>
          </a:xfrm>
          <a:prstGeom prst="rect">
            <a:avLst/>
          </a:prstGeom>
          <a:noFill/>
        </p:spPr>
        <p:txBody>
          <a:bodyPr wrap="none" rtlCol="0">
            <a:spAutoFit/>
          </a:bodyPr>
          <a:lstStyle/>
          <a:p>
            <a:pPr algn="ctr"/>
            <a:r>
              <a:rPr lang="en-US" sz="1400" b="1" dirty="0" smtClean="0">
                <a:solidFill>
                  <a:srgbClr val="0070C0"/>
                </a:solidFill>
              </a:rPr>
              <a:t>Divergent gene cluster</a:t>
            </a:r>
          </a:p>
        </p:txBody>
      </p:sp>
    </p:spTree>
    <p:extLst>
      <p:ext uri="{BB962C8B-B14F-4D97-AF65-F5344CB8AC3E}">
        <p14:creationId xmlns:p14="http://schemas.microsoft.com/office/powerpoint/2010/main" val="3901625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0"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hu-HU">
              <a:solidFill>
                <a:srgbClr val="000000"/>
              </a:solidFill>
              <a:cs typeface="Arial" pitchFamily="34" charset="0"/>
            </a:endParaRPr>
          </a:p>
        </p:txBody>
      </p:sp>
      <p:sp>
        <p:nvSpPr>
          <p:cNvPr id="13331" name="Rectangle 13"/>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hu-HU">
              <a:solidFill>
                <a:srgbClr val="000000"/>
              </a:solidFill>
              <a:cs typeface="Arial" pitchFamily="34" charset="0"/>
            </a:endParaRPr>
          </a:p>
        </p:txBody>
      </p:sp>
      <p:sp>
        <p:nvSpPr>
          <p:cNvPr id="13332" name="Rectangle 3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hu-HU">
              <a:solidFill>
                <a:srgbClr val="000000"/>
              </a:solidFill>
              <a:cs typeface="Arial" pitchFamily="34" charset="0"/>
            </a:endParaRPr>
          </a:p>
        </p:txBody>
      </p:sp>
      <p:sp>
        <p:nvSpPr>
          <p:cNvPr id="13333" name="Rectangle 36"/>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endParaRPr lang="hu-HU">
              <a:solidFill>
                <a:srgbClr val="000000"/>
              </a:solidFill>
              <a:cs typeface="Arial" pitchFamily="34" charset="0"/>
            </a:endParaRPr>
          </a:p>
        </p:txBody>
      </p:sp>
      <p:sp>
        <p:nvSpPr>
          <p:cNvPr id="13337" name="Rectangle 4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hu-HU">
              <a:solidFill>
                <a:srgbClr val="000000"/>
              </a:solidFill>
              <a:cs typeface="Arial" pitchFamily="34" charset="0"/>
            </a:endParaRPr>
          </a:p>
        </p:txBody>
      </p:sp>
      <p:sp>
        <p:nvSpPr>
          <p:cNvPr id="13338" name="Rectangle 47"/>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hu-HU">
              <a:solidFill>
                <a:srgbClr val="000000"/>
              </a:solidFill>
              <a:cs typeface="Arial" pitchFamily="34" charset="0"/>
            </a:endParaRPr>
          </a:p>
        </p:txBody>
      </p:sp>
      <p:sp>
        <p:nvSpPr>
          <p:cNvPr id="49" name="Szövegdoboz 48"/>
          <p:cNvSpPr txBox="1"/>
          <p:nvPr/>
        </p:nvSpPr>
        <p:spPr>
          <a:xfrm>
            <a:off x="8604448" y="-4536"/>
            <a:ext cx="598241"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10b.</a:t>
            </a:r>
            <a:endParaRPr lang="hu-HU" dirty="0"/>
          </a:p>
        </p:txBody>
      </p:sp>
      <p:pic>
        <p:nvPicPr>
          <p:cNvPr id="3074" name="Picture 2" descr="C:\Users\SZTE\Desktop\SOTE\egyéb\Figures and Tables\figure 3.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005012" y="1690687"/>
            <a:ext cx="5133975" cy="3476625"/>
          </a:xfrm>
          <a:prstGeom prst="rect">
            <a:avLst/>
          </a:prstGeom>
          <a:noFill/>
          <a:extLst>
            <a:ext uri="{909E8E84-426E-40DD-AFC4-6F175D3DCCD1}">
              <a14:hiddenFill xmlns:a14="http://schemas.microsoft.com/office/drawing/2010/main">
                <a:solidFill>
                  <a:srgbClr val="FFFFFF"/>
                </a:solidFill>
              </a14:hiddenFill>
            </a:ext>
          </a:extLst>
        </p:spPr>
      </p:pic>
      <p:pic>
        <p:nvPicPr>
          <p:cNvPr id="73729" name="Picture 1"/>
          <p:cNvPicPr>
            <a:picLocks noChangeAspect="1" noChangeArrowheads="1"/>
          </p:cNvPicPr>
          <p:nvPr/>
        </p:nvPicPr>
        <p:blipFill>
          <a:blip r:embed="rId5" cstate="print"/>
          <a:srcRect/>
          <a:stretch>
            <a:fillRect/>
          </a:stretch>
        </p:blipFill>
        <p:spPr bwMode="auto">
          <a:xfrm>
            <a:off x="52665" y="1700807"/>
            <a:ext cx="9036789" cy="4680521"/>
          </a:xfrm>
          <a:prstGeom prst="rect">
            <a:avLst/>
          </a:prstGeom>
          <a:noFill/>
          <a:ln w="9525">
            <a:noFill/>
            <a:miter lim="800000"/>
            <a:headEnd/>
            <a:tailEnd/>
          </a:ln>
          <a:effectLst/>
        </p:spPr>
      </p:pic>
      <p:sp>
        <p:nvSpPr>
          <p:cNvPr id="13" name="Téglalap 12"/>
          <p:cNvSpPr/>
          <p:nvPr/>
        </p:nvSpPr>
        <p:spPr>
          <a:xfrm>
            <a:off x="3419872" y="6186790"/>
            <a:ext cx="4860882" cy="338554"/>
          </a:xfrm>
          <a:prstGeom prst="rect">
            <a:avLst/>
          </a:prstGeom>
        </p:spPr>
        <p:txBody>
          <a:bodyPr wrap="none">
            <a:spAutoFit/>
          </a:bodyPr>
          <a:lstStyle/>
          <a:p>
            <a:r>
              <a:rPr lang="en-US" sz="1600" dirty="0" smtClean="0"/>
              <a:t>Illumina HiScanSQ platform – random-hexamer priming</a:t>
            </a:r>
            <a:endParaRPr lang="en-US" sz="1600" dirty="0"/>
          </a:p>
        </p:txBody>
      </p:sp>
      <p:sp>
        <p:nvSpPr>
          <p:cNvPr id="14" name="Téglalap 13"/>
          <p:cNvSpPr/>
          <p:nvPr/>
        </p:nvSpPr>
        <p:spPr>
          <a:xfrm>
            <a:off x="539552" y="260648"/>
            <a:ext cx="8172400" cy="892552"/>
          </a:xfrm>
          <a:prstGeom prst="rect">
            <a:avLst/>
          </a:prstGeom>
          <a:effectLst/>
        </p:spPr>
        <p:txBody>
          <a:bodyPr wrap="square">
            <a:spAutoFit/>
          </a:bodyPr>
          <a:lstStyle/>
          <a:p>
            <a:pPr algn="ctr">
              <a:tabLst>
                <a:tab pos="5743575" algn="l"/>
              </a:tabLst>
            </a:pPr>
            <a:r>
              <a:rPr lang="en-US" sz="3200" b="1" dirty="0" smtClean="0">
                <a:latin typeface="Arial Black" pitchFamily="34" charset="0"/>
              </a:rPr>
              <a:t>Convergent transcriptional overlaps</a:t>
            </a:r>
          </a:p>
          <a:p>
            <a:pPr algn="ctr">
              <a:tabLst>
                <a:tab pos="5743575" algn="l"/>
              </a:tabLst>
            </a:pPr>
            <a:r>
              <a:rPr lang="en-US" sz="2000" b="1" dirty="0" smtClean="0">
                <a:latin typeface="Arial Black" pitchFamily="34" charset="0"/>
              </a:rPr>
              <a:t>- 1. ‘</a:t>
            </a:r>
            <a:r>
              <a:rPr lang="en-US" sz="2000" b="1" dirty="0" smtClean="0">
                <a:solidFill>
                  <a:srgbClr val="0996FF"/>
                </a:solidFill>
                <a:latin typeface="Arial Black" pitchFamily="34" charset="0"/>
              </a:rPr>
              <a:t>hard</a:t>
            </a:r>
            <a:r>
              <a:rPr lang="en-US" sz="2000" b="1" dirty="0" smtClean="0">
                <a:latin typeface="Arial Black" pitchFamily="34" charset="0"/>
              </a:rPr>
              <a:t>’ overlaps: ul30-31 gene pairs</a:t>
            </a:r>
            <a:endParaRPr lang="en-US" sz="2000" b="1" dirty="0">
              <a:latin typeface="Arial Black" pitchFamily="34" charset="0"/>
            </a:endParaRPr>
          </a:p>
        </p:txBody>
      </p:sp>
      <p:cxnSp>
        <p:nvCxnSpPr>
          <p:cNvPr id="16" name="Egyenes összekötő 15"/>
          <p:cNvCxnSpPr/>
          <p:nvPr/>
        </p:nvCxnSpPr>
        <p:spPr>
          <a:xfrm>
            <a:off x="5719366" y="2113806"/>
            <a:ext cx="0" cy="288032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Ellipszis 16"/>
          <p:cNvSpPr/>
          <p:nvPr/>
        </p:nvSpPr>
        <p:spPr>
          <a:xfrm>
            <a:off x="5076056" y="2577095"/>
            <a:ext cx="360040" cy="576064"/>
          </a:xfrm>
          <a:prstGeom prst="ellipse">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llipszis 17"/>
          <p:cNvSpPr/>
          <p:nvPr/>
        </p:nvSpPr>
        <p:spPr>
          <a:xfrm>
            <a:off x="5323706" y="2577095"/>
            <a:ext cx="360040" cy="576064"/>
          </a:xfrm>
          <a:prstGeom prst="ellipse">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ustomShape 2"/>
          <p:cNvSpPr/>
          <p:nvPr/>
        </p:nvSpPr>
        <p:spPr>
          <a:xfrm>
            <a:off x="5076056" y="3790844"/>
            <a:ext cx="319950" cy="154125"/>
          </a:xfrm>
          <a:prstGeom prst="rect">
            <a:avLst/>
          </a:prstGeom>
          <a:noFill/>
          <a:ln>
            <a:noFill/>
          </a:ln>
        </p:spPr>
        <p:txBody>
          <a:bodyPr wrap="none" lIns="56250" tIns="28125" rIns="56250" bIns="28125"/>
          <a:lstStyle/>
          <a:p>
            <a:r>
              <a:rPr lang="en-US" sz="688" dirty="0" smtClean="0"/>
              <a:t>UL</a:t>
            </a:r>
            <a:r>
              <a:rPr lang="hu-HU" sz="688" dirty="0" smtClean="0"/>
              <a:t>30</a:t>
            </a:r>
            <a:endParaRPr lang="en-US" sz="1125" dirty="0"/>
          </a:p>
        </p:txBody>
      </p:sp>
      <p:sp>
        <p:nvSpPr>
          <p:cNvPr id="20" name="CustomShape 2"/>
          <p:cNvSpPr/>
          <p:nvPr/>
        </p:nvSpPr>
        <p:spPr>
          <a:xfrm>
            <a:off x="5738986" y="4864106"/>
            <a:ext cx="319950" cy="154125"/>
          </a:xfrm>
          <a:prstGeom prst="rect">
            <a:avLst/>
          </a:prstGeom>
          <a:noFill/>
          <a:ln>
            <a:noFill/>
          </a:ln>
        </p:spPr>
        <p:txBody>
          <a:bodyPr wrap="none" lIns="56250" tIns="28125" rIns="56250" bIns="28125"/>
          <a:lstStyle/>
          <a:p>
            <a:r>
              <a:rPr lang="en-US" sz="688" dirty="0" smtClean="0"/>
              <a:t>UL</a:t>
            </a:r>
            <a:r>
              <a:rPr lang="hu-HU" sz="688" dirty="0" smtClean="0"/>
              <a:t>3</a:t>
            </a:r>
            <a:r>
              <a:rPr lang="en-US" sz="688" dirty="0" smtClean="0"/>
              <a:t>1</a:t>
            </a:r>
            <a:r>
              <a:rPr lang="hu-HU" sz="688" dirty="0" smtClean="0"/>
              <a:t>    Ul 32</a:t>
            </a:r>
            <a:endParaRPr lang="en-US" sz="1125" dirty="0"/>
          </a:p>
        </p:txBody>
      </p:sp>
      <p:sp>
        <p:nvSpPr>
          <p:cNvPr id="25" name="CustomShape 2"/>
          <p:cNvSpPr/>
          <p:nvPr/>
        </p:nvSpPr>
        <p:spPr>
          <a:xfrm>
            <a:off x="6247234" y="3790844"/>
            <a:ext cx="319950" cy="154125"/>
          </a:xfrm>
          <a:prstGeom prst="rect">
            <a:avLst/>
          </a:prstGeom>
          <a:noFill/>
          <a:ln>
            <a:noFill/>
          </a:ln>
        </p:spPr>
        <p:txBody>
          <a:bodyPr wrap="none" lIns="56250" tIns="28125" rIns="56250" bIns="28125"/>
          <a:lstStyle/>
          <a:p>
            <a:r>
              <a:rPr lang="en-US" sz="688" dirty="0" smtClean="0"/>
              <a:t>UL</a:t>
            </a:r>
            <a:r>
              <a:rPr lang="hu-HU" sz="688" dirty="0" smtClean="0"/>
              <a:t>33, 34, 35</a:t>
            </a:r>
            <a:endParaRPr lang="en-US" sz="1125" dirty="0"/>
          </a:p>
        </p:txBody>
      </p:sp>
      <p:sp>
        <p:nvSpPr>
          <p:cNvPr id="26" name="CustomShape 2"/>
          <p:cNvSpPr/>
          <p:nvPr/>
        </p:nvSpPr>
        <p:spPr>
          <a:xfrm>
            <a:off x="7780442" y="4864106"/>
            <a:ext cx="319950" cy="154125"/>
          </a:xfrm>
          <a:prstGeom prst="rect">
            <a:avLst/>
          </a:prstGeom>
          <a:noFill/>
          <a:ln>
            <a:noFill/>
          </a:ln>
        </p:spPr>
        <p:txBody>
          <a:bodyPr wrap="none" lIns="56250" tIns="28125" rIns="56250" bIns="28125"/>
          <a:lstStyle/>
          <a:p>
            <a:r>
              <a:rPr lang="en-US" sz="688" dirty="0" smtClean="0"/>
              <a:t>UL</a:t>
            </a:r>
            <a:r>
              <a:rPr lang="hu-HU" sz="688" dirty="0" smtClean="0"/>
              <a:t>36</a:t>
            </a:r>
            <a:endParaRPr lang="en-US" sz="1125" dirty="0"/>
          </a:p>
        </p:txBody>
      </p:sp>
      <p:sp>
        <p:nvSpPr>
          <p:cNvPr id="27" name="CustomShape 2"/>
          <p:cNvSpPr/>
          <p:nvPr/>
        </p:nvSpPr>
        <p:spPr>
          <a:xfrm>
            <a:off x="2771800" y="4864106"/>
            <a:ext cx="319950" cy="154125"/>
          </a:xfrm>
          <a:prstGeom prst="rect">
            <a:avLst/>
          </a:prstGeom>
          <a:noFill/>
          <a:ln>
            <a:noFill/>
          </a:ln>
        </p:spPr>
        <p:txBody>
          <a:bodyPr wrap="none" lIns="56250" tIns="28125" rIns="56250" bIns="28125"/>
          <a:lstStyle/>
          <a:p>
            <a:r>
              <a:rPr lang="en-US" sz="688" dirty="0" smtClean="0"/>
              <a:t>UL</a:t>
            </a:r>
            <a:r>
              <a:rPr lang="hu-HU" sz="688" dirty="0" smtClean="0"/>
              <a:t>27                        ul28                             ul29</a:t>
            </a:r>
            <a:endParaRPr lang="en-US" sz="1125" dirty="0"/>
          </a:p>
        </p:txBody>
      </p:sp>
      <p:sp>
        <p:nvSpPr>
          <p:cNvPr id="28" name="CustomShape 2"/>
          <p:cNvSpPr/>
          <p:nvPr/>
        </p:nvSpPr>
        <p:spPr>
          <a:xfrm>
            <a:off x="578793" y="3790844"/>
            <a:ext cx="319950" cy="154125"/>
          </a:xfrm>
          <a:prstGeom prst="rect">
            <a:avLst/>
          </a:prstGeom>
          <a:noFill/>
          <a:ln>
            <a:noFill/>
          </a:ln>
        </p:spPr>
        <p:txBody>
          <a:bodyPr wrap="none" lIns="56250" tIns="28125" rIns="56250" bIns="28125"/>
          <a:lstStyle/>
          <a:p>
            <a:r>
              <a:rPr lang="en-US" sz="688" dirty="0" smtClean="0"/>
              <a:t>UL</a:t>
            </a:r>
            <a:r>
              <a:rPr lang="hu-HU" sz="688" dirty="0" smtClean="0"/>
              <a:t>49.5  49  Ul48                Ul47                  Ul46</a:t>
            </a:r>
            <a:endParaRPr lang="en-US" sz="1125" dirty="0"/>
          </a:p>
        </p:txBody>
      </p:sp>
      <p:sp>
        <p:nvSpPr>
          <p:cNvPr id="29" name="CustomShape 2"/>
          <p:cNvSpPr/>
          <p:nvPr/>
        </p:nvSpPr>
        <p:spPr>
          <a:xfrm>
            <a:off x="435626" y="4864106"/>
            <a:ext cx="319950" cy="154125"/>
          </a:xfrm>
          <a:prstGeom prst="rect">
            <a:avLst/>
          </a:prstGeom>
          <a:noFill/>
          <a:ln>
            <a:noFill/>
          </a:ln>
        </p:spPr>
        <p:txBody>
          <a:bodyPr wrap="none" lIns="56250" tIns="28125" rIns="56250" bIns="28125"/>
          <a:lstStyle/>
          <a:p>
            <a:r>
              <a:rPr lang="en-US" sz="688" dirty="0" smtClean="0"/>
              <a:t>UL</a:t>
            </a:r>
            <a:r>
              <a:rPr lang="hu-HU" sz="688" dirty="0" smtClean="0"/>
              <a:t>50</a:t>
            </a:r>
            <a:endParaRPr lang="en-US" sz="1125" dirty="0"/>
          </a:p>
        </p:txBody>
      </p:sp>
      <p:sp>
        <p:nvSpPr>
          <p:cNvPr id="30" name="CustomShape 2"/>
          <p:cNvSpPr/>
          <p:nvPr/>
        </p:nvSpPr>
        <p:spPr>
          <a:xfrm>
            <a:off x="251520" y="3790844"/>
            <a:ext cx="319950" cy="154125"/>
          </a:xfrm>
          <a:prstGeom prst="rect">
            <a:avLst/>
          </a:prstGeom>
          <a:noFill/>
          <a:ln>
            <a:noFill/>
          </a:ln>
        </p:spPr>
        <p:txBody>
          <a:bodyPr wrap="none" lIns="56250" tIns="28125" rIns="56250" bIns="28125"/>
          <a:lstStyle/>
          <a:p>
            <a:r>
              <a:rPr lang="en-US" sz="688" dirty="0" smtClean="0"/>
              <a:t>UL</a:t>
            </a:r>
            <a:r>
              <a:rPr lang="hu-HU" sz="688" dirty="0" smtClean="0"/>
              <a:t>51</a:t>
            </a:r>
            <a:endParaRPr lang="en-US" sz="1125" dirty="0"/>
          </a:p>
        </p:txBody>
      </p:sp>
    </p:spTree>
    <p:extLst>
      <p:ext uri="{BB962C8B-B14F-4D97-AF65-F5344CB8AC3E}">
        <p14:creationId xmlns:p14="http://schemas.microsoft.com/office/powerpoint/2010/main" val="282403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
                                        <p:tgtEl>
                                          <p:spTgt spid="16"/>
                                        </p:tgtEl>
                                      </p:cBhvr>
                                    </p:animEffect>
                                    <p:anim calcmode="lin" valueType="num">
                                      <p:cBhvr>
                                        <p:cTn id="8" dur="400" fill="hold"/>
                                        <p:tgtEl>
                                          <p:spTgt spid="16"/>
                                        </p:tgtEl>
                                        <p:attrNameLst>
                                          <p:attrName>ppt_x</p:attrName>
                                        </p:attrNameLst>
                                      </p:cBhvr>
                                      <p:tavLst>
                                        <p:tav tm="0">
                                          <p:val>
                                            <p:strVal val="#ppt_x"/>
                                          </p:val>
                                        </p:tav>
                                        <p:tav tm="100000">
                                          <p:val>
                                            <p:strVal val="#ppt_x"/>
                                          </p:val>
                                        </p:tav>
                                      </p:tavLst>
                                    </p:anim>
                                    <p:anim calcmode="lin" valueType="num">
                                      <p:cBhvr>
                                        <p:cTn id="9" dur="400" fill="hold"/>
                                        <p:tgtEl>
                                          <p:spTgt spid="1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15"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1000" fill="hold"/>
                                        <p:tgtEl>
                                          <p:spTgt spid="18"/>
                                        </p:tgtEl>
                                        <p:attrNameLst>
                                          <p:attrName>ppt_w</p:attrName>
                                        </p:attrNameLst>
                                      </p:cBhvr>
                                      <p:tavLst>
                                        <p:tav tm="0">
                                          <p:val>
                                            <p:fltVal val="0"/>
                                          </p:val>
                                        </p:tav>
                                        <p:tav tm="100000">
                                          <p:val>
                                            <p:strVal val="#ppt_w"/>
                                          </p:val>
                                        </p:tav>
                                      </p:tavLst>
                                    </p:anim>
                                    <p:anim calcmode="lin" valueType="num">
                                      <p:cBhvr>
                                        <p:cTn id="16" dur="1000" fill="hold"/>
                                        <p:tgtEl>
                                          <p:spTgt spid="18"/>
                                        </p:tgtEl>
                                        <p:attrNameLst>
                                          <p:attrName>ppt_h</p:attrName>
                                        </p:attrNameLst>
                                      </p:cBhvr>
                                      <p:tavLst>
                                        <p:tav tm="0">
                                          <p:val>
                                            <p:fltVal val="0"/>
                                          </p:val>
                                        </p:tav>
                                        <p:tav tm="100000">
                                          <p:val>
                                            <p:strVal val="#ppt_h"/>
                                          </p:val>
                                        </p:tav>
                                      </p:tavLst>
                                    </p:anim>
                                    <p:anim calcmode="lin" valueType="num">
                                      <p:cBhvr>
                                        <p:cTn id="1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8"/>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2000" fill="hold"/>
                                        <p:tgtEl>
                                          <p:spTgt spid="17"/>
                                        </p:tgtEl>
                                        <p:attrNameLst>
                                          <p:attrName>ppt_w</p:attrName>
                                        </p:attrNameLst>
                                      </p:cBhvr>
                                      <p:tavLst>
                                        <p:tav tm="0">
                                          <p:val>
                                            <p:fltVal val="0"/>
                                          </p:val>
                                        </p:tav>
                                        <p:tav tm="100000">
                                          <p:val>
                                            <p:strVal val="#ppt_w"/>
                                          </p:val>
                                        </p:tav>
                                      </p:tavLst>
                                    </p:anim>
                                    <p:anim calcmode="lin" valueType="num">
                                      <p:cBhvr>
                                        <p:cTn id="22" dur="2000" fill="hold"/>
                                        <p:tgtEl>
                                          <p:spTgt spid="17"/>
                                        </p:tgtEl>
                                        <p:attrNameLst>
                                          <p:attrName>ppt_h</p:attrName>
                                        </p:attrNameLst>
                                      </p:cBhvr>
                                      <p:tavLst>
                                        <p:tav tm="0">
                                          <p:val>
                                            <p:fltVal val="0"/>
                                          </p:val>
                                        </p:tav>
                                        <p:tav tm="100000">
                                          <p:val>
                                            <p:strVal val="#ppt_h"/>
                                          </p:val>
                                        </p:tav>
                                      </p:tavLst>
                                    </p:anim>
                                    <p:anim calcmode="lin" valueType="num">
                                      <p:cBhvr>
                                        <p:cTn id="23" dur="2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24" dur="2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b="1" dirty="0" smtClean="0">
                <a:effectLst>
                  <a:outerShdw blurRad="38100" dist="38100" dir="2700000" algn="tl">
                    <a:srgbClr val="000000">
                      <a:alpha val="43137"/>
                    </a:srgbClr>
                  </a:outerShdw>
                </a:effectLst>
                <a:latin typeface="Baskerville Old Face" pitchFamily="18" charset="0"/>
              </a:rPr>
              <a:t>About OMICS International Conferences</a:t>
            </a:r>
          </a:p>
        </p:txBody>
      </p:sp>
      <p:sp>
        <p:nvSpPr>
          <p:cNvPr id="3" name="Content Placeholder 2"/>
          <p:cNvSpPr>
            <a:spLocks noGrp="1"/>
          </p:cNvSpPr>
          <p:nvPr>
            <p:ph idx="1"/>
          </p:nvPr>
        </p:nvSpPr>
        <p:spPr>
          <a:xfrm>
            <a:off x="457200" y="1295400"/>
            <a:ext cx="8086725" cy="5105399"/>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Times New Roman" pitchFamily="18" charset="0"/>
                <a:cs typeface="Times New Roman" pitchFamily="18" charset="0"/>
              </a:rPr>
              <a:t>     OMICS </a:t>
            </a:r>
            <a:r>
              <a:rPr lang="en-US" sz="2000" dirty="0">
                <a:latin typeface="Times New Roman" pitchFamily="18" charset="0"/>
                <a:cs typeface="Times New Roman" pitchFamily="18" charset="0"/>
              </a:rPr>
              <a:t>International is a pioneer and leading science event organizer, which publishes around </a:t>
            </a:r>
            <a:r>
              <a:rPr lang="en-US" sz="2000" dirty="0" smtClean="0">
                <a:latin typeface="Times New Roman" pitchFamily="18" charset="0"/>
                <a:cs typeface="Times New Roman" pitchFamily="18" charset="0"/>
              </a:rPr>
              <a:t>500 </a:t>
            </a:r>
            <a:r>
              <a:rPr lang="en-US" sz="2000" dirty="0">
                <a:latin typeface="Times New Roman" pitchFamily="18" charset="0"/>
                <a:cs typeface="Times New Roman" pitchFamily="18" charset="0"/>
              </a:rPr>
              <a:t>open access journals and conducts over </a:t>
            </a:r>
            <a:r>
              <a:rPr lang="en-US" sz="2000" dirty="0" smtClean="0">
                <a:latin typeface="Times New Roman" pitchFamily="18" charset="0"/>
                <a:cs typeface="Times New Roman" pitchFamily="18" charset="0"/>
              </a:rPr>
              <a:t>500 </a:t>
            </a:r>
            <a:r>
              <a:rPr lang="en-US" sz="2000" dirty="0">
                <a:latin typeface="Times New Roman" pitchFamily="18" charset="0"/>
                <a:cs typeface="Times New Roman" pitchFamily="18" charset="0"/>
              </a:rPr>
              <a:t>Medical, Clinical, Engineering, Life </a:t>
            </a:r>
            <a:r>
              <a:rPr lang="en-US" sz="2000" dirty="0" smtClean="0">
                <a:latin typeface="Times New Roman" pitchFamily="18" charset="0"/>
                <a:cs typeface="Times New Roman" pitchFamily="18" charset="0"/>
              </a:rPr>
              <a:t>Sciences, </a:t>
            </a:r>
            <a:r>
              <a:rPr lang="en-US" sz="2000" dirty="0" err="1" smtClean="0">
                <a:latin typeface="Times New Roman" pitchFamily="18" charset="0"/>
                <a:cs typeface="Times New Roman" pitchFamily="18" charset="0"/>
              </a:rPr>
              <a:t>Pharma</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scientific conferences all over the globe annually with the support of more than 1000 scientific associations and 30,000 editorial board members and 3.5 million followers to its credit.</a:t>
            </a:r>
          </a:p>
          <a:p>
            <a:pPr algn="just">
              <a:buFont typeface="Arial" charset="0"/>
              <a:buNone/>
              <a:defRPr/>
            </a:pPr>
            <a:endParaRPr lang="en-US" sz="2000" dirty="0">
              <a:latin typeface="Times New Roman" pitchFamily="18" charset="0"/>
              <a:cs typeface="Times New Roman" pitchFamily="18" charset="0"/>
            </a:endParaRPr>
          </a:p>
          <a:p>
            <a:pPr algn="just">
              <a:buFont typeface="Arial" charset="0"/>
              <a:buNone/>
              <a:defRPr/>
            </a:pPr>
            <a:r>
              <a:rPr lang="en-US" sz="2000" dirty="0">
                <a:latin typeface="Times New Roman" pitchFamily="18" charset="0"/>
                <a:cs typeface="Times New Roman" pitchFamily="18" charset="0"/>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a:t>
            </a:r>
            <a:r>
              <a:rPr lang="en-US" sz="2000" dirty="0" smtClean="0">
                <a:latin typeface="Times New Roman" pitchFamily="18" charset="0"/>
                <a:cs typeface="Times New Roman" pitchFamily="18" charset="0"/>
              </a:rPr>
              <a:t>Mumbai.</a:t>
            </a:r>
            <a:endParaRPr lang="en-US" sz="2000" dirty="0">
              <a:latin typeface="Times New Roman" pitchFamily="18" charset="0"/>
              <a:cs typeface="Times New Roman" pitchFamily="18" charset="0"/>
            </a:endParaRPr>
          </a:p>
          <a:p>
            <a:pPr algn="just">
              <a:buFont typeface="Arial" charset="0"/>
              <a:buNone/>
              <a:defRPr/>
            </a:pPr>
            <a:r>
              <a:rPr lang="en-US" sz="2000" dirty="0" smtClean="0">
                <a:latin typeface="Times New Roman" pitchFamily="18" charset="0"/>
                <a:cs typeface="Times New Roman" pitchFamily="18" charset="0"/>
              </a:rPr>
              <a:t>.</a:t>
            </a:r>
          </a:p>
          <a:p>
            <a:pPr>
              <a:defRP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385509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8610001" y="-4536"/>
            <a:ext cx="598241"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15d.</a:t>
            </a:r>
            <a:endParaRPr lang="hu-HU" dirty="0"/>
          </a:p>
        </p:txBody>
      </p:sp>
      <p:pic>
        <p:nvPicPr>
          <p:cNvPr id="9" name="Picture 2" descr="C:\Users\SZTE\Desktop\SOTE\egyéb\Figures and Tables\figure 3c - log10.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20" y="1319200"/>
            <a:ext cx="4106768" cy="38299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3" cstate="print"/>
          <a:srcRect/>
          <a:stretch>
            <a:fillRect/>
          </a:stretch>
        </p:blipFill>
        <p:spPr bwMode="auto">
          <a:xfrm>
            <a:off x="6772275" y="0"/>
            <a:ext cx="2371725" cy="3905250"/>
          </a:xfrm>
          <a:prstGeom prst="rect">
            <a:avLst/>
          </a:prstGeom>
          <a:noFill/>
          <a:ln w="9525">
            <a:noFill/>
            <a:miter lim="800000"/>
            <a:headEnd/>
            <a:tailEnd/>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pic>
      <p:sp>
        <p:nvSpPr>
          <p:cNvPr id="11" name="Szövegdoboz 10"/>
          <p:cNvSpPr txBox="1"/>
          <p:nvPr/>
        </p:nvSpPr>
        <p:spPr>
          <a:xfrm>
            <a:off x="8587267" y="-4536"/>
            <a:ext cx="574196"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solidFill>
                  <a:schemeClr val="bg1"/>
                </a:solidFill>
              </a:rPr>
              <a:t>10c.</a:t>
            </a:r>
            <a:endParaRPr lang="hu-HU" dirty="0">
              <a:solidFill>
                <a:schemeClr val="bg1"/>
              </a:solidFill>
            </a:endParaRPr>
          </a:p>
        </p:txBody>
      </p:sp>
      <p:sp>
        <p:nvSpPr>
          <p:cNvPr id="5" name="Téglalap 4"/>
          <p:cNvSpPr/>
          <p:nvPr/>
        </p:nvSpPr>
        <p:spPr>
          <a:xfrm>
            <a:off x="6893394" y="3551069"/>
            <a:ext cx="1659237" cy="338554"/>
          </a:xfrm>
          <a:prstGeom prst="rect">
            <a:avLst/>
          </a:prstGeom>
        </p:spPr>
        <p:txBody>
          <a:bodyPr wrap="none">
            <a:spAutoFit/>
          </a:bodyPr>
          <a:lstStyle/>
          <a:p>
            <a:r>
              <a:rPr lang="hu-HU" sz="1600" b="1" dirty="0" smtClean="0"/>
              <a:t>Real-time RT-PCR</a:t>
            </a:r>
            <a:endParaRPr lang="hu-HU" sz="1600" b="1" dirty="0"/>
          </a:p>
        </p:txBody>
      </p:sp>
      <p:pic>
        <p:nvPicPr>
          <p:cNvPr id="8" name="Picture 3" descr="C:\Users\SZTE\Desktop\SOTE\egyéb\Figures and Tables\figure 3.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4890" y="4045618"/>
            <a:ext cx="4157510" cy="281538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3"/>
          <p:cNvSpPr txBox="1">
            <a:spLocks noChangeArrowheads="1"/>
          </p:cNvSpPr>
          <p:nvPr/>
        </p:nvSpPr>
        <p:spPr bwMode="auto">
          <a:xfrm>
            <a:off x="2411760" y="2132856"/>
            <a:ext cx="1368152" cy="288031"/>
          </a:xfrm>
          <a:prstGeom prst="rect">
            <a:avLst/>
          </a:prstGeom>
          <a:solidFill>
            <a:schemeClr val="bg1">
              <a:lumMod val="95000"/>
            </a:schemeClr>
          </a:solidFill>
          <a:ln>
            <a:noFill/>
          </a:ln>
          <a:effectLst/>
        </p:spPr>
        <p:txBody>
          <a:bodyPr lIns="0" tIns="25602" rIns="0" bIns="0"/>
          <a:lstStyle>
            <a:lvl1pPr marL="431800" indent="-32385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1pPr>
            <a:lvl2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2pPr>
            <a:lvl3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3pPr>
            <a:lvl4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4pPr>
            <a:lvl5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9pPr>
          </a:lstStyle>
          <a:p>
            <a:pPr marL="107950" indent="0">
              <a:spcAft>
                <a:spcPts val="1293"/>
              </a:spcAft>
              <a:buSzPct val="45000"/>
            </a:pPr>
            <a:r>
              <a:rPr lang="en-US" altLang="hu-HU" sz="1400" dirty="0" smtClean="0">
                <a:solidFill>
                  <a:srgbClr val="FF0000"/>
                </a:solidFill>
              </a:rPr>
              <a:t>R</a:t>
            </a:r>
            <a:r>
              <a:rPr lang="en-US" altLang="hu-HU" sz="1400" baseline="-25000" dirty="0" smtClean="0">
                <a:solidFill>
                  <a:srgbClr val="FF0000"/>
                </a:solidFill>
                <a:latin typeface="Cambria Math" panose="02040503050406030204" pitchFamily="18" charset="0"/>
                <a:ea typeface="Cambria Math" panose="02040503050406030204" pitchFamily="18" charset="0"/>
              </a:rPr>
              <a:t>∆</a:t>
            </a:r>
            <a:r>
              <a:rPr lang="hu-HU" altLang="hu-HU" sz="1400" dirty="0" smtClean="0">
                <a:solidFill>
                  <a:srgbClr val="FF0000"/>
                </a:solidFill>
                <a:latin typeface="Cambria Math" panose="02040503050406030204" pitchFamily="18" charset="0"/>
                <a:ea typeface="Cambria Math" panose="02040503050406030204" pitchFamily="18" charset="0"/>
              </a:rPr>
              <a:t> = R</a:t>
            </a:r>
            <a:r>
              <a:rPr lang="hu-HU" altLang="hu-HU" sz="1400" baseline="-25000" dirty="0" smtClean="0">
                <a:solidFill>
                  <a:srgbClr val="FF0000"/>
                </a:solidFill>
                <a:latin typeface="Cambria Math" panose="02040503050406030204" pitchFamily="18" charset="0"/>
                <a:ea typeface="Cambria Math" panose="02040503050406030204" pitchFamily="18" charset="0"/>
              </a:rPr>
              <a:t>t</a:t>
            </a:r>
            <a:r>
              <a:rPr lang="hu-HU" altLang="hu-HU" sz="1400" dirty="0" smtClean="0">
                <a:solidFill>
                  <a:srgbClr val="FF0000"/>
                </a:solidFill>
                <a:latin typeface="Cambria Math" panose="02040503050406030204" pitchFamily="18" charset="0"/>
                <a:ea typeface="Cambria Math" panose="02040503050406030204" pitchFamily="18" charset="0"/>
              </a:rPr>
              <a:t> – R</a:t>
            </a:r>
            <a:r>
              <a:rPr lang="hu-HU" altLang="hu-HU" sz="1400" baseline="-25000" dirty="0" smtClean="0">
                <a:solidFill>
                  <a:srgbClr val="FF0000"/>
                </a:solidFill>
                <a:latin typeface="Cambria Math" panose="02040503050406030204" pitchFamily="18" charset="0"/>
                <a:ea typeface="Cambria Math" panose="02040503050406030204" pitchFamily="18" charset="0"/>
              </a:rPr>
              <a:t>(t-1)</a:t>
            </a:r>
            <a:endParaRPr lang="en-US" altLang="hu-HU" sz="1400" baseline="-25000" dirty="0">
              <a:solidFill>
                <a:srgbClr val="FF0000"/>
              </a:solidFill>
            </a:endParaRPr>
          </a:p>
        </p:txBody>
      </p:sp>
      <p:sp>
        <p:nvSpPr>
          <p:cNvPr id="20" name="Téglalap 19"/>
          <p:cNvSpPr/>
          <p:nvPr/>
        </p:nvSpPr>
        <p:spPr>
          <a:xfrm>
            <a:off x="251520" y="5589240"/>
            <a:ext cx="4032448" cy="461665"/>
          </a:xfrm>
          <a:prstGeom prst="rect">
            <a:avLst/>
          </a:prstGeom>
          <a:effectLst/>
        </p:spPr>
        <p:txBody>
          <a:bodyPr wrap="square">
            <a:spAutoFit/>
          </a:bodyPr>
          <a:lstStyle/>
          <a:p>
            <a:pPr algn="ctr"/>
            <a:r>
              <a:rPr lang="hu-HU" sz="2400" b="1" dirty="0" smtClean="0">
                <a:latin typeface="Arial Black" pitchFamily="34" charset="0"/>
              </a:rPr>
              <a:t>ul30 </a:t>
            </a:r>
            <a:r>
              <a:rPr lang="hu-HU" sz="2400" b="1" dirty="0" smtClean="0">
                <a:solidFill>
                  <a:srgbClr val="0070C0"/>
                </a:solidFill>
                <a:latin typeface="Arial Black" pitchFamily="34" charset="0"/>
              </a:rPr>
              <a:t>vs.</a:t>
            </a:r>
            <a:r>
              <a:rPr lang="hu-HU" sz="2400" b="1" dirty="0" smtClean="0">
                <a:latin typeface="Arial Black" pitchFamily="34" charset="0"/>
              </a:rPr>
              <a:t> ul30 + ul31-32</a:t>
            </a:r>
            <a:endParaRPr lang="en-US" sz="2400" b="1" dirty="0">
              <a:latin typeface="Arial Black" pitchFamily="34" charset="0"/>
            </a:endParaRPr>
          </a:p>
        </p:txBody>
      </p:sp>
      <p:sp>
        <p:nvSpPr>
          <p:cNvPr id="22" name="Téglalap 21"/>
          <p:cNvSpPr/>
          <p:nvPr/>
        </p:nvSpPr>
        <p:spPr>
          <a:xfrm>
            <a:off x="539552" y="4293096"/>
            <a:ext cx="3384376"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Szövegdoboz 20"/>
          <p:cNvSpPr txBox="1"/>
          <p:nvPr/>
        </p:nvSpPr>
        <p:spPr>
          <a:xfrm>
            <a:off x="995983" y="4221088"/>
            <a:ext cx="2711921" cy="246221"/>
          </a:xfrm>
          <a:prstGeom prst="rect">
            <a:avLst/>
          </a:prstGeom>
          <a:noFill/>
        </p:spPr>
        <p:txBody>
          <a:bodyPr wrap="square" rtlCol="0">
            <a:spAutoFit/>
          </a:bodyPr>
          <a:lstStyle/>
          <a:p>
            <a:r>
              <a:rPr lang="hu-HU" sz="1000" dirty="0" smtClean="0"/>
              <a:t>1                       2-1                      4-2                      6-4  </a:t>
            </a:r>
            <a:endParaRPr lang="hu-HU" sz="1000" dirty="0"/>
          </a:p>
        </p:txBody>
      </p:sp>
      <p:sp>
        <p:nvSpPr>
          <p:cNvPr id="23" name="Szövegdoboz 22"/>
          <p:cNvSpPr txBox="1"/>
          <p:nvPr/>
        </p:nvSpPr>
        <p:spPr>
          <a:xfrm>
            <a:off x="3929058" y="1785926"/>
            <a:ext cx="3048655" cy="369332"/>
          </a:xfrm>
          <a:prstGeom prst="rect">
            <a:avLst/>
          </a:prstGeom>
          <a:noFill/>
        </p:spPr>
        <p:txBody>
          <a:bodyPr wrap="none" rtlCol="0">
            <a:spAutoFit/>
          </a:bodyPr>
          <a:lstStyle/>
          <a:p>
            <a:r>
              <a:rPr lang="en-US" dirty="0" smtClean="0"/>
              <a:t>low-titer infection: 0.1 pfu/cell</a:t>
            </a:r>
            <a:endParaRPr lang="en-US" dirty="0"/>
          </a:p>
        </p:txBody>
      </p:sp>
      <p:sp>
        <p:nvSpPr>
          <p:cNvPr id="24" name="Text Box 3"/>
          <p:cNvSpPr txBox="1">
            <a:spLocks noChangeArrowheads="1"/>
          </p:cNvSpPr>
          <p:nvPr/>
        </p:nvSpPr>
        <p:spPr bwMode="auto">
          <a:xfrm>
            <a:off x="6588224" y="4293096"/>
            <a:ext cx="1296144" cy="288032"/>
          </a:xfrm>
          <a:prstGeom prst="rect">
            <a:avLst/>
          </a:prstGeom>
          <a:solidFill>
            <a:schemeClr val="bg1">
              <a:lumMod val="95000"/>
            </a:schemeClr>
          </a:solidFill>
          <a:ln>
            <a:noFill/>
          </a:ln>
          <a:effectLst/>
        </p:spPr>
        <p:txBody>
          <a:bodyPr lIns="0" tIns="25602" rIns="0" bIns="0"/>
          <a:lstStyle>
            <a:lvl1pPr marL="431800" indent="-32385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1pPr>
            <a:lvl2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2pPr>
            <a:lvl3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3pPr>
            <a:lvl4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4pPr>
            <a:lvl5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9pPr>
          </a:lstStyle>
          <a:p>
            <a:pPr marL="107950" indent="0">
              <a:spcAft>
                <a:spcPts val="1293"/>
              </a:spcAft>
              <a:buSzPct val="45000"/>
            </a:pPr>
            <a:r>
              <a:rPr lang="en-US" altLang="hu-HU" sz="1400" dirty="0" smtClean="0">
                <a:solidFill>
                  <a:srgbClr val="FF0000"/>
                </a:solidFill>
              </a:rPr>
              <a:t>R</a:t>
            </a:r>
            <a:r>
              <a:rPr lang="hu-HU" altLang="hu-HU" sz="1400" baseline="-25000" dirty="0" smtClean="0">
                <a:solidFill>
                  <a:srgbClr val="FF0000"/>
                </a:solidFill>
                <a:latin typeface="Cambria Math" panose="02040503050406030204" pitchFamily="18" charset="0"/>
                <a:ea typeface="Cambria Math" panose="02040503050406030204" pitchFamily="18" charset="0"/>
              </a:rPr>
              <a:t>a</a:t>
            </a:r>
            <a:r>
              <a:rPr lang="hu-HU" altLang="hu-HU" sz="1400" dirty="0" smtClean="0">
                <a:solidFill>
                  <a:srgbClr val="FF0000"/>
                </a:solidFill>
                <a:latin typeface="Cambria Math" panose="02040503050406030204" pitchFamily="18" charset="0"/>
                <a:ea typeface="Cambria Math" panose="02040503050406030204" pitchFamily="18" charset="0"/>
              </a:rPr>
              <a:t> = R</a:t>
            </a:r>
            <a:r>
              <a:rPr lang="hu-HU" altLang="hu-HU" sz="1400" baseline="-25000" dirty="0" smtClean="0">
                <a:solidFill>
                  <a:srgbClr val="FF0000"/>
                </a:solidFill>
                <a:latin typeface="Cambria Math" panose="02040503050406030204" pitchFamily="18" charset="0"/>
                <a:ea typeface="Cambria Math" panose="02040503050406030204" pitchFamily="18" charset="0"/>
              </a:rPr>
              <a:t>t</a:t>
            </a:r>
            <a:r>
              <a:rPr lang="hu-HU" altLang="hu-HU" sz="1400" dirty="0" smtClean="0">
                <a:solidFill>
                  <a:srgbClr val="FF0000"/>
                </a:solidFill>
                <a:latin typeface="Cambria Math" panose="02040503050406030204" pitchFamily="18" charset="0"/>
                <a:ea typeface="Cambria Math" panose="02040503050406030204" pitchFamily="18" charset="0"/>
              </a:rPr>
              <a:t>/R</a:t>
            </a:r>
            <a:r>
              <a:rPr lang="hu-HU" altLang="hu-HU" sz="1400" baseline="-25000" dirty="0" smtClean="0">
                <a:solidFill>
                  <a:srgbClr val="FF0000"/>
                </a:solidFill>
                <a:latin typeface="Cambria Math" panose="02040503050406030204" pitchFamily="18" charset="0"/>
                <a:ea typeface="Cambria Math" panose="02040503050406030204" pitchFamily="18" charset="0"/>
              </a:rPr>
              <a:t>(t-1)</a:t>
            </a:r>
            <a:endParaRPr lang="en-US" altLang="hu-HU" sz="1400" baseline="-25000" dirty="0">
              <a:solidFill>
                <a:srgbClr val="FF0000"/>
              </a:solidFill>
            </a:endParaRPr>
          </a:p>
        </p:txBody>
      </p:sp>
      <p:sp>
        <p:nvSpPr>
          <p:cNvPr id="25" name="Text Box 3"/>
          <p:cNvSpPr txBox="1">
            <a:spLocks noChangeArrowheads="1"/>
          </p:cNvSpPr>
          <p:nvPr/>
        </p:nvSpPr>
        <p:spPr bwMode="auto">
          <a:xfrm>
            <a:off x="500034" y="1142983"/>
            <a:ext cx="2520280" cy="360040"/>
          </a:xfrm>
          <a:prstGeom prst="rect">
            <a:avLst/>
          </a:prstGeom>
          <a:solidFill>
            <a:schemeClr val="bg1">
              <a:lumMod val="95000"/>
            </a:schemeClr>
          </a:solidFill>
          <a:ln>
            <a:noFill/>
          </a:ln>
          <a:effectLst/>
        </p:spPr>
        <p:txBody>
          <a:bodyPr lIns="0" tIns="25602" rIns="0" bIns="0"/>
          <a:lstStyle>
            <a:lvl1pPr marL="431800" indent="-32385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1pPr>
            <a:lvl2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2pPr>
            <a:lvl3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3pPr>
            <a:lvl4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4pPr>
            <a:lvl5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9pPr>
          </a:lstStyle>
          <a:p>
            <a:pPr marL="107950" indent="0">
              <a:spcAft>
                <a:spcPts val="1293"/>
              </a:spcAft>
              <a:buSzPct val="45000"/>
            </a:pPr>
            <a:r>
              <a:rPr lang="en-US" altLang="hu-HU" sz="1400" dirty="0" smtClean="0">
                <a:solidFill>
                  <a:srgbClr val="FF0000"/>
                </a:solidFill>
              </a:rPr>
              <a:t>R: relative expression ratio</a:t>
            </a:r>
            <a:r>
              <a:rPr lang="hu-HU" altLang="hu-HU" sz="1400" dirty="0" smtClean="0">
                <a:solidFill>
                  <a:srgbClr val="FF0000"/>
                </a:solidFill>
              </a:rPr>
              <a:t>   =</a:t>
            </a:r>
            <a:endParaRPr lang="en-US" altLang="hu-HU" sz="1400" dirty="0" smtClean="0">
              <a:solidFill>
                <a:srgbClr val="FF0000"/>
              </a:solidFill>
            </a:endParaRPr>
          </a:p>
        </p:txBody>
      </p:sp>
      <p:grpSp>
        <p:nvGrpSpPr>
          <p:cNvPr id="27" name="Csoportba foglalás 26"/>
          <p:cNvGrpSpPr/>
          <p:nvPr/>
        </p:nvGrpSpPr>
        <p:grpSpPr>
          <a:xfrm>
            <a:off x="3779912" y="2852936"/>
            <a:ext cx="3096344" cy="1008112"/>
            <a:chOff x="5877669" y="5655915"/>
            <a:chExt cx="3096344" cy="1008112"/>
          </a:xfrm>
        </p:grpSpPr>
        <p:sp>
          <p:nvSpPr>
            <p:cNvPr id="28" name="Téglalap 27"/>
            <p:cNvSpPr/>
            <p:nvPr/>
          </p:nvSpPr>
          <p:spPr>
            <a:xfrm>
              <a:off x="5877669" y="5655915"/>
              <a:ext cx="3096344" cy="1008112"/>
            </a:xfrm>
            <a:prstGeom prst="rect">
              <a:avLst/>
            </a:prstGeom>
            <a:solidFill>
              <a:schemeClr val="accent6">
                <a:lumMod val="20000"/>
                <a:lumOff val="80000"/>
              </a:schemeClr>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 name="Line 199"/>
            <p:cNvSpPr>
              <a:spLocks noChangeShapeType="1"/>
            </p:cNvSpPr>
            <p:nvPr/>
          </p:nvSpPr>
          <p:spPr bwMode="auto">
            <a:xfrm>
              <a:off x="6316067" y="6280174"/>
              <a:ext cx="1474787" cy="0"/>
            </a:xfrm>
            <a:prstGeom prst="line">
              <a:avLst/>
            </a:prstGeom>
            <a:noFill/>
            <a:ln w="9525">
              <a:solidFill>
                <a:schemeClr val="tx1"/>
              </a:solidFill>
              <a:round/>
              <a:headEnd/>
              <a:tailEnd type="triangle" w="med" len="sm"/>
            </a:ln>
          </p:spPr>
          <p:txBody>
            <a:bodyPr/>
            <a:lstStyle/>
            <a:p>
              <a:endParaRPr lang="hu-HU"/>
            </a:p>
          </p:txBody>
        </p:sp>
        <p:sp>
          <p:nvSpPr>
            <p:cNvPr id="30" name="Line 200"/>
            <p:cNvSpPr>
              <a:spLocks noChangeShapeType="1"/>
            </p:cNvSpPr>
            <p:nvPr/>
          </p:nvSpPr>
          <p:spPr bwMode="auto">
            <a:xfrm>
              <a:off x="6309717" y="6250012"/>
              <a:ext cx="0" cy="57150"/>
            </a:xfrm>
            <a:prstGeom prst="line">
              <a:avLst/>
            </a:prstGeom>
            <a:noFill/>
            <a:ln w="9525">
              <a:solidFill>
                <a:schemeClr val="tx1"/>
              </a:solidFill>
              <a:round/>
              <a:headEnd/>
              <a:tailEnd/>
            </a:ln>
          </p:spPr>
          <p:txBody>
            <a:bodyPr/>
            <a:lstStyle/>
            <a:p>
              <a:endParaRPr lang="hu-HU"/>
            </a:p>
          </p:txBody>
        </p:sp>
        <p:sp>
          <p:nvSpPr>
            <p:cNvPr id="31" name="Line 202"/>
            <p:cNvSpPr>
              <a:spLocks noChangeShapeType="1"/>
            </p:cNvSpPr>
            <p:nvPr/>
          </p:nvSpPr>
          <p:spPr bwMode="auto">
            <a:xfrm flipH="1">
              <a:off x="7697192" y="6134124"/>
              <a:ext cx="460375" cy="0"/>
            </a:xfrm>
            <a:prstGeom prst="line">
              <a:avLst/>
            </a:prstGeom>
            <a:noFill/>
            <a:ln w="9525">
              <a:solidFill>
                <a:schemeClr val="tx1"/>
              </a:solidFill>
              <a:round/>
              <a:headEnd/>
              <a:tailEnd type="triangle" w="med" len="sm"/>
            </a:ln>
          </p:spPr>
          <p:txBody>
            <a:bodyPr/>
            <a:lstStyle/>
            <a:p>
              <a:endParaRPr lang="hu-HU"/>
            </a:p>
          </p:txBody>
        </p:sp>
        <p:sp>
          <p:nvSpPr>
            <p:cNvPr id="32" name="Line 203"/>
            <p:cNvSpPr>
              <a:spLocks noChangeShapeType="1"/>
            </p:cNvSpPr>
            <p:nvPr/>
          </p:nvSpPr>
          <p:spPr bwMode="auto">
            <a:xfrm>
              <a:off x="8168679" y="6103962"/>
              <a:ext cx="0" cy="57150"/>
            </a:xfrm>
            <a:prstGeom prst="line">
              <a:avLst/>
            </a:prstGeom>
            <a:noFill/>
            <a:ln w="9525">
              <a:solidFill>
                <a:schemeClr val="tx1"/>
              </a:solidFill>
              <a:round/>
              <a:headEnd/>
              <a:tailEnd/>
            </a:ln>
          </p:spPr>
          <p:txBody>
            <a:bodyPr/>
            <a:lstStyle/>
            <a:p>
              <a:endParaRPr lang="hu-HU"/>
            </a:p>
          </p:txBody>
        </p:sp>
        <p:sp>
          <p:nvSpPr>
            <p:cNvPr id="33" name="Rectangle 310"/>
            <p:cNvSpPr>
              <a:spLocks noChangeArrowheads="1"/>
            </p:cNvSpPr>
            <p:nvPr/>
          </p:nvSpPr>
          <p:spPr bwMode="auto">
            <a:xfrm>
              <a:off x="6358929" y="6224612"/>
              <a:ext cx="1377950" cy="107950"/>
            </a:xfrm>
            <a:prstGeom prst="rect">
              <a:avLst/>
            </a:prstGeom>
            <a:solidFill>
              <a:schemeClr val="tx1">
                <a:lumMod val="85000"/>
                <a:lumOff val="15000"/>
              </a:schemeClr>
            </a:solidFill>
            <a:ln w="3175">
              <a:solidFill>
                <a:schemeClr val="tx1"/>
              </a:solidFill>
              <a:miter lim="800000"/>
              <a:headEnd/>
              <a:tailEnd/>
            </a:ln>
          </p:spPr>
          <p:txBody>
            <a:bodyPr wrap="none" anchor="ctr"/>
            <a:lstStyle/>
            <a:p>
              <a:pPr algn="ctr">
                <a:defRPr/>
              </a:pPr>
              <a:r>
                <a:rPr lang="hu-HU" sz="700" i="1">
                  <a:solidFill>
                    <a:schemeClr val="bg1"/>
                  </a:solidFill>
                </a:rPr>
                <a:t>ul30</a:t>
              </a:r>
            </a:p>
          </p:txBody>
        </p:sp>
        <p:sp>
          <p:nvSpPr>
            <p:cNvPr id="34" name="Rectangle 310"/>
            <p:cNvSpPr>
              <a:spLocks noChangeArrowheads="1"/>
            </p:cNvSpPr>
            <p:nvPr/>
          </p:nvSpPr>
          <p:spPr bwMode="auto">
            <a:xfrm>
              <a:off x="7751167" y="6076974"/>
              <a:ext cx="349250" cy="107950"/>
            </a:xfrm>
            <a:prstGeom prst="rect">
              <a:avLst/>
            </a:prstGeom>
            <a:solidFill>
              <a:schemeClr val="bg1"/>
            </a:solidFill>
            <a:ln w="3175">
              <a:solidFill>
                <a:schemeClr val="tx1"/>
              </a:solidFill>
              <a:miter lim="800000"/>
              <a:headEnd/>
              <a:tailEnd/>
            </a:ln>
          </p:spPr>
          <p:txBody>
            <a:bodyPr wrap="none" anchor="ctr"/>
            <a:lstStyle/>
            <a:p>
              <a:pPr algn="ctr"/>
              <a:r>
                <a:rPr lang="hu-HU" sz="700" i="1" dirty="0"/>
                <a:t>ul31</a:t>
              </a:r>
            </a:p>
          </p:txBody>
        </p:sp>
        <p:sp>
          <p:nvSpPr>
            <p:cNvPr id="35" name="Line 205"/>
            <p:cNvSpPr>
              <a:spLocks noChangeShapeType="1"/>
            </p:cNvSpPr>
            <p:nvPr/>
          </p:nvSpPr>
          <p:spPr bwMode="auto">
            <a:xfrm flipH="1">
              <a:off x="7697191" y="5972522"/>
              <a:ext cx="844773" cy="2852"/>
            </a:xfrm>
            <a:prstGeom prst="line">
              <a:avLst/>
            </a:prstGeom>
            <a:noFill/>
            <a:ln w="9525">
              <a:solidFill>
                <a:schemeClr val="tx1"/>
              </a:solidFill>
              <a:round/>
              <a:headEnd/>
              <a:tailEnd type="triangle" w="med" len="sm"/>
            </a:ln>
          </p:spPr>
          <p:txBody>
            <a:bodyPr/>
            <a:lstStyle/>
            <a:p>
              <a:endParaRPr lang="hu-HU"/>
            </a:p>
          </p:txBody>
        </p:sp>
        <p:sp>
          <p:nvSpPr>
            <p:cNvPr id="36" name="Rectangle 310"/>
            <p:cNvSpPr>
              <a:spLocks noChangeArrowheads="1"/>
            </p:cNvSpPr>
            <p:nvPr/>
          </p:nvSpPr>
          <p:spPr bwMode="auto">
            <a:xfrm>
              <a:off x="8102004" y="5916637"/>
              <a:ext cx="295275" cy="107950"/>
            </a:xfrm>
            <a:prstGeom prst="rect">
              <a:avLst/>
            </a:prstGeom>
            <a:solidFill>
              <a:schemeClr val="bg1"/>
            </a:solidFill>
            <a:ln w="3175">
              <a:solidFill>
                <a:schemeClr val="tx1"/>
              </a:solidFill>
              <a:miter lim="800000"/>
              <a:headEnd/>
              <a:tailEnd/>
            </a:ln>
          </p:spPr>
          <p:txBody>
            <a:bodyPr wrap="none" anchor="ctr"/>
            <a:lstStyle/>
            <a:p>
              <a:pPr algn="ctr"/>
              <a:r>
                <a:rPr lang="hu-HU" sz="700" i="1"/>
                <a:t>ul32</a:t>
              </a:r>
            </a:p>
          </p:txBody>
        </p:sp>
        <p:sp>
          <p:nvSpPr>
            <p:cNvPr id="37" name="Line 203"/>
            <p:cNvSpPr>
              <a:spLocks noChangeShapeType="1"/>
            </p:cNvSpPr>
            <p:nvPr/>
          </p:nvSpPr>
          <p:spPr bwMode="auto">
            <a:xfrm>
              <a:off x="8541965" y="5941563"/>
              <a:ext cx="0" cy="57150"/>
            </a:xfrm>
            <a:prstGeom prst="line">
              <a:avLst/>
            </a:prstGeom>
            <a:noFill/>
            <a:ln w="9525">
              <a:solidFill>
                <a:schemeClr val="tx1"/>
              </a:solidFill>
              <a:round/>
              <a:headEnd/>
              <a:tailEnd/>
            </a:ln>
          </p:spPr>
          <p:txBody>
            <a:bodyPr/>
            <a:lstStyle/>
            <a:p>
              <a:endParaRPr lang="hu-HU"/>
            </a:p>
          </p:txBody>
        </p:sp>
      </p:grpSp>
      <p:sp>
        <p:nvSpPr>
          <p:cNvPr id="26" name="Téglalap 25"/>
          <p:cNvSpPr/>
          <p:nvPr/>
        </p:nvSpPr>
        <p:spPr>
          <a:xfrm>
            <a:off x="827584" y="404664"/>
            <a:ext cx="4860032" cy="461665"/>
          </a:xfrm>
          <a:prstGeom prst="rect">
            <a:avLst/>
          </a:prstGeom>
          <a:effectLst/>
        </p:spPr>
        <p:txBody>
          <a:bodyPr wrap="square">
            <a:spAutoFit/>
          </a:bodyPr>
          <a:lstStyle/>
          <a:p>
            <a:pPr algn="ctr"/>
            <a:r>
              <a:rPr lang="hu-HU" sz="2400" b="1" dirty="0" smtClean="0">
                <a:latin typeface="Arial Black" pitchFamily="34" charset="0"/>
              </a:rPr>
              <a:t>ul30 </a:t>
            </a:r>
            <a:r>
              <a:rPr lang="hu-HU" sz="2400" b="1" dirty="0" smtClean="0">
                <a:solidFill>
                  <a:srgbClr val="0070C0"/>
                </a:solidFill>
                <a:latin typeface="Arial Black" pitchFamily="34" charset="0"/>
              </a:rPr>
              <a:t>vs.</a:t>
            </a:r>
            <a:r>
              <a:rPr lang="hu-HU" sz="2400" b="1" dirty="0" smtClean="0">
                <a:latin typeface="Arial Black" pitchFamily="34" charset="0"/>
              </a:rPr>
              <a:t> </a:t>
            </a:r>
            <a:r>
              <a:rPr lang="hu-HU" sz="2400" b="1" dirty="0" err="1" smtClean="0">
                <a:latin typeface="Arial Black" pitchFamily="34" charset="0"/>
              </a:rPr>
              <a:t>antisense</a:t>
            </a:r>
            <a:r>
              <a:rPr lang="hu-HU" sz="2400" b="1" dirty="0" smtClean="0">
                <a:latin typeface="Arial Black" pitchFamily="34" charset="0"/>
              </a:rPr>
              <a:t> ul30</a:t>
            </a:r>
            <a:endParaRPr lang="en-US" sz="2400" b="1" dirty="0">
              <a:latin typeface="Arial Black" pitchFamily="34" charset="0"/>
            </a:endParaRPr>
          </a:p>
        </p:txBody>
      </p:sp>
      <p:sp>
        <p:nvSpPr>
          <p:cNvPr id="38" name="Szövegdoboz 37"/>
          <p:cNvSpPr txBox="1"/>
          <p:nvPr/>
        </p:nvSpPr>
        <p:spPr>
          <a:xfrm>
            <a:off x="3995936" y="2132856"/>
            <a:ext cx="2929713" cy="369332"/>
          </a:xfrm>
          <a:prstGeom prst="rect">
            <a:avLst/>
          </a:prstGeom>
          <a:noFill/>
        </p:spPr>
        <p:txBody>
          <a:bodyPr wrap="none" rtlCol="0">
            <a:spAutoFit/>
          </a:bodyPr>
          <a:lstStyle/>
          <a:p>
            <a:r>
              <a:rPr lang="en-US" b="1" dirty="0" smtClean="0"/>
              <a:t>Convergently-oriented genes</a:t>
            </a:r>
            <a:endParaRPr lang="en-US" b="1" dirty="0"/>
          </a:p>
        </p:txBody>
      </p:sp>
      <p:pic>
        <p:nvPicPr>
          <p:cNvPr id="39" name="Picture"/>
          <p:cNvPicPr/>
          <p:nvPr/>
        </p:nvPicPr>
        <p:blipFill>
          <a:blip r:embed="rId5" cstate="print"/>
          <a:stretch>
            <a:fillRect/>
          </a:stretch>
        </p:blipFill>
        <p:spPr bwMode="auto">
          <a:xfrm>
            <a:off x="3111489" y="1100120"/>
            <a:ext cx="1817701" cy="381662"/>
          </a:xfrm>
          <a:prstGeom prst="rect">
            <a:avLst/>
          </a:prstGeom>
          <a:noFill/>
          <a:ln w="9525">
            <a:noFill/>
            <a:miter lim="800000"/>
            <a:headEnd/>
            <a:tailEnd/>
          </a:ln>
        </p:spPr>
      </p:pic>
    </p:spTree>
    <p:extLst>
      <p:ext uri="{BB962C8B-B14F-4D97-AF65-F5344CB8AC3E}">
        <p14:creationId xmlns:p14="http://schemas.microsoft.com/office/powerpoint/2010/main" val="2158267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8610001" y="-4536"/>
            <a:ext cx="598241"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15d.</a:t>
            </a:r>
            <a:endParaRPr lang="hu-HU" dirty="0"/>
          </a:p>
        </p:txBody>
      </p:sp>
      <p:sp>
        <p:nvSpPr>
          <p:cNvPr id="4" name="Téglalap 3"/>
          <p:cNvSpPr/>
          <p:nvPr/>
        </p:nvSpPr>
        <p:spPr>
          <a:xfrm>
            <a:off x="971600" y="332656"/>
            <a:ext cx="4860032" cy="461665"/>
          </a:xfrm>
          <a:prstGeom prst="rect">
            <a:avLst/>
          </a:prstGeom>
          <a:effectLst/>
        </p:spPr>
        <p:txBody>
          <a:bodyPr wrap="square">
            <a:spAutoFit/>
          </a:bodyPr>
          <a:lstStyle/>
          <a:p>
            <a:pPr algn="ctr"/>
            <a:r>
              <a:rPr lang="hu-HU" sz="2400" b="1" dirty="0" smtClean="0">
                <a:latin typeface="Arial Black" pitchFamily="34" charset="0"/>
              </a:rPr>
              <a:t>ul30 </a:t>
            </a:r>
            <a:r>
              <a:rPr lang="hu-HU" sz="2400" b="1" dirty="0" smtClean="0">
                <a:solidFill>
                  <a:srgbClr val="0070C0"/>
                </a:solidFill>
                <a:latin typeface="Arial Black" pitchFamily="34" charset="0"/>
              </a:rPr>
              <a:t>vs.</a:t>
            </a:r>
            <a:r>
              <a:rPr lang="hu-HU" sz="2400" b="1" dirty="0" smtClean="0">
                <a:latin typeface="Arial Black" pitchFamily="34" charset="0"/>
              </a:rPr>
              <a:t> ul31 + ul31-32</a:t>
            </a:r>
            <a:endParaRPr lang="en-US" sz="2400" b="1" dirty="0">
              <a:latin typeface="Arial Black" pitchFamily="34" charset="0"/>
            </a:endParaRPr>
          </a:p>
        </p:txBody>
      </p:sp>
      <p:sp>
        <p:nvSpPr>
          <p:cNvPr id="5" name="Téglalap 4"/>
          <p:cNvSpPr/>
          <p:nvPr/>
        </p:nvSpPr>
        <p:spPr>
          <a:xfrm>
            <a:off x="7596336" y="2564904"/>
            <a:ext cx="1166088" cy="338554"/>
          </a:xfrm>
          <a:prstGeom prst="rect">
            <a:avLst/>
          </a:prstGeom>
        </p:spPr>
        <p:txBody>
          <a:bodyPr wrap="none">
            <a:spAutoFit/>
          </a:bodyPr>
          <a:lstStyle/>
          <a:p>
            <a:r>
              <a:rPr lang="hu-HU" sz="1600" b="1" dirty="0" smtClean="0"/>
              <a:t>PacBio RS II</a:t>
            </a:r>
            <a:endParaRPr lang="hu-HU" sz="1600" b="1" dirty="0"/>
          </a:p>
        </p:txBody>
      </p:sp>
      <p:sp>
        <p:nvSpPr>
          <p:cNvPr id="12" name="Text Box 3"/>
          <p:cNvSpPr txBox="1">
            <a:spLocks noChangeArrowheads="1"/>
          </p:cNvSpPr>
          <p:nvPr/>
        </p:nvSpPr>
        <p:spPr bwMode="auto">
          <a:xfrm>
            <a:off x="1494706" y="2413992"/>
            <a:ext cx="1584176" cy="360040"/>
          </a:xfrm>
          <a:prstGeom prst="rect">
            <a:avLst/>
          </a:prstGeom>
          <a:solidFill>
            <a:schemeClr val="bg1">
              <a:lumMod val="95000"/>
            </a:schemeClr>
          </a:solidFill>
          <a:ln>
            <a:noFill/>
          </a:ln>
          <a:effectLst/>
        </p:spPr>
        <p:txBody>
          <a:bodyPr lIns="0" tIns="25602" rIns="0" bIns="0"/>
          <a:lstStyle>
            <a:lvl1pPr marL="431800" indent="-32385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1pPr>
            <a:lvl2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2pPr>
            <a:lvl3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3pPr>
            <a:lvl4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4pPr>
            <a:lvl5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9pPr>
          </a:lstStyle>
          <a:p>
            <a:pPr marL="107950" indent="0">
              <a:spcAft>
                <a:spcPts val="1293"/>
              </a:spcAft>
              <a:buSzPct val="45000"/>
            </a:pPr>
            <a:r>
              <a:rPr lang="en-US" altLang="hu-HU" dirty="0" smtClean="0">
                <a:solidFill>
                  <a:srgbClr val="0070C0"/>
                </a:solidFill>
                <a:latin typeface="+mn-lt"/>
              </a:rPr>
              <a:t>R</a:t>
            </a:r>
            <a:r>
              <a:rPr lang="en-US" altLang="hu-HU" baseline="-25000" dirty="0" smtClean="0">
                <a:solidFill>
                  <a:srgbClr val="0070C0"/>
                </a:solidFill>
                <a:latin typeface="+mn-lt"/>
                <a:ea typeface="Cambria Math" panose="02040503050406030204" pitchFamily="18" charset="0"/>
              </a:rPr>
              <a:t>∆</a:t>
            </a:r>
            <a:r>
              <a:rPr lang="hu-HU" altLang="hu-HU" dirty="0" smtClean="0">
                <a:solidFill>
                  <a:srgbClr val="0070C0"/>
                </a:solidFill>
                <a:latin typeface="+mn-lt"/>
                <a:ea typeface="Cambria Math" panose="02040503050406030204" pitchFamily="18" charset="0"/>
              </a:rPr>
              <a:t> = R</a:t>
            </a:r>
            <a:r>
              <a:rPr lang="hu-HU" altLang="hu-HU" baseline="-25000" dirty="0" smtClean="0">
                <a:solidFill>
                  <a:srgbClr val="0070C0"/>
                </a:solidFill>
                <a:latin typeface="+mn-lt"/>
                <a:ea typeface="Cambria Math" panose="02040503050406030204" pitchFamily="18" charset="0"/>
              </a:rPr>
              <a:t>t</a:t>
            </a:r>
            <a:r>
              <a:rPr lang="hu-HU" altLang="hu-HU" dirty="0" smtClean="0">
                <a:solidFill>
                  <a:srgbClr val="0070C0"/>
                </a:solidFill>
                <a:latin typeface="+mn-lt"/>
                <a:ea typeface="Cambria Math" panose="02040503050406030204" pitchFamily="18" charset="0"/>
              </a:rPr>
              <a:t> – R</a:t>
            </a:r>
            <a:r>
              <a:rPr lang="hu-HU" altLang="hu-HU" baseline="-25000" dirty="0" smtClean="0">
                <a:solidFill>
                  <a:srgbClr val="0070C0"/>
                </a:solidFill>
                <a:latin typeface="+mn-lt"/>
                <a:ea typeface="Cambria Math" panose="02040503050406030204" pitchFamily="18" charset="0"/>
              </a:rPr>
              <a:t>(t-1)</a:t>
            </a:r>
            <a:endParaRPr lang="en-US" altLang="hu-HU" baseline="-25000" dirty="0">
              <a:solidFill>
                <a:srgbClr val="0070C0"/>
              </a:solidFill>
              <a:latin typeface="+mn-lt"/>
            </a:endParaRPr>
          </a:p>
        </p:txBody>
      </p:sp>
      <p:pic>
        <p:nvPicPr>
          <p:cNvPr id="13" name="Picture 4" descr="http://4.bp.blogspot.com/-H92EKayffI0/UfavoXkkGII/AAAAAAAAAJE/quFS3oO8FHo/s1600/RS+II_lo+res.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300192" y="404664"/>
            <a:ext cx="2843808" cy="2072425"/>
          </a:xfrm>
          <a:prstGeom prst="rect">
            <a:avLst/>
          </a:prstGeom>
          <a:noFill/>
        </p:spPr>
      </p:pic>
      <p:grpSp>
        <p:nvGrpSpPr>
          <p:cNvPr id="50" name="Csoportba foglalás 49"/>
          <p:cNvGrpSpPr/>
          <p:nvPr/>
        </p:nvGrpSpPr>
        <p:grpSpPr>
          <a:xfrm>
            <a:off x="5877669" y="3573016"/>
            <a:ext cx="3096344" cy="1008112"/>
            <a:chOff x="5877669" y="5655915"/>
            <a:chExt cx="3096344" cy="1008112"/>
          </a:xfrm>
        </p:grpSpPr>
        <p:sp>
          <p:nvSpPr>
            <p:cNvPr id="37" name="Téglalap 36"/>
            <p:cNvSpPr/>
            <p:nvPr/>
          </p:nvSpPr>
          <p:spPr>
            <a:xfrm>
              <a:off x="5877669" y="5655915"/>
              <a:ext cx="3096344" cy="1008112"/>
            </a:xfrm>
            <a:prstGeom prst="rect">
              <a:avLst/>
            </a:prstGeom>
            <a:solidFill>
              <a:schemeClr val="accent6">
                <a:lumMod val="20000"/>
                <a:lumOff val="80000"/>
              </a:schemeClr>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 name="Line 199"/>
            <p:cNvSpPr>
              <a:spLocks noChangeShapeType="1"/>
            </p:cNvSpPr>
            <p:nvPr/>
          </p:nvSpPr>
          <p:spPr bwMode="auto">
            <a:xfrm>
              <a:off x="6316067" y="6280174"/>
              <a:ext cx="1474787" cy="0"/>
            </a:xfrm>
            <a:prstGeom prst="line">
              <a:avLst/>
            </a:prstGeom>
            <a:noFill/>
            <a:ln w="9525">
              <a:solidFill>
                <a:schemeClr val="tx1"/>
              </a:solidFill>
              <a:round/>
              <a:headEnd/>
              <a:tailEnd type="triangle" w="med" len="sm"/>
            </a:ln>
          </p:spPr>
          <p:txBody>
            <a:bodyPr/>
            <a:lstStyle/>
            <a:p>
              <a:endParaRPr lang="hu-HU"/>
            </a:p>
          </p:txBody>
        </p:sp>
        <p:sp>
          <p:nvSpPr>
            <p:cNvPr id="40" name="Line 200"/>
            <p:cNvSpPr>
              <a:spLocks noChangeShapeType="1"/>
            </p:cNvSpPr>
            <p:nvPr/>
          </p:nvSpPr>
          <p:spPr bwMode="auto">
            <a:xfrm>
              <a:off x="6309717" y="6250012"/>
              <a:ext cx="0" cy="57150"/>
            </a:xfrm>
            <a:prstGeom prst="line">
              <a:avLst/>
            </a:prstGeom>
            <a:noFill/>
            <a:ln w="9525">
              <a:solidFill>
                <a:schemeClr val="tx1"/>
              </a:solidFill>
              <a:round/>
              <a:headEnd/>
              <a:tailEnd/>
            </a:ln>
          </p:spPr>
          <p:txBody>
            <a:bodyPr/>
            <a:lstStyle/>
            <a:p>
              <a:endParaRPr lang="hu-HU"/>
            </a:p>
          </p:txBody>
        </p:sp>
        <p:sp>
          <p:nvSpPr>
            <p:cNvPr id="41" name="Line 202"/>
            <p:cNvSpPr>
              <a:spLocks noChangeShapeType="1"/>
            </p:cNvSpPr>
            <p:nvPr/>
          </p:nvSpPr>
          <p:spPr bwMode="auto">
            <a:xfrm flipH="1">
              <a:off x="7697192" y="6134124"/>
              <a:ext cx="460375" cy="0"/>
            </a:xfrm>
            <a:prstGeom prst="line">
              <a:avLst/>
            </a:prstGeom>
            <a:noFill/>
            <a:ln w="9525">
              <a:solidFill>
                <a:schemeClr val="tx1"/>
              </a:solidFill>
              <a:round/>
              <a:headEnd/>
              <a:tailEnd type="triangle" w="med" len="sm"/>
            </a:ln>
          </p:spPr>
          <p:txBody>
            <a:bodyPr/>
            <a:lstStyle/>
            <a:p>
              <a:endParaRPr lang="hu-HU"/>
            </a:p>
          </p:txBody>
        </p:sp>
        <p:sp>
          <p:nvSpPr>
            <p:cNvPr id="42" name="Line 203"/>
            <p:cNvSpPr>
              <a:spLocks noChangeShapeType="1"/>
            </p:cNvSpPr>
            <p:nvPr/>
          </p:nvSpPr>
          <p:spPr bwMode="auto">
            <a:xfrm>
              <a:off x="8168679" y="6103962"/>
              <a:ext cx="0" cy="57150"/>
            </a:xfrm>
            <a:prstGeom prst="line">
              <a:avLst/>
            </a:prstGeom>
            <a:noFill/>
            <a:ln w="9525">
              <a:solidFill>
                <a:schemeClr val="tx1"/>
              </a:solidFill>
              <a:round/>
              <a:headEnd/>
              <a:tailEnd/>
            </a:ln>
          </p:spPr>
          <p:txBody>
            <a:bodyPr/>
            <a:lstStyle/>
            <a:p>
              <a:endParaRPr lang="hu-HU"/>
            </a:p>
          </p:txBody>
        </p:sp>
        <p:sp>
          <p:nvSpPr>
            <p:cNvPr id="43" name="Rectangle 310"/>
            <p:cNvSpPr>
              <a:spLocks noChangeArrowheads="1"/>
            </p:cNvSpPr>
            <p:nvPr/>
          </p:nvSpPr>
          <p:spPr bwMode="auto">
            <a:xfrm>
              <a:off x="6358929" y="6224612"/>
              <a:ext cx="1377950" cy="107950"/>
            </a:xfrm>
            <a:prstGeom prst="rect">
              <a:avLst/>
            </a:prstGeom>
            <a:solidFill>
              <a:schemeClr val="tx1">
                <a:lumMod val="85000"/>
                <a:lumOff val="15000"/>
              </a:schemeClr>
            </a:solidFill>
            <a:ln w="3175">
              <a:solidFill>
                <a:schemeClr val="tx1"/>
              </a:solidFill>
              <a:miter lim="800000"/>
              <a:headEnd/>
              <a:tailEnd/>
            </a:ln>
          </p:spPr>
          <p:txBody>
            <a:bodyPr wrap="none" anchor="ctr"/>
            <a:lstStyle/>
            <a:p>
              <a:pPr algn="ctr">
                <a:defRPr/>
              </a:pPr>
              <a:r>
                <a:rPr lang="hu-HU" sz="700" i="1">
                  <a:solidFill>
                    <a:schemeClr val="bg1"/>
                  </a:solidFill>
                </a:rPr>
                <a:t>ul30</a:t>
              </a:r>
            </a:p>
          </p:txBody>
        </p:sp>
        <p:sp>
          <p:nvSpPr>
            <p:cNvPr id="44" name="Rectangle 310"/>
            <p:cNvSpPr>
              <a:spLocks noChangeArrowheads="1"/>
            </p:cNvSpPr>
            <p:nvPr/>
          </p:nvSpPr>
          <p:spPr bwMode="auto">
            <a:xfrm>
              <a:off x="7751167" y="6076974"/>
              <a:ext cx="349250" cy="107950"/>
            </a:xfrm>
            <a:prstGeom prst="rect">
              <a:avLst/>
            </a:prstGeom>
            <a:solidFill>
              <a:schemeClr val="bg1"/>
            </a:solidFill>
            <a:ln w="3175">
              <a:solidFill>
                <a:schemeClr val="tx1"/>
              </a:solidFill>
              <a:miter lim="800000"/>
              <a:headEnd/>
              <a:tailEnd/>
            </a:ln>
          </p:spPr>
          <p:txBody>
            <a:bodyPr wrap="none" anchor="ctr"/>
            <a:lstStyle/>
            <a:p>
              <a:pPr algn="ctr"/>
              <a:r>
                <a:rPr lang="hu-HU" sz="700" i="1"/>
                <a:t>ul31</a:t>
              </a:r>
            </a:p>
          </p:txBody>
        </p:sp>
        <p:sp>
          <p:nvSpPr>
            <p:cNvPr id="45" name="Line 205"/>
            <p:cNvSpPr>
              <a:spLocks noChangeShapeType="1"/>
            </p:cNvSpPr>
            <p:nvPr/>
          </p:nvSpPr>
          <p:spPr bwMode="auto">
            <a:xfrm flipH="1">
              <a:off x="7697191" y="5972522"/>
              <a:ext cx="844773" cy="2852"/>
            </a:xfrm>
            <a:prstGeom prst="line">
              <a:avLst/>
            </a:prstGeom>
            <a:noFill/>
            <a:ln w="9525">
              <a:solidFill>
                <a:schemeClr val="tx1"/>
              </a:solidFill>
              <a:round/>
              <a:headEnd/>
              <a:tailEnd type="triangle" w="med" len="sm"/>
            </a:ln>
          </p:spPr>
          <p:txBody>
            <a:bodyPr/>
            <a:lstStyle/>
            <a:p>
              <a:endParaRPr lang="hu-HU"/>
            </a:p>
          </p:txBody>
        </p:sp>
        <p:sp>
          <p:nvSpPr>
            <p:cNvPr id="46" name="Rectangle 310"/>
            <p:cNvSpPr>
              <a:spLocks noChangeArrowheads="1"/>
            </p:cNvSpPr>
            <p:nvPr/>
          </p:nvSpPr>
          <p:spPr bwMode="auto">
            <a:xfrm>
              <a:off x="8102004" y="5916637"/>
              <a:ext cx="295275" cy="107950"/>
            </a:xfrm>
            <a:prstGeom prst="rect">
              <a:avLst/>
            </a:prstGeom>
            <a:solidFill>
              <a:schemeClr val="bg1"/>
            </a:solidFill>
            <a:ln w="3175">
              <a:solidFill>
                <a:schemeClr val="tx1"/>
              </a:solidFill>
              <a:miter lim="800000"/>
              <a:headEnd/>
              <a:tailEnd/>
            </a:ln>
          </p:spPr>
          <p:txBody>
            <a:bodyPr wrap="none" anchor="ctr"/>
            <a:lstStyle/>
            <a:p>
              <a:pPr algn="ctr"/>
              <a:r>
                <a:rPr lang="hu-HU" sz="700" i="1"/>
                <a:t>ul32</a:t>
              </a:r>
            </a:p>
          </p:txBody>
        </p:sp>
        <p:sp>
          <p:nvSpPr>
            <p:cNvPr id="47" name="Line 203"/>
            <p:cNvSpPr>
              <a:spLocks noChangeShapeType="1"/>
            </p:cNvSpPr>
            <p:nvPr/>
          </p:nvSpPr>
          <p:spPr bwMode="auto">
            <a:xfrm>
              <a:off x="8541965" y="5941563"/>
              <a:ext cx="0" cy="57150"/>
            </a:xfrm>
            <a:prstGeom prst="line">
              <a:avLst/>
            </a:prstGeom>
            <a:noFill/>
            <a:ln w="9525">
              <a:solidFill>
                <a:schemeClr val="tx1"/>
              </a:solidFill>
              <a:round/>
              <a:headEnd/>
              <a:tailEnd/>
            </a:ln>
          </p:spPr>
          <p:txBody>
            <a:bodyPr/>
            <a:lstStyle/>
            <a:p>
              <a:endParaRPr lang="hu-HU"/>
            </a:p>
          </p:txBody>
        </p:sp>
      </p:grpSp>
      <p:graphicFrame>
        <p:nvGraphicFramePr>
          <p:cNvPr id="48" name="Diagram 47"/>
          <p:cNvGraphicFramePr>
            <a:graphicFrameLocks/>
          </p:cNvGraphicFramePr>
          <p:nvPr/>
        </p:nvGraphicFramePr>
        <p:xfrm>
          <a:off x="827584" y="2197968"/>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49" name="Szövegdoboz 48"/>
          <p:cNvSpPr txBox="1"/>
          <p:nvPr/>
        </p:nvSpPr>
        <p:spPr>
          <a:xfrm>
            <a:off x="2987824" y="5609892"/>
            <a:ext cx="3427285" cy="338554"/>
          </a:xfrm>
          <a:prstGeom prst="rect">
            <a:avLst/>
          </a:prstGeom>
          <a:noFill/>
        </p:spPr>
        <p:txBody>
          <a:bodyPr wrap="none" rtlCol="0">
            <a:spAutoFit/>
          </a:bodyPr>
          <a:lstStyle/>
          <a:p>
            <a:r>
              <a:rPr lang="en-US" sz="1600" dirty="0" smtClean="0"/>
              <a:t>Pearson’s correlation coefficient: </a:t>
            </a:r>
            <a:r>
              <a:rPr lang="en-US" sz="1600" b="1" dirty="0" smtClean="0"/>
              <a:t>- 0.51</a:t>
            </a:r>
            <a:endParaRPr lang="en-US" sz="1600" b="1" dirty="0"/>
          </a:p>
        </p:txBody>
      </p:sp>
      <p:pic>
        <p:nvPicPr>
          <p:cNvPr id="207873" name="Picture 1" descr="corr1"/>
          <p:cNvPicPr>
            <a:picLocks noChangeAspect="1" noChangeArrowheads="1"/>
          </p:cNvPicPr>
          <p:nvPr/>
        </p:nvPicPr>
        <p:blipFill>
          <a:blip r:embed="rId5" cstate="print"/>
          <a:srcRect/>
          <a:stretch>
            <a:fillRect/>
          </a:stretch>
        </p:blipFill>
        <p:spPr bwMode="auto">
          <a:xfrm>
            <a:off x="971600" y="5517232"/>
            <a:ext cx="1630363" cy="523875"/>
          </a:xfrm>
          <a:prstGeom prst="rect">
            <a:avLst/>
          </a:prstGeom>
          <a:noFill/>
          <a:ln w="9525">
            <a:noFill/>
            <a:miter lim="800000"/>
            <a:headEnd/>
            <a:tailEnd/>
          </a:ln>
        </p:spPr>
      </p:pic>
      <p:sp>
        <p:nvSpPr>
          <p:cNvPr id="51" name="Szövegdoboz 50"/>
          <p:cNvSpPr txBox="1"/>
          <p:nvPr/>
        </p:nvSpPr>
        <p:spPr>
          <a:xfrm>
            <a:off x="1403648" y="908720"/>
            <a:ext cx="3057568" cy="369332"/>
          </a:xfrm>
          <a:prstGeom prst="rect">
            <a:avLst/>
          </a:prstGeom>
          <a:noFill/>
        </p:spPr>
        <p:txBody>
          <a:bodyPr wrap="none" rtlCol="0">
            <a:spAutoFit/>
          </a:bodyPr>
          <a:lstStyle/>
          <a:p>
            <a:r>
              <a:rPr lang="hu-HU" dirty="0" err="1" smtClean="0"/>
              <a:t>high</a:t>
            </a:r>
            <a:r>
              <a:rPr lang="en-US" dirty="0" smtClean="0"/>
              <a:t>-titer infection: 1</a:t>
            </a:r>
            <a:r>
              <a:rPr lang="hu-HU" dirty="0" smtClean="0"/>
              <a:t>0</a:t>
            </a:r>
            <a:r>
              <a:rPr lang="en-US" dirty="0" smtClean="0"/>
              <a:t> pfu/cell</a:t>
            </a:r>
            <a:endParaRPr lang="en-US" dirty="0"/>
          </a:p>
        </p:txBody>
      </p:sp>
      <p:sp>
        <p:nvSpPr>
          <p:cNvPr id="52" name="Szövegdoboz 51"/>
          <p:cNvSpPr txBox="1"/>
          <p:nvPr/>
        </p:nvSpPr>
        <p:spPr>
          <a:xfrm>
            <a:off x="1259632" y="1772816"/>
            <a:ext cx="2929713" cy="369332"/>
          </a:xfrm>
          <a:prstGeom prst="rect">
            <a:avLst/>
          </a:prstGeom>
          <a:noFill/>
        </p:spPr>
        <p:txBody>
          <a:bodyPr wrap="none" rtlCol="0">
            <a:spAutoFit/>
          </a:bodyPr>
          <a:lstStyle/>
          <a:p>
            <a:r>
              <a:rPr lang="en-US" b="1" dirty="0" smtClean="0"/>
              <a:t>Convergently-oriented genes</a:t>
            </a:r>
            <a:endParaRPr lang="en-US" b="1" dirty="0"/>
          </a:p>
        </p:txBody>
      </p:sp>
    </p:spTree>
    <p:extLst>
      <p:ext uri="{BB962C8B-B14F-4D97-AF65-F5344CB8AC3E}">
        <p14:creationId xmlns:p14="http://schemas.microsoft.com/office/powerpoint/2010/main" val="2158267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8610001" y="-4536"/>
            <a:ext cx="598241"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15d.</a:t>
            </a:r>
            <a:endParaRPr lang="hu-HU" dirty="0"/>
          </a:p>
        </p:txBody>
      </p:sp>
      <p:sp>
        <p:nvSpPr>
          <p:cNvPr id="5" name="Téglalap 4"/>
          <p:cNvSpPr/>
          <p:nvPr/>
        </p:nvSpPr>
        <p:spPr>
          <a:xfrm>
            <a:off x="7596336" y="2564904"/>
            <a:ext cx="1166088" cy="338554"/>
          </a:xfrm>
          <a:prstGeom prst="rect">
            <a:avLst/>
          </a:prstGeom>
        </p:spPr>
        <p:txBody>
          <a:bodyPr wrap="none">
            <a:spAutoFit/>
          </a:bodyPr>
          <a:lstStyle/>
          <a:p>
            <a:r>
              <a:rPr lang="hu-HU" sz="1600" b="1" dirty="0" smtClean="0"/>
              <a:t>PacBio RS II</a:t>
            </a:r>
            <a:endParaRPr lang="hu-HU" sz="1600" b="1" dirty="0"/>
          </a:p>
        </p:txBody>
      </p:sp>
      <p:pic>
        <p:nvPicPr>
          <p:cNvPr id="13" name="Picture 4" descr="http://4.bp.blogspot.com/-H92EKayffI0/UfavoXkkGII/AAAAAAAAAJE/quFS3oO8FHo/s1600/RS+II_lo+res.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300192" y="404664"/>
            <a:ext cx="2843808" cy="2072425"/>
          </a:xfrm>
          <a:prstGeom prst="rect">
            <a:avLst/>
          </a:prstGeom>
          <a:noFill/>
        </p:spPr>
      </p:pic>
      <p:graphicFrame>
        <p:nvGraphicFramePr>
          <p:cNvPr id="25" name="Diagram 24"/>
          <p:cNvGraphicFramePr>
            <a:graphicFrameLocks/>
          </p:cNvGraphicFramePr>
          <p:nvPr/>
        </p:nvGraphicFramePr>
        <p:xfrm>
          <a:off x="755576" y="256490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5" name="Téglalap 34"/>
          <p:cNvSpPr/>
          <p:nvPr/>
        </p:nvSpPr>
        <p:spPr>
          <a:xfrm>
            <a:off x="5796136" y="4048497"/>
            <a:ext cx="3096344" cy="1008112"/>
          </a:xfrm>
          <a:prstGeom prst="rect">
            <a:avLst/>
          </a:prstGeom>
          <a:solidFill>
            <a:schemeClr val="accent6">
              <a:lumMod val="20000"/>
              <a:lumOff val="80000"/>
            </a:schemeClr>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36" name="Csoportba foglalás 13"/>
          <p:cNvGrpSpPr/>
          <p:nvPr/>
        </p:nvGrpSpPr>
        <p:grpSpPr>
          <a:xfrm>
            <a:off x="6228184" y="4309219"/>
            <a:ext cx="2232248" cy="415925"/>
            <a:chOff x="4355976" y="1788939"/>
            <a:chExt cx="2232248" cy="415925"/>
          </a:xfrm>
        </p:grpSpPr>
        <p:sp>
          <p:nvSpPr>
            <p:cNvPr id="37" name="Line 199"/>
            <p:cNvSpPr>
              <a:spLocks noChangeShapeType="1"/>
            </p:cNvSpPr>
            <p:nvPr/>
          </p:nvSpPr>
          <p:spPr bwMode="auto">
            <a:xfrm>
              <a:off x="4362326" y="2152476"/>
              <a:ext cx="1474787" cy="0"/>
            </a:xfrm>
            <a:prstGeom prst="line">
              <a:avLst/>
            </a:prstGeom>
            <a:noFill/>
            <a:ln w="9525">
              <a:solidFill>
                <a:schemeClr val="tx1"/>
              </a:solidFill>
              <a:round/>
              <a:headEnd/>
              <a:tailEnd type="triangle" w="med" len="sm"/>
            </a:ln>
          </p:spPr>
          <p:txBody>
            <a:bodyPr/>
            <a:lstStyle/>
            <a:p>
              <a:endParaRPr lang="hu-HU"/>
            </a:p>
          </p:txBody>
        </p:sp>
        <p:sp>
          <p:nvSpPr>
            <p:cNvPr id="38" name="Line 200"/>
            <p:cNvSpPr>
              <a:spLocks noChangeShapeType="1"/>
            </p:cNvSpPr>
            <p:nvPr/>
          </p:nvSpPr>
          <p:spPr bwMode="auto">
            <a:xfrm>
              <a:off x="4355976" y="2122314"/>
              <a:ext cx="0" cy="57150"/>
            </a:xfrm>
            <a:prstGeom prst="line">
              <a:avLst/>
            </a:prstGeom>
            <a:noFill/>
            <a:ln w="9525">
              <a:solidFill>
                <a:schemeClr val="tx1"/>
              </a:solidFill>
              <a:round/>
              <a:headEnd/>
              <a:tailEnd/>
            </a:ln>
          </p:spPr>
          <p:txBody>
            <a:bodyPr/>
            <a:lstStyle/>
            <a:p>
              <a:endParaRPr lang="hu-HU"/>
            </a:p>
          </p:txBody>
        </p:sp>
        <p:sp>
          <p:nvSpPr>
            <p:cNvPr id="39" name="Line 202"/>
            <p:cNvSpPr>
              <a:spLocks noChangeShapeType="1"/>
            </p:cNvSpPr>
            <p:nvPr/>
          </p:nvSpPr>
          <p:spPr bwMode="auto">
            <a:xfrm flipH="1">
              <a:off x="5743451" y="2006426"/>
              <a:ext cx="460375" cy="0"/>
            </a:xfrm>
            <a:prstGeom prst="line">
              <a:avLst/>
            </a:prstGeom>
            <a:noFill/>
            <a:ln w="9525">
              <a:solidFill>
                <a:schemeClr val="tx1"/>
              </a:solidFill>
              <a:round/>
              <a:headEnd/>
              <a:tailEnd type="triangle" w="med" len="sm"/>
            </a:ln>
          </p:spPr>
          <p:txBody>
            <a:bodyPr/>
            <a:lstStyle/>
            <a:p>
              <a:endParaRPr lang="hu-HU"/>
            </a:p>
          </p:txBody>
        </p:sp>
        <p:sp>
          <p:nvSpPr>
            <p:cNvPr id="40" name="Line 203"/>
            <p:cNvSpPr>
              <a:spLocks noChangeShapeType="1"/>
            </p:cNvSpPr>
            <p:nvPr/>
          </p:nvSpPr>
          <p:spPr bwMode="auto">
            <a:xfrm>
              <a:off x="6214938" y="1976264"/>
              <a:ext cx="0" cy="57150"/>
            </a:xfrm>
            <a:prstGeom prst="line">
              <a:avLst/>
            </a:prstGeom>
            <a:noFill/>
            <a:ln w="9525">
              <a:solidFill>
                <a:schemeClr val="tx1"/>
              </a:solidFill>
              <a:round/>
              <a:headEnd/>
              <a:tailEnd/>
            </a:ln>
          </p:spPr>
          <p:txBody>
            <a:bodyPr/>
            <a:lstStyle/>
            <a:p>
              <a:endParaRPr lang="hu-HU"/>
            </a:p>
          </p:txBody>
        </p:sp>
        <p:sp>
          <p:nvSpPr>
            <p:cNvPr id="41" name="Rectangle 310"/>
            <p:cNvSpPr>
              <a:spLocks noChangeArrowheads="1"/>
            </p:cNvSpPr>
            <p:nvPr/>
          </p:nvSpPr>
          <p:spPr bwMode="auto">
            <a:xfrm>
              <a:off x="4405188" y="2096914"/>
              <a:ext cx="1377950" cy="107950"/>
            </a:xfrm>
            <a:prstGeom prst="rect">
              <a:avLst/>
            </a:prstGeom>
            <a:solidFill>
              <a:schemeClr val="tx1">
                <a:lumMod val="85000"/>
                <a:lumOff val="15000"/>
              </a:schemeClr>
            </a:solidFill>
            <a:ln w="3175">
              <a:solidFill>
                <a:schemeClr val="tx1"/>
              </a:solidFill>
              <a:miter lim="800000"/>
              <a:headEnd/>
              <a:tailEnd/>
            </a:ln>
          </p:spPr>
          <p:txBody>
            <a:bodyPr wrap="none" anchor="ctr"/>
            <a:lstStyle/>
            <a:p>
              <a:pPr algn="ctr">
                <a:defRPr/>
              </a:pPr>
              <a:r>
                <a:rPr lang="hu-HU" sz="700" i="1">
                  <a:solidFill>
                    <a:schemeClr val="bg1"/>
                  </a:solidFill>
                </a:rPr>
                <a:t>ul30</a:t>
              </a:r>
            </a:p>
          </p:txBody>
        </p:sp>
        <p:sp>
          <p:nvSpPr>
            <p:cNvPr id="42" name="Rectangle 310"/>
            <p:cNvSpPr>
              <a:spLocks noChangeArrowheads="1"/>
            </p:cNvSpPr>
            <p:nvPr/>
          </p:nvSpPr>
          <p:spPr bwMode="auto">
            <a:xfrm>
              <a:off x="5797426" y="1949276"/>
              <a:ext cx="349250" cy="107950"/>
            </a:xfrm>
            <a:prstGeom prst="rect">
              <a:avLst/>
            </a:prstGeom>
            <a:solidFill>
              <a:schemeClr val="bg1"/>
            </a:solidFill>
            <a:ln w="3175">
              <a:solidFill>
                <a:schemeClr val="tx1"/>
              </a:solidFill>
              <a:miter lim="800000"/>
              <a:headEnd/>
              <a:tailEnd/>
            </a:ln>
          </p:spPr>
          <p:txBody>
            <a:bodyPr wrap="none" anchor="ctr"/>
            <a:lstStyle/>
            <a:p>
              <a:pPr algn="ctr"/>
              <a:r>
                <a:rPr lang="hu-HU" sz="700" i="1"/>
                <a:t>ul31</a:t>
              </a:r>
            </a:p>
          </p:txBody>
        </p:sp>
        <p:sp>
          <p:nvSpPr>
            <p:cNvPr id="43" name="Line 205"/>
            <p:cNvSpPr>
              <a:spLocks noChangeShapeType="1"/>
            </p:cNvSpPr>
            <p:nvPr/>
          </p:nvSpPr>
          <p:spPr bwMode="auto">
            <a:xfrm flipH="1">
              <a:off x="5743450" y="1844824"/>
              <a:ext cx="844773" cy="2852"/>
            </a:xfrm>
            <a:prstGeom prst="line">
              <a:avLst/>
            </a:prstGeom>
            <a:noFill/>
            <a:ln w="9525">
              <a:solidFill>
                <a:schemeClr val="tx1"/>
              </a:solidFill>
              <a:round/>
              <a:headEnd/>
              <a:tailEnd type="triangle" w="med" len="sm"/>
            </a:ln>
          </p:spPr>
          <p:txBody>
            <a:bodyPr/>
            <a:lstStyle/>
            <a:p>
              <a:endParaRPr lang="hu-HU"/>
            </a:p>
          </p:txBody>
        </p:sp>
        <p:sp>
          <p:nvSpPr>
            <p:cNvPr id="44" name="Rectangle 310"/>
            <p:cNvSpPr>
              <a:spLocks noChangeArrowheads="1"/>
            </p:cNvSpPr>
            <p:nvPr/>
          </p:nvSpPr>
          <p:spPr bwMode="auto">
            <a:xfrm>
              <a:off x="6148263" y="1788939"/>
              <a:ext cx="295275" cy="107950"/>
            </a:xfrm>
            <a:prstGeom prst="rect">
              <a:avLst/>
            </a:prstGeom>
            <a:solidFill>
              <a:schemeClr val="bg1"/>
            </a:solidFill>
            <a:ln w="3175">
              <a:solidFill>
                <a:schemeClr val="tx1"/>
              </a:solidFill>
              <a:miter lim="800000"/>
              <a:headEnd/>
              <a:tailEnd/>
            </a:ln>
          </p:spPr>
          <p:txBody>
            <a:bodyPr wrap="none" anchor="ctr"/>
            <a:lstStyle/>
            <a:p>
              <a:pPr algn="ctr"/>
              <a:r>
                <a:rPr lang="hu-HU" sz="700" i="1"/>
                <a:t>ul32</a:t>
              </a:r>
            </a:p>
          </p:txBody>
        </p:sp>
        <p:sp>
          <p:nvSpPr>
            <p:cNvPr id="45" name="Line 203"/>
            <p:cNvSpPr>
              <a:spLocks noChangeShapeType="1"/>
            </p:cNvSpPr>
            <p:nvPr/>
          </p:nvSpPr>
          <p:spPr bwMode="auto">
            <a:xfrm>
              <a:off x="6588224" y="1813865"/>
              <a:ext cx="0" cy="57150"/>
            </a:xfrm>
            <a:prstGeom prst="line">
              <a:avLst/>
            </a:prstGeom>
            <a:noFill/>
            <a:ln w="9525">
              <a:solidFill>
                <a:schemeClr val="tx1"/>
              </a:solidFill>
              <a:round/>
              <a:headEnd/>
              <a:tailEnd/>
            </a:ln>
          </p:spPr>
          <p:txBody>
            <a:bodyPr/>
            <a:lstStyle/>
            <a:p>
              <a:endParaRPr lang="hu-HU"/>
            </a:p>
          </p:txBody>
        </p:sp>
      </p:grpSp>
      <p:sp>
        <p:nvSpPr>
          <p:cNvPr id="47" name="Téglalap 46"/>
          <p:cNvSpPr/>
          <p:nvPr/>
        </p:nvSpPr>
        <p:spPr>
          <a:xfrm>
            <a:off x="971600" y="332656"/>
            <a:ext cx="4860032" cy="461665"/>
          </a:xfrm>
          <a:prstGeom prst="rect">
            <a:avLst/>
          </a:prstGeom>
          <a:effectLst/>
        </p:spPr>
        <p:txBody>
          <a:bodyPr wrap="square">
            <a:spAutoFit/>
          </a:bodyPr>
          <a:lstStyle/>
          <a:p>
            <a:pPr algn="ctr"/>
            <a:r>
              <a:rPr lang="hu-HU" sz="2400" b="1" dirty="0" smtClean="0">
                <a:latin typeface="Arial Black" pitchFamily="34" charset="0"/>
              </a:rPr>
              <a:t>ul31 </a:t>
            </a:r>
            <a:r>
              <a:rPr lang="hu-HU" sz="2400" b="1" dirty="0" smtClean="0">
                <a:solidFill>
                  <a:srgbClr val="0070C0"/>
                </a:solidFill>
                <a:latin typeface="Arial Black" pitchFamily="34" charset="0"/>
              </a:rPr>
              <a:t>vs.</a:t>
            </a:r>
            <a:r>
              <a:rPr lang="hu-HU" sz="2400" b="1" dirty="0" smtClean="0">
                <a:latin typeface="Arial Black" pitchFamily="34" charset="0"/>
              </a:rPr>
              <a:t> ul30 + ul31-32</a:t>
            </a:r>
            <a:endParaRPr lang="en-US" sz="2400" b="1" dirty="0">
              <a:latin typeface="Arial Black" pitchFamily="34" charset="0"/>
            </a:endParaRPr>
          </a:p>
        </p:txBody>
      </p:sp>
      <p:sp>
        <p:nvSpPr>
          <p:cNvPr id="49" name="Text Box 3"/>
          <p:cNvSpPr txBox="1">
            <a:spLocks noChangeArrowheads="1"/>
          </p:cNvSpPr>
          <p:nvPr/>
        </p:nvSpPr>
        <p:spPr bwMode="auto">
          <a:xfrm>
            <a:off x="1547664" y="2276872"/>
            <a:ext cx="1584176" cy="360040"/>
          </a:xfrm>
          <a:prstGeom prst="rect">
            <a:avLst/>
          </a:prstGeom>
          <a:solidFill>
            <a:schemeClr val="bg1">
              <a:lumMod val="95000"/>
            </a:schemeClr>
          </a:solidFill>
          <a:ln>
            <a:noFill/>
          </a:ln>
          <a:effectLst/>
        </p:spPr>
        <p:txBody>
          <a:bodyPr lIns="0" tIns="25602" rIns="0" bIns="0"/>
          <a:lstStyle>
            <a:lvl1pPr marL="431800" indent="-32385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1pPr>
            <a:lvl2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2pPr>
            <a:lvl3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3pPr>
            <a:lvl4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4pPr>
            <a:lvl5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9pPr>
          </a:lstStyle>
          <a:p>
            <a:pPr marL="107950" indent="0">
              <a:spcAft>
                <a:spcPts val="1293"/>
              </a:spcAft>
              <a:buSzPct val="45000"/>
            </a:pPr>
            <a:r>
              <a:rPr lang="en-US" altLang="hu-HU" dirty="0" smtClean="0">
                <a:solidFill>
                  <a:srgbClr val="0070C0"/>
                </a:solidFill>
                <a:latin typeface="+mn-lt"/>
              </a:rPr>
              <a:t>R</a:t>
            </a:r>
            <a:r>
              <a:rPr lang="en-US" altLang="hu-HU" baseline="-25000" dirty="0" smtClean="0">
                <a:solidFill>
                  <a:srgbClr val="0070C0"/>
                </a:solidFill>
                <a:latin typeface="+mn-lt"/>
                <a:ea typeface="Cambria Math" panose="02040503050406030204" pitchFamily="18" charset="0"/>
              </a:rPr>
              <a:t>∆</a:t>
            </a:r>
            <a:r>
              <a:rPr lang="hu-HU" altLang="hu-HU" dirty="0" smtClean="0">
                <a:solidFill>
                  <a:srgbClr val="0070C0"/>
                </a:solidFill>
                <a:latin typeface="+mn-lt"/>
                <a:ea typeface="Cambria Math" panose="02040503050406030204" pitchFamily="18" charset="0"/>
              </a:rPr>
              <a:t> = R</a:t>
            </a:r>
            <a:r>
              <a:rPr lang="hu-HU" altLang="hu-HU" baseline="-25000" dirty="0" smtClean="0">
                <a:solidFill>
                  <a:srgbClr val="0070C0"/>
                </a:solidFill>
                <a:latin typeface="+mn-lt"/>
                <a:ea typeface="Cambria Math" panose="02040503050406030204" pitchFamily="18" charset="0"/>
              </a:rPr>
              <a:t>t</a:t>
            </a:r>
            <a:r>
              <a:rPr lang="hu-HU" altLang="hu-HU" dirty="0" smtClean="0">
                <a:solidFill>
                  <a:srgbClr val="0070C0"/>
                </a:solidFill>
                <a:latin typeface="+mn-lt"/>
                <a:ea typeface="Cambria Math" panose="02040503050406030204" pitchFamily="18" charset="0"/>
              </a:rPr>
              <a:t> – R</a:t>
            </a:r>
            <a:r>
              <a:rPr lang="hu-HU" altLang="hu-HU" baseline="-25000" dirty="0" smtClean="0">
                <a:solidFill>
                  <a:srgbClr val="0070C0"/>
                </a:solidFill>
                <a:latin typeface="+mn-lt"/>
                <a:ea typeface="Cambria Math" panose="02040503050406030204" pitchFamily="18" charset="0"/>
              </a:rPr>
              <a:t>(t-1)</a:t>
            </a:r>
            <a:endParaRPr lang="en-US" altLang="hu-HU" baseline="-25000" dirty="0">
              <a:solidFill>
                <a:srgbClr val="0070C0"/>
              </a:solidFill>
              <a:latin typeface="+mn-lt"/>
            </a:endParaRPr>
          </a:p>
        </p:txBody>
      </p:sp>
      <p:sp>
        <p:nvSpPr>
          <p:cNvPr id="50" name="Szövegdoboz 49"/>
          <p:cNvSpPr txBox="1"/>
          <p:nvPr/>
        </p:nvSpPr>
        <p:spPr>
          <a:xfrm>
            <a:off x="1115616" y="1556792"/>
            <a:ext cx="3930628" cy="369332"/>
          </a:xfrm>
          <a:prstGeom prst="rect">
            <a:avLst/>
          </a:prstGeom>
          <a:noFill/>
        </p:spPr>
        <p:txBody>
          <a:bodyPr wrap="none" rtlCol="0">
            <a:spAutoFit/>
          </a:bodyPr>
          <a:lstStyle/>
          <a:p>
            <a:r>
              <a:rPr lang="en-US" b="1" dirty="0" smtClean="0"/>
              <a:t>Tandem &amp;</a:t>
            </a:r>
            <a:r>
              <a:rPr lang="hu-HU" b="1" dirty="0" smtClean="0"/>
              <a:t> </a:t>
            </a:r>
            <a:r>
              <a:rPr lang="en-US" b="1" dirty="0" smtClean="0"/>
              <a:t>convergently-oriented genes</a:t>
            </a:r>
            <a:endParaRPr lang="en-US" b="1" dirty="0"/>
          </a:p>
        </p:txBody>
      </p:sp>
    </p:spTree>
    <p:extLst>
      <p:ext uri="{BB962C8B-B14F-4D97-AF65-F5344CB8AC3E}">
        <p14:creationId xmlns:p14="http://schemas.microsoft.com/office/powerpoint/2010/main" val="21582674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églalap 33"/>
          <p:cNvSpPr/>
          <p:nvPr/>
        </p:nvSpPr>
        <p:spPr>
          <a:xfrm>
            <a:off x="2555776" y="5445224"/>
            <a:ext cx="6408712" cy="1008112"/>
          </a:xfrm>
          <a:prstGeom prst="rect">
            <a:avLst/>
          </a:prstGeom>
          <a:solidFill>
            <a:schemeClr val="accent6">
              <a:lumMod val="20000"/>
              <a:lumOff val="80000"/>
            </a:schemeClr>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Szövegdoboz 5"/>
          <p:cNvSpPr txBox="1"/>
          <p:nvPr/>
        </p:nvSpPr>
        <p:spPr>
          <a:xfrm>
            <a:off x="8610001" y="-4536"/>
            <a:ext cx="598241"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15d.</a:t>
            </a:r>
            <a:endParaRPr lang="hu-HU" dirty="0"/>
          </a:p>
        </p:txBody>
      </p:sp>
      <p:sp>
        <p:nvSpPr>
          <p:cNvPr id="5" name="Téglalap 4"/>
          <p:cNvSpPr/>
          <p:nvPr/>
        </p:nvSpPr>
        <p:spPr>
          <a:xfrm>
            <a:off x="7596336" y="2564904"/>
            <a:ext cx="1166088" cy="338554"/>
          </a:xfrm>
          <a:prstGeom prst="rect">
            <a:avLst/>
          </a:prstGeom>
        </p:spPr>
        <p:txBody>
          <a:bodyPr wrap="none">
            <a:spAutoFit/>
          </a:bodyPr>
          <a:lstStyle/>
          <a:p>
            <a:r>
              <a:rPr lang="hu-HU" sz="1600" b="1" dirty="0" smtClean="0"/>
              <a:t>PacBio RS II</a:t>
            </a:r>
            <a:endParaRPr lang="hu-HU" sz="1600" b="1" dirty="0"/>
          </a:p>
        </p:txBody>
      </p:sp>
      <p:pic>
        <p:nvPicPr>
          <p:cNvPr id="13" name="Picture 4" descr="http://4.bp.blogspot.com/-H92EKayffI0/UfavoXkkGII/AAAAAAAAAJE/quFS3oO8FHo/s1600/RS+II_lo+res.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300192" y="404664"/>
            <a:ext cx="2843808" cy="2072425"/>
          </a:xfrm>
          <a:prstGeom prst="rect">
            <a:avLst/>
          </a:prstGeom>
          <a:noFill/>
        </p:spPr>
      </p:pic>
      <p:grpSp>
        <p:nvGrpSpPr>
          <p:cNvPr id="2" name="Csoportba foglalás 13"/>
          <p:cNvGrpSpPr/>
          <p:nvPr/>
        </p:nvGrpSpPr>
        <p:grpSpPr>
          <a:xfrm>
            <a:off x="6588224" y="5508972"/>
            <a:ext cx="2232248" cy="415925"/>
            <a:chOff x="4355976" y="1788939"/>
            <a:chExt cx="2232248" cy="415925"/>
          </a:xfrm>
        </p:grpSpPr>
        <p:sp>
          <p:nvSpPr>
            <p:cNvPr id="15" name="Line 199"/>
            <p:cNvSpPr>
              <a:spLocks noChangeShapeType="1"/>
            </p:cNvSpPr>
            <p:nvPr/>
          </p:nvSpPr>
          <p:spPr bwMode="auto">
            <a:xfrm>
              <a:off x="4362326" y="2152476"/>
              <a:ext cx="1474787" cy="0"/>
            </a:xfrm>
            <a:prstGeom prst="line">
              <a:avLst/>
            </a:prstGeom>
            <a:noFill/>
            <a:ln w="9525">
              <a:solidFill>
                <a:schemeClr val="tx1"/>
              </a:solidFill>
              <a:round/>
              <a:headEnd/>
              <a:tailEnd type="triangle" w="med" len="sm"/>
            </a:ln>
          </p:spPr>
          <p:txBody>
            <a:bodyPr/>
            <a:lstStyle/>
            <a:p>
              <a:endParaRPr lang="hu-HU"/>
            </a:p>
          </p:txBody>
        </p:sp>
        <p:sp>
          <p:nvSpPr>
            <p:cNvPr id="16" name="Line 200"/>
            <p:cNvSpPr>
              <a:spLocks noChangeShapeType="1"/>
            </p:cNvSpPr>
            <p:nvPr/>
          </p:nvSpPr>
          <p:spPr bwMode="auto">
            <a:xfrm>
              <a:off x="4355976" y="2122314"/>
              <a:ext cx="0" cy="57150"/>
            </a:xfrm>
            <a:prstGeom prst="line">
              <a:avLst/>
            </a:prstGeom>
            <a:noFill/>
            <a:ln w="9525">
              <a:solidFill>
                <a:schemeClr val="tx1"/>
              </a:solidFill>
              <a:round/>
              <a:headEnd/>
              <a:tailEnd/>
            </a:ln>
          </p:spPr>
          <p:txBody>
            <a:bodyPr/>
            <a:lstStyle/>
            <a:p>
              <a:endParaRPr lang="hu-HU"/>
            </a:p>
          </p:txBody>
        </p:sp>
        <p:sp>
          <p:nvSpPr>
            <p:cNvPr id="17" name="Line 202"/>
            <p:cNvSpPr>
              <a:spLocks noChangeShapeType="1"/>
            </p:cNvSpPr>
            <p:nvPr/>
          </p:nvSpPr>
          <p:spPr bwMode="auto">
            <a:xfrm flipH="1">
              <a:off x="5743451" y="2006426"/>
              <a:ext cx="460375" cy="0"/>
            </a:xfrm>
            <a:prstGeom prst="line">
              <a:avLst/>
            </a:prstGeom>
            <a:noFill/>
            <a:ln w="9525">
              <a:solidFill>
                <a:schemeClr val="tx1"/>
              </a:solidFill>
              <a:round/>
              <a:headEnd/>
              <a:tailEnd type="triangle" w="med" len="sm"/>
            </a:ln>
          </p:spPr>
          <p:txBody>
            <a:bodyPr/>
            <a:lstStyle/>
            <a:p>
              <a:endParaRPr lang="hu-HU"/>
            </a:p>
          </p:txBody>
        </p:sp>
        <p:sp>
          <p:nvSpPr>
            <p:cNvPr id="18" name="Line 203"/>
            <p:cNvSpPr>
              <a:spLocks noChangeShapeType="1"/>
            </p:cNvSpPr>
            <p:nvPr/>
          </p:nvSpPr>
          <p:spPr bwMode="auto">
            <a:xfrm>
              <a:off x="6214938" y="1976264"/>
              <a:ext cx="0" cy="57150"/>
            </a:xfrm>
            <a:prstGeom prst="line">
              <a:avLst/>
            </a:prstGeom>
            <a:noFill/>
            <a:ln w="9525">
              <a:solidFill>
                <a:schemeClr val="tx1"/>
              </a:solidFill>
              <a:round/>
              <a:headEnd/>
              <a:tailEnd/>
            </a:ln>
          </p:spPr>
          <p:txBody>
            <a:bodyPr/>
            <a:lstStyle/>
            <a:p>
              <a:endParaRPr lang="hu-HU"/>
            </a:p>
          </p:txBody>
        </p:sp>
        <p:sp>
          <p:nvSpPr>
            <p:cNvPr id="19" name="Rectangle 310"/>
            <p:cNvSpPr>
              <a:spLocks noChangeArrowheads="1"/>
            </p:cNvSpPr>
            <p:nvPr/>
          </p:nvSpPr>
          <p:spPr bwMode="auto">
            <a:xfrm>
              <a:off x="4405188" y="2096914"/>
              <a:ext cx="1377950" cy="107950"/>
            </a:xfrm>
            <a:prstGeom prst="rect">
              <a:avLst/>
            </a:prstGeom>
            <a:solidFill>
              <a:schemeClr val="tx1">
                <a:lumMod val="85000"/>
                <a:lumOff val="15000"/>
              </a:schemeClr>
            </a:solidFill>
            <a:ln w="3175">
              <a:solidFill>
                <a:schemeClr val="tx1"/>
              </a:solidFill>
              <a:miter lim="800000"/>
              <a:headEnd/>
              <a:tailEnd/>
            </a:ln>
          </p:spPr>
          <p:txBody>
            <a:bodyPr wrap="none" anchor="ctr"/>
            <a:lstStyle/>
            <a:p>
              <a:pPr algn="ctr">
                <a:defRPr/>
              </a:pPr>
              <a:r>
                <a:rPr lang="hu-HU" sz="700" i="1">
                  <a:solidFill>
                    <a:schemeClr val="bg1"/>
                  </a:solidFill>
                </a:rPr>
                <a:t>ul30</a:t>
              </a:r>
            </a:p>
          </p:txBody>
        </p:sp>
        <p:sp>
          <p:nvSpPr>
            <p:cNvPr id="20" name="Rectangle 310"/>
            <p:cNvSpPr>
              <a:spLocks noChangeArrowheads="1"/>
            </p:cNvSpPr>
            <p:nvPr/>
          </p:nvSpPr>
          <p:spPr bwMode="auto">
            <a:xfrm>
              <a:off x="5797426" y="1949276"/>
              <a:ext cx="349250" cy="107950"/>
            </a:xfrm>
            <a:prstGeom prst="rect">
              <a:avLst/>
            </a:prstGeom>
            <a:solidFill>
              <a:schemeClr val="bg1"/>
            </a:solidFill>
            <a:ln w="3175">
              <a:solidFill>
                <a:schemeClr val="tx1"/>
              </a:solidFill>
              <a:miter lim="800000"/>
              <a:headEnd/>
              <a:tailEnd/>
            </a:ln>
          </p:spPr>
          <p:txBody>
            <a:bodyPr wrap="none" anchor="ctr"/>
            <a:lstStyle/>
            <a:p>
              <a:pPr algn="ctr"/>
              <a:r>
                <a:rPr lang="hu-HU" sz="700" i="1"/>
                <a:t>ul31</a:t>
              </a:r>
            </a:p>
          </p:txBody>
        </p:sp>
        <p:sp>
          <p:nvSpPr>
            <p:cNvPr id="21" name="Line 205"/>
            <p:cNvSpPr>
              <a:spLocks noChangeShapeType="1"/>
            </p:cNvSpPr>
            <p:nvPr/>
          </p:nvSpPr>
          <p:spPr bwMode="auto">
            <a:xfrm flipH="1">
              <a:off x="5743450" y="1844824"/>
              <a:ext cx="844773" cy="2852"/>
            </a:xfrm>
            <a:prstGeom prst="line">
              <a:avLst/>
            </a:prstGeom>
            <a:noFill/>
            <a:ln w="9525">
              <a:solidFill>
                <a:schemeClr val="tx1"/>
              </a:solidFill>
              <a:round/>
              <a:headEnd/>
              <a:tailEnd type="triangle" w="med" len="sm"/>
            </a:ln>
          </p:spPr>
          <p:txBody>
            <a:bodyPr/>
            <a:lstStyle/>
            <a:p>
              <a:endParaRPr lang="hu-HU"/>
            </a:p>
          </p:txBody>
        </p:sp>
        <p:sp>
          <p:nvSpPr>
            <p:cNvPr id="22" name="Rectangle 310"/>
            <p:cNvSpPr>
              <a:spLocks noChangeArrowheads="1"/>
            </p:cNvSpPr>
            <p:nvPr/>
          </p:nvSpPr>
          <p:spPr bwMode="auto">
            <a:xfrm>
              <a:off x="6148263" y="1788939"/>
              <a:ext cx="295275" cy="107950"/>
            </a:xfrm>
            <a:prstGeom prst="rect">
              <a:avLst/>
            </a:prstGeom>
            <a:solidFill>
              <a:schemeClr val="bg1"/>
            </a:solidFill>
            <a:ln w="3175">
              <a:solidFill>
                <a:schemeClr val="tx1"/>
              </a:solidFill>
              <a:miter lim="800000"/>
              <a:headEnd/>
              <a:tailEnd/>
            </a:ln>
          </p:spPr>
          <p:txBody>
            <a:bodyPr wrap="none" anchor="ctr"/>
            <a:lstStyle/>
            <a:p>
              <a:pPr algn="ctr"/>
              <a:r>
                <a:rPr lang="hu-HU" sz="700" i="1"/>
                <a:t>ul32</a:t>
              </a:r>
            </a:p>
          </p:txBody>
        </p:sp>
        <p:sp>
          <p:nvSpPr>
            <p:cNvPr id="23" name="Line 203"/>
            <p:cNvSpPr>
              <a:spLocks noChangeShapeType="1"/>
            </p:cNvSpPr>
            <p:nvPr/>
          </p:nvSpPr>
          <p:spPr bwMode="auto">
            <a:xfrm>
              <a:off x="6588224" y="1813865"/>
              <a:ext cx="0" cy="57150"/>
            </a:xfrm>
            <a:prstGeom prst="line">
              <a:avLst/>
            </a:prstGeom>
            <a:noFill/>
            <a:ln w="9525">
              <a:solidFill>
                <a:schemeClr val="tx1"/>
              </a:solidFill>
              <a:round/>
              <a:headEnd/>
              <a:tailEnd/>
            </a:ln>
          </p:spPr>
          <p:txBody>
            <a:bodyPr/>
            <a:lstStyle/>
            <a:p>
              <a:endParaRPr lang="hu-HU"/>
            </a:p>
          </p:txBody>
        </p:sp>
      </p:grpSp>
      <p:graphicFrame>
        <p:nvGraphicFramePr>
          <p:cNvPr id="24" name="Diagram 23"/>
          <p:cNvGraphicFramePr>
            <a:graphicFrameLocks/>
          </p:cNvGraphicFramePr>
          <p:nvPr/>
        </p:nvGraphicFramePr>
        <p:xfrm>
          <a:off x="971600" y="212596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6" name="Szövegdoboz 25"/>
          <p:cNvSpPr txBox="1"/>
          <p:nvPr/>
        </p:nvSpPr>
        <p:spPr>
          <a:xfrm>
            <a:off x="1192957" y="1521321"/>
            <a:ext cx="2766270" cy="369332"/>
          </a:xfrm>
          <a:prstGeom prst="rect">
            <a:avLst/>
          </a:prstGeom>
          <a:noFill/>
        </p:spPr>
        <p:txBody>
          <a:bodyPr wrap="none" rtlCol="0">
            <a:spAutoFit/>
          </a:bodyPr>
          <a:lstStyle/>
          <a:p>
            <a:r>
              <a:rPr lang="en-US" b="1" dirty="0" smtClean="0"/>
              <a:t>Divergently-oriented genes</a:t>
            </a:r>
            <a:endParaRPr lang="en-US" b="1" dirty="0"/>
          </a:p>
        </p:txBody>
      </p:sp>
      <p:grpSp>
        <p:nvGrpSpPr>
          <p:cNvPr id="33" name="Csoportba foglalás 32"/>
          <p:cNvGrpSpPr/>
          <p:nvPr/>
        </p:nvGrpSpPr>
        <p:grpSpPr>
          <a:xfrm>
            <a:off x="2699420" y="5969595"/>
            <a:ext cx="3960812" cy="339725"/>
            <a:chOff x="2699420" y="4927575"/>
            <a:chExt cx="3960812" cy="339725"/>
          </a:xfrm>
        </p:grpSpPr>
        <p:sp>
          <p:nvSpPr>
            <p:cNvPr id="27" name="Line 196"/>
            <p:cNvSpPr>
              <a:spLocks noChangeShapeType="1"/>
            </p:cNvSpPr>
            <p:nvPr/>
          </p:nvSpPr>
          <p:spPr bwMode="auto">
            <a:xfrm flipH="1">
              <a:off x="4934620" y="5216500"/>
              <a:ext cx="1706562" cy="0"/>
            </a:xfrm>
            <a:prstGeom prst="line">
              <a:avLst/>
            </a:prstGeom>
            <a:noFill/>
            <a:ln w="9525">
              <a:solidFill>
                <a:schemeClr val="tx1"/>
              </a:solidFill>
              <a:round/>
              <a:headEnd/>
              <a:tailEnd type="triangle" w="med" len="sm"/>
            </a:ln>
          </p:spPr>
          <p:txBody>
            <a:bodyPr/>
            <a:lstStyle/>
            <a:p>
              <a:endParaRPr lang="hu-HU"/>
            </a:p>
          </p:txBody>
        </p:sp>
        <p:sp>
          <p:nvSpPr>
            <p:cNvPr id="28" name="Line 197"/>
            <p:cNvSpPr>
              <a:spLocks noChangeShapeType="1"/>
            </p:cNvSpPr>
            <p:nvPr/>
          </p:nvSpPr>
          <p:spPr bwMode="auto">
            <a:xfrm>
              <a:off x="6650707" y="5189512"/>
              <a:ext cx="0" cy="57150"/>
            </a:xfrm>
            <a:prstGeom prst="line">
              <a:avLst/>
            </a:prstGeom>
            <a:noFill/>
            <a:ln w="9525">
              <a:solidFill>
                <a:schemeClr val="tx1"/>
              </a:solidFill>
              <a:round/>
              <a:headEnd/>
              <a:tailEnd/>
            </a:ln>
          </p:spPr>
          <p:txBody>
            <a:bodyPr/>
            <a:lstStyle/>
            <a:p>
              <a:endParaRPr lang="hu-HU"/>
            </a:p>
          </p:txBody>
        </p:sp>
        <p:sp>
          <p:nvSpPr>
            <p:cNvPr id="29" name="Rectangle 310"/>
            <p:cNvSpPr>
              <a:spLocks noChangeArrowheads="1"/>
            </p:cNvSpPr>
            <p:nvPr/>
          </p:nvSpPr>
          <p:spPr bwMode="auto">
            <a:xfrm>
              <a:off x="4990182" y="5159350"/>
              <a:ext cx="993775" cy="107950"/>
            </a:xfrm>
            <a:prstGeom prst="rect">
              <a:avLst/>
            </a:prstGeom>
            <a:solidFill>
              <a:schemeClr val="tx1">
                <a:lumMod val="85000"/>
                <a:lumOff val="15000"/>
              </a:schemeClr>
            </a:solidFill>
            <a:ln w="3175">
              <a:solidFill>
                <a:schemeClr val="tx1"/>
              </a:solidFill>
              <a:miter lim="800000"/>
              <a:headEnd/>
              <a:tailEnd/>
            </a:ln>
          </p:spPr>
          <p:txBody>
            <a:bodyPr wrap="none" anchor="ctr"/>
            <a:lstStyle/>
            <a:p>
              <a:pPr algn="ctr">
                <a:defRPr/>
              </a:pPr>
              <a:r>
                <a:rPr lang="hu-HU" sz="700" i="1">
                  <a:solidFill>
                    <a:schemeClr val="bg1"/>
                  </a:solidFill>
                </a:rPr>
                <a:t>ul29</a:t>
              </a:r>
            </a:p>
          </p:txBody>
        </p:sp>
        <p:sp>
          <p:nvSpPr>
            <p:cNvPr id="30" name="Line 196"/>
            <p:cNvSpPr>
              <a:spLocks noChangeShapeType="1"/>
            </p:cNvSpPr>
            <p:nvPr/>
          </p:nvSpPr>
          <p:spPr bwMode="auto">
            <a:xfrm flipH="1">
              <a:off x="2699420" y="4984725"/>
              <a:ext cx="3960812" cy="0"/>
            </a:xfrm>
            <a:prstGeom prst="line">
              <a:avLst/>
            </a:prstGeom>
            <a:noFill/>
            <a:ln w="9525">
              <a:solidFill>
                <a:srgbClr val="00B0F0"/>
              </a:solidFill>
              <a:prstDash val="dash"/>
              <a:round/>
              <a:headEnd/>
              <a:tailEnd type="triangle" w="med" len="sm"/>
            </a:ln>
          </p:spPr>
          <p:txBody>
            <a:bodyPr/>
            <a:lstStyle/>
            <a:p>
              <a:endParaRPr lang="hu-HU"/>
            </a:p>
          </p:txBody>
        </p:sp>
        <p:sp>
          <p:nvSpPr>
            <p:cNvPr id="31" name="Line 197"/>
            <p:cNvSpPr>
              <a:spLocks noChangeShapeType="1"/>
            </p:cNvSpPr>
            <p:nvPr/>
          </p:nvSpPr>
          <p:spPr bwMode="auto">
            <a:xfrm>
              <a:off x="6657057" y="4957737"/>
              <a:ext cx="0" cy="57150"/>
            </a:xfrm>
            <a:prstGeom prst="line">
              <a:avLst/>
            </a:prstGeom>
            <a:noFill/>
            <a:ln w="9525">
              <a:solidFill>
                <a:srgbClr val="00B0F0"/>
              </a:solidFill>
              <a:prstDash val="sysDash"/>
              <a:round/>
              <a:headEnd/>
              <a:tailEnd/>
            </a:ln>
          </p:spPr>
          <p:txBody>
            <a:bodyPr/>
            <a:lstStyle/>
            <a:p>
              <a:endParaRPr lang="hu-HU"/>
            </a:p>
          </p:txBody>
        </p:sp>
        <p:sp>
          <p:nvSpPr>
            <p:cNvPr id="32" name="Rectangle 310"/>
            <p:cNvSpPr>
              <a:spLocks noChangeArrowheads="1"/>
            </p:cNvSpPr>
            <p:nvPr/>
          </p:nvSpPr>
          <p:spPr bwMode="auto">
            <a:xfrm>
              <a:off x="4996532" y="4927575"/>
              <a:ext cx="993775" cy="107950"/>
            </a:xfrm>
            <a:prstGeom prst="rect">
              <a:avLst/>
            </a:prstGeom>
            <a:solidFill>
              <a:srgbClr val="00B0F0"/>
            </a:solidFill>
            <a:ln w="3175">
              <a:solidFill>
                <a:srgbClr val="00B0F0"/>
              </a:solidFill>
              <a:prstDash val="sysDash"/>
              <a:miter lim="800000"/>
              <a:headEnd/>
              <a:tailEnd/>
            </a:ln>
          </p:spPr>
          <p:txBody>
            <a:bodyPr wrap="none" anchor="ctr"/>
            <a:lstStyle/>
            <a:p>
              <a:pPr algn="ctr"/>
              <a:r>
                <a:rPr lang="hu-HU" sz="700" i="1">
                  <a:solidFill>
                    <a:schemeClr val="bg1"/>
                  </a:solidFill>
                </a:rPr>
                <a:t>ul29</a:t>
              </a:r>
            </a:p>
          </p:txBody>
        </p:sp>
      </p:grpSp>
      <p:sp>
        <p:nvSpPr>
          <p:cNvPr id="35" name="Text Box 3"/>
          <p:cNvSpPr txBox="1">
            <a:spLocks noChangeArrowheads="1"/>
          </p:cNvSpPr>
          <p:nvPr/>
        </p:nvSpPr>
        <p:spPr bwMode="auto">
          <a:xfrm>
            <a:off x="1835696" y="1981944"/>
            <a:ext cx="1584176" cy="360040"/>
          </a:xfrm>
          <a:prstGeom prst="rect">
            <a:avLst/>
          </a:prstGeom>
          <a:solidFill>
            <a:schemeClr val="bg1">
              <a:lumMod val="95000"/>
            </a:schemeClr>
          </a:solidFill>
          <a:ln>
            <a:noFill/>
          </a:ln>
          <a:effectLst/>
        </p:spPr>
        <p:txBody>
          <a:bodyPr lIns="0" tIns="25602" rIns="0" bIns="0"/>
          <a:lstStyle>
            <a:lvl1pPr marL="431800" indent="-32385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1pPr>
            <a:lvl2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2pPr>
            <a:lvl3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3pPr>
            <a:lvl4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4pPr>
            <a:lvl5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9pPr>
          </a:lstStyle>
          <a:p>
            <a:pPr marL="107950" indent="0">
              <a:spcAft>
                <a:spcPts val="1293"/>
              </a:spcAft>
              <a:buSzPct val="45000"/>
            </a:pPr>
            <a:r>
              <a:rPr lang="en-US" altLang="hu-HU" dirty="0" smtClean="0">
                <a:solidFill>
                  <a:srgbClr val="0070C0"/>
                </a:solidFill>
                <a:latin typeface="+mn-lt"/>
              </a:rPr>
              <a:t>R</a:t>
            </a:r>
            <a:r>
              <a:rPr lang="en-US" altLang="hu-HU" baseline="-25000" dirty="0" smtClean="0">
                <a:solidFill>
                  <a:srgbClr val="0070C0"/>
                </a:solidFill>
                <a:latin typeface="+mn-lt"/>
                <a:ea typeface="Cambria Math" panose="02040503050406030204" pitchFamily="18" charset="0"/>
              </a:rPr>
              <a:t>∆</a:t>
            </a:r>
            <a:r>
              <a:rPr lang="hu-HU" altLang="hu-HU" dirty="0" smtClean="0">
                <a:solidFill>
                  <a:srgbClr val="0070C0"/>
                </a:solidFill>
                <a:latin typeface="+mn-lt"/>
                <a:ea typeface="Cambria Math" panose="02040503050406030204" pitchFamily="18" charset="0"/>
              </a:rPr>
              <a:t> = R</a:t>
            </a:r>
            <a:r>
              <a:rPr lang="hu-HU" altLang="hu-HU" baseline="-25000" dirty="0" smtClean="0">
                <a:solidFill>
                  <a:srgbClr val="0070C0"/>
                </a:solidFill>
                <a:latin typeface="+mn-lt"/>
                <a:ea typeface="Cambria Math" panose="02040503050406030204" pitchFamily="18" charset="0"/>
              </a:rPr>
              <a:t>t</a:t>
            </a:r>
            <a:r>
              <a:rPr lang="hu-HU" altLang="hu-HU" dirty="0" smtClean="0">
                <a:solidFill>
                  <a:srgbClr val="0070C0"/>
                </a:solidFill>
                <a:latin typeface="+mn-lt"/>
                <a:ea typeface="Cambria Math" panose="02040503050406030204" pitchFamily="18" charset="0"/>
              </a:rPr>
              <a:t> – R</a:t>
            </a:r>
            <a:r>
              <a:rPr lang="hu-HU" altLang="hu-HU" baseline="-25000" dirty="0" smtClean="0">
                <a:solidFill>
                  <a:srgbClr val="0070C0"/>
                </a:solidFill>
                <a:latin typeface="+mn-lt"/>
                <a:ea typeface="Cambria Math" panose="02040503050406030204" pitchFamily="18" charset="0"/>
              </a:rPr>
              <a:t>(t-1)</a:t>
            </a:r>
            <a:endParaRPr lang="en-US" altLang="hu-HU" baseline="-25000" dirty="0">
              <a:solidFill>
                <a:srgbClr val="0070C0"/>
              </a:solidFill>
              <a:latin typeface="+mn-lt"/>
            </a:endParaRPr>
          </a:p>
        </p:txBody>
      </p:sp>
      <p:sp>
        <p:nvSpPr>
          <p:cNvPr id="36" name="Téglalap 35"/>
          <p:cNvSpPr/>
          <p:nvPr/>
        </p:nvSpPr>
        <p:spPr>
          <a:xfrm>
            <a:off x="971600" y="332656"/>
            <a:ext cx="4860032" cy="461665"/>
          </a:xfrm>
          <a:prstGeom prst="rect">
            <a:avLst/>
          </a:prstGeom>
          <a:effectLst/>
        </p:spPr>
        <p:txBody>
          <a:bodyPr wrap="square">
            <a:spAutoFit/>
          </a:bodyPr>
          <a:lstStyle/>
          <a:p>
            <a:pPr algn="ctr"/>
            <a:r>
              <a:rPr lang="hu-HU" sz="2400" b="1" dirty="0" smtClean="0">
                <a:latin typeface="Arial Black" pitchFamily="34" charset="0"/>
              </a:rPr>
              <a:t>ul30 </a:t>
            </a:r>
            <a:r>
              <a:rPr lang="hu-HU" sz="2400" b="1" dirty="0" smtClean="0">
                <a:solidFill>
                  <a:srgbClr val="0070C0"/>
                </a:solidFill>
                <a:latin typeface="Arial Black" pitchFamily="34" charset="0"/>
              </a:rPr>
              <a:t>vs.</a:t>
            </a:r>
            <a:r>
              <a:rPr lang="hu-HU" sz="2400" b="1" dirty="0" smtClean="0">
                <a:latin typeface="Arial Black" pitchFamily="34" charset="0"/>
              </a:rPr>
              <a:t> ul29 + ul29-28-27</a:t>
            </a:r>
            <a:endParaRPr lang="en-US" sz="2400" b="1" dirty="0">
              <a:latin typeface="Arial Black" pitchFamily="34" charset="0"/>
            </a:endParaRPr>
          </a:p>
        </p:txBody>
      </p:sp>
      <p:sp>
        <p:nvSpPr>
          <p:cNvPr id="37" name="Szövegdoboz 36"/>
          <p:cNvSpPr txBox="1"/>
          <p:nvPr/>
        </p:nvSpPr>
        <p:spPr>
          <a:xfrm>
            <a:off x="1115616" y="4797152"/>
            <a:ext cx="4399987" cy="369332"/>
          </a:xfrm>
          <a:prstGeom prst="rect">
            <a:avLst/>
          </a:prstGeom>
          <a:noFill/>
        </p:spPr>
        <p:txBody>
          <a:bodyPr wrap="none" rtlCol="0">
            <a:spAutoFit/>
          </a:bodyPr>
          <a:lstStyle/>
          <a:p>
            <a:r>
              <a:rPr lang="en-US" b="1" dirty="0" smtClean="0">
                <a:solidFill>
                  <a:srgbClr val="0996FF"/>
                </a:solidFill>
              </a:rPr>
              <a:t>Not promoter competition but joint control</a:t>
            </a:r>
            <a:r>
              <a:rPr lang="hu-HU" b="1" dirty="0" smtClean="0">
                <a:solidFill>
                  <a:srgbClr val="0996FF"/>
                </a:solidFill>
              </a:rPr>
              <a:t>!</a:t>
            </a:r>
            <a:endParaRPr lang="en-US" b="1" dirty="0">
              <a:solidFill>
                <a:srgbClr val="0996FF"/>
              </a:solidFill>
            </a:endParaRPr>
          </a:p>
        </p:txBody>
      </p:sp>
    </p:spTree>
    <p:extLst>
      <p:ext uri="{BB962C8B-B14F-4D97-AF65-F5344CB8AC3E}">
        <p14:creationId xmlns:p14="http://schemas.microsoft.com/office/powerpoint/2010/main" val="21582674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1" name="Kép 16"/>
          <p:cNvPicPr>
            <a:picLocks noChangeAspect="1"/>
          </p:cNvPicPr>
          <p:nvPr/>
        </p:nvPicPr>
        <p:blipFill rotWithShape="1">
          <a:blip r:embed="rId4" cstate="print"/>
          <a:srcRect l="39507" t="50467" r="8727" b="42764"/>
          <a:stretch/>
        </p:blipFill>
        <p:spPr bwMode="auto">
          <a:xfrm>
            <a:off x="900113" y="5589240"/>
            <a:ext cx="6985000" cy="936104"/>
          </a:xfrm>
          <a:prstGeom prst="rect">
            <a:avLst/>
          </a:prstGeom>
          <a:noFill/>
          <a:ln w="9525">
            <a:noFill/>
            <a:miter lim="800000"/>
            <a:headEnd/>
            <a:tailEnd/>
          </a:ln>
        </p:spPr>
      </p:pic>
      <p:pic>
        <p:nvPicPr>
          <p:cNvPr id="1027" name="Picture 1"/>
          <p:cNvPicPr>
            <a:picLocks noChangeAspect="1" noChangeArrowheads="1"/>
          </p:cNvPicPr>
          <p:nvPr/>
        </p:nvPicPr>
        <p:blipFill>
          <a:blip r:embed="rId5" cstate="print"/>
          <a:srcRect b="79051"/>
          <a:stretch>
            <a:fillRect/>
          </a:stretch>
        </p:blipFill>
        <p:spPr bwMode="auto">
          <a:xfrm>
            <a:off x="0" y="1096963"/>
            <a:ext cx="9144000" cy="1006475"/>
          </a:xfrm>
          <a:prstGeom prst="rect">
            <a:avLst/>
          </a:prstGeom>
          <a:noFill/>
          <a:ln w="9525">
            <a:noFill/>
            <a:round/>
            <a:headEnd/>
            <a:tailEnd/>
          </a:ln>
        </p:spPr>
      </p:pic>
      <p:pic>
        <p:nvPicPr>
          <p:cNvPr id="1028" name="Picture 2"/>
          <p:cNvPicPr>
            <a:picLocks noChangeAspect="1" noChangeArrowheads="1"/>
          </p:cNvPicPr>
          <p:nvPr/>
        </p:nvPicPr>
        <p:blipFill>
          <a:blip r:embed="rId5" cstate="print"/>
          <a:srcRect t="29553" b="60918"/>
          <a:stretch>
            <a:fillRect/>
          </a:stretch>
        </p:blipFill>
        <p:spPr bwMode="auto">
          <a:xfrm>
            <a:off x="0" y="2103438"/>
            <a:ext cx="9144000" cy="457200"/>
          </a:xfrm>
          <a:prstGeom prst="rect">
            <a:avLst/>
          </a:prstGeom>
          <a:noFill/>
          <a:ln w="9525">
            <a:noFill/>
            <a:round/>
            <a:headEnd/>
            <a:tailEnd/>
          </a:ln>
        </p:spPr>
      </p:pic>
      <p:pic>
        <p:nvPicPr>
          <p:cNvPr id="1029" name="Picture 3"/>
          <p:cNvPicPr>
            <a:picLocks noChangeAspect="1" noChangeArrowheads="1"/>
          </p:cNvPicPr>
          <p:nvPr/>
        </p:nvPicPr>
        <p:blipFill>
          <a:blip r:embed="rId5" cstate="print"/>
          <a:srcRect t="20935" b="71437"/>
          <a:stretch>
            <a:fillRect/>
          </a:stretch>
        </p:blipFill>
        <p:spPr bwMode="auto">
          <a:xfrm>
            <a:off x="0" y="2560638"/>
            <a:ext cx="9144000" cy="365125"/>
          </a:xfrm>
          <a:prstGeom prst="rect">
            <a:avLst/>
          </a:prstGeom>
          <a:noFill/>
          <a:ln w="9525">
            <a:noFill/>
            <a:round/>
            <a:headEnd/>
            <a:tailEnd/>
          </a:ln>
        </p:spPr>
      </p:pic>
      <p:pic>
        <p:nvPicPr>
          <p:cNvPr id="1030" name="Picture 4"/>
          <p:cNvPicPr>
            <a:picLocks noChangeAspect="1" noChangeArrowheads="1"/>
          </p:cNvPicPr>
          <p:nvPr/>
        </p:nvPicPr>
        <p:blipFill>
          <a:blip r:embed="rId5" cstate="print"/>
          <a:srcRect t="39073" b="9515"/>
          <a:stretch>
            <a:fillRect/>
          </a:stretch>
        </p:blipFill>
        <p:spPr bwMode="auto">
          <a:xfrm>
            <a:off x="0" y="2925763"/>
            <a:ext cx="9144000" cy="2468562"/>
          </a:xfrm>
          <a:prstGeom prst="rect">
            <a:avLst/>
          </a:prstGeom>
          <a:noFill/>
          <a:ln w="9525">
            <a:noFill/>
            <a:round/>
            <a:headEnd/>
            <a:tailEnd/>
          </a:ln>
        </p:spPr>
      </p:pic>
      <p:graphicFrame>
        <p:nvGraphicFramePr>
          <p:cNvPr id="1026" name="Object 5"/>
          <p:cNvGraphicFramePr>
            <a:graphicFrameLocks noChangeAspect="1"/>
          </p:cNvGraphicFramePr>
          <p:nvPr/>
        </p:nvGraphicFramePr>
        <p:xfrm>
          <a:off x="1422400" y="841375"/>
          <a:ext cx="3698875" cy="163513"/>
        </p:xfrm>
        <a:graphic>
          <a:graphicData uri="http://schemas.openxmlformats.org/presentationml/2006/ole">
            <mc:AlternateContent xmlns:mc="http://schemas.openxmlformats.org/markup-compatibility/2006">
              <mc:Choice xmlns:v="urn:schemas-microsoft-com:vml" Requires="v">
                <p:oleObj spid="_x0000_s176156" r:id="rId7" imgW="5613840" imgH="468360" progId="Word.Document.8">
                  <p:embed/>
                </p:oleObj>
              </mc:Choice>
              <mc:Fallback>
                <p:oleObj r:id="rId7" imgW="5613840" imgH="468360" progId="Word.Document.8">
                  <p:embed/>
                  <p:pic>
                    <p:nvPicPr>
                      <p:cNvPr id="0"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2400" y="841375"/>
                        <a:ext cx="3698875" cy="1635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031" name="Text Box 6"/>
          <p:cNvSpPr txBox="1">
            <a:spLocks noChangeArrowheads="1"/>
          </p:cNvSpPr>
          <p:nvPr/>
        </p:nvSpPr>
        <p:spPr bwMode="auto">
          <a:xfrm>
            <a:off x="510554" y="1279525"/>
            <a:ext cx="7589838" cy="639763"/>
          </a:xfrm>
          <a:prstGeom prst="rect">
            <a:avLst/>
          </a:prstGeom>
          <a:noFill/>
          <a:ln w="9525">
            <a:noFill/>
            <a:round/>
            <a:headEnd/>
            <a:tailEnd/>
          </a:ln>
        </p:spPr>
        <p:txBody>
          <a:bodyPr lIns="90000" tIns="57347" rIns="90000" bIns="45000"/>
          <a:lstStyle/>
          <a:p>
            <a:pPr>
              <a:tabLst>
                <a:tab pos="723900" algn="l"/>
                <a:tab pos="1447800" algn="l"/>
                <a:tab pos="2171700" algn="l"/>
                <a:tab pos="2895600" algn="l"/>
                <a:tab pos="3619500" algn="l"/>
                <a:tab pos="4343400" algn="l"/>
                <a:tab pos="5067300" algn="l"/>
                <a:tab pos="5791200" algn="l"/>
                <a:tab pos="6515100" algn="l"/>
                <a:tab pos="7239000" algn="l"/>
              </a:tabLst>
            </a:pPr>
            <a:r>
              <a:rPr lang="en-US" sz="1400" i="1" dirty="0">
                <a:solidFill>
                  <a:srgbClr val="000000"/>
                </a:solidFill>
              </a:rPr>
              <a:t>    ul10                          </a:t>
            </a:r>
            <a:r>
              <a:rPr lang="hu-HU" sz="1400" i="1" dirty="0" smtClean="0">
                <a:solidFill>
                  <a:srgbClr val="000000"/>
                </a:solidFill>
              </a:rPr>
              <a:t>        </a:t>
            </a:r>
            <a:r>
              <a:rPr lang="en-US" sz="1400" i="1" dirty="0" smtClean="0">
                <a:solidFill>
                  <a:srgbClr val="000000"/>
                </a:solidFill>
              </a:rPr>
              <a:t>ul9                             </a:t>
            </a:r>
            <a:r>
              <a:rPr lang="hu-HU" sz="1400" i="1" dirty="0" smtClean="0">
                <a:solidFill>
                  <a:srgbClr val="000000"/>
                </a:solidFill>
              </a:rPr>
              <a:t>                         </a:t>
            </a:r>
            <a:r>
              <a:rPr lang="en-US" sz="1400" i="1" dirty="0" smtClean="0">
                <a:solidFill>
                  <a:srgbClr val="000000"/>
                </a:solidFill>
              </a:rPr>
              <a:t>      </a:t>
            </a:r>
            <a:r>
              <a:rPr lang="en-US" sz="1400" i="1" dirty="0">
                <a:solidFill>
                  <a:srgbClr val="000000"/>
                </a:solidFill>
              </a:rPr>
              <a:t>ul8                                     ul7             </a:t>
            </a:r>
            <a:r>
              <a:rPr lang="hu-HU" sz="1400" i="1" dirty="0" smtClean="0">
                <a:solidFill>
                  <a:srgbClr val="000000"/>
                </a:solidFill>
              </a:rPr>
              <a:t>    </a:t>
            </a:r>
            <a:r>
              <a:rPr lang="en-US" sz="1400" i="1" dirty="0" smtClean="0">
                <a:solidFill>
                  <a:srgbClr val="000000"/>
                </a:solidFill>
              </a:rPr>
              <a:t>   </a:t>
            </a:r>
            <a:r>
              <a:rPr lang="en-US" sz="1400" i="1" dirty="0">
                <a:solidFill>
                  <a:srgbClr val="000000"/>
                </a:solidFill>
              </a:rPr>
              <a:t>ul6</a:t>
            </a:r>
          </a:p>
        </p:txBody>
      </p:sp>
      <p:sp>
        <p:nvSpPr>
          <p:cNvPr id="1032" name="Rectangle 7"/>
          <p:cNvSpPr>
            <a:spLocks noChangeArrowheads="1"/>
          </p:cNvSpPr>
          <p:nvPr/>
        </p:nvSpPr>
        <p:spPr bwMode="auto">
          <a:xfrm>
            <a:off x="0" y="1223963"/>
            <a:ext cx="822325" cy="787400"/>
          </a:xfrm>
          <a:prstGeom prst="rect">
            <a:avLst/>
          </a:prstGeom>
          <a:solidFill>
            <a:srgbClr val="E6E6FF"/>
          </a:solidFill>
          <a:ln w="9525">
            <a:solidFill>
              <a:srgbClr val="808080"/>
            </a:solidFill>
            <a:round/>
            <a:headEnd/>
            <a:tailEnd/>
          </a:ln>
        </p:spPr>
        <p:txBody>
          <a:bodyPr wrap="none" anchor="ctr"/>
          <a:lstStyle/>
          <a:p>
            <a:endParaRPr lang="en-US"/>
          </a:p>
        </p:txBody>
      </p:sp>
      <p:sp>
        <p:nvSpPr>
          <p:cNvPr id="1033" name="Rectangle 8"/>
          <p:cNvSpPr>
            <a:spLocks noChangeArrowheads="1"/>
          </p:cNvSpPr>
          <p:nvPr/>
        </p:nvSpPr>
        <p:spPr bwMode="auto">
          <a:xfrm>
            <a:off x="0" y="2011363"/>
            <a:ext cx="822325" cy="577850"/>
          </a:xfrm>
          <a:prstGeom prst="rect">
            <a:avLst/>
          </a:prstGeom>
          <a:solidFill>
            <a:srgbClr val="E6E6FF"/>
          </a:solidFill>
          <a:ln w="9525">
            <a:solidFill>
              <a:srgbClr val="808080"/>
            </a:solidFill>
            <a:round/>
            <a:headEnd/>
            <a:tailEnd/>
          </a:ln>
        </p:spPr>
        <p:txBody>
          <a:bodyPr wrap="none" anchor="ctr"/>
          <a:lstStyle/>
          <a:p>
            <a:endParaRPr lang="en-US"/>
          </a:p>
        </p:txBody>
      </p:sp>
      <p:sp>
        <p:nvSpPr>
          <p:cNvPr id="1034" name="Rectangle 9"/>
          <p:cNvSpPr>
            <a:spLocks noChangeArrowheads="1"/>
          </p:cNvSpPr>
          <p:nvPr/>
        </p:nvSpPr>
        <p:spPr bwMode="auto">
          <a:xfrm>
            <a:off x="0" y="2587625"/>
            <a:ext cx="822325" cy="366713"/>
          </a:xfrm>
          <a:prstGeom prst="rect">
            <a:avLst/>
          </a:prstGeom>
          <a:solidFill>
            <a:srgbClr val="E6E6FF"/>
          </a:solidFill>
          <a:ln w="9525">
            <a:solidFill>
              <a:srgbClr val="808080"/>
            </a:solidFill>
            <a:round/>
            <a:headEnd/>
            <a:tailEnd/>
          </a:ln>
        </p:spPr>
        <p:txBody>
          <a:bodyPr wrap="none" anchor="ctr"/>
          <a:lstStyle/>
          <a:p>
            <a:endParaRPr lang="en-US"/>
          </a:p>
        </p:txBody>
      </p:sp>
      <p:sp>
        <p:nvSpPr>
          <p:cNvPr id="1035" name="Rectangle 10"/>
          <p:cNvSpPr>
            <a:spLocks noChangeArrowheads="1"/>
          </p:cNvSpPr>
          <p:nvPr/>
        </p:nvSpPr>
        <p:spPr bwMode="auto">
          <a:xfrm>
            <a:off x="0" y="2954338"/>
            <a:ext cx="822325" cy="612775"/>
          </a:xfrm>
          <a:prstGeom prst="rect">
            <a:avLst/>
          </a:prstGeom>
          <a:solidFill>
            <a:srgbClr val="E6E6FF"/>
          </a:solidFill>
          <a:ln w="9525">
            <a:solidFill>
              <a:srgbClr val="808080"/>
            </a:solidFill>
            <a:round/>
            <a:headEnd/>
            <a:tailEnd/>
          </a:ln>
        </p:spPr>
        <p:txBody>
          <a:bodyPr wrap="none" anchor="ctr"/>
          <a:lstStyle/>
          <a:p>
            <a:endParaRPr lang="en-US"/>
          </a:p>
        </p:txBody>
      </p:sp>
      <p:sp>
        <p:nvSpPr>
          <p:cNvPr id="1036" name="Rectangle 11"/>
          <p:cNvSpPr>
            <a:spLocks noChangeArrowheads="1"/>
          </p:cNvSpPr>
          <p:nvPr/>
        </p:nvSpPr>
        <p:spPr bwMode="auto">
          <a:xfrm>
            <a:off x="0" y="3565525"/>
            <a:ext cx="822325" cy="731838"/>
          </a:xfrm>
          <a:prstGeom prst="rect">
            <a:avLst/>
          </a:prstGeom>
          <a:solidFill>
            <a:srgbClr val="E6E6FF"/>
          </a:solidFill>
          <a:ln w="9525">
            <a:solidFill>
              <a:srgbClr val="808080"/>
            </a:solidFill>
            <a:round/>
            <a:headEnd/>
            <a:tailEnd/>
          </a:ln>
        </p:spPr>
        <p:txBody>
          <a:bodyPr wrap="none" anchor="ctr"/>
          <a:lstStyle/>
          <a:p>
            <a:endParaRPr lang="en-US"/>
          </a:p>
        </p:txBody>
      </p:sp>
      <p:sp>
        <p:nvSpPr>
          <p:cNvPr id="1037" name="Rectangle 12"/>
          <p:cNvSpPr>
            <a:spLocks noChangeArrowheads="1"/>
          </p:cNvSpPr>
          <p:nvPr/>
        </p:nvSpPr>
        <p:spPr bwMode="auto">
          <a:xfrm>
            <a:off x="0" y="4297363"/>
            <a:ext cx="822325" cy="457200"/>
          </a:xfrm>
          <a:prstGeom prst="rect">
            <a:avLst/>
          </a:prstGeom>
          <a:solidFill>
            <a:srgbClr val="E6E6FF"/>
          </a:solidFill>
          <a:ln w="9525">
            <a:solidFill>
              <a:srgbClr val="808080"/>
            </a:solidFill>
            <a:round/>
            <a:headEnd/>
            <a:tailEnd/>
          </a:ln>
        </p:spPr>
        <p:txBody>
          <a:bodyPr wrap="none" anchor="ctr"/>
          <a:lstStyle/>
          <a:p>
            <a:endParaRPr lang="en-US"/>
          </a:p>
        </p:txBody>
      </p:sp>
      <p:sp>
        <p:nvSpPr>
          <p:cNvPr id="1038" name="Rectangle 13"/>
          <p:cNvSpPr>
            <a:spLocks noChangeArrowheads="1"/>
          </p:cNvSpPr>
          <p:nvPr/>
        </p:nvSpPr>
        <p:spPr bwMode="auto">
          <a:xfrm>
            <a:off x="0" y="4754563"/>
            <a:ext cx="822325" cy="639762"/>
          </a:xfrm>
          <a:prstGeom prst="rect">
            <a:avLst/>
          </a:prstGeom>
          <a:solidFill>
            <a:srgbClr val="E6E6FF"/>
          </a:solidFill>
          <a:ln w="9525">
            <a:solidFill>
              <a:srgbClr val="808080"/>
            </a:solidFill>
            <a:round/>
            <a:headEnd/>
            <a:tailEnd/>
          </a:ln>
        </p:spPr>
        <p:txBody>
          <a:bodyPr wrap="none" anchor="ctr"/>
          <a:lstStyle/>
          <a:p>
            <a:endParaRPr lang="en-US"/>
          </a:p>
        </p:txBody>
      </p:sp>
      <p:sp>
        <p:nvSpPr>
          <p:cNvPr id="1039" name="Text Box 14"/>
          <p:cNvSpPr txBox="1">
            <a:spLocks noChangeArrowheads="1"/>
          </p:cNvSpPr>
          <p:nvPr/>
        </p:nvSpPr>
        <p:spPr bwMode="auto">
          <a:xfrm>
            <a:off x="0" y="1643063"/>
            <a:ext cx="822325" cy="3617912"/>
          </a:xfrm>
          <a:prstGeom prst="rect">
            <a:avLst/>
          </a:prstGeom>
          <a:noFill/>
          <a:ln w="9525">
            <a:noFill/>
            <a:round/>
            <a:headEnd/>
            <a:tailEnd/>
          </a:ln>
        </p:spPr>
        <p:txBody>
          <a:bodyPr lIns="90000" tIns="55584" rIns="90000" bIns="45000"/>
          <a:lstStyle/>
          <a:p>
            <a:pPr>
              <a:tabLst>
                <a:tab pos="723900" algn="l"/>
              </a:tabLst>
            </a:pPr>
            <a:r>
              <a:rPr lang="en-US" sz="1200" dirty="0">
                <a:solidFill>
                  <a:srgbClr val="000000"/>
                </a:solidFill>
              </a:rPr>
              <a:t>Genome</a:t>
            </a:r>
          </a:p>
          <a:p>
            <a:pPr>
              <a:tabLst>
                <a:tab pos="723900" algn="l"/>
              </a:tabLst>
            </a:pPr>
            <a:endParaRPr lang="en-US" sz="1200" dirty="0">
              <a:solidFill>
                <a:srgbClr val="000000"/>
              </a:solidFill>
            </a:endParaRPr>
          </a:p>
          <a:p>
            <a:pPr>
              <a:tabLst>
                <a:tab pos="723900" algn="l"/>
              </a:tabLst>
            </a:pPr>
            <a:r>
              <a:rPr lang="en-US" sz="1200" dirty="0">
                <a:solidFill>
                  <a:srgbClr val="000000"/>
                </a:solidFill>
              </a:rPr>
              <a:t>1h</a:t>
            </a:r>
          </a:p>
          <a:p>
            <a:pPr>
              <a:tabLst>
                <a:tab pos="723900" algn="l"/>
              </a:tabLst>
            </a:pPr>
            <a:endParaRPr lang="en-US" sz="1200" dirty="0">
              <a:solidFill>
                <a:srgbClr val="000000"/>
              </a:solidFill>
            </a:endParaRPr>
          </a:p>
          <a:p>
            <a:pPr>
              <a:tabLst>
                <a:tab pos="723900" algn="l"/>
              </a:tabLst>
            </a:pPr>
            <a:endParaRPr lang="en-US" sz="1400" dirty="0">
              <a:solidFill>
                <a:srgbClr val="000000"/>
              </a:solidFill>
            </a:endParaRPr>
          </a:p>
          <a:p>
            <a:pPr>
              <a:tabLst>
                <a:tab pos="723900" algn="l"/>
              </a:tabLst>
            </a:pPr>
            <a:r>
              <a:rPr lang="en-US" sz="1200" dirty="0">
                <a:solidFill>
                  <a:srgbClr val="000000"/>
                </a:solidFill>
              </a:rPr>
              <a:t>2h</a:t>
            </a:r>
          </a:p>
          <a:p>
            <a:pPr>
              <a:tabLst>
                <a:tab pos="723900" algn="l"/>
              </a:tabLst>
            </a:pPr>
            <a:endParaRPr lang="en-US" sz="1200" dirty="0">
              <a:solidFill>
                <a:srgbClr val="000000"/>
              </a:solidFill>
            </a:endParaRPr>
          </a:p>
          <a:p>
            <a:pPr>
              <a:tabLst>
                <a:tab pos="723900" algn="l"/>
              </a:tabLst>
            </a:pPr>
            <a:endParaRPr lang="en-US" sz="1200" dirty="0">
              <a:solidFill>
                <a:srgbClr val="000000"/>
              </a:solidFill>
            </a:endParaRPr>
          </a:p>
          <a:p>
            <a:pPr>
              <a:tabLst>
                <a:tab pos="723900" algn="l"/>
              </a:tabLst>
            </a:pPr>
            <a:r>
              <a:rPr lang="en-US" sz="1200" dirty="0">
                <a:solidFill>
                  <a:srgbClr val="000000"/>
                </a:solidFill>
              </a:rPr>
              <a:t>4h</a:t>
            </a:r>
          </a:p>
          <a:p>
            <a:pPr>
              <a:tabLst>
                <a:tab pos="723900" algn="l"/>
              </a:tabLst>
            </a:pPr>
            <a:endParaRPr lang="en-US" sz="1200" dirty="0">
              <a:solidFill>
                <a:srgbClr val="000000"/>
              </a:solidFill>
            </a:endParaRPr>
          </a:p>
          <a:p>
            <a:pPr>
              <a:tabLst>
                <a:tab pos="723900" algn="l"/>
              </a:tabLst>
            </a:pPr>
            <a:endParaRPr lang="en-US" sz="1200" dirty="0">
              <a:solidFill>
                <a:srgbClr val="000000"/>
              </a:solidFill>
            </a:endParaRPr>
          </a:p>
          <a:p>
            <a:pPr>
              <a:tabLst>
                <a:tab pos="723900" algn="l"/>
              </a:tabLst>
            </a:pPr>
            <a:r>
              <a:rPr lang="en-US" sz="1200" dirty="0">
                <a:solidFill>
                  <a:srgbClr val="000000"/>
                </a:solidFill>
              </a:rPr>
              <a:t>6h</a:t>
            </a:r>
          </a:p>
          <a:p>
            <a:pPr>
              <a:tabLst>
                <a:tab pos="723900" algn="l"/>
              </a:tabLst>
            </a:pPr>
            <a:endParaRPr lang="en-US" sz="1200" dirty="0">
              <a:solidFill>
                <a:srgbClr val="000000"/>
              </a:solidFill>
            </a:endParaRPr>
          </a:p>
          <a:p>
            <a:pPr>
              <a:tabLst>
                <a:tab pos="723900" algn="l"/>
              </a:tabLst>
            </a:pPr>
            <a:endParaRPr lang="en-US" sz="1200" dirty="0">
              <a:solidFill>
                <a:srgbClr val="000000"/>
              </a:solidFill>
            </a:endParaRPr>
          </a:p>
          <a:p>
            <a:pPr>
              <a:tabLst>
                <a:tab pos="723900" algn="l"/>
              </a:tabLst>
            </a:pPr>
            <a:endParaRPr lang="en-US" sz="1200" dirty="0">
              <a:solidFill>
                <a:srgbClr val="000000"/>
              </a:solidFill>
            </a:endParaRPr>
          </a:p>
          <a:p>
            <a:pPr>
              <a:tabLst>
                <a:tab pos="723900" algn="l"/>
              </a:tabLst>
            </a:pPr>
            <a:r>
              <a:rPr lang="en-US" sz="1200" dirty="0">
                <a:solidFill>
                  <a:srgbClr val="000000"/>
                </a:solidFill>
              </a:rPr>
              <a:t>8h</a:t>
            </a:r>
          </a:p>
          <a:p>
            <a:pPr>
              <a:tabLst>
                <a:tab pos="723900" algn="l"/>
              </a:tabLst>
            </a:pPr>
            <a:endParaRPr lang="en-US" sz="1200" dirty="0">
              <a:solidFill>
                <a:srgbClr val="000000"/>
              </a:solidFill>
            </a:endParaRPr>
          </a:p>
          <a:p>
            <a:pPr>
              <a:tabLst>
                <a:tab pos="723900" algn="l"/>
              </a:tabLst>
            </a:pPr>
            <a:r>
              <a:rPr lang="en-US" sz="1200" dirty="0">
                <a:solidFill>
                  <a:srgbClr val="000000"/>
                </a:solidFill>
              </a:rPr>
              <a:t>12h</a:t>
            </a:r>
          </a:p>
          <a:p>
            <a:pPr>
              <a:tabLst>
                <a:tab pos="723900" algn="l"/>
              </a:tabLst>
            </a:pPr>
            <a:endParaRPr lang="en-US" dirty="0">
              <a:solidFill>
                <a:srgbClr val="000000"/>
              </a:solidFill>
            </a:endParaRPr>
          </a:p>
        </p:txBody>
      </p:sp>
      <p:sp>
        <p:nvSpPr>
          <p:cNvPr id="18" name="Téglalap 17"/>
          <p:cNvSpPr/>
          <p:nvPr/>
        </p:nvSpPr>
        <p:spPr>
          <a:xfrm>
            <a:off x="539552" y="260648"/>
            <a:ext cx="8172400" cy="892552"/>
          </a:xfrm>
          <a:prstGeom prst="rect">
            <a:avLst/>
          </a:prstGeom>
          <a:effectLst/>
        </p:spPr>
        <p:txBody>
          <a:bodyPr wrap="square">
            <a:spAutoFit/>
          </a:bodyPr>
          <a:lstStyle/>
          <a:p>
            <a:pPr algn="ctr">
              <a:tabLst>
                <a:tab pos="5743575" algn="l"/>
              </a:tabLst>
            </a:pPr>
            <a:r>
              <a:rPr lang="en-US" sz="3200" b="1" dirty="0" smtClean="0">
                <a:latin typeface="Arial Black" pitchFamily="34" charset="0"/>
              </a:rPr>
              <a:t>Convergent transcriptional overlaps</a:t>
            </a:r>
          </a:p>
          <a:p>
            <a:pPr algn="ctr">
              <a:tabLst>
                <a:tab pos="5743575" algn="l"/>
              </a:tabLst>
            </a:pPr>
            <a:r>
              <a:rPr lang="en-US" sz="2000" b="1" dirty="0" smtClean="0">
                <a:latin typeface="Arial Black" pitchFamily="34" charset="0"/>
              </a:rPr>
              <a:t>- 1. ‘</a:t>
            </a:r>
            <a:r>
              <a:rPr lang="en-US" sz="2000" b="1" dirty="0" smtClean="0">
                <a:solidFill>
                  <a:srgbClr val="0996FF"/>
                </a:solidFill>
                <a:latin typeface="Arial Black" pitchFamily="34" charset="0"/>
              </a:rPr>
              <a:t>hard</a:t>
            </a:r>
            <a:r>
              <a:rPr lang="en-US" sz="2000" b="1" dirty="0" smtClean="0">
                <a:latin typeface="Arial Black" pitchFamily="34" charset="0"/>
              </a:rPr>
              <a:t>’ overlaps: </a:t>
            </a:r>
            <a:r>
              <a:rPr lang="en-US" sz="2000" b="1" i="1" dirty="0" err="1" smtClean="0">
                <a:latin typeface="Arial Black" pitchFamily="34" charset="0"/>
              </a:rPr>
              <a:t>ul</a:t>
            </a:r>
            <a:r>
              <a:rPr lang="hu-HU" sz="2000" b="1" i="1" dirty="0" smtClean="0">
                <a:latin typeface="Arial Black" pitchFamily="34" charset="0"/>
              </a:rPr>
              <a:t>8</a:t>
            </a:r>
            <a:r>
              <a:rPr lang="en-US" sz="2000" b="1" i="1" dirty="0" smtClean="0">
                <a:latin typeface="Arial Black" pitchFamily="34" charset="0"/>
              </a:rPr>
              <a:t>-</a:t>
            </a:r>
            <a:r>
              <a:rPr lang="hu-HU" sz="2000" b="1" i="1" dirty="0" smtClean="0">
                <a:latin typeface="Arial Black" pitchFamily="34" charset="0"/>
              </a:rPr>
              <a:t>ul7</a:t>
            </a:r>
            <a:r>
              <a:rPr lang="en-US" sz="2000" b="1" i="1" dirty="0" smtClean="0">
                <a:latin typeface="Arial Black" pitchFamily="34" charset="0"/>
              </a:rPr>
              <a:t> </a:t>
            </a:r>
            <a:r>
              <a:rPr lang="en-US" sz="2000" b="1" dirty="0" smtClean="0">
                <a:latin typeface="Arial Black" pitchFamily="34" charset="0"/>
              </a:rPr>
              <a:t>gene pairs</a:t>
            </a:r>
            <a:endParaRPr lang="en-US" sz="2000" b="1" dirty="0">
              <a:latin typeface="Arial Black" pitchFamily="34" charset="0"/>
            </a:endParaRPr>
          </a:p>
        </p:txBody>
      </p:sp>
      <p:sp>
        <p:nvSpPr>
          <p:cNvPr id="19" name="Szövegdoboz 18"/>
          <p:cNvSpPr txBox="1"/>
          <p:nvPr/>
        </p:nvSpPr>
        <p:spPr>
          <a:xfrm>
            <a:off x="8604448" y="-4536"/>
            <a:ext cx="598241"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10d.</a:t>
            </a:r>
            <a:endParaRPr lang="hu-HU" dirty="0"/>
          </a:p>
        </p:txBody>
      </p:sp>
      <p:sp>
        <p:nvSpPr>
          <p:cNvPr id="20" name="Szövegdoboz 19"/>
          <p:cNvSpPr txBox="1"/>
          <p:nvPr/>
        </p:nvSpPr>
        <p:spPr>
          <a:xfrm>
            <a:off x="1133612" y="4293096"/>
            <a:ext cx="2718308" cy="338554"/>
          </a:xfrm>
          <a:prstGeom prst="rect">
            <a:avLst/>
          </a:prstGeom>
          <a:noFill/>
        </p:spPr>
        <p:txBody>
          <a:bodyPr wrap="none" rtlCol="0">
            <a:spAutoFit/>
          </a:bodyPr>
          <a:lstStyle/>
          <a:p>
            <a:r>
              <a:rPr lang="en-US" sz="1600" dirty="0" smtClean="0"/>
              <a:t>Inverse transcriptional kinetics</a:t>
            </a:r>
            <a:endParaRPr lang="en-US" sz="1600" dirty="0"/>
          </a:p>
        </p:txBody>
      </p:sp>
      <p:cxnSp>
        <p:nvCxnSpPr>
          <p:cNvPr id="22" name="Egyenes összekötő nyíllal 21"/>
          <p:cNvCxnSpPr/>
          <p:nvPr/>
        </p:nvCxnSpPr>
        <p:spPr>
          <a:xfrm flipV="1">
            <a:off x="3635896" y="3140968"/>
            <a:ext cx="432048"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Egyenes összekötő nyíllal 23"/>
          <p:cNvCxnSpPr/>
          <p:nvPr/>
        </p:nvCxnSpPr>
        <p:spPr>
          <a:xfrm flipV="1">
            <a:off x="3635896" y="3717032"/>
            <a:ext cx="151216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églalap 27"/>
          <p:cNvSpPr/>
          <p:nvPr/>
        </p:nvSpPr>
        <p:spPr>
          <a:xfrm>
            <a:off x="6228184" y="5013176"/>
            <a:ext cx="2698303" cy="707886"/>
          </a:xfrm>
          <a:prstGeom prst="rect">
            <a:avLst/>
          </a:prstGeom>
          <a:solidFill>
            <a:schemeClr val="tx1"/>
          </a:solidFill>
          <a:effectLst>
            <a:outerShdw blurRad="50800" dist="38100" dir="2700000" algn="tl" rotWithShape="0">
              <a:prstClr val="black">
                <a:alpha val="40000"/>
              </a:prstClr>
            </a:outerShdw>
          </a:effectLst>
        </p:spPr>
        <p:txBody>
          <a:bodyPr wrap="none">
            <a:spAutoFit/>
          </a:bodyPr>
          <a:lstStyle/>
          <a:p>
            <a:pPr algn="ctr"/>
            <a:r>
              <a:rPr lang="en-US" sz="1600" dirty="0" err="1" smtClean="0">
                <a:solidFill>
                  <a:schemeClr val="bg1"/>
                </a:solidFill>
              </a:rPr>
              <a:t>PacBio</a:t>
            </a:r>
            <a:r>
              <a:rPr lang="en-US" sz="1600" dirty="0" smtClean="0">
                <a:solidFill>
                  <a:schemeClr val="bg1"/>
                </a:solidFill>
              </a:rPr>
              <a:t> RS II platform: </a:t>
            </a:r>
          </a:p>
          <a:p>
            <a:pPr algn="ctr"/>
            <a:r>
              <a:rPr lang="en-US" sz="1200" dirty="0" smtClean="0">
                <a:solidFill>
                  <a:schemeClr val="bg1"/>
                </a:solidFill>
              </a:rPr>
              <a:t>combined random </a:t>
            </a:r>
            <a:r>
              <a:rPr lang="en-US" sz="1200" dirty="0" err="1" smtClean="0">
                <a:solidFill>
                  <a:schemeClr val="bg1"/>
                </a:solidFill>
              </a:rPr>
              <a:t>hexamer</a:t>
            </a:r>
            <a:r>
              <a:rPr lang="en-US" sz="1200" dirty="0" smtClean="0">
                <a:solidFill>
                  <a:schemeClr val="bg1"/>
                </a:solidFill>
              </a:rPr>
              <a:t>-primed and</a:t>
            </a:r>
          </a:p>
          <a:p>
            <a:pPr algn="ctr"/>
            <a:r>
              <a:rPr lang="en-US" sz="1200" dirty="0" smtClean="0">
                <a:solidFill>
                  <a:schemeClr val="bg1"/>
                </a:solidFill>
              </a:rPr>
              <a:t>anchored </a:t>
            </a:r>
            <a:r>
              <a:rPr lang="en-US" sz="1200" dirty="0" err="1" smtClean="0">
                <a:solidFill>
                  <a:schemeClr val="bg1"/>
                </a:solidFill>
              </a:rPr>
              <a:t>oligo</a:t>
            </a:r>
            <a:r>
              <a:rPr lang="en-US" sz="1200" dirty="0" smtClean="0">
                <a:solidFill>
                  <a:schemeClr val="bg1"/>
                </a:solidFill>
              </a:rPr>
              <a:t>(</a:t>
            </a:r>
            <a:r>
              <a:rPr lang="en-US" sz="1200" dirty="0" err="1" smtClean="0">
                <a:solidFill>
                  <a:schemeClr val="bg1"/>
                </a:solidFill>
              </a:rPr>
              <a:t>dT</a:t>
            </a:r>
            <a:r>
              <a:rPr lang="en-US" sz="1200" dirty="0" smtClean="0">
                <a:solidFill>
                  <a:schemeClr val="bg1"/>
                </a:solidFill>
              </a:rPr>
              <a:t>) primed </a:t>
            </a:r>
            <a:r>
              <a:rPr lang="en-US" sz="1200" dirty="0" smtClean="0">
                <a:solidFill>
                  <a:schemeClr val="bg1"/>
                </a:solidFill>
                <a:sym typeface="Symbol"/>
              </a:rPr>
              <a:t></a:t>
            </a:r>
            <a:r>
              <a:rPr lang="en-US" sz="1200" dirty="0" smtClean="0">
                <a:solidFill>
                  <a:schemeClr val="bg1"/>
                </a:solidFill>
              </a:rPr>
              <a:t>poly(A)-</a:t>
            </a:r>
            <a:r>
              <a:rPr lang="en-US" sz="1200" dirty="0" err="1" smtClean="0">
                <a:solidFill>
                  <a:schemeClr val="bg1"/>
                </a:solidFill>
              </a:rPr>
              <a:t>seq</a:t>
            </a:r>
            <a:r>
              <a:rPr lang="en-US" sz="1200" dirty="0" smtClean="0">
                <a:solidFill>
                  <a:schemeClr val="bg1"/>
                </a:solidFill>
                <a:sym typeface="Symbol"/>
              </a:rPr>
              <a:t></a:t>
            </a:r>
            <a:endParaRPr lang="en-US" sz="1200" dirty="0">
              <a:solidFill>
                <a:schemeClr val="bg1"/>
              </a:solidFill>
            </a:endParaRPr>
          </a:p>
        </p:txBody>
      </p:sp>
      <p:sp>
        <p:nvSpPr>
          <p:cNvPr id="29" name="Téglalap 28"/>
          <p:cNvSpPr/>
          <p:nvPr/>
        </p:nvSpPr>
        <p:spPr>
          <a:xfrm>
            <a:off x="3779912" y="2348880"/>
            <a:ext cx="3600400" cy="2736304"/>
          </a:xfrm>
          <a:prstGeom prst="rect">
            <a:avLst/>
          </a:prstGeom>
          <a:solidFill>
            <a:schemeClr val="accent1">
              <a:alpha val="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31" name="Egyenes összekötő 30"/>
          <p:cNvCxnSpPr/>
          <p:nvPr/>
        </p:nvCxnSpPr>
        <p:spPr>
          <a:xfrm>
            <a:off x="6262092" y="1844824"/>
            <a:ext cx="0" cy="3168352"/>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églalap 53"/>
          <p:cNvSpPr/>
          <p:nvPr/>
        </p:nvSpPr>
        <p:spPr>
          <a:xfrm>
            <a:off x="251520" y="2708920"/>
            <a:ext cx="8352928" cy="2808312"/>
          </a:xfrm>
          <a:prstGeom prst="rect">
            <a:avLst/>
          </a:prstGeom>
          <a:solidFill>
            <a:schemeClr val="bg2"/>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cxnSp>
        <p:nvCxnSpPr>
          <p:cNvPr id="4" name="Egyenes összekötő 3"/>
          <p:cNvCxnSpPr/>
          <p:nvPr/>
        </p:nvCxnSpPr>
        <p:spPr>
          <a:xfrm flipV="1">
            <a:off x="715092" y="4751022"/>
            <a:ext cx="7506186" cy="66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Jobbra nyíl 4"/>
          <p:cNvSpPr/>
          <p:nvPr/>
        </p:nvSpPr>
        <p:spPr>
          <a:xfrm>
            <a:off x="2673364" y="4643210"/>
            <a:ext cx="504056" cy="216024"/>
          </a:xfrm>
          <a:prstGeom prst="rightArrow">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6" name="Jobbra nyíl 5"/>
          <p:cNvSpPr/>
          <p:nvPr/>
        </p:nvSpPr>
        <p:spPr>
          <a:xfrm>
            <a:off x="3209694" y="4643210"/>
            <a:ext cx="504056" cy="216024"/>
          </a:xfrm>
          <a:prstGeom prst="rightArrow">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7" name="Jobbra nyíl 6"/>
          <p:cNvSpPr/>
          <p:nvPr/>
        </p:nvSpPr>
        <p:spPr>
          <a:xfrm>
            <a:off x="3764242" y="4643210"/>
            <a:ext cx="504056" cy="216024"/>
          </a:xfrm>
          <a:prstGeom prst="rightArrow">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8" name="Jobbra nyíl 7"/>
          <p:cNvSpPr/>
          <p:nvPr/>
        </p:nvSpPr>
        <p:spPr>
          <a:xfrm flipH="1">
            <a:off x="4617580" y="4643210"/>
            <a:ext cx="504056" cy="216024"/>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9" name="Jobbra nyíl 8"/>
          <p:cNvSpPr/>
          <p:nvPr/>
        </p:nvSpPr>
        <p:spPr>
          <a:xfrm flipH="1">
            <a:off x="5153910" y="4643210"/>
            <a:ext cx="504056" cy="216024"/>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solidFill>
                <a:srgbClr val="FF0000"/>
              </a:solidFill>
            </a:endParaRPr>
          </a:p>
        </p:txBody>
      </p:sp>
      <p:sp>
        <p:nvSpPr>
          <p:cNvPr id="10" name="Jobbra nyíl 9"/>
          <p:cNvSpPr/>
          <p:nvPr/>
        </p:nvSpPr>
        <p:spPr>
          <a:xfrm flipH="1">
            <a:off x="5708458" y="4643210"/>
            <a:ext cx="504056" cy="216024"/>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2" name="Jobbra nyíl 11"/>
          <p:cNvSpPr/>
          <p:nvPr/>
        </p:nvSpPr>
        <p:spPr>
          <a:xfrm>
            <a:off x="6215968" y="4643210"/>
            <a:ext cx="504056" cy="216024"/>
          </a:xfrm>
          <a:prstGeom prst="rightArrow">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cxnSp>
        <p:nvCxnSpPr>
          <p:cNvPr id="17" name="Egyenes összekötő 16"/>
          <p:cNvCxnSpPr/>
          <p:nvPr/>
        </p:nvCxnSpPr>
        <p:spPr>
          <a:xfrm>
            <a:off x="128346" y="4754330"/>
            <a:ext cx="648072"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8" name="Egyenes összekötő 17"/>
          <p:cNvCxnSpPr/>
          <p:nvPr/>
        </p:nvCxnSpPr>
        <p:spPr>
          <a:xfrm>
            <a:off x="8228738" y="4744903"/>
            <a:ext cx="648072"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0" name="Egyenes összekötő 19"/>
          <p:cNvCxnSpPr/>
          <p:nvPr/>
        </p:nvCxnSpPr>
        <p:spPr>
          <a:xfrm rot="5400000">
            <a:off x="-48352" y="3844194"/>
            <a:ext cx="1800000" cy="0"/>
          </a:xfrm>
          <a:prstGeom prst="line">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Egyenes összekötő 20"/>
          <p:cNvCxnSpPr/>
          <p:nvPr/>
        </p:nvCxnSpPr>
        <p:spPr>
          <a:xfrm rot="5400000">
            <a:off x="7152447" y="3844194"/>
            <a:ext cx="1800000" cy="0"/>
          </a:xfrm>
          <a:prstGeom prst="line">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Jobbra nyíl 24"/>
          <p:cNvSpPr/>
          <p:nvPr/>
        </p:nvSpPr>
        <p:spPr>
          <a:xfrm>
            <a:off x="6770516" y="4643210"/>
            <a:ext cx="504056" cy="216024"/>
          </a:xfrm>
          <a:prstGeom prst="rightArrow">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6" name="Jobbra nyíl 25"/>
          <p:cNvSpPr/>
          <p:nvPr/>
        </p:nvSpPr>
        <p:spPr>
          <a:xfrm>
            <a:off x="7325064" y="4643210"/>
            <a:ext cx="504056" cy="216024"/>
          </a:xfrm>
          <a:prstGeom prst="rightArrow">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7" name="Jobbra nyíl 26"/>
          <p:cNvSpPr/>
          <p:nvPr/>
        </p:nvSpPr>
        <p:spPr>
          <a:xfrm flipH="1">
            <a:off x="1056008" y="4643210"/>
            <a:ext cx="504056" cy="216024"/>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8" name="Jobbra nyíl 27"/>
          <p:cNvSpPr/>
          <p:nvPr/>
        </p:nvSpPr>
        <p:spPr>
          <a:xfrm flipH="1">
            <a:off x="1592338" y="4643210"/>
            <a:ext cx="504056" cy="216024"/>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solidFill>
                <a:srgbClr val="FF0000"/>
              </a:solidFill>
            </a:endParaRPr>
          </a:p>
        </p:txBody>
      </p:sp>
      <p:sp>
        <p:nvSpPr>
          <p:cNvPr id="29" name="Jobbra nyíl 28"/>
          <p:cNvSpPr/>
          <p:nvPr/>
        </p:nvSpPr>
        <p:spPr>
          <a:xfrm flipH="1">
            <a:off x="2146886" y="4643210"/>
            <a:ext cx="504056" cy="216024"/>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cxnSp>
        <p:nvCxnSpPr>
          <p:cNvPr id="35" name="Egyenes összekötő nyíllal 34"/>
          <p:cNvCxnSpPr/>
          <p:nvPr/>
        </p:nvCxnSpPr>
        <p:spPr>
          <a:xfrm flipH="1">
            <a:off x="4682816" y="5155057"/>
            <a:ext cx="936000" cy="1588"/>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Egyenes összekötő nyíllal 35"/>
          <p:cNvCxnSpPr/>
          <p:nvPr/>
        </p:nvCxnSpPr>
        <p:spPr>
          <a:xfrm flipH="1">
            <a:off x="4682816" y="5299176"/>
            <a:ext cx="612000" cy="1588"/>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Egyenes összekötő nyíllal 36"/>
          <p:cNvCxnSpPr/>
          <p:nvPr/>
        </p:nvCxnSpPr>
        <p:spPr>
          <a:xfrm>
            <a:off x="2644264" y="4948698"/>
            <a:ext cx="1620000" cy="1588"/>
          </a:xfrm>
          <a:prstGeom prst="straightConnector1">
            <a:avLst/>
          </a:prstGeom>
          <a:ln w="19050">
            <a:solidFill>
              <a:schemeClr val="accent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Egyenes összekötő nyíllal 37"/>
          <p:cNvCxnSpPr/>
          <p:nvPr/>
        </p:nvCxnSpPr>
        <p:spPr>
          <a:xfrm>
            <a:off x="3328264" y="5274091"/>
            <a:ext cx="936000" cy="1588"/>
          </a:xfrm>
          <a:prstGeom prst="straightConnector1">
            <a:avLst/>
          </a:prstGeom>
          <a:ln w="19050">
            <a:solidFill>
              <a:schemeClr val="accent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Egyenes összekötő nyíllal 40"/>
          <p:cNvCxnSpPr/>
          <p:nvPr/>
        </p:nvCxnSpPr>
        <p:spPr>
          <a:xfrm>
            <a:off x="3652264" y="5417160"/>
            <a:ext cx="612000" cy="1588"/>
          </a:xfrm>
          <a:prstGeom prst="straightConnector1">
            <a:avLst/>
          </a:prstGeom>
          <a:ln w="19050">
            <a:solidFill>
              <a:schemeClr val="accent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Egyenes összekötő nyíllal 41"/>
          <p:cNvCxnSpPr/>
          <p:nvPr/>
        </p:nvCxnSpPr>
        <p:spPr>
          <a:xfrm flipH="1">
            <a:off x="1075286" y="4992372"/>
            <a:ext cx="1620000" cy="1588"/>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Egyenes összekötő nyíllal 42"/>
          <p:cNvCxnSpPr/>
          <p:nvPr/>
        </p:nvCxnSpPr>
        <p:spPr>
          <a:xfrm flipH="1">
            <a:off x="1075286" y="5116779"/>
            <a:ext cx="936000" cy="1588"/>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Egyenes összekötő nyíllal 46"/>
          <p:cNvCxnSpPr/>
          <p:nvPr/>
        </p:nvCxnSpPr>
        <p:spPr>
          <a:xfrm flipH="1">
            <a:off x="1075286" y="5259848"/>
            <a:ext cx="612000" cy="1588"/>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 name="Egyenes összekötő nyíllal 48"/>
          <p:cNvCxnSpPr/>
          <p:nvPr/>
        </p:nvCxnSpPr>
        <p:spPr>
          <a:xfrm>
            <a:off x="6932016" y="5116779"/>
            <a:ext cx="936000" cy="1588"/>
          </a:xfrm>
          <a:prstGeom prst="straightConnector1">
            <a:avLst/>
          </a:prstGeom>
          <a:ln w="19050">
            <a:solidFill>
              <a:schemeClr val="accent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0" name="Egyenes összekötő nyíllal 49"/>
          <p:cNvCxnSpPr/>
          <p:nvPr/>
        </p:nvCxnSpPr>
        <p:spPr>
          <a:xfrm>
            <a:off x="7256016" y="5259848"/>
            <a:ext cx="612000" cy="1588"/>
          </a:xfrm>
          <a:prstGeom prst="straightConnector1">
            <a:avLst/>
          </a:prstGeom>
          <a:ln w="19050">
            <a:solidFill>
              <a:schemeClr val="accent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1" name="Bal oldali kapcsos zárójel 50"/>
          <p:cNvSpPr/>
          <p:nvPr/>
        </p:nvSpPr>
        <p:spPr>
          <a:xfrm rot="5400000">
            <a:off x="4391980" y="2859224"/>
            <a:ext cx="144016" cy="338437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dirty="0"/>
          </a:p>
        </p:txBody>
      </p:sp>
      <p:sp>
        <p:nvSpPr>
          <p:cNvPr id="52" name="Bal oldali kapcsos zárójel 51"/>
          <p:cNvSpPr/>
          <p:nvPr/>
        </p:nvSpPr>
        <p:spPr>
          <a:xfrm rot="5400000">
            <a:off x="6110647" y="2696728"/>
            <a:ext cx="144016" cy="3384376"/>
          </a:xfrm>
          <a:prstGeom prst="lef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dirty="0"/>
          </a:p>
        </p:txBody>
      </p:sp>
      <p:sp>
        <p:nvSpPr>
          <p:cNvPr id="53" name="Bal oldali kapcsos zárójel 52"/>
          <p:cNvSpPr/>
          <p:nvPr/>
        </p:nvSpPr>
        <p:spPr>
          <a:xfrm rot="5400000">
            <a:off x="2682838" y="2696728"/>
            <a:ext cx="144016" cy="3384376"/>
          </a:xfrm>
          <a:prstGeom prst="lef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dirty="0"/>
          </a:p>
        </p:txBody>
      </p:sp>
      <p:cxnSp>
        <p:nvCxnSpPr>
          <p:cNvPr id="55" name="Egyenes összekötő nyíllal 54"/>
          <p:cNvCxnSpPr/>
          <p:nvPr/>
        </p:nvCxnSpPr>
        <p:spPr>
          <a:xfrm>
            <a:off x="6248016" y="4941168"/>
            <a:ext cx="1620000" cy="1588"/>
          </a:xfrm>
          <a:prstGeom prst="straightConnector1">
            <a:avLst/>
          </a:prstGeom>
          <a:ln w="19050">
            <a:solidFill>
              <a:schemeClr val="accent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Egyenes összekötő nyíllal 55"/>
          <p:cNvCxnSpPr/>
          <p:nvPr/>
        </p:nvCxnSpPr>
        <p:spPr>
          <a:xfrm flipH="1">
            <a:off x="4675870" y="5039488"/>
            <a:ext cx="1620000" cy="1588"/>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Egyenes összekötő nyíllal 44"/>
          <p:cNvCxnSpPr/>
          <p:nvPr/>
        </p:nvCxnSpPr>
        <p:spPr>
          <a:xfrm flipH="1">
            <a:off x="3733936" y="5155057"/>
            <a:ext cx="936000" cy="1588"/>
          </a:xfrm>
          <a:prstGeom prst="straightConnector1">
            <a:avLst/>
          </a:prstGeom>
          <a:ln w="19050">
            <a:solidFill>
              <a:srgbClr val="C00000"/>
            </a:solidFill>
            <a:prstDash val="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Egyenes összekötő nyíllal 45"/>
          <p:cNvCxnSpPr/>
          <p:nvPr/>
        </p:nvCxnSpPr>
        <p:spPr>
          <a:xfrm>
            <a:off x="4284072" y="4948698"/>
            <a:ext cx="936000" cy="1588"/>
          </a:xfrm>
          <a:prstGeom prst="straightConnector1">
            <a:avLst/>
          </a:prstGeom>
          <a:ln w="19050">
            <a:solidFill>
              <a:schemeClr val="accent1"/>
            </a:solidFill>
            <a:prstDash val="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1" name="Szövegdoboz 60"/>
          <p:cNvSpPr txBox="1"/>
          <p:nvPr/>
        </p:nvSpPr>
        <p:spPr>
          <a:xfrm>
            <a:off x="8656475" y="-4536"/>
            <a:ext cx="476412"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11.</a:t>
            </a:r>
            <a:endParaRPr lang="hu-HU" dirty="0"/>
          </a:p>
        </p:txBody>
      </p:sp>
      <p:sp>
        <p:nvSpPr>
          <p:cNvPr id="63" name="Lefelé nyíl 62"/>
          <p:cNvSpPr/>
          <p:nvPr/>
        </p:nvSpPr>
        <p:spPr>
          <a:xfrm flipV="1">
            <a:off x="4302440" y="5229200"/>
            <a:ext cx="288032" cy="432048"/>
          </a:xfrm>
          <a:prstGeom prst="down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64" name="Szövegdoboz 63"/>
          <p:cNvSpPr txBox="1"/>
          <p:nvPr/>
        </p:nvSpPr>
        <p:spPr>
          <a:xfrm>
            <a:off x="179512" y="6002704"/>
            <a:ext cx="5832648" cy="738664"/>
          </a:xfrm>
          <a:prstGeom prst="rect">
            <a:avLst/>
          </a:prstGeom>
          <a:noFill/>
          <a:effectLst/>
        </p:spPr>
        <p:txBody>
          <a:bodyPr wrap="square" rtlCol="0">
            <a:spAutoFit/>
          </a:bodyPr>
          <a:lstStyle/>
          <a:p>
            <a:pPr algn="just"/>
            <a:r>
              <a:rPr lang="en-US" sz="1400" dirty="0" smtClean="0"/>
              <a:t>- RNS pol</a:t>
            </a:r>
            <a:r>
              <a:rPr lang="hu-HU" sz="1400" dirty="0" smtClean="0"/>
              <a:t>-</a:t>
            </a:r>
            <a:r>
              <a:rPr lang="en-US" sz="1400" dirty="0" smtClean="0"/>
              <a:t>II : inefficient recognition of  major transcription termination signals</a:t>
            </a:r>
          </a:p>
          <a:p>
            <a:pPr algn="just"/>
            <a:r>
              <a:rPr lang="en-US" sz="1400" dirty="0" smtClean="0"/>
              <a:t>- Collision of RNA pol molecules</a:t>
            </a:r>
          </a:p>
          <a:p>
            <a:pPr algn="just"/>
            <a:r>
              <a:rPr lang="en-US" sz="1400" dirty="0" smtClean="0"/>
              <a:t>- Generation of antisense transcripts</a:t>
            </a:r>
          </a:p>
        </p:txBody>
      </p:sp>
      <p:grpSp>
        <p:nvGrpSpPr>
          <p:cNvPr id="58" name="Csoportba foglalás 57"/>
          <p:cNvGrpSpPr/>
          <p:nvPr/>
        </p:nvGrpSpPr>
        <p:grpSpPr>
          <a:xfrm>
            <a:off x="2699792" y="1334749"/>
            <a:ext cx="3672408" cy="1302163"/>
            <a:chOff x="4716016" y="3645024"/>
            <a:chExt cx="3672408" cy="1302163"/>
          </a:xfrm>
        </p:grpSpPr>
        <p:sp>
          <p:nvSpPr>
            <p:cNvPr id="59" name="Téglalap 58"/>
            <p:cNvSpPr/>
            <p:nvPr/>
          </p:nvSpPr>
          <p:spPr>
            <a:xfrm>
              <a:off x="4716016" y="3645024"/>
              <a:ext cx="3672408" cy="1302163"/>
            </a:xfrm>
            <a:prstGeom prst="rect">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62" name="Szövegdoboz 61"/>
            <p:cNvSpPr txBox="1"/>
            <p:nvPr/>
          </p:nvSpPr>
          <p:spPr>
            <a:xfrm>
              <a:off x="5148064" y="3732478"/>
              <a:ext cx="2330253" cy="338554"/>
            </a:xfrm>
            <a:prstGeom prst="rect">
              <a:avLst/>
            </a:prstGeom>
            <a:noFill/>
          </p:spPr>
          <p:txBody>
            <a:bodyPr wrap="none" rtlCol="0">
              <a:spAutoFit/>
            </a:bodyPr>
            <a:lstStyle/>
            <a:p>
              <a:r>
                <a:rPr lang="en-US" sz="1600" b="1" dirty="0" smtClean="0"/>
                <a:t>Convergent ‘soft’ overlap</a:t>
              </a:r>
              <a:endParaRPr lang="en-US" sz="1600" b="1" dirty="0"/>
            </a:p>
          </p:txBody>
        </p:sp>
        <p:sp>
          <p:nvSpPr>
            <p:cNvPr id="67" name="Szövegdoboz 66"/>
            <p:cNvSpPr txBox="1"/>
            <p:nvPr/>
          </p:nvSpPr>
          <p:spPr>
            <a:xfrm>
              <a:off x="4781127" y="3982802"/>
              <a:ext cx="1619354" cy="307777"/>
            </a:xfrm>
            <a:prstGeom prst="rect">
              <a:avLst/>
            </a:prstGeom>
            <a:noFill/>
          </p:spPr>
          <p:txBody>
            <a:bodyPr wrap="none" rtlCol="0">
              <a:spAutoFit/>
            </a:bodyPr>
            <a:lstStyle/>
            <a:p>
              <a:r>
                <a:rPr lang="hu-HU" sz="1400" dirty="0" smtClean="0"/>
                <a:t>5’                            3’</a:t>
              </a:r>
              <a:endParaRPr lang="hu-HU" sz="1400" dirty="0"/>
            </a:p>
          </p:txBody>
        </p:sp>
        <p:sp>
          <p:nvSpPr>
            <p:cNvPr id="69" name="Jobbra nyíl 68"/>
            <p:cNvSpPr/>
            <p:nvPr/>
          </p:nvSpPr>
          <p:spPr>
            <a:xfrm>
              <a:off x="5032329" y="4149080"/>
              <a:ext cx="1016496" cy="207640"/>
            </a:xfrm>
            <a:prstGeom prst="rightArrow">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70" name="Szövegdoboz 69"/>
            <p:cNvSpPr txBox="1"/>
            <p:nvPr/>
          </p:nvSpPr>
          <p:spPr>
            <a:xfrm>
              <a:off x="6189355" y="4527083"/>
              <a:ext cx="1579278" cy="307777"/>
            </a:xfrm>
            <a:prstGeom prst="rect">
              <a:avLst/>
            </a:prstGeom>
            <a:noFill/>
          </p:spPr>
          <p:txBody>
            <a:bodyPr wrap="none" rtlCol="0">
              <a:spAutoFit/>
            </a:bodyPr>
            <a:lstStyle/>
            <a:p>
              <a:r>
                <a:rPr lang="hu-HU" sz="1400" dirty="0" smtClean="0"/>
                <a:t>3’                            5’</a:t>
              </a:r>
              <a:endParaRPr lang="hu-HU" sz="1400" dirty="0"/>
            </a:p>
          </p:txBody>
        </p:sp>
        <p:sp>
          <p:nvSpPr>
            <p:cNvPr id="71" name="Jobbra nyíl 70"/>
            <p:cNvSpPr/>
            <p:nvPr/>
          </p:nvSpPr>
          <p:spPr>
            <a:xfrm flipH="1">
              <a:off x="6435824" y="4437112"/>
              <a:ext cx="1016496" cy="207640"/>
            </a:xfrm>
            <a:prstGeom prst="rightArrow">
              <a:avLst/>
            </a:prstGeom>
            <a:solidFill>
              <a:schemeClr val="bg1">
                <a:lumMod val="8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cxnSp>
          <p:nvCxnSpPr>
            <p:cNvPr id="72" name="Egyenes összekötő nyíllal 71"/>
            <p:cNvCxnSpPr/>
            <p:nvPr/>
          </p:nvCxnSpPr>
          <p:spPr>
            <a:xfrm>
              <a:off x="6059075" y="4268223"/>
              <a:ext cx="1008112" cy="0"/>
            </a:xfrm>
            <a:prstGeom prst="straightConnector1">
              <a:avLst/>
            </a:prstGeom>
            <a:ln w="19050">
              <a:solidFill>
                <a:schemeClr val="tx1"/>
              </a:solidFill>
              <a:prstDash val="sys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3" name="Egyenes összekötő nyíllal 72"/>
            <p:cNvCxnSpPr/>
            <p:nvPr/>
          </p:nvCxnSpPr>
          <p:spPr>
            <a:xfrm flipH="1">
              <a:off x="5420650" y="4552847"/>
              <a:ext cx="1008112" cy="0"/>
            </a:xfrm>
            <a:prstGeom prst="straightConnector1">
              <a:avLst/>
            </a:prstGeom>
            <a:ln w="19050">
              <a:solidFill>
                <a:schemeClr val="tx1"/>
              </a:solidFill>
              <a:prstDash val="sys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75" name="Szövegdoboz 74"/>
          <p:cNvSpPr txBox="1"/>
          <p:nvPr/>
        </p:nvSpPr>
        <p:spPr>
          <a:xfrm>
            <a:off x="1139891" y="2996952"/>
            <a:ext cx="6340197"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b="1" dirty="0" smtClean="0">
                <a:latin typeface="Arial"/>
                <a:cs typeface="Arial"/>
              </a:rPr>
              <a:t>←</a:t>
            </a:r>
            <a:r>
              <a:rPr lang="en-US" sz="2400" b="1" dirty="0" smtClean="0">
                <a:latin typeface="Arial"/>
                <a:cs typeface="Arial"/>
              </a:rPr>
              <a:t> 		</a:t>
            </a:r>
            <a:r>
              <a:rPr lang="en-US" sz="3200" b="1" dirty="0" smtClean="0"/>
              <a:t>Genetic Module   </a:t>
            </a:r>
            <a:r>
              <a:rPr lang="en-US" sz="2400" b="1" dirty="0" smtClean="0"/>
              <a:t>	</a:t>
            </a:r>
            <a:r>
              <a:rPr lang="en-US" sz="4800" b="1" dirty="0" smtClean="0">
                <a:latin typeface="Arial"/>
                <a:cs typeface="Arial"/>
              </a:rPr>
              <a:t>→</a:t>
            </a:r>
            <a:endParaRPr lang="en-US" sz="4800" b="1" dirty="0"/>
          </a:p>
        </p:txBody>
      </p:sp>
      <p:sp>
        <p:nvSpPr>
          <p:cNvPr id="76" name="Szövegdoboz 75"/>
          <p:cNvSpPr txBox="1"/>
          <p:nvPr/>
        </p:nvSpPr>
        <p:spPr>
          <a:xfrm>
            <a:off x="3402888" y="5641503"/>
            <a:ext cx="1973617" cy="307777"/>
          </a:xfrm>
          <a:prstGeom prst="rect">
            <a:avLst/>
          </a:prstGeom>
          <a:noFill/>
        </p:spPr>
        <p:txBody>
          <a:bodyPr wrap="none" rtlCol="0">
            <a:spAutoFit/>
          </a:bodyPr>
          <a:lstStyle/>
          <a:p>
            <a:pPr algn="ctr"/>
            <a:r>
              <a:rPr lang="en-US" sz="1400" b="1" dirty="0" smtClean="0"/>
              <a:t>Convergent gene cluster</a:t>
            </a:r>
          </a:p>
        </p:txBody>
      </p:sp>
      <p:sp>
        <p:nvSpPr>
          <p:cNvPr id="60" name="Téglalap 59"/>
          <p:cNvSpPr/>
          <p:nvPr/>
        </p:nvSpPr>
        <p:spPr>
          <a:xfrm>
            <a:off x="539552" y="260648"/>
            <a:ext cx="8172400" cy="892552"/>
          </a:xfrm>
          <a:prstGeom prst="rect">
            <a:avLst/>
          </a:prstGeom>
          <a:effectLst/>
        </p:spPr>
        <p:txBody>
          <a:bodyPr wrap="square">
            <a:spAutoFit/>
          </a:bodyPr>
          <a:lstStyle/>
          <a:p>
            <a:pPr algn="ctr"/>
            <a:r>
              <a:rPr lang="en-US" sz="3200" b="1" dirty="0" smtClean="0">
                <a:latin typeface="Arial Black" pitchFamily="34" charset="0"/>
              </a:rPr>
              <a:t>Convergent transcriptional overlaps</a:t>
            </a:r>
          </a:p>
          <a:p>
            <a:pPr algn="ctr"/>
            <a:r>
              <a:rPr lang="en-US" sz="2000" b="1" dirty="0" smtClean="0">
                <a:latin typeface="Arial Black" pitchFamily="34" charset="0"/>
              </a:rPr>
              <a:t>- </a:t>
            </a:r>
            <a:r>
              <a:rPr lang="hu-HU" sz="2000" b="1" dirty="0" smtClean="0">
                <a:latin typeface="Arial Black" pitchFamily="34" charset="0"/>
              </a:rPr>
              <a:t>2</a:t>
            </a:r>
            <a:r>
              <a:rPr lang="en-US" sz="2000" b="1" dirty="0" smtClean="0">
                <a:latin typeface="Arial Black" pitchFamily="34" charset="0"/>
              </a:rPr>
              <a:t>. ‘</a:t>
            </a:r>
            <a:r>
              <a:rPr lang="en-US" sz="2000" b="1" dirty="0" smtClean="0">
                <a:solidFill>
                  <a:srgbClr val="0996FF"/>
                </a:solidFill>
                <a:latin typeface="Arial Black" pitchFamily="34" charset="0"/>
              </a:rPr>
              <a:t>soft</a:t>
            </a:r>
            <a:r>
              <a:rPr lang="en-US" sz="2000" b="1" dirty="0" smtClean="0">
                <a:latin typeface="Arial Black" pitchFamily="34" charset="0"/>
              </a:rPr>
              <a:t>’ overlaps with alternative poly(A) signals</a:t>
            </a:r>
            <a:endParaRPr lang="en-US" sz="2000" b="1" dirty="0">
              <a:latin typeface="Arial Black" pitchFamily="34" charset="0"/>
            </a:endParaRPr>
          </a:p>
        </p:txBody>
      </p:sp>
    </p:spTree>
    <p:extLst>
      <p:ext uri="{BB962C8B-B14F-4D97-AF65-F5344CB8AC3E}">
        <p14:creationId xmlns:p14="http://schemas.microsoft.com/office/powerpoint/2010/main" val="43815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Kép 100"/>
          <p:cNvPicPr/>
          <p:nvPr/>
        </p:nvPicPr>
        <p:blipFill>
          <a:blip r:embed="rId3" cstate="print"/>
          <a:stretch>
            <a:fillRect/>
          </a:stretch>
        </p:blipFill>
        <p:spPr>
          <a:xfrm>
            <a:off x="1422797" y="2380464"/>
            <a:ext cx="6297075" cy="2475900"/>
          </a:xfrm>
          <a:prstGeom prst="rect">
            <a:avLst/>
          </a:prstGeom>
          <a:ln>
            <a:noFill/>
          </a:ln>
        </p:spPr>
      </p:pic>
      <p:sp>
        <p:nvSpPr>
          <p:cNvPr id="102" name="CustomShape 1"/>
          <p:cNvSpPr/>
          <p:nvPr/>
        </p:nvSpPr>
        <p:spPr>
          <a:xfrm>
            <a:off x="1422797" y="4495014"/>
            <a:ext cx="6296400" cy="169875"/>
          </a:xfrm>
          <a:prstGeom prst="rect">
            <a:avLst/>
          </a:prstGeom>
          <a:solidFill>
            <a:srgbClr val="FFFFFF"/>
          </a:solidFill>
          <a:ln>
            <a:solidFill>
              <a:srgbClr val="FFFFFF"/>
            </a:solidFill>
          </a:ln>
        </p:spPr>
      </p:sp>
      <p:sp>
        <p:nvSpPr>
          <p:cNvPr id="103" name="CustomShape 2"/>
          <p:cNvSpPr/>
          <p:nvPr/>
        </p:nvSpPr>
        <p:spPr>
          <a:xfrm>
            <a:off x="4966097" y="3980664"/>
            <a:ext cx="2753325" cy="169875"/>
          </a:xfrm>
          <a:prstGeom prst="rect">
            <a:avLst/>
          </a:prstGeom>
          <a:solidFill>
            <a:srgbClr val="FFFFFF"/>
          </a:solidFill>
          <a:ln>
            <a:solidFill>
              <a:srgbClr val="FFFFFF"/>
            </a:solidFill>
          </a:ln>
        </p:spPr>
      </p:sp>
      <p:sp>
        <p:nvSpPr>
          <p:cNvPr id="104" name="CustomShape 3"/>
          <p:cNvSpPr/>
          <p:nvPr/>
        </p:nvSpPr>
        <p:spPr>
          <a:xfrm>
            <a:off x="2130422" y="3980664"/>
            <a:ext cx="319950" cy="154125"/>
          </a:xfrm>
          <a:prstGeom prst="rect">
            <a:avLst/>
          </a:prstGeom>
          <a:noFill/>
          <a:ln>
            <a:noFill/>
          </a:ln>
        </p:spPr>
        <p:txBody>
          <a:bodyPr wrap="none" lIns="56250" tIns="28125" rIns="56250" bIns="28125"/>
          <a:lstStyle/>
          <a:p>
            <a:r>
              <a:rPr lang="en-US" sz="688"/>
              <a:t>UL43</a:t>
            </a:r>
            <a:endParaRPr sz="1125"/>
          </a:p>
        </p:txBody>
      </p:sp>
      <p:sp>
        <p:nvSpPr>
          <p:cNvPr id="105" name="CustomShape 4"/>
          <p:cNvSpPr/>
          <p:nvPr/>
        </p:nvSpPr>
        <p:spPr>
          <a:xfrm>
            <a:off x="5828972" y="4495014"/>
            <a:ext cx="393300" cy="154125"/>
          </a:xfrm>
          <a:prstGeom prst="rect">
            <a:avLst/>
          </a:prstGeom>
          <a:noFill/>
          <a:ln>
            <a:noFill/>
          </a:ln>
        </p:spPr>
        <p:txBody>
          <a:bodyPr wrap="none" lIns="56250" tIns="28125" rIns="56250" bIns="28125"/>
          <a:lstStyle/>
          <a:p>
            <a:r>
              <a:rPr lang="en-US" sz="688"/>
              <a:t>UL36</a:t>
            </a:r>
            <a:endParaRPr sz="1125"/>
          </a:p>
        </p:txBody>
      </p:sp>
      <p:sp>
        <p:nvSpPr>
          <p:cNvPr id="109" name="CustomShape 8"/>
          <p:cNvSpPr/>
          <p:nvPr/>
        </p:nvSpPr>
        <p:spPr>
          <a:xfrm>
            <a:off x="5194697" y="1980414"/>
            <a:ext cx="1484775" cy="270000"/>
          </a:xfrm>
          <a:prstGeom prst="rect">
            <a:avLst/>
          </a:prstGeom>
          <a:noFill/>
          <a:ln>
            <a:solidFill>
              <a:srgbClr val="333333"/>
            </a:solidFill>
          </a:ln>
        </p:spPr>
        <p:txBody>
          <a:bodyPr wrap="none" lIns="56250" tIns="28125" rIns="56250" bIns="28125"/>
          <a:lstStyle/>
          <a:p>
            <a:r>
              <a:rPr lang="en-US" sz="1125" b="1"/>
              <a:t>AATAAA</a:t>
            </a:r>
            <a:r>
              <a:rPr lang="en-US" sz="1125"/>
              <a:t>CAA</a:t>
            </a:r>
            <a:r>
              <a:rPr lang="en-US" sz="1125" b="1"/>
              <a:t>TTTATT</a:t>
            </a:r>
            <a:endParaRPr sz="1125"/>
          </a:p>
        </p:txBody>
      </p:sp>
      <p:sp>
        <p:nvSpPr>
          <p:cNvPr id="110" name="Line 9"/>
          <p:cNvSpPr/>
          <p:nvPr/>
        </p:nvSpPr>
        <p:spPr>
          <a:xfrm>
            <a:off x="5194697" y="2250414"/>
            <a:ext cx="514350" cy="815850"/>
          </a:xfrm>
          <a:prstGeom prst="line">
            <a:avLst/>
          </a:prstGeom>
          <a:ln>
            <a:solidFill>
              <a:srgbClr val="000000"/>
            </a:solidFill>
          </a:ln>
        </p:spPr>
      </p:sp>
      <p:sp>
        <p:nvSpPr>
          <p:cNvPr id="111" name="Line 10"/>
          <p:cNvSpPr/>
          <p:nvPr/>
        </p:nvSpPr>
        <p:spPr>
          <a:xfrm flipH="1">
            <a:off x="5709047" y="2251539"/>
            <a:ext cx="971550" cy="814725"/>
          </a:xfrm>
          <a:prstGeom prst="line">
            <a:avLst/>
          </a:prstGeom>
          <a:ln>
            <a:solidFill>
              <a:srgbClr val="000000"/>
            </a:solidFill>
          </a:ln>
        </p:spPr>
      </p:sp>
      <p:sp>
        <p:nvSpPr>
          <p:cNvPr id="112" name="CustomShape 11"/>
          <p:cNvSpPr/>
          <p:nvPr/>
        </p:nvSpPr>
        <p:spPr>
          <a:xfrm>
            <a:off x="1434272" y="3980664"/>
            <a:ext cx="2456325" cy="169875"/>
          </a:xfrm>
          <a:prstGeom prst="rect">
            <a:avLst/>
          </a:prstGeom>
          <a:solidFill>
            <a:srgbClr val="FFFFFF"/>
          </a:solidFill>
          <a:ln>
            <a:solidFill>
              <a:srgbClr val="FFFFFF"/>
            </a:solidFill>
          </a:ln>
        </p:spPr>
      </p:sp>
      <p:sp>
        <p:nvSpPr>
          <p:cNvPr id="113" name="CustomShape 12"/>
          <p:cNvSpPr/>
          <p:nvPr/>
        </p:nvSpPr>
        <p:spPr>
          <a:xfrm>
            <a:off x="3080147" y="3980664"/>
            <a:ext cx="393300" cy="154125"/>
          </a:xfrm>
          <a:prstGeom prst="rect">
            <a:avLst/>
          </a:prstGeom>
          <a:noFill/>
          <a:ln>
            <a:noFill/>
          </a:ln>
        </p:spPr>
        <p:txBody>
          <a:bodyPr wrap="none" lIns="56250" tIns="28125" rIns="56250" bIns="28125"/>
          <a:lstStyle/>
          <a:p>
            <a:r>
              <a:rPr lang="en-US" sz="688"/>
              <a:t>UL35</a:t>
            </a:r>
            <a:endParaRPr sz="1125"/>
          </a:p>
        </p:txBody>
      </p:sp>
      <p:sp>
        <p:nvSpPr>
          <p:cNvPr id="114" name="Line 13"/>
          <p:cNvSpPr/>
          <p:nvPr/>
        </p:nvSpPr>
        <p:spPr>
          <a:xfrm>
            <a:off x="1479947" y="2494764"/>
            <a:ext cx="5943600" cy="0"/>
          </a:xfrm>
          <a:prstGeom prst="line">
            <a:avLst/>
          </a:prstGeom>
          <a:ln>
            <a:solidFill>
              <a:srgbClr val="000000"/>
            </a:solidFill>
          </a:ln>
        </p:spPr>
      </p:sp>
      <p:sp>
        <p:nvSpPr>
          <p:cNvPr id="115" name="Line 14"/>
          <p:cNvSpPr/>
          <p:nvPr/>
        </p:nvSpPr>
        <p:spPr>
          <a:xfrm>
            <a:off x="1479947" y="3637764"/>
            <a:ext cx="6115050" cy="0"/>
          </a:xfrm>
          <a:prstGeom prst="line">
            <a:avLst/>
          </a:prstGeom>
          <a:ln>
            <a:solidFill>
              <a:srgbClr val="000000"/>
            </a:solidFill>
          </a:ln>
        </p:spPr>
      </p:sp>
      <p:cxnSp>
        <p:nvCxnSpPr>
          <p:cNvPr id="3" name="Egyenes összekötő 2"/>
          <p:cNvCxnSpPr/>
          <p:nvPr/>
        </p:nvCxnSpPr>
        <p:spPr>
          <a:xfrm flipV="1">
            <a:off x="5717096" y="1689030"/>
            <a:ext cx="0" cy="199703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églalap 17"/>
          <p:cNvSpPr/>
          <p:nvPr/>
        </p:nvSpPr>
        <p:spPr>
          <a:xfrm>
            <a:off x="539552" y="260648"/>
            <a:ext cx="8172400" cy="892552"/>
          </a:xfrm>
          <a:prstGeom prst="rect">
            <a:avLst/>
          </a:prstGeom>
          <a:effectLst/>
        </p:spPr>
        <p:txBody>
          <a:bodyPr wrap="square">
            <a:spAutoFit/>
          </a:bodyPr>
          <a:lstStyle/>
          <a:p>
            <a:pPr algn="ctr"/>
            <a:r>
              <a:rPr lang="en-US" sz="3200" b="1" dirty="0" smtClean="0">
                <a:latin typeface="Arial Black" pitchFamily="34" charset="0"/>
              </a:rPr>
              <a:t>Convergent transcriptional overlaps</a:t>
            </a:r>
          </a:p>
          <a:p>
            <a:pPr algn="ctr"/>
            <a:r>
              <a:rPr lang="en-US" sz="2000" b="1" dirty="0" smtClean="0">
                <a:latin typeface="Arial Black" pitchFamily="34" charset="0"/>
              </a:rPr>
              <a:t>- </a:t>
            </a:r>
            <a:r>
              <a:rPr lang="hu-HU" sz="2000" b="1" dirty="0" smtClean="0">
                <a:latin typeface="Arial Black" pitchFamily="34" charset="0"/>
              </a:rPr>
              <a:t>2</a:t>
            </a:r>
            <a:r>
              <a:rPr lang="en-US" sz="2000" b="1" dirty="0" smtClean="0">
                <a:latin typeface="Arial Black" pitchFamily="34" charset="0"/>
              </a:rPr>
              <a:t>. ‘</a:t>
            </a:r>
            <a:r>
              <a:rPr lang="en-US" sz="2000" b="1" dirty="0" smtClean="0">
                <a:solidFill>
                  <a:srgbClr val="0996FF"/>
                </a:solidFill>
                <a:latin typeface="Arial Black" pitchFamily="34" charset="0"/>
              </a:rPr>
              <a:t>soft</a:t>
            </a:r>
            <a:r>
              <a:rPr lang="en-US" sz="2000" b="1" dirty="0" smtClean="0">
                <a:latin typeface="Arial Black" pitchFamily="34" charset="0"/>
              </a:rPr>
              <a:t>’ overlaps with alternative poly(A) signals</a:t>
            </a:r>
            <a:endParaRPr lang="en-US" sz="2000" b="1" dirty="0">
              <a:latin typeface="Arial Black" pitchFamily="34" charset="0"/>
            </a:endParaRPr>
          </a:p>
        </p:txBody>
      </p:sp>
      <p:sp>
        <p:nvSpPr>
          <p:cNvPr id="19" name="Szövegdoboz 18"/>
          <p:cNvSpPr txBox="1"/>
          <p:nvPr/>
        </p:nvSpPr>
        <p:spPr>
          <a:xfrm>
            <a:off x="8532440" y="-4536"/>
            <a:ext cx="574196"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11c.</a:t>
            </a:r>
            <a:endParaRPr lang="hu-HU" dirty="0"/>
          </a:p>
        </p:txBody>
      </p:sp>
      <p:sp>
        <p:nvSpPr>
          <p:cNvPr id="25" name="CustomShape 6"/>
          <p:cNvSpPr/>
          <p:nvPr/>
        </p:nvSpPr>
        <p:spPr>
          <a:xfrm>
            <a:off x="7308304" y="4743176"/>
            <a:ext cx="1303214" cy="270000"/>
          </a:xfrm>
          <a:prstGeom prst="rect">
            <a:avLst/>
          </a:prstGeom>
          <a:noFill/>
          <a:ln>
            <a:noFill/>
          </a:ln>
        </p:spPr>
        <p:txBody>
          <a:bodyPr wrap="none" lIns="56250" tIns="28125" rIns="56250" bIns="28125"/>
          <a:lstStyle/>
          <a:p>
            <a:r>
              <a:rPr lang="en-US" sz="750" dirty="0" smtClean="0"/>
              <a:t>Anchored oligo(dT) priming</a:t>
            </a:r>
            <a:endParaRPr lang="en-US" sz="1125" dirty="0"/>
          </a:p>
        </p:txBody>
      </p:sp>
      <p:sp>
        <p:nvSpPr>
          <p:cNvPr id="26" name="CustomShape 7"/>
          <p:cNvSpPr/>
          <p:nvPr/>
        </p:nvSpPr>
        <p:spPr>
          <a:xfrm>
            <a:off x="7136854" y="4776626"/>
            <a:ext cx="169875" cy="112725"/>
          </a:xfrm>
          <a:prstGeom prst="rect">
            <a:avLst/>
          </a:prstGeom>
          <a:solidFill>
            <a:srgbClr val="579D1C"/>
          </a:solidFill>
          <a:ln>
            <a:solidFill>
              <a:srgbClr val="3465A4"/>
            </a:solidFill>
          </a:ln>
        </p:spPr>
      </p:sp>
      <p:sp>
        <p:nvSpPr>
          <p:cNvPr id="20" name="Téglalap 19"/>
          <p:cNvSpPr/>
          <p:nvPr/>
        </p:nvSpPr>
        <p:spPr>
          <a:xfrm>
            <a:off x="251520" y="6093296"/>
            <a:ext cx="6031588" cy="338554"/>
          </a:xfrm>
          <a:prstGeom prst="rect">
            <a:avLst/>
          </a:prstGeom>
        </p:spPr>
        <p:txBody>
          <a:bodyPr wrap="none">
            <a:spAutoFit/>
          </a:bodyPr>
          <a:lstStyle/>
          <a:p>
            <a:r>
              <a:rPr lang="en-US" sz="1600" dirty="0" smtClean="0"/>
              <a:t>Illumina HiScanSQ platform – anchored oligo(dT) priming </a:t>
            </a:r>
            <a:r>
              <a:rPr lang="en-US" sz="1600" dirty="0" smtClean="0">
                <a:sym typeface="Symbol"/>
              </a:rPr>
              <a:t></a:t>
            </a:r>
            <a:r>
              <a:rPr lang="en-US" sz="1600" dirty="0" smtClean="0"/>
              <a:t>poly(A)-seq</a:t>
            </a:r>
            <a:r>
              <a:rPr lang="en-US" sz="1600" dirty="0" smtClean="0">
                <a:sym typeface="Symbol"/>
              </a:rPr>
              <a:t></a:t>
            </a:r>
            <a:endParaRPr lang="en-US" sz="1600" dirty="0"/>
          </a:p>
        </p:txBody>
      </p:sp>
      <p:pic>
        <p:nvPicPr>
          <p:cNvPr id="21" name="Kép 20"/>
          <p:cNvPicPr>
            <a:picLocks noChangeAspect="1"/>
          </p:cNvPicPr>
          <p:nvPr/>
        </p:nvPicPr>
        <p:blipFill>
          <a:blip r:embed="rId4" cstate="print">
            <a:extLst>
              <a:ext uri="{28A0092B-C50C-407E-A947-70E740481C1C}">
                <a14:useLocalDpi xmlns:a14="http://schemas.microsoft.com/office/drawing/2010/main" val="0"/>
              </a:ext>
            </a:extLst>
          </a:blip>
          <a:srcRect t="20112" r="33204" b="69832"/>
          <a:stretch>
            <a:fillRect/>
          </a:stretch>
        </p:blipFill>
        <p:spPr>
          <a:xfrm>
            <a:off x="2411759" y="5103402"/>
            <a:ext cx="6192689" cy="864096"/>
          </a:xfrm>
          <a:prstGeom prst="rect">
            <a:avLst/>
          </a:prstGeom>
        </p:spPr>
      </p:pic>
      <p:sp>
        <p:nvSpPr>
          <p:cNvPr id="22" name="Szövegdoboz 21"/>
          <p:cNvSpPr txBox="1"/>
          <p:nvPr/>
        </p:nvSpPr>
        <p:spPr>
          <a:xfrm>
            <a:off x="2961615" y="1484784"/>
            <a:ext cx="5282793" cy="276999"/>
          </a:xfrm>
          <a:prstGeom prst="rect">
            <a:avLst/>
          </a:prstGeom>
          <a:noFill/>
        </p:spPr>
        <p:txBody>
          <a:bodyPr wrap="none" rtlCol="0">
            <a:spAutoFit/>
          </a:bodyPr>
          <a:lstStyle/>
          <a:p>
            <a:r>
              <a:rPr lang="en-US" sz="1200" dirty="0" smtClean="0"/>
              <a:t>alternative poly(A) signal of ul35  transcript            poly(A) signal of ul36 transcript</a:t>
            </a:r>
            <a:endParaRPr lang="en-US" sz="1200" dirty="0"/>
          </a:p>
        </p:txBody>
      </p:sp>
      <p:cxnSp>
        <p:nvCxnSpPr>
          <p:cNvPr id="24" name="Egyenes összekötő nyíllal 23"/>
          <p:cNvCxnSpPr/>
          <p:nvPr/>
        </p:nvCxnSpPr>
        <p:spPr>
          <a:xfrm>
            <a:off x="5436096" y="1700808"/>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14932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srcRect/>
          <a:stretch>
            <a:fillRect/>
          </a:stretch>
        </p:blipFill>
        <p:spPr bwMode="auto">
          <a:xfrm>
            <a:off x="-21973" y="681360"/>
            <a:ext cx="9144000" cy="5843984"/>
          </a:xfrm>
          <a:prstGeom prst="rect">
            <a:avLst/>
          </a:prstGeom>
          <a:noFill/>
          <a:ln w="9525" cap="flat">
            <a:noFill/>
            <a:round/>
            <a:headEnd/>
            <a:tailEnd/>
          </a:ln>
          <a:effectLst/>
        </p:spPr>
      </p:pic>
      <p:sp>
        <p:nvSpPr>
          <p:cNvPr id="8194" name="Text Box 2"/>
          <p:cNvSpPr txBox="1">
            <a:spLocks noChangeArrowheads="1"/>
          </p:cNvSpPr>
          <p:nvPr/>
        </p:nvSpPr>
        <p:spPr bwMode="auto">
          <a:xfrm>
            <a:off x="1161189" y="1192659"/>
            <a:ext cx="47398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UL54</a:t>
            </a:r>
          </a:p>
        </p:txBody>
      </p:sp>
      <p:sp>
        <p:nvSpPr>
          <p:cNvPr id="8195" name="Text Box 3"/>
          <p:cNvSpPr txBox="1">
            <a:spLocks noChangeArrowheads="1"/>
          </p:cNvSpPr>
          <p:nvPr/>
        </p:nvSpPr>
        <p:spPr bwMode="auto">
          <a:xfrm>
            <a:off x="1576105" y="1060649"/>
            <a:ext cx="47398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UL53</a:t>
            </a:r>
          </a:p>
        </p:txBody>
      </p:sp>
      <p:sp>
        <p:nvSpPr>
          <p:cNvPr id="8196" name="Text Box 4"/>
          <p:cNvSpPr txBox="1">
            <a:spLocks noChangeArrowheads="1"/>
          </p:cNvSpPr>
          <p:nvPr/>
        </p:nvSpPr>
        <p:spPr bwMode="auto">
          <a:xfrm>
            <a:off x="2573056" y="1192659"/>
            <a:ext cx="47398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UL52</a:t>
            </a:r>
          </a:p>
        </p:txBody>
      </p:sp>
      <p:sp>
        <p:nvSpPr>
          <p:cNvPr id="8197" name="Text Box 5"/>
          <p:cNvSpPr txBox="1">
            <a:spLocks noChangeArrowheads="1"/>
          </p:cNvSpPr>
          <p:nvPr/>
        </p:nvSpPr>
        <p:spPr bwMode="auto">
          <a:xfrm>
            <a:off x="4007974" y="1186855"/>
            <a:ext cx="47398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UL48</a:t>
            </a:r>
          </a:p>
        </p:txBody>
      </p:sp>
      <p:sp>
        <p:nvSpPr>
          <p:cNvPr id="8198" name="Text Box 6"/>
          <p:cNvSpPr txBox="1">
            <a:spLocks noChangeArrowheads="1"/>
          </p:cNvSpPr>
          <p:nvPr/>
        </p:nvSpPr>
        <p:spPr bwMode="auto">
          <a:xfrm>
            <a:off x="4588569" y="1186855"/>
            <a:ext cx="473983"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UL47</a:t>
            </a:r>
          </a:p>
        </p:txBody>
      </p:sp>
      <p:sp>
        <p:nvSpPr>
          <p:cNvPr id="8199" name="Text Box 7"/>
          <p:cNvSpPr txBox="1">
            <a:spLocks noChangeArrowheads="1"/>
          </p:cNvSpPr>
          <p:nvPr/>
        </p:nvSpPr>
        <p:spPr bwMode="auto">
          <a:xfrm>
            <a:off x="5477468" y="1186855"/>
            <a:ext cx="47398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UL46</a:t>
            </a:r>
          </a:p>
        </p:txBody>
      </p:sp>
      <p:sp>
        <p:nvSpPr>
          <p:cNvPr id="8200" name="Text Box 8"/>
          <p:cNvSpPr txBox="1">
            <a:spLocks noChangeArrowheads="1"/>
          </p:cNvSpPr>
          <p:nvPr/>
        </p:nvSpPr>
        <p:spPr bwMode="auto">
          <a:xfrm>
            <a:off x="7137132" y="1186855"/>
            <a:ext cx="47398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UL27</a:t>
            </a:r>
          </a:p>
        </p:txBody>
      </p:sp>
      <p:sp>
        <p:nvSpPr>
          <p:cNvPr id="8201" name="Text Box 9"/>
          <p:cNvSpPr txBox="1">
            <a:spLocks noChangeArrowheads="1"/>
          </p:cNvSpPr>
          <p:nvPr/>
        </p:nvSpPr>
        <p:spPr bwMode="auto">
          <a:xfrm>
            <a:off x="1576105" y="1037878"/>
            <a:ext cx="47398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UL53</a:t>
            </a:r>
          </a:p>
        </p:txBody>
      </p:sp>
      <p:sp>
        <p:nvSpPr>
          <p:cNvPr id="8202" name="Text Box 10"/>
          <p:cNvSpPr txBox="1">
            <a:spLocks noChangeArrowheads="1"/>
          </p:cNvSpPr>
          <p:nvPr/>
        </p:nvSpPr>
        <p:spPr bwMode="auto">
          <a:xfrm>
            <a:off x="7907897" y="1035249"/>
            <a:ext cx="473983"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UL28</a:t>
            </a:r>
          </a:p>
        </p:txBody>
      </p:sp>
      <p:sp>
        <p:nvSpPr>
          <p:cNvPr id="8203" name="Text Box 11"/>
          <p:cNvSpPr txBox="1">
            <a:spLocks noChangeArrowheads="1"/>
          </p:cNvSpPr>
          <p:nvPr/>
        </p:nvSpPr>
        <p:spPr bwMode="auto">
          <a:xfrm>
            <a:off x="357289" y="2011213"/>
            <a:ext cx="47398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UL29</a:t>
            </a:r>
          </a:p>
        </p:txBody>
      </p:sp>
      <p:sp>
        <p:nvSpPr>
          <p:cNvPr id="8204" name="Text Box 12"/>
          <p:cNvSpPr txBox="1">
            <a:spLocks noChangeArrowheads="1"/>
          </p:cNvSpPr>
          <p:nvPr/>
        </p:nvSpPr>
        <p:spPr bwMode="auto">
          <a:xfrm>
            <a:off x="913392" y="2011213"/>
            <a:ext cx="47398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UL30</a:t>
            </a:r>
          </a:p>
        </p:txBody>
      </p:sp>
      <p:sp>
        <p:nvSpPr>
          <p:cNvPr id="8205" name="Text Box 13"/>
          <p:cNvSpPr txBox="1">
            <a:spLocks noChangeArrowheads="1"/>
          </p:cNvSpPr>
          <p:nvPr/>
        </p:nvSpPr>
        <p:spPr bwMode="auto">
          <a:xfrm>
            <a:off x="2522633" y="2011213"/>
            <a:ext cx="473983"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UL32</a:t>
            </a:r>
          </a:p>
        </p:txBody>
      </p:sp>
      <p:sp>
        <p:nvSpPr>
          <p:cNvPr id="8206" name="Text Box 14"/>
          <p:cNvSpPr txBox="1">
            <a:spLocks noChangeArrowheads="1"/>
          </p:cNvSpPr>
          <p:nvPr/>
        </p:nvSpPr>
        <p:spPr bwMode="auto">
          <a:xfrm>
            <a:off x="5364088" y="2011213"/>
            <a:ext cx="47398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UL36</a:t>
            </a:r>
          </a:p>
        </p:txBody>
      </p:sp>
      <p:sp>
        <p:nvSpPr>
          <p:cNvPr id="8207" name="Text Box 15"/>
          <p:cNvSpPr txBox="1">
            <a:spLocks noChangeArrowheads="1"/>
          </p:cNvSpPr>
          <p:nvPr/>
        </p:nvSpPr>
        <p:spPr bwMode="auto">
          <a:xfrm>
            <a:off x="7966964" y="2011213"/>
            <a:ext cx="47398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UL37</a:t>
            </a:r>
          </a:p>
        </p:txBody>
      </p:sp>
      <p:sp>
        <p:nvSpPr>
          <p:cNvPr id="8208" name="Text Box 16"/>
          <p:cNvSpPr txBox="1">
            <a:spLocks noChangeArrowheads="1"/>
          </p:cNvSpPr>
          <p:nvPr/>
        </p:nvSpPr>
        <p:spPr bwMode="auto">
          <a:xfrm>
            <a:off x="8381880" y="2011213"/>
            <a:ext cx="47398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UL38</a:t>
            </a:r>
          </a:p>
        </p:txBody>
      </p:sp>
      <p:sp>
        <p:nvSpPr>
          <p:cNvPr id="8209" name="Text Box 17"/>
          <p:cNvSpPr txBox="1">
            <a:spLocks noChangeArrowheads="1"/>
          </p:cNvSpPr>
          <p:nvPr/>
        </p:nvSpPr>
        <p:spPr bwMode="auto">
          <a:xfrm>
            <a:off x="862969" y="2937916"/>
            <a:ext cx="473983"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UL40</a:t>
            </a:r>
          </a:p>
        </p:txBody>
      </p:sp>
      <p:sp>
        <p:nvSpPr>
          <p:cNvPr id="8210" name="Text Box 18"/>
          <p:cNvSpPr txBox="1">
            <a:spLocks noChangeArrowheads="1"/>
          </p:cNvSpPr>
          <p:nvPr/>
        </p:nvSpPr>
        <p:spPr bwMode="auto">
          <a:xfrm>
            <a:off x="1493987" y="2937916"/>
            <a:ext cx="473983"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UL41</a:t>
            </a:r>
          </a:p>
        </p:txBody>
      </p:sp>
      <p:sp>
        <p:nvSpPr>
          <p:cNvPr id="8211" name="Text Box 19"/>
          <p:cNvSpPr txBox="1">
            <a:spLocks noChangeArrowheads="1"/>
          </p:cNvSpPr>
          <p:nvPr/>
        </p:nvSpPr>
        <p:spPr bwMode="auto">
          <a:xfrm>
            <a:off x="1908903" y="2939901"/>
            <a:ext cx="473983"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UL42</a:t>
            </a:r>
          </a:p>
        </p:txBody>
      </p:sp>
      <p:sp>
        <p:nvSpPr>
          <p:cNvPr id="8212" name="Text Box 20"/>
          <p:cNvSpPr txBox="1">
            <a:spLocks noChangeArrowheads="1"/>
          </p:cNvSpPr>
          <p:nvPr/>
        </p:nvSpPr>
        <p:spPr bwMode="auto">
          <a:xfrm>
            <a:off x="2348310" y="2939901"/>
            <a:ext cx="47398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UL43</a:t>
            </a:r>
          </a:p>
        </p:txBody>
      </p:sp>
      <p:sp>
        <p:nvSpPr>
          <p:cNvPr id="8213" name="Text Box 21"/>
          <p:cNvSpPr txBox="1">
            <a:spLocks noChangeArrowheads="1"/>
          </p:cNvSpPr>
          <p:nvPr/>
        </p:nvSpPr>
        <p:spPr bwMode="auto">
          <a:xfrm>
            <a:off x="2845345" y="2939901"/>
            <a:ext cx="473983"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UL44</a:t>
            </a:r>
          </a:p>
        </p:txBody>
      </p:sp>
      <p:sp>
        <p:nvSpPr>
          <p:cNvPr id="8214" name="Text Box 22"/>
          <p:cNvSpPr txBox="1">
            <a:spLocks noChangeArrowheads="1"/>
          </p:cNvSpPr>
          <p:nvPr/>
        </p:nvSpPr>
        <p:spPr bwMode="auto">
          <a:xfrm>
            <a:off x="3650685" y="2939901"/>
            <a:ext cx="47398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UL26</a:t>
            </a:r>
          </a:p>
        </p:txBody>
      </p:sp>
      <p:sp>
        <p:nvSpPr>
          <p:cNvPr id="8215" name="Text Box 23"/>
          <p:cNvSpPr txBox="1">
            <a:spLocks noChangeArrowheads="1"/>
          </p:cNvSpPr>
          <p:nvPr/>
        </p:nvSpPr>
        <p:spPr bwMode="auto">
          <a:xfrm>
            <a:off x="4232720" y="2939901"/>
            <a:ext cx="47398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UL25</a:t>
            </a:r>
          </a:p>
        </p:txBody>
      </p:sp>
      <p:sp>
        <p:nvSpPr>
          <p:cNvPr id="8216" name="Text Box 24"/>
          <p:cNvSpPr txBox="1">
            <a:spLocks noChangeArrowheads="1"/>
          </p:cNvSpPr>
          <p:nvPr/>
        </p:nvSpPr>
        <p:spPr bwMode="auto">
          <a:xfrm>
            <a:off x="4895433" y="2939901"/>
            <a:ext cx="47398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UL23</a:t>
            </a:r>
          </a:p>
        </p:txBody>
      </p:sp>
      <p:sp>
        <p:nvSpPr>
          <p:cNvPr id="8217" name="Text Box 25"/>
          <p:cNvSpPr txBox="1">
            <a:spLocks noChangeArrowheads="1"/>
          </p:cNvSpPr>
          <p:nvPr/>
        </p:nvSpPr>
        <p:spPr bwMode="auto">
          <a:xfrm>
            <a:off x="5334841" y="2939901"/>
            <a:ext cx="473983"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UL22</a:t>
            </a:r>
          </a:p>
        </p:txBody>
      </p:sp>
      <p:sp>
        <p:nvSpPr>
          <p:cNvPr id="8218" name="Text Box 26"/>
          <p:cNvSpPr txBox="1">
            <a:spLocks noChangeArrowheads="1"/>
          </p:cNvSpPr>
          <p:nvPr/>
        </p:nvSpPr>
        <p:spPr bwMode="auto">
          <a:xfrm>
            <a:off x="6970013" y="2939901"/>
            <a:ext cx="47398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UL21</a:t>
            </a:r>
          </a:p>
        </p:txBody>
      </p:sp>
      <p:sp>
        <p:nvSpPr>
          <p:cNvPr id="8219" name="Text Box 27"/>
          <p:cNvSpPr txBox="1">
            <a:spLocks noChangeArrowheads="1"/>
          </p:cNvSpPr>
          <p:nvPr/>
        </p:nvSpPr>
        <p:spPr bwMode="auto">
          <a:xfrm>
            <a:off x="7742218" y="2939901"/>
            <a:ext cx="47398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UL19</a:t>
            </a:r>
          </a:p>
        </p:txBody>
      </p:sp>
      <p:sp>
        <p:nvSpPr>
          <p:cNvPr id="8220" name="Text Box 28"/>
          <p:cNvSpPr txBox="1">
            <a:spLocks noChangeArrowheads="1"/>
          </p:cNvSpPr>
          <p:nvPr/>
        </p:nvSpPr>
        <p:spPr bwMode="auto">
          <a:xfrm>
            <a:off x="249239" y="3920182"/>
            <a:ext cx="473983"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UL18</a:t>
            </a:r>
          </a:p>
        </p:txBody>
      </p:sp>
      <p:sp>
        <p:nvSpPr>
          <p:cNvPr id="8221" name="Text Box 29"/>
          <p:cNvSpPr txBox="1">
            <a:spLocks noChangeArrowheads="1"/>
          </p:cNvSpPr>
          <p:nvPr/>
        </p:nvSpPr>
        <p:spPr bwMode="auto">
          <a:xfrm>
            <a:off x="2240259" y="3942953"/>
            <a:ext cx="473983"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UL15</a:t>
            </a:r>
          </a:p>
        </p:txBody>
      </p:sp>
      <p:sp>
        <p:nvSpPr>
          <p:cNvPr id="8222" name="Text Box 30"/>
          <p:cNvSpPr txBox="1">
            <a:spLocks noChangeArrowheads="1"/>
          </p:cNvSpPr>
          <p:nvPr/>
        </p:nvSpPr>
        <p:spPr bwMode="auto">
          <a:xfrm>
            <a:off x="1377291" y="3783212"/>
            <a:ext cx="47398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UL17</a:t>
            </a:r>
          </a:p>
        </p:txBody>
      </p:sp>
      <p:sp>
        <p:nvSpPr>
          <p:cNvPr id="8223" name="Text Box 31"/>
          <p:cNvSpPr txBox="1">
            <a:spLocks noChangeArrowheads="1"/>
          </p:cNvSpPr>
          <p:nvPr/>
        </p:nvSpPr>
        <p:spPr bwMode="auto">
          <a:xfrm>
            <a:off x="1851276" y="3783212"/>
            <a:ext cx="473983"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UL16</a:t>
            </a:r>
          </a:p>
        </p:txBody>
      </p:sp>
      <p:sp>
        <p:nvSpPr>
          <p:cNvPr id="8224" name="Text Box 32"/>
          <p:cNvSpPr txBox="1">
            <a:spLocks noChangeArrowheads="1"/>
          </p:cNvSpPr>
          <p:nvPr/>
        </p:nvSpPr>
        <p:spPr bwMode="auto">
          <a:xfrm>
            <a:off x="2845345" y="3764409"/>
            <a:ext cx="473983"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UL13</a:t>
            </a:r>
          </a:p>
        </p:txBody>
      </p:sp>
      <p:sp>
        <p:nvSpPr>
          <p:cNvPr id="8225" name="Text Box 33"/>
          <p:cNvSpPr txBox="1">
            <a:spLocks noChangeArrowheads="1"/>
          </p:cNvSpPr>
          <p:nvPr/>
        </p:nvSpPr>
        <p:spPr bwMode="auto">
          <a:xfrm>
            <a:off x="3343821" y="3920182"/>
            <a:ext cx="473983"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UL12</a:t>
            </a:r>
          </a:p>
        </p:txBody>
      </p:sp>
      <p:sp>
        <p:nvSpPr>
          <p:cNvPr id="8226" name="Text Box 34"/>
          <p:cNvSpPr txBox="1">
            <a:spLocks noChangeArrowheads="1"/>
          </p:cNvSpPr>
          <p:nvPr/>
        </p:nvSpPr>
        <p:spPr bwMode="auto">
          <a:xfrm>
            <a:off x="4173653" y="3764409"/>
            <a:ext cx="473983"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UL10</a:t>
            </a:r>
          </a:p>
        </p:txBody>
      </p:sp>
      <p:sp>
        <p:nvSpPr>
          <p:cNvPr id="8227" name="Text Box 35"/>
          <p:cNvSpPr txBox="1">
            <a:spLocks noChangeArrowheads="1"/>
          </p:cNvSpPr>
          <p:nvPr/>
        </p:nvSpPr>
        <p:spPr bwMode="auto">
          <a:xfrm>
            <a:off x="4588568" y="3920182"/>
            <a:ext cx="403391"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UL9</a:t>
            </a:r>
          </a:p>
        </p:txBody>
      </p:sp>
      <p:sp>
        <p:nvSpPr>
          <p:cNvPr id="8228" name="Text Box 36"/>
          <p:cNvSpPr txBox="1">
            <a:spLocks noChangeArrowheads="1"/>
          </p:cNvSpPr>
          <p:nvPr/>
        </p:nvSpPr>
        <p:spPr bwMode="auto">
          <a:xfrm>
            <a:off x="5500518" y="3764409"/>
            <a:ext cx="403391"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UL8</a:t>
            </a:r>
          </a:p>
        </p:txBody>
      </p:sp>
      <p:sp>
        <p:nvSpPr>
          <p:cNvPr id="8229" name="Text Box 37"/>
          <p:cNvSpPr txBox="1">
            <a:spLocks noChangeArrowheads="1"/>
          </p:cNvSpPr>
          <p:nvPr/>
        </p:nvSpPr>
        <p:spPr bwMode="auto">
          <a:xfrm>
            <a:off x="6912385" y="3764409"/>
            <a:ext cx="403391"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UL6</a:t>
            </a:r>
          </a:p>
        </p:txBody>
      </p:sp>
      <p:sp>
        <p:nvSpPr>
          <p:cNvPr id="8230" name="Text Box 38"/>
          <p:cNvSpPr txBox="1">
            <a:spLocks noChangeArrowheads="1"/>
          </p:cNvSpPr>
          <p:nvPr/>
        </p:nvSpPr>
        <p:spPr bwMode="auto">
          <a:xfrm>
            <a:off x="7327301" y="3920182"/>
            <a:ext cx="403391"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UL5</a:t>
            </a:r>
          </a:p>
        </p:txBody>
      </p:sp>
      <p:sp>
        <p:nvSpPr>
          <p:cNvPr id="8231" name="Text Box 39"/>
          <p:cNvSpPr txBox="1">
            <a:spLocks noChangeArrowheads="1"/>
          </p:cNvSpPr>
          <p:nvPr/>
        </p:nvSpPr>
        <p:spPr bwMode="auto">
          <a:xfrm>
            <a:off x="4895433" y="4854575"/>
            <a:ext cx="49559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IE180</a:t>
            </a:r>
          </a:p>
        </p:txBody>
      </p:sp>
      <p:sp>
        <p:nvSpPr>
          <p:cNvPr id="8232" name="Text Box 40"/>
          <p:cNvSpPr txBox="1">
            <a:spLocks noChangeArrowheads="1"/>
          </p:cNvSpPr>
          <p:nvPr/>
        </p:nvSpPr>
        <p:spPr bwMode="auto">
          <a:xfrm>
            <a:off x="8547558" y="4854575"/>
            <a:ext cx="41059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US1</a:t>
            </a:r>
          </a:p>
        </p:txBody>
      </p:sp>
      <p:sp>
        <p:nvSpPr>
          <p:cNvPr id="8233" name="Text Box 41"/>
          <p:cNvSpPr txBox="1">
            <a:spLocks noChangeArrowheads="1"/>
          </p:cNvSpPr>
          <p:nvPr/>
        </p:nvSpPr>
        <p:spPr bwMode="auto">
          <a:xfrm>
            <a:off x="414916" y="5524302"/>
            <a:ext cx="41059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US3</a:t>
            </a:r>
          </a:p>
        </p:txBody>
      </p:sp>
      <p:sp>
        <p:nvSpPr>
          <p:cNvPr id="8234" name="Text Box 42"/>
          <p:cNvSpPr txBox="1">
            <a:spLocks noChangeArrowheads="1"/>
          </p:cNvSpPr>
          <p:nvPr/>
        </p:nvSpPr>
        <p:spPr bwMode="auto">
          <a:xfrm>
            <a:off x="917714" y="5524302"/>
            <a:ext cx="41059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US4</a:t>
            </a:r>
          </a:p>
        </p:txBody>
      </p:sp>
      <p:sp>
        <p:nvSpPr>
          <p:cNvPr id="8235" name="Text Box 43"/>
          <p:cNvSpPr txBox="1">
            <a:spLocks noChangeArrowheads="1"/>
          </p:cNvSpPr>
          <p:nvPr/>
        </p:nvSpPr>
        <p:spPr bwMode="auto">
          <a:xfrm>
            <a:off x="1498308" y="5524302"/>
            <a:ext cx="41059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US6</a:t>
            </a:r>
          </a:p>
        </p:txBody>
      </p:sp>
      <p:sp>
        <p:nvSpPr>
          <p:cNvPr id="8236" name="Text Box 44"/>
          <p:cNvSpPr txBox="1">
            <a:spLocks noChangeArrowheads="1"/>
          </p:cNvSpPr>
          <p:nvPr/>
        </p:nvSpPr>
        <p:spPr bwMode="auto">
          <a:xfrm>
            <a:off x="1996783" y="5524302"/>
            <a:ext cx="41059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US7</a:t>
            </a:r>
          </a:p>
        </p:txBody>
      </p:sp>
      <p:sp>
        <p:nvSpPr>
          <p:cNvPr id="8237" name="Text Box 45"/>
          <p:cNvSpPr txBox="1">
            <a:spLocks noChangeArrowheads="1"/>
          </p:cNvSpPr>
          <p:nvPr/>
        </p:nvSpPr>
        <p:spPr bwMode="auto">
          <a:xfrm>
            <a:off x="2489496" y="5524302"/>
            <a:ext cx="41059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US8</a:t>
            </a:r>
          </a:p>
        </p:txBody>
      </p:sp>
      <p:sp>
        <p:nvSpPr>
          <p:cNvPr id="8238" name="Text Box 46"/>
          <p:cNvSpPr txBox="1">
            <a:spLocks noChangeArrowheads="1"/>
          </p:cNvSpPr>
          <p:nvPr/>
        </p:nvSpPr>
        <p:spPr bwMode="auto">
          <a:xfrm>
            <a:off x="3987804" y="5524302"/>
            <a:ext cx="41059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US1</a:t>
            </a:r>
          </a:p>
        </p:txBody>
      </p:sp>
      <p:sp>
        <p:nvSpPr>
          <p:cNvPr id="8239" name="Text Box 47"/>
          <p:cNvSpPr txBox="1">
            <a:spLocks noChangeArrowheads="1"/>
          </p:cNvSpPr>
          <p:nvPr/>
        </p:nvSpPr>
        <p:spPr bwMode="auto">
          <a:xfrm>
            <a:off x="7637048" y="5524302"/>
            <a:ext cx="49559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IE180</a:t>
            </a:r>
          </a:p>
        </p:txBody>
      </p:sp>
      <p:sp>
        <p:nvSpPr>
          <p:cNvPr id="8240" name="Text Box 48"/>
          <p:cNvSpPr txBox="1">
            <a:spLocks noChangeArrowheads="1"/>
          </p:cNvSpPr>
          <p:nvPr/>
        </p:nvSpPr>
        <p:spPr bwMode="auto">
          <a:xfrm>
            <a:off x="249238" y="987227"/>
            <a:ext cx="546017"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ORF-1</a:t>
            </a:r>
          </a:p>
        </p:txBody>
      </p:sp>
      <p:sp>
        <p:nvSpPr>
          <p:cNvPr id="8241" name="Text Box 49"/>
          <p:cNvSpPr txBox="1">
            <a:spLocks noChangeArrowheads="1"/>
          </p:cNvSpPr>
          <p:nvPr/>
        </p:nvSpPr>
        <p:spPr bwMode="auto">
          <a:xfrm>
            <a:off x="2873880" y="692696"/>
            <a:ext cx="47398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UL51</a:t>
            </a:r>
          </a:p>
        </p:txBody>
      </p:sp>
      <p:sp>
        <p:nvSpPr>
          <p:cNvPr id="8242" name="Text Box 50"/>
          <p:cNvSpPr txBox="1">
            <a:spLocks noChangeArrowheads="1"/>
          </p:cNvSpPr>
          <p:nvPr/>
        </p:nvSpPr>
        <p:spPr bwMode="auto">
          <a:xfrm>
            <a:off x="3319328" y="1215430"/>
            <a:ext cx="47398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UL50</a:t>
            </a:r>
          </a:p>
        </p:txBody>
      </p:sp>
      <p:sp>
        <p:nvSpPr>
          <p:cNvPr id="8243" name="Text Box 51"/>
          <p:cNvSpPr txBox="1">
            <a:spLocks noChangeArrowheads="1"/>
          </p:cNvSpPr>
          <p:nvPr/>
        </p:nvSpPr>
        <p:spPr bwMode="auto">
          <a:xfrm>
            <a:off x="3652126" y="743149"/>
            <a:ext cx="58059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UL49.5</a:t>
            </a:r>
          </a:p>
        </p:txBody>
      </p:sp>
      <p:sp>
        <p:nvSpPr>
          <p:cNvPr id="8244" name="Text Box 52"/>
          <p:cNvSpPr txBox="1">
            <a:spLocks noChangeArrowheads="1"/>
          </p:cNvSpPr>
          <p:nvPr/>
        </p:nvSpPr>
        <p:spPr bwMode="auto">
          <a:xfrm>
            <a:off x="3899923" y="987227"/>
            <a:ext cx="473983"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UL49</a:t>
            </a:r>
          </a:p>
        </p:txBody>
      </p:sp>
      <p:sp>
        <p:nvSpPr>
          <p:cNvPr id="8245" name="Text Box 53"/>
          <p:cNvSpPr txBox="1">
            <a:spLocks noChangeArrowheads="1"/>
          </p:cNvSpPr>
          <p:nvPr/>
        </p:nvSpPr>
        <p:spPr bwMode="auto">
          <a:xfrm>
            <a:off x="2273434" y="1749028"/>
            <a:ext cx="473983"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UL31</a:t>
            </a:r>
          </a:p>
        </p:txBody>
      </p:sp>
      <p:sp>
        <p:nvSpPr>
          <p:cNvPr id="8246" name="Text Box 54"/>
          <p:cNvSpPr txBox="1">
            <a:spLocks noChangeArrowheads="1"/>
          </p:cNvSpPr>
          <p:nvPr/>
        </p:nvSpPr>
        <p:spPr bwMode="auto">
          <a:xfrm>
            <a:off x="2621310" y="1846783"/>
            <a:ext cx="473983"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UL33</a:t>
            </a:r>
          </a:p>
        </p:txBody>
      </p:sp>
      <p:sp>
        <p:nvSpPr>
          <p:cNvPr id="8247" name="Text Box 55"/>
          <p:cNvSpPr txBox="1">
            <a:spLocks noChangeArrowheads="1"/>
          </p:cNvSpPr>
          <p:nvPr/>
        </p:nvSpPr>
        <p:spPr bwMode="auto">
          <a:xfrm>
            <a:off x="3070091" y="1730375"/>
            <a:ext cx="473983"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UL34</a:t>
            </a:r>
          </a:p>
        </p:txBody>
      </p:sp>
      <p:sp>
        <p:nvSpPr>
          <p:cNvPr id="8248" name="Text Box 56"/>
          <p:cNvSpPr txBox="1">
            <a:spLocks noChangeArrowheads="1"/>
          </p:cNvSpPr>
          <p:nvPr/>
        </p:nvSpPr>
        <p:spPr bwMode="auto">
          <a:xfrm>
            <a:off x="3339480" y="1744241"/>
            <a:ext cx="47398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UL35</a:t>
            </a:r>
          </a:p>
        </p:txBody>
      </p:sp>
      <p:sp>
        <p:nvSpPr>
          <p:cNvPr id="8249" name="Text Box 57"/>
          <p:cNvSpPr txBox="1">
            <a:spLocks noChangeArrowheads="1"/>
          </p:cNvSpPr>
          <p:nvPr/>
        </p:nvSpPr>
        <p:spPr bwMode="auto">
          <a:xfrm>
            <a:off x="83560" y="2939901"/>
            <a:ext cx="47398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FFFF"/>
                </a:solidFill>
                <a:ea typeface="Droid Sans Fallback" charset="0"/>
                <a:cs typeface="Droid Sans Fallback" charset="0"/>
              </a:rPr>
              <a:t>UL39</a:t>
            </a:r>
          </a:p>
        </p:txBody>
      </p:sp>
      <p:sp>
        <p:nvSpPr>
          <p:cNvPr id="8250" name="Text Box 58"/>
          <p:cNvSpPr txBox="1">
            <a:spLocks noChangeArrowheads="1"/>
          </p:cNvSpPr>
          <p:nvPr/>
        </p:nvSpPr>
        <p:spPr bwMode="auto">
          <a:xfrm>
            <a:off x="3760862" y="2771403"/>
            <a:ext cx="58059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UL26.5</a:t>
            </a:r>
          </a:p>
        </p:txBody>
      </p:sp>
      <p:sp>
        <p:nvSpPr>
          <p:cNvPr id="8251" name="Text Box 59"/>
          <p:cNvSpPr txBox="1">
            <a:spLocks noChangeArrowheads="1"/>
          </p:cNvSpPr>
          <p:nvPr/>
        </p:nvSpPr>
        <p:spPr bwMode="auto">
          <a:xfrm>
            <a:off x="4422890" y="2587625"/>
            <a:ext cx="47398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UL24</a:t>
            </a:r>
          </a:p>
        </p:txBody>
      </p:sp>
      <p:sp>
        <p:nvSpPr>
          <p:cNvPr id="8252" name="Text Box 60"/>
          <p:cNvSpPr txBox="1">
            <a:spLocks noChangeArrowheads="1"/>
          </p:cNvSpPr>
          <p:nvPr/>
        </p:nvSpPr>
        <p:spPr bwMode="auto">
          <a:xfrm>
            <a:off x="7086709" y="2743399"/>
            <a:ext cx="473983"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UL20</a:t>
            </a:r>
          </a:p>
        </p:txBody>
      </p:sp>
      <p:sp>
        <p:nvSpPr>
          <p:cNvPr id="8253" name="Text Box 61"/>
          <p:cNvSpPr txBox="1">
            <a:spLocks noChangeArrowheads="1"/>
          </p:cNvSpPr>
          <p:nvPr/>
        </p:nvSpPr>
        <p:spPr bwMode="auto">
          <a:xfrm>
            <a:off x="2264750" y="3429000"/>
            <a:ext cx="47398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UL14</a:t>
            </a:r>
          </a:p>
        </p:txBody>
      </p:sp>
      <p:sp>
        <p:nvSpPr>
          <p:cNvPr id="8254" name="Text Box 62"/>
          <p:cNvSpPr txBox="1">
            <a:spLocks noChangeArrowheads="1"/>
          </p:cNvSpPr>
          <p:nvPr/>
        </p:nvSpPr>
        <p:spPr bwMode="auto">
          <a:xfrm>
            <a:off x="3402888" y="3558977"/>
            <a:ext cx="47398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UL11</a:t>
            </a:r>
          </a:p>
        </p:txBody>
      </p:sp>
      <p:sp>
        <p:nvSpPr>
          <p:cNvPr id="8255" name="Text Box 63"/>
          <p:cNvSpPr txBox="1">
            <a:spLocks noChangeArrowheads="1"/>
          </p:cNvSpPr>
          <p:nvPr/>
        </p:nvSpPr>
        <p:spPr bwMode="auto">
          <a:xfrm>
            <a:off x="6294941" y="3381375"/>
            <a:ext cx="403391"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UL7</a:t>
            </a:r>
          </a:p>
        </p:txBody>
      </p:sp>
      <p:sp>
        <p:nvSpPr>
          <p:cNvPr id="8256" name="Text Box 64"/>
          <p:cNvSpPr txBox="1">
            <a:spLocks noChangeArrowheads="1"/>
          </p:cNvSpPr>
          <p:nvPr/>
        </p:nvSpPr>
        <p:spPr bwMode="auto">
          <a:xfrm>
            <a:off x="-18729" y="4416227"/>
            <a:ext cx="403391"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UL2</a:t>
            </a:r>
          </a:p>
        </p:txBody>
      </p:sp>
      <p:sp>
        <p:nvSpPr>
          <p:cNvPr id="8257" name="Text Box 65"/>
          <p:cNvSpPr txBox="1">
            <a:spLocks noChangeArrowheads="1"/>
          </p:cNvSpPr>
          <p:nvPr/>
        </p:nvSpPr>
        <p:spPr bwMode="auto">
          <a:xfrm>
            <a:off x="7978489" y="3730625"/>
            <a:ext cx="403391"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UL4</a:t>
            </a:r>
          </a:p>
        </p:txBody>
      </p:sp>
      <p:sp>
        <p:nvSpPr>
          <p:cNvPr id="8258" name="Text Box 66"/>
          <p:cNvSpPr txBox="1">
            <a:spLocks noChangeArrowheads="1"/>
          </p:cNvSpPr>
          <p:nvPr/>
        </p:nvSpPr>
        <p:spPr bwMode="auto">
          <a:xfrm>
            <a:off x="8229168" y="3429000"/>
            <a:ext cx="510001"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UL3.5</a:t>
            </a:r>
          </a:p>
        </p:txBody>
      </p:sp>
      <p:sp>
        <p:nvSpPr>
          <p:cNvPr id="8259" name="Text Box 67"/>
          <p:cNvSpPr txBox="1">
            <a:spLocks noChangeArrowheads="1"/>
          </p:cNvSpPr>
          <p:nvPr/>
        </p:nvSpPr>
        <p:spPr bwMode="auto">
          <a:xfrm>
            <a:off x="664154" y="4473774"/>
            <a:ext cx="403391"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UL1</a:t>
            </a:r>
          </a:p>
        </p:txBody>
      </p:sp>
      <p:sp>
        <p:nvSpPr>
          <p:cNvPr id="8260" name="Text Box 68"/>
          <p:cNvSpPr txBox="1">
            <a:spLocks noChangeArrowheads="1"/>
          </p:cNvSpPr>
          <p:nvPr/>
        </p:nvSpPr>
        <p:spPr bwMode="auto">
          <a:xfrm>
            <a:off x="1244748" y="4644430"/>
            <a:ext cx="403391"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EP0</a:t>
            </a:r>
          </a:p>
        </p:txBody>
      </p:sp>
      <p:sp>
        <p:nvSpPr>
          <p:cNvPr id="8261" name="Text Box 69"/>
          <p:cNvSpPr txBox="1">
            <a:spLocks noChangeArrowheads="1"/>
          </p:cNvSpPr>
          <p:nvPr/>
        </p:nvSpPr>
        <p:spPr bwMode="auto">
          <a:xfrm>
            <a:off x="2955200" y="5217019"/>
            <a:ext cx="41059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US9</a:t>
            </a:r>
          </a:p>
        </p:txBody>
      </p:sp>
      <p:sp>
        <p:nvSpPr>
          <p:cNvPr id="8262" name="Text Box 70"/>
          <p:cNvSpPr txBox="1">
            <a:spLocks noChangeArrowheads="1"/>
          </p:cNvSpPr>
          <p:nvPr/>
        </p:nvSpPr>
        <p:spPr bwMode="auto">
          <a:xfrm>
            <a:off x="3319342" y="5217020"/>
            <a:ext cx="41059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US2</a:t>
            </a:r>
          </a:p>
        </p:txBody>
      </p:sp>
      <p:sp>
        <p:nvSpPr>
          <p:cNvPr id="8263" name="Line 71"/>
          <p:cNvSpPr>
            <a:spLocks noChangeShapeType="1"/>
          </p:cNvSpPr>
          <p:nvPr/>
        </p:nvSpPr>
        <p:spPr bwMode="auto">
          <a:xfrm flipV="1">
            <a:off x="3650685" y="1026915"/>
            <a:ext cx="1441"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64" name="Line 72"/>
          <p:cNvSpPr>
            <a:spLocks noChangeShapeType="1"/>
          </p:cNvSpPr>
          <p:nvPr/>
        </p:nvSpPr>
        <p:spPr bwMode="auto">
          <a:xfrm flipV="1">
            <a:off x="3070091" y="855266"/>
            <a:ext cx="1440"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65" name="Line 73"/>
          <p:cNvSpPr>
            <a:spLocks noChangeShapeType="1"/>
          </p:cNvSpPr>
          <p:nvPr/>
        </p:nvSpPr>
        <p:spPr bwMode="auto">
          <a:xfrm flipV="1">
            <a:off x="754917" y="1032868"/>
            <a:ext cx="1441"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66" name="Line 74"/>
          <p:cNvSpPr>
            <a:spLocks noChangeShapeType="1"/>
          </p:cNvSpPr>
          <p:nvPr/>
        </p:nvSpPr>
        <p:spPr bwMode="auto">
          <a:xfrm flipV="1">
            <a:off x="3650685" y="798712"/>
            <a:ext cx="1441"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67" name="Line 75"/>
          <p:cNvSpPr>
            <a:spLocks noChangeShapeType="1"/>
          </p:cNvSpPr>
          <p:nvPr/>
        </p:nvSpPr>
        <p:spPr bwMode="auto">
          <a:xfrm flipV="1">
            <a:off x="3899923" y="1026915"/>
            <a:ext cx="1440"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68" name="Line 76"/>
          <p:cNvSpPr>
            <a:spLocks noChangeShapeType="1"/>
          </p:cNvSpPr>
          <p:nvPr/>
        </p:nvSpPr>
        <p:spPr bwMode="auto">
          <a:xfrm flipV="1">
            <a:off x="2323819" y="1712516"/>
            <a:ext cx="1440"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69" name="Line 77"/>
          <p:cNvSpPr>
            <a:spLocks noChangeShapeType="1"/>
          </p:cNvSpPr>
          <p:nvPr/>
        </p:nvSpPr>
        <p:spPr bwMode="auto">
          <a:xfrm flipV="1">
            <a:off x="2987972" y="1712516"/>
            <a:ext cx="1441"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70" name="Line 78"/>
          <p:cNvSpPr>
            <a:spLocks noChangeShapeType="1"/>
          </p:cNvSpPr>
          <p:nvPr/>
        </p:nvSpPr>
        <p:spPr bwMode="auto">
          <a:xfrm flipV="1">
            <a:off x="3153651" y="1884165"/>
            <a:ext cx="1440"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71" name="Line 79"/>
          <p:cNvSpPr>
            <a:spLocks noChangeShapeType="1"/>
          </p:cNvSpPr>
          <p:nvPr/>
        </p:nvSpPr>
        <p:spPr bwMode="auto">
          <a:xfrm flipV="1">
            <a:off x="3485007" y="1884165"/>
            <a:ext cx="1440"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72" name="Line 80"/>
          <p:cNvSpPr>
            <a:spLocks noChangeShapeType="1"/>
          </p:cNvSpPr>
          <p:nvPr/>
        </p:nvSpPr>
        <p:spPr bwMode="auto">
          <a:xfrm flipV="1">
            <a:off x="3734244" y="2627313"/>
            <a:ext cx="1441"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73" name="Line 81"/>
          <p:cNvSpPr>
            <a:spLocks noChangeShapeType="1"/>
          </p:cNvSpPr>
          <p:nvPr/>
        </p:nvSpPr>
        <p:spPr bwMode="auto">
          <a:xfrm flipV="1">
            <a:off x="4895433" y="2627313"/>
            <a:ext cx="1441"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74" name="Line 82"/>
          <p:cNvSpPr>
            <a:spLocks noChangeShapeType="1"/>
          </p:cNvSpPr>
          <p:nvPr/>
        </p:nvSpPr>
        <p:spPr bwMode="auto">
          <a:xfrm flipV="1">
            <a:off x="7559252" y="2775149"/>
            <a:ext cx="1440"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75" name="Line 83"/>
          <p:cNvSpPr>
            <a:spLocks noChangeShapeType="1"/>
          </p:cNvSpPr>
          <p:nvPr/>
        </p:nvSpPr>
        <p:spPr bwMode="auto">
          <a:xfrm flipV="1">
            <a:off x="2738735" y="3484563"/>
            <a:ext cx="1440"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76" name="Line 84"/>
          <p:cNvSpPr>
            <a:spLocks noChangeShapeType="1"/>
          </p:cNvSpPr>
          <p:nvPr/>
        </p:nvSpPr>
        <p:spPr bwMode="auto">
          <a:xfrm flipV="1">
            <a:off x="3817804" y="3598665"/>
            <a:ext cx="1441"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77" name="Line 85"/>
          <p:cNvSpPr>
            <a:spLocks noChangeShapeType="1"/>
          </p:cNvSpPr>
          <p:nvPr/>
        </p:nvSpPr>
        <p:spPr bwMode="auto">
          <a:xfrm flipV="1">
            <a:off x="6472979" y="3770313"/>
            <a:ext cx="1440"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78" name="Line 86"/>
          <p:cNvSpPr>
            <a:spLocks noChangeShapeType="1"/>
          </p:cNvSpPr>
          <p:nvPr/>
        </p:nvSpPr>
        <p:spPr bwMode="auto">
          <a:xfrm flipV="1">
            <a:off x="8381880" y="3770313"/>
            <a:ext cx="1441"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79" name="Line 87"/>
          <p:cNvSpPr>
            <a:spLocks noChangeShapeType="1"/>
          </p:cNvSpPr>
          <p:nvPr/>
        </p:nvSpPr>
        <p:spPr bwMode="auto">
          <a:xfrm flipV="1">
            <a:off x="8739168" y="3598665"/>
            <a:ext cx="1441"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80" name="Line 88"/>
          <p:cNvSpPr>
            <a:spLocks noChangeShapeType="1"/>
          </p:cNvSpPr>
          <p:nvPr/>
        </p:nvSpPr>
        <p:spPr bwMode="auto">
          <a:xfrm flipV="1">
            <a:off x="9044593" y="3770313"/>
            <a:ext cx="1441"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81" name="Text Box 89"/>
          <p:cNvSpPr txBox="1">
            <a:spLocks noChangeArrowheads="1"/>
          </p:cNvSpPr>
          <p:nvPr/>
        </p:nvSpPr>
        <p:spPr bwMode="auto">
          <a:xfrm>
            <a:off x="8724761" y="3330774"/>
            <a:ext cx="403391" cy="155773"/>
          </a:xfrm>
          <a:prstGeom prst="rect">
            <a:avLst/>
          </a:prstGeom>
          <a:noFill/>
          <a:ln w="9525" cap="flat">
            <a:noFill/>
            <a:round/>
            <a:headEnd/>
            <a:tailEnd/>
          </a:ln>
          <a:effectLst/>
        </p:spPr>
        <p:txBody>
          <a:bodyPr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000000"/>
                </a:solidFill>
                <a:ea typeface="Droid Sans Fallback" charset="0"/>
                <a:cs typeface="Droid Sans Fallback" charset="0"/>
              </a:rPr>
              <a:t>UL3</a:t>
            </a:r>
          </a:p>
        </p:txBody>
      </p:sp>
      <p:sp>
        <p:nvSpPr>
          <p:cNvPr id="8282" name="Line 90"/>
          <p:cNvSpPr>
            <a:spLocks noChangeShapeType="1"/>
          </p:cNvSpPr>
          <p:nvPr/>
        </p:nvSpPr>
        <p:spPr bwMode="auto">
          <a:xfrm flipV="1">
            <a:off x="331357" y="4684117"/>
            <a:ext cx="1441" cy="289719"/>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83" name="Line 91"/>
          <p:cNvSpPr>
            <a:spLocks noChangeShapeType="1"/>
          </p:cNvSpPr>
          <p:nvPr/>
        </p:nvSpPr>
        <p:spPr bwMode="auto">
          <a:xfrm flipV="1">
            <a:off x="664155" y="4513462"/>
            <a:ext cx="1440"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84" name="Line 92"/>
          <p:cNvSpPr>
            <a:spLocks noChangeShapeType="1"/>
          </p:cNvSpPr>
          <p:nvPr/>
        </p:nvSpPr>
        <p:spPr bwMode="auto">
          <a:xfrm flipV="1">
            <a:off x="1576105" y="4685110"/>
            <a:ext cx="1441"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85" name="Line 93"/>
          <p:cNvSpPr>
            <a:spLocks noChangeShapeType="1"/>
          </p:cNvSpPr>
          <p:nvPr/>
        </p:nvSpPr>
        <p:spPr bwMode="auto">
          <a:xfrm flipV="1">
            <a:off x="3153651" y="5370712"/>
            <a:ext cx="1440"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86" name="Line 94"/>
          <p:cNvSpPr>
            <a:spLocks noChangeShapeType="1"/>
          </p:cNvSpPr>
          <p:nvPr/>
        </p:nvSpPr>
        <p:spPr bwMode="auto">
          <a:xfrm flipV="1">
            <a:off x="3485007" y="5370712"/>
            <a:ext cx="1440"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287" name="AutoShape 95"/>
          <p:cNvSpPr>
            <a:spLocks noChangeArrowheads="1"/>
          </p:cNvSpPr>
          <p:nvPr/>
        </p:nvSpPr>
        <p:spPr bwMode="auto">
          <a:xfrm>
            <a:off x="829832" y="1360290"/>
            <a:ext cx="249238"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288" name="AutoShape 96"/>
          <p:cNvSpPr>
            <a:spLocks noChangeArrowheads="1"/>
          </p:cNvSpPr>
          <p:nvPr/>
        </p:nvSpPr>
        <p:spPr bwMode="auto">
          <a:xfrm rot="10740000">
            <a:off x="3362297" y="1025922"/>
            <a:ext cx="249237" cy="59531"/>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289" name="Text Box 97"/>
          <p:cNvSpPr txBox="1">
            <a:spLocks noChangeArrowheads="1"/>
          </p:cNvSpPr>
          <p:nvPr/>
        </p:nvSpPr>
        <p:spPr bwMode="auto">
          <a:xfrm>
            <a:off x="3275856" y="873125"/>
            <a:ext cx="446611"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hu-HU" sz="800" b="1" dirty="0" smtClean="0">
                <a:solidFill>
                  <a:srgbClr val="FF3333"/>
                </a:solidFill>
                <a:ea typeface="Droid Sans Fallback" charset="0"/>
                <a:cs typeface="Droid Sans Fallback" charset="0"/>
              </a:rPr>
              <a:t>8478</a:t>
            </a:r>
            <a:endParaRPr lang="en-US" sz="800" b="1" dirty="0">
              <a:solidFill>
                <a:srgbClr val="FF3333"/>
              </a:solidFill>
              <a:ea typeface="Droid Sans Fallback" charset="0"/>
              <a:cs typeface="Droid Sans Fallback" charset="0"/>
            </a:endParaRPr>
          </a:p>
        </p:txBody>
      </p:sp>
      <p:sp>
        <p:nvSpPr>
          <p:cNvPr id="8290" name="Text Box 98"/>
          <p:cNvSpPr txBox="1">
            <a:spLocks noChangeArrowheads="1"/>
          </p:cNvSpPr>
          <p:nvPr/>
        </p:nvSpPr>
        <p:spPr bwMode="auto">
          <a:xfrm>
            <a:off x="746273" y="1428750"/>
            <a:ext cx="446611"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6666FF"/>
                </a:solidFill>
                <a:ea typeface="Droid Sans Fallback" charset="0"/>
                <a:cs typeface="Droid Sans Fallback" charset="0"/>
              </a:rPr>
              <a:t>2286</a:t>
            </a:r>
          </a:p>
        </p:txBody>
      </p:sp>
      <p:sp>
        <p:nvSpPr>
          <p:cNvPr id="8291" name="Text Box 99"/>
          <p:cNvSpPr txBox="1">
            <a:spLocks noChangeArrowheads="1"/>
          </p:cNvSpPr>
          <p:nvPr/>
        </p:nvSpPr>
        <p:spPr bwMode="auto">
          <a:xfrm>
            <a:off x="913392" y="971352"/>
            <a:ext cx="446611"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3333"/>
                </a:solidFill>
                <a:ea typeface="Droid Sans Fallback" charset="0"/>
                <a:cs typeface="Droid Sans Fallback" charset="0"/>
              </a:rPr>
              <a:t>2768</a:t>
            </a:r>
          </a:p>
        </p:txBody>
      </p:sp>
      <p:sp>
        <p:nvSpPr>
          <p:cNvPr id="8292" name="Text Box 100"/>
          <p:cNvSpPr txBox="1">
            <a:spLocks noChangeArrowheads="1"/>
          </p:cNvSpPr>
          <p:nvPr/>
        </p:nvSpPr>
        <p:spPr bwMode="auto">
          <a:xfrm>
            <a:off x="913392" y="971352"/>
            <a:ext cx="446611"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3333"/>
                </a:solidFill>
                <a:ea typeface="Droid Sans Fallback" charset="0"/>
                <a:cs typeface="Droid Sans Fallback" charset="0"/>
              </a:rPr>
              <a:t>2768</a:t>
            </a:r>
          </a:p>
        </p:txBody>
      </p:sp>
      <p:sp>
        <p:nvSpPr>
          <p:cNvPr id="8293" name="AutoShape 101"/>
          <p:cNvSpPr>
            <a:spLocks noChangeArrowheads="1"/>
          </p:cNvSpPr>
          <p:nvPr/>
        </p:nvSpPr>
        <p:spPr bwMode="auto">
          <a:xfrm rot="10740000">
            <a:off x="999832" y="1129110"/>
            <a:ext cx="249238" cy="59531"/>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295" name="Text Box 103"/>
          <p:cNvSpPr txBox="1">
            <a:spLocks noChangeArrowheads="1"/>
          </p:cNvSpPr>
          <p:nvPr/>
        </p:nvSpPr>
        <p:spPr bwMode="auto">
          <a:xfrm>
            <a:off x="2986867" y="1391444"/>
            <a:ext cx="446611"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hu-HU" sz="800" b="1" dirty="0" smtClean="0">
                <a:solidFill>
                  <a:srgbClr val="6666FF"/>
                </a:solidFill>
                <a:ea typeface="Droid Sans Fallback" charset="0"/>
                <a:cs typeface="Droid Sans Fallback" charset="0"/>
              </a:rPr>
              <a:t>8514</a:t>
            </a:r>
            <a:endParaRPr lang="en-US" sz="800" b="1" dirty="0">
              <a:solidFill>
                <a:srgbClr val="6666FF"/>
              </a:solidFill>
              <a:ea typeface="Droid Sans Fallback" charset="0"/>
              <a:cs typeface="Droid Sans Fallback" charset="0"/>
            </a:endParaRPr>
          </a:p>
        </p:txBody>
      </p:sp>
      <p:sp>
        <p:nvSpPr>
          <p:cNvPr id="8298" name="AutoShape 106"/>
          <p:cNvSpPr>
            <a:spLocks noChangeArrowheads="1"/>
          </p:cNvSpPr>
          <p:nvPr/>
        </p:nvSpPr>
        <p:spPr bwMode="auto">
          <a:xfrm>
            <a:off x="3951788" y="1371203"/>
            <a:ext cx="249237"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299" name="Text Box 107"/>
          <p:cNvSpPr txBox="1">
            <a:spLocks noChangeArrowheads="1"/>
          </p:cNvSpPr>
          <p:nvPr/>
        </p:nvSpPr>
        <p:spPr bwMode="auto">
          <a:xfrm>
            <a:off x="3817804" y="1428750"/>
            <a:ext cx="517205"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6666FF"/>
                </a:solidFill>
                <a:ea typeface="Droid Sans Fallback" charset="0"/>
                <a:cs typeface="Droid Sans Fallback" charset="0"/>
              </a:rPr>
              <a:t>10415</a:t>
            </a:r>
          </a:p>
        </p:txBody>
      </p:sp>
      <p:sp>
        <p:nvSpPr>
          <p:cNvPr id="8300" name="AutoShape 108"/>
          <p:cNvSpPr>
            <a:spLocks noChangeArrowheads="1"/>
          </p:cNvSpPr>
          <p:nvPr/>
        </p:nvSpPr>
        <p:spPr bwMode="auto">
          <a:xfrm>
            <a:off x="3059832" y="1372196"/>
            <a:ext cx="249238"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01" name="Text Box 109"/>
          <p:cNvSpPr txBox="1">
            <a:spLocks noChangeArrowheads="1"/>
          </p:cNvSpPr>
          <p:nvPr/>
        </p:nvSpPr>
        <p:spPr bwMode="auto">
          <a:xfrm>
            <a:off x="5030857" y="886322"/>
            <a:ext cx="446611"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endParaRPr lang="en-US" sz="800" b="1" dirty="0">
              <a:solidFill>
                <a:srgbClr val="6666FF"/>
              </a:solidFill>
              <a:ea typeface="Droid Sans Fallback" charset="0"/>
              <a:cs typeface="Droid Sans Fallback" charset="0"/>
            </a:endParaRPr>
          </a:p>
        </p:txBody>
      </p:sp>
      <p:sp>
        <p:nvSpPr>
          <p:cNvPr id="8302" name="AutoShape 110"/>
          <p:cNvSpPr>
            <a:spLocks noChangeArrowheads="1"/>
          </p:cNvSpPr>
          <p:nvPr/>
        </p:nvSpPr>
        <p:spPr bwMode="auto">
          <a:xfrm>
            <a:off x="6173317" y="1372196"/>
            <a:ext cx="249237"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03" name="Text Box 111"/>
          <p:cNvSpPr txBox="1">
            <a:spLocks noChangeArrowheads="1"/>
          </p:cNvSpPr>
          <p:nvPr/>
        </p:nvSpPr>
        <p:spPr bwMode="auto">
          <a:xfrm>
            <a:off x="6039333" y="1428750"/>
            <a:ext cx="517205"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6666FF"/>
                </a:solidFill>
                <a:ea typeface="Droid Sans Fallback" charset="0"/>
                <a:cs typeface="Droid Sans Fallback" charset="0"/>
              </a:rPr>
              <a:t>16236</a:t>
            </a:r>
          </a:p>
        </p:txBody>
      </p:sp>
      <p:sp>
        <p:nvSpPr>
          <p:cNvPr id="8304" name="AutoShape 112"/>
          <p:cNvSpPr>
            <a:spLocks noChangeArrowheads="1"/>
          </p:cNvSpPr>
          <p:nvPr/>
        </p:nvSpPr>
        <p:spPr bwMode="auto">
          <a:xfrm rot="10740000">
            <a:off x="6393740" y="1181696"/>
            <a:ext cx="249238" cy="59531"/>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05" name="Text Box 113"/>
          <p:cNvSpPr txBox="1">
            <a:spLocks noChangeArrowheads="1"/>
          </p:cNvSpPr>
          <p:nvPr/>
        </p:nvSpPr>
        <p:spPr bwMode="auto">
          <a:xfrm>
            <a:off x="6272724" y="1034852"/>
            <a:ext cx="517205"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3333"/>
                </a:solidFill>
                <a:ea typeface="Droid Sans Fallback" charset="0"/>
                <a:cs typeface="Droid Sans Fallback" charset="0"/>
              </a:rPr>
              <a:t>16868</a:t>
            </a:r>
          </a:p>
        </p:txBody>
      </p:sp>
      <p:sp>
        <p:nvSpPr>
          <p:cNvPr id="8306" name="AutoShape 114"/>
          <p:cNvSpPr>
            <a:spLocks noChangeArrowheads="1"/>
          </p:cNvSpPr>
          <p:nvPr/>
        </p:nvSpPr>
        <p:spPr bwMode="auto">
          <a:xfrm rot="10740000">
            <a:off x="8317050" y="1045766"/>
            <a:ext cx="249237" cy="59531"/>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07" name="Text Box 115"/>
          <p:cNvSpPr txBox="1">
            <a:spLocks noChangeArrowheads="1"/>
          </p:cNvSpPr>
          <p:nvPr/>
        </p:nvSpPr>
        <p:spPr bwMode="auto">
          <a:xfrm>
            <a:off x="8196032" y="898922"/>
            <a:ext cx="51720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3333"/>
                </a:solidFill>
                <a:ea typeface="Droid Sans Fallback" charset="0"/>
                <a:cs typeface="Droid Sans Fallback" charset="0"/>
              </a:rPr>
              <a:t>21775</a:t>
            </a:r>
          </a:p>
        </p:txBody>
      </p:sp>
      <p:sp>
        <p:nvSpPr>
          <p:cNvPr id="8308" name="AutoShape 116"/>
          <p:cNvSpPr>
            <a:spLocks noChangeArrowheads="1"/>
          </p:cNvSpPr>
          <p:nvPr/>
        </p:nvSpPr>
        <p:spPr bwMode="auto">
          <a:xfrm rot="10740000">
            <a:off x="1893054" y="1887140"/>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09" name="Text Box 117"/>
          <p:cNvSpPr txBox="1">
            <a:spLocks noChangeArrowheads="1"/>
          </p:cNvSpPr>
          <p:nvPr/>
        </p:nvSpPr>
        <p:spPr bwMode="auto">
          <a:xfrm>
            <a:off x="1782122" y="1752203"/>
            <a:ext cx="517204" cy="155774"/>
          </a:xfrm>
          <a:prstGeom prst="rect">
            <a:avLst/>
          </a:prstGeom>
          <a:noFill/>
          <a:ln w="9525" cap="flat">
            <a:noFill/>
            <a:round/>
            <a:headEnd/>
            <a:tailEnd/>
          </a:ln>
          <a:effectLst/>
        </p:spPr>
        <p:txBody>
          <a:bodyPr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smtClean="0">
                <a:solidFill>
                  <a:srgbClr val="FF3333"/>
                </a:solidFill>
                <a:ea typeface="Droid Sans Fallback" charset="0"/>
                <a:cs typeface="Droid Sans Fallback" charset="0"/>
              </a:rPr>
              <a:t>286</a:t>
            </a:r>
            <a:r>
              <a:rPr lang="hu-HU" sz="800" b="1" dirty="0" smtClean="0">
                <a:solidFill>
                  <a:srgbClr val="FF3333"/>
                </a:solidFill>
                <a:ea typeface="Droid Sans Fallback" charset="0"/>
                <a:cs typeface="Droid Sans Fallback" charset="0"/>
              </a:rPr>
              <a:t>92</a:t>
            </a:r>
            <a:endParaRPr lang="en-US" sz="800" b="1" dirty="0">
              <a:solidFill>
                <a:srgbClr val="FF3333"/>
              </a:solidFill>
              <a:ea typeface="Droid Sans Fallback" charset="0"/>
              <a:cs typeface="Droid Sans Fallback" charset="0"/>
            </a:endParaRPr>
          </a:p>
        </p:txBody>
      </p:sp>
      <p:sp>
        <p:nvSpPr>
          <p:cNvPr id="8310" name="AutoShape 118"/>
          <p:cNvSpPr>
            <a:spLocks noChangeArrowheads="1"/>
          </p:cNvSpPr>
          <p:nvPr/>
        </p:nvSpPr>
        <p:spPr bwMode="auto">
          <a:xfrm>
            <a:off x="2042885" y="2171899"/>
            <a:ext cx="249238"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11" name="Text Box 119"/>
          <p:cNvSpPr txBox="1">
            <a:spLocks noChangeArrowheads="1"/>
          </p:cNvSpPr>
          <p:nvPr/>
        </p:nvSpPr>
        <p:spPr bwMode="auto">
          <a:xfrm>
            <a:off x="1908902" y="2236390"/>
            <a:ext cx="51720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hu-HU" sz="800" b="1" dirty="0" smtClean="0">
                <a:solidFill>
                  <a:srgbClr val="6666FF"/>
                </a:solidFill>
                <a:ea typeface="Droid Sans Fallback" charset="0"/>
                <a:cs typeface="Droid Sans Fallback" charset="0"/>
              </a:rPr>
              <a:t>28897</a:t>
            </a:r>
            <a:endParaRPr lang="en-US" sz="800" b="1" dirty="0">
              <a:solidFill>
                <a:srgbClr val="6666FF"/>
              </a:solidFill>
              <a:ea typeface="Droid Sans Fallback" charset="0"/>
              <a:cs typeface="Droid Sans Fallback" charset="0"/>
            </a:endParaRPr>
          </a:p>
        </p:txBody>
      </p:sp>
      <p:sp>
        <p:nvSpPr>
          <p:cNvPr id="8312" name="AutoShape 120"/>
          <p:cNvSpPr>
            <a:spLocks noChangeArrowheads="1"/>
          </p:cNvSpPr>
          <p:nvPr/>
        </p:nvSpPr>
        <p:spPr bwMode="auto">
          <a:xfrm>
            <a:off x="3287633" y="2187774"/>
            <a:ext cx="249238"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13" name="Text Box 121"/>
          <p:cNvSpPr txBox="1">
            <a:spLocks noChangeArrowheads="1"/>
          </p:cNvSpPr>
          <p:nvPr/>
        </p:nvSpPr>
        <p:spPr bwMode="auto">
          <a:xfrm>
            <a:off x="3019667" y="2236390"/>
            <a:ext cx="517205"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6666FF"/>
                </a:solidFill>
                <a:ea typeface="Droid Sans Fallback" charset="0"/>
                <a:cs typeface="Droid Sans Fallback" charset="0"/>
              </a:rPr>
              <a:t>32348</a:t>
            </a:r>
          </a:p>
        </p:txBody>
      </p:sp>
      <p:sp>
        <p:nvSpPr>
          <p:cNvPr id="8314" name="AutoShape 122"/>
          <p:cNvSpPr>
            <a:spLocks noChangeArrowheads="1"/>
          </p:cNvSpPr>
          <p:nvPr/>
        </p:nvSpPr>
        <p:spPr bwMode="auto">
          <a:xfrm>
            <a:off x="3485007" y="2187774"/>
            <a:ext cx="249237"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15" name="Text Box 123"/>
          <p:cNvSpPr txBox="1">
            <a:spLocks noChangeArrowheads="1"/>
          </p:cNvSpPr>
          <p:nvPr/>
        </p:nvSpPr>
        <p:spPr bwMode="auto">
          <a:xfrm>
            <a:off x="3485007" y="2236390"/>
            <a:ext cx="51720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6666FF"/>
                </a:solidFill>
                <a:ea typeface="Droid Sans Fallback" charset="0"/>
                <a:cs typeface="Droid Sans Fallback" charset="0"/>
              </a:rPr>
              <a:t>32684</a:t>
            </a:r>
          </a:p>
        </p:txBody>
      </p:sp>
      <p:sp>
        <p:nvSpPr>
          <p:cNvPr id="8316" name="AutoShape 124"/>
          <p:cNvSpPr>
            <a:spLocks noChangeArrowheads="1"/>
          </p:cNvSpPr>
          <p:nvPr/>
        </p:nvSpPr>
        <p:spPr bwMode="auto">
          <a:xfrm>
            <a:off x="3767381" y="2400102"/>
            <a:ext cx="249237"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17" name="Text Box 125"/>
          <p:cNvSpPr txBox="1">
            <a:spLocks noChangeArrowheads="1"/>
          </p:cNvSpPr>
          <p:nvPr/>
        </p:nvSpPr>
        <p:spPr bwMode="auto">
          <a:xfrm>
            <a:off x="3631956" y="2457649"/>
            <a:ext cx="51720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6666FF"/>
                </a:solidFill>
                <a:ea typeface="Droid Sans Fallback" charset="0"/>
                <a:cs typeface="Droid Sans Fallback" charset="0"/>
              </a:rPr>
              <a:t>33140</a:t>
            </a:r>
          </a:p>
        </p:txBody>
      </p:sp>
      <p:sp>
        <p:nvSpPr>
          <p:cNvPr id="8318" name="AutoShape 126"/>
          <p:cNvSpPr>
            <a:spLocks noChangeArrowheads="1"/>
          </p:cNvSpPr>
          <p:nvPr/>
        </p:nvSpPr>
        <p:spPr bwMode="auto">
          <a:xfrm rot="10740000">
            <a:off x="3670854" y="1975446"/>
            <a:ext cx="249238" cy="59531"/>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19" name="Text Box 127"/>
          <p:cNvSpPr txBox="1">
            <a:spLocks noChangeArrowheads="1"/>
          </p:cNvSpPr>
          <p:nvPr/>
        </p:nvSpPr>
        <p:spPr bwMode="auto">
          <a:xfrm>
            <a:off x="3863906" y="1902024"/>
            <a:ext cx="517205"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3333"/>
                </a:solidFill>
                <a:ea typeface="Droid Sans Fallback" charset="0"/>
                <a:cs typeface="Droid Sans Fallback" charset="0"/>
              </a:rPr>
              <a:t>33127</a:t>
            </a:r>
          </a:p>
        </p:txBody>
      </p:sp>
      <p:sp>
        <p:nvSpPr>
          <p:cNvPr id="8320" name="AutoShape 128"/>
          <p:cNvSpPr>
            <a:spLocks noChangeArrowheads="1"/>
          </p:cNvSpPr>
          <p:nvPr/>
        </p:nvSpPr>
        <p:spPr bwMode="auto">
          <a:xfrm rot="10740000">
            <a:off x="7256709" y="1975446"/>
            <a:ext cx="249237" cy="59531"/>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21" name="Text Box 129"/>
          <p:cNvSpPr txBox="1">
            <a:spLocks noChangeArrowheads="1"/>
          </p:cNvSpPr>
          <p:nvPr/>
        </p:nvSpPr>
        <p:spPr bwMode="auto">
          <a:xfrm>
            <a:off x="7137132" y="1828602"/>
            <a:ext cx="517205"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hu-HU" sz="800" b="1" dirty="0" smtClean="0">
                <a:solidFill>
                  <a:srgbClr val="FF3333"/>
                </a:solidFill>
                <a:ea typeface="Droid Sans Fallback" charset="0"/>
                <a:cs typeface="Droid Sans Fallback" charset="0"/>
              </a:rPr>
              <a:t>4</a:t>
            </a:r>
            <a:r>
              <a:rPr lang="en-US" sz="800" b="1" dirty="0" smtClean="0">
                <a:solidFill>
                  <a:srgbClr val="FF3333"/>
                </a:solidFill>
                <a:ea typeface="Droid Sans Fallback" charset="0"/>
                <a:cs typeface="Droid Sans Fallback" charset="0"/>
              </a:rPr>
              <a:t>2494</a:t>
            </a:r>
            <a:endParaRPr lang="en-US" sz="800" b="1" dirty="0">
              <a:solidFill>
                <a:srgbClr val="FF3333"/>
              </a:solidFill>
              <a:ea typeface="Droid Sans Fallback" charset="0"/>
              <a:cs typeface="Droid Sans Fallback" charset="0"/>
            </a:endParaRPr>
          </a:p>
        </p:txBody>
      </p:sp>
      <p:sp>
        <p:nvSpPr>
          <p:cNvPr id="8322" name="AutoShape 130"/>
          <p:cNvSpPr>
            <a:spLocks noChangeArrowheads="1"/>
          </p:cNvSpPr>
          <p:nvPr/>
        </p:nvSpPr>
        <p:spPr bwMode="auto">
          <a:xfrm rot="10740000">
            <a:off x="8749254" y="1997274"/>
            <a:ext cx="249237" cy="59531"/>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23" name="Text Box 131"/>
          <p:cNvSpPr txBox="1">
            <a:spLocks noChangeArrowheads="1"/>
          </p:cNvSpPr>
          <p:nvPr/>
        </p:nvSpPr>
        <p:spPr bwMode="auto">
          <a:xfrm>
            <a:off x="8628236" y="1850430"/>
            <a:ext cx="51720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3333"/>
                </a:solidFill>
                <a:ea typeface="Droid Sans Fallback" charset="0"/>
                <a:cs typeface="Droid Sans Fallback" charset="0"/>
              </a:rPr>
              <a:t>46528</a:t>
            </a:r>
          </a:p>
        </p:txBody>
      </p:sp>
      <p:sp>
        <p:nvSpPr>
          <p:cNvPr id="8324" name="AutoShape 132"/>
          <p:cNvSpPr>
            <a:spLocks noChangeArrowheads="1"/>
          </p:cNvSpPr>
          <p:nvPr/>
        </p:nvSpPr>
        <p:spPr bwMode="auto">
          <a:xfrm rot="10740000">
            <a:off x="772205" y="2879328"/>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25" name="Text Box 133"/>
          <p:cNvSpPr txBox="1">
            <a:spLocks noChangeArrowheads="1"/>
          </p:cNvSpPr>
          <p:nvPr/>
        </p:nvSpPr>
        <p:spPr bwMode="auto">
          <a:xfrm>
            <a:off x="580595" y="2743399"/>
            <a:ext cx="517204" cy="155773"/>
          </a:xfrm>
          <a:prstGeom prst="rect">
            <a:avLst/>
          </a:prstGeom>
          <a:noFill/>
          <a:ln w="9525" cap="flat">
            <a:noFill/>
            <a:round/>
            <a:headEnd/>
            <a:tailEnd/>
          </a:ln>
          <a:effectLst/>
        </p:spPr>
        <p:txBody>
          <a:bodyPr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3333"/>
                </a:solidFill>
                <a:ea typeface="Droid Sans Fallback" charset="0"/>
                <a:cs typeface="Droid Sans Fallback" charset="0"/>
              </a:rPr>
              <a:t>49061</a:t>
            </a:r>
          </a:p>
        </p:txBody>
      </p:sp>
      <p:sp>
        <p:nvSpPr>
          <p:cNvPr id="8326" name="AutoShape 134"/>
          <p:cNvSpPr>
            <a:spLocks noChangeArrowheads="1"/>
          </p:cNvSpPr>
          <p:nvPr/>
        </p:nvSpPr>
        <p:spPr bwMode="auto">
          <a:xfrm rot="10740000">
            <a:off x="1187121" y="2914055"/>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27" name="Text Box 135"/>
          <p:cNvSpPr txBox="1">
            <a:spLocks noChangeArrowheads="1"/>
          </p:cNvSpPr>
          <p:nvPr/>
        </p:nvSpPr>
        <p:spPr bwMode="auto">
          <a:xfrm>
            <a:off x="1079070" y="2779118"/>
            <a:ext cx="517204" cy="155773"/>
          </a:xfrm>
          <a:prstGeom prst="rect">
            <a:avLst/>
          </a:prstGeom>
          <a:noFill/>
          <a:ln w="9525" cap="flat">
            <a:noFill/>
            <a:round/>
            <a:headEnd/>
            <a:tailEnd/>
          </a:ln>
          <a:effectLst/>
        </p:spPr>
        <p:txBody>
          <a:bodyPr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3333"/>
                </a:solidFill>
                <a:ea typeface="Droid Sans Fallback" charset="0"/>
                <a:cs typeface="Droid Sans Fallback" charset="0"/>
              </a:rPr>
              <a:t>50138</a:t>
            </a:r>
          </a:p>
        </p:txBody>
      </p:sp>
      <p:sp>
        <p:nvSpPr>
          <p:cNvPr id="8328" name="AutoShape 136"/>
          <p:cNvSpPr>
            <a:spLocks noChangeArrowheads="1"/>
          </p:cNvSpPr>
          <p:nvPr/>
        </p:nvSpPr>
        <p:spPr bwMode="auto">
          <a:xfrm>
            <a:off x="1360003" y="3085703"/>
            <a:ext cx="249238"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29" name="Text Box 137"/>
          <p:cNvSpPr txBox="1">
            <a:spLocks noChangeArrowheads="1"/>
          </p:cNvSpPr>
          <p:nvPr/>
        </p:nvSpPr>
        <p:spPr bwMode="auto">
          <a:xfrm>
            <a:off x="1226020" y="3143250"/>
            <a:ext cx="51720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6666FF"/>
                </a:solidFill>
                <a:ea typeface="Droid Sans Fallback" charset="0"/>
                <a:cs typeface="Droid Sans Fallback" charset="0"/>
              </a:rPr>
              <a:t>50547</a:t>
            </a:r>
          </a:p>
        </p:txBody>
      </p:sp>
      <p:sp>
        <p:nvSpPr>
          <p:cNvPr id="8330" name="AutoShape 138"/>
          <p:cNvSpPr>
            <a:spLocks noChangeArrowheads="1"/>
          </p:cNvSpPr>
          <p:nvPr/>
        </p:nvSpPr>
        <p:spPr bwMode="auto">
          <a:xfrm rot="10740000">
            <a:off x="2248903" y="2916039"/>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31" name="Text Box 139"/>
          <p:cNvSpPr txBox="1">
            <a:spLocks noChangeArrowheads="1"/>
          </p:cNvSpPr>
          <p:nvPr/>
        </p:nvSpPr>
        <p:spPr bwMode="auto">
          <a:xfrm>
            <a:off x="2074580" y="2781102"/>
            <a:ext cx="517205" cy="155773"/>
          </a:xfrm>
          <a:prstGeom prst="rect">
            <a:avLst/>
          </a:prstGeom>
          <a:noFill/>
          <a:ln w="9525" cap="flat">
            <a:noFill/>
            <a:round/>
            <a:headEnd/>
            <a:tailEnd/>
          </a:ln>
          <a:effectLst/>
        </p:spPr>
        <p:txBody>
          <a:bodyPr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3333"/>
                </a:solidFill>
                <a:ea typeface="Droid Sans Fallback" charset="0"/>
                <a:cs typeface="Droid Sans Fallback" charset="0"/>
              </a:rPr>
              <a:t>52956</a:t>
            </a:r>
          </a:p>
        </p:txBody>
      </p:sp>
      <p:sp>
        <p:nvSpPr>
          <p:cNvPr id="8332" name="AutoShape 140"/>
          <p:cNvSpPr>
            <a:spLocks noChangeArrowheads="1"/>
          </p:cNvSpPr>
          <p:nvPr/>
        </p:nvSpPr>
        <p:spPr bwMode="auto">
          <a:xfrm rot="10740000">
            <a:off x="2699835" y="2916039"/>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33" name="Text Box 141"/>
          <p:cNvSpPr txBox="1">
            <a:spLocks noChangeArrowheads="1"/>
          </p:cNvSpPr>
          <p:nvPr/>
        </p:nvSpPr>
        <p:spPr bwMode="auto">
          <a:xfrm>
            <a:off x="2591785" y="2781102"/>
            <a:ext cx="517204" cy="155773"/>
          </a:xfrm>
          <a:prstGeom prst="rect">
            <a:avLst/>
          </a:prstGeom>
          <a:noFill/>
          <a:ln w="9525" cap="flat">
            <a:noFill/>
            <a:round/>
            <a:headEnd/>
            <a:tailEnd/>
          </a:ln>
          <a:effectLst/>
        </p:spPr>
        <p:txBody>
          <a:bodyPr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3333"/>
                </a:solidFill>
                <a:ea typeface="Droid Sans Fallback" charset="0"/>
                <a:cs typeface="Droid Sans Fallback" charset="0"/>
              </a:rPr>
              <a:t>54127</a:t>
            </a:r>
          </a:p>
        </p:txBody>
      </p:sp>
      <p:sp>
        <p:nvSpPr>
          <p:cNvPr id="8334" name="AutoShape 142"/>
          <p:cNvSpPr>
            <a:spLocks noChangeArrowheads="1"/>
          </p:cNvSpPr>
          <p:nvPr/>
        </p:nvSpPr>
        <p:spPr bwMode="auto">
          <a:xfrm>
            <a:off x="3234329" y="3115469"/>
            <a:ext cx="249237"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35" name="Text Box 143"/>
          <p:cNvSpPr txBox="1">
            <a:spLocks noChangeArrowheads="1"/>
          </p:cNvSpPr>
          <p:nvPr/>
        </p:nvSpPr>
        <p:spPr bwMode="auto">
          <a:xfrm>
            <a:off x="2987972" y="3159125"/>
            <a:ext cx="517205"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6666FF"/>
                </a:solidFill>
                <a:ea typeface="Droid Sans Fallback" charset="0"/>
                <a:cs typeface="Droid Sans Fallback" charset="0"/>
              </a:rPr>
              <a:t>55686</a:t>
            </a:r>
          </a:p>
        </p:txBody>
      </p:sp>
      <p:sp>
        <p:nvSpPr>
          <p:cNvPr id="8336" name="AutoShape 144"/>
          <p:cNvSpPr>
            <a:spLocks noChangeArrowheads="1"/>
          </p:cNvSpPr>
          <p:nvPr/>
        </p:nvSpPr>
        <p:spPr bwMode="auto">
          <a:xfrm>
            <a:off x="3483566" y="3115469"/>
            <a:ext cx="249238"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37" name="Text Box 145"/>
          <p:cNvSpPr txBox="1">
            <a:spLocks noChangeArrowheads="1"/>
          </p:cNvSpPr>
          <p:nvPr/>
        </p:nvSpPr>
        <p:spPr bwMode="auto">
          <a:xfrm>
            <a:off x="3518142" y="3165078"/>
            <a:ext cx="517205"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6666FF"/>
                </a:solidFill>
                <a:ea typeface="Droid Sans Fallback" charset="0"/>
                <a:cs typeface="Droid Sans Fallback" charset="0"/>
              </a:rPr>
              <a:t>55797</a:t>
            </a:r>
          </a:p>
        </p:txBody>
      </p:sp>
      <p:sp>
        <p:nvSpPr>
          <p:cNvPr id="8338" name="AutoShape 146"/>
          <p:cNvSpPr>
            <a:spLocks noChangeArrowheads="1"/>
          </p:cNvSpPr>
          <p:nvPr/>
        </p:nvSpPr>
        <p:spPr bwMode="auto">
          <a:xfrm rot="10740000">
            <a:off x="3345260" y="2801937"/>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39" name="Text Box 147"/>
          <p:cNvSpPr txBox="1">
            <a:spLocks noChangeArrowheads="1"/>
          </p:cNvSpPr>
          <p:nvPr/>
        </p:nvSpPr>
        <p:spPr bwMode="auto">
          <a:xfrm>
            <a:off x="3334715" y="2666009"/>
            <a:ext cx="517205" cy="155773"/>
          </a:xfrm>
          <a:prstGeom prst="rect">
            <a:avLst/>
          </a:prstGeom>
          <a:noFill/>
          <a:ln w="9525" cap="flat">
            <a:noFill/>
            <a:round/>
            <a:headEnd/>
            <a:tailEnd/>
          </a:ln>
          <a:effectLst/>
        </p:spPr>
        <p:txBody>
          <a:bodyPr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3333"/>
                </a:solidFill>
                <a:ea typeface="Droid Sans Fallback" charset="0"/>
                <a:cs typeface="Droid Sans Fallback" charset="0"/>
              </a:rPr>
              <a:t>55795</a:t>
            </a:r>
          </a:p>
        </p:txBody>
      </p:sp>
      <p:sp>
        <p:nvSpPr>
          <p:cNvPr id="8340" name="Text Box 148"/>
          <p:cNvSpPr txBox="1">
            <a:spLocks noChangeArrowheads="1"/>
          </p:cNvSpPr>
          <p:nvPr/>
        </p:nvSpPr>
        <p:spPr bwMode="auto">
          <a:xfrm>
            <a:off x="5125942" y="3143250"/>
            <a:ext cx="517205" cy="155774"/>
          </a:xfrm>
          <a:prstGeom prst="rect">
            <a:avLst/>
          </a:prstGeom>
          <a:noFill/>
          <a:ln w="9525" cap="flat">
            <a:noFill/>
            <a:round/>
            <a:headEnd/>
            <a:tailEnd/>
          </a:ln>
          <a:effectLst/>
        </p:spPr>
        <p:txBody>
          <a:bodyPr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6666FF"/>
                </a:solidFill>
                <a:ea typeface="Droid Sans Fallback" charset="0"/>
                <a:cs typeface="Droid Sans Fallback" charset="0"/>
              </a:rPr>
              <a:t>60768</a:t>
            </a:r>
          </a:p>
        </p:txBody>
      </p:sp>
      <p:sp>
        <p:nvSpPr>
          <p:cNvPr id="8341" name="Text Box 149"/>
          <p:cNvSpPr txBox="1">
            <a:spLocks noChangeArrowheads="1"/>
          </p:cNvSpPr>
          <p:nvPr/>
        </p:nvSpPr>
        <p:spPr bwMode="auto">
          <a:xfrm>
            <a:off x="5955774" y="3143250"/>
            <a:ext cx="517205" cy="155774"/>
          </a:xfrm>
          <a:prstGeom prst="rect">
            <a:avLst/>
          </a:prstGeom>
          <a:noFill/>
          <a:ln w="9525" cap="flat">
            <a:noFill/>
            <a:round/>
            <a:headEnd/>
            <a:tailEnd/>
          </a:ln>
          <a:effectLst/>
        </p:spPr>
        <p:txBody>
          <a:bodyPr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6666FF"/>
                </a:solidFill>
                <a:ea typeface="Droid Sans Fallback" charset="0"/>
                <a:cs typeface="Droid Sans Fallback" charset="0"/>
              </a:rPr>
              <a:t>62855</a:t>
            </a:r>
          </a:p>
        </p:txBody>
      </p:sp>
      <p:sp>
        <p:nvSpPr>
          <p:cNvPr id="8342" name="Text Box 150"/>
          <p:cNvSpPr txBox="1">
            <a:spLocks noChangeArrowheads="1"/>
          </p:cNvSpPr>
          <p:nvPr/>
        </p:nvSpPr>
        <p:spPr bwMode="auto">
          <a:xfrm>
            <a:off x="6536368" y="2708920"/>
            <a:ext cx="517204"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hu-HU" sz="800" b="1" dirty="0" smtClean="0">
                <a:solidFill>
                  <a:srgbClr val="FF3333"/>
                </a:solidFill>
                <a:ea typeface="Droid Sans Fallback" charset="0"/>
                <a:cs typeface="Droid Sans Fallback" charset="0"/>
              </a:rPr>
              <a:t>66643</a:t>
            </a:r>
            <a:endParaRPr lang="en-US" sz="800" b="1" dirty="0">
              <a:solidFill>
                <a:srgbClr val="FF3333"/>
              </a:solidFill>
              <a:ea typeface="Droid Sans Fallback" charset="0"/>
              <a:cs typeface="Droid Sans Fallback" charset="0"/>
            </a:endParaRPr>
          </a:p>
        </p:txBody>
      </p:sp>
      <p:sp>
        <p:nvSpPr>
          <p:cNvPr id="8343" name="Text Box 151"/>
          <p:cNvSpPr txBox="1">
            <a:spLocks noChangeArrowheads="1"/>
          </p:cNvSpPr>
          <p:nvPr/>
        </p:nvSpPr>
        <p:spPr bwMode="auto">
          <a:xfrm>
            <a:off x="63390" y="4130477"/>
            <a:ext cx="517205" cy="155773"/>
          </a:xfrm>
          <a:prstGeom prst="rect">
            <a:avLst/>
          </a:prstGeom>
          <a:noFill/>
          <a:ln w="9525" cap="flat">
            <a:noFill/>
            <a:round/>
            <a:headEnd/>
            <a:tailEnd/>
          </a:ln>
          <a:effectLst/>
        </p:spPr>
        <p:txBody>
          <a:bodyPr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6666FF"/>
                </a:solidFill>
                <a:ea typeface="Droid Sans Fallback" charset="0"/>
                <a:cs typeface="Droid Sans Fallback" charset="0"/>
              </a:rPr>
              <a:t>71025</a:t>
            </a:r>
          </a:p>
        </p:txBody>
      </p:sp>
      <p:sp>
        <p:nvSpPr>
          <p:cNvPr id="8344" name="AutoShape 152"/>
          <p:cNvSpPr>
            <a:spLocks noChangeArrowheads="1"/>
          </p:cNvSpPr>
          <p:nvPr/>
        </p:nvSpPr>
        <p:spPr bwMode="auto">
          <a:xfrm rot="10740000">
            <a:off x="625255" y="3907234"/>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45" name="Text Box 153"/>
          <p:cNvSpPr txBox="1">
            <a:spLocks noChangeArrowheads="1"/>
          </p:cNvSpPr>
          <p:nvPr/>
        </p:nvSpPr>
        <p:spPr bwMode="auto">
          <a:xfrm>
            <a:off x="478306" y="4130477"/>
            <a:ext cx="517205" cy="155773"/>
          </a:xfrm>
          <a:prstGeom prst="rect">
            <a:avLst/>
          </a:prstGeom>
          <a:noFill/>
          <a:ln w="9525" cap="flat">
            <a:noFill/>
            <a:round/>
            <a:headEnd/>
            <a:tailEnd/>
          </a:ln>
          <a:effectLst/>
        </p:spPr>
        <p:txBody>
          <a:bodyPr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hu-HU" sz="800" b="1" dirty="0" smtClean="0">
                <a:solidFill>
                  <a:srgbClr val="6666FF"/>
                </a:solidFill>
                <a:ea typeface="Droid Sans Fallback" charset="0"/>
                <a:cs typeface="Droid Sans Fallback" charset="0"/>
              </a:rPr>
              <a:t>72442</a:t>
            </a:r>
            <a:endParaRPr lang="en-US" sz="800" b="1" dirty="0">
              <a:solidFill>
                <a:srgbClr val="6666FF"/>
              </a:solidFill>
              <a:ea typeface="Droid Sans Fallback" charset="0"/>
              <a:cs typeface="Droid Sans Fallback" charset="0"/>
            </a:endParaRPr>
          </a:p>
        </p:txBody>
      </p:sp>
      <p:sp>
        <p:nvSpPr>
          <p:cNvPr id="8346" name="AutoShape 154"/>
          <p:cNvSpPr>
            <a:spLocks noChangeArrowheads="1"/>
          </p:cNvSpPr>
          <p:nvPr/>
        </p:nvSpPr>
        <p:spPr bwMode="auto">
          <a:xfrm>
            <a:off x="2126445" y="4072930"/>
            <a:ext cx="249238"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47" name="Text Box 155"/>
          <p:cNvSpPr txBox="1">
            <a:spLocks noChangeArrowheads="1"/>
          </p:cNvSpPr>
          <p:nvPr/>
        </p:nvSpPr>
        <p:spPr bwMode="auto">
          <a:xfrm>
            <a:off x="1991021" y="4130477"/>
            <a:ext cx="517205"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6666FF"/>
                </a:solidFill>
                <a:ea typeface="Droid Sans Fallback" charset="0"/>
                <a:cs typeface="Droid Sans Fallback" charset="0"/>
              </a:rPr>
              <a:t>76154</a:t>
            </a:r>
          </a:p>
        </p:txBody>
      </p:sp>
      <p:sp>
        <p:nvSpPr>
          <p:cNvPr id="8348" name="AutoShape 156"/>
          <p:cNvSpPr>
            <a:spLocks noChangeArrowheads="1"/>
          </p:cNvSpPr>
          <p:nvPr/>
        </p:nvSpPr>
        <p:spPr bwMode="auto">
          <a:xfrm rot="10740000">
            <a:off x="2185513" y="3773289"/>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49" name="Text Box 157"/>
          <p:cNvSpPr txBox="1">
            <a:spLocks noChangeArrowheads="1"/>
          </p:cNvSpPr>
          <p:nvPr/>
        </p:nvSpPr>
        <p:spPr bwMode="auto">
          <a:xfrm>
            <a:off x="2003987" y="3638352"/>
            <a:ext cx="517204" cy="155773"/>
          </a:xfrm>
          <a:prstGeom prst="rect">
            <a:avLst/>
          </a:prstGeom>
          <a:noFill/>
          <a:ln w="9525" cap="flat">
            <a:noFill/>
            <a:round/>
            <a:headEnd/>
            <a:tailEnd/>
          </a:ln>
          <a:effectLst/>
        </p:spPr>
        <p:txBody>
          <a:bodyPr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hu-HU" sz="800" b="1" dirty="0" smtClean="0">
                <a:solidFill>
                  <a:srgbClr val="FF3333"/>
                </a:solidFill>
                <a:ea typeface="Droid Sans Fallback" charset="0"/>
                <a:cs typeface="Droid Sans Fallback" charset="0"/>
              </a:rPr>
              <a:t>76164</a:t>
            </a:r>
            <a:endParaRPr lang="en-US" sz="800" b="1" dirty="0">
              <a:solidFill>
                <a:srgbClr val="FF3333"/>
              </a:solidFill>
              <a:ea typeface="Droid Sans Fallback" charset="0"/>
              <a:cs typeface="Droid Sans Fallback" charset="0"/>
            </a:endParaRPr>
          </a:p>
        </p:txBody>
      </p:sp>
      <p:sp>
        <p:nvSpPr>
          <p:cNvPr id="8352" name="AutoShape 160"/>
          <p:cNvSpPr>
            <a:spLocks noChangeArrowheads="1"/>
          </p:cNvSpPr>
          <p:nvPr/>
        </p:nvSpPr>
        <p:spPr bwMode="auto">
          <a:xfrm>
            <a:off x="8184507" y="4072930"/>
            <a:ext cx="249237"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53" name="Text Box 161"/>
          <p:cNvSpPr txBox="1">
            <a:spLocks noChangeArrowheads="1"/>
          </p:cNvSpPr>
          <p:nvPr/>
        </p:nvSpPr>
        <p:spPr bwMode="auto">
          <a:xfrm>
            <a:off x="7916540" y="4130477"/>
            <a:ext cx="51720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6666FF"/>
                </a:solidFill>
                <a:ea typeface="Droid Sans Fallback" charset="0"/>
                <a:cs typeface="Droid Sans Fallback" charset="0"/>
              </a:rPr>
              <a:t>92106</a:t>
            </a:r>
          </a:p>
        </p:txBody>
      </p:sp>
      <p:sp>
        <p:nvSpPr>
          <p:cNvPr id="8354" name="AutoShape 162"/>
          <p:cNvSpPr>
            <a:spLocks noChangeArrowheads="1"/>
          </p:cNvSpPr>
          <p:nvPr/>
        </p:nvSpPr>
        <p:spPr bwMode="auto">
          <a:xfrm>
            <a:off x="3951788" y="3942953"/>
            <a:ext cx="249237"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55" name="Text Box 163"/>
          <p:cNvSpPr txBox="1">
            <a:spLocks noChangeArrowheads="1"/>
          </p:cNvSpPr>
          <p:nvPr/>
        </p:nvSpPr>
        <p:spPr bwMode="auto">
          <a:xfrm>
            <a:off x="3817804" y="4000500"/>
            <a:ext cx="517205"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hu-HU" sz="800" b="1" dirty="0" smtClean="0">
                <a:solidFill>
                  <a:srgbClr val="6666FF"/>
                </a:solidFill>
                <a:ea typeface="Droid Sans Fallback" charset="0"/>
                <a:cs typeface="Droid Sans Fallback" charset="0"/>
              </a:rPr>
              <a:t>80470</a:t>
            </a:r>
            <a:endParaRPr lang="en-US" sz="800" b="1" dirty="0">
              <a:solidFill>
                <a:srgbClr val="6666FF"/>
              </a:solidFill>
              <a:ea typeface="Droid Sans Fallback" charset="0"/>
              <a:cs typeface="Droid Sans Fallback" charset="0"/>
            </a:endParaRPr>
          </a:p>
        </p:txBody>
      </p:sp>
      <p:sp>
        <p:nvSpPr>
          <p:cNvPr id="8356" name="AutoShape 164"/>
          <p:cNvSpPr>
            <a:spLocks noChangeArrowheads="1"/>
          </p:cNvSpPr>
          <p:nvPr/>
        </p:nvSpPr>
        <p:spPr bwMode="auto">
          <a:xfrm>
            <a:off x="6140181" y="4058047"/>
            <a:ext cx="249238"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57" name="Text Box 165"/>
          <p:cNvSpPr txBox="1">
            <a:spLocks noChangeArrowheads="1"/>
          </p:cNvSpPr>
          <p:nvPr/>
        </p:nvSpPr>
        <p:spPr bwMode="auto">
          <a:xfrm>
            <a:off x="5974503" y="4114602"/>
            <a:ext cx="51720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smtClean="0">
                <a:solidFill>
                  <a:srgbClr val="6666FF"/>
                </a:solidFill>
                <a:ea typeface="Droid Sans Fallback" charset="0"/>
                <a:cs typeface="Droid Sans Fallback" charset="0"/>
              </a:rPr>
              <a:t>86</a:t>
            </a:r>
            <a:r>
              <a:rPr lang="hu-HU" sz="800" b="1" dirty="0" smtClean="0">
                <a:solidFill>
                  <a:srgbClr val="6666FF"/>
                </a:solidFill>
                <a:ea typeface="Droid Sans Fallback" charset="0"/>
                <a:cs typeface="Droid Sans Fallback" charset="0"/>
              </a:rPr>
              <a:t>712</a:t>
            </a:r>
            <a:endParaRPr lang="en-US" sz="800" b="1" dirty="0">
              <a:solidFill>
                <a:srgbClr val="6666FF"/>
              </a:solidFill>
              <a:ea typeface="Droid Sans Fallback" charset="0"/>
              <a:cs typeface="Droid Sans Fallback" charset="0"/>
            </a:endParaRPr>
          </a:p>
        </p:txBody>
      </p:sp>
      <p:sp>
        <p:nvSpPr>
          <p:cNvPr id="8358" name="Line 166"/>
          <p:cNvSpPr>
            <a:spLocks noChangeShapeType="1"/>
          </p:cNvSpPr>
          <p:nvPr/>
        </p:nvSpPr>
        <p:spPr bwMode="auto">
          <a:xfrm flipV="1">
            <a:off x="6472979" y="3547071"/>
            <a:ext cx="1440"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359" name="AutoShape 167"/>
          <p:cNvSpPr>
            <a:spLocks noChangeArrowheads="1"/>
          </p:cNvSpPr>
          <p:nvPr/>
        </p:nvSpPr>
        <p:spPr bwMode="auto">
          <a:xfrm rot="10740000">
            <a:off x="6225181" y="3738562"/>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60" name="Text Box 168"/>
          <p:cNvSpPr txBox="1">
            <a:spLocks noChangeArrowheads="1"/>
          </p:cNvSpPr>
          <p:nvPr/>
        </p:nvSpPr>
        <p:spPr bwMode="auto">
          <a:xfrm>
            <a:off x="5974503" y="3600649"/>
            <a:ext cx="517204" cy="155773"/>
          </a:xfrm>
          <a:prstGeom prst="rect">
            <a:avLst/>
          </a:prstGeom>
          <a:noFill/>
          <a:ln w="9525" cap="flat">
            <a:noFill/>
            <a:round/>
            <a:headEnd/>
            <a:tailEnd/>
          </a:ln>
          <a:effectLst/>
        </p:spPr>
        <p:txBody>
          <a:bodyPr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smtClean="0">
                <a:solidFill>
                  <a:srgbClr val="FF3333"/>
                </a:solidFill>
                <a:ea typeface="Droid Sans Fallback" charset="0"/>
                <a:cs typeface="Droid Sans Fallback" charset="0"/>
              </a:rPr>
              <a:t>80</a:t>
            </a:r>
            <a:r>
              <a:rPr lang="hu-HU" sz="800" b="1" dirty="0" smtClean="0">
                <a:solidFill>
                  <a:srgbClr val="FF3333"/>
                </a:solidFill>
                <a:ea typeface="Droid Sans Fallback" charset="0"/>
                <a:cs typeface="Droid Sans Fallback" charset="0"/>
              </a:rPr>
              <a:t>695</a:t>
            </a:r>
            <a:endParaRPr lang="en-US" sz="800" b="1" dirty="0">
              <a:solidFill>
                <a:srgbClr val="FF3333"/>
              </a:solidFill>
              <a:ea typeface="Droid Sans Fallback" charset="0"/>
              <a:cs typeface="Droid Sans Fallback" charset="0"/>
            </a:endParaRPr>
          </a:p>
        </p:txBody>
      </p:sp>
      <p:sp>
        <p:nvSpPr>
          <p:cNvPr id="8363" name="AutoShape 171"/>
          <p:cNvSpPr>
            <a:spLocks noChangeArrowheads="1"/>
          </p:cNvSpPr>
          <p:nvPr/>
        </p:nvSpPr>
        <p:spPr bwMode="auto">
          <a:xfrm rot="10740000">
            <a:off x="3981378" y="3773289"/>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64" name="Text Box 172"/>
          <p:cNvSpPr txBox="1">
            <a:spLocks noChangeArrowheads="1"/>
          </p:cNvSpPr>
          <p:nvPr/>
        </p:nvSpPr>
        <p:spPr bwMode="auto">
          <a:xfrm>
            <a:off x="3910780" y="3604691"/>
            <a:ext cx="517204" cy="155774"/>
          </a:xfrm>
          <a:prstGeom prst="rect">
            <a:avLst/>
          </a:prstGeom>
          <a:noFill/>
          <a:ln w="9525" cap="flat">
            <a:noFill/>
            <a:round/>
            <a:headEnd/>
            <a:tailEnd/>
          </a:ln>
          <a:effectLst/>
        </p:spPr>
        <p:txBody>
          <a:bodyPr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hu-HU" sz="800" b="1" dirty="0" smtClean="0">
                <a:solidFill>
                  <a:srgbClr val="FF3333"/>
                </a:solidFill>
                <a:ea typeface="Droid Sans Fallback" charset="0"/>
                <a:cs typeface="Droid Sans Fallback" charset="0"/>
              </a:rPr>
              <a:t>80906</a:t>
            </a:r>
            <a:endParaRPr lang="en-US" sz="800" b="1" dirty="0">
              <a:solidFill>
                <a:srgbClr val="FF3333"/>
              </a:solidFill>
              <a:ea typeface="Droid Sans Fallback" charset="0"/>
              <a:cs typeface="Droid Sans Fallback" charset="0"/>
            </a:endParaRPr>
          </a:p>
        </p:txBody>
      </p:sp>
      <p:sp>
        <p:nvSpPr>
          <p:cNvPr id="8365" name="AutoShape 173"/>
          <p:cNvSpPr>
            <a:spLocks noChangeArrowheads="1"/>
          </p:cNvSpPr>
          <p:nvPr/>
        </p:nvSpPr>
        <p:spPr bwMode="auto">
          <a:xfrm>
            <a:off x="8400609" y="4075907"/>
            <a:ext cx="249237"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66" name="Text Box 174"/>
          <p:cNvSpPr txBox="1">
            <a:spLocks noChangeArrowheads="1"/>
          </p:cNvSpPr>
          <p:nvPr/>
        </p:nvSpPr>
        <p:spPr bwMode="auto">
          <a:xfrm>
            <a:off x="8400609" y="4132462"/>
            <a:ext cx="51720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smtClean="0">
                <a:solidFill>
                  <a:srgbClr val="6666FF"/>
                </a:solidFill>
                <a:ea typeface="Droid Sans Fallback" charset="0"/>
                <a:cs typeface="Droid Sans Fallback" charset="0"/>
              </a:rPr>
              <a:t>9260</a:t>
            </a:r>
            <a:r>
              <a:rPr lang="hu-HU" sz="800" b="1" dirty="0" smtClean="0">
                <a:solidFill>
                  <a:srgbClr val="6666FF"/>
                </a:solidFill>
                <a:ea typeface="Droid Sans Fallback" charset="0"/>
                <a:cs typeface="Droid Sans Fallback" charset="0"/>
              </a:rPr>
              <a:t>6</a:t>
            </a:r>
            <a:endParaRPr lang="en-US" sz="800" b="1" dirty="0">
              <a:solidFill>
                <a:srgbClr val="6666FF"/>
              </a:solidFill>
              <a:ea typeface="Droid Sans Fallback" charset="0"/>
              <a:cs typeface="Droid Sans Fallback" charset="0"/>
            </a:endParaRPr>
          </a:p>
        </p:txBody>
      </p:sp>
      <p:sp>
        <p:nvSpPr>
          <p:cNvPr id="8367" name="Line 175"/>
          <p:cNvSpPr>
            <a:spLocks noChangeShapeType="1"/>
          </p:cNvSpPr>
          <p:nvPr/>
        </p:nvSpPr>
        <p:spPr bwMode="auto">
          <a:xfrm flipV="1">
            <a:off x="8739168" y="3484563"/>
            <a:ext cx="1441"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368" name="Line 176"/>
          <p:cNvSpPr>
            <a:spLocks noChangeShapeType="1"/>
          </p:cNvSpPr>
          <p:nvPr/>
        </p:nvSpPr>
        <p:spPr bwMode="auto">
          <a:xfrm flipV="1">
            <a:off x="9044593" y="3542110"/>
            <a:ext cx="1441" cy="232172"/>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369" name="AutoShape 177"/>
          <p:cNvSpPr>
            <a:spLocks noChangeArrowheads="1"/>
          </p:cNvSpPr>
          <p:nvPr/>
        </p:nvSpPr>
        <p:spPr bwMode="auto">
          <a:xfrm rot="10740000">
            <a:off x="8569099" y="3736578"/>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70" name="Text Box 178"/>
          <p:cNvSpPr txBox="1">
            <a:spLocks noChangeArrowheads="1"/>
          </p:cNvSpPr>
          <p:nvPr/>
        </p:nvSpPr>
        <p:spPr bwMode="auto">
          <a:xfrm>
            <a:off x="8409184" y="3600649"/>
            <a:ext cx="517204" cy="155773"/>
          </a:xfrm>
          <a:prstGeom prst="rect">
            <a:avLst/>
          </a:prstGeom>
          <a:noFill/>
          <a:ln w="9525" cap="flat">
            <a:noFill/>
            <a:round/>
            <a:headEnd/>
            <a:tailEnd/>
          </a:ln>
          <a:effectLst/>
        </p:spPr>
        <p:txBody>
          <a:bodyPr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smtClean="0">
                <a:solidFill>
                  <a:srgbClr val="FF3333"/>
                </a:solidFill>
                <a:ea typeface="Droid Sans Fallback" charset="0"/>
                <a:cs typeface="Droid Sans Fallback" charset="0"/>
              </a:rPr>
              <a:t>926</a:t>
            </a:r>
            <a:r>
              <a:rPr lang="hu-HU" sz="800" b="1" dirty="0" smtClean="0">
                <a:solidFill>
                  <a:srgbClr val="FF3333"/>
                </a:solidFill>
                <a:ea typeface="Droid Sans Fallback" charset="0"/>
                <a:cs typeface="Droid Sans Fallback" charset="0"/>
              </a:rPr>
              <a:t>10</a:t>
            </a:r>
            <a:endParaRPr lang="en-US" sz="800" b="1" dirty="0">
              <a:solidFill>
                <a:srgbClr val="FF3333"/>
              </a:solidFill>
              <a:ea typeface="Droid Sans Fallback" charset="0"/>
              <a:cs typeface="Droid Sans Fallback" charset="0"/>
            </a:endParaRPr>
          </a:p>
        </p:txBody>
      </p:sp>
      <p:sp>
        <p:nvSpPr>
          <p:cNvPr id="8371" name="AutoShape 179"/>
          <p:cNvSpPr>
            <a:spLocks noChangeArrowheads="1"/>
          </p:cNvSpPr>
          <p:nvPr/>
        </p:nvSpPr>
        <p:spPr bwMode="auto">
          <a:xfrm rot="10740000">
            <a:off x="2699835" y="2916039"/>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72" name="Text Box 180"/>
          <p:cNvSpPr txBox="1">
            <a:spLocks noChangeArrowheads="1"/>
          </p:cNvSpPr>
          <p:nvPr/>
        </p:nvSpPr>
        <p:spPr bwMode="auto">
          <a:xfrm>
            <a:off x="2591785" y="2780109"/>
            <a:ext cx="517204" cy="155774"/>
          </a:xfrm>
          <a:prstGeom prst="rect">
            <a:avLst/>
          </a:prstGeom>
          <a:noFill/>
          <a:ln w="9525" cap="flat">
            <a:noFill/>
            <a:round/>
            <a:headEnd/>
            <a:tailEnd/>
          </a:ln>
          <a:effectLst/>
        </p:spPr>
        <p:txBody>
          <a:bodyPr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3333"/>
                </a:solidFill>
                <a:ea typeface="Droid Sans Fallback" charset="0"/>
                <a:cs typeface="Droid Sans Fallback" charset="0"/>
              </a:rPr>
              <a:t>54127</a:t>
            </a:r>
          </a:p>
        </p:txBody>
      </p:sp>
      <p:sp>
        <p:nvSpPr>
          <p:cNvPr id="8373" name="AutoShape 181"/>
          <p:cNvSpPr>
            <a:spLocks noChangeArrowheads="1"/>
          </p:cNvSpPr>
          <p:nvPr/>
        </p:nvSpPr>
        <p:spPr bwMode="auto">
          <a:xfrm rot="10740000">
            <a:off x="2699835" y="2916039"/>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74" name="Text Box 182"/>
          <p:cNvSpPr txBox="1">
            <a:spLocks noChangeArrowheads="1"/>
          </p:cNvSpPr>
          <p:nvPr/>
        </p:nvSpPr>
        <p:spPr bwMode="auto">
          <a:xfrm>
            <a:off x="2591785" y="2780109"/>
            <a:ext cx="517204" cy="155774"/>
          </a:xfrm>
          <a:prstGeom prst="rect">
            <a:avLst/>
          </a:prstGeom>
          <a:noFill/>
          <a:ln w="9525" cap="flat">
            <a:noFill/>
            <a:round/>
            <a:headEnd/>
            <a:tailEnd/>
          </a:ln>
          <a:effectLst/>
        </p:spPr>
        <p:txBody>
          <a:bodyPr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3333"/>
                </a:solidFill>
                <a:ea typeface="Droid Sans Fallback" charset="0"/>
                <a:cs typeface="Droid Sans Fallback" charset="0"/>
              </a:rPr>
              <a:t>54127</a:t>
            </a:r>
          </a:p>
        </p:txBody>
      </p:sp>
      <p:sp>
        <p:nvSpPr>
          <p:cNvPr id="8375" name="Text Box 183"/>
          <p:cNvSpPr txBox="1">
            <a:spLocks noChangeArrowheads="1"/>
          </p:cNvSpPr>
          <p:nvPr/>
        </p:nvSpPr>
        <p:spPr bwMode="auto">
          <a:xfrm>
            <a:off x="811104" y="4701977"/>
            <a:ext cx="517204"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3333"/>
                </a:solidFill>
                <a:ea typeface="Droid Sans Fallback" charset="0"/>
                <a:cs typeface="Droid Sans Fallback" charset="0"/>
              </a:rPr>
              <a:t>96423</a:t>
            </a:r>
          </a:p>
        </p:txBody>
      </p:sp>
      <p:sp>
        <p:nvSpPr>
          <p:cNvPr id="8376" name="Text Box 184"/>
          <p:cNvSpPr txBox="1">
            <a:spLocks noChangeArrowheads="1"/>
          </p:cNvSpPr>
          <p:nvPr/>
        </p:nvSpPr>
        <p:spPr bwMode="auto">
          <a:xfrm>
            <a:off x="8623914" y="5045274"/>
            <a:ext cx="587798"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smtClean="0">
                <a:solidFill>
                  <a:srgbClr val="6666FF"/>
                </a:solidFill>
                <a:ea typeface="Droid Sans Fallback" charset="0"/>
                <a:cs typeface="Droid Sans Fallback" charset="0"/>
              </a:rPr>
              <a:t>11740</a:t>
            </a:r>
            <a:r>
              <a:rPr lang="hu-HU" sz="800" b="1" dirty="0" smtClean="0">
                <a:solidFill>
                  <a:srgbClr val="6666FF"/>
                </a:solidFill>
                <a:ea typeface="Droid Sans Fallback" charset="0"/>
                <a:cs typeface="Droid Sans Fallback" charset="0"/>
              </a:rPr>
              <a:t>8</a:t>
            </a:r>
            <a:endParaRPr lang="en-US" sz="800" b="1" dirty="0">
              <a:solidFill>
                <a:srgbClr val="6666FF"/>
              </a:solidFill>
              <a:ea typeface="Droid Sans Fallback" charset="0"/>
              <a:cs typeface="Droid Sans Fallback" charset="0"/>
            </a:endParaRPr>
          </a:p>
        </p:txBody>
      </p:sp>
      <p:sp>
        <p:nvSpPr>
          <p:cNvPr id="8377" name="AutoShape 185"/>
          <p:cNvSpPr>
            <a:spLocks noChangeArrowheads="1"/>
          </p:cNvSpPr>
          <p:nvPr/>
        </p:nvSpPr>
        <p:spPr bwMode="auto">
          <a:xfrm rot="10740000">
            <a:off x="6657385" y="2916039"/>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78" name="AutoShape 186"/>
          <p:cNvSpPr>
            <a:spLocks noChangeArrowheads="1"/>
          </p:cNvSpPr>
          <p:nvPr/>
        </p:nvSpPr>
        <p:spPr bwMode="auto">
          <a:xfrm>
            <a:off x="6058063" y="3085703"/>
            <a:ext cx="249237"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79" name="AutoShape 187"/>
          <p:cNvSpPr>
            <a:spLocks noChangeArrowheads="1"/>
          </p:cNvSpPr>
          <p:nvPr/>
        </p:nvSpPr>
        <p:spPr bwMode="auto">
          <a:xfrm>
            <a:off x="5228231" y="3085703"/>
            <a:ext cx="249237"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80" name="AutoShape 188"/>
          <p:cNvSpPr>
            <a:spLocks noChangeArrowheads="1"/>
          </p:cNvSpPr>
          <p:nvPr/>
        </p:nvSpPr>
        <p:spPr bwMode="auto">
          <a:xfrm>
            <a:off x="165679" y="4072930"/>
            <a:ext cx="249237"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81" name="AutoShape 189"/>
          <p:cNvSpPr>
            <a:spLocks noChangeArrowheads="1"/>
          </p:cNvSpPr>
          <p:nvPr/>
        </p:nvSpPr>
        <p:spPr bwMode="auto">
          <a:xfrm>
            <a:off x="580595" y="4072930"/>
            <a:ext cx="249237"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82" name="AutoShape 190"/>
          <p:cNvSpPr>
            <a:spLocks noChangeArrowheads="1"/>
          </p:cNvSpPr>
          <p:nvPr/>
        </p:nvSpPr>
        <p:spPr bwMode="auto">
          <a:xfrm>
            <a:off x="167119" y="4073922"/>
            <a:ext cx="249238"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83" name="Text Box 191"/>
          <p:cNvSpPr txBox="1">
            <a:spLocks noChangeArrowheads="1"/>
          </p:cNvSpPr>
          <p:nvPr/>
        </p:nvSpPr>
        <p:spPr bwMode="auto">
          <a:xfrm>
            <a:off x="3235768" y="4701977"/>
            <a:ext cx="587798"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3333"/>
                </a:solidFill>
                <a:ea typeface="Droid Sans Fallback" charset="0"/>
                <a:cs typeface="Droid Sans Fallback" charset="0"/>
              </a:rPr>
              <a:t>102865</a:t>
            </a:r>
          </a:p>
        </p:txBody>
      </p:sp>
      <p:sp>
        <p:nvSpPr>
          <p:cNvPr id="8384" name="Text Box 192"/>
          <p:cNvSpPr txBox="1">
            <a:spLocks noChangeArrowheads="1"/>
          </p:cNvSpPr>
          <p:nvPr/>
        </p:nvSpPr>
        <p:spPr bwMode="auto">
          <a:xfrm>
            <a:off x="478306" y="3772297"/>
            <a:ext cx="517205" cy="155774"/>
          </a:xfrm>
          <a:prstGeom prst="rect">
            <a:avLst/>
          </a:prstGeom>
          <a:noFill/>
          <a:ln w="9525" cap="flat">
            <a:noFill/>
            <a:round/>
            <a:headEnd/>
            <a:tailEnd/>
          </a:ln>
          <a:effectLst/>
        </p:spPr>
        <p:txBody>
          <a:bodyPr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smtClean="0">
                <a:solidFill>
                  <a:srgbClr val="FF3333"/>
                </a:solidFill>
                <a:ea typeface="Droid Sans Fallback" charset="0"/>
                <a:cs typeface="Droid Sans Fallback" charset="0"/>
              </a:rPr>
              <a:t>720</a:t>
            </a:r>
            <a:r>
              <a:rPr lang="hu-HU" sz="800" b="1" dirty="0" smtClean="0">
                <a:solidFill>
                  <a:srgbClr val="FF3333"/>
                </a:solidFill>
                <a:ea typeface="Droid Sans Fallback" charset="0"/>
                <a:cs typeface="Droid Sans Fallback" charset="0"/>
              </a:rPr>
              <a:t>44</a:t>
            </a:r>
            <a:endParaRPr lang="en-US" sz="800" b="1" dirty="0">
              <a:solidFill>
                <a:srgbClr val="FF3333"/>
              </a:solidFill>
              <a:ea typeface="Droid Sans Fallback" charset="0"/>
              <a:cs typeface="Droid Sans Fallback" charset="0"/>
            </a:endParaRPr>
          </a:p>
        </p:txBody>
      </p:sp>
      <p:sp>
        <p:nvSpPr>
          <p:cNvPr id="8385" name="Line 193"/>
          <p:cNvSpPr>
            <a:spLocks noChangeShapeType="1"/>
          </p:cNvSpPr>
          <p:nvPr/>
        </p:nvSpPr>
        <p:spPr bwMode="auto">
          <a:xfrm flipV="1">
            <a:off x="331357" y="4512469"/>
            <a:ext cx="1441" cy="61516"/>
          </a:xfrm>
          <a:prstGeom prst="line">
            <a:avLst/>
          </a:prstGeom>
          <a:noFill/>
          <a:ln w="18360" cap="flat">
            <a:solidFill>
              <a:srgbClr val="111111"/>
            </a:solidFill>
            <a:round/>
            <a:headEnd/>
            <a:tailEnd/>
          </a:ln>
          <a:effectLst/>
        </p:spPr>
        <p:txBody>
          <a:bodyPr lIns="69513" tIns="34756" rIns="69513" bIns="34756"/>
          <a:lstStyle/>
          <a:p>
            <a:endParaRPr lang="hu-HU" dirty="0"/>
          </a:p>
        </p:txBody>
      </p:sp>
      <p:sp>
        <p:nvSpPr>
          <p:cNvPr id="8386" name="Text Box 194"/>
          <p:cNvSpPr txBox="1">
            <a:spLocks noChangeArrowheads="1"/>
          </p:cNvSpPr>
          <p:nvPr/>
        </p:nvSpPr>
        <p:spPr bwMode="auto">
          <a:xfrm>
            <a:off x="-18729" y="4572000"/>
            <a:ext cx="517205" cy="155774"/>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FF3333"/>
                </a:solidFill>
                <a:ea typeface="Droid Sans Fallback" charset="0"/>
                <a:cs typeface="Droid Sans Fallback" charset="0"/>
              </a:rPr>
              <a:t>93795</a:t>
            </a:r>
          </a:p>
        </p:txBody>
      </p:sp>
      <p:sp>
        <p:nvSpPr>
          <p:cNvPr id="8387" name="AutoShape 195"/>
          <p:cNvSpPr>
            <a:spLocks noChangeArrowheads="1"/>
          </p:cNvSpPr>
          <p:nvPr/>
        </p:nvSpPr>
        <p:spPr bwMode="auto">
          <a:xfrm rot="10740000">
            <a:off x="83559" y="4729758"/>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88" name="AutoShape 196"/>
          <p:cNvSpPr>
            <a:spLocks noChangeArrowheads="1"/>
          </p:cNvSpPr>
          <p:nvPr/>
        </p:nvSpPr>
        <p:spPr bwMode="auto">
          <a:xfrm rot="10740000">
            <a:off x="930680" y="4859734"/>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89" name="AutoShape 197"/>
          <p:cNvSpPr>
            <a:spLocks noChangeArrowheads="1"/>
          </p:cNvSpPr>
          <p:nvPr/>
        </p:nvSpPr>
        <p:spPr bwMode="auto">
          <a:xfrm rot="10740000">
            <a:off x="3486447" y="4859734"/>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8390" name="AutoShape 198"/>
          <p:cNvSpPr>
            <a:spLocks noChangeArrowheads="1"/>
          </p:cNvSpPr>
          <p:nvPr/>
        </p:nvSpPr>
        <p:spPr bwMode="auto">
          <a:xfrm>
            <a:off x="8878915" y="4987727"/>
            <a:ext cx="249237"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91" name="AutoShape 199"/>
          <p:cNvSpPr>
            <a:spLocks noChangeArrowheads="1"/>
          </p:cNvSpPr>
          <p:nvPr/>
        </p:nvSpPr>
        <p:spPr bwMode="auto">
          <a:xfrm>
            <a:off x="1364326" y="5681266"/>
            <a:ext cx="249237"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92" name="Text Box 200"/>
          <p:cNvSpPr txBox="1">
            <a:spLocks noChangeArrowheads="1"/>
          </p:cNvSpPr>
          <p:nvPr/>
        </p:nvSpPr>
        <p:spPr bwMode="auto">
          <a:xfrm>
            <a:off x="1195765" y="5716879"/>
            <a:ext cx="587798"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smtClean="0">
                <a:solidFill>
                  <a:srgbClr val="6666FF"/>
                </a:solidFill>
                <a:ea typeface="Droid Sans Fallback" charset="0"/>
                <a:cs typeface="Droid Sans Fallback" charset="0"/>
              </a:rPr>
              <a:t>12104</a:t>
            </a:r>
            <a:r>
              <a:rPr lang="hu-HU" sz="800" b="1" dirty="0" smtClean="0">
                <a:solidFill>
                  <a:srgbClr val="6666FF"/>
                </a:solidFill>
                <a:ea typeface="Droid Sans Fallback" charset="0"/>
                <a:cs typeface="Droid Sans Fallback" charset="0"/>
              </a:rPr>
              <a:t>5</a:t>
            </a:r>
            <a:endParaRPr lang="en-US" sz="800" b="1" dirty="0">
              <a:solidFill>
                <a:srgbClr val="6666FF"/>
              </a:solidFill>
              <a:ea typeface="Droid Sans Fallback" charset="0"/>
              <a:cs typeface="Droid Sans Fallback" charset="0"/>
            </a:endParaRPr>
          </a:p>
        </p:txBody>
      </p:sp>
      <p:sp>
        <p:nvSpPr>
          <p:cNvPr id="8393" name="AutoShape 201"/>
          <p:cNvSpPr>
            <a:spLocks noChangeArrowheads="1"/>
          </p:cNvSpPr>
          <p:nvPr/>
        </p:nvSpPr>
        <p:spPr bwMode="auto">
          <a:xfrm>
            <a:off x="2323819" y="5681266"/>
            <a:ext cx="249237"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94" name="Text Box 202"/>
          <p:cNvSpPr txBox="1">
            <a:spLocks noChangeArrowheads="1"/>
          </p:cNvSpPr>
          <p:nvPr/>
        </p:nvSpPr>
        <p:spPr bwMode="auto">
          <a:xfrm>
            <a:off x="2155258" y="5716879"/>
            <a:ext cx="587798"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smtClean="0">
                <a:solidFill>
                  <a:srgbClr val="6666FF"/>
                </a:solidFill>
                <a:ea typeface="Droid Sans Fallback" charset="0"/>
                <a:cs typeface="Droid Sans Fallback" charset="0"/>
              </a:rPr>
              <a:t>123483</a:t>
            </a:r>
            <a:endParaRPr lang="en-US" sz="800" b="1" dirty="0">
              <a:solidFill>
                <a:srgbClr val="6666FF"/>
              </a:solidFill>
              <a:ea typeface="Droid Sans Fallback" charset="0"/>
              <a:cs typeface="Droid Sans Fallback" charset="0"/>
            </a:endParaRPr>
          </a:p>
        </p:txBody>
      </p:sp>
      <p:sp>
        <p:nvSpPr>
          <p:cNvPr id="8395" name="AutoShape 203"/>
          <p:cNvSpPr>
            <a:spLocks noChangeArrowheads="1"/>
          </p:cNvSpPr>
          <p:nvPr/>
        </p:nvSpPr>
        <p:spPr bwMode="auto">
          <a:xfrm>
            <a:off x="3072973" y="5681266"/>
            <a:ext cx="249237"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96" name="Text Box 204"/>
          <p:cNvSpPr txBox="1">
            <a:spLocks noChangeArrowheads="1"/>
          </p:cNvSpPr>
          <p:nvPr/>
        </p:nvSpPr>
        <p:spPr bwMode="auto">
          <a:xfrm>
            <a:off x="2904412" y="5716879"/>
            <a:ext cx="587798"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6666FF"/>
                </a:solidFill>
                <a:ea typeface="Droid Sans Fallback" charset="0"/>
                <a:cs typeface="Droid Sans Fallback" charset="0"/>
              </a:rPr>
              <a:t>125800</a:t>
            </a:r>
          </a:p>
        </p:txBody>
      </p:sp>
      <p:sp>
        <p:nvSpPr>
          <p:cNvPr id="8397" name="AutoShape 205"/>
          <p:cNvSpPr>
            <a:spLocks noChangeArrowheads="1"/>
          </p:cNvSpPr>
          <p:nvPr/>
        </p:nvSpPr>
        <p:spPr bwMode="auto">
          <a:xfrm>
            <a:off x="3568567" y="5681266"/>
            <a:ext cx="249237"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8398" name="Text Box 206"/>
          <p:cNvSpPr txBox="1">
            <a:spLocks noChangeArrowheads="1"/>
          </p:cNvSpPr>
          <p:nvPr/>
        </p:nvSpPr>
        <p:spPr bwMode="auto">
          <a:xfrm>
            <a:off x="3400006" y="5716879"/>
            <a:ext cx="587798"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b="1" dirty="0">
                <a:solidFill>
                  <a:srgbClr val="6666FF"/>
                </a:solidFill>
                <a:ea typeface="Droid Sans Fallback" charset="0"/>
                <a:cs typeface="Droid Sans Fallback" charset="0"/>
              </a:rPr>
              <a:t>126721</a:t>
            </a:r>
          </a:p>
        </p:txBody>
      </p:sp>
      <p:sp>
        <p:nvSpPr>
          <p:cNvPr id="8399" name="Text Box 207"/>
          <p:cNvSpPr txBox="1">
            <a:spLocks noChangeArrowheads="1"/>
          </p:cNvSpPr>
          <p:nvPr/>
        </p:nvSpPr>
        <p:spPr bwMode="auto">
          <a:xfrm>
            <a:off x="3561362" y="5331024"/>
            <a:ext cx="587798" cy="155773"/>
          </a:xfrm>
          <a:prstGeom prst="rect">
            <a:avLst/>
          </a:prstGeom>
          <a:noFill/>
          <a:ln w="9525" cap="flat">
            <a:noFill/>
            <a:round/>
            <a:headEnd/>
            <a:tailEnd/>
          </a:ln>
          <a:effectLst/>
        </p:spPr>
        <p:txBody>
          <a:bodyPr wrap="none" lIns="68418" tIns="40503"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hu-HU" sz="800" b="1" dirty="0" smtClean="0">
                <a:solidFill>
                  <a:srgbClr val="FF3333"/>
                </a:solidFill>
                <a:ea typeface="Droid Sans Fallback" charset="0"/>
                <a:cs typeface="Droid Sans Fallback" charset="0"/>
              </a:rPr>
              <a:t>127332</a:t>
            </a:r>
            <a:endParaRPr lang="en-US" sz="800" b="1" dirty="0">
              <a:solidFill>
                <a:srgbClr val="FF3333"/>
              </a:solidFill>
              <a:ea typeface="Droid Sans Fallback" charset="0"/>
              <a:cs typeface="Droid Sans Fallback" charset="0"/>
            </a:endParaRPr>
          </a:p>
        </p:txBody>
      </p:sp>
      <p:sp>
        <p:nvSpPr>
          <p:cNvPr id="8400" name="AutoShape 208"/>
          <p:cNvSpPr>
            <a:spLocks noChangeArrowheads="1"/>
          </p:cNvSpPr>
          <p:nvPr/>
        </p:nvSpPr>
        <p:spPr bwMode="auto">
          <a:xfrm rot="10740000">
            <a:off x="3771702" y="5487789"/>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213" name="Téglalap 212"/>
          <p:cNvSpPr/>
          <p:nvPr/>
        </p:nvSpPr>
        <p:spPr bwMode="auto">
          <a:xfrm>
            <a:off x="508188" y="3643866"/>
            <a:ext cx="457439" cy="630070"/>
          </a:xfrm>
          <a:prstGeom prst="rect">
            <a:avLst/>
          </a:prstGeom>
          <a:solidFill>
            <a:srgbClr val="FFFF00">
              <a:alpha val="35000"/>
            </a:srgbClr>
          </a:solidFill>
          <a:ln w="9525" cap="flat" cmpd="sng" algn="ctr">
            <a:solidFill>
              <a:schemeClr val="tx1"/>
            </a:solidFill>
            <a:prstDash val="solid"/>
            <a:round/>
            <a:headEnd type="none" w="med" len="med"/>
            <a:tailEnd type="none" w="med" len="med"/>
          </a:ln>
          <a:effectLst/>
        </p:spPr>
        <p:txBody>
          <a:bodyPr vert="horz" wrap="square" lIns="69513" tIns="34756" rIns="69513" bIns="34756" numCol="1" rtlCol="0" anchor="t" anchorCtr="0" compatLnSpc="1">
            <a:prstTxWarp prst="textNoShape">
              <a:avLst/>
            </a:prstTxWarp>
          </a:bodyPr>
          <a:lstStyle/>
          <a:p>
            <a:pPr defTabSz="347563" fontAlgn="base" hangingPunct="0">
              <a:lnSpc>
                <a:spcPct val="94000"/>
              </a:lnSpc>
              <a:spcBef>
                <a:spcPct val="0"/>
              </a:spcBef>
              <a:spcAft>
                <a:spcPct val="0"/>
              </a:spcAft>
              <a:buClr>
                <a:srgbClr val="000000"/>
              </a:buClr>
              <a:buSzPct val="100000"/>
            </a:pPr>
            <a:r>
              <a:rPr lang="hu-HU" sz="1400" dirty="0" smtClean="0">
                <a:solidFill>
                  <a:schemeClr val="bg1"/>
                </a:solidFill>
                <a:latin typeface="Arial" charset="0"/>
              </a:rPr>
              <a:t> </a:t>
            </a:r>
          </a:p>
        </p:txBody>
      </p:sp>
      <p:sp>
        <p:nvSpPr>
          <p:cNvPr id="215" name="Téglalap 214"/>
          <p:cNvSpPr/>
          <p:nvPr/>
        </p:nvSpPr>
        <p:spPr bwMode="auto">
          <a:xfrm>
            <a:off x="2024444" y="3607932"/>
            <a:ext cx="483782" cy="666004"/>
          </a:xfrm>
          <a:prstGeom prst="rect">
            <a:avLst/>
          </a:prstGeom>
          <a:solidFill>
            <a:srgbClr val="7030A0">
              <a:alpha val="34902"/>
            </a:srgbClr>
          </a:solidFill>
          <a:ln w="9525" cap="flat" cmpd="sng" algn="ctr">
            <a:solidFill>
              <a:schemeClr val="tx1"/>
            </a:solidFill>
            <a:prstDash val="solid"/>
            <a:round/>
            <a:headEnd type="none" w="med" len="med"/>
            <a:tailEnd type="none" w="med" len="med"/>
          </a:ln>
          <a:effectLst/>
        </p:spPr>
        <p:txBody>
          <a:bodyPr vert="horz" wrap="square" lIns="69513" tIns="34756" rIns="69513" bIns="34756" numCol="1" rtlCol="0" anchor="t" anchorCtr="0" compatLnSpc="1">
            <a:prstTxWarp prst="textNoShape">
              <a:avLst/>
            </a:prstTxWarp>
          </a:bodyPr>
          <a:lstStyle/>
          <a:p>
            <a:pPr defTabSz="347563" fontAlgn="base" hangingPunct="0">
              <a:lnSpc>
                <a:spcPct val="94000"/>
              </a:lnSpc>
              <a:spcBef>
                <a:spcPct val="0"/>
              </a:spcBef>
              <a:spcAft>
                <a:spcPct val="0"/>
              </a:spcAft>
              <a:buClr>
                <a:srgbClr val="000000"/>
              </a:buClr>
              <a:buSzPct val="100000"/>
            </a:pPr>
            <a:endParaRPr lang="hu-HU" sz="1400" dirty="0" smtClean="0">
              <a:solidFill>
                <a:schemeClr val="bg1"/>
              </a:solidFill>
              <a:latin typeface="Arial" charset="0"/>
            </a:endParaRPr>
          </a:p>
        </p:txBody>
      </p:sp>
      <p:sp>
        <p:nvSpPr>
          <p:cNvPr id="216" name="Téglalap 215"/>
          <p:cNvSpPr/>
          <p:nvPr/>
        </p:nvSpPr>
        <p:spPr bwMode="auto">
          <a:xfrm>
            <a:off x="5985656" y="3643866"/>
            <a:ext cx="457439" cy="630070"/>
          </a:xfrm>
          <a:prstGeom prst="rect">
            <a:avLst/>
          </a:prstGeom>
          <a:solidFill>
            <a:schemeClr val="accent5">
              <a:lumMod val="50000"/>
              <a:alpha val="34902"/>
            </a:schemeClr>
          </a:solidFill>
          <a:ln w="9525" cap="flat" cmpd="sng" algn="ctr">
            <a:solidFill>
              <a:schemeClr val="tx1"/>
            </a:solidFill>
            <a:prstDash val="solid"/>
            <a:round/>
            <a:headEnd type="none" w="med" len="med"/>
            <a:tailEnd type="none" w="med" len="med"/>
          </a:ln>
          <a:effectLst/>
        </p:spPr>
        <p:txBody>
          <a:bodyPr vert="horz" wrap="square" lIns="69513" tIns="34756" rIns="69513" bIns="34756" numCol="1" rtlCol="0" anchor="t" anchorCtr="0" compatLnSpc="1">
            <a:prstTxWarp prst="textNoShape">
              <a:avLst/>
            </a:prstTxWarp>
          </a:bodyPr>
          <a:lstStyle/>
          <a:p>
            <a:pPr defTabSz="347563" fontAlgn="base" hangingPunct="0">
              <a:lnSpc>
                <a:spcPct val="94000"/>
              </a:lnSpc>
              <a:spcBef>
                <a:spcPct val="0"/>
              </a:spcBef>
              <a:spcAft>
                <a:spcPct val="0"/>
              </a:spcAft>
              <a:buClr>
                <a:srgbClr val="000000"/>
              </a:buClr>
              <a:buSzPct val="100000"/>
            </a:pPr>
            <a:endParaRPr lang="hu-HU" sz="1400" dirty="0" smtClean="0">
              <a:solidFill>
                <a:schemeClr val="bg1"/>
              </a:solidFill>
              <a:latin typeface="Arial" charset="0"/>
            </a:endParaRPr>
          </a:p>
        </p:txBody>
      </p:sp>
      <p:sp>
        <p:nvSpPr>
          <p:cNvPr id="222" name="Szövegdoboz 221"/>
          <p:cNvSpPr txBox="1"/>
          <p:nvPr/>
        </p:nvSpPr>
        <p:spPr>
          <a:xfrm>
            <a:off x="6401754" y="3137216"/>
            <a:ext cx="337554" cy="208690"/>
          </a:xfrm>
          <a:prstGeom prst="rect">
            <a:avLst/>
          </a:prstGeom>
          <a:noFill/>
        </p:spPr>
        <p:txBody>
          <a:bodyPr wrap="none" lIns="69513" tIns="34756" rIns="69513" bIns="34756" rtlCol="0">
            <a:spAutoFit/>
          </a:bodyPr>
          <a:lstStyle/>
          <a:p>
            <a:r>
              <a:rPr lang="hu-HU" sz="900" b="1" dirty="0" err="1" smtClean="0"/>
              <a:t>OriL</a:t>
            </a:r>
            <a:endParaRPr lang="hu-HU" sz="900" b="1" dirty="0"/>
          </a:p>
        </p:txBody>
      </p:sp>
      <p:sp>
        <p:nvSpPr>
          <p:cNvPr id="223" name="Téglalap 222"/>
          <p:cNvSpPr/>
          <p:nvPr/>
        </p:nvSpPr>
        <p:spPr>
          <a:xfrm>
            <a:off x="376486" y="160065"/>
            <a:ext cx="8532440" cy="584775"/>
          </a:xfrm>
          <a:prstGeom prst="rect">
            <a:avLst/>
          </a:prstGeom>
          <a:effectLst/>
        </p:spPr>
        <p:txBody>
          <a:bodyPr wrap="square">
            <a:spAutoFit/>
          </a:bodyPr>
          <a:lstStyle/>
          <a:p>
            <a:pPr algn="ctr"/>
            <a:r>
              <a:rPr lang="en-US" sz="3200" b="1" dirty="0" smtClean="0">
                <a:latin typeface="Arial Black" pitchFamily="34" charset="0"/>
              </a:rPr>
              <a:t>Whole-genome convergent overlaps</a:t>
            </a:r>
            <a:endParaRPr lang="en-US" sz="3200" b="1" dirty="0">
              <a:latin typeface="Arial Black" pitchFamily="34" charset="0"/>
            </a:endParaRPr>
          </a:p>
        </p:txBody>
      </p:sp>
      <p:sp>
        <p:nvSpPr>
          <p:cNvPr id="224" name="Szövegdoboz 223"/>
          <p:cNvSpPr txBox="1"/>
          <p:nvPr/>
        </p:nvSpPr>
        <p:spPr>
          <a:xfrm>
            <a:off x="8532440" y="-4536"/>
            <a:ext cx="598241"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11d.</a:t>
            </a:r>
            <a:endParaRPr lang="hu-HU" dirty="0"/>
          </a:p>
        </p:txBody>
      </p:sp>
      <p:sp>
        <p:nvSpPr>
          <p:cNvPr id="226" name="Téglalap 225"/>
          <p:cNvSpPr/>
          <p:nvPr/>
        </p:nvSpPr>
        <p:spPr bwMode="auto">
          <a:xfrm>
            <a:off x="3070091" y="905770"/>
            <a:ext cx="491271" cy="630070"/>
          </a:xfrm>
          <a:prstGeom prst="rect">
            <a:avLst/>
          </a:prstGeom>
          <a:solidFill>
            <a:schemeClr val="accent5">
              <a:lumMod val="50000"/>
              <a:alpha val="34902"/>
            </a:schemeClr>
          </a:solidFill>
          <a:ln w="9525" cap="flat" cmpd="sng" algn="ctr">
            <a:solidFill>
              <a:schemeClr val="tx1"/>
            </a:solidFill>
            <a:prstDash val="solid"/>
            <a:round/>
            <a:headEnd type="none" w="med" len="med"/>
            <a:tailEnd type="none" w="med" len="med"/>
          </a:ln>
          <a:effectLst/>
        </p:spPr>
        <p:txBody>
          <a:bodyPr vert="horz" wrap="square" lIns="69513" tIns="34756" rIns="69513" bIns="34756" numCol="1" rtlCol="0" anchor="t" anchorCtr="0" compatLnSpc="1">
            <a:prstTxWarp prst="textNoShape">
              <a:avLst/>
            </a:prstTxWarp>
          </a:bodyPr>
          <a:lstStyle/>
          <a:p>
            <a:pPr defTabSz="347563" fontAlgn="base" hangingPunct="0">
              <a:lnSpc>
                <a:spcPct val="94000"/>
              </a:lnSpc>
              <a:spcBef>
                <a:spcPct val="0"/>
              </a:spcBef>
              <a:spcAft>
                <a:spcPct val="0"/>
              </a:spcAft>
              <a:buClr>
                <a:srgbClr val="000000"/>
              </a:buClr>
              <a:buSzPct val="100000"/>
            </a:pPr>
            <a:endParaRPr lang="hu-HU" sz="1400" dirty="0" smtClean="0">
              <a:solidFill>
                <a:schemeClr val="bg1"/>
              </a:solidFill>
              <a:latin typeface="Arial" charset="0"/>
            </a:endParaRPr>
          </a:p>
        </p:txBody>
      </p:sp>
      <p:sp>
        <p:nvSpPr>
          <p:cNvPr id="229" name="Téglalap 228"/>
          <p:cNvSpPr/>
          <p:nvPr/>
        </p:nvSpPr>
        <p:spPr bwMode="auto">
          <a:xfrm>
            <a:off x="8392349" y="3607932"/>
            <a:ext cx="483782" cy="666004"/>
          </a:xfrm>
          <a:prstGeom prst="rect">
            <a:avLst/>
          </a:prstGeom>
          <a:solidFill>
            <a:srgbClr val="7030A0">
              <a:alpha val="34902"/>
            </a:srgbClr>
          </a:solidFill>
          <a:ln w="9525" cap="flat" cmpd="sng" algn="ctr">
            <a:solidFill>
              <a:schemeClr val="tx1"/>
            </a:solidFill>
            <a:prstDash val="solid"/>
            <a:round/>
            <a:headEnd type="none" w="med" len="med"/>
            <a:tailEnd type="none" w="med" len="med"/>
          </a:ln>
          <a:effectLst/>
        </p:spPr>
        <p:txBody>
          <a:bodyPr vert="horz" wrap="square" lIns="69513" tIns="34756" rIns="69513" bIns="34756" numCol="1" rtlCol="0" anchor="t" anchorCtr="0" compatLnSpc="1">
            <a:prstTxWarp prst="textNoShape">
              <a:avLst/>
            </a:prstTxWarp>
          </a:bodyPr>
          <a:lstStyle/>
          <a:p>
            <a:pPr defTabSz="347563" fontAlgn="base" hangingPunct="0">
              <a:lnSpc>
                <a:spcPct val="94000"/>
              </a:lnSpc>
              <a:spcBef>
                <a:spcPct val="0"/>
              </a:spcBef>
              <a:spcAft>
                <a:spcPct val="0"/>
              </a:spcAft>
              <a:buClr>
                <a:srgbClr val="000000"/>
              </a:buClr>
              <a:buSzPct val="100000"/>
            </a:pPr>
            <a:endParaRPr lang="hu-HU" sz="1400" dirty="0" smtClean="0">
              <a:solidFill>
                <a:schemeClr val="bg1"/>
              </a:solidFill>
              <a:latin typeface="Arial" charset="0"/>
            </a:endParaRPr>
          </a:p>
        </p:txBody>
      </p:sp>
      <p:sp>
        <p:nvSpPr>
          <p:cNvPr id="234" name="Szorzás 233"/>
          <p:cNvSpPr/>
          <p:nvPr/>
        </p:nvSpPr>
        <p:spPr>
          <a:xfrm>
            <a:off x="6250972" y="6461819"/>
            <a:ext cx="201696" cy="214301"/>
          </a:xfrm>
          <a:prstGeom prst="mathMultiply">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Szövegdoboz 3"/>
          <p:cNvSpPr txBox="1"/>
          <p:nvPr/>
        </p:nvSpPr>
        <p:spPr>
          <a:xfrm>
            <a:off x="6632800" y="5897153"/>
            <a:ext cx="2187672" cy="830997"/>
          </a:xfrm>
          <a:prstGeom prst="rect">
            <a:avLst/>
          </a:prstGeom>
          <a:noFill/>
        </p:spPr>
        <p:txBody>
          <a:bodyPr wrap="square" rtlCol="0">
            <a:spAutoFit/>
          </a:bodyPr>
          <a:lstStyle/>
          <a:p>
            <a:pPr>
              <a:lnSpc>
                <a:spcPct val="150000"/>
              </a:lnSpc>
            </a:pPr>
            <a:r>
              <a:rPr lang="en-US" sz="800" dirty="0" smtClean="0"/>
              <a:t>Coding region </a:t>
            </a:r>
            <a:br>
              <a:rPr lang="en-US" sz="800" dirty="0" smtClean="0"/>
            </a:br>
            <a:r>
              <a:rPr lang="en-US" sz="800" dirty="0" smtClean="0"/>
              <a:t>Major poly</a:t>
            </a:r>
            <a:r>
              <a:rPr lang="hu-HU" sz="800" dirty="0" smtClean="0"/>
              <a:t>(</a:t>
            </a:r>
            <a:r>
              <a:rPr lang="en-US" sz="800" dirty="0" smtClean="0"/>
              <a:t>A</a:t>
            </a:r>
            <a:r>
              <a:rPr lang="hu-HU" sz="800" dirty="0" smtClean="0"/>
              <a:t>) signal</a:t>
            </a:r>
            <a:r>
              <a:rPr lang="en-US" sz="800" dirty="0" smtClean="0"/>
              <a:t>, </a:t>
            </a:r>
            <a:r>
              <a:rPr lang="hu-HU" sz="800" dirty="0" smtClean="0"/>
              <a:t>plus</a:t>
            </a:r>
            <a:r>
              <a:rPr lang="en-US" sz="800" dirty="0" smtClean="0"/>
              <a:t> strand</a:t>
            </a:r>
            <a:br>
              <a:rPr lang="en-US" sz="800" dirty="0" smtClean="0"/>
            </a:br>
            <a:r>
              <a:rPr lang="en-US" sz="800" dirty="0" smtClean="0"/>
              <a:t>Major poly</a:t>
            </a:r>
            <a:r>
              <a:rPr lang="hu-HU" sz="800" dirty="0" smtClean="0"/>
              <a:t>(</a:t>
            </a:r>
            <a:r>
              <a:rPr lang="en-US" sz="800" dirty="0" smtClean="0"/>
              <a:t>A</a:t>
            </a:r>
            <a:r>
              <a:rPr lang="hu-HU" sz="800" dirty="0" smtClean="0"/>
              <a:t>)</a:t>
            </a:r>
            <a:r>
              <a:rPr lang="en-US" sz="800" dirty="0" smtClean="0"/>
              <a:t> </a:t>
            </a:r>
            <a:r>
              <a:rPr lang="hu-HU" sz="800" dirty="0" smtClean="0"/>
              <a:t>signal</a:t>
            </a:r>
            <a:r>
              <a:rPr lang="en-US" sz="800" dirty="0" smtClean="0"/>
              <a:t>, minus strand</a:t>
            </a:r>
            <a:br>
              <a:rPr lang="en-US" sz="800" dirty="0" smtClean="0"/>
            </a:br>
            <a:r>
              <a:rPr lang="en-US" sz="800" dirty="0" smtClean="0"/>
              <a:t>Weak poly</a:t>
            </a:r>
            <a:r>
              <a:rPr lang="hu-HU" sz="800" dirty="0" smtClean="0"/>
              <a:t>(A)</a:t>
            </a:r>
            <a:r>
              <a:rPr lang="en-US" sz="800" dirty="0" smtClean="0"/>
              <a:t> </a:t>
            </a:r>
            <a:r>
              <a:rPr lang="hu-HU" sz="800" dirty="0" smtClean="0"/>
              <a:t>signal </a:t>
            </a:r>
            <a:r>
              <a:rPr lang="en-US" sz="800" dirty="0" smtClean="0"/>
              <a:t>in convergent genes</a:t>
            </a:r>
            <a:endParaRPr lang="en-US" sz="800" dirty="0"/>
          </a:p>
        </p:txBody>
      </p:sp>
      <p:sp>
        <p:nvSpPr>
          <p:cNvPr id="6" name="Jobbra nyíl 5"/>
          <p:cNvSpPr/>
          <p:nvPr/>
        </p:nvSpPr>
        <p:spPr>
          <a:xfrm>
            <a:off x="6156176" y="6021288"/>
            <a:ext cx="432048"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9" name="AutoShape 197"/>
          <p:cNvSpPr>
            <a:spLocks noChangeArrowheads="1"/>
          </p:cNvSpPr>
          <p:nvPr/>
        </p:nvSpPr>
        <p:spPr bwMode="auto">
          <a:xfrm rot="10740000">
            <a:off x="6229171" y="6152454"/>
            <a:ext cx="230509" cy="55563"/>
          </a:xfrm>
          <a:prstGeom prst="triangle">
            <a:avLst>
              <a:gd name="adj" fmla="val 50000"/>
            </a:avLst>
          </a:prstGeom>
          <a:solidFill>
            <a:srgbClr val="C5000B"/>
          </a:solidFill>
          <a:ln w="9360" cap="flat">
            <a:solidFill>
              <a:srgbClr val="C5000B"/>
            </a:solidFill>
            <a:round/>
            <a:headEnd/>
            <a:tailEnd/>
          </a:ln>
          <a:effectLst/>
        </p:spPr>
        <p:txBody>
          <a:bodyPr wrap="none" lIns="69513" tIns="34756" rIns="69513" bIns="34756" anchor="ctr"/>
          <a:lstStyle/>
          <a:p>
            <a:endParaRPr lang="hu-HU" dirty="0"/>
          </a:p>
        </p:txBody>
      </p:sp>
      <p:sp>
        <p:nvSpPr>
          <p:cNvPr id="240" name="AutoShape 205"/>
          <p:cNvSpPr>
            <a:spLocks noChangeArrowheads="1"/>
          </p:cNvSpPr>
          <p:nvPr/>
        </p:nvSpPr>
        <p:spPr bwMode="auto">
          <a:xfrm>
            <a:off x="6218477" y="6361881"/>
            <a:ext cx="249237" cy="57547"/>
          </a:xfrm>
          <a:prstGeom prst="triangle">
            <a:avLst>
              <a:gd name="adj" fmla="val 50000"/>
            </a:avLst>
          </a:prstGeom>
          <a:solidFill>
            <a:srgbClr val="3465A4"/>
          </a:solidFill>
          <a:ln w="9360" cap="flat">
            <a:solidFill>
              <a:srgbClr val="3465A4"/>
            </a:solidFill>
            <a:round/>
            <a:headEnd/>
            <a:tailEnd/>
          </a:ln>
          <a:effectLst/>
        </p:spPr>
        <p:txBody>
          <a:bodyPr wrap="none" lIns="69513" tIns="34756" rIns="69513" bIns="34756" anchor="ctr"/>
          <a:lstStyle/>
          <a:p>
            <a:endParaRPr lang="hu-HU" dirty="0"/>
          </a:p>
        </p:txBody>
      </p:sp>
      <p:sp>
        <p:nvSpPr>
          <p:cNvPr id="235" name="Téglalap 234"/>
          <p:cNvSpPr/>
          <p:nvPr/>
        </p:nvSpPr>
        <p:spPr bwMode="auto">
          <a:xfrm>
            <a:off x="1856874" y="1751087"/>
            <a:ext cx="457439" cy="630070"/>
          </a:xfrm>
          <a:prstGeom prst="rect">
            <a:avLst/>
          </a:prstGeom>
          <a:solidFill>
            <a:schemeClr val="accent5">
              <a:lumMod val="50000"/>
              <a:alpha val="34902"/>
            </a:schemeClr>
          </a:solidFill>
          <a:ln w="9525" cap="flat" cmpd="sng" algn="ctr">
            <a:solidFill>
              <a:schemeClr val="tx1"/>
            </a:solidFill>
            <a:prstDash val="solid"/>
            <a:round/>
            <a:headEnd type="none" w="med" len="med"/>
            <a:tailEnd type="none" w="med" len="med"/>
          </a:ln>
          <a:effectLst/>
        </p:spPr>
        <p:txBody>
          <a:bodyPr vert="horz" wrap="square" lIns="69513" tIns="34756" rIns="69513" bIns="34756" numCol="1" rtlCol="0" anchor="t" anchorCtr="0" compatLnSpc="1">
            <a:prstTxWarp prst="textNoShape">
              <a:avLst/>
            </a:prstTxWarp>
          </a:bodyPr>
          <a:lstStyle/>
          <a:p>
            <a:pPr defTabSz="347563" fontAlgn="base" hangingPunct="0">
              <a:lnSpc>
                <a:spcPct val="94000"/>
              </a:lnSpc>
              <a:spcBef>
                <a:spcPct val="0"/>
              </a:spcBef>
              <a:spcAft>
                <a:spcPct val="0"/>
              </a:spcAft>
              <a:buClr>
                <a:srgbClr val="000000"/>
              </a:buClr>
              <a:buSzPct val="100000"/>
            </a:pPr>
            <a:endParaRPr lang="hu-HU" sz="1400" dirty="0" smtClean="0">
              <a:solidFill>
                <a:schemeClr val="bg1"/>
              </a:solidFill>
              <a:latin typeface="Arial" charset="0"/>
            </a:endParaRPr>
          </a:p>
        </p:txBody>
      </p:sp>
      <p:sp>
        <p:nvSpPr>
          <p:cNvPr id="241" name="Téglalap 240"/>
          <p:cNvSpPr/>
          <p:nvPr/>
        </p:nvSpPr>
        <p:spPr bwMode="auto">
          <a:xfrm>
            <a:off x="3347864" y="2646437"/>
            <a:ext cx="457439" cy="630070"/>
          </a:xfrm>
          <a:prstGeom prst="rect">
            <a:avLst/>
          </a:prstGeom>
          <a:solidFill>
            <a:schemeClr val="accent5">
              <a:lumMod val="50000"/>
              <a:alpha val="34902"/>
            </a:schemeClr>
          </a:solidFill>
          <a:ln w="9525" cap="flat" cmpd="sng" algn="ctr">
            <a:solidFill>
              <a:schemeClr val="tx1"/>
            </a:solidFill>
            <a:prstDash val="solid"/>
            <a:round/>
            <a:headEnd type="none" w="med" len="med"/>
            <a:tailEnd type="none" w="med" len="med"/>
          </a:ln>
          <a:effectLst/>
        </p:spPr>
        <p:txBody>
          <a:bodyPr vert="horz" wrap="square" lIns="69513" tIns="34756" rIns="69513" bIns="34756" numCol="1" rtlCol="0" anchor="t" anchorCtr="0" compatLnSpc="1">
            <a:prstTxWarp prst="textNoShape">
              <a:avLst/>
            </a:prstTxWarp>
          </a:bodyPr>
          <a:lstStyle/>
          <a:p>
            <a:pPr defTabSz="347563" fontAlgn="base" hangingPunct="0">
              <a:lnSpc>
                <a:spcPct val="94000"/>
              </a:lnSpc>
              <a:spcBef>
                <a:spcPct val="0"/>
              </a:spcBef>
              <a:spcAft>
                <a:spcPct val="0"/>
              </a:spcAft>
              <a:buClr>
                <a:srgbClr val="000000"/>
              </a:buClr>
              <a:buSzPct val="100000"/>
            </a:pPr>
            <a:endParaRPr lang="hu-HU" sz="1400" dirty="0" smtClean="0">
              <a:solidFill>
                <a:schemeClr val="bg1"/>
              </a:solidFill>
              <a:latin typeface="Arial" charset="0"/>
            </a:endParaRPr>
          </a:p>
        </p:txBody>
      </p:sp>
      <p:sp>
        <p:nvSpPr>
          <p:cNvPr id="242" name="Szövegdoboz 241"/>
          <p:cNvSpPr txBox="1"/>
          <p:nvPr/>
        </p:nvSpPr>
        <p:spPr>
          <a:xfrm>
            <a:off x="2267744" y="6093296"/>
            <a:ext cx="3502947" cy="954107"/>
          </a:xfrm>
          <a:prstGeom prst="rect">
            <a:avLst/>
          </a:prstGeom>
          <a:noFill/>
        </p:spPr>
        <p:txBody>
          <a:bodyPr wrap="none" rtlCol="0">
            <a:spAutoFit/>
          </a:bodyPr>
          <a:lstStyle/>
          <a:p>
            <a:r>
              <a:rPr lang="en-US" sz="1400" dirty="0" smtClean="0"/>
              <a:t>Hard overlaps: ul7-8, ul30-31, ul50-51</a:t>
            </a:r>
          </a:p>
          <a:p>
            <a:r>
              <a:rPr lang="en-US" sz="1400" dirty="0" smtClean="0"/>
              <a:t>Soft overlaps: ul35-36, ul44-26.5</a:t>
            </a:r>
          </a:p>
          <a:p>
            <a:r>
              <a:rPr lang="en-US" sz="1400" dirty="0" smtClean="0"/>
              <a:t>Very close locations: ul15-18, ul15-16</a:t>
            </a:r>
            <a:r>
              <a:rPr lang="hu-HU" sz="1400" dirty="0" smtClean="0"/>
              <a:t>, ul3-3.5</a:t>
            </a:r>
          </a:p>
          <a:p>
            <a:endParaRPr lang="en-US" sz="1400" dirty="0"/>
          </a:p>
        </p:txBody>
      </p:sp>
      <p:sp>
        <p:nvSpPr>
          <p:cNvPr id="243" name="Téglalap 242"/>
          <p:cNvSpPr/>
          <p:nvPr/>
        </p:nvSpPr>
        <p:spPr bwMode="auto">
          <a:xfrm>
            <a:off x="3526426" y="1751087"/>
            <a:ext cx="457439" cy="630070"/>
          </a:xfrm>
          <a:prstGeom prst="rect">
            <a:avLst/>
          </a:prstGeom>
          <a:solidFill>
            <a:schemeClr val="accent5">
              <a:lumMod val="50000"/>
              <a:alpha val="34902"/>
            </a:schemeClr>
          </a:solidFill>
          <a:ln w="9525" cap="flat" cmpd="sng" algn="ctr">
            <a:solidFill>
              <a:schemeClr val="tx1"/>
            </a:solidFill>
            <a:prstDash val="solid"/>
            <a:round/>
            <a:headEnd type="none" w="med" len="med"/>
            <a:tailEnd type="none" w="med" len="med"/>
          </a:ln>
          <a:effectLst/>
        </p:spPr>
        <p:txBody>
          <a:bodyPr vert="horz" wrap="square" lIns="69513" tIns="34756" rIns="69513" bIns="34756" numCol="1" rtlCol="0" anchor="t" anchorCtr="0" compatLnSpc="1">
            <a:prstTxWarp prst="textNoShape">
              <a:avLst/>
            </a:prstTxWarp>
          </a:bodyPr>
          <a:lstStyle/>
          <a:p>
            <a:pPr defTabSz="347563" fontAlgn="base" hangingPunct="0">
              <a:lnSpc>
                <a:spcPct val="94000"/>
              </a:lnSpc>
              <a:spcBef>
                <a:spcPct val="0"/>
              </a:spcBef>
              <a:spcAft>
                <a:spcPct val="0"/>
              </a:spcAft>
              <a:buClr>
                <a:srgbClr val="000000"/>
              </a:buClr>
              <a:buSzPct val="100000"/>
            </a:pPr>
            <a:endParaRPr lang="hu-HU" sz="1400" dirty="0" smtClean="0">
              <a:solidFill>
                <a:schemeClr val="bg1"/>
              </a:solidFill>
              <a:latin typeface="Arial" charset="0"/>
            </a:endParaRPr>
          </a:p>
        </p:txBody>
      </p:sp>
      <p:sp>
        <p:nvSpPr>
          <p:cNvPr id="244" name="Szorzás 243"/>
          <p:cNvSpPr/>
          <p:nvPr/>
        </p:nvSpPr>
        <p:spPr>
          <a:xfrm>
            <a:off x="4049656" y="2348880"/>
            <a:ext cx="201696" cy="214301"/>
          </a:xfrm>
          <a:prstGeom prst="mathMultiply">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5" name="Szorzás 244"/>
          <p:cNvSpPr/>
          <p:nvPr/>
        </p:nvSpPr>
        <p:spPr>
          <a:xfrm>
            <a:off x="3905640" y="3142112"/>
            <a:ext cx="201696" cy="214301"/>
          </a:xfrm>
          <a:prstGeom prst="mathMultiply">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églalap 53"/>
          <p:cNvSpPr/>
          <p:nvPr/>
        </p:nvSpPr>
        <p:spPr>
          <a:xfrm>
            <a:off x="251520" y="2708920"/>
            <a:ext cx="8352928" cy="2808312"/>
          </a:xfrm>
          <a:prstGeom prst="rect">
            <a:avLst/>
          </a:prstGeom>
          <a:solidFill>
            <a:schemeClr val="bg2"/>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cxnSp>
        <p:nvCxnSpPr>
          <p:cNvPr id="4" name="Egyenes összekötő 3"/>
          <p:cNvCxnSpPr/>
          <p:nvPr/>
        </p:nvCxnSpPr>
        <p:spPr>
          <a:xfrm flipV="1">
            <a:off x="715092" y="4751022"/>
            <a:ext cx="7506186" cy="66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Jobbra nyíl 4"/>
          <p:cNvSpPr/>
          <p:nvPr/>
        </p:nvSpPr>
        <p:spPr>
          <a:xfrm>
            <a:off x="2673364" y="4643210"/>
            <a:ext cx="504056" cy="216024"/>
          </a:xfrm>
          <a:prstGeom prst="rightArrow">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6" name="Jobbra nyíl 5"/>
          <p:cNvSpPr/>
          <p:nvPr/>
        </p:nvSpPr>
        <p:spPr>
          <a:xfrm>
            <a:off x="3209694" y="4643210"/>
            <a:ext cx="504056" cy="216024"/>
          </a:xfrm>
          <a:prstGeom prst="rightArrow">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7" name="Jobbra nyíl 6"/>
          <p:cNvSpPr/>
          <p:nvPr/>
        </p:nvSpPr>
        <p:spPr>
          <a:xfrm>
            <a:off x="3764242" y="4643210"/>
            <a:ext cx="504056" cy="216024"/>
          </a:xfrm>
          <a:prstGeom prst="rightArrow">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8" name="Jobbra nyíl 7"/>
          <p:cNvSpPr/>
          <p:nvPr/>
        </p:nvSpPr>
        <p:spPr>
          <a:xfrm flipH="1">
            <a:off x="4617580" y="4643210"/>
            <a:ext cx="504056" cy="216024"/>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9" name="Jobbra nyíl 8"/>
          <p:cNvSpPr/>
          <p:nvPr/>
        </p:nvSpPr>
        <p:spPr>
          <a:xfrm flipH="1">
            <a:off x="5153910" y="4643210"/>
            <a:ext cx="504056" cy="216024"/>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solidFill>
                <a:srgbClr val="FF0000"/>
              </a:solidFill>
            </a:endParaRPr>
          </a:p>
        </p:txBody>
      </p:sp>
      <p:sp>
        <p:nvSpPr>
          <p:cNvPr id="10" name="Jobbra nyíl 9"/>
          <p:cNvSpPr/>
          <p:nvPr/>
        </p:nvSpPr>
        <p:spPr>
          <a:xfrm flipH="1">
            <a:off x="5708458" y="4643210"/>
            <a:ext cx="504056" cy="216024"/>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2" name="Jobbra nyíl 11"/>
          <p:cNvSpPr/>
          <p:nvPr/>
        </p:nvSpPr>
        <p:spPr>
          <a:xfrm>
            <a:off x="6215968" y="4643210"/>
            <a:ext cx="504056" cy="216024"/>
          </a:xfrm>
          <a:prstGeom prst="rightArrow">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cxnSp>
        <p:nvCxnSpPr>
          <p:cNvPr id="17" name="Egyenes összekötő 16"/>
          <p:cNvCxnSpPr/>
          <p:nvPr/>
        </p:nvCxnSpPr>
        <p:spPr>
          <a:xfrm>
            <a:off x="128346" y="4754330"/>
            <a:ext cx="648072"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8" name="Egyenes összekötő 17"/>
          <p:cNvCxnSpPr/>
          <p:nvPr/>
        </p:nvCxnSpPr>
        <p:spPr>
          <a:xfrm>
            <a:off x="8228738" y="4744903"/>
            <a:ext cx="648072"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0" name="Egyenes összekötő 19"/>
          <p:cNvCxnSpPr/>
          <p:nvPr/>
        </p:nvCxnSpPr>
        <p:spPr>
          <a:xfrm rot="5400000">
            <a:off x="-48352" y="3844194"/>
            <a:ext cx="1800000" cy="0"/>
          </a:xfrm>
          <a:prstGeom prst="line">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Egyenes összekötő 20"/>
          <p:cNvCxnSpPr/>
          <p:nvPr/>
        </p:nvCxnSpPr>
        <p:spPr>
          <a:xfrm rot="5400000">
            <a:off x="7152447" y="3844194"/>
            <a:ext cx="1800000" cy="0"/>
          </a:xfrm>
          <a:prstGeom prst="line">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Jobbra nyíl 24"/>
          <p:cNvSpPr/>
          <p:nvPr/>
        </p:nvSpPr>
        <p:spPr>
          <a:xfrm>
            <a:off x="6770516" y="4643210"/>
            <a:ext cx="504056" cy="216024"/>
          </a:xfrm>
          <a:prstGeom prst="rightArrow">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6" name="Jobbra nyíl 25"/>
          <p:cNvSpPr/>
          <p:nvPr/>
        </p:nvSpPr>
        <p:spPr>
          <a:xfrm>
            <a:off x="7325064" y="4643210"/>
            <a:ext cx="504056" cy="216024"/>
          </a:xfrm>
          <a:prstGeom prst="rightArrow">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7" name="Jobbra nyíl 26"/>
          <p:cNvSpPr/>
          <p:nvPr/>
        </p:nvSpPr>
        <p:spPr>
          <a:xfrm flipH="1">
            <a:off x="1056008" y="4643210"/>
            <a:ext cx="504056" cy="216024"/>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8" name="Jobbra nyíl 27"/>
          <p:cNvSpPr/>
          <p:nvPr/>
        </p:nvSpPr>
        <p:spPr>
          <a:xfrm flipH="1">
            <a:off x="1592338" y="4643210"/>
            <a:ext cx="504056" cy="216024"/>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solidFill>
                <a:srgbClr val="FF0000"/>
              </a:solidFill>
            </a:endParaRPr>
          </a:p>
        </p:txBody>
      </p:sp>
      <p:sp>
        <p:nvSpPr>
          <p:cNvPr id="29" name="Jobbra nyíl 28"/>
          <p:cNvSpPr/>
          <p:nvPr/>
        </p:nvSpPr>
        <p:spPr>
          <a:xfrm flipH="1">
            <a:off x="2146886" y="4643210"/>
            <a:ext cx="504056" cy="216024"/>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cxnSp>
        <p:nvCxnSpPr>
          <p:cNvPr id="35" name="Egyenes összekötő nyíllal 34"/>
          <p:cNvCxnSpPr/>
          <p:nvPr/>
        </p:nvCxnSpPr>
        <p:spPr>
          <a:xfrm flipH="1">
            <a:off x="4682816" y="5155057"/>
            <a:ext cx="936000" cy="1588"/>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Egyenes összekötő nyíllal 35"/>
          <p:cNvCxnSpPr/>
          <p:nvPr/>
        </p:nvCxnSpPr>
        <p:spPr>
          <a:xfrm flipH="1">
            <a:off x="4682816" y="5299176"/>
            <a:ext cx="612000" cy="1588"/>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Egyenes összekötő nyíllal 36"/>
          <p:cNvCxnSpPr/>
          <p:nvPr/>
        </p:nvCxnSpPr>
        <p:spPr>
          <a:xfrm>
            <a:off x="2644264" y="4948698"/>
            <a:ext cx="1620000" cy="1588"/>
          </a:xfrm>
          <a:prstGeom prst="straightConnector1">
            <a:avLst/>
          </a:prstGeom>
          <a:ln w="19050">
            <a:solidFill>
              <a:schemeClr val="accent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Egyenes összekötő nyíllal 37"/>
          <p:cNvCxnSpPr/>
          <p:nvPr/>
        </p:nvCxnSpPr>
        <p:spPr>
          <a:xfrm>
            <a:off x="3328264" y="5274091"/>
            <a:ext cx="936000" cy="1588"/>
          </a:xfrm>
          <a:prstGeom prst="straightConnector1">
            <a:avLst/>
          </a:prstGeom>
          <a:ln w="19050">
            <a:solidFill>
              <a:schemeClr val="accent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Egyenes összekötő nyíllal 40"/>
          <p:cNvCxnSpPr/>
          <p:nvPr/>
        </p:nvCxnSpPr>
        <p:spPr>
          <a:xfrm>
            <a:off x="3652264" y="5417160"/>
            <a:ext cx="612000" cy="1588"/>
          </a:xfrm>
          <a:prstGeom prst="straightConnector1">
            <a:avLst/>
          </a:prstGeom>
          <a:ln w="19050">
            <a:solidFill>
              <a:schemeClr val="accent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Egyenes összekötő nyíllal 41"/>
          <p:cNvCxnSpPr/>
          <p:nvPr/>
        </p:nvCxnSpPr>
        <p:spPr>
          <a:xfrm flipH="1">
            <a:off x="1075286" y="4992372"/>
            <a:ext cx="1620000" cy="1588"/>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Egyenes összekötő nyíllal 42"/>
          <p:cNvCxnSpPr/>
          <p:nvPr/>
        </p:nvCxnSpPr>
        <p:spPr>
          <a:xfrm flipH="1">
            <a:off x="1075286" y="5116779"/>
            <a:ext cx="936000" cy="1588"/>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Egyenes összekötő nyíllal 46"/>
          <p:cNvCxnSpPr/>
          <p:nvPr/>
        </p:nvCxnSpPr>
        <p:spPr>
          <a:xfrm flipH="1">
            <a:off x="1075286" y="5259848"/>
            <a:ext cx="612000" cy="1588"/>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 name="Egyenes összekötő nyíllal 48"/>
          <p:cNvCxnSpPr/>
          <p:nvPr/>
        </p:nvCxnSpPr>
        <p:spPr>
          <a:xfrm>
            <a:off x="6932016" y="5116779"/>
            <a:ext cx="936000" cy="1588"/>
          </a:xfrm>
          <a:prstGeom prst="straightConnector1">
            <a:avLst/>
          </a:prstGeom>
          <a:ln w="19050">
            <a:solidFill>
              <a:schemeClr val="accent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0" name="Egyenes összekötő nyíllal 49"/>
          <p:cNvCxnSpPr/>
          <p:nvPr/>
        </p:nvCxnSpPr>
        <p:spPr>
          <a:xfrm>
            <a:off x="7256016" y="5259848"/>
            <a:ext cx="612000" cy="1588"/>
          </a:xfrm>
          <a:prstGeom prst="straightConnector1">
            <a:avLst/>
          </a:prstGeom>
          <a:ln w="19050">
            <a:solidFill>
              <a:schemeClr val="accent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1" name="Bal oldali kapcsos zárójel 50"/>
          <p:cNvSpPr/>
          <p:nvPr/>
        </p:nvSpPr>
        <p:spPr>
          <a:xfrm rot="5400000">
            <a:off x="4391980" y="2859224"/>
            <a:ext cx="144016" cy="338437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dirty="0"/>
          </a:p>
        </p:txBody>
      </p:sp>
      <p:sp>
        <p:nvSpPr>
          <p:cNvPr id="52" name="Bal oldali kapcsos zárójel 51"/>
          <p:cNvSpPr/>
          <p:nvPr/>
        </p:nvSpPr>
        <p:spPr>
          <a:xfrm rot="5400000">
            <a:off x="6110647" y="2696728"/>
            <a:ext cx="144016" cy="3384376"/>
          </a:xfrm>
          <a:prstGeom prst="lef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dirty="0"/>
          </a:p>
        </p:txBody>
      </p:sp>
      <p:sp>
        <p:nvSpPr>
          <p:cNvPr id="53" name="Bal oldali kapcsos zárójel 52"/>
          <p:cNvSpPr/>
          <p:nvPr/>
        </p:nvSpPr>
        <p:spPr>
          <a:xfrm rot="5400000">
            <a:off x="2682838" y="2696728"/>
            <a:ext cx="144016" cy="3384376"/>
          </a:xfrm>
          <a:prstGeom prst="lef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dirty="0"/>
          </a:p>
        </p:txBody>
      </p:sp>
      <p:cxnSp>
        <p:nvCxnSpPr>
          <p:cNvPr id="55" name="Egyenes összekötő nyíllal 54"/>
          <p:cNvCxnSpPr/>
          <p:nvPr/>
        </p:nvCxnSpPr>
        <p:spPr>
          <a:xfrm>
            <a:off x="6248016" y="4941168"/>
            <a:ext cx="1620000" cy="1588"/>
          </a:xfrm>
          <a:prstGeom prst="straightConnector1">
            <a:avLst/>
          </a:prstGeom>
          <a:ln w="19050">
            <a:solidFill>
              <a:schemeClr val="accent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Egyenes összekötő nyíllal 55"/>
          <p:cNvCxnSpPr/>
          <p:nvPr/>
        </p:nvCxnSpPr>
        <p:spPr>
          <a:xfrm flipH="1">
            <a:off x="4675870" y="5039488"/>
            <a:ext cx="1620000" cy="1588"/>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Egyenes összekötő nyíllal 44"/>
          <p:cNvCxnSpPr/>
          <p:nvPr/>
        </p:nvCxnSpPr>
        <p:spPr>
          <a:xfrm flipH="1">
            <a:off x="3733936" y="5155057"/>
            <a:ext cx="936000" cy="1588"/>
          </a:xfrm>
          <a:prstGeom prst="straightConnector1">
            <a:avLst/>
          </a:prstGeom>
          <a:ln w="19050">
            <a:solidFill>
              <a:srgbClr val="C00000"/>
            </a:solidFill>
            <a:prstDash val="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Egyenes összekötő nyíllal 45"/>
          <p:cNvCxnSpPr/>
          <p:nvPr/>
        </p:nvCxnSpPr>
        <p:spPr>
          <a:xfrm>
            <a:off x="4284072" y="4948698"/>
            <a:ext cx="936000" cy="1588"/>
          </a:xfrm>
          <a:prstGeom prst="straightConnector1">
            <a:avLst/>
          </a:prstGeom>
          <a:ln w="19050">
            <a:solidFill>
              <a:schemeClr val="accent1"/>
            </a:solidFill>
            <a:prstDash val="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1" name="Szövegdoboz 60"/>
          <p:cNvSpPr txBox="1"/>
          <p:nvPr/>
        </p:nvSpPr>
        <p:spPr>
          <a:xfrm>
            <a:off x="8623498" y="-4536"/>
            <a:ext cx="476412"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12.</a:t>
            </a:r>
            <a:endParaRPr lang="hu-HU" dirty="0"/>
          </a:p>
        </p:txBody>
      </p:sp>
      <p:sp>
        <p:nvSpPr>
          <p:cNvPr id="63" name="Lefelé nyíl 62"/>
          <p:cNvSpPr/>
          <p:nvPr/>
        </p:nvSpPr>
        <p:spPr>
          <a:xfrm flipV="1">
            <a:off x="4302440" y="5229200"/>
            <a:ext cx="288032" cy="432048"/>
          </a:xfrm>
          <a:prstGeom prst="down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64" name="Szövegdoboz 63"/>
          <p:cNvSpPr txBox="1"/>
          <p:nvPr/>
        </p:nvSpPr>
        <p:spPr>
          <a:xfrm>
            <a:off x="179512" y="5930696"/>
            <a:ext cx="6768752" cy="738664"/>
          </a:xfrm>
          <a:prstGeom prst="rect">
            <a:avLst/>
          </a:prstGeom>
          <a:noFill/>
          <a:effectLst/>
        </p:spPr>
        <p:txBody>
          <a:bodyPr wrap="square" rtlCol="0">
            <a:spAutoFit/>
          </a:bodyPr>
          <a:lstStyle/>
          <a:p>
            <a:pPr algn="just"/>
            <a:r>
              <a:rPr lang="en-US" sz="1400" dirty="0" smtClean="0"/>
              <a:t>- RN</a:t>
            </a:r>
            <a:r>
              <a:rPr lang="hu-HU" sz="1400" dirty="0" smtClean="0"/>
              <a:t>A</a:t>
            </a:r>
            <a:r>
              <a:rPr lang="en-US" sz="1400" dirty="0" smtClean="0"/>
              <a:t> pol II : inefficient recognition of  main transcription termination signals</a:t>
            </a:r>
          </a:p>
          <a:p>
            <a:pPr algn="just"/>
            <a:r>
              <a:rPr lang="en-US" sz="1400" dirty="0" smtClean="0"/>
              <a:t>- </a:t>
            </a:r>
            <a:r>
              <a:rPr lang="hu-HU" sz="1400" dirty="0" err="1" smtClean="0"/>
              <a:t>Collision</a:t>
            </a:r>
            <a:r>
              <a:rPr lang="hu-HU" sz="1400" dirty="0" smtClean="0"/>
              <a:t> </a:t>
            </a:r>
            <a:r>
              <a:rPr lang="en-US" sz="1400" dirty="0" smtClean="0"/>
              <a:t>of transcriptional machineries</a:t>
            </a:r>
          </a:p>
          <a:p>
            <a:pPr algn="just"/>
            <a:r>
              <a:rPr lang="en-US" sz="1400" dirty="0" smtClean="0"/>
              <a:t>- Generation of antisense transcripts</a:t>
            </a:r>
          </a:p>
        </p:txBody>
      </p:sp>
      <p:grpSp>
        <p:nvGrpSpPr>
          <p:cNvPr id="2" name="Csoportba foglalás 57"/>
          <p:cNvGrpSpPr/>
          <p:nvPr/>
        </p:nvGrpSpPr>
        <p:grpSpPr>
          <a:xfrm>
            <a:off x="2699792" y="1334749"/>
            <a:ext cx="3672408" cy="1302163"/>
            <a:chOff x="4716016" y="3645024"/>
            <a:chExt cx="3672408" cy="1302163"/>
          </a:xfrm>
        </p:grpSpPr>
        <p:sp>
          <p:nvSpPr>
            <p:cNvPr id="59" name="Téglalap 58"/>
            <p:cNvSpPr/>
            <p:nvPr/>
          </p:nvSpPr>
          <p:spPr>
            <a:xfrm>
              <a:off x="4716016" y="3645024"/>
              <a:ext cx="3672408" cy="1302163"/>
            </a:xfrm>
            <a:prstGeom prst="rect">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62" name="Szövegdoboz 61"/>
            <p:cNvSpPr txBox="1"/>
            <p:nvPr/>
          </p:nvSpPr>
          <p:spPr>
            <a:xfrm>
              <a:off x="5148064" y="3732478"/>
              <a:ext cx="2330253" cy="338554"/>
            </a:xfrm>
            <a:prstGeom prst="rect">
              <a:avLst/>
            </a:prstGeom>
            <a:noFill/>
          </p:spPr>
          <p:txBody>
            <a:bodyPr wrap="none" rtlCol="0">
              <a:spAutoFit/>
            </a:bodyPr>
            <a:lstStyle/>
            <a:p>
              <a:r>
                <a:rPr lang="en-US" sz="1600" b="1" dirty="0" smtClean="0"/>
                <a:t>Convergent ‘soft’ overlap</a:t>
              </a:r>
              <a:endParaRPr lang="en-US" sz="1600" b="1" dirty="0"/>
            </a:p>
          </p:txBody>
        </p:sp>
        <p:sp>
          <p:nvSpPr>
            <p:cNvPr id="67" name="Szövegdoboz 66"/>
            <p:cNvSpPr txBox="1"/>
            <p:nvPr/>
          </p:nvSpPr>
          <p:spPr>
            <a:xfrm>
              <a:off x="4781127" y="3982802"/>
              <a:ext cx="1619354" cy="307777"/>
            </a:xfrm>
            <a:prstGeom prst="rect">
              <a:avLst/>
            </a:prstGeom>
            <a:noFill/>
          </p:spPr>
          <p:txBody>
            <a:bodyPr wrap="none" rtlCol="0">
              <a:spAutoFit/>
            </a:bodyPr>
            <a:lstStyle/>
            <a:p>
              <a:r>
                <a:rPr lang="hu-HU" sz="1400" dirty="0" smtClean="0"/>
                <a:t>5’                            3’</a:t>
              </a:r>
              <a:endParaRPr lang="hu-HU" sz="1400" dirty="0"/>
            </a:p>
          </p:txBody>
        </p:sp>
        <p:sp>
          <p:nvSpPr>
            <p:cNvPr id="69" name="Jobbra nyíl 68"/>
            <p:cNvSpPr/>
            <p:nvPr/>
          </p:nvSpPr>
          <p:spPr>
            <a:xfrm>
              <a:off x="5032329" y="4149080"/>
              <a:ext cx="1016496" cy="207640"/>
            </a:xfrm>
            <a:prstGeom prst="rightArrow">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70" name="Szövegdoboz 69"/>
            <p:cNvSpPr txBox="1"/>
            <p:nvPr/>
          </p:nvSpPr>
          <p:spPr>
            <a:xfrm>
              <a:off x="6189355" y="4527083"/>
              <a:ext cx="1579278" cy="307777"/>
            </a:xfrm>
            <a:prstGeom prst="rect">
              <a:avLst/>
            </a:prstGeom>
            <a:noFill/>
          </p:spPr>
          <p:txBody>
            <a:bodyPr wrap="none" rtlCol="0">
              <a:spAutoFit/>
            </a:bodyPr>
            <a:lstStyle/>
            <a:p>
              <a:r>
                <a:rPr lang="hu-HU" sz="1400" dirty="0" smtClean="0"/>
                <a:t>3’                            5’</a:t>
              </a:r>
              <a:endParaRPr lang="hu-HU" sz="1400" dirty="0"/>
            </a:p>
          </p:txBody>
        </p:sp>
        <p:sp>
          <p:nvSpPr>
            <p:cNvPr id="71" name="Jobbra nyíl 70"/>
            <p:cNvSpPr/>
            <p:nvPr/>
          </p:nvSpPr>
          <p:spPr>
            <a:xfrm flipH="1">
              <a:off x="6435824" y="4437112"/>
              <a:ext cx="1016496" cy="207640"/>
            </a:xfrm>
            <a:prstGeom prst="rightArrow">
              <a:avLst/>
            </a:prstGeom>
            <a:solidFill>
              <a:schemeClr val="bg1">
                <a:lumMod val="8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cxnSp>
          <p:nvCxnSpPr>
            <p:cNvPr id="72" name="Egyenes összekötő nyíllal 71"/>
            <p:cNvCxnSpPr/>
            <p:nvPr/>
          </p:nvCxnSpPr>
          <p:spPr>
            <a:xfrm>
              <a:off x="6059075" y="4268223"/>
              <a:ext cx="1008112" cy="0"/>
            </a:xfrm>
            <a:prstGeom prst="straightConnector1">
              <a:avLst/>
            </a:prstGeom>
            <a:ln w="19050">
              <a:solidFill>
                <a:schemeClr val="tx1"/>
              </a:solidFill>
              <a:prstDash val="sys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3" name="Egyenes összekötő nyíllal 72"/>
            <p:cNvCxnSpPr/>
            <p:nvPr/>
          </p:nvCxnSpPr>
          <p:spPr>
            <a:xfrm flipH="1">
              <a:off x="5420650" y="4552847"/>
              <a:ext cx="1008112" cy="0"/>
            </a:xfrm>
            <a:prstGeom prst="straightConnector1">
              <a:avLst/>
            </a:prstGeom>
            <a:ln w="19050">
              <a:solidFill>
                <a:schemeClr val="tx1"/>
              </a:solidFill>
              <a:prstDash val="sys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75" name="Szövegdoboz 74"/>
          <p:cNvSpPr txBox="1"/>
          <p:nvPr/>
        </p:nvSpPr>
        <p:spPr>
          <a:xfrm>
            <a:off x="1139891" y="2996952"/>
            <a:ext cx="6340197"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b="1" dirty="0" smtClean="0">
                <a:latin typeface="Arial"/>
                <a:cs typeface="Arial"/>
              </a:rPr>
              <a:t>←</a:t>
            </a:r>
            <a:r>
              <a:rPr lang="en-US" sz="2400" b="1" dirty="0" smtClean="0">
                <a:latin typeface="Arial"/>
                <a:cs typeface="Arial"/>
              </a:rPr>
              <a:t> 		</a:t>
            </a:r>
            <a:r>
              <a:rPr lang="en-US" sz="3200" b="1" dirty="0" smtClean="0"/>
              <a:t>Genetic Module   </a:t>
            </a:r>
            <a:r>
              <a:rPr lang="en-US" sz="2400" b="1" dirty="0" smtClean="0"/>
              <a:t>	</a:t>
            </a:r>
            <a:r>
              <a:rPr lang="en-US" sz="4800" b="1" dirty="0" smtClean="0">
                <a:latin typeface="Arial"/>
                <a:cs typeface="Arial"/>
              </a:rPr>
              <a:t>→</a:t>
            </a:r>
            <a:endParaRPr lang="en-US" sz="4800" b="1" dirty="0"/>
          </a:p>
        </p:txBody>
      </p:sp>
      <p:sp>
        <p:nvSpPr>
          <p:cNvPr id="76" name="Szövegdoboz 75"/>
          <p:cNvSpPr txBox="1"/>
          <p:nvPr/>
        </p:nvSpPr>
        <p:spPr>
          <a:xfrm>
            <a:off x="3402888" y="5641503"/>
            <a:ext cx="1973617" cy="307777"/>
          </a:xfrm>
          <a:prstGeom prst="rect">
            <a:avLst/>
          </a:prstGeom>
          <a:noFill/>
        </p:spPr>
        <p:txBody>
          <a:bodyPr wrap="none" rtlCol="0">
            <a:spAutoFit/>
          </a:bodyPr>
          <a:lstStyle/>
          <a:p>
            <a:pPr algn="ctr"/>
            <a:r>
              <a:rPr lang="en-US" sz="1400" b="1" dirty="0" smtClean="0"/>
              <a:t>Convergent gene cluster</a:t>
            </a:r>
          </a:p>
        </p:txBody>
      </p:sp>
      <p:sp>
        <p:nvSpPr>
          <p:cNvPr id="58" name="Téglalap 57"/>
          <p:cNvSpPr/>
          <p:nvPr/>
        </p:nvSpPr>
        <p:spPr>
          <a:xfrm>
            <a:off x="539552" y="260648"/>
            <a:ext cx="8172400" cy="892552"/>
          </a:xfrm>
          <a:prstGeom prst="rect">
            <a:avLst/>
          </a:prstGeom>
          <a:effectLst/>
        </p:spPr>
        <p:txBody>
          <a:bodyPr wrap="square">
            <a:spAutoFit/>
          </a:bodyPr>
          <a:lstStyle/>
          <a:p>
            <a:pPr algn="ctr"/>
            <a:r>
              <a:rPr lang="en-US" sz="3200" b="1" dirty="0" smtClean="0">
                <a:latin typeface="Arial Black" pitchFamily="34" charset="0"/>
              </a:rPr>
              <a:t>Convergent transcriptional overlaps</a:t>
            </a:r>
          </a:p>
          <a:p>
            <a:pPr algn="ctr"/>
            <a:r>
              <a:rPr lang="en-US" sz="2000" b="1" dirty="0" smtClean="0">
                <a:latin typeface="Arial Black" pitchFamily="34" charset="0"/>
              </a:rPr>
              <a:t>- </a:t>
            </a:r>
            <a:r>
              <a:rPr lang="hu-HU" sz="2000" b="1" dirty="0" smtClean="0">
                <a:latin typeface="Arial Black" pitchFamily="34" charset="0"/>
              </a:rPr>
              <a:t>3</a:t>
            </a:r>
            <a:r>
              <a:rPr lang="en-US" sz="2000" b="1" dirty="0" smtClean="0">
                <a:latin typeface="Arial Black" pitchFamily="34" charset="0"/>
              </a:rPr>
              <a:t>. ‘</a:t>
            </a:r>
            <a:r>
              <a:rPr lang="en-US" sz="2000" b="1" dirty="0" smtClean="0">
                <a:solidFill>
                  <a:srgbClr val="0996FF"/>
                </a:solidFill>
                <a:latin typeface="Arial Black" pitchFamily="34" charset="0"/>
              </a:rPr>
              <a:t>soft</a:t>
            </a:r>
            <a:r>
              <a:rPr lang="en-US" sz="2000" b="1" dirty="0" smtClean="0">
                <a:latin typeface="Arial Black" pitchFamily="34" charset="0"/>
              </a:rPr>
              <a:t>’ overlaps</a:t>
            </a:r>
            <a:r>
              <a:rPr lang="hu-HU" sz="2000" b="1" dirty="0" smtClean="0">
                <a:latin typeface="Arial Black" pitchFamily="34" charset="0"/>
              </a:rPr>
              <a:t>, </a:t>
            </a:r>
            <a:r>
              <a:rPr lang="hu-HU" sz="2000" b="1" dirty="0" smtClean="0">
                <a:solidFill>
                  <a:srgbClr val="0996FF"/>
                </a:solidFill>
                <a:latin typeface="Arial Black" pitchFamily="34" charset="0"/>
              </a:rPr>
              <a:t>no</a:t>
            </a:r>
            <a:r>
              <a:rPr lang="en-US" sz="2000" b="1" dirty="0" smtClean="0">
                <a:latin typeface="Arial Black" pitchFamily="34" charset="0"/>
              </a:rPr>
              <a:t> poly(A) signals</a:t>
            </a:r>
            <a:endParaRPr lang="en-US" sz="2000" b="1" dirty="0">
              <a:latin typeface="Arial Black" pitchFamily="34" charset="0"/>
            </a:endParaRPr>
          </a:p>
        </p:txBody>
      </p:sp>
    </p:spTree>
    <p:extLst>
      <p:ext uri="{BB962C8B-B14F-4D97-AF65-F5344CB8AC3E}">
        <p14:creationId xmlns:p14="http://schemas.microsoft.com/office/powerpoint/2010/main" val="438155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0"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hu-HU">
              <a:solidFill>
                <a:srgbClr val="000000"/>
              </a:solidFill>
              <a:cs typeface="Arial" pitchFamily="34" charset="0"/>
            </a:endParaRPr>
          </a:p>
        </p:txBody>
      </p:sp>
      <p:sp>
        <p:nvSpPr>
          <p:cNvPr id="13331" name="Rectangle 13"/>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hu-HU">
              <a:solidFill>
                <a:srgbClr val="000000"/>
              </a:solidFill>
              <a:cs typeface="Arial" pitchFamily="34" charset="0"/>
            </a:endParaRPr>
          </a:p>
        </p:txBody>
      </p:sp>
      <p:sp>
        <p:nvSpPr>
          <p:cNvPr id="13332" name="Rectangle 3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hu-HU">
              <a:solidFill>
                <a:srgbClr val="000000"/>
              </a:solidFill>
              <a:cs typeface="Arial" pitchFamily="34" charset="0"/>
            </a:endParaRPr>
          </a:p>
        </p:txBody>
      </p:sp>
      <p:sp>
        <p:nvSpPr>
          <p:cNvPr id="13333" name="Rectangle 36"/>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endParaRPr lang="hu-HU">
              <a:solidFill>
                <a:srgbClr val="000000"/>
              </a:solidFill>
              <a:cs typeface="Arial" pitchFamily="34" charset="0"/>
            </a:endParaRPr>
          </a:p>
        </p:txBody>
      </p:sp>
      <p:sp>
        <p:nvSpPr>
          <p:cNvPr id="13337" name="Rectangle 4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hu-HU">
              <a:solidFill>
                <a:srgbClr val="000000"/>
              </a:solidFill>
              <a:cs typeface="Arial" pitchFamily="34" charset="0"/>
            </a:endParaRPr>
          </a:p>
        </p:txBody>
      </p:sp>
      <p:sp>
        <p:nvSpPr>
          <p:cNvPr id="13338" name="Rectangle 47"/>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hu-HU">
              <a:solidFill>
                <a:srgbClr val="000000"/>
              </a:solidFill>
              <a:cs typeface="Arial" pitchFamily="34" charset="0"/>
            </a:endParaRPr>
          </a:p>
        </p:txBody>
      </p:sp>
      <p:sp>
        <p:nvSpPr>
          <p:cNvPr id="49" name="Szövegdoboz 48"/>
          <p:cNvSpPr txBox="1"/>
          <p:nvPr/>
        </p:nvSpPr>
        <p:spPr>
          <a:xfrm>
            <a:off x="8604448" y="-4536"/>
            <a:ext cx="598241"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12b.</a:t>
            </a:r>
            <a:endParaRPr lang="hu-HU" dirty="0"/>
          </a:p>
        </p:txBody>
      </p:sp>
      <p:pic>
        <p:nvPicPr>
          <p:cNvPr id="3074" name="Picture 2" descr="C:\Users\SZTE\Desktop\SOTE\egyéb\Figures and Tables\figure 3.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005012" y="1690687"/>
            <a:ext cx="5133975" cy="3476625"/>
          </a:xfrm>
          <a:prstGeom prst="rect">
            <a:avLst/>
          </a:prstGeom>
          <a:noFill/>
          <a:extLst>
            <a:ext uri="{909E8E84-426E-40DD-AFC4-6F175D3DCCD1}">
              <a14:hiddenFill xmlns:a14="http://schemas.microsoft.com/office/drawing/2010/main">
                <a:solidFill>
                  <a:srgbClr val="FFFFFF"/>
                </a:solidFill>
              </a14:hiddenFill>
            </a:ext>
          </a:extLst>
        </p:spPr>
      </p:pic>
      <p:pic>
        <p:nvPicPr>
          <p:cNvPr id="73729" name="Picture 1"/>
          <p:cNvPicPr>
            <a:picLocks noChangeAspect="1" noChangeArrowheads="1"/>
          </p:cNvPicPr>
          <p:nvPr/>
        </p:nvPicPr>
        <p:blipFill>
          <a:blip r:embed="rId5" cstate="print"/>
          <a:srcRect/>
          <a:stretch>
            <a:fillRect/>
          </a:stretch>
        </p:blipFill>
        <p:spPr bwMode="auto">
          <a:xfrm>
            <a:off x="52665" y="1700807"/>
            <a:ext cx="9036789" cy="4680521"/>
          </a:xfrm>
          <a:prstGeom prst="rect">
            <a:avLst/>
          </a:prstGeom>
          <a:noFill/>
          <a:ln w="9525">
            <a:noFill/>
            <a:miter lim="800000"/>
            <a:headEnd/>
            <a:tailEnd/>
          </a:ln>
          <a:effectLst/>
        </p:spPr>
      </p:pic>
      <p:sp>
        <p:nvSpPr>
          <p:cNvPr id="13" name="Téglalap 12"/>
          <p:cNvSpPr/>
          <p:nvPr/>
        </p:nvSpPr>
        <p:spPr>
          <a:xfrm>
            <a:off x="3419872" y="6186790"/>
            <a:ext cx="4782335" cy="338554"/>
          </a:xfrm>
          <a:prstGeom prst="rect">
            <a:avLst/>
          </a:prstGeom>
        </p:spPr>
        <p:txBody>
          <a:bodyPr wrap="none">
            <a:spAutoFit/>
          </a:bodyPr>
          <a:lstStyle/>
          <a:p>
            <a:r>
              <a:rPr lang="en-US" sz="1600" dirty="0" smtClean="0"/>
              <a:t>Illumina HiScanSQ platform – random-hexamer priming</a:t>
            </a:r>
            <a:endParaRPr lang="en-US" sz="1600" dirty="0"/>
          </a:p>
        </p:txBody>
      </p:sp>
      <p:sp>
        <p:nvSpPr>
          <p:cNvPr id="17" name="Ellipszis 16"/>
          <p:cNvSpPr/>
          <p:nvPr/>
        </p:nvSpPr>
        <p:spPr>
          <a:xfrm>
            <a:off x="5076056" y="2534995"/>
            <a:ext cx="360040" cy="576064"/>
          </a:xfrm>
          <a:prstGeom prst="ellipse">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llipszis 17"/>
          <p:cNvSpPr/>
          <p:nvPr/>
        </p:nvSpPr>
        <p:spPr>
          <a:xfrm>
            <a:off x="5323706" y="2534995"/>
            <a:ext cx="360040" cy="576064"/>
          </a:xfrm>
          <a:prstGeom prst="ellipse">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ustomShape 2"/>
          <p:cNvSpPr/>
          <p:nvPr/>
        </p:nvSpPr>
        <p:spPr>
          <a:xfrm>
            <a:off x="5076056" y="3790844"/>
            <a:ext cx="319950" cy="154125"/>
          </a:xfrm>
          <a:prstGeom prst="rect">
            <a:avLst/>
          </a:prstGeom>
          <a:noFill/>
          <a:ln>
            <a:noFill/>
          </a:ln>
        </p:spPr>
        <p:txBody>
          <a:bodyPr wrap="none" lIns="56250" tIns="28125" rIns="56250" bIns="28125"/>
          <a:lstStyle/>
          <a:p>
            <a:r>
              <a:rPr lang="en-US" sz="688" dirty="0" smtClean="0"/>
              <a:t>UL</a:t>
            </a:r>
            <a:r>
              <a:rPr lang="hu-HU" sz="688" dirty="0" smtClean="0"/>
              <a:t>30</a:t>
            </a:r>
            <a:endParaRPr lang="en-US" sz="1125" dirty="0"/>
          </a:p>
        </p:txBody>
      </p:sp>
      <p:sp>
        <p:nvSpPr>
          <p:cNvPr id="20" name="CustomShape 2"/>
          <p:cNvSpPr/>
          <p:nvPr/>
        </p:nvSpPr>
        <p:spPr>
          <a:xfrm>
            <a:off x="5738986" y="4864106"/>
            <a:ext cx="319950" cy="154125"/>
          </a:xfrm>
          <a:prstGeom prst="rect">
            <a:avLst/>
          </a:prstGeom>
          <a:noFill/>
          <a:ln>
            <a:noFill/>
          </a:ln>
        </p:spPr>
        <p:txBody>
          <a:bodyPr wrap="none" lIns="56250" tIns="28125" rIns="56250" bIns="28125"/>
          <a:lstStyle/>
          <a:p>
            <a:r>
              <a:rPr lang="en-US" sz="688" dirty="0" smtClean="0"/>
              <a:t>UL</a:t>
            </a:r>
            <a:r>
              <a:rPr lang="hu-HU" sz="688" dirty="0" smtClean="0"/>
              <a:t>3</a:t>
            </a:r>
            <a:r>
              <a:rPr lang="en-US" sz="688" dirty="0" smtClean="0"/>
              <a:t>1</a:t>
            </a:r>
            <a:r>
              <a:rPr lang="hu-HU" sz="688" dirty="0" smtClean="0"/>
              <a:t>    Ul 32</a:t>
            </a:r>
            <a:endParaRPr lang="en-US" sz="1125" dirty="0"/>
          </a:p>
        </p:txBody>
      </p:sp>
      <p:sp>
        <p:nvSpPr>
          <p:cNvPr id="25" name="CustomShape 2"/>
          <p:cNvSpPr/>
          <p:nvPr/>
        </p:nvSpPr>
        <p:spPr>
          <a:xfrm>
            <a:off x="6247234" y="3790844"/>
            <a:ext cx="319950" cy="154125"/>
          </a:xfrm>
          <a:prstGeom prst="rect">
            <a:avLst/>
          </a:prstGeom>
          <a:noFill/>
          <a:ln>
            <a:noFill/>
          </a:ln>
        </p:spPr>
        <p:txBody>
          <a:bodyPr wrap="none" lIns="56250" tIns="28125" rIns="56250" bIns="28125"/>
          <a:lstStyle/>
          <a:p>
            <a:r>
              <a:rPr lang="en-US" sz="688" dirty="0" smtClean="0"/>
              <a:t>UL</a:t>
            </a:r>
            <a:r>
              <a:rPr lang="hu-HU" sz="688" dirty="0" smtClean="0"/>
              <a:t>33, 34, 35</a:t>
            </a:r>
            <a:endParaRPr lang="en-US" sz="1125" dirty="0"/>
          </a:p>
        </p:txBody>
      </p:sp>
      <p:sp>
        <p:nvSpPr>
          <p:cNvPr id="26" name="CustomShape 2"/>
          <p:cNvSpPr/>
          <p:nvPr/>
        </p:nvSpPr>
        <p:spPr>
          <a:xfrm>
            <a:off x="7780442" y="4864106"/>
            <a:ext cx="319950" cy="154125"/>
          </a:xfrm>
          <a:prstGeom prst="rect">
            <a:avLst/>
          </a:prstGeom>
          <a:noFill/>
          <a:ln>
            <a:noFill/>
          </a:ln>
        </p:spPr>
        <p:txBody>
          <a:bodyPr wrap="none" lIns="56250" tIns="28125" rIns="56250" bIns="28125"/>
          <a:lstStyle/>
          <a:p>
            <a:r>
              <a:rPr lang="en-US" sz="688" dirty="0" smtClean="0"/>
              <a:t>UL</a:t>
            </a:r>
            <a:r>
              <a:rPr lang="hu-HU" sz="688" dirty="0" smtClean="0"/>
              <a:t>36</a:t>
            </a:r>
            <a:endParaRPr lang="en-US" sz="1125" dirty="0"/>
          </a:p>
        </p:txBody>
      </p:sp>
      <p:sp>
        <p:nvSpPr>
          <p:cNvPr id="27" name="CustomShape 2"/>
          <p:cNvSpPr/>
          <p:nvPr/>
        </p:nvSpPr>
        <p:spPr>
          <a:xfrm>
            <a:off x="2771800" y="4864106"/>
            <a:ext cx="319950" cy="154125"/>
          </a:xfrm>
          <a:prstGeom prst="rect">
            <a:avLst/>
          </a:prstGeom>
          <a:noFill/>
          <a:ln>
            <a:noFill/>
          </a:ln>
        </p:spPr>
        <p:txBody>
          <a:bodyPr wrap="none" lIns="56250" tIns="28125" rIns="56250" bIns="28125"/>
          <a:lstStyle/>
          <a:p>
            <a:r>
              <a:rPr lang="en-US" sz="688" dirty="0" smtClean="0"/>
              <a:t>UL</a:t>
            </a:r>
            <a:r>
              <a:rPr lang="hu-HU" sz="688" dirty="0" smtClean="0"/>
              <a:t>27                        ul28                             ul29</a:t>
            </a:r>
            <a:endParaRPr lang="en-US" sz="1125" dirty="0"/>
          </a:p>
        </p:txBody>
      </p:sp>
      <p:sp>
        <p:nvSpPr>
          <p:cNvPr id="28" name="CustomShape 2"/>
          <p:cNvSpPr/>
          <p:nvPr/>
        </p:nvSpPr>
        <p:spPr>
          <a:xfrm>
            <a:off x="578793" y="3790844"/>
            <a:ext cx="319950" cy="154125"/>
          </a:xfrm>
          <a:prstGeom prst="rect">
            <a:avLst/>
          </a:prstGeom>
          <a:noFill/>
          <a:ln>
            <a:noFill/>
          </a:ln>
        </p:spPr>
        <p:txBody>
          <a:bodyPr wrap="none" lIns="56250" tIns="28125" rIns="56250" bIns="28125"/>
          <a:lstStyle/>
          <a:p>
            <a:r>
              <a:rPr lang="en-US" sz="688" dirty="0" smtClean="0"/>
              <a:t>UL</a:t>
            </a:r>
            <a:r>
              <a:rPr lang="hu-HU" sz="688" dirty="0" smtClean="0"/>
              <a:t>49.5  49  Ul48                Ul47                  Ul46</a:t>
            </a:r>
            <a:endParaRPr lang="en-US" sz="1125" dirty="0"/>
          </a:p>
        </p:txBody>
      </p:sp>
      <p:sp>
        <p:nvSpPr>
          <p:cNvPr id="29" name="CustomShape 2"/>
          <p:cNvSpPr/>
          <p:nvPr/>
        </p:nvSpPr>
        <p:spPr>
          <a:xfrm>
            <a:off x="445151" y="4864106"/>
            <a:ext cx="319950" cy="154125"/>
          </a:xfrm>
          <a:prstGeom prst="rect">
            <a:avLst/>
          </a:prstGeom>
          <a:noFill/>
          <a:ln>
            <a:noFill/>
          </a:ln>
        </p:spPr>
        <p:txBody>
          <a:bodyPr wrap="none" lIns="56250" tIns="28125" rIns="56250" bIns="28125"/>
          <a:lstStyle/>
          <a:p>
            <a:r>
              <a:rPr lang="en-US" sz="688" dirty="0" smtClean="0"/>
              <a:t>UL</a:t>
            </a:r>
            <a:r>
              <a:rPr lang="hu-HU" sz="688" dirty="0" smtClean="0"/>
              <a:t>50</a:t>
            </a:r>
            <a:endParaRPr lang="en-US" sz="1125" dirty="0"/>
          </a:p>
        </p:txBody>
      </p:sp>
      <p:sp>
        <p:nvSpPr>
          <p:cNvPr id="30" name="CustomShape 2"/>
          <p:cNvSpPr/>
          <p:nvPr/>
        </p:nvSpPr>
        <p:spPr>
          <a:xfrm>
            <a:off x="251520" y="3790844"/>
            <a:ext cx="319950" cy="154125"/>
          </a:xfrm>
          <a:prstGeom prst="rect">
            <a:avLst/>
          </a:prstGeom>
          <a:noFill/>
          <a:ln>
            <a:noFill/>
          </a:ln>
        </p:spPr>
        <p:txBody>
          <a:bodyPr wrap="none" lIns="56250" tIns="28125" rIns="56250" bIns="28125"/>
          <a:lstStyle/>
          <a:p>
            <a:r>
              <a:rPr lang="en-US" sz="688" dirty="0" smtClean="0"/>
              <a:t>UL</a:t>
            </a:r>
            <a:r>
              <a:rPr lang="hu-HU" sz="688" dirty="0" smtClean="0"/>
              <a:t>51</a:t>
            </a:r>
            <a:endParaRPr lang="en-US" sz="1125" dirty="0"/>
          </a:p>
        </p:txBody>
      </p:sp>
      <p:sp>
        <p:nvSpPr>
          <p:cNvPr id="24" name="Téglalap 23"/>
          <p:cNvSpPr/>
          <p:nvPr/>
        </p:nvSpPr>
        <p:spPr>
          <a:xfrm>
            <a:off x="539552" y="260648"/>
            <a:ext cx="8172400" cy="892552"/>
          </a:xfrm>
          <a:prstGeom prst="rect">
            <a:avLst/>
          </a:prstGeom>
          <a:effectLst/>
        </p:spPr>
        <p:txBody>
          <a:bodyPr wrap="square">
            <a:spAutoFit/>
          </a:bodyPr>
          <a:lstStyle/>
          <a:p>
            <a:pPr algn="ctr"/>
            <a:r>
              <a:rPr lang="en-US" sz="3200" b="1" dirty="0" smtClean="0">
                <a:latin typeface="Arial Black" pitchFamily="34" charset="0"/>
              </a:rPr>
              <a:t>Convergent transcriptional overlaps</a:t>
            </a:r>
          </a:p>
          <a:p>
            <a:pPr algn="ctr"/>
            <a:r>
              <a:rPr lang="en-US" sz="2000" b="1" dirty="0" smtClean="0">
                <a:latin typeface="Arial Black" pitchFamily="34" charset="0"/>
              </a:rPr>
              <a:t>- </a:t>
            </a:r>
            <a:r>
              <a:rPr lang="hu-HU" sz="2000" b="1" dirty="0" smtClean="0">
                <a:latin typeface="Arial Black" pitchFamily="34" charset="0"/>
              </a:rPr>
              <a:t>3</a:t>
            </a:r>
            <a:r>
              <a:rPr lang="en-US" sz="2000" b="1" dirty="0" smtClean="0">
                <a:latin typeface="Arial Black" pitchFamily="34" charset="0"/>
              </a:rPr>
              <a:t>. ‘</a:t>
            </a:r>
            <a:r>
              <a:rPr lang="en-US" sz="2000" b="1" dirty="0" smtClean="0">
                <a:solidFill>
                  <a:srgbClr val="0996FF"/>
                </a:solidFill>
                <a:latin typeface="Arial Black" pitchFamily="34" charset="0"/>
              </a:rPr>
              <a:t>soft</a:t>
            </a:r>
            <a:r>
              <a:rPr lang="en-US" sz="2000" b="1" dirty="0" smtClean="0">
                <a:latin typeface="Arial Black" pitchFamily="34" charset="0"/>
              </a:rPr>
              <a:t>’ overlaps</a:t>
            </a:r>
            <a:r>
              <a:rPr lang="hu-HU" sz="2000" b="1" dirty="0" smtClean="0">
                <a:latin typeface="Arial Black" pitchFamily="34" charset="0"/>
              </a:rPr>
              <a:t>, </a:t>
            </a:r>
            <a:r>
              <a:rPr lang="hu-HU" sz="2000" b="1" dirty="0" smtClean="0">
                <a:solidFill>
                  <a:srgbClr val="0996FF"/>
                </a:solidFill>
                <a:latin typeface="Arial Black" pitchFamily="34" charset="0"/>
              </a:rPr>
              <a:t>no</a:t>
            </a:r>
            <a:r>
              <a:rPr lang="en-US" sz="2000" b="1" dirty="0" smtClean="0">
                <a:latin typeface="Arial Black" pitchFamily="34" charset="0"/>
              </a:rPr>
              <a:t> poly(A) signals</a:t>
            </a:r>
            <a:endParaRPr lang="en-US" sz="2000" b="1" dirty="0">
              <a:latin typeface="Arial Black" pitchFamily="34" charset="0"/>
            </a:endParaRPr>
          </a:p>
        </p:txBody>
      </p:sp>
      <p:sp>
        <p:nvSpPr>
          <p:cNvPr id="33" name="Téglalap 32"/>
          <p:cNvSpPr/>
          <p:nvPr/>
        </p:nvSpPr>
        <p:spPr>
          <a:xfrm>
            <a:off x="501452" y="2420888"/>
            <a:ext cx="216024" cy="2592288"/>
          </a:xfrm>
          <a:prstGeom prst="rect">
            <a:avLst/>
          </a:prstGeom>
          <a:noFill/>
          <a:ln w="127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églalap 33"/>
          <p:cNvSpPr/>
          <p:nvPr/>
        </p:nvSpPr>
        <p:spPr>
          <a:xfrm>
            <a:off x="6156176" y="2420888"/>
            <a:ext cx="216024" cy="2592288"/>
          </a:xfrm>
          <a:prstGeom prst="rect">
            <a:avLst/>
          </a:prstGeom>
          <a:noFill/>
          <a:ln w="127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403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
                                        <p:tgtEl>
                                          <p:spTgt spid="34"/>
                                        </p:tgtEl>
                                      </p:cBhvr>
                                    </p:animEffect>
                                    <p:anim calcmode="lin" valueType="num">
                                      <p:cBhvr>
                                        <p:cTn id="8" dur="400" fill="hold"/>
                                        <p:tgtEl>
                                          <p:spTgt spid="34"/>
                                        </p:tgtEl>
                                        <p:attrNameLst>
                                          <p:attrName>ppt_x</p:attrName>
                                        </p:attrNameLst>
                                      </p:cBhvr>
                                      <p:tavLst>
                                        <p:tav tm="0">
                                          <p:val>
                                            <p:strVal val="#ppt_x"/>
                                          </p:val>
                                        </p:tav>
                                        <p:tav tm="100000">
                                          <p:val>
                                            <p:strVal val="#ppt_x"/>
                                          </p:val>
                                        </p:tav>
                                      </p:tavLst>
                                    </p:anim>
                                    <p:anim calcmode="lin" valueType="num">
                                      <p:cBhvr>
                                        <p:cTn id="9" dur="400" fill="hold"/>
                                        <p:tgtEl>
                                          <p:spTgt spid="3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200"/>
                                        <p:tgtEl>
                                          <p:spTgt spid="33"/>
                                        </p:tgtEl>
                                      </p:cBhvr>
                                    </p:animEffect>
                                    <p:anim calcmode="lin" valueType="num">
                                      <p:cBhvr>
                                        <p:cTn id="15" dur="800" fill="hold"/>
                                        <p:tgtEl>
                                          <p:spTgt spid="33"/>
                                        </p:tgtEl>
                                        <p:attrNameLst>
                                          <p:attrName>ppt_x</p:attrName>
                                        </p:attrNameLst>
                                      </p:cBhvr>
                                      <p:tavLst>
                                        <p:tav tm="0">
                                          <p:val>
                                            <p:strVal val="#ppt_x"/>
                                          </p:val>
                                        </p:tav>
                                        <p:tav tm="100000">
                                          <p:val>
                                            <p:strVal val="#ppt_x"/>
                                          </p:val>
                                        </p:tav>
                                      </p:tavLst>
                                    </p:anim>
                                    <p:anim calcmode="lin" valueType="num">
                                      <p:cBhvr>
                                        <p:cTn id="16" dur="800" fill="hold"/>
                                        <p:tgtEl>
                                          <p:spTgt spid="33"/>
                                        </p:tgtEl>
                                        <p:attrNameLst>
                                          <p:attrName>ppt_y</p:attrName>
                                        </p:attrNameLst>
                                      </p:cBhvr>
                                      <p:tavLst>
                                        <p:tav tm="0">
                                          <p:val>
                                            <p:strVal val="#ppt_y+0.31"/>
                                          </p:val>
                                        </p:tav>
                                        <p:tav tm="100000">
                                          <p:val>
                                            <p:strVal val="#ppt_y+0.31"/>
                                          </p:val>
                                        </p:tav>
                                      </p:tavLst>
                                    </p:anim>
                                    <p:anim calcmode="lin" valueType="num">
                                      <p:cBhvr>
                                        <p:cTn id="17" dur="1200" decel="50000" fill="hold">
                                          <p:stCondLst>
                                            <p:cond delay="800"/>
                                          </p:stCondLst>
                                        </p:cTn>
                                        <p:tgtEl>
                                          <p:spTgt spid="3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1200" decel="50000" fill="hold">
                                          <p:stCondLst>
                                            <p:cond delay="800"/>
                                          </p:stCondLst>
                                        </p:cTn>
                                        <p:tgtEl>
                                          <p:spTgt spid="3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7" name="Picture 1" descr="C:\Users\Felhasználó\Desktop\Szechenyi2020-700x483px.png"/>
          <p:cNvPicPr>
            <a:picLocks noChangeAspect="1" noChangeArrowheads="1"/>
          </p:cNvPicPr>
          <p:nvPr/>
        </p:nvPicPr>
        <p:blipFill>
          <a:blip r:embed="rId3" cstate="print"/>
          <a:srcRect l="3598"/>
          <a:stretch>
            <a:fillRect/>
          </a:stretch>
        </p:blipFill>
        <p:spPr bwMode="auto">
          <a:xfrm>
            <a:off x="6876320" y="0"/>
            <a:ext cx="2267680" cy="1622466"/>
          </a:xfrm>
          <a:prstGeom prst="rect">
            <a:avLst/>
          </a:prstGeom>
          <a:noFill/>
        </p:spPr>
      </p:pic>
      <p:sp>
        <p:nvSpPr>
          <p:cNvPr id="117" name="Téglalap 116"/>
          <p:cNvSpPr/>
          <p:nvPr/>
        </p:nvSpPr>
        <p:spPr>
          <a:xfrm>
            <a:off x="0" y="857232"/>
            <a:ext cx="7820942" cy="769441"/>
          </a:xfrm>
          <a:prstGeom prst="rect">
            <a:avLst/>
          </a:prstGeom>
          <a:noFill/>
          <a:effectLst>
            <a:outerShdw blurRad="50800" dist="38100" dir="2700000" algn="tl" rotWithShape="0">
              <a:prstClr val="black">
                <a:alpha val="40000"/>
              </a:prstClr>
            </a:outerShdw>
          </a:effectLst>
        </p:spPr>
        <p:txBody>
          <a:bodyPr wrap="square">
            <a:spAutoFit/>
          </a:bodyPr>
          <a:lstStyle/>
          <a:p>
            <a:pPr lvl="0" algn="ctr" fontAlgn="base">
              <a:spcBef>
                <a:spcPct val="0"/>
              </a:spcBef>
              <a:spcAft>
                <a:spcPct val="0"/>
              </a:spcAft>
            </a:pPr>
            <a:r>
              <a:rPr kumimoji="0" lang="en-US" sz="2400" b="1"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Transcriptional Interference Networks</a:t>
            </a:r>
          </a:p>
          <a:p>
            <a:pPr lvl="0" algn="ctr" fontAlgn="base">
              <a:spcBef>
                <a:spcPct val="0"/>
              </a:spcBef>
              <a:spcAft>
                <a:spcPct val="0"/>
              </a:spcAft>
            </a:pPr>
            <a:r>
              <a:rPr lang="en-US" sz="2000" b="1" dirty="0" smtClean="0">
                <a:latin typeface="Arial Black" pitchFamily="34" charset="0"/>
                <a:ea typeface="Calibri" pitchFamily="34" charset="0"/>
                <a:cs typeface="Times New Roman" pitchFamily="18" charset="0"/>
              </a:rPr>
              <a:t>examined by single</a:t>
            </a:r>
            <a:r>
              <a:rPr lang="hu-HU" sz="2000" b="1" dirty="0" smtClean="0">
                <a:latin typeface="Arial Black" pitchFamily="34" charset="0"/>
                <a:ea typeface="Calibri" pitchFamily="34" charset="0"/>
                <a:cs typeface="Times New Roman" pitchFamily="18" charset="0"/>
              </a:rPr>
              <a:t>-</a:t>
            </a:r>
            <a:r>
              <a:rPr lang="en-US" sz="2000" b="1" dirty="0" smtClean="0">
                <a:latin typeface="Arial Black" pitchFamily="34" charset="0"/>
                <a:ea typeface="Calibri" pitchFamily="34" charset="0"/>
                <a:cs typeface="Times New Roman" pitchFamily="18" charset="0"/>
              </a:rPr>
              <a:t>molecule long</a:t>
            </a:r>
            <a:r>
              <a:rPr lang="hu-HU" sz="2000" b="1" dirty="0" smtClean="0">
                <a:latin typeface="Arial Black" pitchFamily="34" charset="0"/>
                <a:ea typeface="Calibri" pitchFamily="34" charset="0"/>
                <a:cs typeface="Times New Roman" pitchFamily="18" charset="0"/>
              </a:rPr>
              <a:t>-</a:t>
            </a:r>
            <a:r>
              <a:rPr lang="en-US" sz="2000" b="1" dirty="0" smtClean="0">
                <a:latin typeface="Arial Black" pitchFamily="34" charset="0"/>
                <a:ea typeface="Calibri" pitchFamily="34" charset="0"/>
                <a:cs typeface="Times New Roman" pitchFamily="18" charset="0"/>
              </a:rPr>
              <a:t>read sequencing</a:t>
            </a:r>
            <a:endParaRPr kumimoji="0" lang="en-US" sz="2000" b="1"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endParaRPr>
          </a:p>
        </p:txBody>
      </p:sp>
      <p:pic>
        <p:nvPicPr>
          <p:cNvPr id="7" name="Picture 2" descr="http://allthingsd.com/files/2012/12/social_network_abstract.png"/>
          <p:cNvPicPr>
            <a:picLocks noChangeAspect="1" noChangeArrowheads="1"/>
          </p:cNvPicPr>
          <p:nvPr/>
        </p:nvPicPr>
        <p:blipFill>
          <a:blip r:embed="rId4" cstate="print"/>
          <a:srcRect/>
          <a:stretch>
            <a:fillRect/>
          </a:stretch>
        </p:blipFill>
        <p:spPr bwMode="auto">
          <a:xfrm>
            <a:off x="2267744" y="2204864"/>
            <a:ext cx="4224468" cy="3168352"/>
          </a:xfrm>
          <a:prstGeom prst="rect">
            <a:avLst/>
          </a:prstGeom>
          <a:ln>
            <a:noFill/>
          </a:ln>
          <a:effectLst>
            <a:softEdge rad="112500"/>
          </a:effectLst>
        </p:spPr>
      </p:pic>
      <p:sp>
        <p:nvSpPr>
          <p:cNvPr id="2" name="Téglalap 1"/>
          <p:cNvSpPr/>
          <p:nvPr/>
        </p:nvSpPr>
        <p:spPr>
          <a:xfrm>
            <a:off x="1835696" y="6381328"/>
            <a:ext cx="4923340" cy="276999"/>
          </a:xfrm>
          <a:prstGeom prst="rect">
            <a:avLst/>
          </a:prstGeom>
        </p:spPr>
        <p:txBody>
          <a:bodyPr wrap="square">
            <a:spAutoFit/>
          </a:bodyPr>
          <a:lstStyle/>
          <a:p>
            <a:pPr marR="1889760" algn="just">
              <a:spcBef>
                <a:spcPts val="600"/>
              </a:spcBef>
              <a:spcAft>
                <a:spcPts val="0"/>
              </a:spcAft>
            </a:pPr>
            <a:r>
              <a:rPr lang="hu-HU" sz="1200" dirty="0" smtClean="0"/>
              <a:t>  </a:t>
            </a:r>
            <a:endParaRPr lang="hu-HU" sz="1200" b="1" kern="0" dirty="0">
              <a:effectLst/>
              <a:latin typeface="Times New Roman" panose="02020603050405020304" pitchFamily="18" charset="0"/>
            </a:endParaRPr>
          </a:p>
        </p:txBody>
      </p:sp>
      <p:sp>
        <p:nvSpPr>
          <p:cNvPr id="6" name="Téglalap 5"/>
          <p:cNvSpPr/>
          <p:nvPr/>
        </p:nvSpPr>
        <p:spPr>
          <a:xfrm>
            <a:off x="611560" y="6011996"/>
            <a:ext cx="7776864" cy="369332"/>
          </a:xfrm>
          <a:prstGeom prst="rect">
            <a:avLst/>
          </a:prstGeom>
        </p:spPr>
        <p:txBody>
          <a:bodyPr wrap="square">
            <a:spAutoFit/>
          </a:bodyPr>
          <a:lstStyle/>
          <a:p>
            <a:r>
              <a:rPr lang="hu-HU" dirty="0" smtClean="0"/>
              <a:t>Zsolt Boldogkői, University of Szeged       </a:t>
            </a:r>
            <a:r>
              <a:rPr lang="hu-HU" dirty="0" smtClean="0">
                <a:solidFill>
                  <a:schemeClr val="bg1">
                    <a:lumMod val="50000"/>
                  </a:schemeClr>
                </a:solidFill>
              </a:rPr>
              <a:t>TAMOP-4.1.1.C-13/1/KONV-2014-0001</a:t>
            </a:r>
            <a:endParaRPr lang="hu-HU"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484784"/>
            <a:ext cx="8064896" cy="5168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zövegdoboz 4"/>
          <p:cNvSpPr txBox="1"/>
          <p:nvPr/>
        </p:nvSpPr>
        <p:spPr>
          <a:xfrm>
            <a:off x="8551490" y="-4536"/>
            <a:ext cx="574196"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12c.</a:t>
            </a:r>
            <a:endParaRPr lang="hu-HU" dirty="0"/>
          </a:p>
        </p:txBody>
      </p:sp>
      <p:sp>
        <p:nvSpPr>
          <p:cNvPr id="6" name="Téglalap 5"/>
          <p:cNvSpPr/>
          <p:nvPr/>
        </p:nvSpPr>
        <p:spPr>
          <a:xfrm>
            <a:off x="539552" y="260648"/>
            <a:ext cx="8172400" cy="892552"/>
          </a:xfrm>
          <a:prstGeom prst="rect">
            <a:avLst/>
          </a:prstGeom>
          <a:effectLst/>
        </p:spPr>
        <p:txBody>
          <a:bodyPr wrap="square">
            <a:spAutoFit/>
          </a:bodyPr>
          <a:lstStyle/>
          <a:p>
            <a:pPr algn="ctr"/>
            <a:r>
              <a:rPr lang="en-US" sz="3200" b="1" dirty="0" smtClean="0">
                <a:latin typeface="Arial Black" pitchFamily="34" charset="0"/>
              </a:rPr>
              <a:t>Convergent transcriptional overlaps</a:t>
            </a:r>
          </a:p>
          <a:p>
            <a:pPr algn="ctr"/>
            <a:r>
              <a:rPr lang="en-US" sz="2000" b="1" dirty="0" smtClean="0">
                <a:latin typeface="Arial Black" pitchFamily="34" charset="0"/>
              </a:rPr>
              <a:t>- </a:t>
            </a:r>
            <a:r>
              <a:rPr lang="hu-HU" sz="2000" b="1" dirty="0" smtClean="0">
                <a:latin typeface="Arial Black" pitchFamily="34" charset="0"/>
              </a:rPr>
              <a:t>3</a:t>
            </a:r>
            <a:r>
              <a:rPr lang="en-US" sz="2000" b="1" dirty="0" smtClean="0">
                <a:latin typeface="Arial Black" pitchFamily="34" charset="0"/>
              </a:rPr>
              <a:t>. ‘soft’ overlaps</a:t>
            </a:r>
            <a:r>
              <a:rPr lang="hu-HU" sz="2000" b="1" dirty="0" smtClean="0">
                <a:latin typeface="Arial Black" pitchFamily="34" charset="0"/>
              </a:rPr>
              <a:t>, </a:t>
            </a:r>
            <a:r>
              <a:rPr lang="hu-HU" sz="2000" b="1" dirty="0" smtClean="0">
                <a:solidFill>
                  <a:srgbClr val="0996FF"/>
                </a:solidFill>
                <a:latin typeface="Arial Black" pitchFamily="34" charset="0"/>
              </a:rPr>
              <a:t>no</a:t>
            </a:r>
            <a:r>
              <a:rPr lang="en-US" sz="2000" b="1" dirty="0" smtClean="0">
                <a:latin typeface="Arial Black" pitchFamily="34" charset="0"/>
              </a:rPr>
              <a:t> poly(A) signals</a:t>
            </a:r>
            <a:endParaRPr lang="en-US" sz="2000" b="1" dirty="0">
              <a:latin typeface="Arial Black" pitchFamily="34" charset="0"/>
            </a:endParaRPr>
          </a:p>
        </p:txBody>
      </p:sp>
      <p:sp>
        <p:nvSpPr>
          <p:cNvPr id="7" name="CustomShape 2"/>
          <p:cNvSpPr/>
          <p:nvPr/>
        </p:nvSpPr>
        <p:spPr>
          <a:xfrm>
            <a:off x="4616574" y="3687316"/>
            <a:ext cx="319950" cy="154125"/>
          </a:xfrm>
          <a:prstGeom prst="rect">
            <a:avLst/>
          </a:prstGeom>
          <a:noFill/>
          <a:ln>
            <a:noFill/>
          </a:ln>
        </p:spPr>
        <p:txBody>
          <a:bodyPr wrap="none" lIns="56250" tIns="28125" rIns="56250" bIns="28125"/>
          <a:lstStyle/>
          <a:p>
            <a:r>
              <a:rPr lang="en-US" sz="688" dirty="0" smtClean="0"/>
              <a:t>UL</a:t>
            </a:r>
            <a:r>
              <a:rPr lang="hu-HU" sz="688" dirty="0" smtClean="0"/>
              <a:t>31</a:t>
            </a:r>
            <a:endParaRPr lang="en-US" sz="1125" dirty="0"/>
          </a:p>
        </p:txBody>
      </p:sp>
      <p:sp>
        <p:nvSpPr>
          <p:cNvPr id="8" name="CustomShape 2"/>
          <p:cNvSpPr/>
          <p:nvPr/>
        </p:nvSpPr>
        <p:spPr>
          <a:xfrm>
            <a:off x="6462966" y="4354995"/>
            <a:ext cx="319950" cy="154125"/>
          </a:xfrm>
          <a:prstGeom prst="rect">
            <a:avLst/>
          </a:prstGeom>
          <a:noFill/>
          <a:ln>
            <a:noFill/>
          </a:ln>
        </p:spPr>
        <p:txBody>
          <a:bodyPr wrap="none" lIns="56250" tIns="28125" rIns="56250" bIns="28125"/>
          <a:lstStyle/>
          <a:p>
            <a:r>
              <a:rPr lang="en-US" sz="688" dirty="0" smtClean="0"/>
              <a:t>UL</a:t>
            </a:r>
            <a:r>
              <a:rPr lang="hu-HU" sz="688" dirty="0" smtClean="0"/>
              <a:t>30</a:t>
            </a:r>
            <a:endParaRPr lang="en-US" sz="1125" dirty="0"/>
          </a:p>
        </p:txBody>
      </p:sp>
      <p:sp>
        <p:nvSpPr>
          <p:cNvPr id="9" name="Téglalap 8"/>
          <p:cNvSpPr/>
          <p:nvPr/>
        </p:nvSpPr>
        <p:spPr>
          <a:xfrm>
            <a:off x="395536" y="6237312"/>
            <a:ext cx="4766305" cy="338554"/>
          </a:xfrm>
          <a:prstGeom prst="rect">
            <a:avLst/>
          </a:prstGeom>
        </p:spPr>
        <p:txBody>
          <a:bodyPr wrap="none">
            <a:spAutoFit/>
          </a:bodyPr>
          <a:lstStyle/>
          <a:p>
            <a:r>
              <a:rPr lang="en-US" sz="1600" dirty="0" smtClean="0"/>
              <a:t>Illumina HiScanSQ platform – random hexamer priming</a:t>
            </a:r>
            <a:endParaRPr lang="en-US" sz="1600" dirty="0"/>
          </a:p>
        </p:txBody>
      </p:sp>
      <p:sp>
        <p:nvSpPr>
          <p:cNvPr id="10" name="CustomShape 2"/>
          <p:cNvSpPr/>
          <p:nvPr/>
        </p:nvSpPr>
        <p:spPr>
          <a:xfrm>
            <a:off x="7438311" y="3683124"/>
            <a:ext cx="319950" cy="154125"/>
          </a:xfrm>
          <a:prstGeom prst="rect">
            <a:avLst/>
          </a:prstGeom>
          <a:noFill/>
          <a:ln>
            <a:noFill/>
          </a:ln>
        </p:spPr>
        <p:txBody>
          <a:bodyPr wrap="none" lIns="56250" tIns="28125" rIns="56250" bIns="28125"/>
          <a:lstStyle/>
          <a:p>
            <a:r>
              <a:rPr lang="en-US" sz="688" dirty="0" smtClean="0"/>
              <a:t>UL</a:t>
            </a:r>
            <a:r>
              <a:rPr lang="hu-HU" sz="688" dirty="0" smtClean="0"/>
              <a:t>49.5                           Ul49</a:t>
            </a:r>
            <a:endParaRPr lang="en-US" sz="1125" dirty="0"/>
          </a:p>
        </p:txBody>
      </p:sp>
      <p:sp>
        <p:nvSpPr>
          <p:cNvPr id="11" name="CustomShape 2"/>
          <p:cNvSpPr/>
          <p:nvPr/>
        </p:nvSpPr>
        <p:spPr>
          <a:xfrm>
            <a:off x="1619672" y="4360912"/>
            <a:ext cx="319950" cy="154125"/>
          </a:xfrm>
          <a:prstGeom prst="rect">
            <a:avLst/>
          </a:prstGeom>
          <a:noFill/>
          <a:ln>
            <a:noFill/>
          </a:ln>
        </p:spPr>
        <p:txBody>
          <a:bodyPr wrap="none" lIns="56250" tIns="28125" rIns="56250" bIns="28125"/>
          <a:lstStyle/>
          <a:p>
            <a:r>
              <a:rPr lang="en-US" sz="688" dirty="0" smtClean="0"/>
              <a:t>UL</a:t>
            </a:r>
            <a:r>
              <a:rPr lang="hu-HU" sz="688" dirty="0" smtClean="0"/>
              <a:t>32</a:t>
            </a:r>
            <a:endParaRPr lang="en-US" sz="1125" dirty="0"/>
          </a:p>
        </p:txBody>
      </p:sp>
      <p:sp>
        <p:nvSpPr>
          <p:cNvPr id="12" name="Téglalap 11"/>
          <p:cNvSpPr/>
          <p:nvPr/>
        </p:nvSpPr>
        <p:spPr>
          <a:xfrm>
            <a:off x="5724128" y="5147667"/>
            <a:ext cx="1944216" cy="504056"/>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églalap 12"/>
          <p:cNvSpPr/>
          <p:nvPr/>
        </p:nvSpPr>
        <p:spPr>
          <a:xfrm>
            <a:off x="4427984" y="3284984"/>
            <a:ext cx="24482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4" name="Szövegdoboz 13"/>
          <p:cNvSpPr txBox="1"/>
          <p:nvPr/>
        </p:nvSpPr>
        <p:spPr>
          <a:xfrm>
            <a:off x="4427984" y="3260601"/>
            <a:ext cx="2230098" cy="215444"/>
          </a:xfrm>
          <a:prstGeom prst="rect">
            <a:avLst/>
          </a:prstGeom>
          <a:noFill/>
        </p:spPr>
        <p:txBody>
          <a:bodyPr wrap="none" rtlCol="0">
            <a:spAutoFit/>
          </a:bodyPr>
          <a:lstStyle/>
          <a:p>
            <a:r>
              <a:rPr lang="hu-HU" sz="800" dirty="0" smtClean="0"/>
              <a:t>ul31                                                                           ul30</a:t>
            </a:r>
            <a:endParaRPr lang="hu-HU" sz="800" dirty="0"/>
          </a:p>
        </p:txBody>
      </p:sp>
    </p:spTree>
    <p:extLst>
      <p:ext uri="{BB962C8B-B14F-4D97-AF65-F5344CB8AC3E}">
        <p14:creationId xmlns:p14="http://schemas.microsoft.com/office/powerpoint/2010/main" val="314872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
                                        <p:tgtEl>
                                          <p:spTgt spid="12"/>
                                        </p:tgtEl>
                                      </p:cBhvr>
                                    </p:animEffect>
                                    <p:anim calcmode="lin" valueType="num">
                                      <p:cBhvr>
                                        <p:cTn id="8" dur="400" fill="hold"/>
                                        <p:tgtEl>
                                          <p:spTgt spid="12"/>
                                        </p:tgtEl>
                                        <p:attrNameLst>
                                          <p:attrName>ppt_x</p:attrName>
                                        </p:attrNameLst>
                                      </p:cBhvr>
                                      <p:tavLst>
                                        <p:tav tm="0">
                                          <p:val>
                                            <p:strVal val="#ppt_x"/>
                                          </p:val>
                                        </p:tav>
                                        <p:tav tm="100000">
                                          <p:val>
                                            <p:strVal val="#ppt_x"/>
                                          </p:val>
                                        </p:tav>
                                      </p:tavLst>
                                    </p:anim>
                                    <p:anim calcmode="lin" valueType="num">
                                      <p:cBhvr>
                                        <p:cTn id="9" dur="400" fill="hold"/>
                                        <p:tgtEl>
                                          <p:spTgt spid="1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rcRect b="10420"/>
          <a:stretch>
            <a:fillRect/>
          </a:stretch>
        </p:blipFill>
        <p:spPr>
          <a:xfrm>
            <a:off x="179512" y="1484784"/>
            <a:ext cx="6618312" cy="5335793"/>
          </a:xfrm>
          <a:prstGeom prst="rect">
            <a:avLst/>
          </a:prstGeom>
        </p:spPr>
      </p:pic>
      <p:sp>
        <p:nvSpPr>
          <p:cNvPr id="4" name="Szövegdoboz 3"/>
          <p:cNvSpPr txBox="1"/>
          <p:nvPr/>
        </p:nvSpPr>
        <p:spPr>
          <a:xfrm>
            <a:off x="8571901" y="-4536"/>
            <a:ext cx="598241"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12d.</a:t>
            </a:r>
            <a:endParaRPr lang="hu-HU" dirty="0"/>
          </a:p>
        </p:txBody>
      </p:sp>
      <p:sp>
        <p:nvSpPr>
          <p:cNvPr id="5" name="Téglalap 4"/>
          <p:cNvSpPr/>
          <p:nvPr/>
        </p:nvSpPr>
        <p:spPr>
          <a:xfrm>
            <a:off x="539552" y="260648"/>
            <a:ext cx="8172400" cy="892552"/>
          </a:xfrm>
          <a:prstGeom prst="rect">
            <a:avLst/>
          </a:prstGeom>
          <a:effectLst/>
        </p:spPr>
        <p:txBody>
          <a:bodyPr wrap="square">
            <a:spAutoFit/>
          </a:bodyPr>
          <a:lstStyle/>
          <a:p>
            <a:pPr algn="ctr"/>
            <a:r>
              <a:rPr lang="en-US" sz="3200" b="1" dirty="0" smtClean="0">
                <a:latin typeface="Arial Black" pitchFamily="34" charset="0"/>
              </a:rPr>
              <a:t>Convergent transcriptional overlaps</a:t>
            </a:r>
          </a:p>
          <a:p>
            <a:pPr algn="ctr"/>
            <a:r>
              <a:rPr lang="en-US" sz="2000" b="1" dirty="0" smtClean="0">
                <a:latin typeface="Arial Black" pitchFamily="34" charset="0"/>
              </a:rPr>
              <a:t>- </a:t>
            </a:r>
            <a:r>
              <a:rPr lang="hu-HU" sz="2000" b="1" dirty="0" smtClean="0">
                <a:latin typeface="Arial Black" pitchFamily="34" charset="0"/>
              </a:rPr>
              <a:t>3</a:t>
            </a:r>
            <a:r>
              <a:rPr lang="en-US" sz="2000" b="1" dirty="0" smtClean="0">
                <a:latin typeface="Arial Black" pitchFamily="34" charset="0"/>
              </a:rPr>
              <a:t>. ‘</a:t>
            </a:r>
            <a:r>
              <a:rPr lang="en-US" sz="2000" b="1" dirty="0" smtClean="0">
                <a:solidFill>
                  <a:srgbClr val="0996FF"/>
                </a:solidFill>
                <a:latin typeface="Arial Black" pitchFamily="34" charset="0"/>
              </a:rPr>
              <a:t>soft</a:t>
            </a:r>
            <a:r>
              <a:rPr lang="en-US" sz="2000" b="1" dirty="0" smtClean="0">
                <a:latin typeface="Arial Black" pitchFamily="34" charset="0"/>
              </a:rPr>
              <a:t>’ overlaps</a:t>
            </a:r>
            <a:r>
              <a:rPr lang="hu-HU" sz="2000" b="1" dirty="0" smtClean="0">
                <a:latin typeface="Arial Black" pitchFamily="34" charset="0"/>
              </a:rPr>
              <a:t>, </a:t>
            </a:r>
            <a:r>
              <a:rPr lang="hu-HU" sz="2000" b="1" dirty="0" smtClean="0">
                <a:solidFill>
                  <a:srgbClr val="0996FF"/>
                </a:solidFill>
                <a:latin typeface="Arial Black" pitchFamily="34" charset="0"/>
              </a:rPr>
              <a:t>no</a:t>
            </a:r>
            <a:r>
              <a:rPr lang="en-US" sz="2000" b="1" dirty="0" smtClean="0">
                <a:latin typeface="Arial Black" pitchFamily="34" charset="0"/>
              </a:rPr>
              <a:t> poly(A) signals</a:t>
            </a:r>
            <a:endParaRPr lang="en-US" sz="2000" b="1" dirty="0">
              <a:latin typeface="Arial Black" pitchFamily="34" charset="0"/>
            </a:endParaRPr>
          </a:p>
        </p:txBody>
      </p:sp>
      <p:sp>
        <p:nvSpPr>
          <p:cNvPr id="6" name="CustomShape 2"/>
          <p:cNvSpPr/>
          <p:nvPr/>
        </p:nvSpPr>
        <p:spPr>
          <a:xfrm>
            <a:off x="1763688" y="4158948"/>
            <a:ext cx="319950" cy="154125"/>
          </a:xfrm>
          <a:prstGeom prst="rect">
            <a:avLst/>
          </a:prstGeom>
          <a:noFill/>
          <a:ln>
            <a:noFill/>
          </a:ln>
        </p:spPr>
        <p:txBody>
          <a:bodyPr wrap="none" lIns="56250" tIns="28125" rIns="56250" bIns="28125"/>
          <a:lstStyle/>
          <a:p>
            <a:r>
              <a:rPr lang="en-US" sz="688" dirty="0" smtClean="0"/>
              <a:t>UL</a:t>
            </a:r>
            <a:r>
              <a:rPr lang="hu-HU" sz="688" dirty="0" smtClean="0"/>
              <a:t>8</a:t>
            </a:r>
            <a:endParaRPr lang="en-US" sz="1125" dirty="0"/>
          </a:p>
        </p:txBody>
      </p:sp>
      <p:sp>
        <p:nvSpPr>
          <p:cNvPr id="7" name="CustomShape 2"/>
          <p:cNvSpPr/>
          <p:nvPr/>
        </p:nvSpPr>
        <p:spPr>
          <a:xfrm>
            <a:off x="3097932" y="4967419"/>
            <a:ext cx="319950" cy="154125"/>
          </a:xfrm>
          <a:prstGeom prst="rect">
            <a:avLst/>
          </a:prstGeom>
          <a:noFill/>
          <a:ln>
            <a:noFill/>
          </a:ln>
        </p:spPr>
        <p:txBody>
          <a:bodyPr wrap="none" lIns="56250" tIns="28125" rIns="56250" bIns="28125"/>
          <a:lstStyle/>
          <a:p>
            <a:r>
              <a:rPr lang="en-US" sz="688" dirty="0" smtClean="0"/>
              <a:t>UL</a:t>
            </a:r>
            <a:r>
              <a:rPr lang="hu-HU" sz="688" dirty="0" smtClean="0"/>
              <a:t>7</a:t>
            </a:r>
            <a:endParaRPr lang="en-US" sz="1125" dirty="0"/>
          </a:p>
        </p:txBody>
      </p:sp>
      <p:sp>
        <p:nvSpPr>
          <p:cNvPr id="8" name="CustomShape 2"/>
          <p:cNvSpPr/>
          <p:nvPr/>
        </p:nvSpPr>
        <p:spPr>
          <a:xfrm>
            <a:off x="3964018" y="4967419"/>
            <a:ext cx="319950" cy="154125"/>
          </a:xfrm>
          <a:prstGeom prst="rect">
            <a:avLst/>
          </a:prstGeom>
          <a:noFill/>
          <a:ln>
            <a:noFill/>
          </a:ln>
        </p:spPr>
        <p:txBody>
          <a:bodyPr wrap="none" lIns="56250" tIns="28125" rIns="56250" bIns="28125"/>
          <a:lstStyle/>
          <a:p>
            <a:r>
              <a:rPr lang="en-US" sz="688" dirty="0" smtClean="0"/>
              <a:t>UL</a:t>
            </a:r>
            <a:r>
              <a:rPr lang="hu-HU" sz="688" dirty="0" smtClean="0"/>
              <a:t>6</a:t>
            </a:r>
            <a:endParaRPr lang="en-US" sz="1125" dirty="0"/>
          </a:p>
        </p:txBody>
      </p:sp>
      <p:sp>
        <p:nvSpPr>
          <p:cNvPr id="9" name="CustomShape 2"/>
          <p:cNvSpPr/>
          <p:nvPr/>
        </p:nvSpPr>
        <p:spPr>
          <a:xfrm>
            <a:off x="5724128" y="4158948"/>
            <a:ext cx="319950" cy="154125"/>
          </a:xfrm>
          <a:prstGeom prst="rect">
            <a:avLst/>
          </a:prstGeom>
          <a:noFill/>
          <a:ln>
            <a:noFill/>
          </a:ln>
        </p:spPr>
        <p:txBody>
          <a:bodyPr wrap="none" lIns="56250" tIns="28125" rIns="56250" bIns="28125"/>
          <a:lstStyle/>
          <a:p>
            <a:r>
              <a:rPr lang="en-US" sz="688" dirty="0" smtClean="0"/>
              <a:t>UL</a:t>
            </a:r>
            <a:r>
              <a:rPr lang="hu-HU" sz="688" dirty="0" smtClean="0"/>
              <a:t>5</a:t>
            </a:r>
            <a:endParaRPr lang="en-US" sz="1125" dirty="0"/>
          </a:p>
        </p:txBody>
      </p:sp>
      <p:sp>
        <p:nvSpPr>
          <p:cNvPr id="10" name="CustomShape 2"/>
          <p:cNvSpPr/>
          <p:nvPr/>
        </p:nvSpPr>
        <p:spPr>
          <a:xfrm>
            <a:off x="592510" y="4158948"/>
            <a:ext cx="319950" cy="154125"/>
          </a:xfrm>
          <a:prstGeom prst="rect">
            <a:avLst/>
          </a:prstGeom>
          <a:noFill/>
          <a:ln>
            <a:noFill/>
          </a:ln>
        </p:spPr>
        <p:txBody>
          <a:bodyPr wrap="none" lIns="56250" tIns="28125" rIns="56250" bIns="28125"/>
          <a:lstStyle/>
          <a:p>
            <a:r>
              <a:rPr lang="en-US" sz="688" dirty="0" smtClean="0"/>
              <a:t>UL</a:t>
            </a:r>
            <a:r>
              <a:rPr lang="hu-HU" sz="688" dirty="0" smtClean="0"/>
              <a:t>9</a:t>
            </a:r>
            <a:endParaRPr lang="en-US" sz="1125" dirty="0"/>
          </a:p>
        </p:txBody>
      </p:sp>
      <p:sp>
        <p:nvSpPr>
          <p:cNvPr id="12" name="Téglalap 11"/>
          <p:cNvSpPr/>
          <p:nvPr/>
        </p:nvSpPr>
        <p:spPr>
          <a:xfrm>
            <a:off x="2608734" y="5615491"/>
            <a:ext cx="432048" cy="1080120"/>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églalap 12"/>
          <p:cNvSpPr/>
          <p:nvPr/>
        </p:nvSpPr>
        <p:spPr>
          <a:xfrm>
            <a:off x="3419872" y="5615491"/>
            <a:ext cx="432048" cy="1080120"/>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Diagram 15"/>
          <p:cNvGraphicFramePr>
            <a:graphicFrameLocks/>
          </p:cNvGraphicFramePr>
          <p:nvPr/>
        </p:nvGraphicFramePr>
        <p:xfrm>
          <a:off x="5580112" y="1124744"/>
          <a:ext cx="2483768" cy="13681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254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
                                        <p:tgtEl>
                                          <p:spTgt spid="12"/>
                                        </p:tgtEl>
                                      </p:cBhvr>
                                    </p:animEffect>
                                    <p:anim calcmode="lin" valueType="num">
                                      <p:cBhvr>
                                        <p:cTn id="8" dur="400" fill="hold"/>
                                        <p:tgtEl>
                                          <p:spTgt spid="12"/>
                                        </p:tgtEl>
                                        <p:attrNameLst>
                                          <p:attrName>ppt_x</p:attrName>
                                        </p:attrNameLst>
                                      </p:cBhvr>
                                      <p:tavLst>
                                        <p:tav tm="0">
                                          <p:val>
                                            <p:strVal val="#ppt_x"/>
                                          </p:val>
                                        </p:tav>
                                        <p:tav tm="100000">
                                          <p:val>
                                            <p:strVal val="#ppt_x"/>
                                          </p:val>
                                        </p:tav>
                                      </p:tavLst>
                                    </p:anim>
                                    <p:anim calcmode="lin" valueType="num">
                                      <p:cBhvr>
                                        <p:cTn id="9" dur="400" fill="hold"/>
                                        <p:tgtEl>
                                          <p:spTgt spid="1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
                                        <p:tgtEl>
                                          <p:spTgt spid="13"/>
                                        </p:tgtEl>
                                      </p:cBhvr>
                                    </p:animEffect>
                                    <p:anim calcmode="lin" valueType="num">
                                      <p:cBhvr>
                                        <p:cTn id="15" dur="800" fill="hold"/>
                                        <p:tgtEl>
                                          <p:spTgt spid="13"/>
                                        </p:tgtEl>
                                        <p:attrNameLst>
                                          <p:attrName>ppt_x</p:attrName>
                                        </p:attrNameLst>
                                      </p:cBhvr>
                                      <p:tavLst>
                                        <p:tav tm="0">
                                          <p:val>
                                            <p:strVal val="#ppt_x"/>
                                          </p:val>
                                        </p:tav>
                                        <p:tav tm="100000">
                                          <p:val>
                                            <p:strVal val="#ppt_x"/>
                                          </p:val>
                                        </p:tav>
                                      </p:tavLst>
                                    </p:anim>
                                    <p:anim calcmode="lin" valueType="num">
                                      <p:cBhvr>
                                        <p:cTn id="16" dur="800" fill="hold"/>
                                        <p:tgtEl>
                                          <p:spTgt spid="13"/>
                                        </p:tgtEl>
                                        <p:attrNameLst>
                                          <p:attrName>ppt_y</p:attrName>
                                        </p:attrNameLst>
                                      </p:cBhvr>
                                      <p:tavLst>
                                        <p:tav tm="0">
                                          <p:val>
                                            <p:strVal val="#ppt_y+0.31"/>
                                          </p:val>
                                        </p:tav>
                                        <p:tav tm="100000">
                                          <p:val>
                                            <p:strVal val="#ppt_y+0.31"/>
                                          </p:val>
                                        </p:tav>
                                      </p:tavLst>
                                    </p:anim>
                                    <p:anim calcmode="lin" valueType="num">
                                      <p:cBhvr>
                                        <p:cTn id="17" dur="1200" decel="50000" fill="hold">
                                          <p:stCondLst>
                                            <p:cond delay="8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1200" decel="50000" fill="hold">
                                          <p:stCondLst>
                                            <p:cond delay="8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9" fill="hold">
                            <p:stCondLst>
                              <p:cond delay="2000"/>
                            </p:stCondLst>
                            <p:childTnLst>
                              <p:par>
                                <p:cTn id="20" presetID="4"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Graphic spid="16"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0"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hu-HU">
              <a:solidFill>
                <a:srgbClr val="000000"/>
              </a:solidFill>
              <a:cs typeface="Arial" pitchFamily="34" charset="0"/>
            </a:endParaRPr>
          </a:p>
        </p:txBody>
      </p:sp>
      <p:sp>
        <p:nvSpPr>
          <p:cNvPr id="13331" name="Rectangle 13"/>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hu-HU">
              <a:solidFill>
                <a:srgbClr val="000000"/>
              </a:solidFill>
              <a:cs typeface="Arial" pitchFamily="34" charset="0"/>
            </a:endParaRPr>
          </a:p>
        </p:txBody>
      </p:sp>
      <p:sp>
        <p:nvSpPr>
          <p:cNvPr id="13332" name="Rectangle 3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hu-HU">
              <a:solidFill>
                <a:srgbClr val="000000"/>
              </a:solidFill>
              <a:cs typeface="Arial" pitchFamily="34" charset="0"/>
            </a:endParaRPr>
          </a:p>
        </p:txBody>
      </p:sp>
      <p:sp>
        <p:nvSpPr>
          <p:cNvPr id="13333" name="Rectangle 36"/>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endParaRPr lang="hu-HU">
              <a:solidFill>
                <a:srgbClr val="000000"/>
              </a:solidFill>
              <a:cs typeface="Arial" pitchFamily="34" charset="0"/>
            </a:endParaRPr>
          </a:p>
        </p:txBody>
      </p:sp>
      <p:sp>
        <p:nvSpPr>
          <p:cNvPr id="13337" name="Rectangle 4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hu-HU">
              <a:solidFill>
                <a:srgbClr val="000000"/>
              </a:solidFill>
              <a:cs typeface="Arial" pitchFamily="34" charset="0"/>
            </a:endParaRPr>
          </a:p>
        </p:txBody>
      </p:sp>
      <p:sp>
        <p:nvSpPr>
          <p:cNvPr id="13338" name="Rectangle 47"/>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hu-HU">
              <a:solidFill>
                <a:srgbClr val="000000"/>
              </a:solidFill>
              <a:cs typeface="Arial" pitchFamily="34" charset="0"/>
            </a:endParaRPr>
          </a:p>
        </p:txBody>
      </p:sp>
      <p:sp>
        <p:nvSpPr>
          <p:cNvPr id="51" name="Téglalap 50"/>
          <p:cNvSpPr/>
          <p:nvPr/>
        </p:nvSpPr>
        <p:spPr>
          <a:xfrm>
            <a:off x="179512" y="260648"/>
            <a:ext cx="8784976" cy="523220"/>
          </a:xfrm>
          <a:prstGeom prst="rect">
            <a:avLst/>
          </a:prstGeom>
          <a:effectLst/>
        </p:spPr>
        <p:txBody>
          <a:bodyPr wrap="square">
            <a:spAutoFit/>
          </a:bodyPr>
          <a:lstStyle/>
          <a:p>
            <a:pPr algn="ctr"/>
            <a:r>
              <a:rPr lang="en-US" sz="2800" b="1" dirty="0" smtClean="0">
                <a:latin typeface="Arial Black" pitchFamily="34" charset="0"/>
              </a:rPr>
              <a:t>Overall antisense </a:t>
            </a:r>
            <a:r>
              <a:rPr lang="hu-HU" sz="2800" b="1" dirty="0" smtClean="0">
                <a:latin typeface="Arial Black" pitchFamily="34" charset="0"/>
              </a:rPr>
              <a:t>RNA </a:t>
            </a:r>
            <a:r>
              <a:rPr lang="en-US" sz="2800" b="1" dirty="0" smtClean="0">
                <a:latin typeface="Arial Black" pitchFamily="34" charset="0"/>
              </a:rPr>
              <a:t>expression</a:t>
            </a:r>
            <a:endParaRPr lang="en-US" sz="2800" b="1" dirty="0">
              <a:latin typeface="Arial Black" pitchFamily="34" charset="0"/>
            </a:endParaRPr>
          </a:p>
        </p:txBody>
      </p:sp>
      <p:sp>
        <p:nvSpPr>
          <p:cNvPr id="49" name="Szövegdoboz 48"/>
          <p:cNvSpPr txBox="1"/>
          <p:nvPr/>
        </p:nvSpPr>
        <p:spPr>
          <a:xfrm>
            <a:off x="8532440" y="-4536"/>
            <a:ext cx="591829"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12.e</a:t>
            </a:r>
            <a:endParaRPr lang="hu-HU" dirty="0"/>
          </a:p>
        </p:txBody>
      </p:sp>
      <p:graphicFrame>
        <p:nvGraphicFramePr>
          <p:cNvPr id="11" name="Diagram 10"/>
          <p:cNvGraphicFramePr>
            <a:graphicFrameLocks/>
          </p:cNvGraphicFramePr>
          <p:nvPr>
            <p:extLst/>
          </p:nvPr>
        </p:nvGraphicFramePr>
        <p:xfrm>
          <a:off x="69404" y="720400"/>
          <a:ext cx="9180000"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iagram 11"/>
          <p:cNvGraphicFramePr>
            <a:graphicFrameLocks/>
          </p:cNvGraphicFramePr>
          <p:nvPr>
            <p:extLst/>
          </p:nvPr>
        </p:nvGraphicFramePr>
        <p:xfrm>
          <a:off x="-2604" y="3933376"/>
          <a:ext cx="9180000"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églalap 13"/>
          <p:cNvSpPr/>
          <p:nvPr/>
        </p:nvSpPr>
        <p:spPr>
          <a:xfrm>
            <a:off x="1763688" y="3717032"/>
            <a:ext cx="2457789" cy="338554"/>
          </a:xfrm>
          <a:prstGeom prst="rect">
            <a:avLst/>
          </a:prstGeom>
        </p:spPr>
        <p:txBody>
          <a:bodyPr wrap="none">
            <a:spAutoFit/>
          </a:bodyPr>
          <a:lstStyle/>
          <a:p>
            <a:r>
              <a:rPr lang="en-US" sz="1600" dirty="0" smtClean="0"/>
              <a:t>Illumina HiScanSQ platform</a:t>
            </a:r>
            <a:endParaRPr lang="hu-HU" sz="1600" dirty="0"/>
          </a:p>
        </p:txBody>
      </p:sp>
    </p:spTree>
    <p:extLst>
      <p:ext uri="{BB962C8B-B14F-4D97-AF65-F5344CB8AC3E}">
        <p14:creationId xmlns:p14="http://schemas.microsoft.com/office/powerpoint/2010/main" val="16381415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p:cNvPicPr>
            <a:picLocks noChangeAspect="1" noChangeArrowheads="1"/>
          </p:cNvPicPr>
          <p:nvPr/>
        </p:nvPicPr>
        <p:blipFill>
          <a:blip r:embed="rId4" cstate="print"/>
          <a:srcRect/>
          <a:stretch>
            <a:fillRect/>
          </a:stretch>
        </p:blipFill>
        <p:spPr bwMode="auto">
          <a:xfrm>
            <a:off x="6772275" y="0"/>
            <a:ext cx="2371725" cy="3905250"/>
          </a:xfrm>
          <a:prstGeom prst="rect">
            <a:avLst/>
          </a:prstGeom>
          <a:noFill/>
          <a:ln w="9525">
            <a:noFill/>
            <a:miter lim="800000"/>
            <a:headEnd/>
            <a:tailEnd/>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pic>
      <p:sp>
        <p:nvSpPr>
          <p:cNvPr id="37" name="Téglalap 36"/>
          <p:cNvSpPr/>
          <p:nvPr/>
        </p:nvSpPr>
        <p:spPr>
          <a:xfrm>
            <a:off x="7020272" y="3487430"/>
            <a:ext cx="1728192" cy="338554"/>
          </a:xfrm>
          <a:prstGeom prst="rect">
            <a:avLst/>
          </a:prstGeom>
          <a:effectLst>
            <a:outerShdw blurRad="50800" dist="38100" dir="2700000" algn="tl" rotWithShape="0">
              <a:prstClr val="black">
                <a:alpha val="40000"/>
              </a:prstClr>
            </a:outerShdw>
          </a:effectLst>
        </p:spPr>
        <p:txBody>
          <a:bodyPr wrap="square">
            <a:spAutoFit/>
          </a:bodyPr>
          <a:lstStyle/>
          <a:p>
            <a:pPr algn="ctr"/>
            <a:r>
              <a:rPr lang="hu-HU" sz="1600" b="1" dirty="0" smtClean="0">
                <a:latin typeface="Calibri" pitchFamily="34" charset="0"/>
              </a:rPr>
              <a:t>Real-time RT-PCR</a:t>
            </a:r>
            <a:endParaRPr lang="en-US" sz="1600" b="1" dirty="0">
              <a:latin typeface="Calibri" pitchFamily="34" charset="0"/>
            </a:endParaRPr>
          </a:p>
        </p:txBody>
      </p:sp>
      <p:cxnSp>
        <p:nvCxnSpPr>
          <p:cNvPr id="32" name="Egyenes összekötő nyíllal 31"/>
          <p:cNvCxnSpPr/>
          <p:nvPr/>
        </p:nvCxnSpPr>
        <p:spPr>
          <a:xfrm flipV="1">
            <a:off x="5101102" y="2638792"/>
            <a:ext cx="1784350" cy="7938"/>
          </a:xfrm>
          <a:prstGeom prst="straightConnector1">
            <a:avLst/>
          </a:prstGeom>
          <a:ln>
            <a:solidFill>
              <a:schemeClr val="tx1"/>
            </a:solidFill>
            <a:headEnd type="none"/>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2290" name="Object 2"/>
          <p:cNvGraphicFramePr>
            <a:graphicFrameLocks/>
          </p:cNvGraphicFramePr>
          <p:nvPr/>
        </p:nvGraphicFramePr>
        <p:xfrm>
          <a:off x="500063" y="1571625"/>
          <a:ext cx="3959225" cy="2714625"/>
        </p:xfrm>
        <a:graphic>
          <a:graphicData uri="http://schemas.openxmlformats.org/presentationml/2006/ole">
            <mc:AlternateContent xmlns:mc="http://schemas.openxmlformats.org/markup-compatibility/2006">
              <mc:Choice xmlns:v="urn:schemas-microsoft-com:vml" Requires="v">
                <p:oleObj spid="_x0000_s107780" name="SPW 10.0 Graph" r:id="rId5" imgW="5414162" imgH="4304081" progId="">
                  <p:embed/>
                </p:oleObj>
              </mc:Choice>
              <mc:Fallback>
                <p:oleObj name="SPW 10.0 Graph" r:id="rId5" imgW="5414162" imgH="4304081" progId="">
                  <p:embed/>
                  <p:pic>
                    <p:nvPicPr>
                      <p:cNvPr id="0" name="Picture 25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63" y="1571625"/>
                        <a:ext cx="395922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4" name="Szövegdoboz 4"/>
          <p:cNvSpPr txBox="1">
            <a:spLocks noChangeArrowheads="1"/>
          </p:cNvSpPr>
          <p:nvPr/>
        </p:nvSpPr>
        <p:spPr bwMode="auto">
          <a:xfrm>
            <a:off x="4211960" y="2500313"/>
            <a:ext cx="4429125" cy="646112"/>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r>
              <a:rPr lang="hu-HU" sz="1400" dirty="0">
                <a:solidFill>
                  <a:srgbClr val="000000"/>
                </a:solidFill>
                <a:latin typeface="Tw Cen MT" pitchFamily="34" charset="-18"/>
                <a:cs typeface="Arial" pitchFamily="34" charset="0"/>
              </a:rPr>
              <a:t>5’                                                                           3’</a:t>
            </a:r>
          </a:p>
          <a:p>
            <a:endParaRPr lang="hu-HU" sz="800" dirty="0">
              <a:solidFill>
                <a:srgbClr val="000000"/>
              </a:solidFill>
              <a:latin typeface="Tw Cen MT" pitchFamily="34" charset="-18"/>
              <a:cs typeface="Arial" pitchFamily="34" charset="0"/>
            </a:endParaRPr>
          </a:p>
          <a:p>
            <a:r>
              <a:rPr lang="hu-HU" sz="1400" dirty="0">
                <a:solidFill>
                  <a:srgbClr val="000000"/>
                </a:solidFill>
                <a:latin typeface="Tw Cen MT" pitchFamily="34" charset="-18"/>
                <a:cs typeface="Arial" pitchFamily="34" charset="0"/>
              </a:rPr>
              <a:t>       3’                                                                         5’</a:t>
            </a:r>
          </a:p>
        </p:txBody>
      </p:sp>
      <p:cxnSp>
        <p:nvCxnSpPr>
          <p:cNvPr id="6" name="Egyenes összekötő 5"/>
          <p:cNvCxnSpPr/>
          <p:nvPr/>
        </p:nvCxnSpPr>
        <p:spPr>
          <a:xfrm>
            <a:off x="5688335" y="2642190"/>
            <a:ext cx="2116137" cy="1587"/>
          </a:xfrm>
          <a:prstGeom prst="line">
            <a:avLst/>
          </a:prstGeom>
          <a:ln>
            <a:solidFill>
              <a:schemeClr val="tx1"/>
            </a:solidFill>
            <a:prstDash val="lg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Egyenes összekötő 7"/>
          <p:cNvCxnSpPr/>
          <p:nvPr/>
        </p:nvCxnSpPr>
        <p:spPr>
          <a:xfrm>
            <a:off x="4480247" y="2642189"/>
            <a:ext cx="1395413" cy="1588"/>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Egyenes összekötő 8"/>
          <p:cNvCxnSpPr/>
          <p:nvPr/>
        </p:nvCxnSpPr>
        <p:spPr>
          <a:xfrm>
            <a:off x="5116835" y="2642190"/>
            <a:ext cx="1397000" cy="1587"/>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Egyenes összekötő 9"/>
          <p:cNvCxnSpPr/>
          <p:nvPr/>
        </p:nvCxnSpPr>
        <p:spPr>
          <a:xfrm>
            <a:off x="5151760" y="3002660"/>
            <a:ext cx="2117725" cy="1588"/>
          </a:xfrm>
          <a:prstGeom prst="line">
            <a:avLst/>
          </a:prstGeom>
          <a:ln>
            <a:solidFill>
              <a:schemeClr val="tx1"/>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Egyenes összekötő nyíllal 10"/>
          <p:cNvCxnSpPr/>
          <p:nvPr/>
        </p:nvCxnSpPr>
        <p:spPr>
          <a:xfrm rot="10800000">
            <a:off x="6670997" y="3002660"/>
            <a:ext cx="1081088" cy="1588"/>
          </a:xfrm>
          <a:prstGeom prst="straightConnector1">
            <a:avLst/>
          </a:prstGeom>
          <a:ln w="19050">
            <a:solidFill>
              <a:schemeClr val="tx1"/>
            </a:solidFill>
            <a:headEnd type="none"/>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Egyenes összekötő 11"/>
          <p:cNvCxnSpPr/>
          <p:nvPr/>
        </p:nvCxnSpPr>
        <p:spPr>
          <a:xfrm>
            <a:off x="6651947" y="3002660"/>
            <a:ext cx="1397000" cy="1588"/>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Lekerekített téglalap 12"/>
          <p:cNvSpPr/>
          <p:nvPr/>
        </p:nvSpPr>
        <p:spPr>
          <a:xfrm>
            <a:off x="6885766" y="2932016"/>
            <a:ext cx="714380" cy="142876"/>
          </a:xfrm>
          <a:prstGeom prst="roundRect">
            <a:avLst/>
          </a:prstGeom>
          <a:solidFill>
            <a:srgbClr val="0070C0">
              <a:alpha val="99000"/>
            </a:srgbClr>
          </a:solidFill>
          <a:effectLst>
            <a:outerShdw blurRad="50800" dist="38100" dir="2700000" algn="tl"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1200" i="1" dirty="0">
                <a:solidFill>
                  <a:srgbClr val="FFFFFF"/>
                </a:solidFill>
              </a:rPr>
              <a:t>ul50</a:t>
            </a:r>
          </a:p>
        </p:txBody>
      </p:sp>
      <p:cxnSp>
        <p:nvCxnSpPr>
          <p:cNvPr id="14" name="Egyenes összekötő 13"/>
          <p:cNvCxnSpPr/>
          <p:nvPr/>
        </p:nvCxnSpPr>
        <p:spPr>
          <a:xfrm rot="5400000">
            <a:off x="7716366" y="3002661"/>
            <a:ext cx="142875" cy="1587"/>
          </a:xfrm>
          <a:prstGeom prst="line">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Lekerekített téglalap 14"/>
          <p:cNvSpPr/>
          <p:nvPr/>
        </p:nvSpPr>
        <p:spPr>
          <a:xfrm>
            <a:off x="5399806" y="2571545"/>
            <a:ext cx="1080000" cy="142876"/>
          </a:xfrm>
          <a:prstGeom prst="roundRect">
            <a:avLst/>
          </a:prstGeom>
          <a:solidFill>
            <a:schemeClr val="bg1">
              <a:lumMod val="25000"/>
              <a:lumOff val="75000"/>
            </a:schemeClr>
          </a:solidFill>
          <a:effectLst>
            <a:outerShdw blurRad="50800" dist="38100" dir="2700000" algn="tl"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1200" i="1" dirty="0">
                <a:solidFill>
                  <a:srgbClr val="0C0C0C">
                    <a:lumMod val="90000"/>
                    <a:lumOff val="10000"/>
                  </a:srgbClr>
                </a:solidFill>
              </a:rPr>
              <a:t>ul51</a:t>
            </a:r>
          </a:p>
        </p:txBody>
      </p:sp>
      <p:cxnSp>
        <p:nvCxnSpPr>
          <p:cNvPr id="16" name="Egyenes összekötő 15"/>
          <p:cNvCxnSpPr/>
          <p:nvPr/>
        </p:nvCxnSpPr>
        <p:spPr>
          <a:xfrm rot="5400000">
            <a:off x="5052541" y="2642190"/>
            <a:ext cx="142875" cy="1587"/>
          </a:xfrm>
          <a:prstGeom prst="line">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Egyenes összekötő nyíllal 16"/>
          <p:cNvCxnSpPr/>
          <p:nvPr/>
        </p:nvCxnSpPr>
        <p:spPr>
          <a:xfrm>
            <a:off x="6859910" y="2642190"/>
            <a:ext cx="785812" cy="1587"/>
          </a:xfrm>
          <a:prstGeom prst="straightConnector1">
            <a:avLst/>
          </a:prstGeom>
          <a:ln w="31750">
            <a:solidFill>
              <a:srgbClr val="00FF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2291" name="Object 3"/>
          <p:cNvGraphicFramePr>
            <a:graphicFrameLocks/>
          </p:cNvGraphicFramePr>
          <p:nvPr/>
        </p:nvGraphicFramePr>
        <p:xfrm>
          <a:off x="500063" y="4286250"/>
          <a:ext cx="3959225" cy="2428875"/>
        </p:xfrm>
        <a:graphic>
          <a:graphicData uri="http://schemas.openxmlformats.org/presentationml/2006/ole">
            <mc:AlternateContent xmlns:mc="http://schemas.openxmlformats.org/markup-compatibility/2006">
              <mc:Choice xmlns:v="urn:schemas-microsoft-com:vml" Requires="v">
                <p:oleObj spid="_x0000_s107781" name="SPW 10.0 Graph" r:id="rId7" imgW="5414162" imgH="4304081" progId="">
                  <p:embed/>
                </p:oleObj>
              </mc:Choice>
              <mc:Fallback>
                <p:oleObj name="SPW 10.0 Graph" r:id="rId7" imgW="5414162" imgH="4304081" progId="">
                  <p:embed/>
                  <p:pic>
                    <p:nvPicPr>
                      <p:cNvPr id="0" name="Picture 25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063" y="4286250"/>
                        <a:ext cx="395922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12" name="Szövegdoboz 19"/>
          <p:cNvSpPr txBox="1">
            <a:spLocks noChangeArrowheads="1"/>
          </p:cNvSpPr>
          <p:nvPr/>
        </p:nvSpPr>
        <p:spPr bwMode="auto">
          <a:xfrm>
            <a:off x="4251201" y="5283200"/>
            <a:ext cx="4429125" cy="646113"/>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r>
              <a:rPr lang="hu-HU" sz="1400" dirty="0">
                <a:solidFill>
                  <a:srgbClr val="000000"/>
                </a:solidFill>
                <a:latin typeface="Tw Cen MT" pitchFamily="34" charset="-18"/>
                <a:cs typeface="Arial" pitchFamily="34" charset="0"/>
              </a:rPr>
              <a:t>5’                                                                           3’</a:t>
            </a:r>
          </a:p>
          <a:p>
            <a:endParaRPr lang="hu-HU" sz="800" dirty="0">
              <a:solidFill>
                <a:srgbClr val="000000"/>
              </a:solidFill>
              <a:latin typeface="Tw Cen MT" pitchFamily="34" charset="-18"/>
              <a:cs typeface="Arial" pitchFamily="34" charset="0"/>
            </a:endParaRPr>
          </a:p>
          <a:p>
            <a:r>
              <a:rPr lang="hu-HU" sz="1400" dirty="0">
                <a:solidFill>
                  <a:srgbClr val="000000"/>
                </a:solidFill>
                <a:latin typeface="Tw Cen MT" pitchFamily="34" charset="-18"/>
                <a:cs typeface="Arial" pitchFamily="34" charset="0"/>
              </a:rPr>
              <a:t>       3’                                                                         5’</a:t>
            </a:r>
          </a:p>
        </p:txBody>
      </p:sp>
      <p:cxnSp>
        <p:nvCxnSpPr>
          <p:cNvPr id="21" name="Egyenes összekötő 20"/>
          <p:cNvCxnSpPr/>
          <p:nvPr/>
        </p:nvCxnSpPr>
        <p:spPr>
          <a:xfrm>
            <a:off x="5727576" y="5425089"/>
            <a:ext cx="2116138" cy="1588"/>
          </a:xfrm>
          <a:prstGeom prst="line">
            <a:avLst/>
          </a:prstGeom>
          <a:ln>
            <a:solidFill>
              <a:schemeClr val="tx1"/>
            </a:solidFill>
            <a:prstDash val="lg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gyenes összekötő nyíllal 21"/>
          <p:cNvCxnSpPr/>
          <p:nvPr/>
        </p:nvCxnSpPr>
        <p:spPr>
          <a:xfrm flipV="1">
            <a:off x="5013201" y="5421914"/>
            <a:ext cx="1784350" cy="7938"/>
          </a:xfrm>
          <a:prstGeom prst="straightConnector1">
            <a:avLst/>
          </a:prstGeom>
          <a:ln>
            <a:solidFill>
              <a:schemeClr val="tx1"/>
            </a:solidFill>
            <a:headEnd type="none"/>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Egyenes összekötő 22"/>
          <p:cNvCxnSpPr/>
          <p:nvPr/>
        </p:nvCxnSpPr>
        <p:spPr>
          <a:xfrm>
            <a:off x="4519489" y="5425090"/>
            <a:ext cx="1395412" cy="1587"/>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Egyenes összekötő 23"/>
          <p:cNvCxnSpPr/>
          <p:nvPr/>
        </p:nvCxnSpPr>
        <p:spPr>
          <a:xfrm>
            <a:off x="5156076" y="5425089"/>
            <a:ext cx="1397000" cy="1588"/>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gyenes összekötő 24"/>
          <p:cNvCxnSpPr/>
          <p:nvPr/>
        </p:nvCxnSpPr>
        <p:spPr>
          <a:xfrm>
            <a:off x="5191001" y="5785560"/>
            <a:ext cx="2117725" cy="1587"/>
          </a:xfrm>
          <a:prstGeom prst="line">
            <a:avLst/>
          </a:prstGeom>
          <a:ln>
            <a:solidFill>
              <a:schemeClr val="tx1"/>
            </a:solidFill>
            <a:prstDash val="lg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Egyenes összekötő nyíllal 25"/>
          <p:cNvCxnSpPr/>
          <p:nvPr/>
        </p:nvCxnSpPr>
        <p:spPr>
          <a:xfrm rot="10800000">
            <a:off x="6710239" y="5785559"/>
            <a:ext cx="1081087" cy="1587"/>
          </a:xfrm>
          <a:prstGeom prst="straightConnector1">
            <a:avLst/>
          </a:prstGeom>
          <a:ln w="19050">
            <a:solidFill>
              <a:schemeClr val="tx1"/>
            </a:solidFill>
            <a:headEnd type="none"/>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Egyenes összekötő 26"/>
          <p:cNvCxnSpPr/>
          <p:nvPr/>
        </p:nvCxnSpPr>
        <p:spPr>
          <a:xfrm>
            <a:off x="6691189" y="5785560"/>
            <a:ext cx="1397000" cy="1587"/>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Lekerekített téglalap 27"/>
          <p:cNvSpPr/>
          <p:nvPr/>
        </p:nvSpPr>
        <p:spPr>
          <a:xfrm>
            <a:off x="6925007" y="5714915"/>
            <a:ext cx="714380" cy="142876"/>
          </a:xfrm>
          <a:prstGeom prst="roundRect">
            <a:avLst/>
          </a:prstGeom>
          <a:solidFill>
            <a:schemeClr val="bg1">
              <a:lumMod val="25000"/>
              <a:lumOff val="75000"/>
              <a:alpha val="99000"/>
            </a:schemeClr>
          </a:solidFill>
          <a:effectLst>
            <a:outerShdw blurRad="50800" dist="38100" dir="2700000" algn="tl"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1200" i="1" dirty="0">
                <a:solidFill>
                  <a:srgbClr val="0C0C0C"/>
                </a:solidFill>
              </a:rPr>
              <a:t>ul50</a:t>
            </a:r>
          </a:p>
        </p:txBody>
      </p:sp>
      <p:cxnSp>
        <p:nvCxnSpPr>
          <p:cNvPr id="29" name="Egyenes összekötő 28"/>
          <p:cNvCxnSpPr/>
          <p:nvPr/>
        </p:nvCxnSpPr>
        <p:spPr>
          <a:xfrm rot="5400000">
            <a:off x="7755607" y="5785559"/>
            <a:ext cx="142875" cy="1588"/>
          </a:xfrm>
          <a:prstGeom prst="line">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0" name="Lekerekített téglalap 29"/>
          <p:cNvSpPr/>
          <p:nvPr/>
        </p:nvSpPr>
        <p:spPr>
          <a:xfrm>
            <a:off x="5439047" y="5354445"/>
            <a:ext cx="1080000" cy="142876"/>
          </a:xfrm>
          <a:prstGeom prst="roundRect">
            <a:avLst/>
          </a:prstGeom>
          <a:solidFill>
            <a:srgbClr val="00B0F0"/>
          </a:solidFill>
          <a:effectLst>
            <a:outerShdw blurRad="50800" dist="38100" dir="2700000" algn="tl"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1200" i="1" dirty="0">
                <a:solidFill>
                  <a:srgbClr val="FFFFFF"/>
                </a:solidFill>
              </a:rPr>
              <a:t>ul51</a:t>
            </a:r>
          </a:p>
        </p:txBody>
      </p:sp>
      <p:cxnSp>
        <p:nvCxnSpPr>
          <p:cNvPr id="31" name="Egyenes összekötő 30"/>
          <p:cNvCxnSpPr/>
          <p:nvPr/>
        </p:nvCxnSpPr>
        <p:spPr>
          <a:xfrm rot="5400000">
            <a:off x="5091782" y="5425089"/>
            <a:ext cx="142875" cy="1588"/>
          </a:xfrm>
          <a:prstGeom prst="line">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Egyenes összekötő nyíllal 32"/>
          <p:cNvCxnSpPr/>
          <p:nvPr/>
        </p:nvCxnSpPr>
        <p:spPr>
          <a:xfrm flipH="1">
            <a:off x="5864101" y="5785559"/>
            <a:ext cx="785813" cy="1588"/>
          </a:xfrm>
          <a:prstGeom prst="straightConnector1">
            <a:avLst/>
          </a:prstGeom>
          <a:ln w="31750">
            <a:solidFill>
              <a:srgbClr val="FF0000"/>
            </a:solidFill>
            <a:prstDash val="solid"/>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Szövegdoboz 34"/>
          <p:cNvSpPr txBox="1"/>
          <p:nvPr/>
        </p:nvSpPr>
        <p:spPr>
          <a:xfrm>
            <a:off x="8585398" y="-4536"/>
            <a:ext cx="531620"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solidFill>
                  <a:schemeClr val="bg1"/>
                </a:solidFill>
              </a:rPr>
              <a:t>12f.</a:t>
            </a:r>
            <a:endParaRPr lang="hu-HU" dirty="0">
              <a:solidFill>
                <a:schemeClr val="bg1"/>
              </a:solidFill>
            </a:endParaRPr>
          </a:p>
        </p:txBody>
      </p:sp>
      <p:sp>
        <p:nvSpPr>
          <p:cNvPr id="36" name="Téglalap 35"/>
          <p:cNvSpPr/>
          <p:nvPr/>
        </p:nvSpPr>
        <p:spPr>
          <a:xfrm>
            <a:off x="-108520" y="188640"/>
            <a:ext cx="8784976" cy="1077218"/>
          </a:xfrm>
          <a:prstGeom prst="rect">
            <a:avLst/>
          </a:prstGeom>
          <a:effectLst/>
        </p:spPr>
        <p:txBody>
          <a:bodyPr wrap="square">
            <a:spAutoFit/>
          </a:bodyPr>
          <a:lstStyle/>
          <a:p>
            <a:pPr algn="ctr"/>
            <a:r>
              <a:rPr lang="en-US" sz="3200" b="1" dirty="0" smtClean="0">
                <a:latin typeface="Arial Black" pitchFamily="34" charset="0"/>
              </a:rPr>
              <a:t>Inverse expression of mRNAs and their antisense RNA partners</a:t>
            </a:r>
            <a:endParaRPr lang="en-US" sz="3200" b="1" dirty="0">
              <a:latin typeface="Arial Black" pitchFamily="34" charset="0"/>
            </a:endParaRPr>
          </a:p>
        </p:txBody>
      </p:sp>
    </p:spTree>
    <p:extLst>
      <p:ext uri="{BB962C8B-B14F-4D97-AF65-F5344CB8AC3E}">
        <p14:creationId xmlns:p14="http://schemas.microsoft.com/office/powerpoint/2010/main" val="1431483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Szövegdoboz 76"/>
          <p:cNvSpPr txBox="1">
            <a:spLocks noChangeArrowheads="1"/>
          </p:cNvSpPr>
          <p:nvPr/>
        </p:nvSpPr>
        <p:spPr bwMode="auto">
          <a:xfrm>
            <a:off x="4643438" y="5062538"/>
            <a:ext cx="4429125" cy="646112"/>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r>
              <a:rPr lang="hu-HU" sz="1400" dirty="0">
                <a:solidFill>
                  <a:srgbClr val="000000"/>
                </a:solidFill>
                <a:latin typeface="Tw Cen MT" pitchFamily="34" charset="-18"/>
                <a:cs typeface="Arial" pitchFamily="34" charset="0"/>
              </a:rPr>
              <a:t>5’                                                                           3’</a:t>
            </a:r>
          </a:p>
          <a:p>
            <a:endParaRPr lang="hu-HU" sz="800" dirty="0">
              <a:solidFill>
                <a:srgbClr val="000000"/>
              </a:solidFill>
              <a:latin typeface="Tw Cen MT" pitchFamily="34" charset="-18"/>
              <a:cs typeface="Arial" pitchFamily="34" charset="0"/>
            </a:endParaRPr>
          </a:p>
          <a:p>
            <a:r>
              <a:rPr lang="hu-HU" sz="1400" dirty="0">
                <a:solidFill>
                  <a:srgbClr val="000000"/>
                </a:solidFill>
                <a:latin typeface="Tw Cen MT" pitchFamily="34" charset="-18"/>
                <a:cs typeface="Arial" pitchFamily="34" charset="0"/>
              </a:rPr>
              <a:t>       3’                                                                         5’</a:t>
            </a:r>
          </a:p>
        </p:txBody>
      </p:sp>
      <p:sp>
        <p:nvSpPr>
          <p:cNvPr id="13320" name="Szövegdoboz 75"/>
          <p:cNvSpPr txBox="1">
            <a:spLocks noChangeArrowheads="1"/>
          </p:cNvSpPr>
          <p:nvPr/>
        </p:nvSpPr>
        <p:spPr bwMode="auto">
          <a:xfrm>
            <a:off x="4554538" y="2500313"/>
            <a:ext cx="4429125" cy="646112"/>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r>
              <a:rPr lang="hu-HU" sz="1400">
                <a:solidFill>
                  <a:srgbClr val="000000"/>
                </a:solidFill>
                <a:latin typeface="Tw Cen MT" pitchFamily="34" charset="-18"/>
                <a:cs typeface="Arial" pitchFamily="34" charset="0"/>
              </a:rPr>
              <a:t>5’                                                                           3’</a:t>
            </a:r>
          </a:p>
          <a:p>
            <a:endParaRPr lang="hu-HU" sz="800">
              <a:solidFill>
                <a:srgbClr val="000000"/>
              </a:solidFill>
              <a:latin typeface="Tw Cen MT" pitchFamily="34" charset="-18"/>
              <a:cs typeface="Arial" pitchFamily="34" charset="0"/>
            </a:endParaRPr>
          </a:p>
          <a:p>
            <a:r>
              <a:rPr lang="hu-HU" sz="1400">
                <a:solidFill>
                  <a:srgbClr val="000000"/>
                </a:solidFill>
                <a:latin typeface="Tw Cen MT" pitchFamily="34" charset="-18"/>
                <a:cs typeface="Arial" pitchFamily="34" charset="0"/>
              </a:rPr>
              <a:t>       3’                                                                         5’</a:t>
            </a:r>
          </a:p>
        </p:txBody>
      </p:sp>
      <p:cxnSp>
        <p:nvCxnSpPr>
          <p:cNvPr id="62" name="Egyenes összekötő 61"/>
          <p:cNvCxnSpPr/>
          <p:nvPr/>
        </p:nvCxnSpPr>
        <p:spPr>
          <a:xfrm>
            <a:off x="6119813" y="5195888"/>
            <a:ext cx="2116137" cy="1587"/>
          </a:xfrm>
          <a:prstGeom prst="line">
            <a:avLst/>
          </a:prstGeom>
          <a:ln>
            <a:solidFill>
              <a:schemeClr val="tx1"/>
            </a:solidFill>
            <a:prstDash val="lg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Egyenes összekötő nyíllal 57"/>
          <p:cNvCxnSpPr/>
          <p:nvPr/>
        </p:nvCxnSpPr>
        <p:spPr>
          <a:xfrm flipV="1">
            <a:off x="5392738" y="2643188"/>
            <a:ext cx="1784350" cy="7937"/>
          </a:xfrm>
          <a:prstGeom prst="straightConnector1">
            <a:avLst/>
          </a:prstGeom>
          <a:ln>
            <a:solidFill>
              <a:schemeClr val="tx1"/>
            </a:solidFill>
            <a:headEnd type="none"/>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7" name="Egyenes összekötő 56"/>
          <p:cNvCxnSpPr/>
          <p:nvPr/>
        </p:nvCxnSpPr>
        <p:spPr>
          <a:xfrm>
            <a:off x="4872038" y="2641600"/>
            <a:ext cx="1397000" cy="1588"/>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Egyenes összekötő 53"/>
          <p:cNvCxnSpPr/>
          <p:nvPr/>
        </p:nvCxnSpPr>
        <p:spPr>
          <a:xfrm>
            <a:off x="6080125" y="2633663"/>
            <a:ext cx="2117725" cy="1587"/>
          </a:xfrm>
          <a:prstGeom prst="line">
            <a:avLst/>
          </a:prstGeom>
          <a:ln>
            <a:solidFill>
              <a:schemeClr val="tx1"/>
            </a:solidFill>
            <a:prstDash val="lg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5" name="Egyenes összekötő 54"/>
          <p:cNvCxnSpPr/>
          <p:nvPr/>
        </p:nvCxnSpPr>
        <p:spPr>
          <a:xfrm>
            <a:off x="5508625" y="2635250"/>
            <a:ext cx="1397000" cy="1588"/>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Egyenes összekötő 52"/>
          <p:cNvCxnSpPr/>
          <p:nvPr/>
        </p:nvCxnSpPr>
        <p:spPr>
          <a:xfrm>
            <a:off x="5543550" y="3000375"/>
            <a:ext cx="2117725" cy="1588"/>
          </a:xfrm>
          <a:prstGeom prst="line">
            <a:avLst/>
          </a:prstGeom>
          <a:ln>
            <a:solidFill>
              <a:schemeClr val="tx1"/>
            </a:solidFill>
            <a:prstDash val="lg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Egyenes összekötő nyíllal 47"/>
          <p:cNvCxnSpPr/>
          <p:nvPr/>
        </p:nvCxnSpPr>
        <p:spPr>
          <a:xfrm rot="10800000">
            <a:off x="7062788" y="3009900"/>
            <a:ext cx="1081087" cy="1588"/>
          </a:xfrm>
          <a:prstGeom prst="straightConnector1">
            <a:avLst/>
          </a:prstGeom>
          <a:ln w="19050">
            <a:solidFill>
              <a:schemeClr val="tx1"/>
            </a:solidFill>
            <a:headEnd type="none"/>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329" name="Text Box 7"/>
          <p:cNvSpPr txBox="1">
            <a:spLocks noChangeArrowheads="1"/>
          </p:cNvSpPr>
          <p:nvPr/>
        </p:nvSpPr>
        <p:spPr bwMode="auto">
          <a:xfrm>
            <a:off x="142875" y="1662113"/>
            <a:ext cx="800100" cy="228600"/>
          </a:xfrm>
          <a:prstGeom prst="rect">
            <a:avLst/>
          </a:prstGeom>
          <a:solidFill>
            <a:srgbClr val="FFFFFF"/>
          </a:solidFill>
          <a:ln w="9525">
            <a:noFill/>
            <a:miter lim="800000"/>
            <a:headEnd/>
            <a:tailEnd/>
          </a:ln>
        </p:spPr>
        <p:txBody>
          <a:bodyPr/>
          <a:lstStyle/>
          <a:p>
            <a:pPr eaLnBrk="0" hangingPunct="0"/>
            <a:endParaRPr lang="hu-HU" sz="900">
              <a:solidFill>
                <a:srgbClr val="000000"/>
              </a:solidFill>
              <a:cs typeface="Times New Roman" pitchFamily="18" charset="0"/>
            </a:endParaRPr>
          </a:p>
          <a:p>
            <a:pPr eaLnBrk="0" hangingPunct="0"/>
            <a:r>
              <a:rPr lang="hu-HU" sz="900">
                <a:solidFill>
                  <a:srgbClr val="000000"/>
                </a:solidFill>
                <a:cs typeface="Times New Roman" pitchFamily="18" charset="0"/>
              </a:rPr>
              <a:t>    	</a:t>
            </a:r>
            <a:endParaRPr lang="hu-HU">
              <a:solidFill>
                <a:srgbClr val="000000"/>
              </a:solidFill>
              <a:cs typeface="Arial" pitchFamily="34" charset="0"/>
            </a:endParaRPr>
          </a:p>
        </p:txBody>
      </p:sp>
      <p:sp>
        <p:nvSpPr>
          <p:cNvPr id="13330"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hu-HU">
              <a:solidFill>
                <a:srgbClr val="000000"/>
              </a:solidFill>
              <a:cs typeface="Arial" pitchFamily="34" charset="0"/>
            </a:endParaRPr>
          </a:p>
        </p:txBody>
      </p:sp>
      <p:sp>
        <p:nvSpPr>
          <p:cNvPr id="13331" name="Rectangle 13"/>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hu-HU">
              <a:solidFill>
                <a:srgbClr val="000000"/>
              </a:solidFill>
              <a:cs typeface="Arial" pitchFamily="34" charset="0"/>
            </a:endParaRPr>
          </a:p>
        </p:txBody>
      </p:sp>
      <p:graphicFrame>
        <p:nvGraphicFramePr>
          <p:cNvPr id="13314" name="Object 28"/>
          <p:cNvGraphicFramePr>
            <a:graphicFrameLocks/>
          </p:cNvGraphicFramePr>
          <p:nvPr/>
        </p:nvGraphicFramePr>
        <p:xfrm>
          <a:off x="312738" y="1643063"/>
          <a:ext cx="4044950" cy="2357437"/>
        </p:xfrm>
        <a:graphic>
          <a:graphicData uri="http://schemas.openxmlformats.org/presentationml/2006/ole">
            <mc:AlternateContent xmlns:mc="http://schemas.openxmlformats.org/markup-compatibility/2006">
              <mc:Choice xmlns:v="urn:schemas-microsoft-com:vml" Requires="v">
                <p:oleObj spid="_x0000_s109062" name="SPW 10.0 Graph" r:id="rId4" imgW="5540040" imgH="5025240" progId="">
                  <p:embed/>
                </p:oleObj>
              </mc:Choice>
              <mc:Fallback>
                <p:oleObj name="SPW 10.0 Graph" r:id="rId4" imgW="5540040" imgH="5025240" progId="">
                  <p:embed/>
                  <p:pic>
                    <p:nvPicPr>
                      <p:cNvPr id="0" name="Picture 510"/>
                      <p:cNvPicPr>
                        <a:picLocks noChangeArrowheads="1"/>
                      </p:cNvPicPr>
                      <p:nvPr/>
                    </p:nvPicPr>
                    <p:blipFill>
                      <a:blip r:embed="rId5">
                        <a:extLst>
                          <a:ext uri="{28A0092B-C50C-407E-A947-70E740481C1C}">
                            <a14:useLocalDpi xmlns:a14="http://schemas.microsoft.com/office/drawing/2010/main" val="0"/>
                          </a:ext>
                        </a:extLst>
                      </a:blip>
                      <a:srcRect t="10832" r="3749" b="14960"/>
                      <a:stretch>
                        <a:fillRect/>
                      </a:stretch>
                    </p:blipFill>
                    <p:spPr bwMode="auto">
                      <a:xfrm>
                        <a:off x="312738" y="1643063"/>
                        <a:ext cx="4044950" cy="2357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5" name="Object 26"/>
          <p:cNvGraphicFramePr>
            <a:graphicFrameLocks/>
          </p:cNvGraphicFramePr>
          <p:nvPr/>
        </p:nvGraphicFramePr>
        <p:xfrm>
          <a:off x="822325" y="1785938"/>
          <a:ext cx="904875" cy="428625"/>
        </p:xfrm>
        <a:graphic>
          <a:graphicData uri="http://schemas.openxmlformats.org/presentationml/2006/ole">
            <mc:AlternateContent xmlns:mc="http://schemas.openxmlformats.org/markup-compatibility/2006">
              <mc:Choice xmlns:v="urn:schemas-microsoft-com:vml" Requires="v">
                <p:oleObj spid="_x0000_s109063" name="SPW 10.0 Graph" r:id="rId6" imgW="5540040" imgH="5025240" progId="">
                  <p:embed/>
                </p:oleObj>
              </mc:Choice>
              <mc:Fallback>
                <p:oleObj name="SPW 10.0 Graph" r:id="rId6" imgW="5540040" imgH="5025240" progId="">
                  <p:embed/>
                  <p:pic>
                    <p:nvPicPr>
                      <p:cNvPr id="0" name="Picture 511"/>
                      <p:cNvPicPr>
                        <a:picLocks noChangeArrowheads="1"/>
                      </p:cNvPicPr>
                      <p:nvPr/>
                    </p:nvPicPr>
                    <p:blipFill>
                      <a:blip r:embed="rId7">
                        <a:extLst>
                          <a:ext uri="{28A0092B-C50C-407E-A947-70E740481C1C}">
                            <a14:useLocalDpi xmlns:a14="http://schemas.microsoft.com/office/drawing/2010/main" val="0"/>
                          </a:ext>
                        </a:extLst>
                      </a:blip>
                      <a:srcRect l="9641" t="88304" r="64220"/>
                      <a:stretch>
                        <a:fillRect/>
                      </a:stretch>
                    </p:blipFill>
                    <p:spPr bwMode="auto">
                      <a:xfrm>
                        <a:off x="822325" y="1785938"/>
                        <a:ext cx="90487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32" name="Rectangle 3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hu-HU">
              <a:solidFill>
                <a:srgbClr val="000000"/>
              </a:solidFill>
              <a:cs typeface="Arial" pitchFamily="34" charset="0"/>
            </a:endParaRPr>
          </a:p>
        </p:txBody>
      </p:sp>
      <p:sp>
        <p:nvSpPr>
          <p:cNvPr id="13333" name="Rectangle 36"/>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endParaRPr lang="hu-HU">
              <a:solidFill>
                <a:srgbClr val="000000"/>
              </a:solidFill>
              <a:cs typeface="Arial" pitchFamily="34" charset="0"/>
            </a:endParaRPr>
          </a:p>
        </p:txBody>
      </p:sp>
      <p:sp>
        <p:nvSpPr>
          <p:cNvPr id="13334" name="Rectangle 37"/>
          <p:cNvSpPr>
            <a:spLocks noChangeArrowheads="1"/>
          </p:cNvSpPr>
          <p:nvPr/>
        </p:nvSpPr>
        <p:spPr bwMode="auto">
          <a:xfrm>
            <a:off x="0" y="2695575"/>
            <a:ext cx="9144000" cy="0"/>
          </a:xfrm>
          <a:prstGeom prst="rect">
            <a:avLst/>
          </a:prstGeom>
          <a:noFill/>
          <a:ln w="9525">
            <a:noFill/>
            <a:miter lim="800000"/>
            <a:headEnd/>
            <a:tailEnd/>
          </a:ln>
        </p:spPr>
        <p:txBody>
          <a:bodyPr wrap="none" anchor="ctr">
            <a:spAutoFit/>
          </a:bodyPr>
          <a:lstStyle/>
          <a:p>
            <a:pPr eaLnBrk="0" hangingPunct="0"/>
            <a:endParaRPr lang="en-US">
              <a:solidFill>
                <a:srgbClr val="000000"/>
              </a:solidFill>
              <a:cs typeface="Arial" pitchFamily="34" charset="0"/>
            </a:endParaRPr>
          </a:p>
          <a:p>
            <a:pPr eaLnBrk="0" hangingPunct="0"/>
            <a:r>
              <a:rPr lang="en-US">
                <a:solidFill>
                  <a:srgbClr val="000000"/>
                </a:solidFill>
                <a:cs typeface="Arial" pitchFamily="34" charset="0"/>
              </a:rPr>
              <a:t>            </a:t>
            </a:r>
          </a:p>
        </p:txBody>
      </p:sp>
      <p:sp>
        <p:nvSpPr>
          <p:cNvPr id="13335" name="Rectangle 38"/>
          <p:cNvSpPr>
            <a:spLocks noChangeArrowheads="1"/>
          </p:cNvSpPr>
          <p:nvPr/>
        </p:nvSpPr>
        <p:spPr bwMode="auto">
          <a:xfrm>
            <a:off x="0" y="4724400"/>
            <a:ext cx="9144000" cy="457200"/>
          </a:xfrm>
          <a:prstGeom prst="rect">
            <a:avLst/>
          </a:prstGeom>
          <a:noFill/>
          <a:ln w="9525">
            <a:noFill/>
            <a:miter lim="800000"/>
            <a:headEnd/>
            <a:tailEnd/>
          </a:ln>
        </p:spPr>
        <p:txBody>
          <a:bodyPr wrap="none" anchor="ctr">
            <a:spAutoFit/>
          </a:bodyPr>
          <a:lstStyle/>
          <a:p>
            <a:endParaRPr lang="hu-HU">
              <a:solidFill>
                <a:srgbClr val="000000"/>
              </a:solidFill>
              <a:cs typeface="Arial" pitchFamily="34" charset="0"/>
            </a:endParaRPr>
          </a:p>
        </p:txBody>
      </p:sp>
      <p:sp>
        <p:nvSpPr>
          <p:cNvPr id="13336" name="Rectangle 39"/>
          <p:cNvSpPr>
            <a:spLocks noChangeArrowheads="1"/>
          </p:cNvSpPr>
          <p:nvPr/>
        </p:nvSpPr>
        <p:spPr bwMode="auto">
          <a:xfrm>
            <a:off x="114300" y="5686425"/>
            <a:ext cx="9144000" cy="0"/>
          </a:xfrm>
          <a:prstGeom prst="rect">
            <a:avLst/>
          </a:prstGeom>
          <a:noFill/>
          <a:ln w="9525">
            <a:noFill/>
            <a:miter lim="800000"/>
            <a:headEnd/>
            <a:tailEnd/>
          </a:ln>
        </p:spPr>
        <p:txBody>
          <a:bodyPr wrap="none" anchor="ctr">
            <a:spAutoFit/>
          </a:bodyPr>
          <a:lstStyle/>
          <a:p>
            <a:pPr eaLnBrk="0" hangingPunct="0"/>
            <a:r>
              <a:rPr lang="en-US" sz="1200">
                <a:solidFill>
                  <a:srgbClr val="000000"/>
                </a:solidFill>
                <a:cs typeface="Times New Roman" pitchFamily="18" charset="0"/>
              </a:rPr>
              <a:t>                                                             </a:t>
            </a:r>
            <a:endParaRPr lang="en-US">
              <a:solidFill>
                <a:srgbClr val="000000"/>
              </a:solidFill>
              <a:cs typeface="Arial" pitchFamily="34" charset="0"/>
            </a:endParaRPr>
          </a:p>
        </p:txBody>
      </p:sp>
      <p:graphicFrame>
        <p:nvGraphicFramePr>
          <p:cNvPr id="13316" name="Object 43"/>
          <p:cNvGraphicFramePr>
            <a:graphicFrameLocks noChangeAspect="1"/>
          </p:cNvGraphicFramePr>
          <p:nvPr/>
        </p:nvGraphicFramePr>
        <p:xfrm>
          <a:off x="285750" y="4152900"/>
          <a:ext cx="4197350" cy="2643188"/>
        </p:xfrm>
        <a:graphic>
          <a:graphicData uri="http://schemas.openxmlformats.org/presentationml/2006/ole">
            <mc:AlternateContent xmlns:mc="http://schemas.openxmlformats.org/markup-compatibility/2006">
              <mc:Choice xmlns:v="urn:schemas-microsoft-com:vml" Requires="v">
                <p:oleObj spid="_x0000_s109064" name="SPW 10.0 Graph" r:id="rId8" imgW="5583326" imgH="5025542" progId="">
                  <p:embed/>
                </p:oleObj>
              </mc:Choice>
              <mc:Fallback>
                <p:oleObj name="SPW 10.0 Graph" r:id="rId8" imgW="5583326" imgH="5025542" progId="">
                  <p:embed/>
                  <p:pic>
                    <p:nvPicPr>
                      <p:cNvPr id="0" name="Picture 512"/>
                      <p:cNvPicPr>
                        <a:picLocks noChangeAspect="1" noChangeArrowheads="1"/>
                      </p:cNvPicPr>
                      <p:nvPr/>
                    </p:nvPicPr>
                    <p:blipFill>
                      <a:blip r:embed="rId9">
                        <a:extLst>
                          <a:ext uri="{28A0092B-C50C-407E-A947-70E740481C1C}">
                            <a14:useLocalDpi xmlns:a14="http://schemas.microsoft.com/office/drawing/2010/main" val="0"/>
                          </a:ext>
                        </a:extLst>
                      </a:blip>
                      <a:srcRect l="305" t="11270" r="3621" b="11710"/>
                      <a:stretch>
                        <a:fillRect/>
                      </a:stretch>
                    </p:blipFill>
                    <p:spPr bwMode="auto">
                      <a:xfrm>
                        <a:off x="285750" y="4152900"/>
                        <a:ext cx="4197350" cy="2643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7" name="Object 41"/>
          <p:cNvGraphicFramePr>
            <a:graphicFrameLocks/>
          </p:cNvGraphicFramePr>
          <p:nvPr/>
        </p:nvGraphicFramePr>
        <p:xfrm>
          <a:off x="839788" y="4251325"/>
          <a:ext cx="1085850" cy="514350"/>
        </p:xfrm>
        <a:graphic>
          <a:graphicData uri="http://schemas.openxmlformats.org/presentationml/2006/ole">
            <mc:AlternateContent xmlns:mc="http://schemas.openxmlformats.org/markup-compatibility/2006">
              <mc:Choice xmlns:v="urn:schemas-microsoft-com:vml" Requires="v">
                <p:oleObj spid="_x0000_s109065" name="SPW 10.0 Graph" r:id="rId10" imgW="5583326" imgH="5025542" progId="">
                  <p:embed/>
                </p:oleObj>
              </mc:Choice>
              <mc:Fallback>
                <p:oleObj name="SPW 10.0 Graph" r:id="rId10" imgW="5583326" imgH="5025542" progId="">
                  <p:embed/>
                  <p:pic>
                    <p:nvPicPr>
                      <p:cNvPr id="0" name="Picture 513"/>
                      <p:cNvPicPr>
                        <a:picLocks noChangeArrowheads="1"/>
                      </p:cNvPicPr>
                      <p:nvPr/>
                    </p:nvPicPr>
                    <p:blipFill>
                      <a:blip r:embed="rId11">
                        <a:extLst>
                          <a:ext uri="{28A0092B-C50C-407E-A947-70E740481C1C}">
                            <a14:useLocalDpi xmlns:a14="http://schemas.microsoft.com/office/drawing/2010/main" val="0"/>
                          </a:ext>
                        </a:extLst>
                      </a:blip>
                      <a:srcRect l="10648" t="88139" r="64163" b="-452"/>
                      <a:stretch>
                        <a:fillRect/>
                      </a:stretch>
                    </p:blipFill>
                    <p:spPr bwMode="auto">
                      <a:xfrm>
                        <a:off x="839788" y="4251325"/>
                        <a:ext cx="108585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37" name="Rectangle 4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hu-HU">
              <a:solidFill>
                <a:srgbClr val="000000"/>
              </a:solidFill>
              <a:cs typeface="Arial" pitchFamily="34" charset="0"/>
            </a:endParaRPr>
          </a:p>
        </p:txBody>
      </p:sp>
      <p:sp>
        <p:nvSpPr>
          <p:cNvPr id="13338" name="Rectangle 47"/>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hu-HU">
              <a:solidFill>
                <a:srgbClr val="000000"/>
              </a:solidFill>
              <a:cs typeface="Arial" pitchFamily="34" charset="0"/>
            </a:endParaRPr>
          </a:p>
        </p:txBody>
      </p:sp>
      <p:sp>
        <p:nvSpPr>
          <p:cNvPr id="13339" name="Rectangle 48"/>
          <p:cNvSpPr>
            <a:spLocks noChangeArrowheads="1"/>
          </p:cNvSpPr>
          <p:nvPr/>
        </p:nvSpPr>
        <p:spPr bwMode="auto">
          <a:xfrm>
            <a:off x="0" y="4638675"/>
            <a:ext cx="9144000" cy="457200"/>
          </a:xfrm>
          <a:prstGeom prst="rect">
            <a:avLst/>
          </a:prstGeom>
          <a:noFill/>
          <a:ln w="9525">
            <a:noFill/>
            <a:miter lim="800000"/>
            <a:headEnd/>
            <a:tailEnd/>
          </a:ln>
        </p:spPr>
        <p:txBody>
          <a:bodyPr wrap="none" anchor="ctr">
            <a:spAutoFit/>
          </a:bodyPr>
          <a:lstStyle/>
          <a:p>
            <a:endParaRPr lang="hu-HU">
              <a:solidFill>
                <a:srgbClr val="000000"/>
              </a:solidFill>
              <a:cs typeface="Arial" pitchFamily="34" charset="0"/>
            </a:endParaRPr>
          </a:p>
        </p:txBody>
      </p:sp>
      <p:sp>
        <p:nvSpPr>
          <p:cNvPr id="13340" name="Rectangle 49"/>
          <p:cNvSpPr>
            <a:spLocks noChangeArrowheads="1"/>
          </p:cNvSpPr>
          <p:nvPr/>
        </p:nvSpPr>
        <p:spPr bwMode="auto">
          <a:xfrm>
            <a:off x="114300" y="5610225"/>
            <a:ext cx="9144000" cy="0"/>
          </a:xfrm>
          <a:prstGeom prst="rect">
            <a:avLst/>
          </a:prstGeom>
          <a:noFill/>
          <a:ln w="9525">
            <a:noFill/>
            <a:miter lim="800000"/>
            <a:headEnd/>
            <a:tailEnd/>
          </a:ln>
        </p:spPr>
        <p:txBody>
          <a:bodyPr wrap="none" anchor="ctr">
            <a:spAutoFit/>
          </a:bodyPr>
          <a:lstStyle/>
          <a:p>
            <a:pPr eaLnBrk="0" hangingPunct="0"/>
            <a:endParaRPr lang="en-US" sz="1200">
              <a:solidFill>
                <a:srgbClr val="000000"/>
              </a:solidFill>
              <a:cs typeface="Times New Roman" pitchFamily="18" charset="0"/>
            </a:endParaRPr>
          </a:p>
          <a:p>
            <a:pPr eaLnBrk="0" hangingPunct="0"/>
            <a:r>
              <a:rPr lang="en-US" sz="1200">
                <a:solidFill>
                  <a:srgbClr val="000000"/>
                </a:solidFill>
                <a:cs typeface="Times New Roman" pitchFamily="18" charset="0"/>
              </a:rPr>
              <a:t>				         </a:t>
            </a:r>
            <a:endParaRPr lang="en-US">
              <a:solidFill>
                <a:srgbClr val="000000"/>
              </a:solidFill>
              <a:cs typeface="Arial" pitchFamily="34" charset="0"/>
            </a:endParaRPr>
          </a:p>
        </p:txBody>
      </p:sp>
      <p:sp>
        <p:nvSpPr>
          <p:cNvPr id="13341" name="Rectangle 50"/>
          <p:cNvSpPr>
            <a:spLocks noChangeArrowheads="1"/>
          </p:cNvSpPr>
          <p:nvPr/>
        </p:nvSpPr>
        <p:spPr bwMode="auto">
          <a:xfrm>
            <a:off x="114300" y="6124575"/>
            <a:ext cx="9144000" cy="0"/>
          </a:xfrm>
          <a:prstGeom prst="rect">
            <a:avLst/>
          </a:prstGeom>
          <a:noFill/>
          <a:ln w="9525">
            <a:noFill/>
            <a:miter lim="800000"/>
            <a:headEnd/>
            <a:tailEnd/>
          </a:ln>
        </p:spPr>
        <p:txBody>
          <a:bodyPr wrap="none" anchor="ctr">
            <a:spAutoFit/>
          </a:bodyPr>
          <a:lstStyle/>
          <a:p>
            <a:pPr eaLnBrk="0" hangingPunct="0"/>
            <a:r>
              <a:rPr lang="en-US" sz="1200">
                <a:solidFill>
                  <a:srgbClr val="000000"/>
                </a:solidFill>
                <a:cs typeface="Times New Roman" pitchFamily="18" charset="0"/>
              </a:rPr>
              <a:t/>
            </a:r>
            <a:br>
              <a:rPr lang="en-US" sz="1200">
                <a:solidFill>
                  <a:srgbClr val="000000"/>
                </a:solidFill>
                <a:cs typeface="Times New Roman" pitchFamily="18" charset="0"/>
              </a:rPr>
            </a:br>
            <a:r>
              <a:rPr lang="en-US" sz="1200">
                <a:solidFill>
                  <a:srgbClr val="000000"/>
                </a:solidFill>
                <a:cs typeface="Times New Roman" pitchFamily="18" charset="0"/>
              </a:rPr>
              <a:t/>
            </a:r>
            <a:br>
              <a:rPr lang="en-US" sz="1200">
                <a:solidFill>
                  <a:srgbClr val="000000"/>
                </a:solidFill>
                <a:cs typeface="Times New Roman" pitchFamily="18" charset="0"/>
              </a:rPr>
            </a:br>
            <a:endParaRPr lang="en-US">
              <a:solidFill>
                <a:srgbClr val="000000"/>
              </a:solidFill>
              <a:cs typeface="Arial" pitchFamily="34" charset="0"/>
            </a:endParaRPr>
          </a:p>
        </p:txBody>
      </p:sp>
      <p:sp>
        <p:nvSpPr>
          <p:cNvPr id="13342" name="Szövegdoboz 43"/>
          <p:cNvSpPr txBox="1">
            <a:spLocks noChangeArrowheads="1"/>
          </p:cNvSpPr>
          <p:nvPr/>
        </p:nvSpPr>
        <p:spPr bwMode="auto">
          <a:xfrm>
            <a:off x="2251075" y="3857625"/>
            <a:ext cx="1000125" cy="230188"/>
          </a:xfrm>
          <a:prstGeom prst="rect">
            <a:avLst/>
          </a:prstGeom>
          <a:noFill/>
          <a:ln w="9525">
            <a:noFill/>
            <a:miter lim="800000"/>
            <a:headEnd/>
            <a:tailEnd/>
          </a:ln>
        </p:spPr>
        <p:txBody>
          <a:bodyPr>
            <a:spAutoFit/>
          </a:bodyPr>
          <a:lstStyle/>
          <a:p>
            <a:r>
              <a:rPr lang="hu-HU" sz="900" dirty="0" smtClean="0">
                <a:solidFill>
                  <a:srgbClr val="000000"/>
                </a:solidFill>
                <a:cs typeface="Arial" pitchFamily="34" charset="0"/>
              </a:rPr>
              <a:t>Time </a:t>
            </a:r>
            <a:r>
              <a:rPr lang="hu-HU" sz="900" dirty="0">
                <a:solidFill>
                  <a:srgbClr val="000000"/>
                </a:solidFill>
                <a:cs typeface="Arial" pitchFamily="34" charset="0"/>
              </a:rPr>
              <a:t>(h)</a:t>
            </a:r>
          </a:p>
        </p:txBody>
      </p:sp>
      <p:cxnSp>
        <p:nvCxnSpPr>
          <p:cNvPr id="45" name="Egyenes összekötő 44"/>
          <p:cNvCxnSpPr/>
          <p:nvPr/>
        </p:nvCxnSpPr>
        <p:spPr>
          <a:xfrm>
            <a:off x="7043738" y="3000375"/>
            <a:ext cx="1397000" cy="1588"/>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6" name="Lekerekített téglalap 45"/>
          <p:cNvSpPr/>
          <p:nvPr/>
        </p:nvSpPr>
        <p:spPr>
          <a:xfrm>
            <a:off x="7277766" y="2935265"/>
            <a:ext cx="714380" cy="142876"/>
          </a:xfrm>
          <a:prstGeom prst="roundRect">
            <a:avLst/>
          </a:prstGeom>
          <a:solidFill>
            <a:schemeClr val="tx1">
              <a:alpha val="99000"/>
            </a:schemeClr>
          </a:solidFill>
          <a:effectLst>
            <a:outerShdw blurRad="50800" dist="38100" dir="2700000" algn="tl"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1200" i="1" dirty="0">
                <a:solidFill>
                  <a:srgbClr val="FFFFFF"/>
                </a:solidFill>
              </a:rPr>
              <a:t>ul31</a:t>
            </a:r>
          </a:p>
        </p:txBody>
      </p:sp>
      <p:cxnSp>
        <p:nvCxnSpPr>
          <p:cNvPr id="47" name="Egyenes összekötő 46"/>
          <p:cNvCxnSpPr/>
          <p:nvPr/>
        </p:nvCxnSpPr>
        <p:spPr>
          <a:xfrm rot="5400000">
            <a:off x="8108156" y="2999582"/>
            <a:ext cx="142875" cy="1588"/>
          </a:xfrm>
          <a:prstGeom prst="line">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6" name="Lekerekített téglalap 55"/>
          <p:cNvSpPr/>
          <p:nvPr/>
        </p:nvSpPr>
        <p:spPr>
          <a:xfrm>
            <a:off x="5379384" y="2581036"/>
            <a:ext cx="1630800" cy="142876"/>
          </a:xfrm>
          <a:prstGeom prst="roundRect">
            <a:avLst/>
          </a:prstGeom>
          <a:solidFill>
            <a:srgbClr val="00B050"/>
          </a:solidFill>
          <a:effectLst>
            <a:outerShdw blurRad="50800" dist="38100" dir="2700000" algn="tl"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1200" i="1" dirty="0">
                <a:solidFill>
                  <a:srgbClr val="FFFFFF"/>
                </a:solidFill>
              </a:rPr>
              <a:t>ul30</a:t>
            </a:r>
          </a:p>
        </p:txBody>
      </p:sp>
      <p:cxnSp>
        <p:nvCxnSpPr>
          <p:cNvPr id="60" name="Egyenes összekötő nyíllal 59"/>
          <p:cNvCxnSpPr/>
          <p:nvPr/>
        </p:nvCxnSpPr>
        <p:spPr>
          <a:xfrm flipV="1">
            <a:off x="5405438" y="5205413"/>
            <a:ext cx="1784350" cy="7937"/>
          </a:xfrm>
          <a:prstGeom prst="straightConnector1">
            <a:avLst/>
          </a:prstGeom>
          <a:ln>
            <a:solidFill>
              <a:schemeClr val="tx1"/>
            </a:solidFill>
            <a:headEnd type="none"/>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1" name="Egyenes összekötő 60"/>
          <p:cNvCxnSpPr/>
          <p:nvPr/>
        </p:nvCxnSpPr>
        <p:spPr>
          <a:xfrm>
            <a:off x="4911725" y="5203825"/>
            <a:ext cx="1395413" cy="1588"/>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3" name="Egyenes összekötő 62"/>
          <p:cNvCxnSpPr/>
          <p:nvPr/>
        </p:nvCxnSpPr>
        <p:spPr>
          <a:xfrm>
            <a:off x="5548313" y="5195888"/>
            <a:ext cx="1397000" cy="1587"/>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4" name="Egyenes összekötő 63"/>
          <p:cNvCxnSpPr/>
          <p:nvPr/>
        </p:nvCxnSpPr>
        <p:spPr>
          <a:xfrm>
            <a:off x="5583238" y="5562600"/>
            <a:ext cx="2117725" cy="1588"/>
          </a:xfrm>
          <a:prstGeom prst="line">
            <a:avLst/>
          </a:prstGeom>
          <a:ln>
            <a:solidFill>
              <a:schemeClr val="tx1"/>
            </a:solidFill>
            <a:prstDash val="lg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Egyenes összekötő nyíllal 64"/>
          <p:cNvCxnSpPr/>
          <p:nvPr/>
        </p:nvCxnSpPr>
        <p:spPr>
          <a:xfrm rot="10800000">
            <a:off x="7102475" y="5572125"/>
            <a:ext cx="1081088" cy="1588"/>
          </a:xfrm>
          <a:prstGeom prst="straightConnector1">
            <a:avLst/>
          </a:prstGeom>
          <a:ln w="19050">
            <a:solidFill>
              <a:schemeClr val="tx1"/>
            </a:solidFill>
            <a:headEnd type="none"/>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6" name="Egyenes összekötő 65"/>
          <p:cNvCxnSpPr/>
          <p:nvPr/>
        </p:nvCxnSpPr>
        <p:spPr>
          <a:xfrm>
            <a:off x="7083425" y="5562600"/>
            <a:ext cx="1397000" cy="1588"/>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7" name="Lekerekített téglalap 66"/>
          <p:cNvSpPr/>
          <p:nvPr/>
        </p:nvSpPr>
        <p:spPr>
          <a:xfrm>
            <a:off x="7317244" y="5497326"/>
            <a:ext cx="714380" cy="142876"/>
          </a:xfrm>
          <a:prstGeom prst="roundRect">
            <a:avLst/>
          </a:prstGeom>
          <a:solidFill>
            <a:schemeClr val="accent3">
              <a:lumMod val="50000"/>
              <a:alpha val="99000"/>
            </a:schemeClr>
          </a:solidFill>
          <a:effectLst>
            <a:outerShdw blurRad="50800" dist="38100" dir="2700000" algn="tl"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1200" i="1" dirty="0">
                <a:solidFill>
                  <a:srgbClr val="FFFFFF"/>
                </a:solidFill>
              </a:rPr>
              <a:t>ul50</a:t>
            </a:r>
          </a:p>
        </p:txBody>
      </p:sp>
      <p:cxnSp>
        <p:nvCxnSpPr>
          <p:cNvPr id="68" name="Egyenes összekötő 67"/>
          <p:cNvCxnSpPr/>
          <p:nvPr/>
        </p:nvCxnSpPr>
        <p:spPr>
          <a:xfrm rot="5400000">
            <a:off x="8147844" y="5561807"/>
            <a:ext cx="142875" cy="1587"/>
          </a:xfrm>
          <a:prstGeom prst="line">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1" name="Lekerekített téglalap 70"/>
          <p:cNvSpPr/>
          <p:nvPr/>
        </p:nvSpPr>
        <p:spPr>
          <a:xfrm>
            <a:off x="5831284" y="5143097"/>
            <a:ext cx="1080000" cy="142876"/>
          </a:xfrm>
          <a:prstGeom prst="roundRect">
            <a:avLst/>
          </a:prstGeom>
          <a:solidFill>
            <a:srgbClr val="00B0F0"/>
          </a:solidFill>
          <a:effectLst>
            <a:outerShdw blurRad="50800" dist="38100" dir="2700000" algn="tl"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1200" i="1" dirty="0">
                <a:solidFill>
                  <a:srgbClr val="FFFFFF"/>
                </a:solidFill>
              </a:rPr>
              <a:t>ul51</a:t>
            </a:r>
          </a:p>
        </p:txBody>
      </p:sp>
      <p:cxnSp>
        <p:nvCxnSpPr>
          <p:cNvPr id="72" name="Egyenes összekötő 71"/>
          <p:cNvCxnSpPr/>
          <p:nvPr/>
        </p:nvCxnSpPr>
        <p:spPr>
          <a:xfrm rot="5400000">
            <a:off x="5152231" y="2642394"/>
            <a:ext cx="142875" cy="1588"/>
          </a:xfrm>
          <a:prstGeom prst="line">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3" name="Egyenes összekötő 72"/>
          <p:cNvCxnSpPr/>
          <p:nvPr/>
        </p:nvCxnSpPr>
        <p:spPr>
          <a:xfrm rot="5400000">
            <a:off x="5484019" y="5195094"/>
            <a:ext cx="142875" cy="1587"/>
          </a:xfrm>
          <a:prstGeom prst="line">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Egyenes összekötő nyíllal 51"/>
          <p:cNvCxnSpPr/>
          <p:nvPr/>
        </p:nvCxnSpPr>
        <p:spPr>
          <a:xfrm>
            <a:off x="7286625" y="2633356"/>
            <a:ext cx="785813" cy="1587"/>
          </a:xfrm>
          <a:prstGeom prst="straightConnector1">
            <a:avLst/>
          </a:prstGeom>
          <a:ln w="3175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9" name="Egyenes összekötő nyíllal 58"/>
          <p:cNvCxnSpPr/>
          <p:nvPr/>
        </p:nvCxnSpPr>
        <p:spPr>
          <a:xfrm>
            <a:off x="7291388" y="5195888"/>
            <a:ext cx="785812" cy="1587"/>
          </a:xfrm>
          <a:prstGeom prst="straightConnector1">
            <a:avLst/>
          </a:prstGeom>
          <a:ln w="31750">
            <a:solidFill>
              <a:schemeClr val="accent3">
                <a:lumMod val="75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Egyenes összekötő nyíllal 73"/>
          <p:cNvCxnSpPr/>
          <p:nvPr/>
        </p:nvCxnSpPr>
        <p:spPr>
          <a:xfrm flipH="1">
            <a:off x="6215063" y="3000375"/>
            <a:ext cx="785812" cy="1588"/>
          </a:xfrm>
          <a:prstGeom prst="straightConnector1">
            <a:avLst/>
          </a:prstGeom>
          <a:ln w="31750">
            <a:solidFill>
              <a:srgbClr val="008E4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5" name="Egyenes összekötő nyíllal 74"/>
          <p:cNvCxnSpPr/>
          <p:nvPr/>
        </p:nvCxnSpPr>
        <p:spPr>
          <a:xfrm flipH="1">
            <a:off x="6256338" y="5560706"/>
            <a:ext cx="785812" cy="1587"/>
          </a:xfrm>
          <a:prstGeom prst="straightConnector1">
            <a:avLst/>
          </a:prstGeom>
          <a:ln w="31750">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1" name="Téglalap 50"/>
          <p:cNvSpPr/>
          <p:nvPr/>
        </p:nvSpPr>
        <p:spPr>
          <a:xfrm>
            <a:off x="179512" y="260648"/>
            <a:ext cx="8784976" cy="954107"/>
          </a:xfrm>
          <a:prstGeom prst="rect">
            <a:avLst/>
          </a:prstGeom>
          <a:effectLst/>
        </p:spPr>
        <p:txBody>
          <a:bodyPr wrap="square">
            <a:spAutoFit/>
          </a:bodyPr>
          <a:lstStyle/>
          <a:p>
            <a:pPr algn="ctr"/>
            <a:r>
              <a:rPr lang="en-US" sz="2800" b="1" dirty="0" smtClean="0">
                <a:latin typeface="Arial Black" pitchFamily="34" charset="0"/>
              </a:rPr>
              <a:t>Positive correlation between mRNA and antisense RNA expressions</a:t>
            </a:r>
            <a:endParaRPr lang="en-US" sz="2800" b="1" dirty="0">
              <a:latin typeface="Arial Black" pitchFamily="34" charset="0"/>
            </a:endParaRPr>
          </a:p>
        </p:txBody>
      </p:sp>
      <p:sp>
        <p:nvSpPr>
          <p:cNvPr id="49" name="Szövegdoboz 48"/>
          <p:cNvSpPr txBox="1"/>
          <p:nvPr/>
        </p:nvSpPr>
        <p:spPr>
          <a:xfrm>
            <a:off x="8541965" y="-4536"/>
            <a:ext cx="585417"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12g.</a:t>
            </a:r>
            <a:endParaRPr lang="hu-HU" dirty="0"/>
          </a:p>
        </p:txBody>
      </p:sp>
      <p:sp>
        <p:nvSpPr>
          <p:cNvPr id="50" name="Szövegdoboz 49"/>
          <p:cNvSpPr txBox="1"/>
          <p:nvPr/>
        </p:nvSpPr>
        <p:spPr>
          <a:xfrm>
            <a:off x="5220072" y="2024700"/>
            <a:ext cx="2424062" cy="369332"/>
          </a:xfrm>
          <a:prstGeom prst="rect">
            <a:avLst/>
          </a:prstGeom>
          <a:noFill/>
        </p:spPr>
        <p:txBody>
          <a:bodyPr wrap="none" rtlCol="0">
            <a:spAutoFit/>
          </a:bodyPr>
          <a:lstStyle/>
          <a:p>
            <a:r>
              <a:rPr lang="en-US" dirty="0" smtClean="0"/>
              <a:t>Within the hard overlap</a:t>
            </a:r>
            <a:endParaRPr lang="en-US" dirty="0"/>
          </a:p>
        </p:txBody>
      </p:sp>
    </p:spTree>
    <p:extLst>
      <p:ext uri="{BB962C8B-B14F-4D97-AF65-F5344CB8AC3E}">
        <p14:creationId xmlns:p14="http://schemas.microsoft.com/office/powerpoint/2010/main" val="42918065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églalap 60"/>
          <p:cNvSpPr/>
          <p:nvPr/>
        </p:nvSpPr>
        <p:spPr>
          <a:xfrm>
            <a:off x="971600" y="2406026"/>
            <a:ext cx="6984776" cy="3816424"/>
          </a:xfrm>
          <a:prstGeom prst="rect">
            <a:avLst/>
          </a:prstGeom>
          <a:solidFill>
            <a:schemeClr val="bg1">
              <a:lumMod val="9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grpSp>
        <p:nvGrpSpPr>
          <p:cNvPr id="2" name="Csoportba foglalás 68"/>
          <p:cNvGrpSpPr/>
          <p:nvPr/>
        </p:nvGrpSpPr>
        <p:grpSpPr>
          <a:xfrm flipV="1">
            <a:off x="2127920" y="5147663"/>
            <a:ext cx="288032" cy="216024"/>
            <a:chOff x="850380" y="2682650"/>
            <a:chExt cx="288032" cy="216024"/>
          </a:xfrm>
        </p:grpSpPr>
        <p:cxnSp>
          <p:nvCxnSpPr>
            <p:cNvPr id="70" name="Egyenes összekötő 69"/>
            <p:cNvCxnSpPr/>
            <p:nvPr/>
          </p:nvCxnSpPr>
          <p:spPr>
            <a:xfrm flipV="1">
              <a:off x="852761" y="2682650"/>
              <a:ext cx="0" cy="216024"/>
            </a:xfrm>
            <a:prstGeom prst="line">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1" name="Egyenes összekötő nyíllal 70"/>
            <p:cNvCxnSpPr/>
            <p:nvPr/>
          </p:nvCxnSpPr>
          <p:spPr>
            <a:xfrm>
              <a:off x="850380" y="2687412"/>
              <a:ext cx="288032" cy="0"/>
            </a:xfrm>
            <a:prstGeom prst="straightConnector1">
              <a:avLst/>
            </a:prstGeom>
            <a:ln w="1905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3" name="Csoportba foglalás 47"/>
          <p:cNvGrpSpPr/>
          <p:nvPr/>
        </p:nvGrpSpPr>
        <p:grpSpPr>
          <a:xfrm>
            <a:off x="1979712" y="3340641"/>
            <a:ext cx="4761859" cy="144016"/>
            <a:chOff x="1879323" y="4166101"/>
            <a:chExt cx="4761859" cy="144016"/>
          </a:xfrm>
        </p:grpSpPr>
        <p:cxnSp>
          <p:nvCxnSpPr>
            <p:cNvPr id="21" name="Egyenes összekötő 20"/>
            <p:cNvCxnSpPr/>
            <p:nvPr/>
          </p:nvCxnSpPr>
          <p:spPr>
            <a:xfrm>
              <a:off x="1879323" y="4238109"/>
              <a:ext cx="4752528" cy="0"/>
            </a:xfrm>
            <a:prstGeom prst="line">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Téglalap 21"/>
            <p:cNvSpPr/>
            <p:nvPr/>
          </p:nvSpPr>
          <p:spPr>
            <a:xfrm>
              <a:off x="4255587" y="4166101"/>
              <a:ext cx="792088" cy="144016"/>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Téglalap 22"/>
            <p:cNvSpPr/>
            <p:nvPr/>
          </p:nvSpPr>
          <p:spPr>
            <a:xfrm>
              <a:off x="5849094" y="4166101"/>
              <a:ext cx="792088" cy="144016"/>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39" name="Jobbra nyíl 38"/>
          <p:cNvSpPr/>
          <p:nvPr/>
        </p:nvSpPr>
        <p:spPr>
          <a:xfrm flipH="1">
            <a:off x="4042420" y="3340641"/>
            <a:ext cx="216024" cy="144016"/>
          </a:xfrm>
          <a:prstGeom prst="rightArrow">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 name="Jobbra nyíl 39"/>
          <p:cNvSpPr/>
          <p:nvPr/>
        </p:nvSpPr>
        <p:spPr>
          <a:xfrm flipH="1">
            <a:off x="4442470" y="3340641"/>
            <a:ext cx="216024" cy="144016"/>
          </a:xfrm>
          <a:prstGeom prst="rightArrow">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1" name="Jobbra nyíl 40"/>
          <p:cNvSpPr/>
          <p:nvPr/>
        </p:nvSpPr>
        <p:spPr>
          <a:xfrm>
            <a:off x="6425158" y="3340641"/>
            <a:ext cx="216024" cy="144016"/>
          </a:xfrm>
          <a:prstGeom prst="rightArrow">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47" name="Egyenes összekötő 46"/>
          <p:cNvCxnSpPr/>
          <p:nvPr/>
        </p:nvCxnSpPr>
        <p:spPr>
          <a:xfrm flipH="1">
            <a:off x="2051720" y="3414138"/>
            <a:ext cx="1944216" cy="1656184"/>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grpSp>
        <p:nvGrpSpPr>
          <p:cNvPr id="4" name="Csoportba foglalás 56"/>
          <p:cNvGrpSpPr/>
          <p:nvPr/>
        </p:nvGrpSpPr>
        <p:grpSpPr>
          <a:xfrm>
            <a:off x="2032670" y="4820390"/>
            <a:ext cx="5006652" cy="504056"/>
            <a:chOff x="2032670" y="3035052"/>
            <a:chExt cx="5006652" cy="504056"/>
          </a:xfrm>
        </p:grpSpPr>
        <p:cxnSp>
          <p:nvCxnSpPr>
            <p:cNvPr id="43" name="Egyenes összekötő 42"/>
            <p:cNvCxnSpPr/>
            <p:nvPr/>
          </p:nvCxnSpPr>
          <p:spPr>
            <a:xfrm>
              <a:off x="2032670" y="3353755"/>
              <a:ext cx="4752528" cy="0"/>
            </a:xfrm>
            <a:prstGeom prst="line">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3" name="Jobbra nyíl 52"/>
            <p:cNvSpPr/>
            <p:nvPr/>
          </p:nvSpPr>
          <p:spPr>
            <a:xfrm flipH="1">
              <a:off x="2464718" y="3245172"/>
              <a:ext cx="783704" cy="217166"/>
            </a:xfrm>
            <a:prstGeom prst="rightArrow">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Téglalap 53"/>
            <p:cNvSpPr/>
            <p:nvPr/>
          </p:nvSpPr>
          <p:spPr>
            <a:xfrm>
              <a:off x="4893940" y="3224027"/>
              <a:ext cx="1963266" cy="259457"/>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Téglalap 54"/>
            <p:cNvSpPr/>
            <p:nvPr/>
          </p:nvSpPr>
          <p:spPr>
            <a:xfrm>
              <a:off x="6823298" y="3035052"/>
              <a:ext cx="216024" cy="50405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Jobbra nyíl 51"/>
            <p:cNvSpPr/>
            <p:nvPr/>
          </p:nvSpPr>
          <p:spPr>
            <a:xfrm flipH="1">
              <a:off x="5222354" y="3240981"/>
              <a:ext cx="1528936" cy="225549"/>
            </a:xfrm>
            <a:prstGeom prst="rightArrow">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cxnSp>
        <p:nvCxnSpPr>
          <p:cNvPr id="48" name="Egyenes összekötő 47"/>
          <p:cNvCxnSpPr>
            <a:stCxn id="40" idx="1"/>
          </p:cNvCxnSpPr>
          <p:nvPr/>
        </p:nvCxnSpPr>
        <p:spPr>
          <a:xfrm>
            <a:off x="4658494" y="3412649"/>
            <a:ext cx="2001738" cy="1585665"/>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63" name="Szövegdoboz 62"/>
          <p:cNvSpPr txBox="1"/>
          <p:nvPr/>
        </p:nvSpPr>
        <p:spPr>
          <a:xfrm>
            <a:off x="3059832" y="2694058"/>
            <a:ext cx="3494867" cy="400110"/>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sz="2000" b="1" dirty="0" smtClean="0"/>
              <a:t>Ul                   IR            </a:t>
            </a:r>
            <a:r>
              <a:rPr lang="hu-HU" sz="2000" b="1" dirty="0" err="1" smtClean="0"/>
              <a:t>Us</a:t>
            </a:r>
            <a:r>
              <a:rPr lang="hu-HU" sz="2000" b="1" dirty="0" smtClean="0"/>
              <a:t>         TR</a:t>
            </a:r>
            <a:endParaRPr lang="hu-HU" sz="2000" b="1" dirty="0"/>
          </a:p>
        </p:txBody>
      </p:sp>
      <p:sp>
        <p:nvSpPr>
          <p:cNvPr id="64" name="Szövegdoboz 63"/>
          <p:cNvSpPr txBox="1"/>
          <p:nvPr/>
        </p:nvSpPr>
        <p:spPr>
          <a:xfrm>
            <a:off x="3948311" y="3058290"/>
            <a:ext cx="875561" cy="276999"/>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sz="1200" b="1" i="1" dirty="0" smtClean="0"/>
              <a:t>ep0   ie180</a:t>
            </a:r>
            <a:endParaRPr lang="hu-HU" sz="1200" b="1" i="1" dirty="0"/>
          </a:p>
        </p:txBody>
      </p:sp>
      <p:sp>
        <p:nvSpPr>
          <p:cNvPr id="65" name="Szövegdoboz 64"/>
          <p:cNvSpPr txBox="1"/>
          <p:nvPr/>
        </p:nvSpPr>
        <p:spPr>
          <a:xfrm>
            <a:off x="2668166" y="4725140"/>
            <a:ext cx="3611886"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sz="1600" b="1" i="1" dirty="0" smtClean="0"/>
              <a:t>ep0                                                         ie180</a:t>
            </a:r>
            <a:endParaRPr lang="hu-HU" sz="1600" b="1" i="1" dirty="0"/>
          </a:p>
        </p:txBody>
      </p:sp>
      <p:sp>
        <p:nvSpPr>
          <p:cNvPr id="66" name="Téglalap 65"/>
          <p:cNvSpPr/>
          <p:nvPr/>
        </p:nvSpPr>
        <p:spPr>
          <a:xfrm>
            <a:off x="2123728" y="5067085"/>
            <a:ext cx="288032" cy="144016"/>
          </a:xfrm>
          <a:prstGeom prst="rect">
            <a:avLst/>
          </a:prstGeom>
          <a:solidFill>
            <a:srgbClr val="94949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5" name="Csoportba foglalás 71"/>
          <p:cNvGrpSpPr/>
          <p:nvPr/>
        </p:nvGrpSpPr>
        <p:grpSpPr>
          <a:xfrm flipV="1">
            <a:off x="4922515" y="5147663"/>
            <a:ext cx="288032" cy="216024"/>
            <a:chOff x="850380" y="2682650"/>
            <a:chExt cx="288032" cy="216024"/>
          </a:xfrm>
        </p:grpSpPr>
        <p:cxnSp>
          <p:nvCxnSpPr>
            <p:cNvPr id="73" name="Egyenes összekötő 72"/>
            <p:cNvCxnSpPr/>
            <p:nvPr/>
          </p:nvCxnSpPr>
          <p:spPr>
            <a:xfrm flipV="1">
              <a:off x="852761" y="2682650"/>
              <a:ext cx="0" cy="216024"/>
            </a:xfrm>
            <a:prstGeom prst="line">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Egyenes összekötő nyíllal 73"/>
            <p:cNvCxnSpPr/>
            <p:nvPr/>
          </p:nvCxnSpPr>
          <p:spPr>
            <a:xfrm>
              <a:off x="850380" y="2687412"/>
              <a:ext cx="288032" cy="0"/>
            </a:xfrm>
            <a:prstGeom prst="straightConnector1">
              <a:avLst/>
            </a:prstGeom>
            <a:ln w="1905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67" name="Téglalap 66"/>
          <p:cNvSpPr/>
          <p:nvPr/>
        </p:nvSpPr>
        <p:spPr>
          <a:xfrm>
            <a:off x="4916041" y="5067085"/>
            <a:ext cx="288032" cy="144016"/>
          </a:xfrm>
          <a:prstGeom prst="rect">
            <a:avLst/>
          </a:prstGeom>
          <a:solidFill>
            <a:srgbClr val="94949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76" name="Egyenes összekötő 75"/>
          <p:cNvCxnSpPr/>
          <p:nvPr/>
        </p:nvCxnSpPr>
        <p:spPr>
          <a:xfrm>
            <a:off x="2445668" y="5492845"/>
            <a:ext cx="45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Egyenes összekötő 76"/>
          <p:cNvCxnSpPr/>
          <p:nvPr/>
        </p:nvCxnSpPr>
        <p:spPr>
          <a:xfrm>
            <a:off x="2445668" y="5363687"/>
            <a:ext cx="234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Egyenes összekötő 78"/>
          <p:cNvCxnSpPr/>
          <p:nvPr/>
        </p:nvCxnSpPr>
        <p:spPr>
          <a:xfrm>
            <a:off x="5299777" y="5363687"/>
            <a:ext cx="172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Szövegdoboz 79"/>
          <p:cNvSpPr txBox="1"/>
          <p:nvPr/>
        </p:nvSpPr>
        <p:spPr>
          <a:xfrm>
            <a:off x="1917484" y="5551290"/>
            <a:ext cx="5896807"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sz="1600" b="1" dirty="0" smtClean="0"/>
              <a:t>LAT                                                  LLT                                                    AST</a:t>
            </a:r>
            <a:endParaRPr lang="hu-HU" sz="1600" b="1" dirty="0"/>
          </a:p>
        </p:txBody>
      </p:sp>
      <p:cxnSp>
        <p:nvCxnSpPr>
          <p:cNvPr id="82" name="Egyenes összekötő nyíllal 81"/>
          <p:cNvCxnSpPr/>
          <p:nvPr/>
        </p:nvCxnSpPr>
        <p:spPr>
          <a:xfrm flipV="1">
            <a:off x="2292127" y="5358354"/>
            <a:ext cx="216024" cy="28803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3" name="Egyenes összekötő nyíllal 82"/>
          <p:cNvCxnSpPr/>
          <p:nvPr/>
        </p:nvCxnSpPr>
        <p:spPr>
          <a:xfrm flipH="1" flipV="1">
            <a:off x="6988460" y="5381597"/>
            <a:ext cx="324000" cy="211831"/>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7" name="Egyenes összekötő nyíllal 86"/>
          <p:cNvCxnSpPr/>
          <p:nvPr/>
        </p:nvCxnSpPr>
        <p:spPr>
          <a:xfrm flipV="1">
            <a:off x="4716016" y="5477987"/>
            <a:ext cx="0" cy="216024"/>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9" name="Szövegdoboz 88"/>
          <p:cNvSpPr txBox="1"/>
          <p:nvPr/>
        </p:nvSpPr>
        <p:spPr>
          <a:xfrm>
            <a:off x="2050834" y="5007839"/>
            <a:ext cx="3246402" cy="276999"/>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sz="1200" b="1" dirty="0" smtClean="0"/>
              <a:t>LAP                                                                         ASP</a:t>
            </a:r>
            <a:endParaRPr lang="hu-HU" sz="1200" b="1" dirty="0"/>
          </a:p>
        </p:txBody>
      </p:sp>
      <p:sp>
        <p:nvSpPr>
          <p:cNvPr id="37" name="Téglalap 36"/>
          <p:cNvSpPr/>
          <p:nvPr/>
        </p:nvSpPr>
        <p:spPr>
          <a:xfrm>
            <a:off x="611560" y="188640"/>
            <a:ext cx="7344816" cy="584775"/>
          </a:xfrm>
          <a:prstGeom prst="rect">
            <a:avLst/>
          </a:prstGeom>
          <a:effectLst/>
        </p:spPr>
        <p:txBody>
          <a:bodyPr wrap="square">
            <a:spAutoFit/>
          </a:bodyPr>
          <a:lstStyle/>
          <a:p>
            <a:pPr algn="ctr"/>
            <a:r>
              <a:rPr lang="hu-HU" sz="3200" b="1" dirty="0" smtClean="0">
                <a:latin typeface="Arial Black" pitchFamily="34" charset="0"/>
              </a:rPr>
              <a:t>Long non-coding RNAs of PRV</a:t>
            </a:r>
            <a:endParaRPr lang="en-US" sz="3200" b="1" dirty="0">
              <a:latin typeface="Arial Black" pitchFamily="34" charset="0"/>
            </a:endParaRPr>
          </a:p>
        </p:txBody>
      </p:sp>
      <p:sp>
        <p:nvSpPr>
          <p:cNvPr id="38" name="Szövegdoboz 37"/>
          <p:cNvSpPr txBox="1"/>
          <p:nvPr/>
        </p:nvSpPr>
        <p:spPr>
          <a:xfrm>
            <a:off x="8657626" y="-4536"/>
            <a:ext cx="476412"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15.</a:t>
            </a:r>
            <a:endParaRPr lang="hu-HU" dirty="0"/>
          </a:p>
        </p:txBody>
      </p:sp>
      <p:grpSp>
        <p:nvGrpSpPr>
          <p:cNvPr id="6" name="Csoportba foglalás 41"/>
          <p:cNvGrpSpPr/>
          <p:nvPr/>
        </p:nvGrpSpPr>
        <p:grpSpPr>
          <a:xfrm>
            <a:off x="2649818" y="980728"/>
            <a:ext cx="3672408" cy="1302163"/>
            <a:chOff x="4716016" y="2136264"/>
            <a:chExt cx="3672408" cy="1302163"/>
          </a:xfrm>
        </p:grpSpPr>
        <p:sp>
          <p:nvSpPr>
            <p:cNvPr id="44" name="Téglalap 43"/>
            <p:cNvSpPr/>
            <p:nvPr/>
          </p:nvSpPr>
          <p:spPr>
            <a:xfrm>
              <a:off x="4716016" y="2136264"/>
              <a:ext cx="3672408" cy="1302163"/>
            </a:xfrm>
            <a:prstGeom prst="rect">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45" name="Szövegdoboz 44"/>
            <p:cNvSpPr txBox="1"/>
            <p:nvPr/>
          </p:nvSpPr>
          <p:spPr>
            <a:xfrm>
              <a:off x="5389074" y="2787371"/>
              <a:ext cx="2220480" cy="307777"/>
            </a:xfrm>
            <a:prstGeom prst="rect">
              <a:avLst/>
            </a:prstGeom>
            <a:noFill/>
            <a:effectLst/>
          </p:spPr>
          <p:txBody>
            <a:bodyPr wrap="none" rtlCol="0">
              <a:spAutoFit/>
            </a:bodyPr>
            <a:lstStyle/>
            <a:p>
              <a:r>
                <a:rPr lang="hu-HU" sz="1400" dirty="0" smtClean="0"/>
                <a:t>5’                                            3’</a:t>
              </a:r>
              <a:endParaRPr lang="hu-HU" sz="1400" dirty="0"/>
            </a:p>
          </p:txBody>
        </p:sp>
        <p:sp>
          <p:nvSpPr>
            <p:cNvPr id="46" name="Szövegdoboz 45"/>
            <p:cNvSpPr txBox="1"/>
            <p:nvPr/>
          </p:nvSpPr>
          <p:spPr>
            <a:xfrm>
              <a:off x="5524188" y="3036608"/>
              <a:ext cx="2220480" cy="307777"/>
            </a:xfrm>
            <a:prstGeom prst="rect">
              <a:avLst/>
            </a:prstGeom>
            <a:noFill/>
            <a:effectLst/>
          </p:spPr>
          <p:txBody>
            <a:bodyPr wrap="none" rtlCol="0">
              <a:spAutoFit/>
            </a:bodyPr>
            <a:lstStyle/>
            <a:p>
              <a:r>
                <a:rPr lang="hu-HU" sz="1400" dirty="0" smtClean="0"/>
                <a:t>3’                                            5’</a:t>
              </a:r>
              <a:endParaRPr lang="hu-HU" sz="1400" dirty="0"/>
            </a:p>
          </p:txBody>
        </p:sp>
        <p:sp>
          <p:nvSpPr>
            <p:cNvPr id="49" name="Jobbra nyíl 48"/>
            <p:cNvSpPr/>
            <p:nvPr/>
          </p:nvSpPr>
          <p:spPr>
            <a:xfrm>
              <a:off x="5642806" y="2816671"/>
              <a:ext cx="1656184" cy="216024"/>
            </a:xfrm>
            <a:prstGeom prst="rightArrow">
              <a:avLst/>
            </a:prstGeom>
            <a:solidFill>
              <a:schemeClr val="bg1">
                <a:lumMod val="6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50" name="Jobbra nyíl 49"/>
            <p:cNvSpPr/>
            <p:nvPr/>
          </p:nvSpPr>
          <p:spPr>
            <a:xfrm flipH="1">
              <a:off x="5759336" y="3075207"/>
              <a:ext cx="1656184" cy="216024"/>
            </a:xfrm>
            <a:prstGeom prst="rightArrow">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grpSp>
      <p:sp>
        <p:nvSpPr>
          <p:cNvPr id="51" name="Szövegdoboz 50"/>
          <p:cNvSpPr txBox="1"/>
          <p:nvPr/>
        </p:nvSpPr>
        <p:spPr>
          <a:xfrm>
            <a:off x="2699792" y="1037874"/>
            <a:ext cx="3544496" cy="584775"/>
          </a:xfrm>
          <a:prstGeom prst="rect">
            <a:avLst/>
          </a:prstGeom>
          <a:noFill/>
        </p:spPr>
        <p:txBody>
          <a:bodyPr wrap="none" rtlCol="0">
            <a:spAutoFit/>
          </a:bodyPr>
          <a:lstStyle/>
          <a:p>
            <a:pPr algn="ctr"/>
            <a:r>
              <a:rPr lang="en-US" sz="1600" b="1" dirty="0" smtClean="0"/>
              <a:t>CONVERGENT OVERLAP</a:t>
            </a:r>
          </a:p>
          <a:p>
            <a:pPr algn="ctr"/>
            <a:r>
              <a:rPr lang="en-US" sz="1600" dirty="0" smtClean="0"/>
              <a:t>between coding – and non-coding genes</a:t>
            </a:r>
            <a:endParaRPr lang="en-US" sz="1600" dirty="0"/>
          </a:p>
        </p:txBody>
      </p:sp>
    </p:spTree>
    <p:extLst>
      <p:ext uri="{BB962C8B-B14F-4D97-AF65-F5344CB8AC3E}">
        <p14:creationId xmlns:p14="http://schemas.microsoft.com/office/powerpoint/2010/main" val="21712777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églalap 24"/>
          <p:cNvSpPr/>
          <p:nvPr/>
        </p:nvSpPr>
        <p:spPr>
          <a:xfrm>
            <a:off x="502915" y="4149079"/>
            <a:ext cx="8352928" cy="2351391"/>
          </a:xfrm>
          <a:prstGeom prst="rect">
            <a:avLst/>
          </a:prstGeom>
          <a:solidFill>
            <a:schemeClr val="bg2"/>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Egyenes összekötő 5"/>
          <p:cNvCxnSpPr/>
          <p:nvPr/>
        </p:nvCxnSpPr>
        <p:spPr>
          <a:xfrm>
            <a:off x="804292" y="5164361"/>
            <a:ext cx="7877175" cy="1588"/>
          </a:xfrm>
          <a:prstGeom prst="line">
            <a:avLst/>
          </a:prstGeom>
          <a:ln>
            <a:solidFill>
              <a:schemeClr val="tx1"/>
            </a:solidFill>
            <a:prstDash val="dashDot"/>
          </a:ln>
          <a:effectLst/>
        </p:spPr>
        <p:style>
          <a:lnRef idx="1">
            <a:schemeClr val="accent1"/>
          </a:lnRef>
          <a:fillRef idx="0">
            <a:schemeClr val="accent1"/>
          </a:fillRef>
          <a:effectRef idx="0">
            <a:schemeClr val="accent1"/>
          </a:effectRef>
          <a:fontRef idx="minor">
            <a:schemeClr val="tx1"/>
          </a:fontRef>
        </p:style>
      </p:cxnSp>
      <p:cxnSp>
        <p:nvCxnSpPr>
          <p:cNvPr id="9" name="Egyenes összekötő 8"/>
          <p:cNvCxnSpPr/>
          <p:nvPr/>
        </p:nvCxnSpPr>
        <p:spPr>
          <a:xfrm>
            <a:off x="1804417" y="5164361"/>
            <a:ext cx="5715000" cy="1588"/>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64516" name="Tartalom helye 17"/>
          <p:cNvSpPr>
            <a:spLocks noGrp="1"/>
          </p:cNvSpPr>
          <p:nvPr>
            <p:ph sz="quarter" idx="1"/>
          </p:nvPr>
        </p:nvSpPr>
        <p:spPr>
          <a:xfrm>
            <a:off x="286891" y="1052736"/>
            <a:ext cx="8821613" cy="4495800"/>
          </a:xfrm>
          <a:effectLst/>
        </p:spPr>
        <p:txBody>
          <a:bodyPr/>
          <a:lstStyle/>
          <a:p>
            <a:endParaRPr lang="en-US" sz="1000" smtClean="0"/>
          </a:p>
          <a:p>
            <a:endParaRPr lang="en-US" sz="1000" smtClean="0"/>
          </a:p>
          <a:p>
            <a:endParaRPr lang="en-US" sz="1000" smtClean="0"/>
          </a:p>
          <a:p>
            <a:endParaRPr lang="en-US" sz="1000" smtClean="0"/>
          </a:p>
          <a:p>
            <a:endParaRPr lang="en-US" sz="1000" smtClean="0"/>
          </a:p>
          <a:p>
            <a:endParaRPr lang="en-US" sz="1000" smtClean="0"/>
          </a:p>
          <a:p>
            <a:endParaRPr lang="en-US" sz="1000" smtClean="0"/>
          </a:p>
          <a:p>
            <a:endParaRPr lang="en-US" sz="1000" smtClean="0"/>
          </a:p>
          <a:p>
            <a:endParaRPr lang="en-US" sz="1400" smtClean="0"/>
          </a:p>
          <a:p>
            <a:r>
              <a:rPr lang="en-US" sz="1400" smtClean="0"/>
              <a:t> </a:t>
            </a:r>
          </a:p>
          <a:p>
            <a:pPr>
              <a:buFont typeface="Wingdings" pitchFamily="2" charset="2"/>
              <a:buNone/>
            </a:pPr>
            <a:endParaRPr lang="en-US" sz="1400" smtClean="0"/>
          </a:p>
          <a:p>
            <a:pPr>
              <a:buFont typeface="Wingdings" pitchFamily="2" charset="2"/>
              <a:buNone/>
            </a:pPr>
            <a:r>
              <a:rPr lang="en-US" sz="1400" smtClean="0"/>
              <a:t>  </a:t>
            </a:r>
            <a:br>
              <a:rPr lang="en-US" sz="1400" smtClean="0"/>
            </a:br>
            <a:r>
              <a:rPr lang="en-US" sz="1400" smtClean="0"/>
              <a:t>                              Time (h)                                                                                 Time (h)</a:t>
            </a:r>
          </a:p>
          <a:p>
            <a:pPr>
              <a:buFont typeface="Wingdings" pitchFamily="2" charset="2"/>
              <a:buNone/>
            </a:pPr>
            <a:endParaRPr lang="en-US" sz="1400" smtClean="0"/>
          </a:p>
          <a:p>
            <a:pPr>
              <a:buFont typeface="Wingdings" pitchFamily="2" charset="2"/>
              <a:buNone/>
            </a:pPr>
            <a:endParaRPr lang="en-US" sz="1400" smtClean="0"/>
          </a:p>
        </p:txBody>
      </p:sp>
      <p:cxnSp>
        <p:nvCxnSpPr>
          <p:cNvPr id="16" name="Egyenes összekötő 15"/>
          <p:cNvCxnSpPr/>
          <p:nvPr/>
        </p:nvCxnSpPr>
        <p:spPr>
          <a:xfrm>
            <a:off x="902717" y="5448524"/>
            <a:ext cx="7877175" cy="1587"/>
          </a:xfrm>
          <a:prstGeom prst="line">
            <a:avLst/>
          </a:prstGeom>
          <a:ln>
            <a:solidFill>
              <a:schemeClr val="tx1"/>
            </a:solidFill>
            <a:prstDash val="dashDot"/>
          </a:ln>
          <a:effectLst/>
        </p:spPr>
        <p:style>
          <a:lnRef idx="1">
            <a:schemeClr val="accent1"/>
          </a:lnRef>
          <a:fillRef idx="0">
            <a:schemeClr val="accent1"/>
          </a:fillRef>
          <a:effectRef idx="0">
            <a:schemeClr val="accent1"/>
          </a:effectRef>
          <a:fontRef idx="minor">
            <a:schemeClr val="tx1"/>
          </a:fontRef>
        </p:style>
      </p:cxnSp>
      <p:cxnSp>
        <p:nvCxnSpPr>
          <p:cNvPr id="17" name="Egyenes összekötő 16"/>
          <p:cNvCxnSpPr/>
          <p:nvPr/>
        </p:nvCxnSpPr>
        <p:spPr>
          <a:xfrm>
            <a:off x="1902842" y="5448524"/>
            <a:ext cx="5715000" cy="1587"/>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 name="Egyenes összekötő nyíllal 3"/>
          <p:cNvCxnSpPr/>
          <p:nvPr/>
        </p:nvCxnSpPr>
        <p:spPr>
          <a:xfrm rot="10800000">
            <a:off x="4661917" y="5164361"/>
            <a:ext cx="1643062" cy="1588"/>
          </a:xfrm>
          <a:prstGeom prst="straightConnector1">
            <a:avLst/>
          </a:prstGeom>
          <a:ln>
            <a:solidFill>
              <a:schemeClr val="tx1"/>
            </a:solidFill>
            <a:headEnd type="none"/>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5" name="Egyenes összekötő nyíllal 4"/>
          <p:cNvCxnSpPr/>
          <p:nvPr/>
        </p:nvCxnSpPr>
        <p:spPr>
          <a:xfrm rot="10800000">
            <a:off x="1825054" y="5161186"/>
            <a:ext cx="1643063" cy="1588"/>
          </a:xfrm>
          <a:prstGeom prst="straightConnector1">
            <a:avLst/>
          </a:prstGeom>
          <a:ln>
            <a:solidFill>
              <a:schemeClr val="tx1"/>
            </a:solidFill>
            <a:headEnd type="none"/>
            <a:tailEnd type="triangle" w="lg" len="lg"/>
          </a:ln>
          <a:effectLst/>
        </p:spPr>
        <p:style>
          <a:lnRef idx="1">
            <a:schemeClr val="accent1"/>
          </a:lnRef>
          <a:fillRef idx="0">
            <a:schemeClr val="accent1"/>
          </a:fillRef>
          <a:effectRef idx="0">
            <a:schemeClr val="accent1"/>
          </a:effectRef>
          <a:fontRef idx="minor">
            <a:schemeClr val="tx1"/>
          </a:fontRef>
        </p:style>
      </p:cxnSp>
      <p:pic>
        <p:nvPicPr>
          <p:cNvPr id="64522" name="Tartalom helye 16" descr="Kép1.png"/>
          <p:cNvPicPr>
            <a:picLocks noChangeAspect="1"/>
          </p:cNvPicPr>
          <p:nvPr/>
        </p:nvPicPr>
        <p:blipFill>
          <a:blip r:embed="rId3" cstate="print"/>
          <a:srcRect b="7651"/>
          <a:stretch>
            <a:fillRect/>
          </a:stretch>
        </p:blipFill>
        <p:spPr bwMode="auto">
          <a:xfrm>
            <a:off x="464567" y="1444849"/>
            <a:ext cx="4110037" cy="2587625"/>
          </a:xfrm>
          <a:prstGeom prst="rect">
            <a:avLst/>
          </a:prstGeom>
          <a:noFill/>
          <a:ln w="9525">
            <a:noFill/>
            <a:miter lim="800000"/>
            <a:headEnd/>
            <a:tailEnd/>
          </a:ln>
          <a:effectLst/>
        </p:spPr>
      </p:pic>
      <p:pic>
        <p:nvPicPr>
          <p:cNvPr id="64523" name="Kép 19" descr="Kép1.png"/>
          <p:cNvPicPr>
            <a:picLocks noChangeAspect="1"/>
          </p:cNvPicPr>
          <p:nvPr/>
        </p:nvPicPr>
        <p:blipFill>
          <a:blip r:embed="rId4" cstate="print"/>
          <a:srcRect b="5103"/>
          <a:stretch>
            <a:fillRect/>
          </a:stretch>
        </p:blipFill>
        <p:spPr bwMode="auto">
          <a:xfrm>
            <a:off x="4822254" y="1373411"/>
            <a:ext cx="4071938" cy="2714625"/>
          </a:xfrm>
          <a:prstGeom prst="rect">
            <a:avLst/>
          </a:prstGeom>
          <a:noFill/>
          <a:ln w="9525">
            <a:noFill/>
            <a:miter lim="800000"/>
            <a:headEnd/>
            <a:tailEnd/>
          </a:ln>
          <a:effectLst/>
        </p:spPr>
      </p:pic>
      <p:sp>
        <p:nvSpPr>
          <p:cNvPr id="10" name="Lekerekített téglalap 9"/>
          <p:cNvSpPr/>
          <p:nvPr/>
        </p:nvSpPr>
        <p:spPr>
          <a:xfrm>
            <a:off x="2089441" y="5089511"/>
            <a:ext cx="714380" cy="142876"/>
          </a:xfrm>
          <a:prstGeom prst="roundRect">
            <a:avLst/>
          </a:prstGeom>
          <a:solidFill>
            <a:srgbClr val="C00000"/>
          </a:solidFill>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i="1" smtClean="0">
                <a:solidFill>
                  <a:srgbClr val="FFFFFF"/>
                </a:solidFill>
              </a:rPr>
              <a:t>ep0</a:t>
            </a:r>
            <a:endParaRPr lang="en-US" sz="1200" i="1">
              <a:solidFill>
                <a:srgbClr val="FFFFFF"/>
              </a:solidFill>
            </a:endParaRPr>
          </a:p>
        </p:txBody>
      </p:sp>
      <p:sp>
        <p:nvSpPr>
          <p:cNvPr id="11" name="Lekerekített téglalap 10"/>
          <p:cNvSpPr/>
          <p:nvPr/>
        </p:nvSpPr>
        <p:spPr>
          <a:xfrm>
            <a:off x="4927291" y="5092721"/>
            <a:ext cx="2520000" cy="142876"/>
          </a:xfrm>
          <a:prstGeom prst="roundRect">
            <a:avLst/>
          </a:prstGeom>
          <a:solidFill>
            <a:srgbClr val="00B050"/>
          </a:solidFill>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i="1" smtClean="0">
                <a:solidFill>
                  <a:srgbClr val="FFFFFF"/>
                </a:solidFill>
              </a:rPr>
              <a:t>ie180</a:t>
            </a:r>
            <a:endParaRPr lang="en-US" sz="1200" i="1">
              <a:solidFill>
                <a:srgbClr val="FFFFFF"/>
              </a:solidFill>
            </a:endParaRPr>
          </a:p>
        </p:txBody>
      </p:sp>
      <p:cxnSp>
        <p:nvCxnSpPr>
          <p:cNvPr id="12" name="Egyenes összekötő 11"/>
          <p:cNvCxnSpPr/>
          <p:nvPr/>
        </p:nvCxnSpPr>
        <p:spPr>
          <a:xfrm rot="5400000">
            <a:off x="2875185" y="5154043"/>
            <a:ext cx="142875" cy="1588"/>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3" name="Egyenes összekötő 12"/>
          <p:cNvCxnSpPr/>
          <p:nvPr/>
        </p:nvCxnSpPr>
        <p:spPr>
          <a:xfrm rot="5400000">
            <a:off x="7447185" y="5166743"/>
            <a:ext cx="142875" cy="1588"/>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4" name="Ötszög 13"/>
          <p:cNvSpPr/>
          <p:nvPr/>
        </p:nvSpPr>
        <p:spPr>
          <a:xfrm>
            <a:off x="1607545" y="5369431"/>
            <a:ext cx="857256" cy="142876"/>
          </a:xfrm>
          <a:prstGeom prst="homePlate">
            <a:avLst/>
          </a:prstGeom>
          <a:solidFill>
            <a:schemeClr val="tx1">
              <a:lumMod val="85000"/>
              <a:lumOff val="15000"/>
            </a:schemeClr>
          </a:solidFill>
          <a:ln>
            <a:prstDash val="dash"/>
          </a:ln>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i="1" smtClean="0">
                <a:solidFill>
                  <a:schemeClr val="bg1"/>
                </a:solidFill>
              </a:rPr>
              <a:t>LAT</a:t>
            </a:r>
            <a:endParaRPr lang="en-US" sz="1600" i="1">
              <a:solidFill>
                <a:schemeClr val="bg1"/>
              </a:solidFill>
            </a:endParaRPr>
          </a:p>
        </p:txBody>
      </p:sp>
      <p:sp>
        <p:nvSpPr>
          <p:cNvPr id="15" name="Ötszög 14"/>
          <p:cNvSpPr/>
          <p:nvPr/>
        </p:nvSpPr>
        <p:spPr>
          <a:xfrm>
            <a:off x="4393627" y="5381866"/>
            <a:ext cx="3240000" cy="142876"/>
          </a:xfrm>
          <a:prstGeom prst="homePlate">
            <a:avLst/>
          </a:prstGeom>
          <a:solidFill>
            <a:srgbClr val="0066FF"/>
          </a:solidFill>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i="1" smtClean="0">
                <a:solidFill>
                  <a:srgbClr val="FFFFFF"/>
                </a:solidFill>
              </a:rPr>
              <a:t>AST</a:t>
            </a:r>
            <a:endParaRPr lang="en-US" sz="1200" i="1">
              <a:solidFill>
                <a:srgbClr val="FFFFFF"/>
              </a:solidFill>
            </a:endParaRPr>
          </a:p>
        </p:txBody>
      </p:sp>
      <p:sp>
        <p:nvSpPr>
          <p:cNvPr id="18" name="Téglalap 17"/>
          <p:cNvSpPr/>
          <p:nvPr/>
        </p:nvSpPr>
        <p:spPr>
          <a:xfrm>
            <a:off x="72008" y="260648"/>
            <a:ext cx="8676456" cy="954107"/>
          </a:xfrm>
          <a:prstGeom prst="rect">
            <a:avLst/>
          </a:prstGeom>
          <a:effectLst/>
        </p:spPr>
        <p:txBody>
          <a:bodyPr wrap="square">
            <a:spAutoFit/>
          </a:bodyPr>
          <a:lstStyle/>
          <a:p>
            <a:pPr algn="ctr"/>
            <a:r>
              <a:rPr lang="en-US" sz="2800" b="1" dirty="0" smtClean="0">
                <a:latin typeface="Arial Black" pitchFamily="34" charset="0"/>
              </a:rPr>
              <a:t>Inverse expression patterns between mRNA and antisense RNA expressions</a:t>
            </a:r>
            <a:endParaRPr lang="en-US" sz="2800" b="1" dirty="0">
              <a:latin typeface="Arial Black" pitchFamily="34" charset="0"/>
            </a:endParaRPr>
          </a:p>
        </p:txBody>
      </p:sp>
      <p:sp>
        <p:nvSpPr>
          <p:cNvPr id="19" name="Szövegdoboz 18"/>
          <p:cNvSpPr txBox="1"/>
          <p:nvPr/>
        </p:nvSpPr>
        <p:spPr>
          <a:xfrm>
            <a:off x="2841471" y="4177680"/>
            <a:ext cx="2652649" cy="369332"/>
          </a:xfrm>
          <a:prstGeom prst="rect">
            <a:avLst/>
          </a:prstGeom>
          <a:noFill/>
          <a:effectLst/>
        </p:spPr>
        <p:txBody>
          <a:bodyPr wrap="none" rtlCol="0">
            <a:spAutoFit/>
          </a:bodyPr>
          <a:lstStyle/>
          <a:p>
            <a:r>
              <a:rPr lang="en-US" b="1" smtClean="0"/>
              <a:t>Transcription factor genes</a:t>
            </a:r>
            <a:endParaRPr lang="en-US" b="1"/>
          </a:p>
        </p:txBody>
      </p:sp>
      <p:sp>
        <p:nvSpPr>
          <p:cNvPr id="20" name="Szövegdoboz 19"/>
          <p:cNvSpPr txBox="1"/>
          <p:nvPr/>
        </p:nvSpPr>
        <p:spPr>
          <a:xfrm>
            <a:off x="3383235" y="6112604"/>
            <a:ext cx="1889813" cy="369332"/>
          </a:xfrm>
          <a:prstGeom prst="rect">
            <a:avLst/>
          </a:prstGeom>
          <a:noFill/>
          <a:effectLst/>
        </p:spPr>
        <p:txBody>
          <a:bodyPr wrap="none" rtlCol="0">
            <a:spAutoFit/>
          </a:bodyPr>
          <a:lstStyle/>
          <a:p>
            <a:r>
              <a:rPr lang="en-US" b="1" smtClean="0"/>
              <a:t>Non-coding genes</a:t>
            </a:r>
            <a:endParaRPr lang="en-US" b="1"/>
          </a:p>
        </p:txBody>
      </p:sp>
      <p:cxnSp>
        <p:nvCxnSpPr>
          <p:cNvPr id="21" name="Egyenes összekötő nyíllal 20"/>
          <p:cNvCxnSpPr/>
          <p:nvPr/>
        </p:nvCxnSpPr>
        <p:spPr>
          <a:xfrm flipH="1">
            <a:off x="2735163" y="4537720"/>
            <a:ext cx="1440160" cy="504056"/>
          </a:xfrm>
          <a:prstGeom prst="straightConnector1">
            <a:avLst/>
          </a:prstGeom>
          <a:ln>
            <a:solidFill>
              <a:schemeClr val="accent6">
                <a:lumMod val="50000"/>
              </a:schemeClr>
            </a:solidFill>
            <a:prstDash val="dash"/>
            <a:tailEnd type="arrow"/>
          </a:ln>
          <a:effectLst/>
        </p:spPr>
        <p:style>
          <a:lnRef idx="1">
            <a:schemeClr val="accent1"/>
          </a:lnRef>
          <a:fillRef idx="0">
            <a:schemeClr val="accent1"/>
          </a:fillRef>
          <a:effectRef idx="0">
            <a:schemeClr val="accent1"/>
          </a:effectRef>
          <a:fontRef idx="minor">
            <a:schemeClr val="tx1"/>
          </a:fontRef>
        </p:style>
      </p:cxnSp>
      <p:cxnSp>
        <p:nvCxnSpPr>
          <p:cNvPr id="22" name="Egyenes összekötő nyíllal 21"/>
          <p:cNvCxnSpPr/>
          <p:nvPr/>
        </p:nvCxnSpPr>
        <p:spPr>
          <a:xfrm>
            <a:off x="4165491" y="4537720"/>
            <a:ext cx="1152128" cy="504056"/>
          </a:xfrm>
          <a:prstGeom prst="straightConnector1">
            <a:avLst/>
          </a:prstGeom>
          <a:ln>
            <a:solidFill>
              <a:schemeClr val="accent6">
                <a:lumMod val="50000"/>
              </a:schemeClr>
            </a:solidFill>
            <a:prstDash val="dash"/>
            <a:tailEnd type="arrow"/>
          </a:ln>
          <a:effectLst/>
        </p:spPr>
        <p:style>
          <a:lnRef idx="1">
            <a:schemeClr val="accent1"/>
          </a:lnRef>
          <a:fillRef idx="0">
            <a:schemeClr val="accent1"/>
          </a:fillRef>
          <a:effectRef idx="0">
            <a:schemeClr val="accent1"/>
          </a:effectRef>
          <a:fontRef idx="minor">
            <a:schemeClr val="tx1"/>
          </a:fontRef>
        </p:style>
      </p:cxnSp>
      <p:cxnSp>
        <p:nvCxnSpPr>
          <p:cNvPr id="23" name="Egyenes összekötő nyíllal 22"/>
          <p:cNvCxnSpPr>
            <a:stCxn id="20" idx="0"/>
          </p:cNvCxnSpPr>
          <p:nvPr/>
        </p:nvCxnSpPr>
        <p:spPr>
          <a:xfrm flipH="1" flipV="1">
            <a:off x="2231126" y="5617840"/>
            <a:ext cx="2097016" cy="494764"/>
          </a:xfrm>
          <a:prstGeom prst="straightConnector1">
            <a:avLst/>
          </a:prstGeom>
          <a:ln>
            <a:solidFill>
              <a:schemeClr val="accent6">
                <a:lumMod val="50000"/>
              </a:schemeClr>
            </a:solidFill>
            <a:prstDash val="dash"/>
            <a:tailEnd type="arrow"/>
          </a:ln>
          <a:effectLst/>
        </p:spPr>
        <p:style>
          <a:lnRef idx="1">
            <a:schemeClr val="accent1"/>
          </a:lnRef>
          <a:fillRef idx="0">
            <a:schemeClr val="accent1"/>
          </a:fillRef>
          <a:effectRef idx="0">
            <a:schemeClr val="accent1"/>
          </a:effectRef>
          <a:fontRef idx="minor">
            <a:schemeClr val="tx1"/>
          </a:fontRef>
        </p:style>
      </p:cxnSp>
      <p:cxnSp>
        <p:nvCxnSpPr>
          <p:cNvPr id="24" name="Egyenes összekötő nyíllal 23"/>
          <p:cNvCxnSpPr>
            <a:stCxn id="20" idx="0"/>
          </p:cNvCxnSpPr>
          <p:nvPr/>
        </p:nvCxnSpPr>
        <p:spPr>
          <a:xfrm flipV="1">
            <a:off x="4328142" y="5689848"/>
            <a:ext cx="1071317" cy="422756"/>
          </a:xfrm>
          <a:prstGeom prst="straightConnector1">
            <a:avLst/>
          </a:prstGeom>
          <a:ln>
            <a:solidFill>
              <a:schemeClr val="accent6">
                <a:lumMod val="50000"/>
              </a:schemeClr>
            </a:solidFill>
            <a:prstDash val="dash"/>
            <a:tailEnd type="arrow"/>
          </a:ln>
          <a:effectLst/>
        </p:spPr>
        <p:style>
          <a:lnRef idx="1">
            <a:schemeClr val="accent1"/>
          </a:lnRef>
          <a:fillRef idx="0">
            <a:schemeClr val="accent1"/>
          </a:fillRef>
          <a:effectRef idx="0">
            <a:schemeClr val="accent1"/>
          </a:effectRef>
          <a:fontRef idx="minor">
            <a:schemeClr val="tx1"/>
          </a:fontRef>
        </p:style>
      </p:cxnSp>
      <p:sp>
        <p:nvSpPr>
          <p:cNvPr id="26" name="Szövegdoboz 25"/>
          <p:cNvSpPr txBox="1"/>
          <p:nvPr/>
        </p:nvSpPr>
        <p:spPr>
          <a:xfrm>
            <a:off x="8643993" y="-4536"/>
            <a:ext cx="598241"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15b</a:t>
            </a:r>
            <a:r>
              <a:rPr lang="en-US" dirty="0" smtClean="0"/>
              <a:t>.</a:t>
            </a:r>
            <a:endParaRPr lang="en-US" dirty="0"/>
          </a:p>
        </p:txBody>
      </p:sp>
    </p:spTree>
    <p:extLst>
      <p:ext uri="{BB962C8B-B14F-4D97-AF65-F5344CB8AC3E}">
        <p14:creationId xmlns:p14="http://schemas.microsoft.com/office/powerpoint/2010/main" val="27614294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églalap 41"/>
          <p:cNvSpPr/>
          <p:nvPr/>
        </p:nvSpPr>
        <p:spPr>
          <a:xfrm>
            <a:off x="6315087" y="4143380"/>
            <a:ext cx="2643206" cy="1285884"/>
          </a:xfrm>
          <a:prstGeom prst="rect">
            <a:avLst/>
          </a:prstGeom>
          <a:solidFill>
            <a:schemeClr val="accent3">
              <a:lumMod val="60000"/>
              <a:lumOff val="40000"/>
              <a:alpha val="26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solidFill>
                <a:srgbClr val="0C0C0C"/>
              </a:solidFill>
            </a:endParaRPr>
          </a:p>
        </p:txBody>
      </p:sp>
      <p:sp>
        <p:nvSpPr>
          <p:cNvPr id="39" name="Téglalap 38"/>
          <p:cNvSpPr/>
          <p:nvPr/>
        </p:nvSpPr>
        <p:spPr>
          <a:xfrm>
            <a:off x="3243253" y="4143380"/>
            <a:ext cx="2857520" cy="1285884"/>
          </a:xfrm>
          <a:prstGeom prst="rect">
            <a:avLst/>
          </a:prstGeom>
          <a:solidFill>
            <a:schemeClr val="accent3">
              <a:lumMod val="60000"/>
              <a:lumOff val="40000"/>
              <a:alpha val="26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solidFill>
                <a:srgbClr val="0C0C0C"/>
              </a:solidFill>
            </a:endParaRPr>
          </a:p>
        </p:txBody>
      </p:sp>
      <p:sp>
        <p:nvSpPr>
          <p:cNvPr id="38" name="Téglalap 37"/>
          <p:cNvSpPr/>
          <p:nvPr/>
        </p:nvSpPr>
        <p:spPr>
          <a:xfrm>
            <a:off x="171419" y="4143380"/>
            <a:ext cx="2857520" cy="1285884"/>
          </a:xfrm>
          <a:prstGeom prst="rect">
            <a:avLst/>
          </a:prstGeom>
          <a:solidFill>
            <a:schemeClr val="accent3">
              <a:lumMod val="60000"/>
              <a:lumOff val="40000"/>
              <a:alpha val="26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solidFill>
                <a:srgbClr val="0C0C0C"/>
              </a:solidFill>
            </a:endParaRPr>
          </a:p>
        </p:txBody>
      </p:sp>
      <p:graphicFrame>
        <p:nvGraphicFramePr>
          <p:cNvPr id="33" name="Táblázat 32"/>
          <p:cNvGraphicFramePr>
            <a:graphicFrameLocks noGrp="1"/>
          </p:cNvGraphicFramePr>
          <p:nvPr/>
        </p:nvGraphicFramePr>
        <p:xfrm>
          <a:off x="171450" y="4143375"/>
          <a:ext cx="2846388" cy="1276350"/>
        </p:xfrm>
        <a:graphic>
          <a:graphicData uri="http://schemas.openxmlformats.org/drawingml/2006/table">
            <a:tbl>
              <a:tblPr/>
              <a:tblGrid>
                <a:gridCol w="504825"/>
                <a:gridCol w="477838"/>
                <a:gridCol w="592137"/>
                <a:gridCol w="592138"/>
                <a:gridCol w="679450"/>
              </a:tblGrid>
              <a:tr h="171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Times New Roman" pitchFamily="18" charset="0"/>
                        </a:rPr>
                        <a:t>G</a:t>
                      </a:r>
                      <a:r>
                        <a:rPr kumimoji="0" lang="hu-HU" sz="1000" b="1" i="0" u="none" strike="noStrike" cap="none" normalizeH="0" baseline="0" dirty="0" err="1" smtClean="0">
                          <a:ln>
                            <a:noFill/>
                          </a:ln>
                          <a:solidFill>
                            <a:schemeClr val="tx1"/>
                          </a:solidFill>
                          <a:effectLst/>
                          <a:latin typeface="Arial" charset="0"/>
                          <a:cs typeface="Times New Roman" pitchFamily="18" charset="0"/>
                        </a:rPr>
                        <a:t>ene</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dirty="0" smtClean="0">
                          <a:ln>
                            <a:noFill/>
                          </a:ln>
                          <a:solidFill>
                            <a:schemeClr val="tx1"/>
                          </a:solidFill>
                          <a:effectLst/>
                          <a:latin typeface="Arial" charset="0"/>
                          <a:cs typeface="Times New Roman" pitchFamily="18" charset="0"/>
                        </a:rPr>
                        <a:t>Time</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Times New Roman" pitchFamily="18" charset="0"/>
                        </a:rPr>
                        <a:t>R</a:t>
                      </a:r>
                      <a:r>
                        <a:rPr kumimoji="0" lang="en-US" sz="1000" b="1" i="0" u="none" strike="noStrike" cap="none" normalizeH="0" baseline="-25000" dirty="0" smtClean="0">
                          <a:ln>
                            <a:noFill/>
                          </a:ln>
                          <a:solidFill>
                            <a:schemeClr val="tx1"/>
                          </a:solidFill>
                          <a:effectLst/>
                          <a:latin typeface="Arial" charset="0"/>
                          <a:cs typeface="Times New Roman" pitchFamily="18" charset="0"/>
                        </a:rPr>
                        <a:t>AS</a:t>
                      </a:r>
                      <a:r>
                        <a:rPr kumimoji="0" lang="en-US" sz="1000" b="1" i="0" u="none" strike="noStrike" cap="none" normalizeH="0" baseline="0" dirty="0" smtClean="0">
                          <a:ln>
                            <a:noFill/>
                          </a:ln>
                          <a:solidFill>
                            <a:schemeClr val="tx1"/>
                          </a:solidFill>
                          <a:effectLst/>
                          <a:latin typeface="Arial" charset="0"/>
                          <a:cs typeface="Times New Roman" pitchFamily="18" charset="0"/>
                        </a:rPr>
                        <a:t>/R</a:t>
                      </a:r>
                      <a:r>
                        <a:rPr kumimoji="0" lang="en-US" sz="1000" b="1" i="0" u="none" strike="noStrike" cap="none" normalizeH="0" baseline="-25000" dirty="0" smtClean="0">
                          <a:ln>
                            <a:noFill/>
                          </a:ln>
                          <a:solidFill>
                            <a:schemeClr val="tx1"/>
                          </a:solidFill>
                          <a:effectLst/>
                          <a:latin typeface="Arial" charset="0"/>
                          <a:cs typeface="Times New Roman" pitchFamily="18" charset="0"/>
                        </a:rPr>
                        <a:t>S</a:t>
                      </a:r>
                      <a:r>
                        <a:rPr kumimoji="0" lang="en-US" sz="1000" b="1" i="0" u="none" strike="noStrike" cap="none" normalizeH="0" baseline="0" dirty="0" smtClean="0">
                          <a:ln>
                            <a:noFill/>
                          </a:ln>
                          <a:solidFill>
                            <a:schemeClr val="tx1"/>
                          </a:solidFill>
                          <a:effectLst/>
                          <a:latin typeface="Arial" charset="0"/>
                          <a:cs typeface="Times New Roman" pitchFamily="18" charset="0"/>
                        </a:rPr>
                        <a:t> (</a:t>
                      </a:r>
                      <a:r>
                        <a:rPr kumimoji="0" lang="hu-HU" sz="1000" b="1" i="0" u="none" strike="noStrike" cap="none" normalizeH="0" baseline="0" dirty="0" err="1" smtClean="0">
                          <a:ln>
                            <a:noFill/>
                          </a:ln>
                          <a:solidFill>
                            <a:schemeClr val="tx1"/>
                          </a:solidFill>
                          <a:effectLst/>
                          <a:latin typeface="Arial" charset="0"/>
                          <a:cs typeface="Times New Roman" pitchFamily="18" charset="0"/>
                        </a:rPr>
                        <a:t>wt</a:t>
                      </a:r>
                      <a:r>
                        <a:rPr kumimoji="0" lang="en-US" sz="1000" b="1" i="0" u="none" strike="noStrike" cap="none" normalizeH="0" baseline="0" dirty="0" smtClean="0">
                          <a:ln>
                            <a:noFill/>
                          </a:ln>
                          <a:solidFill>
                            <a:schemeClr val="tx1"/>
                          </a:solidFill>
                          <a:effectLst/>
                          <a:latin typeface="Arial" charset="0"/>
                          <a:cs typeface="Times New Roman" pitchFamily="18" charset="0"/>
                        </a:rPr>
                        <a:t>)</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Times New Roman" pitchFamily="18" charset="0"/>
                        </a:rPr>
                        <a:t>R</a:t>
                      </a:r>
                      <a:r>
                        <a:rPr kumimoji="0" lang="en-US" sz="1000" b="1" i="0" u="none" strike="noStrike" cap="none" normalizeH="0" baseline="-25000" dirty="0" smtClean="0">
                          <a:ln>
                            <a:noFill/>
                          </a:ln>
                          <a:solidFill>
                            <a:schemeClr val="tx1"/>
                          </a:solidFill>
                          <a:effectLst/>
                          <a:latin typeface="Arial" charset="0"/>
                          <a:cs typeface="Times New Roman" pitchFamily="18" charset="0"/>
                        </a:rPr>
                        <a:t>AS</a:t>
                      </a:r>
                      <a:r>
                        <a:rPr kumimoji="0" lang="en-US" sz="1000" b="1" i="0" u="none" strike="noStrike" cap="none" normalizeH="0" baseline="0" dirty="0" smtClean="0">
                          <a:ln>
                            <a:noFill/>
                          </a:ln>
                          <a:solidFill>
                            <a:schemeClr val="tx1"/>
                          </a:solidFill>
                          <a:effectLst/>
                          <a:latin typeface="Arial" charset="0"/>
                          <a:cs typeface="Times New Roman" pitchFamily="18" charset="0"/>
                        </a:rPr>
                        <a:t>/R</a:t>
                      </a:r>
                      <a:r>
                        <a:rPr kumimoji="0" lang="en-US" sz="1000" b="1" i="0" u="none" strike="noStrike" cap="none" normalizeH="0" baseline="-25000" dirty="0" smtClean="0">
                          <a:ln>
                            <a:noFill/>
                          </a:ln>
                          <a:solidFill>
                            <a:schemeClr val="tx1"/>
                          </a:solidFill>
                          <a:effectLst/>
                          <a:latin typeface="Arial" charset="0"/>
                          <a:cs typeface="Times New Roman" pitchFamily="18" charset="0"/>
                        </a:rPr>
                        <a:t>S</a:t>
                      </a:r>
                      <a:r>
                        <a:rPr kumimoji="0" lang="en-US" sz="1000" b="1" i="0" u="none" strike="noStrike" cap="none" normalizeH="0" baseline="0" dirty="0" smtClean="0">
                          <a:ln>
                            <a:noFill/>
                          </a:ln>
                          <a:solidFill>
                            <a:schemeClr val="tx1"/>
                          </a:solidFill>
                          <a:effectLst/>
                          <a:latin typeface="Arial" charset="0"/>
                          <a:cs typeface="Times New Roman" pitchFamily="18" charset="0"/>
                        </a:rPr>
                        <a:t> (</a:t>
                      </a:r>
                      <a:r>
                        <a:rPr kumimoji="0" lang="hu-HU" sz="1000" b="1" i="0" u="none" strike="noStrike" cap="none" normalizeH="0" baseline="0" dirty="0" err="1" smtClean="0">
                          <a:ln>
                            <a:noFill/>
                          </a:ln>
                          <a:solidFill>
                            <a:schemeClr val="tx1"/>
                          </a:solidFill>
                          <a:effectLst/>
                          <a:latin typeface="Arial" charset="0"/>
                          <a:cs typeface="Times New Roman" pitchFamily="18" charset="0"/>
                        </a:rPr>
                        <a:t>mut</a:t>
                      </a:r>
                      <a:r>
                        <a:rPr kumimoji="0" lang="en-US" sz="1000" b="1" i="0" u="none" strike="noStrike" cap="none" normalizeH="0" baseline="0" dirty="0" smtClean="0">
                          <a:ln>
                            <a:noFill/>
                          </a:ln>
                          <a:solidFill>
                            <a:schemeClr val="tx1"/>
                          </a:solidFill>
                          <a:effectLst/>
                          <a:latin typeface="Arial" charset="0"/>
                          <a:cs typeface="Times New Roman" pitchFamily="18" charset="0"/>
                        </a:rPr>
                        <a:t>)</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Times New Roman" pitchFamily="18" charset="0"/>
                        </a:rPr>
                        <a:t>R</a:t>
                      </a:r>
                      <a:r>
                        <a:rPr kumimoji="0" lang="en-US" sz="1000" b="1" i="0" u="none" strike="noStrike" cap="none" normalizeH="0" baseline="-25000" dirty="0" smtClean="0">
                          <a:ln>
                            <a:noFill/>
                          </a:ln>
                          <a:solidFill>
                            <a:schemeClr val="tx1"/>
                          </a:solidFill>
                          <a:effectLst/>
                          <a:latin typeface="Arial" charset="0"/>
                          <a:cs typeface="Times New Roman" pitchFamily="18" charset="0"/>
                        </a:rPr>
                        <a:t>AS</a:t>
                      </a:r>
                      <a:r>
                        <a:rPr kumimoji="0" lang="en-US" sz="1000" b="1" i="0" u="none" strike="noStrike" cap="none" normalizeH="0" baseline="0" dirty="0" smtClean="0">
                          <a:ln>
                            <a:noFill/>
                          </a:ln>
                          <a:solidFill>
                            <a:schemeClr val="tx1"/>
                          </a:solidFill>
                          <a:effectLst/>
                          <a:latin typeface="Arial" charset="0"/>
                          <a:cs typeface="Times New Roman" pitchFamily="18" charset="0"/>
                        </a:rPr>
                        <a:t>/R</a:t>
                      </a:r>
                      <a:r>
                        <a:rPr kumimoji="0" lang="en-US" sz="1000" b="1" i="0" u="none" strike="noStrike" cap="none" normalizeH="0" baseline="-25000" dirty="0" smtClean="0">
                          <a:ln>
                            <a:noFill/>
                          </a:ln>
                          <a:solidFill>
                            <a:schemeClr val="tx1"/>
                          </a:solidFill>
                          <a:effectLst/>
                          <a:latin typeface="Arial" charset="0"/>
                          <a:cs typeface="Times New Roman" pitchFamily="18" charset="0"/>
                        </a:rPr>
                        <a:t>S</a:t>
                      </a:r>
                      <a:r>
                        <a:rPr kumimoji="0" lang="en-US" sz="1000" b="1" i="0" u="none" strike="noStrike" cap="none" normalizeH="0" baseline="0" dirty="0" smtClean="0">
                          <a:ln>
                            <a:noFill/>
                          </a:ln>
                          <a:solidFill>
                            <a:schemeClr val="tx1"/>
                          </a:solidFill>
                          <a:effectLst/>
                          <a:latin typeface="Arial" charset="0"/>
                          <a:cs typeface="Times New Roman" pitchFamily="18" charset="0"/>
                        </a:rPr>
                        <a:t> (</a:t>
                      </a:r>
                      <a:r>
                        <a:rPr kumimoji="0" lang="hu-HU" sz="1000" b="1" i="0" u="none" strike="noStrike" cap="none" normalizeH="0" baseline="0" dirty="0" err="1" smtClean="0">
                          <a:ln>
                            <a:noFill/>
                          </a:ln>
                          <a:solidFill>
                            <a:schemeClr val="tx1"/>
                          </a:solidFill>
                          <a:effectLst/>
                          <a:latin typeface="Arial" charset="0"/>
                          <a:cs typeface="Times New Roman" pitchFamily="18" charset="0"/>
                        </a:rPr>
                        <a:t>mut</a:t>
                      </a:r>
                      <a:r>
                        <a:rPr kumimoji="0" lang="hu-HU" sz="1000" b="1" i="0" u="none" strike="noStrike" cap="none" normalizeH="0" baseline="0" dirty="0" smtClean="0">
                          <a:ln>
                            <a:noFill/>
                          </a:ln>
                          <a:solidFill>
                            <a:schemeClr val="tx1"/>
                          </a:solidFill>
                          <a:effectLst/>
                          <a:latin typeface="Arial" charset="0"/>
                          <a:cs typeface="Times New Roman" pitchFamily="18" charset="0"/>
                          <a:sym typeface="Symbol"/>
                        </a:rPr>
                        <a:t>/</a:t>
                      </a:r>
                      <a:r>
                        <a:rPr kumimoji="0" lang="hu-HU" sz="1000" b="1" i="0" u="none" strike="noStrike" cap="none" normalizeH="0" baseline="0" dirty="0" err="1" smtClean="0">
                          <a:ln>
                            <a:noFill/>
                          </a:ln>
                          <a:solidFill>
                            <a:schemeClr val="tx1"/>
                          </a:solidFill>
                          <a:effectLst/>
                          <a:latin typeface="Arial" charset="0"/>
                          <a:cs typeface="Times New Roman" pitchFamily="18" charset="0"/>
                          <a:sym typeface="Symbol"/>
                        </a:rPr>
                        <a:t>wt</a:t>
                      </a:r>
                      <a:r>
                        <a:rPr kumimoji="0" lang="en-US" sz="1000" b="1" i="0" u="none" strike="noStrike" cap="none" normalizeH="0" baseline="0" dirty="0" smtClean="0">
                          <a:ln>
                            <a:noFill/>
                          </a:ln>
                          <a:solidFill>
                            <a:schemeClr val="tx1"/>
                          </a:solidFill>
                          <a:effectLst/>
                          <a:latin typeface="Arial" charset="0"/>
                          <a:cs typeface="Times New Roman" pitchFamily="18" charset="0"/>
                        </a:rPr>
                        <a:t>)</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smtClean="0">
                          <a:ln>
                            <a:noFill/>
                          </a:ln>
                          <a:solidFill>
                            <a:schemeClr val="tx1"/>
                          </a:solidFill>
                          <a:effectLst/>
                          <a:latin typeface="Arial" charset="0"/>
                          <a:cs typeface="Times New Roman" pitchFamily="18" charset="0"/>
                        </a:rPr>
                        <a:t>ul38</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1h</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0,093</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0,181</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C00000"/>
                          </a:solidFill>
                          <a:effectLst/>
                          <a:latin typeface="Arial" charset="0"/>
                          <a:cs typeface="Times New Roman" pitchFamily="18" charset="0"/>
                        </a:rPr>
                        <a:t>1</a:t>
                      </a:r>
                      <a:r>
                        <a:rPr kumimoji="0" lang="hu-HU" sz="1000" b="1" i="0" u="none" strike="noStrike" cap="none" normalizeH="0" baseline="0" dirty="0" smtClean="0">
                          <a:ln>
                            <a:noFill/>
                          </a:ln>
                          <a:solidFill>
                            <a:srgbClr val="C00000"/>
                          </a:solidFill>
                          <a:effectLst/>
                          <a:latin typeface="Arial" charset="0"/>
                          <a:cs typeface="Times New Roman" pitchFamily="18" charset="0"/>
                        </a:rPr>
                        <a:t>.</a:t>
                      </a:r>
                      <a:r>
                        <a:rPr kumimoji="0" lang="en-US" sz="1000" b="1" i="0" u="none" strike="noStrike" cap="none" normalizeH="0" baseline="0" dirty="0" smtClean="0">
                          <a:ln>
                            <a:noFill/>
                          </a:ln>
                          <a:solidFill>
                            <a:srgbClr val="C00000"/>
                          </a:solidFill>
                          <a:effectLst/>
                          <a:latin typeface="Arial" charset="0"/>
                          <a:cs typeface="Times New Roman" pitchFamily="18" charset="0"/>
                        </a:rPr>
                        <a:t>951</a:t>
                      </a:r>
                      <a:endParaRPr kumimoji="0" lang="hu-HU" sz="1200" b="1" i="0" u="none" strike="noStrike" cap="none" normalizeH="0" baseline="0" dirty="0" smtClean="0">
                        <a:ln>
                          <a:noFill/>
                        </a:ln>
                        <a:solidFill>
                          <a:srgbClr val="C00000"/>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chemeClr val="tx1"/>
                          </a:solidFill>
                          <a:effectLst/>
                          <a:latin typeface="Arial" charset="0"/>
                          <a:cs typeface="Times New Roman" pitchFamily="18" charset="0"/>
                        </a:rPr>
                        <a:t> </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2h</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0,032</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2,025</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C00000"/>
                          </a:solidFill>
                          <a:effectLst/>
                          <a:latin typeface="Arial" charset="0"/>
                          <a:cs typeface="Times New Roman" pitchFamily="18" charset="0"/>
                        </a:rPr>
                        <a:t>63</a:t>
                      </a:r>
                      <a:r>
                        <a:rPr kumimoji="0" lang="hu-HU" sz="1000" b="1" i="0" u="none" strike="noStrike" cap="none" normalizeH="0" baseline="0" dirty="0" smtClean="0">
                          <a:ln>
                            <a:noFill/>
                          </a:ln>
                          <a:solidFill>
                            <a:srgbClr val="C00000"/>
                          </a:solidFill>
                          <a:effectLst/>
                          <a:latin typeface="Arial" charset="0"/>
                          <a:cs typeface="Times New Roman" pitchFamily="18" charset="0"/>
                        </a:rPr>
                        <a:t>.</a:t>
                      </a:r>
                      <a:r>
                        <a:rPr kumimoji="0" lang="en-US" sz="1000" b="1" i="0" u="none" strike="noStrike" cap="none" normalizeH="0" baseline="0" dirty="0" smtClean="0">
                          <a:ln>
                            <a:noFill/>
                          </a:ln>
                          <a:solidFill>
                            <a:srgbClr val="C00000"/>
                          </a:solidFill>
                          <a:effectLst/>
                          <a:latin typeface="Arial" charset="0"/>
                          <a:cs typeface="Times New Roman" pitchFamily="18" charset="0"/>
                        </a:rPr>
                        <a:t>257</a:t>
                      </a:r>
                      <a:endParaRPr kumimoji="0" lang="hu-HU" sz="1200" b="1" i="0" u="none" strike="noStrike" cap="none" normalizeH="0" baseline="0" dirty="0" smtClean="0">
                        <a:ln>
                          <a:noFill/>
                        </a:ln>
                        <a:solidFill>
                          <a:srgbClr val="C00000"/>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chemeClr val="tx1"/>
                          </a:solidFill>
                          <a:effectLst/>
                          <a:latin typeface="Arial" charset="0"/>
                          <a:cs typeface="Times New Roman" pitchFamily="18" charset="0"/>
                        </a:rPr>
                        <a:t> </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4h</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0,212</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0,291</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C00000"/>
                          </a:solidFill>
                          <a:effectLst/>
                          <a:latin typeface="Arial" charset="0"/>
                          <a:cs typeface="Times New Roman" pitchFamily="18" charset="0"/>
                        </a:rPr>
                        <a:t>1</a:t>
                      </a:r>
                      <a:r>
                        <a:rPr kumimoji="0" lang="hu-HU" sz="1000" b="1" i="0" u="none" strike="noStrike" cap="none" normalizeH="0" baseline="0" dirty="0" smtClean="0">
                          <a:ln>
                            <a:noFill/>
                          </a:ln>
                          <a:solidFill>
                            <a:srgbClr val="C00000"/>
                          </a:solidFill>
                          <a:effectLst/>
                          <a:latin typeface="Arial" charset="0"/>
                          <a:cs typeface="Times New Roman" pitchFamily="18" charset="0"/>
                        </a:rPr>
                        <a:t>.</a:t>
                      </a:r>
                      <a:r>
                        <a:rPr kumimoji="0" lang="en-US" sz="1000" b="1" i="0" u="none" strike="noStrike" cap="none" normalizeH="0" baseline="0" dirty="0" smtClean="0">
                          <a:ln>
                            <a:noFill/>
                          </a:ln>
                          <a:solidFill>
                            <a:srgbClr val="C00000"/>
                          </a:solidFill>
                          <a:effectLst/>
                          <a:latin typeface="Arial" charset="0"/>
                          <a:cs typeface="Times New Roman" pitchFamily="18" charset="0"/>
                        </a:rPr>
                        <a:t>375</a:t>
                      </a:r>
                      <a:endParaRPr kumimoji="0" lang="hu-HU" sz="1200" b="1" i="0" u="none" strike="noStrike" cap="none" normalizeH="0" baseline="0" dirty="0" smtClean="0">
                        <a:ln>
                          <a:noFill/>
                        </a:ln>
                        <a:solidFill>
                          <a:srgbClr val="C00000"/>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chemeClr val="tx1"/>
                          </a:solidFill>
                          <a:effectLst/>
                          <a:latin typeface="Arial" charset="0"/>
                          <a:cs typeface="Times New Roman" pitchFamily="18" charset="0"/>
                        </a:rPr>
                        <a:t> </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6h</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0,323</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1,514</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C00000"/>
                          </a:solidFill>
                          <a:effectLst/>
                          <a:latin typeface="Arial" charset="0"/>
                          <a:cs typeface="Times New Roman" pitchFamily="18" charset="0"/>
                        </a:rPr>
                        <a:t>4</a:t>
                      </a:r>
                      <a:r>
                        <a:rPr kumimoji="0" lang="hu-HU" sz="1000" b="1" i="0" u="none" strike="noStrike" cap="none" normalizeH="0" baseline="0" dirty="0" smtClean="0">
                          <a:ln>
                            <a:noFill/>
                          </a:ln>
                          <a:solidFill>
                            <a:srgbClr val="C00000"/>
                          </a:solidFill>
                          <a:effectLst/>
                          <a:latin typeface="Arial" charset="0"/>
                          <a:cs typeface="Times New Roman" pitchFamily="18" charset="0"/>
                        </a:rPr>
                        <a:t>.</a:t>
                      </a:r>
                      <a:r>
                        <a:rPr kumimoji="0" lang="en-US" sz="1000" b="1" i="0" u="none" strike="noStrike" cap="none" normalizeH="0" baseline="0" dirty="0" smtClean="0">
                          <a:ln>
                            <a:noFill/>
                          </a:ln>
                          <a:solidFill>
                            <a:srgbClr val="C00000"/>
                          </a:solidFill>
                          <a:effectLst/>
                          <a:latin typeface="Arial" charset="0"/>
                          <a:cs typeface="Times New Roman" pitchFamily="18" charset="0"/>
                        </a:rPr>
                        <a:t>694</a:t>
                      </a:r>
                      <a:endParaRPr kumimoji="0" lang="hu-HU" sz="1200" b="1" i="0" u="none" strike="noStrike" cap="none" normalizeH="0" baseline="0" dirty="0" smtClean="0">
                        <a:ln>
                          <a:noFill/>
                        </a:ln>
                        <a:solidFill>
                          <a:srgbClr val="C00000"/>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smtClean="0">
                          <a:ln>
                            <a:noFill/>
                          </a:ln>
                          <a:solidFill>
                            <a:schemeClr val="tx1"/>
                          </a:solidFill>
                          <a:effectLst/>
                          <a:latin typeface="Arial" charset="0"/>
                          <a:cs typeface="Times New Roman" pitchFamily="18" charset="0"/>
                        </a:rPr>
                        <a:t> </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8h</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0,146</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0,624</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C00000"/>
                          </a:solidFill>
                          <a:effectLst/>
                          <a:latin typeface="Arial" charset="0"/>
                          <a:cs typeface="Times New Roman" pitchFamily="18" charset="0"/>
                        </a:rPr>
                        <a:t>4</a:t>
                      </a:r>
                      <a:r>
                        <a:rPr kumimoji="0" lang="hu-HU" sz="1000" b="1" i="0" u="none" strike="noStrike" cap="none" normalizeH="0" baseline="0" dirty="0" smtClean="0">
                          <a:ln>
                            <a:noFill/>
                          </a:ln>
                          <a:solidFill>
                            <a:srgbClr val="C00000"/>
                          </a:solidFill>
                          <a:effectLst/>
                          <a:latin typeface="Arial" charset="0"/>
                          <a:cs typeface="Times New Roman" pitchFamily="18" charset="0"/>
                        </a:rPr>
                        <a:t>.</a:t>
                      </a:r>
                      <a:r>
                        <a:rPr kumimoji="0" lang="en-US" sz="1000" b="1" i="0" u="none" strike="noStrike" cap="none" normalizeH="0" baseline="0" dirty="0" smtClean="0">
                          <a:ln>
                            <a:noFill/>
                          </a:ln>
                          <a:solidFill>
                            <a:srgbClr val="C00000"/>
                          </a:solidFill>
                          <a:effectLst/>
                          <a:latin typeface="Arial" charset="0"/>
                          <a:cs typeface="Times New Roman" pitchFamily="18" charset="0"/>
                        </a:rPr>
                        <a:t>258</a:t>
                      </a:r>
                      <a:endParaRPr kumimoji="0" lang="hu-HU" sz="1200" b="1" i="0" u="none" strike="noStrike" cap="none" normalizeH="0" baseline="0" dirty="0" smtClean="0">
                        <a:ln>
                          <a:noFill/>
                        </a:ln>
                        <a:solidFill>
                          <a:srgbClr val="C00000"/>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chemeClr val="tx1"/>
                          </a:solidFill>
                          <a:effectLst/>
                          <a:latin typeface="Arial" charset="0"/>
                          <a:cs typeface="Times New Roman" pitchFamily="18" charset="0"/>
                        </a:rPr>
                        <a:t> </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12h</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0,240</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0,303</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C00000"/>
                          </a:solidFill>
                          <a:effectLst/>
                          <a:latin typeface="Arial" charset="0"/>
                          <a:cs typeface="Times New Roman" pitchFamily="18" charset="0"/>
                        </a:rPr>
                        <a:t>1</a:t>
                      </a:r>
                      <a:r>
                        <a:rPr kumimoji="0" lang="hu-HU" sz="1000" b="1" i="0" u="none" strike="noStrike" cap="none" normalizeH="0" baseline="0" dirty="0" smtClean="0">
                          <a:ln>
                            <a:noFill/>
                          </a:ln>
                          <a:solidFill>
                            <a:srgbClr val="C00000"/>
                          </a:solidFill>
                          <a:effectLst/>
                          <a:latin typeface="Arial" charset="0"/>
                          <a:cs typeface="Times New Roman" pitchFamily="18" charset="0"/>
                        </a:rPr>
                        <a:t>.</a:t>
                      </a:r>
                      <a:r>
                        <a:rPr kumimoji="0" lang="en-US" sz="1000" b="1" i="0" u="none" strike="noStrike" cap="none" normalizeH="0" baseline="0" dirty="0" smtClean="0">
                          <a:ln>
                            <a:noFill/>
                          </a:ln>
                          <a:solidFill>
                            <a:srgbClr val="C00000"/>
                          </a:solidFill>
                          <a:effectLst/>
                          <a:latin typeface="Arial" charset="0"/>
                          <a:cs typeface="Times New Roman" pitchFamily="18" charset="0"/>
                        </a:rPr>
                        <a:t>263</a:t>
                      </a:r>
                      <a:endParaRPr kumimoji="0" lang="hu-HU" sz="1200" b="1" i="0" u="none" strike="noStrike" cap="none" normalizeH="0" baseline="0" dirty="0" smtClean="0">
                        <a:ln>
                          <a:noFill/>
                        </a:ln>
                        <a:solidFill>
                          <a:srgbClr val="C00000"/>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5597" name="Szövegdoboz 4"/>
          <p:cNvSpPr txBox="1">
            <a:spLocks noChangeArrowheads="1"/>
          </p:cNvSpPr>
          <p:nvPr/>
        </p:nvSpPr>
        <p:spPr bwMode="auto">
          <a:xfrm>
            <a:off x="785813" y="2354263"/>
            <a:ext cx="8429625" cy="646112"/>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r>
              <a:rPr lang="hu-HU" sz="1400">
                <a:solidFill>
                  <a:srgbClr val="000000"/>
                </a:solidFill>
                <a:latin typeface="Tw Cen MT" pitchFamily="34" charset="-18"/>
                <a:cs typeface="Arial" pitchFamily="34" charset="0"/>
              </a:rPr>
              <a:t>5’                                                                                                                                                3’</a:t>
            </a:r>
          </a:p>
          <a:p>
            <a:endParaRPr lang="hu-HU" sz="800">
              <a:solidFill>
                <a:srgbClr val="000000"/>
              </a:solidFill>
              <a:latin typeface="Tw Cen MT" pitchFamily="34" charset="-18"/>
              <a:cs typeface="Arial" pitchFamily="34" charset="0"/>
            </a:endParaRPr>
          </a:p>
          <a:p>
            <a:r>
              <a:rPr lang="hu-HU" sz="1400">
                <a:solidFill>
                  <a:srgbClr val="000000"/>
                </a:solidFill>
                <a:latin typeface="Tw Cen MT" pitchFamily="34" charset="-18"/>
                <a:cs typeface="Arial" pitchFamily="34" charset="0"/>
              </a:rPr>
              <a:t>       3’                                                                                                                                                 5’</a:t>
            </a:r>
          </a:p>
        </p:txBody>
      </p:sp>
      <p:cxnSp>
        <p:nvCxnSpPr>
          <p:cNvPr id="21" name="Egyenes összekötő 20"/>
          <p:cNvCxnSpPr/>
          <p:nvPr/>
        </p:nvCxnSpPr>
        <p:spPr>
          <a:xfrm>
            <a:off x="1195388" y="2493963"/>
            <a:ext cx="6772275" cy="1587"/>
          </a:xfrm>
          <a:prstGeom prst="line">
            <a:avLst/>
          </a:prstGeom>
          <a:ln>
            <a:solidFill>
              <a:schemeClr val="tx1"/>
            </a:solidFill>
            <a:prstDash val="lg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Egyenes összekötő nyíllal 5"/>
          <p:cNvCxnSpPr/>
          <p:nvPr/>
        </p:nvCxnSpPr>
        <p:spPr>
          <a:xfrm flipV="1">
            <a:off x="2357438" y="2479675"/>
            <a:ext cx="2146300" cy="7938"/>
          </a:xfrm>
          <a:prstGeom prst="straightConnector1">
            <a:avLst/>
          </a:prstGeom>
          <a:ln>
            <a:solidFill>
              <a:schemeClr val="tx1"/>
            </a:solidFill>
            <a:headEnd type="none"/>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Egyenes összekötő 6"/>
          <p:cNvCxnSpPr/>
          <p:nvPr/>
        </p:nvCxnSpPr>
        <p:spPr>
          <a:xfrm>
            <a:off x="2817813" y="2495550"/>
            <a:ext cx="1397000" cy="1588"/>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Egyenes összekötő 9"/>
          <p:cNvCxnSpPr/>
          <p:nvPr/>
        </p:nvCxnSpPr>
        <p:spPr>
          <a:xfrm>
            <a:off x="1500188" y="2854325"/>
            <a:ext cx="6772275" cy="1588"/>
          </a:xfrm>
          <a:prstGeom prst="line">
            <a:avLst/>
          </a:prstGeom>
          <a:ln>
            <a:solidFill>
              <a:schemeClr val="tx1"/>
            </a:solidFill>
            <a:prstDash val="lg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Lekerekített téglalap 14"/>
          <p:cNvSpPr/>
          <p:nvPr/>
        </p:nvSpPr>
        <p:spPr>
          <a:xfrm>
            <a:off x="2571710" y="2434983"/>
            <a:ext cx="1630800" cy="142876"/>
          </a:xfrm>
          <a:prstGeom prst="roundRect">
            <a:avLst/>
          </a:prstGeom>
          <a:solidFill>
            <a:schemeClr val="accent3">
              <a:lumMod val="60000"/>
              <a:lumOff val="40000"/>
            </a:schemeClr>
          </a:solidFill>
          <a:effectLst>
            <a:outerShdw blurRad="50800" dist="38100" dir="2700000" algn="tl"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1200" i="1" dirty="0">
                <a:solidFill>
                  <a:schemeClr val="tx1"/>
                </a:solidFill>
              </a:rPr>
              <a:t>ul39</a:t>
            </a:r>
          </a:p>
        </p:txBody>
      </p:sp>
      <p:cxnSp>
        <p:nvCxnSpPr>
          <p:cNvPr id="16" name="Egyenes összekötő 15"/>
          <p:cNvCxnSpPr/>
          <p:nvPr/>
        </p:nvCxnSpPr>
        <p:spPr>
          <a:xfrm rot="5400000">
            <a:off x="2334419" y="2496344"/>
            <a:ext cx="142875" cy="1587"/>
          </a:xfrm>
          <a:prstGeom prst="line">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Egyenes összekötő nyíllal 17"/>
          <p:cNvCxnSpPr>
            <a:stCxn id="31" idx="3"/>
          </p:cNvCxnSpPr>
          <p:nvPr/>
        </p:nvCxnSpPr>
        <p:spPr>
          <a:xfrm rot="10800000">
            <a:off x="1439863" y="2854325"/>
            <a:ext cx="4632325" cy="1588"/>
          </a:xfrm>
          <a:prstGeom prst="straightConnector1">
            <a:avLst/>
          </a:prstGeom>
          <a:ln w="31750">
            <a:solidFill>
              <a:schemeClr val="accent3">
                <a:lumMod val="60000"/>
                <a:lumOff val="40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Egyenes összekötő nyíllal 22"/>
          <p:cNvCxnSpPr/>
          <p:nvPr/>
        </p:nvCxnSpPr>
        <p:spPr>
          <a:xfrm rot="10800000" flipH="1">
            <a:off x="4597400" y="2489200"/>
            <a:ext cx="1081088" cy="1588"/>
          </a:xfrm>
          <a:prstGeom prst="straightConnector1">
            <a:avLst/>
          </a:prstGeom>
          <a:ln w="19050">
            <a:solidFill>
              <a:schemeClr val="tx1"/>
            </a:solidFill>
            <a:headEnd type="none"/>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Lekerekített téglalap 23"/>
          <p:cNvSpPr/>
          <p:nvPr/>
        </p:nvSpPr>
        <p:spPr>
          <a:xfrm flipH="1">
            <a:off x="4812360" y="2414088"/>
            <a:ext cx="714380" cy="142876"/>
          </a:xfrm>
          <a:prstGeom prst="roundRect">
            <a:avLst/>
          </a:prstGeom>
          <a:solidFill>
            <a:schemeClr val="accent3">
              <a:lumMod val="60000"/>
              <a:lumOff val="40000"/>
              <a:alpha val="99000"/>
            </a:schemeClr>
          </a:solidFill>
          <a:effectLst>
            <a:outerShdw blurRad="50800" dist="38100" dir="2700000" algn="tl"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1200" i="1" dirty="0">
                <a:solidFill>
                  <a:schemeClr val="tx1"/>
                </a:solidFill>
              </a:rPr>
              <a:t>ul40</a:t>
            </a:r>
          </a:p>
        </p:txBody>
      </p:sp>
      <p:cxnSp>
        <p:nvCxnSpPr>
          <p:cNvPr id="25" name="Egyenes összekötő 24"/>
          <p:cNvCxnSpPr/>
          <p:nvPr/>
        </p:nvCxnSpPr>
        <p:spPr>
          <a:xfrm rot="16200000" flipH="1">
            <a:off x="4560094" y="2478882"/>
            <a:ext cx="142875" cy="1587"/>
          </a:xfrm>
          <a:prstGeom prst="line">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Egyenes összekötő nyíllal 25"/>
          <p:cNvCxnSpPr/>
          <p:nvPr/>
        </p:nvCxnSpPr>
        <p:spPr>
          <a:xfrm rot="10800000" flipH="1">
            <a:off x="1249363" y="2493963"/>
            <a:ext cx="1081087" cy="1587"/>
          </a:xfrm>
          <a:prstGeom prst="straightConnector1">
            <a:avLst/>
          </a:prstGeom>
          <a:ln w="19050">
            <a:solidFill>
              <a:schemeClr val="tx1"/>
            </a:solidFill>
            <a:headEnd type="none"/>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Lekerekített téglalap 26"/>
          <p:cNvSpPr/>
          <p:nvPr/>
        </p:nvSpPr>
        <p:spPr>
          <a:xfrm flipH="1">
            <a:off x="1463734" y="2419661"/>
            <a:ext cx="714380" cy="142876"/>
          </a:xfrm>
          <a:prstGeom prst="roundRect">
            <a:avLst/>
          </a:prstGeom>
          <a:solidFill>
            <a:schemeClr val="accent3">
              <a:lumMod val="60000"/>
              <a:lumOff val="40000"/>
              <a:alpha val="99000"/>
            </a:schemeClr>
          </a:solidFill>
          <a:effectLst>
            <a:outerShdw blurRad="50800" dist="38100" dir="2700000" algn="tl"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1200" i="1" dirty="0">
                <a:solidFill>
                  <a:schemeClr val="tx1"/>
                </a:solidFill>
              </a:rPr>
              <a:t>ul38</a:t>
            </a:r>
          </a:p>
        </p:txBody>
      </p:sp>
      <p:cxnSp>
        <p:nvCxnSpPr>
          <p:cNvPr id="28" name="Egyenes összekötő 27"/>
          <p:cNvCxnSpPr/>
          <p:nvPr/>
        </p:nvCxnSpPr>
        <p:spPr>
          <a:xfrm rot="16200000" flipH="1">
            <a:off x="1212056" y="2483644"/>
            <a:ext cx="142875" cy="1588"/>
          </a:xfrm>
          <a:prstGeom prst="line">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 name="Ötszög 30"/>
          <p:cNvSpPr/>
          <p:nvPr/>
        </p:nvSpPr>
        <p:spPr>
          <a:xfrm flipH="1">
            <a:off x="6072188" y="2782888"/>
            <a:ext cx="785812" cy="146050"/>
          </a:xfrm>
          <a:prstGeom prst="homePlate">
            <a:avLst/>
          </a:prstGeom>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hu-HU" sz="1200" dirty="0" smtClean="0">
                <a:solidFill>
                  <a:srgbClr val="0C0C0C"/>
                </a:solidFill>
              </a:rPr>
              <a:t>CMVP</a:t>
            </a:r>
            <a:endParaRPr lang="hu-HU" sz="1200" dirty="0">
              <a:solidFill>
                <a:srgbClr val="0C0C0C"/>
              </a:solidFill>
            </a:endParaRPr>
          </a:p>
        </p:txBody>
      </p:sp>
      <p:graphicFrame>
        <p:nvGraphicFramePr>
          <p:cNvPr id="30" name="Táblázat 29"/>
          <p:cNvGraphicFramePr>
            <a:graphicFrameLocks noGrp="1"/>
          </p:cNvGraphicFramePr>
          <p:nvPr/>
        </p:nvGraphicFramePr>
        <p:xfrm>
          <a:off x="6296025" y="4144963"/>
          <a:ext cx="2671763" cy="1276350"/>
        </p:xfrm>
        <a:graphic>
          <a:graphicData uri="http://schemas.openxmlformats.org/drawingml/2006/table">
            <a:tbl>
              <a:tblPr/>
              <a:tblGrid>
                <a:gridCol w="504825"/>
                <a:gridCol w="477838"/>
                <a:gridCol w="504825"/>
                <a:gridCol w="504825"/>
                <a:gridCol w="679450"/>
              </a:tblGrid>
              <a:tr h="171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Times New Roman" pitchFamily="18" charset="0"/>
                        </a:rPr>
                        <a:t>Gene</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dirty="0" smtClean="0">
                          <a:ln>
                            <a:noFill/>
                          </a:ln>
                          <a:solidFill>
                            <a:schemeClr val="tx1"/>
                          </a:solidFill>
                          <a:effectLst/>
                          <a:latin typeface="Arial" charset="0"/>
                          <a:cs typeface="Times New Roman" pitchFamily="18" charset="0"/>
                        </a:rPr>
                        <a:t>Time</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Times New Roman" pitchFamily="18" charset="0"/>
                        </a:rPr>
                        <a:t>R</a:t>
                      </a:r>
                      <a:r>
                        <a:rPr kumimoji="0" lang="en-US" sz="1000" b="1" i="0" u="none" strike="noStrike" cap="none" normalizeH="0" baseline="-25000" dirty="0" smtClean="0">
                          <a:ln>
                            <a:noFill/>
                          </a:ln>
                          <a:solidFill>
                            <a:schemeClr val="tx1"/>
                          </a:solidFill>
                          <a:effectLst/>
                          <a:latin typeface="Arial" charset="0"/>
                          <a:cs typeface="Times New Roman" pitchFamily="18" charset="0"/>
                        </a:rPr>
                        <a:t>AS</a:t>
                      </a:r>
                      <a:r>
                        <a:rPr kumimoji="0" lang="en-US" sz="1000" b="1" i="0" u="none" strike="noStrike" cap="none" normalizeH="0" baseline="0" dirty="0" smtClean="0">
                          <a:ln>
                            <a:noFill/>
                          </a:ln>
                          <a:solidFill>
                            <a:schemeClr val="tx1"/>
                          </a:solidFill>
                          <a:effectLst/>
                          <a:latin typeface="Arial" charset="0"/>
                          <a:cs typeface="Times New Roman" pitchFamily="18" charset="0"/>
                        </a:rPr>
                        <a:t>/R</a:t>
                      </a:r>
                      <a:r>
                        <a:rPr kumimoji="0" lang="en-US" sz="1000" b="1" i="0" u="none" strike="noStrike" cap="none" normalizeH="0" baseline="-25000" dirty="0" smtClean="0">
                          <a:ln>
                            <a:noFill/>
                          </a:ln>
                          <a:solidFill>
                            <a:schemeClr val="tx1"/>
                          </a:solidFill>
                          <a:effectLst/>
                          <a:latin typeface="Arial" charset="0"/>
                          <a:cs typeface="Times New Roman" pitchFamily="18" charset="0"/>
                        </a:rPr>
                        <a:t>S</a:t>
                      </a:r>
                      <a:r>
                        <a:rPr kumimoji="0" lang="en-US" sz="1000" b="1" i="0" u="none" strike="noStrike" cap="none" normalizeH="0" baseline="0" dirty="0" smtClean="0">
                          <a:ln>
                            <a:noFill/>
                          </a:ln>
                          <a:solidFill>
                            <a:schemeClr val="tx1"/>
                          </a:solidFill>
                          <a:effectLst/>
                          <a:latin typeface="Arial" charset="0"/>
                          <a:cs typeface="Times New Roman" pitchFamily="18" charset="0"/>
                        </a:rPr>
                        <a:t> (</a:t>
                      </a:r>
                      <a:r>
                        <a:rPr kumimoji="0" lang="hu-HU" sz="1000" b="1" i="0" u="none" strike="noStrike" cap="none" normalizeH="0" baseline="0" dirty="0" err="1" smtClean="0">
                          <a:ln>
                            <a:noFill/>
                          </a:ln>
                          <a:solidFill>
                            <a:schemeClr val="tx1"/>
                          </a:solidFill>
                          <a:effectLst/>
                          <a:latin typeface="Arial" charset="0"/>
                          <a:cs typeface="Times New Roman" pitchFamily="18" charset="0"/>
                        </a:rPr>
                        <a:t>wt</a:t>
                      </a:r>
                      <a:r>
                        <a:rPr kumimoji="0" lang="en-US" sz="1000" b="1" i="0" u="none" strike="noStrike" cap="none" normalizeH="0" baseline="0" dirty="0" smtClean="0">
                          <a:ln>
                            <a:noFill/>
                          </a:ln>
                          <a:solidFill>
                            <a:schemeClr val="tx1"/>
                          </a:solidFill>
                          <a:effectLst/>
                          <a:latin typeface="Arial" charset="0"/>
                          <a:cs typeface="Times New Roman" pitchFamily="18" charset="0"/>
                        </a:rPr>
                        <a:t>)</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Times New Roman" pitchFamily="18" charset="0"/>
                        </a:rPr>
                        <a:t>R</a:t>
                      </a:r>
                      <a:r>
                        <a:rPr kumimoji="0" lang="en-US" sz="1000" b="1" i="0" u="none" strike="noStrike" cap="none" normalizeH="0" baseline="-25000" dirty="0" smtClean="0">
                          <a:ln>
                            <a:noFill/>
                          </a:ln>
                          <a:solidFill>
                            <a:schemeClr val="tx1"/>
                          </a:solidFill>
                          <a:effectLst/>
                          <a:latin typeface="Arial" charset="0"/>
                          <a:cs typeface="Times New Roman" pitchFamily="18" charset="0"/>
                        </a:rPr>
                        <a:t>AS</a:t>
                      </a:r>
                      <a:r>
                        <a:rPr kumimoji="0" lang="en-US" sz="1000" b="1" i="0" u="none" strike="noStrike" cap="none" normalizeH="0" baseline="0" dirty="0" smtClean="0">
                          <a:ln>
                            <a:noFill/>
                          </a:ln>
                          <a:solidFill>
                            <a:schemeClr val="tx1"/>
                          </a:solidFill>
                          <a:effectLst/>
                          <a:latin typeface="Arial" charset="0"/>
                          <a:cs typeface="Times New Roman" pitchFamily="18" charset="0"/>
                        </a:rPr>
                        <a:t>/R</a:t>
                      </a:r>
                      <a:r>
                        <a:rPr kumimoji="0" lang="en-US" sz="1000" b="1" i="0" u="none" strike="noStrike" cap="none" normalizeH="0" baseline="-25000" dirty="0" smtClean="0">
                          <a:ln>
                            <a:noFill/>
                          </a:ln>
                          <a:solidFill>
                            <a:schemeClr val="tx1"/>
                          </a:solidFill>
                          <a:effectLst/>
                          <a:latin typeface="Arial" charset="0"/>
                          <a:cs typeface="Times New Roman" pitchFamily="18" charset="0"/>
                        </a:rPr>
                        <a:t>S</a:t>
                      </a:r>
                      <a:r>
                        <a:rPr kumimoji="0" lang="en-US" sz="1000" b="1" i="0" u="none" strike="noStrike" cap="none" normalizeH="0" baseline="0" dirty="0" smtClean="0">
                          <a:ln>
                            <a:noFill/>
                          </a:ln>
                          <a:solidFill>
                            <a:schemeClr val="tx1"/>
                          </a:solidFill>
                          <a:effectLst/>
                          <a:latin typeface="Arial" charset="0"/>
                          <a:cs typeface="Times New Roman" pitchFamily="18" charset="0"/>
                        </a:rPr>
                        <a:t> (</a:t>
                      </a:r>
                      <a:r>
                        <a:rPr kumimoji="0" lang="hu-HU" sz="1000" b="1" i="0" u="none" strike="noStrike" cap="none" normalizeH="0" baseline="0" dirty="0" err="1" smtClean="0">
                          <a:ln>
                            <a:noFill/>
                          </a:ln>
                          <a:solidFill>
                            <a:schemeClr val="tx1"/>
                          </a:solidFill>
                          <a:effectLst/>
                          <a:latin typeface="Arial" charset="0"/>
                          <a:cs typeface="Times New Roman" pitchFamily="18" charset="0"/>
                        </a:rPr>
                        <a:t>mut</a:t>
                      </a:r>
                      <a:r>
                        <a:rPr kumimoji="0" lang="en-US" sz="1000" b="1" i="0" u="none" strike="noStrike" cap="none" normalizeH="0" baseline="0" dirty="0" smtClean="0">
                          <a:ln>
                            <a:noFill/>
                          </a:ln>
                          <a:solidFill>
                            <a:schemeClr val="tx1"/>
                          </a:solidFill>
                          <a:effectLst/>
                          <a:latin typeface="Arial" charset="0"/>
                          <a:cs typeface="Times New Roman" pitchFamily="18" charset="0"/>
                        </a:rPr>
                        <a:t>)</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Times New Roman" pitchFamily="18" charset="0"/>
                        </a:rPr>
                        <a:t>R</a:t>
                      </a:r>
                      <a:r>
                        <a:rPr kumimoji="0" lang="en-US" sz="1000" b="1" i="0" u="none" strike="noStrike" cap="none" normalizeH="0" baseline="-25000" dirty="0" smtClean="0">
                          <a:ln>
                            <a:noFill/>
                          </a:ln>
                          <a:solidFill>
                            <a:schemeClr val="tx1"/>
                          </a:solidFill>
                          <a:effectLst/>
                          <a:latin typeface="Arial" charset="0"/>
                          <a:cs typeface="Times New Roman" pitchFamily="18" charset="0"/>
                        </a:rPr>
                        <a:t>AS</a:t>
                      </a:r>
                      <a:r>
                        <a:rPr kumimoji="0" lang="en-US" sz="1000" b="1" i="0" u="none" strike="noStrike" cap="none" normalizeH="0" baseline="0" dirty="0" smtClean="0">
                          <a:ln>
                            <a:noFill/>
                          </a:ln>
                          <a:solidFill>
                            <a:schemeClr val="tx1"/>
                          </a:solidFill>
                          <a:effectLst/>
                          <a:latin typeface="Arial" charset="0"/>
                          <a:cs typeface="Times New Roman" pitchFamily="18" charset="0"/>
                        </a:rPr>
                        <a:t>/R</a:t>
                      </a:r>
                      <a:r>
                        <a:rPr kumimoji="0" lang="en-US" sz="1000" b="1" i="0" u="none" strike="noStrike" cap="none" normalizeH="0" baseline="-25000" dirty="0" smtClean="0">
                          <a:ln>
                            <a:noFill/>
                          </a:ln>
                          <a:solidFill>
                            <a:schemeClr val="tx1"/>
                          </a:solidFill>
                          <a:effectLst/>
                          <a:latin typeface="Arial" charset="0"/>
                          <a:cs typeface="Times New Roman" pitchFamily="18" charset="0"/>
                        </a:rPr>
                        <a:t>S</a:t>
                      </a:r>
                      <a:r>
                        <a:rPr kumimoji="0" lang="en-US" sz="1000" b="1" i="0" u="none" strike="noStrike" cap="none" normalizeH="0" baseline="0" dirty="0" smtClean="0">
                          <a:ln>
                            <a:noFill/>
                          </a:ln>
                          <a:solidFill>
                            <a:schemeClr val="tx1"/>
                          </a:solidFill>
                          <a:effectLst/>
                          <a:latin typeface="Arial" charset="0"/>
                          <a:cs typeface="Times New Roman" pitchFamily="18" charset="0"/>
                        </a:rPr>
                        <a:t> (</a:t>
                      </a:r>
                      <a:r>
                        <a:rPr kumimoji="0" lang="hu-HU" sz="1000" b="1" i="0" u="none" strike="noStrike" cap="none" normalizeH="0" baseline="0" dirty="0" err="1" smtClean="0">
                          <a:ln>
                            <a:noFill/>
                          </a:ln>
                          <a:solidFill>
                            <a:schemeClr val="tx1"/>
                          </a:solidFill>
                          <a:effectLst/>
                          <a:latin typeface="Arial" charset="0"/>
                          <a:cs typeface="Times New Roman" pitchFamily="18" charset="0"/>
                        </a:rPr>
                        <a:t>mut</a:t>
                      </a:r>
                      <a:r>
                        <a:rPr kumimoji="0" lang="hu-HU" sz="1000" b="1" i="0" u="none" strike="noStrike" cap="none" normalizeH="0" baseline="0" dirty="0" smtClean="0">
                          <a:ln>
                            <a:noFill/>
                          </a:ln>
                          <a:solidFill>
                            <a:schemeClr val="tx1"/>
                          </a:solidFill>
                          <a:effectLst/>
                          <a:latin typeface="Arial" charset="0"/>
                          <a:cs typeface="Times New Roman" pitchFamily="18" charset="0"/>
                        </a:rPr>
                        <a:t>/</a:t>
                      </a:r>
                      <a:r>
                        <a:rPr kumimoji="0" lang="hu-HU" sz="1000" b="1" i="0" u="none" strike="noStrike" cap="none" normalizeH="0" baseline="0" dirty="0" err="1" smtClean="0">
                          <a:ln>
                            <a:noFill/>
                          </a:ln>
                          <a:solidFill>
                            <a:schemeClr val="tx1"/>
                          </a:solidFill>
                          <a:effectLst/>
                          <a:latin typeface="Arial" charset="0"/>
                          <a:cs typeface="Times New Roman" pitchFamily="18" charset="0"/>
                        </a:rPr>
                        <a:t>wt</a:t>
                      </a:r>
                      <a:r>
                        <a:rPr kumimoji="0" lang="hu-HU" sz="1000" b="1" i="0" u="none" strike="noStrike" cap="none" normalizeH="0" baseline="0" dirty="0" smtClean="0">
                          <a:ln>
                            <a:noFill/>
                          </a:ln>
                          <a:solidFill>
                            <a:schemeClr val="tx1"/>
                          </a:solidFill>
                          <a:effectLst/>
                          <a:latin typeface="Arial" charset="0"/>
                          <a:cs typeface="Times New Roman" pitchFamily="18" charset="0"/>
                          <a:sym typeface="Symbol"/>
                        </a:rPr>
                        <a:t>)</a:t>
                      </a:r>
                      <a:r>
                        <a:rPr kumimoji="0" lang="en-US" sz="1000" b="1" i="0" u="none" strike="noStrike" cap="none" normalizeH="0" baseline="0" dirty="0" smtClean="0">
                          <a:ln>
                            <a:noFill/>
                          </a:ln>
                          <a:solidFill>
                            <a:schemeClr val="tx1"/>
                          </a:solidFill>
                          <a:effectLst/>
                          <a:latin typeface="Arial" charset="0"/>
                          <a:cs typeface="Times New Roman" pitchFamily="18" charset="0"/>
                        </a:rPr>
                        <a:t> </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smtClean="0">
                          <a:ln>
                            <a:noFill/>
                          </a:ln>
                          <a:solidFill>
                            <a:schemeClr val="tx1"/>
                          </a:solidFill>
                          <a:effectLst/>
                          <a:latin typeface="Arial" charset="0"/>
                          <a:cs typeface="Times New Roman" pitchFamily="18" charset="0"/>
                        </a:rPr>
                        <a:t>ul40</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1h</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0,023</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0,036</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C00000"/>
                          </a:solidFill>
                          <a:effectLst/>
                          <a:latin typeface="Arial" charset="0"/>
                          <a:cs typeface="Times New Roman" pitchFamily="18" charset="0"/>
                        </a:rPr>
                        <a:t>1</a:t>
                      </a:r>
                      <a:r>
                        <a:rPr kumimoji="0" lang="hu-HU" sz="1000" b="1" i="0" u="none" strike="noStrike" cap="none" normalizeH="0" baseline="0" dirty="0" smtClean="0">
                          <a:ln>
                            <a:noFill/>
                          </a:ln>
                          <a:solidFill>
                            <a:srgbClr val="C00000"/>
                          </a:solidFill>
                          <a:effectLst/>
                          <a:latin typeface="Arial" charset="0"/>
                          <a:cs typeface="Times New Roman" pitchFamily="18" charset="0"/>
                        </a:rPr>
                        <a:t>.</a:t>
                      </a:r>
                      <a:r>
                        <a:rPr kumimoji="0" lang="en-US" sz="1000" b="1" i="0" u="none" strike="noStrike" cap="none" normalizeH="0" baseline="0" dirty="0" smtClean="0">
                          <a:ln>
                            <a:noFill/>
                          </a:ln>
                          <a:solidFill>
                            <a:srgbClr val="C00000"/>
                          </a:solidFill>
                          <a:effectLst/>
                          <a:latin typeface="Arial" charset="0"/>
                          <a:cs typeface="Times New Roman" pitchFamily="18" charset="0"/>
                        </a:rPr>
                        <a:t>554</a:t>
                      </a:r>
                      <a:endParaRPr kumimoji="0" lang="hu-HU" sz="1200" b="1" i="0" u="none" strike="noStrike" cap="none" normalizeH="0" baseline="0" dirty="0" smtClean="0">
                        <a:ln>
                          <a:noFill/>
                        </a:ln>
                        <a:solidFill>
                          <a:srgbClr val="C00000"/>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smtClean="0">
                          <a:ln>
                            <a:noFill/>
                          </a:ln>
                          <a:solidFill>
                            <a:schemeClr val="tx1"/>
                          </a:solidFill>
                          <a:effectLst/>
                          <a:latin typeface="Arial" charset="0"/>
                          <a:cs typeface="Times New Roman" pitchFamily="18" charset="0"/>
                        </a:rPr>
                        <a:t> </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2h</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0,015</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0,021</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C00000"/>
                          </a:solidFill>
                          <a:effectLst/>
                          <a:latin typeface="Arial" charset="0"/>
                          <a:cs typeface="Times New Roman" pitchFamily="18" charset="0"/>
                        </a:rPr>
                        <a:t>1</a:t>
                      </a:r>
                      <a:r>
                        <a:rPr kumimoji="0" lang="hu-HU" sz="1000" b="1" i="0" u="none" strike="noStrike" cap="none" normalizeH="0" baseline="0" dirty="0" smtClean="0">
                          <a:ln>
                            <a:noFill/>
                          </a:ln>
                          <a:solidFill>
                            <a:srgbClr val="C00000"/>
                          </a:solidFill>
                          <a:effectLst/>
                          <a:latin typeface="Arial" charset="0"/>
                          <a:cs typeface="Times New Roman" pitchFamily="18" charset="0"/>
                        </a:rPr>
                        <a:t>.</a:t>
                      </a:r>
                      <a:r>
                        <a:rPr kumimoji="0" lang="en-US" sz="1000" b="1" i="0" u="none" strike="noStrike" cap="none" normalizeH="0" baseline="0" dirty="0" smtClean="0">
                          <a:ln>
                            <a:noFill/>
                          </a:ln>
                          <a:solidFill>
                            <a:srgbClr val="C00000"/>
                          </a:solidFill>
                          <a:effectLst/>
                          <a:latin typeface="Arial" charset="0"/>
                          <a:cs typeface="Times New Roman" pitchFamily="18" charset="0"/>
                        </a:rPr>
                        <a:t>366</a:t>
                      </a:r>
                      <a:endParaRPr kumimoji="0" lang="hu-HU" sz="1200" b="1" i="0" u="none" strike="noStrike" cap="none" normalizeH="0" baseline="0" dirty="0" smtClean="0">
                        <a:ln>
                          <a:noFill/>
                        </a:ln>
                        <a:solidFill>
                          <a:srgbClr val="C00000"/>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smtClean="0">
                          <a:ln>
                            <a:noFill/>
                          </a:ln>
                          <a:solidFill>
                            <a:schemeClr val="tx1"/>
                          </a:solidFill>
                          <a:effectLst/>
                          <a:latin typeface="Arial" charset="0"/>
                          <a:cs typeface="Times New Roman" pitchFamily="18" charset="0"/>
                        </a:rPr>
                        <a:t> </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4h</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0,085</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0,407</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C00000"/>
                          </a:solidFill>
                          <a:effectLst/>
                          <a:latin typeface="Arial" charset="0"/>
                          <a:cs typeface="Times New Roman" pitchFamily="18" charset="0"/>
                        </a:rPr>
                        <a:t>4</a:t>
                      </a:r>
                      <a:r>
                        <a:rPr kumimoji="0" lang="hu-HU" sz="1000" b="1" i="0" u="none" strike="noStrike" cap="none" normalizeH="0" baseline="0" dirty="0" smtClean="0">
                          <a:ln>
                            <a:noFill/>
                          </a:ln>
                          <a:solidFill>
                            <a:srgbClr val="C00000"/>
                          </a:solidFill>
                          <a:effectLst/>
                          <a:latin typeface="Arial" charset="0"/>
                          <a:cs typeface="Times New Roman" pitchFamily="18" charset="0"/>
                        </a:rPr>
                        <a:t>.</a:t>
                      </a:r>
                      <a:r>
                        <a:rPr kumimoji="0" lang="en-US" sz="1000" b="1" i="0" u="none" strike="noStrike" cap="none" normalizeH="0" baseline="0" dirty="0" smtClean="0">
                          <a:ln>
                            <a:noFill/>
                          </a:ln>
                          <a:solidFill>
                            <a:srgbClr val="C00000"/>
                          </a:solidFill>
                          <a:effectLst/>
                          <a:latin typeface="Arial" charset="0"/>
                          <a:cs typeface="Times New Roman" pitchFamily="18" charset="0"/>
                        </a:rPr>
                        <a:t>761</a:t>
                      </a:r>
                      <a:endParaRPr kumimoji="0" lang="hu-HU" sz="1200" b="1" i="0" u="none" strike="noStrike" cap="none" normalizeH="0" baseline="0" dirty="0" smtClean="0">
                        <a:ln>
                          <a:noFill/>
                        </a:ln>
                        <a:solidFill>
                          <a:srgbClr val="C00000"/>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chemeClr val="tx1"/>
                          </a:solidFill>
                          <a:effectLst/>
                          <a:latin typeface="Arial" charset="0"/>
                          <a:cs typeface="Times New Roman" pitchFamily="18" charset="0"/>
                        </a:rPr>
                        <a:t> </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6h</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0,152</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0,854</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C00000"/>
                          </a:solidFill>
                          <a:effectLst/>
                          <a:latin typeface="Arial" charset="0"/>
                          <a:cs typeface="Times New Roman" pitchFamily="18" charset="0"/>
                        </a:rPr>
                        <a:t>5</a:t>
                      </a:r>
                      <a:r>
                        <a:rPr kumimoji="0" lang="hu-HU" sz="1000" b="1" i="0" u="none" strike="noStrike" cap="none" normalizeH="0" baseline="0" dirty="0" smtClean="0">
                          <a:ln>
                            <a:noFill/>
                          </a:ln>
                          <a:solidFill>
                            <a:srgbClr val="C00000"/>
                          </a:solidFill>
                          <a:effectLst/>
                          <a:latin typeface="Arial" charset="0"/>
                          <a:cs typeface="Times New Roman" pitchFamily="18" charset="0"/>
                        </a:rPr>
                        <a:t>.</a:t>
                      </a:r>
                      <a:r>
                        <a:rPr kumimoji="0" lang="en-US" sz="1000" b="1" i="0" u="none" strike="noStrike" cap="none" normalizeH="0" baseline="0" dirty="0" smtClean="0">
                          <a:ln>
                            <a:noFill/>
                          </a:ln>
                          <a:solidFill>
                            <a:srgbClr val="C00000"/>
                          </a:solidFill>
                          <a:effectLst/>
                          <a:latin typeface="Arial" charset="0"/>
                          <a:cs typeface="Times New Roman" pitchFamily="18" charset="0"/>
                        </a:rPr>
                        <a:t>604</a:t>
                      </a:r>
                      <a:endParaRPr kumimoji="0" lang="hu-HU" sz="1200" b="1" i="0" u="none" strike="noStrike" cap="none" normalizeH="0" baseline="0" dirty="0" smtClean="0">
                        <a:ln>
                          <a:noFill/>
                        </a:ln>
                        <a:solidFill>
                          <a:srgbClr val="C00000"/>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chemeClr val="tx1"/>
                          </a:solidFill>
                          <a:effectLst/>
                          <a:latin typeface="Arial" charset="0"/>
                          <a:cs typeface="Times New Roman" pitchFamily="18" charset="0"/>
                        </a:rPr>
                        <a:t> </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8h</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0,180</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0,746</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C00000"/>
                          </a:solidFill>
                          <a:effectLst/>
                          <a:latin typeface="Arial" charset="0"/>
                          <a:cs typeface="Times New Roman" pitchFamily="18" charset="0"/>
                        </a:rPr>
                        <a:t>4</a:t>
                      </a:r>
                      <a:r>
                        <a:rPr kumimoji="0" lang="hu-HU" sz="1000" b="1" i="0" u="none" strike="noStrike" cap="none" normalizeH="0" baseline="0" dirty="0" smtClean="0">
                          <a:ln>
                            <a:noFill/>
                          </a:ln>
                          <a:solidFill>
                            <a:srgbClr val="C00000"/>
                          </a:solidFill>
                          <a:effectLst/>
                          <a:latin typeface="Arial" charset="0"/>
                          <a:cs typeface="Times New Roman" pitchFamily="18" charset="0"/>
                        </a:rPr>
                        <a:t>.</a:t>
                      </a:r>
                      <a:r>
                        <a:rPr kumimoji="0" lang="en-US" sz="1000" b="1" i="0" u="none" strike="noStrike" cap="none" normalizeH="0" baseline="0" dirty="0" smtClean="0">
                          <a:ln>
                            <a:noFill/>
                          </a:ln>
                          <a:solidFill>
                            <a:srgbClr val="C00000"/>
                          </a:solidFill>
                          <a:effectLst/>
                          <a:latin typeface="Arial" charset="0"/>
                          <a:cs typeface="Times New Roman" pitchFamily="18" charset="0"/>
                        </a:rPr>
                        <a:t>136</a:t>
                      </a:r>
                      <a:endParaRPr kumimoji="0" lang="hu-HU" sz="1200" b="1" i="0" u="none" strike="noStrike" cap="none" normalizeH="0" baseline="0" dirty="0" smtClean="0">
                        <a:ln>
                          <a:noFill/>
                        </a:ln>
                        <a:solidFill>
                          <a:srgbClr val="C00000"/>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chemeClr val="tx1"/>
                          </a:solidFill>
                          <a:effectLst/>
                          <a:latin typeface="Arial" charset="0"/>
                          <a:cs typeface="Times New Roman" pitchFamily="18" charset="0"/>
                        </a:rPr>
                        <a:t> </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12h</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0,155</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0,358</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C00000"/>
                          </a:solidFill>
                          <a:effectLst/>
                          <a:latin typeface="Arial" charset="0"/>
                          <a:cs typeface="Times New Roman" pitchFamily="18" charset="0"/>
                        </a:rPr>
                        <a:t>2</a:t>
                      </a:r>
                      <a:r>
                        <a:rPr kumimoji="0" lang="hu-HU" sz="1000" b="1" i="0" u="none" strike="noStrike" cap="none" normalizeH="0" baseline="0" dirty="0" smtClean="0">
                          <a:ln>
                            <a:noFill/>
                          </a:ln>
                          <a:solidFill>
                            <a:srgbClr val="C00000"/>
                          </a:solidFill>
                          <a:effectLst/>
                          <a:latin typeface="Arial" charset="0"/>
                          <a:cs typeface="Times New Roman" pitchFamily="18" charset="0"/>
                        </a:rPr>
                        <a:t>.</a:t>
                      </a:r>
                      <a:r>
                        <a:rPr kumimoji="0" lang="en-US" sz="1000" b="1" i="0" u="none" strike="noStrike" cap="none" normalizeH="0" baseline="0" dirty="0" smtClean="0">
                          <a:ln>
                            <a:noFill/>
                          </a:ln>
                          <a:solidFill>
                            <a:srgbClr val="C00000"/>
                          </a:solidFill>
                          <a:effectLst/>
                          <a:latin typeface="Arial" charset="0"/>
                          <a:cs typeface="Times New Roman" pitchFamily="18" charset="0"/>
                        </a:rPr>
                        <a:t>311</a:t>
                      </a:r>
                      <a:endParaRPr kumimoji="0" lang="hu-HU" sz="1200" b="1" i="0" u="none" strike="noStrike" cap="none" normalizeH="0" baseline="0" dirty="0" smtClean="0">
                        <a:ln>
                          <a:noFill/>
                        </a:ln>
                        <a:solidFill>
                          <a:srgbClr val="C00000"/>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2" name="Táblázat 31"/>
          <p:cNvGraphicFramePr>
            <a:graphicFrameLocks noGrp="1"/>
          </p:cNvGraphicFramePr>
          <p:nvPr/>
        </p:nvGraphicFramePr>
        <p:xfrm>
          <a:off x="3243263" y="4457700"/>
          <a:ext cx="2846388" cy="971550"/>
        </p:xfrm>
        <a:graphic>
          <a:graphicData uri="http://schemas.openxmlformats.org/drawingml/2006/table">
            <a:tbl>
              <a:tblPr/>
              <a:tblGrid>
                <a:gridCol w="504825"/>
                <a:gridCol w="477838"/>
                <a:gridCol w="592137"/>
                <a:gridCol w="592138"/>
                <a:gridCol w="679450"/>
              </a:tblGrid>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smtClean="0">
                          <a:ln>
                            <a:noFill/>
                          </a:ln>
                          <a:solidFill>
                            <a:schemeClr val="tx1"/>
                          </a:solidFill>
                          <a:effectLst/>
                          <a:latin typeface="Arial" charset="0"/>
                          <a:cs typeface="Times New Roman" pitchFamily="18" charset="0"/>
                        </a:rPr>
                        <a:t>ul39</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1h</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0,044</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0,072</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C00000"/>
                          </a:solidFill>
                          <a:effectLst/>
                          <a:latin typeface="Arial" charset="0"/>
                          <a:cs typeface="Times New Roman" pitchFamily="18" charset="0"/>
                        </a:rPr>
                        <a:t>1</a:t>
                      </a:r>
                      <a:r>
                        <a:rPr kumimoji="0" lang="hu-HU" sz="1000" b="1" i="0" u="none" strike="noStrike" cap="none" normalizeH="0" baseline="0" dirty="0" smtClean="0">
                          <a:ln>
                            <a:noFill/>
                          </a:ln>
                          <a:solidFill>
                            <a:srgbClr val="C00000"/>
                          </a:solidFill>
                          <a:effectLst/>
                          <a:latin typeface="Arial" charset="0"/>
                          <a:cs typeface="Times New Roman" pitchFamily="18" charset="0"/>
                        </a:rPr>
                        <a:t>.</a:t>
                      </a:r>
                      <a:r>
                        <a:rPr kumimoji="0" lang="en-US" sz="1000" b="1" i="0" u="none" strike="noStrike" cap="none" normalizeH="0" baseline="0" dirty="0" smtClean="0">
                          <a:ln>
                            <a:noFill/>
                          </a:ln>
                          <a:solidFill>
                            <a:srgbClr val="C00000"/>
                          </a:solidFill>
                          <a:effectLst/>
                          <a:latin typeface="Arial" charset="0"/>
                          <a:cs typeface="Times New Roman" pitchFamily="18" charset="0"/>
                        </a:rPr>
                        <a:t>638</a:t>
                      </a:r>
                      <a:endParaRPr kumimoji="0" lang="hu-HU" sz="1200" b="1" i="0" u="none" strike="noStrike" cap="none" normalizeH="0" baseline="0" dirty="0" smtClean="0">
                        <a:ln>
                          <a:noFill/>
                        </a:ln>
                        <a:solidFill>
                          <a:srgbClr val="C00000"/>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Times New Roman" pitchFamily="18" charset="0"/>
                        </a:rPr>
                        <a:t> </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2h</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0,062</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0,048</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Times New Roman" pitchFamily="18" charset="0"/>
                        </a:rPr>
                        <a:t>0</a:t>
                      </a:r>
                      <a:r>
                        <a:rPr kumimoji="0" lang="hu-HU" sz="1000" b="1" i="0" u="none" strike="noStrike" cap="none" normalizeH="0" baseline="0" dirty="0" smtClean="0">
                          <a:ln>
                            <a:noFill/>
                          </a:ln>
                          <a:solidFill>
                            <a:schemeClr val="tx1"/>
                          </a:solidFill>
                          <a:effectLst/>
                          <a:latin typeface="Arial" charset="0"/>
                          <a:cs typeface="Times New Roman" pitchFamily="18" charset="0"/>
                        </a:rPr>
                        <a:t>.</a:t>
                      </a:r>
                      <a:r>
                        <a:rPr kumimoji="0" lang="en-US" sz="1000" b="1" i="0" u="none" strike="noStrike" cap="none" normalizeH="0" baseline="0" dirty="0" smtClean="0">
                          <a:ln>
                            <a:noFill/>
                          </a:ln>
                          <a:solidFill>
                            <a:schemeClr val="tx1"/>
                          </a:solidFill>
                          <a:effectLst/>
                          <a:latin typeface="Arial" charset="0"/>
                          <a:cs typeface="Times New Roman" pitchFamily="18" charset="0"/>
                        </a:rPr>
                        <a:t>781</a:t>
                      </a:r>
                      <a:endParaRPr kumimoji="0" lang="hu-H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Times New Roman" pitchFamily="18" charset="0"/>
                        </a:rPr>
                        <a:t> </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4h</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0,137</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0,654</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C00000"/>
                          </a:solidFill>
                          <a:effectLst/>
                          <a:latin typeface="Arial" charset="0"/>
                          <a:cs typeface="Times New Roman" pitchFamily="18" charset="0"/>
                        </a:rPr>
                        <a:t>4</a:t>
                      </a:r>
                      <a:r>
                        <a:rPr kumimoji="0" lang="hu-HU" sz="1000" b="1" i="0" u="none" strike="noStrike" cap="none" normalizeH="0" baseline="0" dirty="0" smtClean="0">
                          <a:ln>
                            <a:noFill/>
                          </a:ln>
                          <a:solidFill>
                            <a:srgbClr val="C00000"/>
                          </a:solidFill>
                          <a:effectLst/>
                          <a:latin typeface="Arial" charset="0"/>
                          <a:cs typeface="Times New Roman" pitchFamily="18" charset="0"/>
                        </a:rPr>
                        <a:t>.</a:t>
                      </a:r>
                      <a:r>
                        <a:rPr kumimoji="0" lang="en-US" sz="1000" b="1" i="0" u="none" strike="noStrike" cap="none" normalizeH="0" baseline="0" dirty="0" smtClean="0">
                          <a:ln>
                            <a:noFill/>
                          </a:ln>
                          <a:solidFill>
                            <a:srgbClr val="C00000"/>
                          </a:solidFill>
                          <a:effectLst/>
                          <a:latin typeface="Arial" charset="0"/>
                          <a:cs typeface="Times New Roman" pitchFamily="18" charset="0"/>
                        </a:rPr>
                        <a:t>783</a:t>
                      </a:r>
                      <a:endParaRPr kumimoji="0" lang="hu-HU" sz="1200" b="1" i="0" u="none" strike="noStrike" cap="none" normalizeH="0" baseline="0" dirty="0" smtClean="0">
                        <a:ln>
                          <a:noFill/>
                        </a:ln>
                        <a:solidFill>
                          <a:srgbClr val="C00000"/>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Times New Roman" pitchFamily="18" charset="0"/>
                        </a:rPr>
                        <a:t> </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6h</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0,141</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0,972</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C00000"/>
                          </a:solidFill>
                          <a:effectLst/>
                          <a:latin typeface="Arial" charset="0"/>
                          <a:cs typeface="Times New Roman" pitchFamily="18" charset="0"/>
                        </a:rPr>
                        <a:t>6</a:t>
                      </a:r>
                      <a:r>
                        <a:rPr kumimoji="0" lang="hu-HU" sz="1000" b="1" i="0" u="none" strike="noStrike" cap="none" normalizeH="0" baseline="0" dirty="0" smtClean="0">
                          <a:ln>
                            <a:noFill/>
                          </a:ln>
                          <a:solidFill>
                            <a:srgbClr val="C00000"/>
                          </a:solidFill>
                          <a:effectLst/>
                          <a:latin typeface="Arial" charset="0"/>
                          <a:cs typeface="Times New Roman" pitchFamily="18" charset="0"/>
                        </a:rPr>
                        <a:t>.</a:t>
                      </a:r>
                      <a:r>
                        <a:rPr kumimoji="0" lang="en-US" sz="1000" b="1" i="0" u="none" strike="noStrike" cap="none" normalizeH="0" baseline="0" dirty="0" smtClean="0">
                          <a:ln>
                            <a:noFill/>
                          </a:ln>
                          <a:solidFill>
                            <a:srgbClr val="C00000"/>
                          </a:solidFill>
                          <a:effectLst/>
                          <a:latin typeface="Arial" charset="0"/>
                          <a:cs typeface="Times New Roman" pitchFamily="18" charset="0"/>
                        </a:rPr>
                        <a:t>896</a:t>
                      </a:r>
                      <a:endParaRPr kumimoji="0" lang="hu-HU" sz="1200" b="1" i="0" u="none" strike="noStrike" cap="none" normalizeH="0" baseline="0" dirty="0" smtClean="0">
                        <a:ln>
                          <a:noFill/>
                        </a:ln>
                        <a:solidFill>
                          <a:srgbClr val="C00000"/>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Times New Roman" pitchFamily="18" charset="0"/>
                        </a:rPr>
                        <a:t> </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8h</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0,197</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0,870</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C00000"/>
                          </a:solidFill>
                          <a:effectLst/>
                          <a:latin typeface="Arial" charset="0"/>
                          <a:cs typeface="Times New Roman" pitchFamily="18" charset="0"/>
                        </a:rPr>
                        <a:t>4</a:t>
                      </a:r>
                      <a:r>
                        <a:rPr kumimoji="0" lang="hu-HU" sz="1000" b="1" i="0" u="none" strike="noStrike" cap="none" normalizeH="0" baseline="0" dirty="0" smtClean="0">
                          <a:ln>
                            <a:noFill/>
                          </a:ln>
                          <a:solidFill>
                            <a:srgbClr val="C00000"/>
                          </a:solidFill>
                          <a:effectLst/>
                          <a:latin typeface="Arial" charset="0"/>
                          <a:cs typeface="Times New Roman" pitchFamily="18" charset="0"/>
                        </a:rPr>
                        <a:t>.</a:t>
                      </a:r>
                      <a:r>
                        <a:rPr kumimoji="0" lang="en-US" sz="1000" b="1" i="0" u="none" strike="noStrike" cap="none" normalizeH="0" baseline="0" dirty="0" smtClean="0">
                          <a:ln>
                            <a:noFill/>
                          </a:ln>
                          <a:solidFill>
                            <a:srgbClr val="C00000"/>
                          </a:solidFill>
                          <a:effectLst/>
                          <a:latin typeface="Arial" charset="0"/>
                          <a:cs typeface="Times New Roman" pitchFamily="18" charset="0"/>
                        </a:rPr>
                        <a:t>420</a:t>
                      </a:r>
                      <a:endParaRPr kumimoji="0" lang="hu-HU" sz="1200" b="1" i="0" u="none" strike="noStrike" cap="none" normalizeH="0" baseline="0" dirty="0" smtClean="0">
                        <a:ln>
                          <a:noFill/>
                        </a:ln>
                        <a:solidFill>
                          <a:srgbClr val="C00000"/>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Times New Roman" pitchFamily="18" charset="0"/>
                        </a:rPr>
                        <a:t> </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12h</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0,153</a:t>
                      </a:r>
                      <a:endParaRPr kumimoji="0" lang="hu-H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0,676</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C00000"/>
                          </a:solidFill>
                          <a:effectLst/>
                          <a:latin typeface="Arial" charset="0"/>
                          <a:cs typeface="Times New Roman" pitchFamily="18" charset="0"/>
                        </a:rPr>
                        <a:t>4</a:t>
                      </a:r>
                      <a:r>
                        <a:rPr kumimoji="0" lang="hu-HU" sz="1000" b="1" i="0" u="none" strike="noStrike" cap="none" normalizeH="0" baseline="0" dirty="0" smtClean="0">
                          <a:ln>
                            <a:noFill/>
                          </a:ln>
                          <a:solidFill>
                            <a:srgbClr val="C00000"/>
                          </a:solidFill>
                          <a:effectLst/>
                          <a:latin typeface="Arial" charset="0"/>
                          <a:cs typeface="Times New Roman" pitchFamily="18" charset="0"/>
                        </a:rPr>
                        <a:t>.</a:t>
                      </a:r>
                      <a:r>
                        <a:rPr kumimoji="0" lang="en-US" sz="1000" b="1" i="0" u="none" strike="noStrike" cap="none" normalizeH="0" baseline="0" dirty="0" smtClean="0">
                          <a:ln>
                            <a:noFill/>
                          </a:ln>
                          <a:solidFill>
                            <a:srgbClr val="C00000"/>
                          </a:solidFill>
                          <a:effectLst/>
                          <a:latin typeface="Arial" charset="0"/>
                          <a:cs typeface="Times New Roman" pitchFamily="18" charset="0"/>
                        </a:rPr>
                        <a:t>425</a:t>
                      </a:r>
                      <a:endParaRPr kumimoji="0" lang="hu-HU" sz="1200" b="1" i="0" u="none" strike="noStrike" cap="none" normalizeH="0" baseline="0" dirty="0" smtClean="0">
                        <a:ln>
                          <a:noFill/>
                        </a:ln>
                        <a:solidFill>
                          <a:srgbClr val="C00000"/>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7" name="Táblázat 36"/>
          <p:cNvGraphicFramePr>
            <a:graphicFrameLocks noGrp="1"/>
          </p:cNvGraphicFramePr>
          <p:nvPr/>
        </p:nvGraphicFramePr>
        <p:xfrm>
          <a:off x="3243263" y="4144963"/>
          <a:ext cx="2848467" cy="304800"/>
        </p:xfrm>
        <a:graphic>
          <a:graphicData uri="http://schemas.openxmlformats.org/drawingml/2006/table">
            <a:tbl>
              <a:tblPr/>
              <a:tblGrid>
                <a:gridCol w="498482"/>
                <a:gridCol w="498482"/>
                <a:gridCol w="569694"/>
                <a:gridCol w="569694"/>
                <a:gridCol w="712115"/>
              </a:tblGrid>
              <a:tr h="171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Times New Roman" pitchFamily="18" charset="0"/>
                        </a:rPr>
                        <a:t>Gene</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000" b="1" i="0" u="none" strike="noStrike" cap="none" normalizeH="0" baseline="0" dirty="0" smtClean="0">
                          <a:ln>
                            <a:noFill/>
                          </a:ln>
                          <a:solidFill>
                            <a:schemeClr val="tx1"/>
                          </a:solidFill>
                          <a:effectLst/>
                          <a:latin typeface="Arial" charset="0"/>
                          <a:cs typeface="Times New Roman" pitchFamily="18" charset="0"/>
                        </a:rPr>
                        <a:t>Time</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Times New Roman" pitchFamily="18" charset="0"/>
                        </a:rPr>
                        <a:t>R</a:t>
                      </a:r>
                      <a:r>
                        <a:rPr kumimoji="0" lang="en-US" sz="1000" b="1" i="0" u="none" strike="noStrike" cap="none" normalizeH="0" baseline="-25000" dirty="0" smtClean="0">
                          <a:ln>
                            <a:noFill/>
                          </a:ln>
                          <a:solidFill>
                            <a:schemeClr val="tx1"/>
                          </a:solidFill>
                          <a:effectLst/>
                          <a:latin typeface="Arial" charset="0"/>
                          <a:cs typeface="Times New Roman" pitchFamily="18" charset="0"/>
                        </a:rPr>
                        <a:t>AS</a:t>
                      </a:r>
                      <a:r>
                        <a:rPr kumimoji="0" lang="en-US" sz="1000" b="1" i="0" u="none" strike="noStrike" cap="none" normalizeH="0" baseline="0" dirty="0" smtClean="0">
                          <a:ln>
                            <a:noFill/>
                          </a:ln>
                          <a:solidFill>
                            <a:schemeClr val="tx1"/>
                          </a:solidFill>
                          <a:effectLst/>
                          <a:latin typeface="Arial" charset="0"/>
                          <a:cs typeface="Times New Roman" pitchFamily="18" charset="0"/>
                        </a:rPr>
                        <a:t>/R</a:t>
                      </a:r>
                      <a:r>
                        <a:rPr kumimoji="0" lang="en-US" sz="1000" b="1" i="0" u="none" strike="noStrike" cap="none" normalizeH="0" baseline="-25000" dirty="0" smtClean="0">
                          <a:ln>
                            <a:noFill/>
                          </a:ln>
                          <a:solidFill>
                            <a:schemeClr val="tx1"/>
                          </a:solidFill>
                          <a:effectLst/>
                          <a:latin typeface="Arial" charset="0"/>
                          <a:cs typeface="Times New Roman" pitchFamily="18" charset="0"/>
                        </a:rPr>
                        <a:t>S</a:t>
                      </a:r>
                      <a:r>
                        <a:rPr kumimoji="0" lang="en-US" sz="1000" b="1" i="0" u="none" strike="noStrike" cap="none" normalizeH="0" baseline="0" dirty="0" smtClean="0">
                          <a:ln>
                            <a:noFill/>
                          </a:ln>
                          <a:solidFill>
                            <a:schemeClr val="tx1"/>
                          </a:solidFill>
                          <a:effectLst/>
                          <a:latin typeface="Arial" charset="0"/>
                          <a:cs typeface="Times New Roman" pitchFamily="18" charset="0"/>
                        </a:rPr>
                        <a:t> (</a:t>
                      </a:r>
                      <a:r>
                        <a:rPr kumimoji="0" lang="hu-HU" sz="1000" b="1" i="0" u="none" strike="noStrike" cap="none" normalizeH="0" baseline="0" dirty="0" err="1" smtClean="0">
                          <a:ln>
                            <a:noFill/>
                          </a:ln>
                          <a:solidFill>
                            <a:schemeClr val="tx1"/>
                          </a:solidFill>
                          <a:effectLst/>
                          <a:latin typeface="Arial" charset="0"/>
                          <a:cs typeface="Times New Roman" pitchFamily="18" charset="0"/>
                        </a:rPr>
                        <a:t>wt</a:t>
                      </a:r>
                      <a:r>
                        <a:rPr kumimoji="0" lang="en-US" sz="1000" b="1" i="0" u="none" strike="noStrike" cap="none" normalizeH="0" baseline="0" dirty="0" smtClean="0">
                          <a:ln>
                            <a:noFill/>
                          </a:ln>
                          <a:solidFill>
                            <a:schemeClr val="tx1"/>
                          </a:solidFill>
                          <a:effectLst/>
                          <a:latin typeface="Arial" charset="0"/>
                          <a:cs typeface="Times New Roman" pitchFamily="18" charset="0"/>
                        </a:rPr>
                        <a:t>)</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Times New Roman" pitchFamily="18" charset="0"/>
                        </a:rPr>
                        <a:t>R</a:t>
                      </a:r>
                      <a:r>
                        <a:rPr kumimoji="0" lang="en-US" sz="1000" b="1" i="0" u="none" strike="noStrike" cap="none" normalizeH="0" baseline="-25000" dirty="0" smtClean="0">
                          <a:ln>
                            <a:noFill/>
                          </a:ln>
                          <a:solidFill>
                            <a:schemeClr val="tx1"/>
                          </a:solidFill>
                          <a:effectLst/>
                          <a:latin typeface="Arial" charset="0"/>
                          <a:cs typeface="Times New Roman" pitchFamily="18" charset="0"/>
                        </a:rPr>
                        <a:t>AS</a:t>
                      </a:r>
                      <a:r>
                        <a:rPr kumimoji="0" lang="en-US" sz="1000" b="1" i="0" u="none" strike="noStrike" cap="none" normalizeH="0" baseline="0" dirty="0" smtClean="0">
                          <a:ln>
                            <a:noFill/>
                          </a:ln>
                          <a:solidFill>
                            <a:schemeClr val="tx1"/>
                          </a:solidFill>
                          <a:effectLst/>
                          <a:latin typeface="Arial" charset="0"/>
                          <a:cs typeface="Times New Roman" pitchFamily="18" charset="0"/>
                        </a:rPr>
                        <a:t>/R</a:t>
                      </a:r>
                      <a:r>
                        <a:rPr kumimoji="0" lang="en-US" sz="1000" b="1" i="0" u="none" strike="noStrike" cap="none" normalizeH="0" baseline="-25000" dirty="0" smtClean="0">
                          <a:ln>
                            <a:noFill/>
                          </a:ln>
                          <a:solidFill>
                            <a:schemeClr val="tx1"/>
                          </a:solidFill>
                          <a:effectLst/>
                          <a:latin typeface="Arial" charset="0"/>
                          <a:cs typeface="Times New Roman" pitchFamily="18" charset="0"/>
                        </a:rPr>
                        <a:t>S</a:t>
                      </a:r>
                      <a:r>
                        <a:rPr kumimoji="0" lang="en-US" sz="1000" b="1" i="0" u="none" strike="noStrike" cap="none" normalizeH="0" baseline="0" dirty="0" smtClean="0">
                          <a:ln>
                            <a:noFill/>
                          </a:ln>
                          <a:solidFill>
                            <a:schemeClr val="tx1"/>
                          </a:solidFill>
                          <a:effectLst/>
                          <a:latin typeface="Arial" charset="0"/>
                          <a:cs typeface="Times New Roman" pitchFamily="18" charset="0"/>
                        </a:rPr>
                        <a:t> (</a:t>
                      </a:r>
                      <a:r>
                        <a:rPr kumimoji="0" lang="hu-HU" sz="1000" b="1" i="0" u="none" strike="noStrike" cap="none" normalizeH="0" baseline="0" dirty="0" err="1" smtClean="0">
                          <a:ln>
                            <a:noFill/>
                          </a:ln>
                          <a:solidFill>
                            <a:schemeClr val="tx1"/>
                          </a:solidFill>
                          <a:effectLst/>
                          <a:latin typeface="Arial" charset="0"/>
                          <a:cs typeface="Times New Roman" pitchFamily="18" charset="0"/>
                        </a:rPr>
                        <a:t>mut</a:t>
                      </a:r>
                      <a:r>
                        <a:rPr kumimoji="0" lang="en-US" sz="1000" b="1" i="0" u="none" strike="noStrike" cap="none" normalizeH="0" baseline="0" dirty="0" smtClean="0">
                          <a:ln>
                            <a:noFill/>
                          </a:ln>
                          <a:solidFill>
                            <a:schemeClr val="tx1"/>
                          </a:solidFill>
                          <a:effectLst/>
                          <a:latin typeface="Arial" charset="0"/>
                          <a:cs typeface="Times New Roman" pitchFamily="18" charset="0"/>
                        </a:rPr>
                        <a:t>)</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Times New Roman" pitchFamily="18" charset="0"/>
                        </a:rPr>
                        <a:t>R</a:t>
                      </a:r>
                      <a:r>
                        <a:rPr kumimoji="0" lang="en-US" sz="1000" b="1" i="0" u="none" strike="noStrike" cap="none" normalizeH="0" baseline="-25000" dirty="0" smtClean="0">
                          <a:ln>
                            <a:noFill/>
                          </a:ln>
                          <a:solidFill>
                            <a:schemeClr val="tx1"/>
                          </a:solidFill>
                          <a:effectLst/>
                          <a:latin typeface="Arial" charset="0"/>
                          <a:cs typeface="Times New Roman" pitchFamily="18" charset="0"/>
                        </a:rPr>
                        <a:t>AS</a:t>
                      </a:r>
                      <a:r>
                        <a:rPr kumimoji="0" lang="en-US" sz="1000" b="1" i="0" u="none" strike="noStrike" cap="none" normalizeH="0" baseline="0" dirty="0" smtClean="0">
                          <a:ln>
                            <a:noFill/>
                          </a:ln>
                          <a:solidFill>
                            <a:schemeClr val="tx1"/>
                          </a:solidFill>
                          <a:effectLst/>
                          <a:latin typeface="Arial" charset="0"/>
                          <a:cs typeface="Times New Roman" pitchFamily="18" charset="0"/>
                        </a:rPr>
                        <a:t>/R</a:t>
                      </a:r>
                      <a:r>
                        <a:rPr kumimoji="0" lang="en-US" sz="1000" b="1" i="0" u="none" strike="noStrike" cap="none" normalizeH="0" baseline="-25000" dirty="0" smtClean="0">
                          <a:ln>
                            <a:noFill/>
                          </a:ln>
                          <a:solidFill>
                            <a:schemeClr val="tx1"/>
                          </a:solidFill>
                          <a:effectLst/>
                          <a:latin typeface="Arial" charset="0"/>
                          <a:cs typeface="Times New Roman" pitchFamily="18" charset="0"/>
                        </a:rPr>
                        <a:t>S</a:t>
                      </a:r>
                      <a:r>
                        <a:rPr kumimoji="0" lang="en-US" sz="1000" b="1" i="0" u="none" strike="noStrike" cap="none" normalizeH="0" baseline="0" dirty="0" smtClean="0">
                          <a:ln>
                            <a:noFill/>
                          </a:ln>
                          <a:solidFill>
                            <a:schemeClr val="tx1"/>
                          </a:solidFill>
                          <a:effectLst/>
                          <a:latin typeface="Arial" charset="0"/>
                          <a:cs typeface="Times New Roman" pitchFamily="18" charset="0"/>
                        </a:rPr>
                        <a:t> (</a:t>
                      </a:r>
                      <a:r>
                        <a:rPr kumimoji="0" lang="hu-HU" sz="1000" b="1" i="0" u="none" strike="noStrike" cap="none" normalizeH="0" baseline="0" dirty="0" err="1" smtClean="0">
                          <a:ln>
                            <a:noFill/>
                          </a:ln>
                          <a:solidFill>
                            <a:schemeClr val="tx1"/>
                          </a:solidFill>
                          <a:effectLst/>
                          <a:latin typeface="Arial" charset="0"/>
                          <a:cs typeface="Times New Roman" pitchFamily="18" charset="0"/>
                        </a:rPr>
                        <a:t>mut</a:t>
                      </a:r>
                      <a:r>
                        <a:rPr kumimoji="0" lang="hu-HU" sz="1000" b="1" i="0" u="none" strike="noStrike" cap="none" normalizeH="0" baseline="0" dirty="0" smtClean="0">
                          <a:ln>
                            <a:noFill/>
                          </a:ln>
                          <a:solidFill>
                            <a:schemeClr val="tx1"/>
                          </a:solidFill>
                          <a:effectLst/>
                          <a:latin typeface="Arial" charset="0"/>
                          <a:cs typeface="Times New Roman" pitchFamily="18" charset="0"/>
                        </a:rPr>
                        <a:t>/</a:t>
                      </a:r>
                      <a:r>
                        <a:rPr kumimoji="0" lang="hu-HU" sz="1000" b="1" i="0" u="none" strike="noStrike" cap="none" normalizeH="0" baseline="0" dirty="0" err="1" smtClean="0">
                          <a:ln>
                            <a:noFill/>
                          </a:ln>
                          <a:solidFill>
                            <a:schemeClr val="tx1"/>
                          </a:solidFill>
                          <a:effectLst/>
                          <a:latin typeface="Arial" charset="0"/>
                          <a:cs typeface="Times New Roman" pitchFamily="18" charset="0"/>
                        </a:rPr>
                        <a:t>wt</a:t>
                      </a:r>
                      <a:r>
                        <a:rPr kumimoji="0" lang="hu-HU" sz="1000" b="1" i="0" u="none" strike="noStrike" cap="none" normalizeH="0" baseline="0" dirty="0" smtClean="0">
                          <a:ln>
                            <a:noFill/>
                          </a:ln>
                          <a:solidFill>
                            <a:schemeClr val="tx1"/>
                          </a:solidFill>
                          <a:effectLst/>
                          <a:latin typeface="Arial" charset="0"/>
                          <a:cs typeface="Times New Roman" pitchFamily="18" charset="0"/>
                          <a:sym typeface="Symbol"/>
                        </a:rPr>
                        <a:t>)</a:t>
                      </a:r>
                      <a:r>
                        <a:rPr kumimoji="0" lang="en-US" sz="1000" b="1" i="0" u="none" strike="noStrike" cap="none" normalizeH="0" baseline="0" dirty="0" smtClean="0">
                          <a:ln>
                            <a:noFill/>
                          </a:ln>
                          <a:solidFill>
                            <a:schemeClr val="tx1"/>
                          </a:solidFill>
                          <a:effectLst/>
                          <a:latin typeface="Arial" charset="0"/>
                          <a:cs typeface="Times New Roman" pitchFamily="18" charset="0"/>
                        </a:rPr>
                        <a:t> </a:t>
                      </a:r>
                      <a:endParaRPr kumimoji="0" lang="hu-H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5" name="Téglalap 34"/>
          <p:cNvSpPr/>
          <p:nvPr/>
        </p:nvSpPr>
        <p:spPr>
          <a:xfrm>
            <a:off x="539552" y="260648"/>
            <a:ext cx="7920880" cy="1384995"/>
          </a:xfrm>
          <a:prstGeom prst="rect">
            <a:avLst/>
          </a:prstGeom>
          <a:effectLst/>
        </p:spPr>
        <p:txBody>
          <a:bodyPr wrap="square">
            <a:spAutoFit/>
          </a:bodyPr>
          <a:lstStyle/>
          <a:p>
            <a:pPr algn="ctr"/>
            <a:r>
              <a:rPr lang="en-US" sz="2800" b="1" dirty="0" smtClean="0">
                <a:latin typeface="Arial Black" pitchFamily="34" charset="0"/>
              </a:rPr>
              <a:t>An experimental system for the modification of convergent transcriptional read-through</a:t>
            </a:r>
            <a:endParaRPr lang="en-US" sz="2800" b="1" dirty="0">
              <a:latin typeface="Arial Black" pitchFamily="34" charset="0"/>
            </a:endParaRPr>
          </a:p>
        </p:txBody>
      </p:sp>
      <p:sp>
        <p:nvSpPr>
          <p:cNvPr id="29" name="Szövegdoboz 28"/>
          <p:cNvSpPr txBox="1"/>
          <p:nvPr/>
        </p:nvSpPr>
        <p:spPr>
          <a:xfrm>
            <a:off x="8672992" y="-4536"/>
            <a:ext cx="476412"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13.</a:t>
            </a:r>
            <a:endParaRPr lang="hu-H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églalap 33"/>
          <p:cNvSpPr/>
          <p:nvPr/>
        </p:nvSpPr>
        <p:spPr>
          <a:xfrm>
            <a:off x="539552" y="260648"/>
            <a:ext cx="7632848" cy="1077218"/>
          </a:xfrm>
          <a:prstGeom prst="rect">
            <a:avLst/>
          </a:prstGeom>
          <a:effectLst/>
        </p:spPr>
        <p:txBody>
          <a:bodyPr wrap="square">
            <a:spAutoFit/>
          </a:bodyPr>
          <a:lstStyle/>
          <a:p>
            <a:pPr algn="ctr"/>
            <a:r>
              <a:rPr lang="en-US" sz="3200" b="1" dirty="0" smtClean="0">
                <a:latin typeface="Arial Black" pitchFamily="34" charset="0"/>
              </a:rPr>
              <a:t>Transcriptional overlap in divergently-oriented genes</a:t>
            </a:r>
            <a:endParaRPr lang="en-US" sz="3200" b="1" dirty="0">
              <a:latin typeface="Arial Black" pitchFamily="34" charset="0"/>
            </a:endParaRPr>
          </a:p>
        </p:txBody>
      </p:sp>
      <p:sp>
        <p:nvSpPr>
          <p:cNvPr id="54" name="Téglalap 53"/>
          <p:cNvSpPr/>
          <p:nvPr/>
        </p:nvSpPr>
        <p:spPr>
          <a:xfrm>
            <a:off x="251520" y="3392020"/>
            <a:ext cx="8352928" cy="2808312"/>
          </a:xfrm>
          <a:prstGeom prst="rect">
            <a:avLst/>
          </a:prstGeom>
          <a:solidFill>
            <a:schemeClr val="bg2"/>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cxnSp>
        <p:nvCxnSpPr>
          <p:cNvPr id="4" name="Egyenes összekötő 3"/>
          <p:cNvCxnSpPr/>
          <p:nvPr/>
        </p:nvCxnSpPr>
        <p:spPr>
          <a:xfrm flipV="1">
            <a:off x="715092" y="5434122"/>
            <a:ext cx="7506186" cy="66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Jobbra nyíl 4"/>
          <p:cNvSpPr/>
          <p:nvPr/>
        </p:nvSpPr>
        <p:spPr>
          <a:xfrm>
            <a:off x="2673364" y="5326310"/>
            <a:ext cx="504056" cy="216024"/>
          </a:xfrm>
          <a:prstGeom prst="rightArrow">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6" name="Jobbra nyíl 5"/>
          <p:cNvSpPr/>
          <p:nvPr/>
        </p:nvSpPr>
        <p:spPr>
          <a:xfrm>
            <a:off x="3209694" y="5326310"/>
            <a:ext cx="504056" cy="216024"/>
          </a:xfrm>
          <a:prstGeom prst="rightArrow">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7" name="Jobbra nyíl 6"/>
          <p:cNvSpPr/>
          <p:nvPr/>
        </p:nvSpPr>
        <p:spPr>
          <a:xfrm>
            <a:off x="3764242" y="5326310"/>
            <a:ext cx="504056" cy="216024"/>
          </a:xfrm>
          <a:prstGeom prst="rightArrow">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8" name="Jobbra nyíl 7"/>
          <p:cNvSpPr/>
          <p:nvPr/>
        </p:nvSpPr>
        <p:spPr>
          <a:xfrm flipH="1">
            <a:off x="4617580" y="5326310"/>
            <a:ext cx="504056" cy="216024"/>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9" name="Jobbra nyíl 8"/>
          <p:cNvSpPr/>
          <p:nvPr/>
        </p:nvSpPr>
        <p:spPr>
          <a:xfrm flipH="1">
            <a:off x="5153910" y="5326310"/>
            <a:ext cx="504056" cy="216024"/>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solidFill>
                <a:srgbClr val="FF0000"/>
              </a:solidFill>
            </a:endParaRPr>
          </a:p>
        </p:txBody>
      </p:sp>
      <p:sp>
        <p:nvSpPr>
          <p:cNvPr id="10" name="Jobbra nyíl 9"/>
          <p:cNvSpPr/>
          <p:nvPr/>
        </p:nvSpPr>
        <p:spPr>
          <a:xfrm flipH="1">
            <a:off x="5708458" y="5326310"/>
            <a:ext cx="504056" cy="216024"/>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2" name="Jobbra nyíl 11"/>
          <p:cNvSpPr/>
          <p:nvPr/>
        </p:nvSpPr>
        <p:spPr>
          <a:xfrm>
            <a:off x="6215968" y="5326310"/>
            <a:ext cx="504056" cy="216024"/>
          </a:xfrm>
          <a:prstGeom prst="rightArrow">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cxnSp>
        <p:nvCxnSpPr>
          <p:cNvPr id="17" name="Egyenes összekötő 16"/>
          <p:cNvCxnSpPr/>
          <p:nvPr/>
        </p:nvCxnSpPr>
        <p:spPr>
          <a:xfrm>
            <a:off x="128346" y="5437430"/>
            <a:ext cx="648072"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8" name="Egyenes összekötő 17"/>
          <p:cNvCxnSpPr/>
          <p:nvPr/>
        </p:nvCxnSpPr>
        <p:spPr>
          <a:xfrm>
            <a:off x="8228738" y="5428003"/>
            <a:ext cx="648072"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0" name="Egyenes összekötő 19"/>
          <p:cNvCxnSpPr/>
          <p:nvPr/>
        </p:nvCxnSpPr>
        <p:spPr>
          <a:xfrm rot="5400000">
            <a:off x="-48352" y="4527294"/>
            <a:ext cx="1800000" cy="0"/>
          </a:xfrm>
          <a:prstGeom prst="line">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Egyenes összekötő 20"/>
          <p:cNvCxnSpPr/>
          <p:nvPr/>
        </p:nvCxnSpPr>
        <p:spPr>
          <a:xfrm rot="5400000">
            <a:off x="7152447" y="4527294"/>
            <a:ext cx="1800000" cy="0"/>
          </a:xfrm>
          <a:prstGeom prst="line">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Jobbra nyíl 24"/>
          <p:cNvSpPr/>
          <p:nvPr/>
        </p:nvSpPr>
        <p:spPr>
          <a:xfrm>
            <a:off x="6770516" y="5326310"/>
            <a:ext cx="504056" cy="216024"/>
          </a:xfrm>
          <a:prstGeom prst="rightArrow">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6" name="Jobbra nyíl 25"/>
          <p:cNvSpPr/>
          <p:nvPr/>
        </p:nvSpPr>
        <p:spPr>
          <a:xfrm>
            <a:off x="7325064" y="5326310"/>
            <a:ext cx="504056" cy="216024"/>
          </a:xfrm>
          <a:prstGeom prst="rightArrow">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7" name="Jobbra nyíl 26"/>
          <p:cNvSpPr/>
          <p:nvPr/>
        </p:nvSpPr>
        <p:spPr>
          <a:xfrm flipH="1">
            <a:off x="1056008" y="5326310"/>
            <a:ext cx="504056" cy="216024"/>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8" name="Jobbra nyíl 27"/>
          <p:cNvSpPr/>
          <p:nvPr/>
        </p:nvSpPr>
        <p:spPr>
          <a:xfrm flipH="1">
            <a:off x="1592338" y="5326310"/>
            <a:ext cx="504056" cy="216024"/>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solidFill>
                <a:srgbClr val="FF0000"/>
              </a:solidFill>
            </a:endParaRPr>
          </a:p>
        </p:txBody>
      </p:sp>
      <p:sp>
        <p:nvSpPr>
          <p:cNvPr id="29" name="Jobbra nyíl 28"/>
          <p:cNvSpPr/>
          <p:nvPr/>
        </p:nvSpPr>
        <p:spPr>
          <a:xfrm flipH="1">
            <a:off x="2146886" y="5326310"/>
            <a:ext cx="504056" cy="216024"/>
          </a:xfrm>
          <a:prstGeom prst="rightArrow">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cxnSp>
        <p:nvCxnSpPr>
          <p:cNvPr id="35" name="Egyenes összekötő nyíllal 34"/>
          <p:cNvCxnSpPr/>
          <p:nvPr/>
        </p:nvCxnSpPr>
        <p:spPr>
          <a:xfrm flipH="1">
            <a:off x="4682816" y="5799879"/>
            <a:ext cx="936000" cy="1588"/>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Egyenes összekötő nyíllal 35"/>
          <p:cNvCxnSpPr/>
          <p:nvPr/>
        </p:nvCxnSpPr>
        <p:spPr>
          <a:xfrm flipH="1">
            <a:off x="4682816" y="5942948"/>
            <a:ext cx="612000" cy="1588"/>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Egyenes összekötő nyíllal 36"/>
          <p:cNvCxnSpPr/>
          <p:nvPr/>
        </p:nvCxnSpPr>
        <p:spPr>
          <a:xfrm>
            <a:off x="2575440" y="5636144"/>
            <a:ext cx="1656000" cy="1588"/>
          </a:xfrm>
          <a:prstGeom prst="straightConnector1">
            <a:avLst/>
          </a:prstGeom>
          <a:ln w="19050">
            <a:solidFill>
              <a:schemeClr val="accent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Egyenes összekötő nyíllal 37"/>
          <p:cNvCxnSpPr/>
          <p:nvPr/>
        </p:nvCxnSpPr>
        <p:spPr>
          <a:xfrm>
            <a:off x="3295440" y="5799879"/>
            <a:ext cx="936000" cy="1588"/>
          </a:xfrm>
          <a:prstGeom prst="straightConnector1">
            <a:avLst/>
          </a:prstGeom>
          <a:ln w="19050">
            <a:solidFill>
              <a:schemeClr val="accent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Egyenes összekötő nyíllal 40"/>
          <p:cNvCxnSpPr/>
          <p:nvPr/>
        </p:nvCxnSpPr>
        <p:spPr>
          <a:xfrm>
            <a:off x="3619440" y="5942948"/>
            <a:ext cx="612000" cy="1588"/>
          </a:xfrm>
          <a:prstGeom prst="straightConnector1">
            <a:avLst/>
          </a:prstGeom>
          <a:ln w="19050">
            <a:solidFill>
              <a:schemeClr val="accent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Egyenes összekötő nyíllal 41"/>
          <p:cNvCxnSpPr/>
          <p:nvPr/>
        </p:nvCxnSpPr>
        <p:spPr>
          <a:xfrm flipH="1">
            <a:off x="1134278" y="5675472"/>
            <a:ext cx="1620000" cy="1588"/>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Egyenes összekötő nyíllal 42"/>
          <p:cNvCxnSpPr/>
          <p:nvPr/>
        </p:nvCxnSpPr>
        <p:spPr>
          <a:xfrm flipH="1">
            <a:off x="1134278" y="5799879"/>
            <a:ext cx="936000" cy="1588"/>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Egyenes összekötő nyíllal 46"/>
          <p:cNvCxnSpPr/>
          <p:nvPr/>
        </p:nvCxnSpPr>
        <p:spPr>
          <a:xfrm flipH="1">
            <a:off x="1134278" y="5942948"/>
            <a:ext cx="612000" cy="1588"/>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 name="Egyenes összekötő nyíllal 48"/>
          <p:cNvCxnSpPr/>
          <p:nvPr/>
        </p:nvCxnSpPr>
        <p:spPr>
          <a:xfrm>
            <a:off x="6837032" y="5799879"/>
            <a:ext cx="936000" cy="1588"/>
          </a:xfrm>
          <a:prstGeom prst="straightConnector1">
            <a:avLst/>
          </a:prstGeom>
          <a:ln w="19050">
            <a:solidFill>
              <a:schemeClr val="accent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0" name="Egyenes összekötő nyíllal 49"/>
          <p:cNvCxnSpPr/>
          <p:nvPr/>
        </p:nvCxnSpPr>
        <p:spPr>
          <a:xfrm>
            <a:off x="7161032" y="5942948"/>
            <a:ext cx="612000" cy="1588"/>
          </a:xfrm>
          <a:prstGeom prst="straightConnector1">
            <a:avLst/>
          </a:prstGeom>
          <a:ln w="19050">
            <a:solidFill>
              <a:schemeClr val="accent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1" name="Bal oldali kapcsos zárójel 50"/>
          <p:cNvSpPr/>
          <p:nvPr/>
        </p:nvSpPr>
        <p:spPr>
          <a:xfrm rot="5400000">
            <a:off x="4391980" y="3542324"/>
            <a:ext cx="144016" cy="338437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dirty="0"/>
          </a:p>
        </p:txBody>
      </p:sp>
      <p:sp>
        <p:nvSpPr>
          <p:cNvPr id="52" name="Bal oldali kapcsos zárójel 51"/>
          <p:cNvSpPr/>
          <p:nvPr/>
        </p:nvSpPr>
        <p:spPr>
          <a:xfrm rot="5400000">
            <a:off x="6110647" y="3379828"/>
            <a:ext cx="144016" cy="3384376"/>
          </a:xfrm>
          <a:prstGeom prst="lef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dirty="0"/>
          </a:p>
        </p:txBody>
      </p:sp>
      <p:sp>
        <p:nvSpPr>
          <p:cNvPr id="53" name="Bal oldali kapcsos zárójel 52"/>
          <p:cNvSpPr/>
          <p:nvPr/>
        </p:nvSpPr>
        <p:spPr>
          <a:xfrm rot="5400000">
            <a:off x="2682838" y="3379828"/>
            <a:ext cx="144016" cy="3384376"/>
          </a:xfrm>
          <a:prstGeom prst="lef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dirty="0"/>
          </a:p>
        </p:txBody>
      </p:sp>
      <p:cxnSp>
        <p:nvCxnSpPr>
          <p:cNvPr id="55" name="Egyenes összekötő nyíllal 54"/>
          <p:cNvCxnSpPr/>
          <p:nvPr/>
        </p:nvCxnSpPr>
        <p:spPr>
          <a:xfrm>
            <a:off x="6117032" y="5624268"/>
            <a:ext cx="1656000" cy="1588"/>
          </a:xfrm>
          <a:prstGeom prst="straightConnector1">
            <a:avLst/>
          </a:prstGeom>
          <a:ln w="19050">
            <a:solidFill>
              <a:schemeClr val="accent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Egyenes összekötő nyíllal 55"/>
          <p:cNvCxnSpPr/>
          <p:nvPr/>
        </p:nvCxnSpPr>
        <p:spPr>
          <a:xfrm flipH="1">
            <a:off x="4675870" y="5663596"/>
            <a:ext cx="1620000" cy="1588"/>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6" name="Szövegdoboz 45"/>
          <p:cNvSpPr txBox="1"/>
          <p:nvPr/>
        </p:nvSpPr>
        <p:spPr>
          <a:xfrm>
            <a:off x="8689380" y="-4536"/>
            <a:ext cx="476412"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16.</a:t>
            </a:r>
            <a:endParaRPr lang="hu-HU" dirty="0"/>
          </a:p>
        </p:txBody>
      </p:sp>
      <p:sp>
        <p:nvSpPr>
          <p:cNvPr id="48" name="Lefelé nyíl 47"/>
          <p:cNvSpPr/>
          <p:nvPr/>
        </p:nvSpPr>
        <p:spPr>
          <a:xfrm flipV="1">
            <a:off x="2502240" y="5745194"/>
            <a:ext cx="288032" cy="432048"/>
          </a:xfrm>
          <a:prstGeom prst="down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60" name="Lefelé nyíl 59"/>
          <p:cNvSpPr/>
          <p:nvPr/>
        </p:nvSpPr>
        <p:spPr>
          <a:xfrm flipV="1">
            <a:off x="6109996" y="5745194"/>
            <a:ext cx="288032" cy="432048"/>
          </a:xfrm>
          <a:prstGeom prst="down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57" name="Szövegdoboz 56"/>
          <p:cNvSpPr txBox="1"/>
          <p:nvPr/>
        </p:nvSpPr>
        <p:spPr>
          <a:xfrm>
            <a:off x="1177599" y="3717032"/>
            <a:ext cx="6340197"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b="1" dirty="0" smtClean="0">
                <a:latin typeface="Arial"/>
                <a:cs typeface="Arial"/>
              </a:rPr>
              <a:t>←</a:t>
            </a:r>
            <a:r>
              <a:rPr lang="en-US" sz="2400" b="1" dirty="0" smtClean="0">
                <a:latin typeface="Arial"/>
                <a:cs typeface="Arial"/>
              </a:rPr>
              <a:t> 		</a:t>
            </a:r>
            <a:r>
              <a:rPr lang="en-US" sz="3200" b="1" dirty="0" smtClean="0"/>
              <a:t>Genetic Module   </a:t>
            </a:r>
            <a:r>
              <a:rPr lang="en-US" sz="2400" b="1" dirty="0" smtClean="0"/>
              <a:t>	</a:t>
            </a:r>
            <a:r>
              <a:rPr lang="en-US" sz="4800" b="1" dirty="0" smtClean="0">
                <a:latin typeface="Arial"/>
                <a:cs typeface="Arial"/>
              </a:rPr>
              <a:t>→</a:t>
            </a:r>
            <a:endParaRPr lang="en-US" sz="4800" b="1" dirty="0"/>
          </a:p>
        </p:txBody>
      </p:sp>
      <p:sp>
        <p:nvSpPr>
          <p:cNvPr id="68" name="Szövegdoboz 67"/>
          <p:cNvSpPr txBox="1"/>
          <p:nvPr/>
        </p:nvSpPr>
        <p:spPr>
          <a:xfrm>
            <a:off x="3440596" y="5936445"/>
            <a:ext cx="1973617" cy="307777"/>
          </a:xfrm>
          <a:prstGeom prst="rect">
            <a:avLst/>
          </a:prstGeom>
          <a:noFill/>
        </p:spPr>
        <p:txBody>
          <a:bodyPr wrap="none" rtlCol="0">
            <a:spAutoFit/>
          </a:bodyPr>
          <a:lstStyle/>
          <a:p>
            <a:pPr algn="ctr"/>
            <a:r>
              <a:rPr lang="en-US" sz="1400" b="1" dirty="0" smtClean="0"/>
              <a:t>Convergent gene cluster</a:t>
            </a:r>
          </a:p>
        </p:txBody>
      </p:sp>
      <p:sp>
        <p:nvSpPr>
          <p:cNvPr id="71" name="Szövegdoboz 70"/>
          <p:cNvSpPr txBox="1"/>
          <p:nvPr/>
        </p:nvSpPr>
        <p:spPr>
          <a:xfrm>
            <a:off x="916014" y="4644517"/>
            <a:ext cx="1847942" cy="307777"/>
          </a:xfrm>
          <a:prstGeom prst="rect">
            <a:avLst/>
          </a:prstGeom>
          <a:noFill/>
        </p:spPr>
        <p:txBody>
          <a:bodyPr wrap="none" rtlCol="0">
            <a:spAutoFit/>
          </a:bodyPr>
          <a:lstStyle/>
          <a:p>
            <a:pPr algn="ctr"/>
            <a:r>
              <a:rPr lang="en-US" sz="1400" b="1" dirty="0" smtClean="0">
                <a:solidFill>
                  <a:srgbClr val="0070C0"/>
                </a:solidFill>
              </a:rPr>
              <a:t>Divergent gene cluster</a:t>
            </a:r>
          </a:p>
        </p:txBody>
      </p:sp>
      <p:sp>
        <p:nvSpPr>
          <p:cNvPr id="72" name="Szövegdoboz 71"/>
          <p:cNvSpPr txBox="1"/>
          <p:nvPr/>
        </p:nvSpPr>
        <p:spPr>
          <a:xfrm>
            <a:off x="6235143" y="4644517"/>
            <a:ext cx="1847943" cy="307777"/>
          </a:xfrm>
          <a:prstGeom prst="rect">
            <a:avLst/>
          </a:prstGeom>
          <a:noFill/>
        </p:spPr>
        <p:txBody>
          <a:bodyPr wrap="none" rtlCol="0">
            <a:spAutoFit/>
          </a:bodyPr>
          <a:lstStyle/>
          <a:p>
            <a:pPr algn="ctr"/>
            <a:r>
              <a:rPr lang="en-US" sz="1400" b="1" dirty="0" smtClean="0">
                <a:solidFill>
                  <a:srgbClr val="0070C0"/>
                </a:solidFill>
              </a:rPr>
              <a:t>Divergent gene cluster</a:t>
            </a:r>
          </a:p>
        </p:txBody>
      </p:sp>
      <p:grpSp>
        <p:nvGrpSpPr>
          <p:cNvPr id="65" name="Csoportba foglalás 64"/>
          <p:cNvGrpSpPr/>
          <p:nvPr/>
        </p:nvGrpSpPr>
        <p:grpSpPr>
          <a:xfrm>
            <a:off x="827584" y="1838805"/>
            <a:ext cx="3697281" cy="1302163"/>
            <a:chOff x="4644008" y="5157192"/>
            <a:chExt cx="3697281" cy="1302163"/>
          </a:xfrm>
        </p:grpSpPr>
        <p:sp>
          <p:nvSpPr>
            <p:cNvPr id="69" name="Téglalap 68"/>
            <p:cNvSpPr/>
            <p:nvPr/>
          </p:nvSpPr>
          <p:spPr>
            <a:xfrm>
              <a:off x="4644008" y="5157192"/>
              <a:ext cx="3672408" cy="1302163"/>
            </a:xfrm>
            <a:prstGeom prst="rect">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73" name="Szövegdoboz 72"/>
            <p:cNvSpPr txBox="1"/>
            <p:nvPr/>
          </p:nvSpPr>
          <p:spPr>
            <a:xfrm>
              <a:off x="6120809" y="5811415"/>
              <a:ext cx="2220480" cy="307777"/>
            </a:xfrm>
            <a:prstGeom prst="rect">
              <a:avLst/>
            </a:prstGeom>
            <a:noFill/>
            <a:effectLst/>
          </p:spPr>
          <p:txBody>
            <a:bodyPr wrap="none" rtlCol="0">
              <a:spAutoFit/>
            </a:bodyPr>
            <a:lstStyle/>
            <a:p>
              <a:r>
                <a:rPr lang="hu-HU" sz="1400" dirty="0" smtClean="0"/>
                <a:t>5’                                            3’</a:t>
              </a:r>
              <a:endParaRPr lang="hu-HU" sz="1400" dirty="0"/>
            </a:p>
          </p:txBody>
        </p:sp>
        <p:sp>
          <p:nvSpPr>
            <p:cNvPr id="74" name="Szövegdoboz 73"/>
            <p:cNvSpPr txBox="1"/>
            <p:nvPr/>
          </p:nvSpPr>
          <p:spPr>
            <a:xfrm>
              <a:off x="4765762" y="6043687"/>
              <a:ext cx="2220480" cy="307777"/>
            </a:xfrm>
            <a:prstGeom prst="rect">
              <a:avLst/>
            </a:prstGeom>
            <a:noFill/>
            <a:effectLst/>
          </p:spPr>
          <p:txBody>
            <a:bodyPr wrap="none" rtlCol="0">
              <a:spAutoFit/>
            </a:bodyPr>
            <a:lstStyle/>
            <a:p>
              <a:r>
                <a:rPr lang="hu-HU" sz="1400" dirty="0" smtClean="0"/>
                <a:t>3’                                            5’</a:t>
              </a:r>
              <a:endParaRPr lang="hu-HU" sz="1400" dirty="0"/>
            </a:p>
          </p:txBody>
        </p:sp>
        <p:sp>
          <p:nvSpPr>
            <p:cNvPr id="75" name="Jobbra nyíl 74"/>
            <p:cNvSpPr/>
            <p:nvPr/>
          </p:nvSpPr>
          <p:spPr>
            <a:xfrm>
              <a:off x="6387646" y="5851229"/>
              <a:ext cx="1656184" cy="216024"/>
            </a:xfrm>
            <a:prstGeom prst="rightArrow">
              <a:avLst/>
            </a:prstGeom>
            <a:solidFill>
              <a:schemeClr val="bg1">
                <a:lumMod val="6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76" name="Jobbra nyíl 75"/>
            <p:cNvSpPr/>
            <p:nvPr/>
          </p:nvSpPr>
          <p:spPr>
            <a:xfrm flipH="1">
              <a:off x="4994342" y="6109765"/>
              <a:ext cx="1656184" cy="216024"/>
            </a:xfrm>
            <a:prstGeom prst="rightArrow">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grpSp>
      <p:sp>
        <p:nvSpPr>
          <p:cNvPr id="77" name="Szövegdoboz 76"/>
          <p:cNvSpPr txBox="1"/>
          <p:nvPr/>
        </p:nvSpPr>
        <p:spPr>
          <a:xfrm>
            <a:off x="1477758" y="1916832"/>
            <a:ext cx="2863604" cy="584775"/>
          </a:xfrm>
          <a:prstGeom prst="rect">
            <a:avLst/>
          </a:prstGeom>
          <a:noFill/>
        </p:spPr>
        <p:txBody>
          <a:bodyPr wrap="none" rtlCol="0">
            <a:spAutoFit/>
          </a:bodyPr>
          <a:lstStyle/>
          <a:p>
            <a:pPr algn="ctr"/>
            <a:r>
              <a:rPr lang="en-US" sz="1600" b="1" dirty="0" smtClean="0"/>
              <a:t>DIVERGENT OVERLAP</a:t>
            </a:r>
          </a:p>
          <a:p>
            <a:pPr algn="ctr"/>
            <a:r>
              <a:rPr lang="en-US" sz="1600" dirty="0" smtClean="0"/>
              <a:t>(overlap of transcribed regions)</a:t>
            </a:r>
            <a:endParaRPr lang="en-US" sz="1600" dirty="0"/>
          </a:p>
        </p:txBody>
      </p:sp>
      <p:grpSp>
        <p:nvGrpSpPr>
          <p:cNvPr id="58" name="Csoportba foglalás 57"/>
          <p:cNvGrpSpPr/>
          <p:nvPr/>
        </p:nvGrpSpPr>
        <p:grpSpPr>
          <a:xfrm>
            <a:off x="4606684" y="1828802"/>
            <a:ext cx="3806884" cy="1302163"/>
            <a:chOff x="4600507" y="5157192"/>
            <a:chExt cx="3806884" cy="1302163"/>
          </a:xfrm>
        </p:grpSpPr>
        <p:sp>
          <p:nvSpPr>
            <p:cNvPr id="59" name="Téglalap 58"/>
            <p:cNvSpPr/>
            <p:nvPr/>
          </p:nvSpPr>
          <p:spPr>
            <a:xfrm>
              <a:off x="4644008" y="5157192"/>
              <a:ext cx="3672408" cy="1302163"/>
            </a:xfrm>
            <a:prstGeom prst="rect">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61" name="Szövegdoboz 60"/>
            <p:cNvSpPr txBox="1"/>
            <p:nvPr/>
          </p:nvSpPr>
          <p:spPr>
            <a:xfrm>
              <a:off x="6186911" y="5789381"/>
              <a:ext cx="2220480" cy="307777"/>
            </a:xfrm>
            <a:prstGeom prst="rect">
              <a:avLst/>
            </a:prstGeom>
            <a:noFill/>
            <a:effectLst/>
          </p:spPr>
          <p:txBody>
            <a:bodyPr wrap="none" rtlCol="0">
              <a:spAutoFit/>
            </a:bodyPr>
            <a:lstStyle/>
            <a:p>
              <a:r>
                <a:rPr lang="hu-HU" sz="1400" dirty="0" smtClean="0"/>
                <a:t>5’                                            3’</a:t>
              </a:r>
              <a:endParaRPr lang="hu-HU" sz="1400" dirty="0"/>
            </a:p>
          </p:txBody>
        </p:sp>
        <p:sp>
          <p:nvSpPr>
            <p:cNvPr id="62" name="Szövegdoboz 61"/>
            <p:cNvSpPr txBox="1"/>
            <p:nvPr/>
          </p:nvSpPr>
          <p:spPr>
            <a:xfrm>
              <a:off x="4600507" y="6021653"/>
              <a:ext cx="2220480" cy="307777"/>
            </a:xfrm>
            <a:prstGeom prst="rect">
              <a:avLst/>
            </a:prstGeom>
            <a:noFill/>
            <a:effectLst/>
          </p:spPr>
          <p:txBody>
            <a:bodyPr wrap="none" rtlCol="0">
              <a:spAutoFit/>
            </a:bodyPr>
            <a:lstStyle/>
            <a:p>
              <a:r>
                <a:rPr lang="hu-HU" sz="1400" dirty="0" smtClean="0"/>
                <a:t>3’                                            5’</a:t>
              </a:r>
              <a:endParaRPr lang="hu-HU" sz="1400" dirty="0"/>
            </a:p>
          </p:txBody>
        </p:sp>
        <p:sp>
          <p:nvSpPr>
            <p:cNvPr id="63" name="Jobbra nyíl 62"/>
            <p:cNvSpPr/>
            <p:nvPr/>
          </p:nvSpPr>
          <p:spPr>
            <a:xfrm>
              <a:off x="6453748" y="5829195"/>
              <a:ext cx="1656184" cy="216024"/>
            </a:xfrm>
            <a:prstGeom prst="rightArrow">
              <a:avLst/>
            </a:prstGeom>
            <a:solidFill>
              <a:schemeClr val="bg1">
                <a:lumMod val="6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64" name="Jobbra nyíl 63"/>
            <p:cNvSpPr/>
            <p:nvPr/>
          </p:nvSpPr>
          <p:spPr>
            <a:xfrm flipH="1">
              <a:off x="4829087" y="6087731"/>
              <a:ext cx="1656184" cy="216024"/>
            </a:xfrm>
            <a:prstGeom prst="rightArrow">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grpSp>
      <p:sp>
        <p:nvSpPr>
          <p:cNvPr id="66" name="Szövegdoboz 65"/>
          <p:cNvSpPr txBox="1"/>
          <p:nvPr/>
        </p:nvSpPr>
        <p:spPr>
          <a:xfrm>
            <a:off x="6021700" y="1844824"/>
            <a:ext cx="2075505" cy="584775"/>
          </a:xfrm>
          <a:prstGeom prst="rect">
            <a:avLst/>
          </a:prstGeom>
          <a:noFill/>
        </p:spPr>
        <p:txBody>
          <a:bodyPr wrap="none" rtlCol="0">
            <a:spAutoFit/>
          </a:bodyPr>
          <a:lstStyle/>
          <a:p>
            <a:pPr algn="ctr"/>
            <a:r>
              <a:rPr lang="en-US" sz="1600" b="1" dirty="0" smtClean="0"/>
              <a:t>DIVERGENT OVERLAP</a:t>
            </a:r>
          </a:p>
          <a:p>
            <a:pPr algn="ctr"/>
            <a:r>
              <a:rPr lang="en-US" sz="1600" dirty="0" smtClean="0"/>
              <a:t>(overlap of promoters)</a:t>
            </a:r>
            <a:endParaRPr lang="en-US" sz="1600" dirty="0"/>
          </a:p>
        </p:txBody>
      </p:sp>
    </p:spTree>
    <p:extLst>
      <p:ext uri="{BB962C8B-B14F-4D97-AF65-F5344CB8AC3E}">
        <p14:creationId xmlns:p14="http://schemas.microsoft.com/office/powerpoint/2010/main" val="28873678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Kép 117"/>
          <p:cNvPicPr/>
          <p:nvPr/>
        </p:nvPicPr>
        <p:blipFill>
          <a:blip r:embed="rId3" cstate="print"/>
          <a:stretch>
            <a:fillRect/>
          </a:stretch>
        </p:blipFill>
        <p:spPr>
          <a:xfrm>
            <a:off x="1226803" y="2049090"/>
            <a:ext cx="6297525" cy="3540150"/>
          </a:xfrm>
          <a:prstGeom prst="rect">
            <a:avLst/>
          </a:prstGeom>
          <a:ln>
            <a:noFill/>
          </a:ln>
        </p:spPr>
      </p:pic>
      <p:sp>
        <p:nvSpPr>
          <p:cNvPr id="2" name="Szövegdoboz 1"/>
          <p:cNvSpPr txBox="1"/>
          <p:nvPr/>
        </p:nvSpPr>
        <p:spPr>
          <a:xfrm>
            <a:off x="3819091" y="3489250"/>
            <a:ext cx="1883849" cy="265457"/>
          </a:xfrm>
          <a:prstGeom prst="rect">
            <a:avLst/>
          </a:prstGeom>
          <a:noFill/>
        </p:spPr>
        <p:txBody>
          <a:bodyPr wrap="none" rtlCol="0">
            <a:spAutoFit/>
          </a:bodyPr>
          <a:lstStyle/>
          <a:p>
            <a:r>
              <a:rPr lang="hu-HU" sz="1125" dirty="0"/>
              <a:t>ul41                                     ul42</a:t>
            </a:r>
          </a:p>
        </p:txBody>
      </p:sp>
      <p:sp>
        <p:nvSpPr>
          <p:cNvPr id="4" name="Téglalap 3"/>
          <p:cNvSpPr/>
          <p:nvPr/>
        </p:nvSpPr>
        <p:spPr>
          <a:xfrm>
            <a:off x="539552" y="260648"/>
            <a:ext cx="7632848" cy="954107"/>
          </a:xfrm>
          <a:prstGeom prst="rect">
            <a:avLst/>
          </a:prstGeom>
          <a:effectLst/>
        </p:spPr>
        <p:txBody>
          <a:bodyPr wrap="square">
            <a:spAutoFit/>
          </a:bodyPr>
          <a:lstStyle/>
          <a:p>
            <a:pPr algn="ctr"/>
            <a:r>
              <a:rPr lang="en-US" sz="2800" b="1" dirty="0" smtClean="0">
                <a:latin typeface="Arial Black" pitchFamily="34" charset="0"/>
              </a:rPr>
              <a:t>Transcriptional overlap of divergently-oriented genes</a:t>
            </a:r>
            <a:endParaRPr lang="en-US" sz="2800" b="1" dirty="0">
              <a:latin typeface="Arial Black" pitchFamily="34" charset="0"/>
            </a:endParaRPr>
          </a:p>
        </p:txBody>
      </p:sp>
      <p:sp>
        <p:nvSpPr>
          <p:cNvPr id="5" name="Szövegdoboz 4"/>
          <p:cNvSpPr txBox="1"/>
          <p:nvPr/>
        </p:nvSpPr>
        <p:spPr>
          <a:xfrm>
            <a:off x="8556030" y="-4536"/>
            <a:ext cx="598241"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16b.</a:t>
            </a:r>
            <a:endParaRPr lang="hu-HU" dirty="0"/>
          </a:p>
        </p:txBody>
      </p:sp>
      <p:pic>
        <p:nvPicPr>
          <p:cNvPr id="6" name="Kép 5"/>
          <p:cNvPicPr>
            <a:picLocks noChangeAspect="1"/>
          </p:cNvPicPr>
          <p:nvPr/>
        </p:nvPicPr>
        <p:blipFill rotWithShape="1">
          <a:blip r:embed="rId4" cstate="print">
            <a:extLst>
              <a:ext uri="{28A0092B-C50C-407E-A947-70E740481C1C}">
                <a14:useLocalDpi xmlns:a14="http://schemas.microsoft.com/office/drawing/2010/main" val="0"/>
              </a:ext>
            </a:extLst>
          </a:blip>
          <a:srcRect l="24886" t="30544" r="40049" b="60848"/>
          <a:stretch/>
        </p:blipFill>
        <p:spPr>
          <a:xfrm>
            <a:off x="2843808" y="5675185"/>
            <a:ext cx="3672409" cy="1066183"/>
          </a:xfrm>
          <a:prstGeom prst="rect">
            <a:avLst/>
          </a:prstGeom>
        </p:spPr>
      </p:pic>
      <p:sp>
        <p:nvSpPr>
          <p:cNvPr id="7" name="Téglalap 6"/>
          <p:cNvSpPr/>
          <p:nvPr/>
        </p:nvSpPr>
        <p:spPr>
          <a:xfrm>
            <a:off x="5648237" y="1435423"/>
            <a:ext cx="2698303" cy="707886"/>
          </a:xfrm>
          <a:prstGeom prst="rect">
            <a:avLst/>
          </a:prstGeom>
          <a:solidFill>
            <a:schemeClr val="tx1"/>
          </a:solidFill>
          <a:effectLst>
            <a:outerShdw blurRad="50800" dist="38100" dir="2700000" algn="tl" rotWithShape="0">
              <a:prstClr val="black">
                <a:alpha val="40000"/>
              </a:prstClr>
            </a:outerShdw>
          </a:effectLst>
        </p:spPr>
        <p:txBody>
          <a:bodyPr wrap="none">
            <a:spAutoFit/>
          </a:bodyPr>
          <a:lstStyle/>
          <a:p>
            <a:pPr algn="ctr"/>
            <a:r>
              <a:rPr lang="en-US" sz="1600" dirty="0" err="1" smtClean="0">
                <a:solidFill>
                  <a:schemeClr val="bg1"/>
                </a:solidFill>
              </a:rPr>
              <a:t>PacBio</a:t>
            </a:r>
            <a:r>
              <a:rPr lang="en-US" sz="1600" dirty="0" smtClean="0">
                <a:solidFill>
                  <a:schemeClr val="bg1"/>
                </a:solidFill>
              </a:rPr>
              <a:t> RS II platform: </a:t>
            </a:r>
          </a:p>
          <a:p>
            <a:pPr algn="ctr"/>
            <a:r>
              <a:rPr lang="en-US" sz="1200" dirty="0" smtClean="0">
                <a:solidFill>
                  <a:schemeClr val="bg1"/>
                </a:solidFill>
              </a:rPr>
              <a:t>combined random </a:t>
            </a:r>
            <a:r>
              <a:rPr lang="en-US" sz="1200" dirty="0" err="1" smtClean="0">
                <a:solidFill>
                  <a:schemeClr val="bg1"/>
                </a:solidFill>
              </a:rPr>
              <a:t>hexamer</a:t>
            </a:r>
            <a:r>
              <a:rPr lang="en-US" sz="1200" dirty="0" smtClean="0">
                <a:solidFill>
                  <a:schemeClr val="bg1"/>
                </a:solidFill>
              </a:rPr>
              <a:t>-primed and</a:t>
            </a:r>
          </a:p>
          <a:p>
            <a:pPr algn="ctr"/>
            <a:r>
              <a:rPr lang="en-US" sz="1200" dirty="0" smtClean="0">
                <a:solidFill>
                  <a:schemeClr val="bg1"/>
                </a:solidFill>
              </a:rPr>
              <a:t>anchored </a:t>
            </a:r>
            <a:r>
              <a:rPr lang="en-US" sz="1200" dirty="0" err="1" smtClean="0">
                <a:solidFill>
                  <a:schemeClr val="bg1"/>
                </a:solidFill>
              </a:rPr>
              <a:t>oligo</a:t>
            </a:r>
            <a:r>
              <a:rPr lang="en-US" sz="1200" dirty="0" smtClean="0">
                <a:solidFill>
                  <a:schemeClr val="bg1"/>
                </a:solidFill>
              </a:rPr>
              <a:t>(</a:t>
            </a:r>
            <a:r>
              <a:rPr lang="en-US" sz="1200" dirty="0" err="1" smtClean="0">
                <a:solidFill>
                  <a:schemeClr val="bg1"/>
                </a:solidFill>
              </a:rPr>
              <a:t>dT</a:t>
            </a:r>
            <a:r>
              <a:rPr lang="en-US" sz="1200" dirty="0" smtClean="0">
                <a:solidFill>
                  <a:schemeClr val="bg1"/>
                </a:solidFill>
              </a:rPr>
              <a:t>) primed </a:t>
            </a:r>
            <a:r>
              <a:rPr lang="en-US" sz="1200" dirty="0" smtClean="0">
                <a:solidFill>
                  <a:schemeClr val="bg1"/>
                </a:solidFill>
                <a:sym typeface="Symbol"/>
              </a:rPr>
              <a:t></a:t>
            </a:r>
            <a:r>
              <a:rPr lang="en-US" sz="1200" dirty="0" smtClean="0">
                <a:solidFill>
                  <a:schemeClr val="bg1"/>
                </a:solidFill>
              </a:rPr>
              <a:t>poly(A)-</a:t>
            </a:r>
            <a:r>
              <a:rPr lang="en-US" sz="1200" dirty="0" err="1" smtClean="0">
                <a:solidFill>
                  <a:schemeClr val="bg1"/>
                </a:solidFill>
              </a:rPr>
              <a:t>seq</a:t>
            </a:r>
            <a:r>
              <a:rPr lang="en-US" sz="1200" dirty="0" smtClean="0">
                <a:solidFill>
                  <a:schemeClr val="bg1"/>
                </a:solidFill>
                <a:sym typeface="Symbol"/>
              </a:rPr>
              <a:t></a:t>
            </a:r>
            <a:endParaRPr lang="en-US" sz="1200" dirty="0">
              <a:solidFill>
                <a:schemeClr val="bg1"/>
              </a:solidFill>
            </a:endParaRPr>
          </a:p>
        </p:txBody>
      </p:sp>
      <p:sp>
        <p:nvSpPr>
          <p:cNvPr id="8" name="Ellipszis 7"/>
          <p:cNvSpPr/>
          <p:nvPr/>
        </p:nvSpPr>
        <p:spPr>
          <a:xfrm>
            <a:off x="4586605" y="3913291"/>
            <a:ext cx="441265" cy="44786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Szövegdoboz 8"/>
          <p:cNvSpPr txBox="1"/>
          <p:nvPr/>
        </p:nvSpPr>
        <p:spPr>
          <a:xfrm>
            <a:off x="6738928" y="3394316"/>
            <a:ext cx="1579984" cy="523220"/>
          </a:xfrm>
          <a:prstGeom prst="rect">
            <a:avLst/>
          </a:prstGeom>
          <a:noFill/>
        </p:spPr>
        <p:txBody>
          <a:bodyPr wrap="none" rtlCol="0">
            <a:spAutoFit/>
          </a:bodyPr>
          <a:lstStyle/>
          <a:p>
            <a:pPr algn="ctr"/>
            <a:r>
              <a:rPr lang="en-US" sz="1400" dirty="0" smtClean="0"/>
              <a:t>All of the divergent</a:t>
            </a:r>
            <a:endParaRPr lang="hu-HU" sz="1400" dirty="0" smtClean="0"/>
          </a:p>
          <a:p>
            <a:pPr algn="ctr"/>
            <a:r>
              <a:rPr lang="en-US" sz="1400" dirty="0" smtClean="0"/>
              <a:t>genes overlaps</a:t>
            </a:r>
            <a:endParaRPr lang="en-US" sz="1400" dirty="0"/>
          </a:p>
        </p:txBody>
      </p:sp>
      <p:cxnSp>
        <p:nvCxnSpPr>
          <p:cNvPr id="10" name="Egyenes összekötő nyíllal 9"/>
          <p:cNvCxnSpPr>
            <a:endCxn id="8" idx="6"/>
          </p:cNvCxnSpPr>
          <p:nvPr/>
        </p:nvCxnSpPr>
        <p:spPr>
          <a:xfrm flipH="1">
            <a:off x="5027870" y="3621978"/>
            <a:ext cx="1776378" cy="515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92347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églalap 7"/>
          <p:cNvSpPr/>
          <p:nvPr/>
        </p:nvSpPr>
        <p:spPr>
          <a:xfrm>
            <a:off x="1290826" y="404664"/>
            <a:ext cx="6187015" cy="769441"/>
          </a:xfrm>
          <a:prstGeom prst="rect">
            <a:avLst/>
          </a:prstGeom>
          <a:effectLst/>
        </p:spPr>
        <p:txBody>
          <a:bodyPr wrap="none">
            <a:spAutoFit/>
          </a:bodyPr>
          <a:lstStyle/>
          <a:p>
            <a:pPr algn="ctr"/>
            <a:r>
              <a:rPr lang="en-US" sz="4400" dirty="0" smtClean="0">
                <a:latin typeface="Arial Black" pitchFamily="34" charset="0"/>
              </a:rPr>
              <a:t>The TIN hypothesis</a:t>
            </a:r>
            <a:endParaRPr lang="en-US" sz="4400" dirty="0">
              <a:latin typeface="Arial Black" pitchFamily="34" charset="0"/>
            </a:endParaRPr>
          </a:p>
        </p:txBody>
      </p:sp>
      <p:sp>
        <p:nvSpPr>
          <p:cNvPr id="6" name="Téglalap 5"/>
          <p:cNvSpPr/>
          <p:nvPr/>
        </p:nvSpPr>
        <p:spPr>
          <a:xfrm>
            <a:off x="223056" y="3633574"/>
            <a:ext cx="8733606" cy="1569660"/>
          </a:xfrm>
          <a:prstGeom prst="rect">
            <a:avLst/>
          </a:prstGeom>
          <a:noFill/>
          <a:effectLst/>
        </p:spPr>
        <p:txBody>
          <a:bodyPr wrap="square">
            <a:spAutoFit/>
          </a:bodyPr>
          <a:lstStyle/>
          <a:p>
            <a:pPr algn="just"/>
            <a:endParaRPr lang="en-US" dirty="0" smtClean="0"/>
          </a:p>
          <a:p>
            <a:pPr algn="just"/>
            <a:r>
              <a:rPr lang="en-US" dirty="0" smtClean="0"/>
              <a:t>These interactions form a </a:t>
            </a:r>
            <a:r>
              <a:rPr lang="en-US" b="1" dirty="0" smtClean="0"/>
              <a:t>system-level self-regulatory network </a:t>
            </a:r>
            <a:r>
              <a:rPr lang="en-US" dirty="0" smtClean="0"/>
              <a:t>and result in a strictly-controlled succession</a:t>
            </a:r>
            <a:r>
              <a:rPr lang="hu-HU" dirty="0" smtClean="0"/>
              <a:t> </a:t>
            </a:r>
            <a:r>
              <a:rPr lang="en-US" dirty="0" smtClean="0"/>
              <a:t>of the </a:t>
            </a:r>
            <a:r>
              <a:rPr lang="en-US" b="1" dirty="0" smtClean="0"/>
              <a:t>ON/OFF states </a:t>
            </a:r>
            <a:r>
              <a:rPr lang="en-US" dirty="0" smtClean="0"/>
              <a:t>of genes.</a:t>
            </a:r>
          </a:p>
          <a:p>
            <a:pPr algn="just">
              <a:buFont typeface="Wingdings"/>
              <a:buChar char="F"/>
            </a:pPr>
            <a:endParaRPr lang="en-US" sz="1200" dirty="0" smtClean="0">
              <a:sym typeface="Symbol"/>
            </a:endParaRPr>
          </a:p>
          <a:p>
            <a:pPr marL="342900" indent="-342900" algn="just"/>
            <a:endParaRPr lang="en-US" sz="600" dirty="0" smtClean="0"/>
          </a:p>
          <a:p>
            <a:pPr marL="342900" indent="-342900" algn="just"/>
            <a:r>
              <a:rPr lang="en-US" dirty="0" smtClean="0"/>
              <a:t>► A herpesvirus model for the investigation of TIN</a:t>
            </a:r>
            <a:endParaRPr lang="en-US" sz="800" dirty="0" smtClean="0"/>
          </a:p>
          <a:p>
            <a:pPr marL="342900" indent="-342900" algn="just"/>
            <a:endParaRPr lang="hu-HU" sz="600" dirty="0" smtClean="0">
              <a:solidFill>
                <a:srgbClr val="0070C0"/>
              </a:solidFill>
              <a:sym typeface="Symbol"/>
            </a:endParaRPr>
          </a:p>
        </p:txBody>
      </p:sp>
      <p:sp>
        <p:nvSpPr>
          <p:cNvPr id="28" name="Szövegdoboz 27"/>
          <p:cNvSpPr txBox="1"/>
          <p:nvPr/>
        </p:nvSpPr>
        <p:spPr>
          <a:xfrm>
            <a:off x="8790976" y="-4536"/>
            <a:ext cx="359394"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1</a:t>
            </a:r>
            <a:r>
              <a:rPr lang="en-US" dirty="0" smtClean="0"/>
              <a:t>.</a:t>
            </a:r>
            <a:endParaRPr lang="en-US" dirty="0"/>
          </a:p>
        </p:txBody>
      </p:sp>
      <p:pic>
        <p:nvPicPr>
          <p:cNvPr id="201730" name="Picture 2"/>
          <p:cNvPicPr>
            <a:picLocks noChangeAspect="1" noChangeArrowheads="1"/>
          </p:cNvPicPr>
          <p:nvPr/>
        </p:nvPicPr>
        <p:blipFill>
          <a:blip r:embed="rId3" cstate="print"/>
          <a:srcRect l="31499" t="27318" r="25976" b="37001"/>
          <a:stretch>
            <a:fillRect/>
          </a:stretch>
        </p:blipFill>
        <p:spPr bwMode="auto">
          <a:xfrm>
            <a:off x="395536" y="1715324"/>
            <a:ext cx="3600400" cy="1699330"/>
          </a:xfrm>
          <a:prstGeom prst="rect">
            <a:avLst/>
          </a:prstGeom>
          <a:noFill/>
          <a:ln w="9525">
            <a:noFill/>
            <a:miter lim="800000"/>
            <a:headEnd/>
            <a:tailEnd/>
          </a:ln>
        </p:spPr>
      </p:pic>
      <p:sp>
        <p:nvSpPr>
          <p:cNvPr id="9" name="Téglalap 8"/>
          <p:cNvSpPr/>
          <p:nvPr/>
        </p:nvSpPr>
        <p:spPr>
          <a:xfrm>
            <a:off x="4139952" y="1857103"/>
            <a:ext cx="4824536" cy="1138773"/>
          </a:xfrm>
          <a:prstGeom prst="rect">
            <a:avLst/>
          </a:prstGeom>
          <a:noFill/>
          <a:effectLst/>
        </p:spPr>
        <p:txBody>
          <a:bodyPr wrap="square">
            <a:spAutoFit/>
          </a:bodyPr>
          <a:lstStyle/>
          <a:p>
            <a:pPr algn="just"/>
            <a:endParaRPr lang="en-US" sz="800" dirty="0" smtClean="0"/>
          </a:p>
          <a:p>
            <a:pPr algn="just"/>
            <a:r>
              <a:rPr lang="en-US" dirty="0" smtClean="0"/>
              <a:t>Adjacent genes interact with each other through </a:t>
            </a:r>
            <a:r>
              <a:rPr lang="en-US" b="1" dirty="0" smtClean="0"/>
              <a:t>collision</a:t>
            </a:r>
            <a:r>
              <a:rPr lang="en-US" dirty="0" smtClean="0"/>
              <a:t> of their transcriptional machineries at the transcriptionally overlapping regions. </a:t>
            </a:r>
          </a:p>
          <a:p>
            <a:pPr marL="342900" indent="-342900" algn="just"/>
            <a:endParaRPr lang="hu-HU" sz="600" dirty="0" smtClean="0">
              <a:solidFill>
                <a:srgbClr val="0070C0"/>
              </a:solidFill>
              <a:sym typeface="Symbol"/>
            </a:endParaRPr>
          </a:p>
        </p:txBody>
      </p:sp>
      <p:pic>
        <p:nvPicPr>
          <p:cNvPr id="201731" name="Picture 3" descr="C:\Users\Felhasználó\Desktop\off_switch.png"/>
          <p:cNvPicPr>
            <a:picLocks noChangeAspect="1" noChangeArrowheads="1"/>
          </p:cNvPicPr>
          <p:nvPr/>
        </p:nvPicPr>
        <p:blipFill>
          <a:blip r:embed="rId4" cstate="print"/>
          <a:srcRect b="19046"/>
          <a:stretch>
            <a:fillRect/>
          </a:stretch>
        </p:blipFill>
        <p:spPr bwMode="auto">
          <a:xfrm>
            <a:off x="6560866" y="4463078"/>
            <a:ext cx="2018040" cy="2376264"/>
          </a:xfrm>
          <a:prstGeom prst="rect">
            <a:avLst/>
          </a:prstGeom>
          <a:noFill/>
        </p:spPr>
      </p:pic>
      <p:sp>
        <p:nvSpPr>
          <p:cNvPr id="10" name="Téglalap 9"/>
          <p:cNvSpPr/>
          <p:nvPr/>
        </p:nvSpPr>
        <p:spPr>
          <a:xfrm>
            <a:off x="323528" y="1556792"/>
            <a:ext cx="3672408" cy="2088232"/>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0945542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cstate="print">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a:off x="1979712" y="1196752"/>
            <a:ext cx="5176716" cy="5176716"/>
          </a:xfrm>
          <a:prstGeom prst="rect">
            <a:avLst/>
          </a:prstGeom>
        </p:spPr>
      </p:pic>
      <p:sp>
        <p:nvSpPr>
          <p:cNvPr id="123" name="CustomShape 1"/>
          <p:cNvSpPr/>
          <p:nvPr/>
        </p:nvSpPr>
        <p:spPr>
          <a:xfrm>
            <a:off x="0" y="896760"/>
            <a:ext cx="9174600" cy="3929040"/>
          </a:xfrm>
          <a:prstGeom prst="rect">
            <a:avLst/>
          </a:prstGeom>
        </p:spPr>
      </p:sp>
      <p:sp>
        <p:nvSpPr>
          <p:cNvPr id="8" name="TextShape 4"/>
          <p:cNvSpPr txBox="1"/>
          <p:nvPr/>
        </p:nvSpPr>
        <p:spPr>
          <a:xfrm rot="16200000">
            <a:off x="-928184" y="1473660"/>
            <a:ext cx="2972520" cy="325080"/>
          </a:xfrm>
          <a:prstGeom prst="rect">
            <a:avLst/>
          </a:prstGeom>
        </p:spPr>
        <p:txBody>
          <a:bodyPr wrap="none" lIns="90000" tIns="45000" rIns="90000" bIns="45000"/>
          <a:lstStyle/>
          <a:p>
            <a:r>
              <a:rPr lang="en-US" sz="1600" dirty="0">
                <a:solidFill>
                  <a:srgbClr val="FFFFFF"/>
                </a:solidFill>
                <a:latin typeface="Arial Rounded MT Bold" pitchFamily="34" charset="0"/>
                <a:cs typeface="Aharoni" pitchFamily="2" charset="-79"/>
              </a:rPr>
              <a:t>Dept. of Medical Biology</a:t>
            </a:r>
            <a:endParaRPr dirty="0">
              <a:solidFill>
                <a:prstClr val="black"/>
              </a:solidFill>
              <a:latin typeface="Arial Rounded MT Bold" pitchFamily="34" charset="0"/>
              <a:cs typeface="Aharoni" pitchFamily="2" charset="-79"/>
            </a:endParaRPr>
          </a:p>
        </p:txBody>
      </p:sp>
      <p:sp>
        <p:nvSpPr>
          <p:cNvPr id="10" name="Téglalap 9"/>
          <p:cNvSpPr/>
          <p:nvPr/>
        </p:nvSpPr>
        <p:spPr>
          <a:xfrm>
            <a:off x="179512" y="260648"/>
            <a:ext cx="8784976" cy="523220"/>
          </a:xfrm>
          <a:prstGeom prst="rect">
            <a:avLst/>
          </a:prstGeom>
          <a:effectLst/>
        </p:spPr>
        <p:txBody>
          <a:bodyPr wrap="square">
            <a:spAutoFit/>
          </a:bodyPr>
          <a:lstStyle/>
          <a:p>
            <a:pPr algn="ctr"/>
            <a:r>
              <a:rPr lang="en-US" sz="2800" b="1" dirty="0" smtClean="0">
                <a:latin typeface="Arial Black" pitchFamily="34" charset="0"/>
              </a:rPr>
              <a:t>Methylation of genome of PRV virion</a:t>
            </a:r>
            <a:endParaRPr lang="en-US" sz="2800" b="1" dirty="0">
              <a:latin typeface="Arial Black" pitchFamily="34" charset="0"/>
            </a:endParaRPr>
          </a:p>
        </p:txBody>
      </p:sp>
      <p:sp>
        <p:nvSpPr>
          <p:cNvPr id="9" name="Téglalap 8"/>
          <p:cNvSpPr/>
          <p:nvPr/>
        </p:nvSpPr>
        <p:spPr>
          <a:xfrm>
            <a:off x="22920" y="6309320"/>
            <a:ext cx="3193503" cy="338554"/>
          </a:xfrm>
          <a:prstGeom prst="rect">
            <a:avLst/>
          </a:prstGeom>
        </p:spPr>
        <p:txBody>
          <a:bodyPr wrap="none">
            <a:spAutoFit/>
          </a:bodyPr>
          <a:lstStyle/>
          <a:p>
            <a:r>
              <a:rPr lang="hu-HU" sz="1600" dirty="0" smtClean="0">
                <a:solidFill>
                  <a:srgbClr val="333333"/>
                </a:solidFill>
                <a:latin typeface="Arial"/>
              </a:rPr>
              <a:t>Pacific Biosciences RSII platform</a:t>
            </a:r>
            <a:endParaRPr lang="hu-HU" sz="1600" dirty="0"/>
          </a:p>
        </p:txBody>
      </p:sp>
      <p:sp>
        <p:nvSpPr>
          <p:cNvPr id="12" name="Szövegdoboz 11"/>
          <p:cNvSpPr txBox="1"/>
          <p:nvPr/>
        </p:nvSpPr>
        <p:spPr>
          <a:xfrm>
            <a:off x="8657626" y="-4536"/>
            <a:ext cx="476412"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14.</a:t>
            </a:r>
            <a:endParaRPr lang="hu-HU" dirty="0"/>
          </a:p>
        </p:txBody>
      </p:sp>
      <p:sp>
        <p:nvSpPr>
          <p:cNvPr id="11" name="Ellipszis 10"/>
          <p:cNvSpPr/>
          <p:nvPr/>
        </p:nvSpPr>
        <p:spPr>
          <a:xfrm>
            <a:off x="4427984" y="1252940"/>
            <a:ext cx="441265" cy="44786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Szövegdoboz 12"/>
          <p:cNvSpPr txBox="1"/>
          <p:nvPr/>
        </p:nvSpPr>
        <p:spPr>
          <a:xfrm>
            <a:off x="5345866" y="1052736"/>
            <a:ext cx="3571875" cy="523220"/>
          </a:xfrm>
          <a:prstGeom prst="rect">
            <a:avLst/>
          </a:prstGeom>
          <a:noFill/>
        </p:spPr>
        <p:txBody>
          <a:bodyPr wrap="none" rtlCol="0">
            <a:spAutoFit/>
          </a:bodyPr>
          <a:lstStyle/>
          <a:p>
            <a:pPr algn="ctr"/>
            <a:r>
              <a:rPr lang="en-US" sz="1400" dirty="0" smtClean="0"/>
              <a:t>The highest density of DNA methylation occur </a:t>
            </a:r>
          </a:p>
          <a:p>
            <a:pPr algn="ctr"/>
            <a:r>
              <a:rPr lang="en-US" sz="1400" dirty="0" smtClean="0"/>
              <a:t>between the convergent genes</a:t>
            </a:r>
            <a:endParaRPr lang="en-US" sz="1400" dirty="0"/>
          </a:p>
        </p:txBody>
      </p:sp>
      <p:cxnSp>
        <p:nvCxnSpPr>
          <p:cNvPr id="14" name="Egyenes összekötő nyíllal 13"/>
          <p:cNvCxnSpPr>
            <a:stCxn id="13" idx="1"/>
            <a:endCxn id="11" idx="6"/>
          </p:cNvCxnSpPr>
          <p:nvPr/>
        </p:nvCxnSpPr>
        <p:spPr>
          <a:xfrm flipH="1">
            <a:off x="4869249" y="1314346"/>
            <a:ext cx="476617" cy="1625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Ellipszis 14"/>
          <p:cNvSpPr/>
          <p:nvPr/>
        </p:nvSpPr>
        <p:spPr>
          <a:xfrm>
            <a:off x="5073416" y="1412776"/>
            <a:ext cx="441265" cy="44786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cxnSp>
        <p:nvCxnSpPr>
          <p:cNvPr id="17" name="Egyenes összekötő nyíllal 16"/>
          <p:cNvCxnSpPr/>
          <p:nvPr/>
        </p:nvCxnSpPr>
        <p:spPr>
          <a:xfrm flipH="1">
            <a:off x="5514682" y="1497534"/>
            <a:ext cx="425470" cy="134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665888"/>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églalap 7"/>
          <p:cNvSpPr/>
          <p:nvPr/>
        </p:nvSpPr>
        <p:spPr>
          <a:xfrm>
            <a:off x="190160" y="404664"/>
            <a:ext cx="8722964" cy="707886"/>
          </a:xfrm>
          <a:prstGeom prst="rect">
            <a:avLst/>
          </a:prstGeom>
          <a:effectLst/>
        </p:spPr>
        <p:txBody>
          <a:bodyPr wrap="none">
            <a:spAutoFit/>
          </a:bodyPr>
          <a:lstStyle/>
          <a:p>
            <a:pPr algn="ctr"/>
            <a:r>
              <a:rPr lang="en-US" sz="4000" dirty="0" smtClean="0">
                <a:latin typeface="Arial Black" pitchFamily="34" charset="0"/>
              </a:rPr>
              <a:t>The putative functions of TINs</a:t>
            </a:r>
            <a:endParaRPr lang="en-US" sz="4000" dirty="0">
              <a:latin typeface="Arial Black" pitchFamily="34" charset="0"/>
            </a:endParaRPr>
          </a:p>
        </p:txBody>
      </p:sp>
      <p:sp>
        <p:nvSpPr>
          <p:cNvPr id="6" name="Téglalap 5"/>
          <p:cNvSpPr/>
          <p:nvPr/>
        </p:nvSpPr>
        <p:spPr>
          <a:xfrm>
            <a:off x="230882" y="2105089"/>
            <a:ext cx="8733606" cy="2616101"/>
          </a:xfrm>
          <a:prstGeom prst="rect">
            <a:avLst/>
          </a:prstGeom>
          <a:solidFill>
            <a:schemeClr val="bg2"/>
          </a:solidFill>
          <a:effectLst>
            <a:outerShdw blurRad="50800" dist="38100" dir="2700000" algn="tl" rotWithShape="0">
              <a:prstClr val="black">
                <a:alpha val="40000"/>
              </a:prstClr>
            </a:outerShdw>
          </a:effectLst>
        </p:spPr>
        <p:txBody>
          <a:bodyPr wrap="square">
            <a:spAutoFit/>
          </a:bodyPr>
          <a:lstStyle/>
          <a:p>
            <a:pPr algn="just"/>
            <a:endParaRPr lang="en-US" sz="800" dirty="0" smtClean="0"/>
          </a:p>
          <a:p>
            <a:pPr marL="342900" indent="-342900" algn="just"/>
            <a:r>
              <a:rPr lang="en-US" b="1" dirty="0" smtClean="0">
                <a:solidFill>
                  <a:srgbClr val="0996FF"/>
                </a:solidFill>
                <a:sym typeface="Symbol"/>
              </a:rPr>
              <a:t>	(1) </a:t>
            </a:r>
            <a:r>
              <a:rPr lang="en-US" b="1" dirty="0" smtClean="0">
                <a:sym typeface="Symbol"/>
              </a:rPr>
              <a:t>Automatism </a:t>
            </a:r>
            <a:r>
              <a:rPr lang="en-US" dirty="0" smtClean="0">
                <a:sym typeface="Symbol"/>
              </a:rPr>
              <a:t>in the alteration of transcriptional activity of gene cluster</a:t>
            </a:r>
            <a:r>
              <a:rPr lang="hu-HU" dirty="0" smtClean="0">
                <a:sym typeface="Symbol"/>
              </a:rPr>
              <a:t>s</a:t>
            </a:r>
            <a:r>
              <a:rPr lang="en-US" dirty="0" smtClean="0">
                <a:sym typeface="Symbol"/>
              </a:rPr>
              <a:t> </a:t>
            </a:r>
            <a:endParaRPr lang="hu-HU" dirty="0" smtClean="0">
              <a:sym typeface="Symbol"/>
            </a:endParaRPr>
          </a:p>
          <a:p>
            <a:pPr marL="342900" indent="-342900" algn="just"/>
            <a:endParaRPr lang="en-US" sz="600" dirty="0" smtClean="0">
              <a:sym typeface="Symbol"/>
            </a:endParaRPr>
          </a:p>
          <a:p>
            <a:pPr marL="342900" indent="-342900" algn="just"/>
            <a:r>
              <a:rPr lang="en-US" dirty="0" smtClean="0">
                <a:solidFill>
                  <a:srgbClr val="0996FF"/>
                </a:solidFill>
                <a:sym typeface="Symbol"/>
              </a:rPr>
              <a:t>	</a:t>
            </a:r>
            <a:r>
              <a:rPr lang="en-US" b="1" dirty="0" smtClean="0">
                <a:solidFill>
                  <a:srgbClr val="0996FF"/>
                </a:solidFill>
                <a:sym typeface="Symbol"/>
              </a:rPr>
              <a:t>(2) </a:t>
            </a:r>
            <a:r>
              <a:rPr lang="en-US" b="1" dirty="0" smtClean="0">
                <a:sym typeface="Wingdings"/>
              </a:rPr>
              <a:t>Synchronization</a:t>
            </a:r>
            <a:r>
              <a:rPr lang="en-US" dirty="0" smtClean="0">
                <a:sym typeface="Wingdings"/>
              </a:rPr>
              <a:t> and negative synchronization of gene activities  </a:t>
            </a:r>
            <a:r>
              <a:rPr lang="en-US" dirty="0" smtClean="0">
                <a:sym typeface="Symbol"/>
              </a:rPr>
              <a:t>well-defined temporal</a:t>
            </a:r>
            <a:r>
              <a:rPr lang="hu-HU" dirty="0" smtClean="0">
                <a:sym typeface="Symbol"/>
              </a:rPr>
              <a:t> patterns</a:t>
            </a:r>
            <a:r>
              <a:rPr lang="en-US" dirty="0" smtClean="0">
                <a:sym typeface="Symbol"/>
              </a:rPr>
              <a:t> of gene expressions</a:t>
            </a:r>
            <a:endParaRPr lang="hu-HU" dirty="0" smtClean="0">
              <a:sym typeface="Symbol"/>
            </a:endParaRPr>
          </a:p>
          <a:p>
            <a:pPr marL="342900" indent="-342900" algn="just"/>
            <a:endParaRPr lang="en-US" sz="600" dirty="0" smtClean="0">
              <a:sym typeface="Symbol"/>
            </a:endParaRPr>
          </a:p>
          <a:p>
            <a:pPr marL="342900" indent="-342900" algn="just"/>
            <a:r>
              <a:rPr lang="en-US" b="1" dirty="0" smtClean="0">
                <a:sym typeface="Symbol"/>
              </a:rPr>
              <a:t>	</a:t>
            </a:r>
            <a:r>
              <a:rPr lang="en-US" b="1" dirty="0" smtClean="0">
                <a:solidFill>
                  <a:srgbClr val="0996FF"/>
                </a:solidFill>
                <a:sym typeface="Symbol"/>
              </a:rPr>
              <a:t>(3) </a:t>
            </a:r>
            <a:r>
              <a:rPr lang="en-US" dirty="0" smtClean="0">
                <a:sym typeface="Symbol"/>
              </a:rPr>
              <a:t>Reduction of </a:t>
            </a:r>
            <a:r>
              <a:rPr lang="en-US" b="1" dirty="0" smtClean="0">
                <a:sym typeface="Symbol"/>
              </a:rPr>
              <a:t>transcriptional noise</a:t>
            </a:r>
            <a:endParaRPr lang="hu-HU" b="1" dirty="0" smtClean="0">
              <a:sym typeface="Symbol"/>
            </a:endParaRPr>
          </a:p>
          <a:p>
            <a:pPr marL="342900" indent="-342900" algn="just"/>
            <a:endParaRPr lang="en-US" b="1" dirty="0" smtClean="0">
              <a:sym typeface="Symbol"/>
            </a:endParaRPr>
          </a:p>
          <a:p>
            <a:pPr marL="342900" indent="-342900" algn="just"/>
            <a:r>
              <a:rPr lang="hu-HU" dirty="0" smtClean="0"/>
              <a:t>	</a:t>
            </a:r>
            <a:r>
              <a:rPr lang="en-US" dirty="0" smtClean="0"/>
              <a:t>TINs are assumed to be especially important in biological processes following a </a:t>
            </a:r>
            <a:r>
              <a:rPr lang="en-US" b="1" dirty="0" smtClean="0"/>
              <a:t>definite time course </a:t>
            </a:r>
            <a:r>
              <a:rPr lang="en-US" dirty="0" smtClean="0"/>
              <a:t>of gene expressions, such as embryonic development, tissue regeneration, response to external stimuli, metabolism, viral replication, etc.</a:t>
            </a:r>
            <a:endParaRPr lang="hu-HU" dirty="0" smtClean="0"/>
          </a:p>
        </p:txBody>
      </p:sp>
      <p:sp>
        <p:nvSpPr>
          <p:cNvPr id="28" name="Szövegdoboz 27"/>
          <p:cNvSpPr txBox="1"/>
          <p:nvPr/>
        </p:nvSpPr>
        <p:spPr>
          <a:xfrm>
            <a:off x="8790976" y="-4536"/>
            <a:ext cx="359394"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1</a:t>
            </a:r>
            <a:r>
              <a:rPr lang="en-US" dirty="0" smtClean="0"/>
              <a:t>.</a:t>
            </a:r>
            <a:endParaRPr lang="en-US" dirty="0"/>
          </a:p>
        </p:txBody>
      </p:sp>
    </p:spTree>
    <p:extLst>
      <p:ext uri="{BB962C8B-B14F-4D97-AF65-F5344CB8AC3E}">
        <p14:creationId xmlns:p14="http://schemas.microsoft.com/office/powerpoint/2010/main" val="16073552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2987824" y="548680"/>
            <a:ext cx="2782749" cy="461665"/>
          </a:xfrm>
          <a:prstGeom prst="rect">
            <a:avLst/>
          </a:prstGeom>
          <a:noFill/>
        </p:spPr>
        <p:txBody>
          <a:bodyPr wrap="none" rtlCol="0">
            <a:spAutoFit/>
          </a:bodyPr>
          <a:lstStyle/>
          <a:p>
            <a:r>
              <a:rPr lang="en-US" sz="2400" b="1" dirty="0" smtClean="0"/>
              <a:t>Acknowledgement</a:t>
            </a:r>
            <a:r>
              <a:rPr lang="hu-HU" sz="2400" b="1" dirty="0" smtClean="0"/>
              <a:t>s:</a:t>
            </a:r>
            <a:endParaRPr lang="en-US" sz="2400" b="1" dirty="0"/>
          </a:p>
        </p:txBody>
      </p:sp>
      <p:pic>
        <p:nvPicPr>
          <p:cNvPr id="110594" name="Picture 2" descr="udg_logo_zsz_400x2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810" y="1214422"/>
            <a:ext cx="3810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77154" name="Picture 2" descr="undefin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3257463"/>
            <a:ext cx="2453717" cy="175031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Szövegdoboz 3"/>
          <p:cNvSpPr txBox="1"/>
          <p:nvPr/>
        </p:nvSpPr>
        <p:spPr>
          <a:xfrm>
            <a:off x="3779912" y="5201679"/>
            <a:ext cx="5112568" cy="584775"/>
          </a:xfrm>
          <a:prstGeom prst="rect">
            <a:avLst/>
          </a:prstGeom>
          <a:noFill/>
        </p:spPr>
        <p:txBody>
          <a:bodyPr wrap="square" rtlCol="0">
            <a:spAutoFit/>
          </a:bodyPr>
          <a:lstStyle/>
          <a:p>
            <a:pPr algn="ctr"/>
            <a:r>
              <a:rPr lang="en-US" b="1" dirty="0" smtClean="0"/>
              <a:t>Mike Snyder</a:t>
            </a:r>
          </a:p>
          <a:p>
            <a:pPr algn="ctr"/>
            <a:r>
              <a:rPr lang="en-US" sz="1400" dirty="0" smtClean="0"/>
              <a:t>Director, Stanford Center for Genomics and Personalized Genetics</a:t>
            </a:r>
            <a:endParaRPr lang="en-US" sz="1400" dirty="0"/>
          </a:p>
        </p:txBody>
      </p:sp>
      <p:pic>
        <p:nvPicPr>
          <p:cNvPr id="6" name="Kép 5" descr="11756661_1161833080497393_1268606949_n.jpg"/>
          <p:cNvPicPr>
            <a:picLocks noChangeAspect="1"/>
          </p:cNvPicPr>
          <p:nvPr/>
        </p:nvPicPr>
        <p:blipFill>
          <a:blip r:embed="rId5" cstate="print"/>
          <a:stretch>
            <a:fillRect/>
          </a:stretch>
        </p:blipFill>
        <p:spPr>
          <a:xfrm>
            <a:off x="17863" y="1357298"/>
            <a:ext cx="3053939" cy="407191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Kép 115"/>
          <p:cNvPicPr/>
          <p:nvPr/>
        </p:nvPicPr>
        <p:blipFill>
          <a:blip r:embed="rId2" cstate="print"/>
          <a:srcRect l="6861" r="8525" b="13893"/>
          <a:stretch>
            <a:fillRect/>
          </a:stretch>
        </p:blipFill>
        <p:spPr>
          <a:xfrm>
            <a:off x="827584" y="836712"/>
            <a:ext cx="5328592" cy="5904656"/>
          </a:xfrm>
          <a:prstGeom prst="rect">
            <a:avLst/>
          </a:prstGeom>
          <a:ln>
            <a:noFill/>
          </a:ln>
        </p:spPr>
      </p:pic>
      <p:sp>
        <p:nvSpPr>
          <p:cNvPr id="3" name="Szövegdoboz 2"/>
          <p:cNvSpPr txBox="1"/>
          <p:nvPr/>
        </p:nvSpPr>
        <p:spPr>
          <a:xfrm>
            <a:off x="8552851" y="-4536"/>
            <a:ext cx="598241"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14b.</a:t>
            </a:r>
            <a:endParaRPr lang="hu-HU" dirty="0"/>
          </a:p>
        </p:txBody>
      </p:sp>
      <p:sp>
        <p:nvSpPr>
          <p:cNvPr id="4" name="Téglalap 3"/>
          <p:cNvSpPr/>
          <p:nvPr/>
        </p:nvSpPr>
        <p:spPr>
          <a:xfrm>
            <a:off x="179512" y="131490"/>
            <a:ext cx="8784976" cy="954107"/>
          </a:xfrm>
          <a:prstGeom prst="rect">
            <a:avLst/>
          </a:prstGeom>
          <a:effectLst/>
        </p:spPr>
        <p:txBody>
          <a:bodyPr wrap="square">
            <a:spAutoFit/>
          </a:bodyPr>
          <a:lstStyle/>
          <a:p>
            <a:pPr algn="ctr"/>
            <a:r>
              <a:rPr lang="en-US" sz="2800" dirty="0" smtClean="0">
                <a:latin typeface="Arial Black" pitchFamily="34" charset="0"/>
              </a:rPr>
              <a:t>Dynamics of DNA methylation throughout the viral replication</a:t>
            </a:r>
            <a:endParaRPr lang="en-US" sz="2800" dirty="0">
              <a:latin typeface="Arial Black" pitchFamily="34" charset="0"/>
            </a:endParaRPr>
          </a:p>
        </p:txBody>
      </p:sp>
      <p:sp>
        <p:nvSpPr>
          <p:cNvPr id="5" name="Szövegdoboz 4"/>
          <p:cNvSpPr txBox="1"/>
          <p:nvPr/>
        </p:nvSpPr>
        <p:spPr>
          <a:xfrm>
            <a:off x="5173839" y="1700808"/>
            <a:ext cx="343364" cy="276999"/>
          </a:xfrm>
          <a:prstGeom prst="rect">
            <a:avLst/>
          </a:prstGeom>
          <a:noFill/>
        </p:spPr>
        <p:txBody>
          <a:bodyPr wrap="none" rtlCol="0">
            <a:spAutoFit/>
          </a:bodyPr>
          <a:lstStyle/>
          <a:p>
            <a:r>
              <a:rPr lang="hu-HU" sz="1200" dirty="0" smtClean="0"/>
              <a:t>4h</a:t>
            </a:r>
            <a:endParaRPr lang="en-US" sz="1200" dirty="0"/>
          </a:p>
        </p:txBody>
      </p:sp>
      <p:sp>
        <p:nvSpPr>
          <p:cNvPr id="6" name="Szövegdoboz 5"/>
          <p:cNvSpPr txBox="1"/>
          <p:nvPr/>
        </p:nvSpPr>
        <p:spPr>
          <a:xfrm>
            <a:off x="5173839" y="1925976"/>
            <a:ext cx="343364" cy="276999"/>
          </a:xfrm>
          <a:prstGeom prst="rect">
            <a:avLst/>
          </a:prstGeom>
          <a:noFill/>
        </p:spPr>
        <p:txBody>
          <a:bodyPr wrap="none" rtlCol="0">
            <a:spAutoFit/>
          </a:bodyPr>
          <a:lstStyle/>
          <a:p>
            <a:r>
              <a:rPr lang="hu-HU" sz="1200" dirty="0" smtClean="0"/>
              <a:t>8h</a:t>
            </a:r>
            <a:endParaRPr lang="en-US" sz="1200" dirty="0"/>
          </a:p>
        </p:txBody>
      </p:sp>
      <p:sp>
        <p:nvSpPr>
          <p:cNvPr id="8" name="Szövegdoboz 7"/>
          <p:cNvSpPr txBox="1"/>
          <p:nvPr/>
        </p:nvSpPr>
        <p:spPr>
          <a:xfrm>
            <a:off x="5076056" y="2159144"/>
            <a:ext cx="538930" cy="276999"/>
          </a:xfrm>
          <a:prstGeom prst="rect">
            <a:avLst/>
          </a:prstGeom>
          <a:noFill/>
        </p:spPr>
        <p:txBody>
          <a:bodyPr wrap="square" rtlCol="0">
            <a:spAutoFit/>
          </a:bodyPr>
          <a:lstStyle/>
          <a:p>
            <a:r>
              <a:rPr lang="hu-HU" sz="1200" dirty="0" smtClean="0"/>
              <a:t>virion</a:t>
            </a:r>
            <a:endParaRPr lang="en-US" sz="1200" dirty="0"/>
          </a:p>
        </p:txBody>
      </p:sp>
      <p:sp>
        <p:nvSpPr>
          <p:cNvPr id="11" name="Szövegdoboz 10"/>
          <p:cNvSpPr txBox="1"/>
          <p:nvPr/>
        </p:nvSpPr>
        <p:spPr>
          <a:xfrm>
            <a:off x="5173839" y="4620737"/>
            <a:ext cx="343364" cy="276999"/>
          </a:xfrm>
          <a:prstGeom prst="rect">
            <a:avLst/>
          </a:prstGeom>
          <a:noFill/>
        </p:spPr>
        <p:txBody>
          <a:bodyPr wrap="none" rtlCol="0">
            <a:spAutoFit/>
          </a:bodyPr>
          <a:lstStyle/>
          <a:p>
            <a:r>
              <a:rPr lang="hu-HU" sz="1200" dirty="0" smtClean="0"/>
              <a:t>4h</a:t>
            </a:r>
            <a:endParaRPr lang="en-US" sz="1200" dirty="0"/>
          </a:p>
        </p:txBody>
      </p:sp>
      <p:sp>
        <p:nvSpPr>
          <p:cNvPr id="12" name="Szövegdoboz 11"/>
          <p:cNvSpPr txBox="1"/>
          <p:nvPr/>
        </p:nvSpPr>
        <p:spPr>
          <a:xfrm>
            <a:off x="5173839" y="4845905"/>
            <a:ext cx="343364" cy="276999"/>
          </a:xfrm>
          <a:prstGeom prst="rect">
            <a:avLst/>
          </a:prstGeom>
          <a:noFill/>
        </p:spPr>
        <p:txBody>
          <a:bodyPr wrap="none" rtlCol="0">
            <a:spAutoFit/>
          </a:bodyPr>
          <a:lstStyle/>
          <a:p>
            <a:r>
              <a:rPr lang="hu-HU" sz="1200" dirty="0" smtClean="0"/>
              <a:t>8h</a:t>
            </a:r>
            <a:endParaRPr lang="en-US" sz="1200" dirty="0"/>
          </a:p>
        </p:txBody>
      </p:sp>
      <p:sp>
        <p:nvSpPr>
          <p:cNvPr id="13" name="Szövegdoboz 12"/>
          <p:cNvSpPr txBox="1"/>
          <p:nvPr/>
        </p:nvSpPr>
        <p:spPr>
          <a:xfrm>
            <a:off x="5076056" y="5079073"/>
            <a:ext cx="538930" cy="276999"/>
          </a:xfrm>
          <a:prstGeom prst="rect">
            <a:avLst/>
          </a:prstGeom>
          <a:noFill/>
        </p:spPr>
        <p:txBody>
          <a:bodyPr wrap="square" rtlCol="0">
            <a:spAutoFit/>
          </a:bodyPr>
          <a:lstStyle/>
          <a:p>
            <a:r>
              <a:rPr lang="hu-HU" sz="1200" dirty="0" smtClean="0"/>
              <a:t>virion</a:t>
            </a:r>
            <a:endParaRPr lang="en-US" sz="1200" dirty="0"/>
          </a:p>
        </p:txBody>
      </p:sp>
      <p:pic>
        <p:nvPicPr>
          <p:cNvPr id="14" name="Kép 1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0085" r="46722" b="70351"/>
          <a:stretch>
            <a:fillRect/>
          </a:stretch>
        </p:blipFill>
        <p:spPr>
          <a:xfrm>
            <a:off x="3000407" y="3197431"/>
            <a:ext cx="3888432" cy="825563"/>
          </a:xfrm>
          <a:prstGeom prst="rect">
            <a:avLst/>
          </a:prstGeom>
          <a:solidFill>
            <a:srgbClr val="FAC090">
              <a:alpha val="34902"/>
            </a:srgbClr>
          </a:solidFill>
        </p:spPr>
      </p:pic>
      <p:pic>
        <p:nvPicPr>
          <p:cNvPr id="15" name="Kép 1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40170" r="32481" b="50266"/>
          <a:stretch>
            <a:fillRect/>
          </a:stretch>
        </p:blipFill>
        <p:spPr>
          <a:xfrm>
            <a:off x="2968166" y="6151137"/>
            <a:ext cx="3952915" cy="662239"/>
          </a:xfrm>
          <a:prstGeom prst="rect">
            <a:avLst/>
          </a:prstGeom>
          <a:solidFill>
            <a:srgbClr val="FAC090">
              <a:alpha val="34902"/>
            </a:srgbClr>
          </a:solidFill>
        </p:spPr>
      </p:pic>
      <p:sp>
        <p:nvSpPr>
          <p:cNvPr id="18" name="Téglalap 17"/>
          <p:cNvSpPr/>
          <p:nvPr/>
        </p:nvSpPr>
        <p:spPr>
          <a:xfrm>
            <a:off x="6084168" y="5517232"/>
            <a:ext cx="1956177" cy="338554"/>
          </a:xfrm>
          <a:prstGeom prst="rect">
            <a:avLst/>
          </a:prstGeom>
        </p:spPr>
        <p:txBody>
          <a:bodyPr wrap="none">
            <a:spAutoFit/>
          </a:bodyPr>
          <a:lstStyle/>
          <a:p>
            <a:r>
              <a:rPr lang="en-US" sz="1600" b="1" dirty="0" err="1" smtClean="0"/>
              <a:t>PacBio</a:t>
            </a:r>
            <a:r>
              <a:rPr lang="en-US" sz="1600" b="1" dirty="0" smtClean="0"/>
              <a:t> RS II platform</a:t>
            </a:r>
            <a:endParaRPr lang="en-US" sz="1200" dirty="0"/>
          </a:p>
        </p:txBody>
      </p:sp>
    </p:spTree>
    <p:extLst>
      <p:ext uri="{BB962C8B-B14F-4D97-AF65-F5344CB8AC3E}">
        <p14:creationId xmlns:p14="http://schemas.microsoft.com/office/powerpoint/2010/main" val="352830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Kép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53" y="1484784"/>
            <a:ext cx="9144000" cy="4803556"/>
          </a:xfrm>
          <a:prstGeom prst="rect">
            <a:avLst/>
          </a:prstGeom>
        </p:spPr>
      </p:pic>
      <p:sp>
        <p:nvSpPr>
          <p:cNvPr id="3" name="Szövegdoboz 2"/>
          <p:cNvSpPr txBox="1"/>
          <p:nvPr/>
        </p:nvSpPr>
        <p:spPr>
          <a:xfrm>
            <a:off x="8552851" y="-4536"/>
            <a:ext cx="574196"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14c.</a:t>
            </a:r>
            <a:endParaRPr lang="hu-HU" dirty="0"/>
          </a:p>
        </p:txBody>
      </p:sp>
      <p:sp>
        <p:nvSpPr>
          <p:cNvPr id="4" name="Téglalap 3"/>
          <p:cNvSpPr/>
          <p:nvPr/>
        </p:nvSpPr>
        <p:spPr>
          <a:xfrm>
            <a:off x="107504" y="165120"/>
            <a:ext cx="8784976" cy="954107"/>
          </a:xfrm>
          <a:prstGeom prst="rect">
            <a:avLst/>
          </a:prstGeom>
          <a:effectLst/>
        </p:spPr>
        <p:txBody>
          <a:bodyPr wrap="square">
            <a:spAutoFit/>
          </a:bodyPr>
          <a:lstStyle/>
          <a:p>
            <a:pPr algn="ctr"/>
            <a:r>
              <a:rPr lang="en-US" sz="2800" dirty="0" smtClean="0">
                <a:latin typeface="Arial Black" pitchFamily="34" charset="0"/>
              </a:rPr>
              <a:t>Dynamics of DNA methylation throughout the viral replication</a:t>
            </a:r>
            <a:endParaRPr lang="en-US" sz="2800" dirty="0">
              <a:latin typeface="Arial Black" pitchFamily="34" charset="0"/>
            </a:endParaRPr>
          </a:p>
        </p:txBody>
      </p:sp>
      <p:sp>
        <p:nvSpPr>
          <p:cNvPr id="5" name="Szövegdoboz 4"/>
          <p:cNvSpPr txBox="1"/>
          <p:nvPr/>
        </p:nvSpPr>
        <p:spPr>
          <a:xfrm>
            <a:off x="8045060" y="2096373"/>
            <a:ext cx="343364" cy="276999"/>
          </a:xfrm>
          <a:prstGeom prst="rect">
            <a:avLst/>
          </a:prstGeom>
          <a:noFill/>
        </p:spPr>
        <p:txBody>
          <a:bodyPr wrap="none" rtlCol="0">
            <a:spAutoFit/>
          </a:bodyPr>
          <a:lstStyle/>
          <a:p>
            <a:r>
              <a:rPr lang="hu-HU" sz="1200" dirty="0" smtClean="0"/>
              <a:t>4h</a:t>
            </a:r>
            <a:endParaRPr lang="en-US" sz="1200" dirty="0"/>
          </a:p>
        </p:txBody>
      </p:sp>
      <p:sp>
        <p:nvSpPr>
          <p:cNvPr id="6" name="Szövegdoboz 5"/>
          <p:cNvSpPr txBox="1"/>
          <p:nvPr/>
        </p:nvSpPr>
        <p:spPr>
          <a:xfrm>
            <a:off x="8045060" y="2276461"/>
            <a:ext cx="343364" cy="276999"/>
          </a:xfrm>
          <a:prstGeom prst="rect">
            <a:avLst/>
          </a:prstGeom>
          <a:noFill/>
        </p:spPr>
        <p:txBody>
          <a:bodyPr wrap="none" rtlCol="0">
            <a:spAutoFit/>
          </a:bodyPr>
          <a:lstStyle/>
          <a:p>
            <a:r>
              <a:rPr lang="hu-HU" sz="1200" dirty="0" smtClean="0"/>
              <a:t>8h</a:t>
            </a:r>
            <a:endParaRPr lang="en-US" sz="1200" dirty="0"/>
          </a:p>
        </p:txBody>
      </p:sp>
      <p:sp>
        <p:nvSpPr>
          <p:cNvPr id="8" name="Szövegdoboz 7"/>
          <p:cNvSpPr txBox="1"/>
          <p:nvPr/>
        </p:nvSpPr>
        <p:spPr>
          <a:xfrm>
            <a:off x="7947277" y="2451918"/>
            <a:ext cx="538930" cy="276999"/>
          </a:xfrm>
          <a:prstGeom prst="rect">
            <a:avLst/>
          </a:prstGeom>
          <a:noFill/>
        </p:spPr>
        <p:txBody>
          <a:bodyPr wrap="square" rtlCol="0">
            <a:spAutoFit/>
          </a:bodyPr>
          <a:lstStyle/>
          <a:p>
            <a:r>
              <a:rPr lang="hu-HU" sz="1200" dirty="0" smtClean="0"/>
              <a:t>virion</a:t>
            </a:r>
            <a:endParaRPr lang="en-US" sz="1200" dirty="0"/>
          </a:p>
        </p:txBody>
      </p:sp>
      <p:sp>
        <p:nvSpPr>
          <p:cNvPr id="20" name="Téglalap 19"/>
          <p:cNvSpPr/>
          <p:nvPr/>
        </p:nvSpPr>
        <p:spPr>
          <a:xfrm>
            <a:off x="1739311" y="2590418"/>
            <a:ext cx="828092" cy="18002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Szövegdoboz 20"/>
          <p:cNvSpPr txBox="1"/>
          <p:nvPr/>
        </p:nvSpPr>
        <p:spPr>
          <a:xfrm>
            <a:off x="954647" y="1582306"/>
            <a:ext cx="8172400" cy="276999"/>
          </a:xfrm>
          <a:prstGeom prst="rect">
            <a:avLst/>
          </a:prstGeom>
          <a:noFill/>
        </p:spPr>
        <p:txBody>
          <a:bodyPr wrap="square" rtlCol="0">
            <a:spAutoFit/>
          </a:bodyPr>
          <a:lstStyle/>
          <a:p>
            <a:r>
              <a:rPr lang="hu-HU" sz="1200" i="1" dirty="0" smtClean="0"/>
              <a:t>                  ORF-1     ul54        ul53       ul52                             ul51   ul50 ul49.5 ul49 ul48         ul47                             ul46</a:t>
            </a:r>
            <a:endParaRPr lang="hu-HU" sz="1200" i="1" dirty="0"/>
          </a:p>
        </p:txBody>
      </p:sp>
      <p:pic>
        <p:nvPicPr>
          <p:cNvPr id="22" name="Kép 21"/>
          <p:cNvPicPr>
            <a:picLocks noChangeAspect="1"/>
          </p:cNvPicPr>
          <p:nvPr/>
        </p:nvPicPr>
        <p:blipFill rotWithShape="1">
          <a:blip r:embed="rId3" cstate="print">
            <a:extLst>
              <a:ext uri="{28A0092B-C50C-407E-A947-70E740481C1C}">
                <a14:useLocalDpi xmlns:a14="http://schemas.microsoft.com/office/drawing/2010/main" val="0"/>
              </a:ext>
            </a:extLst>
          </a:blip>
          <a:srcRect b="91937"/>
          <a:stretch/>
        </p:blipFill>
        <p:spPr>
          <a:xfrm>
            <a:off x="899592" y="5186570"/>
            <a:ext cx="7920879" cy="648072"/>
          </a:xfrm>
          <a:prstGeom prst="rect">
            <a:avLst/>
          </a:prstGeom>
        </p:spPr>
      </p:pic>
      <p:sp>
        <p:nvSpPr>
          <p:cNvPr id="14" name="Téglalap 13"/>
          <p:cNvSpPr/>
          <p:nvPr/>
        </p:nvSpPr>
        <p:spPr>
          <a:xfrm>
            <a:off x="2483768" y="6258798"/>
            <a:ext cx="1956177" cy="338554"/>
          </a:xfrm>
          <a:prstGeom prst="rect">
            <a:avLst/>
          </a:prstGeom>
        </p:spPr>
        <p:txBody>
          <a:bodyPr wrap="none">
            <a:spAutoFit/>
          </a:bodyPr>
          <a:lstStyle/>
          <a:p>
            <a:r>
              <a:rPr lang="en-US" sz="1600" b="1" dirty="0" err="1" smtClean="0"/>
              <a:t>PacBio</a:t>
            </a:r>
            <a:r>
              <a:rPr lang="en-US" sz="1600" b="1" dirty="0" smtClean="0"/>
              <a:t> RS II platform</a:t>
            </a:r>
            <a:endParaRPr lang="en-US" sz="1200" dirty="0"/>
          </a:p>
        </p:txBody>
      </p:sp>
    </p:spTree>
    <p:extLst>
      <p:ext uri="{BB962C8B-B14F-4D97-AF65-F5344CB8AC3E}">
        <p14:creationId xmlns:p14="http://schemas.microsoft.com/office/powerpoint/2010/main" val="32783528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59" y="1577772"/>
            <a:ext cx="9144000" cy="4803556"/>
          </a:xfrm>
          <a:prstGeom prst="rect">
            <a:avLst/>
          </a:prstGeom>
        </p:spPr>
      </p:pic>
      <p:sp>
        <p:nvSpPr>
          <p:cNvPr id="3" name="Téglalap 2"/>
          <p:cNvSpPr/>
          <p:nvPr/>
        </p:nvSpPr>
        <p:spPr>
          <a:xfrm>
            <a:off x="1015129" y="2017908"/>
            <a:ext cx="828092" cy="18002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Szövegdoboz 3"/>
          <p:cNvSpPr txBox="1"/>
          <p:nvPr/>
        </p:nvSpPr>
        <p:spPr>
          <a:xfrm>
            <a:off x="35496" y="1657868"/>
            <a:ext cx="8856984" cy="276999"/>
          </a:xfrm>
          <a:prstGeom prst="rect">
            <a:avLst/>
          </a:prstGeom>
          <a:noFill/>
        </p:spPr>
        <p:txBody>
          <a:bodyPr wrap="square" rtlCol="0">
            <a:spAutoFit/>
          </a:bodyPr>
          <a:lstStyle/>
          <a:p>
            <a:r>
              <a:rPr lang="hu-HU" sz="1200" i="1" dirty="0" smtClean="0"/>
              <a:t>                     ul34 ul35       ul36                                                                                                                          ul37                            ul38               ul39</a:t>
            </a:r>
            <a:endParaRPr lang="hu-HU" sz="1200" i="1" dirty="0"/>
          </a:p>
        </p:txBody>
      </p:sp>
      <p:sp>
        <p:nvSpPr>
          <p:cNvPr id="5" name="Szövegdoboz 4"/>
          <p:cNvSpPr txBox="1"/>
          <p:nvPr/>
        </p:nvSpPr>
        <p:spPr>
          <a:xfrm>
            <a:off x="8552851" y="-4536"/>
            <a:ext cx="598241"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14d.</a:t>
            </a:r>
            <a:endParaRPr lang="hu-HU" dirty="0"/>
          </a:p>
        </p:txBody>
      </p:sp>
      <p:sp>
        <p:nvSpPr>
          <p:cNvPr id="6" name="Téglalap 5"/>
          <p:cNvSpPr/>
          <p:nvPr/>
        </p:nvSpPr>
        <p:spPr>
          <a:xfrm>
            <a:off x="162559" y="165120"/>
            <a:ext cx="8784976" cy="954107"/>
          </a:xfrm>
          <a:prstGeom prst="rect">
            <a:avLst/>
          </a:prstGeom>
          <a:effectLst/>
        </p:spPr>
        <p:txBody>
          <a:bodyPr wrap="square">
            <a:spAutoFit/>
          </a:bodyPr>
          <a:lstStyle/>
          <a:p>
            <a:pPr algn="ctr"/>
            <a:r>
              <a:rPr lang="en-US" sz="2800" dirty="0" smtClean="0">
                <a:latin typeface="Arial Black" pitchFamily="34" charset="0"/>
              </a:rPr>
              <a:t>Dynamics of DNA methylation throughout the viral replication</a:t>
            </a:r>
            <a:endParaRPr lang="en-US" sz="2800" dirty="0">
              <a:latin typeface="Arial Black" pitchFamily="34" charset="0"/>
            </a:endParaRPr>
          </a:p>
        </p:txBody>
      </p:sp>
      <p:sp>
        <p:nvSpPr>
          <p:cNvPr id="7" name="Szövegdoboz 6"/>
          <p:cNvSpPr txBox="1"/>
          <p:nvPr/>
        </p:nvSpPr>
        <p:spPr>
          <a:xfrm>
            <a:off x="8045060" y="2181802"/>
            <a:ext cx="343364" cy="276999"/>
          </a:xfrm>
          <a:prstGeom prst="rect">
            <a:avLst/>
          </a:prstGeom>
          <a:noFill/>
        </p:spPr>
        <p:txBody>
          <a:bodyPr wrap="none" rtlCol="0">
            <a:spAutoFit/>
          </a:bodyPr>
          <a:lstStyle/>
          <a:p>
            <a:r>
              <a:rPr lang="hu-HU" sz="1200" dirty="0" smtClean="0"/>
              <a:t>4h</a:t>
            </a:r>
            <a:endParaRPr lang="en-US" sz="1200" dirty="0"/>
          </a:p>
        </p:txBody>
      </p:sp>
      <p:sp>
        <p:nvSpPr>
          <p:cNvPr id="8" name="Szövegdoboz 7"/>
          <p:cNvSpPr txBox="1"/>
          <p:nvPr/>
        </p:nvSpPr>
        <p:spPr>
          <a:xfrm>
            <a:off x="8045060" y="2361890"/>
            <a:ext cx="343364" cy="276999"/>
          </a:xfrm>
          <a:prstGeom prst="rect">
            <a:avLst/>
          </a:prstGeom>
          <a:noFill/>
        </p:spPr>
        <p:txBody>
          <a:bodyPr wrap="none" rtlCol="0">
            <a:spAutoFit/>
          </a:bodyPr>
          <a:lstStyle/>
          <a:p>
            <a:r>
              <a:rPr lang="hu-HU" sz="1200" dirty="0" smtClean="0"/>
              <a:t>8h</a:t>
            </a:r>
            <a:endParaRPr lang="en-US" sz="1200" dirty="0"/>
          </a:p>
        </p:txBody>
      </p:sp>
      <p:sp>
        <p:nvSpPr>
          <p:cNvPr id="9" name="Szövegdoboz 8"/>
          <p:cNvSpPr txBox="1"/>
          <p:nvPr/>
        </p:nvSpPr>
        <p:spPr>
          <a:xfrm>
            <a:off x="7947277" y="2557225"/>
            <a:ext cx="538930" cy="276999"/>
          </a:xfrm>
          <a:prstGeom prst="rect">
            <a:avLst/>
          </a:prstGeom>
          <a:noFill/>
        </p:spPr>
        <p:txBody>
          <a:bodyPr wrap="square" rtlCol="0">
            <a:spAutoFit/>
          </a:bodyPr>
          <a:lstStyle/>
          <a:p>
            <a:r>
              <a:rPr lang="hu-HU" sz="1200" dirty="0" smtClean="0"/>
              <a:t>virion</a:t>
            </a:r>
            <a:endParaRPr lang="en-US" sz="1200" dirty="0"/>
          </a:p>
        </p:txBody>
      </p:sp>
      <p:pic>
        <p:nvPicPr>
          <p:cNvPr id="10" name="Kép 9"/>
          <p:cNvPicPr>
            <a:picLocks noChangeAspect="1"/>
          </p:cNvPicPr>
          <p:nvPr/>
        </p:nvPicPr>
        <p:blipFill rotWithShape="1">
          <a:blip r:embed="rId3" cstate="print">
            <a:extLst>
              <a:ext uri="{28A0092B-C50C-407E-A947-70E740481C1C}">
                <a14:useLocalDpi xmlns:a14="http://schemas.microsoft.com/office/drawing/2010/main" val="0"/>
              </a:ext>
            </a:extLst>
          </a:blip>
          <a:srcRect t="18430" b="72443"/>
          <a:stretch/>
        </p:blipFill>
        <p:spPr>
          <a:xfrm>
            <a:off x="214198" y="4509121"/>
            <a:ext cx="7170983" cy="648072"/>
          </a:xfrm>
          <a:prstGeom prst="rect">
            <a:avLst/>
          </a:prstGeom>
        </p:spPr>
      </p:pic>
      <p:sp>
        <p:nvSpPr>
          <p:cNvPr id="14" name="Téglalap 13"/>
          <p:cNvSpPr/>
          <p:nvPr/>
        </p:nvSpPr>
        <p:spPr>
          <a:xfrm>
            <a:off x="2483768" y="5589240"/>
            <a:ext cx="1956177" cy="338554"/>
          </a:xfrm>
          <a:prstGeom prst="rect">
            <a:avLst/>
          </a:prstGeom>
        </p:spPr>
        <p:txBody>
          <a:bodyPr wrap="none">
            <a:spAutoFit/>
          </a:bodyPr>
          <a:lstStyle/>
          <a:p>
            <a:r>
              <a:rPr lang="en-US" sz="1600" b="1" dirty="0" err="1" smtClean="0"/>
              <a:t>PacBio</a:t>
            </a:r>
            <a:r>
              <a:rPr lang="en-US" sz="1600" b="1" dirty="0" smtClean="0"/>
              <a:t> RS II platform</a:t>
            </a:r>
            <a:endParaRPr lang="en-US" sz="1200" dirty="0"/>
          </a:p>
        </p:txBody>
      </p:sp>
    </p:spTree>
    <p:extLst>
      <p:ext uri="{BB962C8B-B14F-4D97-AF65-F5344CB8AC3E}">
        <p14:creationId xmlns:p14="http://schemas.microsoft.com/office/powerpoint/2010/main" val="32083712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cstate="print"/>
          <a:srcRect/>
          <a:stretch>
            <a:fillRect/>
          </a:stretch>
        </p:blipFill>
        <p:spPr bwMode="auto">
          <a:xfrm>
            <a:off x="-83559" y="404664"/>
            <a:ext cx="8298320" cy="3307954"/>
          </a:xfrm>
          <a:prstGeom prst="rect">
            <a:avLst/>
          </a:prstGeom>
          <a:noFill/>
          <a:ln w="9525" cap="flat">
            <a:noFill/>
            <a:round/>
            <a:headEnd/>
            <a:tailEnd/>
          </a:ln>
          <a:effectLst/>
        </p:spPr>
      </p:pic>
      <p:pic>
        <p:nvPicPr>
          <p:cNvPr id="6146" name="Picture 2"/>
          <p:cNvPicPr>
            <a:picLocks noChangeAspect="1" noChangeArrowheads="1"/>
          </p:cNvPicPr>
          <p:nvPr/>
        </p:nvPicPr>
        <p:blipFill>
          <a:blip r:embed="rId4" cstate="print"/>
          <a:srcRect/>
          <a:stretch>
            <a:fillRect/>
          </a:stretch>
        </p:blipFill>
        <p:spPr bwMode="auto">
          <a:xfrm>
            <a:off x="-83559" y="3605462"/>
            <a:ext cx="8298320" cy="3307953"/>
          </a:xfrm>
          <a:prstGeom prst="rect">
            <a:avLst/>
          </a:prstGeom>
          <a:noFill/>
          <a:ln w="9525" cap="flat">
            <a:noFill/>
            <a:round/>
            <a:headEnd/>
            <a:tailEnd/>
          </a:ln>
          <a:effectLst/>
        </p:spPr>
      </p:pic>
      <p:sp>
        <p:nvSpPr>
          <p:cNvPr id="6148" name="Text Box 4"/>
          <p:cNvSpPr txBox="1">
            <a:spLocks noChangeArrowheads="1"/>
          </p:cNvSpPr>
          <p:nvPr/>
        </p:nvSpPr>
        <p:spPr bwMode="auto">
          <a:xfrm>
            <a:off x="5746875" y="4694884"/>
            <a:ext cx="656950" cy="223242"/>
          </a:xfrm>
          <a:prstGeom prst="rect">
            <a:avLst/>
          </a:prstGeom>
          <a:solidFill>
            <a:srgbClr val="FFFFFF"/>
          </a:solidFill>
          <a:ln w="9525" cap="flat">
            <a:noFill/>
            <a:round/>
            <a:headEnd/>
            <a:tailEnd/>
          </a:ln>
          <a:effectLst/>
        </p:spPr>
        <p:txBody>
          <a:bodyPr lIns="68418" tIns="42145"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1100" dirty="0">
                <a:solidFill>
                  <a:srgbClr val="000000"/>
                </a:solidFill>
                <a:ea typeface="Droid Sans Fallback" charset="0"/>
                <a:cs typeface="Droid Sans Fallback" charset="0"/>
              </a:rPr>
              <a:t>UL21</a:t>
            </a:r>
          </a:p>
        </p:txBody>
      </p:sp>
      <p:sp>
        <p:nvSpPr>
          <p:cNvPr id="6149" name="Text Box 5"/>
          <p:cNvSpPr txBox="1">
            <a:spLocks noChangeArrowheads="1"/>
          </p:cNvSpPr>
          <p:nvPr/>
        </p:nvSpPr>
        <p:spPr bwMode="auto">
          <a:xfrm>
            <a:off x="4205347" y="4704806"/>
            <a:ext cx="829832" cy="223242"/>
          </a:xfrm>
          <a:prstGeom prst="rect">
            <a:avLst/>
          </a:prstGeom>
          <a:noFill/>
          <a:ln w="9525" cap="flat">
            <a:noFill/>
            <a:round/>
            <a:headEnd/>
            <a:tailEnd/>
          </a:ln>
          <a:effectLst/>
        </p:spPr>
        <p:txBody>
          <a:bodyPr lIns="68418" tIns="42145"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1100" dirty="0">
                <a:solidFill>
                  <a:srgbClr val="000000"/>
                </a:solidFill>
                <a:ea typeface="Droid Sans Fallback" charset="0"/>
                <a:cs typeface="Droid Sans Fallback" charset="0"/>
              </a:rPr>
              <a:t>CTO-S</a:t>
            </a:r>
          </a:p>
        </p:txBody>
      </p:sp>
      <p:sp>
        <p:nvSpPr>
          <p:cNvPr id="6150" name="Text Box 6"/>
          <p:cNvSpPr txBox="1">
            <a:spLocks noChangeArrowheads="1"/>
          </p:cNvSpPr>
          <p:nvPr/>
        </p:nvSpPr>
        <p:spPr bwMode="auto">
          <a:xfrm>
            <a:off x="4730560" y="4103813"/>
            <a:ext cx="829832" cy="285750"/>
          </a:xfrm>
          <a:prstGeom prst="rect">
            <a:avLst/>
          </a:prstGeom>
          <a:solidFill>
            <a:srgbClr val="FFFFFF"/>
          </a:solidFill>
          <a:ln w="9525" cap="flat">
            <a:noFill/>
            <a:round/>
            <a:headEnd/>
            <a:tailEnd/>
          </a:ln>
          <a:effectLst/>
        </p:spPr>
        <p:txBody>
          <a:bodyPr lIns="68418" tIns="42145"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1100" dirty="0" err="1">
                <a:solidFill>
                  <a:srgbClr val="000000"/>
                </a:solidFill>
                <a:ea typeface="Droid Sans Fallback" charset="0"/>
                <a:cs typeface="Droid Sans Fallback" charset="0"/>
              </a:rPr>
              <a:t>OriL</a:t>
            </a:r>
            <a:endParaRPr lang="en-US" sz="1100" dirty="0">
              <a:solidFill>
                <a:srgbClr val="000000"/>
              </a:solidFill>
              <a:ea typeface="Droid Sans Fallback" charset="0"/>
              <a:cs typeface="Droid Sans Fallback" charset="0"/>
            </a:endParaRPr>
          </a:p>
        </p:txBody>
      </p:sp>
      <p:sp>
        <p:nvSpPr>
          <p:cNvPr id="6151" name="Line 7"/>
          <p:cNvSpPr>
            <a:spLocks noChangeShapeType="1"/>
          </p:cNvSpPr>
          <p:nvPr/>
        </p:nvSpPr>
        <p:spPr bwMode="auto">
          <a:xfrm>
            <a:off x="-24492" y="4419056"/>
            <a:ext cx="9148322" cy="992"/>
          </a:xfrm>
          <a:prstGeom prst="line">
            <a:avLst/>
          </a:prstGeom>
          <a:noFill/>
          <a:ln w="36720" cap="flat">
            <a:solidFill>
              <a:srgbClr val="000000"/>
            </a:solidFill>
            <a:round/>
            <a:headEnd/>
            <a:tailEnd/>
          </a:ln>
          <a:effectLst/>
        </p:spPr>
        <p:txBody>
          <a:bodyPr lIns="69513" tIns="34756" rIns="69513" bIns="34756"/>
          <a:lstStyle/>
          <a:p>
            <a:endParaRPr lang="hu-HU"/>
          </a:p>
        </p:txBody>
      </p:sp>
      <p:sp>
        <p:nvSpPr>
          <p:cNvPr id="6152" name="AutoShape 8"/>
          <p:cNvSpPr>
            <a:spLocks noChangeArrowheads="1"/>
          </p:cNvSpPr>
          <p:nvPr/>
        </p:nvSpPr>
        <p:spPr bwMode="auto">
          <a:xfrm flipH="1">
            <a:off x="5607129" y="4590704"/>
            <a:ext cx="2074580" cy="125016"/>
          </a:xfrm>
          <a:prstGeom prst="homePlate">
            <a:avLst>
              <a:gd name="adj" fmla="val 67513"/>
            </a:avLst>
          </a:prstGeom>
          <a:solidFill>
            <a:srgbClr val="AEA79F"/>
          </a:solidFill>
          <a:ln w="18360" cap="flat">
            <a:solidFill>
              <a:srgbClr val="333333"/>
            </a:solidFill>
            <a:round/>
            <a:headEnd/>
            <a:tailEnd/>
          </a:ln>
          <a:effectLst/>
        </p:spPr>
        <p:txBody>
          <a:bodyPr wrap="none" lIns="69513" tIns="34756" rIns="69513" bIns="34756" anchor="ctr"/>
          <a:lstStyle/>
          <a:p>
            <a:endParaRPr lang="hu-HU"/>
          </a:p>
        </p:txBody>
      </p:sp>
      <p:sp>
        <p:nvSpPr>
          <p:cNvPr id="6153" name="AutoShape 9"/>
          <p:cNvSpPr>
            <a:spLocks noChangeArrowheads="1"/>
          </p:cNvSpPr>
          <p:nvPr/>
        </p:nvSpPr>
        <p:spPr bwMode="auto">
          <a:xfrm flipH="1">
            <a:off x="4287465" y="4579790"/>
            <a:ext cx="414916" cy="125016"/>
          </a:xfrm>
          <a:prstGeom prst="homePlate">
            <a:avLst>
              <a:gd name="adj" fmla="val 31841"/>
            </a:avLst>
          </a:prstGeom>
          <a:solidFill>
            <a:srgbClr val="AEA79F"/>
          </a:solidFill>
          <a:ln w="18360" cap="flat">
            <a:solidFill>
              <a:srgbClr val="333333"/>
            </a:solidFill>
            <a:round/>
            <a:headEnd/>
            <a:tailEnd/>
          </a:ln>
          <a:effectLst/>
        </p:spPr>
        <p:txBody>
          <a:bodyPr wrap="none" lIns="69513" tIns="34756" rIns="69513" bIns="34756" anchor="ctr"/>
          <a:lstStyle/>
          <a:p>
            <a:endParaRPr lang="hu-HU"/>
          </a:p>
        </p:txBody>
      </p:sp>
      <p:sp>
        <p:nvSpPr>
          <p:cNvPr id="6154" name="AutoShape 10"/>
          <p:cNvSpPr>
            <a:spLocks noChangeArrowheads="1"/>
          </p:cNvSpPr>
          <p:nvPr/>
        </p:nvSpPr>
        <p:spPr bwMode="auto">
          <a:xfrm>
            <a:off x="4863103" y="4348244"/>
            <a:ext cx="165679" cy="125016"/>
          </a:xfrm>
          <a:prstGeom prst="homePlate">
            <a:avLst>
              <a:gd name="adj" fmla="val 46958"/>
            </a:avLst>
          </a:prstGeom>
          <a:solidFill>
            <a:srgbClr val="FFFFFF"/>
          </a:solidFill>
          <a:ln w="18360" cap="flat">
            <a:solidFill>
              <a:srgbClr val="333333"/>
            </a:solidFill>
            <a:round/>
            <a:headEnd/>
            <a:tailEnd/>
          </a:ln>
          <a:effectLst/>
        </p:spPr>
        <p:txBody>
          <a:bodyPr wrap="none" lIns="69513" tIns="34756" rIns="69513" bIns="34756" anchor="ctr"/>
          <a:lstStyle/>
          <a:p>
            <a:endParaRPr lang="hu-HU"/>
          </a:p>
        </p:txBody>
      </p:sp>
      <p:sp>
        <p:nvSpPr>
          <p:cNvPr id="6155" name="Text Box 11"/>
          <p:cNvSpPr txBox="1">
            <a:spLocks noChangeArrowheads="1"/>
          </p:cNvSpPr>
          <p:nvPr/>
        </p:nvSpPr>
        <p:spPr bwMode="auto">
          <a:xfrm>
            <a:off x="2385767" y="3913926"/>
            <a:ext cx="656950" cy="223242"/>
          </a:xfrm>
          <a:prstGeom prst="rect">
            <a:avLst/>
          </a:prstGeom>
          <a:solidFill>
            <a:srgbClr val="FFFFFF"/>
          </a:solidFill>
          <a:ln w="9525" cap="flat">
            <a:noFill/>
            <a:round/>
            <a:headEnd/>
            <a:tailEnd/>
          </a:ln>
          <a:effectLst/>
        </p:spPr>
        <p:txBody>
          <a:bodyPr lIns="68418" tIns="42145"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1100" dirty="0" smtClean="0">
                <a:solidFill>
                  <a:srgbClr val="000000"/>
                </a:solidFill>
                <a:ea typeface="Droid Sans Fallback" charset="0"/>
                <a:cs typeface="Droid Sans Fallback" charset="0"/>
              </a:rPr>
              <a:t>UL2</a:t>
            </a:r>
            <a:r>
              <a:rPr lang="hu-HU" sz="1100" dirty="0" smtClean="0">
                <a:solidFill>
                  <a:srgbClr val="000000"/>
                </a:solidFill>
                <a:ea typeface="Droid Sans Fallback" charset="0"/>
                <a:cs typeface="Droid Sans Fallback" charset="0"/>
              </a:rPr>
              <a:t>2</a:t>
            </a:r>
            <a:endParaRPr lang="en-US" sz="1100" dirty="0">
              <a:solidFill>
                <a:srgbClr val="000000"/>
              </a:solidFill>
              <a:ea typeface="Droid Sans Fallback" charset="0"/>
              <a:cs typeface="Droid Sans Fallback" charset="0"/>
            </a:endParaRPr>
          </a:p>
        </p:txBody>
      </p:sp>
      <p:sp>
        <p:nvSpPr>
          <p:cNvPr id="6156" name="AutoShape 12"/>
          <p:cNvSpPr>
            <a:spLocks noChangeArrowheads="1"/>
          </p:cNvSpPr>
          <p:nvPr/>
        </p:nvSpPr>
        <p:spPr bwMode="auto">
          <a:xfrm>
            <a:off x="553222" y="4122391"/>
            <a:ext cx="2820853" cy="125016"/>
          </a:xfrm>
          <a:prstGeom prst="homePlate">
            <a:avLst>
              <a:gd name="adj" fmla="val 57339"/>
            </a:avLst>
          </a:prstGeom>
          <a:solidFill>
            <a:srgbClr val="AEA79F"/>
          </a:solidFill>
          <a:ln w="18360" cap="flat">
            <a:solidFill>
              <a:srgbClr val="333333"/>
            </a:solidFill>
            <a:round/>
            <a:headEnd/>
            <a:tailEnd/>
          </a:ln>
          <a:effectLst/>
        </p:spPr>
        <p:txBody>
          <a:bodyPr wrap="none" lIns="69513" tIns="34756" rIns="69513" bIns="34756" anchor="ctr"/>
          <a:lstStyle/>
          <a:p>
            <a:endParaRPr lang="hu-HU"/>
          </a:p>
        </p:txBody>
      </p:sp>
      <p:sp>
        <p:nvSpPr>
          <p:cNvPr id="6157" name="Line 13"/>
          <p:cNvSpPr>
            <a:spLocks noChangeShapeType="1"/>
          </p:cNvSpPr>
          <p:nvPr/>
        </p:nvSpPr>
        <p:spPr bwMode="auto">
          <a:xfrm flipV="1">
            <a:off x="553221" y="4417071"/>
            <a:ext cx="1441" cy="118070"/>
          </a:xfrm>
          <a:prstGeom prst="line">
            <a:avLst/>
          </a:prstGeom>
          <a:noFill/>
          <a:ln w="36720" cap="flat">
            <a:solidFill>
              <a:srgbClr val="000000"/>
            </a:solidFill>
            <a:round/>
            <a:headEnd/>
            <a:tailEnd/>
          </a:ln>
          <a:effectLst/>
        </p:spPr>
        <p:txBody>
          <a:bodyPr lIns="69513" tIns="34756" rIns="69513" bIns="34756"/>
          <a:lstStyle/>
          <a:p>
            <a:endParaRPr lang="hu-HU"/>
          </a:p>
        </p:txBody>
      </p:sp>
      <p:sp>
        <p:nvSpPr>
          <p:cNvPr id="6158" name="Line 14"/>
          <p:cNvSpPr>
            <a:spLocks noChangeShapeType="1"/>
          </p:cNvSpPr>
          <p:nvPr/>
        </p:nvSpPr>
        <p:spPr bwMode="auto">
          <a:xfrm flipV="1">
            <a:off x="1632292" y="4417071"/>
            <a:ext cx="1440" cy="118070"/>
          </a:xfrm>
          <a:prstGeom prst="line">
            <a:avLst/>
          </a:prstGeom>
          <a:noFill/>
          <a:ln w="36720" cap="flat">
            <a:solidFill>
              <a:srgbClr val="000000"/>
            </a:solidFill>
            <a:round/>
            <a:headEnd/>
            <a:tailEnd/>
          </a:ln>
          <a:effectLst/>
        </p:spPr>
        <p:txBody>
          <a:bodyPr lIns="69513" tIns="34756" rIns="69513" bIns="34756"/>
          <a:lstStyle/>
          <a:p>
            <a:endParaRPr lang="hu-HU"/>
          </a:p>
        </p:txBody>
      </p:sp>
      <p:sp>
        <p:nvSpPr>
          <p:cNvPr id="6159" name="Line 15"/>
          <p:cNvSpPr>
            <a:spLocks noChangeShapeType="1"/>
          </p:cNvSpPr>
          <p:nvPr/>
        </p:nvSpPr>
        <p:spPr bwMode="auto">
          <a:xfrm flipV="1">
            <a:off x="2711361" y="4417071"/>
            <a:ext cx="1441" cy="118070"/>
          </a:xfrm>
          <a:prstGeom prst="line">
            <a:avLst/>
          </a:prstGeom>
          <a:noFill/>
          <a:ln w="36720" cap="flat">
            <a:solidFill>
              <a:srgbClr val="000000"/>
            </a:solidFill>
            <a:round/>
            <a:headEnd/>
            <a:tailEnd/>
          </a:ln>
          <a:effectLst/>
        </p:spPr>
        <p:txBody>
          <a:bodyPr lIns="69513" tIns="34756" rIns="69513" bIns="34756"/>
          <a:lstStyle/>
          <a:p>
            <a:endParaRPr lang="hu-HU"/>
          </a:p>
        </p:txBody>
      </p:sp>
      <p:sp>
        <p:nvSpPr>
          <p:cNvPr id="6160" name="Line 16"/>
          <p:cNvSpPr>
            <a:spLocks noChangeShapeType="1"/>
          </p:cNvSpPr>
          <p:nvPr/>
        </p:nvSpPr>
        <p:spPr bwMode="auto">
          <a:xfrm flipV="1">
            <a:off x="3706872" y="4417071"/>
            <a:ext cx="1440" cy="118070"/>
          </a:xfrm>
          <a:prstGeom prst="line">
            <a:avLst/>
          </a:prstGeom>
          <a:noFill/>
          <a:ln w="36720" cap="flat">
            <a:solidFill>
              <a:srgbClr val="000000"/>
            </a:solidFill>
            <a:round/>
            <a:headEnd/>
            <a:tailEnd/>
          </a:ln>
          <a:effectLst/>
        </p:spPr>
        <p:txBody>
          <a:bodyPr lIns="69513" tIns="34756" rIns="69513" bIns="34756"/>
          <a:lstStyle/>
          <a:p>
            <a:endParaRPr lang="hu-HU"/>
          </a:p>
        </p:txBody>
      </p:sp>
      <p:sp>
        <p:nvSpPr>
          <p:cNvPr id="6161" name="Line 17"/>
          <p:cNvSpPr>
            <a:spLocks noChangeShapeType="1"/>
          </p:cNvSpPr>
          <p:nvPr/>
        </p:nvSpPr>
        <p:spPr bwMode="auto">
          <a:xfrm flipV="1">
            <a:off x="4785941" y="4428977"/>
            <a:ext cx="1441" cy="118070"/>
          </a:xfrm>
          <a:prstGeom prst="line">
            <a:avLst/>
          </a:prstGeom>
          <a:noFill/>
          <a:ln w="36720" cap="flat">
            <a:solidFill>
              <a:srgbClr val="000000"/>
            </a:solidFill>
            <a:round/>
            <a:headEnd/>
            <a:tailEnd/>
          </a:ln>
          <a:effectLst/>
        </p:spPr>
        <p:txBody>
          <a:bodyPr lIns="69513" tIns="34756" rIns="69513" bIns="34756"/>
          <a:lstStyle/>
          <a:p>
            <a:endParaRPr lang="hu-HU"/>
          </a:p>
        </p:txBody>
      </p:sp>
      <p:sp>
        <p:nvSpPr>
          <p:cNvPr id="6162" name="Line 18"/>
          <p:cNvSpPr>
            <a:spLocks noChangeShapeType="1"/>
          </p:cNvSpPr>
          <p:nvPr/>
        </p:nvSpPr>
        <p:spPr bwMode="auto">
          <a:xfrm flipV="1">
            <a:off x="5865012" y="4417071"/>
            <a:ext cx="1440" cy="118070"/>
          </a:xfrm>
          <a:prstGeom prst="line">
            <a:avLst/>
          </a:prstGeom>
          <a:noFill/>
          <a:ln w="36720" cap="flat">
            <a:solidFill>
              <a:srgbClr val="000000"/>
            </a:solidFill>
            <a:round/>
            <a:headEnd/>
            <a:tailEnd/>
          </a:ln>
          <a:effectLst/>
        </p:spPr>
        <p:txBody>
          <a:bodyPr lIns="69513" tIns="34756" rIns="69513" bIns="34756"/>
          <a:lstStyle/>
          <a:p>
            <a:endParaRPr lang="hu-HU"/>
          </a:p>
        </p:txBody>
      </p:sp>
      <p:sp>
        <p:nvSpPr>
          <p:cNvPr id="6163" name="Line 19"/>
          <p:cNvSpPr>
            <a:spLocks noChangeShapeType="1"/>
          </p:cNvSpPr>
          <p:nvPr/>
        </p:nvSpPr>
        <p:spPr bwMode="auto">
          <a:xfrm flipV="1">
            <a:off x="6860521" y="4417071"/>
            <a:ext cx="1441" cy="118070"/>
          </a:xfrm>
          <a:prstGeom prst="line">
            <a:avLst/>
          </a:prstGeom>
          <a:noFill/>
          <a:ln w="36720" cap="flat">
            <a:solidFill>
              <a:srgbClr val="000000"/>
            </a:solidFill>
            <a:round/>
            <a:headEnd/>
            <a:tailEnd/>
          </a:ln>
          <a:effectLst/>
        </p:spPr>
        <p:txBody>
          <a:bodyPr lIns="69513" tIns="34756" rIns="69513" bIns="34756"/>
          <a:lstStyle/>
          <a:p>
            <a:endParaRPr lang="hu-HU"/>
          </a:p>
        </p:txBody>
      </p:sp>
      <p:sp>
        <p:nvSpPr>
          <p:cNvPr id="6164" name="Line 20"/>
          <p:cNvSpPr>
            <a:spLocks noChangeShapeType="1"/>
          </p:cNvSpPr>
          <p:nvPr/>
        </p:nvSpPr>
        <p:spPr bwMode="auto">
          <a:xfrm flipV="1">
            <a:off x="7939592" y="4417071"/>
            <a:ext cx="1440" cy="118070"/>
          </a:xfrm>
          <a:prstGeom prst="line">
            <a:avLst/>
          </a:prstGeom>
          <a:noFill/>
          <a:ln w="36720" cap="flat">
            <a:solidFill>
              <a:srgbClr val="000000"/>
            </a:solidFill>
            <a:round/>
            <a:headEnd/>
            <a:tailEnd/>
          </a:ln>
          <a:effectLst/>
        </p:spPr>
        <p:txBody>
          <a:bodyPr lIns="69513" tIns="34756" rIns="69513" bIns="34756"/>
          <a:lstStyle/>
          <a:p>
            <a:endParaRPr lang="hu-HU"/>
          </a:p>
        </p:txBody>
      </p:sp>
      <p:sp>
        <p:nvSpPr>
          <p:cNvPr id="6165" name="Line 21"/>
          <p:cNvSpPr>
            <a:spLocks noChangeShapeType="1"/>
          </p:cNvSpPr>
          <p:nvPr/>
        </p:nvSpPr>
        <p:spPr bwMode="auto">
          <a:xfrm flipV="1">
            <a:off x="9017221" y="4417071"/>
            <a:ext cx="1440" cy="118070"/>
          </a:xfrm>
          <a:prstGeom prst="line">
            <a:avLst/>
          </a:prstGeom>
          <a:noFill/>
          <a:ln w="36720" cap="flat">
            <a:solidFill>
              <a:srgbClr val="000000"/>
            </a:solidFill>
            <a:round/>
            <a:headEnd/>
            <a:tailEnd/>
          </a:ln>
          <a:effectLst/>
        </p:spPr>
        <p:txBody>
          <a:bodyPr lIns="69513" tIns="34756" rIns="69513" bIns="34756"/>
          <a:lstStyle/>
          <a:p>
            <a:endParaRPr lang="hu-HU"/>
          </a:p>
        </p:txBody>
      </p:sp>
      <p:sp>
        <p:nvSpPr>
          <p:cNvPr id="6166" name="Text Box 22"/>
          <p:cNvSpPr txBox="1">
            <a:spLocks noChangeArrowheads="1"/>
          </p:cNvSpPr>
          <p:nvPr/>
        </p:nvSpPr>
        <p:spPr bwMode="auto">
          <a:xfrm>
            <a:off x="56187" y="4533157"/>
            <a:ext cx="551780" cy="197446"/>
          </a:xfrm>
          <a:prstGeom prst="rect">
            <a:avLst/>
          </a:prstGeom>
          <a:noFill/>
          <a:ln w="9525" cap="flat">
            <a:noFill/>
            <a:round/>
            <a:headEnd/>
            <a:tailEnd/>
          </a:ln>
          <a:effectLst/>
        </p:spPr>
        <p:txBody>
          <a:bodyPr lIns="68418" tIns="41051"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900" dirty="0">
                <a:solidFill>
                  <a:srgbClr val="000000"/>
                </a:solidFill>
                <a:ea typeface="Droid Sans Fallback" charset="0"/>
                <a:cs typeface="Droid Sans Fallback" charset="0"/>
              </a:rPr>
              <a:t>60800</a:t>
            </a:r>
          </a:p>
        </p:txBody>
      </p:sp>
      <p:sp>
        <p:nvSpPr>
          <p:cNvPr id="6167" name="Text Box 23"/>
          <p:cNvSpPr txBox="1">
            <a:spLocks noChangeArrowheads="1"/>
          </p:cNvSpPr>
          <p:nvPr/>
        </p:nvSpPr>
        <p:spPr bwMode="auto">
          <a:xfrm>
            <a:off x="3204074" y="4540102"/>
            <a:ext cx="551781" cy="197445"/>
          </a:xfrm>
          <a:prstGeom prst="rect">
            <a:avLst/>
          </a:prstGeom>
          <a:noFill/>
          <a:ln w="9525" cap="flat">
            <a:noFill/>
            <a:round/>
            <a:headEnd/>
            <a:tailEnd/>
          </a:ln>
          <a:effectLst/>
        </p:spPr>
        <p:txBody>
          <a:bodyPr lIns="68418" tIns="41051"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900" dirty="0">
                <a:solidFill>
                  <a:srgbClr val="000000"/>
                </a:solidFill>
                <a:ea typeface="Droid Sans Fallback" charset="0"/>
                <a:cs typeface="Droid Sans Fallback" charset="0"/>
              </a:rPr>
              <a:t>63200</a:t>
            </a:r>
          </a:p>
        </p:txBody>
      </p:sp>
      <p:sp>
        <p:nvSpPr>
          <p:cNvPr id="6168" name="Line 24"/>
          <p:cNvSpPr>
            <a:spLocks noChangeShapeType="1"/>
          </p:cNvSpPr>
          <p:nvPr/>
        </p:nvSpPr>
        <p:spPr bwMode="auto">
          <a:xfrm>
            <a:off x="3209836" y="4122391"/>
            <a:ext cx="1441" cy="125016"/>
          </a:xfrm>
          <a:prstGeom prst="line">
            <a:avLst/>
          </a:prstGeom>
          <a:noFill/>
          <a:ln w="54720" cap="flat">
            <a:solidFill>
              <a:srgbClr val="FF3333"/>
            </a:solidFill>
            <a:round/>
            <a:headEnd/>
            <a:tailEnd/>
          </a:ln>
          <a:effectLst/>
        </p:spPr>
        <p:txBody>
          <a:bodyPr lIns="69513" tIns="34756" rIns="69513" bIns="34756"/>
          <a:lstStyle/>
          <a:p>
            <a:endParaRPr lang="hu-HU"/>
          </a:p>
        </p:txBody>
      </p:sp>
      <p:sp>
        <p:nvSpPr>
          <p:cNvPr id="6169" name="Line 25"/>
          <p:cNvSpPr>
            <a:spLocks noChangeShapeType="1"/>
          </p:cNvSpPr>
          <p:nvPr/>
        </p:nvSpPr>
        <p:spPr bwMode="auto">
          <a:xfrm>
            <a:off x="4371025" y="4579790"/>
            <a:ext cx="1441" cy="125016"/>
          </a:xfrm>
          <a:prstGeom prst="line">
            <a:avLst/>
          </a:prstGeom>
          <a:noFill/>
          <a:ln w="54720" cap="flat">
            <a:solidFill>
              <a:srgbClr val="FF3333"/>
            </a:solidFill>
            <a:round/>
            <a:headEnd/>
            <a:tailEnd/>
          </a:ln>
          <a:effectLst/>
        </p:spPr>
        <p:txBody>
          <a:bodyPr lIns="69513" tIns="34756" rIns="69513" bIns="34756"/>
          <a:lstStyle/>
          <a:p>
            <a:endParaRPr lang="hu-HU"/>
          </a:p>
        </p:txBody>
      </p:sp>
      <p:sp>
        <p:nvSpPr>
          <p:cNvPr id="6170" name="Line 26"/>
          <p:cNvSpPr>
            <a:spLocks noChangeShapeType="1"/>
          </p:cNvSpPr>
          <p:nvPr/>
        </p:nvSpPr>
        <p:spPr bwMode="auto">
          <a:xfrm>
            <a:off x="5746876" y="4590704"/>
            <a:ext cx="1440" cy="125016"/>
          </a:xfrm>
          <a:prstGeom prst="line">
            <a:avLst/>
          </a:prstGeom>
          <a:noFill/>
          <a:ln w="54720" cap="flat">
            <a:solidFill>
              <a:srgbClr val="FF3333"/>
            </a:solidFill>
            <a:round/>
            <a:headEnd/>
            <a:tailEnd/>
          </a:ln>
          <a:effectLst/>
        </p:spPr>
        <p:txBody>
          <a:bodyPr lIns="69513" tIns="34756" rIns="69513" bIns="34756"/>
          <a:lstStyle/>
          <a:p>
            <a:endParaRPr lang="hu-HU"/>
          </a:p>
        </p:txBody>
      </p:sp>
      <p:sp>
        <p:nvSpPr>
          <p:cNvPr id="6171" name="Text Box 27"/>
          <p:cNvSpPr txBox="1">
            <a:spLocks noChangeArrowheads="1"/>
          </p:cNvSpPr>
          <p:nvPr/>
        </p:nvSpPr>
        <p:spPr bwMode="auto">
          <a:xfrm>
            <a:off x="1080511" y="4533157"/>
            <a:ext cx="551781" cy="197446"/>
          </a:xfrm>
          <a:prstGeom prst="rect">
            <a:avLst/>
          </a:prstGeom>
          <a:noFill/>
          <a:ln w="9525" cap="flat">
            <a:noFill/>
            <a:round/>
            <a:headEnd/>
            <a:tailEnd/>
          </a:ln>
          <a:effectLst/>
        </p:spPr>
        <p:txBody>
          <a:bodyPr lIns="68418" tIns="41051"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900" dirty="0">
                <a:solidFill>
                  <a:srgbClr val="000000"/>
                </a:solidFill>
                <a:ea typeface="Droid Sans Fallback" charset="0"/>
                <a:cs typeface="Droid Sans Fallback" charset="0"/>
              </a:rPr>
              <a:t>61600</a:t>
            </a:r>
          </a:p>
        </p:txBody>
      </p:sp>
      <p:sp>
        <p:nvSpPr>
          <p:cNvPr id="6172" name="Text Box 28"/>
          <p:cNvSpPr txBox="1">
            <a:spLocks noChangeArrowheads="1"/>
          </p:cNvSpPr>
          <p:nvPr/>
        </p:nvSpPr>
        <p:spPr bwMode="auto">
          <a:xfrm>
            <a:off x="2159581" y="4540102"/>
            <a:ext cx="551780" cy="197445"/>
          </a:xfrm>
          <a:prstGeom prst="rect">
            <a:avLst/>
          </a:prstGeom>
          <a:noFill/>
          <a:ln w="9525" cap="flat">
            <a:noFill/>
            <a:round/>
            <a:headEnd/>
            <a:tailEnd/>
          </a:ln>
          <a:effectLst/>
        </p:spPr>
        <p:txBody>
          <a:bodyPr lIns="68418" tIns="41051"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900" dirty="0">
                <a:solidFill>
                  <a:srgbClr val="000000"/>
                </a:solidFill>
                <a:ea typeface="Droid Sans Fallback" charset="0"/>
                <a:cs typeface="Droid Sans Fallback" charset="0"/>
              </a:rPr>
              <a:t>62800</a:t>
            </a:r>
          </a:p>
        </p:txBody>
      </p:sp>
      <p:sp>
        <p:nvSpPr>
          <p:cNvPr id="6173" name="Text Box 29"/>
          <p:cNvSpPr txBox="1">
            <a:spLocks noChangeArrowheads="1"/>
          </p:cNvSpPr>
          <p:nvPr/>
        </p:nvSpPr>
        <p:spPr bwMode="auto">
          <a:xfrm>
            <a:off x="8523067" y="4540102"/>
            <a:ext cx="551781" cy="197445"/>
          </a:xfrm>
          <a:prstGeom prst="rect">
            <a:avLst/>
          </a:prstGeom>
          <a:noFill/>
          <a:ln w="9525" cap="flat">
            <a:noFill/>
            <a:round/>
            <a:headEnd/>
            <a:tailEnd/>
          </a:ln>
          <a:effectLst/>
        </p:spPr>
        <p:txBody>
          <a:bodyPr lIns="68418" tIns="41051"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900" dirty="0">
                <a:solidFill>
                  <a:srgbClr val="000000"/>
                </a:solidFill>
                <a:ea typeface="Droid Sans Fallback" charset="0"/>
                <a:cs typeface="Droid Sans Fallback" charset="0"/>
              </a:rPr>
              <a:t>67200</a:t>
            </a:r>
          </a:p>
        </p:txBody>
      </p:sp>
      <p:sp>
        <p:nvSpPr>
          <p:cNvPr id="6174" name="Line 30"/>
          <p:cNvSpPr>
            <a:spLocks noChangeShapeType="1"/>
          </p:cNvSpPr>
          <p:nvPr/>
        </p:nvSpPr>
        <p:spPr bwMode="auto">
          <a:xfrm flipV="1">
            <a:off x="4703823" y="4417071"/>
            <a:ext cx="1440" cy="289719"/>
          </a:xfrm>
          <a:prstGeom prst="line">
            <a:avLst/>
          </a:prstGeom>
          <a:noFill/>
          <a:ln w="18360" cap="flat">
            <a:solidFill>
              <a:srgbClr val="000000"/>
            </a:solidFill>
            <a:round/>
            <a:headEnd/>
            <a:tailEnd/>
          </a:ln>
          <a:effectLst/>
        </p:spPr>
        <p:txBody>
          <a:bodyPr lIns="69513" tIns="34756" rIns="69513" bIns="34756"/>
          <a:lstStyle/>
          <a:p>
            <a:endParaRPr lang="hu-HU"/>
          </a:p>
        </p:txBody>
      </p:sp>
      <p:sp>
        <p:nvSpPr>
          <p:cNvPr id="6175" name="Line 31"/>
          <p:cNvSpPr>
            <a:spLocks noChangeShapeType="1"/>
          </p:cNvSpPr>
          <p:nvPr/>
        </p:nvSpPr>
        <p:spPr bwMode="auto">
          <a:xfrm flipV="1">
            <a:off x="7681709" y="4426993"/>
            <a:ext cx="1441" cy="289719"/>
          </a:xfrm>
          <a:prstGeom prst="line">
            <a:avLst/>
          </a:prstGeom>
          <a:noFill/>
          <a:ln w="18360" cap="flat">
            <a:solidFill>
              <a:srgbClr val="000000"/>
            </a:solidFill>
            <a:round/>
            <a:headEnd/>
            <a:tailEnd/>
          </a:ln>
          <a:effectLst/>
        </p:spPr>
        <p:txBody>
          <a:bodyPr lIns="69513" tIns="34756" rIns="69513" bIns="34756"/>
          <a:lstStyle/>
          <a:p>
            <a:endParaRPr lang="hu-HU"/>
          </a:p>
        </p:txBody>
      </p:sp>
      <p:sp>
        <p:nvSpPr>
          <p:cNvPr id="6176" name="Line 32"/>
          <p:cNvSpPr>
            <a:spLocks noChangeShapeType="1"/>
          </p:cNvSpPr>
          <p:nvPr/>
        </p:nvSpPr>
        <p:spPr bwMode="auto">
          <a:xfrm flipV="1">
            <a:off x="553221" y="4120407"/>
            <a:ext cx="1441" cy="300633"/>
          </a:xfrm>
          <a:prstGeom prst="line">
            <a:avLst/>
          </a:prstGeom>
          <a:noFill/>
          <a:ln w="18360" cap="flat">
            <a:solidFill>
              <a:srgbClr val="000000"/>
            </a:solidFill>
            <a:round/>
            <a:headEnd/>
            <a:tailEnd/>
          </a:ln>
          <a:effectLst/>
        </p:spPr>
        <p:txBody>
          <a:bodyPr lIns="69513" tIns="34756" rIns="69513" bIns="34756"/>
          <a:lstStyle/>
          <a:p>
            <a:endParaRPr lang="hu-HU"/>
          </a:p>
        </p:txBody>
      </p:sp>
      <p:grpSp>
        <p:nvGrpSpPr>
          <p:cNvPr id="2" name="Csoportba foglalás 74"/>
          <p:cNvGrpSpPr/>
          <p:nvPr/>
        </p:nvGrpSpPr>
        <p:grpSpPr>
          <a:xfrm>
            <a:off x="6500960" y="6237312"/>
            <a:ext cx="1572537" cy="370706"/>
            <a:chOff x="6887895" y="6198071"/>
            <a:chExt cx="1572537" cy="370706"/>
          </a:xfrm>
        </p:grpSpPr>
        <p:sp>
          <p:nvSpPr>
            <p:cNvPr id="6147" name="Text Box 3"/>
            <p:cNvSpPr txBox="1">
              <a:spLocks noChangeArrowheads="1"/>
            </p:cNvSpPr>
            <p:nvPr/>
          </p:nvSpPr>
          <p:spPr bwMode="auto">
            <a:xfrm>
              <a:off x="7164288" y="6352753"/>
              <a:ext cx="1296144" cy="216024"/>
            </a:xfrm>
            <a:prstGeom prst="rect">
              <a:avLst/>
            </a:prstGeom>
            <a:noFill/>
            <a:ln w="9525" cap="flat">
              <a:noFill/>
              <a:round/>
              <a:headEnd/>
              <a:tailEnd/>
            </a:ln>
            <a:effectLst/>
          </p:spPr>
          <p:txBody>
            <a:bodyPr wrap="none" lIns="68418" tIns="41051"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900" dirty="0" smtClean="0">
                  <a:solidFill>
                    <a:srgbClr val="000000"/>
                  </a:solidFill>
                  <a:ea typeface="Droid Sans Fallback" charset="0"/>
                  <a:cs typeface="Droid Sans Fallback" charset="0"/>
                </a:rPr>
                <a:t>polyadenylation </a:t>
              </a:r>
              <a:r>
                <a:rPr lang="en-US" sz="900" dirty="0">
                  <a:solidFill>
                    <a:srgbClr val="000000"/>
                  </a:solidFill>
                  <a:ea typeface="Droid Sans Fallback" charset="0"/>
                  <a:cs typeface="Droid Sans Fallback" charset="0"/>
                </a:rPr>
                <a:t>signal</a:t>
              </a:r>
            </a:p>
          </p:txBody>
        </p:sp>
        <p:sp>
          <p:nvSpPr>
            <p:cNvPr id="6177" name="Line 33"/>
            <p:cNvSpPr>
              <a:spLocks noChangeShapeType="1"/>
            </p:cNvSpPr>
            <p:nvPr/>
          </p:nvSpPr>
          <p:spPr bwMode="auto">
            <a:xfrm flipV="1">
              <a:off x="7135691" y="6405563"/>
              <a:ext cx="1441" cy="111125"/>
            </a:xfrm>
            <a:prstGeom prst="line">
              <a:avLst/>
            </a:prstGeom>
            <a:noFill/>
            <a:ln w="54720" cap="flat">
              <a:solidFill>
                <a:srgbClr val="FF3333"/>
              </a:solidFill>
              <a:round/>
              <a:headEnd/>
              <a:tailEnd/>
            </a:ln>
            <a:effectLst/>
          </p:spPr>
          <p:txBody>
            <a:bodyPr lIns="69513" tIns="34756" rIns="69513" bIns="34756"/>
            <a:lstStyle/>
            <a:p>
              <a:endParaRPr lang="hu-HU"/>
            </a:p>
          </p:txBody>
        </p:sp>
        <p:sp>
          <p:nvSpPr>
            <p:cNvPr id="6178" name="AutoShape 34"/>
            <p:cNvSpPr>
              <a:spLocks noChangeArrowheads="1"/>
            </p:cNvSpPr>
            <p:nvPr/>
          </p:nvSpPr>
          <p:spPr bwMode="auto">
            <a:xfrm flipH="1">
              <a:off x="6887895" y="6275586"/>
              <a:ext cx="249237" cy="67469"/>
            </a:xfrm>
            <a:prstGeom prst="homePlate">
              <a:avLst>
                <a:gd name="adj" fmla="val 35441"/>
              </a:avLst>
            </a:prstGeom>
            <a:solidFill>
              <a:srgbClr val="AEA79F"/>
            </a:solidFill>
            <a:ln w="18360" cap="flat">
              <a:solidFill>
                <a:srgbClr val="333333"/>
              </a:solidFill>
              <a:round/>
              <a:headEnd/>
              <a:tailEnd/>
            </a:ln>
            <a:effectLst/>
          </p:spPr>
          <p:txBody>
            <a:bodyPr wrap="none" lIns="69513" tIns="34756" rIns="69513" bIns="34756" anchor="ctr"/>
            <a:lstStyle/>
            <a:p>
              <a:endParaRPr lang="hu-HU"/>
            </a:p>
          </p:txBody>
        </p:sp>
        <p:sp>
          <p:nvSpPr>
            <p:cNvPr id="6179" name="Text Box 35"/>
            <p:cNvSpPr txBox="1">
              <a:spLocks noChangeArrowheads="1"/>
            </p:cNvSpPr>
            <p:nvPr/>
          </p:nvSpPr>
          <p:spPr bwMode="auto">
            <a:xfrm>
              <a:off x="7164288" y="6198071"/>
              <a:ext cx="1008112" cy="288032"/>
            </a:xfrm>
            <a:prstGeom prst="rect">
              <a:avLst/>
            </a:prstGeom>
            <a:noFill/>
            <a:ln w="9525" cap="flat">
              <a:noFill/>
              <a:round/>
              <a:headEnd/>
              <a:tailEnd/>
            </a:ln>
            <a:effectLst/>
          </p:spPr>
          <p:txBody>
            <a:bodyPr wrap="none" lIns="68418" tIns="41051"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900" dirty="0" smtClean="0">
                  <a:solidFill>
                    <a:srgbClr val="000000"/>
                  </a:solidFill>
                  <a:ea typeface="Droid Sans Fallback" charset="0"/>
                  <a:cs typeface="Droid Sans Fallback" charset="0"/>
                </a:rPr>
                <a:t>mRNA </a:t>
              </a:r>
              <a:r>
                <a:rPr lang="en-US" sz="900" dirty="0">
                  <a:solidFill>
                    <a:srgbClr val="000000"/>
                  </a:solidFill>
                  <a:ea typeface="Droid Sans Fallback" charset="0"/>
                  <a:cs typeface="Droid Sans Fallback" charset="0"/>
                </a:rPr>
                <a:t>sequence</a:t>
              </a:r>
            </a:p>
          </p:txBody>
        </p:sp>
      </p:grpSp>
      <p:sp>
        <p:nvSpPr>
          <p:cNvPr id="6183" name="Text Box 39"/>
          <p:cNvSpPr txBox="1">
            <a:spLocks noChangeArrowheads="1"/>
          </p:cNvSpPr>
          <p:nvPr/>
        </p:nvSpPr>
        <p:spPr bwMode="auto">
          <a:xfrm>
            <a:off x="5746875" y="1379985"/>
            <a:ext cx="656950" cy="223243"/>
          </a:xfrm>
          <a:prstGeom prst="rect">
            <a:avLst/>
          </a:prstGeom>
          <a:solidFill>
            <a:srgbClr val="FFFFFF"/>
          </a:solidFill>
          <a:ln w="9525" cap="flat">
            <a:noFill/>
            <a:round/>
            <a:headEnd/>
            <a:tailEnd/>
          </a:ln>
          <a:effectLst/>
        </p:spPr>
        <p:txBody>
          <a:bodyPr lIns="68418" tIns="42145"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1100" dirty="0">
                <a:solidFill>
                  <a:srgbClr val="000000"/>
                </a:solidFill>
                <a:ea typeface="Droid Sans Fallback" charset="0"/>
                <a:cs typeface="Droid Sans Fallback" charset="0"/>
              </a:rPr>
              <a:t>UL21</a:t>
            </a:r>
          </a:p>
        </p:txBody>
      </p:sp>
      <p:sp>
        <p:nvSpPr>
          <p:cNvPr id="6184" name="Text Box 40"/>
          <p:cNvSpPr txBox="1">
            <a:spLocks noChangeArrowheads="1"/>
          </p:cNvSpPr>
          <p:nvPr/>
        </p:nvSpPr>
        <p:spPr bwMode="auto">
          <a:xfrm>
            <a:off x="4205347" y="1389906"/>
            <a:ext cx="829832" cy="223243"/>
          </a:xfrm>
          <a:prstGeom prst="rect">
            <a:avLst/>
          </a:prstGeom>
          <a:noFill/>
          <a:ln w="9525" cap="flat">
            <a:noFill/>
            <a:round/>
            <a:headEnd/>
            <a:tailEnd/>
          </a:ln>
          <a:effectLst/>
        </p:spPr>
        <p:txBody>
          <a:bodyPr lIns="68418" tIns="42145"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1100" dirty="0">
                <a:solidFill>
                  <a:srgbClr val="000000"/>
                </a:solidFill>
                <a:ea typeface="Droid Sans Fallback" charset="0"/>
                <a:cs typeface="Droid Sans Fallback" charset="0"/>
              </a:rPr>
              <a:t>CTO-S</a:t>
            </a:r>
          </a:p>
        </p:txBody>
      </p:sp>
      <p:sp>
        <p:nvSpPr>
          <p:cNvPr id="6185" name="Text Box 41"/>
          <p:cNvSpPr txBox="1">
            <a:spLocks noChangeArrowheads="1"/>
          </p:cNvSpPr>
          <p:nvPr/>
        </p:nvSpPr>
        <p:spPr bwMode="auto">
          <a:xfrm>
            <a:off x="4753420" y="793944"/>
            <a:ext cx="384725" cy="285750"/>
          </a:xfrm>
          <a:prstGeom prst="rect">
            <a:avLst/>
          </a:prstGeom>
          <a:solidFill>
            <a:srgbClr val="FFFFFF"/>
          </a:solidFill>
          <a:ln w="9525" cap="flat">
            <a:noFill/>
            <a:round/>
            <a:headEnd/>
            <a:tailEnd/>
          </a:ln>
          <a:effectLst/>
        </p:spPr>
        <p:txBody>
          <a:bodyPr lIns="68418" tIns="42145"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1100" dirty="0" err="1">
                <a:solidFill>
                  <a:srgbClr val="000000"/>
                </a:solidFill>
                <a:ea typeface="Droid Sans Fallback" charset="0"/>
                <a:cs typeface="Droid Sans Fallback" charset="0"/>
              </a:rPr>
              <a:t>OriL</a:t>
            </a:r>
            <a:endParaRPr lang="en-US" sz="1100" dirty="0">
              <a:solidFill>
                <a:srgbClr val="000000"/>
              </a:solidFill>
              <a:ea typeface="Droid Sans Fallback" charset="0"/>
              <a:cs typeface="Droid Sans Fallback" charset="0"/>
            </a:endParaRPr>
          </a:p>
        </p:txBody>
      </p:sp>
      <p:sp>
        <p:nvSpPr>
          <p:cNvPr id="6186" name="Line 42"/>
          <p:cNvSpPr>
            <a:spLocks noChangeShapeType="1"/>
          </p:cNvSpPr>
          <p:nvPr/>
        </p:nvSpPr>
        <p:spPr bwMode="auto">
          <a:xfrm>
            <a:off x="-24492" y="1104156"/>
            <a:ext cx="9148322" cy="993"/>
          </a:xfrm>
          <a:prstGeom prst="line">
            <a:avLst/>
          </a:prstGeom>
          <a:noFill/>
          <a:ln w="36720" cap="flat">
            <a:solidFill>
              <a:srgbClr val="000000"/>
            </a:solidFill>
            <a:round/>
            <a:headEnd/>
            <a:tailEnd/>
          </a:ln>
          <a:effectLst/>
        </p:spPr>
        <p:txBody>
          <a:bodyPr lIns="69513" tIns="34756" rIns="69513" bIns="34756"/>
          <a:lstStyle/>
          <a:p>
            <a:endParaRPr lang="hu-HU"/>
          </a:p>
        </p:txBody>
      </p:sp>
      <p:sp>
        <p:nvSpPr>
          <p:cNvPr id="6187" name="AutoShape 43"/>
          <p:cNvSpPr>
            <a:spLocks noChangeArrowheads="1"/>
          </p:cNvSpPr>
          <p:nvPr/>
        </p:nvSpPr>
        <p:spPr bwMode="auto">
          <a:xfrm flipH="1">
            <a:off x="5607129" y="1275805"/>
            <a:ext cx="2074580" cy="125016"/>
          </a:xfrm>
          <a:prstGeom prst="homePlate">
            <a:avLst>
              <a:gd name="adj" fmla="val 67513"/>
            </a:avLst>
          </a:prstGeom>
          <a:solidFill>
            <a:srgbClr val="AEA79F"/>
          </a:solidFill>
          <a:ln w="18360" cap="flat">
            <a:solidFill>
              <a:srgbClr val="333333"/>
            </a:solidFill>
            <a:round/>
            <a:headEnd/>
            <a:tailEnd/>
          </a:ln>
          <a:effectLst/>
        </p:spPr>
        <p:txBody>
          <a:bodyPr wrap="none" lIns="69513" tIns="34756" rIns="69513" bIns="34756" anchor="ctr"/>
          <a:lstStyle/>
          <a:p>
            <a:endParaRPr lang="hu-HU"/>
          </a:p>
        </p:txBody>
      </p:sp>
      <p:sp>
        <p:nvSpPr>
          <p:cNvPr id="6188" name="AutoShape 44"/>
          <p:cNvSpPr>
            <a:spLocks noChangeArrowheads="1"/>
          </p:cNvSpPr>
          <p:nvPr/>
        </p:nvSpPr>
        <p:spPr bwMode="auto">
          <a:xfrm flipH="1">
            <a:off x="4287465" y="1264891"/>
            <a:ext cx="414916" cy="125016"/>
          </a:xfrm>
          <a:prstGeom prst="homePlate">
            <a:avLst>
              <a:gd name="adj" fmla="val 31841"/>
            </a:avLst>
          </a:prstGeom>
          <a:solidFill>
            <a:srgbClr val="AEA79F"/>
          </a:solidFill>
          <a:ln w="18360" cap="flat">
            <a:solidFill>
              <a:srgbClr val="333333"/>
            </a:solidFill>
            <a:round/>
            <a:headEnd/>
            <a:tailEnd/>
          </a:ln>
          <a:effectLst/>
        </p:spPr>
        <p:txBody>
          <a:bodyPr wrap="none" lIns="69513" tIns="34756" rIns="69513" bIns="34756" anchor="ctr"/>
          <a:lstStyle/>
          <a:p>
            <a:endParaRPr lang="hu-HU"/>
          </a:p>
        </p:txBody>
      </p:sp>
      <p:sp>
        <p:nvSpPr>
          <p:cNvPr id="6189" name="AutoShape 45"/>
          <p:cNvSpPr>
            <a:spLocks noChangeArrowheads="1"/>
          </p:cNvSpPr>
          <p:nvPr/>
        </p:nvSpPr>
        <p:spPr bwMode="auto">
          <a:xfrm>
            <a:off x="4863103" y="1035588"/>
            <a:ext cx="165679" cy="125016"/>
          </a:xfrm>
          <a:prstGeom prst="homePlate">
            <a:avLst>
              <a:gd name="adj" fmla="val 46958"/>
            </a:avLst>
          </a:prstGeom>
          <a:solidFill>
            <a:srgbClr val="FFFFFF"/>
          </a:solidFill>
          <a:ln w="18360" cap="flat">
            <a:solidFill>
              <a:srgbClr val="333333"/>
            </a:solidFill>
            <a:round/>
            <a:headEnd/>
            <a:tailEnd/>
          </a:ln>
          <a:effectLst/>
        </p:spPr>
        <p:txBody>
          <a:bodyPr wrap="none" lIns="69513" tIns="34756" rIns="69513" bIns="34756" anchor="ctr"/>
          <a:lstStyle/>
          <a:p>
            <a:endParaRPr lang="hu-HU"/>
          </a:p>
        </p:txBody>
      </p:sp>
      <p:sp>
        <p:nvSpPr>
          <p:cNvPr id="6190" name="Text Box 46"/>
          <p:cNvSpPr txBox="1">
            <a:spLocks noChangeArrowheads="1"/>
          </p:cNvSpPr>
          <p:nvPr/>
        </p:nvSpPr>
        <p:spPr bwMode="auto">
          <a:xfrm>
            <a:off x="2385767" y="591055"/>
            <a:ext cx="656950" cy="223242"/>
          </a:xfrm>
          <a:prstGeom prst="rect">
            <a:avLst/>
          </a:prstGeom>
          <a:solidFill>
            <a:srgbClr val="FFFFFF"/>
          </a:solidFill>
          <a:ln w="9525" cap="flat">
            <a:noFill/>
            <a:round/>
            <a:headEnd/>
            <a:tailEnd/>
          </a:ln>
          <a:effectLst/>
        </p:spPr>
        <p:txBody>
          <a:bodyPr lIns="68418" tIns="42145"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1100" dirty="0" smtClean="0">
                <a:solidFill>
                  <a:srgbClr val="000000"/>
                </a:solidFill>
                <a:ea typeface="Droid Sans Fallback" charset="0"/>
                <a:cs typeface="Droid Sans Fallback" charset="0"/>
              </a:rPr>
              <a:t>UL2</a:t>
            </a:r>
            <a:r>
              <a:rPr lang="hu-HU" sz="1100" dirty="0" smtClean="0">
                <a:solidFill>
                  <a:srgbClr val="000000"/>
                </a:solidFill>
                <a:ea typeface="Droid Sans Fallback" charset="0"/>
                <a:cs typeface="Droid Sans Fallback" charset="0"/>
              </a:rPr>
              <a:t>2</a:t>
            </a:r>
            <a:endParaRPr lang="en-US" sz="1100" dirty="0">
              <a:solidFill>
                <a:srgbClr val="000000"/>
              </a:solidFill>
              <a:ea typeface="Droid Sans Fallback" charset="0"/>
              <a:cs typeface="Droid Sans Fallback" charset="0"/>
            </a:endParaRPr>
          </a:p>
        </p:txBody>
      </p:sp>
      <p:sp>
        <p:nvSpPr>
          <p:cNvPr id="6191" name="AutoShape 47"/>
          <p:cNvSpPr>
            <a:spLocks noChangeArrowheads="1"/>
          </p:cNvSpPr>
          <p:nvPr/>
        </p:nvSpPr>
        <p:spPr bwMode="auto">
          <a:xfrm>
            <a:off x="553222" y="807493"/>
            <a:ext cx="2820853" cy="125016"/>
          </a:xfrm>
          <a:prstGeom prst="homePlate">
            <a:avLst>
              <a:gd name="adj" fmla="val 57339"/>
            </a:avLst>
          </a:prstGeom>
          <a:solidFill>
            <a:srgbClr val="AEA79F"/>
          </a:solidFill>
          <a:ln w="18360" cap="flat">
            <a:solidFill>
              <a:srgbClr val="333333"/>
            </a:solidFill>
            <a:round/>
            <a:headEnd/>
            <a:tailEnd/>
          </a:ln>
          <a:effectLst/>
        </p:spPr>
        <p:txBody>
          <a:bodyPr wrap="none" lIns="69513" tIns="34756" rIns="69513" bIns="34756" anchor="ctr"/>
          <a:lstStyle/>
          <a:p>
            <a:endParaRPr lang="hu-HU"/>
          </a:p>
        </p:txBody>
      </p:sp>
      <p:sp>
        <p:nvSpPr>
          <p:cNvPr id="6192" name="Line 48"/>
          <p:cNvSpPr>
            <a:spLocks noChangeShapeType="1"/>
          </p:cNvSpPr>
          <p:nvPr/>
        </p:nvSpPr>
        <p:spPr bwMode="auto">
          <a:xfrm flipV="1">
            <a:off x="553221" y="1103165"/>
            <a:ext cx="1441" cy="118070"/>
          </a:xfrm>
          <a:prstGeom prst="line">
            <a:avLst/>
          </a:prstGeom>
          <a:noFill/>
          <a:ln w="36720" cap="flat">
            <a:solidFill>
              <a:srgbClr val="000000"/>
            </a:solidFill>
            <a:round/>
            <a:headEnd/>
            <a:tailEnd/>
          </a:ln>
          <a:effectLst/>
        </p:spPr>
        <p:txBody>
          <a:bodyPr lIns="69513" tIns="34756" rIns="69513" bIns="34756"/>
          <a:lstStyle/>
          <a:p>
            <a:endParaRPr lang="hu-HU"/>
          </a:p>
        </p:txBody>
      </p:sp>
      <p:sp>
        <p:nvSpPr>
          <p:cNvPr id="6193" name="Line 49"/>
          <p:cNvSpPr>
            <a:spLocks noChangeShapeType="1"/>
          </p:cNvSpPr>
          <p:nvPr/>
        </p:nvSpPr>
        <p:spPr bwMode="auto">
          <a:xfrm flipV="1">
            <a:off x="1632292" y="1103165"/>
            <a:ext cx="1440" cy="118070"/>
          </a:xfrm>
          <a:prstGeom prst="line">
            <a:avLst/>
          </a:prstGeom>
          <a:noFill/>
          <a:ln w="36720" cap="flat">
            <a:solidFill>
              <a:srgbClr val="000000"/>
            </a:solidFill>
            <a:round/>
            <a:headEnd/>
            <a:tailEnd/>
          </a:ln>
          <a:effectLst/>
        </p:spPr>
        <p:txBody>
          <a:bodyPr lIns="69513" tIns="34756" rIns="69513" bIns="34756"/>
          <a:lstStyle/>
          <a:p>
            <a:endParaRPr lang="hu-HU"/>
          </a:p>
        </p:txBody>
      </p:sp>
      <p:sp>
        <p:nvSpPr>
          <p:cNvPr id="6194" name="Line 50"/>
          <p:cNvSpPr>
            <a:spLocks noChangeShapeType="1"/>
          </p:cNvSpPr>
          <p:nvPr/>
        </p:nvSpPr>
        <p:spPr bwMode="auto">
          <a:xfrm flipV="1">
            <a:off x="2711361" y="1103165"/>
            <a:ext cx="1441" cy="118070"/>
          </a:xfrm>
          <a:prstGeom prst="line">
            <a:avLst/>
          </a:prstGeom>
          <a:noFill/>
          <a:ln w="36720" cap="flat">
            <a:solidFill>
              <a:srgbClr val="000000"/>
            </a:solidFill>
            <a:round/>
            <a:headEnd/>
            <a:tailEnd/>
          </a:ln>
          <a:effectLst/>
        </p:spPr>
        <p:txBody>
          <a:bodyPr lIns="69513" tIns="34756" rIns="69513" bIns="34756"/>
          <a:lstStyle/>
          <a:p>
            <a:endParaRPr lang="hu-HU"/>
          </a:p>
        </p:txBody>
      </p:sp>
      <p:sp>
        <p:nvSpPr>
          <p:cNvPr id="6195" name="Line 51"/>
          <p:cNvSpPr>
            <a:spLocks noChangeShapeType="1"/>
          </p:cNvSpPr>
          <p:nvPr/>
        </p:nvSpPr>
        <p:spPr bwMode="auto">
          <a:xfrm flipV="1">
            <a:off x="3706872" y="1103165"/>
            <a:ext cx="1440" cy="118070"/>
          </a:xfrm>
          <a:prstGeom prst="line">
            <a:avLst/>
          </a:prstGeom>
          <a:noFill/>
          <a:ln w="36720" cap="flat">
            <a:solidFill>
              <a:srgbClr val="000000"/>
            </a:solidFill>
            <a:round/>
            <a:headEnd/>
            <a:tailEnd/>
          </a:ln>
          <a:effectLst/>
        </p:spPr>
        <p:txBody>
          <a:bodyPr lIns="69513" tIns="34756" rIns="69513" bIns="34756"/>
          <a:lstStyle/>
          <a:p>
            <a:endParaRPr lang="hu-HU"/>
          </a:p>
        </p:txBody>
      </p:sp>
      <p:sp>
        <p:nvSpPr>
          <p:cNvPr id="6196" name="Line 52"/>
          <p:cNvSpPr>
            <a:spLocks noChangeShapeType="1"/>
          </p:cNvSpPr>
          <p:nvPr/>
        </p:nvSpPr>
        <p:spPr bwMode="auto">
          <a:xfrm flipV="1">
            <a:off x="4785941" y="1114079"/>
            <a:ext cx="1441" cy="118071"/>
          </a:xfrm>
          <a:prstGeom prst="line">
            <a:avLst/>
          </a:prstGeom>
          <a:noFill/>
          <a:ln w="36720" cap="flat">
            <a:solidFill>
              <a:srgbClr val="000000"/>
            </a:solidFill>
            <a:round/>
            <a:headEnd/>
            <a:tailEnd/>
          </a:ln>
          <a:effectLst/>
        </p:spPr>
        <p:txBody>
          <a:bodyPr lIns="69513" tIns="34756" rIns="69513" bIns="34756"/>
          <a:lstStyle/>
          <a:p>
            <a:endParaRPr lang="hu-HU"/>
          </a:p>
        </p:txBody>
      </p:sp>
      <p:sp>
        <p:nvSpPr>
          <p:cNvPr id="6197" name="Line 53"/>
          <p:cNvSpPr>
            <a:spLocks noChangeShapeType="1"/>
          </p:cNvSpPr>
          <p:nvPr/>
        </p:nvSpPr>
        <p:spPr bwMode="auto">
          <a:xfrm flipV="1">
            <a:off x="5865012" y="1103165"/>
            <a:ext cx="1440" cy="118070"/>
          </a:xfrm>
          <a:prstGeom prst="line">
            <a:avLst/>
          </a:prstGeom>
          <a:noFill/>
          <a:ln w="36720" cap="flat">
            <a:solidFill>
              <a:srgbClr val="000000"/>
            </a:solidFill>
            <a:round/>
            <a:headEnd/>
            <a:tailEnd/>
          </a:ln>
          <a:effectLst/>
        </p:spPr>
        <p:txBody>
          <a:bodyPr lIns="69513" tIns="34756" rIns="69513" bIns="34756"/>
          <a:lstStyle/>
          <a:p>
            <a:endParaRPr lang="hu-HU"/>
          </a:p>
        </p:txBody>
      </p:sp>
      <p:sp>
        <p:nvSpPr>
          <p:cNvPr id="6198" name="Line 54"/>
          <p:cNvSpPr>
            <a:spLocks noChangeShapeType="1"/>
          </p:cNvSpPr>
          <p:nvPr/>
        </p:nvSpPr>
        <p:spPr bwMode="auto">
          <a:xfrm flipV="1">
            <a:off x="6860521" y="1103165"/>
            <a:ext cx="1441" cy="118070"/>
          </a:xfrm>
          <a:prstGeom prst="line">
            <a:avLst/>
          </a:prstGeom>
          <a:noFill/>
          <a:ln w="36720" cap="flat">
            <a:solidFill>
              <a:srgbClr val="000000"/>
            </a:solidFill>
            <a:round/>
            <a:headEnd/>
            <a:tailEnd/>
          </a:ln>
          <a:effectLst/>
        </p:spPr>
        <p:txBody>
          <a:bodyPr lIns="69513" tIns="34756" rIns="69513" bIns="34756"/>
          <a:lstStyle/>
          <a:p>
            <a:endParaRPr lang="hu-HU"/>
          </a:p>
        </p:txBody>
      </p:sp>
      <p:sp>
        <p:nvSpPr>
          <p:cNvPr id="6199" name="Line 55"/>
          <p:cNvSpPr>
            <a:spLocks noChangeShapeType="1"/>
          </p:cNvSpPr>
          <p:nvPr/>
        </p:nvSpPr>
        <p:spPr bwMode="auto">
          <a:xfrm flipV="1">
            <a:off x="7939592" y="1103165"/>
            <a:ext cx="1440" cy="118070"/>
          </a:xfrm>
          <a:prstGeom prst="line">
            <a:avLst/>
          </a:prstGeom>
          <a:noFill/>
          <a:ln w="36720" cap="flat">
            <a:solidFill>
              <a:srgbClr val="000000"/>
            </a:solidFill>
            <a:round/>
            <a:headEnd/>
            <a:tailEnd/>
          </a:ln>
          <a:effectLst/>
        </p:spPr>
        <p:txBody>
          <a:bodyPr lIns="69513" tIns="34756" rIns="69513" bIns="34756"/>
          <a:lstStyle/>
          <a:p>
            <a:endParaRPr lang="hu-HU"/>
          </a:p>
        </p:txBody>
      </p:sp>
      <p:sp>
        <p:nvSpPr>
          <p:cNvPr id="6200" name="Line 56"/>
          <p:cNvSpPr>
            <a:spLocks noChangeShapeType="1"/>
          </p:cNvSpPr>
          <p:nvPr/>
        </p:nvSpPr>
        <p:spPr bwMode="auto">
          <a:xfrm flipV="1">
            <a:off x="9017221" y="1103165"/>
            <a:ext cx="1440" cy="118070"/>
          </a:xfrm>
          <a:prstGeom prst="line">
            <a:avLst/>
          </a:prstGeom>
          <a:noFill/>
          <a:ln w="36720" cap="flat">
            <a:solidFill>
              <a:srgbClr val="000000"/>
            </a:solidFill>
            <a:round/>
            <a:headEnd/>
            <a:tailEnd/>
          </a:ln>
          <a:effectLst/>
        </p:spPr>
        <p:txBody>
          <a:bodyPr lIns="69513" tIns="34756" rIns="69513" bIns="34756"/>
          <a:lstStyle/>
          <a:p>
            <a:endParaRPr lang="hu-HU"/>
          </a:p>
        </p:txBody>
      </p:sp>
      <p:sp>
        <p:nvSpPr>
          <p:cNvPr id="6201" name="Text Box 57"/>
          <p:cNvSpPr txBox="1">
            <a:spLocks noChangeArrowheads="1"/>
          </p:cNvSpPr>
          <p:nvPr/>
        </p:nvSpPr>
        <p:spPr bwMode="auto">
          <a:xfrm>
            <a:off x="56187" y="1218259"/>
            <a:ext cx="551780" cy="197445"/>
          </a:xfrm>
          <a:prstGeom prst="rect">
            <a:avLst/>
          </a:prstGeom>
          <a:noFill/>
          <a:ln w="9525" cap="flat">
            <a:noFill/>
            <a:round/>
            <a:headEnd/>
            <a:tailEnd/>
          </a:ln>
          <a:effectLst/>
        </p:spPr>
        <p:txBody>
          <a:bodyPr lIns="68418" tIns="41051"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900" dirty="0">
                <a:solidFill>
                  <a:srgbClr val="000000"/>
                </a:solidFill>
                <a:ea typeface="Droid Sans Fallback" charset="0"/>
                <a:cs typeface="Droid Sans Fallback" charset="0"/>
              </a:rPr>
              <a:t>60800</a:t>
            </a:r>
          </a:p>
        </p:txBody>
      </p:sp>
      <p:sp>
        <p:nvSpPr>
          <p:cNvPr id="6202" name="Text Box 58"/>
          <p:cNvSpPr txBox="1">
            <a:spLocks noChangeArrowheads="1"/>
          </p:cNvSpPr>
          <p:nvPr/>
        </p:nvSpPr>
        <p:spPr bwMode="auto">
          <a:xfrm>
            <a:off x="3204074" y="1225204"/>
            <a:ext cx="551781" cy="197446"/>
          </a:xfrm>
          <a:prstGeom prst="rect">
            <a:avLst/>
          </a:prstGeom>
          <a:noFill/>
          <a:ln w="9525" cap="flat">
            <a:noFill/>
            <a:round/>
            <a:headEnd/>
            <a:tailEnd/>
          </a:ln>
          <a:effectLst/>
        </p:spPr>
        <p:txBody>
          <a:bodyPr lIns="68418" tIns="41051"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900" dirty="0">
                <a:solidFill>
                  <a:srgbClr val="000000"/>
                </a:solidFill>
                <a:ea typeface="Droid Sans Fallback" charset="0"/>
                <a:cs typeface="Droid Sans Fallback" charset="0"/>
              </a:rPr>
              <a:t>63200</a:t>
            </a:r>
          </a:p>
        </p:txBody>
      </p:sp>
      <p:sp>
        <p:nvSpPr>
          <p:cNvPr id="6203" name="Line 59"/>
          <p:cNvSpPr>
            <a:spLocks noChangeShapeType="1"/>
          </p:cNvSpPr>
          <p:nvPr/>
        </p:nvSpPr>
        <p:spPr bwMode="auto">
          <a:xfrm>
            <a:off x="3209836" y="807493"/>
            <a:ext cx="1441" cy="125016"/>
          </a:xfrm>
          <a:prstGeom prst="line">
            <a:avLst/>
          </a:prstGeom>
          <a:noFill/>
          <a:ln w="54720" cap="flat">
            <a:solidFill>
              <a:srgbClr val="FF3333"/>
            </a:solidFill>
            <a:round/>
            <a:headEnd/>
            <a:tailEnd/>
          </a:ln>
          <a:effectLst/>
        </p:spPr>
        <p:txBody>
          <a:bodyPr lIns="69513" tIns="34756" rIns="69513" bIns="34756"/>
          <a:lstStyle/>
          <a:p>
            <a:endParaRPr lang="hu-HU"/>
          </a:p>
        </p:txBody>
      </p:sp>
      <p:sp>
        <p:nvSpPr>
          <p:cNvPr id="6204" name="Line 60"/>
          <p:cNvSpPr>
            <a:spLocks noChangeShapeType="1"/>
          </p:cNvSpPr>
          <p:nvPr/>
        </p:nvSpPr>
        <p:spPr bwMode="auto">
          <a:xfrm>
            <a:off x="4371025" y="1264891"/>
            <a:ext cx="1441" cy="125016"/>
          </a:xfrm>
          <a:prstGeom prst="line">
            <a:avLst/>
          </a:prstGeom>
          <a:noFill/>
          <a:ln w="54720" cap="flat">
            <a:solidFill>
              <a:srgbClr val="FF3333"/>
            </a:solidFill>
            <a:round/>
            <a:headEnd/>
            <a:tailEnd/>
          </a:ln>
          <a:effectLst/>
        </p:spPr>
        <p:txBody>
          <a:bodyPr lIns="69513" tIns="34756" rIns="69513" bIns="34756"/>
          <a:lstStyle/>
          <a:p>
            <a:endParaRPr lang="hu-HU"/>
          </a:p>
        </p:txBody>
      </p:sp>
      <p:sp>
        <p:nvSpPr>
          <p:cNvPr id="6205" name="Line 61"/>
          <p:cNvSpPr>
            <a:spLocks noChangeShapeType="1"/>
          </p:cNvSpPr>
          <p:nvPr/>
        </p:nvSpPr>
        <p:spPr bwMode="auto">
          <a:xfrm>
            <a:off x="5746876" y="1275805"/>
            <a:ext cx="1440" cy="125016"/>
          </a:xfrm>
          <a:prstGeom prst="line">
            <a:avLst/>
          </a:prstGeom>
          <a:noFill/>
          <a:ln w="54720" cap="flat">
            <a:solidFill>
              <a:srgbClr val="FF3333"/>
            </a:solidFill>
            <a:round/>
            <a:headEnd/>
            <a:tailEnd/>
          </a:ln>
          <a:effectLst/>
        </p:spPr>
        <p:txBody>
          <a:bodyPr lIns="69513" tIns="34756" rIns="69513" bIns="34756"/>
          <a:lstStyle/>
          <a:p>
            <a:endParaRPr lang="hu-HU"/>
          </a:p>
        </p:txBody>
      </p:sp>
      <p:sp>
        <p:nvSpPr>
          <p:cNvPr id="6206" name="Text Box 62"/>
          <p:cNvSpPr txBox="1">
            <a:spLocks noChangeArrowheads="1"/>
          </p:cNvSpPr>
          <p:nvPr/>
        </p:nvSpPr>
        <p:spPr bwMode="auto">
          <a:xfrm>
            <a:off x="1080511" y="1218259"/>
            <a:ext cx="551781" cy="197445"/>
          </a:xfrm>
          <a:prstGeom prst="rect">
            <a:avLst/>
          </a:prstGeom>
          <a:noFill/>
          <a:ln w="9525" cap="flat">
            <a:noFill/>
            <a:round/>
            <a:headEnd/>
            <a:tailEnd/>
          </a:ln>
          <a:effectLst/>
        </p:spPr>
        <p:txBody>
          <a:bodyPr lIns="68418" tIns="41051"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900" dirty="0">
                <a:solidFill>
                  <a:srgbClr val="000000"/>
                </a:solidFill>
                <a:ea typeface="Droid Sans Fallback" charset="0"/>
                <a:cs typeface="Droid Sans Fallback" charset="0"/>
              </a:rPr>
              <a:t>61600</a:t>
            </a:r>
          </a:p>
        </p:txBody>
      </p:sp>
      <p:sp>
        <p:nvSpPr>
          <p:cNvPr id="6207" name="Text Box 63"/>
          <p:cNvSpPr txBox="1">
            <a:spLocks noChangeArrowheads="1"/>
          </p:cNvSpPr>
          <p:nvPr/>
        </p:nvSpPr>
        <p:spPr bwMode="auto">
          <a:xfrm>
            <a:off x="2159581" y="1226196"/>
            <a:ext cx="551780" cy="197445"/>
          </a:xfrm>
          <a:prstGeom prst="rect">
            <a:avLst/>
          </a:prstGeom>
          <a:noFill/>
          <a:ln w="9525" cap="flat">
            <a:noFill/>
            <a:round/>
            <a:headEnd/>
            <a:tailEnd/>
          </a:ln>
          <a:effectLst/>
        </p:spPr>
        <p:txBody>
          <a:bodyPr lIns="68418" tIns="41051"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900" dirty="0">
                <a:solidFill>
                  <a:srgbClr val="000000"/>
                </a:solidFill>
                <a:ea typeface="Droid Sans Fallback" charset="0"/>
                <a:cs typeface="Droid Sans Fallback" charset="0"/>
              </a:rPr>
              <a:t>62800</a:t>
            </a:r>
          </a:p>
        </p:txBody>
      </p:sp>
      <p:sp>
        <p:nvSpPr>
          <p:cNvPr id="6208" name="Text Box 64"/>
          <p:cNvSpPr txBox="1">
            <a:spLocks noChangeArrowheads="1"/>
          </p:cNvSpPr>
          <p:nvPr/>
        </p:nvSpPr>
        <p:spPr bwMode="auto">
          <a:xfrm>
            <a:off x="8523067" y="1226196"/>
            <a:ext cx="551781" cy="197445"/>
          </a:xfrm>
          <a:prstGeom prst="rect">
            <a:avLst/>
          </a:prstGeom>
          <a:noFill/>
          <a:ln w="9525" cap="flat">
            <a:noFill/>
            <a:round/>
            <a:headEnd/>
            <a:tailEnd/>
          </a:ln>
          <a:effectLst/>
        </p:spPr>
        <p:txBody>
          <a:bodyPr lIns="68418" tIns="41051"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900" dirty="0">
                <a:solidFill>
                  <a:srgbClr val="000000"/>
                </a:solidFill>
                <a:ea typeface="Droid Sans Fallback" charset="0"/>
                <a:cs typeface="Droid Sans Fallback" charset="0"/>
              </a:rPr>
              <a:t>67200</a:t>
            </a:r>
          </a:p>
        </p:txBody>
      </p:sp>
      <p:sp>
        <p:nvSpPr>
          <p:cNvPr id="6209" name="Line 65"/>
          <p:cNvSpPr>
            <a:spLocks noChangeShapeType="1"/>
          </p:cNvSpPr>
          <p:nvPr/>
        </p:nvSpPr>
        <p:spPr bwMode="auto">
          <a:xfrm flipV="1">
            <a:off x="4703823" y="1102172"/>
            <a:ext cx="1440" cy="289719"/>
          </a:xfrm>
          <a:prstGeom prst="line">
            <a:avLst/>
          </a:prstGeom>
          <a:noFill/>
          <a:ln w="18360" cap="flat">
            <a:solidFill>
              <a:srgbClr val="000000"/>
            </a:solidFill>
            <a:round/>
            <a:headEnd/>
            <a:tailEnd/>
          </a:ln>
          <a:effectLst/>
        </p:spPr>
        <p:txBody>
          <a:bodyPr lIns="69513" tIns="34756" rIns="69513" bIns="34756"/>
          <a:lstStyle/>
          <a:p>
            <a:endParaRPr lang="hu-HU"/>
          </a:p>
        </p:txBody>
      </p:sp>
      <p:sp>
        <p:nvSpPr>
          <p:cNvPr id="6210" name="Line 66"/>
          <p:cNvSpPr>
            <a:spLocks noChangeShapeType="1"/>
          </p:cNvSpPr>
          <p:nvPr/>
        </p:nvSpPr>
        <p:spPr bwMode="auto">
          <a:xfrm flipV="1">
            <a:off x="7681709" y="1112094"/>
            <a:ext cx="1441" cy="289719"/>
          </a:xfrm>
          <a:prstGeom prst="line">
            <a:avLst/>
          </a:prstGeom>
          <a:noFill/>
          <a:ln w="18360" cap="flat">
            <a:solidFill>
              <a:srgbClr val="000000"/>
            </a:solidFill>
            <a:round/>
            <a:headEnd/>
            <a:tailEnd/>
          </a:ln>
          <a:effectLst/>
        </p:spPr>
        <p:txBody>
          <a:bodyPr lIns="69513" tIns="34756" rIns="69513" bIns="34756"/>
          <a:lstStyle/>
          <a:p>
            <a:endParaRPr lang="hu-HU"/>
          </a:p>
        </p:txBody>
      </p:sp>
      <p:sp>
        <p:nvSpPr>
          <p:cNvPr id="6211" name="Line 67"/>
          <p:cNvSpPr>
            <a:spLocks noChangeShapeType="1"/>
          </p:cNvSpPr>
          <p:nvPr/>
        </p:nvSpPr>
        <p:spPr bwMode="auto">
          <a:xfrm flipV="1">
            <a:off x="553221" y="805508"/>
            <a:ext cx="1441" cy="300633"/>
          </a:xfrm>
          <a:prstGeom prst="line">
            <a:avLst/>
          </a:prstGeom>
          <a:noFill/>
          <a:ln w="18360" cap="flat">
            <a:solidFill>
              <a:srgbClr val="000000"/>
            </a:solidFill>
            <a:round/>
            <a:headEnd/>
            <a:tailEnd/>
          </a:ln>
          <a:effectLst/>
        </p:spPr>
        <p:txBody>
          <a:bodyPr lIns="69513" tIns="34756" rIns="69513" bIns="34756"/>
          <a:lstStyle/>
          <a:p>
            <a:endParaRPr lang="hu-HU"/>
          </a:p>
        </p:txBody>
      </p:sp>
      <p:sp>
        <p:nvSpPr>
          <p:cNvPr id="74" name="Szövegdoboz 73"/>
          <p:cNvSpPr txBox="1"/>
          <p:nvPr/>
        </p:nvSpPr>
        <p:spPr>
          <a:xfrm>
            <a:off x="8659852" y="-12526"/>
            <a:ext cx="476412"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17.</a:t>
            </a:r>
            <a:endParaRPr lang="hu-HU" dirty="0"/>
          </a:p>
        </p:txBody>
      </p:sp>
      <p:sp>
        <p:nvSpPr>
          <p:cNvPr id="76" name="Téglalap 75"/>
          <p:cNvSpPr/>
          <p:nvPr/>
        </p:nvSpPr>
        <p:spPr>
          <a:xfrm>
            <a:off x="179512" y="11857"/>
            <a:ext cx="8784976" cy="646331"/>
          </a:xfrm>
          <a:prstGeom prst="rect">
            <a:avLst/>
          </a:prstGeom>
          <a:effectLst/>
        </p:spPr>
        <p:txBody>
          <a:bodyPr wrap="square">
            <a:spAutoFit/>
          </a:bodyPr>
          <a:lstStyle/>
          <a:p>
            <a:pPr algn="ctr"/>
            <a:r>
              <a:rPr lang="en-US" sz="3600" dirty="0" smtClean="0">
                <a:latin typeface="Arial Black" pitchFamily="34" charset="0"/>
              </a:rPr>
              <a:t>CTO - a novel lnc-RNA</a:t>
            </a:r>
          </a:p>
        </p:txBody>
      </p:sp>
      <p:grpSp>
        <p:nvGrpSpPr>
          <p:cNvPr id="3" name="Csoportba foglalás 69"/>
          <p:cNvGrpSpPr/>
          <p:nvPr/>
        </p:nvGrpSpPr>
        <p:grpSpPr>
          <a:xfrm>
            <a:off x="6444208" y="5517232"/>
            <a:ext cx="2077331" cy="271859"/>
            <a:chOff x="7230803" y="6006158"/>
            <a:chExt cx="2077331" cy="271859"/>
          </a:xfrm>
        </p:grpSpPr>
        <p:sp>
          <p:nvSpPr>
            <p:cNvPr id="77" name="Text Box 33"/>
            <p:cNvSpPr txBox="1">
              <a:spLocks noChangeArrowheads="1"/>
            </p:cNvSpPr>
            <p:nvPr/>
          </p:nvSpPr>
          <p:spPr bwMode="auto">
            <a:xfrm>
              <a:off x="7590843" y="6006158"/>
              <a:ext cx="1717291" cy="271859"/>
            </a:xfrm>
            <a:prstGeom prst="rect">
              <a:avLst/>
            </a:prstGeom>
            <a:noFill/>
            <a:ln w="9525" cap="flat">
              <a:noFill/>
              <a:round/>
              <a:headEnd/>
              <a:tailEnd/>
            </a:ln>
            <a:effectLst/>
          </p:spPr>
          <p:txBody>
            <a:bodyPr wrap="none" lIns="68418" tIns="41051"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900" dirty="0" smtClean="0">
                  <a:solidFill>
                    <a:srgbClr val="000000"/>
                  </a:solidFill>
                  <a:ea typeface="Droid Sans Fallback" charset="0"/>
                  <a:cs typeface="Droid Sans Fallback" charset="0"/>
                </a:rPr>
                <a:t>Anchored </a:t>
              </a:r>
              <a:r>
                <a:rPr lang="en-US" sz="900" dirty="0">
                  <a:solidFill>
                    <a:srgbClr val="000000"/>
                  </a:solidFill>
                  <a:ea typeface="Droid Sans Fallback" charset="0"/>
                  <a:cs typeface="Droid Sans Fallback" charset="0"/>
                </a:rPr>
                <a:t>oligo(dT</a:t>
              </a:r>
              <a:r>
                <a:rPr lang="en-US" sz="900" dirty="0" smtClean="0">
                  <a:solidFill>
                    <a:srgbClr val="000000"/>
                  </a:solidFill>
                  <a:ea typeface="Droid Sans Fallback" charset="0"/>
                  <a:cs typeface="Droid Sans Fallback" charset="0"/>
                </a:rPr>
                <a:t>) </a:t>
              </a:r>
              <a:r>
                <a:rPr lang="en-US" sz="900" dirty="0">
                  <a:solidFill>
                    <a:srgbClr val="000000"/>
                  </a:solidFill>
                  <a:ea typeface="Droid Sans Fallback" charset="0"/>
                  <a:cs typeface="Droid Sans Fallback" charset="0"/>
                </a:rPr>
                <a:t>priming</a:t>
              </a:r>
            </a:p>
          </p:txBody>
        </p:sp>
        <p:sp>
          <p:nvSpPr>
            <p:cNvPr id="78" name="Rectangle 35"/>
            <p:cNvSpPr>
              <a:spLocks noChangeArrowheads="1"/>
            </p:cNvSpPr>
            <p:nvPr/>
          </p:nvSpPr>
          <p:spPr bwMode="auto">
            <a:xfrm>
              <a:off x="7230803" y="6068913"/>
              <a:ext cx="249237" cy="114101"/>
            </a:xfrm>
            <a:prstGeom prst="rect">
              <a:avLst/>
            </a:prstGeom>
            <a:solidFill>
              <a:srgbClr val="579D1C"/>
            </a:solidFill>
            <a:ln w="9360" cap="flat">
              <a:solidFill>
                <a:srgbClr val="3465A4"/>
              </a:solidFill>
              <a:round/>
              <a:headEnd/>
              <a:tailEnd/>
            </a:ln>
            <a:effectLst/>
          </p:spPr>
          <p:txBody>
            <a:bodyPr wrap="none" lIns="69513" tIns="34756" rIns="69513" bIns="34756" anchor="ctr"/>
            <a:lstStyle/>
            <a:p>
              <a:endParaRPr lang="en-US"/>
            </a:p>
          </p:txBody>
        </p:sp>
      </p:grpSp>
      <p:grpSp>
        <p:nvGrpSpPr>
          <p:cNvPr id="4" name="Csoportba foglalás 81"/>
          <p:cNvGrpSpPr/>
          <p:nvPr/>
        </p:nvGrpSpPr>
        <p:grpSpPr>
          <a:xfrm>
            <a:off x="2555776" y="3068960"/>
            <a:ext cx="3845649" cy="835892"/>
            <a:chOff x="2555776" y="3068960"/>
            <a:chExt cx="3845649" cy="835892"/>
          </a:xfrm>
        </p:grpSpPr>
        <p:pic>
          <p:nvPicPr>
            <p:cNvPr id="69" name="Kép 68"/>
            <p:cNvPicPr>
              <a:picLocks noChangeAspect="1"/>
            </p:cNvPicPr>
            <p:nvPr/>
          </p:nvPicPr>
          <p:blipFill>
            <a:blip r:embed="rId5" cstate="print">
              <a:extLst>
                <a:ext uri="{28A0092B-C50C-407E-A947-70E740481C1C}">
                  <a14:useLocalDpi xmlns:a14="http://schemas.microsoft.com/office/drawing/2010/main" val="0"/>
                </a:ext>
              </a:extLst>
            </a:blip>
            <a:srcRect t="41065" r="53164" b="50327"/>
            <a:stretch>
              <a:fillRect/>
            </a:stretch>
          </p:blipFill>
          <p:spPr>
            <a:xfrm>
              <a:off x="2555776" y="3068960"/>
              <a:ext cx="3845649" cy="835892"/>
            </a:xfrm>
            <a:prstGeom prst="rect">
              <a:avLst/>
            </a:prstGeom>
          </p:spPr>
        </p:pic>
        <p:sp>
          <p:nvSpPr>
            <p:cNvPr id="80" name="Text Box 6"/>
            <p:cNvSpPr txBox="1">
              <a:spLocks noChangeArrowheads="1"/>
            </p:cNvSpPr>
            <p:nvPr/>
          </p:nvSpPr>
          <p:spPr bwMode="auto">
            <a:xfrm>
              <a:off x="4373906" y="3347739"/>
              <a:ext cx="829832" cy="285750"/>
            </a:xfrm>
            <a:prstGeom prst="rect">
              <a:avLst/>
            </a:prstGeom>
            <a:solidFill>
              <a:srgbClr val="FFFFFF"/>
            </a:solidFill>
            <a:ln w="9525" cap="flat">
              <a:noFill/>
              <a:round/>
              <a:headEnd/>
              <a:tailEnd/>
            </a:ln>
            <a:effectLst/>
          </p:spPr>
          <p:txBody>
            <a:bodyPr lIns="68418" tIns="42145"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900" dirty="0" err="1">
                  <a:solidFill>
                    <a:srgbClr val="000000"/>
                  </a:solidFill>
                  <a:ea typeface="Droid Sans Fallback" charset="0"/>
                  <a:cs typeface="Droid Sans Fallback" charset="0"/>
                </a:rPr>
                <a:t>OriL</a:t>
              </a:r>
              <a:endParaRPr lang="en-US" sz="900" dirty="0">
                <a:solidFill>
                  <a:srgbClr val="000000"/>
                </a:solidFill>
                <a:ea typeface="Droid Sans Fallback" charset="0"/>
                <a:cs typeface="Droid Sans Fallback" charset="0"/>
              </a:endParaRPr>
            </a:p>
          </p:txBody>
        </p:sp>
        <p:sp>
          <p:nvSpPr>
            <p:cNvPr id="81" name="AutoShape 10"/>
            <p:cNvSpPr>
              <a:spLocks noChangeArrowheads="1"/>
            </p:cNvSpPr>
            <p:nvPr/>
          </p:nvSpPr>
          <p:spPr bwMode="auto">
            <a:xfrm>
              <a:off x="4479554" y="3592170"/>
              <a:ext cx="165679" cy="125016"/>
            </a:xfrm>
            <a:prstGeom prst="homePlate">
              <a:avLst>
                <a:gd name="adj" fmla="val 46958"/>
              </a:avLst>
            </a:prstGeom>
            <a:solidFill>
              <a:srgbClr val="00B0F0"/>
            </a:solidFill>
            <a:ln w="18360" cap="flat">
              <a:solidFill>
                <a:srgbClr val="333333"/>
              </a:solidFill>
              <a:round/>
              <a:headEnd/>
              <a:tailEnd/>
            </a:ln>
            <a:effectLst/>
          </p:spPr>
          <p:txBody>
            <a:bodyPr wrap="none" lIns="69513" tIns="34756" rIns="69513" bIns="34756" anchor="ctr"/>
            <a:lstStyle/>
            <a:p>
              <a:endParaRPr lang="hu-HU"/>
            </a:p>
          </p:txBody>
        </p:sp>
      </p:grpSp>
      <p:sp>
        <p:nvSpPr>
          <p:cNvPr id="83" name="Text Box 32"/>
          <p:cNvSpPr txBox="1">
            <a:spLocks noChangeArrowheads="1"/>
          </p:cNvSpPr>
          <p:nvPr/>
        </p:nvSpPr>
        <p:spPr bwMode="auto">
          <a:xfrm>
            <a:off x="6749877" y="2276872"/>
            <a:ext cx="1717291" cy="271859"/>
          </a:xfrm>
          <a:prstGeom prst="rect">
            <a:avLst/>
          </a:prstGeom>
          <a:noFill/>
          <a:ln w="9525" cap="flat">
            <a:noFill/>
            <a:round/>
            <a:headEnd/>
            <a:tailEnd/>
          </a:ln>
          <a:effectLst/>
        </p:spPr>
        <p:txBody>
          <a:bodyPr wrap="none" lIns="68418" tIns="41051"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900" dirty="0" smtClean="0">
                <a:solidFill>
                  <a:srgbClr val="000000"/>
                </a:solidFill>
                <a:ea typeface="Droid Sans Fallback" charset="0"/>
                <a:cs typeface="Droid Sans Fallback" charset="0"/>
              </a:rPr>
              <a:t>Random hexamer priming</a:t>
            </a:r>
            <a:endParaRPr lang="en-US" sz="900" dirty="0">
              <a:solidFill>
                <a:srgbClr val="000000"/>
              </a:solidFill>
              <a:ea typeface="Droid Sans Fallback" charset="0"/>
              <a:cs typeface="Droid Sans Fallback" charset="0"/>
            </a:endParaRPr>
          </a:p>
        </p:txBody>
      </p:sp>
      <p:sp>
        <p:nvSpPr>
          <p:cNvPr id="84" name="Rectangle 36"/>
          <p:cNvSpPr>
            <a:spLocks noChangeArrowheads="1"/>
          </p:cNvSpPr>
          <p:nvPr/>
        </p:nvSpPr>
        <p:spPr bwMode="auto">
          <a:xfrm>
            <a:off x="6380584" y="2313020"/>
            <a:ext cx="249237" cy="114101"/>
          </a:xfrm>
          <a:prstGeom prst="rect">
            <a:avLst/>
          </a:prstGeom>
          <a:solidFill>
            <a:schemeClr val="tx2">
              <a:lumMod val="60000"/>
              <a:lumOff val="40000"/>
            </a:schemeClr>
          </a:solidFill>
          <a:ln w="9360" cap="flat">
            <a:solidFill>
              <a:srgbClr val="3465A4"/>
            </a:solidFill>
            <a:round/>
            <a:headEnd/>
            <a:tailEnd/>
          </a:ln>
          <a:effectLst/>
        </p:spPr>
        <p:txBody>
          <a:bodyPr wrap="none" lIns="69513" tIns="34756" rIns="69513" bIns="34756" anchor="ctr"/>
          <a:lstStyle/>
          <a:p>
            <a:endParaRPr lang="en-US"/>
          </a:p>
        </p:txBody>
      </p:sp>
      <p:sp>
        <p:nvSpPr>
          <p:cNvPr id="79" name="Téglalap 78"/>
          <p:cNvSpPr/>
          <p:nvPr/>
        </p:nvSpPr>
        <p:spPr>
          <a:xfrm>
            <a:off x="1187624" y="6309320"/>
            <a:ext cx="2457789" cy="338554"/>
          </a:xfrm>
          <a:prstGeom prst="rect">
            <a:avLst/>
          </a:prstGeom>
        </p:spPr>
        <p:txBody>
          <a:bodyPr wrap="none">
            <a:spAutoFit/>
          </a:bodyPr>
          <a:lstStyle/>
          <a:p>
            <a:r>
              <a:rPr lang="en-US" sz="1600" dirty="0" smtClean="0"/>
              <a:t>Illumina HiScanSQ platform</a:t>
            </a:r>
            <a:endParaRPr lang="en-US" sz="16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Line 1"/>
          <p:cNvSpPr>
            <a:spLocks noChangeShapeType="1"/>
          </p:cNvSpPr>
          <p:nvPr/>
        </p:nvSpPr>
        <p:spPr bwMode="auto">
          <a:xfrm>
            <a:off x="5615773" y="2755107"/>
            <a:ext cx="1441" cy="2457648"/>
          </a:xfrm>
          <a:prstGeom prst="line">
            <a:avLst/>
          </a:prstGeom>
          <a:noFill/>
          <a:ln w="9360" cap="flat">
            <a:solidFill>
              <a:srgbClr val="000000"/>
            </a:solidFill>
            <a:prstDash val="sysDot"/>
            <a:round/>
            <a:headEnd/>
            <a:tailEnd/>
          </a:ln>
          <a:effectLst/>
        </p:spPr>
        <p:txBody>
          <a:bodyPr lIns="69513" tIns="34756" rIns="69513" bIns="34756"/>
          <a:lstStyle/>
          <a:p>
            <a:endParaRPr lang="hu-HU"/>
          </a:p>
        </p:txBody>
      </p:sp>
      <p:sp>
        <p:nvSpPr>
          <p:cNvPr id="3074" name="Line 2"/>
          <p:cNvSpPr>
            <a:spLocks noChangeShapeType="1"/>
          </p:cNvSpPr>
          <p:nvPr/>
        </p:nvSpPr>
        <p:spPr bwMode="auto">
          <a:xfrm>
            <a:off x="4703823" y="2755107"/>
            <a:ext cx="1440" cy="2457648"/>
          </a:xfrm>
          <a:prstGeom prst="line">
            <a:avLst/>
          </a:prstGeom>
          <a:noFill/>
          <a:ln w="9360" cap="flat">
            <a:solidFill>
              <a:srgbClr val="000000"/>
            </a:solidFill>
            <a:prstDash val="sysDot"/>
            <a:round/>
            <a:headEnd/>
            <a:tailEnd/>
          </a:ln>
          <a:effectLst/>
        </p:spPr>
        <p:txBody>
          <a:bodyPr lIns="69513" tIns="34756" rIns="69513" bIns="34756"/>
          <a:lstStyle/>
          <a:p>
            <a:endParaRPr lang="hu-HU"/>
          </a:p>
        </p:txBody>
      </p:sp>
      <p:sp>
        <p:nvSpPr>
          <p:cNvPr id="3078" name="Text Box 6"/>
          <p:cNvSpPr txBox="1">
            <a:spLocks noChangeArrowheads="1"/>
          </p:cNvSpPr>
          <p:nvPr/>
        </p:nvSpPr>
        <p:spPr bwMode="auto">
          <a:xfrm>
            <a:off x="6300192" y="2996952"/>
            <a:ext cx="656950" cy="223242"/>
          </a:xfrm>
          <a:prstGeom prst="rect">
            <a:avLst/>
          </a:prstGeom>
          <a:solidFill>
            <a:srgbClr val="FFFFFF"/>
          </a:solidFill>
          <a:ln w="9525" cap="flat">
            <a:noFill/>
            <a:round/>
            <a:headEnd/>
            <a:tailEnd/>
          </a:ln>
          <a:effectLst/>
        </p:spPr>
        <p:txBody>
          <a:bodyPr lIns="68418" tIns="42145"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1100" dirty="0">
                <a:solidFill>
                  <a:srgbClr val="000000"/>
                </a:solidFill>
                <a:ea typeface="Droid Sans Fallback" charset="0"/>
                <a:cs typeface="Droid Sans Fallback" charset="0"/>
              </a:rPr>
              <a:t>UL21</a:t>
            </a:r>
          </a:p>
        </p:txBody>
      </p:sp>
      <p:sp>
        <p:nvSpPr>
          <p:cNvPr id="3079" name="Text Box 7"/>
          <p:cNvSpPr txBox="1">
            <a:spLocks noChangeArrowheads="1"/>
          </p:cNvSpPr>
          <p:nvPr/>
        </p:nvSpPr>
        <p:spPr bwMode="auto">
          <a:xfrm>
            <a:off x="4205347" y="3035858"/>
            <a:ext cx="510669" cy="244127"/>
          </a:xfrm>
          <a:prstGeom prst="rect">
            <a:avLst/>
          </a:prstGeom>
          <a:noFill/>
          <a:ln w="9525" cap="flat">
            <a:noFill/>
            <a:round/>
            <a:headEnd/>
            <a:tailEnd/>
          </a:ln>
          <a:effectLst/>
        </p:spPr>
        <p:txBody>
          <a:bodyPr lIns="68418" tIns="42145"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1100" b="1" dirty="0">
                <a:solidFill>
                  <a:srgbClr val="000000"/>
                </a:solidFill>
                <a:ea typeface="Droid Sans Fallback" charset="0"/>
                <a:cs typeface="Droid Sans Fallback" charset="0"/>
              </a:rPr>
              <a:t>CTO-S</a:t>
            </a:r>
          </a:p>
        </p:txBody>
      </p:sp>
      <p:sp>
        <p:nvSpPr>
          <p:cNvPr id="3083" name="Line 11"/>
          <p:cNvSpPr>
            <a:spLocks noChangeShapeType="1"/>
          </p:cNvSpPr>
          <p:nvPr/>
        </p:nvSpPr>
        <p:spPr bwMode="auto">
          <a:xfrm>
            <a:off x="-24492" y="2755107"/>
            <a:ext cx="9148322" cy="992"/>
          </a:xfrm>
          <a:prstGeom prst="line">
            <a:avLst/>
          </a:prstGeom>
          <a:noFill/>
          <a:ln w="36720" cap="flat">
            <a:solidFill>
              <a:srgbClr val="000000"/>
            </a:solidFill>
            <a:round/>
            <a:headEnd/>
            <a:tailEnd/>
          </a:ln>
          <a:effectLst/>
        </p:spPr>
        <p:txBody>
          <a:bodyPr lIns="69513" tIns="34756" rIns="69513" bIns="34756"/>
          <a:lstStyle/>
          <a:p>
            <a:endParaRPr lang="hu-HU"/>
          </a:p>
        </p:txBody>
      </p:sp>
      <p:sp>
        <p:nvSpPr>
          <p:cNvPr id="3084" name="AutoShape 12"/>
          <p:cNvSpPr>
            <a:spLocks noChangeArrowheads="1"/>
          </p:cNvSpPr>
          <p:nvPr/>
        </p:nvSpPr>
        <p:spPr bwMode="auto">
          <a:xfrm flipH="1">
            <a:off x="5607129" y="2926755"/>
            <a:ext cx="2074580" cy="125016"/>
          </a:xfrm>
          <a:prstGeom prst="homePlate">
            <a:avLst>
              <a:gd name="adj" fmla="val 67513"/>
            </a:avLst>
          </a:prstGeom>
          <a:solidFill>
            <a:srgbClr val="AEA79F"/>
          </a:solidFill>
          <a:ln w="18360" cap="flat">
            <a:solidFill>
              <a:srgbClr val="333333"/>
            </a:solidFill>
            <a:round/>
            <a:headEnd/>
            <a:tailEnd/>
          </a:ln>
          <a:effectLst/>
        </p:spPr>
        <p:txBody>
          <a:bodyPr wrap="none" lIns="69513" tIns="34756" rIns="69513" bIns="34756" anchor="ctr"/>
          <a:lstStyle/>
          <a:p>
            <a:endParaRPr lang="hu-HU"/>
          </a:p>
        </p:txBody>
      </p:sp>
      <p:sp>
        <p:nvSpPr>
          <p:cNvPr id="3085" name="AutoShape 13"/>
          <p:cNvSpPr>
            <a:spLocks noChangeArrowheads="1"/>
          </p:cNvSpPr>
          <p:nvPr/>
        </p:nvSpPr>
        <p:spPr bwMode="auto">
          <a:xfrm flipH="1">
            <a:off x="4287465" y="2915841"/>
            <a:ext cx="414916" cy="125016"/>
          </a:xfrm>
          <a:prstGeom prst="homePlate">
            <a:avLst>
              <a:gd name="adj" fmla="val 31841"/>
            </a:avLst>
          </a:prstGeom>
          <a:solidFill>
            <a:srgbClr val="AEA79F"/>
          </a:solidFill>
          <a:ln w="18360" cap="flat">
            <a:solidFill>
              <a:srgbClr val="333333"/>
            </a:solidFill>
            <a:round/>
            <a:headEnd/>
            <a:tailEnd/>
          </a:ln>
          <a:effectLst/>
        </p:spPr>
        <p:txBody>
          <a:bodyPr wrap="none" lIns="69513" tIns="34756" rIns="69513" bIns="34756" anchor="ctr"/>
          <a:lstStyle/>
          <a:p>
            <a:endParaRPr lang="hu-HU"/>
          </a:p>
        </p:txBody>
      </p:sp>
      <p:sp>
        <p:nvSpPr>
          <p:cNvPr id="3087" name="Text Box 15"/>
          <p:cNvSpPr txBox="1">
            <a:spLocks noChangeArrowheads="1"/>
          </p:cNvSpPr>
          <p:nvPr/>
        </p:nvSpPr>
        <p:spPr bwMode="auto">
          <a:xfrm>
            <a:off x="1835696" y="2204864"/>
            <a:ext cx="656950" cy="223242"/>
          </a:xfrm>
          <a:prstGeom prst="rect">
            <a:avLst/>
          </a:prstGeom>
          <a:solidFill>
            <a:srgbClr val="FFFFFF"/>
          </a:solidFill>
          <a:ln w="9525" cap="flat">
            <a:noFill/>
            <a:round/>
            <a:headEnd/>
            <a:tailEnd/>
          </a:ln>
          <a:effectLst/>
        </p:spPr>
        <p:txBody>
          <a:bodyPr lIns="68418" tIns="42145"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1100" dirty="0">
                <a:solidFill>
                  <a:srgbClr val="000000"/>
                </a:solidFill>
                <a:ea typeface="Droid Sans Fallback" charset="0"/>
                <a:cs typeface="Droid Sans Fallback" charset="0"/>
              </a:rPr>
              <a:t>UL20</a:t>
            </a:r>
          </a:p>
        </p:txBody>
      </p:sp>
      <p:sp>
        <p:nvSpPr>
          <p:cNvPr id="3088" name="AutoShape 16"/>
          <p:cNvSpPr>
            <a:spLocks noChangeArrowheads="1"/>
          </p:cNvSpPr>
          <p:nvPr/>
        </p:nvSpPr>
        <p:spPr bwMode="auto">
          <a:xfrm>
            <a:off x="553222" y="2458442"/>
            <a:ext cx="2820853" cy="125016"/>
          </a:xfrm>
          <a:prstGeom prst="homePlate">
            <a:avLst>
              <a:gd name="adj" fmla="val 57339"/>
            </a:avLst>
          </a:prstGeom>
          <a:solidFill>
            <a:srgbClr val="AEA79F"/>
          </a:solidFill>
          <a:ln w="18360" cap="flat">
            <a:solidFill>
              <a:srgbClr val="333333"/>
            </a:solidFill>
            <a:round/>
            <a:headEnd/>
            <a:tailEnd/>
          </a:ln>
          <a:effectLst/>
        </p:spPr>
        <p:txBody>
          <a:bodyPr wrap="none" lIns="69513" tIns="34756" rIns="69513" bIns="34756" anchor="ctr"/>
          <a:lstStyle/>
          <a:p>
            <a:endParaRPr lang="hu-HU"/>
          </a:p>
        </p:txBody>
      </p:sp>
      <p:sp>
        <p:nvSpPr>
          <p:cNvPr id="3089" name="Line 17"/>
          <p:cNvSpPr>
            <a:spLocks noChangeShapeType="1"/>
          </p:cNvSpPr>
          <p:nvPr/>
        </p:nvSpPr>
        <p:spPr bwMode="auto">
          <a:xfrm flipV="1">
            <a:off x="553221" y="2753122"/>
            <a:ext cx="1441" cy="118070"/>
          </a:xfrm>
          <a:prstGeom prst="line">
            <a:avLst/>
          </a:prstGeom>
          <a:noFill/>
          <a:ln w="36720" cap="flat">
            <a:solidFill>
              <a:srgbClr val="000000"/>
            </a:solidFill>
            <a:round/>
            <a:headEnd/>
            <a:tailEnd/>
          </a:ln>
          <a:effectLst/>
        </p:spPr>
        <p:txBody>
          <a:bodyPr lIns="69513" tIns="34756" rIns="69513" bIns="34756"/>
          <a:lstStyle/>
          <a:p>
            <a:endParaRPr lang="hu-HU"/>
          </a:p>
        </p:txBody>
      </p:sp>
      <p:sp>
        <p:nvSpPr>
          <p:cNvPr id="3090" name="Line 18"/>
          <p:cNvSpPr>
            <a:spLocks noChangeShapeType="1"/>
          </p:cNvSpPr>
          <p:nvPr/>
        </p:nvSpPr>
        <p:spPr bwMode="auto">
          <a:xfrm flipV="1">
            <a:off x="1632292" y="2753122"/>
            <a:ext cx="1440" cy="118070"/>
          </a:xfrm>
          <a:prstGeom prst="line">
            <a:avLst/>
          </a:prstGeom>
          <a:noFill/>
          <a:ln w="36720" cap="flat">
            <a:solidFill>
              <a:srgbClr val="000000"/>
            </a:solidFill>
            <a:round/>
            <a:headEnd/>
            <a:tailEnd/>
          </a:ln>
          <a:effectLst/>
        </p:spPr>
        <p:txBody>
          <a:bodyPr lIns="69513" tIns="34756" rIns="69513" bIns="34756"/>
          <a:lstStyle/>
          <a:p>
            <a:endParaRPr lang="hu-HU"/>
          </a:p>
        </p:txBody>
      </p:sp>
      <p:sp>
        <p:nvSpPr>
          <p:cNvPr id="3091" name="Line 19"/>
          <p:cNvSpPr>
            <a:spLocks noChangeShapeType="1"/>
          </p:cNvSpPr>
          <p:nvPr/>
        </p:nvSpPr>
        <p:spPr bwMode="auto">
          <a:xfrm flipV="1">
            <a:off x="2711361" y="2753122"/>
            <a:ext cx="1441" cy="118070"/>
          </a:xfrm>
          <a:prstGeom prst="line">
            <a:avLst/>
          </a:prstGeom>
          <a:noFill/>
          <a:ln w="36720" cap="flat">
            <a:solidFill>
              <a:srgbClr val="000000"/>
            </a:solidFill>
            <a:round/>
            <a:headEnd/>
            <a:tailEnd/>
          </a:ln>
          <a:effectLst/>
        </p:spPr>
        <p:txBody>
          <a:bodyPr lIns="69513" tIns="34756" rIns="69513" bIns="34756"/>
          <a:lstStyle/>
          <a:p>
            <a:endParaRPr lang="hu-HU"/>
          </a:p>
        </p:txBody>
      </p:sp>
      <p:sp>
        <p:nvSpPr>
          <p:cNvPr id="3092" name="Line 20"/>
          <p:cNvSpPr>
            <a:spLocks noChangeShapeType="1"/>
          </p:cNvSpPr>
          <p:nvPr/>
        </p:nvSpPr>
        <p:spPr bwMode="auto">
          <a:xfrm flipV="1">
            <a:off x="3706872" y="2753122"/>
            <a:ext cx="1440" cy="118070"/>
          </a:xfrm>
          <a:prstGeom prst="line">
            <a:avLst/>
          </a:prstGeom>
          <a:noFill/>
          <a:ln w="36720" cap="flat">
            <a:solidFill>
              <a:srgbClr val="000000"/>
            </a:solidFill>
            <a:round/>
            <a:headEnd/>
            <a:tailEnd/>
          </a:ln>
          <a:effectLst/>
        </p:spPr>
        <p:txBody>
          <a:bodyPr lIns="69513" tIns="34756" rIns="69513" bIns="34756"/>
          <a:lstStyle/>
          <a:p>
            <a:endParaRPr lang="hu-HU"/>
          </a:p>
        </p:txBody>
      </p:sp>
      <p:sp>
        <p:nvSpPr>
          <p:cNvPr id="3093" name="Line 21"/>
          <p:cNvSpPr>
            <a:spLocks noChangeShapeType="1"/>
          </p:cNvSpPr>
          <p:nvPr/>
        </p:nvSpPr>
        <p:spPr bwMode="auto">
          <a:xfrm flipV="1">
            <a:off x="4785941" y="2765028"/>
            <a:ext cx="1441" cy="118070"/>
          </a:xfrm>
          <a:prstGeom prst="line">
            <a:avLst/>
          </a:prstGeom>
          <a:noFill/>
          <a:ln w="36720" cap="flat">
            <a:solidFill>
              <a:srgbClr val="000000"/>
            </a:solidFill>
            <a:round/>
            <a:headEnd/>
            <a:tailEnd/>
          </a:ln>
          <a:effectLst/>
        </p:spPr>
        <p:txBody>
          <a:bodyPr lIns="69513" tIns="34756" rIns="69513" bIns="34756"/>
          <a:lstStyle/>
          <a:p>
            <a:endParaRPr lang="hu-HU"/>
          </a:p>
        </p:txBody>
      </p:sp>
      <p:sp>
        <p:nvSpPr>
          <p:cNvPr id="3094" name="Line 22"/>
          <p:cNvSpPr>
            <a:spLocks noChangeShapeType="1"/>
          </p:cNvSpPr>
          <p:nvPr/>
        </p:nvSpPr>
        <p:spPr bwMode="auto">
          <a:xfrm flipV="1">
            <a:off x="5865012" y="2753122"/>
            <a:ext cx="1440" cy="118070"/>
          </a:xfrm>
          <a:prstGeom prst="line">
            <a:avLst/>
          </a:prstGeom>
          <a:noFill/>
          <a:ln w="36720" cap="flat">
            <a:solidFill>
              <a:srgbClr val="000000"/>
            </a:solidFill>
            <a:round/>
            <a:headEnd/>
            <a:tailEnd/>
          </a:ln>
          <a:effectLst/>
        </p:spPr>
        <p:txBody>
          <a:bodyPr lIns="69513" tIns="34756" rIns="69513" bIns="34756"/>
          <a:lstStyle/>
          <a:p>
            <a:endParaRPr lang="hu-HU"/>
          </a:p>
        </p:txBody>
      </p:sp>
      <p:sp>
        <p:nvSpPr>
          <p:cNvPr id="3095" name="Line 23"/>
          <p:cNvSpPr>
            <a:spLocks noChangeShapeType="1"/>
          </p:cNvSpPr>
          <p:nvPr/>
        </p:nvSpPr>
        <p:spPr bwMode="auto">
          <a:xfrm flipV="1">
            <a:off x="6860521" y="2753122"/>
            <a:ext cx="1441" cy="118070"/>
          </a:xfrm>
          <a:prstGeom prst="line">
            <a:avLst/>
          </a:prstGeom>
          <a:noFill/>
          <a:ln w="36720" cap="flat">
            <a:solidFill>
              <a:srgbClr val="000000"/>
            </a:solidFill>
            <a:round/>
            <a:headEnd/>
            <a:tailEnd/>
          </a:ln>
          <a:effectLst/>
        </p:spPr>
        <p:txBody>
          <a:bodyPr lIns="69513" tIns="34756" rIns="69513" bIns="34756"/>
          <a:lstStyle/>
          <a:p>
            <a:endParaRPr lang="hu-HU"/>
          </a:p>
        </p:txBody>
      </p:sp>
      <p:sp>
        <p:nvSpPr>
          <p:cNvPr id="3096" name="Line 24"/>
          <p:cNvSpPr>
            <a:spLocks noChangeShapeType="1"/>
          </p:cNvSpPr>
          <p:nvPr/>
        </p:nvSpPr>
        <p:spPr bwMode="auto">
          <a:xfrm flipV="1">
            <a:off x="7939592" y="2753122"/>
            <a:ext cx="1440" cy="118070"/>
          </a:xfrm>
          <a:prstGeom prst="line">
            <a:avLst/>
          </a:prstGeom>
          <a:noFill/>
          <a:ln w="36720" cap="flat">
            <a:solidFill>
              <a:srgbClr val="000000"/>
            </a:solidFill>
            <a:round/>
            <a:headEnd/>
            <a:tailEnd/>
          </a:ln>
          <a:effectLst/>
        </p:spPr>
        <p:txBody>
          <a:bodyPr lIns="69513" tIns="34756" rIns="69513" bIns="34756"/>
          <a:lstStyle/>
          <a:p>
            <a:endParaRPr lang="hu-HU"/>
          </a:p>
        </p:txBody>
      </p:sp>
      <p:sp>
        <p:nvSpPr>
          <p:cNvPr id="3097" name="Line 25"/>
          <p:cNvSpPr>
            <a:spLocks noChangeShapeType="1"/>
          </p:cNvSpPr>
          <p:nvPr/>
        </p:nvSpPr>
        <p:spPr bwMode="auto">
          <a:xfrm flipV="1">
            <a:off x="9017221" y="2753122"/>
            <a:ext cx="1440" cy="118070"/>
          </a:xfrm>
          <a:prstGeom prst="line">
            <a:avLst/>
          </a:prstGeom>
          <a:noFill/>
          <a:ln w="36720" cap="flat">
            <a:solidFill>
              <a:srgbClr val="000000"/>
            </a:solidFill>
            <a:round/>
            <a:headEnd/>
            <a:tailEnd/>
          </a:ln>
          <a:effectLst/>
        </p:spPr>
        <p:txBody>
          <a:bodyPr lIns="69513" tIns="34756" rIns="69513" bIns="34756"/>
          <a:lstStyle/>
          <a:p>
            <a:endParaRPr lang="hu-HU"/>
          </a:p>
        </p:txBody>
      </p:sp>
      <p:sp>
        <p:nvSpPr>
          <p:cNvPr id="3098" name="Text Box 26"/>
          <p:cNvSpPr txBox="1">
            <a:spLocks noChangeArrowheads="1"/>
          </p:cNvSpPr>
          <p:nvPr/>
        </p:nvSpPr>
        <p:spPr bwMode="auto">
          <a:xfrm>
            <a:off x="56187" y="2869208"/>
            <a:ext cx="551780" cy="197446"/>
          </a:xfrm>
          <a:prstGeom prst="rect">
            <a:avLst/>
          </a:prstGeom>
          <a:noFill/>
          <a:ln w="9525" cap="flat">
            <a:noFill/>
            <a:round/>
            <a:headEnd/>
            <a:tailEnd/>
          </a:ln>
          <a:effectLst/>
        </p:spPr>
        <p:txBody>
          <a:bodyPr lIns="68418" tIns="41051"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900" dirty="0">
                <a:solidFill>
                  <a:srgbClr val="000000"/>
                </a:solidFill>
                <a:ea typeface="Droid Sans Fallback" charset="0"/>
                <a:cs typeface="Droid Sans Fallback" charset="0"/>
              </a:rPr>
              <a:t>60800</a:t>
            </a:r>
          </a:p>
        </p:txBody>
      </p:sp>
      <p:sp>
        <p:nvSpPr>
          <p:cNvPr id="3099" name="Text Box 27"/>
          <p:cNvSpPr txBox="1">
            <a:spLocks noChangeArrowheads="1"/>
          </p:cNvSpPr>
          <p:nvPr/>
        </p:nvSpPr>
        <p:spPr bwMode="auto">
          <a:xfrm>
            <a:off x="3204074" y="2876153"/>
            <a:ext cx="551781" cy="197445"/>
          </a:xfrm>
          <a:prstGeom prst="rect">
            <a:avLst/>
          </a:prstGeom>
          <a:noFill/>
          <a:ln w="9525" cap="flat">
            <a:noFill/>
            <a:round/>
            <a:headEnd/>
            <a:tailEnd/>
          </a:ln>
          <a:effectLst/>
        </p:spPr>
        <p:txBody>
          <a:bodyPr lIns="68418" tIns="41051"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900" dirty="0">
                <a:solidFill>
                  <a:srgbClr val="000000"/>
                </a:solidFill>
                <a:ea typeface="Droid Sans Fallback" charset="0"/>
                <a:cs typeface="Droid Sans Fallback" charset="0"/>
              </a:rPr>
              <a:t>63200</a:t>
            </a:r>
          </a:p>
        </p:txBody>
      </p:sp>
      <p:sp>
        <p:nvSpPr>
          <p:cNvPr id="3100" name="Line 28"/>
          <p:cNvSpPr>
            <a:spLocks noChangeShapeType="1"/>
          </p:cNvSpPr>
          <p:nvPr/>
        </p:nvSpPr>
        <p:spPr bwMode="auto">
          <a:xfrm>
            <a:off x="3209836" y="2458442"/>
            <a:ext cx="1441" cy="125016"/>
          </a:xfrm>
          <a:prstGeom prst="line">
            <a:avLst/>
          </a:prstGeom>
          <a:noFill/>
          <a:ln w="54720" cap="flat">
            <a:solidFill>
              <a:srgbClr val="FF3333"/>
            </a:solidFill>
            <a:round/>
            <a:headEnd/>
            <a:tailEnd/>
          </a:ln>
          <a:effectLst/>
        </p:spPr>
        <p:txBody>
          <a:bodyPr lIns="69513" tIns="34756" rIns="69513" bIns="34756"/>
          <a:lstStyle/>
          <a:p>
            <a:endParaRPr lang="hu-HU"/>
          </a:p>
        </p:txBody>
      </p:sp>
      <p:sp>
        <p:nvSpPr>
          <p:cNvPr id="3101" name="Line 29"/>
          <p:cNvSpPr>
            <a:spLocks noChangeShapeType="1"/>
          </p:cNvSpPr>
          <p:nvPr/>
        </p:nvSpPr>
        <p:spPr bwMode="auto">
          <a:xfrm>
            <a:off x="4371025" y="2915841"/>
            <a:ext cx="1441" cy="125016"/>
          </a:xfrm>
          <a:prstGeom prst="line">
            <a:avLst/>
          </a:prstGeom>
          <a:noFill/>
          <a:ln w="54720" cap="flat">
            <a:solidFill>
              <a:srgbClr val="FF3333"/>
            </a:solidFill>
            <a:round/>
            <a:headEnd/>
            <a:tailEnd/>
          </a:ln>
          <a:effectLst/>
        </p:spPr>
        <p:txBody>
          <a:bodyPr lIns="69513" tIns="34756" rIns="69513" bIns="34756"/>
          <a:lstStyle/>
          <a:p>
            <a:endParaRPr lang="hu-HU"/>
          </a:p>
        </p:txBody>
      </p:sp>
      <p:sp>
        <p:nvSpPr>
          <p:cNvPr id="3102" name="Line 30"/>
          <p:cNvSpPr>
            <a:spLocks noChangeShapeType="1"/>
          </p:cNvSpPr>
          <p:nvPr/>
        </p:nvSpPr>
        <p:spPr bwMode="auto">
          <a:xfrm>
            <a:off x="5746876" y="2926755"/>
            <a:ext cx="1440" cy="125016"/>
          </a:xfrm>
          <a:prstGeom prst="line">
            <a:avLst/>
          </a:prstGeom>
          <a:noFill/>
          <a:ln w="54720" cap="flat">
            <a:solidFill>
              <a:srgbClr val="FF3333"/>
            </a:solidFill>
            <a:round/>
            <a:headEnd/>
            <a:tailEnd/>
          </a:ln>
          <a:effectLst/>
        </p:spPr>
        <p:txBody>
          <a:bodyPr lIns="69513" tIns="34756" rIns="69513" bIns="34756"/>
          <a:lstStyle/>
          <a:p>
            <a:endParaRPr lang="hu-HU"/>
          </a:p>
        </p:txBody>
      </p:sp>
      <p:sp>
        <p:nvSpPr>
          <p:cNvPr id="3103" name="Text Box 31"/>
          <p:cNvSpPr txBox="1">
            <a:spLocks noChangeArrowheads="1"/>
          </p:cNvSpPr>
          <p:nvPr/>
        </p:nvSpPr>
        <p:spPr bwMode="auto">
          <a:xfrm>
            <a:off x="1080511" y="2869208"/>
            <a:ext cx="551781" cy="197446"/>
          </a:xfrm>
          <a:prstGeom prst="rect">
            <a:avLst/>
          </a:prstGeom>
          <a:noFill/>
          <a:ln w="9525" cap="flat">
            <a:noFill/>
            <a:round/>
            <a:headEnd/>
            <a:tailEnd/>
          </a:ln>
          <a:effectLst/>
        </p:spPr>
        <p:txBody>
          <a:bodyPr lIns="68418" tIns="41051"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900" dirty="0">
                <a:solidFill>
                  <a:srgbClr val="000000"/>
                </a:solidFill>
                <a:ea typeface="Droid Sans Fallback" charset="0"/>
                <a:cs typeface="Droid Sans Fallback" charset="0"/>
              </a:rPr>
              <a:t>61600</a:t>
            </a:r>
          </a:p>
        </p:txBody>
      </p:sp>
      <p:sp>
        <p:nvSpPr>
          <p:cNvPr id="3104" name="Text Box 32"/>
          <p:cNvSpPr txBox="1">
            <a:spLocks noChangeArrowheads="1"/>
          </p:cNvSpPr>
          <p:nvPr/>
        </p:nvSpPr>
        <p:spPr bwMode="auto">
          <a:xfrm>
            <a:off x="2159581" y="2876153"/>
            <a:ext cx="551780" cy="197445"/>
          </a:xfrm>
          <a:prstGeom prst="rect">
            <a:avLst/>
          </a:prstGeom>
          <a:noFill/>
          <a:ln w="9525" cap="flat">
            <a:noFill/>
            <a:round/>
            <a:headEnd/>
            <a:tailEnd/>
          </a:ln>
          <a:effectLst/>
        </p:spPr>
        <p:txBody>
          <a:bodyPr lIns="68418" tIns="41051"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900" dirty="0">
                <a:solidFill>
                  <a:srgbClr val="000000"/>
                </a:solidFill>
                <a:ea typeface="Droid Sans Fallback" charset="0"/>
                <a:cs typeface="Droid Sans Fallback" charset="0"/>
              </a:rPr>
              <a:t>62800</a:t>
            </a:r>
          </a:p>
        </p:txBody>
      </p:sp>
      <p:sp>
        <p:nvSpPr>
          <p:cNvPr id="3105" name="Text Box 33"/>
          <p:cNvSpPr txBox="1">
            <a:spLocks noChangeArrowheads="1"/>
          </p:cNvSpPr>
          <p:nvPr/>
        </p:nvSpPr>
        <p:spPr bwMode="auto">
          <a:xfrm>
            <a:off x="8523067" y="2876153"/>
            <a:ext cx="551781" cy="197445"/>
          </a:xfrm>
          <a:prstGeom prst="rect">
            <a:avLst/>
          </a:prstGeom>
          <a:noFill/>
          <a:ln w="9525" cap="flat">
            <a:noFill/>
            <a:round/>
            <a:headEnd/>
            <a:tailEnd/>
          </a:ln>
          <a:effectLst/>
        </p:spPr>
        <p:txBody>
          <a:bodyPr lIns="68418" tIns="41051"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900" dirty="0">
                <a:solidFill>
                  <a:srgbClr val="000000"/>
                </a:solidFill>
                <a:ea typeface="Droid Sans Fallback" charset="0"/>
                <a:cs typeface="Droid Sans Fallback" charset="0"/>
              </a:rPr>
              <a:t>67200</a:t>
            </a:r>
          </a:p>
        </p:txBody>
      </p:sp>
      <p:sp>
        <p:nvSpPr>
          <p:cNvPr id="3106" name="Line 34"/>
          <p:cNvSpPr>
            <a:spLocks noChangeShapeType="1"/>
          </p:cNvSpPr>
          <p:nvPr/>
        </p:nvSpPr>
        <p:spPr bwMode="auto">
          <a:xfrm flipV="1">
            <a:off x="4703823" y="2753122"/>
            <a:ext cx="1440" cy="289719"/>
          </a:xfrm>
          <a:prstGeom prst="line">
            <a:avLst/>
          </a:prstGeom>
          <a:noFill/>
          <a:ln w="18360" cap="flat">
            <a:solidFill>
              <a:srgbClr val="000000"/>
            </a:solidFill>
            <a:round/>
            <a:headEnd/>
            <a:tailEnd/>
          </a:ln>
          <a:effectLst/>
        </p:spPr>
        <p:txBody>
          <a:bodyPr lIns="69513" tIns="34756" rIns="69513" bIns="34756"/>
          <a:lstStyle/>
          <a:p>
            <a:endParaRPr lang="hu-HU"/>
          </a:p>
        </p:txBody>
      </p:sp>
      <p:sp>
        <p:nvSpPr>
          <p:cNvPr id="3107" name="Line 35"/>
          <p:cNvSpPr>
            <a:spLocks noChangeShapeType="1"/>
          </p:cNvSpPr>
          <p:nvPr/>
        </p:nvSpPr>
        <p:spPr bwMode="auto">
          <a:xfrm flipV="1">
            <a:off x="7681709" y="2763044"/>
            <a:ext cx="1441" cy="289719"/>
          </a:xfrm>
          <a:prstGeom prst="line">
            <a:avLst/>
          </a:prstGeom>
          <a:noFill/>
          <a:ln w="18360" cap="flat">
            <a:solidFill>
              <a:srgbClr val="000000"/>
            </a:solidFill>
            <a:round/>
            <a:headEnd/>
            <a:tailEnd/>
          </a:ln>
          <a:effectLst/>
        </p:spPr>
        <p:txBody>
          <a:bodyPr lIns="69513" tIns="34756" rIns="69513" bIns="34756"/>
          <a:lstStyle/>
          <a:p>
            <a:endParaRPr lang="hu-HU"/>
          </a:p>
        </p:txBody>
      </p:sp>
      <p:sp>
        <p:nvSpPr>
          <p:cNvPr id="3108" name="Line 36"/>
          <p:cNvSpPr>
            <a:spLocks noChangeShapeType="1"/>
          </p:cNvSpPr>
          <p:nvPr/>
        </p:nvSpPr>
        <p:spPr bwMode="auto">
          <a:xfrm flipV="1">
            <a:off x="553221" y="2456458"/>
            <a:ext cx="1441" cy="300633"/>
          </a:xfrm>
          <a:prstGeom prst="line">
            <a:avLst/>
          </a:prstGeom>
          <a:noFill/>
          <a:ln w="18360" cap="flat">
            <a:solidFill>
              <a:srgbClr val="000000"/>
            </a:solidFill>
            <a:round/>
            <a:headEnd/>
            <a:tailEnd/>
          </a:ln>
          <a:effectLst/>
        </p:spPr>
        <p:txBody>
          <a:bodyPr lIns="69513" tIns="34756" rIns="69513" bIns="34756"/>
          <a:lstStyle/>
          <a:p>
            <a:endParaRPr lang="hu-HU"/>
          </a:p>
        </p:txBody>
      </p:sp>
      <p:grpSp>
        <p:nvGrpSpPr>
          <p:cNvPr id="2" name="Csoportba foglalás 103"/>
          <p:cNvGrpSpPr/>
          <p:nvPr/>
        </p:nvGrpSpPr>
        <p:grpSpPr>
          <a:xfrm>
            <a:off x="4281703" y="3955654"/>
            <a:ext cx="1335511" cy="504031"/>
            <a:chOff x="4281703" y="5164337"/>
            <a:chExt cx="1335511" cy="504031"/>
          </a:xfrm>
        </p:grpSpPr>
        <p:sp>
          <p:nvSpPr>
            <p:cNvPr id="3127" name="Line 55"/>
            <p:cNvSpPr>
              <a:spLocks noChangeShapeType="1"/>
            </p:cNvSpPr>
            <p:nvPr/>
          </p:nvSpPr>
          <p:spPr bwMode="auto">
            <a:xfrm flipH="1">
              <a:off x="5175195" y="5512470"/>
              <a:ext cx="414916" cy="0"/>
            </a:xfrm>
            <a:prstGeom prst="line">
              <a:avLst/>
            </a:prstGeom>
            <a:noFill/>
            <a:ln w="18360" cap="rnd">
              <a:solidFill>
                <a:srgbClr val="333333"/>
              </a:solidFill>
              <a:prstDash val="sysDot"/>
              <a:round/>
              <a:headEnd/>
              <a:tailEnd/>
            </a:ln>
            <a:effectLst/>
          </p:spPr>
          <p:txBody>
            <a:bodyPr/>
            <a:lstStyle/>
            <a:p>
              <a:endParaRPr lang="hu-HU"/>
            </a:p>
          </p:txBody>
        </p:sp>
        <p:sp>
          <p:nvSpPr>
            <p:cNvPr id="3128" name="Line 56"/>
            <p:cNvSpPr>
              <a:spLocks noChangeShapeType="1"/>
            </p:cNvSpPr>
            <p:nvPr/>
          </p:nvSpPr>
          <p:spPr bwMode="auto">
            <a:xfrm flipH="1">
              <a:off x="5175195" y="5557118"/>
              <a:ext cx="414916" cy="0"/>
            </a:xfrm>
            <a:prstGeom prst="line">
              <a:avLst/>
            </a:prstGeom>
            <a:noFill/>
            <a:ln w="18360" cap="rnd">
              <a:solidFill>
                <a:srgbClr val="333333"/>
              </a:solidFill>
              <a:prstDash val="sysDot"/>
              <a:round/>
              <a:headEnd/>
              <a:tailEnd/>
            </a:ln>
            <a:effectLst/>
          </p:spPr>
          <p:txBody>
            <a:bodyPr/>
            <a:lstStyle/>
            <a:p>
              <a:endParaRPr lang="hu-HU"/>
            </a:p>
          </p:txBody>
        </p:sp>
        <p:sp>
          <p:nvSpPr>
            <p:cNvPr id="3111" name="AutoShape 39"/>
            <p:cNvSpPr>
              <a:spLocks noChangeArrowheads="1"/>
            </p:cNvSpPr>
            <p:nvPr/>
          </p:nvSpPr>
          <p:spPr bwMode="auto">
            <a:xfrm flipH="1">
              <a:off x="4290347" y="5164337"/>
              <a:ext cx="1326867" cy="57547"/>
            </a:xfrm>
            <a:prstGeom prst="homePlate">
              <a:avLst>
                <a:gd name="adj" fmla="val 134533"/>
              </a:avLst>
            </a:prstGeom>
            <a:solidFill>
              <a:srgbClr val="729FCF"/>
            </a:solidFill>
            <a:ln w="18360" cap="flat">
              <a:solidFill>
                <a:srgbClr val="333333"/>
              </a:solidFill>
              <a:round/>
              <a:headEnd/>
              <a:tailEnd/>
            </a:ln>
            <a:effectLst/>
          </p:spPr>
          <p:txBody>
            <a:bodyPr wrap="none" lIns="69513" tIns="34756" rIns="69513" bIns="34756" anchor="ctr"/>
            <a:lstStyle/>
            <a:p>
              <a:endParaRPr lang="hu-HU"/>
            </a:p>
          </p:txBody>
        </p:sp>
        <p:sp>
          <p:nvSpPr>
            <p:cNvPr id="3112" name="AutoShape 40"/>
            <p:cNvSpPr>
              <a:spLocks noChangeArrowheads="1"/>
            </p:cNvSpPr>
            <p:nvPr/>
          </p:nvSpPr>
          <p:spPr bwMode="auto">
            <a:xfrm flipH="1">
              <a:off x="4294669" y="5276453"/>
              <a:ext cx="1319663" cy="57547"/>
            </a:xfrm>
            <a:prstGeom prst="homePlate">
              <a:avLst>
                <a:gd name="adj" fmla="val 133803"/>
              </a:avLst>
            </a:prstGeom>
            <a:solidFill>
              <a:srgbClr val="729FCF"/>
            </a:solidFill>
            <a:ln w="18360" cap="flat">
              <a:solidFill>
                <a:srgbClr val="333333"/>
              </a:solidFill>
              <a:round/>
              <a:headEnd/>
              <a:tailEnd/>
            </a:ln>
            <a:effectLst/>
          </p:spPr>
          <p:txBody>
            <a:bodyPr wrap="none" lIns="69513" tIns="34756" rIns="69513" bIns="34756" anchor="ctr"/>
            <a:lstStyle/>
            <a:p>
              <a:endParaRPr lang="hu-HU"/>
            </a:p>
          </p:txBody>
        </p:sp>
        <p:sp>
          <p:nvSpPr>
            <p:cNvPr id="3113" name="AutoShape 41"/>
            <p:cNvSpPr>
              <a:spLocks noChangeArrowheads="1"/>
            </p:cNvSpPr>
            <p:nvPr/>
          </p:nvSpPr>
          <p:spPr bwMode="auto">
            <a:xfrm flipH="1">
              <a:off x="4294669" y="5392540"/>
              <a:ext cx="1319663" cy="57547"/>
            </a:xfrm>
            <a:prstGeom prst="homePlate">
              <a:avLst>
                <a:gd name="adj" fmla="val 133803"/>
              </a:avLst>
            </a:prstGeom>
            <a:solidFill>
              <a:srgbClr val="729FCF"/>
            </a:solidFill>
            <a:ln w="18360" cap="flat">
              <a:solidFill>
                <a:srgbClr val="333333"/>
              </a:solidFill>
              <a:round/>
              <a:headEnd/>
              <a:tailEnd/>
            </a:ln>
            <a:effectLst/>
          </p:spPr>
          <p:txBody>
            <a:bodyPr wrap="none" lIns="69513" tIns="34756" rIns="69513" bIns="34756" anchor="ctr"/>
            <a:lstStyle/>
            <a:p>
              <a:endParaRPr lang="hu-HU"/>
            </a:p>
          </p:txBody>
        </p:sp>
        <p:sp>
          <p:nvSpPr>
            <p:cNvPr id="3114" name="AutoShape 42"/>
            <p:cNvSpPr>
              <a:spLocks noChangeArrowheads="1"/>
            </p:cNvSpPr>
            <p:nvPr/>
          </p:nvSpPr>
          <p:spPr bwMode="auto">
            <a:xfrm flipH="1">
              <a:off x="4281703" y="5505649"/>
              <a:ext cx="1249071" cy="57547"/>
            </a:xfrm>
            <a:prstGeom prst="homePlate">
              <a:avLst>
                <a:gd name="adj" fmla="val 126645"/>
              </a:avLst>
            </a:prstGeom>
            <a:solidFill>
              <a:srgbClr val="729FCF"/>
            </a:solidFill>
            <a:ln w="18360" cap="flat">
              <a:solidFill>
                <a:srgbClr val="333333"/>
              </a:solidFill>
              <a:round/>
              <a:headEnd/>
              <a:tailEnd/>
            </a:ln>
            <a:effectLst/>
          </p:spPr>
          <p:txBody>
            <a:bodyPr wrap="none" lIns="69513" tIns="34756" rIns="69513" bIns="34756" anchor="ctr"/>
            <a:lstStyle/>
            <a:p>
              <a:endParaRPr lang="hu-HU"/>
            </a:p>
          </p:txBody>
        </p:sp>
        <p:sp>
          <p:nvSpPr>
            <p:cNvPr id="3115" name="AutoShape 43"/>
            <p:cNvSpPr>
              <a:spLocks noChangeArrowheads="1"/>
            </p:cNvSpPr>
            <p:nvPr/>
          </p:nvSpPr>
          <p:spPr bwMode="auto">
            <a:xfrm flipH="1">
              <a:off x="4296109" y="5610821"/>
              <a:ext cx="739070" cy="57547"/>
            </a:xfrm>
            <a:prstGeom prst="homePlate">
              <a:avLst>
                <a:gd name="adj" fmla="val 109946"/>
              </a:avLst>
            </a:prstGeom>
            <a:solidFill>
              <a:srgbClr val="729FCF"/>
            </a:solidFill>
            <a:ln w="18360" cap="flat">
              <a:solidFill>
                <a:srgbClr val="333333"/>
              </a:solidFill>
              <a:round/>
              <a:headEnd/>
              <a:tailEnd/>
            </a:ln>
            <a:effectLst/>
          </p:spPr>
          <p:txBody>
            <a:bodyPr wrap="none" lIns="69513" tIns="34756" rIns="69513" bIns="34756" anchor="ctr"/>
            <a:lstStyle/>
            <a:p>
              <a:endParaRPr lang="hu-HU"/>
            </a:p>
          </p:txBody>
        </p:sp>
        <p:sp>
          <p:nvSpPr>
            <p:cNvPr id="3130" name="Line 58"/>
            <p:cNvSpPr>
              <a:spLocks noChangeShapeType="1"/>
            </p:cNvSpPr>
            <p:nvPr/>
          </p:nvSpPr>
          <p:spPr bwMode="auto">
            <a:xfrm flipH="1">
              <a:off x="5036620" y="5622727"/>
              <a:ext cx="414916" cy="0"/>
            </a:xfrm>
            <a:prstGeom prst="line">
              <a:avLst/>
            </a:prstGeom>
            <a:noFill/>
            <a:ln w="18360" cap="rnd">
              <a:solidFill>
                <a:srgbClr val="333333"/>
              </a:solidFill>
              <a:prstDash val="sysDot"/>
              <a:round/>
              <a:headEnd/>
              <a:tailEnd/>
            </a:ln>
            <a:effectLst/>
          </p:spPr>
          <p:txBody>
            <a:bodyPr/>
            <a:lstStyle/>
            <a:p>
              <a:endParaRPr lang="hu-HU"/>
            </a:p>
          </p:txBody>
        </p:sp>
        <p:sp>
          <p:nvSpPr>
            <p:cNvPr id="3131" name="Line 59"/>
            <p:cNvSpPr>
              <a:spLocks noChangeShapeType="1"/>
            </p:cNvSpPr>
            <p:nvPr/>
          </p:nvSpPr>
          <p:spPr bwMode="auto">
            <a:xfrm flipH="1">
              <a:off x="5036620" y="5667375"/>
              <a:ext cx="414916" cy="0"/>
            </a:xfrm>
            <a:prstGeom prst="line">
              <a:avLst/>
            </a:prstGeom>
            <a:noFill/>
            <a:ln w="18360" cap="rnd">
              <a:solidFill>
                <a:srgbClr val="333333"/>
              </a:solidFill>
              <a:prstDash val="sysDot"/>
              <a:round/>
              <a:headEnd/>
              <a:tailEnd/>
            </a:ln>
            <a:effectLst/>
          </p:spPr>
          <p:txBody>
            <a:bodyPr/>
            <a:lstStyle/>
            <a:p>
              <a:endParaRPr lang="hu-HU"/>
            </a:p>
          </p:txBody>
        </p:sp>
      </p:grpSp>
      <p:grpSp>
        <p:nvGrpSpPr>
          <p:cNvPr id="3" name="Csoportba foglalás 104"/>
          <p:cNvGrpSpPr/>
          <p:nvPr/>
        </p:nvGrpSpPr>
        <p:grpSpPr>
          <a:xfrm>
            <a:off x="4286025" y="3372445"/>
            <a:ext cx="1332629" cy="380007"/>
            <a:chOff x="4286025" y="5735837"/>
            <a:chExt cx="1332629" cy="380007"/>
          </a:xfrm>
        </p:grpSpPr>
        <p:sp>
          <p:nvSpPr>
            <p:cNvPr id="3116" name="AutoShape 44"/>
            <p:cNvSpPr>
              <a:spLocks noChangeArrowheads="1"/>
            </p:cNvSpPr>
            <p:nvPr/>
          </p:nvSpPr>
          <p:spPr bwMode="auto">
            <a:xfrm flipH="1">
              <a:off x="4286025" y="5735837"/>
              <a:ext cx="1319663" cy="57547"/>
            </a:xfrm>
            <a:prstGeom prst="homePlate">
              <a:avLst>
                <a:gd name="adj" fmla="val 133803"/>
              </a:avLst>
            </a:prstGeom>
            <a:solidFill>
              <a:srgbClr val="DD4814"/>
            </a:solidFill>
            <a:ln w="18360" cap="flat">
              <a:solidFill>
                <a:srgbClr val="333333"/>
              </a:solidFill>
              <a:round/>
              <a:headEnd/>
              <a:tailEnd/>
            </a:ln>
            <a:effectLst/>
          </p:spPr>
          <p:txBody>
            <a:bodyPr wrap="none" lIns="69513" tIns="34756" rIns="69513" bIns="34756" anchor="ctr"/>
            <a:lstStyle/>
            <a:p>
              <a:endParaRPr lang="hu-HU"/>
            </a:p>
          </p:txBody>
        </p:sp>
        <p:sp>
          <p:nvSpPr>
            <p:cNvPr id="3117" name="AutoShape 45"/>
            <p:cNvSpPr>
              <a:spLocks noChangeArrowheads="1"/>
            </p:cNvSpPr>
            <p:nvPr/>
          </p:nvSpPr>
          <p:spPr bwMode="auto">
            <a:xfrm flipH="1">
              <a:off x="4298991" y="5840016"/>
              <a:ext cx="1319663" cy="57547"/>
            </a:xfrm>
            <a:prstGeom prst="homePlate">
              <a:avLst>
                <a:gd name="adj" fmla="val 122762"/>
              </a:avLst>
            </a:prstGeom>
            <a:solidFill>
              <a:srgbClr val="DD4814"/>
            </a:solidFill>
            <a:ln w="18360" cap="flat">
              <a:solidFill>
                <a:srgbClr val="333333"/>
              </a:solidFill>
              <a:round/>
              <a:headEnd/>
              <a:tailEnd/>
            </a:ln>
            <a:effectLst/>
          </p:spPr>
          <p:txBody>
            <a:bodyPr wrap="none" lIns="69513" tIns="34756" rIns="69513" bIns="34756" anchor="ctr"/>
            <a:lstStyle/>
            <a:p>
              <a:endParaRPr lang="hu-HU"/>
            </a:p>
          </p:txBody>
        </p:sp>
        <p:sp>
          <p:nvSpPr>
            <p:cNvPr id="3118" name="AutoShape 46"/>
            <p:cNvSpPr>
              <a:spLocks noChangeArrowheads="1"/>
            </p:cNvSpPr>
            <p:nvPr/>
          </p:nvSpPr>
          <p:spPr bwMode="auto">
            <a:xfrm flipH="1">
              <a:off x="4290347" y="5953125"/>
              <a:ext cx="913391" cy="57547"/>
            </a:xfrm>
            <a:prstGeom prst="homePlate">
              <a:avLst>
                <a:gd name="adj" fmla="val 124391"/>
              </a:avLst>
            </a:prstGeom>
            <a:solidFill>
              <a:srgbClr val="DD4814"/>
            </a:solidFill>
            <a:ln w="18360" cap="flat">
              <a:solidFill>
                <a:srgbClr val="333333"/>
              </a:solidFill>
              <a:round/>
              <a:headEnd/>
              <a:tailEnd/>
            </a:ln>
            <a:effectLst/>
          </p:spPr>
          <p:txBody>
            <a:bodyPr wrap="none" lIns="69513" tIns="34756" rIns="69513" bIns="34756" anchor="ctr"/>
            <a:lstStyle/>
            <a:p>
              <a:endParaRPr lang="hu-HU"/>
            </a:p>
          </p:txBody>
        </p:sp>
        <p:sp>
          <p:nvSpPr>
            <p:cNvPr id="3119" name="AutoShape 47"/>
            <p:cNvSpPr>
              <a:spLocks noChangeArrowheads="1"/>
            </p:cNvSpPr>
            <p:nvPr/>
          </p:nvSpPr>
          <p:spPr bwMode="auto">
            <a:xfrm flipH="1">
              <a:off x="4286026" y="6058297"/>
              <a:ext cx="498475" cy="57547"/>
            </a:xfrm>
            <a:prstGeom prst="homePlate">
              <a:avLst>
                <a:gd name="adj" fmla="val 111108"/>
              </a:avLst>
            </a:prstGeom>
            <a:solidFill>
              <a:srgbClr val="DD4814"/>
            </a:solidFill>
            <a:ln w="18360" cap="flat">
              <a:solidFill>
                <a:srgbClr val="333333"/>
              </a:solidFill>
              <a:round/>
              <a:headEnd/>
              <a:tailEnd/>
            </a:ln>
            <a:effectLst/>
          </p:spPr>
          <p:txBody>
            <a:bodyPr wrap="none" lIns="69513" tIns="34756" rIns="69513" bIns="34756" anchor="ctr"/>
            <a:lstStyle/>
            <a:p>
              <a:endParaRPr lang="hu-HU"/>
            </a:p>
          </p:txBody>
        </p:sp>
        <p:sp>
          <p:nvSpPr>
            <p:cNvPr id="3121" name="Line 49"/>
            <p:cNvSpPr>
              <a:spLocks noChangeShapeType="1"/>
            </p:cNvSpPr>
            <p:nvPr/>
          </p:nvSpPr>
          <p:spPr bwMode="auto">
            <a:xfrm flipH="1">
              <a:off x="4787381" y="6069211"/>
              <a:ext cx="414916" cy="0"/>
            </a:xfrm>
            <a:prstGeom prst="line">
              <a:avLst/>
            </a:prstGeom>
            <a:noFill/>
            <a:ln w="18360" cap="rnd">
              <a:solidFill>
                <a:srgbClr val="333333"/>
              </a:solidFill>
              <a:prstDash val="sysDot"/>
              <a:round/>
              <a:headEnd/>
              <a:tailEnd/>
            </a:ln>
            <a:effectLst/>
          </p:spPr>
          <p:txBody>
            <a:bodyPr/>
            <a:lstStyle/>
            <a:p>
              <a:endParaRPr lang="hu-HU"/>
            </a:p>
          </p:txBody>
        </p:sp>
        <p:sp>
          <p:nvSpPr>
            <p:cNvPr id="3122" name="Line 50"/>
            <p:cNvSpPr>
              <a:spLocks noChangeShapeType="1"/>
            </p:cNvSpPr>
            <p:nvPr/>
          </p:nvSpPr>
          <p:spPr bwMode="auto">
            <a:xfrm flipH="1">
              <a:off x="4787381" y="6113859"/>
              <a:ext cx="414916" cy="0"/>
            </a:xfrm>
            <a:prstGeom prst="line">
              <a:avLst/>
            </a:prstGeom>
            <a:noFill/>
            <a:ln w="18360" cap="rnd">
              <a:solidFill>
                <a:srgbClr val="333333"/>
              </a:solidFill>
              <a:prstDash val="sysDot"/>
              <a:round/>
              <a:headEnd/>
              <a:tailEnd/>
            </a:ln>
            <a:effectLst/>
          </p:spPr>
          <p:txBody>
            <a:bodyPr/>
            <a:lstStyle/>
            <a:p>
              <a:endParaRPr lang="hu-HU"/>
            </a:p>
          </p:txBody>
        </p:sp>
        <p:sp>
          <p:nvSpPr>
            <p:cNvPr id="3133" name="Line 61"/>
            <p:cNvSpPr>
              <a:spLocks noChangeShapeType="1"/>
            </p:cNvSpPr>
            <p:nvPr/>
          </p:nvSpPr>
          <p:spPr bwMode="auto">
            <a:xfrm flipH="1">
              <a:off x="5202297" y="5953125"/>
              <a:ext cx="414916" cy="0"/>
            </a:xfrm>
            <a:prstGeom prst="line">
              <a:avLst/>
            </a:prstGeom>
            <a:noFill/>
            <a:ln w="18360" cap="rnd">
              <a:solidFill>
                <a:srgbClr val="333333"/>
              </a:solidFill>
              <a:prstDash val="sysDot"/>
              <a:round/>
              <a:headEnd/>
              <a:tailEnd/>
            </a:ln>
            <a:effectLst/>
          </p:spPr>
          <p:txBody>
            <a:bodyPr/>
            <a:lstStyle/>
            <a:p>
              <a:endParaRPr lang="hu-HU"/>
            </a:p>
          </p:txBody>
        </p:sp>
        <p:sp>
          <p:nvSpPr>
            <p:cNvPr id="3134" name="Line 62"/>
            <p:cNvSpPr>
              <a:spLocks noChangeShapeType="1"/>
            </p:cNvSpPr>
            <p:nvPr/>
          </p:nvSpPr>
          <p:spPr bwMode="auto">
            <a:xfrm flipH="1">
              <a:off x="5202297" y="5997773"/>
              <a:ext cx="414916" cy="0"/>
            </a:xfrm>
            <a:prstGeom prst="line">
              <a:avLst/>
            </a:prstGeom>
            <a:noFill/>
            <a:ln w="18360" cap="rnd">
              <a:solidFill>
                <a:srgbClr val="333333"/>
              </a:solidFill>
              <a:prstDash val="sysDot"/>
              <a:round/>
              <a:headEnd/>
              <a:tailEnd/>
            </a:ln>
            <a:effectLst/>
          </p:spPr>
          <p:txBody>
            <a:bodyPr/>
            <a:lstStyle/>
            <a:p>
              <a:endParaRPr lang="hu-HU"/>
            </a:p>
          </p:txBody>
        </p:sp>
      </p:grpSp>
      <p:grpSp>
        <p:nvGrpSpPr>
          <p:cNvPr id="4" name="Csoportba foglalás 106"/>
          <p:cNvGrpSpPr/>
          <p:nvPr/>
        </p:nvGrpSpPr>
        <p:grpSpPr>
          <a:xfrm>
            <a:off x="4283144" y="5073005"/>
            <a:ext cx="2077462" cy="171648"/>
            <a:chOff x="4283144" y="4592837"/>
            <a:chExt cx="2077462" cy="171648"/>
          </a:xfrm>
        </p:grpSpPr>
        <p:sp>
          <p:nvSpPr>
            <p:cNvPr id="3109" name="AutoShape 37"/>
            <p:cNvSpPr>
              <a:spLocks noChangeArrowheads="1"/>
            </p:cNvSpPr>
            <p:nvPr/>
          </p:nvSpPr>
          <p:spPr bwMode="auto">
            <a:xfrm flipH="1">
              <a:off x="4283144" y="4592837"/>
              <a:ext cx="1659664" cy="57547"/>
            </a:xfrm>
            <a:prstGeom prst="homePlate">
              <a:avLst>
                <a:gd name="adj" fmla="val 144276"/>
              </a:avLst>
            </a:prstGeom>
            <a:solidFill>
              <a:srgbClr val="009900"/>
            </a:solidFill>
            <a:ln w="18360" cap="flat">
              <a:solidFill>
                <a:srgbClr val="333333"/>
              </a:solidFill>
              <a:round/>
              <a:headEnd/>
              <a:tailEnd/>
            </a:ln>
            <a:effectLst/>
          </p:spPr>
          <p:txBody>
            <a:bodyPr wrap="none" lIns="69513" tIns="34756" rIns="69513" bIns="34756" anchor="ctr"/>
            <a:lstStyle/>
            <a:p>
              <a:endParaRPr lang="hu-HU"/>
            </a:p>
          </p:txBody>
        </p:sp>
        <p:sp>
          <p:nvSpPr>
            <p:cNvPr id="3110" name="AutoShape 38"/>
            <p:cNvSpPr>
              <a:spLocks noChangeArrowheads="1"/>
            </p:cNvSpPr>
            <p:nvPr/>
          </p:nvSpPr>
          <p:spPr bwMode="auto">
            <a:xfrm flipH="1">
              <a:off x="4287466" y="4706938"/>
              <a:ext cx="1328307" cy="57547"/>
            </a:xfrm>
            <a:prstGeom prst="homePlate">
              <a:avLst>
                <a:gd name="adj" fmla="val 134679"/>
              </a:avLst>
            </a:prstGeom>
            <a:solidFill>
              <a:srgbClr val="009900"/>
            </a:solidFill>
            <a:ln w="18360" cap="flat">
              <a:solidFill>
                <a:srgbClr val="333333"/>
              </a:solidFill>
              <a:round/>
              <a:headEnd/>
              <a:tailEnd/>
            </a:ln>
            <a:effectLst/>
          </p:spPr>
          <p:txBody>
            <a:bodyPr wrap="none" lIns="69513" tIns="34756" rIns="69513" bIns="34756" anchor="ctr"/>
            <a:lstStyle/>
            <a:p>
              <a:endParaRPr lang="hu-HU"/>
            </a:p>
          </p:txBody>
        </p:sp>
        <p:grpSp>
          <p:nvGrpSpPr>
            <p:cNvPr id="5" name="Group 63"/>
            <p:cNvGrpSpPr>
              <a:grpSpLocks/>
            </p:cNvGrpSpPr>
            <p:nvPr/>
          </p:nvGrpSpPr>
          <p:grpSpPr bwMode="auto">
            <a:xfrm>
              <a:off x="5948571" y="4603750"/>
              <a:ext cx="412035" cy="43656"/>
              <a:chOff x="4129" y="4640"/>
              <a:chExt cx="286" cy="44"/>
            </a:xfrm>
          </p:grpSpPr>
          <p:sp>
            <p:nvSpPr>
              <p:cNvPr id="3136" name="Line 64"/>
              <p:cNvSpPr>
                <a:spLocks noChangeShapeType="1"/>
              </p:cNvSpPr>
              <p:nvPr/>
            </p:nvSpPr>
            <p:spPr bwMode="auto">
              <a:xfrm flipH="1">
                <a:off x="4128" y="4640"/>
                <a:ext cx="288" cy="0"/>
              </a:xfrm>
              <a:prstGeom prst="line">
                <a:avLst/>
              </a:prstGeom>
              <a:noFill/>
              <a:ln w="18360" cap="rnd">
                <a:solidFill>
                  <a:srgbClr val="333333"/>
                </a:solidFill>
                <a:prstDash val="sysDot"/>
                <a:round/>
                <a:headEnd/>
                <a:tailEnd/>
              </a:ln>
              <a:effectLst/>
            </p:spPr>
            <p:txBody>
              <a:bodyPr/>
              <a:lstStyle/>
              <a:p>
                <a:endParaRPr lang="hu-HU"/>
              </a:p>
            </p:txBody>
          </p:sp>
          <p:sp>
            <p:nvSpPr>
              <p:cNvPr id="3137" name="Line 65"/>
              <p:cNvSpPr>
                <a:spLocks noChangeShapeType="1"/>
              </p:cNvSpPr>
              <p:nvPr/>
            </p:nvSpPr>
            <p:spPr bwMode="auto">
              <a:xfrm flipH="1">
                <a:off x="4128" y="4685"/>
                <a:ext cx="288" cy="0"/>
              </a:xfrm>
              <a:prstGeom prst="line">
                <a:avLst/>
              </a:prstGeom>
              <a:noFill/>
              <a:ln w="18360" cap="rnd">
                <a:solidFill>
                  <a:srgbClr val="333333"/>
                </a:solidFill>
                <a:prstDash val="sysDot"/>
                <a:round/>
                <a:headEnd/>
                <a:tailEnd/>
              </a:ln>
              <a:effectLst/>
            </p:spPr>
            <p:txBody>
              <a:bodyPr/>
              <a:lstStyle/>
              <a:p>
                <a:endParaRPr lang="hu-HU"/>
              </a:p>
            </p:txBody>
          </p:sp>
        </p:grpSp>
      </p:grpSp>
      <p:grpSp>
        <p:nvGrpSpPr>
          <p:cNvPr id="6" name="Group 51"/>
          <p:cNvGrpSpPr>
            <a:grpSpLocks/>
          </p:cNvGrpSpPr>
          <p:nvPr/>
        </p:nvGrpSpPr>
        <p:grpSpPr bwMode="auto">
          <a:xfrm>
            <a:off x="5159969" y="4866485"/>
            <a:ext cx="414916" cy="44648"/>
            <a:chOff x="3725" y="5089"/>
            <a:chExt cx="288" cy="45"/>
          </a:xfrm>
        </p:grpSpPr>
        <p:sp>
          <p:nvSpPr>
            <p:cNvPr id="3124" name="Line 52"/>
            <p:cNvSpPr>
              <a:spLocks noChangeShapeType="1"/>
            </p:cNvSpPr>
            <p:nvPr/>
          </p:nvSpPr>
          <p:spPr bwMode="auto">
            <a:xfrm flipH="1">
              <a:off x="3725" y="5089"/>
              <a:ext cx="288" cy="0"/>
            </a:xfrm>
            <a:prstGeom prst="line">
              <a:avLst/>
            </a:prstGeom>
            <a:noFill/>
            <a:ln w="18360" cap="rnd">
              <a:solidFill>
                <a:srgbClr val="333333"/>
              </a:solidFill>
              <a:prstDash val="sysDot"/>
              <a:round/>
              <a:headEnd/>
              <a:tailEnd/>
            </a:ln>
            <a:effectLst/>
          </p:spPr>
          <p:txBody>
            <a:bodyPr/>
            <a:lstStyle/>
            <a:p>
              <a:endParaRPr lang="hu-HU"/>
            </a:p>
          </p:txBody>
        </p:sp>
        <p:sp>
          <p:nvSpPr>
            <p:cNvPr id="3125" name="Line 53"/>
            <p:cNvSpPr>
              <a:spLocks noChangeShapeType="1"/>
            </p:cNvSpPr>
            <p:nvPr/>
          </p:nvSpPr>
          <p:spPr bwMode="auto">
            <a:xfrm flipH="1">
              <a:off x="3725" y="5134"/>
              <a:ext cx="288" cy="0"/>
            </a:xfrm>
            <a:prstGeom prst="line">
              <a:avLst/>
            </a:prstGeom>
            <a:noFill/>
            <a:ln w="18360" cap="rnd">
              <a:solidFill>
                <a:srgbClr val="333333"/>
              </a:solidFill>
              <a:prstDash val="sysDot"/>
              <a:round/>
              <a:headEnd/>
              <a:tailEnd/>
            </a:ln>
            <a:effectLst/>
          </p:spPr>
          <p:txBody>
            <a:bodyPr/>
            <a:lstStyle/>
            <a:p>
              <a:endParaRPr lang="hu-HU"/>
            </a:p>
          </p:txBody>
        </p:sp>
      </p:grpSp>
      <p:sp>
        <p:nvSpPr>
          <p:cNvPr id="3077" name="AutoShape 5"/>
          <p:cNvSpPr>
            <a:spLocks noChangeArrowheads="1"/>
          </p:cNvSpPr>
          <p:nvPr/>
        </p:nvSpPr>
        <p:spPr bwMode="auto">
          <a:xfrm flipH="1">
            <a:off x="4287466" y="4632350"/>
            <a:ext cx="3402887" cy="57547"/>
          </a:xfrm>
          <a:prstGeom prst="homePlate">
            <a:avLst>
              <a:gd name="adj" fmla="val 150265"/>
            </a:avLst>
          </a:prstGeom>
          <a:solidFill>
            <a:srgbClr val="FF950E"/>
          </a:solidFill>
          <a:ln w="18360" cap="flat">
            <a:solidFill>
              <a:srgbClr val="333333"/>
            </a:solidFill>
            <a:round/>
            <a:headEnd/>
            <a:tailEnd/>
          </a:ln>
          <a:effectLst/>
        </p:spPr>
        <p:txBody>
          <a:bodyPr wrap="none" lIns="69513" tIns="34756" rIns="69513" bIns="34756" anchor="ctr"/>
          <a:lstStyle/>
          <a:p>
            <a:endParaRPr lang="hu-HU"/>
          </a:p>
        </p:txBody>
      </p:sp>
      <p:sp>
        <p:nvSpPr>
          <p:cNvPr id="3081" name="AutoShape 9"/>
          <p:cNvSpPr>
            <a:spLocks noChangeArrowheads="1"/>
          </p:cNvSpPr>
          <p:nvPr/>
        </p:nvSpPr>
        <p:spPr bwMode="auto">
          <a:xfrm flipH="1">
            <a:off x="4291788" y="4742482"/>
            <a:ext cx="1319663" cy="57547"/>
          </a:xfrm>
          <a:prstGeom prst="homePlate">
            <a:avLst>
              <a:gd name="adj" fmla="val 133803"/>
            </a:avLst>
          </a:prstGeom>
          <a:solidFill>
            <a:srgbClr val="FF950E"/>
          </a:solidFill>
          <a:ln w="18360" cap="flat">
            <a:solidFill>
              <a:srgbClr val="333333"/>
            </a:solidFill>
            <a:round/>
            <a:headEnd/>
            <a:tailEnd/>
          </a:ln>
          <a:effectLst/>
        </p:spPr>
        <p:txBody>
          <a:bodyPr wrap="none" lIns="69513" tIns="34756" rIns="69513" bIns="34756" anchor="ctr"/>
          <a:lstStyle/>
          <a:p>
            <a:endParaRPr lang="hu-HU"/>
          </a:p>
        </p:txBody>
      </p:sp>
      <p:sp>
        <p:nvSpPr>
          <p:cNvPr id="3082" name="AutoShape 10"/>
          <p:cNvSpPr>
            <a:spLocks noChangeArrowheads="1"/>
          </p:cNvSpPr>
          <p:nvPr/>
        </p:nvSpPr>
        <p:spPr bwMode="auto">
          <a:xfrm flipH="1">
            <a:off x="4296110" y="4857576"/>
            <a:ext cx="1070426" cy="57547"/>
          </a:xfrm>
          <a:prstGeom prst="homePlate">
            <a:avLst>
              <a:gd name="adj" fmla="val 125257"/>
            </a:avLst>
          </a:prstGeom>
          <a:solidFill>
            <a:srgbClr val="FF950E"/>
          </a:solidFill>
          <a:ln w="18360" cap="flat">
            <a:solidFill>
              <a:srgbClr val="333333"/>
            </a:solidFill>
            <a:round/>
            <a:headEnd/>
            <a:tailEnd/>
          </a:ln>
          <a:effectLst/>
        </p:spPr>
        <p:txBody>
          <a:bodyPr wrap="none" lIns="69513" tIns="34756" rIns="69513" bIns="34756" anchor="ctr"/>
          <a:lstStyle/>
          <a:p>
            <a:endParaRPr lang="hu-HU"/>
          </a:p>
        </p:txBody>
      </p:sp>
      <p:grpSp>
        <p:nvGrpSpPr>
          <p:cNvPr id="7" name="Csoportba foglalás 109"/>
          <p:cNvGrpSpPr/>
          <p:nvPr/>
        </p:nvGrpSpPr>
        <p:grpSpPr>
          <a:xfrm>
            <a:off x="7111921" y="3381350"/>
            <a:ext cx="1964366" cy="595734"/>
            <a:chOff x="7111921" y="3741390"/>
            <a:chExt cx="1964366" cy="595734"/>
          </a:xfrm>
        </p:grpSpPr>
        <p:sp>
          <p:nvSpPr>
            <p:cNvPr id="3076" name="Text Box 4"/>
            <p:cNvSpPr txBox="1">
              <a:spLocks noChangeArrowheads="1"/>
            </p:cNvSpPr>
            <p:nvPr/>
          </p:nvSpPr>
          <p:spPr bwMode="auto">
            <a:xfrm>
              <a:off x="7358996" y="4102522"/>
              <a:ext cx="1317459" cy="234602"/>
            </a:xfrm>
            <a:prstGeom prst="rect">
              <a:avLst/>
            </a:prstGeom>
            <a:noFill/>
            <a:ln w="9525" cap="flat">
              <a:noFill/>
              <a:round/>
              <a:headEnd/>
              <a:tailEnd/>
            </a:ln>
            <a:effectLst/>
          </p:spPr>
          <p:txBody>
            <a:bodyPr wrap="none" lIns="68418" tIns="41051"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900" dirty="0">
                  <a:solidFill>
                    <a:srgbClr val="000000"/>
                  </a:solidFill>
                  <a:ea typeface="Droid Sans Fallback" charset="0"/>
                  <a:cs typeface="Droid Sans Fallback" charset="0"/>
                </a:rPr>
                <a:t>-polyadenylation signal</a:t>
              </a:r>
            </a:p>
          </p:txBody>
        </p:sp>
        <p:sp>
          <p:nvSpPr>
            <p:cNvPr id="3138" name="Line 66"/>
            <p:cNvSpPr>
              <a:spLocks noChangeShapeType="1"/>
            </p:cNvSpPr>
            <p:nvPr/>
          </p:nvSpPr>
          <p:spPr bwMode="auto">
            <a:xfrm flipV="1">
              <a:off x="7359717" y="4164533"/>
              <a:ext cx="1441" cy="111125"/>
            </a:xfrm>
            <a:prstGeom prst="line">
              <a:avLst/>
            </a:prstGeom>
            <a:noFill/>
            <a:ln w="54720" cap="flat">
              <a:solidFill>
                <a:srgbClr val="FF3333"/>
              </a:solidFill>
              <a:round/>
              <a:headEnd/>
              <a:tailEnd/>
            </a:ln>
            <a:effectLst/>
          </p:spPr>
          <p:txBody>
            <a:bodyPr lIns="69513" tIns="34756" rIns="69513" bIns="34756"/>
            <a:lstStyle/>
            <a:p>
              <a:endParaRPr lang="hu-HU"/>
            </a:p>
          </p:txBody>
        </p:sp>
        <p:sp>
          <p:nvSpPr>
            <p:cNvPr id="3139" name="AutoShape 67"/>
            <p:cNvSpPr>
              <a:spLocks noChangeArrowheads="1"/>
            </p:cNvSpPr>
            <p:nvPr/>
          </p:nvSpPr>
          <p:spPr bwMode="auto">
            <a:xfrm flipH="1">
              <a:off x="7111921" y="3838401"/>
              <a:ext cx="249237" cy="67469"/>
            </a:xfrm>
            <a:prstGeom prst="homePlate">
              <a:avLst>
                <a:gd name="adj" fmla="val 35441"/>
              </a:avLst>
            </a:prstGeom>
            <a:solidFill>
              <a:srgbClr val="AEA79F"/>
            </a:solidFill>
            <a:ln w="18360" cap="flat">
              <a:solidFill>
                <a:srgbClr val="333333"/>
              </a:solidFill>
              <a:round/>
              <a:headEnd/>
              <a:tailEnd/>
            </a:ln>
            <a:effectLst/>
          </p:spPr>
          <p:txBody>
            <a:bodyPr wrap="none" lIns="69513" tIns="34756" rIns="69513" bIns="34756" anchor="ctr"/>
            <a:lstStyle/>
            <a:p>
              <a:endParaRPr lang="hu-HU"/>
            </a:p>
          </p:txBody>
        </p:sp>
        <p:sp>
          <p:nvSpPr>
            <p:cNvPr id="3140" name="Text Box 68"/>
            <p:cNvSpPr txBox="1">
              <a:spLocks noChangeArrowheads="1"/>
            </p:cNvSpPr>
            <p:nvPr/>
          </p:nvSpPr>
          <p:spPr bwMode="auto">
            <a:xfrm>
              <a:off x="7358996" y="3741390"/>
              <a:ext cx="1717291" cy="196453"/>
            </a:xfrm>
            <a:prstGeom prst="rect">
              <a:avLst/>
            </a:prstGeom>
            <a:noFill/>
            <a:ln w="9525" cap="flat">
              <a:noFill/>
              <a:round/>
              <a:headEnd/>
              <a:tailEnd/>
            </a:ln>
            <a:effectLst/>
          </p:spPr>
          <p:txBody>
            <a:bodyPr wrap="none" lIns="68418" tIns="41051"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900" dirty="0">
                  <a:solidFill>
                    <a:srgbClr val="000000"/>
                  </a:solidFill>
                  <a:ea typeface="Droid Sans Fallback" charset="0"/>
                  <a:cs typeface="Droid Sans Fallback" charset="0"/>
                </a:rPr>
                <a:t>- mRNA sequence</a:t>
              </a:r>
            </a:p>
          </p:txBody>
        </p:sp>
        <p:sp>
          <p:nvSpPr>
            <p:cNvPr id="3141" name="AutoShape 69"/>
            <p:cNvSpPr>
              <a:spLocks noChangeArrowheads="1"/>
            </p:cNvSpPr>
            <p:nvPr/>
          </p:nvSpPr>
          <p:spPr bwMode="auto">
            <a:xfrm rot="10800000">
              <a:off x="7195479" y="4020031"/>
              <a:ext cx="165679" cy="57547"/>
            </a:xfrm>
            <a:prstGeom prst="homePlate">
              <a:avLst>
                <a:gd name="adj" fmla="val 41298"/>
              </a:avLst>
            </a:prstGeom>
            <a:solidFill>
              <a:srgbClr val="FFFFFF"/>
            </a:solidFill>
            <a:ln w="18360" cap="flat">
              <a:solidFill>
                <a:srgbClr val="333333"/>
              </a:solidFill>
              <a:round/>
              <a:headEnd/>
              <a:tailEnd/>
            </a:ln>
            <a:effectLst/>
          </p:spPr>
          <p:txBody>
            <a:bodyPr wrap="none" lIns="69513" tIns="34756" rIns="69513" bIns="34756" anchor="ctr"/>
            <a:lstStyle/>
            <a:p>
              <a:endParaRPr lang="hu-HU"/>
            </a:p>
          </p:txBody>
        </p:sp>
        <p:sp>
          <p:nvSpPr>
            <p:cNvPr id="3142" name="Text Box 70"/>
            <p:cNvSpPr txBox="1">
              <a:spLocks noChangeArrowheads="1"/>
            </p:cNvSpPr>
            <p:nvPr/>
          </p:nvSpPr>
          <p:spPr bwMode="auto">
            <a:xfrm>
              <a:off x="7358996" y="3910530"/>
              <a:ext cx="1625088" cy="196453"/>
            </a:xfrm>
            <a:prstGeom prst="rect">
              <a:avLst/>
            </a:prstGeom>
            <a:noFill/>
            <a:ln w="9525" cap="flat">
              <a:noFill/>
              <a:round/>
              <a:headEnd/>
              <a:tailEnd/>
            </a:ln>
            <a:effectLst/>
          </p:spPr>
          <p:txBody>
            <a:bodyPr wrap="none" lIns="68418" tIns="41051"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900" dirty="0">
                  <a:solidFill>
                    <a:srgbClr val="000000"/>
                  </a:solidFill>
                  <a:ea typeface="Droid Sans Fallback" charset="0"/>
                  <a:cs typeface="Droid Sans Fallback" charset="0"/>
                </a:rPr>
                <a:t>-replication origin</a:t>
              </a:r>
            </a:p>
          </p:txBody>
        </p:sp>
      </p:grpSp>
      <p:sp>
        <p:nvSpPr>
          <p:cNvPr id="101" name="Szövegdoboz 100"/>
          <p:cNvSpPr txBox="1"/>
          <p:nvPr/>
        </p:nvSpPr>
        <p:spPr>
          <a:xfrm>
            <a:off x="8547298" y="-4536"/>
            <a:ext cx="598241"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18b.</a:t>
            </a:r>
            <a:endParaRPr lang="hu-HU" dirty="0"/>
          </a:p>
        </p:txBody>
      </p:sp>
      <p:grpSp>
        <p:nvGrpSpPr>
          <p:cNvPr id="8" name="Csoportba foglalás 108"/>
          <p:cNvGrpSpPr/>
          <p:nvPr/>
        </p:nvGrpSpPr>
        <p:grpSpPr>
          <a:xfrm>
            <a:off x="7236296" y="5157192"/>
            <a:ext cx="1151398" cy="608210"/>
            <a:chOff x="7453050" y="6165304"/>
            <a:chExt cx="1151398" cy="608210"/>
          </a:xfrm>
        </p:grpSpPr>
        <p:sp>
          <p:nvSpPr>
            <p:cNvPr id="3148" name="AutoShape 76"/>
            <p:cNvSpPr>
              <a:spLocks noChangeArrowheads="1"/>
            </p:cNvSpPr>
            <p:nvPr/>
          </p:nvSpPr>
          <p:spPr bwMode="auto">
            <a:xfrm flipH="1">
              <a:off x="7453050" y="6269061"/>
              <a:ext cx="108051" cy="57547"/>
            </a:xfrm>
            <a:prstGeom prst="homePlate">
              <a:avLst>
                <a:gd name="adj" fmla="val 24084"/>
              </a:avLst>
            </a:prstGeom>
            <a:solidFill>
              <a:srgbClr val="DD4814"/>
            </a:solidFill>
            <a:ln w="18360" cap="flat">
              <a:solidFill>
                <a:srgbClr val="333333"/>
              </a:solidFill>
              <a:round/>
              <a:headEnd/>
              <a:tailEnd/>
            </a:ln>
            <a:effectLst/>
          </p:spPr>
          <p:txBody>
            <a:bodyPr wrap="none" lIns="69513" tIns="34756" rIns="69513" bIns="34756" anchor="ctr"/>
            <a:lstStyle/>
            <a:p>
              <a:endParaRPr lang="hu-HU"/>
            </a:p>
          </p:txBody>
        </p:sp>
        <p:sp>
          <p:nvSpPr>
            <p:cNvPr id="3144" name="Text Box 72"/>
            <p:cNvSpPr txBox="1">
              <a:spLocks noChangeArrowheads="1"/>
            </p:cNvSpPr>
            <p:nvPr/>
          </p:nvSpPr>
          <p:spPr bwMode="auto">
            <a:xfrm>
              <a:off x="7564277" y="6165304"/>
              <a:ext cx="937884" cy="196453"/>
            </a:xfrm>
            <a:prstGeom prst="rect">
              <a:avLst/>
            </a:prstGeom>
            <a:noFill/>
            <a:ln w="9525" cap="flat">
              <a:noFill/>
              <a:round/>
              <a:headEnd/>
              <a:tailEnd/>
            </a:ln>
            <a:effectLst/>
          </p:spPr>
          <p:txBody>
            <a:bodyPr wrap="none" lIns="68418" tIns="41051"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900" dirty="0">
                  <a:solidFill>
                    <a:srgbClr val="000000"/>
                  </a:solidFill>
                  <a:ea typeface="Droid Sans Fallback" charset="0"/>
                  <a:cs typeface="Droid Sans Fallback" charset="0"/>
                </a:rPr>
                <a:t>-4hrs </a:t>
              </a:r>
              <a:r>
                <a:rPr lang="en-US" sz="900" dirty="0" err="1">
                  <a:solidFill>
                    <a:srgbClr val="000000"/>
                  </a:solidFill>
                  <a:ea typeface="Droid Sans Fallback" charset="0"/>
                  <a:cs typeface="Droid Sans Fallback" charset="0"/>
                </a:rPr>
                <a:t>p.i</a:t>
              </a:r>
              <a:r>
                <a:rPr lang="en-US" sz="900" dirty="0">
                  <a:solidFill>
                    <a:srgbClr val="000000"/>
                  </a:solidFill>
                  <a:ea typeface="Droid Sans Fallback" charset="0"/>
                  <a:cs typeface="Droid Sans Fallback" charset="0"/>
                </a:rPr>
                <a:t>.</a:t>
              </a:r>
            </a:p>
          </p:txBody>
        </p:sp>
        <p:sp>
          <p:nvSpPr>
            <p:cNvPr id="3145" name="Text Box 73"/>
            <p:cNvSpPr txBox="1">
              <a:spLocks noChangeArrowheads="1"/>
            </p:cNvSpPr>
            <p:nvPr/>
          </p:nvSpPr>
          <p:spPr bwMode="auto">
            <a:xfrm>
              <a:off x="7564277" y="6302226"/>
              <a:ext cx="937883" cy="196453"/>
            </a:xfrm>
            <a:prstGeom prst="rect">
              <a:avLst/>
            </a:prstGeom>
            <a:noFill/>
            <a:ln w="9525" cap="flat">
              <a:noFill/>
              <a:round/>
              <a:headEnd/>
              <a:tailEnd/>
            </a:ln>
            <a:effectLst/>
          </p:spPr>
          <p:txBody>
            <a:bodyPr wrap="none" lIns="68418" tIns="41051"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900" dirty="0">
                  <a:solidFill>
                    <a:srgbClr val="000000"/>
                  </a:solidFill>
                  <a:ea typeface="Droid Sans Fallback" charset="0"/>
                  <a:cs typeface="Droid Sans Fallback" charset="0"/>
                </a:rPr>
                <a:t>-6hrs </a:t>
              </a:r>
              <a:r>
                <a:rPr lang="en-US" sz="900" dirty="0" err="1">
                  <a:solidFill>
                    <a:srgbClr val="000000"/>
                  </a:solidFill>
                  <a:ea typeface="Droid Sans Fallback" charset="0"/>
                  <a:cs typeface="Droid Sans Fallback" charset="0"/>
                </a:rPr>
                <a:t>p.i</a:t>
              </a:r>
              <a:r>
                <a:rPr lang="en-US" sz="900" dirty="0">
                  <a:solidFill>
                    <a:srgbClr val="000000"/>
                  </a:solidFill>
                  <a:ea typeface="Droid Sans Fallback" charset="0"/>
                  <a:cs typeface="Droid Sans Fallback" charset="0"/>
                </a:rPr>
                <a:t>.</a:t>
              </a:r>
            </a:p>
          </p:txBody>
        </p:sp>
        <p:sp>
          <p:nvSpPr>
            <p:cNvPr id="3146" name="Text Box 74"/>
            <p:cNvSpPr txBox="1">
              <a:spLocks noChangeArrowheads="1"/>
            </p:cNvSpPr>
            <p:nvPr/>
          </p:nvSpPr>
          <p:spPr bwMode="auto">
            <a:xfrm>
              <a:off x="7564277" y="6439148"/>
              <a:ext cx="937883" cy="196453"/>
            </a:xfrm>
            <a:prstGeom prst="rect">
              <a:avLst/>
            </a:prstGeom>
            <a:noFill/>
            <a:ln w="9525" cap="flat">
              <a:noFill/>
              <a:round/>
              <a:headEnd/>
              <a:tailEnd/>
            </a:ln>
            <a:effectLst/>
          </p:spPr>
          <p:txBody>
            <a:bodyPr wrap="none" lIns="68418" tIns="41051"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900" dirty="0">
                  <a:solidFill>
                    <a:srgbClr val="000000"/>
                  </a:solidFill>
                  <a:ea typeface="Droid Sans Fallback" charset="0"/>
                  <a:cs typeface="Droid Sans Fallback" charset="0"/>
                </a:rPr>
                <a:t>-8hrs </a:t>
              </a:r>
              <a:r>
                <a:rPr lang="en-US" sz="900" dirty="0" err="1">
                  <a:solidFill>
                    <a:srgbClr val="000000"/>
                  </a:solidFill>
                  <a:ea typeface="Droid Sans Fallback" charset="0"/>
                  <a:cs typeface="Droid Sans Fallback" charset="0"/>
                </a:rPr>
                <a:t>p.i</a:t>
              </a:r>
              <a:r>
                <a:rPr lang="en-US" sz="900" dirty="0">
                  <a:solidFill>
                    <a:srgbClr val="000000"/>
                  </a:solidFill>
                  <a:ea typeface="Droid Sans Fallback" charset="0"/>
                  <a:cs typeface="Droid Sans Fallback" charset="0"/>
                </a:rPr>
                <a:t>.</a:t>
              </a:r>
            </a:p>
          </p:txBody>
        </p:sp>
        <p:sp>
          <p:nvSpPr>
            <p:cNvPr id="3147" name="Text Box 75"/>
            <p:cNvSpPr txBox="1">
              <a:spLocks noChangeArrowheads="1"/>
            </p:cNvSpPr>
            <p:nvPr/>
          </p:nvSpPr>
          <p:spPr bwMode="auto">
            <a:xfrm>
              <a:off x="7564277" y="6577061"/>
              <a:ext cx="1040171" cy="196453"/>
            </a:xfrm>
            <a:prstGeom prst="rect">
              <a:avLst/>
            </a:prstGeom>
            <a:noFill/>
            <a:ln w="9525" cap="flat">
              <a:noFill/>
              <a:round/>
              <a:headEnd/>
              <a:tailEnd/>
            </a:ln>
            <a:effectLst/>
          </p:spPr>
          <p:txBody>
            <a:bodyPr wrap="none" lIns="68418" tIns="41051"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900" dirty="0">
                  <a:solidFill>
                    <a:srgbClr val="000000"/>
                  </a:solidFill>
                  <a:ea typeface="Droid Sans Fallback" charset="0"/>
                  <a:cs typeface="Droid Sans Fallback" charset="0"/>
                </a:rPr>
                <a:t>-12hrs </a:t>
              </a:r>
              <a:r>
                <a:rPr lang="en-US" sz="900" dirty="0" err="1">
                  <a:solidFill>
                    <a:srgbClr val="000000"/>
                  </a:solidFill>
                  <a:ea typeface="Droid Sans Fallback" charset="0"/>
                  <a:cs typeface="Droid Sans Fallback" charset="0"/>
                </a:rPr>
                <a:t>p.i</a:t>
              </a:r>
              <a:r>
                <a:rPr lang="en-US" sz="900" dirty="0">
                  <a:solidFill>
                    <a:srgbClr val="000000"/>
                  </a:solidFill>
                  <a:ea typeface="Droid Sans Fallback" charset="0"/>
                  <a:cs typeface="Droid Sans Fallback" charset="0"/>
                </a:rPr>
                <a:t>.</a:t>
              </a:r>
            </a:p>
          </p:txBody>
        </p:sp>
        <p:sp>
          <p:nvSpPr>
            <p:cNvPr id="3149" name="AutoShape 77"/>
            <p:cNvSpPr>
              <a:spLocks noChangeArrowheads="1"/>
            </p:cNvSpPr>
            <p:nvPr/>
          </p:nvSpPr>
          <p:spPr bwMode="auto">
            <a:xfrm flipH="1">
              <a:off x="7453050" y="6409743"/>
              <a:ext cx="108051" cy="57547"/>
            </a:xfrm>
            <a:prstGeom prst="homePlate">
              <a:avLst>
                <a:gd name="adj" fmla="val 24084"/>
              </a:avLst>
            </a:prstGeom>
            <a:solidFill>
              <a:srgbClr val="729FCF"/>
            </a:solidFill>
            <a:ln w="18360" cap="flat">
              <a:solidFill>
                <a:srgbClr val="333333"/>
              </a:solidFill>
              <a:round/>
              <a:headEnd/>
              <a:tailEnd/>
            </a:ln>
            <a:effectLst/>
          </p:spPr>
          <p:txBody>
            <a:bodyPr wrap="none" lIns="69513" tIns="34756" rIns="69513" bIns="34756" anchor="ctr"/>
            <a:lstStyle/>
            <a:p>
              <a:endParaRPr lang="hu-HU"/>
            </a:p>
          </p:txBody>
        </p:sp>
        <p:sp>
          <p:nvSpPr>
            <p:cNvPr id="3150" name="AutoShape 78"/>
            <p:cNvSpPr>
              <a:spLocks noChangeArrowheads="1"/>
            </p:cNvSpPr>
            <p:nvPr/>
          </p:nvSpPr>
          <p:spPr bwMode="auto">
            <a:xfrm flipH="1">
              <a:off x="7453050" y="6541704"/>
              <a:ext cx="108051" cy="57547"/>
            </a:xfrm>
            <a:prstGeom prst="homePlate">
              <a:avLst>
                <a:gd name="adj" fmla="val 24084"/>
              </a:avLst>
            </a:prstGeom>
            <a:solidFill>
              <a:srgbClr val="FF950E"/>
            </a:solidFill>
            <a:ln w="18360" cap="flat">
              <a:solidFill>
                <a:srgbClr val="333333"/>
              </a:solidFill>
              <a:round/>
              <a:headEnd/>
              <a:tailEnd/>
            </a:ln>
            <a:effectLst/>
          </p:spPr>
          <p:txBody>
            <a:bodyPr wrap="none" lIns="69513" tIns="34756" rIns="69513" bIns="34756" anchor="ctr"/>
            <a:lstStyle/>
            <a:p>
              <a:endParaRPr lang="hu-HU"/>
            </a:p>
          </p:txBody>
        </p:sp>
        <p:sp>
          <p:nvSpPr>
            <p:cNvPr id="3151" name="AutoShape 79"/>
            <p:cNvSpPr>
              <a:spLocks noChangeArrowheads="1"/>
            </p:cNvSpPr>
            <p:nvPr/>
          </p:nvSpPr>
          <p:spPr bwMode="auto">
            <a:xfrm flipH="1">
              <a:off x="7453050" y="6674657"/>
              <a:ext cx="108051" cy="57547"/>
            </a:xfrm>
            <a:prstGeom prst="homePlate">
              <a:avLst>
                <a:gd name="adj" fmla="val 24084"/>
              </a:avLst>
            </a:prstGeom>
            <a:solidFill>
              <a:srgbClr val="009900"/>
            </a:solidFill>
            <a:ln w="18360" cap="flat">
              <a:solidFill>
                <a:srgbClr val="333333"/>
              </a:solidFill>
              <a:round/>
              <a:headEnd/>
              <a:tailEnd/>
            </a:ln>
            <a:effectLst/>
          </p:spPr>
          <p:txBody>
            <a:bodyPr wrap="none" lIns="69513" tIns="34756" rIns="69513" bIns="34756" anchor="ctr"/>
            <a:lstStyle/>
            <a:p>
              <a:endParaRPr lang="hu-HU"/>
            </a:p>
          </p:txBody>
        </p:sp>
      </p:grpSp>
      <p:sp>
        <p:nvSpPr>
          <p:cNvPr id="111" name="Text Box 7"/>
          <p:cNvSpPr txBox="1">
            <a:spLocks noChangeArrowheads="1"/>
          </p:cNvSpPr>
          <p:nvPr/>
        </p:nvSpPr>
        <p:spPr bwMode="auto">
          <a:xfrm>
            <a:off x="5004048" y="3121583"/>
            <a:ext cx="648072" cy="244127"/>
          </a:xfrm>
          <a:prstGeom prst="rect">
            <a:avLst/>
          </a:prstGeom>
          <a:noFill/>
          <a:ln w="9525" cap="flat">
            <a:noFill/>
            <a:round/>
            <a:headEnd/>
            <a:tailEnd/>
          </a:ln>
          <a:effectLst/>
        </p:spPr>
        <p:txBody>
          <a:bodyPr lIns="68418" tIns="42145"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1100" b="1" dirty="0" smtClean="0">
                <a:solidFill>
                  <a:srgbClr val="000000"/>
                </a:solidFill>
                <a:ea typeface="Droid Sans Fallback" charset="0"/>
                <a:cs typeface="Droid Sans Fallback" charset="0"/>
              </a:rPr>
              <a:t>CTO-</a:t>
            </a:r>
            <a:r>
              <a:rPr lang="hu-HU" sz="1100" b="1" dirty="0" smtClean="0">
                <a:solidFill>
                  <a:srgbClr val="000000"/>
                </a:solidFill>
                <a:ea typeface="Droid Sans Fallback" charset="0"/>
                <a:cs typeface="Droid Sans Fallback" charset="0"/>
              </a:rPr>
              <a:t>M</a:t>
            </a:r>
            <a:endParaRPr lang="en-US" sz="1100" b="1" dirty="0">
              <a:solidFill>
                <a:srgbClr val="000000"/>
              </a:solidFill>
              <a:ea typeface="Droid Sans Fallback" charset="0"/>
              <a:cs typeface="Droid Sans Fallback" charset="0"/>
            </a:endParaRPr>
          </a:p>
        </p:txBody>
      </p:sp>
      <p:sp>
        <p:nvSpPr>
          <p:cNvPr id="112" name="Text Box 7"/>
          <p:cNvSpPr txBox="1">
            <a:spLocks noChangeArrowheads="1"/>
          </p:cNvSpPr>
          <p:nvPr/>
        </p:nvSpPr>
        <p:spPr bwMode="auto">
          <a:xfrm>
            <a:off x="6084168" y="4360243"/>
            <a:ext cx="510669" cy="244127"/>
          </a:xfrm>
          <a:prstGeom prst="rect">
            <a:avLst/>
          </a:prstGeom>
          <a:noFill/>
          <a:ln w="9525" cap="flat">
            <a:noFill/>
            <a:round/>
            <a:headEnd/>
            <a:tailEnd/>
          </a:ln>
          <a:effectLst/>
        </p:spPr>
        <p:txBody>
          <a:bodyPr lIns="68418" tIns="42145"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1100" b="1" dirty="0" smtClean="0">
                <a:solidFill>
                  <a:srgbClr val="000000"/>
                </a:solidFill>
                <a:ea typeface="Droid Sans Fallback" charset="0"/>
                <a:cs typeface="Droid Sans Fallback" charset="0"/>
              </a:rPr>
              <a:t>CTO-</a:t>
            </a:r>
            <a:r>
              <a:rPr lang="hu-HU" sz="1100" b="1" dirty="0" smtClean="0">
                <a:solidFill>
                  <a:srgbClr val="000000"/>
                </a:solidFill>
                <a:ea typeface="Droid Sans Fallback" charset="0"/>
                <a:cs typeface="Droid Sans Fallback" charset="0"/>
              </a:rPr>
              <a:t>L</a:t>
            </a:r>
            <a:endParaRPr lang="en-US" sz="1100" b="1" dirty="0">
              <a:solidFill>
                <a:srgbClr val="000000"/>
              </a:solidFill>
              <a:ea typeface="Droid Sans Fallback" charset="0"/>
              <a:cs typeface="Droid Sans Fallback" charset="0"/>
            </a:endParaRPr>
          </a:p>
        </p:txBody>
      </p:sp>
      <p:sp>
        <p:nvSpPr>
          <p:cNvPr id="113" name="Téglalap 112"/>
          <p:cNvSpPr/>
          <p:nvPr/>
        </p:nvSpPr>
        <p:spPr>
          <a:xfrm>
            <a:off x="323528" y="6258798"/>
            <a:ext cx="7146957" cy="338554"/>
          </a:xfrm>
          <a:prstGeom prst="rect">
            <a:avLst/>
          </a:prstGeom>
        </p:spPr>
        <p:txBody>
          <a:bodyPr wrap="none">
            <a:spAutoFit/>
          </a:bodyPr>
          <a:lstStyle/>
          <a:p>
            <a:r>
              <a:rPr lang="en-US" sz="1600" b="1" dirty="0" err="1" smtClean="0"/>
              <a:t>PacBio</a:t>
            </a:r>
            <a:r>
              <a:rPr lang="en-US" sz="1600" b="1" dirty="0" smtClean="0"/>
              <a:t> RS II platform </a:t>
            </a:r>
            <a:r>
              <a:rPr lang="en-US" sz="1600" dirty="0" smtClean="0"/>
              <a:t>–</a:t>
            </a:r>
            <a:r>
              <a:rPr lang="hu-HU" sz="1600" dirty="0" smtClean="0"/>
              <a:t> </a:t>
            </a:r>
            <a:r>
              <a:rPr lang="hu-HU" sz="1200" dirty="0" err="1" smtClean="0"/>
              <a:t>combined</a:t>
            </a:r>
            <a:r>
              <a:rPr lang="hu-HU" sz="1200" dirty="0" smtClean="0"/>
              <a:t> </a:t>
            </a:r>
            <a:r>
              <a:rPr lang="en-US" sz="1200" dirty="0" smtClean="0"/>
              <a:t>random hexamer-primed and anchored oligo(dT) primed </a:t>
            </a:r>
            <a:r>
              <a:rPr lang="en-US" sz="1200" dirty="0" smtClean="0">
                <a:sym typeface="Symbol"/>
              </a:rPr>
              <a:t></a:t>
            </a:r>
            <a:r>
              <a:rPr lang="en-US" sz="1200" dirty="0" smtClean="0"/>
              <a:t>poly(A)-seq</a:t>
            </a:r>
            <a:r>
              <a:rPr lang="en-US" sz="1200" dirty="0" smtClean="0">
                <a:sym typeface="Symbol"/>
              </a:rPr>
              <a:t></a:t>
            </a:r>
            <a:endParaRPr lang="en-US" sz="1200" dirty="0"/>
          </a:p>
        </p:txBody>
      </p:sp>
      <p:sp>
        <p:nvSpPr>
          <p:cNvPr id="114" name="Téglalap 113"/>
          <p:cNvSpPr/>
          <p:nvPr/>
        </p:nvSpPr>
        <p:spPr>
          <a:xfrm>
            <a:off x="179512" y="260648"/>
            <a:ext cx="8784976" cy="1077218"/>
          </a:xfrm>
          <a:prstGeom prst="rect">
            <a:avLst/>
          </a:prstGeom>
          <a:effectLst/>
        </p:spPr>
        <p:txBody>
          <a:bodyPr wrap="square">
            <a:spAutoFit/>
          </a:bodyPr>
          <a:lstStyle/>
          <a:p>
            <a:pPr algn="ctr"/>
            <a:r>
              <a:rPr lang="en-US" sz="3200" dirty="0" smtClean="0">
                <a:latin typeface="Arial Black" pitchFamily="34" charset="0"/>
              </a:rPr>
              <a:t>Transcriptional kinetics of </a:t>
            </a:r>
            <a:endParaRPr lang="hu-HU" sz="3200" dirty="0" smtClean="0">
              <a:latin typeface="Arial Black" pitchFamily="34" charset="0"/>
            </a:endParaRPr>
          </a:p>
          <a:p>
            <a:pPr algn="ctr"/>
            <a:r>
              <a:rPr lang="en-US" sz="3200" dirty="0" smtClean="0">
                <a:latin typeface="Arial Black" pitchFamily="34" charset="0"/>
              </a:rPr>
              <a:t>CTO length variants</a:t>
            </a:r>
          </a:p>
        </p:txBody>
      </p:sp>
      <p:sp>
        <p:nvSpPr>
          <p:cNvPr id="115" name="Téglalap 114"/>
          <p:cNvSpPr/>
          <p:nvPr/>
        </p:nvSpPr>
        <p:spPr>
          <a:xfrm>
            <a:off x="339974" y="1691516"/>
            <a:ext cx="8784976" cy="369332"/>
          </a:xfrm>
          <a:prstGeom prst="rect">
            <a:avLst/>
          </a:prstGeom>
          <a:effectLst/>
        </p:spPr>
        <p:txBody>
          <a:bodyPr wrap="square">
            <a:spAutoFit/>
          </a:bodyPr>
          <a:lstStyle/>
          <a:p>
            <a:pPr algn="ctr"/>
            <a:r>
              <a:rPr lang="hu-HU" dirty="0" smtClean="0">
                <a:latin typeface="Arial Black" pitchFamily="34" charset="0"/>
              </a:rPr>
              <a:t>C</a:t>
            </a:r>
            <a:r>
              <a:rPr lang="en-US" dirty="0" smtClean="0">
                <a:latin typeface="Arial Black" pitchFamily="34" charset="0"/>
              </a:rPr>
              <a:t>lash between the transcription and DNA replication machineries?</a:t>
            </a:r>
            <a:endParaRPr lang="en-US" dirty="0">
              <a:latin typeface="Arial Black" pitchFamily="34" charset="0"/>
            </a:endParaRPr>
          </a:p>
        </p:txBody>
      </p:sp>
      <p:sp>
        <p:nvSpPr>
          <p:cNvPr id="93" name="Text Box 8"/>
          <p:cNvSpPr txBox="1">
            <a:spLocks noChangeArrowheads="1"/>
          </p:cNvSpPr>
          <p:nvPr/>
        </p:nvSpPr>
        <p:spPr bwMode="auto">
          <a:xfrm>
            <a:off x="4760841" y="2384740"/>
            <a:ext cx="504056" cy="285750"/>
          </a:xfrm>
          <a:prstGeom prst="rect">
            <a:avLst/>
          </a:prstGeom>
          <a:noFill/>
          <a:ln w="9525" cap="flat">
            <a:noFill/>
            <a:round/>
            <a:headEnd/>
            <a:tailEnd/>
          </a:ln>
          <a:effectLst/>
        </p:spPr>
        <p:txBody>
          <a:bodyPr lIns="68418" tIns="42145"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1100" dirty="0" err="1" smtClean="0">
                <a:solidFill>
                  <a:srgbClr val="000000"/>
                </a:solidFill>
                <a:ea typeface="Droid Sans Fallback" charset="0"/>
                <a:cs typeface="Droid Sans Fallback" charset="0"/>
              </a:rPr>
              <a:t>OriL</a:t>
            </a:r>
            <a:endParaRPr lang="en-US" sz="1100" dirty="0">
              <a:solidFill>
                <a:srgbClr val="000000"/>
              </a:solidFill>
              <a:ea typeface="Droid Sans Fallback" charset="0"/>
              <a:cs typeface="Droid Sans Fallback" charset="0"/>
            </a:endParaRPr>
          </a:p>
        </p:txBody>
      </p:sp>
      <p:sp>
        <p:nvSpPr>
          <p:cNvPr id="94" name="AutoShape 14"/>
          <p:cNvSpPr>
            <a:spLocks noChangeArrowheads="1"/>
          </p:cNvSpPr>
          <p:nvPr/>
        </p:nvSpPr>
        <p:spPr bwMode="auto">
          <a:xfrm>
            <a:off x="4932040" y="2682025"/>
            <a:ext cx="165679" cy="125016"/>
          </a:xfrm>
          <a:prstGeom prst="homePlate">
            <a:avLst>
              <a:gd name="adj" fmla="val 46958"/>
            </a:avLst>
          </a:prstGeom>
          <a:solidFill>
            <a:schemeClr val="accent2"/>
          </a:solidFill>
          <a:ln w="18360" cap="flat">
            <a:solidFill>
              <a:srgbClr val="333333"/>
            </a:solidFill>
            <a:round/>
            <a:headEnd/>
            <a:tailEnd/>
          </a:ln>
          <a:effectLst/>
        </p:spPr>
        <p:txBody>
          <a:bodyPr wrap="none" lIns="69513" tIns="34756" rIns="69513" bIns="34756" anchor="ctr"/>
          <a:lstStyle/>
          <a:p>
            <a:endParaRPr lang="hu-HU"/>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zövegdoboz 37"/>
          <p:cNvSpPr txBox="1"/>
          <p:nvPr/>
        </p:nvSpPr>
        <p:spPr>
          <a:xfrm>
            <a:off x="8547587" y="-27384"/>
            <a:ext cx="598241"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17b.</a:t>
            </a:r>
            <a:endParaRPr lang="hu-HU" dirty="0"/>
          </a:p>
        </p:txBody>
      </p:sp>
      <p:pic>
        <p:nvPicPr>
          <p:cNvPr id="2" name="Kép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632" y="914053"/>
            <a:ext cx="3672408" cy="5914566"/>
          </a:xfrm>
          <a:prstGeom prst="rect">
            <a:avLst/>
          </a:prstGeom>
        </p:spPr>
      </p:pic>
      <p:sp>
        <p:nvSpPr>
          <p:cNvPr id="3" name="Szövegdoboz 2"/>
          <p:cNvSpPr txBox="1"/>
          <p:nvPr/>
        </p:nvSpPr>
        <p:spPr>
          <a:xfrm>
            <a:off x="4522907" y="1315621"/>
            <a:ext cx="343364" cy="276999"/>
          </a:xfrm>
          <a:prstGeom prst="rect">
            <a:avLst/>
          </a:prstGeom>
          <a:noFill/>
        </p:spPr>
        <p:txBody>
          <a:bodyPr wrap="none" rtlCol="0">
            <a:spAutoFit/>
          </a:bodyPr>
          <a:lstStyle/>
          <a:p>
            <a:r>
              <a:rPr lang="hu-HU" sz="1200" dirty="0" smtClean="0"/>
              <a:t>1h</a:t>
            </a:r>
            <a:endParaRPr lang="hu-HU" sz="1200" dirty="0"/>
          </a:p>
        </p:txBody>
      </p:sp>
      <p:sp>
        <p:nvSpPr>
          <p:cNvPr id="41" name="Szövegdoboz 40"/>
          <p:cNvSpPr txBox="1"/>
          <p:nvPr/>
        </p:nvSpPr>
        <p:spPr>
          <a:xfrm>
            <a:off x="4522907" y="1481921"/>
            <a:ext cx="343364" cy="276999"/>
          </a:xfrm>
          <a:prstGeom prst="rect">
            <a:avLst/>
          </a:prstGeom>
          <a:noFill/>
        </p:spPr>
        <p:txBody>
          <a:bodyPr wrap="none" rtlCol="0">
            <a:spAutoFit/>
          </a:bodyPr>
          <a:lstStyle/>
          <a:p>
            <a:r>
              <a:rPr lang="hu-HU" sz="1200" dirty="0"/>
              <a:t>2</a:t>
            </a:r>
            <a:r>
              <a:rPr lang="hu-HU" sz="1200" dirty="0" smtClean="0"/>
              <a:t>h</a:t>
            </a:r>
            <a:endParaRPr lang="hu-HU" sz="1200" dirty="0"/>
          </a:p>
        </p:txBody>
      </p:sp>
      <p:sp>
        <p:nvSpPr>
          <p:cNvPr id="42" name="Szövegdoboz 41"/>
          <p:cNvSpPr txBox="1"/>
          <p:nvPr/>
        </p:nvSpPr>
        <p:spPr>
          <a:xfrm>
            <a:off x="4522907" y="1801065"/>
            <a:ext cx="343364" cy="276999"/>
          </a:xfrm>
          <a:prstGeom prst="rect">
            <a:avLst/>
          </a:prstGeom>
          <a:noFill/>
        </p:spPr>
        <p:txBody>
          <a:bodyPr wrap="none" rtlCol="0">
            <a:spAutoFit/>
          </a:bodyPr>
          <a:lstStyle/>
          <a:p>
            <a:r>
              <a:rPr lang="hu-HU" sz="1200" dirty="0"/>
              <a:t>4</a:t>
            </a:r>
            <a:r>
              <a:rPr lang="hu-HU" sz="1200" dirty="0" smtClean="0"/>
              <a:t>h</a:t>
            </a:r>
            <a:endParaRPr lang="hu-HU" sz="1200" dirty="0"/>
          </a:p>
        </p:txBody>
      </p:sp>
      <p:sp>
        <p:nvSpPr>
          <p:cNvPr id="43" name="Szövegdoboz 42"/>
          <p:cNvSpPr txBox="1"/>
          <p:nvPr/>
        </p:nvSpPr>
        <p:spPr>
          <a:xfrm>
            <a:off x="4522907" y="3236330"/>
            <a:ext cx="343364" cy="276999"/>
          </a:xfrm>
          <a:prstGeom prst="rect">
            <a:avLst/>
          </a:prstGeom>
          <a:noFill/>
        </p:spPr>
        <p:txBody>
          <a:bodyPr wrap="none" rtlCol="0">
            <a:spAutoFit/>
          </a:bodyPr>
          <a:lstStyle/>
          <a:p>
            <a:r>
              <a:rPr lang="hu-HU" sz="1200" dirty="0"/>
              <a:t>6</a:t>
            </a:r>
            <a:r>
              <a:rPr lang="hu-HU" sz="1200" dirty="0" smtClean="0"/>
              <a:t>h</a:t>
            </a:r>
            <a:endParaRPr lang="hu-HU" sz="1200" dirty="0"/>
          </a:p>
        </p:txBody>
      </p:sp>
      <p:sp>
        <p:nvSpPr>
          <p:cNvPr id="44" name="Szövegdoboz 43"/>
          <p:cNvSpPr txBox="1"/>
          <p:nvPr/>
        </p:nvSpPr>
        <p:spPr>
          <a:xfrm>
            <a:off x="4522907" y="5594573"/>
            <a:ext cx="457176" cy="276999"/>
          </a:xfrm>
          <a:prstGeom prst="rect">
            <a:avLst/>
          </a:prstGeom>
          <a:noFill/>
        </p:spPr>
        <p:txBody>
          <a:bodyPr wrap="none" rtlCol="0">
            <a:spAutoFit/>
          </a:bodyPr>
          <a:lstStyle/>
          <a:p>
            <a:r>
              <a:rPr lang="hu-HU" sz="1200" dirty="0" smtClean="0"/>
              <a:t>12 h</a:t>
            </a:r>
            <a:endParaRPr lang="hu-HU" sz="1200" dirty="0"/>
          </a:p>
        </p:txBody>
      </p:sp>
      <p:sp>
        <p:nvSpPr>
          <p:cNvPr id="46" name="Szövegdoboz 45"/>
          <p:cNvSpPr txBox="1"/>
          <p:nvPr/>
        </p:nvSpPr>
        <p:spPr>
          <a:xfrm>
            <a:off x="4522907" y="5234533"/>
            <a:ext cx="343364" cy="276999"/>
          </a:xfrm>
          <a:prstGeom prst="rect">
            <a:avLst/>
          </a:prstGeom>
          <a:noFill/>
        </p:spPr>
        <p:txBody>
          <a:bodyPr wrap="none" rtlCol="0">
            <a:spAutoFit/>
          </a:bodyPr>
          <a:lstStyle/>
          <a:p>
            <a:r>
              <a:rPr lang="hu-HU" sz="1200" dirty="0"/>
              <a:t>8</a:t>
            </a:r>
            <a:r>
              <a:rPr lang="hu-HU" sz="1200" dirty="0" smtClean="0"/>
              <a:t>h</a:t>
            </a:r>
            <a:endParaRPr lang="hu-HU" sz="1200" dirty="0"/>
          </a:p>
        </p:txBody>
      </p:sp>
      <p:sp>
        <p:nvSpPr>
          <p:cNvPr id="47" name="Text Box 41"/>
          <p:cNvSpPr txBox="1">
            <a:spLocks noChangeArrowheads="1"/>
          </p:cNvSpPr>
          <p:nvPr/>
        </p:nvSpPr>
        <p:spPr bwMode="auto">
          <a:xfrm>
            <a:off x="2780025" y="1448589"/>
            <a:ext cx="384725" cy="285750"/>
          </a:xfrm>
          <a:prstGeom prst="rect">
            <a:avLst/>
          </a:prstGeom>
          <a:noFill/>
          <a:ln w="9525" cap="flat">
            <a:noFill/>
            <a:round/>
            <a:headEnd/>
            <a:tailEnd/>
          </a:ln>
          <a:effectLst/>
        </p:spPr>
        <p:txBody>
          <a:bodyPr lIns="68418" tIns="42145"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en-US" sz="800" dirty="0" err="1">
                <a:solidFill>
                  <a:srgbClr val="FF0000"/>
                </a:solidFill>
                <a:ea typeface="Droid Sans Fallback" charset="0"/>
                <a:cs typeface="Droid Sans Fallback" charset="0"/>
              </a:rPr>
              <a:t>OriL</a:t>
            </a:r>
            <a:endParaRPr lang="en-US" sz="800" dirty="0">
              <a:solidFill>
                <a:srgbClr val="FF0000"/>
              </a:solidFill>
              <a:ea typeface="Droid Sans Fallback" charset="0"/>
              <a:cs typeface="Droid Sans Fallback" charset="0"/>
            </a:endParaRPr>
          </a:p>
        </p:txBody>
      </p:sp>
      <p:sp>
        <p:nvSpPr>
          <p:cNvPr id="48" name="AutoShape 45"/>
          <p:cNvSpPr>
            <a:spLocks noChangeArrowheads="1"/>
          </p:cNvSpPr>
          <p:nvPr/>
        </p:nvSpPr>
        <p:spPr bwMode="auto">
          <a:xfrm>
            <a:off x="2900219" y="1600240"/>
            <a:ext cx="72169" cy="72008"/>
          </a:xfrm>
          <a:prstGeom prst="homePlate">
            <a:avLst>
              <a:gd name="adj" fmla="val 46958"/>
            </a:avLst>
          </a:prstGeom>
          <a:solidFill>
            <a:srgbClr val="FF0000"/>
          </a:solidFill>
          <a:ln w="18360" cap="flat">
            <a:solidFill>
              <a:srgbClr val="333333"/>
            </a:solidFill>
            <a:round/>
            <a:headEnd/>
            <a:tailEnd/>
          </a:ln>
          <a:effectLst/>
        </p:spPr>
        <p:txBody>
          <a:bodyPr wrap="none" lIns="69513" tIns="34756" rIns="69513" bIns="34756" anchor="ctr"/>
          <a:lstStyle/>
          <a:p>
            <a:endParaRPr lang="hu-HU"/>
          </a:p>
        </p:txBody>
      </p:sp>
      <p:sp>
        <p:nvSpPr>
          <p:cNvPr id="49" name="AutoShape 45"/>
          <p:cNvSpPr>
            <a:spLocks noChangeArrowheads="1"/>
          </p:cNvSpPr>
          <p:nvPr/>
        </p:nvSpPr>
        <p:spPr bwMode="auto">
          <a:xfrm>
            <a:off x="2900219" y="1425729"/>
            <a:ext cx="72169" cy="72008"/>
          </a:xfrm>
          <a:prstGeom prst="homePlate">
            <a:avLst>
              <a:gd name="adj" fmla="val 46958"/>
            </a:avLst>
          </a:prstGeom>
          <a:solidFill>
            <a:srgbClr val="FF0000"/>
          </a:solidFill>
          <a:ln w="18360" cap="flat">
            <a:solidFill>
              <a:srgbClr val="333333"/>
            </a:solidFill>
            <a:round/>
            <a:headEnd/>
            <a:tailEnd/>
          </a:ln>
          <a:effectLst/>
        </p:spPr>
        <p:txBody>
          <a:bodyPr wrap="none" lIns="69513" tIns="34756" rIns="69513" bIns="34756" anchor="ctr"/>
          <a:lstStyle/>
          <a:p>
            <a:endParaRPr lang="hu-HU"/>
          </a:p>
        </p:txBody>
      </p:sp>
      <p:sp>
        <p:nvSpPr>
          <p:cNvPr id="50" name="AutoShape 45"/>
          <p:cNvSpPr>
            <a:spLocks noChangeArrowheads="1"/>
          </p:cNvSpPr>
          <p:nvPr/>
        </p:nvSpPr>
        <p:spPr bwMode="auto">
          <a:xfrm>
            <a:off x="2900219" y="1866940"/>
            <a:ext cx="72169" cy="72008"/>
          </a:xfrm>
          <a:prstGeom prst="homePlate">
            <a:avLst>
              <a:gd name="adj" fmla="val 46958"/>
            </a:avLst>
          </a:prstGeom>
          <a:solidFill>
            <a:srgbClr val="FF0000"/>
          </a:solidFill>
          <a:ln w="18360" cap="flat">
            <a:solidFill>
              <a:srgbClr val="333333"/>
            </a:solidFill>
            <a:round/>
            <a:headEnd/>
            <a:tailEnd/>
          </a:ln>
          <a:effectLst/>
        </p:spPr>
        <p:txBody>
          <a:bodyPr wrap="none" lIns="69513" tIns="34756" rIns="69513" bIns="34756" anchor="ctr"/>
          <a:lstStyle/>
          <a:p>
            <a:endParaRPr lang="hu-HU"/>
          </a:p>
        </p:txBody>
      </p:sp>
      <p:sp>
        <p:nvSpPr>
          <p:cNvPr id="51" name="AutoShape 45"/>
          <p:cNvSpPr>
            <a:spLocks noChangeArrowheads="1"/>
          </p:cNvSpPr>
          <p:nvPr/>
        </p:nvSpPr>
        <p:spPr bwMode="auto">
          <a:xfrm>
            <a:off x="2900219" y="3282697"/>
            <a:ext cx="72169" cy="72008"/>
          </a:xfrm>
          <a:prstGeom prst="homePlate">
            <a:avLst>
              <a:gd name="adj" fmla="val 46958"/>
            </a:avLst>
          </a:prstGeom>
          <a:solidFill>
            <a:srgbClr val="FF0000"/>
          </a:solidFill>
          <a:ln w="18360" cap="flat">
            <a:solidFill>
              <a:srgbClr val="333333"/>
            </a:solidFill>
            <a:round/>
            <a:headEnd/>
            <a:tailEnd/>
          </a:ln>
          <a:effectLst/>
        </p:spPr>
        <p:txBody>
          <a:bodyPr wrap="none" lIns="69513" tIns="34756" rIns="69513" bIns="34756" anchor="ctr"/>
          <a:lstStyle/>
          <a:p>
            <a:endParaRPr lang="hu-HU"/>
          </a:p>
        </p:txBody>
      </p:sp>
      <p:sp>
        <p:nvSpPr>
          <p:cNvPr id="52" name="AutoShape 45"/>
          <p:cNvSpPr>
            <a:spLocks noChangeArrowheads="1"/>
          </p:cNvSpPr>
          <p:nvPr/>
        </p:nvSpPr>
        <p:spPr bwMode="auto">
          <a:xfrm>
            <a:off x="2900219" y="5337021"/>
            <a:ext cx="72169" cy="72008"/>
          </a:xfrm>
          <a:prstGeom prst="homePlate">
            <a:avLst>
              <a:gd name="adj" fmla="val 46958"/>
            </a:avLst>
          </a:prstGeom>
          <a:solidFill>
            <a:srgbClr val="FF0000"/>
          </a:solidFill>
          <a:ln w="18360" cap="flat">
            <a:solidFill>
              <a:srgbClr val="333333"/>
            </a:solidFill>
            <a:round/>
            <a:headEnd/>
            <a:tailEnd/>
          </a:ln>
          <a:effectLst/>
        </p:spPr>
        <p:txBody>
          <a:bodyPr wrap="none" lIns="69513" tIns="34756" rIns="69513" bIns="34756" anchor="ctr"/>
          <a:lstStyle/>
          <a:p>
            <a:endParaRPr lang="hu-HU"/>
          </a:p>
        </p:txBody>
      </p:sp>
      <p:sp>
        <p:nvSpPr>
          <p:cNvPr id="53" name="AutoShape 45"/>
          <p:cNvSpPr>
            <a:spLocks noChangeArrowheads="1"/>
          </p:cNvSpPr>
          <p:nvPr/>
        </p:nvSpPr>
        <p:spPr bwMode="auto">
          <a:xfrm>
            <a:off x="2900219" y="5658961"/>
            <a:ext cx="72169" cy="72008"/>
          </a:xfrm>
          <a:prstGeom prst="homePlate">
            <a:avLst>
              <a:gd name="adj" fmla="val 46958"/>
            </a:avLst>
          </a:prstGeom>
          <a:solidFill>
            <a:srgbClr val="FF0000"/>
          </a:solidFill>
          <a:ln w="18360" cap="flat">
            <a:solidFill>
              <a:srgbClr val="333333"/>
            </a:solidFill>
            <a:round/>
            <a:headEnd/>
            <a:tailEnd/>
          </a:ln>
          <a:effectLst/>
        </p:spPr>
        <p:txBody>
          <a:bodyPr wrap="none" lIns="69513" tIns="34756" rIns="69513" bIns="34756" anchor="ctr"/>
          <a:lstStyle/>
          <a:p>
            <a:endParaRPr lang="hu-HU"/>
          </a:p>
        </p:txBody>
      </p:sp>
      <p:cxnSp>
        <p:nvCxnSpPr>
          <p:cNvPr id="8" name="Egyenes összekötő nyíllal 7"/>
          <p:cNvCxnSpPr/>
          <p:nvPr/>
        </p:nvCxnSpPr>
        <p:spPr>
          <a:xfrm>
            <a:off x="2684355" y="4226421"/>
            <a:ext cx="37390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Egyenes összekötő nyíllal 58"/>
          <p:cNvCxnSpPr/>
          <p:nvPr/>
        </p:nvCxnSpPr>
        <p:spPr>
          <a:xfrm rot="60000" flipV="1">
            <a:off x="2684355" y="4335949"/>
            <a:ext cx="778223" cy="1239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Egyenes összekötő nyíllal 62"/>
          <p:cNvCxnSpPr/>
          <p:nvPr/>
        </p:nvCxnSpPr>
        <p:spPr>
          <a:xfrm rot="60000" flipV="1">
            <a:off x="2684415" y="4106419"/>
            <a:ext cx="178562" cy="838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Szövegdoboz 14"/>
          <p:cNvSpPr txBox="1"/>
          <p:nvPr/>
        </p:nvSpPr>
        <p:spPr>
          <a:xfrm>
            <a:off x="2803286" y="3999539"/>
            <a:ext cx="434734" cy="215444"/>
          </a:xfrm>
          <a:prstGeom prst="rect">
            <a:avLst/>
          </a:prstGeom>
          <a:noFill/>
        </p:spPr>
        <p:txBody>
          <a:bodyPr wrap="none" rtlCol="0">
            <a:spAutoFit/>
          </a:bodyPr>
          <a:lstStyle/>
          <a:p>
            <a:r>
              <a:rPr lang="hu-HU" sz="800" dirty="0" smtClean="0"/>
              <a:t>CTO-S</a:t>
            </a:r>
            <a:endParaRPr lang="hu-HU" sz="800" dirty="0"/>
          </a:p>
        </p:txBody>
      </p:sp>
      <p:sp>
        <p:nvSpPr>
          <p:cNvPr id="67" name="Szövegdoboz 66"/>
          <p:cNvSpPr txBox="1"/>
          <p:nvPr/>
        </p:nvSpPr>
        <p:spPr>
          <a:xfrm>
            <a:off x="2986166" y="4120505"/>
            <a:ext cx="476412" cy="215444"/>
          </a:xfrm>
          <a:prstGeom prst="rect">
            <a:avLst/>
          </a:prstGeom>
          <a:noFill/>
        </p:spPr>
        <p:txBody>
          <a:bodyPr wrap="none" rtlCol="0">
            <a:spAutoFit/>
          </a:bodyPr>
          <a:lstStyle/>
          <a:p>
            <a:r>
              <a:rPr lang="hu-HU" sz="800" dirty="0" smtClean="0"/>
              <a:t>CTO-M</a:t>
            </a:r>
            <a:endParaRPr lang="hu-HU" sz="800" dirty="0"/>
          </a:p>
        </p:txBody>
      </p:sp>
      <p:sp>
        <p:nvSpPr>
          <p:cNvPr id="68" name="Szövegdoboz 67"/>
          <p:cNvSpPr txBox="1"/>
          <p:nvPr/>
        </p:nvSpPr>
        <p:spPr>
          <a:xfrm>
            <a:off x="3398668" y="4228594"/>
            <a:ext cx="431528" cy="215444"/>
          </a:xfrm>
          <a:prstGeom prst="rect">
            <a:avLst/>
          </a:prstGeom>
          <a:noFill/>
        </p:spPr>
        <p:txBody>
          <a:bodyPr wrap="none" rtlCol="0">
            <a:spAutoFit/>
          </a:bodyPr>
          <a:lstStyle/>
          <a:p>
            <a:r>
              <a:rPr lang="hu-HU" sz="800" dirty="0" smtClean="0"/>
              <a:t>CTO-L</a:t>
            </a:r>
            <a:endParaRPr lang="hu-HU" sz="800" dirty="0"/>
          </a:p>
        </p:txBody>
      </p:sp>
      <p:sp>
        <p:nvSpPr>
          <p:cNvPr id="70" name="Téglalap 69"/>
          <p:cNvSpPr/>
          <p:nvPr/>
        </p:nvSpPr>
        <p:spPr>
          <a:xfrm>
            <a:off x="179512" y="-24482"/>
            <a:ext cx="8784976" cy="1077218"/>
          </a:xfrm>
          <a:prstGeom prst="rect">
            <a:avLst/>
          </a:prstGeom>
          <a:effectLst/>
        </p:spPr>
        <p:txBody>
          <a:bodyPr wrap="square">
            <a:spAutoFit/>
          </a:bodyPr>
          <a:lstStyle/>
          <a:p>
            <a:pPr algn="ctr"/>
            <a:r>
              <a:rPr lang="en-US" sz="3200" dirty="0" smtClean="0">
                <a:latin typeface="Arial Black" pitchFamily="34" charset="0"/>
              </a:rPr>
              <a:t>Transcriptional kinetics of </a:t>
            </a:r>
            <a:endParaRPr lang="hu-HU" sz="3200" dirty="0" smtClean="0">
              <a:latin typeface="Arial Black" pitchFamily="34" charset="0"/>
            </a:endParaRPr>
          </a:p>
          <a:p>
            <a:pPr algn="ctr"/>
            <a:r>
              <a:rPr lang="en-US" sz="3200" dirty="0" smtClean="0">
                <a:latin typeface="Arial Black" pitchFamily="34" charset="0"/>
              </a:rPr>
              <a:t>CTO length variants</a:t>
            </a:r>
          </a:p>
        </p:txBody>
      </p:sp>
      <p:grpSp>
        <p:nvGrpSpPr>
          <p:cNvPr id="4" name="Csoportba foglalás 3"/>
          <p:cNvGrpSpPr/>
          <p:nvPr/>
        </p:nvGrpSpPr>
        <p:grpSpPr>
          <a:xfrm>
            <a:off x="1504174" y="6107661"/>
            <a:ext cx="3276607" cy="648072"/>
            <a:chOff x="2893286" y="6174336"/>
            <a:chExt cx="3276607" cy="648072"/>
          </a:xfrm>
        </p:grpSpPr>
        <p:pic>
          <p:nvPicPr>
            <p:cNvPr id="71" name="Kép 70"/>
            <p:cNvPicPr>
              <a:picLocks noChangeAspect="1"/>
            </p:cNvPicPr>
            <p:nvPr/>
          </p:nvPicPr>
          <p:blipFill>
            <a:blip r:embed="rId4" cstate="print">
              <a:extLst>
                <a:ext uri="{28A0092B-C50C-407E-A947-70E740481C1C}">
                  <a14:useLocalDpi xmlns:a14="http://schemas.microsoft.com/office/drawing/2010/main" val="0"/>
                </a:ext>
              </a:extLst>
            </a:blip>
            <a:srcRect t="41065" r="37787" b="50327"/>
            <a:stretch>
              <a:fillRect/>
            </a:stretch>
          </p:blipFill>
          <p:spPr>
            <a:xfrm>
              <a:off x="2893286" y="6174336"/>
              <a:ext cx="3276607" cy="648072"/>
            </a:xfrm>
            <a:prstGeom prst="rect">
              <a:avLst/>
            </a:prstGeom>
            <a:ln>
              <a:solidFill>
                <a:schemeClr val="tx2"/>
              </a:solidFill>
            </a:ln>
            <a:effectLst>
              <a:outerShdw blurRad="50800" dist="38100" dir="2700000" algn="tl" rotWithShape="0">
                <a:prstClr val="black">
                  <a:alpha val="40000"/>
                </a:prstClr>
              </a:outerShdw>
            </a:effectLst>
          </p:spPr>
        </p:pic>
        <p:sp>
          <p:nvSpPr>
            <p:cNvPr id="73" name="AutoShape 14"/>
            <p:cNvSpPr>
              <a:spLocks noChangeArrowheads="1"/>
            </p:cNvSpPr>
            <p:nvPr/>
          </p:nvSpPr>
          <p:spPr bwMode="auto">
            <a:xfrm flipH="1">
              <a:off x="4025650" y="6452843"/>
              <a:ext cx="47767" cy="242409"/>
            </a:xfrm>
            <a:prstGeom prst="homePlate">
              <a:avLst>
                <a:gd name="adj" fmla="val 46958"/>
              </a:avLst>
            </a:prstGeom>
            <a:solidFill>
              <a:srgbClr val="00B0F0"/>
            </a:solidFill>
            <a:ln w="18360" cap="flat">
              <a:solidFill>
                <a:srgbClr val="333333"/>
              </a:solidFill>
              <a:round/>
              <a:headEnd/>
              <a:tailEnd/>
            </a:ln>
            <a:effectLst/>
          </p:spPr>
          <p:txBody>
            <a:bodyPr wrap="none" lIns="69513" tIns="34756" rIns="69513" bIns="34756" anchor="ctr"/>
            <a:lstStyle/>
            <a:p>
              <a:endParaRPr lang="hu-HU"/>
            </a:p>
          </p:txBody>
        </p:sp>
        <p:sp>
          <p:nvSpPr>
            <p:cNvPr id="74" name="Text Box 8"/>
            <p:cNvSpPr txBox="1">
              <a:spLocks noChangeArrowheads="1"/>
            </p:cNvSpPr>
            <p:nvPr/>
          </p:nvSpPr>
          <p:spPr bwMode="auto">
            <a:xfrm>
              <a:off x="3860442" y="6293414"/>
              <a:ext cx="864096" cy="285750"/>
            </a:xfrm>
            <a:prstGeom prst="rect">
              <a:avLst/>
            </a:prstGeom>
            <a:noFill/>
            <a:ln w="9525" cap="flat">
              <a:noFill/>
              <a:round/>
              <a:headEnd/>
              <a:tailEnd/>
            </a:ln>
            <a:effectLst/>
          </p:spPr>
          <p:txBody>
            <a:bodyPr lIns="68418" tIns="42145" rIns="68418" bIns="34209"/>
            <a:lstStyle/>
            <a:p>
              <a:pPr>
                <a:tabLst>
                  <a:tab pos="0" algn="l"/>
                  <a:tab pos="347563" algn="l"/>
                  <a:tab pos="695127" algn="l"/>
                  <a:tab pos="1042690" algn="l"/>
                  <a:tab pos="1390254" algn="l"/>
                  <a:tab pos="1737817" algn="l"/>
                  <a:tab pos="2085381" algn="l"/>
                  <a:tab pos="2432944" algn="l"/>
                  <a:tab pos="2780508" algn="l"/>
                  <a:tab pos="3128071" algn="l"/>
                  <a:tab pos="3475634" algn="l"/>
                  <a:tab pos="3823198" algn="l"/>
                  <a:tab pos="4170761" algn="l"/>
                  <a:tab pos="4518325" algn="l"/>
                  <a:tab pos="4865888" algn="l"/>
                  <a:tab pos="5213452" algn="l"/>
                  <a:tab pos="5561015" algn="l"/>
                  <a:tab pos="5908578" algn="l"/>
                  <a:tab pos="6256142" algn="l"/>
                  <a:tab pos="6603705" algn="l"/>
                  <a:tab pos="6951269" algn="l"/>
                </a:tabLst>
              </a:pPr>
              <a:r>
                <a:rPr lang="hu-HU" sz="800" dirty="0" smtClean="0">
                  <a:solidFill>
                    <a:srgbClr val="000000"/>
                  </a:solidFill>
                  <a:ea typeface="Droid Sans Fallback" charset="0"/>
                  <a:cs typeface="Droid Sans Fallback" charset="0"/>
                </a:rPr>
                <a:t>CTO-S   </a:t>
              </a:r>
              <a:r>
                <a:rPr lang="en-US" sz="800" dirty="0" err="1" smtClean="0">
                  <a:solidFill>
                    <a:srgbClr val="000000"/>
                  </a:solidFill>
                  <a:ea typeface="Droid Sans Fallback" charset="0"/>
                  <a:cs typeface="Droid Sans Fallback" charset="0"/>
                </a:rPr>
                <a:t>OriL</a:t>
              </a:r>
              <a:r>
                <a:rPr lang="hu-HU" sz="800" dirty="0" smtClean="0">
                  <a:solidFill>
                    <a:srgbClr val="000000"/>
                  </a:solidFill>
                  <a:ea typeface="Droid Sans Fallback" charset="0"/>
                  <a:cs typeface="Droid Sans Fallback" charset="0"/>
                </a:rPr>
                <a:t>  </a:t>
              </a:r>
              <a:endParaRPr lang="en-US" sz="800" dirty="0">
                <a:solidFill>
                  <a:srgbClr val="000000"/>
                </a:solidFill>
                <a:ea typeface="Droid Sans Fallback" charset="0"/>
                <a:cs typeface="Droid Sans Fallback" charset="0"/>
              </a:endParaRPr>
            </a:p>
          </p:txBody>
        </p:sp>
        <p:sp>
          <p:nvSpPr>
            <p:cNvPr id="75" name="AutoShape 45"/>
            <p:cNvSpPr>
              <a:spLocks noChangeArrowheads="1"/>
            </p:cNvSpPr>
            <p:nvPr/>
          </p:nvSpPr>
          <p:spPr bwMode="auto">
            <a:xfrm>
              <a:off x="4274443" y="6568777"/>
              <a:ext cx="72169" cy="72008"/>
            </a:xfrm>
            <a:prstGeom prst="homePlate">
              <a:avLst>
                <a:gd name="adj" fmla="val 46958"/>
              </a:avLst>
            </a:prstGeom>
            <a:solidFill>
              <a:srgbClr val="FF0000"/>
            </a:solidFill>
            <a:ln w="18360" cap="flat">
              <a:solidFill>
                <a:srgbClr val="333333"/>
              </a:solidFill>
              <a:round/>
              <a:headEnd/>
              <a:tailEnd/>
            </a:ln>
            <a:effectLst/>
          </p:spPr>
          <p:txBody>
            <a:bodyPr wrap="none" lIns="69513" tIns="34756" rIns="69513" bIns="34756" anchor="ctr"/>
            <a:lstStyle/>
            <a:p>
              <a:endParaRPr lang="hu-HU"/>
            </a:p>
          </p:txBody>
        </p:sp>
      </p:grpSp>
      <p:sp>
        <p:nvSpPr>
          <p:cNvPr id="28" name="Téglalap 27"/>
          <p:cNvSpPr/>
          <p:nvPr/>
        </p:nvSpPr>
        <p:spPr>
          <a:xfrm>
            <a:off x="5690804" y="4578032"/>
            <a:ext cx="2698303" cy="707886"/>
          </a:xfrm>
          <a:prstGeom prst="rect">
            <a:avLst/>
          </a:prstGeom>
          <a:solidFill>
            <a:schemeClr val="tx1"/>
          </a:solidFill>
          <a:effectLst>
            <a:outerShdw blurRad="50800" dist="38100" dir="2700000" algn="tl" rotWithShape="0">
              <a:prstClr val="black">
                <a:alpha val="40000"/>
              </a:prstClr>
            </a:outerShdw>
          </a:effectLst>
        </p:spPr>
        <p:txBody>
          <a:bodyPr wrap="none">
            <a:spAutoFit/>
          </a:bodyPr>
          <a:lstStyle/>
          <a:p>
            <a:pPr algn="ctr"/>
            <a:r>
              <a:rPr lang="en-US" sz="1600" dirty="0" err="1" smtClean="0">
                <a:solidFill>
                  <a:schemeClr val="bg1"/>
                </a:solidFill>
              </a:rPr>
              <a:t>PacBio</a:t>
            </a:r>
            <a:r>
              <a:rPr lang="en-US" sz="1600" dirty="0" smtClean="0">
                <a:solidFill>
                  <a:schemeClr val="bg1"/>
                </a:solidFill>
              </a:rPr>
              <a:t> RS II platform: </a:t>
            </a:r>
          </a:p>
          <a:p>
            <a:pPr algn="ctr"/>
            <a:r>
              <a:rPr lang="en-US" sz="1200" dirty="0" smtClean="0">
                <a:solidFill>
                  <a:schemeClr val="bg1"/>
                </a:solidFill>
              </a:rPr>
              <a:t>combined random </a:t>
            </a:r>
            <a:r>
              <a:rPr lang="en-US" sz="1200" dirty="0" err="1" smtClean="0">
                <a:solidFill>
                  <a:schemeClr val="bg1"/>
                </a:solidFill>
              </a:rPr>
              <a:t>hexamer</a:t>
            </a:r>
            <a:r>
              <a:rPr lang="en-US" sz="1200" dirty="0" smtClean="0">
                <a:solidFill>
                  <a:schemeClr val="bg1"/>
                </a:solidFill>
              </a:rPr>
              <a:t>-primed and</a:t>
            </a:r>
          </a:p>
          <a:p>
            <a:pPr algn="ctr"/>
            <a:r>
              <a:rPr lang="en-US" sz="1200" dirty="0" smtClean="0">
                <a:solidFill>
                  <a:schemeClr val="bg1"/>
                </a:solidFill>
              </a:rPr>
              <a:t>anchored </a:t>
            </a:r>
            <a:r>
              <a:rPr lang="en-US" sz="1200" dirty="0" err="1" smtClean="0">
                <a:solidFill>
                  <a:schemeClr val="bg1"/>
                </a:solidFill>
              </a:rPr>
              <a:t>oligo</a:t>
            </a:r>
            <a:r>
              <a:rPr lang="en-US" sz="1200" dirty="0" smtClean="0">
                <a:solidFill>
                  <a:schemeClr val="bg1"/>
                </a:solidFill>
              </a:rPr>
              <a:t>(</a:t>
            </a:r>
            <a:r>
              <a:rPr lang="en-US" sz="1200" dirty="0" err="1" smtClean="0">
                <a:solidFill>
                  <a:schemeClr val="bg1"/>
                </a:solidFill>
              </a:rPr>
              <a:t>dT</a:t>
            </a:r>
            <a:r>
              <a:rPr lang="en-US" sz="1200" dirty="0" smtClean="0">
                <a:solidFill>
                  <a:schemeClr val="bg1"/>
                </a:solidFill>
              </a:rPr>
              <a:t>) primed </a:t>
            </a:r>
            <a:r>
              <a:rPr lang="en-US" sz="1200" dirty="0" smtClean="0">
                <a:solidFill>
                  <a:schemeClr val="bg1"/>
                </a:solidFill>
                <a:sym typeface="Symbol"/>
              </a:rPr>
              <a:t></a:t>
            </a:r>
            <a:r>
              <a:rPr lang="en-US" sz="1200" dirty="0" smtClean="0">
                <a:solidFill>
                  <a:schemeClr val="bg1"/>
                </a:solidFill>
              </a:rPr>
              <a:t>poly(A)-</a:t>
            </a:r>
            <a:r>
              <a:rPr lang="en-US" sz="1200" dirty="0" err="1" smtClean="0">
                <a:solidFill>
                  <a:schemeClr val="bg1"/>
                </a:solidFill>
              </a:rPr>
              <a:t>seq</a:t>
            </a:r>
            <a:r>
              <a:rPr lang="en-US" sz="1200" dirty="0" smtClean="0">
                <a:solidFill>
                  <a:schemeClr val="bg1"/>
                </a:solidFill>
                <a:sym typeface="Symbol"/>
              </a:rPr>
              <a:t></a:t>
            </a:r>
            <a:endParaRPr lang="en-US" sz="1200" dirty="0">
              <a:solidFill>
                <a:schemeClr val="bg1"/>
              </a:solidFill>
            </a:endParaRPr>
          </a:p>
        </p:txBody>
      </p:sp>
      <p:sp>
        <p:nvSpPr>
          <p:cNvPr id="5" name="Szövegdoboz 4"/>
          <p:cNvSpPr txBox="1"/>
          <p:nvPr/>
        </p:nvSpPr>
        <p:spPr>
          <a:xfrm>
            <a:off x="4807074" y="1734339"/>
            <a:ext cx="4219425" cy="830997"/>
          </a:xfrm>
          <a:prstGeom prst="rect">
            <a:avLst/>
          </a:prstGeom>
          <a:noFill/>
        </p:spPr>
        <p:txBody>
          <a:bodyPr wrap="none" rtlCol="0">
            <a:spAutoFit/>
          </a:bodyPr>
          <a:lstStyle/>
          <a:p>
            <a:pPr algn="ctr"/>
            <a:r>
              <a:rPr lang="en-US" sz="2400" dirty="0" smtClean="0"/>
              <a:t>Confrontation of transcription </a:t>
            </a:r>
          </a:p>
          <a:p>
            <a:pPr algn="ctr"/>
            <a:r>
              <a:rPr lang="en-US" sz="2400" dirty="0" smtClean="0"/>
              <a:t>and DNA replication machinery?</a:t>
            </a:r>
            <a:endParaRPr lang="en-US" sz="2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zövegdoboz 37"/>
          <p:cNvSpPr txBox="1"/>
          <p:nvPr/>
        </p:nvSpPr>
        <p:spPr>
          <a:xfrm>
            <a:off x="8547587" y="-27384"/>
            <a:ext cx="598241"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17b.</a:t>
            </a:r>
            <a:endParaRPr lang="hu-HU" dirty="0"/>
          </a:p>
        </p:txBody>
      </p:sp>
      <p:sp>
        <p:nvSpPr>
          <p:cNvPr id="70" name="Téglalap 69"/>
          <p:cNvSpPr/>
          <p:nvPr/>
        </p:nvSpPr>
        <p:spPr>
          <a:xfrm>
            <a:off x="179512" y="-24482"/>
            <a:ext cx="8784976" cy="1077218"/>
          </a:xfrm>
          <a:prstGeom prst="rect">
            <a:avLst/>
          </a:prstGeom>
          <a:effectLst/>
        </p:spPr>
        <p:txBody>
          <a:bodyPr wrap="square">
            <a:spAutoFit/>
          </a:bodyPr>
          <a:lstStyle/>
          <a:p>
            <a:pPr algn="ctr"/>
            <a:r>
              <a:rPr lang="en-US" sz="3200" dirty="0" smtClean="0">
                <a:latin typeface="Arial Black" pitchFamily="34" charset="0"/>
              </a:rPr>
              <a:t>Confrontation between transcription and replication machineries?</a:t>
            </a:r>
          </a:p>
        </p:txBody>
      </p:sp>
      <p:pic>
        <p:nvPicPr>
          <p:cNvPr id="6" name="Kép 5"/>
          <p:cNvPicPr>
            <a:picLocks noChangeAspect="1"/>
          </p:cNvPicPr>
          <p:nvPr/>
        </p:nvPicPr>
        <p:blipFill rotWithShape="1">
          <a:blip r:embed="rId3" cstate="print"/>
          <a:srcRect l="25505" t="25199" r="33457" b="32591"/>
          <a:stretch/>
        </p:blipFill>
        <p:spPr>
          <a:xfrm>
            <a:off x="1023649" y="1340768"/>
            <a:ext cx="7504888" cy="4824536"/>
          </a:xfrm>
          <a:prstGeom prst="rect">
            <a:avLst/>
          </a:prstGeom>
        </p:spPr>
      </p:pic>
    </p:spTree>
    <p:extLst>
      <p:ext uri="{BB962C8B-B14F-4D97-AF65-F5344CB8AC3E}">
        <p14:creationId xmlns:p14="http://schemas.microsoft.com/office/powerpoint/2010/main" val="216706208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églalap 66"/>
          <p:cNvSpPr/>
          <p:nvPr/>
        </p:nvSpPr>
        <p:spPr>
          <a:xfrm>
            <a:off x="323528" y="1124744"/>
            <a:ext cx="8467448" cy="547260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églalap 7"/>
          <p:cNvSpPr/>
          <p:nvPr/>
        </p:nvSpPr>
        <p:spPr>
          <a:xfrm>
            <a:off x="1115616" y="260648"/>
            <a:ext cx="6768904" cy="769441"/>
          </a:xfrm>
          <a:prstGeom prst="rect">
            <a:avLst/>
          </a:prstGeom>
          <a:effectLst/>
        </p:spPr>
        <p:txBody>
          <a:bodyPr wrap="none">
            <a:spAutoFit/>
          </a:bodyPr>
          <a:lstStyle/>
          <a:p>
            <a:pPr algn="ctr"/>
            <a:r>
              <a:rPr lang="en-US" sz="4400" b="1" dirty="0" smtClean="0">
                <a:latin typeface="Arial Black" pitchFamily="34" charset="0"/>
              </a:rPr>
              <a:t>Types of interactions</a:t>
            </a:r>
            <a:endParaRPr lang="en-US" sz="4400" b="1" dirty="0">
              <a:latin typeface="Arial Black" pitchFamily="34" charset="0"/>
            </a:endParaRPr>
          </a:p>
        </p:txBody>
      </p:sp>
      <p:grpSp>
        <p:nvGrpSpPr>
          <p:cNvPr id="3" name="Csoportba foglalás 94"/>
          <p:cNvGrpSpPr/>
          <p:nvPr/>
        </p:nvGrpSpPr>
        <p:grpSpPr>
          <a:xfrm>
            <a:off x="789412" y="1532311"/>
            <a:ext cx="3672408" cy="1302163"/>
            <a:chOff x="755576" y="2132856"/>
            <a:chExt cx="3672408" cy="1302163"/>
          </a:xfrm>
        </p:grpSpPr>
        <p:sp>
          <p:nvSpPr>
            <p:cNvPr id="4" name="Téglalap 3"/>
            <p:cNvSpPr/>
            <p:nvPr/>
          </p:nvSpPr>
          <p:spPr>
            <a:xfrm>
              <a:off x="755576" y="2132856"/>
              <a:ext cx="3672408" cy="1302163"/>
            </a:xfrm>
            <a:prstGeom prst="rect">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Jobbra nyíl 4"/>
            <p:cNvSpPr/>
            <p:nvPr/>
          </p:nvSpPr>
          <p:spPr>
            <a:xfrm>
              <a:off x="1733952" y="2843539"/>
              <a:ext cx="893832" cy="213609"/>
            </a:xfrm>
            <a:prstGeom prst="rightArrow">
              <a:avLst/>
            </a:prstGeom>
            <a:solidFill>
              <a:schemeClr val="bg1">
                <a:lumMod val="6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Jobbra nyíl 6"/>
            <p:cNvSpPr/>
            <p:nvPr/>
          </p:nvSpPr>
          <p:spPr>
            <a:xfrm>
              <a:off x="2373640" y="3095427"/>
              <a:ext cx="1016496" cy="207640"/>
            </a:xfrm>
            <a:prstGeom prst="rightArrow">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zövegdoboz 23"/>
            <p:cNvSpPr txBox="1"/>
            <p:nvPr/>
          </p:nvSpPr>
          <p:spPr>
            <a:xfrm>
              <a:off x="1547664" y="2210883"/>
              <a:ext cx="2491388" cy="584775"/>
            </a:xfrm>
            <a:prstGeom prst="rect">
              <a:avLst/>
            </a:prstGeom>
            <a:noFill/>
          </p:spPr>
          <p:txBody>
            <a:bodyPr wrap="none" rtlCol="0">
              <a:spAutoFit/>
            </a:bodyPr>
            <a:lstStyle/>
            <a:p>
              <a:pPr algn="ctr"/>
              <a:r>
                <a:rPr lang="en-US" sz="1600" b="1" dirty="0" smtClean="0"/>
                <a:t>WATERFALL MODEL </a:t>
              </a:r>
            </a:p>
            <a:p>
              <a:pPr algn="ctr"/>
              <a:r>
                <a:rPr lang="en-US" sz="1600" b="1" dirty="0" smtClean="0"/>
                <a:t>– unidirectional interaction</a:t>
              </a:r>
              <a:endParaRPr lang="en-US" sz="1600" b="1" dirty="0"/>
            </a:p>
          </p:txBody>
        </p:sp>
      </p:grpSp>
      <p:sp>
        <p:nvSpPr>
          <p:cNvPr id="28" name="Szövegdoboz 27"/>
          <p:cNvSpPr txBox="1"/>
          <p:nvPr/>
        </p:nvSpPr>
        <p:spPr>
          <a:xfrm>
            <a:off x="8790976" y="-4536"/>
            <a:ext cx="359394"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a:t>2</a:t>
            </a:r>
            <a:r>
              <a:rPr lang="hu-HU" dirty="0" smtClean="0"/>
              <a:t>.</a:t>
            </a:r>
            <a:endParaRPr lang="hu-HU" dirty="0"/>
          </a:p>
        </p:txBody>
      </p:sp>
      <p:grpSp>
        <p:nvGrpSpPr>
          <p:cNvPr id="12" name="Csoportba foglalás 99"/>
          <p:cNvGrpSpPr/>
          <p:nvPr/>
        </p:nvGrpSpPr>
        <p:grpSpPr>
          <a:xfrm>
            <a:off x="789412" y="3179068"/>
            <a:ext cx="3672408" cy="1302163"/>
            <a:chOff x="4716016" y="2136264"/>
            <a:chExt cx="3672408" cy="1302163"/>
          </a:xfrm>
        </p:grpSpPr>
        <p:sp>
          <p:nvSpPr>
            <p:cNvPr id="64" name="Téglalap 63"/>
            <p:cNvSpPr/>
            <p:nvPr/>
          </p:nvSpPr>
          <p:spPr>
            <a:xfrm>
              <a:off x="4716016" y="2136264"/>
              <a:ext cx="3672408" cy="1302163"/>
            </a:xfrm>
            <a:prstGeom prst="rect">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Szövegdoboz 71"/>
            <p:cNvSpPr txBox="1"/>
            <p:nvPr/>
          </p:nvSpPr>
          <p:spPr>
            <a:xfrm>
              <a:off x="4899444" y="2785668"/>
              <a:ext cx="2220480" cy="307777"/>
            </a:xfrm>
            <a:prstGeom prst="rect">
              <a:avLst/>
            </a:prstGeom>
            <a:noFill/>
            <a:effectLst/>
          </p:spPr>
          <p:txBody>
            <a:bodyPr wrap="none" rtlCol="0">
              <a:spAutoFit/>
            </a:bodyPr>
            <a:lstStyle/>
            <a:p>
              <a:r>
                <a:rPr lang="en-US" sz="1400" smtClean="0"/>
                <a:t>5’                                            3’</a:t>
              </a:r>
              <a:endParaRPr lang="en-US" sz="1400"/>
            </a:p>
          </p:txBody>
        </p:sp>
        <p:sp>
          <p:nvSpPr>
            <p:cNvPr id="73" name="Szövegdoboz 72"/>
            <p:cNvSpPr txBox="1"/>
            <p:nvPr/>
          </p:nvSpPr>
          <p:spPr>
            <a:xfrm>
              <a:off x="6070156" y="3034905"/>
              <a:ext cx="2220480" cy="307777"/>
            </a:xfrm>
            <a:prstGeom prst="rect">
              <a:avLst/>
            </a:prstGeom>
            <a:noFill/>
            <a:effectLst/>
          </p:spPr>
          <p:txBody>
            <a:bodyPr wrap="none" rtlCol="0">
              <a:spAutoFit/>
            </a:bodyPr>
            <a:lstStyle/>
            <a:p>
              <a:r>
                <a:rPr lang="en-US" sz="1400" smtClean="0"/>
                <a:t>3’                                            5’</a:t>
              </a:r>
              <a:endParaRPr lang="en-US" sz="1400"/>
            </a:p>
          </p:txBody>
        </p:sp>
        <p:sp>
          <p:nvSpPr>
            <p:cNvPr id="74" name="Jobbra nyíl 73"/>
            <p:cNvSpPr/>
            <p:nvPr/>
          </p:nvSpPr>
          <p:spPr>
            <a:xfrm>
              <a:off x="5153176" y="2828404"/>
              <a:ext cx="1656184" cy="216024"/>
            </a:xfrm>
            <a:prstGeom prst="rightArrow">
              <a:avLst/>
            </a:prstGeom>
            <a:solidFill>
              <a:schemeClr val="bg1">
                <a:lumMod val="6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Jobbra nyíl 74"/>
            <p:cNvSpPr/>
            <p:nvPr/>
          </p:nvSpPr>
          <p:spPr>
            <a:xfrm flipH="1">
              <a:off x="6305304" y="3072368"/>
              <a:ext cx="1656184" cy="216024"/>
            </a:xfrm>
            <a:prstGeom prst="rightArrow">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Csoportba foglalás 97"/>
          <p:cNvGrpSpPr/>
          <p:nvPr/>
        </p:nvGrpSpPr>
        <p:grpSpPr>
          <a:xfrm>
            <a:off x="733475" y="4907260"/>
            <a:ext cx="3806884" cy="1302163"/>
            <a:chOff x="4600507" y="5157192"/>
            <a:chExt cx="3806884" cy="1302163"/>
          </a:xfrm>
        </p:grpSpPr>
        <p:sp>
          <p:nvSpPr>
            <p:cNvPr id="50" name="Téglalap 49"/>
            <p:cNvSpPr/>
            <p:nvPr/>
          </p:nvSpPr>
          <p:spPr>
            <a:xfrm>
              <a:off x="4644008" y="5157192"/>
              <a:ext cx="3672408" cy="1302163"/>
            </a:xfrm>
            <a:prstGeom prst="rect">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zövegdoboz 54"/>
            <p:cNvSpPr txBox="1"/>
            <p:nvPr/>
          </p:nvSpPr>
          <p:spPr>
            <a:xfrm>
              <a:off x="4947145" y="5279287"/>
              <a:ext cx="3124638" cy="338554"/>
            </a:xfrm>
            <a:prstGeom prst="rect">
              <a:avLst/>
            </a:prstGeom>
            <a:noFill/>
          </p:spPr>
          <p:txBody>
            <a:bodyPr wrap="none" rtlCol="0">
              <a:spAutoFit/>
            </a:bodyPr>
            <a:lstStyle/>
            <a:p>
              <a:r>
                <a:rPr lang="en-US" sz="1600" b="1" smtClean="0"/>
                <a:t>PROMOTER COMPETITION MODEL</a:t>
              </a:r>
              <a:endParaRPr lang="en-US" sz="1600" b="1"/>
            </a:p>
          </p:txBody>
        </p:sp>
        <p:sp>
          <p:nvSpPr>
            <p:cNvPr id="76" name="Szövegdoboz 75"/>
            <p:cNvSpPr txBox="1"/>
            <p:nvPr/>
          </p:nvSpPr>
          <p:spPr>
            <a:xfrm>
              <a:off x="6186911" y="5767347"/>
              <a:ext cx="2220480" cy="307777"/>
            </a:xfrm>
            <a:prstGeom prst="rect">
              <a:avLst/>
            </a:prstGeom>
            <a:noFill/>
            <a:effectLst/>
          </p:spPr>
          <p:txBody>
            <a:bodyPr wrap="none" rtlCol="0">
              <a:spAutoFit/>
            </a:bodyPr>
            <a:lstStyle/>
            <a:p>
              <a:r>
                <a:rPr lang="en-US" sz="1400" dirty="0" smtClean="0"/>
                <a:t>5’                                            3’</a:t>
              </a:r>
              <a:endParaRPr lang="en-US" sz="1400" dirty="0"/>
            </a:p>
          </p:txBody>
        </p:sp>
        <p:sp>
          <p:nvSpPr>
            <p:cNvPr id="77" name="Szövegdoboz 76"/>
            <p:cNvSpPr txBox="1"/>
            <p:nvPr/>
          </p:nvSpPr>
          <p:spPr>
            <a:xfrm>
              <a:off x="4600507" y="5999619"/>
              <a:ext cx="2220480" cy="307777"/>
            </a:xfrm>
            <a:prstGeom prst="rect">
              <a:avLst/>
            </a:prstGeom>
            <a:noFill/>
            <a:effectLst/>
          </p:spPr>
          <p:txBody>
            <a:bodyPr wrap="none" rtlCol="0">
              <a:spAutoFit/>
            </a:bodyPr>
            <a:lstStyle/>
            <a:p>
              <a:r>
                <a:rPr lang="en-US" sz="1400" dirty="0" smtClean="0"/>
                <a:t>3’                                            5’</a:t>
              </a:r>
              <a:endParaRPr lang="en-US" sz="1400" dirty="0"/>
            </a:p>
          </p:txBody>
        </p:sp>
        <p:sp>
          <p:nvSpPr>
            <p:cNvPr id="78" name="Jobbra nyíl 77"/>
            <p:cNvSpPr/>
            <p:nvPr/>
          </p:nvSpPr>
          <p:spPr>
            <a:xfrm>
              <a:off x="6453748" y="5807161"/>
              <a:ext cx="1656184" cy="216024"/>
            </a:xfrm>
            <a:prstGeom prst="rightArrow">
              <a:avLst/>
            </a:prstGeom>
            <a:solidFill>
              <a:schemeClr val="bg1">
                <a:lumMod val="6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Jobbra nyíl 78"/>
            <p:cNvSpPr/>
            <p:nvPr/>
          </p:nvSpPr>
          <p:spPr>
            <a:xfrm flipH="1">
              <a:off x="4829087" y="6065697"/>
              <a:ext cx="1656184" cy="216024"/>
            </a:xfrm>
            <a:prstGeom prst="rightArrow">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Szövegdoboz 55"/>
          <p:cNvSpPr txBox="1"/>
          <p:nvPr/>
        </p:nvSpPr>
        <p:spPr>
          <a:xfrm>
            <a:off x="799666" y="1539823"/>
            <a:ext cx="301686" cy="276999"/>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en-US" sz="1200" smtClean="0"/>
              <a:t>1.</a:t>
            </a:r>
            <a:endParaRPr lang="en-US" sz="1200"/>
          </a:p>
        </p:txBody>
      </p:sp>
      <p:sp>
        <p:nvSpPr>
          <p:cNvPr id="60" name="Szövegdoboz 59"/>
          <p:cNvSpPr txBox="1"/>
          <p:nvPr/>
        </p:nvSpPr>
        <p:spPr>
          <a:xfrm>
            <a:off x="799666" y="3192821"/>
            <a:ext cx="301686" cy="276999"/>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en-US" sz="1200" smtClean="0"/>
              <a:t>2.</a:t>
            </a:r>
            <a:endParaRPr lang="en-US" sz="1200"/>
          </a:p>
        </p:txBody>
      </p:sp>
      <p:sp>
        <p:nvSpPr>
          <p:cNvPr id="63" name="Szövegdoboz 62"/>
          <p:cNvSpPr txBox="1"/>
          <p:nvPr/>
        </p:nvSpPr>
        <p:spPr>
          <a:xfrm>
            <a:off x="794555" y="4912031"/>
            <a:ext cx="301686" cy="276999"/>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en-US" sz="1200" smtClean="0"/>
              <a:t>3.</a:t>
            </a:r>
            <a:endParaRPr lang="en-US" sz="1200"/>
          </a:p>
        </p:txBody>
      </p:sp>
      <p:sp>
        <p:nvSpPr>
          <p:cNvPr id="70" name="Szövegdoboz 69"/>
          <p:cNvSpPr txBox="1"/>
          <p:nvPr/>
        </p:nvSpPr>
        <p:spPr>
          <a:xfrm>
            <a:off x="1539527" y="3181374"/>
            <a:ext cx="2380780" cy="584775"/>
          </a:xfrm>
          <a:prstGeom prst="rect">
            <a:avLst/>
          </a:prstGeom>
          <a:noFill/>
        </p:spPr>
        <p:txBody>
          <a:bodyPr wrap="none" rtlCol="0">
            <a:spAutoFit/>
          </a:bodyPr>
          <a:lstStyle/>
          <a:p>
            <a:pPr algn="ctr"/>
            <a:r>
              <a:rPr lang="en-US" sz="1600" b="1" smtClean="0"/>
              <a:t>SEESAW MODEL </a:t>
            </a:r>
          </a:p>
          <a:p>
            <a:pPr algn="ctr"/>
            <a:r>
              <a:rPr lang="en-US" sz="1600" b="1" smtClean="0"/>
              <a:t>– bidirectional interaction</a:t>
            </a:r>
            <a:endParaRPr lang="en-US" sz="1600" b="1"/>
          </a:p>
        </p:txBody>
      </p:sp>
      <p:sp>
        <p:nvSpPr>
          <p:cNvPr id="71" name="Szövegdoboz 70"/>
          <p:cNvSpPr txBox="1"/>
          <p:nvPr/>
        </p:nvSpPr>
        <p:spPr>
          <a:xfrm>
            <a:off x="1533561" y="2186534"/>
            <a:ext cx="1418978" cy="307777"/>
          </a:xfrm>
          <a:prstGeom prst="rect">
            <a:avLst/>
          </a:prstGeom>
          <a:noFill/>
        </p:spPr>
        <p:txBody>
          <a:bodyPr wrap="none" rtlCol="0">
            <a:spAutoFit/>
          </a:bodyPr>
          <a:lstStyle/>
          <a:p>
            <a:r>
              <a:rPr lang="en-US" sz="1400" smtClean="0"/>
              <a:t>5’                        3’</a:t>
            </a:r>
            <a:endParaRPr lang="en-US" sz="1400"/>
          </a:p>
        </p:txBody>
      </p:sp>
      <p:sp>
        <p:nvSpPr>
          <p:cNvPr id="80" name="Szövegdoboz 79"/>
          <p:cNvSpPr txBox="1"/>
          <p:nvPr/>
        </p:nvSpPr>
        <p:spPr>
          <a:xfrm>
            <a:off x="2122366" y="2458323"/>
            <a:ext cx="1619354" cy="307777"/>
          </a:xfrm>
          <a:prstGeom prst="rect">
            <a:avLst/>
          </a:prstGeom>
          <a:noFill/>
        </p:spPr>
        <p:txBody>
          <a:bodyPr wrap="none" rtlCol="0">
            <a:spAutoFit/>
          </a:bodyPr>
          <a:lstStyle/>
          <a:p>
            <a:r>
              <a:rPr lang="en-US" sz="1400" smtClean="0"/>
              <a:t>5’                            3’</a:t>
            </a:r>
            <a:endParaRPr lang="en-US" sz="1400"/>
          </a:p>
        </p:txBody>
      </p:sp>
      <p:sp>
        <p:nvSpPr>
          <p:cNvPr id="29" name="Szövegdoboz 28"/>
          <p:cNvSpPr txBox="1"/>
          <p:nvPr/>
        </p:nvSpPr>
        <p:spPr>
          <a:xfrm>
            <a:off x="4492335" y="2014115"/>
            <a:ext cx="4296882" cy="338554"/>
          </a:xfrm>
          <a:prstGeom prst="rect">
            <a:avLst/>
          </a:prstGeom>
          <a:noFill/>
        </p:spPr>
        <p:txBody>
          <a:bodyPr wrap="none" rtlCol="0">
            <a:spAutoFit/>
          </a:bodyPr>
          <a:lstStyle/>
          <a:p>
            <a:r>
              <a:rPr lang="en-US" sz="1600" dirty="0" smtClean="0">
                <a:solidFill>
                  <a:schemeClr val="bg1"/>
                </a:solidFill>
              </a:rPr>
              <a:t>Dislocation of the transcription initiation complex</a:t>
            </a:r>
          </a:p>
        </p:txBody>
      </p:sp>
      <p:sp>
        <p:nvSpPr>
          <p:cNvPr id="30" name="Szövegdoboz 29"/>
          <p:cNvSpPr txBox="1"/>
          <p:nvPr/>
        </p:nvSpPr>
        <p:spPr>
          <a:xfrm>
            <a:off x="4492335" y="5072074"/>
            <a:ext cx="4320926" cy="1077218"/>
          </a:xfrm>
          <a:prstGeom prst="rect">
            <a:avLst/>
          </a:prstGeom>
          <a:noFill/>
        </p:spPr>
        <p:txBody>
          <a:bodyPr wrap="none" rtlCol="0">
            <a:spAutoFit/>
          </a:bodyPr>
          <a:lstStyle/>
          <a:p>
            <a:r>
              <a:rPr lang="en-US" sz="1600" dirty="0" smtClean="0">
                <a:solidFill>
                  <a:schemeClr val="bg1"/>
                </a:solidFill>
              </a:rPr>
              <a:t>Competition </a:t>
            </a:r>
            <a:r>
              <a:rPr lang="hu-HU" sz="1600" dirty="0" err="1" smtClean="0">
                <a:solidFill>
                  <a:schemeClr val="bg1"/>
                </a:solidFill>
              </a:rPr>
              <a:t>between</a:t>
            </a:r>
            <a:r>
              <a:rPr lang="en-US" sz="1600" dirty="0" smtClean="0">
                <a:solidFill>
                  <a:schemeClr val="bg1"/>
                </a:solidFill>
              </a:rPr>
              <a:t> transcriptional machineries</a:t>
            </a:r>
            <a:endParaRPr lang="hu-HU" sz="1600" dirty="0" smtClean="0">
              <a:solidFill>
                <a:schemeClr val="bg1"/>
              </a:solidFill>
            </a:endParaRPr>
          </a:p>
          <a:p>
            <a:endParaRPr lang="hu-HU" sz="1600" dirty="0" smtClean="0">
              <a:solidFill>
                <a:schemeClr val="bg1"/>
              </a:solidFill>
            </a:endParaRPr>
          </a:p>
          <a:p>
            <a:r>
              <a:rPr lang="en-US" sz="1600" dirty="0" smtClean="0">
                <a:solidFill>
                  <a:schemeClr val="bg1"/>
                </a:solidFill>
              </a:rPr>
              <a:t>Instead: joint coordination of genes</a:t>
            </a:r>
          </a:p>
          <a:p>
            <a:endParaRPr lang="en-US" sz="1600" dirty="0">
              <a:solidFill>
                <a:schemeClr val="bg1"/>
              </a:solidFill>
            </a:endParaRPr>
          </a:p>
        </p:txBody>
      </p:sp>
      <p:sp>
        <p:nvSpPr>
          <p:cNvPr id="32" name="Szövegdoboz 31"/>
          <p:cNvSpPr txBox="1"/>
          <p:nvPr/>
        </p:nvSpPr>
        <p:spPr>
          <a:xfrm>
            <a:off x="4492335" y="3660872"/>
            <a:ext cx="2714205" cy="338554"/>
          </a:xfrm>
          <a:prstGeom prst="rect">
            <a:avLst/>
          </a:prstGeom>
          <a:noFill/>
        </p:spPr>
        <p:txBody>
          <a:bodyPr wrap="none" rtlCol="0">
            <a:spAutoFit/>
          </a:bodyPr>
          <a:lstStyle/>
          <a:p>
            <a:r>
              <a:rPr lang="en-US" sz="1600" dirty="0" smtClean="0">
                <a:solidFill>
                  <a:schemeClr val="bg1"/>
                </a:solidFill>
              </a:rPr>
              <a:t>Collision of RNA pol molecules</a:t>
            </a:r>
          </a:p>
        </p:txBody>
      </p:sp>
    </p:spTree>
    <p:extLst>
      <p:ext uri="{BB962C8B-B14F-4D97-AF65-F5344CB8AC3E}">
        <p14:creationId xmlns:p14="http://schemas.microsoft.com/office/powerpoint/2010/main" val="27378059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Kép 19"/>
          <p:cNvPicPr>
            <a:picLocks noChangeAspect="1"/>
          </p:cNvPicPr>
          <p:nvPr/>
        </p:nvPicPr>
        <p:blipFill>
          <a:blip r:embed="rId3" cstate="print"/>
          <a:stretch>
            <a:fillRect/>
          </a:stretch>
        </p:blipFill>
        <p:spPr>
          <a:xfrm>
            <a:off x="2576648" y="1668123"/>
            <a:ext cx="6179496" cy="5040560"/>
          </a:xfrm>
          <a:prstGeom prst="rect">
            <a:avLst/>
          </a:prstGeom>
        </p:spPr>
      </p:pic>
      <p:sp>
        <p:nvSpPr>
          <p:cNvPr id="19" name="Tartalom helye 2"/>
          <p:cNvSpPr txBox="1">
            <a:spLocks/>
          </p:cNvSpPr>
          <p:nvPr/>
        </p:nvSpPr>
        <p:spPr>
          <a:xfrm>
            <a:off x="2769003" y="5010111"/>
            <a:ext cx="2839232" cy="152456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dirty="0" smtClean="0"/>
              <a:t>Java SDK 1.7 </a:t>
            </a:r>
          </a:p>
          <a:p>
            <a:r>
              <a:rPr lang="en-US" sz="1200" dirty="0" smtClean="0"/>
              <a:t>NetBeans 7.4 IDE</a:t>
            </a:r>
          </a:p>
          <a:p>
            <a:r>
              <a:rPr lang="en-US" sz="1200" dirty="0" err="1" smtClean="0"/>
              <a:t>jgrapht</a:t>
            </a:r>
            <a:r>
              <a:rPr lang="en-US" sz="1200" dirty="0" smtClean="0"/>
              <a:t> – 0.9</a:t>
            </a:r>
          </a:p>
          <a:p>
            <a:r>
              <a:rPr lang="en-US" sz="1200" dirty="0" smtClean="0"/>
              <a:t>Platform-independent</a:t>
            </a:r>
          </a:p>
          <a:p>
            <a:r>
              <a:rPr lang="en-US" sz="1200" dirty="0" smtClean="0"/>
              <a:t>XML based storage of data</a:t>
            </a:r>
            <a:endParaRPr lang="en-US" sz="1200" dirty="0"/>
          </a:p>
        </p:txBody>
      </p:sp>
      <p:sp>
        <p:nvSpPr>
          <p:cNvPr id="17" name="Téglalap 16"/>
          <p:cNvSpPr/>
          <p:nvPr/>
        </p:nvSpPr>
        <p:spPr>
          <a:xfrm>
            <a:off x="467544" y="332656"/>
            <a:ext cx="8352928" cy="707886"/>
          </a:xfrm>
          <a:prstGeom prst="rect">
            <a:avLst/>
          </a:prstGeom>
          <a:effectLst/>
        </p:spPr>
        <p:txBody>
          <a:bodyPr wrap="square">
            <a:spAutoFit/>
          </a:bodyPr>
          <a:lstStyle/>
          <a:p>
            <a:pPr algn="ctr"/>
            <a:r>
              <a:rPr lang="en-US" sz="4000" b="1" dirty="0" smtClean="0">
                <a:latin typeface="Arial Black" pitchFamily="34" charset="0"/>
              </a:rPr>
              <a:t>Graph-based modeling of TIN</a:t>
            </a:r>
          </a:p>
        </p:txBody>
      </p:sp>
      <p:sp>
        <p:nvSpPr>
          <p:cNvPr id="23" name="Szövegdoboz 22"/>
          <p:cNvSpPr txBox="1"/>
          <p:nvPr/>
        </p:nvSpPr>
        <p:spPr>
          <a:xfrm>
            <a:off x="8672992" y="-4536"/>
            <a:ext cx="476412"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18.</a:t>
            </a:r>
            <a:endParaRPr lang="hu-HU" dirty="0"/>
          </a:p>
        </p:txBody>
      </p:sp>
      <p:sp>
        <p:nvSpPr>
          <p:cNvPr id="5" name="Ellipszis 4"/>
          <p:cNvSpPr/>
          <p:nvPr/>
        </p:nvSpPr>
        <p:spPr>
          <a:xfrm>
            <a:off x="1010021" y="2766772"/>
            <a:ext cx="126609" cy="1266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Ellipszis 5"/>
          <p:cNvSpPr/>
          <p:nvPr/>
        </p:nvSpPr>
        <p:spPr>
          <a:xfrm>
            <a:off x="1869323" y="3003578"/>
            <a:ext cx="126609" cy="1266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Ellipszis 6"/>
          <p:cNvSpPr/>
          <p:nvPr/>
        </p:nvSpPr>
        <p:spPr>
          <a:xfrm>
            <a:off x="1742714" y="3678827"/>
            <a:ext cx="126609" cy="1266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Ellipszis 7"/>
          <p:cNvSpPr/>
          <p:nvPr/>
        </p:nvSpPr>
        <p:spPr>
          <a:xfrm>
            <a:off x="323528" y="3130187"/>
            <a:ext cx="126609" cy="1266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Ellipszis 8"/>
          <p:cNvSpPr/>
          <p:nvPr/>
        </p:nvSpPr>
        <p:spPr>
          <a:xfrm>
            <a:off x="1274198" y="4526527"/>
            <a:ext cx="126609" cy="1266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Ellipszis 9"/>
          <p:cNvSpPr/>
          <p:nvPr/>
        </p:nvSpPr>
        <p:spPr>
          <a:xfrm>
            <a:off x="504756" y="4241535"/>
            <a:ext cx="126609" cy="1266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1" name="Egyenes összekötő nyíllal 10"/>
          <p:cNvCxnSpPr>
            <a:stCxn id="8" idx="4"/>
            <a:endCxn id="10" idx="1"/>
          </p:cNvCxnSpPr>
          <p:nvPr/>
        </p:nvCxnSpPr>
        <p:spPr>
          <a:xfrm>
            <a:off x="386833" y="3256796"/>
            <a:ext cx="136464" cy="10032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gyenes összekötő nyíllal 11"/>
          <p:cNvCxnSpPr>
            <a:endCxn id="6" idx="1"/>
          </p:cNvCxnSpPr>
          <p:nvPr/>
        </p:nvCxnSpPr>
        <p:spPr>
          <a:xfrm>
            <a:off x="1111797" y="2859599"/>
            <a:ext cx="776067" cy="1625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gyenes összekötő nyíllal 12"/>
          <p:cNvCxnSpPr>
            <a:endCxn id="7" idx="0"/>
          </p:cNvCxnSpPr>
          <p:nvPr/>
        </p:nvCxnSpPr>
        <p:spPr>
          <a:xfrm flipH="1">
            <a:off x="1806019" y="3066882"/>
            <a:ext cx="120640" cy="6119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gyenes összekötő nyíllal 13"/>
          <p:cNvCxnSpPr/>
          <p:nvPr/>
        </p:nvCxnSpPr>
        <p:spPr>
          <a:xfrm>
            <a:off x="1094157" y="2893381"/>
            <a:ext cx="226855" cy="16331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gyenes összekötő nyíllal 14"/>
          <p:cNvCxnSpPr/>
          <p:nvPr/>
        </p:nvCxnSpPr>
        <p:spPr>
          <a:xfrm flipV="1">
            <a:off x="1406776" y="3805436"/>
            <a:ext cx="399243" cy="6893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gyenes összekötő nyíllal 15"/>
          <p:cNvCxnSpPr>
            <a:endCxn id="6" idx="4"/>
          </p:cNvCxnSpPr>
          <p:nvPr/>
        </p:nvCxnSpPr>
        <p:spPr>
          <a:xfrm flipV="1">
            <a:off x="597847" y="3130187"/>
            <a:ext cx="1334781" cy="11746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00063" y="428625"/>
            <a:ext cx="8186737" cy="1143000"/>
          </a:xfrm>
        </p:spPr>
        <p:txBody>
          <a:bodyPr/>
          <a:lstStyle/>
          <a:p>
            <a:r>
              <a:rPr lang="en-US" sz="3600" b="1" dirty="0" smtClean="0">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76200" y="1752600"/>
            <a:ext cx="8991600" cy="4991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normAutofit/>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a:effectLst>
                  <a:outerShdw blurRad="38100" dist="38100" dir="2700000" algn="tl">
                    <a:srgbClr val="000000">
                      <a:alpha val="43137"/>
                    </a:srgbClr>
                  </a:outerShdw>
                </a:effectLst>
                <a:latin typeface="Georgia" pitchFamily="18" charset="0"/>
              </a:rPr>
              <a:t/>
            </a:r>
            <a:br>
              <a:rPr lang="en-US" sz="2400" dirty="0">
                <a:effectLst>
                  <a:outerShdw blurRad="38100" dist="38100" dir="2700000" algn="tl">
                    <a:srgbClr val="000000">
                      <a:alpha val="43137"/>
                    </a:srgbClr>
                  </a:outerShdw>
                </a:effectLst>
                <a:latin typeface="Georgia" pitchFamily="18" charset="0"/>
              </a:rPr>
            </a:br>
            <a:r>
              <a:rPr lang="en-US" sz="2400" dirty="0">
                <a:effectLst>
                  <a:outerShdw blurRad="38100" dist="38100" dir="2700000" algn="tl">
                    <a:srgbClr val="000000">
                      <a:alpha val="43137"/>
                    </a:srgbClr>
                  </a:outerShdw>
                </a:effectLst>
                <a:latin typeface="Georgia" pitchFamily="18" charset="0"/>
                <a:hlinkClick r:id="rId2"/>
              </a:rPr>
              <a:t>http://transcriptomics.conferenceseries.com</a:t>
            </a:r>
            <a:r>
              <a:rPr lang="en-US" sz="2400" dirty="0" smtClean="0">
                <a:effectLst>
                  <a:outerShdw blurRad="38100" dist="38100" dir="2700000" algn="tl">
                    <a:srgbClr val="000000">
                      <a:alpha val="43137"/>
                    </a:srgbClr>
                  </a:outerShdw>
                </a:effectLst>
                <a:latin typeface="Georgia" pitchFamily="18" charset="0"/>
                <a:hlinkClick r:id="rId2"/>
              </a:rPr>
              <a:t>/</a:t>
            </a:r>
            <a:endParaRPr lang="en-US" sz="2400" dirty="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a:effectLst>
                  <a:outerShdw blurRad="38100" dist="38100" dir="2700000" algn="tl">
                    <a:srgbClr val="000000">
                      <a:alpha val="43137"/>
                    </a:srgbClr>
                  </a:outerShdw>
                </a:effectLst>
                <a:latin typeface="Georgia" pitchFamily="18" charset="0"/>
                <a:hlinkClick r:id="rId3"/>
              </a:rPr>
              <a:t>http://conferenceseries.com</a:t>
            </a:r>
            <a:r>
              <a:rPr lang="en-US" sz="2400" dirty="0" smtClean="0">
                <a:effectLst>
                  <a:outerShdw blurRad="38100" dist="38100" dir="2700000" algn="tl">
                    <a:srgbClr val="000000">
                      <a:alpha val="43137"/>
                    </a:srgbClr>
                  </a:outerShdw>
                </a:effectLst>
                <a:latin typeface="Georgia" pitchFamily="18" charset="0"/>
                <a:hlinkClick r:id="rId3"/>
              </a:rPr>
              <a:t>/</a:t>
            </a:r>
            <a:r>
              <a:rPr lang="en-US" sz="2400" dirty="0" smtClean="0">
                <a:effectLst>
                  <a:outerShdw blurRad="38100" dist="38100" dir="2700000" algn="tl">
                    <a:srgbClr val="000000">
                      <a:alpha val="43137"/>
                    </a:srgbClr>
                  </a:outerShdw>
                </a:effectLst>
                <a:latin typeface="Georgia" pitchFamily="18" charset="0"/>
              </a:rPr>
              <a:t> </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a:effectLst>
                  <a:outerShdw blurRad="38100" dist="38100" dir="2700000" algn="tl">
                    <a:srgbClr val="000000">
                      <a:alpha val="43137"/>
                    </a:srgbClr>
                  </a:outerShdw>
                </a:effectLst>
                <a:latin typeface="Georgia" pitchFamily="18" charset="0"/>
              </a:rPr>
              <a:t> </a:t>
            </a:r>
            <a:r>
              <a:rPr lang="en-US" sz="2400" dirty="0">
                <a:effectLst>
                  <a:outerShdw blurRad="38100" dist="38100" dir="2700000" algn="tl">
                    <a:srgbClr val="000000">
                      <a:alpha val="43137"/>
                    </a:srgbClr>
                  </a:outerShdw>
                </a:effectLst>
                <a:latin typeface="Georgia" pitchFamily="18" charset="0"/>
                <a:hlinkClick r:id="rId4"/>
              </a:rPr>
              <a:t>http://</a:t>
            </a:r>
            <a:r>
              <a:rPr lang="en-US" sz="2400" dirty="0" smtClean="0">
                <a:effectLst>
                  <a:outerShdw blurRad="38100" dist="38100" dir="2700000" algn="tl">
                    <a:srgbClr val="000000">
                      <a:alpha val="43137"/>
                    </a:srgbClr>
                  </a:outerShdw>
                </a:effectLst>
                <a:latin typeface="Georgia" pitchFamily="18" charset="0"/>
                <a:hlinkClick r:id="rId4"/>
              </a:rPr>
              <a:t>www.conferenceseries.com/genetics-and-molecular-biology-conferences.php</a:t>
            </a:r>
            <a:r>
              <a:rPr lang="en-US" sz="2400" dirty="0" smtClean="0">
                <a:effectLst>
                  <a:outerShdw blurRad="38100" dist="38100" dir="2700000" algn="tl">
                    <a:srgbClr val="000000">
                      <a:alpha val="43137"/>
                    </a:srgbClr>
                  </a:outerShdw>
                </a:effectLst>
                <a:latin typeface="Georgia" pitchFamily="18" charset="0"/>
              </a:rPr>
              <a:t> </a:t>
            </a: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4841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églalap 66"/>
          <p:cNvSpPr/>
          <p:nvPr/>
        </p:nvSpPr>
        <p:spPr>
          <a:xfrm>
            <a:off x="92171" y="56436"/>
            <a:ext cx="8952676" cy="671342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grpSp>
        <p:nvGrpSpPr>
          <p:cNvPr id="97" name="Csoportba foglalás 96"/>
          <p:cNvGrpSpPr/>
          <p:nvPr/>
        </p:nvGrpSpPr>
        <p:grpSpPr>
          <a:xfrm>
            <a:off x="765003" y="3760191"/>
            <a:ext cx="3672408" cy="1302163"/>
            <a:chOff x="711849" y="5013176"/>
            <a:chExt cx="3672408" cy="1302163"/>
          </a:xfrm>
        </p:grpSpPr>
        <p:sp>
          <p:nvSpPr>
            <p:cNvPr id="30" name="Téglalap 29"/>
            <p:cNvSpPr/>
            <p:nvPr/>
          </p:nvSpPr>
          <p:spPr>
            <a:xfrm>
              <a:off x="711849" y="5013176"/>
              <a:ext cx="3672408" cy="1302163"/>
            </a:xfrm>
            <a:prstGeom prst="rect">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31" name="Szövegdoboz 30"/>
            <p:cNvSpPr txBox="1"/>
            <p:nvPr/>
          </p:nvSpPr>
          <p:spPr>
            <a:xfrm>
              <a:off x="1143897" y="5157192"/>
              <a:ext cx="2540632" cy="338554"/>
            </a:xfrm>
            <a:prstGeom prst="rect">
              <a:avLst/>
            </a:prstGeom>
            <a:noFill/>
          </p:spPr>
          <p:txBody>
            <a:bodyPr wrap="none" rtlCol="0">
              <a:spAutoFit/>
            </a:bodyPr>
            <a:lstStyle/>
            <a:p>
              <a:r>
                <a:rPr lang="hu-HU" sz="1600" b="1" dirty="0" smtClean="0"/>
                <a:t>BIDIRECTIONAL PROMOTER</a:t>
              </a:r>
              <a:endParaRPr lang="hu-HU" sz="1600" b="1" dirty="0"/>
            </a:p>
          </p:txBody>
        </p:sp>
        <p:sp>
          <p:nvSpPr>
            <p:cNvPr id="39" name="Szövegdoboz 38"/>
            <p:cNvSpPr txBox="1"/>
            <p:nvPr/>
          </p:nvSpPr>
          <p:spPr>
            <a:xfrm>
              <a:off x="2534311" y="5848991"/>
              <a:ext cx="1619354" cy="307777"/>
            </a:xfrm>
            <a:prstGeom prst="rect">
              <a:avLst/>
            </a:prstGeom>
            <a:noFill/>
          </p:spPr>
          <p:txBody>
            <a:bodyPr wrap="none" rtlCol="0">
              <a:spAutoFit/>
            </a:bodyPr>
            <a:lstStyle/>
            <a:p>
              <a:r>
                <a:rPr lang="hu-HU" sz="1400" dirty="0" smtClean="0"/>
                <a:t>5’                            3’</a:t>
              </a:r>
              <a:endParaRPr lang="hu-HU" sz="1400" dirty="0"/>
            </a:p>
          </p:txBody>
        </p:sp>
        <p:sp>
          <p:nvSpPr>
            <p:cNvPr id="43" name="Jobbra nyíl 42"/>
            <p:cNvSpPr/>
            <p:nvPr/>
          </p:nvSpPr>
          <p:spPr>
            <a:xfrm>
              <a:off x="1647953" y="5589240"/>
              <a:ext cx="1016496" cy="207640"/>
            </a:xfrm>
            <a:prstGeom prst="rightArrow">
              <a:avLst/>
            </a:prstGeom>
            <a:solidFill>
              <a:schemeClr val="bg1">
                <a:lumMod val="7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46" name="Kanyar jobbra 45"/>
            <p:cNvSpPr/>
            <p:nvPr/>
          </p:nvSpPr>
          <p:spPr>
            <a:xfrm>
              <a:off x="2828738" y="5626948"/>
              <a:ext cx="256366" cy="304912"/>
            </a:xfrm>
            <a:prstGeom prst="bentArrow">
              <a:avLst/>
            </a:prstGeom>
            <a:solidFill>
              <a:schemeClr val="bg1">
                <a:lumMod val="95000"/>
              </a:schemeClr>
            </a:solidFill>
            <a:ln>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solidFill>
                  <a:schemeClr val="tx1"/>
                </a:solidFill>
              </a:endParaRPr>
            </a:p>
          </p:txBody>
        </p:sp>
        <p:sp>
          <p:nvSpPr>
            <p:cNvPr id="41" name="Jobbra nyíl 40"/>
            <p:cNvSpPr/>
            <p:nvPr/>
          </p:nvSpPr>
          <p:spPr>
            <a:xfrm>
              <a:off x="2803489" y="5896126"/>
              <a:ext cx="1016496" cy="207640"/>
            </a:xfrm>
            <a:prstGeom prst="rightArrow">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42" name="Szövegdoboz 41"/>
            <p:cNvSpPr txBox="1"/>
            <p:nvPr/>
          </p:nvSpPr>
          <p:spPr>
            <a:xfrm>
              <a:off x="1388202" y="5536086"/>
              <a:ext cx="1980029" cy="307777"/>
            </a:xfrm>
            <a:prstGeom prst="rect">
              <a:avLst/>
            </a:prstGeom>
            <a:noFill/>
          </p:spPr>
          <p:txBody>
            <a:bodyPr wrap="none" rtlCol="0">
              <a:spAutoFit/>
            </a:bodyPr>
            <a:lstStyle/>
            <a:p>
              <a:r>
                <a:rPr lang="hu-HU" sz="1400" dirty="0" smtClean="0"/>
                <a:t>5’                                      3’</a:t>
              </a:r>
              <a:endParaRPr lang="hu-HU" sz="1400" dirty="0"/>
            </a:p>
          </p:txBody>
        </p:sp>
      </p:grpSp>
      <p:sp>
        <p:nvSpPr>
          <p:cNvPr id="65" name="Kanyar jobbra 64"/>
          <p:cNvSpPr/>
          <p:nvPr/>
        </p:nvSpPr>
        <p:spPr>
          <a:xfrm flipH="1">
            <a:off x="2643230" y="4372259"/>
            <a:ext cx="256366" cy="304912"/>
          </a:xfrm>
          <a:prstGeom prst="bentArrow">
            <a:avLst/>
          </a:prstGeom>
          <a:solidFill>
            <a:schemeClr val="bg1">
              <a:lumMod val="95000"/>
            </a:schemeClr>
          </a:solidFill>
          <a:ln>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solidFill>
                <a:schemeClr val="tx1"/>
              </a:solidFill>
            </a:endParaRPr>
          </a:p>
        </p:txBody>
      </p:sp>
      <p:sp>
        <p:nvSpPr>
          <p:cNvPr id="8" name="Téglalap 7"/>
          <p:cNvSpPr/>
          <p:nvPr/>
        </p:nvSpPr>
        <p:spPr>
          <a:xfrm>
            <a:off x="179512" y="0"/>
            <a:ext cx="8671284" cy="769441"/>
          </a:xfrm>
          <a:prstGeom prst="rect">
            <a:avLst/>
          </a:prstGeom>
          <a:effectLst>
            <a:outerShdw blurRad="50800" dist="38100" dir="2700000" algn="tl" rotWithShape="0">
              <a:prstClr val="black">
                <a:alpha val="40000"/>
              </a:prstClr>
            </a:outerShdw>
          </a:effectLst>
        </p:spPr>
        <p:txBody>
          <a:bodyPr wrap="none">
            <a:spAutoFit/>
          </a:bodyPr>
          <a:lstStyle/>
          <a:p>
            <a:pPr algn="ctr"/>
            <a:r>
              <a:rPr lang="en-US" sz="4400" b="1" dirty="0" smtClean="0">
                <a:solidFill>
                  <a:schemeClr val="bg1"/>
                </a:solidFill>
              </a:rPr>
              <a:t>Types of transcriptional interference</a:t>
            </a:r>
            <a:endParaRPr lang="en-US" sz="4400" b="1" dirty="0">
              <a:solidFill>
                <a:schemeClr val="bg1"/>
              </a:solidFill>
            </a:endParaRPr>
          </a:p>
        </p:txBody>
      </p:sp>
      <p:grpSp>
        <p:nvGrpSpPr>
          <p:cNvPr id="95" name="Csoportba foglalás 94"/>
          <p:cNvGrpSpPr/>
          <p:nvPr/>
        </p:nvGrpSpPr>
        <p:grpSpPr>
          <a:xfrm>
            <a:off x="765003" y="809567"/>
            <a:ext cx="3672408" cy="1302163"/>
            <a:chOff x="755576" y="2132856"/>
            <a:chExt cx="3672408" cy="1302163"/>
          </a:xfrm>
        </p:grpSpPr>
        <p:sp>
          <p:nvSpPr>
            <p:cNvPr id="4" name="Téglalap 3"/>
            <p:cNvSpPr/>
            <p:nvPr/>
          </p:nvSpPr>
          <p:spPr>
            <a:xfrm>
              <a:off x="755576" y="2132856"/>
              <a:ext cx="3672408" cy="1302163"/>
            </a:xfrm>
            <a:prstGeom prst="rect">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5" name="Jobbra nyíl 4"/>
            <p:cNvSpPr/>
            <p:nvPr/>
          </p:nvSpPr>
          <p:spPr>
            <a:xfrm>
              <a:off x="1733952" y="2711335"/>
              <a:ext cx="893832" cy="213609"/>
            </a:xfrm>
            <a:prstGeom prst="rightArrow">
              <a:avLst/>
            </a:prstGeom>
            <a:solidFill>
              <a:schemeClr val="bg1">
                <a:lumMod val="6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7" name="Jobbra nyíl 6"/>
            <p:cNvSpPr/>
            <p:nvPr/>
          </p:nvSpPr>
          <p:spPr>
            <a:xfrm>
              <a:off x="2373640" y="2963223"/>
              <a:ext cx="1016496" cy="207640"/>
            </a:xfrm>
            <a:prstGeom prst="rightArrow">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9" name="Szövegdoboz 8"/>
            <p:cNvSpPr txBox="1"/>
            <p:nvPr/>
          </p:nvSpPr>
          <p:spPr>
            <a:xfrm>
              <a:off x="1499725" y="2654875"/>
              <a:ext cx="1418978" cy="307777"/>
            </a:xfrm>
            <a:prstGeom prst="rect">
              <a:avLst/>
            </a:prstGeom>
            <a:noFill/>
          </p:spPr>
          <p:txBody>
            <a:bodyPr wrap="none" rtlCol="0">
              <a:spAutoFit/>
            </a:bodyPr>
            <a:lstStyle/>
            <a:p>
              <a:r>
                <a:rPr lang="hu-HU" sz="1400" dirty="0" smtClean="0"/>
                <a:t>5’                        3’</a:t>
              </a:r>
              <a:endParaRPr lang="hu-HU" sz="1400" dirty="0"/>
            </a:p>
          </p:txBody>
        </p:sp>
        <p:sp>
          <p:nvSpPr>
            <p:cNvPr id="10" name="Szövegdoboz 9"/>
            <p:cNvSpPr txBox="1"/>
            <p:nvPr/>
          </p:nvSpPr>
          <p:spPr>
            <a:xfrm>
              <a:off x="2088530" y="2926664"/>
              <a:ext cx="1619354" cy="307777"/>
            </a:xfrm>
            <a:prstGeom prst="rect">
              <a:avLst/>
            </a:prstGeom>
            <a:noFill/>
          </p:spPr>
          <p:txBody>
            <a:bodyPr wrap="none" rtlCol="0">
              <a:spAutoFit/>
            </a:bodyPr>
            <a:lstStyle/>
            <a:p>
              <a:r>
                <a:rPr lang="hu-HU" sz="1400" dirty="0" smtClean="0"/>
                <a:t>5’                            3’</a:t>
              </a:r>
              <a:endParaRPr lang="hu-HU" sz="1400" dirty="0"/>
            </a:p>
          </p:txBody>
        </p:sp>
        <p:sp>
          <p:nvSpPr>
            <p:cNvPr id="24" name="Szövegdoboz 23"/>
            <p:cNvSpPr txBox="1"/>
            <p:nvPr/>
          </p:nvSpPr>
          <p:spPr>
            <a:xfrm>
              <a:off x="1547664" y="2210883"/>
              <a:ext cx="1843966" cy="338554"/>
            </a:xfrm>
            <a:prstGeom prst="rect">
              <a:avLst/>
            </a:prstGeom>
            <a:noFill/>
          </p:spPr>
          <p:txBody>
            <a:bodyPr wrap="none" rtlCol="0">
              <a:spAutoFit/>
            </a:bodyPr>
            <a:lstStyle/>
            <a:p>
              <a:r>
                <a:rPr lang="hu-HU" sz="1600" b="1" dirty="0" smtClean="0"/>
                <a:t>PARALLEL OVERLAP</a:t>
              </a:r>
              <a:endParaRPr lang="hu-HU" sz="1600" b="1" dirty="0"/>
            </a:p>
          </p:txBody>
        </p:sp>
      </p:grpSp>
      <p:sp>
        <p:nvSpPr>
          <p:cNvPr id="28" name="Szövegdoboz 27"/>
          <p:cNvSpPr txBox="1"/>
          <p:nvPr/>
        </p:nvSpPr>
        <p:spPr>
          <a:xfrm>
            <a:off x="8790976" y="-4536"/>
            <a:ext cx="359394"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3.</a:t>
            </a:r>
            <a:endParaRPr lang="hu-HU" dirty="0"/>
          </a:p>
        </p:txBody>
      </p:sp>
      <p:grpSp>
        <p:nvGrpSpPr>
          <p:cNvPr id="100" name="Csoportba foglalás 99"/>
          <p:cNvGrpSpPr/>
          <p:nvPr/>
        </p:nvGrpSpPr>
        <p:grpSpPr>
          <a:xfrm>
            <a:off x="4569898" y="809567"/>
            <a:ext cx="3672408" cy="1302163"/>
            <a:chOff x="4716016" y="2136264"/>
            <a:chExt cx="3672408" cy="1302163"/>
          </a:xfrm>
        </p:grpSpPr>
        <p:sp>
          <p:nvSpPr>
            <p:cNvPr id="64" name="Téglalap 63"/>
            <p:cNvSpPr/>
            <p:nvPr/>
          </p:nvSpPr>
          <p:spPr>
            <a:xfrm>
              <a:off x="4716016" y="2136264"/>
              <a:ext cx="3672408" cy="1302163"/>
            </a:xfrm>
            <a:prstGeom prst="rect">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69" name="Szövegdoboz 68"/>
            <p:cNvSpPr txBox="1"/>
            <p:nvPr/>
          </p:nvSpPr>
          <p:spPr>
            <a:xfrm>
              <a:off x="5157339" y="2214291"/>
              <a:ext cx="2860911" cy="338554"/>
            </a:xfrm>
            <a:prstGeom prst="rect">
              <a:avLst/>
            </a:prstGeom>
            <a:noFill/>
          </p:spPr>
          <p:txBody>
            <a:bodyPr wrap="none" rtlCol="0">
              <a:spAutoFit/>
            </a:bodyPr>
            <a:lstStyle/>
            <a:p>
              <a:r>
                <a:rPr lang="hu-HU" sz="1600" b="1" dirty="0" smtClean="0"/>
                <a:t>CONVERGENT ‚HARD’ OVERLAP</a:t>
              </a:r>
              <a:endParaRPr lang="hu-HU" sz="1600" b="1" dirty="0"/>
            </a:p>
          </p:txBody>
        </p:sp>
        <p:sp>
          <p:nvSpPr>
            <p:cNvPr id="72" name="Szövegdoboz 71"/>
            <p:cNvSpPr txBox="1"/>
            <p:nvPr/>
          </p:nvSpPr>
          <p:spPr>
            <a:xfrm>
              <a:off x="4899444" y="2587362"/>
              <a:ext cx="2220480" cy="307777"/>
            </a:xfrm>
            <a:prstGeom prst="rect">
              <a:avLst/>
            </a:prstGeom>
            <a:noFill/>
            <a:effectLst/>
          </p:spPr>
          <p:txBody>
            <a:bodyPr wrap="none" rtlCol="0">
              <a:spAutoFit/>
            </a:bodyPr>
            <a:lstStyle/>
            <a:p>
              <a:r>
                <a:rPr lang="hu-HU" sz="1400" dirty="0" smtClean="0"/>
                <a:t>5’                                            3’</a:t>
              </a:r>
              <a:endParaRPr lang="hu-HU" sz="1400" dirty="0"/>
            </a:p>
          </p:txBody>
        </p:sp>
        <p:sp>
          <p:nvSpPr>
            <p:cNvPr id="73" name="Szövegdoboz 72"/>
            <p:cNvSpPr txBox="1"/>
            <p:nvPr/>
          </p:nvSpPr>
          <p:spPr>
            <a:xfrm>
              <a:off x="6070156" y="2836599"/>
              <a:ext cx="2220480" cy="307777"/>
            </a:xfrm>
            <a:prstGeom prst="rect">
              <a:avLst/>
            </a:prstGeom>
            <a:noFill/>
            <a:effectLst/>
          </p:spPr>
          <p:txBody>
            <a:bodyPr wrap="none" rtlCol="0">
              <a:spAutoFit/>
            </a:bodyPr>
            <a:lstStyle/>
            <a:p>
              <a:r>
                <a:rPr lang="hu-HU" sz="1400" dirty="0" smtClean="0"/>
                <a:t>3’                                            5’</a:t>
              </a:r>
              <a:endParaRPr lang="hu-HU" sz="1400" dirty="0"/>
            </a:p>
          </p:txBody>
        </p:sp>
        <p:sp>
          <p:nvSpPr>
            <p:cNvPr id="74" name="Jobbra nyíl 73"/>
            <p:cNvSpPr/>
            <p:nvPr/>
          </p:nvSpPr>
          <p:spPr>
            <a:xfrm>
              <a:off x="5153176" y="2616662"/>
              <a:ext cx="1656184" cy="216024"/>
            </a:xfrm>
            <a:prstGeom prst="rightArrow">
              <a:avLst/>
            </a:prstGeom>
            <a:solidFill>
              <a:schemeClr val="bg1">
                <a:lumMod val="6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75" name="Jobbra nyíl 74"/>
            <p:cNvSpPr/>
            <p:nvPr/>
          </p:nvSpPr>
          <p:spPr>
            <a:xfrm flipH="1">
              <a:off x="6305304" y="2875198"/>
              <a:ext cx="1656184" cy="216024"/>
            </a:xfrm>
            <a:prstGeom prst="rightArrow">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grpSp>
      <p:grpSp>
        <p:nvGrpSpPr>
          <p:cNvPr id="98" name="Csoportba foglalás 97"/>
          <p:cNvGrpSpPr/>
          <p:nvPr/>
        </p:nvGrpSpPr>
        <p:grpSpPr>
          <a:xfrm>
            <a:off x="4569898" y="3760191"/>
            <a:ext cx="3697281" cy="1302163"/>
            <a:chOff x="4644008" y="5157192"/>
            <a:chExt cx="3697281" cy="1302163"/>
          </a:xfrm>
        </p:grpSpPr>
        <p:sp>
          <p:nvSpPr>
            <p:cNvPr id="50" name="Téglalap 49"/>
            <p:cNvSpPr/>
            <p:nvPr/>
          </p:nvSpPr>
          <p:spPr>
            <a:xfrm>
              <a:off x="4644008" y="5157192"/>
              <a:ext cx="3672408" cy="1302163"/>
            </a:xfrm>
            <a:prstGeom prst="rect">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76" name="Szövegdoboz 75"/>
            <p:cNvSpPr txBox="1"/>
            <p:nvPr/>
          </p:nvSpPr>
          <p:spPr>
            <a:xfrm>
              <a:off x="6120809" y="5811415"/>
              <a:ext cx="2220480" cy="307777"/>
            </a:xfrm>
            <a:prstGeom prst="rect">
              <a:avLst/>
            </a:prstGeom>
            <a:noFill/>
            <a:effectLst/>
          </p:spPr>
          <p:txBody>
            <a:bodyPr wrap="none" rtlCol="0">
              <a:spAutoFit/>
            </a:bodyPr>
            <a:lstStyle/>
            <a:p>
              <a:r>
                <a:rPr lang="hu-HU" sz="1400" dirty="0" smtClean="0"/>
                <a:t>5’                                            3’</a:t>
              </a:r>
              <a:endParaRPr lang="hu-HU" sz="1400" dirty="0"/>
            </a:p>
          </p:txBody>
        </p:sp>
        <p:sp>
          <p:nvSpPr>
            <p:cNvPr id="77" name="Szövegdoboz 76"/>
            <p:cNvSpPr txBox="1"/>
            <p:nvPr/>
          </p:nvSpPr>
          <p:spPr>
            <a:xfrm>
              <a:off x="4765762" y="6043687"/>
              <a:ext cx="2220480" cy="307777"/>
            </a:xfrm>
            <a:prstGeom prst="rect">
              <a:avLst/>
            </a:prstGeom>
            <a:noFill/>
            <a:effectLst/>
          </p:spPr>
          <p:txBody>
            <a:bodyPr wrap="none" rtlCol="0">
              <a:spAutoFit/>
            </a:bodyPr>
            <a:lstStyle/>
            <a:p>
              <a:r>
                <a:rPr lang="hu-HU" sz="1400" dirty="0" smtClean="0"/>
                <a:t>3’                                            5’</a:t>
              </a:r>
              <a:endParaRPr lang="hu-HU" sz="1400" dirty="0"/>
            </a:p>
          </p:txBody>
        </p:sp>
        <p:sp>
          <p:nvSpPr>
            <p:cNvPr id="78" name="Jobbra nyíl 77"/>
            <p:cNvSpPr/>
            <p:nvPr/>
          </p:nvSpPr>
          <p:spPr>
            <a:xfrm>
              <a:off x="6387646" y="5851229"/>
              <a:ext cx="1656184" cy="216024"/>
            </a:xfrm>
            <a:prstGeom prst="rightArrow">
              <a:avLst/>
            </a:prstGeom>
            <a:solidFill>
              <a:schemeClr val="bg1">
                <a:lumMod val="6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79" name="Jobbra nyíl 78"/>
            <p:cNvSpPr/>
            <p:nvPr/>
          </p:nvSpPr>
          <p:spPr>
            <a:xfrm flipH="1">
              <a:off x="4994342" y="6109765"/>
              <a:ext cx="1656184" cy="216024"/>
            </a:xfrm>
            <a:prstGeom prst="rightArrow">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grpSp>
      <p:grpSp>
        <p:nvGrpSpPr>
          <p:cNvPr id="99" name="Csoportba foglalás 98"/>
          <p:cNvGrpSpPr/>
          <p:nvPr/>
        </p:nvGrpSpPr>
        <p:grpSpPr>
          <a:xfrm>
            <a:off x="4569898" y="2284027"/>
            <a:ext cx="3672408" cy="1302163"/>
            <a:chOff x="4716016" y="3645024"/>
            <a:chExt cx="3672408" cy="1302163"/>
          </a:xfrm>
        </p:grpSpPr>
        <p:sp>
          <p:nvSpPr>
            <p:cNvPr id="57" name="Téglalap 56"/>
            <p:cNvSpPr/>
            <p:nvPr/>
          </p:nvSpPr>
          <p:spPr>
            <a:xfrm>
              <a:off x="4716016" y="3645024"/>
              <a:ext cx="3672408" cy="1302163"/>
            </a:xfrm>
            <a:prstGeom prst="rect">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62" name="Szövegdoboz 61"/>
            <p:cNvSpPr txBox="1"/>
            <p:nvPr/>
          </p:nvSpPr>
          <p:spPr>
            <a:xfrm>
              <a:off x="5148064" y="3732478"/>
              <a:ext cx="2796278" cy="338554"/>
            </a:xfrm>
            <a:prstGeom prst="rect">
              <a:avLst/>
            </a:prstGeom>
            <a:noFill/>
          </p:spPr>
          <p:txBody>
            <a:bodyPr wrap="none" rtlCol="0">
              <a:spAutoFit/>
            </a:bodyPr>
            <a:lstStyle/>
            <a:p>
              <a:r>
                <a:rPr lang="hu-HU" sz="1600" b="1" dirty="0" smtClean="0"/>
                <a:t>CONVERGENT ‚SOFT’ OVERLAP</a:t>
              </a:r>
              <a:endParaRPr lang="hu-HU" sz="1600" b="1" dirty="0"/>
            </a:p>
          </p:txBody>
        </p:sp>
        <p:sp>
          <p:nvSpPr>
            <p:cNvPr id="84" name="Szövegdoboz 83"/>
            <p:cNvSpPr txBox="1"/>
            <p:nvPr/>
          </p:nvSpPr>
          <p:spPr>
            <a:xfrm>
              <a:off x="4781127" y="3982802"/>
              <a:ext cx="1619354" cy="307777"/>
            </a:xfrm>
            <a:prstGeom prst="rect">
              <a:avLst/>
            </a:prstGeom>
            <a:noFill/>
          </p:spPr>
          <p:txBody>
            <a:bodyPr wrap="none" rtlCol="0">
              <a:spAutoFit/>
            </a:bodyPr>
            <a:lstStyle/>
            <a:p>
              <a:r>
                <a:rPr lang="hu-HU" sz="1400" dirty="0" smtClean="0"/>
                <a:t>5’                            3’</a:t>
              </a:r>
              <a:endParaRPr lang="hu-HU" sz="1400" dirty="0"/>
            </a:p>
          </p:txBody>
        </p:sp>
        <p:sp>
          <p:nvSpPr>
            <p:cNvPr id="85" name="Jobbra nyíl 84"/>
            <p:cNvSpPr/>
            <p:nvPr/>
          </p:nvSpPr>
          <p:spPr>
            <a:xfrm>
              <a:off x="5032329" y="4149080"/>
              <a:ext cx="1016496" cy="207640"/>
            </a:xfrm>
            <a:prstGeom prst="rightArrow">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86" name="Szövegdoboz 85"/>
            <p:cNvSpPr txBox="1"/>
            <p:nvPr/>
          </p:nvSpPr>
          <p:spPr>
            <a:xfrm>
              <a:off x="6189355" y="4527083"/>
              <a:ext cx="1579278" cy="307777"/>
            </a:xfrm>
            <a:prstGeom prst="rect">
              <a:avLst/>
            </a:prstGeom>
            <a:noFill/>
          </p:spPr>
          <p:txBody>
            <a:bodyPr wrap="none" rtlCol="0">
              <a:spAutoFit/>
            </a:bodyPr>
            <a:lstStyle/>
            <a:p>
              <a:r>
                <a:rPr lang="hu-HU" sz="1400" dirty="0" smtClean="0"/>
                <a:t>3’                            5’</a:t>
              </a:r>
              <a:endParaRPr lang="hu-HU" sz="1400" dirty="0"/>
            </a:p>
          </p:txBody>
        </p:sp>
        <p:sp>
          <p:nvSpPr>
            <p:cNvPr id="87" name="Jobbra nyíl 86"/>
            <p:cNvSpPr/>
            <p:nvPr/>
          </p:nvSpPr>
          <p:spPr>
            <a:xfrm flipH="1">
              <a:off x="6435824" y="4437112"/>
              <a:ext cx="1016496" cy="207640"/>
            </a:xfrm>
            <a:prstGeom prst="rightArrow">
              <a:avLst/>
            </a:prstGeom>
            <a:solidFill>
              <a:schemeClr val="bg1">
                <a:lumMod val="8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cxnSp>
          <p:nvCxnSpPr>
            <p:cNvPr id="93" name="Egyenes összekötő nyíllal 92"/>
            <p:cNvCxnSpPr/>
            <p:nvPr/>
          </p:nvCxnSpPr>
          <p:spPr>
            <a:xfrm>
              <a:off x="6059075" y="4268223"/>
              <a:ext cx="1008112" cy="0"/>
            </a:xfrm>
            <a:prstGeom prst="straightConnector1">
              <a:avLst/>
            </a:prstGeom>
            <a:ln w="19050">
              <a:solidFill>
                <a:schemeClr val="tx1"/>
              </a:solidFill>
              <a:prstDash val="sys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4" name="Egyenes összekötő nyíllal 93"/>
            <p:cNvCxnSpPr/>
            <p:nvPr/>
          </p:nvCxnSpPr>
          <p:spPr>
            <a:xfrm flipH="1">
              <a:off x="5420650" y="4552847"/>
              <a:ext cx="1008112" cy="0"/>
            </a:xfrm>
            <a:prstGeom prst="straightConnector1">
              <a:avLst/>
            </a:prstGeom>
            <a:ln w="19050">
              <a:solidFill>
                <a:schemeClr val="tx1"/>
              </a:solidFill>
              <a:prstDash val="sys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56" name="Szövegdoboz 55"/>
          <p:cNvSpPr txBox="1"/>
          <p:nvPr/>
        </p:nvSpPr>
        <p:spPr>
          <a:xfrm>
            <a:off x="808730" y="856371"/>
            <a:ext cx="301686" cy="276999"/>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hu-HU" sz="1200" dirty="0" smtClean="0"/>
              <a:t>1.</a:t>
            </a:r>
            <a:endParaRPr lang="hu-HU" sz="1200" dirty="0"/>
          </a:p>
        </p:txBody>
      </p:sp>
      <p:sp>
        <p:nvSpPr>
          <p:cNvPr id="59" name="Szövegdoboz 58"/>
          <p:cNvSpPr txBox="1"/>
          <p:nvPr/>
        </p:nvSpPr>
        <p:spPr>
          <a:xfrm>
            <a:off x="808730" y="3815049"/>
            <a:ext cx="301686" cy="276999"/>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hu-HU" sz="1200" dirty="0" smtClean="0"/>
              <a:t>3.</a:t>
            </a:r>
            <a:endParaRPr lang="hu-HU" sz="1200" dirty="0"/>
          </a:p>
        </p:txBody>
      </p:sp>
      <p:sp>
        <p:nvSpPr>
          <p:cNvPr id="60" name="Szövegdoboz 59"/>
          <p:cNvSpPr txBox="1"/>
          <p:nvPr/>
        </p:nvSpPr>
        <p:spPr>
          <a:xfrm>
            <a:off x="4622642" y="856371"/>
            <a:ext cx="301686" cy="276999"/>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hu-HU" sz="1200" dirty="0" smtClean="0"/>
              <a:t>4.</a:t>
            </a:r>
            <a:endParaRPr lang="hu-HU" sz="1200" dirty="0"/>
          </a:p>
        </p:txBody>
      </p:sp>
      <p:sp>
        <p:nvSpPr>
          <p:cNvPr id="61" name="Szövegdoboz 60"/>
          <p:cNvSpPr txBox="1"/>
          <p:nvPr/>
        </p:nvSpPr>
        <p:spPr>
          <a:xfrm>
            <a:off x="4622642" y="2332768"/>
            <a:ext cx="301686" cy="276999"/>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hu-HU" sz="1200" dirty="0" smtClean="0"/>
              <a:t>5.</a:t>
            </a:r>
            <a:endParaRPr lang="hu-HU" sz="1200" dirty="0"/>
          </a:p>
        </p:txBody>
      </p:sp>
      <p:sp>
        <p:nvSpPr>
          <p:cNvPr id="63" name="Szövegdoboz 62"/>
          <p:cNvSpPr txBox="1"/>
          <p:nvPr/>
        </p:nvSpPr>
        <p:spPr>
          <a:xfrm>
            <a:off x="4622642" y="3809030"/>
            <a:ext cx="301686" cy="276999"/>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hu-HU" sz="1200" dirty="0" smtClean="0"/>
              <a:t>6.</a:t>
            </a:r>
            <a:endParaRPr lang="hu-HU" sz="1200" dirty="0"/>
          </a:p>
        </p:txBody>
      </p:sp>
      <p:grpSp>
        <p:nvGrpSpPr>
          <p:cNvPr id="70" name="Csoportba foglalás 69"/>
          <p:cNvGrpSpPr/>
          <p:nvPr/>
        </p:nvGrpSpPr>
        <p:grpSpPr>
          <a:xfrm>
            <a:off x="4528499" y="5223181"/>
            <a:ext cx="3806884" cy="1302163"/>
            <a:chOff x="4600507" y="5157192"/>
            <a:chExt cx="3806884" cy="1302163"/>
          </a:xfrm>
        </p:grpSpPr>
        <p:sp>
          <p:nvSpPr>
            <p:cNvPr id="71" name="Téglalap 70"/>
            <p:cNvSpPr/>
            <p:nvPr/>
          </p:nvSpPr>
          <p:spPr>
            <a:xfrm>
              <a:off x="4644008" y="5157192"/>
              <a:ext cx="3672408" cy="1302163"/>
            </a:xfrm>
            <a:prstGeom prst="rect">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81" name="Szövegdoboz 80"/>
            <p:cNvSpPr txBox="1"/>
            <p:nvPr/>
          </p:nvSpPr>
          <p:spPr>
            <a:xfrm>
              <a:off x="6186911" y="5789381"/>
              <a:ext cx="2220480" cy="307777"/>
            </a:xfrm>
            <a:prstGeom prst="rect">
              <a:avLst/>
            </a:prstGeom>
            <a:noFill/>
            <a:effectLst/>
          </p:spPr>
          <p:txBody>
            <a:bodyPr wrap="none" rtlCol="0">
              <a:spAutoFit/>
            </a:bodyPr>
            <a:lstStyle/>
            <a:p>
              <a:r>
                <a:rPr lang="hu-HU" sz="1400" dirty="0" smtClean="0"/>
                <a:t>5’                                            3’</a:t>
              </a:r>
              <a:endParaRPr lang="hu-HU" sz="1400" dirty="0"/>
            </a:p>
          </p:txBody>
        </p:sp>
        <p:sp>
          <p:nvSpPr>
            <p:cNvPr id="82" name="Szövegdoboz 81"/>
            <p:cNvSpPr txBox="1"/>
            <p:nvPr/>
          </p:nvSpPr>
          <p:spPr>
            <a:xfrm>
              <a:off x="4600507" y="6021653"/>
              <a:ext cx="2220480" cy="307777"/>
            </a:xfrm>
            <a:prstGeom prst="rect">
              <a:avLst/>
            </a:prstGeom>
            <a:noFill/>
            <a:effectLst/>
          </p:spPr>
          <p:txBody>
            <a:bodyPr wrap="none" rtlCol="0">
              <a:spAutoFit/>
            </a:bodyPr>
            <a:lstStyle/>
            <a:p>
              <a:r>
                <a:rPr lang="hu-HU" sz="1400" dirty="0" smtClean="0"/>
                <a:t>3’                                            5’</a:t>
              </a:r>
              <a:endParaRPr lang="hu-HU" sz="1400" dirty="0"/>
            </a:p>
          </p:txBody>
        </p:sp>
        <p:sp>
          <p:nvSpPr>
            <p:cNvPr id="83" name="Jobbra nyíl 82"/>
            <p:cNvSpPr/>
            <p:nvPr/>
          </p:nvSpPr>
          <p:spPr>
            <a:xfrm>
              <a:off x="6453748" y="5829195"/>
              <a:ext cx="1656184" cy="216024"/>
            </a:xfrm>
            <a:prstGeom prst="rightArrow">
              <a:avLst/>
            </a:prstGeom>
            <a:solidFill>
              <a:schemeClr val="bg1">
                <a:lumMod val="6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88" name="Jobbra nyíl 87"/>
            <p:cNvSpPr/>
            <p:nvPr/>
          </p:nvSpPr>
          <p:spPr>
            <a:xfrm flipH="1">
              <a:off x="4829087" y="6087731"/>
              <a:ext cx="1656184" cy="216024"/>
            </a:xfrm>
            <a:prstGeom prst="rightArrow">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grpSp>
      <p:sp>
        <p:nvSpPr>
          <p:cNvPr id="89" name="Szövegdoboz 88"/>
          <p:cNvSpPr txBox="1"/>
          <p:nvPr/>
        </p:nvSpPr>
        <p:spPr>
          <a:xfrm>
            <a:off x="4624744" y="5272020"/>
            <a:ext cx="301686" cy="276999"/>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hu-HU" sz="1200" dirty="0" smtClean="0"/>
              <a:t>8.</a:t>
            </a:r>
            <a:endParaRPr lang="hu-HU" sz="1200" dirty="0"/>
          </a:p>
        </p:txBody>
      </p:sp>
      <p:sp>
        <p:nvSpPr>
          <p:cNvPr id="91" name="Szövegdoboz 90"/>
          <p:cNvSpPr txBox="1"/>
          <p:nvPr/>
        </p:nvSpPr>
        <p:spPr>
          <a:xfrm>
            <a:off x="5148064" y="3838218"/>
            <a:ext cx="2863604" cy="584775"/>
          </a:xfrm>
          <a:prstGeom prst="rect">
            <a:avLst/>
          </a:prstGeom>
          <a:noFill/>
        </p:spPr>
        <p:txBody>
          <a:bodyPr wrap="none" rtlCol="0">
            <a:spAutoFit/>
          </a:bodyPr>
          <a:lstStyle/>
          <a:p>
            <a:pPr algn="ctr"/>
            <a:r>
              <a:rPr lang="en-US" sz="1600" b="1" dirty="0" smtClean="0"/>
              <a:t>DIVERGENT OVERLAP</a:t>
            </a:r>
          </a:p>
          <a:p>
            <a:pPr algn="ctr"/>
            <a:r>
              <a:rPr lang="en-US" sz="1600" dirty="0" smtClean="0"/>
              <a:t>(overlap of transcribed regions)</a:t>
            </a:r>
            <a:endParaRPr lang="en-US" sz="1600" dirty="0"/>
          </a:p>
        </p:txBody>
      </p:sp>
      <p:sp>
        <p:nvSpPr>
          <p:cNvPr id="92" name="Szövegdoboz 91"/>
          <p:cNvSpPr txBox="1"/>
          <p:nvPr/>
        </p:nvSpPr>
        <p:spPr>
          <a:xfrm>
            <a:off x="5542114" y="5280327"/>
            <a:ext cx="2075505" cy="584775"/>
          </a:xfrm>
          <a:prstGeom prst="rect">
            <a:avLst/>
          </a:prstGeom>
          <a:noFill/>
        </p:spPr>
        <p:txBody>
          <a:bodyPr wrap="none" rtlCol="0">
            <a:spAutoFit/>
          </a:bodyPr>
          <a:lstStyle/>
          <a:p>
            <a:pPr algn="ctr"/>
            <a:r>
              <a:rPr lang="en-US" sz="1600" b="1" dirty="0" smtClean="0"/>
              <a:t>DIVERGENT OVERLAP</a:t>
            </a:r>
          </a:p>
          <a:p>
            <a:pPr algn="ctr"/>
            <a:r>
              <a:rPr lang="en-US" sz="1600" dirty="0" smtClean="0"/>
              <a:t>(overlap of promoters)</a:t>
            </a:r>
            <a:endParaRPr lang="en-US" sz="1600" dirty="0"/>
          </a:p>
        </p:txBody>
      </p:sp>
      <p:grpSp>
        <p:nvGrpSpPr>
          <p:cNvPr id="102" name="Csoportba foglalás 101"/>
          <p:cNvGrpSpPr/>
          <p:nvPr/>
        </p:nvGrpSpPr>
        <p:grpSpPr>
          <a:xfrm>
            <a:off x="783516" y="5223181"/>
            <a:ext cx="3672408" cy="1302163"/>
            <a:chOff x="4716016" y="2136264"/>
            <a:chExt cx="3672408" cy="1302163"/>
          </a:xfrm>
        </p:grpSpPr>
        <p:sp>
          <p:nvSpPr>
            <p:cNvPr id="103" name="Téglalap 102"/>
            <p:cNvSpPr/>
            <p:nvPr/>
          </p:nvSpPr>
          <p:spPr>
            <a:xfrm>
              <a:off x="4716016" y="2136264"/>
              <a:ext cx="3672408" cy="1302163"/>
            </a:xfrm>
            <a:prstGeom prst="rect">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05" name="Szövegdoboz 104"/>
            <p:cNvSpPr txBox="1"/>
            <p:nvPr/>
          </p:nvSpPr>
          <p:spPr>
            <a:xfrm>
              <a:off x="5389074" y="2787371"/>
              <a:ext cx="2220480" cy="307777"/>
            </a:xfrm>
            <a:prstGeom prst="rect">
              <a:avLst/>
            </a:prstGeom>
            <a:noFill/>
            <a:effectLst/>
          </p:spPr>
          <p:txBody>
            <a:bodyPr wrap="none" rtlCol="0">
              <a:spAutoFit/>
            </a:bodyPr>
            <a:lstStyle/>
            <a:p>
              <a:r>
                <a:rPr lang="hu-HU" sz="1400" dirty="0" smtClean="0"/>
                <a:t>5’                                            3’</a:t>
              </a:r>
              <a:endParaRPr lang="hu-HU" sz="1400" dirty="0"/>
            </a:p>
          </p:txBody>
        </p:sp>
        <p:sp>
          <p:nvSpPr>
            <p:cNvPr id="106" name="Szövegdoboz 105"/>
            <p:cNvSpPr txBox="1"/>
            <p:nvPr/>
          </p:nvSpPr>
          <p:spPr>
            <a:xfrm>
              <a:off x="5524188" y="3036608"/>
              <a:ext cx="2220480" cy="307777"/>
            </a:xfrm>
            <a:prstGeom prst="rect">
              <a:avLst/>
            </a:prstGeom>
            <a:noFill/>
            <a:effectLst/>
          </p:spPr>
          <p:txBody>
            <a:bodyPr wrap="none" rtlCol="0">
              <a:spAutoFit/>
            </a:bodyPr>
            <a:lstStyle/>
            <a:p>
              <a:r>
                <a:rPr lang="hu-HU" sz="1400" dirty="0" smtClean="0"/>
                <a:t>3’                                            5’</a:t>
              </a:r>
              <a:endParaRPr lang="hu-HU" sz="1400" dirty="0"/>
            </a:p>
          </p:txBody>
        </p:sp>
        <p:sp>
          <p:nvSpPr>
            <p:cNvPr id="107" name="Jobbra nyíl 106"/>
            <p:cNvSpPr/>
            <p:nvPr/>
          </p:nvSpPr>
          <p:spPr>
            <a:xfrm>
              <a:off x="5642806" y="2816671"/>
              <a:ext cx="1656184" cy="216024"/>
            </a:xfrm>
            <a:prstGeom prst="rightArrow">
              <a:avLst/>
            </a:prstGeom>
            <a:solidFill>
              <a:schemeClr val="bg1">
                <a:lumMod val="6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08" name="Jobbra nyíl 107"/>
            <p:cNvSpPr/>
            <p:nvPr/>
          </p:nvSpPr>
          <p:spPr>
            <a:xfrm flipH="1">
              <a:off x="5759336" y="3075207"/>
              <a:ext cx="1656184" cy="216024"/>
            </a:xfrm>
            <a:prstGeom prst="rightArrow">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grpSp>
      <p:sp>
        <p:nvSpPr>
          <p:cNvPr id="109" name="Szövegdoboz 108"/>
          <p:cNvSpPr txBox="1"/>
          <p:nvPr/>
        </p:nvSpPr>
        <p:spPr>
          <a:xfrm>
            <a:off x="833490" y="5280327"/>
            <a:ext cx="3544496" cy="584775"/>
          </a:xfrm>
          <a:prstGeom prst="rect">
            <a:avLst/>
          </a:prstGeom>
          <a:noFill/>
        </p:spPr>
        <p:txBody>
          <a:bodyPr wrap="none" rtlCol="0">
            <a:spAutoFit/>
          </a:bodyPr>
          <a:lstStyle/>
          <a:p>
            <a:pPr algn="ctr"/>
            <a:r>
              <a:rPr lang="en-US" sz="1600" b="1" dirty="0" smtClean="0"/>
              <a:t>CONVERGENT OVERLAP</a:t>
            </a:r>
          </a:p>
          <a:p>
            <a:pPr algn="ctr"/>
            <a:r>
              <a:rPr lang="en-US" sz="1600" dirty="0" smtClean="0"/>
              <a:t>between coding – and non-coding genes</a:t>
            </a:r>
            <a:endParaRPr lang="en-US" sz="1600" dirty="0"/>
          </a:p>
        </p:txBody>
      </p:sp>
      <p:sp>
        <p:nvSpPr>
          <p:cNvPr id="110" name="Szövegdoboz 109"/>
          <p:cNvSpPr txBox="1"/>
          <p:nvPr/>
        </p:nvSpPr>
        <p:spPr>
          <a:xfrm>
            <a:off x="806946" y="5249748"/>
            <a:ext cx="301686" cy="276999"/>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hu-HU" sz="1200" dirty="0" smtClean="0"/>
              <a:t>7.</a:t>
            </a:r>
            <a:endParaRPr lang="hu-HU" sz="1200" dirty="0"/>
          </a:p>
        </p:txBody>
      </p:sp>
      <p:grpSp>
        <p:nvGrpSpPr>
          <p:cNvPr id="118" name="Csoportba foglalás 117"/>
          <p:cNvGrpSpPr/>
          <p:nvPr/>
        </p:nvGrpSpPr>
        <p:grpSpPr>
          <a:xfrm>
            <a:off x="749158" y="2284027"/>
            <a:ext cx="3672408" cy="1302163"/>
            <a:chOff x="749158" y="2284027"/>
            <a:chExt cx="3672408" cy="1302163"/>
          </a:xfrm>
        </p:grpSpPr>
        <p:sp>
          <p:nvSpPr>
            <p:cNvPr id="33" name="Téglalap 32"/>
            <p:cNvSpPr/>
            <p:nvPr/>
          </p:nvSpPr>
          <p:spPr>
            <a:xfrm>
              <a:off x="749158" y="2284027"/>
              <a:ext cx="3672408" cy="1302163"/>
            </a:xfrm>
            <a:prstGeom prst="rect">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34" name="Jobbra nyíl 33"/>
            <p:cNvSpPr/>
            <p:nvPr/>
          </p:nvSpPr>
          <p:spPr>
            <a:xfrm>
              <a:off x="1065471" y="2716075"/>
              <a:ext cx="1656184" cy="216024"/>
            </a:xfrm>
            <a:prstGeom prst="rightArrow">
              <a:avLst/>
            </a:prstGeom>
            <a:solidFill>
              <a:schemeClr val="bg1">
                <a:lumMod val="6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36" name="Szövegdoboz 35"/>
            <p:cNvSpPr txBox="1"/>
            <p:nvPr/>
          </p:nvSpPr>
          <p:spPr>
            <a:xfrm>
              <a:off x="802312" y="2553205"/>
              <a:ext cx="2308645" cy="307777"/>
            </a:xfrm>
            <a:prstGeom prst="rect">
              <a:avLst/>
            </a:prstGeom>
            <a:noFill/>
          </p:spPr>
          <p:txBody>
            <a:bodyPr wrap="none" rtlCol="0">
              <a:spAutoFit/>
            </a:bodyPr>
            <a:lstStyle/>
            <a:p>
              <a:r>
                <a:rPr lang="hu-HU" sz="1400" dirty="0" smtClean="0"/>
                <a:t>5’                                            3’</a:t>
              </a:r>
              <a:endParaRPr lang="hu-HU" sz="1400" dirty="0"/>
            </a:p>
          </p:txBody>
        </p:sp>
        <p:sp>
          <p:nvSpPr>
            <p:cNvPr id="38" name="Szövegdoboz 37"/>
            <p:cNvSpPr txBox="1"/>
            <p:nvPr/>
          </p:nvSpPr>
          <p:spPr>
            <a:xfrm>
              <a:off x="1171508" y="2333794"/>
              <a:ext cx="2824428" cy="338554"/>
            </a:xfrm>
            <a:prstGeom prst="rect">
              <a:avLst/>
            </a:prstGeom>
            <a:noFill/>
          </p:spPr>
          <p:txBody>
            <a:bodyPr wrap="none" rtlCol="0">
              <a:spAutoFit/>
            </a:bodyPr>
            <a:lstStyle/>
            <a:p>
              <a:r>
                <a:rPr lang="hu-HU" sz="1600" b="1" dirty="0" smtClean="0"/>
                <a:t>MULTIPLE PARALLEL OVERLAPS</a:t>
              </a:r>
              <a:endParaRPr lang="hu-HU" sz="1600" b="1" dirty="0"/>
            </a:p>
          </p:txBody>
        </p:sp>
        <p:sp>
          <p:nvSpPr>
            <p:cNvPr id="47" name="Szövegdoboz 46"/>
            <p:cNvSpPr txBox="1"/>
            <p:nvPr/>
          </p:nvSpPr>
          <p:spPr>
            <a:xfrm>
              <a:off x="2802212" y="3254431"/>
              <a:ext cx="1619354" cy="307777"/>
            </a:xfrm>
            <a:prstGeom prst="rect">
              <a:avLst/>
            </a:prstGeom>
            <a:noFill/>
          </p:spPr>
          <p:txBody>
            <a:bodyPr wrap="none" rtlCol="0">
              <a:spAutoFit/>
            </a:bodyPr>
            <a:lstStyle/>
            <a:p>
              <a:r>
                <a:rPr lang="hu-HU" sz="1400" dirty="0" smtClean="0"/>
                <a:t>5’                            3’</a:t>
              </a:r>
              <a:endParaRPr lang="hu-HU" sz="1400" dirty="0"/>
            </a:p>
          </p:txBody>
        </p:sp>
        <p:sp>
          <p:nvSpPr>
            <p:cNvPr id="48" name="Jobbra nyíl 47"/>
            <p:cNvSpPr/>
            <p:nvPr/>
          </p:nvSpPr>
          <p:spPr>
            <a:xfrm>
              <a:off x="3081695" y="3292139"/>
              <a:ext cx="1016496" cy="207640"/>
            </a:xfrm>
            <a:prstGeom prst="rightArrow">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cxnSp>
          <p:nvCxnSpPr>
            <p:cNvPr id="101" name="Egyenes összekötő nyíllal 100"/>
            <p:cNvCxnSpPr/>
            <p:nvPr/>
          </p:nvCxnSpPr>
          <p:spPr>
            <a:xfrm>
              <a:off x="2758965" y="2844645"/>
              <a:ext cx="1308979" cy="8291"/>
            </a:xfrm>
            <a:prstGeom prst="straightConnector1">
              <a:avLst/>
            </a:prstGeom>
            <a:ln w="19050">
              <a:solidFill>
                <a:schemeClr val="tx1"/>
              </a:solidFill>
              <a:prstDash val="sys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8" name="Szövegdoboz 57"/>
            <p:cNvSpPr txBox="1"/>
            <p:nvPr/>
          </p:nvSpPr>
          <p:spPr>
            <a:xfrm>
              <a:off x="808730" y="2336176"/>
              <a:ext cx="301686" cy="276999"/>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hu-HU" sz="1200" dirty="0" smtClean="0"/>
                <a:t>2.</a:t>
              </a:r>
              <a:endParaRPr lang="hu-HU" sz="1200" dirty="0"/>
            </a:p>
          </p:txBody>
        </p:sp>
        <p:cxnSp>
          <p:nvCxnSpPr>
            <p:cNvPr id="115" name="Egyenes összekötő nyíllal 114"/>
            <p:cNvCxnSpPr/>
            <p:nvPr/>
          </p:nvCxnSpPr>
          <p:spPr>
            <a:xfrm>
              <a:off x="2768490" y="3113627"/>
              <a:ext cx="1308979" cy="8291"/>
            </a:xfrm>
            <a:prstGeom prst="straightConnector1">
              <a:avLst/>
            </a:prstGeom>
            <a:ln w="19050">
              <a:solidFill>
                <a:schemeClr val="tx1"/>
              </a:solidFill>
              <a:prstDash val="sys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Jobbra nyíl 34"/>
            <p:cNvSpPr/>
            <p:nvPr/>
          </p:nvSpPr>
          <p:spPr>
            <a:xfrm>
              <a:off x="2361615" y="3004107"/>
              <a:ext cx="1016496" cy="207640"/>
            </a:xfrm>
            <a:prstGeom prst="rightArrow">
              <a:avLst/>
            </a:prstGeom>
            <a:solidFill>
              <a:schemeClr val="bg1">
                <a:lumMod val="8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16" name="Szövegdoboz 115"/>
            <p:cNvSpPr txBox="1"/>
            <p:nvPr/>
          </p:nvSpPr>
          <p:spPr>
            <a:xfrm>
              <a:off x="2091559" y="2874949"/>
              <a:ext cx="1619354" cy="307777"/>
            </a:xfrm>
            <a:prstGeom prst="rect">
              <a:avLst/>
            </a:prstGeom>
            <a:noFill/>
          </p:spPr>
          <p:txBody>
            <a:bodyPr wrap="none" rtlCol="0">
              <a:spAutoFit/>
            </a:bodyPr>
            <a:lstStyle/>
            <a:p>
              <a:r>
                <a:rPr lang="hu-HU" sz="1400" dirty="0" smtClean="0"/>
                <a:t>5’                            3’</a:t>
              </a:r>
              <a:endParaRPr lang="hu-HU" sz="1400" dirty="0"/>
            </a:p>
          </p:txBody>
        </p:sp>
      </p:grpSp>
    </p:spTree>
    <p:extLst>
      <p:ext uri="{BB962C8B-B14F-4D97-AF65-F5344CB8AC3E}">
        <p14:creationId xmlns:p14="http://schemas.microsoft.com/office/powerpoint/2010/main" val="2737805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églalap 7"/>
          <p:cNvSpPr/>
          <p:nvPr/>
        </p:nvSpPr>
        <p:spPr>
          <a:xfrm>
            <a:off x="1052452" y="188640"/>
            <a:ext cx="6955494" cy="954107"/>
          </a:xfrm>
          <a:prstGeom prst="rect">
            <a:avLst/>
          </a:prstGeom>
          <a:effectLst/>
        </p:spPr>
        <p:txBody>
          <a:bodyPr wrap="none">
            <a:spAutoFit/>
          </a:bodyPr>
          <a:lstStyle/>
          <a:p>
            <a:pPr algn="ctr"/>
            <a:r>
              <a:rPr lang="en-US" sz="2800" b="1" dirty="0" smtClean="0">
                <a:latin typeface="Arial Black" pitchFamily="34" charset="0"/>
              </a:rPr>
              <a:t>Evidence</a:t>
            </a:r>
            <a:r>
              <a:rPr lang="hu-HU" sz="2800" b="1" dirty="0" smtClean="0">
                <a:latin typeface="Arial Black" pitchFamily="34" charset="0"/>
              </a:rPr>
              <a:t>s</a:t>
            </a:r>
            <a:r>
              <a:rPr lang="en-US" sz="2800" b="1" dirty="0" smtClean="0">
                <a:latin typeface="Arial Black" pitchFamily="34" charset="0"/>
              </a:rPr>
              <a:t> for transcriptional </a:t>
            </a:r>
          </a:p>
          <a:p>
            <a:pPr algn="ctr"/>
            <a:r>
              <a:rPr lang="en-US" sz="2800" b="1" dirty="0" smtClean="0">
                <a:latin typeface="Arial Black" pitchFamily="34" charset="0"/>
              </a:rPr>
              <a:t>interference between gene pairs </a:t>
            </a:r>
            <a:endParaRPr lang="en-US" sz="2800" b="1" dirty="0">
              <a:latin typeface="Arial Black" pitchFamily="34" charset="0"/>
            </a:endParaRPr>
          </a:p>
        </p:txBody>
      </p:sp>
      <p:sp>
        <p:nvSpPr>
          <p:cNvPr id="28" name="Szövegdoboz 27"/>
          <p:cNvSpPr txBox="1"/>
          <p:nvPr/>
        </p:nvSpPr>
        <p:spPr>
          <a:xfrm>
            <a:off x="8790976" y="-4536"/>
            <a:ext cx="359394"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4.</a:t>
            </a:r>
            <a:endParaRPr lang="hu-HU" dirty="0"/>
          </a:p>
        </p:txBody>
      </p:sp>
      <p:sp>
        <p:nvSpPr>
          <p:cNvPr id="4" name="Téglalap 3"/>
          <p:cNvSpPr/>
          <p:nvPr/>
        </p:nvSpPr>
        <p:spPr>
          <a:xfrm>
            <a:off x="141412" y="889671"/>
            <a:ext cx="8712968" cy="5779690"/>
          </a:xfrm>
          <a:prstGeom prst="rect">
            <a:avLst/>
          </a:prstGeom>
          <a:noFill/>
          <a:effectLst/>
        </p:spPr>
        <p:txBody>
          <a:bodyPr wrap="square">
            <a:spAutoFit/>
          </a:bodyPr>
          <a:lstStyle/>
          <a:p>
            <a:pPr algn="just"/>
            <a:r>
              <a:rPr lang="hu-HU" sz="1400" b="1" dirty="0" smtClean="0"/>
              <a:t>VIRUSES</a:t>
            </a:r>
            <a:r>
              <a:rPr lang="hu-HU" sz="1400" dirty="0" smtClean="0"/>
              <a:t>:</a:t>
            </a:r>
          </a:p>
          <a:p>
            <a:pPr algn="just"/>
            <a:endParaRPr lang="hu-HU" sz="800" dirty="0" smtClean="0"/>
          </a:p>
          <a:p>
            <a:pPr algn="just"/>
            <a:r>
              <a:rPr lang="hu-HU" sz="1400" dirty="0" err="1" smtClean="0"/>
              <a:t>Cullen</a:t>
            </a:r>
            <a:r>
              <a:rPr lang="hu-HU" sz="1400" dirty="0" smtClean="0"/>
              <a:t> BR, </a:t>
            </a:r>
            <a:r>
              <a:rPr lang="hu-HU" sz="1400" dirty="0" err="1" smtClean="0"/>
              <a:t>Lomedico</a:t>
            </a:r>
            <a:r>
              <a:rPr lang="hu-HU" sz="1400" dirty="0" smtClean="0"/>
              <a:t> PT, </a:t>
            </a:r>
            <a:r>
              <a:rPr lang="hu-HU" sz="1400" dirty="0" err="1" smtClean="0"/>
              <a:t>Ju</a:t>
            </a:r>
            <a:r>
              <a:rPr lang="hu-HU" sz="1400" dirty="0" smtClean="0"/>
              <a:t> G. </a:t>
            </a:r>
            <a:r>
              <a:rPr lang="hu-HU" sz="1400" dirty="0" err="1" smtClean="0">
                <a:hlinkClick r:id="rId3"/>
              </a:rPr>
              <a:t>Transcriptional</a:t>
            </a:r>
            <a:r>
              <a:rPr lang="hu-HU" sz="1400" dirty="0" smtClean="0">
                <a:hlinkClick r:id="rId3"/>
              </a:rPr>
              <a:t> </a:t>
            </a:r>
            <a:r>
              <a:rPr lang="hu-HU" sz="1400" dirty="0" err="1" smtClean="0">
                <a:hlinkClick r:id="rId3"/>
              </a:rPr>
              <a:t>interference</a:t>
            </a:r>
            <a:r>
              <a:rPr lang="hu-HU" sz="1400" dirty="0" smtClean="0">
                <a:hlinkClick r:id="rId3"/>
              </a:rPr>
              <a:t> in </a:t>
            </a:r>
            <a:r>
              <a:rPr lang="hu-HU" sz="1400" dirty="0" err="1" smtClean="0">
                <a:hlinkClick r:id="rId3"/>
              </a:rPr>
              <a:t>avian</a:t>
            </a:r>
            <a:r>
              <a:rPr lang="hu-HU" sz="1400" dirty="0" smtClean="0">
                <a:hlinkClick r:id="rId3"/>
              </a:rPr>
              <a:t> </a:t>
            </a:r>
            <a:r>
              <a:rPr lang="hu-HU" sz="1400" dirty="0" err="1" smtClean="0">
                <a:hlinkClick r:id="rId3"/>
              </a:rPr>
              <a:t>retroviruses--implications</a:t>
            </a:r>
            <a:r>
              <a:rPr lang="hu-HU" sz="1400" dirty="0" smtClean="0">
                <a:hlinkClick r:id="rId3"/>
              </a:rPr>
              <a:t> for the </a:t>
            </a:r>
            <a:r>
              <a:rPr lang="hu-HU" sz="1400" dirty="0" err="1" smtClean="0">
                <a:hlinkClick r:id="rId3"/>
              </a:rPr>
              <a:t>promoter</a:t>
            </a:r>
            <a:r>
              <a:rPr lang="hu-HU" sz="1400" dirty="0" smtClean="0">
                <a:hlinkClick r:id="rId3"/>
              </a:rPr>
              <a:t> </a:t>
            </a:r>
            <a:r>
              <a:rPr lang="hu-HU" sz="1400" dirty="0" err="1" smtClean="0">
                <a:hlinkClick r:id="rId3"/>
              </a:rPr>
              <a:t>insertion</a:t>
            </a:r>
            <a:r>
              <a:rPr lang="hu-HU" sz="1400" dirty="0" smtClean="0">
                <a:hlinkClick r:id="rId3"/>
              </a:rPr>
              <a:t> </a:t>
            </a:r>
            <a:r>
              <a:rPr lang="hu-HU" sz="1400" dirty="0" err="1" smtClean="0">
                <a:hlinkClick r:id="rId3"/>
              </a:rPr>
              <a:t>model</a:t>
            </a:r>
            <a:r>
              <a:rPr lang="hu-HU" sz="1400" dirty="0" smtClean="0">
                <a:hlinkClick r:id="rId3"/>
              </a:rPr>
              <a:t> of </a:t>
            </a:r>
            <a:r>
              <a:rPr lang="hu-HU" sz="1400" dirty="0" err="1" smtClean="0">
                <a:hlinkClick r:id="rId3"/>
              </a:rPr>
              <a:t>leukaemogenesis</a:t>
            </a:r>
            <a:r>
              <a:rPr lang="hu-HU" sz="1400" dirty="0" smtClean="0">
                <a:hlinkClick r:id="rId3"/>
              </a:rPr>
              <a:t>.</a:t>
            </a:r>
            <a:r>
              <a:rPr lang="hu-HU" sz="1400" dirty="0" smtClean="0"/>
              <a:t> </a:t>
            </a:r>
            <a:r>
              <a:rPr lang="hu-HU" sz="1400" b="1" dirty="0" smtClean="0"/>
              <a:t>Nature</a:t>
            </a:r>
            <a:r>
              <a:rPr lang="hu-HU" sz="1400" dirty="0" smtClean="0"/>
              <a:t>. 1984;307(5948):241-5.</a:t>
            </a:r>
          </a:p>
          <a:p>
            <a:pPr algn="just"/>
            <a:r>
              <a:rPr lang="hu-HU" sz="1400" dirty="0" smtClean="0"/>
              <a:t>-----</a:t>
            </a:r>
          </a:p>
          <a:p>
            <a:pPr algn="just"/>
            <a:endParaRPr lang="hu-HU" sz="800" b="1" dirty="0" smtClean="0"/>
          </a:p>
          <a:p>
            <a:pPr algn="just"/>
            <a:r>
              <a:rPr lang="hu-HU" sz="1400" b="1" dirty="0" smtClean="0"/>
              <a:t>BACTERIA</a:t>
            </a:r>
            <a:r>
              <a:rPr lang="hu-HU" sz="1400" dirty="0" smtClean="0"/>
              <a:t>:</a:t>
            </a:r>
          </a:p>
          <a:p>
            <a:pPr algn="just"/>
            <a:endParaRPr lang="hu-HU" sz="800" dirty="0" smtClean="0"/>
          </a:p>
          <a:p>
            <a:pPr algn="just"/>
            <a:r>
              <a:rPr lang="hu-HU" sz="1400" dirty="0" smtClean="0"/>
              <a:t>Crampton N, Bonass WA, </a:t>
            </a:r>
            <a:r>
              <a:rPr lang="hu-HU" sz="1400" dirty="0" err="1" smtClean="0"/>
              <a:t>Kirkham</a:t>
            </a:r>
            <a:r>
              <a:rPr lang="hu-HU" sz="1400" dirty="0" smtClean="0"/>
              <a:t> J, </a:t>
            </a:r>
            <a:r>
              <a:rPr lang="hu-HU" sz="1400" dirty="0" err="1" smtClean="0"/>
              <a:t>Rivetti</a:t>
            </a:r>
            <a:r>
              <a:rPr lang="hu-HU" sz="1400" dirty="0" smtClean="0"/>
              <a:t> C, Thomson NH. </a:t>
            </a:r>
            <a:r>
              <a:rPr lang="hu-HU" sz="1400" dirty="0" err="1" smtClean="0">
                <a:hlinkClick r:id="rId4"/>
              </a:rPr>
              <a:t>Collision</a:t>
            </a:r>
            <a:r>
              <a:rPr lang="hu-HU" sz="1400" dirty="0" smtClean="0">
                <a:hlinkClick r:id="rId4"/>
              </a:rPr>
              <a:t> </a:t>
            </a:r>
            <a:r>
              <a:rPr lang="hu-HU" sz="1400" dirty="0" err="1" smtClean="0">
                <a:hlinkClick r:id="rId4"/>
              </a:rPr>
              <a:t>events</a:t>
            </a:r>
            <a:r>
              <a:rPr lang="hu-HU" sz="1400" dirty="0" smtClean="0">
                <a:hlinkClick r:id="rId4"/>
              </a:rPr>
              <a:t> </a:t>
            </a:r>
            <a:r>
              <a:rPr lang="hu-HU" sz="1400" dirty="0" err="1" smtClean="0">
                <a:hlinkClick r:id="rId4"/>
              </a:rPr>
              <a:t>between</a:t>
            </a:r>
            <a:r>
              <a:rPr lang="hu-HU" sz="1400" dirty="0" smtClean="0">
                <a:hlinkClick r:id="rId4"/>
              </a:rPr>
              <a:t> RNA </a:t>
            </a:r>
            <a:r>
              <a:rPr lang="hu-HU" sz="1400" dirty="0" err="1" smtClean="0">
                <a:hlinkClick r:id="rId4"/>
              </a:rPr>
              <a:t>polymerases</a:t>
            </a:r>
            <a:r>
              <a:rPr lang="hu-HU" sz="1400" dirty="0" smtClean="0">
                <a:hlinkClick r:id="rId4"/>
              </a:rPr>
              <a:t> in </a:t>
            </a:r>
            <a:r>
              <a:rPr lang="hu-HU" sz="1400" dirty="0" err="1" smtClean="0">
                <a:hlinkClick r:id="rId4"/>
              </a:rPr>
              <a:t>convergent</a:t>
            </a:r>
            <a:r>
              <a:rPr lang="hu-HU" sz="1400" dirty="0" smtClean="0">
                <a:hlinkClick r:id="rId4"/>
              </a:rPr>
              <a:t> </a:t>
            </a:r>
            <a:r>
              <a:rPr lang="hu-HU" sz="1400" dirty="0" err="1" smtClean="0">
                <a:hlinkClick r:id="rId4"/>
              </a:rPr>
              <a:t>transcription</a:t>
            </a:r>
            <a:r>
              <a:rPr lang="hu-HU" sz="1400" dirty="0" smtClean="0">
                <a:hlinkClick r:id="rId4"/>
              </a:rPr>
              <a:t> </a:t>
            </a:r>
            <a:r>
              <a:rPr lang="hu-HU" sz="1400" dirty="0" err="1" smtClean="0">
                <a:hlinkClick r:id="rId4"/>
              </a:rPr>
              <a:t>studied</a:t>
            </a:r>
            <a:r>
              <a:rPr lang="hu-HU" sz="1400" dirty="0" smtClean="0">
                <a:hlinkClick r:id="rId4"/>
              </a:rPr>
              <a:t> by </a:t>
            </a:r>
            <a:r>
              <a:rPr lang="hu-HU" sz="1400" dirty="0" err="1" smtClean="0">
                <a:hlinkClick r:id="rId4"/>
              </a:rPr>
              <a:t>atomic</a:t>
            </a:r>
            <a:r>
              <a:rPr lang="hu-HU" sz="1400" dirty="0" smtClean="0">
                <a:hlinkClick r:id="rId4"/>
              </a:rPr>
              <a:t> </a:t>
            </a:r>
            <a:r>
              <a:rPr lang="hu-HU" sz="1400" dirty="0" err="1" smtClean="0">
                <a:hlinkClick r:id="rId4"/>
              </a:rPr>
              <a:t>force</a:t>
            </a:r>
            <a:r>
              <a:rPr lang="hu-HU" sz="1400" dirty="0" smtClean="0">
                <a:hlinkClick r:id="rId4"/>
              </a:rPr>
              <a:t> </a:t>
            </a:r>
            <a:r>
              <a:rPr lang="hu-HU" sz="1400" dirty="0" err="1" smtClean="0">
                <a:hlinkClick r:id="rId4"/>
              </a:rPr>
              <a:t>microscopy</a:t>
            </a:r>
            <a:r>
              <a:rPr lang="hu-HU" sz="1400" dirty="0" smtClean="0">
                <a:hlinkClick r:id="rId4"/>
              </a:rPr>
              <a:t>.</a:t>
            </a:r>
            <a:r>
              <a:rPr lang="hu-HU" sz="1400" dirty="0" smtClean="0"/>
              <a:t> </a:t>
            </a:r>
            <a:r>
              <a:rPr lang="hu-HU" sz="1400" b="1" dirty="0" err="1" smtClean="0"/>
              <a:t>Nucleic</a:t>
            </a:r>
            <a:r>
              <a:rPr lang="hu-HU" sz="1400" b="1" dirty="0" smtClean="0"/>
              <a:t> </a:t>
            </a:r>
            <a:r>
              <a:rPr lang="hu-HU" sz="1400" b="1" dirty="0" err="1" smtClean="0"/>
              <a:t>Acids</a:t>
            </a:r>
            <a:r>
              <a:rPr lang="hu-HU" sz="1400" b="1" dirty="0" smtClean="0"/>
              <a:t> Res</a:t>
            </a:r>
            <a:r>
              <a:rPr lang="hu-HU" sz="1400" dirty="0" smtClean="0"/>
              <a:t>. 2006; 34(19):5416-25.</a:t>
            </a:r>
          </a:p>
          <a:p>
            <a:pPr algn="just"/>
            <a:r>
              <a:rPr lang="hu-HU" sz="1400" dirty="0" smtClean="0"/>
              <a:t>-----</a:t>
            </a:r>
          </a:p>
          <a:p>
            <a:pPr algn="just"/>
            <a:endParaRPr lang="hu-HU" sz="800" b="1" dirty="0" smtClean="0"/>
          </a:p>
          <a:p>
            <a:pPr algn="just"/>
            <a:r>
              <a:rPr lang="hu-HU" sz="1400" b="1" smtClean="0"/>
              <a:t>FUNGI:</a:t>
            </a:r>
            <a:endParaRPr lang="hu-HU" sz="1400" b="1" dirty="0" smtClean="0"/>
          </a:p>
          <a:p>
            <a:pPr algn="just"/>
            <a:endParaRPr lang="hu-HU" sz="800" dirty="0" smtClean="0"/>
          </a:p>
          <a:p>
            <a:pPr algn="just"/>
            <a:r>
              <a:rPr lang="en-US" sz="1400" dirty="0" smtClean="0"/>
              <a:t>Peterson JA, Myers AM.</a:t>
            </a:r>
            <a:r>
              <a:rPr lang="hu-HU" sz="1400" dirty="0" smtClean="0"/>
              <a:t> </a:t>
            </a:r>
            <a:r>
              <a:rPr lang="en-US" sz="1400" dirty="0" smtClean="0">
                <a:hlinkClick r:id="rId5"/>
              </a:rPr>
              <a:t>Functional analysis of mRNA 3' end formation signals in the convergent and overlapping transcription units of the S. cerevisiae genes RHO1 and MRP2.</a:t>
            </a:r>
            <a:r>
              <a:rPr lang="hu-HU" sz="1400" dirty="0" smtClean="0"/>
              <a:t> </a:t>
            </a:r>
            <a:r>
              <a:rPr lang="en-US" sz="1400" b="1" dirty="0" smtClean="0"/>
              <a:t>Nucleic Acids Res</a:t>
            </a:r>
            <a:r>
              <a:rPr lang="en-US" sz="1400" dirty="0" smtClean="0"/>
              <a:t>. 1993;</a:t>
            </a:r>
            <a:r>
              <a:rPr lang="hu-HU" sz="1400" dirty="0" smtClean="0"/>
              <a:t> </a:t>
            </a:r>
            <a:r>
              <a:rPr lang="en-US" sz="1400" dirty="0" smtClean="0"/>
              <a:t>21(23):5500-8.</a:t>
            </a:r>
            <a:endParaRPr lang="hu-HU" sz="1400" dirty="0" smtClean="0"/>
          </a:p>
          <a:p>
            <a:pPr algn="just"/>
            <a:endParaRPr lang="hu-HU" sz="400" dirty="0" smtClean="0"/>
          </a:p>
          <a:p>
            <a:pPr algn="just"/>
            <a:r>
              <a:rPr lang="hu-HU" sz="1400" dirty="0" err="1" smtClean="0"/>
              <a:t>Prescott</a:t>
            </a:r>
            <a:r>
              <a:rPr lang="hu-HU" sz="1400" dirty="0" smtClean="0"/>
              <a:t> EM, Proudfoot NJ. </a:t>
            </a:r>
            <a:r>
              <a:rPr lang="hu-HU" sz="1400" dirty="0" err="1" smtClean="0">
                <a:hlinkClick r:id="rId6"/>
              </a:rPr>
              <a:t>Transcriptional</a:t>
            </a:r>
            <a:r>
              <a:rPr lang="hu-HU" sz="1400" dirty="0" smtClean="0">
                <a:hlinkClick r:id="rId6"/>
              </a:rPr>
              <a:t> </a:t>
            </a:r>
            <a:r>
              <a:rPr lang="hu-HU" sz="1400" dirty="0" err="1" smtClean="0">
                <a:hlinkClick r:id="rId6"/>
              </a:rPr>
              <a:t>collision</a:t>
            </a:r>
            <a:r>
              <a:rPr lang="hu-HU" sz="1400" dirty="0" smtClean="0">
                <a:hlinkClick r:id="rId6"/>
              </a:rPr>
              <a:t> </a:t>
            </a:r>
            <a:r>
              <a:rPr lang="hu-HU" sz="1400" dirty="0" err="1" smtClean="0">
                <a:hlinkClick r:id="rId6"/>
              </a:rPr>
              <a:t>between</a:t>
            </a:r>
            <a:r>
              <a:rPr lang="hu-HU" sz="1400" dirty="0" smtClean="0">
                <a:hlinkClick r:id="rId6"/>
              </a:rPr>
              <a:t> </a:t>
            </a:r>
            <a:r>
              <a:rPr lang="hu-HU" sz="1400" dirty="0" err="1" smtClean="0">
                <a:hlinkClick r:id="rId6"/>
              </a:rPr>
              <a:t>convergent</a:t>
            </a:r>
            <a:r>
              <a:rPr lang="hu-HU" sz="1400" dirty="0" smtClean="0">
                <a:hlinkClick r:id="rId6"/>
              </a:rPr>
              <a:t> </a:t>
            </a:r>
            <a:r>
              <a:rPr lang="hu-HU" sz="1400" dirty="0" err="1" smtClean="0">
                <a:hlinkClick r:id="rId6"/>
              </a:rPr>
              <a:t>genes</a:t>
            </a:r>
            <a:r>
              <a:rPr lang="hu-HU" sz="1400" dirty="0" smtClean="0">
                <a:hlinkClick r:id="rId6"/>
              </a:rPr>
              <a:t> in </a:t>
            </a:r>
            <a:r>
              <a:rPr lang="hu-HU" sz="1400" dirty="0" err="1" smtClean="0">
                <a:hlinkClick r:id="rId6"/>
              </a:rPr>
              <a:t>budding</a:t>
            </a:r>
            <a:r>
              <a:rPr lang="hu-HU" sz="1400" dirty="0" smtClean="0">
                <a:hlinkClick r:id="rId6"/>
              </a:rPr>
              <a:t> </a:t>
            </a:r>
            <a:r>
              <a:rPr lang="hu-HU" sz="1400" dirty="0" err="1" smtClean="0">
                <a:hlinkClick r:id="rId6"/>
              </a:rPr>
              <a:t>yeast</a:t>
            </a:r>
            <a:r>
              <a:rPr lang="hu-HU" sz="1400" dirty="0" smtClean="0">
                <a:hlinkClick r:id="rId6"/>
              </a:rPr>
              <a:t>.</a:t>
            </a:r>
            <a:r>
              <a:rPr lang="hu-HU" sz="1400" dirty="0" smtClean="0"/>
              <a:t> </a:t>
            </a:r>
            <a:r>
              <a:rPr lang="hu-HU" sz="1400" b="1" dirty="0" err="1" smtClean="0"/>
              <a:t>Proc</a:t>
            </a:r>
            <a:r>
              <a:rPr lang="hu-HU" sz="1400" b="1" dirty="0" smtClean="0"/>
              <a:t> </a:t>
            </a:r>
            <a:r>
              <a:rPr lang="hu-HU" sz="1400" b="1" dirty="0" err="1" smtClean="0"/>
              <a:t>Natl</a:t>
            </a:r>
            <a:r>
              <a:rPr lang="hu-HU" sz="1400" b="1" dirty="0" smtClean="0"/>
              <a:t> </a:t>
            </a:r>
            <a:r>
              <a:rPr lang="hu-HU" sz="1400" b="1" dirty="0" err="1" smtClean="0"/>
              <a:t>Acad</a:t>
            </a:r>
            <a:r>
              <a:rPr lang="hu-HU" sz="1400" b="1" dirty="0" smtClean="0"/>
              <a:t> </a:t>
            </a:r>
            <a:r>
              <a:rPr lang="hu-HU" sz="1400" b="1" dirty="0" err="1" smtClean="0"/>
              <a:t>Sci</a:t>
            </a:r>
            <a:r>
              <a:rPr lang="hu-HU" sz="1400" b="1" dirty="0" smtClean="0"/>
              <a:t> USA</a:t>
            </a:r>
            <a:r>
              <a:rPr lang="hu-HU" sz="1400" dirty="0" smtClean="0"/>
              <a:t>. 2002; 99(13):8796-801.</a:t>
            </a:r>
          </a:p>
          <a:p>
            <a:pPr algn="just"/>
            <a:r>
              <a:rPr lang="hu-HU" sz="1400" dirty="0" smtClean="0"/>
              <a:t>------</a:t>
            </a:r>
          </a:p>
          <a:p>
            <a:pPr algn="just"/>
            <a:endParaRPr lang="hu-HU" sz="800" dirty="0" smtClean="0"/>
          </a:p>
          <a:p>
            <a:pPr algn="just"/>
            <a:r>
              <a:rPr lang="hu-HU" sz="1400" b="1" dirty="0" smtClean="0"/>
              <a:t>INSECTS</a:t>
            </a:r>
            <a:r>
              <a:rPr lang="hu-HU" sz="1400" dirty="0" smtClean="0"/>
              <a:t>:</a:t>
            </a:r>
          </a:p>
          <a:p>
            <a:pPr algn="just"/>
            <a:endParaRPr lang="hu-HU" sz="800" dirty="0" smtClean="0"/>
          </a:p>
          <a:p>
            <a:pPr algn="just"/>
            <a:r>
              <a:rPr lang="hu-HU" sz="1400" dirty="0" smtClean="0"/>
              <a:t>Petruk S, </a:t>
            </a:r>
            <a:r>
              <a:rPr lang="hu-HU" sz="1400" dirty="0" err="1" smtClean="0"/>
              <a:t>Sedkov</a:t>
            </a:r>
            <a:r>
              <a:rPr lang="hu-HU" sz="1400" dirty="0" smtClean="0"/>
              <a:t> Y, </a:t>
            </a:r>
            <a:r>
              <a:rPr lang="hu-HU" sz="1400" dirty="0" err="1" smtClean="0"/>
              <a:t>Riley</a:t>
            </a:r>
            <a:r>
              <a:rPr lang="hu-HU" sz="1400" dirty="0" smtClean="0"/>
              <a:t> KM, </a:t>
            </a:r>
            <a:r>
              <a:rPr lang="hu-HU" sz="1400" dirty="0" err="1" smtClean="0"/>
              <a:t>Hodgson</a:t>
            </a:r>
            <a:r>
              <a:rPr lang="hu-HU" sz="1400" dirty="0" smtClean="0"/>
              <a:t> J, </a:t>
            </a:r>
            <a:r>
              <a:rPr lang="hu-HU" sz="1400" dirty="0" err="1" smtClean="0"/>
              <a:t>Schweisguth</a:t>
            </a:r>
            <a:r>
              <a:rPr lang="hu-HU" sz="1400" dirty="0" smtClean="0"/>
              <a:t> F, </a:t>
            </a:r>
            <a:r>
              <a:rPr lang="hu-HU" sz="1400" dirty="0" err="1" smtClean="0"/>
              <a:t>Hirose</a:t>
            </a:r>
            <a:r>
              <a:rPr lang="hu-HU" sz="1400" dirty="0" smtClean="0"/>
              <a:t> S, </a:t>
            </a:r>
            <a:r>
              <a:rPr lang="hu-HU" sz="1400" dirty="0" err="1" smtClean="0"/>
              <a:t>Jaynes</a:t>
            </a:r>
            <a:r>
              <a:rPr lang="hu-HU" sz="1400" dirty="0" smtClean="0"/>
              <a:t> JB, </a:t>
            </a:r>
            <a:r>
              <a:rPr lang="hu-HU" sz="1400" dirty="0" err="1" smtClean="0"/>
              <a:t>Brock</a:t>
            </a:r>
            <a:r>
              <a:rPr lang="hu-HU" sz="1400" dirty="0" smtClean="0"/>
              <a:t> HW, </a:t>
            </a:r>
            <a:r>
              <a:rPr lang="hu-HU" sz="1400" dirty="0" err="1" smtClean="0"/>
              <a:t>Mazo</a:t>
            </a:r>
            <a:r>
              <a:rPr lang="hu-HU" sz="1400" dirty="0" smtClean="0"/>
              <a:t> A. </a:t>
            </a:r>
            <a:r>
              <a:rPr lang="hu-HU" sz="1400" dirty="0" err="1" smtClean="0">
                <a:hlinkClick r:id="rId7"/>
              </a:rPr>
              <a:t>Transcription</a:t>
            </a:r>
            <a:r>
              <a:rPr lang="hu-HU" sz="1400" dirty="0" smtClean="0">
                <a:hlinkClick r:id="rId7"/>
              </a:rPr>
              <a:t> of </a:t>
            </a:r>
            <a:r>
              <a:rPr lang="hu-HU" sz="1400" dirty="0" err="1" smtClean="0">
                <a:hlinkClick r:id="rId7"/>
              </a:rPr>
              <a:t>bxd</a:t>
            </a:r>
            <a:r>
              <a:rPr lang="hu-HU" sz="1400" dirty="0" smtClean="0">
                <a:hlinkClick r:id="rId7"/>
              </a:rPr>
              <a:t> </a:t>
            </a:r>
            <a:r>
              <a:rPr lang="hu-HU" sz="1400" dirty="0" err="1" smtClean="0">
                <a:hlinkClick r:id="rId7"/>
              </a:rPr>
              <a:t>noncoding</a:t>
            </a:r>
            <a:r>
              <a:rPr lang="hu-HU" sz="1400" dirty="0" smtClean="0">
                <a:hlinkClick r:id="rId7"/>
              </a:rPr>
              <a:t> RNAs </a:t>
            </a:r>
            <a:r>
              <a:rPr lang="hu-HU" sz="1400" dirty="0" err="1" smtClean="0">
                <a:hlinkClick r:id="rId7"/>
              </a:rPr>
              <a:t>promoted</a:t>
            </a:r>
            <a:r>
              <a:rPr lang="hu-HU" sz="1400" dirty="0" smtClean="0">
                <a:hlinkClick r:id="rId7"/>
              </a:rPr>
              <a:t> by </a:t>
            </a:r>
            <a:r>
              <a:rPr lang="hu-HU" sz="1400" dirty="0" err="1" smtClean="0">
                <a:hlinkClick r:id="rId7"/>
              </a:rPr>
              <a:t>trithorax</a:t>
            </a:r>
            <a:r>
              <a:rPr lang="hu-HU" sz="1400" dirty="0" smtClean="0">
                <a:hlinkClick r:id="rId7"/>
              </a:rPr>
              <a:t> </a:t>
            </a:r>
            <a:r>
              <a:rPr lang="hu-HU" sz="1400" dirty="0" err="1" smtClean="0">
                <a:hlinkClick r:id="rId7"/>
              </a:rPr>
              <a:t>represses</a:t>
            </a:r>
            <a:r>
              <a:rPr lang="hu-HU" sz="1400" dirty="0" smtClean="0">
                <a:hlinkClick r:id="rId7"/>
              </a:rPr>
              <a:t> Ubx in cis by </a:t>
            </a:r>
            <a:r>
              <a:rPr lang="hu-HU" sz="1400" dirty="0" err="1" smtClean="0">
                <a:hlinkClick r:id="rId7"/>
              </a:rPr>
              <a:t>transcriptional</a:t>
            </a:r>
            <a:r>
              <a:rPr lang="hu-HU" sz="1400" dirty="0" smtClean="0">
                <a:hlinkClick r:id="rId7"/>
              </a:rPr>
              <a:t> </a:t>
            </a:r>
            <a:r>
              <a:rPr lang="hu-HU" sz="1400" dirty="0" err="1" smtClean="0">
                <a:hlinkClick r:id="rId7"/>
              </a:rPr>
              <a:t>interference</a:t>
            </a:r>
            <a:r>
              <a:rPr lang="hu-HU" sz="1400" dirty="0" smtClean="0">
                <a:hlinkClick r:id="rId7"/>
              </a:rPr>
              <a:t>.</a:t>
            </a:r>
            <a:r>
              <a:rPr lang="hu-HU" sz="1400" dirty="0" smtClean="0"/>
              <a:t> </a:t>
            </a:r>
            <a:r>
              <a:rPr lang="hu-HU" sz="1400" b="1" dirty="0" smtClean="0"/>
              <a:t>Cell</a:t>
            </a:r>
            <a:r>
              <a:rPr lang="hu-HU" sz="1400" dirty="0" smtClean="0"/>
              <a:t>. 2006;127(6):1209-21.</a:t>
            </a:r>
          </a:p>
          <a:p>
            <a:pPr algn="just"/>
            <a:r>
              <a:rPr lang="hu-HU" sz="1400" dirty="0" smtClean="0"/>
              <a:t>----</a:t>
            </a:r>
          </a:p>
          <a:p>
            <a:pPr algn="just"/>
            <a:endParaRPr lang="hu-HU" sz="800" dirty="0" smtClean="0"/>
          </a:p>
          <a:p>
            <a:pPr algn="just"/>
            <a:r>
              <a:rPr lang="hu-HU" sz="1400" b="1" dirty="0" smtClean="0"/>
              <a:t>MAMMALS</a:t>
            </a:r>
            <a:r>
              <a:rPr lang="hu-HU" sz="1400" dirty="0" smtClean="0"/>
              <a:t>:</a:t>
            </a:r>
          </a:p>
          <a:p>
            <a:pPr algn="just"/>
            <a:endParaRPr lang="hu-HU" sz="800" dirty="0" smtClean="0"/>
          </a:p>
          <a:p>
            <a:pPr algn="just"/>
            <a:r>
              <a:rPr lang="hu-HU" sz="1400" dirty="0" smtClean="0"/>
              <a:t>Hu X, </a:t>
            </a:r>
            <a:r>
              <a:rPr lang="hu-HU" sz="1400" dirty="0" err="1" smtClean="0"/>
              <a:t>Eszterhas</a:t>
            </a:r>
            <a:r>
              <a:rPr lang="hu-HU" sz="1400" dirty="0" smtClean="0"/>
              <a:t> S, </a:t>
            </a:r>
            <a:r>
              <a:rPr lang="hu-HU" sz="1400" dirty="0" err="1" smtClean="0"/>
              <a:t>Pallazzi</a:t>
            </a:r>
            <a:r>
              <a:rPr lang="hu-HU" sz="1400" dirty="0" smtClean="0"/>
              <a:t> N, </a:t>
            </a:r>
            <a:r>
              <a:rPr lang="hu-HU" sz="1400" dirty="0" err="1" smtClean="0"/>
              <a:t>Bouhassira</a:t>
            </a:r>
            <a:r>
              <a:rPr lang="hu-HU" sz="1400" dirty="0" smtClean="0"/>
              <a:t> EE, </a:t>
            </a:r>
            <a:r>
              <a:rPr lang="hu-HU" sz="1400" dirty="0" err="1" smtClean="0"/>
              <a:t>Fields</a:t>
            </a:r>
            <a:r>
              <a:rPr lang="hu-HU" sz="1400" dirty="0" smtClean="0"/>
              <a:t> J, </a:t>
            </a:r>
            <a:r>
              <a:rPr lang="hu-HU" sz="1400" dirty="0" err="1" smtClean="0"/>
              <a:t>Tanabe</a:t>
            </a:r>
            <a:r>
              <a:rPr lang="hu-HU" sz="1400" dirty="0" smtClean="0"/>
              <a:t> O, Gerber SA, </a:t>
            </a:r>
            <a:r>
              <a:rPr lang="hu-HU" sz="1400" dirty="0" err="1" smtClean="0"/>
              <a:t>Bulger</a:t>
            </a:r>
            <a:r>
              <a:rPr lang="hu-HU" sz="1400" dirty="0" smtClean="0"/>
              <a:t> M, Engel JD, </a:t>
            </a:r>
            <a:r>
              <a:rPr lang="hu-HU" sz="1400" dirty="0" err="1" smtClean="0"/>
              <a:t>Groudine</a:t>
            </a:r>
            <a:r>
              <a:rPr lang="hu-HU" sz="1400" dirty="0" smtClean="0"/>
              <a:t> M, </a:t>
            </a:r>
            <a:r>
              <a:rPr lang="hu-HU" sz="1400" dirty="0" err="1" smtClean="0"/>
              <a:t>Fiering</a:t>
            </a:r>
            <a:r>
              <a:rPr lang="hu-HU" sz="1400" dirty="0" smtClean="0"/>
              <a:t> S. </a:t>
            </a:r>
            <a:r>
              <a:rPr lang="hu-HU" sz="1400" dirty="0" err="1" smtClean="0">
                <a:hlinkClick r:id="rId8"/>
              </a:rPr>
              <a:t>Transcriptional</a:t>
            </a:r>
            <a:r>
              <a:rPr lang="hu-HU" sz="1400" dirty="0" smtClean="0">
                <a:hlinkClick r:id="rId8"/>
              </a:rPr>
              <a:t> </a:t>
            </a:r>
            <a:r>
              <a:rPr lang="hu-HU" sz="1400" dirty="0" err="1" smtClean="0">
                <a:hlinkClick r:id="rId8"/>
              </a:rPr>
              <a:t>interference</a:t>
            </a:r>
            <a:r>
              <a:rPr lang="hu-HU" sz="1400" dirty="0" smtClean="0">
                <a:hlinkClick r:id="rId8"/>
              </a:rPr>
              <a:t> </a:t>
            </a:r>
            <a:r>
              <a:rPr lang="hu-HU" sz="1400" dirty="0" err="1" smtClean="0">
                <a:hlinkClick r:id="rId8"/>
              </a:rPr>
              <a:t>among</a:t>
            </a:r>
            <a:r>
              <a:rPr lang="hu-HU" sz="1400" dirty="0" smtClean="0">
                <a:hlinkClick r:id="rId8"/>
              </a:rPr>
              <a:t> the murine </a:t>
            </a:r>
            <a:r>
              <a:rPr lang="hu-HU" sz="1400" dirty="0" err="1" smtClean="0">
                <a:hlinkClick r:id="rId8"/>
              </a:rPr>
              <a:t>beta-like</a:t>
            </a:r>
            <a:r>
              <a:rPr lang="hu-HU" sz="1400" dirty="0" smtClean="0">
                <a:hlinkClick r:id="rId8"/>
              </a:rPr>
              <a:t> globin </a:t>
            </a:r>
            <a:r>
              <a:rPr lang="hu-HU" sz="1400" dirty="0" err="1" smtClean="0">
                <a:hlinkClick r:id="rId8"/>
              </a:rPr>
              <a:t>genes</a:t>
            </a:r>
            <a:r>
              <a:rPr lang="hu-HU" sz="1400" dirty="0" smtClean="0">
                <a:hlinkClick r:id="rId8"/>
              </a:rPr>
              <a:t>.</a:t>
            </a:r>
            <a:r>
              <a:rPr lang="hu-HU" sz="1400" dirty="0" smtClean="0"/>
              <a:t> </a:t>
            </a:r>
            <a:r>
              <a:rPr lang="hu-HU" sz="1400" b="1" dirty="0" err="1" smtClean="0"/>
              <a:t>Blood</a:t>
            </a:r>
            <a:r>
              <a:rPr lang="hu-HU" sz="1400" dirty="0" smtClean="0"/>
              <a:t>. 2007;109(5):2210-6.</a:t>
            </a:r>
          </a:p>
        </p:txBody>
      </p:sp>
    </p:spTree>
    <p:extLst>
      <p:ext uri="{BB962C8B-B14F-4D97-AF65-F5344CB8AC3E}">
        <p14:creationId xmlns:p14="http://schemas.microsoft.com/office/powerpoint/2010/main" val="2928440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zövegdoboz 35"/>
          <p:cNvSpPr txBox="1"/>
          <p:nvPr/>
        </p:nvSpPr>
        <p:spPr>
          <a:xfrm>
            <a:off x="8790976" y="-4536"/>
            <a:ext cx="359394"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5.</a:t>
            </a:r>
            <a:endParaRPr lang="hu-HU" dirty="0"/>
          </a:p>
        </p:txBody>
      </p:sp>
      <p:sp>
        <p:nvSpPr>
          <p:cNvPr id="34" name="Téglalap 33"/>
          <p:cNvSpPr/>
          <p:nvPr/>
        </p:nvSpPr>
        <p:spPr>
          <a:xfrm>
            <a:off x="611560" y="260648"/>
            <a:ext cx="7632848" cy="646331"/>
          </a:xfrm>
          <a:prstGeom prst="rect">
            <a:avLst/>
          </a:prstGeom>
          <a:effectLst/>
        </p:spPr>
        <p:txBody>
          <a:bodyPr wrap="square">
            <a:spAutoFit/>
          </a:bodyPr>
          <a:lstStyle/>
          <a:p>
            <a:pPr algn="ctr"/>
            <a:r>
              <a:rPr lang="hu-HU" sz="3600" b="1" dirty="0" smtClean="0">
                <a:latin typeface="Arial Black" pitchFamily="34" charset="0"/>
              </a:rPr>
              <a:t>Pseudorabies virus (PRV)</a:t>
            </a:r>
            <a:endParaRPr lang="en-US" sz="3600" b="1" dirty="0">
              <a:latin typeface="Arial Black" pitchFamily="34" charset="0"/>
            </a:endParaRPr>
          </a:p>
        </p:txBody>
      </p:sp>
      <p:grpSp>
        <p:nvGrpSpPr>
          <p:cNvPr id="2" name="Group 62"/>
          <p:cNvGrpSpPr>
            <a:grpSpLocks/>
          </p:cNvGrpSpPr>
          <p:nvPr/>
        </p:nvGrpSpPr>
        <p:grpSpPr bwMode="auto">
          <a:xfrm>
            <a:off x="467544" y="1196752"/>
            <a:ext cx="4752528" cy="4248472"/>
            <a:chOff x="660" y="1617"/>
            <a:chExt cx="2335" cy="2017"/>
          </a:xfrm>
        </p:grpSpPr>
        <p:grpSp>
          <p:nvGrpSpPr>
            <p:cNvPr id="3" name="Group 63"/>
            <p:cNvGrpSpPr>
              <a:grpSpLocks noChangeAspect="1"/>
            </p:cNvGrpSpPr>
            <p:nvPr/>
          </p:nvGrpSpPr>
          <p:grpSpPr bwMode="auto">
            <a:xfrm rot="1403065">
              <a:off x="660" y="2561"/>
              <a:ext cx="2335" cy="134"/>
              <a:chOff x="1050" y="6642"/>
              <a:chExt cx="6984" cy="408"/>
            </a:xfrm>
          </p:grpSpPr>
          <p:sp>
            <p:nvSpPr>
              <p:cNvPr id="171" name="AutoShape 64"/>
              <p:cNvSpPr>
                <a:spLocks noChangeAspect="1" noChangeArrowheads="1"/>
              </p:cNvSpPr>
              <p:nvPr/>
            </p:nvSpPr>
            <p:spPr bwMode="auto">
              <a:xfrm rot="-5400000">
                <a:off x="7338" y="6354"/>
                <a:ext cx="312" cy="1080"/>
              </a:xfrm>
              <a:prstGeom prst="can">
                <a:avLst>
                  <a:gd name="adj" fmla="val 18189"/>
                </a:avLst>
              </a:prstGeom>
              <a:gradFill rotWithShape="0">
                <a:gsLst>
                  <a:gs pos="0">
                    <a:srgbClr val="00CCFF"/>
                  </a:gs>
                  <a:gs pos="100000">
                    <a:srgbClr val="000080"/>
                  </a:gs>
                </a:gsLst>
                <a:lin ang="5400000" scaled="1"/>
              </a:gradFill>
              <a:ln w="9525">
                <a:noFill/>
                <a:round/>
                <a:headEnd/>
                <a:tailEnd/>
              </a:ln>
            </p:spPr>
            <p:txBody>
              <a:bodyPr/>
              <a:lstStyle/>
              <a:p>
                <a:endParaRPr lang="en-US" dirty="0">
                  <a:latin typeface="Elephant" pitchFamily="18" charset="0"/>
                </a:endParaRPr>
              </a:p>
            </p:txBody>
          </p:sp>
          <p:sp>
            <p:nvSpPr>
              <p:cNvPr id="172" name="AutoShape 65"/>
              <p:cNvSpPr>
                <a:spLocks noChangeAspect="1" noChangeArrowheads="1"/>
              </p:cNvSpPr>
              <p:nvPr/>
            </p:nvSpPr>
            <p:spPr bwMode="auto">
              <a:xfrm rot="5400000">
                <a:off x="1434" y="6258"/>
                <a:ext cx="312" cy="1080"/>
              </a:xfrm>
              <a:prstGeom prst="can">
                <a:avLst>
                  <a:gd name="adj" fmla="val 18189"/>
                </a:avLst>
              </a:prstGeom>
              <a:gradFill rotWithShape="0">
                <a:gsLst>
                  <a:gs pos="0">
                    <a:srgbClr val="00CCFF"/>
                  </a:gs>
                  <a:gs pos="100000">
                    <a:srgbClr val="000080"/>
                  </a:gs>
                </a:gsLst>
                <a:lin ang="5400000" scaled="1"/>
              </a:gradFill>
              <a:ln w="9525">
                <a:noFill/>
                <a:round/>
                <a:headEnd/>
                <a:tailEnd/>
              </a:ln>
            </p:spPr>
            <p:txBody>
              <a:bodyPr/>
              <a:lstStyle/>
              <a:p>
                <a:endParaRPr lang="en-US" dirty="0">
                  <a:latin typeface="Elephant" pitchFamily="18" charset="0"/>
                </a:endParaRPr>
              </a:p>
            </p:txBody>
          </p:sp>
        </p:grpSp>
        <p:sp>
          <p:nvSpPr>
            <p:cNvPr id="105" name="AutoShape 66"/>
            <p:cNvSpPr>
              <a:spLocks noChangeAspect="1" noChangeArrowheads="1"/>
            </p:cNvSpPr>
            <p:nvPr/>
          </p:nvSpPr>
          <p:spPr bwMode="auto">
            <a:xfrm rot="-396936">
              <a:off x="1847" y="3306"/>
              <a:ext cx="105" cy="276"/>
            </a:xfrm>
            <a:prstGeom prst="can">
              <a:avLst>
                <a:gd name="adj" fmla="val 51318"/>
              </a:avLst>
            </a:prstGeom>
            <a:gradFill rotWithShape="0">
              <a:gsLst>
                <a:gs pos="0">
                  <a:srgbClr val="000080"/>
                </a:gs>
                <a:gs pos="100000">
                  <a:srgbClr val="00CCFF"/>
                </a:gs>
              </a:gsLst>
              <a:lin ang="18900000" scaled="1"/>
            </a:gradFill>
            <a:ln w="9525">
              <a:noFill/>
              <a:round/>
              <a:headEnd/>
              <a:tailEnd/>
            </a:ln>
          </p:spPr>
          <p:txBody>
            <a:bodyPr/>
            <a:lstStyle/>
            <a:p>
              <a:endParaRPr lang="en-US" dirty="0">
                <a:latin typeface="Elephant" pitchFamily="18" charset="0"/>
              </a:endParaRPr>
            </a:p>
          </p:txBody>
        </p:sp>
        <p:sp>
          <p:nvSpPr>
            <p:cNvPr id="106" name="AutoShape 67"/>
            <p:cNvSpPr>
              <a:spLocks noChangeAspect="1" noChangeArrowheads="1"/>
            </p:cNvSpPr>
            <p:nvPr/>
          </p:nvSpPr>
          <p:spPr bwMode="auto">
            <a:xfrm rot="3203065">
              <a:off x="1106" y="2987"/>
              <a:ext cx="103" cy="281"/>
            </a:xfrm>
            <a:prstGeom prst="can">
              <a:avLst>
                <a:gd name="adj" fmla="val 53262"/>
              </a:avLst>
            </a:prstGeom>
            <a:gradFill rotWithShape="0">
              <a:gsLst>
                <a:gs pos="0">
                  <a:srgbClr val="000080"/>
                </a:gs>
                <a:gs pos="100000">
                  <a:srgbClr val="00CCFF"/>
                </a:gs>
              </a:gsLst>
              <a:lin ang="0" scaled="1"/>
            </a:gradFill>
            <a:ln w="9525">
              <a:noFill/>
              <a:round/>
              <a:headEnd/>
              <a:tailEnd/>
            </a:ln>
          </p:spPr>
          <p:txBody>
            <a:bodyPr/>
            <a:lstStyle/>
            <a:p>
              <a:endParaRPr lang="en-US" dirty="0">
                <a:latin typeface="Elephant" pitchFamily="18" charset="0"/>
              </a:endParaRPr>
            </a:p>
          </p:txBody>
        </p:sp>
        <p:sp>
          <p:nvSpPr>
            <p:cNvPr id="107" name="AutoShape 68"/>
            <p:cNvSpPr>
              <a:spLocks noChangeAspect="1" noChangeArrowheads="1"/>
            </p:cNvSpPr>
            <p:nvPr/>
          </p:nvSpPr>
          <p:spPr bwMode="auto">
            <a:xfrm rot="-5796936">
              <a:off x="2691" y="2364"/>
              <a:ext cx="102" cy="333"/>
            </a:xfrm>
            <a:prstGeom prst="can">
              <a:avLst>
                <a:gd name="adj" fmla="val 62498"/>
              </a:avLst>
            </a:prstGeom>
            <a:gradFill rotWithShape="0">
              <a:gsLst>
                <a:gs pos="0">
                  <a:srgbClr val="00CCFF"/>
                </a:gs>
                <a:gs pos="100000">
                  <a:srgbClr val="000080"/>
                </a:gs>
              </a:gsLst>
              <a:lin ang="5400000" scaled="1"/>
            </a:gradFill>
            <a:ln w="9525">
              <a:noFill/>
              <a:round/>
              <a:headEnd/>
              <a:tailEnd/>
            </a:ln>
          </p:spPr>
          <p:txBody>
            <a:bodyPr/>
            <a:lstStyle/>
            <a:p>
              <a:endParaRPr lang="en-US" dirty="0">
                <a:latin typeface="Elephant" pitchFamily="18" charset="0"/>
              </a:endParaRPr>
            </a:p>
          </p:txBody>
        </p:sp>
        <p:sp>
          <p:nvSpPr>
            <p:cNvPr id="108" name="AutoShape 69"/>
            <p:cNvSpPr>
              <a:spLocks noChangeAspect="1" noChangeArrowheads="1"/>
            </p:cNvSpPr>
            <p:nvPr/>
          </p:nvSpPr>
          <p:spPr bwMode="auto">
            <a:xfrm rot="8603065">
              <a:off x="1226" y="1740"/>
              <a:ext cx="105" cy="327"/>
            </a:xfrm>
            <a:prstGeom prst="can">
              <a:avLst>
                <a:gd name="adj" fmla="val 59618"/>
              </a:avLst>
            </a:prstGeom>
            <a:gradFill rotWithShape="0">
              <a:gsLst>
                <a:gs pos="0">
                  <a:srgbClr val="000080"/>
                </a:gs>
                <a:gs pos="100000">
                  <a:srgbClr val="00CCFF"/>
                </a:gs>
              </a:gsLst>
              <a:lin ang="18900000" scaled="1"/>
            </a:gradFill>
            <a:ln w="9525">
              <a:noFill/>
              <a:round/>
              <a:headEnd/>
              <a:tailEnd/>
            </a:ln>
          </p:spPr>
          <p:txBody>
            <a:bodyPr/>
            <a:lstStyle/>
            <a:p>
              <a:endParaRPr lang="en-US" dirty="0">
                <a:latin typeface="Elephant" pitchFamily="18" charset="0"/>
              </a:endParaRPr>
            </a:p>
          </p:txBody>
        </p:sp>
        <p:sp>
          <p:nvSpPr>
            <p:cNvPr id="109" name="AutoShape 70"/>
            <p:cNvSpPr>
              <a:spLocks noChangeAspect="1" noChangeArrowheads="1"/>
            </p:cNvSpPr>
            <p:nvPr/>
          </p:nvSpPr>
          <p:spPr bwMode="auto">
            <a:xfrm rot="1403065">
              <a:off x="1399" y="3306"/>
              <a:ext cx="105" cy="328"/>
            </a:xfrm>
            <a:prstGeom prst="can">
              <a:avLst>
                <a:gd name="adj" fmla="val 59801"/>
              </a:avLst>
            </a:prstGeom>
            <a:gradFill rotWithShape="0">
              <a:gsLst>
                <a:gs pos="0">
                  <a:srgbClr val="000080"/>
                </a:gs>
                <a:gs pos="100000">
                  <a:srgbClr val="00CCFF"/>
                </a:gs>
              </a:gsLst>
              <a:lin ang="0" scaled="1"/>
            </a:gradFill>
            <a:ln w="9525">
              <a:noFill/>
              <a:round/>
              <a:headEnd/>
              <a:tailEnd/>
            </a:ln>
          </p:spPr>
          <p:txBody>
            <a:bodyPr/>
            <a:lstStyle/>
            <a:p>
              <a:endParaRPr lang="en-US" dirty="0">
                <a:latin typeface="Elephant" pitchFamily="18" charset="0"/>
              </a:endParaRPr>
            </a:p>
          </p:txBody>
        </p:sp>
        <p:sp>
          <p:nvSpPr>
            <p:cNvPr id="110" name="Oval 71" descr="Nagy konfetti"/>
            <p:cNvSpPr>
              <a:spLocks noChangeAspect="1" noChangeArrowheads="1"/>
            </p:cNvSpPr>
            <p:nvPr/>
          </p:nvSpPr>
          <p:spPr bwMode="auto">
            <a:xfrm rot="1403065">
              <a:off x="991" y="1812"/>
              <a:ext cx="1673" cy="1653"/>
            </a:xfrm>
            <a:prstGeom prst="ellipse">
              <a:avLst/>
            </a:prstGeom>
            <a:pattFill prst="lgConfetti">
              <a:fgClr>
                <a:srgbClr val="CC66FF"/>
              </a:fgClr>
              <a:bgClr>
                <a:srgbClr val="FFFFFF"/>
              </a:bgClr>
            </a:pattFill>
            <a:ln w="9525">
              <a:noFill/>
              <a:round/>
              <a:headEnd/>
              <a:tailEnd/>
            </a:ln>
          </p:spPr>
          <p:txBody>
            <a:bodyPr/>
            <a:lstStyle/>
            <a:p>
              <a:endParaRPr lang="en-US" dirty="0">
                <a:latin typeface="Elephant" pitchFamily="18" charset="0"/>
              </a:endParaRPr>
            </a:p>
          </p:txBody>
        </p:sp>
        <p:sp>
          <p:nvSpPr>
            <p:cNvPr id="111" name="Oval 72"/>
            <p:cNvSpPr>
              <a:spLocks noChangeAspect="1" noChangeArrowheads="1"/>
            </p:cNvSpPr>
            <p:nvPr/>
          </p:nvSpPr>
          <p:spPr bwMode="auto">
            <a:xfrm rot="1403065">
              <a:off x="1031" y="1852"/>
              <a:ext cx="1594" cy="1574"/>
            </a:xfrm>
            <a:prstGeom prst="ellipse">
              <a:avLst/>
            </a:prstGeom>
            <a:solidFill>
              <a:srgbClr val="CC99FF"/>
            </a:solidFill>
            <a:ln w="9525">
              <a:noFill/>
              <a:round/>
              <a:headEnd/>
              <a:tailEnd/>
            </a:ln>
          </p:spPr>
          <p:txBody>
            <a:bodyPr/>
            <a:lstStyle/>
            <a:p>
              <a:endParaRPr lang="en-US" dirty="0">
                <a:latin typeface="Elephant" pitchFamily="18" charset="0"/>
              </a:endParaRPr>
            </a:p>
          </p:txBody>
        </p:sp>
        <p:sp>
          <p:nvSpPr>
            <p:cNvPr id="112" name="Oval 73"/>
            <p:cNvSpPr>
              <a:spLocks noChangeAspect="1" noChangeArrowheads="1"/>
            </p:cNvSpPr>
            <p:nvPr/>
          </p:nvSpPr>
          <p:spPr bwMode="auto">
            <a:xfrm rot="-1018787">
              <a:off x="1053" y="2229"/>
              <a:ext cx="723" cy="1057"/>
            </a:xfrm>
            <a:prstGeom prst="ellipse">
              <a:avLst/>
            </a:prstGeom>
            <a:gradFill rotWithShape="0">
              <a:gsLst>
                <a:gs pos="0">
                  <a:srgbClr val="FFFFFF"/>
                </a:gs>
                <a:gs pos="100000">
                  <a:srgbClr val="CC99FF"/>
                </a:gs>
              </a:gsLst>
              <a:path path="shape">
                <a:fillToRect l="50000" t="50000" r="50000" b="50000"/>
              </a:path>
            </a:gradFill>
            <a:ln w="9525">
              <a:noFill/>
              <a:round/>
              <a:headEnd/>
              <a:tailEnd/>
            </a:ln>
          </p:spPr>
          <p:txBody>
            <a:bodyPr/>
            <a:lstStyle/>
            <a:p>
              <a:endParaRPr lang="en-US" dirty="0">
                <a:latin typeface="Elephant" pitchFamily="18" charset="0"/>
              </a:endParaRPr>
            </a:p>
          </p:txBody>
        </p:sp>
        <p:sp>
          <p:nvSpPr>
            <p:cNvPr id="113" name="AutoShape 74"/>
            <p:cNvSpPr>
              <a:spLocks noChangeAspect="1" noChangeArrowheads="1"/>
            </p:cNvSpPr>
            <p:nvPr/>
          </p:nvSpPr>
          <p:spPr bwMode="auto">
            <a:xfrm rot="8829708">
              <a:off x="1999" y="1789"/>
              <a:ext cx="434" cy="1159"/>
            </a:xfrm>
            <a:prstGeom prst="moon">
              <a:avLst>
                <a:gd name="adj" fmla="val 35218"/>
              </a:avLst>
            </a:prstGeom>
            <a:gradFill rotWithShape="0">
              <a:gsLst>
                <a:gs pos="0">
                  <a:srgbClr val="CC66FF"/>
                </a:gs>
                <a:gs pos="100000">
                  <a:srgbClr val="CC99FF"/>
                </a:gs>
              </a:gsLst>
              <a:path path="rect">
                <a:fillToRect l="100000" b="100000"/>
              </a:path>
            </a:gradFill>
            <a:ln w="9525">
              <a:noFill/>
              <a:miter lim="800000"/>
              <a:headEnd/>
              <a:tailEnd/>
            </a:ln>
          </p:spPr>
          <p:txBody>
            <a:bodyPr/>
            <a:lstStyle/>
            <a:p>
              <a:endParaRPr lang="en-US" dirty="0">
                <a:latin typeface="Elephant" pitchFamily="18" charset="0"/>
              </a:endParaRPr>
            </a:p>
          </p:txBody>
        </p:sp>
        <p:sp>
          <p:nvSpPr>
            <p:cNvPr id="114" name="Oval 75"/>
            <p:cNvSpPr>
              <a:spLocks noChangeAspect="1" noChangeArrowheads="1"/>
            </p:cNvSpPr>
            <p:nvPr/>
          </p:nvSpPr>
          <p:spPr bwMode="auto">
            <a:xfrm rot="1403065">
              <a:off x="1212" y="2409"/>
              <a:ext cx="160" cy="175"/>
            </a:xfrm>
            <a:prstGeom prst="ellipse">
              <a:avLst/>
            </a:prstGeom>
            <a:gradFill rotWithShape="0">
              <a:gsLst>
                <a:gs pos="0">
                  <a:srgbClr val="FFFFFF"/>
                </a:gs>
                <a:gs pos="100000">
                  <a:srgbClr val="FFCC00"/>
                </a:gs>
              </a:gsLst>
              <a:path path="shape">
                <a:fillToRect l="50000" t="50000" r="50000" b="50000"/>
              </a:path>
            </a:gradFill>
            <a:ln w="9525">
              <a:noFill/>
              <a:round/>
              <a:headEnd/>
              <a:tailEnd/>
            </a:ln>
          </p:spPr>
          <p:txBody>
            <a:bodyPr/>
            <a:lstStyle/>
            <a:p>
              <a:endParaRPr lang="en-US" dirty="0">
                <a:latin typeface="Elephant" pitchFamily="18" charset="0"/>
              </a:endParaRPr>
            </a:p>
          </p:txBody>
        </p:sp>
        <p:grpSp>
          <p:nvGrpSpPr>
            <p:cNvPr id="11" name="Group 76"/>
            <p:cNvGrpSpPr>
              <a:grpSpLocks noChangeAspect="1"/>
            </p:cNvGrpSpPr>
            <p:nvPr/>
          </p:nvGrpSpPr>
          <p:grpSpPr bwMode="auto">
            <a:xfrm rot="1403065">
              <a:off x="1089" y="1924"/>
              <a:ext cx="1499" cy="1348"/>
              <a:chOff x="2292" y="4704"/>
              <a:chExt cx="4485" cy="4092"/>
            </a:xfrm>
          </p:grpSpPr>
          <p:grpSp>
            <p:nvGrpSpPr>
              <p:cNvPr id="13" name="Group 77"/>
              <p:cNvGrpSpPr>
                <a:grpSpLocks noChangeAspect="1"/>
              </p:cNvGrpSpPr>
              <p:nvPr/>
            </p:nvGrpSpPr>
            <p:grpSpPr bwMode="auto">
              <a:xfrm>
                <a:off x="5841" y="6672"/>
                <a:ext cx="936" cy="936"/>
                <a:chOff x="5526" y="1116"/>
                <a:chExt cx="936" cy="936"/>
              </a:xfrm>
            </p:grpSpPr>
            <p:sp>
              <p:nvSpPr>
                <p:cNvPr id="169" name="Oval 78"/>
                <p:cNvSpPr>
                  <a:spLocks noChangeAspect="1" noChangeArrowheads="1"/>
                </p:cNvSpPr>
                <p:nvPr/>
              </p:nvSpPr>
              <p:spPr bwMode="auto">
                <a:xfrm>
                  <a:off x="5526" y="1116"/>
                  <a:ext cx="936" cy="936"/>
                </a:xfrm>
                <a:prstGeom prst="ellipse">
                  <a:avLst/>
                </a:prstGeom>
                <a:solidFill>
                  <a:srgbClr val="FFCC00"/>
                </a:solidFill>
                <a:ln w="9525">
                  <a:noFill/>
                  <a:round/>
                  <a:headEnd/>
                  <a:tailEnd/>
                </a:ln>
              </p:spPr>
              <p:txBody>
                <a:bodyPr/>
                <a:lstStyle/>
                <a:p>
                  <a:endParaRPr lang="en-US" dirty="0">
                    <a:latin typeface="Elephant" pitchFamily="18" charset="0"/>
                  </a:endParaRPr>
                </a:p>
              </p:txBody>
            </p:sp>
            <p:sp>
              <p:nvSpPr>
                <p:cNvPr id="170" name="Oval 79"/>
                <p:cNvSpPr>
                  <a:spLocks noChangeAspect="1" noChangeArrowheads="1"/>
                </p:cNvSpPr>
                <p:nvPr/>
              </p:nvSpPr>
              <p:spPr bwMode="auto">
                <a:xfrm>
                  <a:off x="5846" y="1250"/>
                  <a:ext cx="482" cy="534"/>
                </a:xfrm>
                <a:prstGeom prst="ellipse">
                  <a:avLst/>
                </a:prstGeom>
                <a:gradFill rotWithShape="0">
                  <a:gsLst>
                    <a:gs pos="0">
                      <a:srgbClr val="FFFFFF"/>
                    </a:gs>
                    <a:gs pos="100000">
                      <a:srgbClr val="FFCC00"/>
                    </a:gs>
                  </a:gsLst>
                  <a:path path="shape">
                    <a:fillToRect l="50000" t="50000" r="50000" b="50000"/>
                  </a:path>
                </a:gradFill>
                <a:ln w="9525">
                  <a:noFill/>
                  <a:round/>
                  <a:headEnd/>
                  <a:tailEnd/>
                </a:ln>
              </p:spPr>
              <p:txBody>
                <a:bodyPr/>
                <a:lstStyle/>
                <a:p>
                  <a:endParaRPr lang="en-US" dirty="0">
                    <a:latin typeface="Elephant" pitchFamily="18" charset="0"/>
                  </a:endParaRPr>
                </a:p>
              </p:txBody>
            </p:sp>
          </p:grpSp>
          <p:sp>
            <p:nvSpPr>
              <p:cNvPr id="157" name="Oval 80"/>
              <p:cNvSpPr>
                <a:spLocks noChangeAspect="1" noChangeArrowheads="1"/>
              </p:cNvSpPr>
              <p:nvPr/>
            </p:nvSpPr>
            <p:spPr bwMode="auto">
              <a:xfrm>
                <a:off x="2292" y="6630"/>
                <a:ext cx="936" cy="936"/>
              </a:xfrm>
              <a:prstGeom prst="ellipse">
                <a:avLst/>
              </a:prstGeom>
              <a:solidFill>
                <a:srgbClr val="FFCC00"/>
              </a:solidFill>
              <a:ln w="9525">
                <a:noFill/>
                <a:round/>
                <a:headEnd/>
                <a:tailEnd/>
              </a:ln>
            </p:spPr>
            <p:txBody>
              <a:bodyPr/>
              <a:lstStyle/>
              <a:p>
                <a:endParaRPr lang="en-US" dirty="0">
                  <a:latin typeface="Elephant" pitchFamily="18" charset="0"/>
                </a:endParaRPr>
              </a:p>
            </p:txBody>
          </p:sp>
          <p:sp>
            <p:nvSpPr>
              <p:cNvPr id="158" name="Oval 81"/>
              <p:cNvSpPr>
                <a:spLocks noChangeAspect="1" noChangeArrowheads="1"/>
              </p:cNvSpPr>
              <p:nvPr/>
            </p:nvSpPr>
            <p:spPr bwMode="auto">
              <a:xfrm>
                <a:off x="2973" y="7860"/>
                <a:ext cx="936" cy="936"/>
              </a:xfrm>
              <a:prstGeom prst="ellipse">
                <a:avLst/>
              </a:prstGeom>
              <a:solidFill>
                <a:srgbClr val="FFCC00"/>
              </a:solidFill>
              <a:ln w="9525">
                <a:noFill/>
                <a:round/>
                <a:headEnd/>
                <a:tailEnd/>
              </a:ln>
            </p:spPr>
            <p:txBody>
              <a:bodyPr/>
              <a:lstStyle/>
              <a:p>
                <a:endParaRPr lang="en-US" dirty="0">
                  <a:latin typeface="Elephant" pitchFamily="18" charset="0"/>
                </a:endParaRPr>
              </a:p>
            </p:txBody>
          </p:sp>
          <p:grpSp>
            <p:nvGrpSpPr>
              <p:cNvPr id="14" name="Group 82"/>
              <p:cNvGrpSpPr>
                <a:grpSpLocks noChangeAspect="1"/>
              </p:cNvGrpSpPr>
              <p:nvPr/>
            </p:nvGrpSpPr>
            <p:grpSpPr bwMode="auto">
              <a:xfrm>
                <a:off x="5145" y="7860"/>
                <a:ext cx="936" cy="936"/>
                <a:chOff x="5526" y="1116"/>
                <a:chExt cx="936" cy="936"/>
              </a:xfrm>
            </p:grpSpPr>
            <p:sp>
              <p:nvSpPr>
                <p:cNvPr id="167" name="Oval 83"/>
                <p:cNvSpPr>
                  <a:spLocks noChangeAspect="1" noChangeArrowheads="1"/>
                </p:cNvSpPr>
                <p:nvPr/>
              </p:nvSpPr>
              <p:spPr bwMode="auto">
                <a:xfrm>
                  <a:off x="5526" y="1116"/>
                  <a:ext cx="936" cy="936"/>
                </a:xfrm>
                <a:prstGeom prst="ellipse">
                  <a:avLst/>
                </a:prstGeom>
                <a:solidFill>
                  <a:srgbClr val="FFCC00"/>
                </a:solidFill>
                <a:ln w="9525">
                  <a:noFill/>
                  <a:round/>
                  <a:headEnd/>
                  <a:tailEnd/>
                </a:ln>
              </p:spPr>
              <p:txBody>
                <a:bodyPr/>
                <a:lstStyle/>
                <a:p>
                  <a:endParaRPr lang="en-US" dirty="0">
                    <a:latin typeface="Elephant" pitchFamily="18" charset="0"/>
                  </a:endParaRPr>
                </a:p>
              </p:txBody>
            </p:sp>
            <p:sp>
              <p:nvSpPr>
                <p:cNvPr id="168" name="Oval 84"/>
                <p:cNvSpPr>
                  <a:spLocks noChangeAspect="1" noChangeArrowheads="1"/>
                </p:cNvSpPr>
                <p:nvPr/>
              </p:nvSpPr>
              <p:spPr bwMode="auto">
                <a:xfrm>
                  <a:off x="5846" y="1250"/>
                  <a:ext cx="482" cy="534"/>
                </a:xfrm>
                <a:prstGeom prst="ellipse">
                  <a:avLst/>
                </a:prstGeom>
                <a:gradFill rotWithShape="0">
                  <a:gsLst>
                    <a:gs pos="0">
                      <a:srgbClr val="FFFFFF"/>
                    </a:gs>
                    <a:gs pos="100000">
                      <a:srgbClr val="FFCC00"/>
                    </a:gs>
                  </a:gsLst>
                  <a:path path="shape">
                    <a:fillToRect l="50000" t="50000" r="50000" b="50000"/>
                  </a:path>
                </a:gradFill>
                <a:ln w="9525">
                  <a:noFill/>
                  <a:round/>
                  <a:headEnd/>
                  <a:tailEnd/>
                </a:ln>
              </p:spPr>
              <p:txBody>
                <a:bodyPr/>
                <a:lstStyle/>
                <a:p>
                  <a:endParaRPr lang="en-US" dirty="0">
                    <a:latin typeface="Elephant" pitchFamily="18" charset="0"/>
                  </a:endParaRPr>
                </a:p>
              </p:txBody>
            </p:sp>
          </p:grpSp>
          <p:grpSp>
            <p:nvGrpSpPr>
              <p:cNvPr id="15" name="Group 85"/>
              <p:cNvGrpSpPr>
                <a:grpSpLocks noChangeAspect="1"/>
              </p:cNvGrpSpPr>
              <p:nvPr/>
            </p:nvGrpSpPr>
            <p:grpSpPr bwMode="auto">
              <a:xfrm>
                <a:off x="3462" y="4704"/>
                <a:ext cx="2130" cy="972"/>
                <a:chOff x="3444" y="4536"/>
                <a:chExt cx="2130" cy="972"/>
              </a:xfrm>
            </p:grpSpPr>
            <p:grpSp>
              <p:nvGrpSpPr>
                <p:cNvPr id="16" name="Group 86"/>
                <p:cNvGrpSpPr>
                  <a:grpSpLocks noChangeAspect="1"/>
                </p:cNvGrpSpPr>
                <p:nvPr/>
              </p:nvGrpSpPr>
              <p:grpSpPr bwMode="auto">
                <a:xfrm>
                  <a:off x="3444" y="4572"/>
                  <a:ext cx="936" cy="936"/>
                  <a:chOff x="5526" y="1116"/>
                  <a:chExt cx="936" cy="936"/>
                </a:xfrm>
              </p:grpSpPr>
              <p:sp>
                <p:nvSpPr>
                  <p:cNvPr id="165" name="Oval 87"/>
                  <p:cNvSpPr>
                    <a:spLocks noChangeAspect="1" noChangeArrowheads="1"/>
                  </p:cNvSpPr>
                  <p:nvPr/>
                </p:nvSpPr>
                <p:spPr bwMode="auto">
                  <a:xfrm>
                    <a:off x="5526" y="1116"/>
                    <a:ext cx="936" cy="936"/>
                  </a:xfrm>
                  <a:prstGeom prst="ellipse">
                    <a:avLst/>
                  </a:prstGeom>
                  <a:solidFill>
                    <a:srgbClr val="FFCC00"/>
                  </a:solidFill>
                  <a:ln w="9525">
                    <a:noFill/>
                    <a:round/>
                    <a:headEnd/>
                    <a:tailEnd/>
                  </a:ln>
                </p:spPr>
                <p:txBody>
                  <a:bodyPr/>
                  <a:lstStyle/>
                  <a:p>
                    <a:endParaRPr lang="en-US" dirty="0">
                      <a:latin typeface="Elephant" pitchFamily="18" charset="0"/>
                    </a:endParaRPr>
                  </a:p>
                </p:txBody>
              </p:sp>
              <p:sp>
                <p:nvSpPr>
                  <p:cNvPr id="166" name="Oval 88"/>
                  <p:cNvSpPr>
                    <a:spLocks noChangeAspect="1" noChangeArrowheads="1"/>
                  </p:cNvSpPr>
                  <p:nvPr/>
                </p:nvSpPr>
                <p:spPr bwMode="auto">
                  <a:xfrm>
                    <a:off x="5846" y="1250"/>
                    <a:ext cx="482" cy="534"/>
                  </a:xfrm>
                  <a:prstGeom prst="ellipse">
                    <a:avLst/>
                  </a:prstGeom>
                  <a:gradFill rotWithShape="0">
                    <a:gsLst>
                      <a:gs pos="0">
                        <a:srgbClr val="FFFFFF"/>
                      </a:gs>
                      <a:gs pos="100000">
                        <a:srgbClr val="FFCC00"/>
                      </a:gs>
                    </a:gsLst>
                    <a:path path="shape">
                      <a:fillToRect l="50000" t="50000" r="50000" b="50000"/>
                    </a:path>
                  </a:gradFill>
                  <a:ln w="9525">
                    <a:noFill/>
                    <a:round/>
                    <a:headEnd/>
                    <a:tailEnd/>
                  </a:ln>
                </p:spPr>
                <p:txBody>
                  <a:bodyPr/>
                  <a:lstStyle/>
                  <a:p>
                    <a:endParaRPr lang="en-US" dirty="0">
                      <a:latin typeface="Elephant" pitchFamily="18" charset="0"/>
                    </a:endParaRPr>
                  </a:p>
                </p:txBody>
              </p:sp>
            </p:grpSp>
            <p:grpSp>
              <p:nvGrpSpPr>
                <p:cNvPr id="19" name="Group 89"/>
                <p:cNvGrpSpPr>
                  <a:grpSpLocks noChangeAspect="1"/>
                </p:cNvGrpSpPr>
                <p:nvPr/>
              </p:nvGrpSpPr>
              <p:grpSpPr bwMode="auto">
                <a:xfrm>
                  <a:off x="4638" y="4536"/>
                  <a:ext cx="936" cy="936"/>
                  <a:chOff x="5526" y="1116"/>
                  <a:chExt cx="936" cy="936"/>
                </a:xfrm>
              </p:grpSpPr>
              <p:sp>
                <p:nvSpPr>
                  <p:cNvPr id="163" name="Oval 90"/>
                  <p:cNvSpPr>
                    <a:spLocks noChangeAspect="1" noChangeArrowheads="1"/>
                  </p:cNvSpPr>
                  <p:nvPr/>
                </p:nvSpPr>
                <p:spPr bwMode="auto">
                  <a:xfrm>
                    <a:off x="5526" y="1116"/>
                    <a:ext cx="936" cy="936"/>
                  </a:xfrm>
                  <a:prstGeom prst="ellipse">
                    <a:avLst/>
                  </a:prstGeom>
                  <a:solidFill>
                    <a:srgbClr val="FFCC00"/>
                  </a:solidFill>
                  <a:ln w="9525">
                    <a:noFill/>
                    <a:round/>
                    <a:headEnd/>
                    <a:tailEnd/>
                  </a:ln>
                </p:spPr>
                <p:txBody>
                  <a:bodyPr/>
                  <a:lstStyle/>
                  <a:p>
                    <a:endParaRPr lang="en-US" dirty="0">
                      <a:latin typeface="Elephant" pitchFamily="18" charset="0"/>
                    </a:endParaRPr>
                  </a:p>
                </p:txBody>
              </p:sp>
              <p:sp>
                <p:nvSpPr>
                  <p:cNvPr id="164" name="Oval 91"/>
                  <p:cNvSpPr>
                    <a:spLocks noChangeAspect="1" noChangeArrowheads="1"/>
                  </p:cNvSpPr>
                  <p:nvPr/>
                </p:nvSpPr>
                <p:spPr bwMode="auto">
                  <a:xfrm>
                    <a:off x="5846" y="1250"/>
                    <a:ext cx="482" cy="534"/>
                  </a:xfrm>
                  <a:prstGeom prst="ellipse">
                    <a:avLst/>
                  </a:prstGeom>
                  <a:gradFill rotWithShape="0">
                    <a:gsLst>
                      <a:gs pos="0">
                        <a:srgbClr val="FFFFFF"/>
                      </a:gs>
                      <a:gs pos="100000">
                        <a:srgbClr val="FFCC00"/>
                      </a:gs>
                    </a:gsLst>
                    <a:path path="shape">
                      <a:fillToRect l="50000" t="50000" r="50000" b="50000"/>
                    </a:path>
                  </a:gradFill>
                  <a:ln w="9525">
                    <a:noFill/>
                    <a:round/>
                    <a:headEnd/>
                    <a:tailEnd/>
                  </a:ln>
                </p:spPr>
                <p:txBody>
                  <a:bodyPr/>
                  <a:lstStyle/>
                  <a:p>
                    <a:endParaRPr lang="en-US" dirty="0">
                      <a:latin typeface="Elephant" pitchFamily="18" charset="0"/>
                    </a:endParaRPr>
                  </a:p>
                </p:txBody>
              </p:sp>
            </p:grpSp>
          </p:grpSp>
        </p:grpSp>
        <p:grpSp>
          <p:nvGrpSpPr>
            <p:cNvPr id="22" name="Group 92"/>
            <p:cNvGrpSpPr>
              <a:grpSpLocks noChangeAspect="1"/>
            </p:cNvGrpSpPr>
            <p:nvPr/>
          </p:nvGrpSpPr>
          <p:grpSpPr bwMode="auto">
            <a:xfrm rot="1403065">
              <a:off x="1138" y="1918"/>
              <a:ext cx="1402" cy="1356"/>
              <a:chOff x="507" y="1494"/>
              <a:chExt cx="4194" cy="4116"/>
            </a:xfrm>
          </p:grpSpPr>
          <p:sp>
            <p:nvSpPr>
              <p:cNvPr id="146" name="AutoShape 93"/>
              <p:cNvSpPr>
                <a:spLocks noChangeAspect="1" noChangeArrowheads="1"/>
              </p:cNvSpPr>
              <p:nvPr/>
            </p:nvSpPr>
            <p:spPr bwMode="auto">
              <a:xfrm flipV="1">
                <a:off x="1693" y="3204"/>
                <a:ext cx="1812" cy="1567"/>
              </a:xfrm>
              <a:prstGeom prst="triangle">
                <a:avLst>
                  <a:gd name="adj" fmla="val 50000"/>
                </a:avLst>
              </a:prstGeom>
              <a:solidFill>
                <a:srgbClr val="99CCFF"/>
              </a:solidFill>
              <a:ln w="9525">
                <a:noFill/>
                <a:miter lim="800000"/>
                <a:headEnd/>
                <a:tailEnd/>
              </a:ln>
            </p:spPr>
            <p:txBody>
              <a:bodyPr/>
              <a:lstStyle/>
              <a:p>
                <a:endParaRPr lang="en-US" dirty="0">
                  <a:latin typeface="Elephant" pitchFamily="18" charset="0"/>
                </a:endParaRPr>
              </a:p>
            </p:txBody>
          </p:sp>
          <p:sp>
            <p:nvSpPr>
              <p:cNvPr id="147" name="Freeform 94"/>
              <p:cNvSpPr>
                <a:spLocks noChangeAspect="1"/>
              </p:cNvSpPr>
              <p:nvPr/>
            </p:nvSpPr>
            <p:spPr bwMode="auto">
              <a:xfrm>
                <a:off x="2598" y="4668"/>
                <a:ext cx="1632" cy="942"/>
              </a:xfrm>
              <a:custGeom>
                <a:avLst/>
                <a:gdLst>
                  <a:gd name="T0" fmla="*/ 0 w 1632"/>
                  <a:gd name="T1" fmla="*/ 102 h 942"/>
                  <a:gd name="T2" fmla="*/ 1632 w 1632"/>
                  <a:gd name="T3" fmla="*/ 0 h 942"/>
                  <a:gd name="T4" fmla="*/ 0 w 1632"/>
                  <a:gd name="T5" fmla="*/ 942 h 942"/>
                  <a:gd name="T6" fmla="*/ 0 w 1632"/>
                  <a:gd name="T7" fmla="*/ 102 h 942"/>
                  <a:gd name="T8" fmla="*/ 0 60000 65536"/>
                  <a:gd name="T9" fmla="*/ 0 60000 65536"/>
                  <a:gd name="T10" fmla="*/ 0 60000 65536"/>
                  <a:gd name="T11" fmla="*/ 0 60000 65536"/>
                  <a:gd name="T12" fmla="*/ 0 w 1632"/>
                  <a:gd name="T13" fmla="*/ 0 h 942"/>
                  <a:gd name="T14" fmla="*/ 1632 w 1632"/>
                  <a:gd name="T15" fmla="*/ 942 h 942"/>
                </a:gdLst>
                <a:ahLst/>
                <a:cxnLst>
                  <a:cxn ang="T8">
                    <a:pos x="T0" y="T1"/>
                  </a:cxn>
                  <a:cxn ang="T9">
                    <a:pos x="T2" y="T3"/>
                  </a:cxn>
                  <a:cxn ang="T10">
                    <a:pos x="T4" y="T5"/>
                  </a:cxn>
                  <a:cxn ang="T11">
                    <a:pos x="T6" y="T7"/>
                  </a:cxn>
                </a:cxnLst>
                <a:rect l="T12" t="T13" r="T14" b="T15"/>
                <a:pathLst>
                  <a:path w="1632" h="942">
                    <a:moveTo>
                      <a:pt x="0" y="102"/>
                    </a:moveTo>
                    <a:lnTo>
                      <a:pt x="1632" y="0"/>
                    </a:lnTo>
                    <a:lnTo>
                      <a:pt x="0" y="942"/>
                    </a:lnTo>
                    <a:lnTo>
                      <a:pt x="0" y="102"/>
                    </a:lnTo>
                    <a:close/>
                  </a:path>
                </a:pathLst>
              </a:custGeom>
              <a:solidFill>
                <a:srgbClr val="0066CC"/>
              </a:solidFill>
              <a:ln w="9525">
                <a:noFill/>
                <a:round/>
                <a:headEnd/>
                <a:tailEnd/>
              </a:ln>
            </p:spPr>
            <p:txBody>
              <a:bodyPr/>
              <a:lstStyle/>
              <a:p>
                <a:endParaRPr lang="hu-HU" dirty="0">
                  <a:latin typeface="Elephant" pitchFamily="18" charset="0"/>
                </a:endParaRPr>
              </a:p>
            </p:txBody>
          </p:sp>
          <p:sp>
            <p:nvSpPr>
              <p:cNvPr id="148" name="Freeform 95"/>
              <p:cNvSpPr>
                <a:spLocks noChangeAspect="1"/>
              </p:cNvSpPr>
              <p:nvPr/>
            </p:nvSpPr>
            <p:spPr bwMode="auto">
              <a:xfrm>
                <a:off x="2598" y="3198"/>
                <a:ext cx="1626" cy="1572"/>
              </a:xfrm>
              <a:custGeom>
                <a:avLst/>
                <a:gdLst>
                  <a:gd name="T0" fmla="*/ 906 w 1626"/>
                  <a:gd name="T1" fmla="*/ 0 h 1572"/>
                  <a:gd name="T2" fmla="*/ 1626 w 1626"/>
                  <a:gd name="T3" fmla="*/ 1470 h 1572"/>
                  <a:gd name="T4" fmla="*/ 0 w 1626"/>
                  <a:gd name="T5" fmla="*/ 1572 h 1572"/>
                  <a:gd name="T6" fmla="*/ 906 w 1626"/>
                  <a:gd name="T7" fmla="*/ 0 h 1572"/>
                  <a:gd name="T8" fmla="*/ 0 60000 65536"/>
                  <a:gd name="T9" fmla="*/ 0 60000 65536"/>
                  <a:gd name="T10" fmla="*/ 0 60000 65536"/>
                  <a:gd name="T11" fmla="*/ 0 60000 65536"/>
                  <a:gd name="T12" fmla="*/ 0 w 1626"/>
                  <a:gd name="T13" fmla="*/ 0 h 1572"/>
                  <a:gd name="T14" fmla="*/ 1626 w 1626"/>
                  <a:gd name="T15" fmla="*/ 1572 h 1572"/>
                </a:gdLst>
                <a:ahLst/>
                <a:cxnLst>
                  <a:cxn ang="T8">
                    <a:pos x="T0" y="T1"/>
                  </a:cxn>
                  <a:cxn ang="T9">
                    <a:pos x="T2" y="T3"/>
                  </a:cxn>
                  <a:cxn ang="T10">
                    <a:pos x="T4" y="T5"/>
                  </a:cxn>
                  <a:cxn ang="T11">
                    <a:pos x="T6" y="T7"/>
                  </a:cxn>
                </a:cxnLst>
                <a:rect l="T12" t="T13" r="T14" b="T15"/>
                <a:pathLst>
                  <a:path w="1626" h="1572">
                    <a:moveTo>
                      <a:pt x="906" y="0"/>
                    </a:moveTo>
                    <a:lnTo>
                      <a:pt x="1626" y="1470"/>
                    </a:lnTo>
                    <a:lnTo>
                      <a:pt x="0" y="1572"/>
                    </a:lnTo>
                    <a:lnTo>
                      <a:pt x="906" y="0"/>
                    </a:lnTo>
                    <a:close/>
                  </a:path>
                </a:pathLst>
              </a:custGeom>
              <a:solidFill>
                <a:srgbClr val="3399FF"/>
              </a:solidFill>
              <a:ln w="9525">
                <a:noFill/>
                <a:round/>
                <a:headEnd/>
                <a:tailEnd/>
              </a:ln>
            </p:spPr>
            <p:txBody>
              <a:bodyPr/>
              <a:lstStyle/>
              <a:p>
                <a:endParaRPr lang="hu-HU" dirty="0">
                  <a:latin typeface="Elephant" pitchFamily="18" charset="0"/>
                </a:endParaRPr>
              </a:p>
            </p:txBody>
          </p:sp>
          <p:sp>
            <p:nvSpPr>
              <p:cNvPr id="149" name="Freeform 96"/>
              <p:cNvSpPr>
                <a:spLocks noChangeAspect="1"/>
              </p:cNvSpPr>
              <p:nvPr/>
            </p:nvSpPr>
            <p:spPr bwMode="auto">
              <a:xfrm rot="7200000">
                <a:off x="162" y="3258"/>
                <a:ext cx="1632" cy="942"/>
              </a:xfrm>
              <a:custGeom>
                <a:avLst/>
                <a:gdLst>
                  <a:gd name="T0" fmla="*/ 0 w 1632"/>
                  <a:gd name="T1" fmla="*/ 102 h 942"/>
                  <a:gd name="T2" fmla="*/ 1632 w 1632"/>
                  <a:gd name="T3" fmla="*/ 0 h 942"/>
                  <a:gd name="T4" fmla="*/ 0 w 1632"/>
                  <a:gd name="T5" fmla="*/ 942 h 942"/>
                  <a:gd name="T6" fmla="*/ 0 w 1632"/>
                  <a:gd name="T7" fmla="*/ 102 h 942"/>
                  <a:gd name="T8" fmla="*/ 0 60000 65536"/>
                  <a:gd name="T9" fmla="*/ 0 60000 65536"/>
                  <a:gd name="T10" fmla="*/ 0 60000 65536"/>
                  <a:gd name="T11" fmla="*/ 0 60000 65536"/>
                  <a:gd name="T12" fmla="*/ 0 w 1632"/>
                  <a:gd name="T13" fmla="*/ 0 h 942"/>
                  <a:gd name="T14" fmla="*/ 1632 w 1632"/>
                  <a:gd name="T15" fmla="*/ 942 h 942"/>
                </a:gdLst>
                <a:ahLst/>
                <a:cxnLst>
                  <a:cxn ang="T8">
                    <a:pos x="T0" y="T1"/>
                  </a:cxn>
                  <a:cxn ang="T9">
                    <a:pos x="T2" y="T3"/>
                  </a:cxn>
                  <a:cxn ang="T10">
                    <a:pos x="T4" y="T5"/>
                  </a:cxn>
                  <a:cxn ang="T11">
                    <a:pos x="T6" y="T7"/>
                  </a:cxn>
                </a:cxnLst>
                <a:rect l="T12" t="T13" r="T14" b="T15"/>
                <a:pathLst>
                  <a:path w="1632" h="942">
                    <a:moveTo>
                      <a:pt x="0" y="102"/>
                    </a:moveTo>
                    <a:lnTo>
                      <a:pt x="1632" y="0"/>
                    </a:lnTo>
                    <a:lnTo>
                      <a:pt x="0" y="942"/>
                    </a:lnTo>
                    <a:lnTo>
                      <a:pt x="0" y="102"/>
                    </a:lnTo>
                    <a:close/>
                  </a:path>
                </a:pathLst>
              </a:custGeom>
              <a:solidFill>
                <a:srgbClr val="003399"/>
              </a:solidFill>
              <a:ln w="9525">
                <a:noFill/>
                <a:round/>
                <a:headEnd/>
                <a:tailEnd/>
              </a:ln>
            </p:spPr>
            <p:txBody>
              <a:bodyPr/>
              <a:lstStyle/>
              <a:p>
                <a:endParaRPr lang="hu-HU" dirty="0">
                  <a:latin typeface="Elephant" pitchFamily="18" charset="0"/>
                </a:endParaRPr>
              </a:p>
            </p:txBody>
          </p:sp>
          <p:sp>
            <p:nvSpPr>
              <p:cNvPr id="150" name="Freeform 97"/>
              <p:cNvSpPr>
                <a:spLocks noChangeAspect="1"/>
              </p:cNvSpPr>
              <p:nvPr/>
            </p:nvSpPr>
            <p:spPr bwMode="auto">
              <a:xfrm rot="7200000">
                <a:off x="1152" y="3516"/>
                <a:ext cx="1626" cy="1572"/>
              </a:xfrm>
              <a:custGeom>
                <a:avLst/>
                <a:gdLst>
                  <a:gd name="T0" fmla="*/ 906 w 1626"/>
                  <a:gd name="T1" fmla="*/ 0 h 1572"/>
                  <a:gd name="T2" fmla="*/ 1626 w 1626"/>
                  <a:gd name="T3" fmla="*/ 1470 h 1572"/>
                  <a:gd name="T4" fmla="*/ 0 w 1626"/>
                  <a:gd name="T5" fmla="*/ 1572 h 1572"/>
                  <a:gd name="T6" fmla="*/ 906 w 1626"/>
                  <a:gd name="T7" fmla="*/ 0 h 1572"/>
                  <a:gd name="T8" fmla="*/ 0 60000 65536"/>
                  <a:gd name="T9" fmla="*/ 0 60000 65536"/>
                  <a:gd name="T10" fmla="*/ 0 60000 65536"/>
                  <a:gd name="T11" fmla="*/ 0 60000 65536"/>
                  <a:gd name="T12" fmla="*/ 0 w 1626"/>
                  <a:gd name="T13" fmla="*/ 0 h 1572"/>
                  <a:gd name="T14" fmla="*/ 1626 w 1626"/>
                  <a:gd name="T15" fmla="*/ 1572 h 1572"/>
                </a:gdLst>
                <a:ahLst/>
                <a:cxnLst>
                  <a:cxn ang="T8">
                    <a:pos x="T0" y="T1"/>
                  </a:cxn>
                  <a:cxn ang="T9">
                    <a:pos x="T2" y="T3"/>
                  </a:cxn>
                  <a:cxn ang="T10">
                    <a:pos x="T4" y="T5"/>
                  </a:cxn>
                  <a:cxn ang="T11">
                    <a:pos x="T6" y="T7"/>
                  </a:cxn>
                </a:cxnLst>
                <a:rect l="T12" t="T13" r="T14" b="T15"/>
                <a:pathLst>
                  <a:path w="1626" h="1572">
                    <a:moveTo>
                      <a:pt x="906" y="0"/>
                    </a:moveTo>
                    <a:lnTo>
                      <a:pt x="1626" y="1470"/>
                    </a:lnTo>
                    <a:lnTo>
                      <a:pt x="0" y="1572"/>
                    </a:lnTo>
                    <a:lnTo>
                      <a:pt x="906" y="0"/>
                    </a:lnTo>
                    <a:close/>
                  </a:path>
                </a:pathLst>
              </a:custGeom>
              <a:solidFill>
                <a:srgbClr val="0066CC"/>
              </a:solidFill>
              <a:ln w="9525">
                <a:noFill/>
                <a:round/>
                <a:headEnd/>
                <a:tailEnd/>
              </a:ln>
            </p:spPr>
            <p:txBody>
              <a:bodyPr/>
              <a:lstStyle/>
              <a:p>
                <a:endParaRPr lang="hu-HU" dirty="0">
                  <a:latin typeface="Elephant" pitchFamily="18" charset="0"/>
                </a:endParaRPr>
              </a:p>
            </p:txBody>
          </p:sp>
          <p:sp>
            <p:nvSpPr>
              <p:cNvPr id="151" name="Freeform 98"/>
              <p:cNvSpPr>
                <a:spLocks noChangeAspect="1"/>
              </p:cNvSpPr>
              <p:nvPr/>
            </p:nvSpPr>
            <p:spPr bwMode="auto">
              <a:xfrm>
                <a:off x="960" y="4662"/>
                <a:ext cx="1638" cy="948"/>
              </a:xfrm>
              <a:custGeom>
                <a:avLst/>
                <a:gdLst>
                  <a:gd name="T0" fmla="*/ 1638 w 1638"/>
                  <a:gd name="T1" fmla="*/ 108 h 948"/>
                  <a:gd name="T2" fmla="*/ 0 w 1638"/>
                  <a:gd name="T3" fmla="*/ 0 h 948"/>
                  <a:gd name="T4" fmla="*/ 1638 w 1638"/>
                  <a:gd name="T5" fmla="*/ 948 h 948"/>
                  <a:gd name="T6" fmla="*/ 1638 w 1638"/>
                  <a:gd name="T7" fmla="*/ 108 h 948"/>
                  <a:gd name="T8" fmla="*/ 0 60000 65536"/>
                  <a:gd name="T9" fmla="*/ 0 60000 65536"/>
                  <a:gd name="T10" fmla="*/ 0 60000 65536"/>
                  <a:gd name="T11" fmla="*/ 0 60000 65536"/>
                  <a:gd name="T12" fmla="*/ 0 w 1638"/>
                  <a:gd name="T13" fmla="*/ 0 h 948"/>
                  <a:gd name="T14" fmla="*/ 1638 w 1638"/>
                  <a:gd name="T15" fmla="*/ 948 h 948"/>
                </a:gdLst>
                <a:ahLst/>
                <a:cxnLst>
                  <a:cxn ang="T8">
                    <a:pos x="T0" y="T1"/>
                  </a:cxn>
                  <a:cxn ang="T9">
                    <a:pos x="T2" y="T3"/>
                  </a:cxn>
                  <a:cxn ang="T10">
                    <a:pos x="T4" y="T5"/>
                  </a:cxn>
                  <a:cxn ang="T11">
                    <a:pos x="T6" y="T7"/>
                  </a:cxn>
                </a:cxnLst>
                <a:rect l="T12" t="T13" r="T14" b="T15"/>
                <a:pathLst>
                  <a:path w="1638" h="948">
                    <a:moveTo>
                      <a:pt x="1638" y="108"/>
                    </a:moveTo>
                    <a:lnTo>
                      <a:pt x="0" y="0"/>
                    </a:lnTo>
                    <a:lnTo>
                      <a:pt x="1638" y="948"/>
                    </a:lnTo>
                    <a:lnTo>
                      <a:pt x="1638" y="108"/>
                    </a:lnTo>
                    <a:close/>
                  </a:path>
                </a:pathLst>
              </a:custGeom>
              <a:solidFill>
                <a:srgbClr val="003399"/>
              </a:solidFill>
              <a:ln w="9525">
                <a:noFill/>
                <a:round/>
                <a:headEnd/>
                <a:tailEnd/>
              </a:ln>
            </p:spPr>
            <p:txBody>
              <a:bodyPr/>
              <a:lstStyle/>
              <a:p>
                <a:endParaRPr lang="hu-HU" dirty="0">
                  <a:latin typeface="Elephant" pitchFamily="18" charset="0"/>
                </a:endParaRPr>
              </a:p>
            </p:txBody>
          </p:sp>
          <p:sp>
            <p:nvSpPr>
              <p:cNvPr id="152" name="Freeform 99"/>
              <p:cNvSpPr>
                <a:spLocks noChangeAspect="1"/>
              </p:cNvSpPr>
              <p:nvPr/>
            </p:nvSpPr>
            <p:spPr bwMode="auto">
              <a:xfrm rot="-7200000">
                <a:off x="1602" y="2106"/>
                <a:ext cx="1626" cy="1572"/>
              </a:xfrm>
              <a:custGeom>
                <a:avLst/>
                <a:gdLst>
                  <a:gd name="T0" fmla="*/ 906 w 1626"/>
                  <a:gd name="T1" fmla="*/ 0 h 1572"/>
                  <a:gd name="T2" fmla="*/ 1626 w 1626"/>
                  <a:gd name="T3" fmla="*/ 1470 h 1572"/>
                  <a:gd name="T4" fmla="*/ 0 w 1626"/>
                  <a:gd name="T5" fmla="*/ 1572 h 1572"/>
                  <a:gd name="T6" fmla="*/ 906 w 1626"/>
                  <a:gd name="T7" fmla="*/ 0 h 1572"/>
                  <a:gd name="T8" fmla="*/ 0 60000 65536"/>
                  <a:gd name="T9" fmla="*/ 0 60000 65536"/>
                  <a:gd name="T10" fmla="*/ 0 60000 65536"/>
                  <a:gd name="T11" fmla="*/ 0 60000 65536"/>
                  <a:gd name="T12" fmla="*/ 0 w 1626"/>
                  <a:gd name="T13" fmla="*/ 0 h 1572"/>
                  <a:gd name="T14" fmla="*/ 1626 w 1626"/>
                  <a:gd name="T15" fmla="*/ 1572 h 1572"/>
                </a:gdLst>
                <a:ahLst/>
                <a:cxnLst>
                  <a:cxn ang="T8">
                    <a:pos x="T0" y="T1"/>
                  </a:cxn>
                  <a:cxn ang="T9">
                    <a:pos x="T2" y="T3"/>
                  </a:cxn>
                  <a:cxn ang="T10">
                    <a:pos x="T4" y="T5"/>
                  </a:cxn>
                  <a:cxn ang="T11">
                    <a:pos x="T6" y="T7"/>
                  </a:cxn>
                </a:cxnLst>
                <a:rect l="T12" t="T13" r="T14" b="T15"/>
                <a:pathLst>
                  <a:path w="1626" h="1572">
                    <a:moveTo>
                      <a:pt x="906" y="0"/>
                    </a:moveTo>
                    <a:lnTo>
                      <a:pt x="1626" y="1470"/>
                    </a:lnTo>
                    <a:lnTo>
                      <a:pt x="0" y="1572"/>
                    </a:lnTo>
                    <a:lnTo>
                      <a:pt x="906" y="0"/>
                    </a:lnTo>
                    <a:close/>
                  </a:path>
                </a:pathLst>
              </a:custGeom>
              <a:solidFill>
                <a:srgbClr val="CCECFF"/>
              </a:solidFill>
              <a:ln w="9525">
                <a:noFill/>
                <a:round/>
                <a:headEnd/>
                <a:tailEnd/>
              </a:ln>
            </p:spPr>
            <p:txBody>
              <a:bodyPr/>
              <a:lstStyle/>
              <a:p>
                <a:endParaRPr lang="hu-HU" dirty="0">
                  <a:latin typeface="Elephant" pitchFamily="18" charset="0"/>
                </a:endParaRPr>
              </a:p>
            </p:txBody>
          </p:sp>
          <p:sp>
            <p:nvSpPr>
              <p:cNvPr id="153" name="Freeform 100"/>
              <p:cNvSpPr>
                <a:spLocks noChangeAspect="1"/>
              </p:cNvSpPr>
              <p:nvPr/>
            </p:nvSpPr>
            <p:spPr bwMode="auto">
              <a:xfrm rot="14400000" flipH="1">
                <a:off x="3414" y="3258"/>
                <a:ext cx="1632" cy="942"/>
              </a:xfrm>
              <a:custGeom>
                <a:avLst/>
                <a:gdLst>
                  <a:gd name="T0" fmla="*/ 0 w 1632"/>
                  <a:gd name="T1" fmla="*/ 102 h 942"/>
                  <a:gd name="T2" fmla="*/ 1632 w 1632"/>
                  <a:gd name="T3" fmla="*/ 0 h 942"/>
                  <a:gd name="T4" fmla="*/ 0 w 1632"/>
                  <a:gd name="T5" fmla="*/ 942 h 942"/>
                  <a:gd name="T6" fmla="*/ 0 w 1632"/>
                  <a:gd name="T7" fmla="*/ 102 h 942"/>
                  <a:gd name="T8" fmla="*/ 0 60000 65536"/>
                  <a:gd name="T9" fmla="*/ 0 60000 65536"/>
                  <a:gd name="T10" fmla="*/ 0 60000 65536"/>
                  <a:gd name="T11" fmla="*/ 0 60000 65536"/>
                  <a:gd name="T12" fmla="*/ 0 w 1632"/>
                  <a:gd name="T13" fmla="*/ 0 h 942"/>
                  <a:gd name="T14" fmla="*/ 1632 w 1632"/>
                  <a:gd name="T15" fmla="*/ 942 h 942"/>
                </a:gdLst>
                <a:ahLst/>
                <a:cxnLst>
                  <a:cxn ang="T8">
                    <a:pos x="T0" y="T1"/>
                  </a:cxn>
                  <a:cxn ang="T9">
                    <a:pos x="T2" y="T3"/>
                  </a:cxn>
                  <a:cxn ang="T10">
                    <a:pos x="T4" y="T5"/>
                  </a:cxn>
                  <a:cxn ang="T11">
                    <a:pos x="T6" y="T7"/>
                  </a:cxn>
                </a:cxnLst>
                <a:rect l="T12" t="T13" r="T14" b="T15"/>
                <a:pathLst>
                  <a:path w="1632" h="942">
                    <a:moveTo>
                      <a:pt x="0" y="102"/>
                    </a:moveTo>
                    <a:lnTo>
                      <a:pt x="1632" y="0"/>
                    </a:lnTo>
                    <a:lnTo>
                      <a:pt x="0" y="942"/>
                    </a:lnTo>
                    <a:lnTo>
                      <a:pt x="0" y="102"/>
                    </a:lnTo>
                    <a:close/>
                  </a:path>
                </a:pathLst>
              </a:custGeom>
              <a:solidFill>
                <a:srgbClr val="99CCFF"/>
              </a:solidFill>
              <a:ln w="9525">
                <a:noFill/>
                <a:round/>
                <a:headEnd/>
                <a:tailEnd/>
              </a:ln>
            </p:spPr>
            <p:txBody>
              <a:bodyPr/>
              <a:lstStyle/>
              <a:p>
                <a:endParaRPr lang="hu-HU" dirty="0">
                  <a:latin typeface="Elephant" pitchFamily="18" charset="0"/>
                </a:endParaRPr>
              </a:p>
            </p:txBody>
          </p:sp>
          <p:sp>
            <p:nvSpPr>
              <p:cNvPr id="154" name="Freeform 101"/>
              <p:cNvSpPr>
                <a:spLocks noChangeAspect="1"/>
              </p:cNvSpPr>
              <p:nvPr/>
            </p:nvSpPr>
            <p:spPr bwMode="auto">
              <a:xfrm rot="7200000" flipH="1">
                <a:off x="966" y="1839"/>
                <a:ext cx="1632" cy="942"/>
              </a:xfrm>
              <a:custGeom>
                <a:avLst/>
                <a:gdLst>
                  <a:gd name="T0" fmla="*/ 0 w 1632"/>
                  <a:gd name="T1" fmla="*/ 102 h 942"/>
                  <a:gd name="T2" fmla="*/ 1632 w 1632"/>
                  <a:gd name="T3" fmla="*/ 0 h 942"/>
                  <a:gd name="T4" fmla="*/ 0 w 1632"/>
                  <a:gd name="T5" fmla="*/ 942 h 942"/>
                  <a:gd name="T6" fmla="*/ 0 w 1632"/>
                  <a:gd name="T7" fmla="*/ 102 h 942"/>
                  <a:gd name="T8" fmla="*/ 0 60000 65536"/>
                  <a:gd name="T9" fmla="*/ 0 60000 65536"/>
                  <a:gd name="T10" fmla="*/ 0 60000 65536"/>
                  <a:gd name="T11" fmla="*/ 0 60000 65536"/>
                  <a:gd name="T12" fmla="*/ 0 w 1632"/>
                  <a:gd name="T13" fmla="*/ 0 h 942"/>
                  <a:gd name="T14" fmla="*/ 1632 w 1632"/>
                  <a:gd name="T15" fmla="*/ 942 h 942"/>
                </a:gdLst>
                <a:ahLst/>
                <a:cxnLst>
                  <a:cxn ang="T8">
                    <a:pos x="T0" y="T1"/>
                  </a:cxn>
                  <a:cxn ang="T9">
                    <a:pos x="T2" y="T3"/>
                  </a:cxn>
                  <a:cxn ang="T10">
                    <a:pos x="T4" y="T5"/>
                  </a:cxn>
                  <a:cxn ang="T11">
                    <a:pos x="T6" y="T7"/>
                  </a:cxn>
                </a:cxnLst>
                <a:rect l="T12" t="T13" r="T14" b="T15"/>
                <a:pathLst>
                  <a:path w="1632" h="942">
                    <a:moveTo>
                      <a:pt x="0" y="102"/>
                    </a:moveTo>
                    <a:lnTo>
                      <a:pt x="1632" y="0"/>
                    </a:lnTo>
                    <a:lnTo>
                      <a:pt x="0" y="942"/>
                    </a:lnTo>
                    <a:lnTo>
                      <a:pt x="0" y="102"/>
                    </a:lnTo>
                    <a:close/>
                  </a:path>
                </a:pathLst>
              </a:custGeom>
              <a:solidFill>
                <a:srgbClr val="99CCFF"/>
              </a:solidFill>
              <a:ln w="9525">
                <a:noFill/>
                <a:round/>
                <a:headEnd/>
                <a:tailEnd/>
              </a:ln>
            </p:spPr>
            <p:txBody>
              <a:bodyPr/>
              <a:lstStyle/>
              <a:p>
                <a:endParaRPr lang="hu-HU" dirty="0">
                  <a:latin typeface="Elephant" pitchFamily="18" charset="0"/>
                </a:endParaRPr>
              </a:p>
            </p:txBody>
          </p:sp>
          <p:sp>
            <p:nvSpPr>
              <p:cNvPr id="155" name="Freeform 102"/>
              <p:cNvSpPr>
                <a:spLocks noChangeAspect="1"/>
              </p:cNvSpPr>
              <p:nvPr/>
            </p:nvSpPr>
            <p:spPr bwMode="auto">
              <a:xfrm rot="-7200000">
                <a:off x="2592" y="1839"/>
                <a:ext cx="1632" cy="942"/>
              </a:xfrm>
              <a:custGeom>
                <a:avLst/>
                <a:gdLst>
                  <a:gd name="T0" fmla="*/ 0 w 1632"/>
                  <a:gd name="T1" fmla="*/ 102 h 942"/>
                  <a:gd name="T2" fmla="*/ 1632 w 1632"/>
                  <a:gd name="T3" fmla="*/ 0 h 942"/>
                  <a:gd name="T4" fmla="*/ 0 w 1632"/>
                  <a:gd name="T5" fmla="*/ 942 h 942"/>
                  <a:gd name="T6" fmla="*/ 0 w 1632"/>
                  <a:gd name="T7" fmla="*/ 102 h 942"/>
                  <a:gd name="T8" fmla="*/ 0 60000 65536"/>
                  <a:gd name="T9" fmla="*/ 0 60000 65536"/>
                  <a:gd name="T10" fmla="*/ 0 60000 65536"/>
                  <a:gd name="T11" fmla="*/ 0 60000 65536"/>
                  <a:gd name="T12" fmla="*/ 0 w 1632"/>
                  <a:gd name="T13" fmla="*/ 0 h 942"/>
                  <a:gd name="T14" fmla="*/ 1632 w 1632"/>
                  <a:gd name="T15" fmla="*/ 942 h 942"/>
                </a:gdLst>
                <a:ahLst/>
                <a:cxnLst>
                  <a:cxn ang="T8">
                    <a:pos x="T0" y="T1"/>
                  </a:cxn>
                  <a:cxn ang="T9">
                    <a:pos x="T2" y="T3"/>
                  </a:cxn>
                  <a:cxn ang="T10">
                    <a:pos x="T4" y="T5"/>
                  </a:cxn>
                  <a:cxn ang="T11">
                    <a:pos x="T6" y="T7"/>
                  </a:cxn>
                </a:cxnLst>
                <a:rect l="T12" t="T13" r="T14" b="T15"/>
                <a:pathLst>
                  <a:path w="1632" h="942">
                    <a:moveTo>
                      <a:pt x="0" y="102"/>
                    </a:moveTo>
                    <a:lnTo>
                      <a:pt x="1632" y="0"/>
                    </a:lnTo>
                    <a:lnTo>
                      <a:pt x="0" y="942"/>
                    </a:lnTo>
                    <a:lnTo>
                      <a:pt x="0" y="102"/>
                    </a:lnTo>
                    <a:close/>
                  </a:path>
                </a:pathLst>
              </a:custGeom>
              <a:solidFill>
                <a:srgbClr val="E5F5FF"/>
              </a:solidFill>
              <a:ln w="9525">
                <a:noFill/>
                <a:round/>
                <a:headEnd/>
                <a:tailEnd/>
              </a:ln>
            </p:spPr>
            <p:txBody>
              <a:bodyPr/>
              <a:lstStyle/>
              <a:p>
                <a:endParaRPr lang="hu-HU" dirty="0">
                  <a:latin typeface="Elephant" pitchFamily="18" charset="0"/>
                </a:endParaRPr>
              </a:p>
            </p:txBody>
          </p:sp>
        </p:grpSp>
        <p:grpSp>
          <p:nvGrpSpPr>
            <p:cNvPr id="23" name="Group 103"/>
            <p:cNvGrpSpPr>
              <a:grpSpLocks noChangeAspect="1"/>
            </p:cNvGrpSpPr>
            <p:nvPr/>
          </p:nvGrpSpPr>
          <p:grpSpPr bwMode="auto">
            <a:xfrm rot="1403065">
              <a:off x="1052" y="2029"/>
              <a:ext cx="1503" cy="1321"/>
              <a:chOff x="2304" y="5040"/>
              <a:chExt cx="4494" cy="4014"/>
            </a:xfrm>
          </p:grpSpPr>
          <p:grpSp>
            <p:nvGrpSpPr>
              <p:cNvPr id="24" name="Group 104"/>
              <p:cNvGrpSpPr>
                <a:grpSpLocks noChangeAspect="1"/>
              </p:cNvGrpSpPr>
              <p:nvPr/>
            </p:nvGrpSpPr>
            <p:grpSpPr bwMode="auto">
              <a:xfrm>
                <a:off x="5862" y="6210"/>
                <a:ext cx="936" cy="936"/>
                <a:chOff x="5526" y="1116"/>
                <a:chExt cx="936" cy="936"/>
              </a:xfrm>
            </p:grpSpPr>
            <p:sp>
              <p:nvSpPr>
                <p:cNvPr id="144" name="Oval 105"/>
                <p:cNvSpPr>
                  <a:spLocks noChangeAspect="1" noChangeArrowheads="1"/>
                </p:cNvSpPr>
                <p:nvPr/>
              </p:nvSpPr>
              <p:spPr bwMode="auto">
                <a:xfrm>
                  <a:off x="5526" y="1116"/>
                  <a:ext cx="936" cy="936"/>
                </a:xfrm>
                <a:prstGeom prst="ellipse">
                  <a:avLst/>
                </a:prstGeom>
                <a:solidFill>
                  <a:srgbClr val="FFCC00"/>
                </a:solidFill>
                <a:ln w="9525">
                  <a:noFill/>
                  <a:round/>
                  <a:headEnd/>
                  <a:tailEnd/>
                </a:ln>
              </p:spPr>
              <p:txBody>
                <a:bodyPr/>
                <a:lstStyle/>
                <a:p>
                  <a:endParaRPr lang="en-US" dirty="0">
                    <a:latin typeface="Elephant" pitchFamily="18" charset="0"/>
                  </a:endParaRPr>
                </a:p>
              </p:txBody>
            </p:sp>
            <p:sp>
              <p:nvSpPr>
                <p:cNvPr id="145" name="Oval 106"/>
                <p:cNvSpPr>
                  <a:spLocks noChangeAspect="1" noChangeArrowheads="1"/>
                </p:cNvSpPr>
                <p:nvPr/>
              </p:nvSpPr>
              <p:spPr bwMode="auto">
                <a:xfrm>
                  <a:off x="5846" y="1250"/>
                  <a:ext cx="482" cy="534"/>
                </a:xfrm>
                <a:prstGeom prst="ellipse">
                  <a:avLst/>
                </a:prstGeom>
                <a:gradFill rotWithShape="0">
                  <a:gsLst>
                    <a:gs pos="0">
                      <a:srgbClr val="FFFFFF"/>
                    </a:gs>
                    <a:gs pos="100000">
                      <a:srgbClr val="FFCC00"/>
                    </a:gs>
                  </a:gsLst>
                  <a:path path="shape">
                    <a:fillToRect l="50000" t="50000" r="50000" b="50000"/>
                  </a:path>
                </a:gradFill>
                <a:ln w="9525">
                  <a:noFill/>
                  <a:round/>
                  <a:headEnd/>
                  <a:tailEnd/>
                </a:ln>
              </p:spPr>
              <p:txBody>
                <a:bodyPr/>
                <a:lstStyle/>
                <a:p>
                  <a:endParaRPr lang="en-US" dirty="0">
                    <a:latin typeface="Elephant" pitchFamily="18" charset="0"/>
                  </a:endParaRPr>
                </a:p>
              </p:txBody>
            </p:sp>
          </p:grpSp>
          <p:grpSp>
            <p:nvGrpSpPr>
              <p:cNvPr id="30" name="Group 107"/>
              <p:cNvGrpSpPr>
                <a:grpSpLocks noChangeAspect="1"/>
              </p:cNvGrpSpPr>
              <p:nvPr/>
            </p:nvGrpSpPr>
            <p:grpSpPr bwMode="auto">
              <a:xfrm>
                <a:off x="2304" y="6210"/>
                <a:ext cx="936" cy="936"/>
                <a:chOff x="5526" y="1116"/>
                <a:chExt cx="936" cy="936"/>
              </a:xfrm>
            </p:grpSpPr>
            <p:sp>
              <p:nvSpPr>
                <p:cNvPr id="142" name="Oval 108"/>
                <p:cNvSpPr>
                  <a:spLocks noChangeAspect="1" noChangeArrowheads="1"/>
                </p:cNvSpPr>
                <p:nvPr/>
              </p:nvSpPr>
              <p:spPr bwMode="auto">
                <a:xfrm>
                  <a:off x="5526" y="1116"/>
                  <a:ext cx="936" cy="936"/>
                </a:xfrm>
                <a:prstGeom prst="ellipse">
                  <a:avLst/>
                </a:prstGeom>
                <a:solidFill>
                  <a:srgbClr val="FFCC00"/>
                </a:solidFill>
                <a:ln w="9525">
                  <a:noFill/>
                  <a:round/>
                  <a:headEnd/>
                  <a:tailEnd/>
                </a:ln>
              </p:spPr>
              <p:txBody>
                <a:bodyPr/>
                <a:lstStyle/>
                <a:p>
                  <a:endParaRPr lang="en-US" dirty="0">
                    <a:latin typeface="Elephant" pitchFamily="18" charset="0"/>
                  </a:endParaRPr>
                </a:p>
              </p:txBody>
            </p:sp>
            <p:sp>
              <p:nvSpPr>
                <p:cNvPr id="143" name="Oval 109"/>
                <p:cNvSpPr>
                  <a:spLocks noChangeAspect="1" noChangeArrowheads="1"/>
                </p:cNvSpPr>
                <p:nvPr/>
              </p:nvSpPr>
              <p:spPr bwMode="auto">
                <a:xfrm>
                  <a:off x="5846" y="1250"/>
                  <a:ext cx="482" cy="534"/>
                </a:xfrm>
                <a:prstGeom prst="ellipse">
                  <a:avLst/>
                </a:prstGeom>
                <a:gradFill rotWithShape="0">
                  <a:gsLst>
                    <a:gs pos="0">
                      <a:srgbClr val="FFFFFF"/>
                    </a:gs>
                    <a:gs pos="100000">
                      <a:srgbClr val="FFCC00"/>
                    </a:gs>
                  </a:gsLst>
                  <a:path path="shape">
                    <a:fillToRect l="50000" t="50000" r="50000" b="50000"/>
                  </a:path>
                </a:gradFill>
                <a:ln w="9525">
                  <a:noFill/>
                  <a:round/>
                  <a:headEnd/>
                  <a:tailEnd/>
                </a:ln>
              </p:spPr>
              <p:txBody>
                <a:bodyPr/>
                <a:lstStyle/>
                <a:p>
                  <a:endParaRPr lang="en-US" dirty="0">
                    <a:latin typeface="Elephant" pitchFamily="18" charset="0"/>
                  </a:endParaRPr>
                </a:p>
              </p:txBody>
            </p:sp>
          </p:grpSp>
          <p:grpSp>
            <p:nvGrpSpPr>
              <p:cNvPr id="33" name="Group 110"/>
              <p:cNvGrpSpPr>
                <a:grpSpLocks noChangeAspect="1"/>
              </p:cNvGrpSpPr>
              <p:nvPr/>
            </p:nvGrpSpPr>
            <p:grpSpPr bwMode="auto">
              <a:xfrm>
                <a:off x="2973" y="5040"/>
                <a:ext cx="3108" cy="972"/>
                <a:chOff x="2946" y="4908"/>
                <a:chExt cx="3108" cy="972"/>
              </a:xfrm>
            </p:grpSpPr>
            <p:grpSp>
              <p:nvGrpSpPr>
                <p:cNvPr id="35" name="Group 111"/>
                <p:cNvGrpSpPr>
                  <a:grpSpLocks noChangeAspect="1"/>
                </p:cNvGrpSpPr>
                <p:nvPr/>
              </p:nvGrpSpPr>
              <p:grpSpPr bwMode="auto">
                <a:xfrm>
                  <a:off x="5118" y="4908"/>
                  <a:ext cx="936" cy="936"/>
                  <a:chOff x="5526" y="1116"/>
                  <a:chExt cx="936" cy="936"/>
                </a:xfrm>
              </p:grpSpPr>
              <p:sp>
                <p:nvSpPr>
                  <p:cNvPr id="140" name="Oval 112"/>
                  <p:cNvSpPr>
                    <a:spLocks noChangeAspect="1" noChangeArrowheads="1"/>
                  </p:cNvSpPr>
                  <p:nvPr/>
                </p:nvSpPr>
                <p:spPr bwMode="auto">
                  <a:xfrm>
                    <a:off x="5526" y="1116"/>
                    <a:ext cx="936" cy="936"/>
                  </a:xfrm>
                  <a:prstGeom prst="ellipse">
                    <a:avLst/>
                  </a:prstGeom>
                  <a:solidFill>
                    <a:srgbClr val="FFCC00"/>
                  </a:solidFill>
                  <a:ln w="9525">
                    <a:noFill/>
                    <a:round/>
                    <a:headEnd/>
                    <a:tailEnd/>
                  </a:ln>
                </p:spPr>
                <p:txBody>
                  <a:bodyPr/>
                  <a:lstStyle/>
                  <a:p>
                    <a:endParaRPr lang="en-US" dirty="0">
                      <a:latin typeface="Elephant" pitchFamily="18" charset="0"/>
                    </a:endParaRPr>
                  </a:p>
                </p:txBody>
              </p:sp>
              <p:sp>
                <p:nvSpPr>
                  <p:cNvPr id="141" name="Oval 113"/>
                  <p:cNvSpPr>
                    <a:spLocks noChangeAspect="1" noChangeArrowheads="1"/>
                  </p:cNvSpPr>
                  <p:nvPr/>
                </p:nvSpPr>
                <p:spPr bwMode="auto">
                  <a:xfrm>
                    <a:off x="5846" y="1250"/>
                    <a:ext cx="482" cy="534"/>
                  </a:xfrm>
                  <a:prstGeom prst="ellipse">
                    <a:avLst/>
                  </a:prstGeom>
                  <a:gradFill rotWithShape="0">
                    <a:gsLst>
                      <a:gs pos="0">
                        <a:srgbClr val="FFFFFF"/>
                      </a:gs>
                      <a:gs pos="100000">
                        <a:srgbClr val="FFCC00"/>
                      </a:gs>
                    </a:gsLst>
                    <a:path path="shape">
                      <a:fillToRect l="50000" t="50000" r="50000" b="50000"/>
                    </a:path>
                  </a:gradFill>
                  <a:ln w="9525">
                    <a:noFill/>
                    <a:round/>
                    <a:headEnd/>
                    <a:tailEnd/>
                  </a:ln>
                </p:spPr>
                <p:txBody>
                  <a:bodyPr/>
                  <a:lstStyle/>
                  <a:p>
                    <a:endParaRPr lang="en-US" dirty="0">
                      <a:latin typeface="Elephant" pitchFamily="18" charset="0"/>
                    </a:endParaRPr>
                  </a:p>
                </p:txBody>
              </p:sp>
            </p:grpSp>
            <p:grpSp>
              <p:nvGrpSpPr>
                <p:cNvPr id="37" name="Group 114"/>
                <p:cNvGrpSpPr>
                  <a:grpSpLocks noChangeAspect="1"/>
                </p:cNvGrpSpPr>
                <p:nvPr/>
              </p:nvGrpSpPr>
              <p:grpSpPr bwMode="auto">
                <a:xfrm>
                  <a:off x="2946" y="4944"/>
                  <a:ext cx="936" cy="936"/>
                  <a:chOff x="5526" y="1116"/>
                  <a:chExt cx="936" cy="936"/>
                </a:xfrm>
              </p:grpSpPr>
              <p:sp>
                <p:nvSpPr>
                  <p:cNvPr id="138" name="Oval 115"/>
                  <p:cNvSpPr>
                    <a:spLocks noChangeAspect="1" noChangeArrowheads="1"/>
                  </p:cNvSpPr>
                  <p:nvPr/>
                </p:nvSpPr>
                <p:spPr bwMode="auto">
                  <a:xfrm>
                    <a:off x="5526" y="1116"/>
                    <a:ext cx="936" cy="936"/>
                  </a:xfrm>
                  <a:prstGeom prst="ellipse">
                    <a:avLst/>
                  </a:prstGeom>
                  <a:solidFill>
                    <a:srgbClr val="FFCC00"/>
                  </a:solidFill>
                  <a:ln w="9525">
                    <a:noFill/>
                    <a:round/>
                    <a:headEnd/>
                    <a:tailEnd/>
                  </a:ln>
                </p:spPr>
                <p:txBody>
                  <a:bodyPr/>
                  <a:lstStyle/>
                  <a:p>
                    <a:endParaRPr lang="en-US" dirty="0">
                      <a:latin typeface="Elephant" pitchFamily="18" charset="0"/>
                    </a:endParaRPr>
                  </a:p>
                </p:txBody>
              </p:sp>
              <p:sp>
                <p:nvSpPr>
                  <p:cNvPr id="139" name="Oval 116"/>
                  <p:cNvSpPr>
                    <a:spLocks noChangeAspect="1" noChangeArrowheads="1"/>
                  </p:cNvSpPr>
                  <p:nvPr/>
                </p:nvSpPr>
                <p:spPr bwMode="auto">
                  <a:xfrm>
                    <a:off x="5846" y="1250"/>
                    <a:ext cx="482" cy="534"/>
                  </a:xfrm>
                  <a:prstGeom prst="ellipse">
                    <a:avLst/>
                  </a:prstGeom>
                  <a:gradFill rotWithShape="0">
                    <a:gsLst>
                      <a:gs pos="0">
                        <a:srgbClr val="FFFFFF"/>
                      </a:gs>
                      <a:gs pos="100000">
                        <a:srgbClr val="FFCC00"/>
                      </a:gs>
                    </a:gsLst>
                    <a:path path="shape">
                      <a:fillToRect l="50000" t="50000" r="50000" b="50000"/>
                    </a:path>
                  </a:gradFill>
                  <a:ln w="9525">
                    <a:noFill/>
                    <a:round/>
                    <a:headEnd/>
                    <a:tailEnd/>
                  </a:ln>
                </p:spPr>
                <p:txBody>
                  <a:bodyPr/>
                  <a:lstStyle/>
                  <a:p>
                    <a:endParaRPr lang="en-US" dirty="0">
                      <a:latin typeface="Elephant" pitchFamily="18" charset="0"/>
                    </a:endParaRPr>
                  </a:p>
                </p:txBody>
              </p:sp>
            </p:grpSp>
          </p:grpSp>
          <p:grpSp>
            <p:nvGrpSpPr>
              <p:cNvPr id="38" name="Group 117"/>
              <p:cNvGrpSpPr>
                <a:grpSpLocks noChangeAspect="1"/>
              </p:cNvGrpSpPr>
              <p:nvPr/>
            </p:nvGrpSpPr>
            <p:grpSpPr bwMode="auto">
              <a:xfrm>
                <a:off x="3462" y="8118"/>
                <a:ext cx="2130" cy="936"/>
                <a:chOff x="3444" y="7986"/>
                <a:chExt cx="2130" cy="936"/>
              </a:xfrm>
            </p:grpSpPr>
            <p:grpSp>
              <p:nvGrpSpPr>
                <p:cNvPr id="41" name="Group 118"/>
                <p:cNvGrpSpPr>
                  <a:grpSpLocks noChangeAspect="1"/>
                </p:cNvGrpSpPr>
                <p:nvPr/>
              </p:nvGrpSpPr>
              <p:grpSpPr bwMode="auto">
                <a:xfrm>
                  <a:off x="3444" y="7986"/>
                  <a:ext cx="936" cy="936"/>
                  <a:chOff x="5526" y="1116"/>
                  <a:chExt cx="936" cy="936"/>
                </a:xfrm>
              </p:grpSpPr>
              <p:sp>
                <p:nvSpPr>
                  <p:cNvPr id="134" name="Oval 119"/>
                  <p:cNvSpPr>
                    <a:spLocks noChangeAspect="1" noChangeArrowheads="1"/>
                  </p:cNvSpPr>
                  <p:nvPr/>
                </p:nvSpPr>
                <p:spPr bwMode="auto">
                  <a:xfrm>
                    <a:off x="5526" y="1116"/>
                    <a:ext cx="936" cy="936"/>
                  </a:xfrm>
                  <a:prstGeom prst="ellipse">
                    <a:avLst/>
                  </a:prstGeom>
                  <a:solidFill>
                    <a:srgbClr val="FFCC00"/>
                  </a:solidFill>
                  <a:ln w="9525">
                    <a:noFill/>
                    <a:round/>
                    <a:headEnd/>
                    <a:tailEnd/>
                  </a:ln>
                </p:spPr>
                <p:txBody>
                  <a:bodyPr/>
                  <a:lstStyle/>
                  <a:p>
                    <a:endParaRPr lang="en-US" dirty="0">
                      <a:latin typeface="Elephant" pitchFamily="18" charset="0"/>
                    </a:endParaRPr>
                  </a:p>
                </p:txBody>
              </p:sp>
              <p:sp>
                <p:nvSpPr>
                  <p:cNvPr id="135" name="Oval 120"/>
                  <p:cNvSpPr>
                    <a:spLocks noChangeAspect="1" noChangeArrowheads="1"/>
                  </p:cNvSpPr>
                  <p:nvPr/>
                </p:nvSpPr>
                <p:spPr bwMode="auto">
                  <a:xfrm>
                    <a:off x="5846" y="1250"/>
                    <a:ext cx="482" cy="534"/>
                  </a:xfrm>
                  <a:prstGeom prst="ellipse">
                    <a:avLst/>
                  </a:prstGeom>
                  <a:gradFill rotWithShape="0">
                    <a:gsLst>
                      <a:gs pos="0">
                        <a:srgbClr val="FFFFFF"/>
                      </a:gs>
                      <a:gs pos="100000">
                        <a:srgbClr val="FFCC00"/>
                      </a:gs>
                    </a:gsLst>
                    <a:path path="shape">
                      <a:fillToRect l="50000" t="50000" r="50000" b="50000"/>
                    </a:path>
                  </a:gradFill>
                  <a:ln w="9525">
                    <a:noFill/>
                    <a:round/>
                    <a:headEnd/>
                    <a:tailEnd/>
                  </a:ln>
                </p:spPr>
                <p:txBody>
                  <a:bodyPr/>
                  <a:lstStyle/>
                  <a:p>
                    <a:endParaRPr lang="en-US" dirty="0">
                      <a:latin typeface="Elephant" pitchFamily="18" charset="0"/>
                    </a:endParaRPr>
                  </a:p>
                </p:txBody>
              </p:sp>
            </p:grpSp>
            <p:grpSp>
              <p:nvGrpSpPr>
                <p:cNvPr id="42" name="Group 121"/>
                <p:cNvGrpSpPr>
                  <a:grpSpLocks noChangeAspect="1"/>
                </p:cNvGrpSpPr>
                <p:nvPr/>
              </p:nvGrpSpPr>
              <p:grpSpPr bwMode="auto">
                <a:xfrm>
                  <a:off x="4638" y="7986"/>
                  <a:ext cx="936" cy="936"/>
                  <a:chOff x="5526" y="1116"/>
                  <a:chExt cx="936" cy="936"/>
                </a:xfrm>
              </p:grpSpPr>
              <p:sp>
                <p:nvSpPr>
                  <p:cNvPr id="132" name="Oval 122"/>
                  <p:cNvSpPr>
                    <a:spLocks noChangeAspect="1" noChangeArrowheads="1"/>
                  </p:cNvSpPr>
                  <p:nvPr/>
                </p:nvSpPr>
                <p:spPr bwMode="auto">
                  <a:xfrm>
                    <a:off x="5526" y="1116"/>
                    <a:ext cx="936" cy="936"/>
                  </a:xfrm>
                  <a:prstGeom prst="ellipse">
                    <a:avLst/>
                  </a:prstGeom>
                  <a:solidFill>
                    <a:srgbClr val="FFCC00"/>
                  </a:solidFill>
                  <a:ln w="9525">
                    <a:noFill/>
                    <a:round/>
                    <a:headEnd/>
                    <a:tailEnd/>
                  </a:ln>
                </p:spPr>
                <p:txBody>
                  <a:bodyPr/>
                  <a:lstStyle/>
                  <a:p>
                    <a:endParaRPr lang="en-US" dirty="0">
                      <a:latin typeface="Elephant" pitchFamily="18" charset="0"/>
                    </a:endParaRPr>
                  </a:p>
                </p:txBody>
              </p:sp>
              <p:sp>
                <p:nvSpPr>
                  <p:cNvPr id="133" name="Oval 123"/>
                  <p:cNvSpPr>
                    <a:spLocks noChangeAspect="1" noChangeArrowheads="1"/>
                  </p:cNvSpPr>
                  <p:nvPr/>
                </p:nvSpPr>
                <p:spPr bwMode="auto">
                  <a:xfrm>
                    <a:off x="5846" y="1250"/>
                    <a:ext cx="482" cy="534"/>
                  </a:xfrm>
                  <a:prstGeom prst="ellipse">
                    <a:avLst/>
                  </a:prstGeom>
                  <a:gradFill rotWithShape="0">
                    <a:gsLst>
                      <a:gs pos="0">
                        <a:srgbClr val="FFFFFF"/>
                      </a:gs>
                      <a:gs pos="100000">
                        <a:srgbClr val="FFCC00"/>
                      </a:gs>
                    </a:gsLst>
                    <a:path path="shape">
                      <a:fillToRect l="50000" t="50000" r="50000" b="50000"/>
                    </a:path>
                  </a:gradFill>
                  <a:ln w="9525">
                    <a:noFill/>
                    <a:round/>
                    <a:headEnd/>
                    <a:tailEnd/>
                  </a:ln>
                </p:spPr>
                <p:txBody>
                  <a:bodyPr/>
                  <a:lstStyle/>
                  <a:p>
                    <a:endParaRPr lang="en-US" dirty="0">
                      <a:latin typeface="Elephant" pitchFamily="18" charset="0"/>
                    </a:endParaRPr>
                  </a:p>
                </p:txBody>
              </p:sp>
            </p:grpSp>
          </p:grpSp>
        </p:grpSp>
        <p:sp>
          <p:nvSpPr>
            <p:cNvPr id="118" name="AutoShape 124"/>
            <p:cNvSpPr>
              <a:spLocks noChangeAspect="1" noChangeArrowheads="1"/>
            </p:cNvSpPr>
            <p:nvPr/>
          </p:nvSpPr>
          <p:spPr bwMode="auto">
            <a:xfrm rot="1403065" flipV="1">
              <a:off x="1513" y="3077"/>
              <a:ext cx="103" cy="289"/>
            </a:xfrm>
            <a:prstGeom prst="can">
              <a:avLst>
                <a:gd name="adj" fmla="val 81356"/>
              </a:avLst>
            </a:prstGeom>
            <a:gradFill rotWithShape="0">
              <a:gsLst>
                <a:gs pos="0">
                  <a:srgbClr val="000080"/>
                </a:gs>
                <a:gs pos="100000">
                  <a:srgbClr val="00CCFF"/>
                </a:gs>
              </a:gsLst>
              <a:lin ang="0" scaled="1"/>
            </a:gradFill>
            <a:ln w="9525">
              <a:noFill/>
              <a:round/>
              <a:headEnd/>
              <a:tailEnd/>
            </a:ln>
          </p:spPr>
          <p:txBody>
            <a:bodyPr/>
            <a:lstStyle/>
            <a:p>
              <a:endParaRPr lang="en-US" dirty="0">
                <a:latin typeface="Elephant" pitchFamily="18" charset="0"/>
              </a:endParaRPr>
            </a:p>
          </p:txBody>
        </p:sp>
        <p:sp>
          <p:nvSpPr>
            <p:cNvPr id="119" name="AutoShape 125"/>
            <p:cNvSpPr>
              <a:spLocks noChangeAspect="1" noChangeArrowheads="1"/>
            </p:cNvSpPr>
            <p:nvPr/>
          </p:nvSpPr>
          <p:spPr bwMode="auto">
            <a:xfrm rot="15803064" flipV="1">
              <a:off x="2412" y="2421"/>
              <a:ext cx="103" cy="293"/>
            </a:xfrm>
            <a:prstGeom prst="can">
              <a:avLst>
                <a:gd name="adj" fmla="val 82482"/>
              </a:avLst>
            </a:prstGeom>
            <a:gradFill rotWithShape="0">
              <a:gsLst>
                <a:gs pos="0">
                  <a:srgbClr val="00CCFF"/>
                </a:gs>
                <a:gs pos="100000">
                  <a:srgbClr val="000080"/>
                </a:gs>
              </a:gsLst>
              <a:lin ang="5400000" scaled="1"/>
            </a:gradFill>
            <a:ln w="9525">
              <a:noFill/>
              <a:round/>
              <a:headEnd/>
              <a:tailEnd/>
            </a:ln>
          </p:spPr>
          <p:txBody>
            <a:bodyPr/>
            <a:lstStyle/>
            <a:p>
              <a:endParaRPr lang="en-US" dirty="0">
                <a:latin typeface="Elephant" pitchFamily="18" charset="0"/>
              </a:endParaRPr>
            </a:p>
          </p:txBody>
        </p:sp>
        <p:sp>
          <p:nvSpPr>
            <p:cNvPr id="120" name="AutoShape 126"/>
            <p:cNvSpPr>
              <a:spLocks noChangeAspect="1" noChangeArrowheads="1"/>
            </p:cNvSpPr>
            <p:nvPr/>
          </p:nvSpPr>
          <p:spPr bwMode="auto">
            <a:xfrm rot="8603065" flipV="1">
              <a:off x="1376" y="1977"/>
              <a:ext cx="103" cy="289"/>
            </a:xfrm>
            <a:prstGeom prst="can">
              <a:avLst>
                <a:gd name="adj" fmla="val 81356"/>
              </a:avLst>
            </a:prstGeom>
            <a:gradFill rotWithShape="0">
              <a:gsLst>
                <a:gs pos="0">
                  <a:srgbClr val="000080"/>
                </a:gs>
                <a:gs pos="100000">
                  <a:srgbClr val="00CCFF"/>
                </a:gs>
              </a:gsLst>
              <a:lin ang="18900000" scaled="1"/>
            </a:gradFill>
            <a:ln w="9525">
              <a:noFill/>
              <a:round/>
              <a:headEnd/>
              <a:tailEnd/>
            </a:ln>
          </p:spPr>
          <p:txBody>
            <a:bodyPr/>
            <a:lstStyle/>
            <a:p>
              <a:endParaRPr lang="en-US" dirty="0">
                <a:latin typeface="Elephant" pitchFamily="18" charset="0"/>
              </a:endParaRPr>
            </a:p>
          </p:txBody>
        </p:sp>
        <p:sp>
          <p:nvSpPr>
            <p:cNvPr id="121" name="AutoShape 127"/>
            <p:cNvSpPr>
              <a:spLocks noChangeAspect="1" noChangeArrowheads="1"/>
            </p:cNvSpPr>
            <p:nvPr/>
          </p:nvSpPr>
          <p:spPr bwMode="auto">
            <a:xfrm rot="1403065">
              <a:off x="2121" y="1617"/>
              <a:ext cx="104" cy="438"/>
            </a:xfrm>
            <a:prstGeom prst="can">
              <a:avLst>
                <a:gd name="adj" fmla="val 52176"/>
              </a:avLst>
            </a:prstGeom>
            <a:gradFill rotWithShape="0">
              <a:gsLst>
                <a:gs pos="0">
                  <a:srgbClr val="000080"/>
                </a:gs>
                <a:gs pos="100000">
                  <a:srgbClr val="00CCFF"/>
                </a:gs>
              </a:gsLst>
              <a:lin ang="0" scaled="1"/>
            </a:gradFill>
            <a:ln w="9525">
              <a:noFill/>
              <a:round/>
              <a:headEnd/>
              <a:tailEnd/>
            </a:ln>
          </p:spPr>
          <p:txBody>
            <a:bodyPr/>
            <a:lstStyle/>
            <a:p>
              <a:endParaRPr lang="en-US" dirty="0">
                <a:latin typeface="Elephant" pitchFamily="18" charset="0"/>
              </a:endParaRPr>
            </a:p>
          </p:txBody>
        </p:sp>
        <p:sp>
          <p:nvSpPr>
            <p:cNvPr id="122" name="AutoShape 128"/>
            <p:cNvSpPr>
              <a:spLocks noChangeAspect="1" noChangeArrowheads="1"/>
            </p:cNvSpPr>
            <p:nvPr/>
          </p:nvSpPr>
          <p:spPr bwMode="auto">
            <a:xfrm rot="-5796936">
              <a:off x="895" y="2525"/>
              <a:ext cx="103" cy="444"/>
            </a:xfrm>
            <a:prstGeom prst="can">
              <a:avLst>
                <a:gd name="adj" fmla="val 53405"/>
              </a:avLst>
            </a:prstGeom>
            <a:gradFill rotWithShape="0">
              <a:gsLst>
                <a:gs pos="0">
                  <a:srgbClr val="00CCFF"/>
                </a:gs>
                <a:gs pos="100000">
                  <a:srgbClr val="000080"/>
                </a:gs>
              </a:gsLst>
              <a:lin ang="5400000" scaled="1"/>
            </a:gradFill>
            <a:ln w="9525">
              <a:noFill/>
              <a:round/>
              <a:headEnd/>
              <a:tailEnd/>
            </a:ln>
          </p:spPr>
          <p:txBody>
            <a:bodyPr/>
            <a:lstStyle/>
            <a:p>
              <a:endParaRPr lang="en-US" dirty="0">
                <a:latin typeface="Elephant" pitchFamily="18" charset="0"/>
              </a:endParaRPr>
            </a:p>
          </p:txBody>
        </p:sp>
        <p:sp>
          <p:nvSpPr>
            <p:cNvPr id="123" name="AutoShape 129"/>
            <p:cNvSpPr>
              <a:spLocks noChangeAspect="1" noChangeArrowheads="1"/>
            </p:cNvSpPr>
            <p:nvPr/>
          </p:nvSpPr>
          <p:spPr bwMode="auto">
            <a:xfrm rot="8603065">
              <a:off x="2287" y="3099"/>
              <a:ext cx="105" cy="439"/>
            </a:xfrm>
            <a:prstGeom prst="can">
              <a:avLst>
                <a:gd name="adj" fmla="val 51797"/>
              </a:avLst>
            </a:prstGeom>
            <a:gradFill rotWithShape="0">
              <a:gsLst>
                <a:gs pos="0">
                  <a:srgbClr val="000080"/>
                </a:gs>
                <a:gs pos="100000">
                  <a:srgbClr val="00CCFF"/>
                </a:gs>
              </a:gsLst>
              <a:lin ang="18900000" scaled="1"/>
            </a:gradFill>
            <a:ln w="9525">
              <a:noFill/>
              <a:round/>
              <a:headEnd/>
              <a:tailEnd/>
            </a:ln>
          </p:spPr>
          <p:txBody>
            <a:bodyPr/>
            <a:lstStyle/>
            <a:p>
              <a:endParaRPr lang="en-US" dirty="0">
                <a:latin typeface="Elephant" pitchFamily="18" charset="0"/>
              </a:endParaRPr>
            </a:p>
          </p:txBody>
        </p:sp>
        <p:sp>
          <p:nvSpPr>
            <p:cNvPr id="124" name="AutoShape 130"/>
            <p:cNvSpPr>
              <a:spLocks noChangeAspect="1" noChangeArrowheads="1"/>
            </p:cNvSpPr>
            <p:nvPr/>
          </p:nvSpPr>
          <p:spPr bwMode="auto">
            <a:xfrm rot="-396936">
              <a:off x="1654" y="1696"/>
              <a:ext cx="104" cy="276"/>
            </a:xfrm>
            <a:prstGeom prst="can">
              <a:avLst>
                <a:gd name="adj" fmla="val 51811"/>
              </a:avLst>
            </a:prstGeom>
            <a:gradFill rotWithShape="0">
              <a:gsLst>
                <a:gs pos="0">
                  <a:srgbClr val="000080"/>
                </a:gs>
                <a:gs pos="100000">
                  <a:srgbClr val="00CCFF"/>
                </a:gs>
              </a:gsLst>
              <a:lin ang="18900000" scaled="1"/>
            </a:gradFill>
            <a:ln w="9525">
              <a:noFill/>
              <a:round/>
              <a:headEnd/>
              <a:tailEnd/>
            </a:ln>
          </p:spPr>
          <p:txBody>
            <a:bodyPr/>
            <a:lstStyle/>
            <a:p>
              <a:endParaRPr lang="en-US" dirty="0">
                <a:latin typeface="Elephant" pitchFamily="18" charset="0"/>
              </a:endParaRPr>
            </a:p>
          </p:txBody>
        </p:sp>
        <p:sp>
          <p:nvSpPr>
            <p:cNvPr id="125" name="AutoShape 131"/>
            <p:cNvSpPr>
              <a:spLocks noChangeAspect="1" noChangeArrowheads="1"/>
            </p:cNvSpPr>
            <p:nvPr/>
          </p:nvSpPr>
          <p:spPr bwMode="auto">
            <a:xfrm rot="3203065">
              <a:off x="2432" y="2026"/>
              <a:ext cx="104" cy="280"/>
            </a:xfrm>
            <a:prstGeom prst="can">
              <a:avLst>
                <a:gd name="adj" fmla="val 52562"/>
              </a:avLst>
            </a:prstGeom>
            <a:gradFill rotWithShape="0">
              <a:gsLst>
                <a:gs pos="0">
                  <a:srgbClr val="000080"/>
                </a:gs>
                <a:gs pos="100000">
                  <a:srgbClr val="00CCFF"/>
                </a:gs>
              </a:gsLst>
              <a:lin ang="0" scaled="1"/>
            </a:gradFill>
            <a:ln w="9525">
              <a:noFill/>
              <a:round/>
              <a:headEnd/>
              <a:tailEnd/>
            </a:ln>
          </p:spPr>
          <p:txBody>
            <a:bodyPr/>
            <a:lstStyle/>
            <a:p>
              <a:endParaRPr lang="en-US" dirty="0">
                <a:latin typeface="Elephant" pitchFamily="18" charset="0"/>
              </a:endParaRPr>
            </a:p>
          </p:txBody>
        </p:sp>
      </p:grpSp>
      <p:sp>
        <p:nvSpPr>
          <p:cNvPr id="179" name="Szövegdoboz 178"/>
          <p:cNvSpPr txBox="1"/>
          <p:nvPr/>
        </p:nvSpPr>
        <p:spPr>
          <a:xfrm>
            <a:off x="539552" y="1772816"/>
            <a:ext cx="922497" cy="307777"/>
          </a:xfrm>
          <a:prstGeom prst="rect">
            <a:avLst/>
          </a:prstGeom>
          <a:noFill/>
        </p:spPr>
        <p:txBody>
          <a:bodyPr wrap="none" rtlCol="0">
            <a:spAutoFit/>
          </a:bodyPr>
          <a:lstStyle/>
          <a:p>
            <a:r>
              <a:rPr lang="hu-HU" sz="1400" i="1" dirty="0" smtClean="0"/>
              <a:t>PRV virion</a:t>
            </a:r>
            <a:endParaRPr lang="hu-HU" sz="1400" i="1" dirty="0"/>
          </a:p>
        </p:txBody>
      </p:sp>
      <p:sp>
        <p:nvSpPr>
          <p:cNvPr id="75" name="Szövegdoboz 74"/>
          <p:cNvSpPr txBox="1"/>
          <p:nvPr/>
        </p:nvSpPr>
        <p:spPr>
          <a:xfrm>
            <a:off x="5652120" y="2780928"/>
            <a:ext cx="2952328" cy="1200329"/>
          </a:xfrm>
          <a:prstGeom prst="rect">
            <a:avLst/>
          </a:prstGeom>
          <a:noFill/>
          <a:effectLst/>
        </p:spPr>
        <p:txBody>
          <a:bodyPr wrap="square" rtlCol="0">
            <a:spAutoFit/>
          </a:bodyPr>
          <a:lstStyle/>
          <a:p>
            <a:r>
              <a:rPr lang="en-US" dirty="0" smtClean="0"/>
              <a:t>Alpha-herpesvirus</a:t>
            </a:r>
            <a:endParaRPr lang="en-US" sz="600" dirty="0" smtClean="0"/>
          </a:p>
          <a:p>
            <a:r>
              <a:rPr lang="en-US" dirty="0" smtClean="0"/>
              <a:t>Natural host: pig</a:t>
            </a:r>
            <a:endParaRPr lang="en-US" sz="600" dirty="0" smtClean="0"/>
          </a:p>
          <a:p>
            <a:r>
              <a:rPr lang="en-US" dirty="0" smtClean="0"/>
              <a:t>Enveloped</a:t>
            </a:r>
            <a:r>
              <a:rPr lang="hu-HU" dirty="0" smtClean="0"/>
              <a:t> virus</a:t>
            </a:r>
            <a:endParaRPr lang="en-US" dirty="0" smtClean="0"/>
          </a:p>
          <a:p>
            <a:r>
              <a:rPr lang="en-US" dirty="0" smtClean="0"/>
              <a:t>Large double-stranded DNA</a:t>
            </a:r>
            <a:endParaRPr lang="en-US" dirty="0"/>
          </a:p>
        </p:txBody>
      </p:sp>
      <p:sp>
        <p:nvSpPr>
          <p:cNvPr id="76" name="Szövegdoboz 75"/>
          <p:cNvSpPr txBox="1"/>
          <p:nvPr/>
        </p:nvSpPr>
        <p:spPr>
          <a:xfrm>
            <a:off x="107504" y="5661248"/>
            <a:ext cx="7392793" cy="1077218"/>
          </a:xfrm>
          <a:prstGeom prst="rect">
            <a:avLst/>
          </a:prstGeom>
          <a:noFill/>
        </p:spPr>
        <p:txBody>
          <a:bodyPr wrap="none" rtlCol="0">
            <a:spAutoFit/>
          </a:bodyPr>
          <a:lstStyle/>
          <a:p>
            <a:r>
              <a:rPr lang="en-US" sz="1600" b="1" dirty="0" smtClean="0"/>
              <a:t>PRV is widely used as </a:t>
            </a:r>
            <a:r>
              <a:rPr lang="hu-HU" sz="1600" b="1" dirty="0" smtClean="0"/>
              <a:t>a</a:t>
            </a:r>
            <a:endParaRPr lang="en-US" sz="1600" b="1" dirty="0" smtClean="0"/>
          </a:p>
          <a:p>
            <a:pPr marL="342900" indent="-342900">
              <a:buAutoNum type="arabicParenBoth"/>
            </a:pPr>
            <a:r>
              <a:rPr lang="en-US" sz="1600" dirty="0" smtClean="0"/>
              <a:t>model organism for the investigation of molecular pathogenesis of herpesviruses</a:t>
            </a:r>
          </a:p>
          <a:p>
            <a:pPr marL="342900" indent="-342900">
              <a:buAutoNum type="arabicParenBoth"/>
            </a:pPr>
            <a:r>
              <a:rPr lang="en-US" sz="1600" dirty="0" smtClean="0"/>
              <a:t>trans-neuronal tract-tracing tool</a:t>
            </a:r>
          </a:p>
          <a:p>
            <a:pPr marL="342900" indent="-342900">
              <a:buAutoNum type="arabicParenBoth"/>
            </a:pPr>
            <a:r>
              <a:rPr lang="en-US" sz="1600" dirty="0" smtClean="0"/>
              <a:t>gene delivery vector</a:t>
            </a:r>
          </a:p>
        </p:txBody>
      </p:sp>
    </p:spTree>
    <p:extLst>
      <p:ext uri="{BB962C8B-B14F-4D97-AF65-F5344CB8AC3E}">
        <p14:creationId xmlns:p14="http://schemas.microsoft.com/office/powerpoint/2010/main" val="1384426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églalap 29"/>
          <p:cNvSpPr/>
          <p:nvPr/>
        </p:nvSpPr>
        <p:spPr>
          <a:xfrm>
            <a:off x="755576" y="3140968"/>
            <a:ext cx="7344816" cy="1080120"/>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 name="Szövegdoboz 35"/>
          <p:cNvSpPr txBox="1"/>
          <p:nvPr/>
        </p:nvSpPr>
        <p:spPr>
          <a:xfrm>
            <a:off x="8790976" y="-4536"/>
            <a:ext cx="359394"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hu-HU" dirty="0" smtClean="0"/>
              <a:t>6</a:t>
            </a:r>
            <a:r>
              <a:rPr lang="en-US" dirty="0" smtClean="0"/>
              <a:t>.</a:t>
            </a:r>
            <a:endParaRPr lang="en-US" dirty="0"/>
          </a:p>
        </p:txBody>
      </p:sp>
      <p:pic>
        <p:nvPicPr>
          <p:cNvPr id="7" name="Picture 4" descr="http://4.bp.blogspot.com/-H92EKayffI0/UfavoXkkGII/AAAAAAAAAJE/quFS3oO8FHo/s1600/RS+II_lo+res.png"/>
          <p:cNvPicPr>
            <a:picLocks noChangeAspect="1" noChangeArrowheads="1"/>
          </p:cNvPicPr>
          <p:nvPr/>
        </p:nvPicPr>
        <p:blipFill>
          <a:blip r:embed="rId3" cstate="print"/>
          <a:srcRect/>
          <a:stretch>
            <a:fillRect/>
          </a:stretch>
        </p:blipFill>
        <p:spPr bwMode="auto">
          <a:xfrm>
            <a:off x="5853123" y="4437112"/>
            <a:ext cx="3283956" cy="2393183"/>
          </a:xfrm>
          <a:prstGeom prst="rect">
            <a:avLst/>
          </a:prstGeom>
          <a:noFill/>
        </p:spPr>
      </p:pic>
      <p:sp>
        <p:nvSpPr>
          <p:cNvPr id="8" name="Téglalap 7"/>
          <p:cNvSpPr/>
          <p:nvPr/>
        </p:nvSpPr>
        <p:spPr>
          <a:xfrm>
            <a:off x="3707904" y="5661248"/>
            <a:ext cx="2291525" cy="369332"/>
          </a:xfrm>
          <a:prstGeom prst="rect">
            <a:avLst/>
          </a:prstGeom>
        </p:spPr>
        <p:txBody>
          <a:bodyPr wrap="none">
            <a:spAutoFit/>
          </a:bodyPr>
          <a:lstStyle/>
          <a:p>
            <a:r>
              <a:rPr lang="en-US" b="1" dirty="0" err="1" smtClean="0"/>
              <a:t>PacBio</a:t>
            </a:r>
            <a:r>
              <a:rPr lang="en-US" b="1" dirty="0" smtClean="0"/>
              <a:t> RS II</a:t>
            </a:r>
            <a:r>
              <a:rPr lang="hu-HU" b="1" dirty="0" smtClean="0"/>
              <a:t> platform</a:t>
            </a:r>
            <a:r>
              <a:rPr lang="en-US" b="1" dirty="0" smtClean="0"/>
              <a:t> </a:t>
            </a:r>
            <a:endParaRPr lang="hu-HU" b="1" dirty="0" smtClean="0"/>
          </a:p>
        </p:txBody>
      </p:sp>
      <p:sp>
        <p:nvSpPr>
          <p:cNvPr id="10" name="Rectangle 13"/>
          <p:cNvSpPr>
            <a:spLocks noChangeArrowheads="1"/>
          </p:cNvSpPr>
          <p:nvPr/>
        </p:nvSpPr>
        <p:spPr bwMode="auto">
          <a:xfrm>
            <a:off x="1043608" y="3730179"/>
            <a:ext cx="6538912" cy="104775"/>
          </a:xfrm>
          <a:prstGeom prst="rect">
            <a:avLst/>
          </a:prstGeom>
          <a:solidFill>
            <a:srgbClr val="DDDDDD"/>
          </a:solidFill>
          <a:ln w="9525">
            <a:solidFill>
              <a:schemeClr val="tx1"/>
            </a:solidFill>
            <a:miter lim="800000"/>
            <a:headEnd/>
            <a:tailEnd/>
          </a:ln>
          <a:scene3d>
            <a:camera prst="orthographicFront"/>
            <a:lightRig rig="threePt" dir="t"/>
          </a:scene3d>
          <a:sp3d>
            <a:bevelT w="139700" h="139700" prst="divot"/>
          </a:sp3d>
        </p:spPr>
        <p:txBody>
          <a:bodyPr wrap="none" anchor="ctr"/>
          <a:lstStyle/>
          <a:p>
            <a:pPr>
              <a:defRPr/>
            </a:pPr>
            <a:endParaRPr lang="hu-HU">
              <a:latin typeface="Rosewood Std Regular" pitchFamily="50" charset="0"/>
              <a:cs typeface="+mn-cs"/>
            </a:endParaRPr>
          </a:p>
        </p:txBody>
      </p:sp>
      <p:sp>
        <p:nvSpPr>
          <p:cNvPr id="11" name="AutoShape 40"/>
          <p:cNvSpPr>
            <a:spLocks noChangeArrowheads="1"/>
          </p:cNvSpPr>
          <p:nvPr/>
        </p:nvSpPr>
        <p:spPr bwMode="auto">
          <a:xfrm flipH="1">
            <a:off x="5380658" y="3670176"/>
            <a:ext cx="792162" cy="224780"/>
          </a:xfrm>
          <a:prstGeom prst="roundRect">
            <a:avLst>
              <a:gd name="adj" fmla="val 16667"/>
            </a:avLst>
          </a:prstGeom>
          <a:gradFill rotWithShape="1">
            <a:gsLst>
              <a:gs pos="0">
                <a:srgbClr val="666666"/>
              </a:gs>
              <a:gs pos="50000">
                <a:srgbClr val="DDDDDD"/>
              </a:gs>
              <a:gs pos="100000">
                <a:srgbClr val="666666"/>
              </a:gs>
            </a:gsLst>
            <a:lin ang="5400000" scaled="1"/>
          </a:gradFill>
          <a:ln w="22225">
            <a:solidFill>
              <a:srgbClr val="333333"/>
            </a:solidFill>
            <a:round/>
            <a:headEnd/>
            <a:tailEnd/>
          </a:ln>
        </p:spPr>
        <p:txBody>
          <a:bodyPr/>
          <a:lstStyle/>
          <a:p>
            <a:pPr eaLnBrk="0" hangingPunct="0"/>
            <a:endParaRPr lang="hu-HU" sz="1000">
              <a:latin typeface="Times New Roman" pitchFamily="18" charset="0"/>
            </a:endParaRPr>
          </a:p>
        </p:txBody>
      </p:sp>
      <p:sp>
        <p:nvSpPr>
          <p:cNvPr id="12" name="AutoShape 41"/>
          <p:cNvSpPr>
            <a:spLocks noChangeArrowheads="1"/>
          </p:cNvSpPr>
          <p:nvPr/>
        </p:nvSpPr>
        <p:spPr bwMode="auto">
          <a:xfrm flipH="1">
            <a:off x="6837983" y="3670176"/>
            <a:ext cx="792162" cy="224780"/>
          </a:xfrm>
          <a:prstGeom prst="roundRect">
            <a:avLst>
              <a:gd name="adj" fmla="val 16667"/>
            </a:avLst>
          </a:prstGeom>
          <a:gradFill rotWithShape="1">
            <a:gsLst>
              <a:gs pos="0">
                <a:srgbClr val="666666"/>
              </a:gs>
              <a:gs pos="50000">
                <a:srgbClr val="DDDDDD"/>
              </a:gs>
              <a:gs pos="100000">
                <a:srgbClr val="666666"/>
              </a:gs>
            </a:gsLst>
            <a:lin ang="5400000" scaled="1"/>
          </a:gradFill>
          <a:ln w="22225">
            <a:solidFill>
              <a:srgbClr val="333333"/>
            </a:solidFill>
            <a:round/>
            <a:headEnd/>
            <a:tailEnd/>
          </a:ln>
        </p:spPr>
        <p:txBody>
          <a:bodyPr/>
          <a:lstStyle/>
          <a:p>
            <a:pPr eaLnBrk="0" hangingPunct="0"/>
            <a:r>
              <a:rPr lang="hu-HU" sz="1000">
                <a:latin typeface="Times New Roman" pitchFamily="18" charset="0"/>
              </a:rPr>
              <a:t> </a:t>
            </a:r>
          </a:p>
        </p:txBody>
      </p:sp>
      <p:sp>
        <p:nvSpPr>
          <p:cNvPr id="15" name="AutoShape 45"/>
          <p:cNvSpPr>
            <a:spLocks noChangeArrowheads="1"/>
          </p:cNvSpPr>
          <p:nvPr/>
        </p:nvSpPr>
        <p:spPr bwMode="auto">
          <a:xfrm flipH="1">
            <a:off x="5591795" y="3746847"/>
            <a:ext cx="365125" cy="71438"/>
          </a:xfrm>
          <a:prstGeom prst="rightArrow">
            <a:avLst>
              <a:gd name="adj1" fmla="val 50000"/>
              <a:gd name="adj2" fmla="val 127777"/>
            </a:avLst>
          </a:prstGeom>
          <a:solidFill>
            <a:schemeClr val="tx1"/>
          </a:solidFill>
          <a:ln w="9525">
            <a:solidFill>
              <a:schemeClr val="tx1"/>
            </a:solidFill>
            <a:miter lim="800000"/>
            <a:headEnd/>
            <a:tailEnd/>
          </a:ln>
        </p:spPr>
        <p:txBody>
          <a:bodyPr wrap="none" anchor="ctr"/>
          <a:lstStyle/>
          <a:p>
            <a:endParaRPr lang="hu-HU">
              <a:latin typeface="Rosewood Std Regular" pitchFamily="50" charset="0"/>
            </a:endParaRPr>
          </a:p>
        </p:txBody>
      </p:sp>
      <p:sp>
        <p:nvSpPr>
          <p:cNvPr id="16" name="AutoShape 46"/>
          <p:cNvSpPr>
            <a:spLocks noChangeArrowheads="1"/>
          </p:cNvSpPr>
          <p:nvPr/>
        </p:nvSpPr>
        <p:spPr bwMode="auto">
          <a:xfrm flipV="1">
            <a:off x="7055470" y="3746847"/>
            <a:ext cx="365125" cy="71438"/>
          </a:xfrm>
          <a:prstGeom prst="rightArrow">
            <a:avLst>
              <a:gd name="adj1" fmla="val 50000"/>
              <a:gd name="adj2" fmla="val 127777"/>
            </a:avLst>
          </a:prstGeom>
          <a:solidFill>
            <a:schemeClr val="tx1"/>
          </a:solidFill>
          <a:ln w="9525">
            <a:solidFill>
              <a:schemeClr val="tx1"/>
            </a:solidFill>
            <a:miter lim="800000"/>
            <a:headEnd/>
            <a:tailEnd/>
          </a:ln>
        </p:spPr>
        <p:txBody>
          <a:bodyPr rot="10800000" wrap="none" anchor="ctr"/>
          <a:lstStyle/>
          <a:p>
            <a:endParaRPr lang="hu-HU">
              <a:latin typeface="Rosewood Std Regular" pitchFamily="50" charset="0"/>
            </a:endParaRPr>
          </a:p>
        </p:txBody>
      </p:sp>
      <p:sp>
        <p:nvSpPr>
          <p:cNvPr id="27" name="Text Box 19"/>
          <p:cNvSpPr txBox="1">
            <a:spLocks noChangeArrowheads="1"/>
          </p:cNvSpPr>
          <p:nvPr/>
        </p:nvSpPr>
        <p:spPr bwMode="auto">
          <a:xfrm>
            <a:off x="1069008" y="3212976"/>
            <a:ext cx="6769100" cy="342900"/>
          </a:xfrm>
          <a:prstGeom prst="rect">
            <a:avLst/>
          </a:prstGeom>
          <a:noFill/>
          <a:ln w="9525">
            <a:noFill/>
            <a:miter lim="800000"/>
            <a:headEnd/>
            <a:tailEnd/>
          </a:ln>
        </p:spPr>
        <p:txBody>
          <a:bodyPr/>
          <a:lstStyle/>
          <a:p>
            <a:pPr eaLnBrk="0" hangingPunct="0">
              <a:defRPr/>
            </a:pPr>
            <a:r>
              <a:rPr lang="hu-HU"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oper Black" pitchFamily="18" charset="0"/>
                <a:cs typeface="+mn-cs"/>
              </a:rPr>
              <a:t>                                  UL                                     IR        US      TR  </a:t>
            </a:r>
          </a:p>
        </p:txBody>
      </p:sp>
      <p:sp>
        <p:nvSpPr>
          <p:cNvPr id="14" name="Szövegdoboz 13"/>
          <p:cNvSpPr txBox="1"/>
          <p:nvPr/>
        </p:nvSpPr>
        <p:spPr>
          <a:xfrm>
            <a:off x="668710" y="4250035"/>
            <a:ext cx="1913537" cy="954107"/>
          </a:xfrm>
          <a:prstGeom prst="rect">
            <a:avLst/>
          </a:prstGeom>
          <a:noFill/>
        </p:spPr>
        <p:txBody>
          <a:bodyPr wrap="none" rtlCol="0">
            <a:spAutoFit/>
          </a:bodyPr>
          <a:lstStyle/>
          <a:p>
            <a:r>
              <a:rPr lang="en-US" sz="1400" b="1" dirty="0" smtClean="0"/>
              <a:t>U</a:t>
            </a:r>
            <a:r>
              <a:rPr lang="hu-HU" sz="1400" b="1" dirty="0" smtClean="0"/>
              <a:t>L</a:t>
            </a:r>
            <a:r>
              <a:rPr lang="en-US" sz="1400" dirty="0" smtClean="0"/>
              <a:t>: unique long</a:t>
            </a:r>
            <a:r>
              <a:rPr lang="hu-HU" sz="1400" dirty="0" smtClean="0"/>
              <a:t> region</a:t>
            </a:r>
            <a:endParaRPr lang="en-US" sz="1400" dirty="0" smtClean="0"/>
          </a:p>
          <a:p>
            <a:r>
              <a:rPr lang="en-US" sz="1400" b="1" dirty="0" smtClean="0"/>
              <a:t>U</a:t>
            </a:r>
            <a:r>
              <a:rPr lang="hu-HU" sz="1400" b="1" dirty="0" smtClean="0"/>
              <a:t>S</a:t>
            </a:r>
            <a:r>
              <a:rPr lang="en-US" sz="1400" dirty="0" smtClean="0"/>
              <a:t>: unique short</a:t>
            </a:r>
            <a:r>
              <a:rPr lang="hu-HU" sz="1400" dirty="0" smtClean="0"/>
              <a:t> region</a:t>
            </a:r>
            <a:endParaRPr lang="en-US" sz="1400" dirty="0" smtClean="0"/>
          </a:p>
          <a:p>
            <a:r>
              <a:rPr lang="en-US" sz="1400" b="1" dirty="0" smtClean="0"/>
              <a:t>IR</a:t>
            </a:r>
            <a:r>
              <a:rPr lang="en-US" sz="1400" dirty="0" smtClean="0"/>
              <a:t>: internal repeat</a:t>
            </a:r>
          </a:p>
          <a:p>
            <a:r>
              <a:rPr lang="en-US" sz="1400" b="1" dirty="0" smtClean="0"/>
              <a:t>TR</a:t>
            </a:r>
            <a:r>
              <a:rPr lang="en-US" sz="1400" dirty="0" smtClean="0"/>
              <a:t>: terminal repeat</a:t>
            </a:r>
            <a:endParaRPr lang="en-US" sz="1400" dirty="0"/>
          </a:p>
        </p:txBody>
      </p:sp>
      <p:pic>
        <p:nvPicPr>
          <p:cNvPr id="191489" name="Picture 1"/>
          <p:cNvPicPr>
            <a:picLocks noChangeAspect="1" noChangeArrowheads="1"/>
          </p:cNvPicPr>
          <p:nvPr/>
        </p:nvPicPr>
        <p:blipFill>
          <a:blip r:embed="rId4" cstate="print"/>
          <a:srcRect l="39968" t="34533" r="32554" b="39801"/>
          <a:stretch>
            <a:fillRect/>
          </a:stretch>
        </p:blipFill>
        <p:spPr bwMode="auto">
          <a:xfrm>
            <a:off x="425707" y="836712"/>
            <a:ext cx="4111456" cy="2160240"/>
          </a:xfrm>
          <a:prstGeom prst="rect">
            <a:avLst/>
          </a:prstGeom>
          <a:noFill/>
          <a:ln w="9525">
            <a:noFill/>
            <a:miter lim="800000"/>
            <a:headEnd/>
            <a:tailEnd/>
          </a:ln>
        </p:spPr>
      </p:pic>
      <p:sp>
        <p:nvSpPr>
          <p:cNvPr id="34" name="Téglalap 33"/>
          <p:cNvSpPr/>
          <p:nvPr/>
        </p:nvSpPr>
        <p:spPr>
          <a:xfrm>
            <a:off x="4103440" y="692696"/>
            <a:ext cx="5040560" cy="646331"/>
          </a:xfrm>
          <a:prstGeom prst="rect">
            <a:avLst/>
          </a:prstGeom>
          <a:effectLst/>
        </p:spPr>
        <p:txBody>
          <a:bodyPr wrap="square">
            <a:spAutoFit/>
          </a:bodyPr>
          <a:lstStyle/>
          <a:p>
            <a:pPr algn="ctr"/>
            <a:r>
              <a:rPr lang="hu-HU" sz="3600" b="1" dirty="0" smtClean="0">
                <a:latin typeface="Arial Black" pitchFamily="34" charset="0"/>
              </a:rPr>
              <a:t>The </a:t>
            </a:r>
            <a:r>
              <a:rPr lang="en-US" sz="3600" b="1" dirty="0" smtClean="0">
                <a:latin typeface="Arial Black" pitchFamily="34" charset="0"/>
              </a:rPr>
              <a:t>PRV genome</a:t>
            </a:r>
            <a:endParaRPr lang="en-US" sz="3600" b="1" dirty="0">
              <a:latin typeface="Arial Black" pitchFamily="34" charset="0"/>
            </a:endParaRPr>
          </a:p>
        </p:txBody>
      </p:sp>
    </p:spTree>
    <p:extLst>
      <p:ext uri="{BB962C8B-B14F-4D97-AF65-F5344CB8AC3E}">
        <p14:creationId xmlns:p14="http://schemas.microsoft.com/office/powerpoint/2010/main" val="1384426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10519</TotalTime>
  <Words>2757</Words>
  <Application>Microsoft Office PowerPoint</Application>
  <PresentationFormat>On-screen Show (4:3)</PresentationFormat>
  <Paragraphs>1016</Paragraphs>
  <Slides>51</Slides>
  <Notes>39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54" baseType="lpstr">
      <vt:lpstr>Office-téma</vt:lpstr>
      <vt:lpstr>Microsoft Word 97 - 2003 Document</vt:lpstr>
      <vt:lpstr>SPW 10.0 Graph</vt:lpstr>
      <vt:lpstr>About OMICS Group</vt:lpstr>
      <vt:lpstr>About OMICS International Conferences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 Us Meet Again</vt:lpstr>
    </vt:vector>
  </TitlesOfParts>
  <Company>SZTE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SZTE</dc:creator>
  <cp:lastModifiedBy>Arif Kamal Khan</cp:lastModifiedBy>
  <cp:revision>974</cp:revision>
  <dcterms:created xsi:type="dcterms:W3CDTF">2012-03-11T10:11:27Z</dcterms:created>
  <dcterms:modified xsi:type="dcterms:W3CDTF">2015-08-01T13:45:14Z</dcterms:modified>
</cp:coreProperties>
</file>