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7" r:id="rId2"/>
    <p:sldId id="378" r:id="rId3"/>
    <p:sldId id="368" r:id="rId4"/>
    <p:sldId id="380" r:id="rId5"/>
    <p:sldId id="381" r:id="rId6"/>
    <p:sldId id="382" r:id="rId7"/>
    <p:sldId id="318" r:id="rId8"/>
    <p:sldId id="323" r:id="rId9"/>
    <p:sldId id="256" r:id="rId10"/>
    <p:sldId id="282" r:id="rId11"/>
    <p:sldId id="258" r:id="rId12"/>
    <p:sldId id="263" r:id="rId13"/>
    <p:sldId id="348" r:id="rId14"/>
    <p:sldId id="359" r:id="rId15"/>
    <p:sldId id="326" r:id="rId16"/>
    <p:sldId id="330" r:id="rId17"/>
    <p:sldId id="293" r:id="rId18"/>
    <p:sldId id="270" r:id="rId19"/>
    <p:sldId id="294" r:id="rId20"/>
    <p:sldId id="298" r:id="rId21"/>
    <p:sldId id="302" r:id="rId22"/>
    <p:sldId id="304" r:id="rId23"/>
    <p:sldId id="376" r:id="rId24"/>
    <p:sldId id="32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146032"/>
    <a:srgbClr val="176A3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312" y="240"/>
      </p:cViewPr>
      <p:guideLst>
        <p:guide orient="horz" pos="2885"/>
        <p:guide pos="26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esktop:TLR%20data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esktop:TLR%20data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ocuments:Microsoft%20User%20Data:Office%202011%20AutoRecovery:TLR%20data%20(version%201)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ocuments:Microsoft%20User%20Data:Office%202011%20AutoRecovery:TLR%20data%20(version%201)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esktop:Sle1b.yaa%20data%20sheet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esktop:Sle1b.yaa%20data%20shee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esktop:figure%20for%20gran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esktop:figure%20for%20gran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esktop:figure%20for%20gran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esktop:Eric's%20stuff%20:Naive%20TLR%20GC%20and%20TFH%20figur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wong:Desktop:Eric's%20stuff%20:Naive%20TLR%20GC%20and%20TFH%20figu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Sheet1!$A$4:$A$15</c:f>
              <c:numCache>
                <c:formatCode>General</c:formatCode>
                <c:ptCount val="12"/>
                <c:pt idx="0">
                  <c:v>1.3</c:v>
                </c:pt>
                <c:pt idx="1">
                  <c:v>0.7</c:v>
                </c:pt>
                <c:pt idx="2">
                  <c:v>1.3</c:v>
                </c:pt>
                <c:pt idx="3">
                  <c:v>1.0</c:v>
                </c:pt>
                <c:pt idx="4">
                  <c:v>0.8</c:v>
                </c:pt>
                <c:pt idx="5">
                  <c:v>1.2</c:v>
                </c:pt>
                <c:pt idx="6">
                  <c:v>0.8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1.2</c:v>
                </c:pt>
                <c:pt idx="11">
                  <c:v>0.7</c:v>
                </c:pt>
              </c:numCache>
            </c:numRef>
          </c:xVal>
          <c:yVal>
            <c:numRef>
              <c:f>Sheet1!$B$4:$B$15</c:f>
              <c:numCache>
                <c:formatCode>General</c:formatCode>
                <c:ptCount val="12"/>
                <c:pt idx="0">
                  <c:v>1.15</c:v>
                </c:pt>
                <c:pt idx="1">
                  <c:v>1.53</c:v>
                </c:pt>
                <c:pt idx="2">
                  <c:v>1.45</c:v>
                </c:pt>
                <c:pt idx="3">
                  <c:v>1.27</c:v>
                </c:pt>
                <c:pt idx="4">
                  <c:v>1.11</c:v>
                </c:pt>
                <c:pt idx="5">
                  <c:v>2.02</c:v>
                </c:pt>
                <c:pt idx="6">
                  <c:v>1.76</c:v>
                </c:pt>
                <c:pt idx="7">
                  <c:v>1.57</c:v>
                </c:pt>
                <c:pt idx="8">
                  <c:v>1.13</c:v>
                </c:pt>
                <c:pt idx="9">
                  <c:v>2.0</c:v>
                </c:pt>
                <c:pt idx="10">
                  <c:v>1.26</c:v>
                </c:pt>
                <c:pt idx="11">
                  <c:v>1.01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Sheet1!$D$4:$D$17</c:f>
              <c:numCache>
                <c:formatCode>General</c:formatCode>
                <c:ptCount val="14"/>
                <c:pt idx="0">
                  <c:v>2.3</c:v>
                </c:pt>
                <c:pt idx="1">
                  <c:v>2.0</c:v>
                </c:pt>
                <c:pt idx="2">
                  <c:v>2.3</c:v>
                </c:pt>
                <c:pt idx="3">
                  <c:v>1.8</c:v>
                </c:pt>
                <c:pt idx="4">
                  <c:v>2.3</c:v>
                </c:pt>
                <c:pt idx="5">
                  <c:v>1.7</c:v>
                </c:pt>
                <c:pt idx="6">
                  <c:v>2.0</c:v>
                </c:pt>
                <c:pt idx="7">
                  <c:v>2.0</c:v>
                </c:pt>
                <c:pt idx="8">
                  <c:v>2.3</c:v>
                </c:pt>
                <c:pt idx="9">
                  <c:v>1.8</c:v>
                </c:pt>
                <c:pt idx="10">
                  <c:v>2.0</c:v>
                </c:pt>
                <c:pt idx="11">
                  <c:v>2.0</c:v>
                </c:pt>
                <c:pt idx="12">
                  <c:v>1.8</c:v>
                </c:pt>
                <c:pt idx="13">
                  <c:v>2.0</c:v>
                </c:pt>
              </c:numCache>
            </c:numRef>
          </c:xVal>
          <c:yVal>
            <c:numRef>
              <c:f>Sheet1!$E$4:$E$17</c:f>
              <c:numCache>
                <c:formatCode>General</c:formatCode>
                <c:ptCount val="14"/>
                <c:pt idx="0">
                  <c:v>2.86</c:v>
                </c:pt>
                <c:pt idx="1">
                  <c:v>1.42</c:v>
                </c:pt>
                <c:pt idx="2">
                  <c:v>2.03</c:v>
                </c:pt>
                <c:pt idx="3">
                  <c:v>2.64</c:v>
                </c:pt>
                <c:pt idx="4">
                  <c:v>4.159999999999997</c:v>
                </c:pt>
                <c:pt idx="5">
                  <c:v>4.02</c:v>
                </c:pt>
                <c:pt idx="6">
                  <c:v>3.0</c:v>
                </c:pt>
                <c:pt idx="7">
                  <c:v>4.3</c:v>
                </c:pt>
                <c:pt idx="8">
                  <c:v>2.42</c:v>
                </c:pt>
                <c:pt idx="9">
                  <c:v>4.43</c:v>
                </c:pt>
                <c:pt idx="10">
                  <c:v>5.23</c:v>
                </c:pt>
                <c:pt idx="11">
                  <c:v>3.62</c:v>
                </c:pt>
                <c:pt idx="12">
                  <c:v>2.13</c:v>
                </c:pt>
                <c:pt idx="13">
                  <c:v>2.14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8999592"/>
        <c:axId val="2118406888"/>
      </c:scatterChart>
      <c:valAx>
        <c:axId val="2098999592"/>
        <c:scaling>
          <c:orientation val="minMax"/>
          <c:max val="3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18406888"/>
        <c:crosses val="autoZero"/>
        <c:crossBetween val="midCat"/>
      </c:valAx>
      <c:valAx>
        <c:axId val="2118406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20989995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'6 mo'!$A$5:$A$15</c:f>
              <c:numCache>
                <c:formatCode>General</c:formatCode>
                <c:ptCount val="11"/>
                <c:pt idx="0">
                  <c:v>1.3</c:v>
                </c:pt>
                <c:pt idx="1">
                  <c:v>0.7</c:v>
                </c:pt>
                <c:pt idx="2">
                  <c:v>0.8</c:v>
                </c:pt>
                <c:pt idx="3">
                  <c:v>1.0</c:v>
                </c:pt>
                <c:pt idx="4">
                  <c:v>1.2</c:v>
                </c:pt>
                <c:pt idx="5">
                  <c:v>1.2</c:v>
                </c:pt>
                <c:pt idx="6">
                  <c:v>1.0</c:v>
                </c:pt>
                <c:pt idx="7">
                  <c:v>0.9</c:v>
                </c:pt>
                <c:pt idx="8">
                  <c:v>0.8</c:v>
                </c:pt>
                <c:pt idx="9">
                  <c:v>1.0</c:v>
                </c:pt>
                <c:pt idx="10">
                  <c:v>1.0</c:v>
                </c:pt>
              </c:numCache>
            </c:numRef>
          </c:xVal>
          <c:yVal>
            <c:numRef>
              <c:f>'6 mo'!$B$5:$B$15</c:f>
              <c:numCache>
                <c:formatCode>General</c:formatCode>
                <c:ptCount val="11"/>
                <c:pt idx="0">
                  <c:v>1.28</c:v>
                </c:pt>
                <c:pt idx="1">
                  <c:v>1.26</c:v>
                </c:pt>
                <c:pt idx="2">
                  <c:v>1.75</c:v>
                </c:pt>
                <c:pt idx="3">
                  <c:v>2.3</c:v>
                </c:pt>
                <c:pt idx="4">
                  <c:v>2.02</c:v>
                </c:pt>
                <c:pt idx="5">
                  <c:v>1.76</c:v>
                </c:pt>
                <c:pt idx="6">
                  <c:v>1.57</c:v>
                </c:pt>
                <c:pt idx="7">
                  <c:v>1.13</c:v>
                </c:pt>
                <c:pt idx="8">
                  <c:v>2.0</c:v>
                </c:pt>
                <c:pt idx="9">
                  <c:v>1.26</c:v>
                </c:pt>
                <c:pt idx="10">
                  <c:v>1.01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'6 mo'!$D$5:$D$13</c:f>
              <c:numCache>
                <c:formatCode>General</c:formatCode>
                <c:ptCount val="9"/>
                <c:pt idx="0">
                  <c:v>2.0</c:v>
                </c:pt>
                <c:pt idx="1">
                  <c:v>2.2</c:v>
                </c:pt>
                <c:pt idx="2">
                  <c:v>2.0</c:v>
                </c:pt>
                <c:pt idx="3">
                  <c:v>2.3</c:v>
                </c:pt>
                <c:pt idx="4">
                  <c:v>2.0</c:v>
                </c:pt>
                <c:pt idx="5">
                  <c:v>2.0</c:v>
                </c:pt>
                <c:pt idx="6">
                  <c:v>2.0</c:v>
                </c:pt>
                <c:pt idx="7">
                  <c:v>2.0</c:v>
                </c:pt>
                <c:pt idx="8">
                  <c:v>1.8</c:v>
                </c:pt>
              </c:numCache>
            </c:numRef>
          </c:xVal>
          <c:yVal>
            <c:numRef>
              <c:f>'6 mo'!$E$5:$E$13</c:f>
              <c:numCache>
                <c:formatCode>General</c:formatCode>
                <c:ptCount val="9"/>
                <c:pt idx="0">
                  <c:v>1.6</c:v>
                </c:pt>
                <c:pt idx="1">
                  <c:v>1.2</c:v>
                </c:pt>
                <c:pt idx="2">
                  <c:v>2.24</c:v>
                </c:pt>
                <c:pt idx="3">
                  <c:v>1.88</c:v>
                </c:pt>
                <c:pt idx="4">
                  <c:v>1.4</c:v>
                </c:pt>
                <c:pt idx="5">
                  <c:v>1.07</c:v>
                </c:pt>
                <c:pt idx="6">
                  <c:v>1.19</c:v>
                </c:pt>
                <c:pt idx="7">
                  <c:v>1.9</c:v>
                </c:pt>
                <c:pt idx="8">
                  <c:v>1.83</c:v>
                </c:pt>
              </c:numCache>
            </c:numRef>
          </c:yVal>
          <c:smooth val="0"/>
        </c:ser>
        <c:ser>
          <c:idx val="2"/>
          <c:order val="2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'6 mo'!$G$5:$G$18</c:f>
              <c:numCache>
                <c:formatCode>General</c:formatCode>
                <c:ptCount val="14"/>
                <c:pt idx="0">
                  <c:v>3.0</c:v>
                </c:pt>
                <c:pt idx="1">
                  <c:v>3.2</c:v>
                </c:pt>
                <c:pt idx="2">
                  <c:v>3.3</c:v>
                </c:pt>
                <c:pt idx="3">
                  <c:v>2.7</c:v>
                </c:pt>
                <c:pt idx="4">
                  <c:v>2.7</c:v>
                </c:pt>
                <c:pt idx="5">
                  <c:v>3.2</c:v>
                </c:pt>
                <c:pt idx="6">
                  <c:v>2.8</c:v>
                </c:pt>
                <c:pt idx="7">
                  <c:v>3.0</c:v>
                </c:pt>
                <c:pt idx="8">
                  <c:v>3.3</c:v>
                </c:pt>
                <c:pt idx="9">
                  <c:v>3.0</c:v>
                </c:pt>
                <c:pt idx="10">
                  <c:v>3.2</c:v>
                </c:pt>
                <c:pt idx="11">
                  <c:v>3.0</c:v>
                </c:pt>
                <c:pt idx="12">
                  <c:v>2.9</c:v>
                </c:pt>
                <c:pt idx="13">
                  <c:v>3.0</c:v>
                </c:pt>
              </c:numCache>
            </c:numRef>
          </c:xVal>
          <c:yVal>
            <c:numRef>
              <c:f>'6 mo'!$H$5:$H$18</c:f>
              <c:numCache>
                <c:formatCode>General</c:formatCode>
                <c:ptCount val="14"/>
                <c:pt idx="0">
                  <c:v>0.46</c:v>
                </c:pt>
                <c:pt idx="1">
                  <c:v>0.376</c:v>
                </c:pt>
                <c:pt idx="2">
                  <c:v>0.26</c:v>
                </c:pt>
                <c:pt idx="3">
                  <c:v>0.33</c:v>
                </c:pt>
                <c:pt idx="4">
                  <c:v>0.104</c:v>
                </c:pt>
                <c:pt idx="5">
                  <c:v>0.201</c:v>
                </c:pt>
                <c:pt idx="6">
                  <c:v>0.239</c:v>
                </c:pt>
                <c:pt idx="7">
                  <c:v>0.265</c:v>
                </c:pt>
                <c:pt idx="8">
                  <c:v>0.103</c:v>
                </c:pt>
                <c:pt idx="9">
                  <c:v>0.153</c:v>
                </c:pt>
                <c:pt idx="10">
                  <c:v>0.0981</c:v>
                </c:pt>
                <c:pt idx="11">
                  <c:v>0.108</c:v>
                </c:pt>
                <c:pt idx="12">
                  <c:v>0.0998</c:v>
                </c:pt>
                <c:pt idx="13">
                  <c:v>0.06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0055800"/>
        <c:axId val="2120061032"/>
      </c:scatterChart>
      <c:valAx>
        <c:axId val="2120055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20061032"/>
        <c:crosses val="autoZero"/>
        <c:crossBetween val="midCat"/>
      </c:valAx>
      <c:valAx>
        <c:axId val="2120061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21200558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'6 mo'!$A$30:$A$40</c:f>
              <c:numCache>
                <c:formatCode>General</c:formatCode>
                <c:ptCount val="11"/>
                <c:pt idx="0">
                  <c:v>1.0</c:v>
                </c:pt>
                <c:pt idx="1">
                  <c:v>0.7</c:v>
                </c:pt>
                <c:pt idx="2">
                  <c:v>1.3</c:v>
                </c:pt>
                <c:pt idx="3">
                  <c:v>1.0</c:v>
                </c:pt>
                <c:pt idx="4">
                  <c:v>1.0</c:v>
                </c:pt>
                <c:pt idx="5">
                  <c:v>0.8</c:v>
                </c:pt>
                <c:pt idx="6">
                  <c:v>1.0</c:v>
                </c:pt>
                <c:pt idx="7">
                  <c:v>0.9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</c:numCache>
            </c:numRef>
          </c:xVal>
          <c:yVal>
            <c:numRef>
              <c:f>'6 mo'!$B$30:$B$40</c:f>
              <c:numCache>
                <c:formatCode>General</c:formatCode>
                <c:ptCount val="11"/>
                <c:pt idx="0">
                  <c:v>6.42</c:v>
                </c:pt>
                <c:pt idx="1">
                  <c:v>5.83</c:v>
                </c:pt>
                <c:pt idx="2">
                  <c:v>5.47</c:v>
                </c:pt>
                <c:pt idx="3">
                  <c:v>2.67</c:v>
                </c:pt>
                <c:pt idx="4">
                  <c:v>4.87</c:v>
                </c:pt>
                <c:pt idx="5">
                  <c:v>6.85</c:v>
                </c:pt>
                <c:pt idx="6">
                  <c:v>4.09</c:v>
                </c:pt>
                <c:pt idx="7">
                  <c:v>5.48</c:v>
                </c:pt>
                <c:pt idx="8">
                  <c:v>8.61</c:v>
                </c:pt>
                <c:pt idx="9">
                  <c:v>10.8</c:v>
                </c:pt>
                <c:pt idx="10">
                  <c:v>5.84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'6 mo'!$D$30:$D$38</c:f>
              <c:numCache>
                <c:formatCode>General</c:formatCode>
                <c:ptCount val="9"/>
                <c:pt idx="0">
                  <c:v>2.2</c:v>
                </c:pt>
                <c:pt idx="1">
                  <c:v>2.2</c:v>
                </c:pt>
                <c:pt idx="2">
                  <c:v>2.0</c:v>
                </c:pt>
                <c:pt idx="3">
                  <c:v>2.0</c:v>
                </c:pt>
                <c:pt idx="4">
                  <c:v>2.0</c:v>
                </c:pt>
                <c:pt idx="5">
                  <c:v>2.0</c:v>
                </c:pt>
                <c:pt idx="6">
                  <c:v>2.0</c:v>
                </c:pt>
                <c:pt idx="7">
                  <c:v>2.2</c:v>
                </c:pt>
                <c:pt idx="8">
                  <c:v>1.8</c:v>
                </c:pt>
              </c:numCache>
            </c:numRef>
          </c:xVal>
          <c:yVal>
            <c:numRef>
              <c:f>'6 mo'!$E$30:$E$38</c:f>
              <c:numCache>
                <c:formatCode>General</c:formatCode>
                <c:ptCount val="9"/>
                <c:pt idx="0">
                  <c:v>7.42</c:v>
                </c:pt>
                <c:pt idx="1">
                  <c:v>6.39</c:v>
                </c:pt>
                <c:pt idx="2">
                  <c:v>12.3</c:v>
                </c:pt>
                <c:pt idx="3">
                  <c:v>10.9</c:v>
                </c:pt>
                <c:pt idx="4">
                  <c:v>7.79</c:v>
                </c:pt>
                <c:pt idx="5">
                  <c:v>6.89</c:v>
                </c:pt>
                <c:pt idx="6">
                  <c:v>8.790000000000001</c:v>
                </c:pt>
                <c:pt idx="7">
                  <c:v>8.35</c:v>
                </c:pt>
                <c:pt idx="8">
                  <c:v>12.0</c:v>
                </c:pt>
              </c:numCache>
            </c:numRef>
          </c:yVal>
          <c:smooth val="0"/>
        </c:ser>
        <c:ser>
          <c:idx val="2"/>
          <c:order val="2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'6 mo'!$G$30:$G$43</c:f>
              <c:numCache>
                <c:formatCode>General</c:formatCode>
                <c:ptCount val="14"/>
                <c:pt idx="0">
                  <c:v>3.0</c:v>
                </c:pt>
                <c:pt idx="1">
                  <c:v>3.2</c:v>
                </c:pt>
                <c:pt idx="2">
                  <c:v>3.0</c:v>
                </c:pt>
                <c:pt idx="3">
                  <c:v>2.7</c:v>
                </c:pt>
                <c:pt idx="4">
                  <c:v>2.7</c:v>
                </c:pt>
                <c:pt idx="5">
                  <c:v>3.2</c:v>
                </c:pt>
                <c:pt idx="6">
                  <c:v>2.8</c:v>
                </c:pt>
                <c:pt idx="7">
                  <c:v>3.0</c:v>
                </c:pt>
                <c:pt idx="8">
                  <c:v>3.3</c:v>
                </c:pt>
                <c:pt idx="9">
                  <c:v>3.0</c:v>
                </c:pt>
                <c:pt idx="10">
                  <c:v>3.0</c:v>
                </c:pt>
                <c:pt idx="11">
                  <c:v>3.0</c:v>
                </c:pt>
                <c:pt idx="12">
                  <c:v>2.9</c:v>
                </c:pt>
                <c:pt idx="13">
                  <c:v>3.0</c:v>
                </c:pt>
              </c:numCache>
            </c:numRef>
          </c:xVal>
          <c:yVal>
            <c:numRef>
              <c:f>'6 mo'!$H$30:$H$43</c:f>
              <c:numCache>
                <c:formatCode>General</c:formatCode>
                <c:ptCount val="14"/>
                <c:pt idx="0">
                  <c:v>1.78</c:v>
                </c:pt>
                <c:pt idx="1">
                  <c:v>1.42</c:v>
                </c:pt>
                <c:pt idx="2">
                  <c:v>0.666</c:v>
                </c:pt>
                <c:pt idx="3">
                  <c:v>0.773</c:v>
                </c:pt>
                <c:pt idx="4">
                  <c:v>1.24</c:v>
                </c:pt>
                <c:pt idx="5">
                  <c:v>1.03</c:v>
                </c:pt>
                <c:pt idx="6">
                  <c:v>1.1</c:v>
                </c:pt>
                <c:pt idx="7">
                  <c:v>1.25</c:v>
                </c:pt>
                <c:pt idx="8">
                  <c:v>0.909</c:v>
                </c:pt>
                <c:pt idx="9">
                  <c:v>1.16</c:v>
                </c:pt>
                <c:pt idx="10">
                  <c:v>3.32</c:v>
                </c:pt>
                <c:pt idx="11">
                  <c:v>1.78</c:v>
                </c:pt>
                <c:pt idx="12">
                  <c:v>1.8</c:v>
                </c:pt>
                <c:pt idx="13">
                  <c:v>2.3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0111176"/>
        <c:axId val="2120116504"/>
      </c:scatterChart>
      <c:valAx>
        <c:axId val="2120111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20116504"/>
        <c:crosses val="autoZero"/>
        <c:crossBetween val="midCat"/>
      </c:valAx>
      <c:valAx>
        <c:axId val="2120116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21201111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Sheet10!$A$5:$A$15</c:f>
              <c:numCache>
                <c:formatCode>General</c:formatCode>
                <c:ptCount val="11"/>
                <c:pt idx="0">
                  <c:v>1.3</c:v>
                </c:pt>
                <c:pt idx="1">
                  <c:v>0.7</c:v>
                </c:pt>
                <c:pt idx="2">
                  <c:v>0.8</c:v>
                </c:pt>
                <c:pt idx="3">
                  <c:v>1.0</c:v>
                </c:pt>
                <c:pt idx="4">
                  <c:v>1.2</c:v>
                </c:pt>
                <c:pt idx="5">
                  <c:v>1.2</c:v>
                </c:pt>
                <c:pt idx="6">
                  <c:v>1.0</c:v>
                </c:pt>
                <c:pt idx="7">
                  <c:v>0.9</c:v>
                </c:pt>
                <c:pt idx="8">
                  <c:v>0.8</c:v>
                </c:pt>
                <c:pt idx="9">
                  <c:v>1.0</c:v>
                </c:pt>
                <c:pt idx="10">
                  <c:v>1.0</c:v>
                </c:pt>
              </c:numCache>
            </c:numRef>
          </c:xVal>
          <c:yVal>
            <c:numRef>
              <c:f>Sheet10!$B$5:$B$15</c:f>
              <c:numCache>
                <c:formatCode>General</c:formatCode>
                <c:ptCount val="11"/>
                <c:pt idx="0">
                  <c:v>1.28</c:v>
                </c:pt>
                <c:pt idx="1">
                  <c:v>1.26</c:v>
                </c:pt>
                <c:pt idx="2">
                  <c:v>1.75</c:v>
                </c:pt>
                <c:pt idx="3">
                  <c:v>2.3</c:v>
                </c:pt>
                <c:pt idx="4">
                  <c:v>2.02</c:v>
                </c:pt>
                <c:pt idx="5">
                  <c:v>1.76</c:v>
                </c:pt>
                <c:pt idx="6">
                  <c:v>1.57</c:v>
                </c:pt>
                <c:pt idx="7">
                  <c:v>1.13</c:v>
                </c:pt>
                <c:pt idx="8">
                  <c:v>2.0</c:v>
                </c:pt>
                <c:pt idx="9">
                  <c:v>1.26</c:v>
                </c:pt>
                <c:pt idx="10">
                  <c:v>1.01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Sheet10!$D$5:$D$12</c:f>
              <c:numCache>
                <c:formatCode>General</c:formatCode>
                <c:ptCount val="8"/>
                <c:pt idx="0">
                  <c:v>1.8</c:v>
                </c:pt>
                <c:pt idx="1">
                  <c:v>2.0</c:v>
                </c:pt>
                <c:pt idx="2">
                  <c:v>2.0</c:v>
                </c:pt>
                <c:pt idx="3">
                  <c:v>1.8</c:v>
                </c:pt>
                <c:pt idx="4">
                  <c:v>2.0</c:v>
                </c:pt>
                <c:pt idx="5">
                  <c:v>2.0</c:v>
                </c:pt>
                <c:pt idx="6">
                  <c:v>1.8</c:v>
                </c:pt>
                <c:pt idx="7">
                  <c:v>2.2</c:v>
                </c:pt>
              </c:numCache>
            </c:numRef>
          </c:xVal>
          <c:yVal>
            <c:numRef>
              <c:f>Sheet10!$E$5:$E$12</c:f>
              <c:numCache>
                <c:formatCode>General</c:formatCode>
                <c:ptCount val="8"/>
                <c:pt idx="0">
                  <c:v>3.0</c:v>
                </c:pt>
                <c:pt idx="1">
                  <c:v>4.3</c:v>
                </c:pt>
                <c:pt idx="2">
                  <c:v>2.42</c:v>
                </c:pt>
                <c:pt idx="3">
                  <c:v>4.43</c:v>
                </c:pt>
                <c:pt idx="4">
                  <c:v>2.86</c:v>
                </c:pt>
                <c:pt idx="5">
                  <c:v>3.62</c:v>
                </c:pt>
                <c:pt idx="6">
                  <c:v>2.13</c:v>
                </c:pt>
                <c:pt idx="7">
                  <c:v>2.14</c:v>
                </c:pt>
              </c:numCache>
            </c:numRef>
          </c:yVal>
          <c:smooth val="0"/>
        </c:ser>
        <c:ser>
          <c:idx val="2"/>
          <c:order val="2"/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Sheet10!$G$5:$G$17</c:f>
              <c:numCache>
                <c:formatCode>General</c:formatCode>
                <c:ptCount val="13"/>
                <c:pt idx="0">
                  <c:v>2.8</c:v>
                </c:pt>
                <c:pt idx="1">
                  <c:v>3.0</c:v>
                </c:pt>
                <c:pt idx="2">
                  <c:v>3.0</c:v>
                </c:pt>
                <c:pt idx="3">
                  <c:v>3.0</c:v>
                </c:pt>
                <c:pt idx="4">
                  <c:v>3.0</c:v>
                </c:pt>
                <c:pt idx="5">
                  <c:v>3.0</c:v>
                </c:pt>
                <c:pt idx="6">
                  <c:v>2.8</c:v>
                </c:pt>
                <c:pt idx="7">
                  <c:v>3.2</c:v>
                </c:pt>
                <c:pt idx="8">
                  <c:v>3.0</c:v>
                </c:pt>
                <c:pt idx="9">
                  <c:v>3.3</c:v>
                </c:pt>
                <c:pt idx="10">
                  <c:v>3.0</c:v>
                </c:pt>
                <c:pt idx="11">
                  <c:v>3.0</c:v>
                </c:pt>
                <c:pt idx="12">
                  <c:v>3.0</c:v>
                </c:pt>
              </c:numCache>
            </c:numRef>
          </c:xVal>
          <c:yVal>
            <c:numRef>
              <c:f>Sheet10!$K$5:$K$17</c:f>
              <c:numCache>
                <c:formatCode>General</c:formatCode>
                <c:ptCount val="13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0.5</c:v>
                </c:pt>
                <c:pt idx="5">
                  <c:v>0.3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0.1</c:v>
                </c:pt>
              </c:numCache>
            </c:numRef>
          </c:yVal>
          <c:smooth val="0"/>
        </c:ser>
        <c:ser>
          <c:idx val="3"/>
          <c:order val="3"/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Sheet10!$J$5:$J$17</c:f>
              <c:numCache>
                <c:formatCode>General</c:formatCode>
                <c:ptCount val="13"/>
                <c:pt idx="0">
                  <c:v>4.3</c:v>
                </c:pt>
                <c:pt idx="1">
                  <c:v>3.7</c:v>
                </c:pt>
                <c:pt idx="2">
                  <c:v>4.2</c:v>
                </c:pt>
                <c:pt idx="3">
                  <c:v>3.9</c:v>
                </c:pt>
                <c:pt idx="4">
                  <c:v>4.0</c:v>
                </c:pt>
                <c:pt idx="5">
                  <c:v>4.0</c:v>
                </c:pt>
                <c:pt idx="6">
                  <c:v>3.7</c:v>
                </c:pt>
                <c:pt idx="7">
                  <c:v>4.0</c:v>
                </c:pt>
                <c:pt idx="8">
                  <c:v>4.3</c:v>
                </c:pt>
                <c:pt idx="9">
                  <c:v>4.0</c:v>
                </c:pt>
                <c:pt idx="10">
                  <c:v>4.4</c:v>
                </c:pt>
                <c:pt idx="11">
                  <c:v>4.1</c:v>
                </c:pt>
                <c:pt idx="12">
                  <c:v>4.0</c:v>
                </c:pt>
              </c:numCache>
            </c:numRef>
          </c:xVal>
          <c:yVal>
            <c:numRef>
              <c:f>Sheet10!$H$5:$H$17</c:f>
              <c:numCache>
                <c:formatCode>General</c:formatCode>
                <c:ptCount val="13"/>
                <c:pt idx="0">
                  <c:v>6.359999999999998</c:v>
                </c:pt>
                <c:pt idx="1">
                  <c:v>5.149999999999999</c:v>
                </c:pt>
                <c:pt idx="2">
                  <c:v>3.85</c:v>
                </c:pt>
                <c:pt idx="3">
                  <c:v>3.09</c:v>
                </c:pt>
                <c:pt idx="4">
                  <c:v>2.08</c:v>
                </c:pt>
                <c:pt idx="5">
                  <c:v>9.18</c:v>
                </c:pt>
                <c:pt idx="6">
                  <c:v>5.34</c:v>
                </c:pt>
                <c:pt idx="7">
                  <c:v>5.55</c:v>
                </c:pt>
                <c:pt idx="8">
                  <c:v>4.93</c:v>
                </c:pt>
                <c:pt idx="9">
                  <c:v>5.13</c:v>
                </c:pt>
                <c:pt idx="10">
                  <c:v>5.189999999999999</c:v>
                </c:pt>
                <c:pt idx="11">
                  <c:v>9.790000000000001</c:v>
                </c:pt>
                <c:pt idx="12">
                  <c:v>6.78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9310504"/>
        <c:axId val="2119305352"/>
      </c:scatterChart>
      <c:valAx>
        <c:axId val="2119310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19305352"/>
        <c:crosses val="autoZero"/>
        <c:crossBetween val="midCat"/>
      </c:valAx>
      <c:valAx>
        <c:axId val="2119305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193105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Sheet10!$A$39:$A$49</c:f>
              <c:numCache>
                <c:formatCode>General</c:formatCode>
                <c:ptCount val="11"/>
                <c:pt idx="0">
                  <c:v>1.3</c:v>
                </c:pt>
                <c:pt idx="1">
                  <c:v>0.7</c:v>
                </c:pt>
                <c:pt idx="2">
                  <c:v>0.8</c:v>
                </c:pt>
                <c:pt idx="3">
                  <c:v>1.0</c:v>
                </c:pt>
                <c:pt idx="4">
                  <c:v>1.2</c:v>
                </c:pt>
                <c:pt idx="5">
                  <c:v>1.2</c:v>
                </c:pt>
                <c:pt idx="6">
                  <c:v>1.0</c:v>
                </c:pt>
                <c:pt idx="7">
                  <c:v>0.9</c:v>
                </c:pt>
                <c:pt idx="8">
                  <c:v>0.8</c:v>
                </c:pt>
                <c:pt idx="9">
                  <c:v>1.0</c:v>
                </c:pt>
                <c:pt idx="10">
                  <c:v>1.0</c:v>
                </c:pt>
              </c:numCache>
            </c:numRef>
          </c:xVal>
          <c:yVal>
            <c:numRef>
              <c:f>Sheet10!$B$39:$B$49</c:f>
              <c:numCache>
                <c:formatCode>General</c:formatCode>
                <c:ptCount val="11"/>
                <c:pt idx="0">
                  <c:v>8.43</c:v>
                </c:pt>
                <c:pt idx="1">
                  <c:v>8.52</c:v>
                </c:pt>
                <c:pt idx="2">
                  <c:v>8.57</c:v>
                </c:pt>
                <c:pt idx="3">
                  <c:v>4.5</c:v>
                </c:pt>
                <c:pt idx="4">
                  <c:v>5.81</c:v>
                </c:pt>
                <c:pt idx="5">
                  <c:v>4.87</c:v>
                </c:pt>
                <c:pt idx="6">
                  <c:v>6.85</c:v>
                </c:pt>
                <c:pt idx="7">
                  <c:v>4.09</c:v>
                </c:pt>
                <c:pt idx="8">
                  <c:v>5.48</c:v>
                </c:pt>
                <c:pt idx="9">
                  <c:v>8.61</c:v>
                </c:pt>
                <c:pt idx="10">
                  <c:v>10.8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Sheet10!$D$39:$D$49</c:f>
              <c:numCache>
                <c:formatCode>General</c:formatCode>
                <c:ptCount val="11"/>
                <c:pt idx="0">
                  <c:v>2.0</c:v>
                </c:pt>
                <c:pt idx="1">
                  <c:v>2.0</c:v>
                </c:pt>
                <c:pt idx="2">
                  <c:v>2.0</c:v>
                </c:pt>
                <c:pt idx="3">
                  <c:v>1.8</c:v>
                </c:pt>
                <c:pt idx="4">
                  <c:v>2.0</c:v>
                </c:pt>
                <c:pt idx="5">
                  <c:v>2.0</c:v>
                </c:pt>
                <c:pt idx="6">
                  <c:v>1.8</c:v>
                </c:pt>
                <c:pt idx="7">
                  <c:v>2.2</c:v>
                </c:pt>
                <c:pt idx="8">
                  <c:v>2.0</c:v>
                </c:pt>
                <c:pt idx="9">
                  <c:v>2.3</c:v>
                </c:pt>
                <c:pt idx="10">
                  <c:v>1.8</c:v>
                </c:pt>
              </c:numCache>
            </c:numRef>
          </c:xVal>
          <c:yVal>
            <c:numRef>
              <c:f>Sheet10!$E$39:$E$49</c:f>
              <c:numCache>
                <c:formatCode>General</c:formatCode>
                <c:ptCount val="11"/>
                <c:pt idx="0">
                  <c:v>5.8</c:v>
                </c:pt>
                <c:pt idx="1">
                  <c:v>10.7</c:v>
                </c:pt>
                <c:pt idx="2">
                  <c:v>10.7</c:v>
                </c:pt>
                <c:pt idx="3">
                  <c:v>15.5</c:v>
                </c:pt>
                <c:pt idx="4">
                  <c:v>10.9</c:v>
                </c:pt>
                <c:pt idx="5">
                  <c:v>8.85</c:v>
                </c:pt>
                <c:pt idx="6">
                  <c:v>7.08</c:v>
                </c:pt>
                <c:pt idx="7">
                  <c:v>8.200000000000001</c:v>
                </c:pt>
                <c:pt idx="8">
                  <c:v>12.2</c:v>
                </c:pt>
                <c:pt idx="9">
                  <c:v>11.0</c:v>
                </c:pt>
                <c:pt idx="10">
                  <c:v>12.0</c:v>
                </c:pt>
              </c:numCache>
            </c:numRef>
          </c:yVal>
          <c:smooth val="0"/>
        </c:ser>
        <c:ser>
          <c:idx val="2"/>
          <c:order val="2"/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Sheet10!$J$39:$J$51</c:f>
              <c:numCache>
                <c:formatCode>General</c:formatCode>
                <c:ptCount val="13"/>
                <c:pt idx="0">
                  <c:v>4.3</c:v>
                </c:pt>
                <c:pt idx="1">
                  <c:v>3.7</c:v>
                </c:pt>
                <c:pt idx="2">
                  <c:v>4.2</c:v>
                </c:pt>
                <c:pt idx="3">
                  <c:v>3.9</c:v>
                </c:pt>
                <c:pt idx="4">
                  <c:v>4.0</c:v>
                </c:pt>
                <c:pt idx="5">
                  <c:v>4.4</c:v>
                </c:pt>
                <c:pt idx="6">
                  <c:v>3.7</c:v>
                </c:pt>
                <c:pt idx="7">
                  <c:v>4.0</c:v>
                </c:pt>
                <c:pt idx="8">
                  <c:v>4.0</c:v>
                </c:pt>
                <c:pt idx="9">
                  <c:v>4.0</c:v>
                </c:pt>
              </c:numCache>
            </c:numRef>
          </c:xVal>
          <c:yVal>
            <c:numRef>
              <c:f>Sheet10!$H$39:$H$51</c:f>
              <c:numCache>
                <c:formatCode>General</c:formatCode>
                <c:ptCount val="13"/>
                <c:pt idx="0">
                  <c:v>17.6</c:v>
                </c:pt>
                <c:pt idx="1">
                  <c:v>13.7</c:v>
                </c:pt>
                <c:pt idx="2">
                  <c:v>13.0</c:v>
                </c:pt>
                <c:pt idx="3">
                  <c:v>11.4</c:v>
                </c:pt>
                <c:pt idx="4">
                  <c:v>13.7</c:v>
                </c:pt>
                <c:pt idx="5">
                  <c:v>12.4</c:v>
                </c:pt>
                <c:pt idx="6">
                  <c:v>19.7</c:v>
                </c:pt>
                <c:pt idx="7">
                  <c:v>15.8</c:v>
                </c:pt>
                <c:pt idx="8">
                  <c:v>24.9</c:v>
                </c:pt>
              </c:numCache>
            </c:numRef>
          </c:yVal>
          <c:smooth val="0"/>
        </c:ser>
        <c:ser>
          <c:idx val="3"/>
          <c:order val="3"/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Sheet10!$G$39:$G$48</c:f>
              <c:numCache>
                <c:formatCode>General</c:formatCode>
                <c:ptCount val="10"/>
                <c:pt idx="0">
                  <c:v>3.0</c:v>
                </c:pt>
                <c:pt idx="1">
                  <c:v>3.2</c:v>
                </c:pt>
                <c:pt idx="2">
                  <c:v>2.8</c:v>
                </c:pt>
                <c:pt idx="3">
                  <c:v>3.0</c:v>
                </c:pt>
                <c:pt idx="4">
                  <c:v>3.3</c:v>
                </c:pt>
                <c:pt idx="5">
                  <c:v>3.3</c:v>
                </c:pt>
                <c:pt idx="6">
                  <c:v>3.0</c:v>
                </c:pt>
                <c:pt idx="7">
                  <c:v>3.0</c:v>
                </c:pt>
                <c:pt idx="8">
                  <c:v>3.3</c:v>
                </c:pt>
              </c:numCache>
            </c:numRef>
          </c:xVal>
          <c:yVal>
            <c:numRef>
              <c:f>Sheet10!$K$39:$K$48</c:f>
              <c:numCache>
                <c:formatCode>General</c:formatCode>
                <c:ptCount val="10"/>
                <c:pt idx="0">
                  <c:v>0.608</c:v>
                </c:pt>
                <c:pt idx="1">
                  <c:v>0.692</c:v>
                </c:pt>
                <c:pt idx="2">
                  <c:v>0.885</c:v>
                </c:pt>
                <c:pt idx="3">
                  <c:v>0.4</c:v>
                </c:pt>
                <c:pt idx="4">
                  <c:v>0.5</c:v>
                </c:pt>
                <c:pt idx="5">
                  <c:v>0.3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9246440"/>
        <c:axId val="2119241352"/>
      </c:scatterChart>
      <c:valAx>
        <c:axId val="2119246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19241352"/>
        <c:crosses val="autoZero"/>
        <c:crossBetween val="midCat"/>
      </c:valAx>
      <c:valAx>
        <c:axId val="2119241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192464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Sheet1!$A$8:$A$19</c:f>
              <c:numCache>
                <c:formatCode>General</c:formatCode>
                <c:ptCount val="12"/>
                <c:pt idx="0">
                  <c:v>1.2</c:v>
                </c:pt>
                <c:pt idx="1">
                  <c:v>0.8</c:v>
                </c:pt>
                <c:pt idx="2">
                  <c:v>1.3</c:v>
                </c:pt>
                <c:pt idx="3">
                  <c:v>0.6</c:v>
                </c:pt>
                <c:pt idx="4">
                  <c:v>0.7</c:v>
                </c:pt>
                <c:pt idx="5">
                  <c:v>1.1</c:v>
                </c:pt>
                <c:pt idx="6">
                  <c:v>1.2</c:v>
                </c:pt>
                <c:pt idx="7">
                  <c:v>0.9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</c:numCache>
            </c:numRef>
          </c:xVal>
          <c:yVal>
            <c:numRef>
              <c:f>Sheet1!$B$8:$B$19</c:f>
              <c:numCache>
                <c:formatCode>General</c:formatCode>
                <c:ptCount val="12"/>
                <c:pt idx="0">
                  <c:v>1.36</c:v>
                </c:pt>
                <c:pt idx="1">
                  <c:v>0.673</c:v>
                </c:pt>
                <c:pt idx="2">
                  <c:v>1.13</c:v>
                </c:pt>
                <c:pt idx="3">
                  <c:v>0.663</c:v>
                </c:pt>
                <c:pt idx="4">
                  <c:v>1.38</c:v>
                </c:pt>
                <c:pt idx="5">
                  <c:v>1.21</c:v>
                </c:pt>
                <c:pt idx="6">
                  <c:v>0.5</c:v>
                </c:pt>
                <c:pt idx="7">
                  <c:v>0.9</c:v>
                </c:pt>
                <c:pt idx="8">
                  <c:v>0.7</c:v>
                </c:pt>
                <c:pt idx="9">
                  <c:v>1.1</c:v>
                </c:pt>
                <c:pt idx="10">
                  <c:v>0.7</c:v>
                </c:pt>
                <c:pt idx="11">
                  <c:v>0.695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Sheet1!$D$8:$D$16</c:f>
              <c:numCache>
                <c:formatCode>General</c:formatCode>
                <c:ptCount val="9"/>
                <c:pt idx="0">
                  <c:v>2.0</c:v>
                </c:pt>
                <c:pt idx="1">
                  <c:v>2.3</c:v>
                </c:pt>
                <c:pt idx="2">
                  <c:v>2.2</c:v>
                </c:pt>
                <c:pt idx="3">
                  <c:v>2.0</c:v>
                </c:pt>
                <c:pt idx="4">
                  <c:v>1.8</c:v>
                </c:pt>
                <c:pt idx="5">
                  <c:v>2.0</c:v>
                </c:pt>
                <c:pt idx="6">
                  <c:v>1.8</c:v>
                </c:pt>
                <c:pt idx="7">
                  <c:v>2.0</c:v>
                </c:pt>
                <c:pt idx="8">
                  <c:v>2.1</c:v>
                </c:pt>
              </c:numCache>
            </c:numRef>
          </c:xVal>
          <c:yVal>
            <c:numRef>
              <c:f>Sheet1!$E$8:$E$16</c:f>
              <c:numCache>
                <c:formatCode>General</c:formatCode>
                <c:ptCount val="9"/>
                <c:pt idx="0">
                  <c:v>1.51</c:v>
                </c:pt>
                <c:pt idx="1">
                  <c:v>1.74</c:v>
                </c:pt>
                <c:pt idx="2">
                  <c:v>2.22</c:v>
                </c:pt>
                <c:pt idx="3">
                  <c:v>2.85</c:v>
                </c:pt>
                <c:pt idx="4">
                  <c:v>1.35</c:v>
                </c:pt>
                <c:pt idx="5">
                  <c:v>1.44</c:v>
                </c:pt>
                <c:pt idx="6">
                  <c:v>2.1</c:v>
                </c:pt>
                <c:pt idx="7">
                  <c:v>1.87</c:v>
                </c:pt>
                <c:pt idx="8">
                  <c:v>1.52</c:v>
                </c:pt>
              </c:numCache>
            </c:numRef>
          </c:yVal>
          <c:smooth val="0"/>
        </c:ser>
        <c:ser>
          <c:idx val="2"/>
          <c:order val="2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Sheet1!$G$8:$G$20</c:f>
              <c:numCache>
                <c:formatCode>General</c:formatCode>
                <c:ptCount val="13"/>
                <c:pt idx="0">
                  <c:v>3.2</c:v>
                </c:pt>
                <c:pt idx="1">
                  <c:v>2.7</c:v>
                </c:pt>
                <c:pt idx="2">
                  <c:v>3.1</c:v>
                </c:pt>
                <c:pt idx="3">
                  <c:v>2.8</c:v>
                </c:pt>
                <c:pt idx="4">
                  <c:v>3.0</c:v>
                </c:pt>
                <c:pt idx="5">
                  <c:v>3.0</c:v>
                </c:pt>
                <c:pt idx="6">
                  <c:v>3.0</c:v>
                </c:pt>
                <c:pt idx="7">
                  <c:v>3.2</c:v>
                </c:pt>
                <c:pt idx="8">
                  <c:v>3.0</c:v>
                </c:pt>
                <c:pt idx="9">
                  <c:v>2.8</c:v>
                </c:pt>
                <c:pt idx="10">
                  <c:v>2.9</c:v>
                </c:pt>
                <c:pt idx="11">
                  <c:v>3.0</c:v>
                </c:pt>
                <c:pt idx="12">
                  <c:v>3.0</c:v>
                </c:pt>
              </c:numCache>
            </c:numRef>
          </c:xVal>
          <c:yVal>
            <c:numRef>
              <c:f>Sheet1!$H$8:$H$20</c:f>
              <c:numCache>
                <c:formatCode>General</c:formatCode>
                <c:ptCount val="13"/>
                <c:pt idx="0">
                  <c:v>1.17</c:v>
                </c:pt>
                <c:pt idx="1">
                  <c:v>1.24</c:v>
                </c:pt>
                <c:pt idx="2">
                  <c:v>1.15</c:v>
                </c:pt>
                <c:pt idx="3">
                  <c:v>1.45</c:v>
                </c:pt>
                <c:pt idx="4">
                  <c:v>1.46</c:v>
                </c:pt>
                <c:pt idx="5">
                  <c:v>1.3</c:v>
                </c:pt>
                <c:pt idx="6">
                  <c:v>3.3</c:v>
                </c:pt>
                <c:pt idx="7">
                  <c:v>2.18</c:v>
                </c:pt>
                <c:pt idx="8">
                  <c:v>1.52</c:v>
                </c:pt>
                <c:pt idx="9">
                  <c:v>2.45</c:v>
                </c:pt>
                <c:pt idx="10">
                  <c:v>1.8</c:v>
                </c:pt>
                <c:pt idx="11">
                  <c:v>2.1</c:v>
                </c:pt>
                <c:pt idx="12">
                  <c:v>1.18</c:v>
                </c:pt>
              </c:numCache>
            </c:numRef>
          </c:yVal>
          <c:smooth val="0"/>
        </c:ser>
        <c:ser>
          <c:idx val="3"/>
          <c:order val="3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Sheet1!$J$8:$J$32</c:f>
              <c:numCache>
                <c:formatCode>General</c:formatCode>
                <c:ptCount val="25"/>
                <c:pt idx="0">
                  <c:v>4.3</c:v>
                </c:pt>
                <c:pt idx="1">
                  <c:v>3.9</c:v>
                </c:pt>
                <c:pt idx="2">
                  <c:v>4.0</c:v>
                </c:pt>
                <c:pt idx="3">
                  <c:v>4.2</c:v>
                </c:pt>
                <c:pt idx="4">
                  <c:v>4.0</c:v>
                </c:pt>
                <c:pt idx="5">
                  <c:v>3.9</c:v>
                </c:pt>
                <c:pt idx="6">
                  <c:v>4.0</c:v>
                </c:pt>
                <c:pt idx="7">
                  <c:v>3.8</c:v>
                </c:pt>
                <c:pt idx="8">
                  <c:v>4.2</c:v>
                </c:pt>
                <c:pt idx="9">
                  <c:v>4.1</c:v>
                </c:pt>
                <c:pt idx="10">
                  <c:v>3.8</c:v>
                </c:pt>
                <c:pt idx="11">
                  <c:v>4.2</c:v>
                </c:pt>
                <c:pt idx="12">
                  <c:v>4.0</c:v>
                </c:pt>
                <c:pt idx="13">
                  <c:v>3.8</c:v>
                </c:pt>
                <c:pt idx="14">
                  <c:v>4.0</c:v>
                </c:pt>
                <c:pt idx="15">
                  <c:v>4.0</c:v>
                </c:pt>
                <c:pt idx="16">
                  <c:v>4.0</c:v>
                </c:pt>
                <c:pt idx="17">
                  <c:v>4.0</c:v>
                </c:pt>
                <c:pt idx="18">
                  <c:v>4.0</c:v>
                </c:pt>
                <c:pt idx="19">
                  <c:v>4.0</c:v>
                </c:pt>
                <c:pt idx="20">
                  <c:v>4.0</c:v>
                </c:pt>
                <c:pt idx="21">
                  <c:v>4.0</c:v>
                </c:pt>
                <c:pt idx="22">
                  <c:v>4.2</c:v>
                </c:pt>
                <c:pt idx="23">
                  <c:v>4.0</c:v>
                </c:pt>
                <c:pt idx="24">
                  <c:v>4.0</c:v>
                </c:pt>
              </c:numCache>
            </c:numRef>
          </c:xVal>
          <c:yVal>
            <c:numRef>
              <c:f>Sheet1!$K$8:$K$32</c:f>
              <c:numCache>
                <c:formatCode>General</c:formatCode>
                <c:ptCount val="25"/>
                <c:pt idx="0">
                  <c:v>4.55</c:v>
                </c:pt>
                <c:pt idx="1">
                  <c:v>9.47</c:v>
                </c:pt>
                <c:pt idx="2">
                  <c:v>7.95</c:v>
                </c:pt>
                <c:pt idx="3">
                  <c:v>8.66</c:v>
                </c:pt>
                <c:pt idx="4">
                  <c:v>13.5</c:v>
                </c:pt>
                <c:pt idx="5">
                  <c:v>8.57</c:v>
                </c:pt>
                <c:pt idx="6">
                  <c:v>10.5</c:v>
                </c:pt>
                <c:pt idx="7">
                  <c:v>4.47</c:v>
                </c:pt>
                <c:pt idx="8">
                  <c:v>11.2</c:v>
                </c:pt>
                <c:pt idx="9">
                  <c:v>4.23</c:v>
                </c:pt>
                <c:pt idx="10">
                  <c:v>11.8</c:v>
                </c:pt>
                <c:pt idx="11">
                  <c:v>7.24</c:v>
                </c:pt>
                <c:pt idx="12">
                  <c:v>4.92</c:v>
                </c:pt>
                <c:pt idx="13">
                  <c:v>1.66</c:v>
                </c:pt>
                <c:pt idx="14">
                  <c:v>4.9</c:v>
                </c:pt>
                <c:pt idx="15">
                  <c:v>3.03</c:v>
                </c:pt>
                <c:pt idx="16">
                  <c:v>12.3</c:v>
                </c:pt>
                <c:pt idx="17">
                  <c:v>5.609999999999998</c:v>
                </c:pt>
                <c:pt idx="18">
                  <c:v>1.42</c:v>
                </c:pt>
                <c:pt idx="19">
                  <c:v>4.75</c:v>
                </c:pt>
                <c:pt idx="20">
                  <c:v>6.28</c:v>
                </c:pt>
                <c:pt idx="21">
                  <c:v>2.18</c:v>
                </c:pt>
                <c:pt idx="22">
                  <c:v>11.9</c:v>
                </c:pt>
                <c:pt idx="23">
                  <c:v>6.92</c:v>
                </c:pt>
                <c:pt idx="24">
                  <c:v>3.93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0488648"/>
        <c:axId val="2120494408"/>
      </c:scatterChart>
      <c:valAx>
        <c:axId val="2120488648"/>
        <c:scaling>
          <c:orientation val="minMax"/>
          <c:max val="5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20494408"/>
        <c:crosses val="autoZero"/>
        <c:crossBetween val="midCat"/>
      </c:valAx>
      <c:valAx>
        <c:axId val="2120494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2120488648"/>
        <c:crosses val="autoZero"/>
        <c:crossBetween val="midCat"/>
      </c:valAx>
    </c:plotArea>
    <c:plotVisOnly val="1"/>
    <c:dispBlanksAs val="gap"/>
    <c:showDLblsOverMax val="0"/>
  </c:chart>
  <c:spPr>
    <a:effectLst/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Sheet2!$A$8:$A$19</c:f>
              <c:numCache>
                <c:formatCode>General</c:formatCode>
                <c:ptCount val="12"/>
                <c:pt idx="0">
                  <c:v>1.2</c:v>
                </c:pt>
                <c:pt idx="1">
                  <c:v>0.8</c:v>
                </c:pt>
                <c:pt idx="2">
                  <c:v>1.3</c:v>
                </c:pt>
                <c:pt idx="3">
                  <c:v>0.6</c:v>
                </c:pt>
                <c:pt idx="4">
                  <c:v>0.7</c:v>
                </c:pt>
                <c:pt idx="5">
                  <c:v>1.1</c:v>
                </c:pt>
                <c:pt idx="6">
                  <c:v>1.2</c:v>
                </c:pt>
                <c:pt idx="7">
                  <c:v>0.9</c:v>
                </c:pt>
                <c:pt idx="8">
                  <c:v>1.0</c:v>
                </c:pt>
                <c:pt idx="9">
                  <c:v>1.0</c:v>
                </c:pt>
                <c:pt idx="10">
                  <c:v>1.3</c:v>
                </c:pt>
                <c:pt idx="11">
                  <c:v>1.0</c:v>
                </c:pt>
              </c:numCache>
            </c:numRef>
          </c:xVal>
          <c:yVal>
            <c:numRef>
              <c:f>Sheet2!$B$8:$B$19</c:f>
              <c:numCache>
                <c:formatCode>General</c:formatCode>
                <c:ptCount val="12"/>
                <c:pt idx="0">
                  <c:v>7.7</c:v>
                </c:pt>
                <c:pt idx="1">
                  <c:v>4.42</c:v>
                </c:pt>
                <c:pt idx="2">
                  <c:v>6.31</c:v>
                </c:pt>
                <c:pt idx="3">
                  <c:v>4.59</c:v>
                </c:pt>
                <c:pt idx="4">
                  <c:v>6.78</c:v>
                </c:pt>
                <c:pt idx="5">
                  <c:v>4.28</c:v>
                </c:pt>
                <c:pt idx="6">
                  <c:v>4.87</c:v>
                </c:pt>
                <c:pt idx="7">
                  <c:v>6.85</c:v>
                </c:pt>
                <c:pt idx="8">
                  <c:v>4.09</c:v>
                </c:pt>
                <c:pt idx="9">
                  <c:v>5.24</c:v>
                </c:pt>
                <c:pt idx="10">
                  <c:v>4.79</c:v>
                </c:pt>
                <c:pt idx="11">
                  <c:v>5.96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Sheet2!$D$8:$D$16</c:f>
              <c:numCache>
                <c:formatCode>General</c:formatCode>
                <c:ptCount val="9"/>
                <c:pt idx="0">
                  <c:v>1.8</c:v>
                </c:pt>
                <c:pt idx="1">
                  <c:v>2.3</c:v>
                </c:pt>
                <c:pt idx="2">
                  <c:v>2.2</c:v>
                </c:pt>
                <c:pt idx="3">
                  <c:v>2.0</c:v>
                </c:pt>
                <c:pt idx="4">
                  <c:v>1.8</c:v>
                </c:pt>
                <c:pt idx="5">
                  <c:v>2.0</c:v>
                </c:pt>
                <c:pt idx="6">
                  <c:v>1.8</c:v>
                </c:pt>
                <c:pt idx="7">
                  <c:v>2.0</c:v>
                </c:pt>
                <c:pt idx="8">
                  <c:v>2.1</c:v>
                </c:pt>
              </c:numCache>
            </c:numRef>
          </c:xVal>
          <c:yVal>
            <c:numRef>
              <c:f>Sheet2!$E$8:$E$16</c:f>
              <c:numCache>
                <c:formatCode>General</c:formatCode>
                <c:ptCount val="9"/>
                <c:pt idx="0">
                  <c:v>8.8</c:v>
                </c:pt>
                <c:pt idx="1">
                  <c:v>5.58</c:v>
                </c:pt>
                <c:pt idx="2">
                  <c:v>10.2</c:v>
                </c:pt>
                <c:pt idx="3">
                  <c:v>5.83</c:v>
                </c:pt>
                <c:pt idx="4">
                  <c:v>7.37</c:v>
                </c:pt>
                <c:pt idx="5">
                  <c:v>7.76</c:v>
                </c:pt>
                <c:pt idx="6">
                  <c:v>12.7</c:v>
                </c:pt>
                <c:pt idx="7">
                  <c:v>9.59</c:v>
                </c:pt>
                <c:pt idx="8">
                  <c:v>9.720000000000001</c:v>
                </c:pt>
              </c:numCache>
            </c:numRef>
          </c:yVal>
          <c:smooth val="0"/>
        </c:ser>
        <c:ser>
          <c:idx val="2"/>
          <c:order val="2"/>
          <c:spPr>
            <a:ln w="47625">
              <a:noFill/>
            </a:ln>
            <a:effectLst/>
          </c:spPr>
          <c:marker>
            <c:symbol val="circle"/>
            <c:size val="9"/>
            <c:spPr>
              <a:noFill/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Sheet2!$G$8:$G$20</c:f>
              <c:numCache>
                <c:formatCode>General</c:formatCode>
                <c:ptCount val="13"/>
                <c:pt idx="0">
                  <c:v>3.2</c:v>
                </c:pt>
                <c:pt idx="1">
                  <c:v>3.0</c:v>
                </c:pt>
                <c:pt idx="2">
                  <c:v>3.1</c:v>
                </c:pt>
                <c:pt idx="3">
                  <c:v>2.8</c:v>
                </c:pt>
                <c:pt idx="4">
                  <c:v>3.0</c:v>
                </c:pt>
                <c:pt idx="5">
                  <c:v>3.0</c:v>
                </c:pt>
                <c:pt idx="6">
                  <c:v>3.0</c:v>
                </c:pt>
                <c:pt idx="7">
                  <c:v>3.2</c:v>
                </c:pt>
                <c:pt idx="8">
                  <c:v>3.0</c:v>
                </c:pt>
                <c:pt idx="9">
                  <c:v>2.8</c:v>
                </c:pt>
                <c:pt idx="10">
                  <c:v>2.9</c:v>
                </c:pt>
                <c:pt idx="11">
                  <c:v>3.0</c:v>
                </c:pt>
                <c:pt idx="12">
                  <c:v>3.0</c:v>
                </c:pt>
              </c:numCache>
            </c:numRef>
          </c:xVal>
          <c:yVal>
            <c:numRef>
              <c:f>Sheet2!$H$8:$H$20</c:f>
              <c:numCache>
                <c:formatCode>General</c:formatCode>
                <c:ptCount val="13"/>
                <c:pt idx="0">
                  <c:v>10.0</c:v>
                </c:pt>
                <c:pt idx="1">
                  <c:v>6.48</c:v>
                </c:pt>
                <c:pt idx="2">
                  <c:v>7.28</c:v>
                </c:pt>
                <c:pt idx="3">
                  <c:v>7.27</c:v>
                </c:pt>
                <c:pt idx="4">
                  <c:v>7.53</c:v>
                </c:pt>
                <c:pt idx="5">
                  <c:v>7.92</c:v>
                </c:pt>
                <c:pt idx="6">
                  <c:v>8.96</c:v>
                </c:pt>
                <c:pt idx="7">
                  <c:v>6.649999999999998</c:v>
                </c:pt>
                <c:pt idx="8">
                  <c:v>10.9</c:v>
                </c:pt>
                <c:pt idx="9">
                  <c:v>8.17</c:v>
                </c:pt>
                <c:pt idx="10">
                  <c:v>9.57</c:v>
                </c:pt>
                <c:pt idx="11">
                  <c:v>7.819999999999998</c:v>
                </c:pt>
                <c:pt idx="12">
                  <c:v>10.4</c:v>
                </c:pt>
              </c:numCache>
            </c:numRef>
          </c:yVal>
          <c:smooth val="0"/>
        </c:ser>
        <c:ser>
          <c:idx val="3"/>
          <c:order val="3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Sheet2!$J$8:$J$32</c:f>
              <c:numCache>
                <c:formatCode>General</c:formatCode>
                <c:ptCount val="25"/>
                <c:pt idx="0">
                  <c:v>4.0</c:v>
                </c:pt>
                <c:pt idx="1">
                  <c:v>3.7</c:v>
                </c:pt>
                <c:pt idx="2">
                  <c:v>4.0</c:v>
                </c:pt>
                <c:pt idx="3">
                  <c:v>4.2</c:v>
                </c:pt>
                <c:pt idx="4">
                  <c:v>4.3</c:v>
                </c:pt>
                <c:pt idx="5">
                  <c:v>3.9</c:v>
                </c:pt>
                <c:pt idx="6">
                  <c:v>4.0</c:v>
                </c:pt>
                <c:pt idx="7">
                  <c:v>4.2</c:v>
                </c:pt>
                <c:pt idx="8">
                  <c:v>4.0</c:v>
                </c:pt>
                <c:pt idx="9">
                  <c:v>4.0</c:v>
                </c:pt>
                <c:pt idx="10">
                  <c:v>4.3</c:v>
                </c:pt>
                <c:pt idx="11">
                  <c:v>4.0</c:v>
                </c:pt>
                <c:pt idx="12">
                  <c:v>4.0</c:v>
                </c:pt>
                <c:pt idx="13">
                  <c:v>3.8</c:v>
                </c:pt>
                <c:pt idx="14">
                  <c:v>3.8</c:v>
                </c:pt>
                <c:pt idx="15">
                  <c:v>3.8</c:v>
                </c:pt>
                <c:pt idx="16">
                  <c:v>4.0</c:v>
                </c:pt>
                <c:pt idx="17">
                  <c:v>4.2</c:v>
                </c:pt>
                <c:pt idx="18">
                  <c:v>4.0</c:v>
                </c:pt>
                <c:pt idx="19">
                  <c:v>4.0</c:v>
                </c:pt>
                <c:pt idx="20">
                  <c:v>4.0</c:v>
                </c:pt>
                <c:pt idx="21">
                  <c:v>4.0</c:v>
                </c:pt>
                <c:pt idx="22">
                  <c:v>4.2</c:v>
                </c:pt>
                <c:pt idx="23">
                  <c:v>4.0</c:v>
                </c:pt>
                <c:pt idx="24">
                  <c:v>4.0</c:v>
                </c:pt>
              </c:numCache>
            </c:numRef>
          </c:xVal>
          <c:yVal>
            <c:numRef>
              <c:f>Sheet2!$K$8:$K$32</c:f>
              <c:numCache>
                <c:formatCode>General</c:formatCode>
                <c:ptCount val="25"/>
                <c:pt idx="0">
                  <c:v>8.06</c:v>
                </c:pt>
                <c:pt idx="1">
                  <c:v>19.8</c:v>
                </c:pt>
                <c:pt idx="2">
                  <c:v>21.1</c:v>
                </c:pt>
                <c:pt idx="3">
                  <c:v>14.3</c:v>
                </c:pt>
                <c:pt idx="4">
                  <c:v>20.5</c:v>
                </c:pt>
                <c:pt idx="5">
                  <c:v>18.7</c:v>
                </c:pt>
                <c:pt idx="6">
                  <c:v>16.8</c:v>
                </c:pt>
                <c:pt idx="7">
                  <c:v>17.6</c:v>
                </c:pt>
                <c:pt idx="8">
                  <c:v>27.8</c:v>
                </c:pt>
                <c:pt idx="9">
                  <c:v>19.6</c:v>
                </c:pt>
                <c:pt idx="10">
                  <c:v>19.2</c:v>
                </c:pt>
                <c:pt idx="11">
                  <c:v>15.5</c:v>
                </c:pt>
                <c:pt idx="12">
                  <c:v>5.2</c:v>
                </c:pt>
                <c:pt idx="13">
                  <c:v>21.2</c:v>
                </c:pt>
                <c:pt idx="14">
                  <c:v>37.7</c:v>
                </c:pt>
                <c:pt idx="15">
                  <c:v>16.2</c:v>
                </c:pt>
                <c:pt idx="16">
                  <c:v>38.4</c:v>
                </c:pt>
                <c:pt idx="17">
                  <c:v>26.2</c:v>
                </c:pt>
                <c:pt idx="18">
                  <c:v>13.8</c:v>
                </c:pt>
                <c:pt idx="19">
                  <c:v>25.4</c:v>
                </c:pt>
                <c:pt idx="20">
                  <c:v>27.9</c:v>
                </c:pt>
                <c:pt idx="21">
                  <c:v>17.3</c:v>
                </c:pt>
                <c:pt idx="22">
                  <c:v>31.5</c:v>
                </c:pt>
                <c:pt idx="23">
                  <c:v>35.2</c:v>
                </c:pt>
                <c:pt idx="24">
                  <c:v>30.5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0598696"/>
        <c:axId val="2120604472"/>
      </c:scatterChart>
      <c:valAx>
        <c:axId val="2120598696"/>
        <c:scaling>
          <c:orientation val="minMax"/>
          <c:max val="5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20604472"/>
        <c:crosses val="autoZero"/>
        <c:crossBetween val="midCat"/>
      </c:valAx>
      <c:valAx>
        <c:axId val="2120604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2120598696"/>
        <c:crosses val="autoZero"/>
        <c:crossBetween val="midCat"/>
      </c:valAx>
    </c:plotArea>
    <c:plotVisOnly val="1"/>
    <c:dispBlanksAs val="gap"/>
    <c:showDLblsOverMax val="0"/>
  </c:chart>
  <c:spPr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Sheet1!$A$30:$A$41</c:f>
              <c:numCache>
                <c:formatCode>General</c:formatCode>
                <c:ptCount val="12"/>
                <c:pt idx="0">
                  <c:v>1.2</c:v>
                </c:pt>
                <c:pt idx="1">
                  <c:v>0.7</c:v>
                </c:pt>
                <c:pt idx="2">
                  <c:v>1.3</c:v>
                </c:pt>
                <c:pt idx="3">
                  <c:v>1.0</c:v>
                </c:pt>
                <c:pt idx="4">
                  <c:v>1.3</c:v>
                </c:pt>
                <c:pt idx="5">
                  <c:v>1.2</c:v>
                </c:pt>
                <c:pt idx="6">
                  <c:v>1.0</c:v>
                </c:pt>
                <c:pt idx="7">
                  <c:v>0.7</c:v>
                </c:pt>
                <c:pt idx="8">
                  <c:v>1.0</c:v>
                </c:pt>
                <c:pt idx="9">
                  <c:v>1.0</c:v>
                </c:pt>
                <c:pt idx="10">
                  <c:v>1.2</c:v>
                </c:pt>
                <c:pt idx="11">
                  <c:v>0.7</c:v>
                </c:pt>
              </c:numCache>
            </c:numRef>
          </c:xVal>
          <c:yVal>
            <c:numRef>
              <c:f>Sheet1!$B$30:$B$41</c:f>
              <c:numCache>
                <c:formatCode>General</c:formatCode>
                <c:ptCount val="12"/>
                <c:pt idx="0">
                  <c:v>8.43</c:v>
                </c:pt>
                <c:pt idx="1">
                  <c:v>8.52</c:v>
                </c:pt>
                <c:pt idx="2">
                  <c:v>8.57</c:v>
                </c:pt>
                <c:pt idx="3">
                  <c:v>4.5</c:v>
                </c:pt>
                <c:pt idx="4">
                  <c:v>5.81</c:v>
                </c:pt>
                <c:pt idx="5">
                  <c:v>4.87</c:v>
                </c:pt>
                <c:pt idx="6">
                  <c:v>6.85</c:v>
                </c:pt>
                <c:pt idx="7">
                  <c:v>4.09</c:v>
                </c:pt>
                <c:pt idx="8">
                  <c:v>5.48</c:v>
                </c:pt>
                <c:pt idx="9">
                  <c:v>8.61</c:v>
                </c:pt>
                <c:pt idx="10">
                  <c:v>10.8</c:v>
                </c:pt>
                <c:pt idx="11">
                  <c:v>5.84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Sheet1!$D$30:$D$43</c:f>
              <c:numCache>
                <c:formatCode>General</c:formatCode>
                <c:ptCount val="14"/>
                <c:pt idx="0">
                  <c:v>2.3</c:v>
                </c:pt>
                <c:pt idx="1">
                  <c:v>1.8</c:v>
                </c:pt>
                <c:pt idx="2">
                  <c:v>2.2</c:v>
                </c:pt>
                <c:pt idx="3">
                  <c:v>2.3</c:v>
                </c:pt>
                <c:pt idx="4">
                  <c:v>2.3</c:v>
                </c:pt>
                <c:pt idx="5">
                  <c:v>2.2</c:v>
                </c:pt>
                <c:pt idx="6">
                  <c:v>2.2</c:v>
                </c:pt>
                <c:pt idx="7">
                  <c:v>2.0</c:v>
                </c:pt>
                <c:pt idx="8">
                  <c:v>2.3</c:v>
                </c:pt>
                <c:pt idx="9">
                  <c:v>2.0</c:v>
                </c:pt>
                <c:pt idx="10">
                  <c:v>2.0</c:v>
                </c:pt>
                <c:pt idx="11">
                  <c:v>2.0</c:v>
                </c:pt>
                <c:pt idx="12">
                  <c:v>2.4</c:v>
                </c:pt>
                <c:pt idx="13">
                  <c:v>2.0</c:v>
                </c:pt>
              </c:numCache>
            </c:numRef>
          </c:xVal>
          <c:yVal>
            <c:numRef>
              <c:f>Sheet1!$E$30:$E$43</c:f>
              <c:numCache>
                <c:formatCode>General</c:formatCode>
                <c:ptCount val="14"/>
                <c:pt idx="0">
                  <c:v>13.1</c:v>
                </c:pt>
                <c:pt idx="1">
                  <c:v>15.6</c:v>
                </c:pt>
                <c:pt idx="2">
                  <c:v>10.7</c:v>
                </c:pt>
                <c:pt idx="3">
                  <c:v>15.5</c:v>
                </c:pt>
                <c:pt idx="4">
                  <c:v>10.9</c:v>
                </c:pt>
                <c:pt idx="5">
                  <c:v>8.85</c:v>
                </c:pt>
                <c:pt idx="6">
                  <c:v>7.08</c:v>
                </c:pt>
                <c:pt idx="7">
                  <c:v>8.2</c:v>
                </c:pt>
                <c:pt idx="8">
                  <c:v>5.8</c:v>
                </c:pt>
                <c:pt idx="9">
                  <c:v>10.7</c:v>
                </c:pt>
                <c:pt idx="10">
                  <c:v>15.4</c:v>
                </c:pt>
                <c:pt idx="11">
                  <c:v>12.2</c:v>
                </c:pt>
                <c:pt idx="12">
                  <c:v>11.0</c:v>
                </c:pt>
                <c:pt idx="13">
                  <c:v>12.0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9867736"/>
        <c:axId val="2119873032"/>
      </c:scatterChart>
      <c:valAx>
        <c:axId val="2119867736"/>
        <c:scaling>
          <c:orientation val="minMax"/>
          <c:max val="3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19873032"/>
        <c:crosses val="autoZero"/>
        <c:crossBetween val="midCat"/>
      </c:valAx>
      <c:valAx>
        <c:axId val="2119873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21198677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</c:marker>
          <c:dPt>
            <c:idx val="12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3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4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5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6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7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8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9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0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1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2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3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4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trendline>
            <c:spPr>
              <a:ln w="25400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xVal>
            <c:numRef>
              <c:f>(Sheet1!$U$6:$U$17,Sheet1!$X$6:$X$18)</c:f>
              <c:numCache>
                <c:formatCode>General</c:formatCode>
                <c:ptCount val="25"/>
                <c:pt idx="0">
                  <c:v>1.15</c:v>
                </c:pt>
                <c:pt idx="1">
                  <c:v>1.53</c:v>
                </c:pt>
                <c:pt idx="2">
                  <c:v>1.45</c:v>
                </c:pt>
                <c:pt idx="3">
                  <c:v>1.27</c:v>
                </c:pt>
                <c:pt idx="4">
                  <c:v>1.11</c:v>
                </c:pt>
                <c:pt idx="5">
                  <c:v>2.02</c:v>
                </c:pt>
                <c:pt idx="6">
                  <c:v>1.76</c:v>
                </c:pt>
                <c:pt idx="7">
                  <c:v>1.57</c:v>
                </c:pt>
                <c:pt idx="8">
                  <c:v>1.13</c:v>
                </c:pt>
                <c:pt idx="9">
                  <c:v>2.0</c:v>
                </c:pt>
                <c:pt idx="10">
                  <c:v>1.26</c:v>
                </c:pt>
                <c:pt idx="11">
                  <c:v>1.01</c:v>
                </c:pt>
                <c:pt idx="12">
                  <c:v>2.86</c:v>
                </c:pt>
                <c:pt idx="13">
                  <c:v>1.42</c:v>
                </c:pt>
                <c:pt idx="14">
                  <c:v>2.03</c:v>
                </c:pt>
                <c:pt idx="15">
                  <c:v>2.64</c:v>
                </c:pt>
                <c:pt idx="16">
                  <c:v>4.159999999999997</c:v>
                </c:pt>
                <c:pt idx="17">
                  <c:v>4.02</c:v>
                </c:pt>
                <c:pt idx="18">
                  <c:v>3.0</c:v>
                </c:pt>
                <c:pt idx="19">
                  <c:v>4.3</c:v>
                </c:pt>
                <c:pt idx="20">
                  <c:v>2.42</c:v>
                </c:pt>
                <c:pt idx="21">
                  <c:v>5.23</c:v>
                </c:pt>
                <c:pt idx="22">
                  <c:v>3.62</c:v>
                </c:pt>
                <c:pt idx="23">
                  <c:v>2.13</c:v>
                </c:pt>
                <c:pt idx="24">
                  <c:v>2.14</c:v>
                </c:pt>
              </c:numCache>
            </c:numRef>
          </c:xVal>
          <c:yVal>
            <c:numRef>
              <c:f>(Sheet1!$V$6:$V$17,Sheet1!$Y$6:$Y$18)</c:f>
              <c:numCache>
                <c:formatCode>General</c:formatCode>
                <c:ptCount val="25"/>
                <c:pt idx="0">
                  <c:v>82.0</c:v>
                </c:pt>
                <c:pt idx="1">
                  <c:v>89.0</c:v>
                </c:pt>
                <c:pt idx="2">
                  <c:v>90.0</c:v>
                </c:pt>
                <c:pt idx="3">
                  <c:v>90.0</c:v>
                </c:pt>
                <c:pt idx="4">
                  <c:v>95.0</c:v>
                </c:pt>
                <c:pt idx="5">
                  <c:v>100.0</c:v>
                </c:pt>
                <c:pt idx="6">
                  <c:v>110.0</c:v>
                </c:pt>
                <c:pt idx="7">
                  <c:v>82.0</c:v>
                </c:pt>
                <c:pt idx="8">
                  <c:v>120.0</c:v>
                </c:pt>
                <c:pt idx="9">
                  <c:v>92.0</c:v>
                </c:pt>
                <c:pt idx="10">
                  <c:v>80.0</c:v>
                </c:pt>
                <c:pt idx="11">
                  <c:v>45.0</c:v>
                </c:pt>
                <c:pt idx="12">
                  <c:v>456.0</c:v>
                </c:pt>
                <c:pt idx="13">
                  <c:v>341.0</c:v>
                </c:pt>
                <c:pt idx="14">
                  <c:v>166.0</c:v>
                </c:pt>
                <c:pt idx="15">
                  <c:v>267.0</c:v>
                </c:pt>
                <c:pt idx="16">
                  <c:v>244.0</c:v>
                </c:pt>
                <c:pt idx="17">
                  <c:v>224.0</c:v>
                </c:pt>
                <c:pt idx="18">
                  <c:v>303.0</c:v>
                </c:pt>
                <c:pt idx="19">
                  <c:v>239.0</c:v>
                </c:pt>
                <c:pt idx="20">
                  <c:v>360.0</c:v>
                </c:pt>
                <c:pt idx="21">
                  <c:v>330.0</c:v>
                </c:pt>
                <c:pt idx="22">
                  <c:v>567.0</c:v>
                </c:pt>
                <c:pt idx="23">
                  <c:v>324.0</c:v>
                </c:pt>
                <c:pt idx="24">
                  <c:v>243.0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1534952"/>
        <c:axId val="-2101571704"/>
      </c:scatterChart>
      <c:valAx>
        <c:axId val="-2101534952"/>
        <c:scaling>
          <c:orientation val="minMax"/>
          <c:min val="0.5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000">
                <a:solidFill>
                  <a:schemeClr val="tx1"/>
                </a:solidFill>
              </a:defRPr>
            </a:pPr>
            <a:endParaRPr lang="en-US"/>
          </a:p>
        </c:txPr>
        <c:crossAx val="-2101571704"/>
        <c:crosses val="autoZero"/>
        <c:crossBetween val="midCat"/>
      </c:valAx>
      <c:valAx>
        <c:axId val="-2101571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000" baseline="0"/>
            </a:pPr>
            <a:endParaRPr lang="en-US"/>
          </a:p>
        </c:txPr>
        <c:crossAx val="-21015349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</c:marker>
          <c:dPt>
            <c:idx val="12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3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4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5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6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7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8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9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0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1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2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3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trendline>
            <c:spPr>
              <a:ln w="25400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xVal>
            <c:numRef>
              <c:f>(Sheet1!$U$22:$U$33,Sheet1!$X$22:$X$34)</c:f>
              <c:numCache>
                <c:formatCode>General</c:formatCode>
                <c:ptCount val="25"/>
                <c:pt idx="0">
                  <c:v>1.15</c:v>
                </c:pt>
                <c:pt idx="1">
                  <c:v>1.53</c:v>
                </c:pt>
                <c:pt idx="2">
                  <c:v>1.45</c:v>
                </c:pt>
                <c:pt idx="3">
                  <c:v>1.27</c:v>
                </c:pt>
                <c:pt idx="4">
                  <c:v>1.11</c:v>
                </c:pt>
                <c:pt idx="5">
                  <c:v>2.02</c:v>
                </c:pt>
                <c:pt idx="6">
                  <c:v>1.76</c:v>
                </c:pt>
                <c:pt idx="7">
                  <c:v>1.57</c:v>
                </c:pt>
                <c:pt idx="8">
                  <c:v>1.13</c:v>
                </c:pt>
                <c:pt idx="9">
                  <c:v>2.0</c:v>
                </c:pt>
                <c:pt idx="10">
                  <c:v>1.26</c:v>
                </c:pt>
                <c:pt idx="11">
                  <c:v>1.01</c:v>
                </c:pt>
                <c:pt idx="12">
                  <c:v>2.86</c:v>
                </c:pt>
                <c:pt idx="13">
                  <c:v>1.42</c:v>
                </c:pt>
                <c:pt idx="14">
                  <c:v>2.03</c:v>
                </c:pt>
                <c:pt idx="15">
                  <c:v>2.64</c:v>
                </c:pt>
                <c:pt idx="16">
                  <c:v>4.159999999999997</c:v>
                </c:pt>
                <c:pt idx="17">
                  <c:v>4.02</c:v>
                </c:pt>
                <c:pt idx="18">
                  <c:v>3.0</c:v>
                </c:pt>
                <c:pt idx="19">
                  <c:v>4.3</c:v>
                </c:pt>
                <c:pt idx="20">
                  <c:v>2.42</c:v>
                </c:pt>
                <c:pt idx="21">
                  <c:v>5.23</c:v>
                </c:pt>
                <c:pt idx="22">
                  <c:v>3.62</c:v>
                </c:pt>
                <c:pt idx="23">
                  <c:v>2.13</c:v>
                </c:pt>
                <c:pt idx="24">
                  <c:v>2.14</c:v>
                </c:pt>
              </c:numCache>
            </c:numRef>
          </c:xVal>
          <c:yVal>
            <c:numRef>
              <c:f>(Sheet1!$V$22:$V$33,Sheet1!$Y$22:$Y$34)</c:f>
              <c:numCache>
                <c:formatCode>General</c:formatCode>
                <c:ptCount val="25"/>
                <c:pt idx="0">
                  <c:v>73.0</c:v>
                </c:pt>
                <c:pt idx="1">
                  <c:v>74.0</c:v>
                </c:pt>
                <c:pt idx="2">
                  <c:v>79.0</c:v>
                </c:pt>
                <c:pt idx="3">
                  <c:v>63.0</c:v>
                </c:pt>
                <c:pt idx="4">
                  <c:v>64.0</c:v>
                </c:pt>
                <c:pt idx="5">
                  <c:v>78.0</c:v>
                </c:pt>
                <c:pt idx="6">
                  <c:v>110.0</c:v>
                </c:pt>
                <c:pt idx="7">
                  <c:v>52.0</c:v>
                </c:pt>
                <c:pt idx="8">
                  <c:v>56.0</c:v>
                </c:pt>
                <c:pt idx="9">
                  <c:v>76.0</c:v>
                </c:pt>
                <c:pt idx="10">
                  <c:v>83.0</c:v>
                </c:pt>
                <c:pt idx="11">
                  <c:v>10.0</c:v>
                </c:pt>
                <c:pt idx="12">
                  <c:v>250.0</c:v>
                </c:pt>
                <c:pt idx="13">
                  <c:v>225.0</c:v>
                </c:pt>
                <c:pt idx="14">
                  <c:v>316.0</c:v>
                </c:pt>
                <c:pt idx="15">
                  <c:v>261.0</c:v>
                </c:pt>
                <c:pt idx="16">
                  <c:v>109.0</c:v>
                </c:pt>
                <c:pt idx="17">
                  <c:v>220.0</c:v>
                </c:pt>
                <c:pt idx="18">
                  <c:v>212.0</c:v>
                </c:pt>
                <c:pt idx="19">
                  <c:v>191.0</c:v>
                </c:pt>
                <c:pt idx="20">
                  <c:v>167.0</c:v>
                </c:pt>
                <c:pt idx="21">
                  <c:v>324.0</c:v>
                </c:pt>
                <c:pt idx="22">
                  <c:v>230.0</c:v>
                </c:pt>
                <c:pt idx="23">
                  <c:v>120.0</c:v>
                </c:pt>
                <c:pt idx="24">
                  <c:v>98.0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1548680"/>
        <c:axId val="-2101550760"/>
      </c:scatterChart>
      <c:valAx>
        <c:axId val="-2101548680"/>
        <c:scaling>
          <c:orientation val="minMax"/>
          <c:min val="0.5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000">
                <a:solidFill>
                  <a:schemeClr val="tx1"/>
                </a:solidFill>
              </a:defRPr>
            </a:pPr>
            <a:endParaRPr lang="en-US"/>
          </a:p>
        </c:txPr>
        <c:crossAx val="-2101550760"/>
        <c:crosses val="autoZero"/>
        <c:crossBetween val="midCat"/>
      </c:valAx>
      <c:valAx>
        <c:axId val="-2101550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000" baseline="0"/>
            </a:pPr>
            <a:endParaRPr lang="en-US"/>
          </a:p>
        </c:txPr>
        <c:crossAx val="-21015486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</c:marker>
          <c:dPt>
            <c:idx val="12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3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4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5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6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7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8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19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0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1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2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3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dPt>
            <c:idx val="24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trendline>
            <c:spPr>
              <a:ln w="25400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xVal>
            <c:numRef>
              <c:f>(Sheet1!$U$37:$U$48,Sheet1!$X$37:$X$49)</c:f>
              <c:numCache>
                <c:formatCode>General</c:formatCode>
                <c:ptCount val="25"/>
                <c:pt idx="0">
                  <c:v>1.15</c:v>
                </c:pt>
                <c:pt idx="1">
                  <c:v>1.53</c:v>
                </c:pt>
                <c:pt idx="2">
                  <c:v>1.45</c:v>
                </c:pt>
                <c:pt idx="3">
                  <c:v>1.27</c:v>
                </c:pt>
                <c:pt idx="4">
                  <c:v>1.11</c:v>
                </c:pt>
                <c:pt idx="5">
                  <c:v>2.02</c:v>
                </c:pt>
                <c:pt idx="6">
                  <c:v>1.76</c:v>
                </c:pt>
                <c:pt idx="7">
                  <c:v>1.57</c:v>
                </c:pt>
                <c:pt idx="8">
                  <c:v>1.13</c:v>
                </c:pt>
                <c:pt idx="9">
                  <c:v>2.0</c:v>
                </c:pt>
                <c:pt idx="10">
                  <c:v>1.26</c:v>
                </c:pt>
                <c:pt idx="11">
                  <c:v>1.01</c:v>
                </c:pt>
                <c:pt idx="12">
                  <c:v>2.86</c:v>
                </c:pt>
                <c:pt idx="13">
                  <c:v>1.42</c:v>
                </c:pt>
                <c:pt idx="14">
                  <c:v>2.03</c:v>
                </c:pt>
                <c:pt idx="15">
                  <c:v>2.64</c:v>
                </c:pt>
                <c:pt idx="16">
                  <c:v>4.159999999999997</c:v>
                </c:pt>
                <c:pt idx="17">
                  <c:v>4.02</c:v>
                </c:pt>
                <c:pt idx="18">
                  <c:v>3.0</c:v>
                </c:pt>
                <c:pt idx="19">
                  <c:v>4.3</c:v>
                </c:pt>
                <c:pt idx="20">
                  <c:v>2.42</c:v>
                </c:pt>
                <c:pt idx="21">
                  <c:v>5.23</c:v>
                </c:pt>
                <c:pt idx="22">
                  <c:v>3.62</c:v>
                </c:pt>
                <c:pt idx="23">
                  <c:v>2.13</c:v>
                </c:pt>
                <c:pt idx="24">
                  <c:v>2.14</c:v>
                </c:pt>
              </c:numCache>
            </c:numRef>
          </c:xVal>
          <c:yVal>
            <c:numRef>
              <c:f>(Sheet1!$V$37:$V$48,Sheet1!$Y$37:$Y$49)</c:f>
              <c:numCache>
                <c:formatCode>General</c:formatCode>
                <c:ptCount val="25"/>
                <c:pt idx="0">
                  <c:v>38.0</c:v>
                </c:pt>
                <c:pt idx="1">
                  <c:v>32.0</c:v>
                </c:pt>
                <c:pt idx="2">
                  <c:v>41.0</c:v>
                </c:pt>
                <c:pt idx="3">
                  <c:v>28.0</c:v>
                </c:pt>
                <c:pt idx="4">
                  <c:v>41.0</c:v>
                </c:pt>
                <c:pt idx="5">
                  <c:v>54.0</c:v>
                </c:pt>
                <c:pt idx="6">
                  <c:v>64.0</c:v>
                </c:pt>
                <c:pt idx="7">
                  <c:v>21.0</c:v>
                </c:pt>
                <c:pt idx="8">
                  <c:v>45.0</c:v>
                </c:pt>
                <c:pt idx="9">
                  <c:v>31.0</c:v>
                </c:pt>
                <c:pt idx="10">
                  <c:v>42.0</c:v>
                </c:pt>
                <c:pt idx="11">
                  <c:v>9.0</c:v>
                </c:pt>
                <c:pt idx="12">
                  <c:v>313.0</c:v>
                </c:pt>
                <c:pt idx="13">
                  <c:v>244.0</c:v>
                </c:pt>
                <c:pt idx="14">
                  <c:v>200.0</c:v>
                </c:pt>
                <c:pt idx="15">
                  <c:v>214.0</c:v>
                </c:pt>
                <c:pt idx="16">
                  <c:v>174.0</c:v>
                </c:pt>
                <c:pt idx="17">
                  <c:v>238.0</c:v>
                </c:pt>
                <c:pt idx="18">
                  <c:v>152.0</c:v>
                </c:pt>
                <c:pt idx="19">
                  <c:v>304.0</c:v>
                </c:pt>
                <c:pt idx="20">
                  <c:v>379.0</c:v>
                </c:pt>
                <c:pt idx="21">
                  <c:v>287.0</c:v>
                </c:pt>
                <c:pt idx="22">
                  <c:v>320.0</c:v>
                </c:pt>
                <c:pt idx="23">
                  <c:v>430.0</c:v>
                </c:pt>
                <c:pt idx="24">
                  <c:v>210.0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1549640"/>
        <c:axId val="-2103426696"/>
      </c:scatterChart>
      <c:valAx>
        <c:axId val="-2101549640"/>
        <c:scaling>
          <c:orientation val="minMax"/>
          <c:min val="0.5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000">
                <a:solidFill>
                  <a:schemeClr val="tx1"/>
                </a:solidFill>
              </a:defRPr>
            </a:pPr>
            <a:endParaRPr lang="en-US"/>
          </a:p>
        </c:txPr>
        <c:crossAx val="-2103426696"/>
        <c:crosses val="autoZero"/>
        <c:crossBetween val="midCat"/>
      </c:valAx>
      <c:valAx>
        <c:axId val="-2103426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000" baseline="0"/>
            </a:pPr>
            <a:endParaRPr lang="en-US"/>
          </a:p>
        </c:txPr>
        <c:crossAx val="-21015496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Sheet1!$A$4:$A$15</c:f>
              <c:numCache>
                <c:formatCode>General</c:formatCode>
                <c:ptCount val="12"/>
                <c:pt idx="0">
                  <c:v>1.3</c:v>
                </c:pt>
                <c:pt idx="1">
                  <c:v>0.7</c:v>
                </c:pt>
                <c:pt idx="2">
                  <c:v>1.3</c:v>
                </c:pt>
                <c:pt idx="3">
                  <c:v>1.0</c:v>
                </c:pt>
                <c:pt idx="4">
                  <c:v>0.8</c:v>
                </c:pt>
                <c:pt idx="5">
                  <c:v>1.2</c:v>
                </c:pt>
                <c:pt idx="6">
                  <c:v>0.8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1.2</c:v>
                </c:pt>
                <c:pt idx="11">
                  <c:v>0.7</c:v>
                </c:pt>
              </c:numCache>
            </c:numRef>
          </c:xVal>
          <c:yVal>
            <c:numRef>
              <c:f>Sheet1!$B$4:$B$15</c:f>
              <c:numCache>
                <c:formatCode>General</c:formatCode>
                <c:ptCount val="12"/>
                <c:pt idx="0">
                  <c:v>1.15</c:v>
                </c:pt>
                <c:pt idx="1">
                  <c:v>1.53</c:v>
                </c:pt>
                <c:pt idx="2">
                  <c:v>1.45</c:v>
                </c:pt>
                <c:pt idx="3">
                  <c:v>1.27</c:v>
                </c:pt>
                <c:pt idx="4">
                  <c:v>1.11</c:v>
                </c:pt>
                <c:pt idx="5">
                  <c:v>2.02</c:v>
                </c:pt>
                <c:pt idx="6">
                  <c:v>1.76</c:v>
                </c:pt>
                <c:pt idx="7">
                  <c:v>1.57</c:v>
                </c:pt>
                <c:pt idx="8">
                  <c:v>1.13</c:v>
                </c:pt>
                <c:pt idx="9">
                  <c:v>2.0</c:v>
                </c:pt>
                <c:pt idx="10">
                  <c:v>1.26</c:v>
                </c:pt>
                <c:pt idx="11">
                  <c:v>1.01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Sheet1!$D$4:$D$17</c:f>
              <c:numCache>
                <c:formatCode>General</c:formatCode>
                <c:ptCount val="14"/>
                <c:pt idx="0">
                  <c:v>2.3</c:v>
                </c:pt>
                <c:pt idx="1">
                  <c:v>2.0</c:v>
                </c:pt>
                <c:pt idx="2">
                  <c:v>2.3</c:v>
                </c:pt>
                <c:pt idx="3">
                  <c:v>1.8</c:v>
                </c:pt>
                <c:pt idx="4">
                  <c:v>2.3</c:v>
                </c:pt>
                <c:pt idx="5">
                  <c:v>1.7</c:v>
                </c:pt>
                <c:pt idx="6">
                  <c:v>2.0</c:v>
                </c:pt>
                <c:pt idx="7">
                  <c:v>2.0</c:v>
                </c:pt>
                <c:pt idx="8">
                  <c:v>2.3</c:v>
                </c:pt>
                <c:pt idx="9">
                  <c:v>1.8</c:v>
                </c:pt>
                <c:pt idx="10">
                  <c:v>2.0</c:v>
                </c:pt>
                <c:pt idx="11">
                  <c:v>2.0</c:v>
                </c:pt>
                <c:pt idx="12">
                  <c:v>1.8</c:v>
                </c:pt>
                <c:pt idx="13">
                  <c:v>2.0</c:v>
                </c:pt>
              </c:numCache>
            </c:numRef>
          </c:xVal>
          <c:yVal>
            <c:numRef>
              <c:f>Sheet1!$E$4:$E$17</c:f>
              <c:numCache>
                <c:formatCode>General</c:formatCode>
                <c:ptCount val="14"/>
                <c:pt idx="0">
                  <c:v>2.86</c:v>
                </c:pt>
                <c:pt idx="1">
                  <c:v>1.42</c:v>
                </c:pt>
                <c:pt idx="2">
                  <c:v>2.03</c:v>
                </c:pt>
                <c:pt idx="3">
                  <c:v>2.64</c:v>
                </c:pt>
                <c:pt idx="4">
                  <c:v>4.159999999999997</c:v>
                </c:pt>
                <c:pt idx="5">
                  <c:v>4.02</c:v>
                </c:pt>
                <c:pt idx="6">
                  <c:v>3.0</c:v>
                </c:pt>
                <c:pt idx="7">
                  <c:v>4.3</c:v>
                </c:pt>
                <c:pt idx="8">
                  <c:v>2.42</c:v>
                </c:pt>
                <c:pt idx="9">
                  <c:v>4.43</c:v>
                </c:pt>
                <c:pt idx="10">
                  <c:v>5.23</c:v>
                </c:pt>
                <c:pt idx="11">
                  <c:v>3.62</c:v>
                </c:pt>
                <c:pt idx="12">
                  <c:v>2.13</c:v>
                </c:pt>
                <c:pt idx="13">
                  <c:v>2.14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0766152"/>
        <c:axId val="-2100764904"/>
      </c:scatterChart>
      <c:valAx>
        <c:axId val="-2100766152"/>
        <c:scaling>
          <c:orientation val="minMax"/>
          <c:max val="3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00764904"/>
        <c:crosses val="autoZero"/>
        <c:crossBetween val="midCat"/>
      </c:valAx>
      <c:valAx>
        <c:axId val="-2100764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-21007661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Sheet1!$A$30:$A$41</c:f>
              <c:numCache>
                <c:formatCode>General</c:formatCode>
                <c:ptCount val="12"/>
                <c:pt idx="0">
                  <c:v>1.2</c:v>
                </c:pt>
                <c:pt idx="1">
                  <c:v>0.7</c:v>
                </c:pt>
                <c:pt idx="2">
                  <c:v>1.3</c:v>
                </c:pt>
                <c:pt idx="3">
                  <c:v>1.0</c:v>
                </c:pt>
                <c:pt idx="4">
                  <c:v>1.3</c:v>
                </c:pt>
                <c:pt idx="5">
                  <c:v>1.2</c:v>
                </c:pt>
                <c:pt idx="6">
                  <c:v>1.0</c:v>
                </c:pt>
                <c:pt idx="7">
                  <c:v>0.7</c:v>
                </c:pt>
                <c:pt idx="8">
                  <c:v>1.0</c:v>
                </c:pt>
                <c:pt idx="9">
                  <c:v>1.0</c:v>
                </c:pt>
                <c:pt idx="10">
                  <c:v>1.2</c:v>
                </c:pt>
                <c:pt idx="11">
                  <c:v>0.7</c:v>
                </c:pt>
              </c:numCache>
            </c:numRef>
          </c:xVal>
          <c:yVal>
            <c:numRef>
              <c:f>Sheet1!$B$30:$B$41</c:f>
              <c:numCache>
                <c:formatCode>General</c:formatCode>
                <c:ptCount val="12"/>
                <c:pt idx="0">
                  <c:v>8.43</c:v>
                </c:pt>
                <c:pt idx="1">
                  <c:v>8.52</c:v>
                </c:pt>
                <c:pt idx="2">
                  <c:v>8.57</c:v>
                </c:pt>
                <c:pt idx="3">
                  <c:v>4.5</c:v>
                </c:pt>
                <c:pt idx="4">
                  <c:v>5.81</c:v>
                </c:pt>
                <c:pt idx="5">
                  <c:v>4.87</c:v>
                </c:pt>
                <c:pt idx="6">
                  <c:v>6.85</c:v>
                </c:pt>
                <c:pt idx="7">
                  <c:v>4.09</c:v>
                </c:pt>
                <c:pt idx="8">
                  <c:v>5.48</c:v>
                </c:pt>
                <c:pt idx="9">
                  <c:v>8.61</c:v>
                </c:pt>
                <c:pt idx="10">
                  <c:v>10.8</c:v>
                </c:pt>
                <c:pt idx="11">
                  <c:v>5.84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Sheet1!$D$30:$D$43</c:f>
              <c:numCache>
                <c:formatCode>General</c:formatCode>
                <c:ptCount val="14"/>
                <c:pt idx="0">
                  <c:v>2.3</c:v>
                </c:pt>
                <c:pt idx="1">
                  <c:v>1.8</c:v>
                </c:pt>
                <c:pt idx="2">
                  <c:v>2.2</c:v>
                </c:pt>
                <c:pt idx="3">
                  <c:v>2.3</c:v>
                </c:pt>
                <c:pt idx="4">
                  <c:v>2.3</c:v>
                </c:pt>
                <c:pt idx="5">
                  <c:v>2.2</c:v>
                </c:pt>
                <c:pt idx="6">
                  <c:v>2.2</c:v>
                </c:pt>
                <c:pt idx="7">
                  <c:v>2.0</c:v>
                </c:pt>
                <c:pt idx="8">
                  <c:v>2.3</c:v>
                </c:pt>
                <c:pt idx="9">
                  <c:v>2.0</c:v>
                </c:pt>
                <c:pt idx="10">
                  <c:v>2.0</c:v>
                </c:pt>
                <c:pt idx="11">
                  <c:v>2.0</c:v>
                </c:pt>
                <c:pt idx="12">
                  <c:v>2.4</c:v>
                </c:pt>
                <c:pt idx="13">
                  <c:v>2.0</c:v>
                </c:pt>
              </c:numCache>
            </c:numRef>
          </c:xVal>
          <c:yVal>
            <c:numRef>
              <c:f>Sheet1!$E$30:$E$43</c:f>
              <c:numCache>
                <c:formatCode>General</c:formatCode>
                <c:ptCount val="14"/>
                <c:pt idx="0">
                  <c:v>13.1</c:v>
                </c:pt>
                <c:pt idx="1">
                  <c:v>15.6</c:v>
                </c:pt>
                <c:pt idx="2">
                  <c:v>10.7</c:v>
                </c:pt>
                <c:pt idx="3">
                  <c:v>15.5</c:v>
                </c:pt>
                <c:pt idx="4">
                  <c:v>10.9</c:v>
                </c:pt>
                <c:pt idx="5">
                  <c:v>8.85</c:v>
                </c:pt>
                <c:pt idx="6">
                  <c:v>7.08</c:v>
                </c:pt>
                <c:pt idx="7">
                  <c:v>8.2</c:v>
                </c:pt>
                <c:pt idx="8">
                  <c:v>5.8</c:v>
                </c:pt>
                <c:pt idx="9">
                  <c:v>10.7</c:v>
                </c:pt>
                <c:pt idx="10">
                  <c:v>15.4</c:v>
                </c:pt>
                <c:pt idx="11">
                  <c:v>12.2</c:v>
                </c:pt>
                <c:pt idx="12">
                  <c:v>11.0</c:v>
                </c:pt>
                <c:pt idx="13">
                  <c:v>12.0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3099080"/>
        <c:axId val="-2102519656"/>
      </c:scatterChart>
      <c:valAx>
        <c:axId val="-2103099080"/>
        <c:scaling>
          <c:orientation val="minMax"/>
          <c:max val="3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02519656"/>
        <c:crosses val="autoZero"/>
        <c:crossBetween val="midCat"/>
      </c:valAx>
      <c:valAx>
        <c:axId val="-2102519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-21030990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dPt>
            <c:idx val="3"/>
            <c:bubble3D val="0"/>
          </c:dPt>
          <c:dPt>
            <c:idx val="4"/>
            <c:bubble3D val="0"/>
          </c:dPt>
          <c:dPt>
            <c:idx val="7"/>
            <c:bubble3D val="0"/>
          </c:dPt>
          <c:dPt>
            <c:idx val="8"/>
            <c:bubble3D val="0"/>
          </c:dPt>
          <c:xVal>
            <c:numRef>
              <c:f>Sheet1!$A$6:$A$15</c:f>
              <c:numCache>
                <c:formatCode>General</c:formatCode>
                <c:ptCount val="10"/>
                <c:pt idx="0">
                  <c:v>1.2</c:v>
                </c:pt>
                <c:pt idx="1">
                  <c:v>0.8</c:v>
                </c:pt>
                <c:pt idx="2">
                  <c:v>1.0</c:v>
                </c:pt>
                <c:pt idx="3">
                  <c:v>1.2</c:v>
                </c:pt>
                <c:pt idx="4">
                  <c:v>0.8</c:v>
                </c:pt>
                <c:pt idx="5">
                  <c:v>0.9</c:v>
                </c:pt>
                <c:pt idx="6">
                  <c:v>1.1</c:v>
                </c:pt>
                <c:pt idx="7">
                  <c:v>1.0</c:v>
                </c:pt>
                <c:pt idx="8">
                  <c:v>1.2</c:v>
                </c:pt>
                <c:pt idx="9">
                  <c:v>1.0</c:v>
                </c:pt>
              </c:numCache>
            </c:numRef>
          </c:xVal>
          <c:yVal>
            <c:numRef>
              <c:f>Sheet1!$B$6:$B$15</c:f>
              <c:numCache>
                <c:formatCode>General</c:formatCode>
                <c:ptCount val="10"/>
                <c:pt idx="0">
                  <c:v>0.763</c:v>
                </c:pt>
                <c:pt idx="1">
                  <c:v>0.485</c:v>
                </c:pt>
                <c:pt idx="2">
                  <c:v>0.703</c:v>
                </c:pt>
                <c:pt idx="3">
                  <c:v>0.3</c:v>
                </c:pt>
                <c:pt idx="4">
                  <c:v>0.256</c:v>
                </c:pt>
                <c:pt idx="5">
                  <c:v>0.53</c:v>
                </c:pt>
                <c:pt idx="6">
                  <c:v>0.443</c:v>
                </c:pt>
                <c:pt idx="7">
                  <c:v>1.16</c:v>
                </c:pt>
                <c:pt idx="8">
                  <c:v>0.504</c:v>
                </c:pt>
                <c:pt idx="9">
                  <c:v>0.429</c:v>
                </c:pt>
              </c:numCache>
            </c:numRef>
          </c:yVal>
          <c:smooth val="0"/>
        </c:ser>
        <c:ser>
          <c:idx val="2"/>
          <c:order val="1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c:spPr>
          </c:marker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xVal>
            <c:numRef>
              <c:f>Sheet1!$I$6:$I$13</c:f>
              <c:numCache>
                <c:formatCode>General</c:formatCode>
                <c:ptCount val="8"/>
                <c:pt idx="0">
                  <c:v>3.2</c:v>
                </c:pt>
                <c:pt idx="1">
                  <c:v>2.7</c:v>
                </c:pt>
                <c:pt idx="2">
                  <c:v>2.8</c:v>
                </c:pt>
                <c:pt idx="3">
                  <c:v>3.1</c:v>
                </c:pt>
                <c:pt idx="4">
                  <c:v>3.3</c:v>
                </c:pt>
                <c:pt idx="5">
                  <c:v>3.0</c:v>
                </c:pt>
                <c:pt idx="6">
                  <c:v>3.3</c:v>
                </c:pt>
                <c:pt idx="7">
                  <c:v>3.0</c:v>
                </c:pt>
              </c:numCache>
            </c:numRef>
          </c:xVal>
          <c:yVal>
            <c:numRef>
              <c:f>Sheet1!$F$6:$F$13</c:f>
              <c:numCache>
                <c:formatCode>General</c:formatCode>
                <c:ptCount val="8"/>
                <c:pt idx="0">
                  <c:v>0.251</c:v>
                </c:pt>
                <c:pt idx="1">
                  <c:v>0.24</c:v>
                </c:pt>
                <c:pt idx="2">
                  <c:v>0.09</c:v>
                </c:pt>
                <c:pt idx="3">
                  <c:v>0.115</c:v>
                </c:pt>
                <c:pt idx="4">
                  <c:v>0.08</c:v>
                </c:pt>
                <c:pt idx="5">
                  <c:v>0.284</c:v>
                </c:pt>
                <c:pt idx="6">
                  <c:v>0.204</c:v>
                </c:pt>
                <c:pt idx="7">
                  <c:v>0.21</c:v>
                </c:pt>
              </c:numCache>
            </c:numRef>
          </c:yVal>
          <c:smooth val="0"/>
        </c:ser>
        <c:ser>
          <c:idx val="1"/>
          <c:order val="2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Sheet1!$E$6:$E$13</c:f>
              <c:numCache>
                <c:formatCode>General</c:formatCode>
                <c:ptCount val="8"/>
                <c:pt idx="0">
                  <c:v>2.2</c:v>
                </c:pt>
                <c:pt idx="1">
                  <c:v>2.0</c:v>
                </c:pt>
                <c:pt idx="2">
                  <c:v>1.8</c:v>
                </c:pt>
                <c:pt idx="3">
                  <c:v>1.9</c:v>
                </c:pt>
                <c:pt idx="4">
                  <c:v>2.1</c:v>
                </c:pt>
                <c:pt idx="5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xVal>
          <c:yVal>
            <c:numRef>
              <c:f>Sheet1!$J$6:$J$13</c:f>
              <c:numCache>
                <c:formatCode>General</c:formatCode>
                <c:ptCount val="8"/>
                <c:pt idx="0">
                  <c:v>1.14</c:v>
                </c:pt>
                <c:pt idx="1">
                  <c:v>0.455</c:v>
                </c:pt>
                <c:pt idx="2">
                  <c:v>0.885</c:v>
                </c:pt>
                <c:pt idx="3">
                  <c:v>0.642</c:v>
                </c:pt>
                <c:pt idx="4">
                  <c:v>1.01</c:v>
                </c:pt>
                <c:pt idx="5">
                  <c:v>2.91</c:v>
                </c:pt>
                <c:pt idx="6">
                  <c:v>1.16</c:v>
                </c:pt>
                <c:pt idx="7">
                  <c:v>1.63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8359896"/>
        <c:axId val="2068365096"/>
      </c:scatterChart>
      <c:valAx>
        <c:axId val="2068359896"/>
        <c:scaling>
          <c:orientation val="minMax"/>
          <c:max val="4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068365096"/>
        <c:crosses val="autoZero"/>
        <c:crossBetween val="midCat"/>
      </c:valAx>
      <c:valAx>
        <c:axId val="2068365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20683598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dPt>
            <c:idx val="3"/>
            <c:bubble3D val="0"/>
          </c:dPt>
          <c:dPt>
            <c:idx val="4"/>
            <c:bubble3D val="0"/>
          </c:dPt>
          <c:dPt>
            <c:idx val="7"/>
            <c:bubble3D val="0"/>
          </c:dPt>
          <c:dPt>
            <c:idx val="8"/>
            <c:bubble3D val="0"/>
          </c:dPt>
          <c:xVal>
            <c:numRef>
              <c:f>Sheet2!$A$6:$A$15</c:f>
              <c:numCache>
                <c:formatCode>General</c:formatCode>
                <c:ptCount val="10"/>
                <c:pt idx="0">
                  <c:v>1.2</c:v>
                </c:pt>
                <c:pt idx="1">
                  <c:v>0.8</c:v>
                </c:pt>
                <c:pt idx="2">
                  <c:v>1.0</c:v>
                </c:pt>
                <c:pt idx="3">
                  <c:v>1.2</c:v>
                </c:pt>
                <c:pt idx="4">
                  <c:v>1.1</c:v>
                </c:pt>
                <c:pt idx="5">
                  <c:v>0.9</c:v>
                </c:pt>
                <c:pt idx="6">
                  <c:v>1.1</c:v>
                </c:pt>
                <c:pt idx="7">
                  <c:v>1.0</c:v>
                </c:pt>
                <c:pt idx="8">
                  <c:v>0.8</c:v>
                </c:pt>
                <c:pt idx="9">
                  <c:v>1.0</c:v>
                </c:pt>
              </c:numCache>
            </c:numRef>
          </c:xVal>
          <c:yVal>
            <c:numRef>
              <c:f>Sheet2!$B$6:$B$15</c:f>
              <c:numCache>
                <c:formatCode>General</c:formatCode>
                <c:ptCount val="10"/>
                <c:pt idx="0">
                  <c:v>0.983</c:v>
                </c:pt>
                <c:pt idx="1">
                  <c:v>1.11</c:v>
                </c:pt>
                <c:pt idx="2">
                  <c:v>1.58</c:v>
                </c:pt>
                <c:pt idx="3">
                  <c:v>2.99</c:v>
                </c:pt>
                <c:pt idx="4">
                  <c:v>2.84</c:v>
                </c:pt>
                <c:pt idx="5">
                  <c:v>2.93</c:v>
                </c:pt>
                <c:pt idx="6">
                  <c:v>3.29</c:v>
                </c:pt>
                <c:pt idx="7">
                  <c:v>3.73</c:v>
                </c:pt>
                <c:pt idx="8">
                  <c:v>2.59</c:v>
                </c:pt>
                <c:pt idx="9">
                  <c:v>2.16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c:spPr>
          </c:marke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5"/>
            <c:bubble3D val="0"/>
          </c:dPt>
          <c:dPt>
            <c:idx val="7"/>
            <c:bubble3D val="0"/>
          </c:dPt>
          <c:xVal>
            <c:numRef>
              <c:f>Sheet2!$I$6:$I$13</c:f>
              <c:numCache>
                <c:formatCode>General</c:formatCode>
                <c:ptCount val="8"/>
                <c:pt idx="0">
                  <c:v>3.2</c:v>
                </c:pt>
                <c:pt idx="1">
                  <c:v>3.0</c:v>
                </c:pt>
                <c:pt idx="2">
                  <c:v>2.8</c:v>
                </c:pt>
                <c:pt idx="3">
                  <c:v>3.1</c:v>
                </c:pt>
                <c:pt idx="4">
                  <c:v>3.0</c:v>
                </c:pt>
                <c:pt idx="5">
                  <c:v>2.7</c:v>
                </c:pt>
                <c:pt idx="6">
                  <c:v>2.9</c:v>
                </c:pt>
                <c:pt idx="7">
                  <c:v>3.3</c:v>
                </c:pt>
              </c:numCache>
            </c:numRef>
          </c:xVal>
          <c:yVal>
            <c:numRef>
              <c:f>Sheet2!$F$6:$F$13</c:f>
              <c:numCache>
                <c:formatCode>General</c:formatCode>
                <c:ptCount val="8"/>
                <c:pt idx="0">
                  <c:v>0.51</c:v>
                </c:pt>
                <c:pt idx="1">
                  <c:v>0.675</c:v>
                </c:pt>
                <c:pt idx="2">
                  <c:v>0.9</c:v>
                </c:pt>
                <c:pt idx="3">
                  <c:v>1.68</c:v>
                </c:pt>
                <c:pt idx="4">
                  <c:v>1.32</c:v>
                </c:pt>
                <c:pt idx="5">
                  <c:v>1.71</c:v>
                </c:pt>
                <c:pt idx="6">
                  <c:v>0.785</c:v>
                </c:pt>
                <c:pt idx="7">
                  <c:v>0.992</c:v>
                </c:pt>
              </c:numCache>
            </c:numRef>
          </c:yVal>
          <c:smooth val="0"/>
        </c:ser>
        <c:ser>
          <c:idx val="2"/>
          <c:order val="2"/>
          <c:spPr>
            <a:ln w="47625">
              <a:noFill/>
            </a:ln>
            <a:effectLst/>
          </c:spPr>
          <c:marker>
            <c:symbol val="circle"/>
            <c:size val="9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  <a:effectLst/>
            </c:spPr>
          </c:marker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xVal>
            <c:numRef>
              <c:f>Sheet2!$E$6:$E$13</c:f>
              <c:numCache>
                <c:formatCode>General</c:formatCode>
                <c:ptCount val="8"/>
                <c:pt idx="0">
                  <c:v>2.2</c:v>
                </c:pt>
                <c:pt idx="1">
                  <c:v>1.9</c:v>
                </c:pt>
                <c:pt idx="2">
                  <c:v>1.8</c:v>
                </c:pt>
                <c:pt idx="3">
                  <c:v>1.9</c:v>
                </c:pt>
                <c:pt idx="4">
                  <c:v>2.0</c:v>
                </c:pt>
                <c:pt idx="5">
                  <c:v>2.0</c:v>
                </c:pt>
                <c:pt idx="6">
                  <c:v>2.0</c:v>
                </c:pt>
                <c:pt idx="7">
                  <c:v>2.0</c:v>
                </c:pt>
              </c:numCache>
            </c:numRef>
          </c:xVal>
          <c:yVal>
            <c:numRef>
              <c:f>Sheet2!$J$6:$J$13</c:f>
              <c:numCache>
                <c:formatCode>General</c:formatCode>
                <c:ptCount val="8"/>
                <c:pt idx="0">
                  <c:v>4.51</c:v>
                </c:pt>
                <c:pt idx="1">
                  <c:v>2.49</c:v>
                </c:pt>
                <c:pt idx="2">
                  <c:v>4.73</c:v>
                </c:pt>
                <c:pt idx="3">
                  <c:v>5.1</c:v>
                </c:pt>
                <c:pt idx="4">
                  <c:v>6.859999999999998</c:v>
                </c:pt>
                <c:pt idx="5">
                  <c:v>10.8</c:v>
                </c:pt>
                <c:pt idx="6">
                  <c:v>5.91</c:v>
                </c:pt>
                <c:pt idx="7">
                  <c:v>8.710000000000001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9913944"/>
        <c:axId val="2119919288"/>
      </c:scatterChart>
      <c:valAx>
        <c:axId val="2119913944"/>
        <c:scaling>
          <c:orientation val="minMax"/>
          <c:max val="4.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19919288"/>
        <c:crosses val="autoZero"/>
        <c:crossBetween val="midCat"/>
      </c:valAx>
      <c:valAx>
        <c:axId val="2119919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21199139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95A86-6DF7-AD43-8B99-F398EA52258D}" type="datetimeFigureOut">
              <a:rPr lang="en-US" smtClean="0"/>
              <a:t>9/29/14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6417B-D604-954A-94D1-CD90DF97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113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CD302-93DE-AF4A-ADBF-33473952D039}" type="datetimeFigureOut">
              <a:rPr lang="en-US" smtClean="0"/>
              <a:t>9/29/14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E3402-F493-1644-AC06-8CE9DFC84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172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84354" y="8685406"/>
            <a:ext cx="2972108" cy="45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48" tIns="44474" rIns="88948" bIns="44474" anchor="b"/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80D731E6-1EBB-964B-8BE2-FF57C8759A8E}" type="slidenum">
              <a:rPr lang="en-US" sz="1200">
                <a:latin typeface="Arial" charset="0"/>
              </a:rPr>
              <a:pPr algn="r" eaLnBrk="1" hangingPunct="1"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8948" tIns="44474" rIns="88948" bIns="44474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3402-F493-1644-AC06-8CE9DFC848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45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3402-F493-1644-AC06-8CE9DFC848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3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94BA-1C6D-964E-BB0C-0613527091C1}" type="datetime1">
              <a:rPr lang="en-US" smtClean="0"/>
              <a:t>9/29/14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9BD-B72F-3544-9C4A-FAE7741788AE}" type="datetime1">
              <a:rPr lang="en-US" smtClean="0"/>
              <a:t>9/29/14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8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E5F6-CD56-FB4A-8D68-6CC4357811A2}" type="datetime1">
              <a:rPr lang="en-US" smtClean="0"/>
              <a:t>9/29/14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2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147A-3065-934F-8C55-F5894EA3ACDD}" type="datetime1">
              <a:rPr lang="en-US" smtClean="0"/>
              <a:t>9/29/14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6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994-7F0B-F845-ADCC-4394152E0456}" type="datetime1">
              <a:rPr lang="en-US" smtClean="0"/>
              <a:t>9/29/14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7FFE-FEA6-284F-B1C3-65E58BE330D5}" type="datetime1">
              <a:rPr lang="en-US" smtClean="0"/>
              <a:t>9/29/14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4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2FA3-FF1F-BF4F-9BC7-5B96EF54D32F}" type="datetime1">
              <a:rPr lang="en-US" smtClean="0"/>
              <a:t>9/29/14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3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0EEB-0D66-1245-A3FD-59EE5F916F58}" type="datetime1">
              <a:rPr lang="en-US" smtClean="0"/>
              <a:t>9/29/14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8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61A-4145-CF40-8D50-0FABA5161C50}" type="datetime1">
              <a:rPr lang="en-US" smtClean="0"/>
              <a:t>9/29/14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1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3C38-B525-3F4C-AFD1-07C00396780A}" type="datetime1">
              <a:rPr lang="en-US" smtClean="0"/>
              <a:t>9/29/14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1B66-7C43-BE45-9248-04A77F944AC6}" type="datetime1">
              <a:rPr lang="en-US" smtClean="0"/>
              <a:t>9/29/14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97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84BE0-4DFD-0645-BFDA-E1C19BB493CB}" type="datetime1">
              <a:rPr lang="en-US" smtClean="0"/>
              <a:t>9/29/14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0FF99-A244-614C-888F-8DB8E8015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9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chart" Target="../charts/chart10.xml"/><Relationship Id="rId9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7" Type="http://schemas.openxmlformats.org/officeDocument/2006/relationships/chart" Target="../charts/chart12.xml"/><Relationship Id="rId8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6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microsoft.com/office/2007/relationships/hdphoto" Target="../media/hdphoto3.wdp"/><Relationship Id="rId4" Type="http://schemas.openxmlformats.org/officeDocument/2006/relationships/image" Target="../media/image38.tif"/><Relationship Id="rId5" Type="http://schemas.openxmlformats.org/officeDocument/2006/relationships/image" Target="../media/image39.tif"/><Relationship Id="rId6" Type="http://schemas.openxmlformats.org/officeDocument/2006/relationships/image" Target="../media/image40.tif"/><Relationship Id="rId7" Type="http://schemas.openxmlformats.org/officeDocument/2006/relationships/image" Target="../media/image41.tif"/><Relationship Id="rId8" Type="http://schemas.openxmlformats.org/officeDocument/2006/relationships/image" Target="../media/image42.tif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Relationship Id="rId3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10.png"/><Relationship Id="rId5" Type="http://schemas.openxmlformats.org/officeDocument/2006/relationships/image" Target="../media/image36.png"/><Relationship Id="rId6" Type="http://schemas.microsoft.com/office/2007/relationships/hdphoto" Target="../media/hdphoto4.wdp"/><Relationship Id="rId7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4" Type="http://schemas.openxmlformats.org/officeDocument/2006/relationships/image" Target="../media/image55.tif"/><Relationship Id="rId5" Type="http://schemas.openxmlformats.org/officeDocument/2006/relationships/image" Target="../media/image56.jpeg"/><Relationship Id="rId6" Type="http://schemas.microsoft.com/office/2007/relationships/hdphoto" Target="../media/hdphoto6.wdp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chart" Target="../charts/chart7.xml"/><Relationship Id="rId1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chart" Target="../charts/chart9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480"/>
            <a:ext cx="9144000" cy="6094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2071" y="1190613"/>
            <a:ext cx="7589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Toll</a:t>
            </a:r>
            <a:r>
              <a:rPr lang="en-US" sz="2800" dirty="0">
                <a:solidFill>
                  <a:schemeClr val="bg1"/>
                </a:solidFill>
              </a:rPr>
              <a:t>-like </a:t>
            </a:r>
            <a:r>
              <a:rPr lang="en-US" sz="2800" dirty="0" smtClean="0">
                <a:solidFill>
                  <a:schemeClr val="bg1"/>
                </a:solidFill>
              </a:rPr>
              <a:t>receptors in </a:t>
            </a:r>
            <a:r>
              <a:rPr lang="en-US" sz="2800" dirty="0">
                <a:solidFill>
                  <a:schemeClr val="bg1"/>
                </a:solidFill>
              </a:rPr>
              <a:t>the development of germinal centers and autoimmunity</a:t>
            </a:r>
            <a:endParaRPr lang="en-US" sz="2800" b="1" dirty="0">
              <a:solidFill>
                <a:schemeClr val="bg1"/>
              </a:solidFill>
              <a:effectLst/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9499" y="4768689"/>
            <a:ext cx="5891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 Black" pitchFamily="34" charset="0"/>
              </a:rPr>
              <a:t>Zia Rahman</a:t>
            </a:r>
          </a:p>
          <a:p>
            <a:r>
              <a:rPr lang="en-US" b="1" dirty="0" smtClean="0">
                <a:solidFill>
                  <a:srgbClr val="FFFFFF"/>
                </a:solidFill>
                <a:latin typeface="Arial Black" pitchFamily="34" charset="0"/>
              </a:rPr>
              <a:t>Department of Microbiology and Immunology</a:t>
            </a:r>
          </a:p>
          <a:p>
            <a:r>
              <a:rPr lang="en-US" b="1" dirty="0" smtClean="0">
                <a:solidFill>
                  <a:srgbClr val="FFFFFF"/>
                </a:solidFill>
                <a:latin typeface="Arial Black" pitchFamily="34" charset="0"/>
              </a:rPr>
              <a:t>Penn State College of Medicine</a:t>
            </a:r>
          </a:p>
        </p:txBody>
      </p:sp>
    </p:spTree>
    <p:extLst>
      <p:ext uri="{BB962C8B-B14F-4D97-AF65-F5344CB8AC3E}">
        <p14:creationId xmlns:p14="http://schemas.microsoft.com/office/powerpoint/2010/main" val="264326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3715693" y="1234575"/>
            <a:ext cx="5486400" cy="2635636"/>
            <a:chOff x="3756910" y="4821319"/>
            <a:chExt cx="6156633" cy="2897157"/>
          </a:xfrm>
        </p:grpSpPr>
        <p:grpSp>
          <p:nvGrpSpPr>
            <p:cNvPr id="4" name="Group 3"/>
            <p:cNvGrpSpPr/>
            <p:nvPr/>
          </p:nvGrpSpPr>
          <p:grpSpPr>
            <a:xfrm>
              <a:off x="3756910" y="4821319"/>
              <a:ext cx="6145296" cy="1625787"/>
              <a:chOff x="3935423" y="4628752"/>
              <a:chExt cx="6145296" cy="162578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935423" y="4628752"/>
                <a:ext cx="5804432" cy="1601302"/>
                <a:chOff x="1453190" y="4152326"/>
                <a:chExt cx="4261125" cy="1241814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1716031" y="4166579"/>
                  <a:ext cx="1298126" cy="1223800"/>
                  <a:chOff x="7241981" y="532639"/>
                  <a:chExt cx="1834385" cy="1763348"/>
                </a:xfrm>
              </p:grpSpPr>
              <p:pic>
                <p:nvPicPr>
                  <p:cNvPr id="22" name="Picture 21" descr="B6 Naive 10x_Series017_ch00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47566" y="924387"/>
                    <a:ext cx="1828800" cy="1371600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7241981" y="532639"/>
                    <a:ext cx="1828802" cy="4158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latin typeface="Arial"/>
                        <a:cs typeface="Arial"/>
                      </a:rPr>
                      <a:t>B6</a:t>
                    </a: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3064461" y="4152326"/>
                  <a:ext cx="1298405" cy="1233867"/>
                  <a:chOff x="7210256" y="2144304"/>
                  <a:chExt cx="1834779" cy="1777853"/>
                </a:xfrm>
              </p:grpSpPr>
              <p:pic>
                <p:nvPicPr>
                  <p:cNvPr id="20" name="Picture 19" descr="TLR9KO Naive 10x_Series018_ch00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10256" y="2550557"/>
                    <a:ext cx="1828800" cy="1371600"/>
                  </a:xfrm>
                  <a:prstGeom prst="rect">
                    <a:avLst/>
                  </a:prstGeom>
                </p:spPr>
              </p:pic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216235" y="2144304"/>
                    <a:ext cx="1828800" cy="4158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latin typeface="Arial"/>
                        <a:cs typeface="Arial"/>
                      </a:rPr>
                      <a:t>TLR9 KO</a:t>
                    </a:r>
                  </a:p>
                </p:txBody>
              </p: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4411267" y="4153161"/>
                  <a:ext cx="1303048" cy="1240979"/>
                  <a:chOff x="7159208" y="3772769"/>
                  <a:chExt cx="1841341" cy="1788101"/>
                </a:xfrm>
              </p:grpSpPr>
              <p:pic>
                <p:nvPicPr>
                  <p:cNvPr id="18" name="Picture 17" descr="TLR7KO Naive 10x_Series018_ch00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59208" y="4189270"/>
                    <a:ext cx="1828800" cy="1371600"/>
                  </a:xfrm>
                  <a:prstGeom prst="rect">
                    <a:avLst/>
                  </a:prstGeom>
                </p:spPr>
              </p:pic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7213575" y="3772769"/>
                    <a:ext cx="1786974" cy="4158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latin typeface="Arial"/>
                        <a:cs typeface="Arial"/>
                      </a:rPr>
                      <a:t>TLR7 KO</a:t>
                    </a:r>
                  </a:p>
                </p:txBody>
              </p:sp>
            </p:grpSp>
            <p:sp>
              <p:nvSpPr>
                <p:cNvPr id="17" name="TextBox 16"/>
                <p:cNvSpPr txBox="1"/>
                <p:nvPr/>
              </p:nvSpPr>
              <p:spPr>
                <a:xfrm rot="16200000">
                  <a:off x="1109489" y="4773480"/>
                  <a:ext cx="960602" cy="273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accent6">
                          <a:lumMod val="50000"/>
                        </a:schemeClr>
                      </a:solidFill>
                      <a:latin typeface="Arial"/>
                      <a:cs typeface="Arial"/>
                    </a:rPr>
                    <a:t>PNA</a:t>
                  </a:r>
                  <a:r>
                    <a:rPr lang="en-US" sz="1600" b="1" dirty="0">
                      <a:latin typeface="Arial"/>
                      <a:cs typeface="Arial"/>
                    </a:rPr>
                    <a:t>  </a:t>
                  </a:r>
                  <a:r>
                    <a:rPr lang="en-US" sz="1600" b="1" dirty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IgD</a:t>
                  </a: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 rot="5400000">
                <a:off x="9289604" y="5463423"/>
                <a:ext cx="1210084" cy="37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3 mo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758443" y="6479792"/>
              <a:ext cx="6155100" cy="1238684"/>
              <a:chOff x="3893858" y="7192163"/>
              <a:chExt cx="6155100" cy="123868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893858" y="7192163"/>
                <a:ext cx="5802940" cy="1238684"/>
                <a:chOff x="4917388" y="4200218"/>
                <a:chExt cx="4260026" cy="960602"/>
              </a:xfrm>
            </p:grpSpPr>
            <p:pic>
              <p:nvPicPr>
                <p:cNvPr id="8" name="Picture 7" descr="B6 Naive 10x_Series015_ch00.jp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768" y="4202724"/>
                  <a:ext cx="1307871" cy="951582"/>
                </a:xfrm>
                <a:prstGeom prst="rect">
                  <a:avLst/>
                </a:prstGeom>
              </p:spPr>
            </p:pic>
            <p:pic>
              <p:nvPicPr>
                <p:cNvPr id="9" name="Picture 8" descr="TLR9KO Naive 10x_Series022_ch00.jp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0787" y="4200218"/>
                  <a:ext cx="1280921" cy="960602"/>
                </a:xfrm>
                <a:prstGeom prst="rect">
                  <a:avLst/>
                </a:prstGeom>
              </p:spPr>
            </p:pic>
            <p:pic>
              <p:nvPicPr>
                <p:cNvPr id="10" name="Picture 9" descr="TLR7KO Naive 10x_Series020_ch00.jp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5565" y="4207088"/>
                  <a:ext cx="1301849" cy="943461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 rot="16200000">
                  <a:off x="4582257" y="4549360"/>
                  <a:ext cx="943461" cy="273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accent6">
                          <a:lumMod val="50000"/>
                        </a:schemeClr>
                      </a:solidFill>
                      <a:latin typeface="Arial"/>
                      <a:cs typeface="Arial"/>
                    </a:rPr>
                    <a:t>PNA</a:t>
                  </a:r>
                  <a:r>
                    <a:rPr lang="en-US" sz="1600" b="1" dirty="0">
                      <a:latin typeface="Arial"/>
                      <a:cs typeface="Arial"/>
                    </a:rPr>
                    <a:t>  </a:t>
                  </a:r>
                  <a:r>
                    <a:rPr lang="en-US" sz="1600" b="1" dirty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IgD</a:t>
                  </a: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 rot="5400000">
                <a:off x="9252173" y="7625652"/>
                <a:ext cx="1221423" cy="37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6 mo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136005" y="1020619"/>
            <a:ext cx="3725900" cy="4130561"/>
            <a:chOff x="2453546" y="1342592"/>
            <a:chExt cx="3725900" cy="4130561"/>
          </a:xfrm>
        </p:grpSpPr>
        <p:grpSp>
          <p:nvGrpSpPr>
            <p:cNvPr id="26" name="Group 25"/>
            <p:cNvGrpSpPr/>
            <p:nvPr/>
          </p:nvGrpSpPr>
          <p:grpSpPr>
            <a:xfrm>
              <a:off x="2453546" y="1342592"/>
              <a:ext cx="3725900" cy="4022411"/>
              <a:chOff x="1247891" y="1087589"/>
              <a:chExt cx="4837358" cy="543591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247891" y="1087589"/>
                <a:ext cx="2518151" cy="5243300"/>
                <a:chOff x="8700" y="1062840"/>
                <a:chExt cx="2518151" cy="5243300"/>
              </a:xfrm>
            </p:grpSpPr>
            <p:graphicFrame>
              <p:nvGraphicFramePr>
                <p:cNvPr id="44" name="Chart 43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236988177"/>
                    </p:ext>
                  </p:extLst>
                </p:nvPr>
              </p:nvGraphicFramePr>
              <p:xfrm>
                <a:off x="240851" y="1448825"/>
                <a:ext cx="2286000" cy="378495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8"/>
                </a:graphicData>
              </a:graphic>
            </p:graphicFrame>
            <p:sp>
              <p:nvSpPr>
                <p:cNvPr id="45" name="TextBox 44"/>
                <p:cNvSpPr txBox="1"/>
                <p:nvPr/>
              </p:nvSpPr>
              <p:spPr>
                <a:xfrm rot="16200000">
                  <a:off x="-1562684" y="3000751"/>
                  <a:ext cx="3502397" cy="359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latin typeface="Arial"/>
                      <a:cs typeface="Arial"/>
                    </a:rPr>
                    <a:t>% B220</a:t>
                  </a:r>
                  <a:r>
                    <a:rPr lang="en-US" sz="1200" b="1" baseline="30000" dirty="0" smtClean="0">
                      <a:latin typeface="Arial"/>
                      <a:cs typeface="Arial"/>
                    </a:rPr>
                    <a:t>+</a:t>
                  </a:r>
                  <a:r>
                    <a:rPr lang="en-US" sz="1200" b="1" dirty="0" smtClean="0">
                      <a:latin typeface="Arial"/>
                      <a:cs typeface="Arial"/>
                    </a:rPr>
                    <a:t>Fas</a:t>
                  </a:r>
                  <a:r>
                    <a:rPr lang="en-US" sz="1200" b="1" baseline="30000" dirty="0" smtClean="0">
                      <a:latin typeface="Arial"/>
                      <a:cs typeface="Arial"/>
                    </a:rPr>
                    <a:t>hi</a:t>
                  </a:r>
                  <a:r>
                    <a:rPr lang="en-US" sz="1200" b="1" dirty="0" smtClean="0">
                      <a:latin typeface="Arial"/>
                      <a:cs typeface="Arial"/>
                    </a:rPr>
                    <a:t>PNA</a:t>
                  </a:r>
                  <a:r>
                    <a:rPr lang="en-US" sz="1200" b="1" baseline="30000" dirty="0" smtClean="0">
                      <a:latin typeface="Arial"/>
                      <a:cs typeface="Arial"/>
                    </a:rPr>
                    <a:t>hi</a:t>
                  </a:r>
                  <a:r>
                    <a:rPr lang="en-US" sz="1200" b="1" dirty="0" smtClean="0">
                      <a:latin typeface="Arial"/>
                      <a:cs typeface="Arial"/>
                    </a:rPr>
                    <a:t>GC B Cells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941976" y="2790630"/>
                  <a:ext cx="30974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358536" y="2780470"/>
                  <a:ext cx="30974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744616" y="4664512"/>
                  <a:ext cx="30974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Right Bracket 48"/>
                <p:cNvSpPr/>
                <p:nvPr/>
              </p:nvSpPr>
              <p:spPr>
                <a:xfrm rot="16200000">
                  <a:off x="1254550" y="1502381"/>
                  <a:ext cx="83555" cy="459437"/>
                </a:xfrm>
                <a:prstGeom prst="rightBracket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040227" y="1329450"/>
                  <a:ext cx="850076" cy="374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latin typeface="Arial"/>
                      <a:cs typeface="Arial"/>
                    </a:rPr>
                    <a:t>NS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Right Bracket 50"/>
                <p:cNvSpPr/>
                <p:nvPr/>
              </p:nvSpPr>
              <p:spPr>
                <a:xfrm rot="16200000">
                  <a:off x="1776672" y="1495502"/>
                  <a:ext cx="83555" cy="459437"/>
                </a:xfrm>
                <a:prstGeom prst="rightBracket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564446" y="1401712"/>
                  <a:ext cx="578450" cy="374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latin typeface="Arial"/>
                      <a:cs typeface="Arial"/>
                    </a:rPr>
                    <a:t>***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3" name="Right Bracket 52"/>
                <p:cNvSpPr/>
                <p:nvPr/>
              </p:nvSpPr>
              <p:spPr>
                <a:xfrm rot="16200000">
                  <a:off x="1518708" y="911886"/>
                  <a:ext cx="83556" cy="975364"/>
                </a:xfrm>
                <a:prstGeom prst="rightBracket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1076768" y="1062840"/>
                  <a:ext cx="981559" cy="374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latin typeface="Arial"/>
                      <a:cs typeface="Arial"/>
                    </a:rPr>
                    <a:t>***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 rot="18435373">
                  <a:off x="532159" y="5076775"/>
                  <a:ext cx="697885" cy="3596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latin typeface="Arial"/>
                      <a:cs typeface="Arial"/>
                    </a:rPr>
                    <a:t>B6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 rot="18424219">
                  <a:off x="479580" y="5347550"/>
                  <a:ext cx="1382630" cy="3596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latin typeface="Arial"/>
                      <a:cs typeface="Arial"/>
                    </a:rPr>
                    <a:t>TLR9 KO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 rot="18438213">
                  <a:off x="869035" y="5397941"/>
                  <a:ext cx="1456769" cy="3596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solidFill>
                        <a:srgbClr val="660066"/>
                      </a:solidFill>
                      <a:latin typeface="Arial"/>
                      <a:cs typeface="Arial"/>
                    </a:rPr>
                    <a:t>TLR7 KO</a:t>
                  </a:r>
                  <a:endParaRPr lang="en-US" sz="1200" b="1" i="1" dirty="0">
                    <a:solidFill>
                      <a:srgbClr val="660066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532750" y="1179726"/>
                <a:ext cx="2552499" cy="5343778"/>
                <a:chOff x="3532750" y="1179726"/>
                <a:chExt cx="2552499" cy="5343778"/>
              </a:xfrm>
            </p:grpSpPr>
            <p:graphicFrame>
              <p:nvGraphicFramePr>
                <p:cNvPr id="30" name="Chart 29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801395617"/>
                    </p:ext>
                  </p:extLst>
                </p:nvPr>
              </p:nvGraphicFramePr>
              <p:xfrm>
                <a:off x="3804329" y="1461299"/>
                <a:ext cx="2280920" cy="378082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9"/>
                </a:graphicData>
              </a:graphic>
            </p:graphicFrame>
            <p:sp>
              <p:nvSpPr>
                <p:cNvPr id="31" name="TextBox 30"/>
                <p:cNvSpPr txBox="1"/>
                <p:nvPr/>
              </p:nvSpPr>
              <p:spPr>
                <a:xfrm rot="16200000">
                  <a:off x="1930080" y="2985206"/>
                  <a:ext cx="3564969" cy="359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latin typeface="Arial"/>
                      <a:cs typeface="Arial"/>
                    </a:rPr>
                    <a:t>% CD4</a:t>
                  </a:r>
                  <a:r>
                    <a:rPr lang="en-US" sz="1200" b="1" baseline="30000" dirty="0" smtClean="0">
                      <a:latin typeface="Arial"/>
                      <a:cs typeface="Arial"/>
                    </a:rPr>
                    <a:t>+</a:t>
                  </a:r>
                  <a:r>
                    <a:rPr lang="en-US" sz="1200" b="1" dirty="0" smtClean="0">
                      <a:latin typeface="Arial"/>
                      <a:cs typeface="Arial"/>
                    </a:rPr>
                    <a:t>CXCR5</a:t>
                  </a:r>
                  <a:r>
                    <a:rPr lang="en-US" sz="1200" b="1" baseline="30000" dirty="0" smtClean="0">
                      <a:latin typeface="Arial"/>
                      <a:cs typeface="Arial"/>
                    </a:rPr>
                    <a:t>hi</a:t>
                  </a:r>
                  <a:r>
                    <a:rPr lang="en-US" sz="1200" b="1" dirty="0" smtClean="0">
                      <a:latin typeface="Arial"/>
                      <a:cs typeface="Arial"/>
                    </a:rPr>
                    <a:t>PD-1</a:t>
                  </a:r>
                  <a:r>
                    <a:rPr lang="en-US" sz="1200" b="1" baseline="30000" dirty="0" smtClean="0">
                      <a:latin typeface="Arial"/>
                      <a:cs typeface="Arial"/>
                    </a:rPr>
                    <a:t>hi</a:t>
                  </a:r>
                  <a:r>
                    <a:rPr lang="en-US" sz="1200" b="1" dirty="0">
                      <a:latin typeface="Arial"/>
                      <a:cs typeface="Arial"/>
                    </a:rPr>
                    <a:t> </a:t>
                  </a:r>
                  <a:r>
                    <a:rPr lang="en-US" sz="1200" b="1" dirty="0" smtClean="0">
                      <a:latin typeface="Arial"/>
                      <a:cs typeface="Arial"/>
                    </a:rPr>
                    <a:t>T</a:t>
                  </a:r>
                  <a:r>
                    <a:rPr lang="en-US" sz="1200" b="1" baseline="-25000" dirty="0" smtClean="0">
                      <a:latin typeface="Arial"/>
                      <a:cs typeface="Arial"/>
                    </a:rPr>
                    <a:t>FH</a:t>
                  </a:r>
                  <a:r>
                    <a:rPr lang="en-US" sz="1200" b="1" dirty="0" smtClean="0">
                      <a:latin typeface="Arial"/>
                      <a:cs typeface="Arial"/>
                    </a:rPr>
                    <a:t> Cells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4447449" y="3527453"/>
                  <a:ext cx="30974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4909596" y="2817045"/>
                  <a:ext cx="30974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5320943" y="4554405"/>
                  <a:ext cx="30974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ight Bracket 34"/>
                <p:cNvSpPr/>
                <p:nvPr/>
              </p:nvSpPr>
              <p:spPr>
                <a:xfrm rot="16200000">
                  <a:off x="4689238" y="1619267"/>
                  <a:ext cx="83555" cy="459437"/>
                </a:xfrm>
                <a:prstGeom prst="rightBracket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4548132" y="1533755"/>
                  <a:ext cx="459437" cy="374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latin typeface="Arial"/>
                      <a:cs typeface="Arial"/>
                    </a:rPr>
                    <a:t>**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7" name="Right Bracket 36"/>
                <p:cNvSpPr/>
                <p:nvPr/>
              </p:nvSpPr>
              <p:spPr>
                <a:xfrm rot="16200000">
                  <a:off x="5211360" y="1612388"/>
                  <a:ext cx="83555" cy="459437"/>
                </a:xfrm>
                <a:prstGeom prst="rightBracket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4999134" y="1518598"/>
                  <a:ext cx="578450" cy="374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latin typeface="Arial"/>
                      <a:cs typeface="Arial"/>
                    </a:rPr>
                    <a:t>***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9" name="Right Bracket 38"/>
                <p:cNvSpPr/>
                <p:nvPr/>
              </p:nvSpPr>
              <p:spPr>
                <a:xfrm rot="16200000">
                  <a:off x="4953396" y="1028772"/>
                  <a:ext cx="83556" cy="975364"/>
                </a:xfrm>
                <a:prstGeom prst="rightBracket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511454" y="1179726"/>
                  <a:ext cx="981559" cy="374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latin typeface="Arial"/>
                      <a:cs typeface="Arial"/>
                    </a:rPr>
                    <a:t>***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 rot="18435373">
                  <a:off x="4073867" y="5129827"/>
                  <a:ext cx="697886" cy="3596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latin typeface="Arial"/>
                      <a:cs typeface="Arial"/>
                    </a:rPr>
                    <a:t>B6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 rot="18424219">
                  <a:off x="4057679" y="5382216"/>
                  <a:ext cx="1336542" cy="3596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latin typeface="Arial"/>
                      <a:cs typeface="Arial"/>
                    </a:rPr>
                    <a:t>TLR9 KO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 rot="18438213">
                  <a:off x="4265944" y="5523788"/>
                  <a:ext cx="1639803" cy="3596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solidFill>
                        <a:srgbClr val="660066"/>
                      </a:solidFill>
                      <a:latin typeface="Arial"/>
                      <a:cs typeface="Arial"/>
                    </a:rPr>
                    <a:t>TLR7 KO</a:t>
                  </a:r>
                  <a:endParaRPr lang="en-US" sz="1200" b="1" i="1" dirty="0">
                    <a:solidFill>
                      <a:srgbClr val="660066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27" name="TextBox 26"/>
            <p:cNvSpPr txBox="1"/>
            <p:nvPr/>
          </p:nvSpPr>
          <p:spPr>
            <a:xfrm>
              <a:off x="3912896" y="5011488"/>
              <a:ext cx="826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6 mo</a:t>
              </a:r>
              <a:endParaRPr lang="en-US" sz="2400" b="1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25355" y="390018"/>
            <a:ext cx="746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What is the effect of TLR7 and TLR9 on Spt- GC formation ?</a:t>
            </a:r>
            <a:endParaRPr lang="en-US" sz="20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0" y="5326906"/>
            <a:ext cx="9144000" cy="369332"/>
          </a:xfrm>
          <a:prstGeom prst="rect">
            <a:avLst/>
          </a:prstGeom>
          <a:solidFill>
            <a:srgbClr val="CCFFCC">
              <a:alpha val="39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  <a:latin typeface="Arial"/>
                <a:cs typeface="Arial"/>
              </a:rPr>
              <a:t>A</a:t>
            </a:r>
            <a:r>
              <a:rPr lang="en-US" dirty="0" smtClean="0">
                <a:solidFill>
                  <a:srgbClr val="984807"/>
                </a:solidFill>
                <a:latin typeface="Arial"/>
                <a:cs typeface="Arial"/>
              </a:rPr>
              <a:t>bsolute </a:t>
            </a:r>
            <a:r>
              <a:rPr lang="en-US" dirty="0">
                <a:solidFill>
                  <a:srgbClr val="984807"/>
                </a:solidFill>
                <a:latin typeface="Arial"/>
                <a:cs typeface="Arial"/>
              </a:rPr>
              <a:t>requirement of </a:t>
            </a:r>
            <a:r>
              <a:rPr lang="en-US" dirty="0" smtClean="0">
                <a:solidFill>
                  <a:srgbClr val="984807"/>
                </a:solidFill>
                <a:latin typeface="Arial"/>
                <a:cs typeface="Arial"/>
              </a:rPr>
              <a:t>TLR7 in </a:t>
            </a:r>
            <a:r>
              <a:rPr lang="en-US" dirty="0" err="1">
                <a:solidFill>
                  <a:srgbClr val="984807"/>
                </a:solidFill>
                <a:latin typeface="Arial"/>
                <a:cs typeface="Arial"/>
              </a:rPr>
              <a:t>Spt</a:t>
            </a:r>
            <a:r>
              <a:rPr lang="en-US" dirty="0">
                <a:solidFill>
                  <a:srgbClr val="984807"/>
                </a:solidFill>
                <a:latin typeface="Arial"/>
                <a:cs typeface="Arial"/>
              </a:rPr>
              <a:t>-GC </a:t>
            </a:r>
            <a:r>
              <a:rPr lang="en-US" dirty="0" smtClean="0">
                <a:solidFill>
                  <a:srgbClr val="984807"/>
                </a:solidFill>
                <a:latin typeface="Arial"/>
                <a:cs typeface="Arial"/>
              </a:rPr>
              <a:t>formation</a:t>
            </a:r>
            <a:endParaRPr lang="en-US" dirty="0">
              <a:solidFill>
                <a:srgbClr val="984807"/>
              </a:solidFill>
              <a:latin typeface="Arial"/>
              <a:cs typeface="Arial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849533" y="3522133"/>
            <a:ext cx="16934" cy="8212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996343" y="4249505"/>
            <a:ext cx="170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Germinal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6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69839"/>
            <a:ext cx="9219013" cy="3796217"/>
            <a:chOff x="-3568" y="1288667"/>
            <a:chExt cx="9798706" cy="3953602"/>
          </a:xfrm>
        </p:grpSpPr>
        <p:grpSp>
          <p:nvGrpSpPr>
            <p:cNvPr id="5" name="Group 4"/>
            <p:cNvGrpSpPr/>
            <p:nvPr/>
          </p:nvGrpSpPr>
          <p:grpSpPr>
            <a:xfrm>
              <a:off x="-3568" y="1288667"/>
              <a:ext cx="4009229" cy="3953602"/>
              <a:chOff x="2684767" y="1041807"/>
              <a:chExt cx="4009229" cy="3953602"/>
            </a:xfrm>
          </p:grpSpPr>
          <p:pic>
            <p:nvPicPr>
              <p:cNvPr id="44" name="Picture 43" descr="7-2-13_Series015.t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64497" y="1433215"/>
                <a:ext cx="1828800" cy="1371600"/>
              </a:xfrm>
              <a:prstGeom prst="rect">
                <a:avLst/>
              </a:prstGeom>
            </p:spPr>
          </p:pic>
          <p:pic>
            <p:nvPicPr>
              <p:cNvPr id="45" name="Picture 44" descr="7-2-13_Series041.t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4084" y="1431261"/>
                <a:ext cx="1828800" cy="1371600"/>
              </a:xfrm>
              <a:prstGeom prst="rect">
                <a:avLst/>
              </a:prstGeom>
            </p:spPr>
          </p:pic>
          <p:pic>
            <p:nvPicPr>
              <p:cNvPr id="46" name="Picture 45" descr="EW51 - 1 Sle1b-TLR9KO_Series002.ti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4084" y="3234047"/>
                <a:ext cx="1828800" cy="1371600"/>
              </a:xfrm>
              <a:prstGeom prst="rect">
                <a:avLst/>
              </a:prstGeom>
            </p:spPr>
          </p:pic>
          <p:pic>
            <p:nvPicPr>
              <p:cNvPr id="47" name="Picture 46" descr="EW49 - 1 Sle1b-TLR7KO_Series016.ti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64497" y="3234047"/>
                <a:ext cx="1828800" cy="1371600"/>
              </a:xfrm>
              <a:prstGeom prst="rect">
                <a:avLst/>
              </a:prstGeom>
            </p:spPr>
          </p:pic>
          <p:sp>
            <p:nvSpPr>
              <p:cNvPr id="48" name="TextBox 5"/>
              <p:cNvSpPr txBox="1">
                <a:spLocks noChangeArrowheads="1"/>
              </p:cNvSpPr>
              <p:nvPr/>
            </p:nvSpPr>
            <p:spPr bwMode="auto">
              <a:xfrm>
                <a:off x="5642308" y="4605647"/>
                <a:ext cx="860576" cy="288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/>
                <a:r>
                  <a:rPr lang="en-US" sz="1200" dirty="0" smtClean="0">
                    <a:latin typeface="Arial"/>
                    <a:cs typeface="Arial"/>
                  </a:rPr>
                  <a:t>100X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5"/>
              <p:cNvSpPr txBox="1">
                <a:spLocks noChangeArrowheads="1"/>
              </p:cNvSpPr>
              <p:nvPr/>
            </p:nvSpPr>
            <p:spPr bwMode="auto">
              <a:xfrm>
                <a:off x="2764497" y="4610765"/>
                <a:ext cx="3738387" cy="384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GL7</a:t>
                </a:r>
                <a:r>
                  <a:rPr lang="en-US" dirty="0">
                    <a:latin typeface="Arial"/>
                    <a:cs typeface="Arial"/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CD4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r>
                  <a:rPr lang="en-US" dirty="0" err="1" smtClean="0">
                    <a:solidFill>
                      <a:srgbClr val="3366FF"/>
                    </a:solidFill>
                    <a:latin typeface="Arial"/>
                    <a:cs typeface="Arial"/>
                  </a:rPr>
                  <a:t>IgD</a:t>
                </a:r>
                <a:endParaRPr lang="en-US" dirty="0">
                  <a:solidFill>
                    <a:srgbClr val="3366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64497" y="1041807"/>
                <a:ext cx="1828800" cy="416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Arial"/>
                    <a:cs typeface="Arial"/>
                  </a:rPr>
                  <a:t>B6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674084" y="1052388"/>
                <a:ext cx="1828800" cy="416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Arial"/>
                    <a:cs typeface="Arial"/>
                  </a:rPr>
                  <a:t>B6.Sle1b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684767" y="2853093"/>
                <a:ext cx="1908530" cy="384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660066"/>
                    </a:solidFill>
                    <a:latin typeface="Arial"/>
                    <a:cs typeface="Arial"/>
                  </a:rPr>
                  <a:t>Sle1b/TLR7 KO</a:t>
                </a:r>
                <a:endParaRPr lang="en-US" dirty="0">
                  <a:solidFill>
                    <a:srgbClr val="66006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63768" y="2863674"/>
                <a:ext cx="2130228" cy="384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Sle1b/TLR9 KO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924511" y="1683693"/>
              <a:ext cx="2956574" cy="3423098"/>
              <a:chOff x="2072958" y="1928351"/>
              <a:chExt cx="2956574" cy="3423098"/>
            </a:xfrm>
          </p:grpSpPr>
          <p:graphicFrame>
            <p:nvGraphicFramePr>
              <p:cNvPr id="26" name="Chart 2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12739278"/>
                  </p:ext>
                </p:extLst>
              </p:nvPr>
            </p:nvGraphicFramePr>
            <p:xfrm>
              <a:off x="2286332" y="2057400"/>
              <a:ext cx="27432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 rot="19016875">
                <a:off x="2595235" y="4587127"/>
                <a:ext cx="624015" cy="352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B6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9016875">
                <a:off x="2457856" y="4789915"/>
                <a:ext cx="1314360" cy="352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Sle1b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9016875">
                <a:off x="2391449" y="4998859"/>
                <a:ext cx="1926511" cy="352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660066"/>
                    </a:solidFill>
                    <a:latin typeface="Arial"/>
                    <a:cs typeface="Arial"/>
                  </a:rPr>
                  <a:t>Sle1b/TLR7 KO</a:t>
                </a:r>
                <a:endParaRPr lang="en-US" sz="1600" dirty="0">
                  <a:solidFill>
                    <a:srgbClr val="66006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9016875">
                <a:off x="2930815" y="4965226"/>
                <a:ext cx="1844853" cy="352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Sle1b/TLR9 KO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2862976" y="4188771"/>
                <a:ext cx="30974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348641" y="3906115"/>
                <a:ext cx="30974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343607" y="3470603"/>
                <a:ext cx="30974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886665" y="4412147"/>
                <a:ext cx="30974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ight Bracket 34"/>
              <p:cNvSpPr/>
              <p:nvPr/>
            </p:nvSpPr>
            <p:spPr>
              <a:xfrm rot="16200000">
                <a:off x="3184303" y="3195061"/>
                <a:ext cx="83555" cy="459437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972077" y="3101271"/>
                <a:ext cx="578450" cy="28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***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7" name="Right Bracket 36"/>
              <p:cNvSpPr/>
              <p:nvPr/>
            </p:nvSpPr>
            <p:spPr>
              <a:xfrm rot="16200000">
                <a:off x="3438302" y="2670752"/>
                <a:ext cx="83556" cy="975364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996362" y="2821706"/>
                <a:ext cx="981559" cy="28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***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9" name="Right Bracket 38"/>
              <p:cNvSpPr/>
              <p:nvPr/>
            </p:nvSpPr>
            <p:spPr>
              <a:xfrm rot="16200000">
                <a:off x="3929081" y="2000075"/>
                <a:ext cx="83556" cy="975364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487141" y="2151029"/>
                <a:ext cx="981559" cy="28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**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6200000">
                <a:off x="854928" y="3146381"/>
                <a:ext cx="2763189" cy="32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% B220</a:t>
                </a:r>
                <a:r>
                  <a:rPr lang="en-US" sz="1400" baseline="30000" dirty="0" smtClean="0">
                    <a:latin typeface="Arial"/>
                    <a:cs typeface="Arial"/>
                  </a:rPr>
                  <a:t>+</a:t>
                </a:r>
                <a:r>
                  <a:rPr lang="en-US" sz="1400" dirty="0" smtClean="0">
                    <a:latin typeface="Arial"/>
                    <a:cs typeface="Arial"/>
                  </a:rPr>
                  <a:t>Fas</a:t>
                </a:r>
                <a:r>
                  <a:rPr lang="en-US" sz="1400" baseline="30000" dirty="0" smtClean="0">
                    <a:latin typeface="Arial"/>
                    <a:cs typeface="Arial"/>
                  </a:rPr>
                  <a:t>hi</a:t>
                </a:r>
                <a:r>
                  <a:rPr lang="en-US" sz="1400" dirty="0" smtClean="0">
                    <a:latin typeface="Arial"/>
                    <a:cs typeface="Arial"/>
                  </a:rPr>
                  <a:t>PNA</a:t>
                </a:r>
                <a:r>
                  <a:rPr lang="en-US" sz="1400" baseline="30000" dirty="0" smtClean="0">
                    <a:latin typeface="Arial"/>
                    <a:cs typeface="Arial"/>
                  </a:rPr>
                  <a:t>hi</a:t>
                </a:r>
                <a:r>
                  <a:rPr lang="en-US" sz="1400" dirty="0" smtClean="0">
                    <a:latin typeface="Arial"/>
                    <a:cs typeface="Arial"/>
                  </a:rPr>
                  <a:t>GC B Cells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Right Bracket 41"/>
              <p:cNvSpPr/>
              <p:nvPr/>
            </p:nvSpPr>
            <p:spPr>
              <a:xfrm rot="16200000">
                <a:off x="3678398" y="3191121"/>
                <a:ext cx="83555" cy="459437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466172" y="3097331"/>
                <a:ext cx="578450" cy="28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***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820157" y="1677072"/>
              <a:ext cx="2974981" cy="3423099"/>
              <a:chOff x="2185660" y="1928349"/>
              <a:chExt cx="2974981" cy="3423099"/>
            </a:xfrm>
          </p:grpSpPr>
          <p:graphicFrame>
            <p:nvGraphicFramePr>
              <p:cNvPr id="8" name="Chart 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88705021"/>
                  </p:ext>
                </p:extLst>
              </p:nvPr>
            </p:nvGraphicFramePr>
            <p:xfrm>
              <a:off x="2417441" y="2057399"/>
              <a:ext cx="27432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9" name="TextBox 8"/>
              <p:cNvSpPr txBox="1"/>
              <p:nvPr/>
            </p:nvSpPr>
            <p:spPr>
              <a:xfrm rot="19016875">
                <a:off x="2800023" y="4587126"/>
                <a:ext cx="624015" cy="352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B6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016875">
                <a:off x="2662644" y="4789914"/>
                <a:ext cx="1314360" cy="352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Sle1b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9016875">
                <a:off x="2596236" y="4998858"/>
                <a:ext cx="1926512" cy="352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660066"/>
                    </a:solidFill>
                    <a:latin typeface="Arial"/>
                    <a:cs typeface="Arial"/>
                  </a:rPr>
                  <a:t>Sle1b/TLR7 KO</a:t>
                </a:r>
                <a:endParaRPr lang="en-US" sz="1600" dirty="0">
                  <a:solidFill>
                    <a:srgbClr val="66006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9016875">
                <a:off x="3135602" y="4965225"/>
                <a:ext cx="1844853" cy="352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Sle1b/TLR9 KO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4067935" y="4435662"/>
                <a:ext cx="30974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 rot="16200000">
                <a:off x="913100" y="3200909"/>
                <a:ext cx="2872249" cy="32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% CD4</a:t>
                </a:r>
                <a:r>
                  <a:rPr lang="en-US" sz="1400" baseline="30000" dirty="0" smtClean="0">
                    <a:latin typeface="Arial"/>
                    <a:cs typeface="Arial"/>
                  </a:rPr>
                  <a:t>+</a:t>
                </a:r>
                <a:r>
                  <a:rPr lang="en-US" sz="1400" dirty="0" smtClean="0">
                    <a:latin typeface="Arial"/>
                    <a:cs typeface="Arial"/>
                  </a:rPr>
                  <a:t>CXCR5</a:t>
                </a:r>
                <a:r>
                  <a:rPr lang="en-US" sz="1400" baseline="30000" dirty="0" smtClean="0">
                    <a:latin typeface="Arial"/>
                    <a:cs typeface="Arial"/>
                  </a:rPr>
                  <a:t>hi</a:t>
                </a:r>
                <a:r>
                  <a:rPr lang="en-US" sz="1400" dirty="0" smtClean="0">
                    <a:latin typeface="Arial"/>
                    <a:cs typeface="Arial"/>
                  </a:rPr>
                  <a:t>PD-1</a:t>
                </a:r>
                <a:r>
                  <a:rPr lang="en-US" sz="1400" baseline="30000" dirty="0" smtClean="0">
                    <a:latin typeface="Arial"/>
                    <a:cs typeface="Arial"/>
                  </a:rPr>
                  <a:t>hi </a:t>
                </a:r>
                <a:r>
                  <a:rPr lang="en-US" sz="1400" dirty="0" smtClean="0">
                    <a:latin typeface="Arial"/>
                    <a:cs typeface="Arial"/>
                  </a:rPr>
                  <a:t>T</a:t>
                </a:r>
                <a:r>
                  <a:rPr lang="en-US" sz="1400" baseline="-25000" dirty="0" smtClean="0">
                    <a:latin typeface="Arial"/>
                    <a:cs typeface="Arial"/>
                  </a:rPr>
                  <a:t>FH</a:t>
                </a:r>
                <a:r>
                  <a:rPr lang="en-US" sz="1400" dirty="0" smtClean="0">
                    <a:latin typeface="Arial"/>
                    <a:cs typeface="Arial"/>
                  </a:rPr>
                  <a:t> Cells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3102859" y="3977122"/>
                <a:ext cx="30974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517970" y="3670951"/>
                <a:ext cx="30974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406408" y="3364541"/>
                <a:ext cx="30974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ight Bracket 17"/>
              <p:cNvSpPr/>
              <p:nvPr/>
            </p:nvSpPr>
            <p:spPr>
              <a:xfrm rot="16200000">
                <a:off x="3312089" y="2936011"/>
                <a:ext cx="83555" cy="459437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099863" y="2842222"/>
                <a:ext cx="578450" cy="28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***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0" name="Right Bracket 19"/>
              <p:cNvSpPr/>
              <p:nvPr/>
            </p:nvSpPr>
            <p:spPr>
              <a:xfrm rot="16200000">
                <a:off x="3668519" y="2376520"/>
                <a:ext cx="83557" cy="881175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273673" y="2489555"/>
                <a:ext cx="877211" cy="28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***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2" name="Right Bracket 21"/>
              <p:cNvSpPr/>
              <p:nvPr/>
            </p:nvSpPr>
            <p:spPr>
              <a:xfrm rot="16200000">
                <a:off x="3992467" y="1939177"/>
                <a:ext cx="83556" cy="975364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550527" y="2090131"/>
                <a:ext cx="981559" cy="28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**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4" name="Right Bracket 23"/>
              <p:cNvSpPr/>
              <p:nvPr/>
            </p:nvSpPr>
            <p:spPr>
              <a:xfrm rot="16200000">
                <a:off x="3821596" y="2938285"/>
                <a:ext cx="83555" cy="459437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97611" y="2844495"/>
                <a:ext cx="578450" cy="28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***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75944" y="909161"/>
            <a:ext cx="2938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Arial"/>
                <a:cs typeface="Arial"/>
              </a:rPr>
              <a:t>6 mo old naïve mice</a:t>
            </a:r>
            <a:endParaRPr lang="en-US" sz="2400" u="sng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74" y="5680219"/>
            <a:ext cx="9129925" cy="369332"/>
          </a:xfrm>
          <a:prstGeom prst="rect">
            <a:avLst/>
          </a:prstGeom>
          <a:solidFill>
            <a:srgbClr val="CCFFCC">
              <a:alpha val="39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TLR7 promotes while TLR9 downregulates Spt-GCs in B6.</a:t>
            </a:r>
            <a:r>
              <a:rPr lang="en-US" b="1" i="1" dirty="0" smtClean="0">
                <a:latin typeface="Arial"/>
                <a:cs typeface="Arial"/>
              </a:rPr>
              <a:t>Sle1b </a:t>
            </a:r>
            <a:r>
              <a:rPr lang="en-US" b="1" dirty="0" smtClean="0">
                <a:latin typeface="Arial"/>
                <a:cs typeface="Arial"/>
              </a:rPr>
              <a:t>mice</a:t>
            </a:r>
            <a:endParaRPr lang="en-US" b="1" i="1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075" y="261893"/>
            <a:ext cx="912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What is the role of TLR7 and TLR9 in Spt-GC response in B6.</a:t>
            </a:r>
            <a:r>
              <a:rPr lang="en-US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Sle1b</a:t>
            </a: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 mice? </a:t>
            </a:r>
            <a:endParaRPr lang="en-US" sz="20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 rot="18054545">
            <a:off x="284480" y="2552700"/>
            <a:ext cx="121920" cy="1542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20181834">
            <a:off x="982979" y="2216623"/>
            <a:ext cx="130387" cy="18725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18054545">
            <a:off x="1945551" y="2001862"/>
            <a:ext cx="323706" cy="22367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16457991">
            <a:off x="2487111" y="2383579"/>
            <a:ext cx="379353" cy="2882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13993267">
            <a:off x="3143278" y="2733716"/>
            <a:ext cx="379353" cy="2882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13993267">
            <a:off x="2769296" y="3636627"/>
            <a:ext cx="449384" cy="33106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11232488">
            <a:off x="2693242" y="4485212"/>
            <a:ext cx="412481" cy="33106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14644209">
            <a:off x="1744958" y="3902514"/>
            <a:ext cx="888326" cy="38429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8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 Placeholder 1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12</a:t>
            </a:fld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508843" y="297454"/>
            <a:ext cx="22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6 mo old naïve mice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32" name="Group 131"/>
          <p:cNvGrpSpPr>
            <a:grpSpLocks noChangeAspect="1"/>
          </p:cNvGrpSpPr>
          <p:nvPr/>
        </p:nvGrpSpPr>
        <p:grpSpPr>
          <a:xfrm>
            <a:off x="1725685" y="966870"/>
            <a:ext cx="5943299" cy="4329378"/>
            <a:chOff x="-1403788" y="472443"/>
            <a:chExt cx="5943299" cy="4329378"/>
          </a:xfrm>
        </p:grpSpPr>
        <p:grpSp>
          <p:nvGrpSpPr>
            <p:cNvPr id="133" name="Group 132"/>
            <p:cNvGrpSpPr>
              <a:grpSpLocks noChangeAspect="1"/>
            </p:cNvGrpSpPr>
            <p:nvPr/>
          </p:nvGrpSpPr>
          <p:grpSpPr>
            <a:xfrm>
              <a:off x="1302636" y="656829"/>
              <a:ext cx="3236875" cy="3696458"/>
              <a:chOff x="6072992" y="1156225"/>
              <a:chExt cx="3236873" cy="3696459"/>
            </a:xfrm>
          </p:grpSpPr>
          <p:cxnSp>
            <p:nvCxnSpPr>
              <p:cNvPr id="157" name="Straight Arrow Connector 156"/>
              <p:cNvCxnSpPr/>
              <p:nvPr/>
            </p:nvCxnSpPr>
            <p:spPr>
              <a:xfrm>
                <a:off x="6442130" y="4506995"/>
                <a:ext cx="2530499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6442130" y="1798483"/>
                <a:ext cx="0" cy="271564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TextBox 158"/>
              <p:cNvSpPr txBox="1"/>
              <p:nvPr/>
            </p:nvSpPr>
            <p:spPr>
              <a:xfrm rot="16200000">
                <a:off x="4984650" y="2894464"/>
                <a:ext cx="25152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PNA</a:t>
                </a: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6697570" y="4514130"/>
                <a:ext cx="22418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Fas</a:t>
                </a:r>
              </a:p>
            </p:txBody>
          </p:sp>
          <p:pic>
            <p:nvPicPr>
              <p:cNvPr id="161" name="Picture 16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92075" y="1791349"/>
                <a:ext cx="1240277" cy="1143000"/>
              </a:xfrm>
              <a:prstGeom prst="rect">
                <a:avLst/>
              </a:prstGeom>
            </p:spPr>
          </p:pic>
          <p:pic>
            <p:nvPicPr>
              <p:cNvPr id="162" name="Picture 16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2352" y="1791349"/>
                <a:ext cx="1240277" cy="1143000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2075" y="3272903"/>
                <a:ext cx="1240277" cy="1143000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2352" y="3272903"/>
                <a:ext cx="1240277" cy="1143000"/>
              </a:xfrm>
              <a:prstGeom prst="rect">
                <a:avLst/>
              </a:prstGeom>
            </p:spPr>
          </p:pic>
          <p:sp>
            <p:nvSpPr>
              <p:cNvPr id="165" name="TextBox 164"/>
              <p:cNvSpPr txBox="1"/>
              <p:nvPr/>
            </p:nvSpPr>
            <p:spPr>
              <a:xfrm>
                <a:off x="6644473" y="1452795"/>
                <a:ext cx="1087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B6</a:t>
                </a: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7884751" y="1467569"/>
                <a:ext cx="1087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B6.yaa</a:t>
                </a: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6644473" y="2934349"/>
                <a:ext cx="10878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B6.Sle1b</a:t>
                </a: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7775161" y="2934349"/>
                <a:ext cx="15347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B6.Sle1b.yaa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6644473" y="1156225"/>
                <a:ext cx="232815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B220</a:t>
                </a:r>
                <a:r>
                  <a:rPr lang="en-US" sz="1600" b="1" baseline="30000" dirty="0">
                    <a:latin typeface="Arial"/>
                    <a:cs typeface="Arial"/>
                  </a:rPr>
                  <a:t>+</a:t>
                </a: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6644475" y="1806124"/>
                <a:ext cx="5192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0.9</a:t>
                </a: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7905741" y="1806124"/>
                <a:ext cx="5192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1.8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6644475" y="3272903"/>
                <a:ext cx="5192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1.7</a:t>
                </a: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7926731" y="3272903"/>
                <a:ext cx="5192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6.9</a:t>
                </a: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-1403788" y="472443"/>
              <a:ext cx="3180584" cy="4329378"/>
              <a:chOff x="1541450" y="1402304"/>
              <a:chExt cx="3180584" cy="4329378"/>
            </a:xfrm>
          </p:grpSpPr>
          <p:graphicFrame>
            <p:nvGraphicFramePr>
              <p:cNvPr id="135" name="Chart 13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10385418"/>
                  </p:ext>
                </p:extLst>
              </p:nvPr>
            </p:nvGraphicFramePr>
            <p:xfrm>
              <a:off x="1775634" y="1600200"/>
              <a:ext cx="2946400" cy="36576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136" name="TextBox 135"/>
              <p:cNvSpPr txBox="1"/>
              <p:nvPr/>
            </p:nvSpPr>
            <p:spPr>
              <a:xfrm rot="19016875">
                <a:off x="2090995" y="5066625"/>
                <a:ext cx="6240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latin typeface="Arial"/>
                    <a:cs typeface="Arial"/>
                  </a:rPr>
                  <a:t>B6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 rot="19016875">
                <a:off x="1985365" y="5269413"/>
                <a:ext cx="13143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latin typeface="Arial"/>
                    <a:cs typeface="Arial"/>
                  </a:rPr>
                  <a:t>B6.yaa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 rot="19016875">
                <a:off x="2416944" y="5269411"/>
                <a:ext cx="13143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latin typeface="Arial"/>
                    <a:cs typeface="Arial"/>
                  </a:rPr>
                  <a:t>B6.Sle1b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 rot="19016875">
                <a:off x="2536218" y="5393128"/>
                <a:ext cx="16936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latin typeface="Arial"/>
                    <a:cs typeface="Arial"/>
                  </a:rPr>
                  <a:t>B6. Sle1b.yaa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 rot="16200000">
                <a:off x="125394" y="3185834"/>
                <a:ext cx="31706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% B220</a:t>
                </a:r>
                <a:r>
                  <a:rPr lang="en-US" sz="1600" b="1" baseline="30000" dirty="0">
                    <a:latin typeface="Arial"/>
                    <a:cs typeface="Arial"/>
                  </a:rPr>
                  <a:t>+</a:t>
                </a:r>
                <a:r>
                  <a:rPr lang="en-US" sz="1600" b="1" dirty="0">
                    <a:latin typeface="Arial"/>
                    <a:cs typeface="Arial"/>
                  </a:rPr>
                  <a:t>Fas</a:t>
                </a:r>
                <a:r>
                  <a:rPr lang="en-US" sz="1600" b="1" baseline="30000" dirty="0">
                    <a:latin typeface="Arial"/>
                    <a:cs typeface="Arial"/>
                  </a:rPr>
                  <a:t>hi</a:t>
                </a:r>
                <a:r>
                  <a:rPr lang="en-US" sz="1600" b="1" dirty="0">
                    <a:latin typeface="Arial"/>
                    <a:cs typeface="Arial"/>
                  </a:rPr>
                  <a:t>PNA</a:t>
                </a:r>
                <a:r>
                  <a:rPr lang="en-US" sz="1600" b="1" baseline="30000" dirty="0">
                    <a:latin typeface="Arial"/>
                    <a:cs typeface="Arial"/>
                  </a:rPr>
                  <a:t>hi </a:t>
                </a:r>
                <a:r>
                  <a:rPr lang="en-US" sz="1600" b="1" dirty="0">
                    <a:latin typeface="Arial"/>
                    <a:cs typeface="Arial"/>
                  </a:rPr>
                  <a:t>GC B Cells</a:t>
                </a:r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>
                <a:off x="2401812" y="4754809"/>
                <a:ext cx="37463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876596" y="4604426"/>
                <a:ext cx="254200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3465331" y="4612714"/>
                <a:ext cx="254200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3930668" y="3560132"/>
                <a:ext cx="254200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Right Bracket 144"/>
              <p:cNvSpPr/>
              <p:nvPr/>
            </p:nvSpPr>
            <p:spPr>
              <a:xfrm rot="16200000">
                <a:off x="2817085" y="3908099"/>
                <a:ext cx="92303" cy="550642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2587915" y="3860240"/>
                <a:ext cx="5428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***</a:t>
                </a:r>
              </a:p>
            </p:txBody>
          </p:sp>
          <p:sp>
            <p:nvSpPr>
              <p:cNvPr id="147" name="Right Bracket 146"/>
              <p:cNvSpPr/>
              <p:nvPr/>
            </p:nvSpPr>
            <p:spPr>
              <a:xfrm rot="16200000">
                <a:off x="3278076" y="3262104"/>
                <a:ext cx="92303" cy="550642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048906" y="3233932"/>
                <a:ext cx="54288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Arial"/>
                    <a:cs typeface="Arial"/>
                  </a:rPr>
                  <a:t>NS</a:t>
                </a:r>
              </a:p>
            </p:txBody>
          </p:sp>
          <p:sp>
            <p:nvSpPr>
              <p:cNvPr id="149" name="Right Bracket 148"/>
              <p:cNvSpPr/>
              <p:nvPr/>
            </p:nvSpPr>
            <p:spPr>
              <a:xfrm rot="16200000">
                <a:off x="3043699" y="3404820"/>
                <a:ext cx="92305" cy="1003871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2575688" y="3583577"/>
                <a:ext cx="10160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***</a:t>
                </a:r>
              </a:p>
            </p:txBody>
          </p:sp>
          <p:sp>
            <p:nvSpPr>
              <p:cNvPr id="151" name="Right Bracket 150"/>
              <p:cNvSpPr/>
              <p:nvPr/>
            </p:nvSpPr>
            <p:spPr>
              <a:xfrm rot="16200000">
                <a:off x="3264394" y="996238"/>
                <a:ext cx="92306" cy="1471230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2574931" y="1402304"/>
                <a:ext cx="14712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***</a:t>
                </a:r>
              </a:p>
            </p:txBody>
          </p:sp>
          <p:sp>
            <p:nvSpPr>
              <p:cNvPr id="153" name="Right Bracket 152"/>
              <p:cNvSpPr/>
              <p:nvPr/>
            </p:nvSpPr>
            <p:spPr>
              <a:xfrm rot="16200000">
                <a:off x="3498074" y="1432006"/>
                <a:ext cx="92305" cy="1003871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3030063" y="1671137"/>
                <a:ext cx="10160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***</a:t>
                </a:r>
              </a:p>
            </p:txBody>
          </p:sp>
          <p:sp>
            <p:nvSpPr>
              <p:cNvPr id="155" name="Right Bracket 154"/>
              <p:cNvSpPr/>
              <p:nvPr/>
            </p:nvSpPr>
            <p:spPr>
              <a:xfrm rot="16200000">
                <a:off x="3732451" y="1850924"/>
                <a:ext cx="92303" cy="550642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3503281" y="1870615"/>
                <a:ext cx="5428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***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30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13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725685" y="731963"/>
            <a:ext cx="5945115" cy="4416697"/>
            <a:chOff x="4151922" y="386872"/>
            <a:chExt cx="5945115" cy="4416697"/>
          </a:xfrm>
        </p:grpSpPr>
        <p:grpSp>
          <p:nvGrpSpPr>
            <p:cNvPr id="4" name="Group 3"/>
            <p:cNvGrpSpPr/>
            <p:nvPr/>
          </p:nvGrpSpPr>
          <p:grpSpPr>
            <a:xfrm>
              <a:off x="6877242" y="624938"/>
              <a:ext cx="3219795" cy="3696458"/>
              <a:chOff x="4398245" y="1589674"/>
              <a:chExt cx="3219795" cy="3696458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>
                <a:off x="4767382" y="4940444"/>
                <a:ext cx="2530499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4767382" y="2231932"/>
                <a:ext cx="0" cy="271564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 rot="16200000">
                <a:off x="3309904" y="3327914"/>
                <a:ext cx="25152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PD-1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22823" y="4947578"/>
                <a:ext cx="22418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CXCR5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969727" y="1886244"/>
                <a:ext cx="10878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B6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210004" y="1901019"/>
                <a:ext cx="10878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B6.yaa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969727" y="3367798"/>
                <a:ext cx="10878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B6.Sle1b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00414" y="3367798"/>
                <a:ext cx="151762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B6.Sle1b.yaa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969727" y="1589674"/>
                <a:ext cx="232815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CD4</a:t>
                </a:r>
                <a:r>
                  <a:rPr lang="en-US" sz="1600" b="1" baseline="30000" dirty="0">
                    <a:latin typeface="Arial"/>
                    <a:cs typeface="Arial"/>
                  </a:rPr>
                  <a:t>+</a:t>
                </a: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15077" y="2224798"/>
                <a:ext cx="1240277" cy="114300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7604" y="2224798"/>
                <a:ext cx="1240277" cy="114300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7327" y="3706352"/>
                <a:ext cx="1240277" cy="11430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62370" y="3707205"/>
                <a:ext cx="1240277" cy="11430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4936884" y="3684454"/>
                <a:ext cx="5192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8.4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110094" y="3676563"/>
                <a:ext cx="661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21.8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936884" y="2206726"/>
                <a:ext cx="5192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5.4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187203" y="2195777"/>
                <a:ext cx="5192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8.6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151922" y="386872"/>
              <a:ext cx="3153661" cy="4416697"/>
              <a:chOff x="1418339" y="1338098"/>
              <a:chExt cx="3153661" cy="4416697"/>
            </a:xfrm>
          </p:grpSpPr>
          <p:graphicFrame>
            <p:nvGraphicFramePr>
              <p:cNvPr id="6" name="Chart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71458994"/>
                  </p:ext>
                </p:extLst>
              </p:nvPr>
            </p:nvGraphicFramePr>
            <p:xfrm>
              <a:off x="1828800" y="1600200"/>
              <a:ext cx="2743200" cy="36576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7" name="TextBox 6"/>
              <p:cNvSpPr txBox="1"/>
              <p:nvPr/>
            </p:nvSpPr>
            <p:spPr>
              <a:xfrm rot="19016875">
                <a:off x="2090995" y="5066625"/>
                <a:ext cx="6240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latin typeface="Arial"/>
                    <a:cs typeface="Arial"/>
                  </a:rPr>
                  <a:t>B6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9016875">
                <a:off x="1985365" y="5269413"/>
                <a:ext cx="13143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latin typeface="Arial"/>
                    <a:cs typeface="Arial"/>
                  </a:rPr>
                  <a:t>B6.yaa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9016875">
                <a:off x="2416944" y="5269411"/>
                <a:ext cx="13143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latin typeface="Arial"/>
                    <a:cs typeface="Arial"/>
                  </a:rPr>
                  <a:t>B6.Sle1b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016875">
                <a:off x="2477619" y="5416241"/>
                <a:ext cx="17614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>
                    <a:latin typeface="Arial"/>
                    <a:cs typeface="Arial"/>
                  </a:rPr>
                  <a:t>B6. Sle1b.yaa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6200000">
                <a:off x="125394" y="3062723"/>
                <a:ext cx="3170666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% CD4</a:t>
                </a:r>
                <a:r>
                  <a:rPr lang="en-US" sz="1600" b="1" baseline="30000" dirty="0">
                    <a:latin typeface="Arial"/>
                    <a:cs typeface="Arial"/>
                  </a:rPr>
                  <a:t>+</a:t>
                </a:r>
                <a:r>
                  <a:rPr lang="en-US" sz="1600" b="1" dirty="0">
                    <a:latin typeface="Arial"/>
                    <a:cs typeface="Arial"/>
                  </a:rPr>
                  <a:t>CXCR5</a:t>
                </a:r>
                <a:r>
                  <a:rPr lang="en-US" sz="1600" b="1" baseline="30000" dirty="0">
                    <a:latin typeface="Arial"/>
                    <a:cs typeface="Arial"/>
                  </a:rPr>
                  <a:t>hi</a:t>
                </a:r>
                <a:r>
                  <a:rPr lang="en-US" sz="1600" b="1" dirty="0">
                    <a:latin typeface="Arial"/>
                    <a:cs typeface="Arial"/>
                  </a:rPr>
                  <a:t>PD-1</a:t>
                </a:r>
                <a:r>
                  <a:rPr lang="en-US" sz="1600" b="1" baseline="30000" dirty="0">
                    <a:latin typeface="Arial"/>
                    <a:cs typeface="Arial"/>
                  </a:rPr>
                  <a:t>hi </a:t>
                </a:r>
                <a:r>
                  <a:rPr lang="en-US" sz="1600" b="1" dirty="0">
                    <a:latin typeface="Arial"/>
                    <a:cs typeface="Arial"/>
                  </a:rPr>
                  <a:t>GC T</a:t>
                </a:r>
                <a:r>
                  <a:rPr lang="en-US" sz="1600" b="1" baseline="-25000" dirty="0">
                    <a:latin typeface="Arial"/>
                    <a:cs typeface="Arial"/>
                  </a:rPr>
                  <a:t>FH</a:t>
                </a:r>
                <a:r>
                  <a:rPr lang="en-US" sz="1600" b="1" dirty="0">
                    <a:latin typeface="Arial"/>
                    <a:cs typeface="Arial"/>
                  </a:rPr>
                  <a:t> Cells</a:t>
                </a: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414437" y="4536310"/>
                <a:ext cx="37463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2947308" y="4334579"/>
                <a:ext cx="254200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300980" y="4296671"/>
                <a:ext cx="254200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734354" y="3396229"/>
                <a:ext cx="37463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ight Bracket 15"/>
              <p:cNvSpPr/>
              <p:nvPr/>
            </p:nvSpPr>
            <p:spPr>
              <a:xfrm rot="16200000">
                <a:off x="2680655" y="3563190"/>
                <a:ext cx="92303" cy="550642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451485" y="3515331"/>
                <a:ext cx="5428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***</a:t>
                </a:r>
              </a:p>
            </p:txBody>
          </p:sp>
          <p:sp>
            <p:nvSpPr>
              <p:cNvPr id="18" name="Right Bracket 17"/>
              <p:cNvSpPr/>
              <p:nvPr/>
            </p:nvSpPr>
            <p:spPr>
              <a:xfrm rot="16200000">
                <a:off x="3178158" y="2970335"/>
                <a:ext cx="108932" cy="460989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912476" y="2870378"/>
                <a:ext cx="54288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Arial"/>
                    <a:cs typeface="Arial"/>
                  </a:rPr>
                  <a:t>NS</a:t>
                </a:r>
              </a:p>
            </p:txBody>
          </p:sp>
          <p:sp>
            <p:nvSpPr>
              <p:cNvPr id="20" name="Right Bracket 19"/>
              <p:cNvSpPr/>
              <p:nvPr/>
            </p:nvSpPr>
            <p:spPr>
              <a:xfrm rot="16200000">
                <a:off x="2907269" y="3059911"/>
                <a:ext cx="92305" cy="1003871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439258" y="3211563"/>
                <a:ext cx="10160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***</a:t>
                </a:r>
              </a:p>
            </p:txBody>
          </p:sp>
          <p:sp>
            <p:nvSpPr>
              <p:cNvPr id="22" name="Right Bracket 21"/>
              <p:cNvSpPr/>
              <p:nvPr/>
            </p:nvSpPr>
            <p:spPr>
              <a:xfrm rot="16200000">
                <a:off x="3157298" y="932032"/>
                <a:ext cx="92306" cy="1471230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467835" y="1338098"/>
                <a:ext cx="14712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***</a:t>
                </a:r>
              </a:p>
            </p:txBody>
          </p:sp>
          <p:sp>
            <p:nvSpPr>
              <p:cNvPr id="24" name="Right Bracket 23"/>
              <p:cNvSpPr/>
              <p:nvPr/>
            </p:nvSpPr>
            <p:spPr>
              <a:xfrm rot="16200000">
                <a:off x="3390978" y="1367800"/>
                <a:ext cx="92305" cy="1003871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922967" y="1579911"/>
                <a:ext cx="10160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***</a:t>
                </a:r>
              </a:p>
            </p:txBody>
          </p:sp>
          <p:sp>
            <p:nvSpPr>
              <p:cNvPr id="26" name="Right Bracket 25"/>
              <p:cNvSpPr/>
              <p:nvPr/>
            </p:nvSpPr>
            <p:spPr>
              <a:xfrm rot="16200000">
                <a:off x="3625355" y="1786718"/>
                <a:ext cx="92303" cy="550642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396185" y="1806409"/>
                <a:ext cx="5428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***</a:t>
                </a:r>
              </a:p>
            </p:txBody>
          </p:sp>
        </p:grpSp>
      </p:grpSp>
      <p:sp>
        <p:nvSpPr>
          <p:cNvPr id="45" name="Rectangle 44"/>
          <p:cNvSpPr/>
          <p:nvPr/>
        </p:nvSpPr>
        <p:spPr>
          <a:xfrm>
            <a:off x="0" y="5714945"/>
            <a:ext cx="9144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Extra copy of TLR7 in B6.</a:t>
            </a:r>
            <a:r>
              <a:rPr lang="en-US" b="1" i="1" dirty="0" smtClean="0">
                <a:latin typeface="Arial"/>
                <a:cs typeface="Arial"/>
              </a:rPr>
              <a:t>yaa </a:t>
            </a:r>
            <a:r>
              <a:rPr lang="en-US" b="1" dirty="0" smtClean="0">
                <a:latin typeface="Arial"/>
                <a:cs typeface="Arial"/>
              </a:rPr>
              <a:t>and B6.</a:t>
            </a:r>
            <a:r>
              <a:rPr lang="en-US" b="1" i="1" dirty="0" smtClean="0">
                <a:latin typeface="Arial"/>
                <a:cs typeface="Arial"/>
              </a:rPr>
              <a:t>Sle1b.yaa </a:t>
            </a:r>
            <a:r>
              <a:rPr lang="en-US" b="1" dirty="0" smtClean="0">
                <a:latin typeface="Arial"/>
                <a:cs typeface="Arial"/>
              </a:rPr>
              <a:t> mice enhances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Spt-GC and </a:t>
            </a:r>
            <a:r>
              <a:rPr lang="en-US" b="1" dirty="0" err="1" smtClean="0">
                <a:latin typeface="Arial"/>
                <a:cs typeface="Arial"/>
              </a:rPr>
              <a:t>Tfh</a:t>
            </a:r>
            <a:r>
              <a:rPr lang="en-US" b="1" dirty="0" smtClean="0">
                <a:latin typeface="Arial"/>
                <a:cs typeface="Arial"/>
              </a:rPr>
              <a:t> cell responses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00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64" y="2668184"/>
            <a:ext cx="5892800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072" y="370374"/>
            <a:ext cx="889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Arial"/>
                <a:cs typeface="Arial"/>
              </a:rPr>
              <a:t>Does B cell receptor (BCR) and TLR7 stimulation synergize to induce Spt-GCs?</a:t>
            </a:r>
            <a:endParaRPr lang="en-US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06559"/>
            <a:ext cx="91440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BCR signaling together with TLR signaling enhances Spt-GC formation in B6.</a:t>
            </a:r>
            <a:r>
              <a:rPr lang="en-US" sz="2000" b="1" i="1" dirty="0" smtClean="0">
                <a:latin typeface="Arial"/>
                <a:cs typeface="Arial"/>
              </a:rPr>
              <a:t>Sle1b</a:t>
            </a:r>
            <a:r>
              <a:rPr lang="en-US" sz="2000" b="1" dirty="0" smtClean="0">
                <a:latin typeface="Arial"/>
                <a:cs typeface="Arial"/>
              </a:rPr>
              <a:t> mice but not in B6 controls 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946" y="1128835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Imiquimod</a:t>
            </a:r>
            <a:r>
              <a:rPr lang="en-US" b="1" dirty="0" smtClean="0">
                <a:latin typeface="Arial"/>
                <a:cs typeface="Arial"/>
              </a:rPr>
              <a:t> (IMQ) :TLR7 agonist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170154" y="687617"/>
            <a:ext cx="3657600" cy="2068310"/>
            <a:chOff x="2909300" y="1080293"/>
            <a:chExt cx="2778105" cy="1570971"/>
          </a:xfrm>
        </p:grpSpPr>
        <p:grpSp>
          <p:nvGrpSpPr>
            <p:cNvPr id="9" name="Group 8"/>
            <p:cNvGrpSpPr/>
            <p:nvPr/>
          </p:nvGrpSpPr>
          <p:grpSpPr>
            <a:xfrm>
              <a:off x="3673451" y="1755321"/>
              <a:ext cx="922919" cy="878779"/>
              <a:chOff x="940488" y="1922268"/>
              <a:chExt cx="922919" cy="87877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962558" y="1900198"/>
                <a:ext cx="878779" cy="92291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291320" y="2090656"/>
                <a:ext cx="264775" cy="187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B6 </a:t>
                </a:r>
                <a:endParaRPr lang="en-US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764486" y="1772485"/>
              <a:ext cx="922919" cy="878779"/>
              <a:chOff x="940488" y="1922268"/>
              <a:chExt cx="922919" cy="87877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962558" y="1900198"/>
                <a:ext cx="878779" cy="922919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145187" y="2090656"/>
                <a:ext cx="551708" cy="187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B6.</a:t>
                </a:r>
                <a:r>
                  <a:rPr lang="en-US" sz="1000" b="1" i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Sle1b</a:t>
                </a:r>
                <a:r>
                  <a:rPr lang="en-US" sz="10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 </a:t>
                </a:r>
                <a:endParaRPr lang="en-US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0" b="91942" l="154" r="94538">
                          <a14:backgroundMark x1="49077" y1="45252" x2="49077" y2="45252"/>
                          <a14:backgroundMark x1="49077" y1="45252" x2="49077" y2="45252"/>
                          <a14:backgroundMark x1="33923" y1="50863" x2="33923" y2="50863"/>
                        </a14:backgroundRemoval>
                      </a14:imgEffect>
                    </a14:imgLayer>
                  </a14:imgProps>
                </a:ext>
              </a:extLst>
            </a:blip>
            <a:srcRect b="6918"/>
            <a:stretch/>
          </p:blipFill>
          <p:spPr>
            <a:xfrm rot="4570165">
              <a:off x="2928788" y="1060805"/>
              <a:ext cx="914400" cy="953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88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6100" y="626738"/>
            <a:ext cx="8394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We also observed that:</a:t>
            </a:r>
          </a:p>
          <a:p>
            <a:pPr>
              <a:buClr>
                <a:srgbClr val="FF0000"/>
              </a:buClr>
            </a:pPr>
            <a:endParaRPr lang="en-US" sz="2400" dirty="0" smtClean="0"/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r>
              <a:rPr lang="en-US" sz="2400" dirty="0" smtClean="0"/>
              <a:t>TLR7 is essential for the generation of anti-</a:t>
            </a:r>
            <a:r>
              <a:rPr lang="en-US" sz="2400" dirty="0" err="1" smtClean="0"/>
              <a:t>dsDNA</a:t>
            </a:r>
            <a:r>
              <a:rPr lang="en-US" sz="2400" dirty="0" smtClean="0"/>
              <a:t>, anti-histone, anti-nucleosome, anti-</a:t>
            </a:r>
            <a:r>
              <a:rPr lang="en-US" sz="2400" dirty="0" err="1" smtClean="0"/>
              <a:t>Sm</a:t>
            </a:r>
            <a:r>
              <a:rPr lang="en-US" sz="2400" dirty="0"/>
              <a:t>/</a:t>
            </a:r>
            <a:r>
              <a:rPr lang="en-US" sz="2400" dirty="0" smtClean="0"/>
              <a:t>RNP, and anti-cardiolipin antibodies.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endParaRPr lang="en-US" sz="24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r>
              <a:rPr lang="en-US" sz="2400" dirty="0" smtClean="0"/>
              <a:t>TLR9 is essential for the formation of anti-</a:t>
            </a:r>
            <a:r>
              <a:rPr lang="en-US" sz="2400" dirty="0" err="1" smtClean="0"/>
              <a:t>dsDNA</a:t>
            </a:r>
            <a:r>
              <a:rPr lang="en-US" sz="2400" dirty="0" smtClean="0"/>
              <a:t>, anti-histone and anti-nucleosome antibodies but NOT anti-</a:t>
            </a:r>
            <a:r>
              <a:rPr lang="en-US" sz="2400" dirty="0" err="1" smtClean="0"/>
              <a:t>Sm</a:t>
            </a:r>
            <a:r>
              <a:rPr lang="en-US" sz="2400" dirty="0" smtClean="0"/>
              <a:t>/RNP and anti-cardiolipin antibodies</a:t>
            </a:r>
          </a:p>
          <a:p>
            <a:pPr algn="ctr">
              <a:buClr>
                <a:srgbClr val="FF0000"/>
              </a:buClr>
            </a:pPr>
            <a:endParaRPr lang="en-US" sz="2400" dirty="0"/>
          </a:p>
          <a:p>
            <a:pPr marL="285750" indent="-285750" algn="ctr">
              <a:buClr>
                <a:srgbClr val="FF0000"/>
              </a:buClr>
              <a:buFont typeface="Wingdings" charset="2"/>
              <a:buChar char="q"/>
            </a:pPr>
            <a:r>
              <a:rPr lang="en-US" sz="2400" dirty="0" smtClean="0"/>
              <a:t>Both TLR7 and TLR9 are essential for Glomerular complement  </a:t>
            </a:r>
          </a:p>
          <a:p>
            <a:pPr algn="ctr">
              <a:buClr>
                <a:srgbClr val="FF0000"/>
              </a:buClr>
            </a:pPr>
            <a:r>
              <a:rPr lang="en-US" sz="2400" dirty="0"/>
              <a:t>d</a:t>
            </a:r>
            <a:r>
              <a:rPr lang="en-US" sz="2400" dirty="0" smtClean="0"/>
              <a:t>eposition and progressive kidney pathology</a:t>
            </a:r>
            <a:endParaRPr lang="en-US" sz="24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014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8008" y="1080189"/>
            <a:ext cx="838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Does TLR7 expression in myeloid cells contribute to Spt-GC formation?</a:t>
            </a:r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99175" y="3048498"/>
            <a:ext cx="6228921" cy="1850658"/>
            <a:chOff x="968250" y="1396758"/>
            <a:chExt cx="6228921" cy="18506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229524">
              <a:off x="997307" y="1367701"/>
              <a:ext cx="1156983" cy="121509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07678" y="1770088"/>
              <a:ext cx="478949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  <a:latin typeface="Arial"/>
                  <a:cs typeface="Arial"/>
                </a:rPr>
                <a:t>Mouse strain  			Spt-GC at 3 mo</a:t>
              </a:r>
            </a:p>
            <a:p>
              <a:r>
                <a:rPr lang="en-US" b="1" dirty="0" smtClean="0">
                  <a:latin typeface="Arial"/>
                  <a:cs typeface="Arial"/>
                </a:rPr>
                <a:t>  </a:t>
              </a:r>
            </a:p>
            <a:p>
              <a:r>
                <a:rPr lang="en-US" b="1" dirty="0" smtClean="0">
                  <a:latin typeface="Arial"/>
                  <a:cs typeface="Arial"/>
                </a:rPr>
                <a:t>CD11c</a:t>
              </a:r>
              <a:r>
                <a:rPr lang="en-US" b="1" dirty="0">
                  <a:latin typeface="Arial"/>
                  <a:cs typeface="Arial"/>
                </a:rPr>
                <a:t>-Cre</a:t>
              </a:r>
              <a:r>
                <a:rPr lang="en-US" b="1" baseline="30000" dirty="0">
                  <a:latin typeface="Arial"/>
                  <a:cs typeface="Arial"/>
                </a:rPr>
                <a:t>+/-</a:t>
              </a:r>
              <a:r>
                <a:rPr lang="en-US" b="1" dirty="0">
                  <a:latin typeface="Arial"/>
                  <a:cs typeface="Arial"/>
                </a:rPr>
                <a:t>-MyD88</a:t>
              </a:r>
              <a:r>
                <a:rPr lang="en-US" b="1" baseline="30000" dirty="0">
                  <a:latin typeface="Arial"/>
                  <a:cs typeface="Arial"/>
                </a:rPr>
                <a:t>fl/</a:t>
              </a:r>
              <a:r>
                <a:rPr lang="en-US" b="1" baseline="30000" dirty="0" err="1" smtClean="0">
                  <a:latin typeface="Arial"/>
                  <a:cs typeface="Arial"/>
                </a:rPr>
                <a:t>fl</a:t>
              </a:r>
              <a:r>
                <a:rPr lang="en-US" b="1" baseline="30000" dirty="0">
                  <a:latin typeface="Arial"/>
                  <a:cs typeface="Arial"/>
                </a:rPr>
                <a:t>	</a:t>
              </a:r>
              <a:r>
                <a:rPr lang="en-US" b="1" baseline="30000" dirty="0" smtClean="0">
                  <a:latin typeface="Arial"/>
                  <a:cs typeface="Arial"/>
                </a:rPr>
                <a:t>	</a:t>
              </a:r>
              <a:r>
                <a:rPr lang="en-US" b="1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r>
                <a:rPr lang="en-US" b="1" baseline="30000" dirty="0" smtClean="0">
                  <a:latin typeface="Arial"/>
                  <a:cs typeface="Arial"/>
                </a:rPr>
                <a:t>	</a:t>
              </a:r>
              <a:r>
                <a:rPr lang="en-US" b="1" baseline="30000" dirty="0">
                  <a:latin typeface="Arial"/>
                  <a:cs typeface="Arial"/>
                </a:rPr>
                <a:t>	</a:t>
              </a:r>
              <a:endParaRPr lang="en-US" b="1" dirty="0" smtClean="0">
                <a:latin typeface="Arial"/>
                <a:cs typeface="Arial"/>
              </a:endParaRPr>
            </a:p>
            <a:p>
              <a:endParaRPr lang="en-US" b="1" dirty="0">
                <a:latin typeface="Arial"/>
                <a:cs typeface="Arial"/>
              </a:endParaRPr>
            </a:p>
            <a:p>
              <a:r>
                <a:rPr lang="en-US" b="1" dirty="0" smtClean="0">
                  <a:latin typeface="Arial"/>
                  <a:cs typeface="Arial"/>
                </a:rPr>
                <a:t>LysM</a:t>
              </a:r>
              <a:r>
                <a:rPr lang="en-US" b="1" dirty="0">
                  <a:latin typeface="Arial"/>
                  <a:cs typeface="Arial"/>
                </a:rPr>
                <a:t>-Cre</a:t>
              </a:r>
              <a:r>
                <a:rPr lang="en-US" b="1" baseline="30000" dirty="0">
                  <a:latin typeface="Arial"/>
                  <a:cs typeface="Arial"/>
                </a:rPr>
                <a:t>+/-</a:t>
              </a:r>
              <a:r>
                <a:rPr lang="en-US" b="1" dirty="0">
                  <a:latin typeface="Arial"/>
                  <a:cs typeface="Arial"/>
                </a:rPr>
                <a:t>-MyD88</a:t>
              </a:r>
              <a:r>
                <a:rPr lang="en-US" b="1" baseline="30000" dirty="0">
                  <a:latin typeface="Arial"/>
                  <a:cs typeface="Arial"/>
                </a:rPr>
                <a:t>fl/</a:t>
              </a:r>
              <a:r>
                <a:rPr lang="en-US" b="1" baseline="30000" dirty="0" err="1">
                  <a:latin typeface="Arial"/>
                  <a:cs typeface="Arial"/>
                </a:rPr>
                <a:t>fl</a:t>
              </a:r>
              <a:r>
                <a:rPr lang="en-US" b="1" dirty="0">
                  <a:latin typeface="Arial"/>
                  <a:cs typeface="Arial"/>
                </a:rPr>
                <a:t> </a:t>
              </a:r>
              <a:r>
                <a:rPr lang="en-US" b="1" dirty="0" smtClean="0">
                  <a:latin typeface="Arial"/>
                  <a:cs typeface="Arial"/>
                </a:rPr>
                <a:t>		</a:t>
              </a:r>
              <a:r>
                <a:rPr lang="en-US" b="1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r>
                <a:rPr lang="en-US" b="1" dirty="0" smtClean="0">
                  <a:latin typeface="Arial"/>
                  <a:cs typeface="Arial"/>
                </a:rPr>
                <a:t>		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5567945"/>
            <a:ext cx="916143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TLR7 and 9 in myeloid cells do not play a direct role in Spt-GC formation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33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93608" y="1433148"/>
            <a:ext cx="276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Bone Marrow Chimeras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1697" y="1768690"/>
            <a:ext cx="4278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B6.μMT mice (Do not have mature B cells)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95105" y="2303836"/>
            <a:ext cx="1384378" cy="1318168"/>
            <a:chOff x="1075079" y="1499892"/>
            <a:chExt cx="1920658" cy="1828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21008" y="1453963"/>
              <a:ext cx="1828800" cy="192065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59109" y="1861316"/>
              <a:ext cx="1004083" cy="38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B6.μMT 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55418" y="3215551"/>
            <a:ext cx="1417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BM cells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80%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1" name="Plus 30"/>
          <p:cNvSpPr/>
          <p:nvPr/>
        </p:nvSpPr>
        <p:spPr>
          <a:xfrm>
            <a:off x="1963626" y="3211816"/>
            <a:ext cx="526230" cy="467297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943818" y="2380697"/>
            <a:ext cx="1384378" cy="1318168"/>
            <a:chOff x="1075079" y="1499892"/>
            <a:chExt cx="1920658" cy="18288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21008" y="1453963"/>
              <a:ext cx="1828800" cy="19206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861142" y="1875067"/>
              <a:ext cx="517346" cy="38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B6 </a:t>
              </a:r>
              <a:endParaRPr lang="en-US" sz="12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42818" y="2345473"/>
            <a:ext cx="1384379" cy="1318168"/>
            <a:chOff x="1075078" y="1499892"/>
            <a:chExt cx="1920659" cy="1828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21008" y="1453962"/>
              <a:ext cx="1828800" cy="192065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53438" y="1867767"/>
              <a:ext cx="1086751" cy="38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TLR9KO</a:t>
              </a:r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64092" y="2290027"/>
            <a:ext cx="1384378" cy="1318168"/>
            <a:chOff x="1075079" y="1499892"/>
            <a:chExt cx="1920658" cy="1828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21008" y="1453963"/>
              <a:ext cx="1828800" cy="192065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00042" y="1857270"/>
              <a:ext cx="1086751" cy="38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TLR7KO</a:t>
              </a:r>
              <a:endParaRPr lang="en-US" sz="12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69675" y="2648394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OR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14726" y="259335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OR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255700" y="3726442"/>
            <a:ext cx="1871814" cy="1318168"/>
            <a:chOff x="1091608" y="3342493"/>
            <a:chExt cx="2596917" cy="1828800"/>
          </a:xfrm>
        </p:grpSpPr>
        <p:grpSp>
          <p:nvGrpSpPr>
            <p:cNvPr id="27" name="Group 26"/>
            <p:cNvGrpSpPr/>
            <p:nvPr/>
          </p:nvGrpSpPr>
          <p:grpSpPr>
            <a:xfrm rot="10800000">
              <a:off x="1767867" y="3342493"/>
              <a:ext cx="1920658" cy="1828800"/>
              <a:chOff x="1075079" y="1499892"/>
              <a:chExt cx="1920658" cy="182880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1121008" y="1453963"/>
                <a:ext cx="1828800" cy="1920658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 rot="10800000">
                <a:off x="1464766" y="1914946"/>
                <a:ext cx="1004083" cy="384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FFFF"/>
                    </a:solidFill>
                    <a:latin typeface="Arial"/>
                    <a:cs typeface="Arial"/>
                  </a:rPr>
                  <a:t>B6.μMT </a:t>
                </a:r>
              </a:p>
            </p:txBody>
          </p:sp>
        </p:grpSp>
        <p:sp>
          <p:nvSpPr>
            <p:cNvPr id="30" name="Lightning Bolt 29"/>
            <p:cNvSpPr/>
            <p:nvPr/>
          </p:nvSpPr>
          <p:spPr>
            <a:xfrm>
              <a:off x="1091608" y="3570433"/>
              <a:ext cx="1091507" cy="684673"/>
            </a:xfrm>
            <a:prstGeom prst="lightningBol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/>
                <a:cs typeface="Arial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60" b="91942" l="154" r="94538">
                          <a14:backgroundMark x1="49077" y1="45252" x2="49077" y2="45252"/>
                          <a14:backgroundMark x1="49077" y1="45252" x2="49077" y2="45252"/>
                          <a14:backgroundMark x1="33923" y1="50863" x2="33923" y2="50863"/>
                        </a14:backgroundRemoval>
                      </a14:imgEffect>
                    </a14:imgLayer>
                  </a14:imgProps>
                </a:ext>
              </a:extLst>
            </a:blip>
            <a:srcRect b="6918"/>
            <a:stretch/>
          </p:blipFill>
          <p:spPr>
            <a:xfrm rot="4570165">
              <a:off x="3031984" y="3588275"/>
              <a:ext cx="548640" cy="572025"/>
            </a:xfrm>
            <a:prstGeom prst="rect">
              <a:avLst/>
            </a:prstGeom>
          </p:spPr>
        </p:pic>
      </p:grpSp>
      <p:sp>
        <p:nvSpPr>
          <p:cNvPr id="35" name="Down Arrow 34"/>
          <p:cNvSpPr/>
          <p:nvPr/>
        </p:nvSpPr>
        <p:spPr>
          <a:xfrm>
            <a:off x="3694033" y="5044256"/>
            <a:ext cx="166218" cy="5622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5418" y="5637766"/>
            <a:ext cx="714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Spontaneous GC analysis after 3 mo of transfer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00923" y="3131271"/>
            <a:ext cx="1153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BM cells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20%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0" y="54633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Does TLR7 expression in B cells contribute to Spt-GC formation?</a:t>
            </a:r>
            <a:endParaRPr lang="en-US" sz="20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895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18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" y="5260423"/>
            <a:ext cx="91440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TLR7 expression in </a:t>
            </a:r>
            <a:r>
              <a:rPr lang="en-US" sz="2400" b="1" dirty="0" smtClean="0">
                <a:latin typeface="Arial"/>
                <a:cs typeface="Arial"/>
              </a:rPr>
              <a:t>B-cells </a:t>
            </a:r>
            <a:r>
              <a:rPr lang="en-US" sz="2000" b="1" dirty="0" smtClean="0">
                <a:latin typeface="Arial"/>
                <a:cs typeface="Arial"/>
              </a:rPr>
              <a:t>is necessary for the induction of Spt-GCs</a:t>
            </a:r>
            <a:endParaRPr lang="en-US" sz="2000" b="1" dirty="0">
              <a:latin typeface="Arial"/>
              <a:cs typeface="Arial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262071" y="999255"/>
            <a:ext cx="8686800" cy="3394764"/>
            <a:chOff x="290894" y="460480"/>
            <a:chExt cx="12712444" cy="4967970"/>
          </a:xfrm>
        </p:grpSpPr>
        <p:grpSp>
          <p:nvGrpSpPr>
            <p:cNvPr id="35" name="Group 34"/>
            <p:cNvGrpSpPr/>
            <p:nvPr/>
          </p:nvGrpSpPr>
          <p:grpSpPr>
            <a:xfrm>
              <a:off x="290894" y="671077"/>
              <a:ext cx="8090744" cy="4571420"/>
              <a:chOff x="239778" y="3110923"/>
              <a:chExt cx="8090744" cy="4571420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248351" y="5071199"/>
                <a:ext cx="8082171" cy="2611144"/>
                <a:chOff x="-1121522" y="1102508"/>
                <a:chExt cx="5801677" cy="1874373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-805130" y="2468573"/>
                  <a:ext cx="1793149" cy="508308"/>
                </a:xfrm>
                <a:prstGeom prst="rect">
                  <a:avLst/>
                </a:prstGeom>
                <a:noFill/>
                <a:ln w="28575" cmpd="sng">
                  <a:noFill/>
                </a:ln>
              </p:spPr>
              <p:txBody>
                <a:bodyPr wrap="square" lIns="91430" tIns="45715" rIns="91430" bIns="45715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/>
                      <a:cs typeface="Arial"/>
                    </a:rPr>
                    <a:t>B6 + </a:t>
                  </a:r>
                  <a:r>
                    <a:rPr lang="en-US" sz="1200" b="1" dirty="0" smtClean="0">
                      <a:latin typeface="Arial"/>
                      <a:cs typeface="Arial"/>
                    </a:rPr>
                    <a:t>μMT </a:t>
                  </a:r>
                </a:p>
                <a:p>
                  <a:pPr algn="ctr"/>
                  <a:r>
                    <a:rPr lang="en-US" sz="1200" b="1" dirty="0" smtClean="0">
                      <a:latin typeface="Arial"/>
                      <a:cs typeface="Arial"/>
                    </a:rPr>
                    <a:t>to μMT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1057934" y="2452498"/>
                  <a:ext cx="1793149" cy="508308"/>
                </a:xfrm>
                <a:prstGeom prst="rect">
                  <a:avLst/>
                </a:prstGeom>
                <a:noFill/>
                <a:ln w="28575" cmpd="sng">
                  <a:noFill/>
                </a:ln>
              </p:spPr>
              <p:txBody>
                <a:bodyPr wrap="square" lIns="91430" tIns="45715" rIns="91430" bIns="45715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/>
                      <a:cs typeface="Arial"/>
                    </a:rPr>
                    <a:t>TLR9 KO + </a:t>
                  </a:r>
                  <a:r>
                    <a:rPr lang="en-US" sz="1200" b="1" dirty="0" smtClean="0">
                      <a:latin typeface="Arial"/>
                      <a:cs typeface="Arial"/>
                    </a:rPr>
                    <a:t>μMT</a:t>
                  </a:r>
                </a:p>
                <a:p>
                  <a:pPr algn="ctr"/>
                  <a:r>
                    <a:rPr lang="en-US" sz="1200" b="1" dirty="0" smtClean="0">
                      <a:latin typeface="Arial"/>
                      <a:cs typeface="Arial"/>
                    </a:rPr>
                    <a:t> to μMT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2887005" y="2457317"/>
                  <a:ext cx="1793150" cy="508308"/>
                </a:xfrm>
                <a:prstGeom prst="rect">
                  <a:avLst/>
                </a:prstGeom>
                <a:noFill/>
                <a:ln w="28575" cmpd="sng">
                  <a:noFill/>
                </a:ln>
              </p:spPr>
              <p:txBody>
                <a:bodyPr wrap="square" lIns="91430" tIns="45715" rIns="91430" bIns="45715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/>
                      <a:cs typeface="Arial"/>
                    </a:rPr>
                    <a:t>TLR7 KO + μMT </a:t>
                  </a:r>
                  <a:endParaRPr lang="en-US" sz="1200" b="1" dirty="0" smtClean="0">
                    <a:latin typeface="Arial"/>
                    <a:cs typeface="Arial"/>
                  </a:endParaRPr>
                </a:p>
                <a:p>
                  <a:pPr algn="ctr"/>
                  <a:r>
                    <a:rPr lang="en-US" sz="1200" b="1" dirty="0" smtClean="0">
                      <a:latin typeface="Arial"/>
                      <a:cs typeface="Arial"/>
                    </a:rPr>
                    <a:t>to μMT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 rot="16200000">
                  <a:off x="-1641463" y="1622449"/>
                  <a:ext cx="1344861" cy="304980"/>
                </a:xfrm>
                <a:prstGeom prst="rect">
                  <a:avLst/>
                </a:prstGeom>
                <a:noFill/>
              </p:spPr>
              <p:txBody>
                <a:bodyPr wrap="square" lIns="91430" tIns="45715" rIns="91430" bIns="45715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008000"/>
                      </a:solidFill>
                      <a:latin typeface="Arial"/>
                      <a:cs typeface="Arial"/>
                    </a:rPr>
                    <a:t>GL-7 </a:t>
                  </a:r>
                  <a:r>
                    <a:rPr lang="en-US" sz="1200" b="1" dirty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CD4</a:t>
                  </a:r>
                  <a:r>
                    <a:rPr lang="en-US" sz="1200" b="1" dirty="0">
                      <a:latin typeface="Arial"/>
                      <a:cs typeface="Arial"/>
                    </a:rPr>
                    <a:t> </a:t>
                  </a:r>
                  <a:r>
                    <a:rPr lang="en-US" sz="1200" b="1" dirty="0" err="1">
                      <a:solidFill>
                        <a:srgbClr val="0000FF"/>
                      </a:solidFill>
                      <a:latin typeface="Arial"/>
                      <a:cs typeface="Arial"/>
                    </a:rPr>
                    <a:t>IgD</a:t>
                  </a:r>
                  <a:endParaRPr lang="en-US" sz="1200" b="1" dirty="0">
                    <a:solidFill>
                      <a:srgbClr val="0000F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8" name="TextBox 67"/>
              <p:cNvSpPr txBox="1"/>
              <p:nvPr/>
            </p:nvSpPr>
            <p:spPr>
              <a:xfrm rot="16200000">
                <a:off x="-457511" y="3808212"/>
                <a:ext cx="1819439" cy="424861"/>
              </a:xfrm>
              <a:prstGeom prst="rect">
                <a:avLst/>
              </a:prstGeom>
              <a:noFill/>
            </p:spPr>
            <p:txBody>
              <a:bodyPr wrap="square" lIns="91430" tIns="45715" rIns="91430" bIns="45715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8000"/>
                    </a:solidFill>
                    <a:latin typeface="Arial"/>
                    <a:cs typeface="Arial"/>
                  </a:rPr>
                  <a:t>GL-7 </a:t>
                </a:r>
                <a:endParaRPr lang="en-US" sz="1200" b="1" dirty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69" name="Picture 68" descr="B6 and TLR7 uMT chimera_Series006_ch00.t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50000" contrast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107" y="3119906"/>
                <a:ext cx="2497992" cy="1873495"/>
              </a:xfrm>
              <a:prstGeom prst="rect">
                <a:avLst/>
              </a:prstGeom>
            </p:spPr>
          </p:pic>
          <p:pic>
            <p:nvPicPr>
              <p:cNvPr id="70" name="Picture 69" descr="B6 and TLR7 uMT chimera_Series010_ch00.t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3134" y="3119906"/>
                <a:ext cx="2497992" cy="1873495"/>
              </a:xfrm>
              <a:prstGeom prst="rect">
                <a:avLst/>
              </a:prstGeom>
            </p:spPr>
          </p:pic>
          <p:pic>
            <p:nvPicPr>
              <p:cNvPr id="71" name="Picture 70" descr="B6 and TLR7 uMT chimera_Series028_ch00.t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6840" y="3119906"/>
                <a:ext cx="2497992" cy="1873495"/>
              </a:xfrm>
              <a:prstGeom prst="rect">
                <a:avLst/>
              </a:prstGeom>
            </p:spPr>
          </p:pic>
          <p:pic>
            <p:nvPicPr>
              <p:cNvPr id="72" name="Picture 71" descr="B6 and TLR7 uMT chimera_Series006.t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103" y="5071201"/>
                <a:ext cx="2497992" cy="1873495"/>
              </a:xfrm>
              <a:prstGeom prst="rect">
                <a:avLst/>
              </a:prstGeom>
            </p:spPr>
          </p:pic>
          <p:pic>
            <p:nvPicPr>
              <p:cNvPr id="73" name="Picture 72" descr="B6 and TLR7 uMT chimera_Series010.t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3130" y="5071201"/>
                <a:ext cx="2497992" cy="1873495"/>
              </a:xfrm>
              <a:prstGeom prst="rect">
                <a:avLst/>
              </a:prstGeom>
            </p:spPr>
          </p:pic>
          <p:pic>
            <p:nvPicPr>
              <p:cNvPr id="74" name="Picture 73" descr="B6 and TLR7 uMT chimera_Series028.t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2520" y="5071201"/>
                <a:ext cx="2497992" cy="1873495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8359436" y="460480"/>
              <a:ext cx="4643902" cy="4967970"/>
              <a:chOff x="8359436" y="460480"/>
              <a:chExt cx="4643902" cy="496797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8574988" y="460480"/>
                <a:ext cx="1783080" cy="4617720"/>
                <a:chOff x="8574989" y="503528"/>
                <a:chExt cx="1768439" cy="4564618"/>
              </a:xfrm>
            </p:grpSpPr>
            <p:grpSp>
              <p:nvGrpSpPr>
                <p:cNvPr id="58" name="Group 57"/>
                <p:cNvGrpSpPr>
                  <a:grpSpLocks noChangeAspect="1"/>
                </p:cNvGrpSpPr>
                <p:nvPr/>
              </p:nvGrpSpPr>
              <p:grpSpPr>
                <a:xfrm>
                  <a:off x="8574989" y="503528"/>
                  <a:ext cx="1747654" cy="1521539"/>
                  <a:chOff x="1448768" y="2954170"/>
                  <a:chExt cx="1488332" cy="1371600"/>
                </a:xfrm>
              </p:grpSpPr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48768" y="2954170"/>
                    <a:ext cx="1488332" cy="1371600"/>
                  </a:xfrm>
                  <a:prstGeom prst="rect">
                    <a:avLst/>
                  </a:prstGeom>
                </p:spPr>
              </p:pic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1625143" y="2956711"/>
                    <a:ext cx="734563" cy="3786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rgbClr val="800000"/>
                        </a:solidFill>
                        <a:latin typeface="Arial"/>
                        <a:cs typeface="Arial"/>
                      </a:rPr>
                      <a:t>2.5</a:t>
                    </a:r>
                  </a:p>
                </p:txBody>
              </p:sp>
            </p:grpSp>
            <p:grpSp>
              <p:nvGrpSpPr>
                <p:cNvPr id="59" name="Group 58"/>
                <p:cNvGrpSpPr>
                  <a:grpSpLocks noChangeAspect="1"/>
                </p:cNvGrpSpPr>
                <p:nvPr/>
              </p:nvGrpSpPr>
              <p:grpSpPr>
                <a:xfrm>
                  <a:off x="8595774" y="2025067"/>
                  <a:ext cx="1747654" cy="1521539"/>
                  <a:chOff x="3800895" y="2954170"/>
                  <a:chExt cx="1488332" cy="1371600"/>
                </a:xfrm>
              </p:grpSpPr>
              <p:pic>
                <p:nvPicPr>
                  <p:cNvPr id="63" name="Picture 62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800895" y="2954170"/>
                    <a:ext cx="1488332" cy="1371600"/>
                  </a:xfrm>
                  <a:prstGeom prst="rect">
                    <a:avLst/>
                  </a:prstGeom>
                </p:spPr>
              </p:pic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3986468" y="2956711"/>
                    <a:ext cx="848564" cy="3786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rgbClr val="800000"/>
                        </a:solidFill>
                        <a:latin typeface="Arial"/>
                        <a:cs typeface="Arial"/>
                      </a:rPr>
                      <a:t>1.7</a:t>
                    </a:r>
                  </a:p>
                </p:txBody>
              </p:sp>
            </p:grpSp>
            <p:grpSp>
              <p:nvGrpSpPr>
                <p:cNvPr id="60" name="Group 59"/>
                <p:cNvGrpSpPr>
                  <a:grpSpLocks noChangeAspect="1"/>
                </p:cNvGrpSpPr>
                <p:nvPr/>
              </p:nvGrpSpPr>
              <p:grpSpPr>
                <a:xfrm>
                  <a:off x="8595774" y="3546607"/>
                  <a:ext cx="1747654" cy="1521539"/>
                  <a:chOff x="6308777" y="3070680"/>
                  <a:chExt cx="1488332" cy="1371600"/>
                </a:xfrm>
              </p:grpSpPr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308777" y="3070680"/>
                    <a:ext cx="1488332" cy="1371600"/>
                  </a:xfrm>
                  <a:prstGeom prst="rect">
                    <a:avLst/>
                  </a:prstGeom>
                </p:spPr>
              </p:pic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483012" y="3070680"/>
                    <a:ext cx="932966" cy="3786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rgbClr val="800000"/>
                        </a:solidFill>
                        <a:latin typeface="Arial"/>
                        <a:cs typeface="Arial"/>
                      </a:rPr>
                      <a:t>0.1</a:t>
                    </a:r>
                  </a:p>
                </p:txBody>
              </p:sp>
            </p:grpSp>
          </p:grpSp>
          <p:grpSp>
            <p:nvGrpSpPr>
              <p:cNvPr id="38" name="Group 37"/>
              <p:cNvGrpSpPr/>
              <p:nvPr/>
            </p:nvGrpSpPr>
            <p:grpSpPr>
              <a:xfrm>
                <a:off x="8359436" y="4059035"/>
                <a:ext cx="1450661" cy="1369415"/>
                <a:chOff x="7257028" y="5228720"/>
                <a:chExt cx="1047135" cy="954108"/>
              </a:xfrm>
            </p:grpSpPr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7407682" y="5695993"/>
                  <a:ext cx="0" cy="307509"/>
                </a:xfrm>
                <a:prstGeom prst="straightConnector1">
                  <a:avLst/>
                </a:prstGeom>
                <a:ln w="12700" cmpd="sng">
                  <a:solidFill>
                    <a:srgbClr val="000000"/>
                  </a:solidFill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7408579" y="5998265"/>
                  <a:ext cx="283443" cy="0"/>
                </a:xfrm>
                <a:prstGeom prst="straightConnector1">
                  <a:avLst/>
                </a:prstGeom>
                <a:ln w="12700" cmpd="sng">
                  <a:solidFill>
                    <a:srgbClr val="000000"/>
                  </a:solidFill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 rot="16200000">
                  <a:off x="7140389" y="5345359"/>
                  <a:ext cx="539967" cy="3066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Arial"/>
                      <a:cs typeface="Arial"/>
                    </a:rPr>
                    <a:t>PNA</a:t>
                  </a: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7724471" y="5886806"/>
                  <a:ext cx="579692" cy="2960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/>
                      <a:cs typeface="Arial"/>
                    </a:rPr>
                    <a:t>FAS</a:t>
                  </a: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 rot="5400000">
                <a:off x="11922091" y="821898"/>
                <a:ext cx="1367325" cy="708111"/>
              </a:xfrm>
              <a:prstGeom prst="rect">
                <a:avLst/>
              </a:prstGeom>
              <a:noFill/>
              <a:ln w="28575" cmpd="sng">
                <a:noFill/>
              </a:ln>
            </p:spPr>
            <p:txBody>
              <a:bodyPr wrap="square" lIns="91430" tIns="45715" rIns="91430" bIns="45715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/>
                    <a:cs typeface="Arial"/>
                  </a:rPr>
                  <a:t>B6 + </a:t>
                </a:r>
                <a:r>
                  <a:rPr lang="en-US" sz="1200" b="1" dirty="0" smtClean="0">
                    <a:latin typeface="Arial"/>
                    <a:cs typeface="Arial"/>
                  </a:rPr>
                  <a:t>μMT </a:t>
                </a:r>
              </a:p>
              <a:p>
                <a:pPr algn="ctr"/>
                <a:r>
                  <a:rPr lang="en-US" sz="1200" b="1" dirty="0" smtClean="0">
                    <a:latin typeface="Arial"/>
                    <a:cs typeface="Arial"/>
                  </a:rPr>
                  <a:t>to μMT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5400000">
                <a:off x="11539250" y="2344715"/>
                <a:ext cx="2220059" cy="708111"/>
              </a:xfrm>
              <a:prstGeom prst="rect">
                <a:avLst/>
              </a:prstGeom>
              <a:noFill/>
              <a:ln w="28575" cmpd="sng">
                <a:noFill/>
              </a:ln>
            </p:spPr>
            <p:txBody>
              <a:bodyPr wrap="square" lIns="91430" tIns="45715" rIns="91430" bIns="45715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/>
                    <a:cs typeface="Arial"/>
                  </a:rPr>
                  <a:t>TLR9 KO + </a:t>
                </a:r>
                <a:r>
                  <a:rPr lang="en-US" sz="1200" b="1" dirty="0" smtClean="0">
                    <a:latin typeface="Arial"/>
                    <a:cs typeface="Arial"/>
                  </a:rPr>
                  <a:t>μMT</a:t>
                </a:r>
              </a:p>
              <a:p>
                <a:pPr algn="ctr"/>
                <a:r>
                  <a:rPr lang="en-US" sz="1200" b="1" dirty="0" smtClean="0">
                    <a:latin typeface="Arial"/>
                    <a:cs typeface="Arial"/>
                  </a:rPr>
                  <a:t> to μMT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5400000">
                <a:off x="11639566" y="4016378"/>
                <a:ext cx="2019434" cy="708111"/>
              </a:xfrm>
              <a:prstGeom prst="rect">
                <a:avLst/>
              </a:prstGeom>
              <a:noFill/>
              <a:ln w="28575" cmpd="sng">
                <a:noFill/>
              </a:ln>
            </p:spPr>
            <p:txBody>
              <a:bodyPr wrap="square" lIns="91430" tIns="45715" rIns="91430" bIns="45715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/>
                    <a:cs typeface="Arial"/>
                  </a:rPr>
                  <a:t>TLR7 KO + μMT </a:t>
                </a:r>
                <a:endParaRPr lang="en-US" sz="1200" b="1" dirty="0" smtClean="0">
                  <a:latin typeface="Arial"/>
                  <a:cs typeface="Arial"/>
                </a:endParaRPr>
              </a:p>
              <a:p>
                <a:pPr algn="ctr"/>
                <a:r>
                  <a:rPr lang="en-US" sz="1200" b="1" dirty="0" smtClean="0">
                    <a:latin typeface="Arial"/>
                    <a:cs typeface="Arial"/>
                  </a:rPr>
                  <a:t>to μMT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10552352" y="464609"/>
                <a:ext cx="1851830" cy="4603534"/>
                <a:chOff x="9559761" y="6083985"/>
                <a:chExt cx="1851830" cy="4603534"/>
              </a:xfrm>
            </p:grpSpPr>
            <p:pic>
              <p:nvPicPr>
                <p:cNvPr id="48" name="Picture 47"/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59761" y="6083985"/>
                  <a:ext cx="1755648" cy="1527048"/>
                </a:xfrm>
                <a:prstGeom prst="rect">
                  <a:avLst/>
                </a:prstGeom>
              </p:spPr>
            </p:pic>
            <p:pic>
              <p:nvPicPr>
                <p:cNvPr id="49" name="Picture 48"/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581285" y="7627707"/>
                  <a:ext cx="1755648" cy="1527048"/>
                </a:xfrm>
                <a:prstGeom prst="rect">
                  <a:avLst/>
                </a:prstGeom>
              </p:spPr>
            </p:pic>
            <p:sp>
              <p:nvSpPr>
                <p:cNvPr id="50" name="TextBox 49"/>
                <p:cNvSpPr txBox="1"/>
                <p:nvPr/>
              </p:nvSpPr>
              <p:spPr>
                <a:xfrm>
                  <a:off x="10691643" y="6111897"/>
                  <a:ext cx="719948" cy="4248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solidFill>
                        <a:srgbClr val="800000"/>
                      </a:solidFill>
                      <a:latin typeface="Arial"/>
                      <a:cs typeface="Arial"/>
                    </a:rPr>
                    <a:t>8.9</a:t>
                  </a:r>
                  <a:endParaRPr lang="en-US" sz="1200" b="1" dirty="0">
                    <a:solidFill>
                      <a:srgbClr val="8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0718999" y="7666218"/>
                  <a:ext cx="686812" cy="4248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solidFill>
                        <a:srgbClr val="800000"/>
                      </a:solidFill>
                      <a:latin typeface="Arial"/>
                      <a:cs typeface="Arial"/>
                    </a:rPr>
                    <a:t>7.8</a:t>
                  </a:r>
                  <a:endParaRPr lang="en-US" sz="1200" b="1" dirty="0">
                    <a:solidFill>
                      <a:srgbClr val="800000"/>
                    </a:solidFill>
                    <a:latin typeface="Arial"/>
                    <a:cs typeface="Arial"/>
                  </a:endParaRPr>
                </a:p>
              </p:txBody>
            </p:sp>
            <p:pic>
              <p:nvPicPr>
                <p:cNvPr id="52" name="Picture 51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575669" y="9160471"/>
                  <a:ext cx="1755648" cy="1527048"/>
                </a:xfrm>
                <a:prstGeom prst="rect">
                  <a:avLst/>
                </a:prstGeom>
              </p:spPr>
            </p:pic>
            <p:sp>
              <p:nvSpPr>
                <p:cNvPr id="53" name="TextBox 52"/>
                <p:cNvSpPr txBox="1"/>
                <p:nvPr/>
              </p:nvSpPr>
              <p:spPr>
                <a:xfrm>
                  <a:off x="10702889" y="9179603"/>
                  <a:ext cx="686812" cy="4248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solidFill>
                        <a:srgbClr val="800000"/>
                      </a:solidFill>
                      <a:latin typeface="Arial"/>
                      <a:cs typeface="Arial"/>
                    </a:rPr>
                    <a:t>1.2</a:t>
                  </a:r>
                  <a:endParaRPr lang="en-US" sz="1200" b="1" dirty="0">
                    <a:solidFill>
                      <a:srgbClr val="800000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0274919" y="4063844"/>
                <a:ext cx="1729662" cy="1349384"/>
                <a:chOff x="7257027" y="5212684"/>
                <a:chExt cx="1248526" cy="940152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7407682" y="5695993"/>
                  <a:ext cx="0" cy="307509"/>
                </a:xfrm>
                <a:prstGeom prst="straightConnector1">
                  <a:avLst/>
                </a:prstGeom>
                <a:ln w="12700" cmpd="sng">
                  <a:solidFill>
                    <a:srgbClr val="000000"/>
                  </a:solidFill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7408579" y="5998265"/>
                  <a:ext cx="283443" cy="0"/>
                </a:xfrm>
                <a:prstGeom prst="straightConnector1">
                  <a:avLst/>
                </a:prstGeom>
                <a:ln w="12700" cmpd="sng">
                  <a:solidFill>
                    <a:srgbClr val="000000"/>
                  </a:solidFill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/>
                <p:cNvSpPr txBox="1"/>
                <p:nvPr/>
              </p:nvSpPr>
              <p:spPr>
                <a:xfrm rot="16200000">
                  <a:off x="7124355" y="5345356"/>
                  <a:ext cx="572034" cy="3066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latin typeface="Arial"/>
                      <a:cs typeface="Arial"/>
                    </a:rPr>
                    <a:t>PD-1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7693397" y="5856814"/>
                  <a:ext cx="812156" cy="2960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latin typeface="Arial"/>
                      <a:cs typeface="Arial"/>
                    </a:rPr>
                    <a:t>CXCR5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42467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19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b="11687"/>
          <a:stretch/>
        </p:blipFill>
        <p:spPr>
          <a:xfrm>
            <a:off x="3054855" y="4374236"/>
            <a:ext cx="3200400" cy="24837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1148" y="607838"/>
            <a:ext cx="240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In-vitro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Proliferation</a:t>
            </a: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9" y="1051120"/>
            <a:ext cx="7806004" cy="367611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5400000">
            <a:off x="7675261" y="3241928"/>
            <a:ext cx="1448521" cy="48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Anti CD3/</a:t>
            </a:r>
          </a:p>
          <a:p>
            <a:pPr algn="ctr"/>
            <a:r>
              <a:rPr lang="en-US" sz="1400" b="1" dirty="0" smtClean="0">
                <a:latin typeface="Arial"/>
                <a:cs typeface="Arial"/>
              </a:rPr>
              <a:t>anti CD28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 rot="5400000">
            <a:off x="7666935" y="1692640"/>
            <a:ext cx="1448521" cy="48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Anti IgM/</a:t>
            </a:r>
          </a:p>
          <a:p>
            <a:pPr algn="ctr"/>
            <a:r>
              <a:rPr lang="en-US" sz="1400" b="1" dirty="0" smtClean="0">
                <a:latin typeface="Arial"/>
                <a:cs typeface="Arial"/>
              </a:rPr>
              <a:t>anti CD40</a:t>
            </a:r>
            <a:endParaRPr lang="en-US" sz="1400" b="1" dirty="0">
              <a:latin typeface="Arial"/>
              <a:cs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48629" y="4147075"/>
            <a:ext cx="5750" cy="2217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54379" y="4368826"/>
            <a:ext cx="167224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293450" y="3680179"/>
            <a:ext cx="616515" cy="285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events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2552" y="4238298"/>
            <a:ext cx="614480" cy="25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CFSE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250561" y="2987083"/>
            <a:ext cx="608339" cy="285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T cells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83603" y="1423589"/>
            <a:ext cx="624693" cy="285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B cells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82301" y="916230"/>
            <a:ext cx="1315499" cy="2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overlay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9379" y="916231"/>
            <a:ext cx="1282781" cy="2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B6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62944" y="919608"/>
            <a:ext cx="1259711" cy="2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TLR9KO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24200" y="916231"/>
            <a:ext cx="1349709" cy="2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TLR7KO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13377" y="909531"/>
            <a:ext cx="1377560" cy="2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MyD88KO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2209" y="152714"/>
            <a:ext cx="8274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/>
                <a:cs typeface="Arial"/>
              </a:rPr>
              <a:t>2</a:t>
            </a: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. What is the effect of TLR7 and 9 on B cell proliferation?</a:t>
            </a:r>
          </a:p>
        </p:txBody>
      </p:sp>
    </p:spTree>
    <p:extLst>
      <p:ext uri="{BB962C8B-B14F-4D97-AF65-F5344CB8AC3E}">
        <p14:creationId xmlns:p14="http://schemas.microsoft.com/office/powerpoint/2010/main" val="416897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reeform 525"/>
          <p:cNvSpPr>
            <a:spLocks/>
          </p:cNvSpPr>
          <p:nvPr/>
        </p:nvSpPr>
        <p:spPr bwMode="auto">
          <a:xfrm>
            <a:off x="0" y="76200"/>
            <a:ext cx="1447800" cy="5029200"/>
          </a:xfrm>
          <a:custGeom>
            <a:avLst/>
            <a:gdLst>
              <a:gd name="T0" fmla="*/ 2147483647 w 912"/>
              <a:gd name="T1" fmla="*/ 0 h 3168"/>
              <a:gd name="T2" fmla="*/ 2147483647 w 912"/>
              <a:gd name="T3" fmla="*/ 2147483647 h 3168"/>
              <a:gd name="T4" fmla="*/ 2147483647 w 912"/>
              <a:gd name="T5" fmla="*/ 2147483647 h 3168"/>
              <a:gd name="T6" fmla="*/ 2147483647 w 912"/>
              <a:gd name="T7" fmla="*/ 2147483647 h 3168"/>
              <a:gd name="T8" fmla="*/ 2147483647 w 912"/>
              <a:gd name="T9" fmla="*/ 2147483647 h 3168"/>
              <a:gd name="T10" fmla="*/ 2147483647 w 912"/>
              <a:gd name="T11" fmla="*/ 2147483647 h 3168"/>
              <a:gd name="T12" fmla="*/ 2147483647 w 912"/>
              <a:gd name="T13" fmla="*/ 2147483647 h 3168"/>
              <a:gd name="T14" fmla="*/ 2147483647 w 912"/>
              <a:gd name="T15" fmla="*/ 2147483647 h 3168"/>
              <a:gd name="T16" fmla="*/ 2147483647 w 912"/>
              <a:gd name="T17" fmla="*/ 2147483647 h 3168"/>
              <a:gd name="T18" fmla="*/ 2147483647 w 912"/>
              <a:gd name="T19" fmla="*/ 2147483647 h 3168"/>
              <a:gd name="T20" fmla="*/ 0 w 912"/>
              <a:gd name="T21" fmla="*/ 2147483647 h 31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12"/>
              <a:gd name="T34" fmla="*/ 0 h 3168"/>
              <a:gd name="T35" fmla="*/ 912 w 912"/>
              <a:gd name="T36" fmla="*/ 3168 h 31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12" h="3168">
                <a:moveTo>
                  <a:pt x="48" y="0"/>
                </a:moveTo>
                <a:cubicBezTo>
                  <a:pt x="136" y="4"/>
                  <a:pt x="224" y="8"/>
                  <a:pt x="336" y="96"/>
                </a:cubicBezTo>
                <a:cubicBezTo>
                  <a:pt x="448" y="184"/>
                  <a:pt x="632" y="408"/>
                  <a:pt x="720" y="528"/>
                </a:cubicBezTo>
                <a:cubicBezTo>
                  <a:pt x="808" y="648"/>
                  <a:pt x="832" y="712"/>
                  <a:pt x="864" y="816"/>
                </a:cubicBezTo>
                <a:cubicBezTo>
                  <a:pt x="896" y="920"/>
                  <a:pt x="912" y="1056"/>
                  <a:pt x="912" y="1152"/>
                </a:cubicBezTo>
                <a:cubicBezTo>
                  <a:pt x="912" y="1248"/>
                  <a:pt x="880" y="1296"/>
                  <a:pt x="864" y="1392"/>
                </a:cubicBezTo>
                <a:cubicBezTo>
                  <a:pt x="848" y="1488"/>
                  <a:pt x="824" y="1648"/>
                  <a:pt x="816" y="1728"/>
                </a:cubicBezTo>
                <a:cubicBezTo>
                  <a:pt x="808" y="1808"/>
                  <a:pt x="824" y="1776"/>
                  <a:pt x="816" y="1872"/>
                </a:cubicBezTo>
                <a:cubicBezTo>
                  <a:pt x="808" y="1968"/>
                  <a:pt x="824" y="2120"/>
                  <a:pt x="768" y="2304"/>
                </a:cubicBezTo>
                <a:cubicBezTo>
                  <a:pt x="712" y="2488"/>
                  <a:pt x="608" y="2832"/>
                  <a:pt x="480" y="2976"/>
                </a:cubicBezTo>
                <a:cubicBezTo>
                  <a:pt x="352" y="3120"/>
                  <a:pt x="176" y="3144"/>
                  <a:pt x="0" y="3168"/>
                </a:cubicBezTo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28600" y="1676400"/>
            <a:ext cx="114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 cell zone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419600" y="3276600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B cell follicle</a:t>
            </a: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1295400" y="76200"/>
            <a:ext cx="7835900" cy="6692900"/>
            <a:chOff x="816" y="48"/>
            <a:chExt cx="4936" cy="4216"/>
          </a:xfrm>
        </p:grpSpPr>
        <p:grpSp>
          <p:nvGrpSpPr>
            <p:cNvPr id="24119" name="Group 5"/>
            <p:cNvGrpSpPr>
              <a:grpSpLocks/>
            </p:cNvGrpSpPr>
            <p:nvPr/>
          </p:nvGrpSpPr>
          <p:grpSpPr bwMode="auto">
            <a:xfrm>
              <a:off x="816" y="48"/>
              <a:ext cx="4936" cy="4216"/>
              <a:chOff x="816" y="48"/>
              <a:chExt cx="4936" cy="4216"/>
            </a:xfrm>
          </p:grpSpPr>
          <p:sp>
            <p:nvSpPr>
              <p:cNvPr id="24121" name="Freeform 6"/>
              <p:cNvSpPr>
                <a:spLocks/>
              </p:cNvSpPr>
              <p:nvPr/>
            </p:nvSpPr>
            <p:spPr bwMode="auto">
              <a:xfrm>
                <a:off x="816" y="240"/>
                <a:ext cx="1296" cy="3264"/>
              </a:xfrm>
              <a:custGeom>
                <a:avLst/>
                <a:gdLst>
                  <a:gd name="T0" fmla="*/ 1226 w 1320"/>
                  <a:gd name="T1" fmla="*/ 0 h 3264"/>
                  <a:gd name="T2" fmla="*/ 959 w 1320"/>
                  <a:gd name="T3" fmla="*/ 48 h 3264"/>
                  <a:gd name="T4" fmla="*/ 602 w 1320"/>
                  <a:gd name="T5" fmla="*/ 192 h 3264"/>
                  <a:gd name="T6" fmla="*/ 290 w 1320"/>
                  <a:gd name="T7" fmla="*/ 336 h 3264"/>
                  <a:gd name="T8" fmla="*/ 68 w 1320"/>
                  <a:gd name="T9" fmla="*/ 528 h 3264"/>
                  <a:gd name="T10" fmla="*/ 112 w 1320"/>
                  <a:gd name="T11" fmla="*/ 912 h 3264"/>
                  <a:gd name="T12" fmla="*/ 68 w 1320"/>
                  <a:gd name="T13" fmla="*/ 1344 h 3264"/>
                  <a:gd name="T14" fmla="*/ 24 w 1320"/>
                  <a:gd name="T15" fmla="*/ 1824 h 3264"/>
                  <a:gd name="T16" fmla="*/ 200 w 1320"/>
                  <a:gd name="T17" fmla="*/ 2880 h 3264"/>
                  <a:gd name="T18" fmla="*/ 380 w 1320"/>
                  <a:gd name="T19" fmla="*/ 3264 h 32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20"/>
                  <a:gd name="T31" fmla="*/ 0 h 3264"/>
                  <a:gd name="T32" fmla="*/ 1320 w 1320"/>
                  <a:gd name="T33" fmla="*/ 3264 h 32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20" h="3264">
                    <a:moveTo>
                      <a:pt x="1320" y="0"/>
                    </a:moveTo>
                    <a:cubicBezTo>
                      <a:pt x="1232" y="8"/>
                      <a:pt x="1144" y="16"/>
                      <a:pt x="1032" y="48"/>
                    </a:cubicBezTo>
                    <a:cubicBezTo>
                      <a:pt x="920" y="80"/>
                      <a:pt x="768" y="144"/>
                      <a:pt x="648" y="192"/>
                    </a:cubicBezTo>
                    <a:cubicBezTo>
                      <a:pt x="528" y="240"/>
                      <a:pt x="408" y="280"/>
                      <a:pt x="312" y="336"/>
                    </a:cubicBezTo>
                    <a:cubicBezTo>
                      <a:pt x="216" y="392"/>
                      <a:pt x="104" y="432"/>
                      <a:pt x="72" y="528"/>
                    </a:cubicBezTo>
                    <a:cubicBezTo>
                      <a:pt x="40" y="624"/>
                      <a:pt x="120" y="776"/>
                      <a:pt x="120" y="912"/>
                    </a:cubicBezTo>
                    <a:cubicBezTo>
                      <a:pt x="120" y="1048"/>
                      <a:pt x="88" y="1192"/>
                      <a:pt x="72" y="1344"/>
                    </a:cubicBezTo>
                    <a:cubicBezTo>
                      <a:pt x="56" y="1496"/>
                      <a:pt x="0" y="1568"/>
                      <a:pt x="24" y="1824"/>
                    </a:cubicBezTo>
                    <a:cubicBezTo>
                      <a:pt x="48" y="2080"/>
                      <a:pt x="152" y="2640"/>
                      <a:pt x="216" y="2880"/>
                    </a:cubicBezTo>
                    <a:cubicBezTo>
                      <a:pt x="280" y="3120"/>
                      <a:pt x="344" y="3192"/>
                      <a:pt x="408" y="3264"/>
                    </a:cubicBezTo>
                  </a:path>
                </a:pathLst>
              </a:cu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22" name="Freeform 7"/>
              <p:cNvSpPr>
                <a:spLocks/>
              </p:cNvSpPr>
              <p:nvPr/>
            </p:nvSpPr>
            <p:spPr bwMode="auto">
              <a:xfrm>
                <a:off x="2832" y="48"/>
                <a:ext cx="2064" cy="312"/>
              </a:xfrm>
              <a:custGeom>
                <a:avLst/>
                <a:gdLst>
                  <a:gd name="T0" fmla="*/ 0 w 1824"/>
                  <a:gd name="T1" fmla="*/ 290 h 168"/>
                  <a:gd name="T2" fmla="*/ 1418 w 1824"/>
                  <a:gd name="T3" fmla="*/ 290 h 168"/>
                  <a:gd name="T4" fmla="*/ 2991 w 1824"/>
                  <a:gd name="T5" fmla="*/ 1996 h 168"/>
                  <a:gd name="T6" fmla="*/ 0 60000 65536"/>
                  <a:gd name="T7" fmla="*/ 0 60000 65536"/>
                  <a:gd name="T8" fmla="*/ 0 60000 65536"/>
                  <a:gd name="T9" fmla="*/ 0 w 1824"/>
                  <a:gd name="T10" fmla="*/ 0 h 168"/>
                  <a:gd name="T11" fmla="*/ 1824 w 1824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4" h="168">
                    <a:moveTo>
                      <a:pt x="0" y="24"/>
                    </a:moveTo>
                    <a:cubicBezTo>
                      <a:pt x="280" y="12"/>
                      <a:pt x="560" y="0"/>
                      <a:pt x="864" y="24"/>
                    </a:cubicBezTo>
                    <a:cubicBezTo>
                      <a:pt x="1168" y="48"/>
                      <a:pt x="1496" y="108"/>
                      <a:pt x="1824" y="168"/>
                    </a:cubicBezTo>
                  </a:path>
                </a:pathLst>
              </a:cu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23" name="Freeform 8"/>
              <p:cNvSpPr>
                <a:spLocks/>
              </p:cNvSpPr>
              <p:nvPr/>
            </p:nvSpPr>
            <p:spPr bwMode="auto">
              <a:xfrm>
                <a:off x="2112" y="96"/>
                <a:ext cx="720" cy="144"/>
              </a:xfrm>
              <a:custGeom>
                <a:avLst/>
                <a:gdLst>
                  <a:gd name="T0" fmla="*/ 0 w 720"/>
                  <a:gd name="T1" fmla="*/ 144 h 144"/>
                  <a:gd name="T2" fmla="*/ 192 w 720"/>
                  <a:gd name="T3" fmla="*/ 96 h 144"/>
                  <a:gd name="T4" fmla="*/ 480 w 720"/>
                  <a:gd name="T5" fmla="*/ 48 h 144"/>
                  <a:gd name="T6" fmla="*/ 720 w 720"/>
                  <a:gd name="T7" fmla="*/ 0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0"/>
                  <a:gd name="T13" fmla="*/ 0 h 144"/>
                  <a:gd name="T14" fmla="*/ 720 w 720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0" h="144">
                    <a:moveTo>
                      <a:pt x="0" y="144"/>
                    </a:moveTo>
                    <a:cubicBezTo>
                      <a:pt x="56" y="128"/>
                      <a:pt x="112" y="112"/>
                      <a:pt x="192" y="96"/>
                    </a:cubicBezTo>
                    <a:cubicBezTo>
                      <a:pt x="272" y="80"/>
                      <a:pt x="392" y="64"/>
                      <a:pt x="480" y="48"/>
                    </a:cubicBezTo>
                    <a:cubicBezTo>
                      <a:pt x="568" y="32"/>
                      <a:pt x="644" y="16"/>
                      <a:pt x="720" y="0"/>
                    </a:cubicBezTo>
                  </a:path>
                </a:pathLst>
              </a:cu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24" name="Freeform 9"/>
              <p:cNvSpPr>
                <a:spLocks/>
              </p:cNvSpPr>
              <p:nvPr/>
            </p:nvSpPr>
            <p:spPr bwMode="auto">
              <a:xfrm>
                <a:off x="2784" y="1328"/>
                <a:ext cx="2968" cy="2936"/>
              </a:xfrm>
              <a:custGeom>
                <a:avLst/>
                <a:gdLst>
                  <a:gd name="T0" fmla="*/ 0 w 2968"/>
                  <a:gd name="T1" fmla="*/ 2928 h 2936"/>
                  <a:gd name="T2" fmla="*/ 480 w 2968"/>
                  <a:gd name="T3" fmla="*/ 2928 h 2936"/>
                  <a:gd name="T4" fmla="*/ 1056 w 2968"/>
                  <a:gd name="T5" fmla="*/ 2928 h 2936"/>
                  <a:gd name="T6" fmla="*/ 1680 w 2968"/>
                  <a:gd name="T7" fmla="*/ 2880 h 2936"/>
                  <a:gd name="T8" fmla="*/ 2400 w 2968"/>
                  <a:gd name="T9" fmla="*/ 2592 h 2936"/>
                  <a:gd name="T10" fmla="*/ 2880 w 2968"/>
                  <a:gd name="T11" fmla="*/ 1920 h 2936"/>
                  <a:gd name="T12" fmla="*/ 2928 w 2968"/>
                  <a:gd name="T13" fmla="*/ 1728 h 2936"/>
                  <a:gd name="T14" fmla="*/ 2928 w 2968"/>
                  <a:gd name="T15" fmla="*/ 960 h 2936"/>
                  <a:gd name="T16" fmla="*/ 2832 w 2968"/>
                  <a:gd name="T17" fmla="*/ 192 h 2936"/>
                  <a:gd name="T18" fmla="*/ 2736 w 2968"/>
                  <a:gd name="T19" fmla="*/ 0 h 29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68"/>
                  <a:gd name="T31" fmla="*/ 0 h 2936"/>
                  <a:gd name="T32" fmla="*/ 2968 w 2968"/>
                  <a:gd name="T33" fmla="*/ 2936 h 29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68" h="2936">
                    <a:moveTo>
                      <a:pt x="0" y="2928"/>
                    </a:moveTo>
                    <a:cubicBezTo>
                      <a:pt x="152" y="2928"/>
                      <a:pt x="304" y="2928"/>
                      <a:pt x="480" y="2928"/>
                    </a:cubicBezTo>
                    <a:cubicBezTo>
                      <a:pt x="656" y="2928"/>
                      <a:pt x="856" y="2936"/>
                      <a:pt x="1056" y="2928"/>
                    </a:cubicBezTo>
                    <a:cubicBezTo>
                      <a:pt x="1256" y="2920"/>
                      <a:pt x="1456" y="2936"/>
                      <a:pt x="1680" y="2880"/>
                    </a:cubicBezTo>
                    <a:cubicBezTo>
                      <a:pt x="1904" y="2824"/>
                      <a:pt x="2200" y="2752"/>
                      <a:pt x="2400" y="2592"/>
                    </a:cubicBezTo>
                    <a:cubicBezTo>
                      <a:pt x="2600" y="2432"/>
                      <a:pt x="2792" y="2064"/>
                      <a:pt x="2880" y="1920"/>
                    </a:cubicBezTo>
                    <a:cubicBezTo>
                      <a:pt x="2968" y="1776"/>
                      <a:pt x="2920" y="1888"/>
                      <a:pt x="2928" y="1728"/>
                    </a:cubicBezTo>
                    <a:cubicBezTo>
                      <a:pt x="2936" y="1568"/>
                      <a:pt x="2944" y="1216"/>
                      <a:pt x="2928" y="960"/>
                    </a:cubicBezTo>
                    <a:cubicBezTo>
                      <a:pt x="2912" y="704"/>
                      <a:pt x="2864" y="352"/>
                      <a:pt x="2832" y="192"/>
                    </a:cubicBezTo>
                    <a:cubicBezTo>
                      <a:pt x="2800" y="32"/>
                      <a:pt x="2768" y="16"/>
                      <a:pt x="2736" y="0"/>
                    </a:cubicBezTo>
                  </a:path>
                </a:pathLst>
              </a:custGeom>
              <a:noFill/>
              <a:ln w="3175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120" name="Freeform 10"/>
            <p:cNvSpPr>
              <a:spLocks/>
            </p:cNvSpPr>
            <p:nvPr/>
          </p:nvSpPr>
          <p:spPr bwMode="auto">
            <a:xfrm>
              <a:off x="1200" y="3488"/>
              <a:ext cx="1584" cy="768"/>
            </a:xfrm>
            <a:custGeom>
              <a:avLst/>
              <a:gdLst>
                <a:gd name="T0" fmla="*/ 0 w 1584"/>
                <a:gd name="T1" fmla="*/ 0 h 768"/>
                <a:gd name="T2" fmla="*/ 192 w 1584"/>
                <a:gd name="T3" fmla="*/ 240 h 768"/>
                <a:gd name="T4" fmla="*/ 528 w 1584"/>
                <a:gd name="T5" fmla="*/ 528 h 768"/>
                <a:gd name="T6" fmla="*/ 1152 w 1584"/>
                <a:gd name="T7" fmla="*/ 720 h 768"/>
                <a:gd name="T8" fmla="*/ 1584 w 1584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84"/>
                <a:gd name="T16" fmla="*/ 0 h 768"/>
                <a:gd name="T17" fmla="*/ 1584 w 1584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84" h="768">
                  <a:moveTo>
                    <a:pt x="0" y="0"/>
                  </a:moveTo>
                  <a:cubicBezTo>
                    <a:pt x="52" y="76"/>
                    <a:pt x="104" y="152"/>
                    <a:pt x="192" y="240"/>
                  </a:cubicBezTo>
                  <a:cubicBezTo>
                    <a:pt x="280" y="328"/>
                    <a:pt x="368" y="448"/>
                    <a:pt x="528" y="528"/>
                  </a:cubicBezTo>
                  <a:cubicBezTo>
                    <a:pt x="688" y="608"/>
                    <a:pt x="976" y="680"/>
                    <a:pt x="1152" y="720"/>
                  </a:cubicBezTo>
                  <a:cubicBezTo>
                    <a:pt x="1328" y="760"/>
                    <a:pt x="1456" y="764"/>
                    <a:pt x="1584" y="768"/>
                  </a:cubicBezTo>
                </a:path>
              </a:pathLst>
            </a:custGeom>
            <a:noFill/>
            <a:ln w="3175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771" name="Oval 547"/>
          <p:cNvSpPr>
            <a:spLocks noChangeAspect="1" noChangeArrowheads="1"/>
          </p:cNvSpPr>
          <p:nvPr/>
        </p:nvSpPr>
        <p:spPr bwMode="auto">
          <a:xfrm>
            <a:off x="1987550" y="1273175"/>
            <a:ext cx="6791325" cy="4983163"/>
          </a:xfrm>
          <a:prstGeom prst="ellipse">
            <a:avLst/>
          </a:prstGeom>
          <a:solidFill>
            <a:srgbClr val="C0C0C0"/>
          </a:solidFill>
          <a:ln w="3175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45858" name="Freeform 98"/>
          <p:cNvSpPr>
            <a:spLocks/>
          </p:cNvSpPr>
          <p:nvPr/>
        </p:nvSpPr>
        <p:spPr bwMode="auto">
          <a:xfrm>
            <a:off x="3225800" y="1836738"/>
            <a:ext cx="1181100" cy="690562"/>
          </a:xfrm>
          <a:custGeom>
            <a:avLst/>
            <a:gdLst>
              <a:gd name="T0" fmla="*/ 0 w 432"/>
              <a:gd name="T1" fmla="*/ 2147483647 h 256"/>
              <a:gd name="T2" fmla="*/ 2147483647 w 432"/>
              <a:gd name="T3" fmla="*/ 2147483647 h 256"/>
              <a:gd name="T4" fmla="*/ 2147483647 w 432"/>
              <a:gd name="T5" fmla="*/ 2147483647 h 256"/>
              <a:gd name="T6" fmla="*/ 2147483647 w 432"/>
              <a:gd name="T7" fmla="*/ 2147483647 h 25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256"/>
              <a:gd name="T14" fmla="*/ 432 w 432"/>
              <a:gd name="T15" fmla="*/ 256 h 2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256">
                <a:moveTo>
                  <a:pt x="0" y="256"/>
                </a:moveTo>
                <a:cubicBezTo>
                  <a:pt x="24" y="204"/>
                  <a:pt x="48" y="152"/>
                  <a:pt x="96" y="112"/>
                </a:cubicBezTo>
                <a:cubicBezTo>
                  <a:pt x="144" y="72"/>
                  <a:pt x="232" y="32"/>
                  <a:pt x="288" y="16"/>
                </a:cubicBezTo>
                <a:cubicBezTo>
                  <a:pt x="344" y="0"/>
                  <a:pt x="408" y="16"/>
                  <a:pt x="432" y="16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" name="Group 248"/>
          <p:cNvGrpSpPr>
            <a:grpSpLocks/>
          </p:cNvGrpSpPr>
          <p:nvPr/>
        </p:nvGrpSpPr>
        <p:grpSpPr bwMode="auto">
          <a:xfrm>
            <a:off x="4495800" y="1279525"/>
            <a:ext cx="1073150" cy="823913"/>
            <a:chOff x="2832" y="830"/>
            <a:chExt cx="676" cy="519"/>
          </a:xfrm>
        </p:grpSpPr>
        <p:sp>
          <p:nvSpPr>
            <p:cNvPr id="24053" name="Oval 699"/>
            <p:cNvSpPr>
              <a:spLocks noChangeArrowheads="1"/>
            </p:cNvSpPr>
            <p:nvPr/>
          </p:nvSpPr>
          <p:spPr bwMode="auto">
            <a:xfrm rot="4537661">
              <a:off x="2832" y="888"/>
              <a:ext cx="461" cy="46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6600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4054" name="Oval 574"/>
            <p:cNvSpPr>
              <a:spLocks noChangeAspect="1" noChangeArrowheads="1"/>
            </p:cNvSpPr>
            <p:nvPr/>
          </p:nvSpPr>
          <p:spPr bwMode="auto">
            <a:xfrm>
              <a:off x="2910" y="976"/>
              <a:ext cx="276" cy="279"/>
            </a:xfrm>
            <a:prstGeom prst="ellipse">
              <a:avLst/>
            </a:prstGeom>
            <a:solidFill>
              <a:srgbClr val="CCFFFF">
                <a:alpha val="54901"/>
              </a:srgbClr>
            </a:solidFill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grpSp>
          <p:nvGrpSpPr>
            <p:cNvPr id="24055" name="Group 251"/>
            <p:cNvGrpSpPr>
              <a:grpSpLocks/>
            </p:cNvGrpSpPr>
            <p:nvPr/>
          </p:nvGrpSpPr>
          <p:grpSpPr bwMode="auto">
            <a:xfrm rot="1086981">
              <a:off x="3189" y="830"/>
              <a:ext cx="319" cy="319"/>
              <a:chOff x="1109" y="222"/>
              <a:chExt cx="319" cy="319"/>
            </a:xfrm>
          </p:grpSpPr>
          <p:grpSp>
            <p:nvGrpSpPr>
              <p:cNvPr id="24056" name="Group 252"/>
              <p:cNvGrpSpPr>
                <a:grpSpLocks/>
              </p:cNvGrpSpPr>
              <p:nvPr/>
            </p:nvGrpSpPr>
            <p:grpSpPr bwMode="auto">
              <a:xfrm rot="2858227">
                <a:off x="1105" y="246"/>
                <a:ext cx="299" cy="291"/>
                <a:chOff x="3888" y="3312"/>
                <a:chExt cx="299" cy="291"/>
              </a:xfrm>
            </p:grpSpPr>
            <p:sp>
              <p:nvSpPr>
                <p:cNvPr id="24061" name="Freeform 253"/>
                <p:cNvSpPr>
                  <a:spLocks noChangeAspect="1"/>
                </p:cNvSpPr>
                <p:nvPr/>
              </p:nvSpPr>
              <p:spPr bwMode="auto">
                <a:xfrm>
                  <a:off x="4080" y="3377"/>
                  <a:ext cx="63" cy="62"/>
                </a:xfrm>
                <a:custGeom>
                  <a:avLst/>
                  <a:gdLst>
                    <a:gd name="T0" fmla="*/ 0 w 290"/>
                    <a:gd name="T1" fmla="*/ 0 h 284"/>
                    <a:gd name="T2" fmla="*/ 0 w 290"/>
                    <a:gd name="T3" fmla="*/ 1 h 284"/>
                    <a:gd name="T4" fmla="*/ 0 w 290"/>
                    <a:gd name="T5" fmla="*/ 1 h 284"/>
                    <a:gd name="T6" fmla="*/ 0 w 290"/>
                    <a:gd name="T7" fmla="*/ 1 h 284"/>
                    <a:gd name="T8" fmla="*/ 1 w 290"/>
                    <a:gd name="T9" fmla="*/ 0 h 284"/>
                    <a:gd name="T10" fmla="*/ 0 w 290"/>
                    <a:gd name="T11" fmla="*/ 0 h 284"/>
                    <a:gd name="T12" fmla="*/ 0 w 290"/>
                    <a:gd name="T13" fmla="*/ 0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90"/>
                    <a:gd name="T22" fmla="*/ 0 h 284"/>
                    <a:gd name="T23" fmla="*/ 290 w 290"/>
                    <a:gd name="T24" fmla="*/ 284 h 2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90" h="284">
                      <a:moveTo>
                        <a:pt x="24" y="182"/>
                      </a:moveTo>
                      <a:cubicBezTo>
                        <a:pt x="0" y="205"/>
                        <a:pt x="0" y="243"/>
                        <a:pt x="24" y="266"/>
                      </a:cubicBezTo>
                      <a:cubicBezTo>
                        <a:pt x="35" y="278"/>
                        <a:pt x="51" y="284"/>
                        <a:pt x="66" y="284"/>
                      </a:cubicBezTo>
                      <a:cubicBezTo>
                        <a:pt x="81" y="284"/>
                        <a:pt x="97" y="278"/>
                        <a:pt x="108" y="266"/>
                      </a:cubicBezTo>
                      <a:cubicBezTo>
                        <a:pt x="290" y="85"/>
                        <a:pt x="290" y="85"/>
                        <a:pt x="290" y="85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lnTo>
                        <a:pt x="24" y="182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62" name="Freeform 254"/>
                <p:cNvSpPr>
                  <a:spLocks noChangeAspect="1"/>
                </p:cNvSpPr>
                <p:nvPr/>
              </p:nvSpPr>
              <p:spPr bwMode="auto">
                <a:xfrm>
                  <a:off x="4125" y="3333"/>
                  <a:ext cx="62" cy="63"/>
                </a:xfrm>
                <a:custGeom>
                  <a:avLst/>
                  <a:gdLst>
                    <a:gd name="T0" fmla="*/ 1 w 287"/>
                    <a:gd name="T1" fmla="*/ 0 h 287"/>
                    <a:gd name="T2" fmla="*/ 0 w 287"/>
                    <a:gd name="T3" fmla="*/ 0 h 287"/>
                    <a:gd name="T4" fmla="*/ 0 w 287"/>
                    <a:gd name="T5" fmla="*/ 0 h 287"/>
                    <a:gd name="T6" fmla="*/ 0 w 287"/>
                    <a:gd name="T7" fmla="*/ 1 h 287"/>
                    <a:gd name="T8" fmla="*/ 1 w 287"/>
                    <a:gd name="T9" fmla="*/ 0 h 287"/>
                    <a:gd name="T10" fmla="*/ 1 w 287"/>
                    <a:gd name="T11" fmla="*/ 0 h 2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7"/>
                    <a:gd name="T19" fmla="*/ 0 h 287"/>
                    <a:gd name="T20" fmla="*/ 287 w 287"/>
                    <a:gd name="T21" fmla="*/ 287 h 2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7" h="287">
                      <a:moveTo>
                        <a:pt x="263" y="24"/>
                      </a:moveTo>
                      <a:cubicBezTo>
                        <a:pt x="240" y="0"/>
                        <a:pt x="202" y="0"/>
                        <a:pt x="179" y="24"/>
                      </a:cubicBezTo>
                      <a:cubicBezTo>
                        <a:pt x="0" y="202"/>
                        <a:pt x="0" y="202"/>
                        <a:pt x="0" y="202"/>
                      </a:cubicBezTo>
                      <a:cubicBezTo>
                        <a:pt x="85" y="287"/>
                        <a:pt x="85" y="287"/>
                        <a:pt x="85" y="287"/>
                      </a:cubicBezTo>
                      <a:cubicBezTo>
                        <a:pt x="263" y="108"/>
                        <a:pt x="263" y="108"/>
                        <a:pt x="263" y="108"/>
                      </a:cubicBezTo>
                      <a:cubicBezTo>
                        <a:pt x="287" y="85"/>
                        <a:pt x="287" y="47"/>
                        <a:pt x="263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63" name="Freeform 255"/>
                <p:cNvSpPr>
                  <a:spLocks noChangeAspect="1"/>
                </p:cNvSpPr>
                <p:nvPr/>
              </p:nvSpPr>
              <p:spPr bwMode="auto">
                <a:xfrm>
                  <a:off x="4042" y="3356"/>
                  <a:ext cx="80" cy="247"/>
                </a:xfrm>
                <a:custGeom>
                  <a:avLst/>
                  <a:gdLst>
                    <a:gd name="T0" fmla="*/ 0 w 365"/>
                    <a:gd name="T1" fmla="*/ 1 h 1139"/>
                    <a:gd name="T2" fmla="*/ 0 w 365"/>
                    <a:gd name="T3" fmla="*/ 1 h 1139"/>
                    <a:gd name="T4" fmla="*/ 0 w 365"/>
                    <a:gd name="T5" fmla="*/ 1 h 1139"/>
                    <a:gd name="T6" fmla="*/ 0 w 365"/>
                    <a:gd name="T7" fmla="*/ 1 h 1139"/>
                    <a:gd name="T8" fmla="*/ 0 w 365"/>
                    <a:gd name="T9" fmla="*/ 1 h 1139"/>
                    <a:gd name="T10" fmla="*/ 0 w 365"/>
                    <a:gd name="T11" fmla="*/ 1 h 1139"/>
                    <a:gd name="T12" fmla="*/ 0 w 365"/>
                    <a:gd name="T13" fmla="*/ 1 h 1139"/>
                    <a:gd name="T14" fmla="*/ 0 w 365"/>
                    <a:gd name="T15" fmla="*/ 1 h 1139"/>
                    <a:gd name="T16" fmla="*/ 0 w 365"/>
                    <a:gd name="T17" fmla="*/ 1 h 1139"/>
                    <a:gd name="T18" fmla="*/ 0 w 365"/>
                    <a:gd name="T19" fmla="*/ 1 h 1139"/>
                    <a:gd name="T20" fmla="*/ 0 w 365"/>
                    <a:gd name="T21" fmla="*/ 1 h 1139"/>
                    <a:gd name="T22" fmla="*/ 0 w 365"/>
                    <a:gd name="T23" fmla="*/ 1 h 1139"/>
                    <a:gd name="T24" fmla="*/ 0 w 365"/>
                    <a:gd name="T25" fmla="*/ 1 h 1139"/>
                    <a:gd name="T26" fmla="*/ 0 w 365"/>
                    <a:gd name="T27" fmla="*/ 1 h 1139"/>
                    <a:gd name="T28" fmla="*/ 0 w 365"/>
                    <a:gd name="T29" fmla="*/ 1 h 1139"/>
                    <a:gd name="T30" fmla="*/ 0 w 365"/>
                    <a:gd name="T31" fmla="*/ 1 h 1139"/>
                    <a:gd name="T32" fmla="*/ 0 w 365"/>
                    <a:gd name="T33" fmla="*/ 2 h 1139"/>
                    <a:gd name="T34" fmla="*/ 0 w 365"/>
                    <a:gd name="T35" fmla="*/ 3 h 1139"/>
                    <a:gd name="T36" fmla="*/ 0 w 365"/>
                    <a:gd name="T37" fmla="*/ 2 h 1139"/>
                    <a:gd name="T38" fmla="*/ 0 w 365"/>
                    <a:gd name="T39" fmla="*/ 1 h 1139"/>
                    <a:gd name="T40" fmla="*/ 1 w 365"/>
                    <a:gd name="T41" fmla="*/ 0 h 1139"/>
                    <a:gd name="T42" fmla="*/ 1 w 365"/>
                    <a:gd name="T43" fmla="*/ 0 h 1139"/>
                    <a:gd name="T44" fmla="*/ 0 w 365"/>
                    <a:gd name="T45" fmla="*/ 1 h 11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65"/>
                    <a:gd name="T70" fmla="*/ 0 h 1139"/>
                    <a:gd name="T71" fmla="*/ 365 w 365"/>
                    <a:gd name="T72" fmla="*/ 1139 h 11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65" h="1139">
                      <a:moveTo>
                        <a:pt x="18" y="263"/>
                      </a:moveTo>
                      <a:cubicBezTo>
                        <a:pt x="18" y="263"/>
                        <a:pt x="18" y="263"/>
                        <a:pt x="18" y="263"/>
                      </a:cubicBezTo>
                      <a:cubicBezTo>
                        <a:pt x="16" y="264"/>
                        <a:pt x="15" y="265"/>
                        <a:pt x="14" y="267"/>
                      </a:cubicBezTo>
                      <a:cubicBezTo>
                        <a:pt x="13" y="268"/>
                        <a:pt x="13" y="268"/>
                        <a:pt x="12" y="269"/>
                      </a:cubicBezTo>
                      <a:cubicBezTo>
                        <a:pt x="11" y="270"/>
                        <a:pt x="11" y="271"/>
                        <a:pt x="10" y="272"/>
                      </a:cubicBezTo>
                      <a:cubicBezTo>
                        <a:pt x="10" y="273"/>
                        <a:pt x="9" y="273"/>
                        <a:pt x="8" y="274"/>
                      </a:cubicBezTo>
                      <a:cubicBezTo>
                        <a:pt x="8" y="275"/>
                        <a:pt x="8" y="276"/>
                        <a:pt x="7" y="277"/>
                      </a:cubicBezTo>
                      <a:cubicBezTo>
                        <a:pt x="7" y="278"/>
                        <a:pt x="6" y="279"/>
                        <a:pt x="6" y="279"/>
                      </a:cubicBezTo>
                      <a:cubicBezTo>
                        <a:pt x="5" y="280"/>
                        <a:pt x="5" y="281"/>
                        <a:pt x="5" y="282"/>
                      </a:cubicBezTo>
                      <a:cubicBezTo>
                        <a:pt x="4" y="283"/>
                        <a:pt x="4" y="284"/>
                        <a:pt x="4" y="285"/>
                      </a:cubicBezTo>
                      <a:cubicBezTo>
                        <a:pt x="3" y="286"/>
                        <a:pt x="3" y="287"/>
                        <a:pt x="3" y="288"/>
                      </a:cubicBezTo>
                      <a:cubicBezTo>
                        <a:pt x="2" y="289"/>
                        <a:pt x="2" y="289"/>
                        <a:pt x="2" y="290"/>
                      </a:cubicBezTo>
                      <a:cubicBezTo>
                        <a:pt x="2" y="291"/>
                        <a:pt x="1" y="292"/>
                        <a:pt x="1" y="293"/>
                      </a:cubicBezTo>
                      <a:cubicBezTo>
                        <a:pt x="1" y="294"/>
                        <a:pt x="1" y="296"/>
                        <a:pt x="1" y="297"/>
                      </a:cubicBezTo>
                      <a:cubicBezTo>
                        <a:pt x="1" y="297"/>
                        <a:pt x="0" y="298"/>
                        <a:pt x="0" y="299"/>
                      </a:cubicBezTo>
                      <a:cubicBezTo>
                        <a:pt x="0" y="301"/>
                        <a:pt x="0" y="303"/>
                        <a:pt x="0" y="305"/>
                      </a:cubicBezTo>
                      <a:cubicBezTo>
                        <a:pt x="0" y="1079"/>
                        <a:pt x="0" y="1079"/>
                        <a:pt x="0" y="1079"/>
                      </a:cubicBezTo>
                      <a:cubicBezTo>
                        <a:pt x="0" y="1112"/>
                        <a:pt x="27" y="1139"/>
                        <a:pt x="60" y="1139"/>
                      </a:cubicBezTo>
                      <a:cubicBezTo>
                        <a:pt x="93" y="1139"/>
                        <a:pt x="120" y="1112"/>
                        <a:pt x="120" y="1079"/>
                      </a:cubicBezTo>
                      <a:cubicBezTo>
                        <a:pt x="120" y="330"/>
                        <a:pt x="120" y="330"/>
                        <a:pt x="120" y="330"/>
                      </a:cubicBezTo>
                      <a:cubicBezTo>
                        <a:pt x="365" y="85"/>
                        <a:pt x="365" y="85"/>
                        <a:pt x="365" y="85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lnTo>
                        <a:pt x="18" y="263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64" name="Freeform 256"/>
                <p:cNvSpPr>
                  <a:spLocks noChangeAspect="1"/>
                </p:cNvSpPr>
                <p:nvPr/>
              </p:nvSpPr>
              <p:spPr bwMode="auto">
                <a:xfrm>
                  <a:off x="4103" y="3312"/>
                  <a:ext cx="62" cy="62"/>
                </a:xfrm>
                <a:custGeom>
                  <a:avLst/>
                  <a:gdLst>
                    <a:gd name="T0" fmla="*/ 1 w 286"/>
                    <a:gd name="T1" fmla="*/ 0 h 286"/>
                    <a:gd name="T2" fmla="*/ 0 w 286"/>
                    <a:gd name="T3" fmla="*/ 0 h 286"/>
                    <a:gd name="T4" fmla="*/ 0 w 286"/>
                    <a:gd name="T5" fmla="*/ 0 h 286"/>
                    <a:gd name="T6" fmla="*/ 0 w 286"/>
                    <a:gd name="T7" fmla="*/ 1 h 286"/>
                    <a:gd name="T8" fmla="*/ 1 w 286"/>
                    <a:gd name="T9" fmla="*/ 0 h 286"/>
                    <a:gd name="T10" fmla="*/ 1 w 286"/>
                    <a:gd name="T11" fmla="*/ 0 h 2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6"/>
                    <a:gd name="T19" fmla="*/ 0 h 286"/>
                    <a:gd name="T20" fmla="*/ 286 w 286"/>
                    <a:gd name="T21" fmla="*/ 286 h 2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6" h="286">
                      <a:moveTo>
                        <a:pt x="262" y="24"/>
                      </a:moveTo>
                      <a:cubicBezTo>
                        <a:pt x="239" y="0"/>
                        <a:pt x="201" y="0"/>
                        <a:pt x="178" y="24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85" y="286"/>
                        <a:pt x="85" y="286"/>
                        <a:pt x="85" y="286"/>
                      </a:cubicBezTo>
                      <a:cubicBezTo>
                        <a:pt x="262" y="108"/>
                        <a:pt x="262" y="108"/>
                        <a:pt x="262" y="108"/>
                      </a:cubicBezTo>
                      <a:cubicBezTo>
                        <a:pt x="286" y="85"/>
                        <a:pt x="286" y="47"/>
                        <a:pt x="262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65" name="Freeform 257"/>
                <p:cNvSpPr>
                  <a:spLocks noChangeAspect="1"/>
                </p:cNvSpPr>
                <p:nvPr/>
              </p:nvSpPr>
              <p:spPr bwMode="auto">
                <a:xfrm flipH="1">
                  <a:off x="3932" y="3377"/>
                  <a:ext cx="63" cy="62"/>
                </a:xfrm>
                <a:custGeom>
                  <a:avLst/>
                  <a:gdLst>
                    <a:gd name="T0" fmla="*/ 0 w 290"/>
                    <a:gd name="T1" fmla="*/ 0 h 284"/>
                    <a:gd name="T2" fmla="*/ 0 w 290"/>
                    <a:gd name="T3" fmla="*/ 1 h 284"/>
                    <a:gd name="T4" fmla="*/ 0 w 290"/>
                    <a:gd name="T5" fmla="*/ 1 h 284"/>
                    <a:gd name="T6" fmla="*/ 0 w 290"/>
                    <a:gd name="T7" fmla="*/ 1 h 284"/>
                    <a:gd name="T8" fmla="*/ 1 w 290"/>
                    <a:gd name="T9" fmla="*/ 0 h 284"/>
                    <a:gd name="T10" fmla="*/ 0 w 290"/>
                    <a:gd name="T11" fmla="*/ 0 h 284"/>
                    <a:gd name="T12" fmla="*/ 0 w 290"/>
                    <a:gd name="T13" fmla="*/ 0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90"/>
                    <a:gd name="T22" fmla="*/ 0 h 284"/>
                    <a:gd name="T23" fmla="*/ 290 w 290"/>
                    <a:gd name="T24" fmla="*/ 284 h 2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90" h="284">
                      <a:moveTo>
                        <a:pt x="24" y="182"/>
                      </a:moveTo>
                      <a:cubicBezTo>
                        <a:pt x="0" y="205"/>
                        <a:pt x="0" y="243"/>
                        <a:pt x="24" y="266"/>
                      </a:cubicBezTo>
                      <a:cubicBezTo>
                        <a:pt x="35" y="278"/>
                        <a:pt x="51" y="284"/>
                        <a:pt x="66" y="284"/>
                      </a:cubicBezTo>
                      <a:cubicBezTo>
                        <a:pt x="81" y="284"/>
                        <a:pt x="97" y="278"/>
                        <a:pt x="108" y="266"/>
                      </a:cubicBezTo>
                      <a:cubicBezTo>
                        <a:pt x="290" y="85"/>
                        <a:pt x="290" y="85"/>
                        <a:pt x="290" y="85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lnTo>
                        <a:pt x="24" y="182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66" name="Freeform 258"/>
                <p:cNvSpPr>
                  <a:spLocks noChangeAspect="1"/>
                </p:cNvSpPr>
                <p:nvPr/>
              </p:nvSpPr>
              <p:spPr bwMode="auto">
                <a:xfrm flipH="1">
                  <a:off x="3888" y="3333"/>
                  <a:ext cx="62" cy="63"/>
                </a:xfrm>
                <a:custGeom>
                  <a:avLst/>
                  <a:gdLst>
                    <a:gd name="T0" fmla="*/ 1 w 287"/>
                    <a:gd name="T1" fmla="*/ 0 h 287"/>
                    <a:gd name="T2" fmla="*/ 0 w 287"/>
                    <a:gd name="T3" fmla="*/ 0 h 287"/>
                    <a:gd name="T4" fmla="*/ 0 w 287"/>
                    <a:gd name="T5" fmla="*/ 0 h 287"/>
                    <a:gd name="T6" fmla="*/ 0 w 287"/>
                    <a:gd name="T7" fmla="*/ 1 h 287"/>
                    <a:gd name="T8" fmla="*/ 1 w 287"/>
                    <a:gd name="T9" fmla="*/ 0 h 287"/>
                    <a:gd name="T10" fmla="*/ 1 w 287"/>
                    <a:gd name="T11" fmla="*/ 0 h 2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7"/>
                    <a:gd name="T19" fmla="*/ 0 h 287"/>
                    <a:gd name="T20" fmla="*/ 287 w 287"/>
                    <a:gd name="T21" fmla="*/ 287 h 2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7" h="287">
                      <a:moveTo>
                        <a:pt x="263" y="24"/>
                      </a:moveTo>
                      <a:cubicBezTo>
                        <a:pt x="240" y="0"/>
                        <a:pt x="202" y="0"/>
                        <a:pt x="179" y="24"/>
                      </a:cubicBezTo>
                      <a:cubicBezTo>
                        <a:pt x="0" y="202"/>
                        <a:pt x="0" y="202"/>
                        <a:pt x="0" y="202"/>
                      </a:cubicBezTo>
                      <a:cubicBezTo>
                        <a:pt x="85" y="287"/>
                        <a:pt x="85" y="287"/>
                        <a:pt x="85" y="287"/>
                      </a:cubicBezTo>
                      <a:cubicBezTo>
                        <a:pt x="263" y="108"/>
                        <a:pt x="263" y="108"/>
                        <a:pt x="263" y="108"/>
                      </a:cubicBezTo>
                      <a:cubicBezTo>
                        <a:pt x="287" y="85"/>
                        <a:pt x="287" y="47"/>
                        <a:pt x="263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67" name="Freeform 259"/>
                <p:cNvSpPr>
                  <a:spLocks noChangeAspect="1"/>
                </p:cNvSpPr>
                <p:nvPr/>
              </p:nvSpPr>
              <p:spPr bwMode="auto">
                <a:xfrm flipH="1">
                  <a:off x="3953" y="3356"/>
                  <a:ext cx="80" cy="247"/>
                </a:xfrm>
                <a:custGeom>
                  <a:avLst/>
                  <a:gdLst>
                    <a:gd name="T0" fmla="*/ 0 w 365"/>
                    <a:gd name="T1" fmla="*/ 1 h 1139"/>
                    <a:gd name="T2" fmla="*/ 0 w 365"/>
                    <a:gd name="T3" fmla="*/ 1 h 1139"/>
                    <a:gd name="T4" fmla="*/ 0 w 365"/>
                    <a:gd name="T5" fmla="*/ 1 h 1139"/>
                    <a:gd name="T6" fmla="*/ 0 w 365"/>
                    <a:gd name="T7" fmla="*/ 1 h 1139"/>
                    <a:gd name="T8" fmla="*/ 0 w 365"/>
                    <a:gd name="T9" fmla="*/ 1 h 1139"/>
                    <a:gd name="T10" fmla="*/ 0 w 365"/>
                    <a:gd name="T11" fmla="*/ 1 h 1139"/>
                    <a:gd name="T12" fmla="*/ 0 w 365"/>
                    <a:gd name="T13" fmla="*/ 1 h 1139"/>
                    <a:gd name="T14" fmla="*/ 0 w 365"/>
                    <a:gd name="T15" fmla="*/ 1 h 1139"/>
                    <a:gd name="T16" fmla="*/ 0 w 365"/>
                    <a:gd name="T17" fmla="*/ 1 h 1139"/>
                    <a:gd name="T18" fmla="*/ 0 w 365"/>
                    <a:gd name="T19" fmla="*/ 1 h 1139"/>
                    <a:gd name="T20" fmla="*/ 0 w 365"/>
                    <a:gd name="T21" fmla="*/ 1 h 1139"/>
                    <a:gd name="T22" fmla="*/ 0 w 365"/>
                    <a:gd name="T23" fmla="*/ 1 h 1139"/>
                    <a:gd name="T24" fmla="*/ 0 w 365"/>
                    <a:gd name="T25" fmla="*/ 1 h 1139"/>
                    <a:gd name="T26" fmla="*/ 0 w 365"/>
                    <a:gd name="T27" fmla="*/ 1 h 1139"/>
                    <a:gd name="T28" fmla="*/ 0 w 365"/>
                    <a:gd name="T29" fmla="*/ 1 h 1139"/>
                    <a:gd name="T30" fmla="*/ 0 w 365"/>
                    <a:gd name="T31" fmla="*/ 1 h 1139"/>
                    <a:gd name="T32" fmla="*/ 0 w 365"/>
                    <a:gd name="T33" fmla="*/ 2 h 1139"/>
                    <a:gd name="T34" fmla="*/ 0 w 365"/>
                    <a:gd name="T35" fmla="*/ 3 h 1139"/>
                    <a:gd name="T36" fmla="*/ 0 w 365"/>
                    <a:gd name="T37" fmla="*/ 2 h 1139"/>
                    <a:gd name="T38" fmla="*/ 0 w 365"/>
                    <a:gd name="T39" fmla="*/ 1 h 1139"/>
                    <a:gd name="T40" fmla="*/ 1 w 365"/>
                    <a:gd name="T41" fmla="*/ 0 h 1139"/>
                    <a:gd name="T42" fmla="*/ 1 w 365"/>
                    <a:gd name="T43" fmla="*/ 0 h 1139"/>
                    <a:gd name="T44" fmla="*/ 0 w 365"/>
                    <a:gd name="T45" fmla="*/ 1 h 11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65"/>
                    <a:gd name="T70" fmla="*/ 0 h 1139"/>
                    <a:gd name="T71" fmla="*/ 365 w 365"/>
                    <a:gd name="T72" fmla="*/ 1139 h 11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65" h="1139">
                      <a:moveTo>
                        <a:pt x="18" y="263"/>
                      </a:moveTo>
                      <a:cubicBezTo>
                        <a:pt x="18" y="263"/>
                        <a:pt x="18" y="263"/>
                        <a:pt x="18" y="263"/>
                      </a:cubicBezTo>
                      <a:cubicBezTo>
                        <a:pt x="16" y="264"/>
                        <a:pt x="15" y="265"/>
                        <a:pt x="14" y="267"/>
                      </a:cubicBezTo>
                      <a:cubicBezTo>
                        <a:pt x="13" y="268"/>
                        <a:pt x="13" y="268"/>
                        <a:pt x="12" y="269"/>
                      </a:cubicBezTo>
                      <a:cubicBezTo>
                        <a:pt x="11" y="270"/>
                        <a:pt x="11" y="271"/>
                        <a:pt x="10" y="272"/>
                      </a:cubicBezTo>
                      <a:cubicBezTo>
                        <a:pt x="10" y="273"/>
                        <a:pt x="9" y="273"/>
                        <a:pt x="8" y="274"/>
                      </a:cubicBezTo>
                      <a:cubicBezTo>
                        <a:pt x="8" y="275"/>
                        <a:pt x="8" y="276"/>
                        <a:pt x="7" y="277"/>
                      </a:cubicBezTo>
                      <a:cubicBezTo>
                        <a:pt x="7" y="278"/>
                        <a:pt x="6" y="279"/>
                        <a:pt x="6" y="279"/>
                      </a:cubicBezTo>
                      <a:cubicBezTo>
                        <a:pt x="5" y="280"/>
                        <a:pt x="5" y="281"/>
                        <a:pt x="5" y="282"/>
                      </a:cubicBezTo>
                      <a:cubicBezTo>
                        <a:pt x="4" y="283"/>
                        <a:pt x="4" y="284"/>
                        <a:pt x="4" y="285"/>
                      </a:cubicBezTo>
                      <a:cubicBezTo>
                        <a:pt x="3" y="286"/>
                        <a:pt x="3" y="287"/>
                        <a:pt x="3" y="288"/>
                      </a:cubicBezTo>
                      <a:cubicBezTo>
                        <a:pt x="2" y="289"/>
                        <a:pt x="2" y="289"/>
                        <a:pt x="2" y="290"/>
                      </a:cubicBezTo>
                      <a:cubicBezTo>
                        <a:pt x="2" y="291"/>
                        <a:pt x="1" y="292"/>
                        <a:pt x="1" y="293"/>
                      </a:cubicBezTo>
                      <a:cubicBezTo>
                        <a:pt x="1" y="294"/>
                        <a:pt x="1" y="296"/>
                        <a:pt x="1" y="297"/>
                      </a:cubicBezTo>
                      <a:cubicBezTo>
                        <a:pt x="1" y="297"/>
                        <a:pt x="0" y="298"/>
                        <a:pt x="0" y="299"/>
                      </a:cubicBezTo>
                      <a:cubicBezTo>
                        <a:pt x="0" y="301"/>
                        <a:pt x="0" y="303"/>
                        <a:pt x="0" y="305"/>
                      </a:cubicBezTo>
                      <a:cubicBezTo>
                        <a:pt x="0" y="1079"/>
                        <a:pt x="0" y="1079"/>
                        <a:pt x="0" y="1079"/>
                      </a:cubicBezTo>
                      <a:cubicBezTo>
                        <a:pt x="0" y="1112"/>
                        <a:pt x="27" y="1139"/>
                        <a:pt x="60" y="1139"/>
                      </a:cubicBezTo>
                      <a:cubicBezTo>
                        <a:pt x="93" y="1139"/>
                        <a:pt x="120" y="1112"/>
                        <a:pt x="120" y="1079"/>
                      </a:cubicBezTo>
                      <a:cubicBezTo>
                        <a:pt x="120" y="330"/>
                        <a:pt x="120" y="330"/>
                        <a:pt x="120" y="330"/>
                      </a:cubicBezTo>
                      <a:cubicBezTo>
                        <a:pt x="365" y="85"/>
                        <a:pt x="365" y="85"/>
                        <a:pt x="365" y="85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lnTo>
                        <a:pt x="18" y="263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68" name="Freeform 260"/>
                <p:cNvSpPr>
                  <a:spLocks noChangeAspect="1"/>
                </p:cNvSpPr>
                <p:nvPr/>
              </p:nvSpPr>
              <p:spPr bwMode="auto">
                <a:xfrm flipH="1">
                  <a:off x="3910" y="3312"/>
                  <a:ext cx="62" cy="62"/>
                </a:xfrm>
                <a:custGeom>
                  <a:avLst/>
                  <a:gdLst>
                    <a:gd name="T0" fmla="*/ 1 w 286"/>
                    <a:gd name="T1" fmla="*/ 0 h 286"/>
                    <a:gd name="T2" fmla="*/ 0 w 286"/>
                    <a:gd name="T3" fmla="*/ 0 h 286"/>
                    <a:gd name="T4" fmla="*/ 0 w 286"/>
                    <a:gd name="T5" fmla="*/ 0 h 286"/>
                    <a:gd name="T6" fmla="*/ 0 w 286"/>
                    <a:gd name="T7" fmla="*/ 1 h 286"/>
                    <a:gd name="T8" fmla="*/ 1 w 286"/>
                    <a:gd name="T9" fmla="*/ 0 h 286"/>
                    <a:gd name="T10" fmla="*/ 1 w 286"/>
                    <a:gd name="T11" fmla="*/ 0 h 2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6"/>
                    <a:gd name="T19" fmla="*/ 0 h 286"/>
                    <a:gd name="T20" fmla="*/ 286 w 286"/>
                    <a:gd name="T21" fmla="*/ 286 h 2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6" h="286">
                      <a:moveTo>
                        <a:pt x="262" y="24"/>
                      </a:moveTo>
                      <a:cubicBezTo>
                        <a:pt x="239" y="0"/>
                        <a:pt x="201" y="0"/>
                        <a:pt x="178" y="24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85" y="286"/>
                        <a:pt x="85" y="286"/>
                        <a:pt x="85" y="286"/>
                      </a:cubicBezTo>
                      <a:cubicBezTo>
                        <a:pt x="262" y="108"/>
                        <a:pt x="262" y="108"/>
                        <a:pt x="262" y="108"/>
                      </a:cubicBezTo>
                      <a:cubicBezTo>
                        <a:pt x="286" y="85"/>
                        <a:pt x="286" y="47"/>
                        <a:pt x="262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057" name="AutoShape 663"/>
              <p:cNvSpPr>
                <a:spLocks noChangeAspect="1" noChangeArrowheads="1"/>
              </p:cNvSpPr>
              <p:nvPr/>
            </p:nvSpPr>
            <p:spPr bwMode="auto">
              <a:xfrm rot="6426051">
                <a:off x="1371" y="406"/>
                <a:ext cx="56" cy="52"/>
              </a:xfrm>
              <a:custGeom>
                <a:avLst/>
                <a:gdLst>
                  <a:gd name="T0" fmla="*/ 28 w 52"/>
                  <a:gd name="T1" fmla="*/ 0 h 52"/>
                  <a:gd name="T2" fmla="*/ 0 w 52"/>
                  <a:gd name="T3" fmla="*/ 20 h 52"/>
                  <a:gd name="T4" fmla="*/ 11 w 52"/>
                  <a:gd name="T5" fmla="*/ 52 h 52"/>
                  <a:gd name="T6" fmla="*/ 45 w 52"/>
                  <a:gd name="T7" fmla="*/ 52 h 52"/>
                  <a:gd name="T8" fmla="*/ 56 w 52"/>
                  <a:gd name="T9" fmla="*/ 2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16 w 52"/>
                  <a:gd name="T16" fmla="*/ 20 h 52"/>
                  <a:gd name="T17" fmla="*/ 36 w 52"/>
                  <a:gd name="T18" fmla="*/ 40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0" y="20"/>
                    </a:moveTo>
                    <a:lnTo>
                      <a:pt x="20" y="20"/>
                    </a:lnTo>
                    <a:lnTo>
                      <a:pt x="26" y="0"/>
                    </a:lnTo>
                    <a:lnTo>
                      <a:pt x="32" y="20"/>
                    </a:lnTo>
                    <a:lnTo>
                      <a:pt x="52" y="20"/>
                    </a:lnTo>
                    <a:lnTo>
                      <a:pt x="36" y="32"/>
                    </a:lnTo>
                    <a:lnTo>
                      <a:pt x="42" y="52"/>
                    </a:lnTo>
                    <a:lnTo>
                      <a:pt x="26" y="40"/>
                    </a:lnTo>
                    <a:lnTo>
                      <a:pt x="10" y="52"/>
                    </a:lnTo>
                    <a:lnTo>
                      <a:pt x="16" y="3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58" name="AutoShape 661"/>
              <p:cNvSpPr>
                <a:spLocks noChangeAspect="1" noChangeArrowheads="1"/>
              </p:cNvSpPr>
              <p:nvPr/>
            </p:nvSpPr>
            <p:spPr bwMode="auto">
              <a:xfrm rot="6426051">
                <a:off x="1198" y="224"/>
                <a:ext cx="56" cy="52"/>
              </a:xfrm>
              <a:custGeom>
                <a:avLst/>
                <a:gdLst>
                  <a:gd name="T0" fmla="*/ 28 w 52"/>
                  <a:gd name="T1" fmla="*/ 0 h 52"/>
                  <a:gd name="T2" fmla="*/ 0 w 52"/>
                  <a:gd name="T3" fmla="*/ 20 h 52"/>
                  <a:gd name="T4" fmla="*/ 11 w 52"/>
                  <a:gd name="T5" fmla="*/ 52 h 52"/>
                  <a:gd name="T6" fmla="*/ 45 w 52"/>
                  <a:gd name="T7" fmla="*/ 52 h 52"/>
                  <a:gd name="T8" fmla="*/ 56 w 52"/>
                  <a:gd name="T9" fmla="*/ 2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16 w 52"/>
                  <a:gd name="T16" fmla="*/ 20 h 52"/>
                  <a:gd name="T17" fmla="*/ 36 w 52"/>
                  <a:gd name="T18" fmla="*/ 40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0" y="20"/>
                    </a:moveTo>
                    <a:lnTo>
                      <a:pt x="20" y="20"/>
                    </a:lnTo>
                    <a:lnTo>
                      <a:pt x="26" y="0"/>
                    </a:lnTo>
                    <a:lnTo>
                      <a:pt x="32" y="20"/>
                    </a:lnTo>
                    <a:lnTo>
                      <a:pt x="52" y="20"/>
                    </a:lnTo>
                    <a:lnTo>
                      <a:pt x="36" y="32"/>
                    </a:lnTo>
                    <a:lnTo>
                      <a:pt x="42" y="52"/>
                    </a:lnTo>
                    <a:lnTo>
                      <a:pt x="26" y="40"/>
                    </a:lnTo>
                    <a:lnTo>
                      <a:pt x="10" y="52"/>
                    </a:lnTo>
                    <a:lnTo>
                      <a:pt x="16" y="3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59" name="AutoShape 662"/>
              <p:cNvSpPr>
                <a:spLocks noChangeAspect="1" noChangeArrowheads="1"/>
              </p:cNvSpPr>
              <p:nvPr/>
            </p:nvSpPr>
            <p:spPr bwMode="auto">
              <a:xfrm rot="6426051">
                <a:off x="1268" y="222"/>
                <a:ext cx="56" cy="52"/>
              </a:xfrm>
              <a:custGeom>
                <a:avLst/>
                <a:gdLst>
                  <a:gd name="T0" fmla="*/ 28 w 52"/>
                  <a:gd name="T1" fmla="*/ 0 h 52"/>
                  <a:gd name="T2" fmla="*/ 0 w 52"/>
                  <a:gd name="T3" fmla="*/ 20 h 52"/>
                  <a:gd name="T4" fmla="*/ 11 w 52"/>
                  <a:gd name="T5" fmla="*/ 52 h 52"/>
                  <a:gd name="T6" fmla="*/ 45 w 52"/>
                  <a:gd name="T7" fmla="*/ 52 h 52"/>
                  <a:gd name="T8" fmla="*/ 56 w 52"/>
                  <a:gd name="T9" fmla="*/ 2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16 w 52"/>
                  <a:gd name="T16" fmla="*/ 20 h 52"/>
                  <a:gd name="T17" fmla="*/ 36 w 52"/>
                  <a:gd name="T18" fmla="*/ 40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0" y="20"/>
                    </a:moveTo>
                    <a:lnTo>
                      <a:pt x="20" y="20"/>
                    </a:lnTo>
                    <a:lnTo>
                      <a:pt x="26" y="0"/>
                    </a:lnTo>
                    <a:lnTo>
                      <a:pt x="32" y="20"/>
                    </a:lnTo>
                    <a:lnTo>
                      <a:pt x="52" y="20"/>
                    </a:lnTo>
                    <a:lnTo>
                      <a:pt x="36" y="32"/>
                    </a:lnTo>
                    <a:lnTo>
                      <a:pt x="42" y="52"/>
                    </a:lnTo>
                    <a:lnTo>
                      <a:pt x="26" y="40"/>
                    </a:lnTo>
                    <a:lnTo>
                      <a:pt x="10" y="52"/>
                    </a:lnTo>
                    <a:lnTo>
                      <a:pt x="16" y="3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60" name="AutoShape 833"/>
              <p:cNvSpPr>
                <a:spLocks noChangeAspect="1" noChangeArrowheads="1"/>
              </p:cNvSpPr>
              <p:nvPr/>
            </p:nvSpPr>
            <p:spPr bwMode="auto">
              <a:xfrm rot="6426051">
                <a:off x="1366" y="328"/>
                <a:ext cx="56" cy="52"/>
              </a:xfrm>
              <a:custGeom>
                <a:avLst/>
                <a:gdLst>
                  <a:gd name="T0" fmla="*/ 28 w 52"/>
                  <a:gd name="T1" fmla="*/ 0 h 52"/>
                  <a:gd name="T2" fmla="*/ 0 w 52"/>
                  <a:gd name="T3" fmla="*/ 20 h 52"/>
                  <a:gd name="T4" fmla="*/ 11 w 52"/>
                  <a:gd name="T5" fmla="*/ 52 h 52"/>
                  <a:gd name="T6" fmla="*/ 45 w 52"/>
                  <a:gd name="T7" fmla="*/ 52 h 52"/>
                  <a:gd name="T8" fmla="*/ 56 w 52"/>
                  <a:gd name="T9" fmla="*/ 2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16 w 52"/>
                  <a:gd name="T16" fmla="*/ 20 h 52"/>
                  <a:gd name="T17" fmla="*/ 36 w 52"/>
                  <a:gd name="T18" fmla="*/ 40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0" y="20"/>
                    </a:moveTo>
                    <a:lnTo>
                      <a:pt x="20" y="20"/>
                    </a:lnTo>
                    <a:lnTo>
                      <a:pt x="26" y="0"/>
                    </a:lnTo>
                    <a:lnTo>
                      <a:pt x="32" y="20"/>
                    </a:lnTo>
                    <a:lnTo>
                      <a:pt x="52" y="20"/>
                    </a:lnTo>
                    <a:lnTo>
                      <a:pt x="36" y="32"/>
                    </a:lnTo>
                    <a:lnTo>
                      <a:pt x="42" y="52"/>
                    </a:lnTo>
                    <a:lnTo>
                      <a:pt x="26" y="40"/>
                    </a:lnTo>
                    <a:lnTo>
                      <a:pt x="10" y="52"/>
                    </a:lnTo>
                    <a:lnTo>
                      <a:pt x="16" y="3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" name="Group 535"/>
          <p:cNvGrpSpPr>
            <a:grpSpLocks/>
          </p:cNvGrpSpPr>
          <p:nvPr/>
        </p:nvGrpSpPr>
        <p:grpSpPr bwMode="auto">
          <a:xfrm rot="321410">
            <a:off x="5245100" y="1219200"/>
            <a:ext cx="1509713" cy="815975"/>
            <a:chOff x="3280" y="784"/>
            <a:chExt cx="951" cy="514"/>
          </a:xfrm>
        </p:grpSpPr>
        <p:sp>
          <p:nvSpPr>
            <p:cNvPr id="24035" name="Freeform 214"/>
            <p:cNvSpPr>
              <a:spLocks/>
            </p:cNvSpPr>
            <p:nvPr/>
          </p:nvSpPr>
          <p:spPr bwMode="auto">
            <a:xfrm>
              <a:off x="3280" y="1112"/>
              <a:ext cx="288" cy="96"/>
            </a:xfrm>
            <a:custGeom>
              <a:avLst/>
              <a:gdLst>
                <a:gd name="T0" fmla="*/ 0 w 240"/>
                <a:gd name="T1" fmla="*/ 29 h 144"/>
                <a:gd name="T2" fmla="*/ 199 w 240"/>
                <a:gd name="T3" fmla="*/ 9 h 144"/>
                <a:gd name="T4" fmla="*/ 300 w 240"/>
                <a:gd name="T5" fmla="*/ 0 h 144"/>
                <a:gd name="T6" fmla="*/ 498 w 240"/>
                <a:gd name="T7" fmla="*/ 9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144"/>
                <a:gd name="T14" fmla="*/ 240 w 240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144">
                  <a:moveTo>
                    <a:pt x="0" y="144"/>
                  </a:moveTo>
                  <a:cubicBezTo>
                    <a:pt x="36" y="108"/>
                    <a:pt x="72" y="72"/>
                    <a:pt x="96" y="48"/>
                  </a:cubicBezTo>
                  <a:cubicBezTo>
                    <a:pt x="120" y="24"/>
                    <a:pt x="120" y="0"/>
                    <a:pt x="144" y="0"/>
                  </a:cubicBezTo>
                  <a:cubicBezTo>
                    <a:pt x="168" y="0"/>
                    <a:pt x="204" y="24"/>
                    <a:pt x="240" y="48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036" name="Group 265"/>
            <p:cNvGrpSpPr>
              <a:grpSpLocks/>
            </p:cNvGrpSpPr>
            <p:nvPr/>
          </p:nvGrpSpPr>
          <p:grpSpPr bwMode="auto">
            <a:xfrm>
              <a:off x="3559" y="784"/>
              <a:ext cx="672" cy="514"/>
              <a:chOff x="3559" y="790"/>
              <a:chExt cx="672" cy="514"/>
            </a:xfrm>
          </p:grpSpPr>
          <p:sp>
            <p:nvSpPr>
              <p:cNvPr id="24037" name="Oval 638"/>
              <p:cNvSpPr>
                <a:spLocks noChangeArrowheads="1"/>
              </p:cNvSpPr>
              <p:nvPr/>
            </p:nvSpPr>
            <p:spPr bwMode="auto">
              <a:xfrm rot="6786639">
                <a:off x="3559" y="790"/>
                <a:ext cx="461" cy="46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6600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38" name="Oval 574"/>
              <p:cNvSpPr>
                <a:spLocks noChangeAspect="1" noChangeArrowheads="1"/>
              </p:cNvSpPr>
              <p:nvPr/>
            </p:nvSpPr>
            <p:spPr bwMode="auto">
              <a:xfrm>
                <a:off x="3647" y="876"/>
                <a:ext cx="276" cy="279"/>
              </a:xfrm>
              <a:prstGeom prst="ellipse">
                <a:avLst/>
              </a:prstGeom>
              <a:solidFill>
                <a:srgbClr val="CCFFFF">
                  <a:alpha val="54901"/>
                </a:srgbClr>
              </a:solidFill>
              <a:ln w="9525">
                <a:solidFill>
                  <a:srgbClr val="4D4D4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grpSp>
            <p:nvGrpSpPr>
              <p:cNvPr id="24039" name="Group 268"/>
              <p:cNvGrpSpPr>
                <a:grpSpLocks/>
              </p:cNvGrpSpPr>
              <p:nvPr/>
            </p:nvGrpSpPr>
            <p:grpSpPr bwMode="auto">
              <a:xfrm rot="4325346">
                <a:off x="3912" y="985"/>
                <a:ext cx="319" cy="319"/>
                <a:chOff x="1109" y="222"/>
                <a:chExt cx="319" cy="319"/>
              </a:xfrm>
            </p:grpSpPr>
            <p:grpSp>
              <p:nvGrpSpPr>
                <p:cNvPr id="24040" name="Group 269"/>
                <p:cNvGrpSpPr>
                  <a:grpSpLocks/>
                </p:cNvGrpSpPr>
                <p:nvPr/>
              </p:nvGrpSpPr>
              <p:grpSpPr bwMode="auto">
                <a:xfrm rot="2858227">
                  <a:off x="1105" y="246"/>
                  <a:ext cx="299" cy="291"/>
                  <a:chOff x="3888" y="3312"/>
                  <a:chExt cx="299" cy="291"/>
                </a:xfrm>
              </p:grpSpPr>
              <p:sp>
                <p:nvSpPr>
                  <p:cNvPr id="24045" name="Freeform 270"/>
                  <p:cNvSpPr>
                    <a:spLocks noChangeAspect="1"/>
                  </p:cNvSpPr>
                  <p:nvPr/>
                </p:nvSpPr>
                <p:spPr bwMode="auto">
                  <a:xfrm>
                    <a:off x="4080" y="3377"/>
                    <a:ext cx="63" cy="62"/>
                  </a:xfrm>
                  <a:custGeom>
                    <a:avLst/>
                    <a:gdLst>
                      <a:gd name="T0" fmla="*/ 0 w 290"/>
                      <a:gd name="T1" fmla="*/ 0 h 284"/>
                      <a:gd name="T2" fmla="*/ 0 w 290"/>
                      <a:gd name="T3" fmla="*/ 1 h 284"/>
                      <a:gd name="T4" fmla="*/ 0 w 290"/>
                      <a:gd name="T5" fmla="*/ 1 h 284"/>
                      <a:gd name="T6" fmla="*/ 0 w 290"/>
                      <a:gd name="T7" fmla="*/ 1 h 284"/>
                      <a:gd name="T8" fmla="*/ 1 w 290"/>
                      <a:gd name="T9" fmla="*/ 0 h 284"/>
                      <a:gd name="T10" fmla="*/ 0 w 290"/>
                      <a:gd name="T11" fmla="*/ 0 h 284"/>
                      <a:gd name="T12" fmla="*/ 0 w 290"/>
                      <a:gd name="T13" fmla="*/ 0 h 2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0"/>
                      <a:gd name="T22" fmla="*/ 0 h 284"/>
                      <a:gd name="T23" fmla="*/ 290 w 290"/>
                      <a:gd name="T24" fmla="*/ 284 h 2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0" h="284">
                        <a:moveTo>
                          <a:pt x="24" y="182"/>
                        </a:moveTo>
                        <a:cubicBezTo>
                          <a:pt x="0" y="205"/>
                          <a:pt x="0" y="243"/>
                          <a:pt x="24" y="266"/>
                        </a:cubicBezTo>
                        <a:cubicBezTo>
                          <a:pt x="35" y="278"/>
                          <a:pt x="51" y="284"/>
                          <a:pt x="66" y="284"/>
                        </a:cubicBezTo>
                        <a:cubicBezTo>
                          <a:pt x="81" y="284"/>
                          <a:pt x="97" y="278"/>
                          <a:pt x="108" y="266"/>
                        </a:cubicBezTo>
                        <a:cubicBezTo>
                          <a:pt x="290" y="85"/>
                          <a:pt x="290" y="85"/>
                          <a:pt x="290" y="85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lnTo>
                          <a:pt x="24" y="182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46" name="Freeform 271"/>
                  <p:cNvSpPr>
                    <a:spLocks noChangeAspect="1"/>
                  </p:cNvSpPr>
                  <p:nvPr/>
                </p:nvSpPr>
                <p:spPr bwMode="auto">
                  <a:xfrm>
                    <a:off x="4125" y="3333"/>
                    <a:ext cx="62" cy="63"/>
                  </a:xfrm>
                  <a:custGeom>
                    <a:avLst/>
                    <a:gdLst>
                      <a:gd name="T0" fmla="*/ 1 w 287"/>
                      <a:gd name="T1" fmla="*/ 0 h 287"/>
                      <a:gd name="T2" fmla="*/ 0 w 287"/>
                      <a:gd name="T3" fmla="*/ 0 h 287"/>
                      <a:gd name="T4" fmla="*/ 0 w 287"/>
                      <a:gd name="T5" fmla="*/ 0 h 287"/>
                      <a:gd name="T6" fmla="*/ 0 w 287"/>
                      <a:gd name="T7" fmla="*/ 1 h 287"/>
                      <a:gd name="T8" fmla="*/ 1 w 287"/>
                      <a:gd name="T9" fmla="*/ 0 h 287"/>
                      <a:gd name="T10" fmla="*/ 1 w 287"/>
                      <a:gd name="T11" fmla="*/ 0 h 2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7"/>
                      <a:gd name="T19" fmla="*/ 0 h 287"/>
                      <a:gd name="T20" fmla="*/ 287 w 287"/>
                      <a:gd name="T21" fmla="*/ 287 h 28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7" h="287">
                        <a:moveTo>
                          <a:pt x="263" y="24"/>
                        </a:moveTo>
                        <a:cubicBezTo>
                          <a:pt x="240" y="0"/>
                          <a:pt x="202" y="0"/>
                          <a:pt x="179" y="24"/>
                        </a:cubicBezTo>
                        <a:cubicBezTo>
                          <a:pt x="0" y="202"/>
                          <a:pt x="0" y="202"/>
                          <a:pt x="0" y="202"/>
                        </a:cubicBezTo>
                        <a:cubicBezTo>
                          <a:pt x="85" y="287"/>
                          <a:pt x="85" y="287"/>
                          <a:pt x="85" y="287"/>
                        </a:cubicBezTo>
                        <a:cubicBezTo>
                          <a:pt x="263" y="108"/>
                          <a:pt x="263" y="108"/>
                          <a:pt x="263" y="108"/>
                        </a:cubicBezTo>
                        <a:cubicBezTo>
                          <a:pt x="287" y="85"/>
                          <a:pt x="287" y="47"/>
                          <a:pt x="263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47" name="Freeform 272"/>
                  <p:cNvSpPr>
                    <a:spLocks noChangeAspect="1"/>
                  </p:cNvSpPr>
                  <p:nvPr/>
                </p:nvSpPr>
                <p:spPr bwMode="auto">
                  <a:xfrm>
                    <a:off x="4042" y="3356"/>
                    <a:ext cx="80" cy="247"/>
                  </a:xfrm>
                  <a:custGeom>
                    <a:avLst/>
                    <a:gdLst>
                      <a:gd name="T0" fmla="*/ 0 w 365"/>
                      <a:gd name="T1" fmla="*/ 1 h 1139"/>
                      <a:gd name="T2" fmla="*/ 0 w 365"/>
                      <a:gd name="T3" fmla="*/ 1 h 1139"/>
                      <a:gd name="T4" fmla="*/ 0 w 365"/>
                      <a:gd name="T5" fmla="*/ 1 h 1139"/>
                      <a:gd name="T6" fmla="*/ 0 w 365"/>
                      <a:gd name="T7" fmla="*/ 1 h 1139"/>
                      <a:gd name="T8" fmla="*/ 0 w 365"/>
                      <a:gd name="T9" fmla="*/ 1 h 1139"/>
                      <a:gd name="T10" fmla="*/ 0 w 365"/>
                      <a:gd name="T11" fmla="*/ 1 h 1139"/>
                      <a:gd name="T12" fmla="*/ 0 w 365"/>
                      <a:gd name="T13" fmla="*/ 1 h 1139"/>
                      <a:gd name="T14" fmla="*/ 0 w 365"/>
                      <a:gd name="T15" fmla="*/ 1 h 1139"/>
                      <a:gd name="T16" fmla="*/ 0 w 365"/>
                      <a:gd name="T17" fmla="*/ 1 h 1139"/>
                      <a:gd name="T18" fmla="*/ 0 w 365"/>
                      <a:gd name="T19" fmla="*/ 1 h 1139"/>
                      <a:gd name="T20" fmla="*/ 0 w 365"/>
                      <a:gd name="T21" fmla="*/ 1 h 1139"/>
                      <a:gd name="T22" fmla="*/ 0 w 365"/>
                      <a:gd name="T23" fmla="*/ 1 h 1139"/>
                      <a:gd name="T24" fmla="*/ 0 w 365"/>
                      <a:gd name="T25" fmla="*/ 1 h 1139"/>
                      <a:gd name="T26" fmla="*/ 0 w 365"/>
                      <a:gd name="T27" fmla="*/ 1 h 1139"/>
                      <a:gd name="T28" fmla="*/ 0 w 365"/>
                      <a:gd name="T29" fmla="*/ 1 h 1139"/>
                      <a:gd name="T30" fmla="*/ 0 w 365"/>
                      <a:gd name="T31" fmla="*/ 1 h 1139"/>
                      <a:gd name="T32" fmla="*/ 0 w 365"/>
                      <a:gd name="T33" fmla="*/ 2 h 1139"/>
                      <a:gd name="T34" fmla="*/ 0 w 365"/>
                      <a:gd name="T35" fmla="*/ 3 h 1139"/>
                      <a:gd name="T36" fmla="*/ 0 w 365"/>
                      <a:gd name="T37" fmla="*/ 2 h 1139"/>
                      <a:gd name="T38" fmla="*/ 0 w 365"/>
                      <a:gd name="T39" fmla="*/ 1 h 1139"/>
                      <a:gd name="T40" fmla="*/ 1 w 365"/>
                      <a:gd name="T41" fmla="*/ 0 h 1139"/>
                      <a:gd name="T42" fmla="*/ 1 w 365"/>
                      <a:gd name="T43" fmla="*/ 0 h 1139"/>
                      <a:gd name="T44" fmla="*/ 0 w 365"/>
                      <a:gd name="T45" fmla="*/ 1 h 1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65"/>
                      <a:gd name="T70" fmla="*/ 0 h 1139"/>
                      <a:gd name="T71" fmla="*/ 365 w 365"/>
                      <a:gd name="T72" fmla="*/ 1139 h 1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65" h="1139">
                        <a:moveTo>
                          <a:pt x="18" y="263"/>
                        </a:moveTo>
                        <a:cubicBezTo>
                          <a:pt x="18" y="263"/>
                          <a:pt x="18" y="263"/>
                          <a:pt x="18" y="263"/>
                        </a:cubicBezTo>
                        <a:cubicBezTo>
                          <a:pt x="16" y="264"/>
                          <a:pt x="15" y="265"/>
                          <a:pt x="14" y="267"/>
                        </a:cubicBezTo>
                        <a:cubicBezTo>
                          <a:pt x="13" y="268"/>
                          <a:pt x="13" y="268"/>
                          <a:pt x="12" y="269"/>
                        </a:cubicBezTo>
                        <a:cubicBezTo>
                          <a:pt x="11" y="270"/>
                          <a:pt x="11" y="271"/>
                          <a:pt x="10" y="272"/>
                        </a:cubicBezTo>
                        <a:cubicBezTo>
                          <a:pt x="10" y="273"/>
                          <a:pt x="9" y="273"/>
                          <a:pt x="8" y="274"/>
                        </a:cubicBezTo>
                        <a:cubicBezTo>
                          <a:pt x="8" y="275"/>
                          <a:pt x="8" y="276"/>
                          <a:pt x="7" y="277"/>
                        </a:cubicBezTo>
                        <a:cubicBezTo>
                          <a:pt x="7" y="278"/>
                          <a:pt x="6" y="279"/>
                          <a:pt x="6" y="279"/>
                        </a:cubicBezTo>
                        <a:cubicBezTo>
                          <a:pt x="5" y="280"/>
                          <a:pt x="5" y="281"/>
                          <a:pt x="5" y="282"/>
                        </a:cubicBezTo>
                        <a:cubicBezTo>
                          <a:pt x="4" y="283"/>
                          <a:pt x="4" y="284"/>
                          <a:pt x="4" y="285"/>
                        </a:cubicBezTo>
                        <a:cubicBezTo>
                          <a:pt x="3" y="286"/>
                          <a:pt x="3" y="287"/>
                          <a:pt x="3" y="288"/>
                        </a:cubicBezTo>
                        <a:cubicBezTo>
                          <a:pt x="2" y="289"/>
                          <a:pt x="2" y="289"/>
                          <a:pt x="2" y="290"/>
                        </a:cubicBezTo>
                        <a:cubicBezTo>
                          <a:pt x="2" y="291"/>
                          <a:pt x="1" y="292"/>
                          <a:pt x="1" y="293"/>
                        </a:cubicBezTo>
                        <a:cubicBezTo>
                          <a:pt x="1" y="294"/>
                          <a:pt x="1" y="296"/>
                          <a:pt x="1" y="297"/>
                        </a:cubicBezTo>
                        <a:cubicBezTo>
                          <a:pt x="1" y="297"/>
                          <a:pt x="0" y="298"/>
                          <a:pt x="0" y="299"/>
                        </a:cubicBezTo>
                        <a:cubicBezTo>
                          <a:pt x="0" y="301"/>
                          <a:pt x="0" y="303"/>
                          <a:pt x="0" y="305"/>
                        </a:cubicBezTo>
                        <a:cubicBezTo>
                          <a:pt x="0" y="1079"/>
                          <a:pt x="0" y="1079"/>
                          <a:pt x="0" y="1079"/>
                        </a:cubicBezTo>
                        <a:cubicBezTo>
                          <a:pt x="0" y="1112"/>
                          <a:pt x="27" y="1139"/>
                          <a:pt x="60" y="1139"/>
                        </a:cubicBezTo>
                        <a:cubicBezTo>
                          <a:pt x="93" y="1139"/>
                          <a:pt x="120" y="1112"/>
                          <a:pt x="120" y="1079"/>
                        </a:cubicBezTo>
                        <a:cubicBezTo>
                          <a:pt x="120" y="330"/>
                          <a:pt x="120" y="330"/>
                          <a:pt x="120" y="330"/>
                        </a:cubicBezTo>
                        <a:cubicBezTo>
                          <a:pt x="365" y="85"/>
                          <a:pt x="365" y="85"/>
                          <a:pt x="365" y="85"/>
                        </a:cubicBezTo>
                        <a:cubicBezTo>
                          <a:pt x="280" y="0"/>
                          <a:pt x="280" y="0"/>
                          <a:pt x="280" y="0"/>
                        </a:cubicBezTo>
                        <a:lnTo>
                          <a:pt x="18" y="263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48" name="Freeform 273"/>
                  <p:cNvSpPr>
                    <a:spLocks noChangeAspect="1"/>
                  </p:cNvSpPr>
                  <p:nvPr/>
                </p:nvSpPr>
                <p:spPr bwMode="auto">
                  <a:xfrm>
                    <a:off x="4103" y="3312"/>
                    <a:ext cx="62" cy="62"/>
                  </a:xfrm>
                  <a:custGeom>
                    <a:avLst/>
                    <a:gdLst>
                      <a:gd name="T0" fmla="*/ 1 w 286"/>
                      <a:gd name="T1" fmla="*/ 0 h 286"/>
                      <a:gd name="T2" fmla="*/ 0 w 286"/>
                      <a:gd name="T3" fmla="*/ 0 h 286"/>
                      <a:gd name="T4" fmla="*/ 0 w 286"/>
                      <a:gd name="T5" fmla="*/ 0 h 286"/>
                      <a:gd name="T6" fmla="*/ 0 w 286"/>
                      <a:gd name="T7" fmla="*/ 1 h 286"/>
                      <a:gd name="T8" fmla="*/ 1 w 286"/>
                      <a:gd name="T9" fmla="*/ 0 h 286"/>
                      <a:gd name="T10" fmla="*/ 1 w 286"/>
                      <a:gd name="T11" fmla="*/ 0 h 28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6"/>
                      <a:gd name="T19" fmla="*/ 0 h 286"/>
                      <a:gd name="T20" fmla="*/ 286 w 286"/>
                      <a:gd name="T21" fmla="*/ 286 h 28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6" h="286">
                        <a:moveTo>
                          <a:pt x="262" y="24"/>
                        </a:moveTo>
                        <a:cubicBezTo>
                          <a:pt x="239" y="0"/>
                          <a:pt x="201" y="0"/>
                          <a:pt x="178" y="24"/>
                        </a:cubicBezTo>
                        <a:cubicBezTo>
                          <a:pt x="0" y="201"/>
                          <a:pt x="0" y="201"/>
                          <a:pt x="0" y="201"/>
                        </a:cubicBezTo>
                        <a:cubicBezTo>
                          <a:pt x="85" y="286"/>
                          <a:pt x="85" y="286"/>
                          <a:pt x="85" y="286"/>
                        </a:cubicBezTo>
                        <a:cubicBezTo>
                          <a:pt x="262" y="108"/>
                          <a:pt x="262" y="108"/>
                          <a:pt x="262" y="108"/>
                        </a:cubicBezTo>
                        <a:cubicBezTo>
                          <a:pt x="286" y="85"/>
                          <a:pt x="286" y="47"/>
                          <a:pt x="262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49" name="Freeform 274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32" y="3377"/>
                    <a:ext cx="63" cy="62"/>
                  </a:xfrm>
                  <a:custGeom>
                    <a:avLst/>
                    <a:gdLst>
                      <a:gd name="T0" fmla="*/ 0 w 290"/>
                      <a:gd name="T1" fmla="*/ 0 h 284"/>
                      <a:gd name="T2" fmla="*/ 0 w 290"/>
                      <a:gd name="T3" fmla="*/ 1 h 284"/>
                      <a:gd name="T4" fmla="*/ 0 w 290"/>
                      <a:gd name="T5" fmla="*/ 1 h 284"/>
                      <a:gd name="T6" fmla="*/ 0 w 290"/>
                      <a:gd name="T7" fmla="*/ 1 h 284"/>
                      <a:gd name="T8" fmla="*/ 1 w 290"/>
                      <a:gd name="T9" fmla="*/ 0 h 284"/>
                      <a:gd name="T10" fmla="*/ 0 w 290"/>
                      <a:gd name="T11" fmla="*/ 0 h 284"/>
                      <a:gd name="T12" fmla="*/ 0 w 290"/>
                      <a:gd name="T13" fmla="*/ 0 h 2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0"/>
                      <a:gd name="T22" fmla="*/ 0 h 284"/>
                      <a:gd name="T23" fmla="*/ 290 w 290"/>
                      <a:gd name="T24" fmla="*/ 284 h 2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0" h="284">
                        <a:moveTo>
                          <a:pt x="24" y="182"/>
                        </a:moveTo>
                        <a:cubicBezTo>
                          <a:pt x="0" y="205"/>
                          <a:pt x="0" y="243"/>
                          <a:pt x="24" y="266"/>
                        </a:cubicBezTo>
                        <a:cubicBezTo>
                          <a:pt x="35" y="278"/>
                          <a:pt x="51" y="284"/>
                          <a:pt x="66" y="284"/>
                        </a:cubicBezTo>
                        <a:cubicBezTo>
                          <a:pt x="81" y="284"/>
                          <a:pt x="97" y="278"/>
                          <a:pt x="108" y="266"/>
                        </a:cubicBezTo>
                        <a:cubicBezTo>
                          <a:pt x="290" y="85"/>
                          <a:pt x="290" y="85"/>
                          <a:pt x="290" y="85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lnTo>
                          <a:pt x="24" y="182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50" name="Freeform 275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888" y="3333"/>
                    <a:ext cx="62" cy="63"/>
                  </a:xfrm>
                  <a:custGeom>
                    <a:avLst/>
                    <a:gdLst>
                      <a:gd name="T0" fmla="*/ 1 w 287"/>
                      <a:gd name="T1" fmla="*/ 0 h 287"/>
                      <a:gd name="T2" fmla="*/ 0 w 287"/>
                      <a:gd name="T3" fmla="*/ 0 h 287"/>
                      <a:gd name="T4" fmla="*/ 0 w 287"/>
                      <a:gd name="T5" fmla="*/ 0 h 287"/>
                      <a:gd name="T6" fmla="*/ 0 w 287"/>
                      <a:gd name="T7" fmla="*/ 1 h 287"/>
                      <a:gd name="T8" fmla="*/ 1 w 287"/>
                      <a:gd name="T9" fmla="*/ 0 h 287"/>
                      <a:gd name="T10" fmla="*/ 1 w 287"/>
                      <a:gd name="T11" fmla="*/ 0 h 2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7"/>
                      <a:gd name="T19" fmla="*/ 0 h 287"/>
                      <a:gd name="T20" fmla="*/ 287 w 287"/>
                      <a:gd name="T21" fmla="*/ 287 h 28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7" h="287">
                        <a:moveTo>
                          <a:pt x="263" y="24"/>
                        </a:moveTo>
                        <a:cubicBezTo>
                          <a:pt x="240" y="0"/>
                          <a:pt x="202" y="0"/>
                          <a:pt x="179" y="24"/>
                        </a:cubicBezTo>
                        <a:cubicBezTo>
                          <a:pt x="0" y="202"/>
                          <a:pt x="0" y="202"/>
                          <a:pt x="0" y="202"/>
                        </a:cubicBezTo>
                        <a:cubicBezTo>
                          <a:pt x="85" y="287"/>
                          <a:pt x="85" y="287"/>
                          <a:pt x="85" y="287"/>
                        </a:cubicBezTo>
                        <a:cubicBezTo>
                          <a:pt x="263" y="108"/>
                          <a:pt x="263" y="108"/>
                          <a:pt x="263" y="108"/>
                        </a:cubicBezTo>
                        <a:cubicBezTo>
                          <a:pt x="287" y="85"/>
                          <a:pt x="287" y="47"/>
                          <a:pt x="263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51" name="Freeform 276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53" y="3356"/>
                    <a:ext cx="80" cy="247"/>
                  </a:xfrm>
                  <a:custGeom>
                    <a:avLst/>
                    <a:gdLst>
                      <a:gd name="T0" fmla="*/ 0 w 365"/>
                      <a:gd name="T1" fmla="*/ 1 h 1139"/>
                      <a:gd name="T2" fmla="*/ 0 w 365"/>
                      <a:gd name="T3" fmla="*/ 1 h 1139"/>
                      <a:gd name="T4" fmla="*/ 0 w 365"/>
                      <a:gd name="T5" fmla="*/ 1 h 1139"/>
                      <a:gd name="T6" fmla="*/ 0 w 365"/>
                      <a:gd name="T7" fmla="*/ 1 h 1139"/>
                      <a:gd name="T8" fmla="*/ 0 w 365"/>
                      <a:gd name="T9" fmla="*/ 1 h 1139"/>
                      <a:gd name="T10" fmla="*/ 0 w 365"/>
                      <a:gd name="T11" fmla="*/ 1 h 1139"/>
                      <a:gd name="T12" fmla="*/ 0 w 365"/>
                      <a:gd name="T13" fmla="*/ 1 h 1139"/>
                      <a:gd name="T14" fmla="*/ 0 w 365"/>
                      <a:gd name="T15" fmla="*/ 1 h 1139"/>
                      <a:gd name="T16" fmla="*/ 0 w 365"/>
                      <a:gd name="T17" fmla="*/ 1 h 1139"/>
                      <a:gd name="T18" fmla="*/ 0 w 365"/>
                      <a:gd name="T19" fmla="*/ 1 h 1139"/>
                      <a:gd name="T20" fmla="*/ 0 w 365"/>
                      <a:gd name="T21" fmla="*/ 1 h 1139"/>
                      <a:gd name="T22" fmla="*/ 0 w 365"/>
                      <a:gd name="T23" fmla="*/ 1 h 1139"/>
                      <a:gd name="T24" fmla="*/ 0 w 365"/>
                      <a:gd name="T25" fmla="*/ 1 h 1139"/>
                      <a:gd name="T26" fmla="*/ 0 w 365"/>
                      <a:gd name="T27" fmla="*/ 1 h 1139"/>
                      <a:gd name="T28" fmla="*/ 0 w 365"/>
                      <a:gd name="T29" fmla="*/ 1 h 1139"/>
                      <a:gd name="T30" fmla="*/ 0 w 365"/>
                      <a:gd name="T31" fmla="*/ 1 h 1139"/>
                      <a:gd name="T32" fmla="*/ 0 w 365"/>
                      <a:gd name="T33" fmla="*/ 2 h 1139"/>
                      <a:gd name="T34" fmla="*/ 0 w 365"/>
                      <a:gd name="T35" fmla="*/ 3 h 1139"/>
                      <a:gd name="T36" fmla="*/ 0 w 365"/>
                      <a:gd name="T37" fmla="*/ 2 h 1139"/>
                      <a:gd name="T38" fmla="*/ 0 w 365"/>
                      <a:gd name="T39" fmla="*/ 1 h 1139"/>
                      <a:gd name="T40" fmla="*/ 1 w 365"/>
                      <a:gd name="T41" fmla="*/ 0 h 1139"/>
                      <a:gd name="T42" fmla="*/ 1 w 365"/>
                      <a:gd name="T43" fmla="*/ 0 h 1139"/>
                      <a:gd name="T44" fmla="*/ 0 w 365"/>
                      <a:gd name="T45" fmla="*/ 1 h 1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65"/>
                      <a:gd name="T70" fmla="*/ 0 h 1139"/>
                      <a:gd name="T71" fmla="*/ 365 w 365"/>
                      <a:gd name="T72" fmla="*/ 1139 h 1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65" h="1139">
                        <a:moveTo>
                          <a:pt x="18" y="263"/>
                        </a:moveTo>
                        <a:cubicBezTo>
                          <a:pt x="18" y="263"/>
                          <a:pt x="18" y="263"/>
                          <a:pt x="18" y="263"/>
                        </a:cubicBezTo>
                        <a:cubicBezTo>
                          <a:pt x="16" y="264"/>
                          <a:pt x="15" y="265"/>
                          <a:pt x="14" y="267"/>
                        </a:cubicBezTo>
                        <a:cubicBezTo>
                          <a:pt x="13" y="268"/>
                          <a:pt x="13" y="268"/>
                          <a:pt x="12" y="269"/>
                        </a:cubicBezTo>
                        <a:cubicBezTo>
                          <a:pt x="11" y="270"/>
                          <a:pt x="11" y="271"/>
                          <a:pt x="10" y="272"/>
                        </a:cubicBezTo>
                        <a:cubicBezTo>
                          <a:pt x="10" y="273"/>
                          <a:pt x="9" y="273"/>
                          <a:pt x="8" y="274"/>
                        </a:cubicBezTo>
                        <a:cubicBezTo>
                          <a:pt x="8" y="275"/>
                          <a:pt x="8" y="276"/>
                          <a:pt x="7" y="277"/>
                        </a:cubicBezTo>
                        <a:cubicBezTo>
                          <a:pt x="7" y="278"/>
                          <a:pt x="6" y="279"/>
                          <a:pt x="6" y="279"/>
                        </a:cubicBezTo>
                        <a:cubicBezTo>
                          <a:pt x="5" y="280"/>
                          <a:pt x="5" y="281"/>
                          <a:pt x="5" y="282"/>
                        </a:cubicBezTo>
                        <a:cubicBezTo>
                          <a:pt x="4" y="283"/>
                          <a:pt x="4" y="284"/>
                          <a:pt x="4" y="285"/>
                        </a:cubicBezTo>
                        <a:cubicBezTo>
                          <a:pt x="3" y="286"/>
                          <a:pt x="3" y="287"/>
                          <a:pt x="3" y="288"/>
                        </a:cubicBezTo>
                        <a:cubicBezTo>
                          <a:pt x="2" y="289"/>
                          <a:pt x="2" y="289"/>
                          <a:pt x="2" y="290"/>
                        </a:cubicBezTo>
                        <a:cubicBezTo>
                          <a:pt x="2" y="291"/>
                          <a:pt x="1" y="292"/>
                          <a:pt x="1" y="293"/>
                        </a:cubicBezTo>
                        <a:cubicBezTo>
                          <a:pt x="1" y="294"/>
                          <a:pt x="1" y="296"/>
                          <a:pt x="1" y="297"/>
                        </a:cubicBezTo>
                        <a:cubicBezTo>
                          <a:pt x="1" y="297"/>
                          <a:pt x="0" y="298"/>
                          <a:pt x="0" y="299"/>
                        </a:cubicBezTo>
                        <a:cubicBezTo>
                          <a:pt x="0" y="301"/>
                          <a:pt x="0" y="303"/>
                          <a:pt x="0" y="305"/>
                        </a:cubicBezTo>
                        <a:cubicBezTo>
                          <a:pt x="0" y="1079"/>
                          <a:pt x="0" y="1079"/>
                          <a:pt x="0" y="1079"/>
                        </a:cubicBezTo>
                        <a:cubicBezTo>
                          <a:pt x="0" y="1112"/>
                          <a:pt x="27" y="1139"/>
                          <a:pt x="60" y="1139"/>
                        </a:cubicBezTo>
                        <a:cubicBezTo>
                          <a:pt x="93" y="1139"/>
                          <a:pt x="120" y="1112"/>
                          <a:pt x="120" y="1079"/>
                        </a:cubicBezTo>
                        <a:cubicBezTo>
                          <a:pt x="120" y="330"/>
                          <a:pt x="120" y="330"/>
                          <a:pt x="120" y="330"/>
                        </a:cubicBezTo>
                        <a:cubicBezTo>
                          <a:pt x="365" y="85"/>
                          <a:pt x="365" y="85"/>
                          <a:pt x="365" y="85"/>
                        </a:cubicBezTo>
                        <a:cubicBezTo>
                          <a:pt x="280" y="0"/>
                          <a:pt x="280" y="0"/>
                          <a:pt x="280" y="0"/>
                        </a:cubicBezTo>
                        <a:lnTo>
                          <a:pt x="18" y="263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52" name="Freeform 277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10" y="3312"/>
                    <a:ext cx="62" cy="62"/>
                  </a:xfrm>
                  <a:custGeom>
                    <a:avLst/>
                    <a:gdLst>
                      <a:gd name="T0" fmla="*/ 1 w 286"/>
                      <a:gd name="T1" fmla="*/ 0 h 286"/>
                      <a:gd name="T2" fmla="*/ 0 w 286"/>
                      <a:gd name="T3" fmla="*/ 0 h 286"/>
                      <a:gd name="T4" fmla="*/ 0 w 286"/>
                      <a:gd name="T5" fmla="*/ 0 h 286"/>
                      <a:gd name="T6" fmla="*/ 0 w 286"/>
                      <a:gd name="T7" fmla="*/ 1 h 286"/>
                      <a:gd name="T8" fmla="*/ 1 w 286"/>
                      <a:gd name="T9" fmla="*/ 0 h 286"/>
                      <a:gd name="T10" fmla="*/ 1 w 286"/>
                      <a:gd name="T11" fmla="*/ 0 h 28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6"/>
                      <a:gd name="T19" fmla="*/ 0 h 286"/>
                      <a:gd name="T20" fmla="*/ 286 w 286"/>
                      <a:gd name="T21" fmla="*/ 286 h 28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6" h="286">
                        <a:moveTo>
                          <a:pt x="262" y="24"/>
                        </a:moveTo>
                        <a:cubicBezTo>
                          <a:pt x="239" y="0"/>
                          <a:pt x="201" y="0"/>
                          <a:pt x="178" y="24"/>
                        </a:cubicBezTo>
                        <a:cubicBezTo>
                          <a:pt x="0" y="201"/>
                          <a:pt x="0" y="201"/>
                          <a:pt x="0" y="201"/>
                        </a:cubicBezTo>
                        <a:cubicBezTo>
                          <a:pt x="85" y="286"/>
                          <a:pt x="85" y="286"/>
                          <a:pt x="85" y="286"/>
                        </a:cubicBezTo>
                        <a:cubicBezTo>
                          <a:pt x="262" y="108"/>
                          <a:pt x="262" y="108"/>
                          <a:pt x="262" y="108"/>
                        </a:cubicBezTo>
                        <a:cubicBezTo>
                          <a:pt x="286" y="85"/>
                          <a:pt x="286" y="47"/>
                          <a:pt x="262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041" name="AutoShape 663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370" y="408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24042" name="AutoShape 661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193" y="223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24043" name="AutoShape 662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262" y="223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24044" name="AutoShape 833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358" y="326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4" name="Group 533"/>
          <p:cNvGrpSpPr>
            <a:grpSpLocks/>
          </p:cNvGrpSpPr>
          <p:nvPr/>
        </p:nvGrpSpPr>
        <p:grpSpPr bwMode="auto">
          <a:xfrm>
            <a:off x="5626100" y="1955800"/>
            <a:ext cx="2349500" cy="2624138"/>
            <a:chOff x="3536" y="1248"/>
            <a:chExt cx="1480" cy="1653"/>
          </a:xfrm>
        </p:grpSpPr>
        <p:grpSp>
          <p:nvGrpSpPr>
            <p:cNvPr id="24016" name="Group 409"/>
            <p:cNvGrpSpPr>
              <a:grpSpLocks/>
            </p:cNvGrpSpPr>
            <p:nvPr/>
          </p:nvGrpSpPr>
          <p:grpSpPr bwMode="auto">
            <a:xfrm>
              <a:off x="4555" y="2440"/>
              <a:ext cx="461" cy="461"/>
              <a:chOff x="4896" y="3408"/>
              <a:chExt cx="461" cy="461"/>
            </a:xfrm>
          </p:grpSpPr>
          <p:sp>
            <p:nvSpPr>
              <p:cNvPr id="24021" name="Oval 634"/>
              <p:cNvSpPr>
                <a:spLocks noChangeArrowheads="1"/>
              </p:cNvSpPr>
              <p:nvPr/>
            </p:nvSpPr>
            <p:spPr bwMode="auto">
              <a:xfrm rot="-2236690">
                <a:off x="4896" y="3408"/>
                <a:ext cx="461" cy="46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latin typeface="Arial" charset="0"/>
                </a:endParaRPr>
              </a:p>
            </p:txBody>
          </p:sp>
          <p:sp>
            <p:nvSpPr>
              <p:cNvPr id="24022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4982" y="3461"/>
                <a:ext cx="306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r>
                  <a:rPr lang="en-US" sz="1400" baseline="-25000">
                    <a:solidFill>
                      <a:srgbClr val="000000"/>
                    </a:solidFill>
                    <a:latin typeface="Arial" charset="0"/>
                  </a:rPr>
                  <a:t>FH </a:t>
                </a:r>
                <a:r>
                  <a:rPr lang="en-US" sz="1400">
                    <a:solidFill>
                      <a:srgbClr val="000000"/>
                    </a:solidFill>
                    <a:latin typeface="Arial" charset="0"/>
                  </a:rPr>
                  <a:t>cell</a:t>
                </a:r>
                <a:r>
                  <a:rPr lang="en-US" sz="1400">
                    <a:latin typeface="Arial" charset="0"/>
                  </a:rPr>
                  <a:t> </a:t>
                </a:r>
              </a:p>
            </p:txBody>
          </p:sp>
          <p:sp>
            <p:nvSpPr>
              <p:cNvPr id="24023" name="Oval 172"/>
              <p:cNvSpPr>
                <a:spLocks noChangeAspect="1" noChangeArrowheads="1"/>
              </p:cNvSpPr>
              <p:nvPr/>
            </p:nvSpPr>
            <p:spPr bwMode="auto">
              <a:xfrm rot="-2196648">
                <a:off x="4963" y="3479"/>
                <a:ext cx="317" cy="316"/>
              </a:xfrm>
              <a:prstGeom prst="ellipse">
                <a:avLst/>
              </a:prstGeom>
              <a:solidFill>
                <a:srgbClr val="FF9999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latin typeface="Arial" charset="0"/>
                </a:endParaRPr>
              </a:p>
            </p:txBody>
          </p:sp>
        </p:grpSp>
        <p:grpSp>
          <p:nvGrpSpPr>
            <p:cNvPr id="24017" name="Group 413"/>
            <p:cNvGrpSpPr>
              <a:grpSpLocks/>
            </p:cNvGrpSpPr>
            <p:nvPr/>
          </p:nvGrpSpPr>
          <p:grpSpPr bwMode="auto">
            <a:xfrm>
              <a:off x="3536" y="1248"/>
              <a:ext cx="461" cy="461"/>
              <a:chOff x="4896" y="3408"/>
              <a:chExt cx="461" cy="461"/>
            </a:xfrm>
          </p:grpSpPr>
          <p:sp>
            <p:nvSpPr>
              <p:cNvPr id="24018" name="Oval 634"/>
              <p:cNvSpPr>
                <a:spLocks noChangeArrowheads="1"/>
              </p:cNvSpPr>
              <p:nvPr/>
            </p:nvSpPr>
            <p:spPr bwMode="auto">
              <a:xfrm rot="-2236690">
                <a:off x="4896" y="3408"/>
                <a:ext cx="461" cy="46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latin typeface="Arial" charset="0"/>
                </a:endParaRPr>
              </a:p>
            </p:txBody>
          </p:sp>
          <p:sp>
            <p:nvSpPr>
              <p:cNvPr id="24019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4982" y="3461"/>
                <a:ext cx="306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r>
                  <a:rPr lang="en-US" sz="1400" baseline="-25000">
                    <a:solidFill>
                      <a:srgbClr val="000000"/>
                    </a:solidFill>
                    <a:latin typeface="Arial" charset="0"/>
                  </a:rPr>
                  <a:t>FH </a:t>
                </a:r>
                <a:r>
                  <a:rPr lang="en-US" sz="1400">
                    <a:solidFill>
                      <a:srgbClr val="000000"/>
                    </a:solidFill>
                    <a:latin typeface="Arial" charset="0"/>
                  </a:rPr>
                  <a:t>cell</a:t>
                </a:r>
                <a:r>
                  <a:rPr lang="en-US" sz="1400">
                    <a:latin typeface="Arial" charset="0"/>
                  </a:rPr>
                  <a:t> </a:t>
                </a:r>
              </a:p>
            </p:txBody>
          </p:sp>
          <p:sp>
            <p:nvSpPr>
              <p:cNvPr id="24020" name="Oval 172"/>
              <p:cNvSpPr>
                <a:spLocks noChangeAspect="1" noChangeArrowheads="1"/>
              </p:cNvSpPr>
              <p:nvPr/>
            </p:nvSpPr>
            <p:spPr bwMode="auto">
              <a:xfrm rot="-2196648">
                <a:off x="4963" y="3479"/>
                <a:ext cx="317" cy="316"/>
              </a:xfrm>
              <a:prstGeom prst="ellipse">
                <a:avLst/>
              </a:prstGeom>
              <a:solidFill>
                <a:srgbClr val="FF9999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latin typeface="Arial" charset="0"/>
                </a:endParaRPr>
              </a:p>
            </p:txBody>
          </p:sp>
        </p:grpSp>
      </p:grpSp>
      <p:grpSp>
        <p:nvGrpSpPr>
          <p:cNvPr id="27" name="Group 417"/>
          <p:cNvGrpSpPr>
            <a:grpSpLocks/>
          </p:cNvGrpSpPr>
          <p:nvPr/>
        </p:nvGrpSpPr>
        <p:grpSpPr bwMode="auto">
          <a:xfrm>
            <a:off x="6299200" y="317500"/>
            <a:ext cx="2946400" cy="1941513"/>
            <a:chOff x="3968" y="200"/>
            <a:chExt cx="1856" cy="1223"/>
          </a:xfrm>
        </p:grpSpPr>
        <p:sp>
          <p:nvSpPr>
            <p:cNvPr id="23990" name="Text Box 180"/>
            <p:cNvSpPr txBox="1">
              <a:spLocks noChangeArrowheads="1"/>
            </p:cNvSpPr>
            <p:nvPr/>
          </p:nvSpPr>
          <p:spPr bwMode="auto">
            <a:xfrm>
              <a:off x="3984" y="424"/>
              <a:ext cx="9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High affinity</a:t>
              </a:r>
            </a:p>
          </p:txBody>
        </p:sp>
        <p:sp>
          <p:nvSpPr>
            <p:cNvPr id="23991" name="Text Box 570"/>
            <p:cNvSpPr txBox="1">
              <a:spLocks noChangeArrowheads="1"/>
            </p:cNvSpPr>
            <p:nvPr/>
          </p:nvSpPr>
          <p:spPr bwMode="auto">
            <a:xfrm>
              <a:off x="4872" y="200"/>
              <a:ext cx="95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Long-lived plasma cells</a:t>
              </a:r>
            </a:p>
          </p:txBody>
        </p:sp>
        <p:sp>
          <p:nvSpPr>
            <p:cNvPr id="23992" name="Text Box 570"/>
            <p:cNvSpPr txBox="1">
              <a:spLocks noChangeArrowheads="1"/>
            </p:cNvSpPr>
            <p:nvPr/>
          </p:nvSpPr>
          <p:spPr bwMode="auto">
            <a:xfrm>
              <a:off x="5132" y="1019"/>
              <a:ext cx="6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Memory B cells</a:t>
              </a:r>
            </a:p>
          </p:txBody>
        </p:sp>
        <p:grpSp>
          <p:nvGrpSpPr>
            <p:cNvPr id="23993" name="Group 421"/>
            <p:cNvGrpSpPr>
              <a:grpSpLocks/>
            </p:cNvGrpSpPr>
            <p:nvPr/>
          </p:nvGrpSpPr>
          <p:grpSpPr bwMode="auto">
            <a:xfrm>
              <a:off x="5111" y="626"/>
              <a:ext cx="518" cy="318"/>
              <a:chOff x="5111" y="626"/>
              <a:chExt cx="518" cy="318"/>
            </a:xfrm>
          </p:grpSpPr>
          <p:sp>
            <p:nvSpPr>
              <p:cNvPr id="24012" name="Oval 573"/>
              <p:cNvSpPr>
                <a:spLocks noChangeAspect="1" noChangeArrowheads="1"/>
              </p:cNvSpPr>
              <p:nvPr/>
            </p:nvSpPr>
            <p:spPr bwMode="auto">
              <a:xfrm>
                <a:off x="5111" y="626"/>
                <a:ext cx="518" cy="31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6600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13" name="Oval 574"/>
              <p:cNvSpPr>
                <a:spLocks noChangeAspect="1" noChangeArrowheads="1"/>
              </p:cNvSpPr>
              <p:nvPr/>
            </p:nvSpPr>
            <p:spPr bwMode="auto">
              <a:xfrm>
                <a:off x="5154" y="686"/>
                <a:ext cx="230" cy="233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4D4D4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14" name="Freeform 424"/>
              <p:cNvSpPr>
                <a:spLocks/>
              </p:cNvSpPr>
              <p:nvPr/>
            </p:nvSpPr>
            <p:spPr bwMode="auto">
              <a:xfrm>
                <a:off x="5394" y="695"/>
                <a:ext cx="96" cy="184"/>
              </a:xfrm>
              <a:custGeom>
                <a:avLst/>
                <a:gdLst>
                  <a:gd name="T0" fmla="*/ 0 w 96"/>
                  <a:gd name="T1" fmla="*/ 0 h 240"/>
                  <a:gd name="T2" fmla="*/ 96 w 96"/>
                  <a:gd name="T3" fmla="*/ 49 h 240"/>
                  <a:gd name="T4" fmla="*/ 0 w 96"/>
                  <a:gd name="T5" fmla="*/ 83 h 240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240"/>
                  <a:gd name="T11" fmla="*/ 96 w 96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240">
                    <a:moveTo>
                      <a:pt x="0" y="0"/>
                    </a:moveTo>
                    <a:cubicBezTo>
                      <a:pt x="48" y="52"/>
                      <a:pt x="96" y="104"/>
                      <a:pt x="96" y="144"/>
                    </a:cubicBezTo>
                    <a:cubicBezTo>
                      <a:pt x="96" y="184"/>
                      <a:pt x="16" y="224"/>
                      <a:pt x="0" y="240"/>
                    </a:cubicBezTo>
                  </a:path>
                </a:pathLst>
              </a:custGeom>
              <a:noFill/>
              <a:ln w="31750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5" name="Freeform 425"/>
              <p:cNvSpPr>
                <a:spLocks noChangeAspect="1"/>
              </p:cNvSpPr>
              <p:nvPr/>
            </p:nvSpPr>
            <p:spPr bwMode="auto">
              <a:xfrm>
                <a:off x="5478" y="689"/>
                <a:ext cx="104" cy="200"/>
              </a:xfrm>
              <a:custGeom>
                <a:avLst/>
                <a:gdLst>
                  <a:gd name="T0" fmla="*/ 0 w 96"/>
                  <a:gd name="T1" fmla="*/ 0 h 240"/>
                  <a:gd name="T2" fmla="*/ 132 w 96"/>
                  <a:gd name="T3" fmla="*/ 69 h 240"/>
                  <a:gd name="T4" fmla="*/ 0 w 96"/>
                  <a:gd name="T5" fmla="*/ 116 h 240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240"/>
                  <a:gd name="T11" fmla="*/ 96 w 96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240">
                    <a:moveTo>
                      <a:pt x="0" y="0"/>
                    </a:moveTo>
                    <a:cubicBezTo>
                      <a:pt x="48" y="52"/>
                      <a:pt x="96" y="104"/>
                      <a:pt x="96" y="144"/>
                    </a:cubicBezTo>
                    <a:cubicBezTo>
                      <a:pt x="96" y="184"/>
                      <a:pt x="16" y="224"/>
                      <a:pt x="0" y="240"/>
                    </a:cubicBezTo>
                  </a:path>
                </a:pathLst>
              </a:custGeom>
              <a:noFill/>
              <a:ln w="31750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994" name="Group 426"/>
            <p:cNvGrpSpPr>
              <a:grpSpLocks/>
            </p:cNvGrpSpPr>
            <p:nvPr/>
          </p:nvGrpSpPr>
          <p:grpSpPr bwMode="auto">
            <a:xfrm>
              <a:off x="4786" y="600"/>
              <a:ext cx="402" cy="659"/>
              <a:chOff x="4786" y="600"/>
              <a:chExt cx="402" cy="659"/>
            </a:xfrm>
          </p:grpSpPr>
          <p:sp>
            <p:nvSpPr>
              <p:cNvPr id="23996" name="Oval 858"/>
              <p:cNvSpPr>
                <a:spLocks noChangeAspect="1" noChangeArrowheads="1"/>
              </p:cNvSpPr>
              <p:nvPr/>
            </p:nvSpPr>
            <p:spPr bwMode="auto">
              <a:xfrm rot="360589">
                <a:off x="4786" y="856"/>
                <a:ext cx="402" cy="403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6600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997" name="Oval 574"/>
              <p:cNvSpPr>
                <a:spLocks noChangeArrowheads="1"/>
              </p:cNvSpPr>
              <p:nvPr/>
            </p:nvSpPr>
            <p:spPr bwMode="auto">
              <a:xfrm>
                <a:off x="4878" y="950"/>
                <a:ext cx="230" cy="23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4D4D4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grpSp>
            <p:nvGrpSpPr>
              <p:cNvPr id="23998" name="Group 429"/>
              <p:cNvGrpSpPr>
                <a:grpSpLocks/>
              </p:cNvGrpSpPr>
              <p:nvPr/>
            </p:nvGrpSpPr>
            <p:grpSpPr bwMode="auto">
              <a:xfrm rot="-2879909">
                <a:off x="4824" y="600"/>
                <a:ext cx="319" cy="319"/>
                <a:chOff x="1109" y="222"/>
                <a:chExt cx="319" cy="319"/>
              </a:xfrm>
            </p:grpSpPr>
            <p:grpSp>
              <p:nvGrpSpPr>
                <p:cNvPr id="23999" name="Group 430"/>
                <p:cNvGrpSpPr>
                  <a:grpSpLocks/>
                </p:cNvGrpSpPr>
                <p:nvPr/>
              </p:nvGrpSpPr>
              <p:grpSpPr bwMode="auto">
                <a:xfrm rot="2858227">
                  <a:off x="1105" y="246"/>
                  <a:ext cx="299" cy="291"/>
                  <a:chOff x="3888" y="3312"/>
                  <a:chExt cx="299" cy="291"/>
                </a:xfrm>
              </p:grpSpPr>
              <p:sp>
                <p:nvSpPr>
                  <p:cNvPr id="24004" name="Freeform 431"/>
                  <p:cNvSpPr>
                    <a:spLocks noChangeAspect="1"/>
                  </p:cNvSpPr>
                  <p:nvPr/>
                </p:nvSpPr>
                <p:spPr bwMode="auto">
                  <a:xfrm>
                    <a:off x="4080" y="3377"/>
                    <a:ext cx="63" cy="62"/>
                  </a:xfrm>
                  <a:custGeom>
                    <a:avLst/>
                    <a:gdLst>
                      <a:gd name="T0" fmla="*/ 0 w 290"/>
                      <a:gd name="T1" fmla="*/ 0 h 284"/>
                      <a:gd name="T2" fmla="*/ 0 w 290"/>
                      <a:gd name="T3" fmla="*/ 1 h 284"/>
                      <a:gd name="T4" fmla="*/ 0 w 290"/>
                      <a:gd name="T5" fmla="*/ 1 h 284"/>
                      <a:gd name="T6" fmla="*/ 0 w 290"/>
                      <a:gd name="T7" fmla="*/ 1 h 284"/>
                      <a:gd name="T8" fmla="*/ 1 w 290"/>
                      <a:gd name="T9" fmla="*/ 0 h 284"/>
                      <a:gd name="T10" fmla="*/ 0 w 290"/>
                      <a:gd name="T11" fmla="*/ 0 h 284"/>
                      <a:gd name="T12" fmla="*/ 0 w 290"/>
                      <a:gd name="T13" fmla="*/ 0 h 2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0"/>
                      <a:gd name="T22" fmla="*/ 0 h 284"/>
                      <a:gd name="T23" fmla="*/ 290 w 290"/>
                      <a:gd name="T24" fmla="*/ 284 h 2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0" h="284">
                        <a:moveTo>
                          <a:pt x="24" y="182"/>
                        </a:moveTo>
                        <a:cubicBezTo>
                          <a:pt x="0" y="205"/>
                          <a:pt x="0" y="243"/>
                          <a:pt x="24" y="266"/>
                        </a:cubicBezTo>
                        <a:cubicBezTo>
                          <a:pt x="35" y="278"/>
                          <a:pt x="51" y="284"/>
                          <a:pt x="66" y="284"/>
                        </a:cubicBezTo>
                        <a:cubicBezTo>
                          <a:pt x="81" y="284"/>
                          <a:pt x="97" y="278"/>
                          <a:pt x="108" y="266"/>
                        </a:cubicBezTo>
                        <a:cubicBezTo>
                          <a:pt x="290" y="85"/>
                          <a:pt x="290" y="85"/>
                          <a:pt x="290" y="85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lnTo>
                          <a:pt x="24" y="182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05" name="Freeform 432"/>
                  <p:cNvSpPr>
                    <a:spLocks noChangeAspect="1"/>
                  </p:cNvSpPr>
                  <p:nvPr/>
                </p:nvSpPr>
                <p:spPr bwMode="auto">
                  <a:xfrm>
                    <a:off x="4125" y="3333"/>
                    <a:ext cx="62" cy="63"/>
                  </a:xfrm>
                  <a:custGeom>
                    <a:avLst/>
                    <a:gdLst>
                      <a:gd name="T0" fmla="*/ 1 w 287"/>
                      <a:gd name="T1" fmla="*/ 0 h 287"/>
                      <a:gd name="T2" fmla="*/ 0 w 287"/>
                      <a:gd name="T3" fmla="*/ 0 h 287"/>
                      <a:gd name="T4" fmla="*/ 0 w 287"/>
                      <a:gd name="T5" fmla="*/ 0 h 287"/>
                      <a:gd name="T6" fmla="*/ 0 w 287"/>
                      <a:gd name="T7" fmla="*/ 1 h 287"/>
                      <a:gd name="T8" fmla="*/ 1 w 287"/>
                      <a:gd name="T9" fmla="*/ 0 h 287"/>
                      <a:gd name="T10" fmla="*/ 1 w 287"/>
                      <a:gd name="T11" fmla="*/ 0 h 2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7"/>
                      <a:gd name="T19" fmla="*/ 0 h 287"/>
                      <a:gd name="T20" fmla="*/ 287 w 287"/>
                      <a:gd name="T21" fmla="*/ 287 h 28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7" h="287">
                        <a:moveTo>
                          <a:pt x="263" y="24"/>
                        </a:moveTo>
                        <a:cubicBezTo>
                          <a:pt x="240" y="0"/>
                          <a:pt x="202" y="0"/>
                          <a:pt x="179" y="24"/>
                        </a:cubicBezTo>
                        <a:cubicBezTo>
                          <a:pt x="0" y="202"/>
                          <a:pt x="0" y="202"/>
                          <a:pt x="0" y="202"/>
                        </a:cubicBezTo>
                        <a:cubicBezTo>
                          <a:pt x="85" y="287"/>
                          <a:pt x="85" y="287"/>
                          <a:pt x="85" y="287"/>
                        </a:cubicBezTo>
                        <a:cubicBezTo>
                          <a:pt x="263" y="108"/>
                          <a:pt x="263" y="108"/>
                          <a:pt x="263" y="108"/>
                        </a:cubicBezTo>
                        <a:cubicBezTo>
                          <a:pt x="287" y="85"/>
                          <a:pt x="287" y="47"/>
                          <a:pt x="263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06" name="Freeform 433"/>
                  <p:cNvSpPr>
                    <a:spLocks noChangeAspect="1"/>
                  </p:cNvSpPr>
                  <p:nvPr/>
                </p:nvSpPr>
                <p:spPr bwMode="auto">
                  <a:xfrm>
                    <a:off x="4042" y="3356"/>
                    <a:ext cx="80" cy="247"/>
                  </a:xfrm>
                  <a:custGeom>
                    <a:avLst/>
                    <a:gdLst>
                      <a:gd name="T0" fmla="*/ 0 w 365"/>
                      <a:gd name="T1" fmla="*/ 1 h 1139"/>
                      <a:gd name="T2" fmla="*/ 0 w 365"/>
                      <a:gd name="T3" fmla="*/ 1 h 1139"/>
                      <a:gd name="T4" fmla="*/ 0 w 365"/>
                      <a:gd name="T5" fmla="*/ 1 h 1139"/>
                      <a:gd name="T6" fmla="*/ 0 w 365"/>
                      <a:gd name="T7" fmla="*/ 1 h 1139"/>
                      <a:gd name="T8" fmla="*/ 0 w 365"/>
                      <a:gd name="T9" fmla="*/ 1 h 1139"/>
                      <a:gd name="T10" fmla="*/ 0 w 365"/>
                      <a:gd name="T11" fmla="*/ 1 h 1139"/>
                      <a:gd name="T12" fmla="*/ 0 w 365"/>
                      <a:gd name="T13" fmla="*/ 1 h 1139"/>
                      <a:gd name="T14" fmla="*/ 0 w 365"/>
                      <a:gd name="T15" fmla="*/ 1 h 1139"/>
                      <a:gd name="T16" fmla="*/ 0 w 365"/>
                      <a:gd name="T17" fmla="*/ 1 h 1139"/>
                      <a:gd name="T18" fmla="*/ 0 w 365"/>
                      <a:gd name="T19" fmla="*/ 1 h 1139"/>
                      <a:gd name="T20" fmla="*/ 0 w 365"/>
                      <a:gd name="T21" fmla="*/ 1 h 1139"/>
                      <a:gd name="T22" fmla="*/ 0 w 365"/>
                      <a:gd name="T23" fmla="*/ 1 h 1139"/>
                      <a:gd name="T24" fmla="*/ 0 w 365"/>
                      <a:gd name="T25" fmla="*/ 1 h 1139"/>
                      <a:gd name="T26" fmla="*/ 0 w 365"/>
                      <a:gd name="T27" fmla="*/ 1 h 1139"/>
                      <a:gd name="T28" fmla="*/ 0 w 365"/>
                      <a:gd name="T29" fmla="*/ 1 h 1139"/>
                      <a:gd name="T30" fmla="*/ 0 w 365"/>
                      <a:gd name="T31" fmla="*/ 1 h 1139"/>
                      <a:gd name="T32" fmla="*/ 0 w 365"/>
                      <a:gd name="T33" fmla="*/ 2 h 1139"/>
                      <a:gd name="T34" fmla="*/ 0 w 365"/>
                      <a:gd name="T35" fmla="*/ 3 h 1139"/>
                      <a:gd name="T36" fmla="*/ 0 w 365"/>
                      <a:gd name="T37" fmla="*/ 2 h 1139"/>
                      <a:gd name="T38" fmla="*/ 0 w 365"/>
                      <a:gd name="T39" fmla="*/ 1 h 1139"/>
                      <a:gd name="T40" fmla="*/ 1 w 365"/>
                      <a:gd name="T41" fmla="*/ 0 h 1139"/>
                      <a:gd name="T42" fmla="*/ 1 w 365"/>
                      <a:gd name="T43" fmla="*/ 0 h 1139"/>
                      <a:gd name="T44" fmla="*/ 0 w 365"/>
                      <a:gd name="T45" fmla="*/ 1 h 1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65"/>
                      <a:gd name="T70" fmla="*/ 0 h 1139"/>
                      <a:gd name="T71" fmla="*/ 365 w 365"/>
                      <a:gd name="T72" fmla="*/ 1139 h 1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65" h="1139">
                        <a:moveTo>
                          <a:pt x="18" y="263"/>
                        </a:moveTo>
                        <a:cubicBezTo>
                          <a:pt x="18" y="263"/>
                          <a:pt x="18" y="263"/>
                          <a:pt x="18" y="263"/>
                        </a:cubicBezTo>
                        <a:cubicBezTo>
                          <a:pt x="16" y="264"/>
                          <a:pt x="15" y="265"/>
                          <a:pt x="14" y="267"/>
                        </a:cubicBezTo>
                        <a:cubicBezTo>
                          <a:pt x="13" y="268"/>
                          <a:pt x="13" y="268"/>
                          <a:pt x="12" y="269"/>
                        </a:cubicBezTo>
                        <a:cubicBezTo>
                          <a:pt x="11" y="270"/>
                          <a:pt x="11" y="271"/>
                          <a:pt x="10" y="272"/>
                        </a:cubicBezTo>
                        <a:cubicBezTo>
                          <a:pt x="10" y="273"/>
                          <a:pt x="9" y="273"/>
                          <a:pt x="8" y="274"/>
                        </a:cubicBezTo>
                        <a:cubicBezTo>
                          <a:pt x="8" y="275"/>
                          <a:pt x="8" y="276"/>
                          <a:pt x="7" y="277"/>
                        </a:cubicBezTo>
                        <a:cubicBezTo>
                          <a:pt x="7" y="278"/>
                          <a:pt x="6" y="279"/>
                          <a:pt x="6" y="279"/>
                        </a:cubicBezTo>
                        <a:cubicBezTo>
                          <a:pt x="5" y="280"/>
                          <a:pt x="5" y="281"/>
                          <a:pt x="5" y="282"/>
                        </a:cubicBezTo>
                        <a:cubicBezTo>
                          <a:pt x="4" y="283"/>
                          <a:pt x="4" y="284"/>
                          <a:pt x="4" y="285"/>
                        </a:cubicBezTo>
                        <a:cubicBezTo>
                          <a:pt x="3" y="286"/>
                          <a:pt x="3" y="287"/>
                          <a:pt x="3" y="288"/>
                        </a:cubicBezTo>
                        <a:cubicBezTo>
                          <a:pt x="2" y="289"/>
                          <a:pt x="2" y="289"/>
                          <a:pt x="2" y="290"/>
                        </a:cubicBezTo>
                        <a:cubicBezTo>
                          <a:pt x="2" y="291"/>
                          <a:pt x="1" y="292"/>
                          <a:pt x="1" y="293"/>
                        </a:cubicBezTo>
                        <a:cubicBezTo>
                          <a:pt x="1" y="294"/>
                          <a:pt x="1" y="296"/>
                          <a:pt x="1" y="297"/>
                        </a:cubicBezTo>
                        <a:cubicBezTo>
                          <a:pt x="1" y="297"/>
                          <a:pt x="0" y="298"/>
                          <a:pt x="0" y="299"/>
                        </a:cubicBezTo>
                        <a:cubicBezTo>
                          <a:pt x="0" y="301"/>
                          <a:pt x="0" y="303"/>
                          <a:pt x="0" y="305"/>
                        </a:cubicBezTo>
                        <a:cubicBezTo>
                          <a:pt x="0" y="1079"/>
                          <a:pt x="0" y="1079"/>
                          <a:pt x="0" y="1079"/>
                        </a:cubicBezTo>
                        <a:cubicBezTo>
                          <a:pt x="0" y="1112"/>
                          <a:pt x="27" y="1139"/>
                          <a:pt x="60" y="1139"/>
                        </a:cubicBezTo>
                        <a:cubicBezTo>
                          <a:pt x="93" y="1139"/>
                          <a:pt x="120" y="1112"/>
                          <a:pt x="120" y="1079"/>
                        </a:cubicBezTo>
                        <a:cubicBezTo>
                          <a:pt x="120" y="330"/>
                          <a:pt x="120" y="330"/>
                          <a:pt x="120" y="330"/>
                        </a:cubicBezTo>
                        <a:cubicBezTo>
                          <a:pt x="365" y="85"/>
                          <a:pt x="365" y="85"/>
                          <a:pt x="365" y="85"/>
                        </a:cubicBezTo>
                        <a:cubicBezTo>
                          <a:pt x="280" y="0"/>
                          <a:pt x="280" y="0"/>
                          <a:pt x="280" y="0"/>
                        </a:cubicBezTo>
                        <a:lnTo>
                          <a:pt x="18" y="263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07" name="Freeform 434"/>
                  <p:cNvSpPr>
                    <a:spLocks noChangeAspect="1"/>
                  </p:cNvSpPr>
                  <p:nvPr/>
                </p:nvSpPr>
                <p:spPr bwMode="auto">
                  <a:xfrm>
                    <a:off x="4103" y="3312"/>
                    <a:ext cx="62" cy="62"/>
                  </a:xfrm>
                  <a:custGeom>
                    <a:avLst/>
                    <a:gdLst>
                      <a:gd name="T0" fmla="*/ 1 w 286"/>
                      <a:gd name="T1" fmla="*/ 0 h 286"/>
                      <a:gd name="T2" fmla="*/ 0 w 286"/>
                      <a:gd name="T3" fmla="*/ 0 h 286"/>
                      <a:gd name="T4" fmla="*/ 0 w 286"/>
                      <a:gd name="T5" fmla="*/ 0 h 286"/>
                      <a:gd name="T6" fmla="*/ 0 w 286"/>
                      <a:gd name="T7" fmla="*/ 1 h 286"/>
                      <a:gd name="T8" fmla="*/ 1 w 286"/>
                      <a:gd name="T9" fmla="*/ 0 h 286"/>
                      <a:gd name="T10" fmla="*/ 1 w 286"/>
                      <a:gd name="T11" fmla="*/ 0 h 28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6"/>
                      <a:gd name="T19" fmla="*/ 0 h 286"/>
                      <a:gd name="T20" fmla="*/ 286 w 286"/>
                      <a:gd name="T21" fmla="*/ 286 h 28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6" h="286">
                        <a:moveTo>
                          <a:pt x="262" y="24"/>
                        </a:moveTo>
                        <a:cubicBezTo>
                          <a:pt x="239" y="0"/>
                          <a:pt x="201" y="0"/>
                          <a:pt x="178" y="24"/>
                        </a:cubicBezTo>
                        <a:cubicBezTo>
                          <a:pt x="0" y="201"/>
                          <a:pt x="0" y="201"/>
                          <a:pt x="0" y="201"/>
                        </a:cubicBezTo>
                        <a:cubicBezTo>
                          <a:pt x="85" y="286"/>
                          <a:pt x="85" y="286"/>
                          <a:pt x="85" y="286"/>
                        </a:cubicBezTo>
                        <a:cubicBezTo>
                          <a:pt x="262" y="108"/>
                          <a:pt x="262" y="108"/>
                          <a:pt x="262" y="108"/>
                        </a:cubicBezTo>
                        <a:cubicBezTo>
                          <a:pt x="286" y="85"/>
                          <a:pt x="286" y="47"/>
                          <a:pt x="262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08" name="Freeform 435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32" y="3377"/>
                    <a:ext cx="63" cy="62"/>
                  </a:xfrm>
                  <a:custGeom>
                    <a:avLst/>
                    <a:gdLst>
                      <a:gd name="T0" fmla="*/ 0 w 290"/>
                      <a:gd name="T1" fmla="*/ 0 h 284"/>
                      <a:gd name="T2" fmla="*/ 0 w 290"/>
                      <a:gd name="T3" fmla="*/ 1 h 284"/>
                      <a:gd name="T4" fmla="*/ 0 w 290"/>
                      <a:gd name="T5" fmla="*/ 1 h 284"/>
                      <a:gd name="T6" fmla="*/ 0 w 290"/>
                      <a:gd name="T7" fmla="*/ 1 h 284"/>
                      <a:gd name="T8" fmla="*/ 1 w 290"/>
                      <a:gd name="T9" fmla="*/ 0 h 284"/>
                      <a:gd name="T10" fmla="*/ 0 w 290"/>
                      <a:gd name="T11" fmla="*/ 0 h 284"/>
                      <a:gd name="T12" fmla="*/ 0 w 290"/>
                      <a:gd name="T13" fmla="*/ 0 h 2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0"/>
                      <a:gd name="T22" fmla="*/ 0 h 284"/>
                      <a:gd name="T23" fmla="*/ 290 w 290"/>
                      <a:gd name="T24" fmla="*/ 284 h 2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0" h="284">
                        <a:moveTo>
                          <a:pt x="24" y="182"/>
                        </a:moveTo>
                        <a:cubicBezTo>
                          <a:pt x="0" y="205"/>
                          <a:pt x="0" y="243"/>
                          <a:pt x="24" y="266"/>
                        </a:cubicBezTo>
                        <a:cubicBezTo>
                          <a:pt x="35" y="278"/>
                          <a:pt x="51" y="284"/>
                          <a:pt x="66" y="284"/>
                        </a:cubicBezTo>
                        <a:cubicBezTo>
                          <a:pt x="81" y="284"/>
                          <a:pt x="97" y="278"/>
                          <a:pt x="108" y="266"/>
                        </a:cubicBezTo>
                        <a:cubicBezTo>
                          <a:pt x="290" y="85"/>
                          <a:pt x="290" y="85"/>
                          <a:pt x="290" y="85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lnTo>
                          <a:pt x="24" y="182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09" name="Freeform 436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888" y="3333"/>
                    <a:ext cx="62" cy="63"/>
                  </a:xfrm>
                  <a:custGeom>
                    <a:avLst/>
                    <a:gdLst>
                      <a:gd name="T0" fmla="*/ 1 w 287"/>
                      <a:gd name="T1" fmla="*/ 0 h 287"/>
                      <a:gd name="T2" fmla="*/ 0 w 287"/>
                      <a:gd name="T3" fmla="*/ 0 h 287"/>
                      <a:gd name="T4" fmla="*/ 0 w 287"/>
                      <a:gd name="T5" fmla="*/ 0 h 287"/>
                      <a:gd name="T6" fmla="*/ 0 w 287"/>
                      <a:gd name="T7" fmla="*/ 1 h 287"/>
                      <a:gd name="T8" fmla="*/ 1 w 287"/>
                      <a:gd name="T9" fmla="*/ 0 h 287"/>
                      <a:gd name="T10" fmla="*/ 1 w 287"/>
                      <a:gd name="T11" fmla="*/ 0 h 2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7"/>
                      <a:gd name="T19" fmla="*/ 0 h 287"/>
                      <a:gd name="T20" fmla="*/ 287 w 287"/>
                      <a:gd name="T21" fmla="*/ 287 h 28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7" h="287">
                        <a:moveTo>
                          <a:pt x="263" y="24"/>
                        </a:moveTo>
                        <a:cubicBezTo>
                          <a:pt x="240" y="0"/>
                          <a:pt x="202" y="0"/>
                          <a:pt x="179" y="24"/>
                        </a:cubicBezTo>
                        <a:cubicBezTo>
                          <a:pt x="0" y="202"/>
                          <a:pt x="0" y="202"/>
                          <a:pt x="0" y="202"/>
                        </a:cubicBezTo>
                        <a:cubicBezTo>
                          <a:pt x="85" y="287"/>
                          <a:pt x="85" y="287"/>
                          <a:pt x="85" y="287"/>
                        </a:cubicBezTo>
                        <a:cubicBezTo>
                          <a:pt x="263" y="108"/>
                          <a:pt x="263" y="108"/>
                          <a:pt x="263" y="108"/>
                        </a:cubicBezTo>
                        <a:cubicBezTo>
                          <a:pt x="287" y="85"/>
                          <a:pt x="287" y="47"/>
                          <a:pt x="263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10" name="Freeform 437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53" y="3356"/>
                    <a:ext cx="80" cy="247"/>
                  </a:xfrm>
                  <a:custGeom>
                    <a:avLst/>
                    <a:gdLst>
                      <a:gd name="T0" fmla="*/ 0 w 365"/>
                      <a:gd name="T1" fmla="*/ 1 h 1139"/>
                      <a:gd name="T2" fmla="*/ 0 w 365"/>
                      <a:gd name="T3" fmla="*/ 1 h 1139"/>
                      <a:gd name="T4" fmla="*/ 0 w 365"/>
                      <a:gd name="T5" fmla="*/ 1 h 1139"/>
                      <a:gd name="T6" fmla="*/ 0 w 365"/>
                      <a:gd name="T7" fmla="*/ 1 h 1139"/>
                      <a:gd name="T8" fmla="*/ 0 w 365"/>
                      <a:gd name="T9" fmla="*/ 1 h 1139"/>
                      <a:gd name="T10" fmla="*/ 0 w 365"/>
                      <a:gd name="T11" fmla="*/ 1 h 1139"/>
                      <a:gd name="T12" fmla="*/ 0 w 365"/>
                      <a:gd name="T13" fmla="*/ 1 h 1139"/>
                      <a:gd name="T14" fmla="*/ 0 w 365"/>
                      <a:gd name="T15" fmla="*/ 1 h 1139"/>
                      <a:gd name="T16" fmla="*/ 0 w 365"/>
                      <a:gd name="T17" fmla="*/ 1 h 1139"/>
                      <a:gd name="T18" fmla="*/ 0 w 365"/>
                      <a:gd name="T19" fmla="*/ 1 h 1139"/>
                      <a:gd name="T20" fmla="*/ 0 w 365"/>
                      <a:gd name="T21" fmla="*/ 1 h 1139"/>
                      <a:gd name="T22" fmla="*/ 0 w 365"/>
                      <a:gd name="T23" fmla="*/ 1 h 1139"/>
                      <a:gd name="T24" fmla="*/ 0 w 365"/>
                      <a:gd name="T25" fmla="*/ 1 h 1139"/>
                      <a:gd name="T26" fmla="*/ 0 w 365"/>
                      <a:gd name="T27" fmla="*/ 1 h 1139"/>
                      <a:gd name="T28" fmla="*/ 0 w 365"/>
                      <a:gd name="T29" fmla="*/ 1 h 1139"/>
                      <a:gd name="T30" fmla="*/ 0 w 365"/>
                      <a:gd name="T31" fmla="*/ 1 h 1139"/>
                      <a:gd name="T32" fmla="*/ 0 w 365"/>
                      <a:gd name="T33" fmla="*/ 2 h 1139"/>
                      <a:gd name="T34" fmla="*/ 0 w 365"/>
                      <a:gd name="T35" fmla="*/ 3 h 1139"/>
                      <a:gd name="T36" fmla="*/ 0 w 365"/>
                      <a:gd name="T37" fmla="*/ 2 h 1139"/>
                      <a:gd name="T38" fmla="*/ 0 w 365"/>
                      <a:gd name="T39" fmla="*/ 1 h 1139"/>
                      <a:gd name="T40" fmla="*/ 1 w 365"/>
                      <a:gd name="T41" fmla="*/ 0 h 1139"/>
                      <a:gd name="T42" fmla="*/ 1 w 365"/>
                      <a:gd name="T43" fmla="*/ 0 h 1139"/>
                      <a:gd name="T44" fmla="*/ 0 w 365"/>
                      <a:gd name="T45" fmla="*/ 1 h 1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65"/>
                      <a:gd name="T70" fmla="*/ 0 h 1139"/>
                      <a:gd name="T71" fmla="*/ 365 w 365"/>
                      <a:gd name="T72" fmla="*/ 1139 h 1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65" h="1139">
                        <a:moveTo>
                          <a:pt x="18" y="263"/>
                        </a:moveTo>
                        <a:cubicBezTo>
                          <a:pt x="18" y="263"/>
                          <a:pt x="18" y="263"/>
                          <a:pt x="18" y="263"/>
                        </a:cubicBezTo>
                        <a:cubicBezTo>
                          <a:pt x="16" y="264"/>
                          <a:pt x="15" y="265"/>
                          <a:pt x="14" y="267"/>
                        </a:cubicBezTo>
                        <a:cubicBezTo>
                          <a:pt x="13" y="268"/>
                          <a:pt x="13" y="268"/>
                          <a:pt x="12" y="269"/>
                        </a:cubicBezTo>
                        <a:cubicBezTo>
                          <a:pt x="11" y="270"/>
                          <a:pt x="11" y="271"/>
                          <a:pt x="10" y="272"/>
                        </a:cubicBezTo>
                        <a:cubicBezTo>
                          <a:pt x="10" y="273"/>
                          <a:pt x="9" y="273"/>
                          <a:pt x="8" y="274"/>
                        </a:cubicBezTo>
                        <a:cubicBezTo>
                          <a:pt x="8" y="275"/>
                          <a:pt x="8" y="276"/>
                          <a:pt x="7" y="277"/>
                        </a:cubicBezTo>
                        <a:cubicBezTo>
                          <a:pt x="7" y="278"/>
                          <a:pt x="6" y="279"/>
                          <a:pt x="6" y="279"/>
                        </a:cubicBezTo>
                        <a:cubicBezTo>
                          <a:pt x="5" y="280"/>
                          <a:pt x="5" y="281"/>
                          <a:pt x="5" y="282"/>
                        </a:cubicBezTo>
                        <a:cubicBezTo>
                          <a:pt x="4" y="283"/>
                          <a:pt x="4" y="284"/>
                          <a:pt x="4" y="285"/>
                        </a:cubicBezTo>
                        <a:cubicBezTo>
                          <a:pt x="3" y="286"/>
                          <a:pt x="3" y="287"/>
                          <a:pt x="3" y="288"/>
                        </a:cubicBezTo>
                        <a:cubicBezTo>
                          <a:pt x="2" y="289"/>
                          <a:pt x="2" y="289"/>
                          <a:pt x="2" y="290"/>
                        </a:cubicBezTo>
                        <a:cubicBezTo>
                          <a:pt x="2" y="291"/>
                          <a:pt x="1" y="292"/>
                          <a:pt x="1" y="293"/>
                        </a:cubicBezTo>
                        <a:cubicBezTo>
                          <a:pt x="1" y="294"/>
                          <a:pt x="1" y="296"/>
                          <a:pt x="1" y="297"/>
                        </a:cubicBezTo>
                        <a:cubicBezTo>
                          <a:pt x="1" y="297"/>
                          <a:pt x="0" y="298"/>
                          <a:pt x="0" y="299"/>
                        </a:cubicBezTo>
                        <a:cubicBezTo>
                          <a:pt x="0" y="301"/>
                          <a:pt x="0" y="303"/>
                          <a:pt x="0" y="305"/>
                        </a:cubicBezTo>
                        <a:cubicBezTo>
                          <a:pt x="0" y="1079"/>
                          <a:pt x="0" y="1079"/>
                          <a:pt x="0" y="1079"/>
                        </a:cubicBezTo>
                        <a:cubicBezTo>
                          <a:pt x="0" y="1112"/>
                          <a:pt x="27" y="1139"/>
                          <a:pt x="60" y="1139"/>
                        </a:cubicBezTo>
                        <a:cubicBezTo>
                          <a:pt x="93" y="1139"/>
                          <a:pt x="120" y="1112"/>
                          <a:pt x="120" y="1079"/>
                        </a:cubicBezTo>
                        <a:cubicBezTo>
                          <a:pt x="120" y="330"/>
                          <a:pt x="120" y="330"/>
                          <a:pt x="120" y="330"/>
                        </a:cubicBezTo>
                        <a:cubicBezTo>
                          <a:pt x="365" y="85"/>
                          <a:pt x="365" y="85"/>
                          <a:pt x="365" y="85"/>
                        </a:cubicBezTo>
                        <a:cubicBezTo>
                          <a:pt x="280" y="0"/>
                          <a:pt x="280" y="0"/>
                          <a:pt x="280" y="0"/>
                        </a:cubicBezTo>
                        <a:lnTo>
                          <a:pt x="18" y="263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11" name="Freeform 438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10" y="3312"/>
                    <a:ext cx="62" cy="62"/>
                  </a:xfrm>
                  <a:custGeom>
                    <a:avLst/>
                    <a:gdLst>
                      <a:gd name="T0" fmla="*/ 1 w 286"/>
                      <a:gd name="T1" fmla="*/ 0 h 286"/>
                      <a:gd name="T2" fmla="*/ 0 w 286"/>
                      <a:gd name="T3" fmla="*/ 0 h 286"/>
                      <a:gd name="T4" fmla="*/ 0 w 286"/>
                      <a:gd name="T5" fmla="*/ 0 h 286"/>
                      <a:gd name="T6" fmla="*/ 0 w 286"/>
                      <a:gd name="T7" fmla="*/ 1 h 286"/>
                      <a:gd name="T8" fmla="*/ 1 w 286"/>
                      <a:gd name="T9" fmla="*/ 0 h 286"/>
                      <a:gd name="T10" fmla="*/ 1 w 286"/>
                      <a:gd name="T11" fmla="*/ 0 h 28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6"/>
                      <a:gd name="T19" fmla="*/ 0 h 286"/>
                      <a:gd name="T20" fmla="*/ 286 w 286"/>
                      <a:gd name="T21" fmla="*/ 286 h 28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6" h="286">
                        <a:moveTo>
                          <a:pt x="262" y="24"/>
                        </a:moveTo>
                        <a:cubicBezTo>
                          <a:pt x="239" y="0"/>
                          <a:pt x="201" y="0"/>
                          <a:pt x="178" y="24"/>
                        </a:cubicBezTo>
                        <a:cubicBezTo>
                          <a:pt x="0" y="201"/>
                          <a:pt x="0" y="201"/>
                          <a:pt x="0" y="201"/>
                        </a:cubicBezTo>
                        <a:cubicBezTo>
                          <a:pt x="85" y="286"/>
                          <a:pt x="85" y="286"/>
                          <a:pt x="85" y="286"/>
                        </a:cubicBezTo>
                        <a:cubicBezTo>
                          <a:pt x="262" y="108"/>
                          <a:pt x="262" y="108"/>
                          <a:pt x="262" y="108"/>
                        </a:cubicBezTo>
                        <a:cubicBezTo>
                          <a:pt x="286" y="85"/>
                          <a:pt x="286" y="47"/>
                          <a:pt x="262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000" name="AutoShape 663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371" y="406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1" name="AutoShape 661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198" y="224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2" name="AutoShape 662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267" y="222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3" name="AutoShape 833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365" y="327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3995" name="Freeform 443"/>
            <p:cNvSpPr>
              <a:spLocks/>
            </p:cNvSpPr>
            <p:nvPr/>
          </p:nvSpPr>
          <p:spPr bwMode="auto">
            <a:xfrm>
              <a:off x="3968" y="616"/>
              <a:ext cx="832" cy="256"/>
            </a:xfrm>
            <a:custGeom>
              <a:avLst/>
              <a:gdLst>
                <a:gd name="T0" fmla="*/ 0 w 912"/>
                <a:gd name="T1" fmla="*/ 478 h 208"/>
                <a:gd name="T2" fmla="*/ 67 w 912"/>
                <a:gd name="T3" fmla="*/ 257 h 208"/>
                <a:gd name="T4" fmla="*/ 233 w 912"/>
                <a:gd name="T5" fmla="*/ 38 h 208"/>
                <a:gd name="T6" fmla="*/ 432 w 912"/>
                <a:gd name="T7" fmla="*/ 38 h 208"/>
                <a:gd name="T8" fmla="*/ 631 w 912"/>
                <a:gd name="T9" fmla="*/ 146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2"/>
                <a:gd name="T16" fmla="*/ 0 h 208"/>
                <a:gd name="T17" fmla="*/ 912 w 912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2" h="208">
                  <a:moveTo>
                    <a:pt x="0" y="208"/>
                  </a:moveTo>
                  <a:cubicBezTo>
                    <a:pt x="20" y="176"/>
                    <a:pt x="40" y="144"/>
                    <a:pt x="96" y="112"/>
                  </a:cubicBezTo>
                  <a:cubicBezTo>
                    <a:pt x="152" y="80"/>
                    <a:pt x="248" y="32"/>
                    <a:pt x="336" y="16"/>
                  </a:cubicBezTo>
                  <a:cubicBezTo>
                    <a:pt x="424" y="0"/>
                    <a:pt x="528" y="8"/>
                    <a:pt x="624" y="16"/>
                  </a:cubicBezTo>
                  <a:cubicBezTo>
                    <a:pt x="720" y="24"/>
                    <a:pt x="816" y="44"/>
                    <a:pt x="912" y="64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28" name="Group 526"/>
          <p:cNvGrpSpPr>
            <a:grpSpLocks/>
          </p:cNvGrpSpPr>
          <p:nvPr/>
        </p:nvGrpSpPr>
        <p:grpSpPr bwMode="auto">
          <a:xfrm>
            <a:off x="-101600" y="762000"/>
            <a:ext cx="1625600" cy="2797175"/>
            <a:chOff x="-64" y="480"/>
            <a:chExt cx="1024" cy="1762"/>
          </a:xfrm>
        </p:grpSpPr>
        <p:grpSp>
          <p:nvGrpSpPr>
            <p:cNvPr id="23955" name="Group 1054"/>
            <p:cNvGrpSpPr>
              <a:grpSpLocks/>
            </p:cNvGrpSpPr>
            <p:nvPr/>
          </p:nvGrpSpPr>
          <p:grpSpPr bwMode="auto">
            <a:xfrm rot="900842">
              <a:off x="-48" y="480"/>
              <a:ext cx="768" cy="624"/>
              <a:chOff x="-960" y="432"/>
              <a:chExt cx="768" cy="624"/>
            </a:xfrm>
          </p:grpSpPr>
          <p:sp>
            <p:nvSpPr>
              <p:cNvPr id="23988" name="Freeform 965"/>
              <p:cNvSpPr>
                <a:spLocks/>
              </p:cNvSpPr>
              <p:nvPr/>
            </p:nvSpPr>
            <p:spPr bwMode="auto">
              <a:xfrm>
                <a:off x="-960" y="432"/>
                <a:ext cx="768" cy="624"/>
              </a:xfrm>
              <a:custGeom>
                <a:avLst/>
                <a:gdLst>
                  <a:gd name="T0" fmla="*/ 2 w 960"/>
                  <a:gd name="T1" fmla="*/ 1 h 1064"/>
                  <a:gd name="T2" fmla="*/ 2 w 960"/>
                  <a:gd name="T3" fmla="*/ 1 h 1064"/>
                  <a:gd name="T4" fmla="*/ 3 w 960"/>
                  <a:gd name="T5" fmla="*/ 1 h 1064"/>
                  <a:gd name="T6" fmla="*/ 4 w 960"/>
                  <a:gd name="T7" fmla="*/ 1 h 1064"/>
                  <a:gd name="T8" fmla="*/ 2 w 960"/>
                  <a:gd name="T9" fmla="*/ 1 h 1064"/>
                  <a:gd name="T10" fmla="*/ 2 w 960"/>
                  <a:gd name="T11" fmla="*/ 1 h 1064"/>
                  <a:gd name="T12" fmla="*/ 4 w 960"/>
                  <a:gd name="T13" fmla="*/ 1 h 1064"/>
                  <a:gd name="T14" fmla="*/ 2 w 960"/>
                  <a:gd name="T15" fmla="*/ 1 h 1064"/>
                  <a:gd name="T16" fmla="*/ 4 w 960"/>
                  <a:gd name="T17" fmla="*/ 1 h 1064"/>
                  <a:gd name="T18" fmla="*/ 5 w 960"/>
                  <a:gd name="T19" fmla="*/ 1 h 1064"/>
                  <a:gd name="T20" fmla="*/ 4 w 960"/>
                  <a:gd name="T21" fmla="*/ 1 h 1064"/>
                  <a:gd name="T22" fmla="*/ 7 w 960"/>
                  <a:gd name="T23" fmla="*/ 1 h 1064"/>
                  <a:gd name="T24" fmla="*/ 6 w 960"/>
                  <a:gd name="T25" fmla="*/ 1 h 1064"/>
                  <a:gd name="T26" fmla="*/ 9 w 960"/>
                  <a:gd name="T27" fmla="*/ 1 h 1064"/>
                  <a:gd name="T28" fmla="*/ 11 w 960"/>
                  <a:gd name="T29" fmla="*/ 1 h 1064"/>
                  <a:gd name="T30" fmla="*/ 7 w 960"/>
                  <a:gd name="T31" fmla="*/ 1 h 1064"/>
                  <a:gd name="T32" fmla="*/ 6 w 960"/>
                  <a:gd name="T33" fmla="*/ 1 h 1064"/>
                  <a:gd name="T34" fmla="*/ 8 w 960"/>
                  <a:gd name="T35" fmla="*/ 1 h 1064"/>
                  <a:gd name="T36" fmla="*/ 5 w 960"/>
                  <a:gd name="T37" fmla="*/ 1 h 1064"/>
                  <a:gd name="T38" fmla="*/ 4 w 960"/>
                  <a:gd name="T39" fmla="*/ 1 h 1064"/>
                  <a:gd name="T40" fmla="*/ 2 w 960"/>
                  <a:gd name="T41" fmla="*/ 0 h 1064"/>
                  <a:gd name="T42" fmla="*/ 2 w 960"/>
                  <a:gd name="T43" fmla="*/ 1 h 10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60"/>
                  <a:gd name="T67" fmla="*/ 0 h 1064"/>
                  <a:gd name="T68" fmla="*/ 960 w 960"/>
                  <a:gd name="T69" fmla="*/ 1064 h 106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60" h="1064">
                    <a:moveTo>
                      <a:pt x="8" y="96"/>
                    </a:moveTo>
                    <a:cubicBezTo>
                      <a:pt x="0" y="112"/>
                      <a:pt x="16" y="96"/>
                      <a:pt x="56" y="96"/>
                    </a:cubicBezTo>
                    <a:cubicBezTo>
                      <a:pt x="96" y="96"/>
                      <a:pt x="200" y="8"/>
                      <a:pt x="248" y="96"/>
                    </a:cubicBezTo>
                    <a:cubicBezTo>
                      <a:pt x="296" y="184"/>
                      <a:pt x="368" y="544"/>
                      <a:pt x="344" y="624"/>
                    </a:cubicBezTo>
                    <a:cubicBezTo>
                      <a:pt x="320" y="704"/>
                      <a:pt x="136" y="560"/>
                      <a:pt x="104" y="576"/>
                    </a:cubicBezTo>
                    <a:cubicBezTo>
                      <a:pt x="72" y="592"/>
                      <a:pt x="112" y="680"/>
                      <a:pt x="152" y="720"/>
                    </a:cubicBezTo>
                    <a:cubicBezTo>
                      <a:pt x="192" y="760"/>
                      <a:pt x="344" y="776"/>
                      <a:pt x="344" y="816"/>
                    </a:cubicBezTo>
                    <a:cubicBezTo>
                      <a:pt x="344" y="856"/>
                      <a:pt x="152" y="944"/>
                      <a:pt x="152" y="960"/>
                    </a:cubicBezTo>
                    <a:cubicBezTo>
                      <a:pt x="152" y="976"/>
                      <a:pt x="296" y="944"/>
                      <a:pt x="344" y="912"/>
                    </a:cubicBezTo>
                    <a:cubicBezTo>
                      <a:pt x="392" y="880"/>
                      <a:pt x="440" y="744"/>
                      <a:pt x="440" y="768"/>
                    </a:cubicBezTo>
                    <a:cubicBezTo>
                      <a:pt x="440" y="792"/>
                      <a:pt x="320" y="1048"/>
                      <a:pt x="344" y="1056"/>
                    </a:cubicBezTo>
                    <a:cubicBezTo>
                      <a:pt x="368" y="1064"/>
                      <a:pt x="560" y="880"/>
                      <a:pt x="584" y="816"/>
                    </a:cubicBezTo>
                    <a:cubicBezTo>
                      <a:pt x="608" y="752"/>
                      <a:pt x="448" y="712"/>
                      <a:pt x="488" y="672"/>
                    </a:cubicBezTo>
                    <a:cubicBezTo>
                      <a:pt x="528" y="632"/>
                      <a:pt x="752" y="632"/>
                      <a:pt x="824" y="576"/>
                    </a:cubicBezTo>
                    <a:cubicBezTo>
                      <a:pt x="896" y="520"/>
                      <a:pt x="960" y="344"/>
                      <a:pt x="920" y="336"/>
                    </a:cubicBezTo>
                    <a:cubicBezTo>
                      <a:pt x="880" y="328"/>
                      <a:pt x="648" y="496"/>
                      <a:pt x="584" y="528"/>
                    </a:cubicBezTo>
                    <a:cubicBezTo>
                      <a:pt x="520" y="560"/>
                      <a:pt x="520" y="584"/>
                      <a:pt x="536" y="528"/>
                    </a:cubicBezTo>
                    <a:cubicBezTo>
                      <a:pt x="552" y="472"/>
                      <a:pt x="696" y="208"/>
                      <a:pt x="680" y="192"/>
                    </a:cubicBezTo>
                    <a:cubicBezTo>
                      <a:pt x="664" y="176"/>
                      <a:pt x="496" y="448"/>
                      <a:pt x="440" y="432"/>
                    </a:cubicBezTo>
                    <a:cubicBezTo>
                      <a:pt x="384" y="416"/>
                      <a:pt x="400" y="168"/>
                      <a:pt x="344" y="96"/>
                    </a:cubicBezTo>
                    <a:cubicBezTo>
                      <a:pt x="288" y="24"/>
                      <a:pt x="160" y="0"/>
                      <a:pt x="104" y="0"/>
                    </a:cubicBezTo>
                    <a:cubicBezTo>
                      <a:pt x="48" y="0"/>
                      <a:pt x="16" y="80"/>
                      <a:pt x="8" y="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9" name="Text Box 966"/>
              <p:cNvSpPr txBox="1">
                <a:spLocks noChangeAspect="1" noChangeArrowheads="1"/>
              </p:cNvSpPr>
              <p:nvPr/>
            </p:nvSpPr>
            <p:spPr bwMode="auto">
              <a:xfrm rot="-2097280">
                <a:off x="-864" y="672"/>
                <a:ext cx="5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buClr>
                    <a:schemeClr val="accent1"/>
                  </a:buClr>
                  <a:buSzPct val="75000"/>
                  <a:buFont typeface="Monotype Sorts" charset="0"/>
                  <a:buNone/>
                </a:pPr>
                <a:r>
                  <a:rPr kumimoji="1" lang="en-US" b="1">
                    <a:solidFill>
                      <a:srgbClr val="FF9900"/>
                    </a:solidFill>
                    <a:latin typeface="Arial" charset="0"/>
                  </a:rPr>
                  <a:t> DC</a:t>
                </a:r>
              </a:p>
            </p:txBody>
          </p:sp>
        </p:grpSp>
        <p:grpSp>
          <p:nvGrpSpPr>
            <p:cNvPr id="23956" name="Group 448"/>
            <p:cNvGrpSpPr>
              <a:grpSpLocks/>
            </p:cNvGrpSpPr>
            <p:nvPr/>
          </p:nvGrpSpPr>
          <p:grpSpPr bwMode="auto">
            <a:xfrm>
              <a:off x="144" y="1032"/>
              <a:ext cx="416" cy="346"/>
              <a:chOff x="-48" y="1200"/>
              <a:chExt cx="416" cy="346"/>
            </a:xfrm>
          </p:grpSpPr>
          <p:sp>
            <p:nvSpPr>
              <p:cNvPr id="23985" name="Oval 634"/>
              <p:cNvSpPr>
                <a:spLocks noChangeAspect="1" noChangeArrowheads="1"/>
              </p:cNvSpPr>
              <p:nvPr/>
            </p:nvSpPr>
            <p:spPr bwMode="auto">
              <a:xfrm rot="-2236690">
                <a:off x="-30" y="1200"/>
                <a:ext cx="345" cy="34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986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-48" y="1300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baseline="-25000">
                    <a:solidFill>
                      <a:srgbClr val="FF3300"/>
                    </a:solidFill>
                    <a:latin typeface="Arial" charset="0"/>
                  </a:rPr>
                  <a:t> </a:t>
                </a:r>
                <a:r>
                  <a:rPr lang="en-US" sz="1200" b="1">
                    <a:solidFill>
                      <a:srgbClr val="000000"/>
                    </a:solidFill>
                    <a:latin typeface="Arial" charset="0"/>
                  </a:rPr>
                  <a:t>T cell</a:t>
                </a:r>
              </a:p>
            </p:txBody>
          </p:sp>
          <p:sp>
            <p:nvSpPr>
              <p:cNvPr id="23987" name="Oval 172"/>
              <p:cNvSpPr>
                <a:spLocks noChangeAspect="1" noChangeArrowheads="1"/>
              </p:cNvSpPr>
              <p:nvPr/>
            </p:nvSpPr>
            <p:spPr bwMode="auto">
              <a:xfrm rot="-2196648">
                <a:off x="16" y="1248"/>
                <a:ext cx="259" cy="258"/>
              </a:xfrm>
              <a:prstGeom prst="ellipse">
                <a:avLst/>
              </a:prstGeom>
              <a:solidFill>
                <a:srgbClr val="FF99CC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3957" name="Group 452"/>
            <p:cNvGrpSpPr>
              <a:grpSpLocks/>
            </p:cNvGrpSpPr>
            <p:nvPr/>
          </p:nvGrpSpPr>
          <p:grpSpPr bwMode="auto">
            <a:xfrm>
              <a:off x="144" y="1368"/>
              <a:ext cx="416" cy="346"/>
              <a:chOff x="-48" y="1200"/>
              <a:chExt cx="416" cy="346"/>
            </a:xfrm>
          </p:grpSpPr>
          <p:sp>
            <p:nvSpPr>
              <p:cNvPr id="23982" name="Oval 634"/>
              <p:cNvSpPr>
                <a:spLocks noChangeAspect="1" noChangeArrowheads="1"/>
              </p:cNvSpPr>
              <p:nvPr/>
            </p:nvSpPr>
            <p:spPr bwMode="auto">
              <a:xfrm rot="-2236690">
                <a:off x="-30" y="1200"/>
                <a:ext cx="345" cy="34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983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-48" y="1300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baseline="-25000">
                    <a:solidFill>
                      <a:srgbClr val="FF3300"/>
                    </a:solidFill>
                    <a:latin typeface="Arial" charset="0"/>
                  </a:rPr>
                  <a:t> </a:t>
                </a:r>
                <a:r>
                  <a:rPr lang="en-US" sz="1200" b="1">
                    <a:solidFill>
                      <a:srgbClr val="000000"/>
                    </a:solidFill>
                    <a:latin typeface="Arial" charset="0"/>
                  </a:rPr>
                  <a:t>T cell</a:t>
                </a:r>
              </a:p>
            </p:txBody>
          </p:sp>
          <p:sp>
            <p:nvSpPr>
              <p:cNvPr id="23984" name="Oval 172"/>
              <p:cNvSpPr>
                <a:spLocks noChangeAspect="1" noChangeArrowheads="1"/>
              </p:cNvSpPr>
              <p:nvPr/>
            </p:nvSpPr>
            <p:spPr bwMode="auto">
              <a:xfrm rot="-2196648">
                <a:off x="16" y="1248"/>
                <a:ext cx="259" cy="258"/>
              </a:xfrm>
              <a:prstGeom prst="ellipse">
                <a:avLst/>
              </a:prstGeom>
              <a:solidFill>
                <a:srgbClr val="FF99CC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3958" name="Group 456"/>
            <p:cNvGrpSpPr>
              <a:grpSpLocks/>
            </p:cNvGrpSpPr>
            <p:nvPr/>
          </p:nvGrpSpPr>
          <p:grpSpPr bwMode="auto">
            <a:xfrm>
              <a:off x="-64" y="1560"/>
              <a:ext cx="416" cy="346"/>
              <a:chOff x="-48" y="1200"/>
              <a:chExt cx="416" cy="346"/>
            </a:xfrm>
          </p:grpSpPr>
          <p:sp>
            <p:nvSpPr>
              <p:cNvPr id="23979" name="Oval 634"/>
              <p:cNvSpPr>
                <a:spLocks noChangeAspect="1" noChangeArrowheads="1"/>
              </p:cNvSpPr>
              <p:nvPr/>
            </p:nvSpPr>
            <p:spPr bwMode="auto">
              <a:xfrm rot="-2236690">
                <a:off x="-30" y="1200"/>
                <a:ext cx="345" cy="34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980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-48" y="1300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baseline="-25000">
                    <a:solidFill>
                      <a:srgbClr val="FF3300"/>
                    </a:solidFill>
                    <a:latin typeface="Arial" charset="0"/>
                  </a:rPr>
                  <a:t> </a:t>
                </a:r>
                <a:r>
                  <a:rPr lang="en-US" sz="1200" b="1">
                    <a:solidFill>
                      <a:srgbClr val="000000"/>
                    </a:solidFill>
                    <a:latin typeface="Arial" charset="0"/>
                  </a:rPr>
                  <a:t>T cell</a:t>
                </a:r>
              </a:p>
            </p:txBody>
          </p:sp>
          <p:sp>
            <p:nvSpPr>
              <p:cNvPr id="23981" name="Oval 172"/>
              <p:cNvSpPr>
                <a:spLocks noChangeAspect="1" noChangeArrowheads="1"/>
              </p:cNvSpPr>
              <p:nvPr/>
            </p:nvSpPr>
            <p:spPr bwMode="auto">
              <a:xfrm rot="-2196648">
                <a:off x="16" y="1248"/>
                <a:ext cx="259" cy="258"/>
              </a:xfrm>
              <a:prstGeom prst="ellipse">
                <a:avLst/>
              </a:prstGeom>
              <a:solidFill>
                <a:srgbClr val="FF99CC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3959" name="Group 460"/>
            <p:cNvGrpSpPr>
              <a:grpSpLocks/>
            </p:cNvGrpSpPr>
            <p:nvPr/>
          </p:nvGrpSpPr>
          <p:grpSpPr bwMode="auto">
            <a:xfrm>
              <a:off x="360" y="1672"/>
              <a:ext cx="416" cy="346"/>
              <a:chOff x="-48" y="1200"/>
              <a:chExt cx="416" cy="346"/>
            </a:xfrm>
          </p:grpSpPr>
          <p:sp>
            <p:nvSpPr>
              <p:cNvPr id="23976" name="Oval 634"/>
              <p:cNvSpPr>
                <a:spLocks noChangeAspect="1" noChangeArrowheads="1"/>
              </p:cNvSpPr>
              <p:nvPr/>
            </p:nvSpPr>
            <p:spPr bwMode="auto">
              <a:xfrm rot="-2236690">
                <a:off x="-30" y="1200"/>
                <a:ext cx="345" cy="34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977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-48" y="1300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baseline="-25000">
                    <a:solidFill>
                      <a:srgbClr val="FF3300"/>
                    </a:solidFill>
                    <a:latin typeface="Arial" charset="0"/>
                  </a:rPr>
                  <a:t> </a:t>
                </a:r>
                <a:r>
                  <a:rPr lang="en-US" sz="1200" b="1">
                    <a:solidFill>
                      <a:srgbClr val="000000"/>
                    </a:solidFill>
                    <a:latin typeface="Arial" charset="0"/>
                  </a:rPr>
                  <a:t>T cell</a:t>
                </a:r>
              </a:p>
            </p:txBody>
          </p:sp>
          <p:sp>
            <p:nvSpPr>
              <p:cNvPr id="23978" name="Oval 172"/>
              <p:cNvSpPr>
                <a:spLocks noChangeAspect="1" noChangeArrowheads="1"/>
              </p:cNvSpPr>
              <p:nvPr/>
            </p:nvSpPr>
            <p:spPr bwMode="auto">
              <a:xfrm rot="-2196648">
                <a:off x="16" y="1248"/>
                <a:ext cx="259" cy="258"/>
              </a:xfrm>
              <a:prstGeom prst="ellipse">
                <a:avLst/>
              </a:prstGeom>
              <a:solidFill>
                <a:srgbClr val="FF99CC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3960" name="Group 464"/>
            <p:cNvGrpSpPr>
              <a:grpSpLocks/>
            </p:cNvGrpSpPr>
            <p:nvPr/>
          </p:nvGrpSpPr>
          <p:grpSpPr bwMode="auto">
            <a:xfrm>
              <a:off x="0" y="1896"/>
              <a:ext cx="416" cy="346"/>
              <a:chOff x="-48" y="1200"/>
              <a:chExt cx="416" cy="346"/>
            </a:xfrm>
          </p:grpSpPr>
          <p:sp>
            <p:nvSpPr>
              <p:cNvPr id="23973" name="Oval 634"/>
              <p:cNvSpPr>
                <a:spLocks noChangeAspect="1" noChangeArrowheads="1"/>
              </p:cNvSpPr>
              <p:nvPr/>
            </p:nvSpPr>
            <p:spPr bwMode="auto">
              <a:xfrm rot="-2236690">
                <a:off x="-30" y="1200"/>
                <a:ext cx="345" cy="34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974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-48" y="1300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baseline="-25000">
                    <a:solidFill>
                      <a:srgbClr val="FF3300"/>
                    </a:solidFill>
                    <a:latin typeface="Arial" charset="0"/>
                  </a:rPr>
                  <a:t> </a:t>
                </a:r>
                <a:r>
                  <a:rPr lang="en-US" sz="1200" b="1">
                    <a:solidFill>
                      <a:srgbClr val="000000"/>
                    </a:solidFill>
                    <a:latin typeface="Arial" charset="0"/>
                  </a:rPr>
                  <a:t>T cell</a:t>
                </a:r>
              </a:p>
            </p:txBody>
          </p:sp>
          <p:sp>
            <p:nvSpPr>
              <p:cNvPr id="23975" name="Oval 172"/>
              <p:cNvSpPr>
                <a:spLocks noChangeAspect="1" noChangeArrowheads="1"/>
              </p:cNvSpPr>
              <p:nvPr/>
            </p:nvSpPr>
            <p:spPr bwMode="auto">
              <a:xfrm rot="-2196648">
                <a:off x="16" y="1248"/>
                <a:ext cx="259" cy="258"/>
              </a:xfrm>
              <a:prstGeom prst="ellipse">
                <a:avLst/>
              </a:prstGeom>
              <a:solidFill>
                <a:srgbClr val="FF99CC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3961" name="Group 468"/>
            <p:cNvGrpSpPr>
              <a:grpSpLocks/>
            </p:cNvGrpSpPr>
            <p:nvPr/>
          </p:nvGrpSpPr>
          <p:grpSpPr bwMode="auto">
            <a:xfrm>
              <a:off x="544" y="1008"/>
              <a:ext cx="416" cy="346"/>
              <a:chOff x="-48" y="1200"/>
              <a:chExt cx="416" cy="346"/>
            </a:xfrm>
          </p:grpSpPr>
          <p:sp>
            <p:nvSpPr>
              <p:cNvPr id="23970" name="Oval 634"/>
              <p:cNvSpPr>
                <a:spLocks noChangeAspect="1" noChangeArrowheads="1"/>
              </p:cNvSpPr>
              <p:nvPr/>
            </p:nvSpPr>
            <p:spPr bwMode="auto">
              <a:xfrm rot="-2236690">
                <a:off x="-30" y="1200"/>
                <a:ext cx="345" cy="34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971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-48" y="1300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baseline="-25000">
                    <a:solidFill>
                      <a:srgbClr val="FF3300"/>
                    </a:solidFill>
                    <a:latin typeface="Arial" charset="0"/>
                  </a:rPr>
                  <a:t> </a:t>
                </a:r>
                <a:r>
                  <a:rPr lang="en-US" sz="1200" b="1">
                    <a:solidFill>
                      <a:srgbClr val="000000"/>
                    </a:solidFill>
                    <a:latin typeface="Arial" charset="0"/>
                  </a:rPr>
                  <a:t>T cell</a:t>
                </a:r>
              </a:p>
            </p:txBody>
          </p:sp>
          <p:sp>
            <p:nvSpPr>
              <p:cNvPr id="23972" name="Oval 172"/>
              <p:cNvSpPr>
                <a:spLocks noChangeAspect="1" noChangeArrowheads="1"/>
              </p:cNvSpPr>
              <p:nvPr/>
            </p:nvSpPr>
            <p:spPr bwMode="auto">
              <a:xfrm rot="-2196648">
                <a:off x="16" y="1248"/>
                <a:ext cx="259" cy="258"/>
              </a:xfrm>
              <a:prstGeom prst="ellipse">
                <a:avLst/>
              </a:prstGeom>
              <a:solidFill>
                <a:srgbClr val="FF99CC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3962" name="Group 472"/>
            <p:cNvGrpSpPr>
              <a:grpSpLocks/>
            </p:cNvGrpSpPr>
            <p:nvPr/>
          </p:nvGrpSpPr>
          <p:grpSpPr bwMode="auto">
            <a:xfrm>
              <a:off x="480" y="664"/>
              <a:ext cx="416" cy="346"/>
              <a:chOff x="-48" y="1200"/>
              <a:chExt cx="416" cy="346"/>
            </a:xfrm>
          </p:grpSpPr>
          <p:sp>
            <p:nvSpPr>
              <p:cNvPr id="23967" name="Oval 634"/>
              <p:cNvSpPr>
                <a:spLocks noChangeAspect="1" noChangeArrowheads="1"/>
              </p:cNvSpPr>
              <p:nvPr/>
            </p:nvSpPr>
            <p:spPr bwMode="auto">
              <a:xfrm rot="-2236690">
                <a:off x="-30" y="1200"/>
                <a:ext cx="345" cy="34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968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-48" y="1300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baseline="-25000">
                    <a:solidFill>
                      <a:srgbClr val="FF3300"/>
                    </a:solidFill>
                    <a:latin typeface="Arial" charset="0"/>
                  </a:rPr>
                  <a:t> </a:t>
                </a:r>
                <a:r>
                  <a:rPr lang="en-US" sz="1200" b="1">
                    <a:solidFill>
                      <a:srgbClr val="000000"/>
                    </a:solidFill>
                    <a:latin typeface="Arial" charset="0"/>
                  </a:rPr>
                  <a:t>T cell</a:t>
                </a:r>
              </a:p>
            </p:txBody>
          </p:sp>
          <p:sp>
            <p:nvSpPr>
              <p:cNvPr id="23969" name="Oval 172"/>
              <p:cNvSpPr>
                <a:spLocks noChangeAspect="1" noChangeArrowheads="1"/>
              </p:cNvSpPr>
              <p:nvPr/>
            </p:nvSpPr>
            <p:spPr bwMode="auto">
              <a:xfrm rot="-2196648">
                <a:off x="16" y="1248"/>
                <a:ext cx="259" cy="258"/>
              </a:xfrm>
              <a:prstGeom prst="ellipse">
                <a:avLst/>
              </a:prstGeom>
              <a:solidFill>
                <a:srgbClr val="FF99CC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3963" name="Group 476"/>
            <p:cNvGrpSpPr>
              <a:grpSpLocks/>
            </p:cNvGrpSpPr>
            <p:nvPr/>
          </p:nvGrpSpPr>
          <p:grpSpPr bwMode="auto">
            <a:xfrm>
              <a:off x="528" y="1368"/>
              <a:ext cx="416" cy="346"/>
              <a:chOff x="-48" y="1200"/>
              <a:chExt cx="416" cy="346"/>
            </a:xfrm>
          </p:grpSpPr>
          <p:sp>
            <p:nvSpPr>
              <p:cNvPr id="23964" name="Oval 634"/>
              <p:cNvSpPr>
                <a:spLocks noChangeAspect="1" noChangeArrowheads="1"/>
              </p:cNvSpPr>
              <p:nvPr/>
            </p:nvSpPr>
            <p:spPr bwMode="auto">
              <a:xfrm rot="-2236690">
                <a:off x="-30" y="1200"/>
                <a:ext cx="345" cy="34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965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-48" y="1300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baseline="-25000">
                    <a:solidFill>
                      <a:srgbClr val="FF3300"/>
                    </a:solidFill>
                    <a:latin typeface="Arial" charset="0"/>
                  </a:rPr>
                  <a:t> </a:t>
                </a:r>
                <a:r>
                  <a:rPr lang="en-US" sz="1200" b="1">
                    <a:solidFill>
                      <a:srgbClr val="000000"/>
                    </a:solidFill>
                    <a:latin typeface="Arial" charset="0"/>
                  </a:rPr>
                  <a:t>T cell</a:t>
                </a:r>
              </a:p>
            </p:txBody>
          </p:sp>
          <p:sp>
            <p:nvSpPr>
              <p:cNvPr id="23966" name="Oval 172"/>
              <p:cNvSpPr>
                <a:spLocks noChangeAspect="1" noChangeArrowheads="1"/>
              </p:cNvSpPr>
              <p:nvPr/>
            </p:nvSpPr>
            <p:spPr bwMode="auto">
              <a:xfrm rot="-2196648">
                <a:off x="16" y="1248"/>
                <a:ext cx="259" cy="258"/>
              </a:xfrm>
              <a:prstGeom prst="ellipse">
                <a:avLst/>
              </a:prstGeom>
              <a:solidFill>
                <a:srgbClr val="FF99CC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</p:grpSp>
      <p:sp>
        <p:nvSpPr>
          <p:cNvPr id="246265" name="Text Box 505"/>
          <p:cNvSpPr txBox="1">
            <a:spLocks noChangeArrowheads="1"/>
          </p:cNvSpPr>
          <p:nvPr/>
        </p:nvSpPr>
        <p:spPr bwMode="auto">
          <a:xfrm>
            <a:off x="2971800" y="6167438"/>
            <a:ext cx="510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latin typeface="Arial" charset="0"/>
              </a:rPr>
              <a:t>B cell tolerance in Germinal center </a:t>
            </a:r>
          </a:p>
        </p:txBody>
      </p:sp>
      <p:sp>
        <p:nvSpPr>
          <p:cNvPr id="246266" name="Freeform 506"/>
          <p:cNvSpPr>
            <a:spLocks/>
          </p:cNvSpPr>
          <p:nvPr/>
        </p:nvSpPr>
        <p:spPr bwMode="auto">
          <a:xfrm>
            <a:off x="1981200" y="1905000"/>
            <a:ext cx="533400" cy="838200"/>
          </a:xfrm>
          <a:custGeom>
            <a:avLst/>
            <a:gdLst>
              <a:gd name="T0" fmla="*/ 0 w 288"/>
              <a:gd name="T1" fmla="*/ 0 h 528"/>
              <a:gd name="T2" fmla="*/ 2147483647 w 288"/>
              <a:gd name="T3" fmla="*/ 2147483647 h 528"/>
              <a:gd name="T4" fmla="*/ 2147483647 w 288"/>
              <a:gd name="T5" fmla="*/ 2147483647 h 528"/>
              <a:gd name="T6" fmla="*/ 2147483647 w 288"/>
              <a:gd name="T7" fmla="*/ 2147483647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28"/>
              <a:gd name="T14" fmla="*/ 288 w 288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28">
                <a:moveTo>
                  <a:pt x="0" y="0"/>
                </a:moveTo>
                <a:cubicBezTo>
                  <a:pt x="52" y="0"/>
                  <a:pt x="104" y="0"/>
                  <a:pt x="144" y="48"/>
                </a:cubicBezTo>
                <a:cubicBezTo>
                  <a:pt x="184" y="96"/>
                  <a:pt x="216" y="208"/>
                  <a:pt x="240" y="288"/>
                </a:cubicBezTo>
                <a:cubicBezTo>
                  <a:pt x="264" y="368"/>
                  <a:pt x="276" y="448"/>
                  <a:pt x="288" y="528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6" name="Group 534"/>
          <p:cNvGrpSpPr>
            <a:grpSpLocks/>
          </p:cNvGrpSpPr>
          <p:nvPr/>
        </p:nvGrpSpPr>
        <p:grpSpPr bwMode="auto">
          <a:xfrm>
            <a:off x="5943600" y="1524000"/>
            <a:ext cx="2938463" cy="2997200"/>
            <a:chOff x="3744" y="960"/>
            <a:chExt cx="1851" cy="1888"/>
          </a:xfrm>
        </p:grpSpPr>
        <p:sp>
          <p:nvSpPr>
            <p:cNvPr id="23903" name="Text Box 570"/>
            <p:cNvSpPr txBox="1">
              <a:spLocks noChangeArrowheads="1"/>
            </p:cNvSpPr>
            <p:nvPr/>
          </p:nvSpPr>
          <p:spPr bwMode="auto">
            <a:xfrm>
              <a:off x="4224" y="960"/>
              <a:ext cx="3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ICs</a:t>
              </a:r>
            </a:p>
          </p:txBody>
        </p:sp>
        <p:sp>
          <p:nvSpPr>
            <p:cNvPr id="23904" name="AutoShape 797"/>
            <p:cNvSpPr>
              <a:spLocks noChangeAspect="1" noChangeArrowheads="1"/>
            </p:cNvSpPr>
            <p:nvPr/>
          </p:nvSpPr>
          <p:spPr bwMode="auto">
            <a:xfrm rot="-2630092">
              <a:off x="4130" y="1160"/>
              <a:ext cx="127" cy="117"/>
            </a:xfrm>
            <a:prstGeom prst="hexagon">
              <a:avLst>
                <a:gd name="adj" fmla="val 27137"/>
                <a:gd name="vf" fmla="val 115470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grpSp>
          <p:nvGrpSpPr>
            <p:cNvPr id="23905" name="Group 532"/>
            <p:cNvGrpSpPr>
              <a:grpSpLocks/>
            </p:cNvGrpSpPr>
            <p:nvPr/>
          </p:nvGrpSpPr>
          <p:grpSpPr bwMode="auto">
            <a:xfrm>
              <a:off x="3744" y="1208"/>
              <a:ext cx="1851" cy="1640"/>
              <a:chOff x="3744" y="1208"/>
              <a:chExt cx="1851" cy="1640"/>
            </a:xfrm>
          </p:grpSpPr>
          <p:sp>
            <p:nvSpPr>
              <p:cNvPr id="23906" name="Freeform 711"/>
              <p:cNvSpPr>
                <a:spLocks noChangeAspect="1"/>
              </p:cNvSpPr>
              <p:nvPr/>
            </p:nvSpPr>
            <p:spPr bwMode="auto">
              <a:xfrm rot="-983815">
                <a:off x="4089" y="1287"/>
                <a:ext cx="1048" cy="1057"/>
              </a:xfrm>
              <a:custGeom>
                <a:avLst/>
                <a:gdLst>
                  <a:gd name="T0" fmla="*/ 13 w 960"/>
                  <a:gd name="T1" fmla="*/ 394 h 1064"/>
                  <a:gd name="T2" fmla="*/ 133 w 960"/>
                  <a:gd name="T3" fmla="*/ 394 h 1064"/>
                  <a:gd name="T4" fmla="*/ 581 w 960"/>
                  <a:gd name="T5" fmla="*/ 394 h 1064"/>
                  <a:gd name="T6" fmla="*/ 809 w 960"/>
                  <a:gd name="T7" fmla="*/ 2576 h 1064"/>
                  <a:gd name="T8" fmla="*/ 243 w 960"/>
                  <a:gd name="T9" fmla="*/ 2373 h 1064"/>
                  <a:gd name="T10" fmla="*/ 356 w 960"/>
                  <a:gd name="T11" fmla="*/ 2973 h 1064"/>
                  <a:gd name="T12" fmla="*/ 809 w 960"/>
                  <a:gd name="T13" fmla="*/ 3366 h 1064"/>
                  <a:gd name="T14" fmla="*/ 356 w 960"/>
                  <a:gd name="T15" fmla="*/ 3957 h 1064"/>
                  <a:gd name="T16" fmla="*/ 809 w 960"/>
                  <a:gd name="T17" fmla="*/ 3761 h 1064"/>
                  <a:gd name="T18" fmla="*/ 1033 w 960"/>
                  <a:gd name="T19" fmla="*/ 3169 h 1064"/>
                  <a:gd name="T20" fmla="*/ 809 w 960"/>
                  <a:gd name="T21" fmla="*/ 4356 h 1064"/>
                  <a:gd name="T22" fmla="*/ 1370 w 960"/>
                  <a:gd name="T23" fmla="*/ 3366 h 1064"/>
                  <a:gd name="T24" fmla="*/ 1148 w 960"/>
                  <a:gd name="T25" fmla="*/ 2773 h 1064"/>
                  <a:gd name="T26" fmla="*/ 1934 w 960"/>
                  <a:gd name="T27" fmla="*/ 2373 h 1064"/>
                  <a:gd name="T28" fmla="*/ 2162 w 960"/>
                  <a:gd name="T29" fmla="*/ 1388 h 1064"/>
                  <a:gd name="T30" fmla="*/ 1370 w 960"/>
                  <a:gd name="T31" fmla="*/ 2179 h 1064"/>
                  <a:gd name="T32" fmla="*/ 1258 w 960"/>
                  <a:gd name="T33" fmla="*/ 2179 h 1064"/>
                  <a:gd name="T34" fmla="*/ 1599 w 960"/>
                  <a:gd name="T35" fmla="*/ 791 h 1064"/>
                  <a:gd name="T36" fmla="*/ 1033 w 960"/>
                  <a:gd name="T37" fmla="*/ 1782 h 1064"/>
                  <a:gd name="T38" fmla="*/ 809 w 960"/>
                  <a:gd name="T39" fmla="*/ 394 h 1064"/>
                  <a:gd name="T40" fmla="*/ 243 w 960"/>
                  <a:gd name="T41" fmla="*/ 0 h 1064"/>
                  <a:gd name="T42" fmla="*/ 13 w 960"/>
                  <a:gd name="T43" fmla="*/ 394 h 10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60"/>
                  <a:gd name="T67" fmla="*/ 0 h 1064"/>
                  <a:gd name="T68" fmla="*/ 960 w 960"/>
                  <a:gd name="T69" fmla="*/ 1064 h 106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60" h="1064">
                    <a:moveTo>
                      <a:pt x="8" y="96"/>
                    </a:moveTo>
                    <a:cubicBezTo>
                      <a:pt x="0" y="112"/>
                      <a:pt x="16" y="96"/>
                      <a:pt x="56" y="96"/>
                    </a:cubicBezTo>
                    <a:cubicBezTo>
                      <a:pt x="96" y="96"/>
                      <a:pt x="200" y="8"/>
                      <a:pt x="248" y="96"/>
                    </a:cubicBezTo>
                    <a:cubicBezTo>
                      <a:pt x="296" y="184"/>
                      <a:pt x="368" y="544"/>
                      <a:pt x="344" y="624"/>
                    </a:cubicBezTo>
                    <a:cubicBezTo>
                      <a:pt x="320" y="704"/>
                      <a:pt x="136" y="560"/>
                      <a:pt x="104" y="576"/>
                    </a:cubicBezTo>
                    <a:cubicBezTo>
                      <a:pt x="72" y="592"/>
                      <a:pt x="112" y="680"/>
                      <a:pt x="152" y="720"/>
                    </a:cubicBezTo>
                    <a:cubicBezTo>
                      <a:pt x="192" y="760"/>
                      <a:pt x="344" y="776"/>
                      <a:pt x="344" y="816"/>
                    </a:cubicBezTo>
                    <a:cubicBezTo>
                      <a:pt x="344" y="856"/>
                      <a:pt x="152" y="944"/>
                      <a:pt x="152" y="960"/>
                    </a:cubicBezTo>
                    <a:cubicBezTo>
                      <a:pt x="152" y="976"/>
                      <a:pt x="296" y="944"/>
                      <a:pt x="344" y="912"/>
                    </a:cubicBezTo>
                    <a:cubicBezTo>
                      <a:pt x="392" y="880"/>
                      <a:pt x="440" y="744"/>
                      <a:pt x="440" y="768"/>
                    </a:cubicBezTo>
                    <a:cubicBezTo>
                      <a:pt x="440" y="792"/>
                      <a:pt x="320" y="1048"/>
                      <a:pt x="344" y="1056"/>
                    </a:cubicBezTo>
                    <a:cubicBezTo>
                      <a:pt x="368" y="1064"/>
                      <a:pt x="560" y="880"/>
                      <a:pt x="584" y="816"/>
                    </a:cubicBezTo>
                    <a:cubicBezTo>
                      <a:pt x="608" y="752"/>
                      <a:pt x="448" y="712"/>
                      <a:pt x="488" y="672"/>
                    </a:cubicBezTo>
                    <a:cubicBezTo>
                      <a:pt x="528" y="632"/>
                      <a:pt x="752" y="632"/>
                      <a:pt x="824" y="576"/>
                    </a:cubicBezTo>
                    <a:cubicBezTo>
                      <a:pt x="896" y="520"/>
                      <a:pt x="960" y="344"/>
                      <a:pt x="920" y="336"/>
                    </a:cubicBezTo>
                    <a:cubicBezTo>
                      <a:pt x="880" y="328"/>
                      <a:pt x="648" y="496"/>
                      <a:pt x="584" y="528"/>
                    </a:cubicBezTo>
                    <a:cubicBezTo>
                      <a:pt x="520" y="560"/>
                      <a:pt x="520" y="584"/>
                      <a:pt x="536" y="528"/>
                    </a:cubicBezTo>
                    <a:cubicBezTo>
                      <a:pt x="552" y="472"/>
                      <a:pt x="696" y="208"/>
                      <a:pt x="680" y="192"/>
                    </a:cubicBezTo>
                    <a:cubicBezTo>
                      <a:pt x="664" y="176"/>
                      <a:pt x="496" y="448"/>
                      <a:pt x="440" y="432"/>
                    </a:cubicBezTo>
                    <a:cubicBezTo>
                      <a:pt x="384" y="416"/>
                      <a:pt x="400" y="168"/>
                      <a:pt x="344" y="96"/>
                    </a:cubicBezTo>
                    <a:cubicBezTo>
                      <a:pt x="288" y="24"/>
                      <a:pt x="160" y="0"/>
                      <a:pt x="104" y="0"/>
                    </a:cubicBezTo>
                    <a:cubicBezTo>
                      <a:pt x="48" y="0"/>
                      <a:pt x="16" y="80"/>
                      <a:pt x="8" y="9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7" name="Text Box 761"/>
              <p:cNvSpPr txBox="1">
                <a:spLocks noChangeAspect="1" noChangeArrowheads="1"/>
              </p:cNvSpPr>
              <p:nvPr/>
            </p:nvSpPr>
            <p:spPr bwMode="auto">
              <a:xfrm rot="-2333848">
                <a:off x="4678" y="1575"/>
                <a:ext cx="47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buClr>
                    <a:schemeClr val="accent1"/>
                  </a:buClr>
                  <a:buSzPct val="75000"/>
                  <a:buFont typeface="Monotype Sorts" charset="0"/>
                  <a:buNone/>
                </a:pPr>
                <a:r>
                  <a:rPr kumimoji="1" lang="en-US">
                    <a:solidFill>
                      <a:srgbClr val="0000FF"/>
                    </a:solidFill>
                    <a:latin typeface="Arial" charset="0"/>
                  </a:rPr>
                  <a:t>FDC</a:t>
                </a:r>
              </a:p>
            </p:txBody>
          </p:sp>
          <p:sp>
            <p:nvSpPr>
              <p:cNvPr id="23908" name="Freeform 711"/>
              <p:cNvSpPr>
                <a:spLocks noChangeAspect="1"/>
              </p:cNvSpPr>
              <p:nvPr/>
            </p:nvSpPr>
            <p:spPr bwMode="auto">
              <a:xfrm rot="-983815">
                <a:off x="4890" y="2012"/>
                <a:ext cx="705" cy="836"/>
              </a:xfrm>
              <a:custGeom>
                <a:avLst/>
                <a:gdLst>
                  <a:gd name="T0" fmla="*/ 458690013 w 960"/>
                  <a:gd name="T1" fmla="*/ 643062394 h 1064"/>
                  <a:gd name="T2" fmla="*/ 458690013 w 960"/>
                  <a:gd name="T3" fmla="*/ 643062394 h 1064"/>
                  <a:gd name="T4" fmla="*/ 458690013 w 960"/>
                  <a:gd name="T5" fmla="*/ 643062394 h 1064"/>
                  <a:gd name="T6" fmla="*/ 458690013 w 960"/>
                  <a:gd name="T7" fmla="*/ 643062394 h 1064"/>
                  <a:gd name="T8" fmla="*/ 458690013 w 960"/>
                  <a:gd name="T9" fmla="*/ 643062394 h 1064"/>
                  <a:gd name="T10" fmla="*/ 458690013 w 960"/>
                  <a:gd name="T11" fmla="*/ 643062394 h 1064"/>
                  <a:gd name="T12" fmla="*/ 458690013 w 960"/>
                  <a:gd name="T13" fmla="*/ 643062394 h 1064"/>
                  <a:gd name="T14" fmla="*/ 458690013 w 960"/>
                  <a:gd name="T15" fmla="*/ 643062394 h 1064"/>
                  <a:gd name="T16" fmla="*/ 458690013 w 960"/>
                  <a:gd name="T17" fmla="*/ 643062394 h 1064"/>
                  <a:gd name="T18" fmla="*/ 458690013 w 960"/>
                  <a:gd name="T19" fmla="*/ 643062394 h 1064"/>
                  <a:gd name="T20" fmla="*/ 458690013 w 960"/>
                  <a:gd name="T21" fmla="*/ 643062394 h 1064"/>
                  <a:gd name="T22" fmla="*/ 458690013 w 960"/>
                  <a:gd name="T23" fmla="*/ 643062394 h 1064"/>
                  <a:gd name="T24" fmla="*/ 458690013 w 960"/>
                  <a:gd name="T25" fmla="*/ 643062394 h 1064"/>
                  <a:gd name="T26" fmla="*/ 458690013 w 960"/>
                  <a:gd name="T27" fmla="*/ 643062394 h 1064"/>
                  <a:gd name="T28" fmla="*/ 458690013 w 960"/>
                  <a:gd name="T29" fmla="*/ 643062394 h 1064"/>
                  <a:gd name="T30" fmla="*/ 458690013 w 960"/>
                  <a:gd name="T31" fmla="*/ 643062394 h 1064"/>
                  <a:gd name="T32" fmla="*/ 458690013 w 960"/>
                  <a:gd name="T33" fmla="*/ 643062394 h 1064"/>
                  <a:gd name="T34" fmla="*/ 458690013 w 960"/>
                  <a:gd name="T35" fmla="*/ 643062394 h 1064"/>
                  <a:gd name="T36" fmla="*/ 458690013 w 960"/>
                  <a:gd name="T37" fmla="*/ 643062394 h 1064"/>
                  <a:gd name="T38" fmla="*/ 458690013 w 960"/>
                  <a:gd name="T39" fmla="*/ 643062394 h 1064"/>
                  <a:gd name="T40" fmla="*/ 458690013 w 960"/>
                  <a:gd name="T41" fmla="*/ 0 h 1064"/>
                  <a:gd name="T42" fmla="*/ 458690013 w 960"/>
                  <a:gd name="T43" fmla="*/ 643062394 h 10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60"/>
                  <a:gd name="T67" fmla="*/ 0 h 1064"/>
                  <a:gd name="T68" fmla="*/ 960 w 960"/>
                  <a:gd name="T69" fmla="*/ 1064 h 106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60" h="1064">
                    <a:moveTo>
                      <a:pt x="8" y="96"/>
                    </a:moveTo>
                    <a:cubicBezTo>
                      <a:pt x="0" y="112"/>
                      <a:pt x="16" y="96"/>
                      <a:pt x="56" y="96"/>
                    </a:cubicBezTo>
                    <a:cubicBezTo>
                      <a:pt x="96" y="96"/>
                      <a:pt x="200" y="8"/>
                      <a:pt x="248" y="96"/>
                    </a:cubicBezTo>
                    <a:cubicBezTo>
                      <a:pt x="296" y="184"/>
                      <a:pt x="368" y="544"/>
                      <a:pt x="344" y="624"/>
                    </a:cubicBezTo>
                    <a:cubicBezTo>
                      <a:pt x="320" y="704"/>
                      <a:pt x="136" y="560"/>
                      <a:pt x="104" y="576"/>
                    </a:cubicBezTo>
                    <a:cubicBezTo>
                      <a:pt x="72" y="592"/>
                      <a:pt x="112" y="680"/>
                      <a:pt x="152" y="720"/>
                    </a:cubicBezTo>
                    <a:cubicBezTo>
                      <a:pt x="192" y="760"/>
                      <a:pt x="344" y="776"/>
                      <a:pt x="344" y="816"/>
                    </a:cubicBezTo>
                    <a:cubicBezTo>
                      <a:pt x="344" y="856"/>
                      <a:pt x="152" y="944"/>
                      <a:pt x="152" y="960"/>
                    </a:cubicBezTo>
                    <a:cubicBezTo>
                      <a:pt x="152" y="976"/>
                      <a:pt x="296" y="944"/>
                      <a:pt x="344" y="912"/>
                    </a:cubicBezTo>
                    <a:cubicBezTo>
                      <a:pt x="392" y="880"/>
                      <a:pt x="440" y="744"/>
                      <a:pt x="440" y="768"/>
                    </a:cubicBezTo>
                    <a:cubicBezTo>
                      <a:pt x="440" y="792"/>
                      <a:pt x="320" y="1048"/>
                      <a:pt x="344" y="1056"/>
                    </a:cubicBezTo>
                    <a:cubicBezTo>
                      <a:pt x="368" y="1064"/>
                      <a:pt x="560" y="880"/>
                      <a:pt x="584" y="816"/>
                    </a:cubicBezTo>
                    <a:cubicBezTo>
                      <a:pt x="608" y="752"/>
                      <a:pt x="448" y="712"/>
                      <a:pt x="488" y="672"/>
                    </a:cubicBezTo>
                    <a:cubicBezTo>
                      <a:pt x="528" y="632"/>
                      <a:pt x="752" y="632"/>
                      <a:pt x="824" y="576"/>
                    </a:cubicBezTo>
                    <a:cubicBezTo>
                      <a:pt x="896" y="520"/>
                      <a:pt x="960" y="344"/>
                      <a:pt x="920" y="336"/>
                    </a:cubicBezTo>
                    <a:cubicBezTo>
                      <a:pt x="880" y="328"/>
                      <a:pt x="648" y="496"/>
                      <a:pt x="584" y="528"/>
                    </a:cubicBezTo>
                    <a:cubicBezTo>
                      <a:pt x="520" y="560"/>
                      <a:pt x="520" y="584"/>
                      <a:pt x="536" y="528"/>
                    </a:cubicBezTo>
                    <a:cubicBezTo>
                      <a:pt x="552" y="472"/>
                      <a:pt x="696" y="208"/>
                      <a:pt x="680" y="192"/>
                    </a:cubicBezTo>
                    <a:cubicBezTo>
                      <a:pt x="664" y="176"/>
                      <a:pt x="496" y="448"/>
                      <a:pt x="440" y="432"/>
                    </a:cubicBezTo>
                    <a:cubicBezTo>
                      <a:pt x="384" y="416"/>
                      <a:pt x="400" y="168"/>
                      <a:pt x="344" y="96"/>
                    </a:cubicBezTo>
                    <a:cubicBezTo>
                      <a:pt x="288" y="24"/>
                      <a:pt x="160" y="0"/>
                      <a:pt x="104" y="0"/>
                    </a:cubicBezTo>
                    <a:cubicBezTo>
                      <a:pt x="48" y="0"/>
                      <a:pt x="16" y="80"/>
                      <a:pt x="8" y="9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9" name="Oval 574"/>
              <p:cNvSpPr>
                <a:spLocks noChangeAspect="1" noChangeArrowheads="1"/>
              </p:cNvSpPr>
              <p:nvPr/>
            </p:nvSpPr>
            <p:spPr bwMode="auto">
              <a:xfrm>
                <a:off x="4504" y="1856"/>
                <a:ext cx="144" cy="14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910" name="Oval 574"/>
              <p:cNvSpPr>
                <a:spLocks noChangeAspect="1" noChangeArrowheads="1"/>
              </p:cNvSpPr>
              <p:nvPr/>
            </p:nvSpPr>
            <p:spPr bwMode="auto">
              <a:xfrm>
                <a:off x="5171" y="2452"/>
                <a:ext cx="115" cy="117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grpSp>
            <p:nvGrpSpPr>
              <p:cNvPr id="23911" name="Group 282"/>
              <p:cNvGrpSpPr>
                <a:grpSpLocks/>
              </p:cNvGrpSpPr>
              <p:nvPr/>
            </p:nvGrpSpPr>
            <p:grpSpPr bwMode="auto">
              <a:xfrm rot="-1622657">
                <a:off x="4096" y="1208"/>
                <a:ext cx="299" cy="291"/>
                <a:chOff x="3888" y="3312"/>
                <a:chExt cx="299" cy="291"/>
              </a:xfrm>
            </p:grpSpPr>
            <p:sp>
              <p:nvSpPr>
                <p:cNvPr id="23927" name="Freeform 283"/>
                <p:cNvSpPr>
                  <a:spLocks noChangeAspect="1"/>
                </p:cNvSpPr>
                <p:nvPr/>
              </p:nvSpPr>
              <p:spPr bwMode="auto">
                <a:xfrm>
                  <a:off x="4080" y="3377"/>
                  <a:ext cx="63" cy="62"/>
                </a:xfrm>
                <a:custGeom>
                  <a:avLst/>
                  <a:gdLst>
                    <a:gd name="T0" fmla="*/ 0 w 290"/>
                    <a:gd name="T1" fmla="*/ 0 h 284"/>
                    <a:gd name="T2" fmla="*/ 0 w 290"/>
                    <a:gd name="T3" fmla="*/ 1 h 284"/>
                    <a:gd name="T4" fmla="*/ 0 w 290"/>
                    <a:gd name="T5" fmla="*/ 1 h 284"/>
                    <a:gd name="T6" fmla="*/ 0 w 290"/>
                    <a:gd name="T7" fmla="*/ 1 h 284"/>
                    <a:gd name="T8" fmla="*/ 1 w 290"/>
                    <a:gd name="T9" fmla="*/ 0 h 284"/>
                    <a:gd name="T10" fmla="*/ 0 w 290"/>
                    <a:gd name="T11" fmla="*/ 0 h 284"/>
                    <a:gd name="T12" fmla="*/ 0 w 290"/>
                    <a:gd name="T13" fmla="*/ 0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90"/>
                    <a:gd name="T22" fmla="*/ 0 h 284"/>
                    <a:gd name="T23" fmla="*/ 290 w 290"/>
                    <a:gd name="T24" fmla="*/ 284 h 2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90" h="284">
                      <a:moveTo>
                        <a:pt x="24" y="182"/>
                      </a:moveTo>
                      <a:cubicBezTo>
                        <a:pt x="0" y="205"/>
                        <a:pt x="0" y="243"/>
                        <a:pt x="24" y="266"/>
                      </a:cubicBezTo>
                      <a:cubicBezTo>
                        <a:pt x="35" y="278"/>
                        <a:pt x="51" y="284"/>
                        <a:pt x="66" y="284"/>
                      </a:cubicBezTo>
                      <a:cubicBezTo>
                        <a:pt x="81" y="284"/>
                        <a:pt x="97" y="278"/>
                        <a:pt x="108" y="266"/>
                      </a:cubicBezTo>
                      <a:cubicBezTo>
                        <a:pt x="290" y="85"/>
                        <a:pt x="290" y="85"/>
                        <a:pt x="290" y="85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lnTo>
                        <a:pt x="24" y="182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28" name="Freeform 284"/>
                <p:cNvSpPr>
                  <a:spLocks noChangeAspect="1"/>
                </p:cNvSpPr>
                <p:nvPr/>
              </p:nvSpPr>
              <p:spPr bwMode="auto">
                <a:xfrm>
                  <a:off x="4125" y="3333"/>
                  <a:ext cx="62" cy="63"/>
                </a:xfrm>
                <a:custGeom>
                  <a:avLst/>
                  <a:gdLst>
                    <a:gd name="T0" fmla="*/ 1 w 287"/>
                    <a:gd name="T1" fmla="*/ 0 h 287"/>
                    <a:gd name="T2" fmla="*/ 0 w 287"/>
                    <a:gd name="T3" fmla="*/ 0 h 287"/>
                    <a:gd name="T4" fmla="*/ 0 w 287"/>
                    <a:gd name="T5" fmla="*/ 0 h 287"/>
                    <a:gd name="T6" fmla="*/ 0 w 287"/>
                    <a:gd name="T7" fmla="*/ 1 h 287"/>
                    <a:gd name="T8" fmla="*/ 1 w 287"/>
                    <a:gd name="T9" fmla="*/ 0 h 287"/>
                    <a:gd name="T10" fmla="*/ 1 w 287"/>
                    <a:gd name="T11" fmla="*/ 0 h 2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7"/>
                    <a:gd name="T19" fmla="*/ 0 h 287"/>
                    <a:gd name="T20" fmla="*/ 287 w 287"/>
                    <a:gd name="T21" fmla="*/ 287 h 2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7" h="287">
                      <a:moveTo>
                        <a:pt x="263" y="24"/>
                      </a:moveTo>
                      <a:cubicBezTo>
                        <a:pt x="240" y="0"/>
                        <a:pt x="202" y="0"/>
                        <a:pt x="179" y="24"/>
                      </a:cubicBezTo>
                      <a:cubicBezTo>
                        <a:pt x="0" y="202"/>
                        <a:pt x="0" y="202"/>
                        <a:pt x="0" y="202"/>
                      </a:cubicBezTo>
                      <a:cubicBezTo>
                        <a:pt x="85" y="287"/>
                        <a:pt x="85" y="287"/>
                        <a:pt x="85" y="287"/>
                      </a:cubicBezTo>
                      <a:cubicBezTo>
                        <a:pt x="263" y="108"/>
                        <a:pt x="263" y="108"/>
                        <a:pt x="263" y="108"/>
                      </a:cubicBezTo>
                      <a:cubicBezTo>
                        <a:pt x="287" y="85"/>
                        <a:pt x="287" y="47"/>
                        <a:pt x="263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29" name="Freeform 285"/>
                <p:cNvSpPr>
                  <a:spLocks noChangeAspect="1"/>
                </p:cNvSpPr>
                <p:nvPr/>
              </p:nvSpPr>
              <p:spPr bwMode="auto">
                <a:xfrm>
                  <a:off x="4042" y="3356"/>
                  <a:ext cx="80" cy="247"/>
                </a:xfrm>
                <a:custGeom>
                  <a:avLst/>
                  <a:gdLst>
                    <a:gd name="T0" fmla="*/ 0 w 365"/>
                    <a:gd name="T1" fmla="*/ 1 h 1139"/>
                    <a:gd name="T2" fmla="*/ 0 w 365"/>
                    <a:gd name="T3" fmla="*/ 1 h 1139"/>
                    <a:gd name="T4" fmla="*/ 0 w 365"/>
                    <a:gd name="T5" fmla="*/ 1 h 1139"/>
                    <a:gd name="T6" fmla="*/ 0 w 365"/>
                    <a:gd name="T7" fmla="*/ 1 h 1139"/>
                    <a:gd name="T8" fmla="*/ 0 w 365"/>
                    <a:gd name="T9" fmla="*/ 1 h 1139"/>
                    <a:gd name="T10" fmla="*/ 0 w 365"/>
                    <a:gd name="T11" fmla="*/ 1 h 1139"/>
                    <a:gd name="T12" fmla="*/ 0 w 365"/>
                    <a:gd name="T13" fmla="*/ 1 h 1139"/>
                    <a:gd name="T14" fmla="*/ 0 w 365"/>
                    <a:gd name="T15" fmla="*/ 1 h 1139"/>
                    <a:gd name="T16" fmla="*/ 0 w 365"/>
                    <a:gd name="T17" fmla="*/ 1 h 1139"/>
                    <a:gd name="T18" fmla="*/ 0 w 365"/>
                    <a:gd name="T19" fmla="*/ 1 h 1139"/>
                    <a:gd name="T20" fmla="*/ 0 w 365"/>
                    <a:gd name="T21" fmla="*/ 1 h 1139"/>
                    <a:gd name="T22" fmla="*/ 0 w 365"/>
                    <a:gd name="T23" fmla="*/ 1 h 1139"/>
                    <a:gd name="T24" fmla="*/ 0 w 365"/>
                    <a:gd name="T25" fmla="*/ 1 h 1139"/>
                    <a:gd name="T26" fmla="*/ 0 w 365"/>
                    <a:gd name="T27" fmla="*/ 1 h 1139"/>
                    <a:gd name="T28" fmla="*/ 0 w 365"/>
                    <a:gd name="T29" fmla="*/ 1 h 1139"/>
                    <a:gd name="T30" fmla="*/ 0 w 365"/>
                    <a:gd name="T31" fmla="*/ 1 h 1139"/>
                    <a:gd name="T32" fmla="*/ 0 w 365"/>
                    <a:gd name="T33" fmla="*/ 2 h 1139"/>
                    <a:gd name="T34" fmla="*/ 0 w 365"/>
                    <a:gd name="T35" fmla="*/ 3 h 1139"/>
                    <a:gd name="T36" fmla="*/ 0 w 365"/>
                    <a:gd name="T37" fmla="*/ 2 h 1139"/>
                    <a:gd name="T38" fmla="*/ 0 w 365"/>
                    <a:gd name="T39" fmla="*/ 1 h 1139"/>
                    <a:gd name="T40" fmla="*/ 1 w 365"/>
                    <a:gd name="T41" fmla="*/ 0 h 1139"/>
                    <a:gd name="T42" fmla="*/ 1 w 365"/>
                    <a:gd name="T43" fmla="*/ 0 h 1139"/>
                    <a:gd name="T44" fmla="*/ 0 w 365"/>
                    <a:gd name="T45" fmla="*/ 1 h 11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65"/>
                    <a:gd name="T70" fmla="*/ 0 h 1139"/>
                    <a:gd name="T71" fmla="*/ 365 w 365"/>
                    <a:gd name="T72" fmla="*/ 1139 h 11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65" h="1139">
                      <a:moveTo>
                        <a:pt x="18" y="263"/>
                      </a:moveTo>
                      <a:cubicBezTo>
                        <a:pt x="18" y="263"/>
                        <a:pt x="18" y="263"/>
                        <a:pt x="18" y="263"/>
                      </a:cubicBezTo>
                      <a:cubicBezTo>
                        <a:pt x="16" y="264"/>
                        <a:pt x="15" y="265"/>
                        <a:pt x="14" y="267"/>
                      </a:cubicBezTo>
                      <a:cubicBezTo>
                        <a:pt x="13" y="268"/>
                        <a:pt x="13" y="268"/>
                        <a:pt x="12" y="269"/>
                      </a:cubicBezTo>
                      <a:cubicBezTo>
                        <a:pt x="11" y="270"/>
                        <a:pt x="11" y="271"/>
                        <a:pt x="10" y="272"/>
                      </a:cubicBezTo>
                      <a:cubicBezTo>
                        <a:pt x="10" y="273"/>
                        <a:pt x="9" y="273"/>
                        <a:pt x="8" y="274"/>
                      </a:cubicBezTo>
                      <a:cubicBezTo>
                        <a:pt x="8" y="275"/>
                        <a:pt x="8" y="276"/>
                        <a:pt x="7" y="277"/>
                      </a:cubicBezTo>
                      <a:cubicBezTo>
                        <a:pt x="7" y="278"/>
                        <a:pt x="6" y="279"/>
                        <a:pt x="6" y="279"/>
                      </a:cubicBezTo>
                      <a:cubicBezTo>
                        <a:pt x="5" y="280"/>
                        <a:pt x="5" y="281"/>
                        <a:pt x="5" y="282"/>
                      </a:cubicBezTo>
                      <a:cubicBezTo>
                        <a:pt x="4" y="283"/>
                        <a:pt x="4" y="284"/>
                        <a:pt x="4" y="285"/>
                      </a:cubicBezTo>
                      <a:cubicBezTo>
                        <a:pt x="3" y="286"/>
                        <a:pt x="3" y="287"/>
                        <a:pt x="3" y="288"/>
                      </a:cubicBezTo>
                      <a:cubicBezTo>
                        <a:pt x="2" y="289"/>
                        <a:pt x="2" y="289"/>
                        <a:pt x="2" y="290"/>
                      </a:cubicBezTo>
                      <a:cubicBezTo>
                        <a:pt x="2" y="291"/>
                        <a:pt x="1" y="292"/>
                        <a:pt x="1" y="293"/>
                      </a:cubicBezTo>
                      <a:cubicBezTo>
                        <a:pt x="1" y="294"/>
                        <a:pt x="1" y="296"/>
                        <a:pt x="1" y="297"/>
                      </a:cubicBezTo>
                      <a:cubicBezTo>
                        <a:pt x="1" y="297"/>
                        <a:pt x="0" y="298"/>
                        <a:pt x="0" y="299"/>
                      </a:cubicBezTo>
                      <a:cubicBezTo>
                        <a:pt x="0" y="301"/>
                        <a:pt x="0" y="303"/>
                        <a:pt x="0" y="305"/>
                      </a:cubicBezTo>
                      <a:cubicBezTo>
                        <a:pt x="0" y="1079"/>
                        <a:pt x="0" y="1079"/>
                        <a:pt x="0" y="1079"/>
                      </a:cubicBezTo>
                      <a:cubicBezTo>
                        <a:pt x="0" y="1112"/>
                        <a:pt x="27" y="1139"/>
                        <a:pt x="60" y="1139"/>
                      </a:cubicBezTo>
                      <a:cubicBezTo>
                        <a:pt x="93" y="1139"/>
                        <a:pt x="120" y="1112"/>
                        <a:pt x="120" y="1079"/>
                      </a:cubicBezTo>
                      <a:cubicBezTo>
                        <a:pt x="120" y="330"/>
                        <a:pt x="120" y="330"/>
                        <a:pt x="120" y="330"/>
                      </a:cubicBezTo>
                      <a:cubicBezTo>
                        <a:pt x="365" y="85"/>
                        <a:pt x="365" y="85"/>
                        <a:pt x="365" y="85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lnTo>
                        <a:pt x="18" y="263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30" name="Freeform 286"/>
                <p:cNvSpPr>
                  <a:spLocks noChangeAspect="1"/>
                </p:cNvSpPr>
                <p:nvPr/>
              </p:nvSpPr>
              <p:spPr bwMode="auto">
                <a:xfrm>
                  <a:off x="4103" y="3312"/>
                  <a:ext cx="62" cy="62"/>
                </a:xfrm>
                <a:custGeom>
                  <a:avLst/>
                  <a:gdLst>
                    <a:gd name="T0" fmla="*/ 1 w 286"/>
                    <a:gd name="T1" fmla="*/ 0 h 286"/>
                    <a:gd name="T2" fmla="*/ 0 w 286"/>
                    <a:gd name="T3" fmla="*/ 0 h 286"/>
                    <a:gd name="T4" fmla="*/ 0 w 286"/>
                    <a:gd name="T5" fmla="*/ 0 h 286"/>
                    <a:gd name="T6" fmla="*/ 0 w 286"/>
                    <a:gd name="T7" fmla="*/ 1 h 286"/>
                    <a:gd name="T8" fmla="*/ 1 w 286"/>
                    <a:gd name="T9" fmla="*/ 0 h 286"/>
                    <a:gd name="T10" fmla="*/ 1 w 286"/>
                    <a:gd name="T11" fmla="*/ 0 h 2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6"/>
                    <a:gd name="T19" fmla="*/ 0 h 286"/>
                    <a:gd name="T20" fmla="*/ 286 w 286"/>
                    <a:gd name="T21" fmla="*/ 286 h 2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6" h="286">
                      <a:moveTo>
                        <a:pt x="262" y="24"/>
                      </a:moveTo>
                      <a:cubicBezTo>
                        <a:pt x="239" y="0"/>
                        <a:pt x="201" y="0"/>
                        <a:pt x="178" y="24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85" y="286"/>
                        <a:pt x="85" y="286"/>
                        <a:pt x="85" y="286"/>
                      </a:cubicBezTo>
                      <a:cubicBezTo>
                        <a:pt x="262" y="108"/>
                        <a:pt x="262" y="108"/>
                        <a:pt x="262" y="108"/>
                      </a:cubicBezTo>
                      <a:cubicBezTo>
                        <a:pt x="286" y="85"/>
                        <a:pt x="286" y="47"/>
                        <a:pt x="262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31" name="Freeform 287"/>
                <p:cNvSpPr>
                  <a:spLocks noChangeAspect="1"/>
                </p:cNvSpPr>
                <p:nvPr/>
              </p:nvSpPr>
              <p:spPr bwMode="auto">
                <a:xfrm flipH="1">
                  <a:off x="3932" y="3377"/>
                  <a:ext cx="63" cy="62"/>
                </a:xfrm>
                <a:custGeom>
                  <a:avLst/>
                  <a:gdLst>
                    <a:gd name="T0" fmla="*/ 0 w 290"/>
                    <a:gd name="T1" fmla="*/ 0 h 284"/>
                    <a:gd name="T2" fmla="*/ 0 w 290"/>
                    <a:gd name="T3" fmla="*/ 1 h 284"/>
                    <a:gd name="T4" fmla="*/ 0 w 290"/>
                    <a:gd name="T5" fmla="*/ 1 h 284"/>
                    <a:gd name="T6" fmla="*/ 0 w 290"/>
                    <a:gd name="T7" fmla="*/ 1 h 284"/>
                    <a:gd name="T8" fmla="*/ 1 w 290"/>
                    <a:gd name="T9" fmla="*/ 0 h 284"/>
                    <a:gd name="T10" fmla="*/ 0 w 290"/>
                    <a:gd name="T11" fmla="*/ 0 h 284"/>
                    <a:gd name="T12" fmla="*/ 0 w 290"/>
                    <a:gd name="T13" fmla="*/ 0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90"/>
                    <a:gd name="T22" fmla="*/ 0 h 284"/>
                    <a:gd name="T23" fmla="*/ 290 w 290"/>
                    <a:gd name="T24" fmla="*/ 284 h 2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90" h="284">
                      <a:moveTo>
                        <a:pt x="24" y="182"/>
                      </a:moveTo>
                      <a:cubicBezTo>
                        <a:pt x="0" y="205"/>
                        <a:pt x="0" y="243"/>
                        <a:pt x="24" y="266"/>
                      </a:cubicBezTo>
                      <a:cubicBezTo>
                        <a:pt x="35" y="278"/>
                        <a:pt x="51" y="284"/>
                        <a:pt x="66" y="284"/>
                      </a:cubicBezTo>
                      <a:cubicBezTo>
                        <a:pt x="81" y="284"/>
                        <a:pt x="97" y="278"/>
                        <a:pt x="108" y="266"/>
                      </a:cubicBezTo>
                      <a:cubicBezTo>
                        <a:pt x="290" y="85"/>
                        <a:pt x="290" y="85"/>
                        <a:pt x="290" y="85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lnTo>
                        <a:pt x="24" y="182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32" name="Freeform 288"/>
                <p:cNvSpPr>
                  <a:spLocks noChangeAspect="1"/>
                </p:cNvSpPr>
                <p:nvPr/>
              </p:nvSpPr>
              <p:spPr bwMode="auto">
                <a:xfrm flipH="1">
                  <a:off x="3888" y="3333"/>
                  <a:ext cx="62" cy="63"/>
                </a:xfrm>
                <a:custGeom>
                  <a:avLst/>
                  <a:gdLst>
                    <a:gd name="T0" fmla="*/ 1 w 287"/>
                    <a:gd name="T1" fmla="*/ 0 h 287"/>
                    <a:gd name="T2" fmla="*/ 0 w 287"/>
                    <a:gd name="T3" fmla="*/ 0 h 287"/>
                    <a:gd name="T4" fmla="*/ 0 w 287"/>
                    <a:gd name="T5" fmla="*/ 0 h 287"/>
                    <a:gd name="T6" fmla="*/ 0 w 287"/>
                    <a:gd name="T7" fmla="*/ 1 h 287"/>
                    <a:gd name="T8" fmla="*/ 1 w 287"/>
                    <a:gd name="T9" fmla="*/ 0 h 287"/>
                    <a:gd name="T10" fmla="*/ 1 w 287"/>
                    <a:gd name="T11" fmla="*/ 0 h 2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7"/>
                    <a:gd name="T19" fmla="*/ 0 h 287"/>
                    <a:gd name="T20" fmla="*/ 287 w 287"/>
                    <a:gd name="T21" fmla="*/ 287 h 2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7" h="287">
                      <a:moveTo>
                        <a:pt x="263" y="24"/>
                      </a:moveTo>
                      <a:cubicBezTo>
                        <a:pt x="240" y="0"/>
                        <a:pt x="202" y="0"/>
                        <a:pt x="179" y="24"/>
                      </a:cubicBezTo>
                      <a:cubicBezTo>
                        <a:pt x="0" y="202"/>
                        <a:pt x="0" y="202"/>
                        <a:pt x="0" y="202"/>
                      </a:cubicBezTo>
                      <a:cubicBezTo>
                        <a:pt x="85" y="287"/>
                        <a:pt x="85" y="287"/>
                        <a:pt x="85" y="287"/>
                      </a:cubicBezTo>
                      <a:cubicBezTo>
                        <a:pt x="263" y="108"/>
                        <a:pt x="263" y="108"/>
                        <a:pt x="263" y="108"/>
                      </a:cubicBezTo>
                      <a:cubicBezTo>
                        <a:pt x="287" y="85"/>
                        <a:pt x="287" y="47"/>
                        <a:pt x="263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33" name="Freeform 289"/>
                <p:cNvSpPr>
                  <a:spLocks noChangeAspect="1"/>
                </p:cNvSpPr>
                <p:nvPr/>
              </p:nvSpPr>
              <p:spPr bwMode="auto">
                <a:xfrm flipH="1">
                  <a:off x="3953" y="3356"/>
                  <a:ext cx="80" cy="247"/>
                </a:xfrm>
                <a:custGeom>
                  <a:avLst/>
                  <a:gdLst>
                    <a:gd name="T0" fmla="*/ 0 w 365"/>
                    <a:gd name="T1" fmla="*/ 1 h 1139"/>
                    <a:gd name="T2" fmla="*/ 0 w 365"/>
                    <a:gd name="T3" fmla="*/ 1 h 1139"/>
                    <a:gd name="T4" fmla="*/ 0 w 365"/>
                    <a:gd name="T5" fmla="*/ 1 h 1139"/>
                    <a:gd name="T6" fmla="*/ 0 w 365"/>
                    <a:gd name="T7" fmla="*/ 1 h 1139"/>
                    <a:gd name="T8" fmla="*/ 0 w 365"/>
                    <a:gd name="T9" fmla="*/ 1 h 1139"/>
                    <a:gd name="T10" fmla="*/ 0 w 365"/>
                    <a:gd name="T11" fmla="*/ 1 h 1139"/>
                    <a:gd name="T12" fmla="*/ 0 w 365"/>
                    <a:gd name="T13" fmla="*/ 1 h 1139"/>
                    <a:gd name="T14" fmla="*/ 0 w 365"/>
                    <a:gd name="T15" fmla="*/ 1 h 1139"/>
                    <a:gd name="T16" fmla="*/ 0 w 365"/>
                    <a:gd name="T17" fmla="*/ 1 h 1139"/>
                    <a:gd name="T18" fmla="*/ 0 w 365"/>
                    <a:gd name="T19" fmla="*/ 1 h 1139"/>
                    <a:gd name="T20" fmla="*/ 0 w 365"/>
                    <a:gd name="T21" fmla="*/ 1 h 1139"/>
                    <a:gd name="T22" fmla="*/ 0 w 365"/>
                    <a:gd name="T23" fmla="*/ 1 h 1139"/>
                    <a:gd name="T24" fmla="*/ 0 w 365"/>
                    <a:gd name="T25" fmla="*/ 1 h 1139"/>
                    <a:gd name="T26" fmla="*/ 0 w 365"/>
                    <a:gd name="T27" fmla="*/ 1 h 1139"/>
                    <a:gd name="T28" fmla="*/ 0 w 365"/>
                    <a:gd name="T29" fmla="*/ 1 h 1139"/>
                    <a:gd name="T30" fmla="*/ 0 w 365"/>
                    <a:gd name="T31" fmla="*/ 1 h 1139"/>
                    <a:gd name="T32" fmla="*/ 0 w 365"/>
                    <a:gd name="T33" fmla="*/ 2 h 1139"/>
                    <a:gd name="T34" fmla="*/ 0 w 365"/>
                    <a:gd name="T35" fmla="*/ 3 h 1139"/>
                    <a:gd name="T36" fmla="*/ 0 w 365"/>
                    <a:gd name="T37" fmla="*/ 2 h 1139"/>
                    <a:gd name="T38" fmla="*/ 0 w 365"/>
                    <a:gd name="T39" fmla="*/ 1 h 1139"/>
                    <a:gd name="T40" fmla="*/ 1 w 365"/>
                    <a:gd name="T41" fmla="*/ 0 h 1139"/>
                    <a:gd name="T42" fmla="*/ 1 w 365"/>
                    <a:gd name="T43" fmla="*/ 0 h 1139"/>
                    <a:gd name="T44" fmla="*/ 0 w 365"/>
                    <a:gd name="T45" fmla="*/ 1 h 11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65"/>
                    <a:gd name="T70" fmla="*/ 0 h 1139"/>
                    <a:gd name="T71" fmla="*/ 365 w 365"/>
                    <a:gd name="T72" fmla="*/ 1139 h 11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65" h="1139">
                      <a:moveTo>
                        <a:pt x="18" y="263"/>
                      </a:moveTo>
                      <a:cubicBezTo>
                        <a:pt x="18" y="263"/>
                        <a:pt x="18" y="263"/>
                        <a:pt x="18" y="263"/>
                      </a:cubicBezTo>
                      <a:cubicBezTo>
                        <a:pt x="16" y="264"/>
                        <a:pt x="15" y="265"/>
                        <a:pt x="14" y="267"/>
                      </a:cubicBezTo>
                      <a:cubicBezTo>
                        <a:pt x="13" y="268"/>
                        <a:pt x="13" y="268"/>
                        <a:pt x="12" y="269"/>
                      </a:cubicBezTo>
                      <a:cubicBezTo>
                        <a:pt x="11" y="270"/>
                        <a:pt x="11" y="271"/>
                        <a:pt x="10" y="272"/>
                      </a:cubicBezTo>
                      <a:cubicBezTo>
                        <a:pt x="10" y="273"/>
                        <a:pt x="9" y="273"/>
                        <a:pt x="8" y="274"/>
                      </a:cubicBezTo>
                      <a:cubicBezTo>
                        <a:pt x="8" y="275"/>
                        <a:pt x="8" y="276"/>
                        <a:pt x="7" y="277"/>
                      </a:cubicBezTo>
                      <a:cubicBezTo>
                        <a:pt x="7" y="278"/>
                        <a:pt x="6" y="279"/>
                        <a:pt x="6" y="279"/>
                      </a:cubicBezTo>
                      <a:cubicBezTo>
                        <a:pt x="5" y="280"/>
                        <a:pt x="5" y="281"/>
                        <a:pt x="5" y="282"/>
                      </a:cubicBezTo>
                      <a:cubicBezTo>
                        <a:pt x="4" y="283"/>
                        <a:pt x="4" y="284"/>
                        <a:pt x="4" y="285"/>
                      </a:cubicBezTo>
                      <a:cubicBezTo>
                        <a:pt x="3" y="286"/>
                        <a:pt x="3" y="287"/>
                        <a:pt x="3" y="288"/>
                      </a:cubicBezTo>
                      <a:cubicBezTo>
                        <a:pt x="2" y="289"/>
                        <a:pt x="2" y="289"/>
                        <a:pt x="2" y="290"/>
                      </a:cubicBezTo>
                      <a:cubicBezTo>
                        <a:pt x="2" y="291"/>
                        <a:pt x="1" y="292"/>
                        <a:pt x="1" y="293"/>
                      </a:cubicBezTo>
                      <a:cubicBezTo>
                        <a:pt x="1" y="294"/>
                        <a:pt x="1" y="296"/>
                        <a:pt x="1" y="297"/>
                      </a:cubicBezTo>
                      <a:cubicBezTo>
                        <a:pt x="1" y="297"/>
                        <a:pt x="0" y="298"/>
                        <a:pt x="0" y="299"/>
                      </a:cubicBezTo>
                      <a:cubicBezTo>
                        <a:pt x="0" y="301"/>
                        <a:pt x="0" y="303"/>
                        <a:pt x="0" y="305"/>
                      </a:cubicBezTo>
                      <a:cubicBezTo>
                        <a:pt x="0" y="1079"/>
                        <a:pt x="0" y="1079"/>
                        <a:pt x="0" y="1079"/>
                      </a:cubicBezTo>
                      <a:cubicBezTo>
                        <a:pt x="0" y="1112"/>
                        <a:pt x="27" y="1139"/>
                        <a:pt x="60" y="1139"/>
                      </a:cubicBezTo>
                      <a:cubicBezTo>
                        <a:pt x="93" y="1139"/>
                        <a:pt x="120" y="1112"/>
                        <a:pt x="120" y="1079"/>
                      </a:cubicBezTo>
                      <a:cubicBezTo>
                        <a:pt x="120" y="330"/>
                        <a:pt x="120" y="330"/>
                        <a:pt x="120" y="330"/>
                      </a:cubicBezTo>
                      <a:cubicBezTo>
                        <a:pt x="365" y="85"/>
                        <a:pt x="365" y="85"/>
                        <a:pt x="365" y="85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lnTo>
                        <a:pt x="18" y="263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34" name="Freeform 290"/>
                <p:cNvSpPr>
                  <a:spLocks noChangeAspect="1"/>
                </p:cNvSpPr>
                <p:nvPr/>
              </p:nvSpPr>
              <p:spPr bwMode="auto">
                <a:xfrm flipH="1">
                  <a:off x="3910" y="3312"/>
                  <a:ext cx="62" cy="62"/>
                </a:xfrm>
                <a:custGeom>
                  <a:avLst/>
                  <a:gdLst>
                    <a:gd name="T0" fmla="*/ 1 w 286"/>
                    <a:gd name="T1" fmla="*/ 0 h 286"/>
                    <a:gd name="T2" fmla="*/ 0 w 286"/>
                    <a:gd name="T3" fmla="*/ 0 h 286"/>
                    <a:gd name="T4" fmla="*/ 0 w 286"/>
                    <a:gd name="T5" fmla="*/ 0 h 286"/>
                    <a:gd name="T6" fmla="*/ 0 w 286"/>
                    <a:gd name="T7" fmla="*/ 1 h 286"/>
                    <a:gd name="T8" fmla="*/ 1 w 286"/>
                    <a:gd name="T9" fmla="*/ 0 h 286"/>
                    <a:gd name="T10" fmla="*/ 1 w 286"/>
                    <a:gd name="T11" fmla="*/ 0 h 2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6"/>
                    <a:gd name="T19" fmla="*/ 0 h 286"/>
                    <a:gd name="T20" fmla="*/ 286 w 286"/>
                    <a:gd name="T21" fmla="*/ 286 h 2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6" h="286">
                      <a:moveTo>
                        <a:pt x="262" y="24"/>
                      </a:moveTo>
                      <a:cubicBezTo>
                        <a:pt x="239" y="0"/>
                        <a:pt x="201" y="0"/>
                        <a:pt x="178" y="24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85" y="286"/>
                        <a:pt x="85" y="286"/>
                        <a:pt x="85" y="286"/>
                      </a:cubicBezTo>
                      <a:cubicBezTo>
                        <a:pt x="262" y="108"/>
                        <a:pt x="262" y="108"/>
                        <a:pt x="262" y="108"/>
                      </a:cubicBezTo>
                      <a:cubicBezTo>
                        <a:pt x="286" y="85"/>
                        <a:pt x="286" y="47"/>
                        <a:pt x="262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912" name="AutoShape 291"/>
              <p:cNvSpPr>
                <a:spLocks noChangeArrowheads="1"/>
              </p:cNvSpPr>
              <p:nvPr/>
            </p:nvSpPr>
            <p:spPr bwMode="auto">
              <a:xfrm rot="8882962">
                <a:off x="4216" y="1312"/>
                <a:ext cx="145" cy="2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400"/>
                      <a:pt x="16199" y="7817"/>
                      <a:pt x="16199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913" name="Group 531"/>
              <p:cNvGrpSpPr>
                <a:grpSpLocks/>
              </p:cNvGrpSpPr>
              <p:nvPr/>
            </p:nvGrpSpPr>
            <p:grpSpPr bwMode="auto">
              <a:xfrm>
                <a:off x="3744" y="1792"/>
                <a:ext cx="605" cy="442"/>
                <a:chOff x="3744" y="1792"/>
                <a:chExt cx="605" cy="442"/>
              </a:xfrm>
            </p:grpSpPr>
            <p:sp>
              <p:nvSpPr>
                <p:cNvPr id="23914" name="Text Box 570"/>
                <p:cNvSpPr txBox="1">
                  <a:spLocks noChangeArrowheads="1"/>
                </p:cNvSpPr>
                <p:nvPr/>
              </p:nvSpPr>
              <p:spPr bwMode="auto">
                <a:xfrm>
                  <a:off x="3744" y="1792"/>
                  <a:ext cx="384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rgbClr val="000000"/>
                      </a:solidFill>
                      <a:latin typeface="Arial" charset="0"/>
                    </a:rPr>
                    <a:t>ICs</a:t>
                  </a:r>
                </a:p>
              </p:txBody>
            </p:sp>
            <p:grpSp>
              <p:nvGrpSpPr>
                <p:cNvPr id="23915" name="Group 530"/>
                <p:cNvGrpSpPr>
                  <a:grpSpLocks/>
                </p:cNvGrpSpPr>
                <p:nvPr/>
              </p:nvGrpSpPr>
              <p:grpSpPr bwMode="auto">
                <a:xfrm>
                  <a:off x="3968" y="1946"/>
                  <a:ext cx="381" cy="288"/>
                  <a:chOff x="3968" y="1946"/>
                  <a:chExt cx="381" cy="288"/>
                </a:xfrm>
              </p:grpSpPr>
              <p:sp>
                <p:nvSpPr>
                  <p:cNvPr id="23916" name="AutoShape 238"/>
                  <p:cNvSpPr>
                    <a:spLocks noChangeAspect="1" noChangeArrowheads="1"/>
                  </p:cNvSpPr>
                  <p:nvPr/>
                </p:nvSpPr>
                <p:spPr bwMode="auto">
                  <a:xfrm rot="3523570">
                    <a:off x="4143" y="1935"/>
                    <a:ext cx="173" cy="23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68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lnTo>
                          <a:pt x="5400" y="10800"/>
                        </a:lnTo>
                        <a:close/>
                      </a:path>
                    </a:pathLst>
                  </a:custGeom>
                  <a:solidFill>
                    <a:srgbClr val="66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917" name="Group 239"/>
                  <p:cNvGrpSpPr>
                    <a:grpSpLocks/>
                  </p:cNvGrpSpPr>
                  <p:nvPr/>
                </p:nvGrpSpPr>
                <p:grpSpPr bwMode="auto">
                  <a:xfrm rot="-6771188">
                    <a:off x="4008" y="1944"/>
                    <a:ext cx="288" cy="291"/>
                    <a:chOff x="3888" y="3312"/>
                    <a:chExt cx="299" cy="291"/>
                  </a:xfrm>
                </p:grpSpPr>
                <p:sp>
                  <p:nvSpPr>
                    <p:cNvPr id="23919" name="Freeform 24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080" y="3377"/>
                      <a:ext cx="63" cy="62"/>
                    </a:xfrm>
                    <a:custGeom>
                      <a:avLst/>
                      <a:gdLst>
                        <a:gd name="T0" fmla="*/ 0 w 290"/>
                        <a:gd name="T1" fmla="*/ 0 h 284"/>
                        <a:gd name="T2" fmla="*/ 0 w 290"/>
                        <a:gd name="T3" fmla="*/ 1 h 284"/>
                        <a:gd name="T4" fmla="*/ 0 w 290"/>
                        <a:gd name="T5" fmla="*/ 1 h 284"/>
                        <a:gd name="T6" fmla="*/ 0 w 290"/>
                        <a:gd name="T7" fmla="*/ 1 h 284"/>
                        <a:gd name="T8" fmla="*/ 1 w 290"/>
                        <a:gd name="T9" fmla="*/ 0 h 284"/>
                        <a:gd name="T10" fmla="*/ 0 w 290"/>
                        <a:gd name="T11" fmla="*/ 0 h 284"/>
                        <a:gd name="T12" fmla="*/ 0 w 290"/>
                        <a:gd name="T13" fmla="*/ 0 h 28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290"/>
                        <a:gd name="T22" fmla="*/ 0 h 284"/>
                        <a:gd name="T23" fmla="*/ 290 w 290"/>
                        <a:gd name="T24" fmla="*/ 284 h 284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290" h="284">
                          <a:moveTo>
                            <a:pt x="24" y="182"/>
                          </a:moveTo>
                          <a:cubicBezTo>
                            <a:pt x="0" y="205"/>
                            <a:pt x="0" y="243"/>
                            <a:pt x="24" y="266"/>
                          </a:cubicBezTo>
                          <a:cubicBezTo>
                            <a:pt x="35" y="278"/>
                            <a:pt x="51" y="284"/>
                            <a:pt x="66" y="284"/>
                          </a:cubicBezTo>
                          <a:cubicBezTo>
                            <a:pt x="81" y="284"/>
                            <a:pt x="97" y="278"/>
                            <a:pt x="108" y="266"/>
                          </a:cubicBezTo>
                          <a:cubicBezTo>
                            <a:pt x="290" y="85"/>
                            <a:pt x="290" y="85"/>
                            <a:pt x="290" y="85"/>
                          </a:cubicBezTo>
                          <a:cubicBezTo>
                            <a:pt x="205" y="0"/>
                            <a:pt x="205" y="0"/>
                            <a:pt x="205" y="0"/>
                          </a:cubicBezTo>
                          <a:lnTo>
                            <a:pt x="24" y="182"/>
                          </a:lnTo>
                          <a:close/>
                        </a:path>
                      </a:pathLst>
                    </a:custGeom>
                    <a:noFill/>
                    <a:ln w="22225">
                      <a:solidFill>
                        <a:srgbClr val="3366FF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20" name="Freeform 24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125" y="3333"/>
                      <a:ext cx="62" cy="63"/>
                    </a:xfrm>
                    <a:custGeom>
                      <a:avLst/>
                      <a:gdLst>
                        <a:gd name="T0" fmla="*/ 1 w 287"/>
                        <a:gd name="T1" fmla="*/ 0 h 287"/>
                        <a:gd name="T2" fmla="*/ 0 w 287"/>
                        <a:gd name="T3" fmla="*/ 0 h 287"/>
                        <a:gd name="T4" fmla="*/ 0 w 287"/>
                        <a:gd name="T5" fmla="*/ 0 h 287"/>
                        <a:gd name="T6" fmla="*/ 0 w 287"/>
                        <a:gd name="T7" fmla="*/ 1 h 287"/>
                        <a:gd name="T8" fmla="*/ 1 w 287"/>
                        <a:gd name="T9" fmla="*/ 0 h 287"/>
                        <a:gd name="T10" fmla="*/ 1 w 287"/>
                        <a:gd name="T11" fmla="*/ 0 h 28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287"/>
                        <a:gd name="T19" fmla="*/ 0 h 287"/>
                        <a:gd name="T20" fmla="*/ 287 w 287"/>
                        <a:gd name="T21" fmla="*/ 287 h 28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87" h="287">
                          <a:moveTo>
                            <a:pt x="263" y="24"/>
                          </a:moveTo>
                          <a:cubicBezTo>
                            <a:pt x="240" y="0"/>
                            <a:pt x="202" y="0"/>
                            <a:pt x="179" y="24"/>
                          </a:cubicBezTo>
                          <a:cubicBezTo>
                            <a:pt x="0" y="202"/>
                            <a:pt x="0" y="202"/>
                            <a:pt x="0" y="202"/>
                          </a:cubicBezTo>
                          <a:cubicBezTo>
                            <a:pt x="85" y="287"/>
                            <a:pt x="85" y="287"/>
                            <a:pt x="85" y="287"/>
                          </a:cubicBezTo>
                          <a:cubicBezTo>
                            <a:pt x="263" y="108"/>
                            <a:pt x="263" y="108"/>
                            <a:pt x="263" y="108"/>
                          </a:cubicBezTo>
                          <a:cubicBezTo>
                            <a:pt x="287" y="85"/>
                            <a:pt x="287" y="47"/>
                            <a:pt x="263" y="24"/>
                          </a:cubicBezTo>
                          <a:close/>
                        </a:path>
                      </a:pathLst>
                    </a:custGeom>
                    <a:noFill/>
                    <a:ln w="22225">
                      <a:solidFill>
                        <a:srgbClr val="3366FF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21" name="Freeform 24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042" y="3356"/>
                      <a:ext cx="80" cy="247"/>
                    </a:xfrm>
                    <a:custGeom>
                      <a:avLst/>
                      <a:gdLst>
                        <a:gd name="T0" fmla="*/ 0 w 365"/>
                        <a:gd name="T1" fmla="*/ 1 h 1139"/>
                        <a:gd name="T2" fmla="*/ 0 w 365"/>
                        <a:gd name="T3" fmla="*/ 1 h 1139"/>
                        <a:gd name="T4" fmla="*/ 0 w 365"/>
                        <a:gd name="T5" fmla="*/ 1 h 1139"/>
                        <a:gd name="T6" fmla="*/ 0 w 365"/>
                        <a:gd name="T7" fmla="*/ 1 h 1139"/>
                        <a:gd name="T8" fmla="*/ 0 w 365"/>
                        <a:gd name="T9" fmla="*/ 1 h 1139"/>
                        <a:gd name="T10" fmla="*/ 0 w 365"/>
                        <a:gd name="T11" fmla="*/ 1 h 1139"/>
                        <a:gd name="T12" fmla="*/ 0 w 365"/>
                        <a:gd name="T13" fmla="*/ 1 h 1139"/>
                        <a:gd name="T14" fmla="*/ 0 w 365"/>
                        <a:gd name="T15" fmla="*/ 1 h 1139"/>
                        <a:gd name="T16" fmla="*/ 0 w 365"/>
                        <a:gd name="T17" fmla="*/ 1 h 1139"/>
                        <a:gd name="T18" fmla="*/ 0 w 365"/>
                        <a:gd name="T19" fmla="*/ 1 h 1139"/>
                        <a:gd name="T20" fmla="*/ 0 w 365"/>
                        <a:gd name="T21" fmla="*/ 1 h 1139"/>
                        <a:gd name="T22" fmla="*/ 0 w 365"/>
                        <a:gd name="T23" fmla="*/ 1 h 1139"/>
                        <a:gd name="T24" fmla="*/ 0 w 365"/>
                        <a:gd name="T25" fmla="*/ 1 h 1139"/>
                        <a:gd name="T26" fmla="*/ 0 w 365"/>
                        <a:gd name="T27" fmla="*/ 1 h 1139"/>
                        <a:gd name="T28" fmla="*/ 0 w 365"/>
                        <a:gd name="T29" fmla="*/ 1 h 1139"/>
                        <a:gd name="T30" fmla="*/ 0 w 365"/>
                        <a:gd name="T31" fmla="*/ 1 h 1139"/>
                        <a:gd name="T32" fmla="*/ 0 w 365"/>
                        <a:gd name="T33" fmla="*/ 2 h 1139"/>
                        <a:gd name="T34" fmla="*/ 0 w 365"/>
                        <a:gd name="T35" fmla="*/ 3 h 1139"/>
                        <a:gd name="T36" fmla="*/ 0 w 365"/>
                        <a:gd name="T37" fmla="*/ 2 h 1139"/>
                        <a:gd name="T38" fmla="*/ 0 w 365"/>
                        <a:gd name="T39" fmla="*/ 1 h 1139"/>
                        <a:gd name="T40" fmla="*/ 1 w 365"/>
                        <a:gd name="T41" fmla="*/ 0 h 1139"/>
                        <a:gd name="T42" fmla="*/ 1 w 365"/>
                        <a:gd name="T43" fmla="*/ 0 h 1139"/>
                        <a:gd name="T44" fmla="*/ 0 w 365"/>
                        <a:gd name="T45" fmla="*/ 1 h 1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365"/>
                        <a:gd name="T70" fmla="*/ 0 h 1139"/>
                        <a:gd name="T71" fmla="*/ 365 w 365"/>
                        <a:gd name="T72" fmla="*/ 1139 h 1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365" h="1139">
                          <a:moveTo>
                            <a:pt x="18" y="263"/>
                          </a:moveTo>
                          <a:cubicBezTo>
                            <a:pt x="18" y="263"/>
                            <a:pt x="18" y="263"/>
                            <a:pt x="18" y="263"/>
                          </a:cubicBezTo>
                          <a:cubicBezTo>
                            <a:pt x="16" y="264"/>
                            <a:pt x="15" y="265"/>
                            <a:pt x="14" y="267"/>
                          </a:cubicBezTo>
                          <a:cubicBezTo>
                            <a:pt x="13" y="268"/>
                            <a:pt x="13" y="268"/>
                            <a:pt x="12" y="269"/>
                          </a:cubicBezTo>
                          <a:cubicBezTo>
                            <a:pt x="11" y="270"/>
                            <a:pt x="11" y="271"/>
                            <a:pt x="10" y="272"/>
                          </a:cubicBezTo>
                          <a:cubicBezTo>
                            <a:pt x="10" y="273"/>
                            <a:pt x="9" y="273"/>
                            <a:pt x="8" y="274"/>
                          </a:cubicBezTo>
                          <a:cubicBezTo>
                            <a:pt x="8" y="275"/>
                            <a:pt x="8" y="276"/>
                            <a:pt x="7" y="277"/>
                          </a:cubicBezTo>
                          <a:cubicBezTo>
                            <a:pt x="7" y="278"/>
                            <a:pt x="6" y="279"/>
                            <a:pt x="6" y="279"/>
                          </a:cubicBezTo>
                          <a:cubicBezTo>
                            <a:pt x="5" y="280"/>
                            <a:pt x="5" y="281"/>
                            <a:pt x="5" y="282"/>
                          </a:cubicBezTo>
                          <a:cubicBezTo>
                            <a:pt x="4" y="283"/>
                            <a:pt x="4" y="284"/>
                            <a:pt x="4" y="285"/>
                          </a:cubicBezTo>
                          <a:cubicBezTo>
                            <a:pt x="3" y="286"/>
                            <a:pt x="3" y="287"/>
                            <a:pt x="3" y="288"/>
                          </a:cubicBezTo>
                          <a:cubicBezTo>
                            <a:pt x="2" y="289"/>
                            <a:pt x="2" y="289"/>
                            <a:pt x="2" y="290"/>
                          </a:cubicBezTo>
                          <a:cubicBezTo>
                            <a:pt x="2" y="291"/>
                            <a:pt x="1" y="292"/>
                            <a:pt x="1" y="293"/>
                          </a:cubicBezTo>
                          <a:cubicBezTo>
                            <a:pt x="1" y="294"/>
                            <a:pt x="1" y="296"/>
                            <a:pt x="1" y="297"/>
                          </a:cubicBezTo>
                          <a:cubicBezTo>
                            <a:pt x="1" y="297"/>
                            <a:pt x="0" y="298"/>
                            <a:pt x="0" y="299"/>
                          </a:cubicBezTo>
                          <a:cubicBezTo>
                            <a:pt x="0" y="301"/>
                            <a:pt x="0" y="303"/>
                            <a:pt x="0" y="305"/>
                          </a:cubicBezTo>
                          <a:cubicBezTo>
                            <a:pt x="0" y="1079"/>
                            <a:pt x="0" y="1079"/>
                            <a:pt x="0" y="1079"/>
                          </a:cubicBezTo>
                          <a:cubicBezTo>
                            <a:pt x="0" y="1112"/>
                            <a:pt x="27" y="1139"/>
                            <a:pt x="60" y="1139"/>
                          </a:cubicBezTo>
                          <a:cubicBezTo>
                            <a:pt x="93" y="1139"/>
                            <a:pt x="120" y="1112"/>
                            <a:pt x="120" y="1079"/>
                          </a:cubicBezTo>
                          <a:cubicBezTo>
                            <a:pt x="120" y="330"/>
                            <a:pt x="120" y="330"/>
                            <a:pt x="120" y="330"/>
                          </a:cubicBezTo>
                          <a:cubicBezTo>
                            <a:pt x="365" y="85"/>
                            <a:pt x="365" y="85"/>
                            <a:pt x="365" y="85"/>
                          </a:cubicBezTo>
                          <a:cubicBezTo>
                            <a:pt x="280" y="0"/>
                            <a:pt x="280" y="0"/>
                            <a:pt x="280" y="0"/>
                          </a:cubicBezTo>
                          <a:lnTo>
                            <a:pt x="18" y="263"/>
                          </a:lnTo>
                          <a:close/>
                        </a:path>
                      </a:pathLst>
                    </a:custGeom>
                    <a:noFill/>
                    <a:ln w="22225">
                      <a:solidFill>
                        <a:srgbClr val="3366FF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22" name="Freeform 24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103" y="3312"/>
                      <a:ext cx="62" cy="62"/>
                    </a:xfrm>
                    <a:custGeom>
                      <a:avLst/>
                      <a:gdLst>
                        <a:gd name="T0" fmla="*/ 1 w 286"/>
                        <a:gd name="T1" fmla="*/ 0 h 286"/>
                        <a:gd name="T2" fmla="*/ 0 w 286"/>
                        <a:gd name="T3" fmla="*/ 0 h 286"/>
                        <a:gd name="T4" fmla="*/ 0 w 286"/>
                        <a:gd name="T5" fmla="*/ 0 h 286"/>
                        <a:gd name="T6" fmla="*/ 0 w 286"/>
                        <a:gd name="T7" fmla="*/ 1 h 286"/>
                        <a:gd name="T8" fmla="*/ 1 w 286"/>
                        <a:gd name="T9" fmla="*/ 0 h 286"/>
                        <a:gd name="T10" fmla="*/ 1 w 286"/>
                        <a:gd name="T11" fmla="*/ 0 h 28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286"/>
                        <a:gd name="T19" fmla="*/ 0 h 286"/>
                        <a:gd name="T20" fmla="*/ 286 w 286"/>
                        <a:gd name="T21" fmla="*/ 286 h 28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86" h="286">
                          <a:moveTo>
                            <a:pt x="262" y="24"/>
                          </a:moveTo>
                          <a:cubicBezTo>
                            <a:pt x="239" y="0"/>
                            <a:pt x="201" y="0"/>
                            <a:pt x="178" y="24"/>
                          </a:cubicBezTo>
                          <a:cubicBezTo>
                            <a:pt x="0" y="201"/>
                            <a:pt x="0" y="201"/>
                            <a:pt x="0" y="201"/>
                          </a:cubicBezTo>
                          <a:cubicBezTo>
                            <a:pt x="85" y="286"/>
                            <a:pt x="85" y="286"/>
                            <a:pt x="85" y="286"/>
                          </a:cubicBezTo>
                          <a:cubicBezTo>
                            <a:pt x="262" y="108"/>
                            <a:pt x="262" y="108"/>
                            <a:pt x="262" y="108"/>
                          </a:cubicBezTo>
                          <a:cubicBezTo>
                            <a:pt x="286" y="85"/>
                            <a:pt x="286" y="47"/>
                            <a:pt x="262" y="24"/>
                          </a:cubicBezTo>
                          <a:close/>
                        </a:path>
                      </a:pathLst>
                    </a:custGeom>
                    <a:noFill/>
                    <a:ln w="22225">
                      <a:solidFill>
                        <a:srgbClr val="3366FF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23" name="Freeform 244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3932" y="3377"/>
                      <a:ext cx="63" cy="62"/>
                    </a:xfrm>
                    <a:custGeom>
                      <a:avLst/>
                      <a:gdLst>
                        <a:gd name="T0" fmla="*/ 0 w 290"/>
                        <a:gd name="T1" fmla="*/ 0 h 284"/>
                        <a:gd name="T2" fmla="*/ 0 w 290"/>
                        <a:gd name="T3" fmla="*/ 1 h 284"/>
                        <a:gd name="T4" fmla="*/ 0 w 290"/>
                        <a:gd name="T5" fmla="*/ 1 h 284"/>
                        <a:gd name="T6" fmla="*/ 0 w 290"/>
                        <a:gd name="T7" fmla="*/ 1 h 284"/>
                        <a:gd name="T8" fmla="*/ 1 w 290"/>
                        <a:gd name="T9" fmla="*/ 0 h 284"/>
                        <a:gd name="T10" fmla="*/ 0 w 290"/>
                        <a:gd name="T11" fmla="*/ 0 h 284"/>
                        <a:gd name="T12" fmla="*/ 0 w 290"/>
                        <a:gd name="T13" fmla="*/ 0 h 28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290"/>
                        <a:gd name="T22" fmla="*/ 0 h 284"/>
                        <a:gd name="T23" fmla="*/ 290 w 290"/>
                        <a:gd name="T24" fmla="*/ 284 h 284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290" h="284">
                          <a:moveTo>
                            <a:pt x="24" y="182"/>
                          </a:moveTo>
                          <a:cubicBezTo>
                            <a:pt x="0" y="205"/>
                            <a:pt x="0" y="243"/>
                            <a:pt x="24" y="266"/>
                          </a:cubicBezTo>
                          <a:cubicBezTo>
                            <a:pt x="35" y="278"/>
                            <a:pt x="51" y="284"/>
                            <a:pt x="66" y="284"/>
                          </a:cubicBezTo>
                          <a:cubicBezTo>
                            <a:pt x="81" y="284"/>
                            <a:pt x="97" y="278"/>
                            <a:pt x="108" y="266"/>
                          </a:cubicBezTo>
                          <a:cubicBezTo>
                            <a:pt x="290" y="85"/>
                            <a:pt x="290" y="85"/>
                            <a:pt x="290" y="85"/>
                          </a:cubicBezTo>
                          <a:cubicBezTo>
                            <a:pt x="205" y="0"/>
                            <a:pt x="205" y="0"/>
                            <a:pt x="205" y="0"/>
                          </a:cubicBezTo>
                          <a:lnTo>
                            <a:pt x="24" y="182"/>
                          </a:lnTo>
                          <a:close/>
                        </a:path>
                      </a:pathLst>
                    </a:custGeom>
                    <a:noFill/>
                    <a:ln w="22225">
                      <a:solidFill>
                        <a:srgbClr val="3366FF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24" name="Freeform 245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3888" y="3333"/>
                      <a:ext cx="62" cy="63"/>
                    </a:xfrm>
                    <a:custGeom>
                      <a:avLst/>
                      <a:gdLst>
                        <a:gd name="T0" fmla="*/ 1 w 287"/>
                        <a:gd name="T1" fmla="*/ 0 h 287"/>
                        <a:gd name="T2" fmla="*/ 0 w 287"/>
                        <a:gd name="T3" fmla="*/ 0 h 287"/>
                        <a:gd name="T4" fmla="*/ 0 w 287"/>
                        <a:gd name="T5" fmla="*/ 0 h 287"/>
                        <a:gd name="T6" fmla="*/ 0 w 287"/>
                        <a:gd name="T7" fmla="*/ 1 h 287"/>
                        <a:gd name="T8" fmla="*/ 1 w 287"/>
                        <a:gd name="T9" fmla="*/ 0 h 287"/>
                        <a:gd name="T10" fmla="*/ 1 w 287"/>
                        <a:gd name="T11" fmla="*/ 0 h 28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287"/>
                        <a:gd name="T19" fmla="*/ 0 h 287"/>
                        <a:gd name="T20" fmla="*/ 287 w 287"/>
                        <a:gd name="T21" fmla="*/ 287 h 28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87" h="287">
                          <a:moveTo>
                            <a:pt x="263" y="24"/>
                          </a:moveTo>
                          <a:cubicBezTo>
                            <a:pt x="240" y="0"/>
                            <a:pt x="202" y="0"/>
                            <a:pt x="179" y="24"/>
                          </a:cubicBezTo>
                          <a:cubicBezTo>
                            <a:pt x="0" y="202"/>
                            <a:pt x="0" y="202"/>
                            <a:pt x="0" y="202"/>
                          </a:cubicBezTo>
                          <a:cubicBezTo>
                            <a:pt x="85" y="287"/>
                            <a:pt x="85" y="287"/>
                            <a:pt x="85" y="287"/>
                          </a:cubicBezTo>
                          <a:cubicBezTo>
                            <a:pt x="263" y="108"/>
                            <a:pt x="263" y="108"/>
                            <a:pt x="263" y="108"/>
                          </a:cubicBezTo>
                          <a:cubicBezTo>
                            <a:pt x="287" y="85"/>
                            <a:pt x="287" y="47"/>
                            <a:pt x="263" y="24"/>
                          </a:cubicBezTo>
                          <a:close/>
                        </a:path>
                      </a:pathLst>
                    </a:custGeom>
                    <a:noFill/>
                    <a:ln w="22225">
                      <a:solidFill>
                        <a:srgbClr val="3366FF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25" name="Freeform 246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3953" y="3356"/>
                      <a:ext cx="80" cy="247"/>
                    </a:xfrm>
                    <a:custGeom>
                      <a:avLst/>
                      <a:gdLst>
                        <a:gd name="T0" fmla="*/ 0 w 365"/>
                        <a:gd name="T1" fmla="*/ 1 h 1139"/>
                        <a:gd name="T2" fmla="*/ 0 w 365"/>
                        <a:gd name="T3" fmla="*/ 1 h 1139"/>
                        <a:gd name="T4" fmla="*/ 0 w 365"/>
                        <a:gd name="T5" fmla="*/ 1 h 1139"/>
                        <a:gd name="T6" fmla="*/ 0 w 365"/>
                        <a:gd name="T7" fmla="*/ 1 h 1139"/>
                        <a:gd name="T8" fmla="*/ 0 w 365"/>
                        <a:gd name="T9" fmla="*/ 1 h 1139"/>
                        <a:gd name="T10" fmla="*/ 0 w 365"/>
                        <a:gd name="T11" fmla="*/ 1 h 1139"/>
                        <a:gd name="T12" fmla="*/ 0 w 365"/>
                        <a:gd name="T13" fmla="*/ 1 h 1139"/>
                        <a:gd name="T14" fmla="*/ 0 w 365"/>
                        <a:gd name="T15" fmla="*/ 1 h 1139"/>
                        <a:gd name="T16" fmla="*/ 0 w 365"/>
                        <a:gd name="T17" fmla="*/ 1 h 1139"/>
                        <a:gd name="T18" fmla="*/ 0 w 365"/>
                        <a:gd name="T19" fmla="*/ 1 h 1139"/>
                        <a:gd name="T20" fmla="*/ 0 w 365"/>
                        <a:gd name="T21" fmla="*/ 1 h 1139"/>
                        <a:gd name="T22" fmla="*/ 0 w 365"/>
                        <a:gd name="T23" fmla="*/ 1 h 1139"/>
                        <a:gd name="T24" fmla="*/ 0 w 365"/>
                        <a:gd name="T25" fmla="*/ 1 h 1139"/>
                        <a:gd name="T26" fmla="*/ 0 w 365"/>
                        <a:gd name="T27" fmla="*/ 1 h 1139"/>
                        <a:gd name="T28" fmla="*/ 0 w 365"/>
                        <a:gd name="T29" fmla="*/ 1 h 1139"/>
                        <a:gd name="T30" fmla="*/ 0 w 365"/>
                        <a:gd name="T31" fmla="*/ 1 h 1139"/>
                        <a:gd name="T32" fmla="*/ 0 w 365"/>
                        <a:gd name="T33" fmla="*/ 2 h 1139"/>
                        <a:gd name="T34" fmla="*/ 0 w 365"/>
                        <a:gd name="T35" fmla="*/ 3 h 1139"/>
                        <a:gd name="T36" fmla="*/ 0 w 365"/>
                        <a:gd name="T37" fmla="*/ 2 h 1139"/>
                        <a:gd name="T38" fmla="*/ 0 w 365"/>
                        <a:gd name="T39" fmla="*/ 1 h 1139"/>
                        <a:gd name="T40" fmla="*/ 1 w 365"/>
                        <a:gd name="T41" fmla="*/ 0 h 1139"/>
                        <a:gd name="T42" fmla="*/ 1 w 365"/>
                        <a:gd name="T43" fmla="*/ 0 h 1139"/>
                        <a:gd name="T44" fmla="*/ 0 w 365"/>
                        <a:gd name="T45" fmla="*/ 1 h 1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365"/>
                        <a:gd name="T70" fmla="*/ 0 h 1139"/>
                        <a:gd name="T71" fmla="*/ 365 w 365"/>
                        <a:gd name="T72" fmla="*/ 1139 h 1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365" h="1139">
                          <a:moveTo>
                            <a:pt x="18" y="263"/>
                          </a:moveTo>
                          <a:cubicBezTo>
                            <a:pt x="18" y="263"/>
                            <a:pt x="18" y="263"/>
                            <a:pt x="18" y="263"/>
                          </a:cubicBezTo>
                          <a:cubicBezTo>
                            <a:pt x="16" y="264"/>
                            <a:pt x="15" y="265"/>
                            <a:pt x="14" y="267"/>
                          </a:cubicBezTo>
                          <a:cubicBezTo>
                            <a:pt x="13" y="268"/>
                            <a:pt x="13" y="268"/>
                            <a:pt x="12" y="269"/>
                          </a:cubicBezTo>
                          <a:cubicBezTo>
                            <a:pt x="11" y="270"/>
                            <a:pt x="11" y="271"/>
                            <a:pt x="10" y="272"/>
                          </a:cubicBezTo>
                          <a:cubicBezTo>
                            <a:pt x="10" y="273"/>
                            <a:pt x="9" y="273"/>
                            <a:pt x="8" y="274"/>
                          </a:cubicBezTo>
                          <a:cubicBezTo>
                            <a:pt x="8" y="275"/>
                            <a:pt x="8" y="276"/>
                            <a:pt x="7" y="277"/>
                          </a:cubicBezTo>
                          <a:cubicBezTo>
                            <a:pt x="7" y="278"/>
                            <a:pt x="6" y="279"/>
                            <a:pt x="6" y="279"/>
                          </a:cubicBezTo>
                          <a:cubicBezTo>
                            <a:pt x="5" y="280"/>
                            <a:pt x="5" y="281"/>
                            <a:pt x="5" y="282"/>
                          </a:cubicBezTo>
                          <a:cubicBezTo>
                            <a:pt x="4" y="283"/>
                            <a:pt x="4" y="284"/>
                            <a:pt x="4" y="285"/>
                          </a:cubicBezTo>
                          <a:cubicBezTo>
                            <a:pt x="3" y="286"/>
                            <a:pt x="3" y="287"/>
                            <a:pt x="3" y="288"/>
                          </a:cubicBezTo>
                          <a:cubicBezTo>
                            <a:pt x="2" y="289"/>
                            <a:pt x="2" y="289"/>
                            <a:pt x="2" y="290"/>
                          </a:cubicBezTo>
                          <a:cubicBezTo>
                            <a:pt x="2" y="291"/>
                            <a:pt x="1" y="292"/>
                            <a:pt x="1" y="293"/>
                          </a:cubicBezTo>
                          <a:cubicBezTo>
                            <a:pt x="1" y="294"/>
                            <a:pt x="1" y="296"/>
                            <a:pt x="1" y="297"/>
                          </a:cubicBezTo>
                          <a:cubicBezTo>
                            <a:pt x="1" y="297"/>
                            <a:pt x="0" y="298"/>
                            <a:pt x="0" y="299"/>
                          </a:cubicBezTo>
                          <a:cubicBezTo>
                            <a:pt x="0" y="301"/>
                            <a:pt x="0" y="303"/>
                            <a:pt x="0" y="305"/>
                          </a:cubicBezTo>
                          <a:cubicBezTo>
                            <a:pt x="0" y="1079"/>
                            <a:pt x="0" y="1079"/>
                            <a:pt x="0" y="1079"/>
                          </a:cubicBezTo>
                          <a:cubicBezTo>
                            <a:pt x="0" y="1112"/>
                            <a:pt x="27" y="1139"/>
                            <a:pt x="60" y="1139"/>
                          </a:cubicBezTo>
                          <a:cubicBezTo>
                            <a:pt x="93" y="1139"/>
                            <a:pt x="120" y="1112"/>
                            <a:pt x="120" y="1079"/>
                          </a:cubicBezTo>
                          <a:cubicBezTo>
                            <a:pt x="120" y="330"/>
                            <a:pt x="120" y="330"/>
                            <a:pt x="120" y="330"/>
                          </a:cubicBezTo>
                          <a:cubicBezTo>
                            <a:pt x="365" y="85"/>
                            <a:pt x="365" y="85"/>
                            <a:pt x="365" y="85"/>
                          </a:cubicBezTo>
                          <a:cubicBezTo>
                            <a:pt x="280" y="0"/>
                            <a:pt x="280" y="0"/>
                            <a:pt x="280" y="0"/>
                          </a:cubicBezTo>
                          <a:lnTo>
                            <a:pt x="18" y="263"/>
                          </a:lnTo>
                          <a:close/>
                        </a:path>
                      </a:pathLst>
                    </a:custGeom>
                    <a:noFill/>
                    <a:ln w="22225">
                      <a:solidFill>
                        <a:srgbClr val="3366FF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26" name="Freeform 247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3910" y="3312"/>
                      <a:ext cx="62" cy="62"/>
                    </a:xfrm>
                    <a:custGeom>
                      <a:avLst/>
                      <a:gdLst>
                        <a:gd name="T0" fmla="*/ 1 w 286"/>
                        <a:gd name="T1" fmla="*/ 0 h 286"/>
                        <a:gd name="T2" fmla="*/ 0 w 286"/>
                        <a:gd name="T3" fmla="*/ 0 h 286"/>
                        <a:gd name="T4" fmla="*/ 0 w 286"/>
                        <a:gd name="T5" fmla="*/ 0 h 286"/>
                        <a:gd name="T6" fmla="*/ 0 w 286"/>
                        <a:gd name="T7" fmla="*/ 1 h 286"/>
                        <a:gd name="T8" fmla="*/ 1 w 286"/>
                        <a:gd name="T9" fmla="*/ 0 h 286"/>
                        <a:gd name="T10" fmla="*/ 1 w 286"/>
                        <a:gd name="T11" fmla="*/ 0 h 28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286"/>
                        <a:gd name="T19" fmla="*/ 0 h 286"/>
                        <a:gd name="T20" fmla="*/ 286 w 286"/>
                        <a:gd name="T21" fmla="*/ 286 h 28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86" h="286">
                          <a:moveTo>
                            <a:pt x="262" y="24"/>
                          </a:moveTo>
                          <a:cubicBezTo>
                            <a:pt x="239" y="0"/>
                            <a:pt x="201" y="0"/>
                            <a:pt x="178" y="24"/>
                          </a:cubicBezTo>
                          <a:cubicBezTo>
                            <a:pt x="0" y="201"/>
                            <a:pt x="0" y="201"/>
                            <a:pt x="0" y="201"/>
                          </a:cubicBezTo>
                          <a:cubicBezTo>
                            <a:pt x="85" y="286"/>
                            <a:pt x="85" y="286"/>
                            <a:pt x="85" y="286"/>
                          </a:cubicBezTo>
                          <a:cubicBezTo>
                            <a:pt x="262" y="108"/>
                            <a:pt x="262" y="108"/>
                            <a:pt x="262" y="108"/>
                          </a:cubicBezTo>
                          <a:cubicBezTo>
                            <a:pt x="286" y="85"/>
                            <a:pt x="286" y="47"/>
                            <a:pt x="262" y="24"/>
                          </a:cubicBezTo>
                          <a:close/>
                        </a:path>
                      </a:pathLst>
                    </a:custGeom>
                    <a:noFill/>
                    <a:ln w="22225">
                      <a:solidFill>
                        <a:srgbClr val="3366FF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918" name="AutoShape 797"/>
                  <p:cNvSpPr>
                    <a:spLocks noChangeAspect="1" noChangeArrowheads="1"/>
                  </p:cNvSpPr>
                  <p:nvPr/>
                </p:nvSpPr>
                <p:spPr bwMode="auto">
                  <a:xfrm rot="-2630092">
                    <a:off x="3968" y="2072"/>
                    <a:ext cx="127" cy="117"/>
                  </a:xfrm>
                  <a:prstGeom prst="hexagon">
                    <a:avLst>
                      <a:gd name="adj" fmla="val 27137"/>
                      <a:gd name="vf" fmla="val 115470"/>
                    </a:avLst>
                  </a:prstGeom>
                  <a:solidFill>
                    <a:srgbClr val="FF99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</p:grpSp>
        </p:grpSp>
      </p:grpSp>
      <p:sp>
        <p:nvSpPr>
          <p:cNvPr id="245823" name="Text Box 557"/>
          <p:cNvSpPr txBox="1">
            <a:spLocks noChangeAspect="1" noChangeArrowheads="1"/>
          </p:cNvSpPr>
          <p:nvPr/>
        </p:nvSpPr>
        <p:spPr bwMode="auto">
          <a:xfrm>
            <a:off x="4927251" y="5367338"/>
            <a:ext cx="16002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Tingible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body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macrophages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62688" y="4745038"/>
            <a:ext cx="1584325" cy="1020762"/>
            <a:chOff x="6237288" y="4719638"/>
            <a:chExt cx="1584325" cy="1020762"/>
          </a:xfrm>
        </p:grpSpPr>
        <p:grpSp>
          <p:nvGrpSpPr>
            <p:cNvPr id="22556" name="Group 182"/>
            <p:cNvGrpSpPr>
              <a:grpSpLocks noChangeAspect="1"/>
            </p:cNvGrpSpPr>
            <p:nvPr/>
          </p:nvGrpSpPr>
          <p:grpSpPr bwMode="auto">
            <a:xfrm rot="-5052875">
              <a:off x="6815932" y="4734719"/>
              <a:ext cx="1020762" cy="990600"/>
              <a:chOff x="-16" y="1624"/>
              <a:chExt cx="1032" cy="1328"/>
            </a:xfrm>
          </p:grpSpPr>
          <p:sp>
            <p:nvSpPr>
              <p:cNvPr id="23853" name="Freeform 183"/>
              <p:cNvSpPr>
                <a:spLocks noChangeAspect="1"/>
              </p:cNvSpPr>
              <p:nvPr/>
            </p:nvSpPr>
            <p:spPr bwMode="auto">
              <a:xfrm>
                <a:off x="-16" y="1624"/>
                <a:ext cx="1032" cy="1328"/>
              </a:xfrm>
              <a:custGeom>
                <a:avLst/>
                <a:gdLst>
                  <a:gd name="T0" fmla="*/ 208 w 1032"/>
                  <a:gd name="T1" fmla="*/ 248 h 1328"/>
                  <a:gd name="T2" fmla="*/ 352 w 1032"/>
                  <a:gd name="T3" fmla="*/ 296 h 1328"/>
                  <a:gd name="T4" fmla="*/ 400 w 1032"/>
                  <a:gd name="T5" fmla="*/ 104 h 1328"/>
                  <a:gd name="T6" fmla="*/ 544 w 1032"/>
                  <a:gd name="T7" fmla="*/ 8 h 1328"/>
                  <a:gd name="T8" fmla="*/ 736 w 1032"/>
                  <a:gd name="T9" fmla="*/ 56 h 1328"/>
                  <a:gd name="T10" fmla="*/ 688 w 1032"/>
                  <a:gd name="T11" fmla="*/ 200 h 1328"/>
                  <a:gd name="T12" fmla="*/ 928 w 1032"/>
                  <a:gd name="T13" fmla="*/ 200 h 1328"/>
                  <a:gd name="T14" fmla="*/ 976 w 1032"/>
                  <a:gd name="T15" fmla="*/ 440 h 1328"/>
                  <a:gd name="T16" fmla="*/ 928 w 1032"/>
                  <a:gd name="T17" fmla="*/ 632 h 1328"/>
                  <a:gd name="T18" fmla="*/ 1024 w 1032"/>
                  <a:gd name="T19" fmla="*/ 776 h 1328"/>
                  <a:gd name="T20" fmla="*/ 880 w 1032"/>
                  <a:gd name="T21" fmla="*/ 1112 h 1328"/>
                  <a:gd name="T22" fmla="*/ 592 w 1032"/>
                  <a:gd name="T23" fmla="*/ 1112 h 1328"/>
                  <a:gd name="T24" fmla="*/ 352 w 1032"/>
                  <a:gd name="T25" fmla="*/ 1304 h 1328"/>
                  <a:gd name="T26" fmla="*/ 304 w 1032"/>
                  <a:gd name="T27" fmla="*/ 968 h 1328"/>
                  <a:gd name="T28" fmla="*/ 64 w 1032"/>
                  <a:gd name="T29" fmla="*/ 920 h 1328"/>
                  <a:gd name="T30" fmla="*/ 112 w 1032"/>
                  <a:gd name="T31" fmla="*/ 584 h 1328"/>
                  <a:gd name="T32" fmla="*/ 16 w 1032"/>
                  <a:gd name="T33" fmla="*/ 392 h 1328"/>
                  <a:gd name="T34" fmla="*/ 208 w 1032"/>
                  <a:gd name="T35" fmla="*/ 248 h 13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2"/>
                  <a:gd name="T55" fmla="*/ 0 h 1328"/>
                  <a:gd name="T56" fmla="*/ 1032 w 1032"/>
                  <a:gd name="T57" fmla="*/ 1328 h 132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2" h="1328">
                    <a:moveTo>
                      <a:pt x="208" y="248"/>
                    </a:moveTo>
                    <a:cubicBezTo>
                      <a:pt x="264" y="232"/>
                      <a:pt x="320" y="320"/>
                      <a:pt x="352" y="296"/>
                    </a:cubicBezTo>
                    <a:cubicBezTo>
                      <a:pt x="384" y="272"/>
                      <a:pt x="368" y="152"/>
                      <a:pt x="400" y="104"/>
                    </a:cubicBezTo>
                    <a:cubicBezTo>
                      <a:pt x="432" y="56"/>
                      <a:pt x="488" y="16"/>
                      <a:pt x="544" y="8"/>
                    </a:cubicBezTo>
                    <a:cubicBezTo>
                      <a:pt x="600" y="0"/>
                      <a:pt x="712" y="24"/>
                      <a:pt x="736" y="56"/>
                    </a:cubicBezTo>
                    <a:cubicBezTo>
                      <a:pt x="760" y="88"/>
                      <a:pt x="656" y="176"/>
                      <a:pt x="688" y="200"/>
                    </a:cubicBezTo>
                    <a:cubicBezTo>
                      <a:pt x="720" y="224"/>
                      <a:pt x="880" y="160"/>
                      <a:pt x="928" y="200"/>
                    </a:cubicBezTo>
                    <a:cubicBezTo>
                      <a:pt x="976" y="240"/>
                      <a:pt x="976" y="368"/>
                      <a:pt x="976" y="440"/>
                    </a:cubicBezTo>
                    <a:cubicBezTo>
                      <a:pt x="976" y="512"/>
                      <a:pt x="920" y="576"/>
                      <a:pt x="928" y="632"/>
                    </a:cubicBezTo>
                    <a:cubicBezTo>
                      <a:pt x="936" y="688"/>
                      <a:pt x="1032" y="696"/>
                      <a:pt x="1024" y="776"/>
                    </a:cubicBezTo>
                    <a:cubicBezTo>
                      <a:pt x="1016" y="856"/>
                      <a:pt x="952" y="1056"/>
                      <a:pt x="880" y="1112"/>
                    </a:cubicBezTo>
                    <a:cubicBezTo>
                      <a:pt x="808" y="1168"/>
                      <a:pt x="680" y="1080"/>
                      <a:pt x="592" y="1112"/>
                    </a:cubicBezTo>
                    <a:cubicBezTo>
                      <a:pt x="504" y="1144"/>
                      <a:pt x="400" y="1328"/>
                      <a:pt x="352" y="1304"/>
                    </a:cubicBezTo>
                    <a:cubicBezTo>
                      <a:pt x="304" y="1280"/>
                      <a:pt x="352" y="1032"/>
                      <a:pt x="304" y="968"/>
                    </a:cubicBezTo>
                    <a:cubicBezTo>
                      <a:pt x="256" y="904"/>
                      <a:pt x="96" y="984"/>
                      <a:pt x="64" y="920"/>
                    </a:cubicBezTo>
                    <a:cubicBezTo>
                      <a:pt x="32" y="856"/>
                      <a:pt x="120" y="672"/>
                      <a:pt x="112" y="584"/>
                    </a:cubicBezTo>
                    <a:cubicBezTo>
                      <a:pt x="104" y="496"/>
                      <a:pt x="0" y="448"/>
                      <a:pt x="16" y="392"/>
                    </a:cubicBezTo>
                    <a:cubicBezTo>
                      <a:pt x="32" y="336"/>
                      <a:pt x="152" y="264"/>
                      <a:pt x="208" y="248"/>
                    </a:cubicBezTo>
                    <a:close/>
                  </a:path>
                </a:pathLst>
              </a:cu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en-US"/>
              </a:p>
            </p:txBody>
          </p:sp>
          <p:sp>
            <p:nvSpPr>
              <p:cNvPr id="23854" name="Oval 184"/>
              <p:cNvSpPr>
                <a:spLocks noChangeAspect="1" noChangeArrowheads="1"/>
              </p:cNvSpPr>
              <p:nvPr/>
            </p:nvSpPr>
            <p:spPr bwMode="auto">
              <a:xfrm>
                <a:off x="384" y="2160"/>
                <a:ext cx="336" cy="240"/>
              </a:xfrm>
              <a:prstGeom prst="ellipse">
                <a:avLst/>
              </a:prstGeom>
              <a:solidFill>
                <a:srgbClr val="0000FF">
                  <a:alpha val="4901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2557" name="Group 219"/>
            <p:cNvGrpSpPr>
              <a:grpSpLocks noChangeAspect="1"/>
            </p:cNvGrpSpPr>
            <p:nvPr/>
          </p:nvGrpSpPr>
          <p:grpSpPr bwMode="auto">
            <a:xfrm rot="-5052875">
              <a:off x="7035800" y="5335588"/>
              <a:ext cx="306387" cy="300038"/>
              <a:chOff x="1216" y="1800"/>
              <a:chExt cx="420" cy="459"/>
            </a:xfrm>
          </p:grpSpPr>
          <p:sp>
            <p:nvSpPr>
              <p:cNvPr id="23830" name="Oval 220"/>
              <p:cNvSpPr>
                <a:spLocks noChangeAspect="1" noChangeArrowheads="1"/>
              </p:cNvSpPr>
              <p:nvPr/>
            </p:nvSpPr>
            <p:spPr bwMode="auto">
              <a:xfrm>
                <a:off x="1284" y="1844"/>
                <a:ext cx="296" cy="361"/>
              </a:xfrm>
              <a:prstGeom prst="ellipse">
                <a:avLst/>
              </a:prstGeom>
              <a:solidFill>
                <a:srgbClr val="660033">
                  <a:alpha val="69019"/>
                </a:srgbClr>
              </a:solidFill>
              <a:ln w="127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31" name="Oval 221"/>
              <p:cNvSpPr>
                <a:spLocks noChangeAspect="1" noChangeArrowheads="1"/>
              </p:cNvSpPr>
              <p:nvPr/>
            </p:nvSpPr>
            <p:spPr bwMode="auto">
              <a:xfrm>
                <a:off x="1540" y="1962"/>
                <a:ext cx="96" cy="85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32" name="Oval 222"/>
              <p:cNvSpPr>
                <a:spLocks noChangeAspect="1" noChangeArrowheads="1"/>
              </p:cNvSpPr>
              <p:nvPr/>
            </p:nvSpPr>
            <p:spPr bwMode="auto">
              <a:xfrm>
                <a:off x="1461" y="1815"/>
                <a:ext cx="98" cy="93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33" name="Oval 223"/>
              <p:cNvSpPr>
                <a:spLocks noChangeAspect="1" noChangeArrowheads="1"/>
              </p:cNvSpPr>
              <p:nvPr/>
            </p:nvSpPr>
            <p:spPr bwMode="auto">
              <a:xfrm>
                <a:off x="1392" y="2169"/>
                <a:ext cx="95" cy="85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34" name="Oval 224"/>
              <p:cNvSpPr>
                <a:spLocks noChangeAspect="1" noChangeArrowheads="1"/>
              </p:cNvSpPr>
              <p:nvPr/>
            </p:nvSpPr>
            <p:spPr bwMode="auto">
              <a:xfrm>
                <a:off x="1242" y="1859"/>
                <a:ext cx="87" cy="94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35" name="Oval 225"/>
              <p:cNvSpPr>
                <a:spLocks noChangeAspect="1" noChangeArrowheads="1"/>
              </p:cNvSpPr>
              <p:nvPr/>
            </p:nvSpPr>
            <p:spPr bwMode="auto">
              <a:xfrm rot="-2865547">
                <a:off x="1536" y="2069"/>
                <a:ext cx="89" cy="6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36" name="Oval 226"/>
              <p:cNvSpPr>
                <a:spLocks noChangeAspect="1" noChangeArrowheads="1"/>
              </p:cNvSpPr>
              <p:nvPr/>
            </p:nvSpPr>
            <p:spPr bwMode="auto">
              <a:xfrm rot="-8502258">
                <a:off x="1311" y="2169"/>
                <a:ext cx="81" cy="7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23837" name="Oval 227"/>
              <p:cNvSpPr>
                <a:spLocks noChangeAspect="1" noChangeArrowheads="1"/>
              </p:cNvSpPr>
              <p:nvPr/>
            </p:nvSpPr>
            <p:spPr bwMode="auto">
              <a:xfrm rot="-2865547">
                <a:off x="1232" y="2092"/>
                <a:ext cx="88" cy="6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38" name="Oval 228"/>
              <p:cNvSpPr>
                <a:spLocks noChangeAspect="1" noChangeArrowheads="1"/>
              </p:cNvSpPr>
              <p:nvPr/>
            </p:nvSpPr>
            <p:spPr bwMode="auto">
              <a:xfrm>
                <a:off x="1392" y="1800"/>
                <a:ext cx="71" cy="7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39" name="Oval 229"/>
              <p:cNvSpPr>
                <a:spLocks noChangeAspect="1" noChangeArrowheads="1"/>
              </p:cNvSpPr>
              <p:nvPr/>
            </p:nvSpPr>
            <p:spPr bwMode="auto">
              <a:xfrm>
                <a:off x="1297" y="2140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40" name="Oval 230"/>
              <p:cNvSpPr>
                <a:spLocks noChangeAspect="1" noChangeArrowheads="1"/>
              </p:cNvSpPr>
              <p:nvPr/>
            </p:nvSpPr>
            <p:spPr bwMode="auto">
              <a:xfrm>
                <a:off x="1527" y="2140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41" name="Oval 231"/>
              <p:cNvSpPr>
                <a:spLocks noChangeAspect="1" noChangeArrowheads="1"/>
              </p:cNvSpPr>
              <p:nvPr/>
            </p:nvSpPr>
            <p:spPr bwMode="auto">
              <a:xfrm rot="-3749160">
                <a:off x="1202" y="1991"/>
                <a:ext cx="105" cy="77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/>
              </a:p>
            </p:txBody>
          </p:sp>
          <p:sp>
            <p:nvSpPr>
              <p:cNvPr id="23842" name="Oval 232"/>
              <p:cNvSpPr>
                <a:spLocks noChangeAspect="1" noChangeArrowheads="1"/>
              </p:cNvSpPr>
              <p:nvPr/>
            </p:nvSpPr>
            <p:spPr bwMode="auto">
              <a:xfrm>
                <a:off x="1540" y="1903"/>
                <a:ext cx="39" cy="4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43" name="Oval 233"/>
              <p:cNvSpPr>
                <a:spLocks noChangeAspect="1" noChangeArrowheads="1"/>
              </p:cNvSpPr>
              <p:nvPr/>
            </p:nvSpPr>
            <p:spPr bwMode="auto">
              <a:xfrm>
                <a:off x="1554" y="2129"/>
                <a:ext cx="39" cy="4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44" name="Oval 234"/>
              <p:cNvSpPr>
                <a:spLocks noChangeAspect="1" noChangeArrowheads="1"/>
              </p:cNvSpPr>
              <p:nvPr/>
            </p:nvSpPr>
            <p:spPr bwMode="auto">
              <a:xfrm>
                <a:off x="1270" y="1948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45" name="Oval 235"/>
              <p:cNvSpPr>
                <a:spLocks noChangeAspect="1" noChangeArrowheads="1"/>
              </p:cNvSpPr>
              <p:nvPr/>
            </p:nvSpPr>
            <p:spPr bwMode="auto">
              <a:xfrm rot="3068867">
                <a:off x="1459" y="2168"/>
                <a:ext cx="105" cy="77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846" name="Oval 236"/>
              <p:cNvSpPr>
                <a:spLocks noChangeAspect="1" noChangeArrowheads="1"/>
              </p:cNvSpPr>
              <p:nvPr/>
            </p:nvSpPr>
            <p:spPr bwMode="auto">
              <a:xfrm>
                <a:off x="1581" y="1933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47" name="Oval 237"/>
              <p:cNvSpPr>
                <a:spLocks noChangeAspect="1" noChangeArrowheads="1"/>
              </p:cNvSpPr>
              <p:nvPr/>
            </p:nvSpPr>
            <p:spPr bwMode="auto">
              <a:xfrm rot="3068867">
                <a:off x="1239" y="2040"/>
                <a:ext cx="85" cy="78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848" name="Oval 238"/>
              <p:cNvSpPr>
                <a:spLocks noChangeAspect="1" noChangeArrowheads="1"/>
              </p:cNvSpPr>
              <p:nvPr/>
            </p:nvSpPr>
            <p:spPr bwMode="auto">
              <a:xfrm>
                <a:off x="1324" y="1815"/>
                <a:ext cx="88" cy="94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49" name="Oval 239"/>
              <p:cNvSpPr>
                <a:spLocks noChangeAspect="1" noChangeArrowheads="1"/>
              </p:cNvSpPr>
              <p:nvPr/>
            </p:nvSpPr>
            <p:spPr bwMode="auto">
              <a:xfrm>
                <a:off x="1311" y="1874"/>
                <a:ext cx="38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50" name="Oval 240"/>
              <p:cNvSpPr>
                <a:spLocks noChangeAspect="1" noChangeArrowheads="1"/>
              </p:cNvSpPr>
              <p:nvPr/>
            </p:nvSpPr>
            <p:spPr bwMode="auto">
              <a:xfrm rot="3068867">
                <a:off x="1324" y="1991"/>
                <a:ext cx="105" cy="7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851" name="Oval 241"/>
              <p:cNvSpPr>
                <a:spLocks noChangeAspect="1" noChangeArrowheads="1"/>
              </p:cNvSpPr>
              <p:nvPr/>
            </p:nvSpPr>
            <p:spPr bwMode="auto">
              <a:xfrm>
                <a:off x="1432" y="1933"/>
                <a:ext cx="39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52" name="Oval 242"/>
              <p:cNvSpPr>
                <a:spLocks noChangeAspect="1" noChangeArrowheads="1"/>
              </p:cNvSpPr>
              <p:nvPr/>
            </p:nvSpPr>
            <p:spPr bwMode="auto">
              <a:xfrm rot="-2865547">
                <a:off x="1435" y="2033"/>
                <a:ext cx="88" cy="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2558" name="Group 243"/>
            <p:cNvGrpSpPr>
              <a:grpSpLocks noChangeAspect="1"/>
            </p:cNvGrpSpPr>
            <p:nvPr/>
          </p:nvGrpSpPr>
          <p:grpSpPr bwMode="auto">
            <a:xfrm rot="-5052875">
              <a:off x="7373144" y="4814094"/>
              <a:ext cx="306387" cy="301625"/>
              <a:chOff x="1216" y="1800"/>
              <a:chExt cx="420" cy="459"/>
            </a:xfrm>
          </p:grpSpPr>
          <p:sp>
            <p:nvSpPr>
              <p:cNvPr id="23807" name="Oval 244"/>
              <p:cNvSpPr>
                <a:spLocks noChangeAspect="1" noChangeArrowheads="1"/>
              </p:cNvSpPr>
              <p:nvPr/>
            </p:nvSpPr>
            <p:spPr bwMode="auto">
              <a:xfrm>
                <a:off x="1284" y="1844"/>
                <a:ext cx="296" cy="361"/>
              </a:xfrm>
              <a:prstGeom prst="ellipse">
                <a:avLst/>
              </a:prstGeom>
              <a:solidFill>
                <a:srgbClr val="660033">
                  <a:alpha val="69019"/>
                </a:srgbClr>
              </a:solidFill>
              <a:ln w="127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08" name="Oval 245"/>
              <p:cNvSpPr>
                <a:spLocks noChangeAspect="1" noChangeArrowheads="1"/>
              </p:cNvSpPr>
              <p:nvPr/>
            </p:nvSpPr>
            <p:spPr bwMode="auto">
              <a:xfrm>
                <a:off x="1540" y="1962"/>
                <a:ext cx="96" cy="85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09" name="Oval 246"/>
              <p:cNvSpPr>
                <a:spLocks noChangeAspect="1" noChangeArrowheads="1"/>
              </p:cNvSpPr>
              <p:nvPr/>
            </p:nvSpPr>
            <p:spPr bwMode="auto">
              <a:xfrm>
                <a:off x="1461" y="1815"/>
                <a:ext cx="98" cy="93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10" name="Oval 247"/>
              <p:cNvSpPr>
                <a:spLocks noChangeAspect="1" noChangeArrowheads="1"/>
              </p:cNvSpPr>
              <p:nvPr/>
            </p:nvSpPr>
            <p:spPr bwMode="auto">
              <a:xfrm>
                <a:off x="1392" y="2169"/>
                <a:ext cx="95" cy="85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11" name="Oval 248"/>
              <p:cNvSpPr>
                <a:spLocks noChangeAspect="1" noChangeArrowheads="1"/>
              </p:cNvSpPr>
              <p:nvPr/>
            </p:nvSpPr>
            <p:spPr bwMode="auto">
              <a:xfrm>
                <a:off x="1242" y="1859"/>
                <a:ext cx="87" cy="94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12" name="Oval 249"/>
              <p:cNvSpPr>
                <a:spLocks noChangeAspect="1" noChangeArrowheads="1"/>
              </p:cNvSpPr>
              <p:nvPr/>
            </p:nvSpPr>
            <p:spPr bwMode="auto">
              <a:xfrm rot="-2865547">
                <a:off x="1536" y="2069"/>
                <a:ext cx="89" cy="6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13" name="Oval 250"/>
              <p:cNvSpPr>
                <a:spLocks noChangeAspect="1" noChangeArrowheads="1"/>
              </p:cNvSpPr>
              <p:nvPr/>
            </p:nvSpPr>
            <p:spPr bwMode="auto">
              <a:xfrm rot="-8502258">
                <a:off x="1311" y="2169"/>
                <a:ext cx="81" cy="7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23814" name="Oval 251"/>
              <p:cNvSpPr>
                <a:spLocks noChangeAspect="1" noChangeArrowheads="1"/>
              </p:cNvSpPr>
              <p:nvPr/>
            </p:nvSpPr>
            <p:spPr bwMode="auto">
              <a:xfrm rot="-2865547">
                <a:off x="1232" y="2092"/>
                <a:ext cx="88" cy="6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15" name="Oval 252"/>
              <p:cNvSpPr>
                <a:spLocks noChangeAspect="1" noChangeArrowheads="1"/>
              </p:cNvSpPr>
              <p:nvPr/>
            </p:nvSpPr>
            <p:spPr bwMode="auto">
              <a:xfrm>
                <a:off x="1392" y="1800"/>
                <a:ext cx="71" cy="7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16" name="Oval 253"/>
              <p:cNvSpPr>
                <a:spLocks noChangeAspect="1" noChangeArrowheads="1"/>
              </p:cNvSpPr>
              <p:nvPr/>
            </p:nvSpPr>
            <p:spPr bwMode="auto">
              <a:xfrm>
                <a:off x="1297" y="2140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17" name="Oval 254"/>
              <p:cNvSpPr>
                <a:spLocks noChangeAspect="1" noChangeArrowheads="1"/>
              </p:cNvSpPr>
              <p:nvPr/>
            </p:nvSpPr>
            <p:spPr bwMode="auto">
              <a:xfrm>
                <a:off x="1527" y="2140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18" name="Oval 255"/>
              <p:cNvSpPr>
                <a:spLocks noChangeAspect="1" noChangeArrowheads="1"/>
              </p:cNvSpPr>
              <p:nvPr/>
            </p:nvSpPr>
            <p:spPr bwMode="auto">
              <a:xfrm rot="-3749160">
                <a:off x="1202" y="1991"/>
                <a:ext cx="105" cy="77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/>
              </a:p>
            </p:txBody>
          </p:sp>
          <p:sp>
            <p:nvSpPr>
              <p:cNvPr id="23819" name="Oval 256"/>
              <p:cNvSpPr>
                <a:spLocks noChangeAspect="1" noChangeArrowheads="1"/>
              </p:cNvSpPr>
              <p:nvPr/>
            </p:nvSpPr>
            <p:spPr bwMode="auto">
              <a:xfrm>
                <a:off x="1540" y="1903"/>
                <a:ext cx="39" cy="4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20" name="Oval 257"/>
              <p:cNvSpPr>
                <a:spLocks noChangeAspect="1" noChangeArrowheads="1"/>
              </p:cNvSpPr>
              <p:nvPr/>
            </p:nvSpPr>
            <p:spPr bwMode="auto">
              <a:xfrm>
                <a:off x="1554" y="2129"/>
                <a:ext cx="39" cy="4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21" name="Oval 258"/>
              <p:cNvSpPr>
                <a:spLocks noChangeAspect="1" noChangeArrowheads="1"/>
              </p:cNvSpPr>
              <p:nvPr/>
            </p:nvSpPr>
            <p:spPr bwMode="auto">
              <a:xfrm>
                <a:off x="1270" y="1948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22" name="Oval 259"/>
              <p:cNvSpPr>
                <a:spLocks noChangeAspect="1" noChangeArrowheads="1"/>
              </p:cNvSpPr>
              <p:nvPr/>
            </p:nvSpPr>
            <p:spPr bwMode="auto">
              <a:xfrm rot="3068867">
                <a:off x="1459" y="2168"/>
                <a:ext cx="105" cy="77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823" name="Oval 260"/>
              <p:cNvSpPr>
                <a:spLocks noChangeAspect="1" noChangeArrowheads="1"/>
              </p:cNvSpPr>
              <p:nvPr/>
            </p:nvSpPr>
            <p:spPr bwMode="auto">
              <a:xfrm>
                <a:off x="1581" y="1933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24" name="Oval 261"/>
              <p:cNvSpPr>
                <a:spLocks noChangeAspect="1" noChangeArrowheads="1"/>
              </p:cNvSpPr>
              <p:nvPr/>
            </p:nvSpPr>
            <p:spPr bwMode="auto">
              <a:xfrm rot="3068867">
                <a:off x="1239" y="2040"/>
                <a:ext cx="85" cy="78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825" name="Oval 262"/>
              <p:cNvSpPr>
                <a:spLocks noChangeAspect="1" noChangeArrowheads="1"/>
              </p:cNvSpPr>
              <p:nvPr/>
            </p:nvSpPr>
            <p:spPr bwMode="auto">
              <a:xfrm>
                <a:off x="1324" y="1815"/>
                <a:ext cx="88" cy="94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26" name="Oval 263"/>
              <p:cNvSpPr>
                <a:spLocks noChangeAspect="1" noChangeArrowheads="1"/>
              </p:cNvSpPr>
              <p:nvPr/>
            </p:nvSpPr>
            <p:spPr bwMode="auto">
              <a:xfrm>
                <a:off x="1311" y="1874"/>
                <a:ext cx="38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27" name="Oval 264"/>
              <p:cNvSpPr>
                <a:spLocks noChangeAspect="1" noChangeArrowheads="1"/>
              </p:cNvSpPr>
              <p:nvPr/>
            </p:nvSpPr>
            <p:spPr bwMode="auto">
              <a:xfrm rot="3068867">
                <a:off x="1324" y="1991"/>
                <a:ext cx="105" cy="7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828" name="Oval 265"/>
              <p:cNvSpPr>
                <a:spLocks noChangeAspect="1" noChangeArrowheads="1"/>
              </p:cNvSpPr>
              <p:nvPr/>
            </p:nvSpPr>
            <p:spPr bwMode="auto">
              <a:xfrm>
                <a:off x="1432" y="1933"/>
                <a:ext cx="39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829" name="Oval 266"/>
              <p:cNvSpPr>
                <a:spLocks noChangeAspect="1" noChangeArrowheads="1"/>
              </p:cNvSpPr>
              <p:nvPr/>
            </p:nvSpPr>
            <p:spPr bwMode="auto">
              <a:xfrm rot="-2865547">
                <a:off x="1435" y="2033"/>
                <a:ext cx="88" cy="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2561" name="Group 295"/>
            <p:cNvGrpSpPr>
              <a:grpSpLocks/>
            </p:cNvGrpSpPr>
            <p:nvPr/>
          </p:nvGrpSpPr>
          <p:grpSpPr bwMode="auto">
            <a:xfrm rot="-2350671">
              <a:off x="6237288" y="4852988"/>
              <a:ext cx="392112" cy="469900"/>
              <a:chOff x="3979" y="3438"/>
              <a:chExt cx="247" cy="296"/>
            </a:xfrm>
          </p:grpSpPr>
          <p:grpSp>
            <p:nvGrpSpPr>
              <p:cNvPr id="23758" name="Group 186"/>
              <p:cNvGrpSpPr>
                <a:grpSpLocks noChangeAspect="1"/>
              </p:cNvGrpSpPr>
              <p:nvPr/>
            </p:nvGrpSpPr>
            <p:grpSpPr bwMode="auto">
              <a:xfrm rot="-2337158">
                <a:off x="3979" y="3438"/>
                <a:ext cx="247" cy="242"/>
                <a:chOff x="1216" y="1800"/>
                <a:chExt cx="420" cy="459"/>
              </a:xfrm>
            </p:grpSpPr>
            <p:sp>
              <p:nvSpPr>
                <p:cNvPr id="23761" name="Oval 187"/>
                <p:cNvSpPr>
                  <a:spLocks noChangeAspect="1" noChangeArrowheads="1"/>
                </p:cNvSpPr>
                <p:nvPr/>
              </p:nvSpPr>
              <p:spPr bwMode="auto">
                <a:xfrm>
                  <a:off x="1284" y="1844"/>
                  <a:ext cx="296" cy="361"/>
                </a:xfrm>
                <a:prstGeom prst="ellipse">
                  <a:avLst/>
                </a:prstGeom>
                <a:solidFill>
                  <a:srgbClr val="660033">
                    <a:alpha val="69019"/>
                  </a:srgbClr>
                </a:solidFill>
                <a:ln w="127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62" name="Oval 188"/>
                <p:cNvSpPr>
                  <a:spLocks noChangeAspect="1" noChangeArrowheads="1"/>
                </p:cNvSpPr>
                <p:nvPr/>
              </p:nvSpPr>
              <p:spPr bwMode="auto">
                <a:xfrm>
                  <a:off x="1540" y="1962"/>
                  <a:ext cx="96" cy="85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63" name="Oval 189"/>
                <p:cNvSpPr>
                  <a:spLocks noChangeAspect="1" noChangeArrowheads="1"/>
                </p:cNvSpPr>
                <p:nvPr/>
              </p:nvSpPr>
              <p:spPr bwMode="auto">
                <a:xfrm>
                  <a:off x="1461" y="1815"/>
                  <a:ext cx="98" cy="93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64" name="Oval 190"/>
                <p:cNvSpPr>
                  <a:spLocks noChangeAspect="1" noChangeArrowheads="1"/>
                </p:cNvSpPr>
                <p:nvPr/>
              </p:nvSpPr>
              <p:spPr bwMode="auto">
                <a:xfrm>
                  <a:off x="1392" y="2169"/>
                  <a:ext cx="95" cy="85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65" name="Oval 191"/>
                <p:cNvSpPr>
                  <a:spLocks noChangeAspect="1" noChangeArrowheads="1"/>
                </p:cNvSpPr>
                <p:nvPr/>
              </p:nvSpPr>
              <p:spPr bwMode="auto">
                <a:xfrm>
                  <a:off x="1242" y="1859"/>
                  <a:ext cx="87" cy="94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66" name="Oval 192"/>
                <p:cNvSpPr>
                  <a:spLocks noChangeAspect="1" noChangeArrowheads="1"/>
                </p:cNvSpPr>
                <p:nvPr/>
              </p:nvSpPr>
              <p:spPr bwMode="auto">
                <a:xfrm rot="-2865547">
                  <a:off x="1536" y="2069"/>
                  <a:ext cx="89" cy="66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67" name="Oval 193"/>
                <p:cNvSpPr>
                  <a:spLocks noChangeAspect="1" noChangeArrowheads="1"/>
                </p:cNvSpPr>
                <p:nvPr/>
              </p:nvSpPr>
              <p:spPr bwMode="auto">
                <a:xfrm rot="-8502258">
                  <a:off x="1311" y="2169"/>
                  <a:ext cx="81" cy="72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68" name="Oval 194"/>
                <p:cNvSpPr>
                  <a:spLocks noChangeAspect="1" noChangeArrowheads="1"/>
                </p:cNvSpPr>
                <p:nvPr/>
              </p:nvSpPr>
              <p:spPr bwMode="auto">
                <a:xfrm rot="-2865547">
                  <a:off x="1232" y="2092"/>
                  <a:ext cx="88" cy="66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69" name="Oval 195"/>
                <p:cNvSpPr>
                  <a:spLocks noChangeAspect="1" noChangeArrowheads="1"/>
                </p:cNvSpPr>
                <p:nvPr/>
              </p:nvSpPr>
              <p:spPr bwMode="auto">
                <a:xfrm>
                  <a:off x="1392" y="1800"/>
                  <a:ext cx="71" cy="76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70" name="Oval 196"/>
                <p:cNvSpPr>
                  <a:spLocks noChangeAspect="1" noChangeArrowheads="1"/>
                </p:cNvSpPr>
                <p:nvPr/>
              </p:nvSpPr>
              <p:spPr bwMode="auto">
                <a:xfrm>
                  <a:off x="1297" y="2140"/>
                  <a:ext cx="39" cy="41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71" name="Oval 197"/>
                <p:cNvSpPr>
                  <a:spLocks noChangeAspect="1" noChangeArrowheads="1"/>
                </p:cNvSpPr>
                <p:nvPr/>
              </p:nvSpPr>
              <p:spPr bwMode="auto">
                <a:xfrm>
                  <a:off x="1527" y="2140"/>
                  <a:ext cx="39" cy="41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72" name="Oval 198"/>
                <p:cNvSpPr>
                  <a:spLocks noChangeAspect="1" noChangeArrowheads="1"/>
                </p:cNvSpPr>
                <p:nvPr/>
              </p:nvSpPr>
              <p:spPr bwMode="auto">
                <a:xfrm rot="-3749160">
                  <a:off x="1202" y="1991"/>
                  <a:ext cx="105" cy="77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73" name="Oval 199"/>
                <p:cNvSpPr>
                  <a:spLocks noChangeAspect="1" noChangeArrowheads="1"/>
                </p:cNvSpPr>
                <p:nvPr/>
              </p:nvSpPr>
              <p:spPr bwMode="auto">
                <a:xfrm>
                  <a:off x="1540" y="1903"/>
                  <a:ext cx="39" cy="42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74" name="Oval 200"/>
                <p:cNvSpPr>
                  <a:spLocks noChangeAspect="1" noChangeArrowheads="1"/>
                </p:cNvSpPr>
                <p:nvPr/>
              </p:nvSpPr>
              <p:spPr bwMode="auto">
                <a:xfrm>
                  <a:off x="1554" y="2129"/>
                  <a:ext cx="39" cy="42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75" name="Oval 201"/>
                <p:cNvSpPr>
                  <a:spLocks noChangeAspect="1" noChangeArrowheads="1"/>
                </p:cNvSpPr>
                <p:nvPr/>
              </p:nvSpPr>
              <p:spPr bwMode="auto">
                <a:xfrm>
                  <a:off x="1270" y="1948"/>
                  <a:ext cx="39" cy="41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76" name="Oval 202"/>
                <p:cNvSpPr>
                  <a:spLocks noChangeAspect="1" noChangeArrowheads="1"/>
                </p:cNvSpPr>
                <p:nvPr/>
              </p:nvSpPr>
              <p:spPr bwMode="auto">
                <a:xfrm rot="3068867">
                  <a:off x="1459" y="2168"/>
                  <a:ext cx="105" cy="77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77" name="Oval 203"/>
                <p:cNvSpPr>
                  <a:spLocks noChangeAspect="1" noChangeArrowheads="1"/>
                </p:cNvSpPr>
                <p:nvPr/>
              </p:nvSpPr>
              <p:spPr bwMode="auto">
                <a:xfrm>
                  <a:off x="1581" y="1933"/>
                  <a:ext cx="39" cy="41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78" name="Oval 204"/>
                <p:cNvSpPr>
                  <a:spLocks noChangeAspect="1" noChangeArrowheads="1"/>
                </p:cNvSpPr>
                <p:nvPr/>
              </p:nvSpPr>
              <p:spPr bwMode="auto">
                <a:xfrm rot="3068867">
                  <a:off x="1239" y="2040"/>
                  <a:ext cx="85" cy="78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79" name="Oval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1324" y="1815"/>
                  <a:ext cx="88" cy="94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80" name="Oval 206"/>
                <p:cNvSpPr>
                  <a:spLocks noChangeAspect="1" noChangeArrowheads="1"/>
                </p:cNvSpPr>
                <p:nvPr/>
              </p:nvSpPr>
              <p:spPr bwMode="auto">
                <a:xfrm>
                  <a:off x="1311" y="1874"/>
                  <a:ext cx="38" cy="41"/>
                </a:xfrm>
                <a:prstGeom prst="ellipse">
                  <a:avLst/>
                </a:prstGeom>
                <a:solidFill>
                  <a:srgbClr val="660033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81" name="Oval 207"/>
                <p:cNvSpPr>
                  <a:spLocks noChangeAspect="1" noChangeArrowheads="1"/>
                </p:cNvSpPr>
                <p:nvPr/>
              </p:nvSpPr>
              <p:spPr bwMode="auto">
                <a:xfrm rot="3068867">
                  <a:off x="1324" y="1991"/>
                  <a:ext cx="105" cy="77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82" name="Oval 20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2" y="1933"/>
                  <a:ext cx="39" cy="41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83" name="Oval 209"/>
                <p:cNvSpPr>
                  <a:spLocks noChangeAspect="1" noChangeArrowheads="1"/>
                </p:cNvSpPr>
                <p:nvPr/>
              </p:nvSpPr>
              <p:spPr bwMode="auto">
                <a:xfrm rot="-2865547">
                  <a:off x="1435" y="2033"/>
                  <a:ext cx="88" cy="6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 sz="1800"/>
                </a:p>
              </p:txBody>
            </p:sp>
          </p:grpSp>
          <p:sp>
            <p:nvSpPr>
              <p:cNvPr id="23759" name="Line 211"/>
              <p:cNvSpPr>
                <a:spLocks noChangeShapeType="1"/>
              </p:cNvSpPr>
              <p:nvPr/>
            </p:nvSpPr>
            <p:spPr bwMode="auto">
              <a:xfrm rot="-2337158">
                <a:off x="4200" y="3576"/>
                <a:ext cx="0" cy="118"/>
              </a:xfrm>
              <a:prstGeom prst="line">
                <a:avLst/>
              </a:prstGeom>
              <a:noFill/>
              <a:ln w="38100">
                <a:solidFill>
                  <a:srgbClr val="808000"/>
                </a:solidFill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0" name="Line 211"/>
              <p:cNvSpPr>
                <a:spLocks noChangeShapeType="1"/>
              </p:cNvSpPr>
              <p:nvPr/>
            </p:nvSpPr>
            <p:spPr bwMode="auto">
              <a:xfrm rot="-2337158">
                <a:off x="4160" y="3616"/>
                <a:ext cx="0" cy="118"/>
              </a:xfrm>
              <a:prstGeom prst="line">
                <a:avLst/>
              </a:prstGeom>
              <a:noFill/>
              <a:ln w="38100">
                <a:solidFill>
                  <a:srgbClr val="808000"/>
                </a:solidFill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63" name="Group 606"/>
            <p:cNvGrpSpPr>
              <a:grpSpLocks/>
            </p:cNvGrpSpPr>
            <p:nvPr/>
          </p:nvGrpSpPr>
          <p:grpSpPr bwMode="auto">
            <a:xfrm>
              <a:off x="6611938" y="4986338"/>
              <a:ext cx="455612" cy="266700"/>
              <a:chOff x="4165" y="3141"/>
              <a:chExt cx="287" cy="168"/>
            </a:xfrm>
          </p:grpSpPr>
          <p:sp>
            <p:nvSpPr>
              <p:cNvPr id="23754" name="AutoShape 293"/>
              <p:cNvSpPr>
                <a:spLocks noChangeArrowheads="1"/>
              </p:cNvSpPr>
              <p:nvPr/>
            </p:nvSpPr>
            <p:spPr bwMode="auto">
              <a:xfrm rot="-4686050">
                <a:off x="4327" y="3113"/>
                <a:ext cx="48" cy="202"/>
              </a:xfrm>
              <a:prstGeom prst="can">
                <a:avLst>
                  <a:gd name="adj" fmla="val 105208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55" name="AutoShape 294"/>
              <p:cNvSpPr>
                <a:spLocks noChangeArrowheads="1"/>
              </p:cNvSpPr>
              <p:nvPr/>
            </p:nvSpPr>
            <p:spPr bwMode="auto">
              <a:xfrm rot="-4686050">
                <a:off x="4315" y="3178"/>
                <a:ext cx="48" cy="202"/>
              </a:xfrm>
              <a:prstGeom prst="can">
                <a:avLst>
                  <a:gd name="adj" fmla="val 105208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56" name="AutoShape 322"/>
              <p:cNvSpPr>
                <a:spLocks noChangeArrowheads="1"/>
              </p:cNvSpPr>
              <p:nvPr/>
            </p:nvSpPr>
            <p:spPr bwMode="auto">
              <a:xfrm rot="18846072" flipH="1">
                <a:off x="4220" y="3099"/>
                <a:ext cx="47" cy="132"/>
              </a:xfrm>
              <a:prstGeom prst="can">
                <a:avLst>
                  <a:gd name="adj" fmla="val 70213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57" name="AutoShape 323"/>
              <p:cNvSpPr>
                <a:spLocks noChangeArrowheads="1"/>
              </p:cNvSpPr>
              <p:nvPr/>
            </p:nvSpPr>
            <p:spPr bwMode="auto">
              <a:xfrm rot="-6699573">
                <a:off x="4199" y="3223"/>
                <a:ext cx="52" cy="120"/>
              </a:xfrm>
              <a:prstGeom prst="can">
                <a:avLst>
                  <a:gd name="adj" fmla="val 57692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567" name="Group 579"/>
          <p:cNvGrpSpPr>
            <a:grpSpLocks/>
          </p:cNvGrpSpPr>
          <p:nvPr/>
        </p:nvGrpSpPr>
        <p:grpSpPr bwMode="auto">
          <a:xfrm>
            <a:off x="1155700" y="931863"/>
            <a:ext cx="1130300" cy="2492375"/>
            <a:chOff x="1155700" y="931445"/>
            <a:chExt cx="1130086" cy="2492793"/>
          </a:xfrm>
        </p:grpSpPr>
        <p:grpSp>
          <p:nvGrpSpPr>
            <p:cNvPr id="23671" name="Group 480"/>
            <p:cNvGrpSpPr>
              <a:grpSpLocks/>
            </p:cNvGrpSpPr>
            <p:nvPr/>
          </p:nvGrpSpPr>
          <p:grpSpPr bwMode="auto">
            <a:xfrm>
              <a:off x="1155700" y="1028700"/>
              <a:ext cx="914400" cy="2395538"/>
              <a:chOff x="728" y="648"/>
              <a:chExt cx="576" cy="1509"/>
            </a:xfrm>
          </p:grpSpPr>
          <p:grpSp>
            <p:nvGrpSpPr>
              <p:cNvPr id="23708" name="Group 481"/>
              <p:cNvGrpSpPr>
                <a:grpSpLocks/>
              </p:cNvGrpSpPr>
              <p:nvPr/>
            </p:nvGrpSpPr>
            <p:grpSpPr bwMode="auto">
              <a:xfrm>
                <a:off x="728" y="1776"/>
                <a:ext cx="408" cy="381"/>
                <a:chOff x="912" y="576"/>
                <a:chExt cx="408" cy="381"/>
              </a:xfrm>
            </p:grpSpPr>
            <p:sp>
              <p:nvSpPr>
                <p:cNvPr id="23721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576"/>
                  <a:ext cx="380" cy="38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22" name="Oval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968" y="630"/>
                  <a:ext cx="271" cy="271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23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28" y="680"/>
                  <a:ext cx="39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200">
                      <a:solidFill>
                        <a:srgbClr val="FF3300"/>
                      </a:solidFill>
                      <a:latin typeface="Arial" charset="0"/>
                    </a:rPr>
                    <a:t>B cell</a:t>
                  </a:r>
                  <a:r>
                    <a:rPr lang="en-US" sz="1200">
                      <a:latin typeface="Arial" charset="0"/>
                    </a:rPr>
                    <a:t> </a:t>
                  </a:r>
                </a:p>
              </p:txBody>
            </p:sp>
          </p:grpSp>
          <p:grpSp>
            <p:nvGrpSpPr>
              <p:cNvPr id="23709" name="Group 485"/>
              <p:cNvGrpSpPr>
                <a:grpSpLocks/>
              </p:cNvGrpSpPr>
              <p:nvPr/>
            </p:nvGrpSpPr>
            <p:grpSpPr bwMode="auto">
              <a:xfrm>
                <a:off x="848" y="648"/>
                <a:ext cx="408" cy="381"/>
                <a:chOff x="912" y="576"/>
                <a:chExt cx="408" cy="381"/>
              </a:xfrm>
            </p:grpSpPr>
            <p:sp>
              <p:nvSpPr>
                <p:cNvPr id="23718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576"/>
                  <a:ext cx="380" cy="38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19" name="Oval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968" y="630"/>
                  <a:ext cx="271" cy="271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20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28" y="680"/>
                  <a:ext cx="39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200">
                      <a:solidFill>
                        <a:srgbClr val="FF3300"/>
                      </a:solidFill>
                      <a:latin typeface="Arial" charset="0"/>
                    </a:rPr>
                    <a:t>B cell</a:t>
                  </a:r>
                  <a:r>
                    <a:rPr lang="en-US" sz="1200">
                      <a:latin typeface="Arial" charset="0"/>
                    </a:rPr>
                    <a:t> </a:t>
                  </a:r>
                </a:p>
              </p:txBody>
            </p:sp>
          </p:grpSp>
          <p:grpSp>
            <p:nvGrpSpPr>
              <p:cNvPr id="23710" name="Group 489"/>
              <p:cNvGrpSpPr>
                <a:grpSpLocks/>
              </p:cNvGrpSpPr>
              <p:nvPr/>
            </p:nvGrpSpPr>
            <p:grpSpPr bwMode="auto">
              <a:xfrm>
                <a:off x="896" y="1032"/>
                <a:ext cx="408" cy="381"/>
                <a:chOff x="912" y="576"/>
                <a:chExt cx="408" cy="381"/>
              </a:xfrm>
            </p:grpSpPr>
            <p:sp>
              <p:nvSpPr>
                <p:cNvPr id="23715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576"/>
                  <a:ext cx="380" cy="38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16" name="Oval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968" y="630"/>
                  <a:ext cx="271" cy="271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17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28" y="680"/>
                  <a:ext cx="39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200">
                      <a:solidFill>
                        <a:srgbClr val="FF3300"/>
                      </a:solidFill>
                      <a:latin typeface="Arial" charset="0"/>
                    </a:rPr>
                    <a:t>B cell</a:t>
                  </a:r>
                  <a:r>
                    <a:rPr lang="en-US" sz="1200">
                      <a:latin typeface="Arial" charset="0"/>
                    </a:rPr>
                    <a:t> </a:t>
                  </a:r>
                </a:p>
              </p:txBody>
            </p:sp>
          </p:grpSp>
          <p:grpSp>
            <p:nvGrpSpPr>
              <p:cNvPr id="23711" name="Group 493"/>
              <p:cNvGrpSpPr>
                <a:grpSpLocks/>
              </p:cNvGrpSpPr>
              <p:nvPr/>
            </p:nvGrpSpPr>
            <p:grpSpPr bwMode="auto">
              <a:xfrm>
                <a:off x="880" y="1424"/>
                <a:ext cx="408" cy="381"/>
                <a:chOff x="912" y="576"/>
                <a:chExt cx="408" cy="381"/>
              </a:xfrm>
            </p:grpSpPr>
            <p:sp>
              <p:nvSpPr>
                <p:cNvPr id="23712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576"/>
                  <a:ext cx="380" cy="38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13" name="Oval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968" y="630"/>
                  <a:ext cx="271" cy="271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714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28" y="680"/>
                  <a:ext cx="39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200">
                      <a:solidFill>
                        <a:srgbClr val="FF3300"/>
                      </a:solidFill>
                      <a:latin typeface="Arial" charset="0"/>
                    </a:rPr>
                    <a:t>B cell</a:t>
                  </a:r>
                  <a:r>
                    <a:rPr lang="en-US" sz="1200">
                      <a:latin typeface="Arial" charset="0"/>
                    </a:rPr>
                    <a:t> </a:t>
                  </a:r>
                </a:p>
              </p:txBody>
            </p:sp>
          </p:grpSp>
        </p:grpSp>
        <p:grpSp>
          <p:nvGrpSpPr>
            <p:cNvPr id="23672" name="Group 359"/>
            <p:cNvGrpSpPr>
              <a:grpSpLocks noChangeAspect="1"/>
            </p:cNvGrpSpPr>
            <p:nvPr/>
          </p:nvGrpSpPr>
          <p:grpSpPr bwMode="auto">
            <a:xfrm rot="4136695">
              <a:off x="1855223" y="936599"/>
              <a:ext cx="385211" cy="374904"/>
              <a:chOff x="3888" y="3312"/>
              <a:chExt cx="299" cy="291"/>
            </a:xfrm>
          </p:grpSpPr>
          <p:sp>
            <p:nvSpPr>
              <p:cNvPr id="23700" name="Freeform 360"/>
              <p:cNvSpPr>
                <a:spLocks noChangeAspect="1"/>
              </p:cNvSpPr>
              <p:nvPr/>
            </p:nvSpPr>
            <p:spPr bwMode="auto">
              <a:xfrm>
                <a:off x="4080" y="3377"/>
                <a:ext cx="63" cy="62"/>
              </a:xfrm>
              <a:custGeom>
                <a:avLst/>
                <a:gdLst>
                  <a:gd name="T0" fmla="*/ 0 w 290"/>
                  <a:gd name="T1" fmla="*/ 0 h 284"/>
                  <a:gd name="T2" fmla="*/ 0 w 290"/>
                  <a:gd name="T3" fmla="*/ 1 h 284"/>
                  <a:gd name="T4" fmla="*/ 0 w 290"/>
                  <a:gd name="T5" fmla="*/ 1 h 284"/>
                  <a:gd name="T6" fmla="*/ 0 w 290"/>
                  <a:gd name="T7" fmla="*/ 1 h 284"/>
                  <a:gd name="T8" fmla="*/ 1 w 290"/>
                  <a:gd name="T9" fmla="*/ 0 h 284"/>
                  <a:gd name="T10" fmla="*/ 0 w 290"/>
                  <a:gd name="T11" fmla="*/ 0 h 284"/>
                  <a:gd name="T12" fmla="*/ 0 w 290"/>
                  <a:gd name="T13" fmla="*/ 0 h 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0"/>
                  <a:gd name="T22" fmla="*/ 0 h 284"/>
                  <a:gd name="T23" fmla="*/ 290 w 290"/>
                  <a:gd name="T24" fmla="*/ 284 h 2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0" h="284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1" name="Freeform 361"/>
              <p:cNvSpPr>
                <a:spLocks noChangeAspect="1"/>
              </p:cNvSpPr>
              <p:nvPr/>
            </p:nvSpPr>
            <p:spPr bwMode="auto">
              <a:xfrm>
                <a:off x="4125" y="3333"/>
                <a:ext cx="62" cy="63"/>
              </a:xfrm>
              <a:custGeom>
                <a:avLst/>
                <a:gdLst>
                  <a:gd name="T0" fmla="*/ 1 w 287"/>
                  <a:gd name="T1" fmla="*/ 0 h 287"/>
                  <a:gd name="T2" fmla="*/ 0 w 287"/>
                  <a:gd name="T3" fmla="*/ 0 h 287"/>
                  <a:gd name="T4" fmla="*/ 0 w 287"/>
                  <a:gd name="T5" fmla="*/ 0 h 287"/>
                  <a:gd name="T6" fmla="*/ 0 w 287"/>
                  <a:gd name="T7" fmla="*/ 1 h 287"/>
                  <a:gd name="T8" fmla="*/ 1 w 287"/>
                  <a:gd name="T9" fmla="*/ 0 h 287"/>
                  <a:gd name="T10" fmla="*/ 1 w 287"/>
                  <a:gd name="T11" fmla="*/ 0 h 2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7"/>
                  <a:gd name="T19" fmla="*/ 0 h 287"/>
                  <a:gd name="T20" fmla="*/ 287 w 287"/>
                  <a:gd name="T21" fmla="*/ 287 h 2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7" h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2" name="Freeform 362"/>
              <p:cNvSpPr>
                <a:spLocks noChangeAspect="1"/>
              </p:cNvSpPr>
              <p:nvPr/>
            </p:nvSpPr>
            <p:spPr bwMode="auto">
              <a:xfrm>
                <a:off x="4042" y="3356"/>
                <a:ext cx="80" cy="247"/>
              </a:xfrm>
              <a:custGeom>
                <a:avLst/>
                <a:gdLst>
                  <a:gd name="T0" fmla="*/ 0 w 365"/>
                  <a:gd name="T1" fmla="*/ 1 h 1139"/>
                  <a:gd name="T2" fmla="*/ 0 w 365"/>
                  <a:gd name="T3" fmla="*/ 1 h 1139"/>
                  <a:gd name="T4" fmla="*/ 0 w 365"/>
                  <a:gd name="T5" fmla="*/ 1 h 1139"/>
                  <a:gd name="T6" fmla="*/ 0 w 365"/>
                  <a:gd name="T7" fmla="*/ 1 h 1139"/>
                  <a:gd name="T8" fmla="*/ 0 w 365"/>
                  <a:gd name="T9" fmla="*/ 1 h 1139"/>
                  <a:gd name="T10" fmla="*/ 0 w 365"/>
                  <a:gd name="T11" fmla="*/ 1 h 1139"/>
                  <a:gd name="T12" fmla="*/ 0 w 365"/>
                  <a:gd name="T13" fmla="*/ 1 h 1139"/>
                  <a:gd name="T14" fmla="*/ 0 w 365"/>
                  <a:gd name="T15" fmla="*/ 1 h 1139"/>
                  <a:gd name="T16" fmla="*/ 0 w 365"/>
                  <a:gd name="T17" fmla="*/ 1 h 1139"/>
                  <a:gd name="T18" fmla="*/ 0 w 365"/>
                  <a:gd name="T19" fmla="*/ 1 h 1139"/>
                  <a:gd name="T20" fmla="*/ 0 w 365"/>
                  <a:gd name="T21" fmla="*/ 1 h 1139"/>
                  <a:gd name="T22" fmla="*/ 0 w 365"/>
                  <a:gd name="T23" fmla="*/ 1 h 1139"/>
                  <a:gd name="T24" fmla="*/ 0 w 365"/>
                  <a:gd name="T25" fmla="*/ 1 h 1139"/>
                  <a:gd name="T26" fmla="*/ 0 w 365"/>
                  <a:gd name="T27" fmla="*/ 1 h 1139"/>
                  <a:gd name="T28" fmla="*/ 0 w 365"/>
                  <a:gd name="T29" fmla="*/ 1 h 1139"/>
                  <a:gd name="T30" fmla="*/ 0 w 365"/>
                  <a:gd name="T31" fmla="*/ 1 h 1139"/>
                  <a:gd name="T32" fmla="*/ 0 w 365"/>
                  <a:gd name="T33" fmla="*/ 2 h 1139"/>
                  <a:gd name="T34" fmla="*/ 0 w 365"/>
                  <a:gd name="T35" fmla="*/ 3 h 1139"/>
                  <a:gd name="T36" fmla="*/ 0 w 365"/>
                  <a:gd name="T37" fmla="*/ 2 h 1139"/>
                  <a:gd name="T38" fmla="*/ 0 w 365"/>
                  <a:gd name="T39" fmla="*/ 1 h 1139"/>
                  <a:gd name="T40" fmla="*/ 1 w 365"/>
                  <a:gd name="T41" fmla="*/ 0 h 1139"/>
                  <a:gd name="T42" fmla="*/ 1 w 365"/>
                  <a:gd name="T43" fmla="*/ 0 h 1139"/>
                  <a:gd name="T44" fmla="*/ 0 w 365"/>
                  <a:gd name="T45" fmla="*/ 1 h 11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5"/>
                  <a:gd name="T70" fmla="*/ 0 h 1139"/>
                  <a:gd name="T71" fmla="*/ 365 w 365"/>
                  <a:gd name="T72" fmla="*/ 1139 h 11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5" h="1139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3" name="Freeform 363"/>
              <p:cNvSpPr>
                <a:spLocks noChangeAspect="1"/>
              </p:cNvSpPr>
              <p:nvPr/>
            </p:nvSpPr>
            <p:spPr bwMode="auto">
              <a:xfrm>
                <a:off x="4103" y="3312"/>
                <a:ext cx="62" cy="62"/>
              </a:xfrm>
              <a:custGeom>
                <a:avLst/>
                <a:gdLst>
                  <a:gd name="T0" fmla="*/ 1 w 286"/>
                  <a:gd name="T1" fmla="*/ 0 h 286"/>
                  <a:gd name="T2" fmla="*/ 0 w 286"/>
                  <a:gd name="T3" fmla="*/ 0 h 286"/>
                  <a:gd name="T4" fmla="*/ 0 w 286"/>
                  <a:gd name="T5" fmla="*/ 0 h 286"/>
                  <a:gd name="T6" fmla="*/ 0 w 286"/>
                  <a:gd name="T7" fmla="*/ 1 h 286"/>
                  <a:gd name="T8" fmla="*/ 1 w 286"/>
                  <a:gd name="T9" fmla="*/ 0 h 286"/>
                  <a:gd name="T10" fmla="*/ 1 w 286"/>
                  <a:gd name="T11" fmla="*/ 0 h 2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6"/>
                  <a:gd name="T19" fmla="*/ 0 h 286"/>
                  <a:gd name="T20" fmla="*/ 286 w 286"/>
                  <a:gd name="T21" fmla="*/ 286 h 2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6" h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4" name="Freeform 364"/>
              <p:cNvSpPr>
                <a:spLocks noChangeAspect="1"/>
              </p:cNvSpPr>
              <p:nvPr/>
            </p:nvSpPr>
            <p:spPr bwMode="auto">
              <a:xfrm flipH="1">
                <a:off x="3932" y="3377"/>
                <a:ext cx="63" cy="62"/>
              </a:xfrm>
              <a:custGeom>
                <a:avLst/>
                <a:gdLst>
                  <a:gd name="T0" fmla="*/ 0 w 290"/>
                  <a:gd name="T1" fmla="*/ 0 h 284"/>
                  <a:gd name="T2" fmla="*/ 0 w 290"/>
                  <a:gd name="T3" fmla="*/ 1 h 284"/>
                  <a:gd name="T4" fmla="*/ 0 w 290"/>
                  <a:gd name="T5" fmla="*/ 1 h 284"/>
                  <a:gd name="T6" fmla="*/ 0 w 290"/>
                  <a:gd name="T7" fmla="*/ 1 h 284"/>
                  <a:gd name="T8" fmla="*/ 1 w 290"/>
                  <a:gd name="T9" fmla="*/ 0 h 284"/>
                  <a:gd name="T10" fmla="*/ 0 w 290"/>
                  <a:gd name="T11" fmla="*/ 0 h 284"/>
                  <a:gd name="T12" fmla="*/ 0 w 290"/>
                  <a:gd name="T13" fmla="*/ 0 h 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0"/>
                  <a:gd name="T22" fmla="*/ 0 h 284"/>
                  <a:gd name="T23" fmla="*/ 290 w 290"/>
                  <a:gd name="T24" fmla="*/ 284 h 2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0" h="284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5" name="Freeform 365"/>
              <p:cNvSpPr>
                <a:spLocks noChangeAspect="1"/>
              </p:cNvSpPr>
              <p:nvPr/>
            </p:nvSpPr>
            <p:spPr bwMode="auto">
              <a:xfrm flipH="1">
                <a:off x="3888" y="3333"/>
                <a:ext cx="62" cy="63"/>
              </a:xfrm>
              <a:custGeom>
                <a:avLst/>
                <a:gdLst>
                  <a:gd name="T0" fmla="*/ 1 w 287"/>
                  <a:gd name="T1" fmla="*/ 0 h 287"/>
                  <a:gd name="T2" fmla="*/ 0 w 287"/>
                  <a:gd name="T3" fmla="*/ 0 h 287"/>
                  <a:gd name="T4" fmla="*/ 0 w 287"/>
                  <a:gd name="T5" fmla="*/ 0 h 287"/>
                  <a:gd name="T6" fmla="*/ 0 w 287"/>
                  <a:gd name="T7" fmla="*/ 1 h 287"/>
                  <a:gd name="T8" fmla="*/ 1 w 287"/>
                  <a:gd name="T9" fmla="*/ 0 h 287"/>
                  <a:gd name="T10" fmla="*/ 1 w 287"/>
                  <a:gd name="T11" fmla="*/ 0 h 2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7"/>
                  <a:gd name="T19" fmla="*/ 0 h 287"/>
                  <a:gd name="T20" fmla="*/ 287 w 287"/>
                  <a:gd name="T21" fmla="*/ 287 h 2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7" h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6" name="Freeform 366"/>
              <p:cNvSpPr>
                <a:spLocks noChangeAspect="1"/>
              </p:cNvSpPr>
              <p:nvPr/>
            </p:nvSpPr>
            <p:spPr bwMode="auto">
              <a:xfrm flipH="1">
                <a:off x="3953" y="3356"/>
                <a:ext cx="80" cy="247"/>
              </a:xfrm>
              <a:custGeom>
                <a:avLst/>
                <a:gdLst>
                  <a:gd name="T0" fmla="*/ 0 w 365"/>
                  <a:gd name="T1" fmla="*/ 1 h 1139"/>
                  <a:gd name="T2" fmla="*/ 0 w 365"/>
                  <a:gd name="T3" fmla="*/ 1 h 1139"/>
                  <a:gd name="T4" fmla="*/ 0 w 365"/>
                  <a:gd name="T5" fmla="*/ 1 h 1139"/>
                  <a:gd name="T6" fmla="*/ 0 w 365"/>
                  <a:gd name="T7" fmla="*/ 1 h 1139"/>
                  <a:gd name="T8" fmla="*/ 0 w 365"/>
                  <a:gd name="T9" fmla="*/ 1 h 1139"/>
                  <a:gd name="T10" fmla="*/ 0 w 365"/>
                  <a:gd name="T11" fmla="*/ 1 h 1139"/>
                  <a:gd name="T12" fmla="*/ 0 w 365"/>
                  <a:gd name="T13" fmla="*/ 1 h 1139"/>
                  <a:gd name="T14" fmla="*/ 0 w 365"/>
                  <a:gd name="T15" fmla="*/ 1 h 1139"/>
                  <a:gd name="T16" fmla="*/ 0 w 365"/>
                  <a:gd name="T17" fmla="*/ 1 h 1139"/>
                  <a:gd name="T18" fmla="*/ 0 w 365"/>
                  <a:gd name="T19" fmla="*/ 1 h 1139"/>
                  <a:gd name="T20" fmla="*/ 0 w 365"/>
                  <a:gd name="T21" fmla="*/ 1 h 1139"/>
                  <a:gd name="T22" fmla="*/ 0 w 365"/>
                  <a:gd name="T23" fmla="*/ 1 h 1139"/>
                  <a:gd name="T24" fmla="*/ 0 w 365"/>
                  <a:gd name="T25" fmla="*/ 1 h 1139"/>
                  <a:gd name="T26" fmla="*/ 0 w 365"/>
                  <a:gd name="T27" fmla="*/ 1 h 1139"/>
                  <a:gd name="T28" fmla="*/ 0 w 365"/>
                  <a:gd name="T29" fmla="*/ 1 h 1139"/>
                  <a:gd name="T30" fmla="*/ 0 w 365"/>
                  <a:gd name="T31" fmla="*/ 1 h 1139"/>
                  <a:gd name="T32" fmla="*/ 0 w 365"/>
                  <a:gd name="T33" fmla="*/ 2 h 1139"/>
                  <a:gd name="T34" fmla="*/ 0 w 365"/>
                  <a:gd name="T35" fmla="*/ 3 h 1139"/>
                  <a:gd name="T36" fmla="*/ 0 w 365"/>
                  <a:gd name="T37" fmla="*/ 2 h 1139"/>
                  <a:gd name="T38" fmla="*/ 0 w 365"/>
                  <a:gd name="T39" fmla="*/ 1 h 1139"/>
                  <a:gd name="T40" fmla="*/ 1 w 365"/>
                  <a:gd name="T41" fmla="*/ 0 h 1139"/>
                  <a:gd name="T42" fmla="*/ 1 w 365"/>
                  <a:gd name="T43" fmla="*/ 0 h 1139"/>
                  <a:gd name="T44" fmla="*/ 0 w 365"/>
                  <a:gd name="T45" fmla="*/ 1 h 11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5"/>
                  <a:gd name="T70" fmla="*/ 0 h 1139"/>
                  <a:gd name="T71" fmla="*/ 365 w 365"/>
                  <a:gd name="T72" fmla="*/ 1139 h 11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5" h="1139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7" name="Freeform 367"/>
              <p:cNvSpPr>
                <a:spLocks noChangeAspect="1"/>
              </p:cNvSpPr>
              <p:nvPr/>
            </p:nvSpPr>
            <p:spPr bwMode="auto">
              <a:xfrm flipH="1">
                <a:off x="3910" y="3312"/>
                <a:ext cx="62" cy="62"/>
              </a:xfrm>
              <a:custGeom>
                <a:avLst/>
                <a:gdLst>
                  <a:gd name="T0" fmla="*/ 1 w 286"/>
                  <a:gd name="T1" fmla="*/ 0 h 286"/>
                  <a:gd name="T2" fmla="*/ 0 w 286"/>
                  <a:gd name="T3" fmla="*/ 0 h 286"/>
                  <a:gd name="T4" fmla="*/ 0 w 286"/>
                  <a:gd name="T5" fmla="*/ 0 h 286"/>
                  <a:gd name="T6" fmla="*/ 0 w 286"/>
                  <a:gd name="T7" fmla="*/ 1 h 286"/>
                  <a:gd name="T8" fmla="*/ 1 w 286"/>
                  <a:gd name="T9" fmla="*/ 0 h 286"/>
                  <a:gd name="T10" fmla="*/ 1 w 286"/>
                  <a:gd name="T11" fmla="*/ 0 h 2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6"/>
                  <a:gd name="T19" fmla="*/ 0 h 286"/>
                  <a:gd name="T20" fmla="*/ 286 w 286"/>
                  <a:gd name="T21" fmla="*/ 286 h 2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6" h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673" name="Group 359"/>
            <p:cNvGrpSpPr>
              <a:grpSpLocks noChangeAspect="1"/>
            </p:cNvGrpSpPr>
            <p:nvPr/>
          </p:nvGrpSpPr>
          <p:grpSpPr bwMode="auto">
            <a:xfrm rot="4136695">
              <a:off x="1880328" y="1507439"/>
              <a:ext cx="385211" cy="374904"/>
              <a:chOff x="3888" y="3312"/>
              <a:chExt cx="299" cy="291"/>
            </a:xfrm>
          </p:grpSpPr>
          <p:sp>
            <p:nvSpPr>
              <p:cNvPr id="23692" name="Freeform 360"/>
              <p:cNvSpPr>
                <a:spLocks noChangeAspect="1"/>
              </p:cNvSpPr>
              <p:nvPr/>
            </p:nvSpPr>
            <p:spPr bwMode="auto">
              <a:xfrm>
                <a:off x="4080" y="3377"/>
                <a:ext cx="63" cy="62"/>
              </a:xfrm>
              <a:custGeom>
                <a:avLst/>
                <a:gdLst>
                  <a:gd name="T0" fmla="*/ 0 w 290"/>
                  <a:gd name="T1" fmla="*/ 0 h 284"/>
                  <a:gd name="T2" fmla="*/ 0 w 290"/>
                  <a:gd name="T3" fmla="*/ 1 h 284"/>
                  <a:gd name="T4" fmla="*/ 0 w 290"/>
                  <a:gd name="T5" fmla="*/ 1 h 284"/>
                  <a:gd name="T6" fmla="*/ 0 w 290"/>
                  <a:gd name="T7" fmla="*/ 1 h 284"/>
                  <a:gd name="T8" fmla="*/ 1 w 290"/>
                  <a:gd name="T9" fmla="*/ 0 h 284"/>
                  <a:gd name="T10" fmla="*/ 0 w 290"/>
                  <a:gd name="T11" fmla="*/ 0 h 284"/>
                  <a:gd name="T12" fmla="*/ 0 w 290"/>
                  <a:gd name="T13" fmla="*/ 0 h 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0"/>
                  <a:gd name="T22" fmla="*/ 0 h 284"/>
                  <a:gd name="T23" fmla="*/ 290 w 290"/>
                  <a:gd name="T24" fmla="*/ 284 h 2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0" h="284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3" name="Freeform 361"/>
              <p:cNvSpPr>
                <a:spLocks noChangeAspect="1"/>
              </p:cNvSpPr>
              <p:nvPr/>
            </p:nvSpPr>
            <p:spPr bwMode="auto">
              <a:xfrm>
                <a:off x="4125" y="3333"/>
                <a:ext cx="62" cy="63"/>
              </a:xfrm>
              <a:custGeom>
                <a:avLst/>
                <a:gdLst>
                  <a:gd name="T0" fmla="*/ 1 w 287"/>
                  <a:gd name="T1" fmla="*/ 0 h 287"/>
                  <a:gd name="T2" fmla="*/ 0 w 287"/>
                  <a:gd name="T3" fmla="*/ 0 h 287"/>
                  <a:gd name="T4" fmla="*/ 0 w 287"/>
                  <a:gd name="T5" fmla="*/ 0 h 287"/>
                  <a:gd name="T6" fmla="*/ 0 w 287"/>
                  <a:gd name="T7" fmla="*/ 1 h 287"/>
                  <a:gd name="T8" fmla="*/ 1 w 287"/>
                  <a:gd name="T9" fmla="*/ 0 h 287"/>
                  <a:gd name="T10" fmla="*/ 1 w 287"/>
                  <a:gd name="T11" fmla="*/ 0 h 2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7"/>
                  <a:gd name="T19" fmla="*/ 0 h 287"/>
                  <a:gd name="T20" fmla="*/ 287 w 287"/>
                  <a:gd name="T21" fmla="*/ 287 h 2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7" h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4" name="Freeform 362"/>
              <p:cNvSpPr>
                <a:spLocks noChangeAspect="1"/>
              </p:cNvSpPr>
              <p:nvPr/>
            </p:nvSpPr>
            <p:spPr bwMode="auto">
              <a:xfrm>
                <a:off x="4042" y="3356"/>
                <a:ext cx="80" cy="247"/>
              </a:xfrm>
              <a:custGeom>
                <a:avLst/>
                <a:gdLst>
                  <a:gd name="T0" fmla="*/ 0 w 365"/>
                  <a:gd name="T1" fmla="*/ 1 h 1139"/>
                  <a:gd name="T2" fmla="*/ 0 w 365"/>
                  <a:gd name="T3" fmla="*/ 1 h 1139"/>
                  <a:gd name="T4" fmla="*/ 0 w 365"/>
                  <a:gd name="T5" fmla="*/ 1 h 1139"/>
                  <a:gd name="T6" fmla="*/ 0 w 365"/>
                  <a:gd name="T7" fmla="*/ 1 h 1139"/>
                  <a:gd name="T8" fmla="*/ 0 w 365"/>
                  <a:gd name="T9" fmla="*/ 1 h 1139"/>
                  <a:gd name="T10" fmla="*/ 0 w 365"/>
                  <a:gd name="T11" fmla="*/ 1 h 1139"/>
                  <a:gd name="T12" fmla="*/ 0 w 365"/>
                  <a:gd name="T13" fmla="*/ 1 h 1139"/>
                  <a:gd name="T14" fmla="*/ 0 w 365"/>
                  <a:gd name="T15" fmla="*/ 1 h 1139"/>
                  <a:gd name="T16" fmla="*/ 0 w 365"/>
                  <a:gd name="T17" fmla="*/ 1 h 1139"/>
                  <a:gd name="T18" fmla="*/ 0 w 365"/>
                  <a:gd name="T19" fmla="*/ 1 h 1139"/>
                  <a:gd name="T20" fmla="*/ 0 w 365"/>
                  <a:gd name="T21" fmla="*/ 1 h 1139"/>
                  <a:gd name="T22" fmla="*/ 0 w 365"/>
                  <a:gd name="T23" fmla="*/ 1 h 1139"/>
                  <a:gd name="T24" fmla="*/ 0 w 365"/>
                  <a:gd name="T25" fmla="*/ 1 h 1139"/>
                  <a:gd name="T26" fmla="*/ 0 w 365"/>
                  <a:gd name="T27" fmla="*/ 1 h 1139"/>
                  <a:gd name="T28" fmla="*/ 0 w 365"/>
                  <a:gd name="T29" fmla="*/ 1 h 1139"/>
                  <a:gd name="T30" fmla="*/ 0 w 365"/>
                  <a:gd name="T31" fmla="*/ 1 h 1139"/>
                  <a:gd name="T32" fmla="*/ 0 w 365"/>
                  <a:gd name="T33" fmla="*/ 2 h 1139"/>
                  <a:gd name="T34" fmla="*/ 0 w 365"/>
                  <a:gd name="T35" fmla="*/ 3 h 1139"/>
                  <a:gd name="T36" fmla="*/ 0 w 365"/>
                  <a:gd name="T37" fmla="*/ 2 h 1139"/>
                  <a:gd name="T38" fmla="*/ 0 w 365"/>
                  <a:gd name="T39" fmla="*/ 1 h 1139"/>
                  <a:gd name="T40" fmla="*/ 1 w 365"/>
                  <a:gd name="T41" fmla="*/ 0 h 1139"/>
                  <a:gd name="T42" fmla="*/ 1 w 365"/>
                  <a:gd name="T43" fmla="*/ 0 h 1139"/>
                  <a:gd name="T44" fmla="*/ 0 w 365"/>
                  <a:gd name="T45" fmla="*/ 1 h 11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5"/>
                  <a:gd name="T70" fmla="*/ 0 h 1139"/>
                  <a:gd name="T71" fmla="*/ 365 w 365"/>
                  <a:gd name="T72" fmla="*/ 1139 h 11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5" h="1139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5" name="Freeform 363"/>
              <p:cNvSpPr>
                <a:spLocks noChangeAspect="1"/>
              </p:cNvSpPr>
              <p:nvPr/>
            </p:nvSpPr>
            <p:spPr bwMode="auto">
              <a:xfrm>
                <a:off x="4103" y="3312"/>
                <a:ext cx="62" cy="62"/>
              </a:xfrm>
              <a:custGeom>
                <a:avLst/>
                <a:gdLst>
                  <a:gd name="T0" fmla="*/ 1 w 286"/>
                  <a:gd name="T1" fmla="*/ 0 h 286"/>
                  <a:gd name="T2" fmla="*/ 0 w 286"/>
                  <a:gd name="T3" fmla="*/ 0 h 286"/>
                  <a:gd name="T4" fmla="*/ 0 w 286"/>
                  <a:gd name="T5" fmla="*/ 0 h 286"/>
                  <a:gd name="T6" fmla="*/ 0 w 286"/>
                  <a:gd name="T7" fmla="*/ 1 h 286"/>
                  <a:gd name="T8" fmla="*/ 1 w 286"/>
                  <a:gd name="T9" fmla="*/ 0 h 286"/>
                  <a:gd name="T10" fmla="*/ 1 w 286"/>
                  <a:gd name="T11" fmla="*/ 0 h 2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6"/>
                  <a:gd name="T19" fmla="*/ 0 h 286"/>
                  <a:gd name="T20" fmla="*/ 286 w 286"/>
                  <a:gd name="T21" fmla="*/ 286 h 2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6" h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6" name="Freeform 364"/>
              <p:cNvSpPr>
                <a:spLocks noChangeAspect="1"/>
              </p:cNvSpPr>
              <p:nvPr/>
            </p:nvSpPr>
            <p:spPr bwMode="auto">
              <a:xfrm flipH="1">
                <a:off x="3932" y="3377"/>
                <a:ext cx="63" cy="62"/>
              </a:xfrm>
              <a:custGeom>
                <a:avLst/>
                <a:gdLst>
                  <a:gd name="T0" fmla="*/ 0 w 290"/>
                  <a:gd name="T1" fmla="*/ 0 h 284"/>
                  <a:gd name="T2" fmla="*/ 0 w 290"/>
                  <a:gd name="T3" fmla="*/ 1 h 284"/>
                  <a:gd name="T4" fmla="*/ 0 w 290"/>
                  <a:gd name="T5" fmla="*/ 1 h 284"/>
                  <a:gd name="T6" fmla="*/ 0 w 290"/>
                  <a:gd name="T7" fmla="*/ 1 h 284"/>
                  <a:gd name="T8" fmla="*/ 1 w 290"/>
                  <a:gd name="T9" fmla="*/ 0 h 284"/>
                  <a:gd name="T10" fmla="*/ 0 w 290"/>
                  <a:gd name="T11" fmla="*/ 0 h 284"/>
                  <a:gd name="T12" fmla="*/ 0 w 290"/>
                  <a:gd name="T13" fmla="*/ 0 h 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0"/>
                  <a:gd name="T22" fmla="*/ 0 h 284"/>
                  <a:gd name="T23" fmla="*/ 290 w 290"/>
                  <a:gd name="T24" fmla="*/ 284 h 2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0" h="284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7" name="Freeform 365"/>
              <p:cNvSpPr>
                <a:spLocks noChangeAspect="1"/>
              </p:cNvSpPr>
              <p:nvPr/>
            </p:nvSpPr>
            <p:spPr bwMode="auto">
              <a:xfrm flipH="1">
                <a:off x="3888" y="3333"/>
                <a:ext cx="62" cy="63"/>
              </a:xfrm>
              <a:custGeom>
                <a:avLst/>
                <a:gdLst>
                  <a:gd name="T0" fmla="*/ 1 w 287"/>
                  <a:gd name="T1" fmla="*/ 0 h 287"/>
                  <a:gd name="T2" fmla="*/ 0 w 287"/>
                  <a:gd name="T3" fmla="*/ 0 h 287"/>
                  <a:gd name="T4" fmla="*/ 0 w 287"/>
                  <a:gd name="T5" fmla="*/ 0 h 287"/>
                  <a:gd name="T6" fmla="*/ 0 w 287"/>
                  <a:gd name="T7" fmla="*/ 1 h 287"/>
                  <a:gd name="T8" fmla="*/ 1 w 287"/>
                  <a:gd name="T9" fmla="*/ 0 h 287"/>
                  <a:gd name="T10" fmla="*/ 1 w 287"/>
                  <a:gd name="T11" fmla="*/ 0 h 2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7"/>
                  <a:gd name="T19" fmla="*/ 0 h 287"/>
                  <a:gd name="T20" fmla="*/ 287 w 287"/>
                  <a:gd name="T21" fmla="*/ 287 h 2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7" h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8" name="Freeform 366"/>
              <p:cNvSpPr>
                <a:spLocks noChangeAspect="1"/>
              </p:cNvSpPr>
              <p:nvPr/>
            </p:nvSpPr>
            <p:spPr bwMode="auto">
              <a:xfrm flipH="1">
                <a:off x="3953" y="3356"/>
                <a:ext cx="80" cy="247"/>
              </a:xfrm>
              <a:custGeom>
                <a:avLst/>
                <a:gdLst>
                  <a:gd name="T0" fmla="*/ 0 w 365"/>
                  <a:gd name="T1" fmla="*/ 1 h 1139"/>
                  <a:gd name="T2" fmla="*/ 0 w 365"/>
                  <a:gd name="T3" fmla="*/ 1 h 1139"/>
                  <a:gd name="T4" fmla="*/ 0 w 365"/>
                  <a:gd name="T5" fmla="*/ 1 h 1139"/>
                  <a:gd name="T6" fmla="*/ 0 w 365"/>
                  <a:gd name="T7" fmla="*/ 1 h 1139"/>
                  <a:gd name="T8" fmla="*/ 0 w 365"/>
                  <a:gd name="T9" fmla="*/ 1 h 1139"/>
                  <a:gd name="T10" fmla="*/ 0 w 365"/>
                  <a:gd name="T11" fmla="*/ 1 h 1139"/>
                  <a:gd name="T12" fmla="*/ 0 w 365"/>
                  <a:gd name="T13" fmla="*/ 1 h 1139"/>
                  <a:gd name="T14" fmla="*/ 0 w 365"/>
                  <a:gd name="T15" fmla="*/ 1 h 1139"/>
                  <a:gd name="T16" fmla="*/ 0 w 365"/>
                  <a:gd name="T17" fmla="*/ 1 h 1139"/>
                  <a:gd name="T18" fmla="*/ 0 w 365"/>
                  <a:gd name="T19" fmla="*/ 1 h 1139"/>
                  <a:gd name="T20" fmla="*/ 0 w 365"/>
                  <a:gd name="T21" fmla="*/ 1 h 1139"/>
                  <a:gd name="T22" fmla="*/ 0 w 365"/>
                  <a:gd name="T23" fmla="*/ 1 h 1139"/>
                  <a:gd name="T24" fmla="*/ 0 w 365"/>
                  <a:gd name="T25" fmla="*/ 1 h 1139"/>
                  <a:gd name="T26" fmla="*/ 0 w 365"/>
                  <a:gd name="T27" fmla="*/ 1 h 1139"/>
                  <a:gd name="T28" fmla="*/ 0 w 365"/>
                  <a:gd name="T29" fmla="*/ 1 h 1139"/>
                  <a:gd name="T30" fmla="*/ 0 w 365"/>
                  <a:gd name="T31" fmla="*/ 1 h 1139"/>
                  <a:gd name="T32" fmla="*/ 0 w 365"/>
                  <a:gd name="T33" fmla="*/ 2 h 1139"/>
                  <a:gd name="T34" fmla="*/ 0 w 365"/>
                  <a:gd name="T35" fmla="*/ 3 h 1139"/>
                  <a:gd name="T36" fmla="*/ 0 w 365"/>
                  <a:gd name="T37" fmla="*/ 2 h 1139"/>
                  <a:gd name="T38" fmla="*/ 0 w 365"/>
                  <a:gd name="T39" fmla="*/ 1 h 1139"/>
                  <a:gd name="T40" fmla="*/ 1 w 365"/>
                  <a:gd name="T41" fmla="*/ 0 h 1139"/>
                  <a:gd name="T42" fmla="*/ 1 w 365"/>
                  <a:gd name="T43" fmla="*/ 0 h 1139"/>
                  <a:gd name="T44" fmla="*/ 0 w 365"/>
                  <a:gd name="T45" fmla="*/ 1 h 11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5"/>
                  <a:gd name="T70" fmla="*/ 0 h 1139"/>
                  <a:gd name="T71" fmla="*/ 365 w 365"/>
                  <a:gd name="T72" fmla="*/ 1139 h 11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5" h="1139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9" name="Freeform 367"/>
              <p:cNvSpPr>
                <a:spLocks noChangeAspect="1"/>
              </p:cNvSpPr>
              <p:nvPr/>
            </p:nvSpPr>
            <p:spPr bwMode="auto">
              <a:xfrm flipH="1">
                <a:off x="3910" y="3312"/>
                <a:ext cx="62" cy="62"/>
              </a:xfrm>
              <a:custGeom>
                <a:avLst/>
                <a:gdLst>
                  <a:gd name="T0" fmla="*/ 1 w 286"/>
                  <a:gd name="T1" fmla="*/ 0 h 286"/>
                  <a:gd name="T2" fmla="*/ 0 w 286"/>
                  <a:gd name="T3" fmla="*/ 0 h 286"/>
                  <a:gd name="T4" fmla="*/ 0 w 286"/>
                  <a:gd name="T5" fmla="*/ 0 h 286"/>
                  <a:gd name="T6" fmla="*/ 0 w 286"/>
                  <a:gd name="T7" fmla="*/ 1 h 286"/>
                  <a:gd name="T8" fmla="*/ 1 w 286"/>
                  <a:gd name="T9" fmla="*/ 0 h 286"/>
                  <a:gd name="T10" fmla="*/ 1 w 286"/>
                  <a:gd name="T11" fmla="*/ 0 h 2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6"/>
                  <a:gd name="T19" fmla="*/ 0 h 286"/>
                  <a:gd name="T20" fmla="*/ 286 w 286"/>
                  <a:gd name="T21" fmla="*/ 286 h 2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6" h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674" name="Group 359"/>
            <p:cNvGrpSpPr>
              <a:grpSpLocks noChangeAspect="1"/>
            </p:cNvGrpSpPr>
            <p:nvPr/>
          </p:nvGrpSpPr>
          <p:grpSpPr bwMode="auto">
            <a:xfrm rot="4136695">
              <a:off x="1905728" y="2193240"/>
              <a:ext cx="385211" cy="374904"/>
              <a:chOff x="3888" y="3312"/>
              <a:chExt cx="299" cy="291"/>
            </a:xfrm>
          </p:grpSpPr>
          <p:sp>
            <p:nvSpPr>
              <p:cNvPr id="23684" name="Freeform 360"/>
              <p:cNvSpPr>
                <a:spLocks noChangeAspect="1"/>
              </p:cNvSpPr>
              <p:nvPr/>
            </p:nvSpPr>
            <p:spPr bwMode="auto">
              <a:xfrm>
                <a:off x="4080" y="3377"/>
                <a:ext cx="63" cy="62"/>
              </a:xfrm>
              <a:custGeom>
                <a:avLst/>
                <a:gdLst>
                  <a:gd name="T0" fmla="*/ 0 w 290"/>
                  <a:gd name="T1" fmla="*/ 0 h 284"/>
                  <a:gd name="T2" fmla="*/ 0 w 290"/>
                  <a:gd name="T3" fmla="*/ 1 h 284"/>
                  <a:gd name="T4" fmla="*/ 0 w 290"/>
                  <a:gd name="T5" fmla="*/ 1 h 284"/>
                  <a:gd name="T6" fmla="*/ 0 w 290"/>
                  <a:gd name="T7" fmla="*/ 1 h 284"/>
                  <a:gd name="T8" fmla="*/ 1 w 290"/>
                  <a:gd name="T9" fmla="*/ 0 h 284"/>
                  <a:gd name="T10" fmla="*/ 0 w 290"/>
                  <a:gd name="T11" fmla="*/ 0 h 284"/>
                  <a:gd name="T12" fmla="*/ 0 w 290"/>
                  <a:gd name="T13" fmla="*/ 0 h 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0"/>
                  <a:gd name="T22" fmla="*/ 0 h 284"/>
                  <a:gd name="T23" fmla="*/ 290 w 290"/>
                  <a:gd name="T24" fmla="*/ 284 h 2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0" h="284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5" name="Freeform 361"/>
              <p:cNvSpPr>
                <a:spLocks noChangeAspect="1"/>
              </p:cNvSpPr>
              <p:nvPr/>
            </p:nvSpPr>
            <p:spPr bwMode="auto">
              <a:xfrm>
                <a:off x="4125" y="3333"/>
                <a:ext cx="62" cy="63"/>
              </a:xfrm>
              <a:custGeom>
                <a:avLst/>
                <a:gdLst>
                  <a:gd name="T0" fmla="*/ 1 w 287"/>
                  <a:gd name="T1" fmla="*/ 0 h 287"/>
                  <a:gd name="T2" fmla="*/ 0 w 287"/>
                  <a:gd name="T3" fmla="*/ 0 h 287"/>
                  <a:gd name="T4" fmla="*/ 0 w 287"/>
                  <a:gd name="T5" fmla="*/ 0 h 287"/>
                  <a:gd name="T6" fmla="*/ 0 w 287"/>
                  <a:gd name="T7" fmla="*/ 1 h 287"/>
                  <a:gd name="T8" fmla="*/ 1 w 287"/>
                  <a:gd name="T9" fmla="*/ 0 h 287"/>
                  <a:gd name="T10" fmla="*/ 1 w 287"/>
                  <a:gd name="T11" fmla="*/ 0 h 2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7"/>
                  <a:gd name="T19" fmla="*/ 0 h 287"/>
                  <a:gd name="T20" fmla="*/ 287 w 287"/>
                  <a:gd name="T21" fmla="*/ 287 h 2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7" h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6" name="Freeform 362"/>
              <p:cNvSpPr>
                <a:spLocks noChangeAspect="1"/>
              </p:cNvSpPr>
              <p:nvPr/>
            </p:nvSpPr>
            <p:spPr bwMode="auto">
              <a:xfrm>
                <a:off x="4042" y="3356"/>
                <a:ext cx="80" cy="247"/>
              </a:xfrm>
              <a:custGeom>
                <a:avLst/>
                <a:gdLst>
                  <a:gd name="T0" fmla="*/ 0 w 365"/>
                  <a:gd name="T1" fmla="*/ 1 h 1139"/>
                  <a:gd name="T2" fmla="*/ 0 w 365"/>
                  <a:gd name="T3" fmla="*/ 1 h 1139"/>
                  <a:gd name="T4" fmla="*/ 0 w 365"/>
                  <a:gd name="T5" fmla="*/ 1 h 1139"/>
                  <a:gd name="T6" fmla="*/ 0 w 365"/>
                  <a:gd name="T7" fmla="*/ 1 h 1139"/>
                  <a:gd name="T8" fmla="*/ 0 w 365"/>
                  <a:gd name="T9" fmla="*/ 1 h 1139"/>
                  <a:gd name="T10" fmla="*/ 0 w 365"/>
                  <a:gd name="T11" fmla="*/ 1 h 1139"/>
                  <a:gd name="T12" fmla="*/ 0 w 365"/>
                  <a:gd name="T13" fmla="*/ 1 h 1139"/>
                  <a:gd name="T14" fmla="*/ 0 w 365"/>
                  <a:gd name="T15" fmla="*/ 1 h 1139"/>
                  <a:gd name="T16" fmla="*/ 0 w 365"/>
                  <a:gd name="T17" fmla="*/ 1 h 1139"/>
                  <a:gd name="T18" fmla="*/ 0 w 365"/>
                  <a:gd name="T19" fmla="*/ 1 h 1139"/>
                  <a:gd name="T20" fmla="*/ 0 w 365"/>
                  <a:gd name="T21" fmla="*/ 1 h 1139"/>
                  <a:gd name="T22" fmla="*/ 0 w 365"/>
                  <a:gd name="T23" fmla="*/ 1 h 1139"/>
                  <a:gd name="T24" fmla="*/ 0 w 365"/>
                  <a:gd name="T25" fmla="*/ 1 h 1139"/>
                  <a:gd name="T26" fmla="*/ 0 w 365"/>
                  <a:gd name="T27" fmla="*/ 1 h 1139"/>
                  <a:gd name="T28" fmla="*/ 0 w 365"/>
                  <a:gd name="T29" fmla="*/ 1 h 1139"/>
                  <a:gd name="T30" fmla="*/ 0 w 365"/>
                  <a:gd name="T31" fmla="*/ 1 h 1139"/>
                  <a:gd name="T32" fmla="*/ 0 w 365"/>
                  <a:gd name="T33" fmla="*/ 2 h 1139"/>
                  <a:gd name="T34" fmla="*/ 0 w 365"/>
                  <a:gd name="T35" fmla="*/ 3 h 1139"/>
                  <a:gd name="T36" fmla="*/ 0 w 365"/>
                  <a:gd name="T37" fmla="*/ 2 h 1139"/>
                  <a:gd name="T38" fmla="*/ 0 w 365"/>
                  <a:gd name="T39" fmla="*/ 1 h 1139"/>
                  <a:gd name="T40" fmla="*/ 1 w 365"/>
                  <a:gd name="T41" fmla="*/ 0 h 1139"/>
                  <a:gd name="T42" fmla="*/ 1 w 365"/>
                  <a:gd name="T43" fmla="*/ 0 h 1139"/>
                  <a:gd name="T44" fmla="*/ 0 w 365"/>
                  <a:gd name="T45" fmla="*/ 1 h 11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5"/>
                  <a:gd name="T70" fmla="*/ 0 h 1139"/>
                  <a:gd name="T71" fmla="*/ 365 w 365"/>
                  <a:gd name="T72" fmla="*/ 1139 h 11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5" h="1139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7" name="Freeform 363"/>
              <p:cNvSpPr>
                <a:spLocks noChangeAspect="1"/>
              </p:cNvSpPr>
              <p:nvPr/>
            </p:nvSpPr>
            <p:spPr bwMode="auto">
              <a:xfrm>
                <a:off x="4103" y="3312"/>
                <a:ext cx="62" cy="62"/>
              </a:xfrm>
              <a:custGeom>
                <a:avLst/>
                <a:gdLst>
                  <a:gd name="T0" fmla="*/ 1 w 286"/>
                  <a:gd name="T1" fmla="*/ 0 h 286"/>
                  <a:gd name="T2" fmla="*/ 0 w 286"/>
                  <a:gd name="T3" fmla="*/ 0 h 286"/>
                  <a:gd name="T4" fmla="*/ 0 w 286"/>
                  <a:gd name="T5" fmla="*/ 0 h 286"/>
                  <a:gd name="T6" fmla="*/ 0 w 286"/>
                  <a:gd name="T7" fmla="*/ 1 h 286"/>
                  <a:gd name="T8" fmla="*/ 1 w 286"/>
                  <a:gd name="T9" fmla="*/ 0 h 286"/>
                  <a:gd name="T10" fmla="*/ 1 w 286"/>
                  <a:gd name="T11" fmla="*/ 0 h 2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6"/>
                  <a:gd name="T19" fmla="*/ 0 h 286"/>
                  <a:gd name="T20" fmla="*/ 286 w 286"/>
                  <a:gd name="T21" fmla="*/ 286 h 2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6" h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8" name="Freeform 364"/>
              <p:cNvSpPr>
                <a:spLocks noChangeAspect="1"/>
              </p:cNvSpPr>
              <p:nvPr/>
            </p:nvSpPr>
            <p:spPr bwMode="auto">
              <a:xfrm flipH="1">
                <a:off x="3932" y="3377"/>
                <a:ext cx="63" cy="62"/>
              </a:xfrm>
              <a:custGeom>
                <a:avLst/>
                <a:gdLst>
                  <a:gd name="T0" fmla="*/ 0 w 290"/>
                  <a:gd name="T1" fmla="*/ 0 h 284"/>
                  <a:gd name="T2" fmla="*/ 0 w 290"/>
                  <a:gd name="T3" fmla="*/ 1 h 284"/>
                  <a:gd name="T4" fmla="*/ 0 w 290"/>
                  <a:gd name="T5" fmla="*/ 1 h 284"/>
                  <a:gd name="T6" fmla="*/ 0 w 290"/>
                  <a:gd name="T7" fmla="*/ 1 h 284"/>
                  <a:gd name="T8" fmla="*/ 1 w 290"/>
                  <a:gd name="T9" fmla="*/ 0 h 284"/>
                  <a:gd name="T10" fmla="*/ 0 w 290"/>
                  <a:gd name="T11" fmla="*/ 0 h 284"/>
                  <a:gd name="T12" fmla="*/ 0 w 290"/>
                  <a:gd name="T13" fmla="*/ 0 h 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0"/>
                  <a:gd name="T22" fmla="*/ 0 h 284"/>
                  <a:gd name="T23" fmla="*/ 290 w 290"/>
                  <a:gd name="T24" fmla="*/ 284 h 2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0" h="284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9" name="Freeform 365"/>
              <p:cNvSpPr>
                <a:spLocks noChangeAspect="1"/>
              </p:cNvSpPr>
              <p:nvPr/>
            </p:nvSpPr>
            <p:spPr bwMode="auto">
              <a:xfrm flipH="1">
                <a:off x="3888" y="3333"/>
                <a:ext cx="62" cy="63"/>
              </a:xfrm>
              <a:custGeom>
                <a:avLst/>
                <a:gdLst>
                  <a:gd name="T0" fmla="*/ 1 w 287"/>
                  <a:gd name="T1" fmla="*/ 0 h 287"/>
                  <a:gd name="T2" fmla="*/ 0 w 287"/>
                  <a:gd name="T3" fmla="*/ 0 h 287"/>
                  <a:gd name="T4" fmla="*/ 0 w 287"/>
                  <a:gd name="T5" fmla="*/ 0 h 287"/>
                  <a:gd name="T6" fmla="*/ 0 w 287"/>
                  <a:gd name="T7" fmla="*/ 1 h 287"/>
                  <a:gd name="T8" fmla="*/ 1 w 287"/>
                  <a:gd name="T9" fmla="*/ 0 h 287"/>
                  <a:gd name="T10" fmla="*/ 1 w 287"/>
                  <a:gd name="T11" fmla="*/ 0 h 2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7"/>
                  <a:gd name="T19" fmla="*/ 0 h 287"/>
                  <a:gd name="T20" fmla="*/ 287 w 287"/>
                  <a:gd name="T21" fmla="*/ 287 h 2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7" h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0" name="Freeform 366"/>
              <p:cNvSpPr>
                <a:spLocks noChangeAspect="1"/>
              </p:cNvSpPr>
              <p:nvPr/>
            </p:nvSpPr>
            <p:spPr bwMode="auto">
              <a:xfrm flipH="1">
                <a:off x="3953" y="3356"/>
                <a:ext cx="80" cy="247"/>
              </a:xfrm>
              <a:custGeom>
                <a:avLst/>
                <a:gdLst>
                  <a:gd name="T0" fmla="*/ 0 w 365"/>
                  <a:gd name="T1" fmla="*/ 1 h 1139"/>
                  <a:gd name="T2" fmla="*/ 0 w 365"/>
                  <a:gd name="T3" fmla="*/ 1 h 1139"/>
                  <a:gd name="T4" fmla="*/ 0 w 365"/>
                  <a:gd name="T5" fmla="*/ 1 h 1139"/>
                  <a:gd name="T6" fmla="*/ 0 w 365"/>
                  <a:gd name="T7" fmla="*/ 1 h 1139"/>
                  <a:gd name="T8" fmla="*/ 0 w 365"/>
                  <a:gd name="T9" fmla="*/ 1 h 1139"/>
                  <a:gd name="T10" fmla="*/ 0 w 365"/>
                  <a:gd name="T11" fmla="*/ 1 h 1139"/>
                  <a:gd name="T12" fmla="*/ 0 w 365"/>
                  <a:gd name="T13" fmla="*/ 1 h 1139"/>
                  <a:gd name="T14" fmla="*/ 0 w 365"/>
                  <a:gd name="T15" fmla="*/ 1 h 1139"/>
                  <a:gd name="T16" fmla="*/ 0 w 365"/>
                  <a:gd name="T17" fmla="*/ 1 h 1139"/>
                  <a:gd name="T18" fmla="*/ 0 w 365"/>
                  <a:gd name="T19" fmla="*/ 1 h 1139"/>
                  <a:gd name="T20" fmla="*/ 0 w 365"/>
                  <a:gd name="T21" fmla="*/ 1 h 1139"/>
                  <a:gd name="T22" fmla="*/ 0 w 365"/>
                  <a:gd name="T23" fmla="*/ 1 h 1139"/>
                  <a:gd name="T24" fmla="*/ 0 w 365"/>
                  <a:gd name="T25" fmla="*/ 1 h 1139"/>
                  <a:gd name="T26" fmla="*/ 0 w 365"/>
                  <a:gd name="T27" fmla="*/ 1 h 1139"/>
                  <a:gd name="T28" fmla="*/ 0 w 365"/>
                  <a:gd name="T29" fmla="*/ 1 h 1139"/>
                  <a:gd name="T30" fmla="*/ 0 w 365"/>
                  <a:gd name="T31" fmla="*/ 1 h 1139"/>
                  <a:gd name="T32" fmla="*/ 0 w 365"/>
                  <a:gd name="T33" fmla="*/ 2 h 1139"/>
                  <a:gd name="T34" fmla="*/ 0 w 365"/>
                  <a:gd name="T35" fmla="*/ 3 h 1139"/>
                  <a:gd name="T36" fmla="*/ 0 w 365"/>
                  <a:gd name="T37" fmla="*/ 2 h 1139"/>
                  <a:gd name="T38" fmla="*/ 0 w 365"/>
                  <a:gd name="T39" fmla="*/ 1 h 1139"/>
                  <a:gd name="T40" fmla="*/ 1 w 365"/>
                  <a:gd name="T41" fmla="*/ 0 h 1139"/>
                  <a:gd name="T42" fmla="*/ 1 w 365"/>
                  <a:gd name="T43" fmla="*/ 0 h 1139"/>
                  <a:gd name="T44" fmla="*/ 0 w 365"/>
                  <a:gd name="T45" fmla="*/ 1 h 11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5"/>
                  <a:gd name="T70" fmla="*/ 0 h 1139"/>
                  <a:gd name="T71" fmla="*/ 365 w 365"/>
                  <a:gd name="T72" fmla="*/ 1139 h 11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5" h="1139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1" name="Freeform 367"/>
              <p:cNvSpPr>
                <a:spLocks noChangeAspect="1"/>
              </p:cNvSpPr>
              <p:nvPr/>
            </p:nvSpPr>
            <p:spPr bwMode="auto">
              <a:xfrm flipH="1">
                <a:off x="3910" y="3312"/>
                <a:ext cx="62" cy="62"/>
              </a:xfrm>
              <a:custGeom>
                <a:avLst/>
                <a:gdLst>
                  <a:gd name="T0" fmla="*/ 1 w 286"/>
                  <a:gd name="T1" fmla="*/ 0 h 286"/>
                  <a:gd name="T2" fmla="*/ 0 w 286"/>
                  <a:gd name="T3" fmla="*/ 0 h 286"/>
                  <a:gd name="T4" fmla="*/ 0 w 286"/>
                  <a:gd name="T5" fmla="*/ 0 h 286"/>
                  <a:gd name="T6" fmla="*/ 0 w 286"/>
                  <a:gd name="T7" fmla="*/ 1 h 286"/>
                  <a:gd name="T8" fmla="*/ 1 w 286"/>
                  <a:gd name="T9" fmla="*/ 0 h 286"/>
                  <a:gd name="T10" fmla="*/ 1 w 286"/>
                  <a:gd name="T11" fmla="*/ 0 h 2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6"/>
                  <a:gd name="T19" fmla="*/ 0 h 286"/>
                  <a:gd name="T20" fmla="*/ 286 w 286"/>
                  <a:gd name="T21" fmla="*/ 286 h 2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6" h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675" name="Group 359"/>
            <p:cNvGrpSpPr>
              <a:grpSpLocks noChangeAspect="1"/>
            </p:cNvGrpSpPr>
            <p:nvPr/>
          </p:nvGrpSpPr>
          <p:grpSpPr bwMode="auto">
            <a:xfrm rot="5039366">
              <a:off x="1690385" y="2919324"/>
              <a:ext cx="385211" cy="374904"/>
              <a:chOff x="3888" y="3312"/>
              <a:chExt cx="299" cy="291"/>
            </a:xfrm>
          </p:grpSpPr>
          <p:sp>
            <p:nvSpPr>
              <p:cNvPr id="23676" name="Freeform 360"/>
              <p:cNvSpPr>
                <a:spLocks noChangeAspect="1"/>
              </p:cNvSpPr>
              <p:nvPr/>
            </p:nvSpPr>
            <p:spPr bwMode="auto">
              <a:xfrm>
                <a:off x="4080" y="3377"/>
                <a:ext cx="63" cy="62"/>
              </a:xfrm>
              <a:custGeom>
                <a:avLst/>
                <a:gdLst>
                  <a:gd name="T0" fmla="*/ 0 w 290"/>
                  <a:gd name="T1" fmla="*/ 0 h 284"/>
                  <a:gd name="T2" fmla="*/ 0 w 290"/>
                  <a:gd name="T3" fmla="*/ 1 h 284"/>
                  <a:gd name="T4" fmla="*/ 0 w 290"/>
                  <a:gd name="T5" fmla="*/ 1 h 284"/>
                  <a:gd name="T6" fmla="*/ 0 w 290"/>
                  <a:gd name="T7" fmla="*/ 1 h 284"/>
                  <a:gd name="T8" fmla="*/ 1 w 290"/>
                  <a:gd name="T9" fmla="*/ 0 h 284"/>
                  <a:gd name="T10" fmla="*/ 0 w 290"/>
                  <a:gd name="T11" fmla="*/ 0 h 284"/>
                  <a:gd name="T12" fmla="*/ 0 w 290"/>
                  <a:gd name="T13" fmla="*/ 0 h 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0"/>
                  <a:gd name="T22" fmla="*/ 0 h 284"/>
                  <a:gd name="T23" fmla="*/ 290 w 290"/>
                  <a:gd name="T24" fmla="*/ 284 h 2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0" h="284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7" name="Freeform 361"/>
              <p:cNvSpPr>
                <a:spLocks noChangeAspect="1"/>
              </p:cNvSpPr>
              <p:nvPr/>
            </p:nvSpPr>
            <p:spPr bwMode="auto">
              <a:xfrm>
                <a:off x="4125" y="3333"/>
                <a:ext cx="62" cy="63"/>
              </a:xfrm>
              <a:custGeom>
                <a:avLst/>
                <a:gdLst>
                  <a:gd name="T0" fmla="*/ 1 w 287"/>
                  <a:gd name="T1" fmla="*/ 0 h 287"/>
                  <a:gd name="T2" fmla="*/ 0 w 287"/>
                  <a:gd name="T3" fmla="*/ 0 h 287"/>
                  <a:gd name="T4" fmla="*/ 0 w 287"/>
                  <a:gd name="T5" fmla="*/ 0 h 287"/>
                  <a:gd name="T6" fmla="*/ 0 w 287"/>
                  <a:gd name="T7" fmla="*/ 1 h 287"/>
                  <a:gd name="T8" fmla="*/ 1 w 287"/>
                  <a:gd name="T9" fmla="*/ 0 h 287"/>
                  <a:gd name="T10" fmla="*/ 1 w 287"/>
                  <a:gd name="T11" fmla="*/ 0 h 2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7"/>
                  <a:gd name="T19" fmla="*/ 0 h 287"/>
                  <a:gd name="T20" fmla="*/ 287 w 287"/>
                  <a:gd name="T21" fmla="*/ 287 h 2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7" h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8" name="Freeform 362"/>
              <p:cNvSpPr>
                <a:spLocks noChangeAspect="1"/>
              </p:cNvSpPr>
              <p:nvPr/>
            </p:nvSpPr>
            <p:spPr bwMode="auto">
              <a:xfrm>
                <a:off x="4042" y="3356"/>
                <a:ext cx="80" cy="247"/>
              </a:xfrm>
              <a:custGeom>
                <a:avLst/>
                <a:gdLst>
                  <a:gd name="T0" fmla="*/ 0 w 365"/>
                  <a:gd name="T1" fmla="*/ 1 h 1139"/>
                  <a:gd name="T2" fmla="*/ 0 w 365"/>
                  <a:gd name="T3" fmla="*/ 1 h 1139"/>
                  <a:gd name="T4" fmla="*/ 0 w 365"/>
                  <a:gd name="T5" fmla="*/ 1 h 1139"/>
                  <a:gd name="T6" fmla="*/ 0 w 365"/>
                  <a:gd name="T7" fmla="*/ 1 h 1139"/>
                  <a:gd name="T8" fmla="*/ 0 w 365"/>
                  <a:gd name="T9" fmla="*/ 1 h 1139"/>
                  <a:gd name="T10" fmla="*/ 0 w 365"/>
                  <a:gd name="T11" fmla="*/ 1 h 1139"/>
                  <a:gd name="T12" fmla="*/ 0 w 365"/>
                  <a:gd name="T13" fmla="*/ 1 h 1139"/>
                  <a:gd name="T14" fmla="*/ 0 w 365"/>
                  <a:gd name="T15" fmla="*/ 1 h 1139"/>
                  <a:gd name="T16" fmla="*/ 0 w 365"/>
                  <a:gd name="T17" fmla="*/ 1 h 1139"/>
                  <a:gd name="T18" fmla="*/ 0 w 365"/>
                  <a:gd name="T19" fmla="*/ 1 h 1139"/>
                  <a:gd name="T20" fmla="*/ 0 w 365"/>
                  <a:gd name="T21" fmla="*/ 1 h 1139"/>
                  <a:gd name="T22" fmla="*/ 0 w 365"/>
                  <a:gd name="T23" fmla="*/ 1 h 1139"/>
                  <a:gd name="T24" fmla="*/ 0 w 365"/>
                  <a:gd name="T25" fmla="*/ 1 h 1139"/>
                  <a:gd name="T26" fmla="*/ 0 w 365"/>
                  <a:gd name="T27" fmla="*/ 1 h 1139"/>
                  <a:gd name="T28" fmla="*/ 0 w 365"/>
                  <a:gd name="T29" fmla="*/ 1 h 1139"/>
                  <a:gd name="T30" fmla="*/ 0 w 365"/>
                  <a:gd name="T31" fmla="*/ 1 h 1139"/>
                  <a:gd name="T32" fmla="*/ 0 w 365"/>
                  <a:gd name="T33" fmla="*/ 2 h 1139"/>
                  <a:gd name="T34" fmla="*/ 0 w 365"/>
                  <a:gd name="T35" fmla="*/ 3 h 1139"/>
                  <a:gd name="T36" fmla="*/ 0 w 365"/>
                  <a:gd name="T37" fmla="*/ 2 h 1139"/>
                  <a:gd name="T38" fmla="*/ 0 w 365"/>
                  <a:gd name="T39" fmla="*/ 1 h 1139"/>
                  <a:gd name="T40" fmla="*/ 1 w 365"/>
                  <a:gd name="T41" fmla="*/ 0 h 1139"/>
                  <a:gd name="T42" fmla="*/ 1 w 365"/>
                  <a:gd name="T43" fmla="*/ 0 h 1139"/>
                  <a:gd name="T44" fmla="*/ 0 w 365"/>
                  <a:gd name="T45" fmla="*/ 1 h 11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5"/>
                  <a:gd name="T70" fmla="*/ 0 h 1139"/>
                  <a:gd name="T71" fmla="*/ 365 w 365"/>
                  <a:gd name="T72" fmla="*/ 1139 h 11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5" h="1139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9" name="Freeform 363"/>
              <p:cNvSpPr>
                <a:spLocks noChangeAspect="1"/>
              </p:cNvSpPr>
              <p:nvPr/>
            </p:nvSpPr>
            <p:spPr bwMode="auto">
              <a:xfrm>
                <a:off x="4103" y="3312"/>
                <a:ext cx="62" cy="62"/>
              </a:xfrm>
              <a:custGeom>
                <a:avLst/>
                <a:gdLst>
                  <a:gd name="T0" fmla="*/ 1 w 286"/>
                  <a:gd name="T1" fmla="*/ 0 h 286"/>
                  <a:gd name="T2" fmla="*/ 0 w 286"/>
                  <a:gd name="T3" fmla="*/ 0 h 286"/>
                  <a:gd name="T4" fmla="*/ 0 w 286"/>
                  <a:gd name="T5" fmla="*/ 0 h 286"/>
                  <a:gd name="T6" fmla="*/ 0 w 286"/>
                  <a:gd name="T7" fmla="*/ 1 h 286"/>
                  <a:gd name="T8" fmla="*/ 1 w 286"/>
                  <a:gd name="T9" fmla="*/ 0 h 286"/>
                  <a:gd name="T10" fmla="*/ 1 w 286"/>
                  <a:gd name="T11" fmla="*/ 0 h 2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6"/>
                  <a:gd name="T19" fmla="*/ 0 h 286"/>
                  <a:gd name="T20" fmla="*/ 286 w 286"/>
                  <a:gd name="T21" fmla="*/ 286 h 2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6" h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0" name="Freeform 364"/>
              <p:cNvSpPr>
                <a:spLocks noChangeAspect="1"/>
              </p:cNvSpPr>
              <p:nvPr/>
            </p:nvSpPr>
            <p:spPr bwMode="auto">
              <a:xfrm flipH="1">
                <a:off x="3932" y="3377"/>
                <a:ext cx="63" cy="62"/>
              </a:xfrm>
              <a:custGeom>
                <a:avLst/>
                <a:gdLst>
                  <a:gd name="T0" fmla="*/ 0 w 290"/>
                  <a:gd name="T1" fmla="*/ 0 h 284"/>
                  <a:gd name="T2" fmla="*/ 0 w 290"/>
                  <a:gd name="T3" fmla="*/ 1 h 284"/>
                  <a:gd name="T4" fmla="*/ 0 w 290"/>
                  <a:gd name="T5" fmla="*/ 1 h 284"/>
                  <a:gd name="T6" fmla="*/ 0 w 290"/>
                  <a:gd name="T7" fmla="*/ 1 h 284"/>
                  <a:gd name="T8" fmla="*/ 1 w 290"/>
                  <a:gd name="T9" fmla="*/ 0 h 284"/>
                  <a:gd name="T10" fmla="*/ 0 w 290"/>
                  <a:gd name="T11" fmla="*/ 0 h 284"/>
                  <a:gd name="T12" fmla="*/ 0 w 290"/>
                  <a:gd name="T13" fmla="*/ 0 h 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0"/>
                  <a:gd name="T22" fmla="*/ 0 h 284"/>
                  <a:gd name="T23" fmla="*/ 290 w 290"/>
                  <a:gd name="T24" fmla="*/ 284 h 2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0" h="284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1" name="Freeform 365"/>
              <p:cNvSpPr>
                <a:spLocks noChangeAspect="1"/>
              </p:cNvSpPr>
              <p:nvPr/>
            </p:nvSpPr>
            <p:spPr bwMode="auto">
              <a:xfrm flipH="1">
                <a:off x="3888" y="3333"/>
                <a:ext cx="62" cy="63"/>
              </a:xfrm>
              <a:custGeom>
                <a:avLst/>
                <a:gdLst>
                  <a:gd name="T0" fmla="*/ 1 w 287"/>
                  <a:gd name="T1" fmla="*/ 0 h 287"/>
                  <a:gd name="T2" fmla="*/ 0 w 287"/>
                  <a:gd name="T3" fmla="*/ 0 h 287"/>
                  <a:gd name="T4" fmla="*/ 0 w 287"/>
                  <a:gd name="T5" fmla="*/ 0 h 287"/>
                  <a:gd name="T6" fmla="*/ 0 w 287"/>
                  <a:gd name="T7" fmla="*/ 1 h 287"/>
                  <a:gd name="T8" fmla="*/ 1 w 287"/>
                  <a:gd name="T9" fmla="*/ 0 h 287"/>
                  <a:gd name="T10" fmla="*/ 1 w 287"/>
                  <a:gd name="T11" fmla="*/ 0 h 2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7"/>
                  <a:gd name="T19" fmla="*/ 0 h 287"/>
                  <a:gd name="T20" fmla="*/ 287 w 287"/>
                  <a:gd name="T21" fmla="*/ 287 h 2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7" h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2" name="Freeform 366"/>
              <p:cNvSpPr>
                <a:spLocks noChangeAspect="1"/>
              </p:cNvSpPr>
              <p:nvPr/>
            </p:nvSpPr>
            <p:spPr bwMode="auto">
              <a:xfrm flipH="1">
                <a:off x="3953" y="3356"/>
                <a:ext cx="80" cy="247"/>
              </a:xfrm>
              <a:custGeom>
                <a:avLst/>
                <a:gdLst>
                  <a:gd name="T0" fmla="*/ 0 w 365"/>
                  <a:gd name="T1" fmla="*/ 1 h 1139"/>
                  <a:gd name="T2" fmla="*/ 0 w 365"/>
                  <a:gd name="T3" fmla="*/ 1 h 1139"/>
                  <a:gd name="T4" fmla="*/ 0 w 365"/>
                  <a:gd name="T5" fmla="*/ 1 h 1139"/>
                  <a:gd name="T6" fmla="*/ 0 w 365"/>
                  <a:gd name="T7" fmla="*/ 1 h 1139"/>
                  <a:gd name="T8" fmla="*/ 0 w 365"/>
                  <a:gd name="T9" fmla="*/ 1 h 1139"/>
                  <a:gd name="T10" fmla="*/ 0 w 365"/>
                  <a:gd name="T11" fmla="*/ 1 h 1139"/>
                  <a:gd name="T12" fmla="*/ 0 w 365"/>
                  <a:gd name="T13" fmla="*/ 1 h 1139"/>
                  <a:gd name="T14" fmla="*/ 0 w 365"/>
                  <a:gd name="T15" fmla="*/ 1 h 1139"/>
                  <a:gd name="T16" fmla="*/ 0 w 365"/>
                  <a:gd name="T17" fmla="*/ 1 h 1139"/>
                  <a:gd name="T18" fmla="*/ 0 w 365"/>
                  <a:gd name="T19" fmla="*/ 1 h 1139"/>
                  <a:gd name="T20" fmla="*/ 0 w 365"/>
                  <a:gd name="T21" fmla="*/ 1 h 1139"/>
                  <a:gd name="T22" fmla="*/ 0 w 365"/>
                  <a:gd name="T23" fmla="*/ 1 h 1139"/>
                  <a:gd name="T24" fmla="*/ 0 w 365"/>
                  <a:gd name="T25" fmla="*/ 1 h 1139"/>
                  <a:gd name="T26" fmla="*/ 0 w 365"/>
                  <a:gd name="T27" fmla="*/ 1 h 1139"/>
                  <a:gd name="T28" fmla="*/ 0 w 365"/>
                  <a:gd name="T29" fmla="*/ 1 h 1139"/>
                  <a:gd name="T30" fmla="*/ 0 w 365"/>
                  <a:gd name="T31" fmla="*/ 1 h 1139"/>
                  <a:gd name="T32" fmla="*/ 0 w 365"/>
                  <a:gd name="T33" fmla="*/ 2 h 1139"/>
                  <a:gd name="T34" fmla="*/ 0 w 365"/>
                  <a:gd name="T35" fmla="*/ 3 h 1139"/>
                  <a:gd name="T36" fmla="*/ 0 w 365"/>
                  <a:gd name="T37" fmla="*/ 2 h 1139"/>
                  <a:gd name="T38" fmla="*/ 0 w 365"/>
                  <a:gd name="T39" fmla="*/ 1 h 1139"/>
                  <a:gd name="T40" fmla="*/ 1 w 365"/>
                  <a:gd name="T41" fmla="*/ 0 h 1139"/>
                  <a:gd name="T42" fmla="*/ 1 w 365"/>
                  <a:gd name="T43" fmla="*/ 0 h 1139"/>
                  <a:gd name="T44" fmla="*/ 0 w 365"/>
                  <a:gd name="T45" fmla="*/ 1 h 11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5"/>
                  <a:gd name="T70" fmla="*/ 0 h 1139"/>
                  <a:gd name="T71" fmla="*/ 365 w 365"/>
                  <a:gd name="T72" fmla="*/ 1139 h 11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5" h="1139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3" name="Freeform 367"/>
              <p:cNvSpPr>
                <a:spLocks noChangeAspect="1"/>
              </p:cNvSpPr>
              <p:nvPr/>
            </p:nvSpPr>
            <p:spPr bwMode="auto">
              <a:xfrm flipH="1">
                <a:off x="3910" y="3312"/>
                <a:ext cx="62" cy="62"/>
              </a:xfrm>
              <a:custGeom>
                <a:avLst/>
                <a:gdLst>
                  <a:gd name="T0" fmla="*/ 1 w 286"/>
                  <a:gd name="T1" fmla="*/ 0 h 286"/>
                  <a:gd name="T2" fmla="*/ 0 w 286"/>
                  <a:gd name="T3" fmla="*/ 0 h 286"/>
                  <a:gd name="T4" fmla="*/ 0 w 286"/>
                  <a:gd name="T5" fmla="*/ 0 h 286"/>
                  <a:gd name="T6" fmla="*/ 0 w 286"/>
                  <a:gd name="T7" fmla="*/ 1 h 286"/>
                  <a:gd name="T8" fmla="*/ 1 w 286"/>
                  <a:gd name="T9" fmla="*/ 0 h 286"/>
                  <a:gd name="T10" fmla="*/ 1 w 286"/>
                  <a:gd name="T11" fmla="*/ 0 h 2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6"/>
                  <a:gd name="T19" fmla="*/ 0 h 286"/>
                  <a:gd name="T20" fmla="*/ 286 w 286"/>
                  <a:gd name="T21" fmla="*/ 286 h 2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6" h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577" name="Group 581"/>
          <p:cNvGrpSpPr>
            <a:grpSpLocks/>
          </p:cNvGrpSpPr>
          <p:nvPr/>
        </p:nvGrpSpPr>
        <p:grpSpPr bwMode="auto">
          <a:xfrm>
            <a:off x="1993900" y="2352675"/>
            <a:ext cx="2254250" cy="2773363"/>
            <a:chOff x="1993900" y="2352261"/>
            <a:chExt cx="2254916" cy="2773777"/>
          </a:xfrm>
        </p:grpSpPr>
        <p:grpSp>
          <p:nvGrpSpPr>
            <p:cNvPr id="23602" name="Group 384"/>
            <p:cNvGrpSpPr>
              <a:grpSpLocks/>
            </p:cNvGrpSpPr>
            <p:nvPr/>
          </p:nvGrpSpPr>
          <p:grpSpPr bwMode="auto">
            <a:xfrm>
              <a:off x="3187700" y="3128963"/>
              <a:ext cx="692150" cy="693737"/>
              <a:chOff x="165" y="1544"/>
              <a:chExt cx="436" cy="437"/>
            </a:xfrm>
          </p:grpSpPr>
          <p:sp>
            <p:nvSpPr>
              <p:cNvPr id="23668" name="Oval 171"/>
              <p:cNvSpPr>
                <a:spLocks noChangeAspect="1" noChangeArrowheads="1"/>
              </p:cNvSpPr>
              <p:nvPr/>
            </p:nvSpPr>
            <p:spPr bwMode="auto">
              <a:xfrm>
                <a:off x="165" y="1544"/>
                <a:ext cx="436" cy="43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6600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669" name="Oval 172"/>
              <p:cNvSpPr>
                <a:spLocks noChangeArrowheads="1"/>
              </p:cNvSpPr>
              <p:nvPr/>
            </p:nvSpPr>
            <p:spPr bwMode="auto">
              <a:xfrm>
                <a:off x="238" y="1624"/>
                <a:ext cx="294" cy="294"/>
              </a:xfrm>
              <a:prstGeom prst="ellipse">
                <a:avLst/>
              </a:prstGeom>
              <a:solidFill>
                <a:srgbClr val="CCFFFF">
                  <a:alpha val="4901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670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192" y="1683"/>
                <a:ext cx="40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sz="1400">
                  <a:latin typeface="Arial" charset="0"/>
                </a:endParaRPr>
              </a:p>
            </p:txBody>
          </p:sp>
        </p:grpSp>
        <p:grpSp>
          <p:nvGrpSpPr>
            <p:cNvPr id="23603" name="Group 388"/>
            <p:cNvGrpSpPr>
              <a:grpSpLocks/>
            </p:cNvGrpSpPr>
            <p:nvPr/>
          </p:nvGrpSpPr>
          <p:grpSpPr bwMode="auto">
            <a:xfrm>
              <a:off x="3136900" y="3746500"/>
              <a:ext cx="692150" cy="693738"/>
              <a:chOff x="165" y="1544"/>
              <a:chExt cx="436" cy="437"/>
            </a:xfrm>
          </p:grpSpPr>
          <p:sp>
            <p:nvSpPr>
              <p:cNvPr id="23665" name="Oval 171"/>
              <p:cNvSpPr>
                <a:spLocks noChangeAspect="1" noChangeArrowheads="1"/>
              </p:cNvSpPr>
              <p:nvPr/>
            </p:nvSpPr>
            <p:spPr bwMode="auto">
              <a:xfrm>
                <a:off x="165" y="1544"/>
                <a:ext cx="436" cy="43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6600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666" name="Oval 172"/>
              <p:cNvSpPr>
                <a:spLocks noChangeArrowheads="1"/>
              </p:cNvSpPr>
              <p:nvPr/>
            </p:nvSpPr>
            <p:spPr bwMode="auto">
              <a:xfrm>
                <a:off x="238" y="1624"/>
                <a:ext cx="294" cy="294"/>
              </a:xfrm>
              <a:prstGeom prst="ellipse">
                <a:avLst/>
              </a:prstGeom>
              <a:solidFill>
                <a:srgbClr val="CCFFFF">
                  <a:alpha val="4901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667" name="Text Box 635"/>
              <p:cNvSpPr txBox="1">
                <a:spLocks noChangeAspect="1" noChangeArrowheads="1"/>
              </p:cNvSpPr>
              <p:nvPr/>
            </p:nvSpPr>
            <p:spPr bwMode="auto">
              <a:xfrm>
                <a:off x="192" y="1683"/>
                <a:ext cx="40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sz="1400">
                  <a:latin typeface="Arial" charset="0"/>
                </a:endParaRPr>
              </a:p>
            </p:txBody>
          </p:sp>
        </p:grpSp>
        <p:grpSp>
          <p:nvGrpSpPr>
            <p:cNvPr id="23604" name="Group 580"/>
            <p:cNvGrpSpPr>
              <a:grpSpLocks/>
            </p:cNvGrpSpPr>
            <p:nvPr/>
          </p:nvGrpSpPr>
          <p:grpSpPr bwMode="auto">
            <a:xfrm>
              <a:off x="1993900" y="2352261"/>
              <a:ext cx="2254916" cy="2773777"/>
              <a:chOff x="1993900" y="2352261"/>
              <a:chExt cx="2254916" cy="2773777"/>
            </a:xfrm>
          </p:grpSpPr>
          <p:grpSp>
            <p:nvGrpSpPr>
              <p:cNvPr id="23605" name="Group 368"/>
              <p:cNvGrpSpPr>
                <a:grpSpLocks/>
              </p:cNvGrpSpPr>
              <p:nvPr/>
            </p:nvGrpSpPr>
            <p:grpSpPr bwMode="auto">
              <a:xfrm>
                <a:off x="2628900" y="3662363"/>
                <a:ext cx="692150" cy="693737"/>
                <a:chOff x="165" y="1544"/>
                <a:chExt cx="436" cy="437"/>
              </a:xfrm>
            </p:grpSpPr>
            <p:sp>
              <p:nvSpPr>
                <p:cNvPr id="23662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5" y="1544"/>
                  <a:ext cx="436" cy="43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63" name="Oval 172"/>
                <p:cNvSpPr>
                  <a:spLocks noChangeArrowheads="1"/>
                </p:cNvSpPr>
                <p:nvPr/>
              </p:nvSpPr>
              <p:spPr bwMode="auto">
                <a:xfrm>
                  <a:off x="238" y="1624"/>
                  <a:ext cx="294" cy="294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64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92" y="1683"/>
                  <a:ext cx="40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1400">
                    <a:latin typeface="Arial" charset="0"/>
                  </a:endParaRPr>
                </a:p>
              </p:txBody>
            </p:sp>
          </p:grpSp>
          <p:grpSp>
            <p:nvGrpSpPr>
              <p:cNvPr id="23606" name="Group 372"/>
              <p:cNvGrpSpPr>
                <a:grpSpLocks/>
              </p:cNvGrpSpPr>
              <p:nvPr/>
            </p:nvGrpSpPr>
            <p:grpSpPr bwMode="auto">
              <a:xfrm>
                <a:off x="2755900" y="2976563"/>
                <a:ext cx="692150" cy="693737"/>
                <a:chOff x="165" y="1544"/>
                <a:chExt cx="436" cy="437"/>
              </a:xfrm>
            </p:grpSpPr>
            <p:sp>
              <p:nvSpPr>
                <p:cNvPr id="23659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5" y="1544"/>
                  <a:ext cx="436" cy="43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60" name="Oval 172"/>
                <p:cNvSpPr>
                  <a:spLocks noChangeArrowheads="1"/>
                </p:cNvSpPr>
                <p:nvPr/>
              </p:nvSpPr>
              <p:spPr bwMode="auto">
                <a:xfrm>
                  <a:off x="238" y="1624"/>
                  <a:ext cx="294" cy="294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61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92" y="1683"/>
                  <a:ext cx="40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1400">
                    <a:latin typeface="Arial" charset="0"/>
                  </a:endParaRPr>
                </a:p>
              </p:txBody>
            </p:sp>
          </p:grpSp>
          <p:grpSp>
            <p:nvGrpSpPr>
              <p:cNvPr id="23607" name="Group 376"/>
              <p:cNvGrpSpPr>
                <a:grpSpLocks/>
              </p:cNvGrpSpPr>
              <p:nvPr/>
            </p:nvGrpSpPr>
            <p:grpSpPr bwMode="auto">
              <a:xfrm>
                <a:off x="2578100" y="2405063"/>
                <a:ext cx="692150" cy="693737"/>
                <a:chOff x="165" y="1544"/>
                <a:chExt cx="436" cy="437"/>
              </a:xfrm>
            </p:grpSpPr>
            <p:sp>
              <p:nvSpPr>
                <p:cNvPr id="23656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5" y="1544"/>
                  <a:ext cx="436" cy="43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57" name="Oval 172"/>
                <p:cNvSpPr>
                  <a:spLocks noChangeArrowheads="1"/>
                </p:cNvSpPr>
                <p:nvPr/>
              </p:nvSpPr>
              <p:spPr bwMode="auto">
                <a:xfrm>
                  <a:off x="238" y="1624"/>
                  <a:ext cx="294" cy="294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58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92" y="1683"/>
                  <a:ext cx="40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1400">
                    <a:latin typeface="Arial" charset="0"/>
                  </a:endParaRPr>
                </a:p>
              </p:txBody>
            </p:sp>
          </p:grpSp>
          <p:grpSp>
            <p:nvGrpSpPr>
              <p:cNvPr id="23608" name="Group 392"/>
              <p:cNvGrpSpPr>
                <a:grpSpLocks/>
              </p:cNvGrpSpPr>
              <p:nvPr/>
            </p:nvGrpSpPr>
            <p:grpSpPr bwMode="auto">
              <a:xfrm>
                <a:off x="2057400" y="2946400"/>
                <a:ext cx="692150" cy="693738"/>
                <a:chOff x="165" y="1544"/>
                <a:chExt cx="436" cy="437"/>
              </a:xfrm>
            </p:grpSpPr>
            <p:sp>
              <p:nvSpPr>
                <p:cNvPr id="23653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5" y="1544"/>
                  <a:ext cx="436" cy="43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54" name="Oval 172"/>
                <p:cNvSpPr>
                  <a:spLocks noChangeArrowheads="1"/>
                </p:cNvSpPr>
                <p:nvPr/>
              </p:nvSpPr>
              <p:spPr bwMode="auto">
                <a:xfrm>
                  <a:off x="238" y="1624"/>
                  <a:ext cx="294" cy="294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55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92" y="1683"/>
                  <a:ext cx="40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1400">
                    <a:latin typeface="Arial" charset="0"/>
                  </a:endParaRPr>
                </a:p>
              </p:txBody>
            </p:sp>
          </p:grpSp>
          <p:grpSp>
            <p:nvGrpSpPr>
              <p:cNvPr id="23609" name="Group 396"/>
              <p:cNvGrpSpPr>
                <a:grpSpLocks/>
              </p:cNvGrpSpPr>
              <p:nvPr/>
            </p:nvGrpSpPr>
            <p:grpSpPr bwMode="auto">
              <a:xfrm>
                <a:off x="1993900" y="3644900"/>
                <a:ext cx="692150" cy="693738"/>
                <a:chOff x="165" y="1544"/>
                <a:chExt cx="436" cy="437"/>
              </a:xfrm>
            </p:grpSpPr>
            <p:sp>
              <p:nvSpPr>
                <p:cNvPr id="23650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5" y="1544"/>
                  <a:ext cx="436" cy="43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51" name="Oval 172"/>
                <p:cNvSpPr>
                  <a:spLocks noChangeArrowheads="1"/>
                </p:cNvSpPr>
                <p:nvPr/>
              </p:nvSpPr>
              <p:spPr bwMode="auto">
                <a:xfrm>
                  <a:off x="238" y="1624"/>
                  <a:ext cx="294" cy="294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52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92" y="1683"/>
                  <a:ext cx="40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1400">
                    <a:latin typeface="Arial" charset="0"/>
                  </a:endParaRPr>
                </a:p>
              </p:txBody>
            </p:sp>
          </p:grpSp>
          <p:grpSp>
            <p:nvGrpSpPr>
              <p:cNvPr id="23610" name="Group 400"/>
              <p:cNvGrpSpPr>
                <a:grpSpLocks/>
              </p:cNvGrpSpPr>
              <p:nvPr/>
            </p:nvGrpSpPr>
            <p:grpSpPr bwMode="auto">
              <a:xfrm>
                <a:off x="2235200" y="4305300"/>
                <a:ext cx="692150" cy="693738"/>
                <a:chOff x="165" y="1544"/>
                <a:chExt cx="436" cy="437"/>
              </a:xfrm>
            </p:grpSpPr>
            <p:sp>
              <p:nvSpPr>
                <p:cNvPr id="23647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5" y="1544"/>
                  <a:ext cx="436" cy="43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48" name="Oval 172"/>
                <p:cNvSpPr>
                  <a:spLocks noChangeArrowheads="1"/>
                </p:cNvSpPr>
                <p:nvPr/>
              </p:nvSpPr>
              <p:spPr bwMode="auto">
                <a:xfrm>
                  <a:off x="238" y="1624"/>
                  <a:ext cx="294" cy="294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49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92" y="1683"/>
                  <a:ext cx="40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1400">
                    <a:latin typeface="Arial" charset="0"/>
                  </a:endParaRPr>
                </a:p>
              </p:txBody>
            </p:sp>
          </p:grpSp>
          <p:grpSp>
            <p:nvGrpSpPr>
              <p:cNvPr id="23611" name="Group 404"/>
              <p:cNvGrpSpPr>
                <a:grpSpLocks/>
              </p:cNvGrpSpPr>
              <p:nvPr/>
            </p:nvGrpSpPr>
            <p:grpSpPr bwMode="auto">
              <a:xfrm>
                <a:off x="2946400" y="4432300"/>
                <a:ext cx="692150" cy="693738"/>
                <a:chOff x="165" y="1544"/>
                <a:chExt cx="436" cy="437"/>
              </a:xfrm>
            </p:grpSpPr>
            <p:sp>
              <p:nvSpPr>
                <p:cNvPr id="23644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5" y="1544"/>
                  <a:ext cx="436" cy="43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45" name="Oval 172"/>
                <p:cNvSpPr>
                  <a:spLocks noChangeArrowheads="1"/>
                </p:cNvSpPr>
                <p:nvPr/>
              </p:nvSpPr>
              <p:spPr bwMode="auto">
                <a:xfrm>
                  <a:off x="238" y="1624"/>
                  <a:ext cx="294" cy="294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646" name="Text Box 6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92" y="1683"/>
                  <a:ext cx="40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1400">
                    <a:latin typeface="Arial" charset="0"/>
                  </a:endParaRPr>
                </a:p>
              </p:txBody>
            </p:sp>
          </p:grpSp>
          <p:grpSp>
            <p:nvGrpSpPr>
              <p:cNvPr id="23612" name="Group 251"/>
              <p:cNvGrpSpPr>
                <a:grpSpLocks/>
              </p:cNvGrpSpPr>
              <p:nvPr/>
            </p:nvGrpSpPr>
            <p:grpSpPr bwMode="auto">
              <a:xfrm rot="1086981">
                <a:off x="3189888" y="2352261"/>
                <a:ext cx="506413" cy="503238"/>
                <a:chOff x="1109" y="222"/>
                <a:chExt cx="319" cy="317"/>
              </a:xfrm>
            </p:grpSpPr>
            <p:grpSp>
              <p:nvGrpSpPr>
                <p:cNvPr id="23631" name="Group 252"/>
                <p:cNvGrpSpPr>
                  <a:grpSpLocks/>
                </p:cNvGrpSpPr>
                <p:nvPr/>
              </p:nvGrpSpPr>
              <p:grpSpPr bwMode="auto">
                <a:xfrm rot="2858227">
                  <a:off x="1105" y="244"/>
                  <a:ext cx="299" cy="291"/>
                  <a:chOff x="3888" y="3312"/>
                  <a:chExt cx="299" cy="291"/>
                </a:xfrm>
              </p:grpSpPr>
              <p:sp>
                <p:nvSpPr>
                  <p:cNvPr id="23636" name="Freeform 253"/>
                  <p:cNvSpPr>
                    <a:spLocks noChangeAspect="1"/>
                  </p:cNvSpPr>
                  <p:nvPr/>
                </p:nvSpPr>
                <p:spPr bwMode="auto">
                  <a:xfrm>
                    <a:off x="4080" y="3377"/>
                    <a:ext cx="63" cy="62"/>
                  </a:xfrm>
                  <a:custGeom>
                    <a:avLst/>
                    <a:gdLst>
                      <a:gd name="T0" fmla="*/ 0 w 290"/>
                      <a:gd name="T1" fmla="*/ 0 h 284"/>
                      <a:gd name="T2" fmla="*/ 0 w 290"/>
                      <a:gd name="T3" fmla="*/ 1 h 284"/>
                      <a:gd name="T4" fmla="*/ 0 w 290"/>
                      <a:gd name="T5" fmla="*/ 1 h 284"/>
                      <a:gd name="T6" fmla="*/ 0 w 290"/>
                      <a:gd name="T7" fmla="*/ 1 h 284"/>
                      <a:gd name="T8" fmla="*/ 1 w 290"/>
                      <a:gd name="T9" fmla="*/ 0 h 284"/>
                      <a:gd name="T10" fmla="*/ 0 w 290"/>
                      <a:gd name="T11" fmla="*/ 0 h 284"/>
                      <a:gd name="T12" fmla="*/ 0 w 290"/>
                      <a:gd name="T13" fmla="*/ 0 h 2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0"/>
                      <a:gd name="T22" fmla="*/ 0 h 284"/>
                      <a:gd name="T23" fmla="*/ 290 w 290"/>
                      <a:gd name="T24" fmla="*/ 284 h 2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0" h="284">
                        <a:moveTo>
                          <a:pt x="24" y="182"/>
                        </a:moveTo>
                        <a:cubicBezTo>
                          <a:pt x="0" y="205"/>
                          <a:pt x="0" y="243"/>
                          <a:pt x="24" y="266"/>
                        </a:cubicBezTo>
                        <a:cubicBezTo>
                          <a:pt x="35" y="278"/>
                          <a:pt x="51" y="284"/>
                          <a:pt x="66" y="284"/>
                        </a:cubicBezTo>
                        <a:cubicBezTo>
                          <a:pt x="81" y="284"/>
                          <a:pt x="97" y="278"/>
                          <a:pt x="108" y="266"/>
                        </a:cubicBezTo>
                        <a:cubicBezTo>
                          <a:pt x="290" y="85"/>
                          <a:pt x="290" y="85"/>
                          <a:pt x="290" y="85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lnTo>
                          <a:pt x="24" y="182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37" name="Freeform 254"/>
                  <p:cNvSpPr>
                    <a:spLocks noChangeAspect="1"/>
                  </p:cNvSpPr>
                  <p:nvPr/>
                </p:nvSpPr>
                <p:spPr bwMode="auto">
                  <a:xfrm>
                    <a:off x="4125" y="3333"/>
                    <a:ext cx="62" cy="63"/>
                  </a:xfrm>
                  <a:custGeom>
                    <a:avLst/>
                    <a:gdLst>
                      <a:gd name="T0" fmla="*/ 1 w 287"/>
                      <a:gd name="T1" fmla="*/ 0 h 287"/>
                      <a:gd name="T2" fmla="*/ 0 w 287"/>
                      <a:gd name="T3" fmla="*/ 0 h 287"/>
                      <a:gd name="T4" fmla="*/ 0 w 287"/>
                      <a:gd name="T5" fmla="*/ 0 h 287"/>
                      <a:gd name="T6" fmla="*/ 0 w 287"/>
                      <a:gd name="T7" fmla="*/ 1 h 287"/>
                      <a:gd name="T8" fmla="*/ 1 w 287"/>
                      <a:gd name="T9" fmla="*/ 0 h 287"/>
                      <a:gd name="T10" fmla="*/ 1 w 287"/>
                      <a:gd name="T11" fmla="*/ 0 h 2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7"/>
                      <a:gd name="T19" fmla="*/ 0 h 287"/>
                      <a:gd name="T20" fmla="*/ 287 w 287"/>
                      <a:gd name="T21" fmla="*/ 287 h 28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7" h="287">
                        <a:moveTo>
                          <a:pt x="263" y="24"/>
                        </a:moveTo>
                        <a:cubicBezTo>
                          <a:pt x="240" y="0"/>
                          <a:pt x="202" y="0"/>
                          <a:pt x="179" y="24"/>
                        </a:cubicBezTo>
                        <a:cubicBezTo>
                          <a:pt x="0" y="202"/>
                          <a:pt x="0" y="202"/>
                          <a:pt x="0" y="202"/>
                        </a:cubicBezTo>
                        <a:cubicBezTo>
                          <a:pt x="85" y="287"/>
                          <a:pt x="85" y="287"/>
                          <a:pt x="85" y="287"/>
                        </a:cubicBezTo>
                        <a:cubicBezTo>
                          <a:pt x="263" y="108"/>
                          <a:pt x="263" y="108"/>
                          <a:pt x="263" y="108"/>
                        </a:cubicBezTo>
                        <a:cubicBezTo>
                          <a:pt x="287" y="85"/>
                          <a:pt x="287" y="47"/>
                          <a:pt x="263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38" name="Freeform 255"/>
                  <p:cNvSpPr>
                    <a:spLocks noChangeAspect="1"/>
                  </p:cNvSpPr>
                  <p:nvPr/>
                </p:nvSpPr>
                <p:spPr bwMode="auto">
                  <a:xfrm>
                    <a:off x="4042" y="3356"/>
                    <a:ext cx="80" cy="247"/>
                  </a:xfrm>
                  <a:custGeom>
                    <a:avLst/>
                    <a:gdLst>
                      <a:gd name="T0" fmla="*/ 0 w 365"/>
                      <a:gd name="T1" fmla="*/ 1 h 1139"/>
                      <a:gd name="T2" fmla="*/ 0 w 365"/>
                      <a:gd name="T3" fmla="*/ 1 h 1139"/>
                      <a:gd name="T4" fmla="*/ 0 w 365"/>
                      <a:gd name="T5" fmla="*/ 1 h 1139"/>
                      <a:gd name="T6" fmla="*/ 0 w 365"/>
                      <a:gd name="T7" fmla="*/ 1 h 1139"/>
                      <a:gd name="T8" fmla="*/ 0 w 365"/>
                      <a:gd name="T9" fmla="*/ 1 h 1139"/>
                      <a:gd name="T10" fmla="*/ 0 w 365"/>
                      <a:gd name="T11" fmla="*/ 1 h 1139"/>
                      <a:gd name="T12" fmla="*/ 0 w 365"/>
                      <a:gd name="T13" fmla="*/ 1 h 1139"/>
                      <a:gd name="T14" fmla="*/ 0 w 365"/>
                      <a:gd name="T15" fmla="*/ 1 h 1139"/>
                      <a:gd name="T16" fmla="*/ 0 w 365"/>
                      <a:gd name="T17" fmla="*/ 1 h 1139"/>
                      <a:gd name="T18" fmla="*/ 0 w 365"/>
                      <a:gd name="T19" fmla="*/ 1 h 1139"/>
                      <a:gd name="T20" fmla="*/ 0 w 365"/>
                      <a:gd name="T21" fmla="*/ 1 h 1139"/>
                      <a:gd name="T22" fmla="*/ 0 w 365"/>
                      <a:gd name="T23" fmla="*/ 1 h 1139"/>
                      <a:gd name="T24" fmla="*/ 0 w 365"/>
                      <a:gd name="T25" fmla="*/ 1 h 1139"/>
                      <a:gd name="T26" fmla="*/ 0 w 365"/>
                      <a:gd name="T27" fmla="*/ 1 h 1139"/>
                      <a:gd name="T28" fmla="*/ 0 w 365"/>
                      <a:gd name="T29" fmla="*/ 1 h 1139"/>
                      <a:gd name="T30" fmla="*/ 0 w 365"/>
                      <a:gd name="T31" fmla="*/ 1 h 1139"/>
                      <a:gd name="T32" fmla="*/ 0 w 365"/>
                      <a:gd name="T33" fmla="*/ 2 h 1139"/>
                      <a:gd name="T34" fmla="*/ 0 w 365"/>
                      <a:gd name="T35" fmla="*/ 3 h 1139"/>
                      <a:gd name="T36" fmla="*/ 0 w 365"/>
                      <a:gd name="T37" fmla="*/ 2 h 1139"/>
                      <a:gd name="T38" fmla="*/ 0 w 365"/>
                      <a:gd name="T39" fmla="*/ 1 h 1139"/>
                      <a:gd name="T40" fmla="*/ 1 w 365"/>
                      <a:gd name="T41" fmla="*/ 0 h 1139"/>
                      <a:gd name="T42" fmla="*/ 1 w 365"/>
                      <a:gd name="T43" fmla="*/ 0 h 1139"/>
                      <a:gd name="T44" fmla="*/ 0 w 365"/>
                      <a:gd name="T45" fmla="*/ 1 h 1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65"/>
                      <a:gd name="T70" fmla="*/ 0 h 1139"/>
                      <a:gd name="T71" fmla="*/ 365 w 365"/>
                      <a:gd name="T72" fmla="*/ 1139 h 1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65" h="1139">
                        <a:moveTo>
                          <a:pt x="18" y="263"/>
                        </a:moveTo>
                        <a:cubicBezTo>
                          <a:pt x="18" y="263"/>
                          <a:pt x="18" y="263"/>
                          <a:pt x="18" y="263"/>
                        </a:cubicBezTo>
                        <a:cubicBezTo>
                          <a:pt x="16" y="264"/>
                          <a:pt x="15" y="265"/>
                          <a:pt x="14" y="267"/>
                        </a:cubicBezTo>
                        <a:cubicBezTo>
                          <a:pt x="13" y="268"/>
                          <a:pt x="13" y="268"/>
                          <a:pt x="12" y="269"/>
                        </a:cubicBezTo>
                        <a:cubicBezTo>
                          <a:pt x="11" y="270"/>
                          <a:pt x="11" y="271"/>
                          <a:pt x="10" y="272"/>
                        </a:cubicBezTo>
                        <a:cubicBezTo>
                          <a:pt x="10" y="273"/>
                          <a:pt x="9" y="273"/>
                          <a:pt x="8" y="274"/>
                        </a:cubicBezTo>
                        <a:cubicBezTo>
                          <a:pt x="8" y="275"/>
                          <a:pt x="8" y="276"/>
                          <a:pt x="7" y="277"/>
                        </a:cubicBezTo>
                        <a:cubicBezTo>
                          <a:pt x="7" y="278"/>
                          <a:pt x="6" y="279"/>
                          <a:pt x="6" y="279"/>
                        </a:cubicBezTo>
                        <a:cubicBezTo>
                          <a:pt x="5" y="280"/>
                          <a:pt x="5" y="281"/>
                          <a:pt x="5" y="282"/>
                        </a:cubicBezTo>
                        <a:cubicBezTo>
                          <a:pt x="4" y="283"/>
                          <a:pt x="4" y="284"/>
                          <a:pt x="4" y="285"/>
                        </a:cubicBezTo>
                        <a:cubicBezTo>
                          <a:pt x="3" y="286"/>
                          <a:pt x="3" y="287"/>
                          <a:pt x="3" y="288"/>
                        </a:cubicBezTo>
                        <a:cubicBezTo>
                          <a:pt x="2" y="289"/>
                          <a:pt x="2" y="289"/>
                          <a:pt x="2" y="290"/>
                        </a:cubicBezTo>
                        <a:cubicBezTo>
                          <a:pt x="2" y="291"/>
                          <a:pt x="1" y="292"/>
                          <a:pt x="1" y="293"/>
                        </a:cubicBezTo>
                        <a:cubicBezTo>
                          <a:pt x="1" y="294"/>
                          <a:pt x="1" y="296"/>
                          <a:pt x="1" y="297"/>
                        </a:cubicBezTo>
                        <a:cubicBezTo>
                          <a:pt x="1" y="297"/>
                          <a:pt x="0" y="298"/>
                          <a:pt x="0" y="299"/>
                        </a:cubicBezTo>
                        <a:cubicBezTo>
                          <a:pt x="0" y="301"/>
                          <a:pt x="0" y="303"/>
                          <a:pt x="0" y="305"/>
                        </a:cubicBezTo>
                        <a:cubicBezTo>
                          <a:pt x="0" y="1079"/>
                          <a:pt x="0" y="1079"/>
                          <a:pt x="0" y="1079"/>
                        </a:cubicBezTo>
                        <a:cubicBezTo>
                          <a:pt x="0" y="1112"/>
                          <a:pt x="27" y="1139"/>
                          <a:pt x="60" y="1139"/>
                        </a:cubicBezTo>
                        <a:cubicBezTo>
                          <a:pt x="93" y="1139"/>
                          <a:pt x="120" y="1112"/>
                          <a:pt x="120" y="1079"/>
                        </a:cubicBezTo>
                        <a:cubicBezTo>
                          <a:pt x="120" y="330"/>
                          <a:pt x="120" y="330"/>
                          <a:pt x="120" y="330"/>
                        </a:cubicBezTo>
                        <a:cubicBezTo>
                          <a:pt x="365" y="85"/>
                          <a:pt x="365" y="85"/>
                          <a:pt x="365" y="85"/>
                        </a:cubicBezTo>
                        <a:cubicBezTo>
                          <a:pt x="280" y="0"/>
                          <a:pt x="280" y="0"/>
                          <a:pt x="280" y="0"/>
                        </a:cubicBezTo>
                        <a:lnTo>
                          <a:pt x="18" y="263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39" name="Freeform 256"/>
                  <p:cNvSpPr>
                    <a:spLocks noChangeAspect="1"/>
                  </p:cNvSpPr>
                  <p:nvPr/>
                </p:nvSpPr>
                <p:spPr bwMode="auto">
                  <a:xfrm>
                    <a:off x="4103" y="3312"/>
                    <a:ext cx="62" cy="62"/>
                  </a:xfrm>
                  <a:custGeom>
                    <a:avLst/>
                    <a:gdLst>
                      <a:gd name="T0" fmla="*/ 1 w 286"/>
                      <a:gd name="T1" fmla="*/ 0 h 286"/>
                      <a:gd name="T2" fmla="*/ 0 w 286"/>
                      <a:gd name="T3" fmla="*/ 0 h 286"/>
                      <a:gd name="T4" fmla="*/ 0 w 286"/>
                      <a:gd name="T5" fmla="*/ 0 h 286"/>
                      <a:gd name="T6" fmla="*/ 0 w 286"/>
                      <a:gd name="T7" fmla="*/ 1 h 286"/>
                      <a:gd name="T8" fmla="*/ 1 w 286"/>
                      <a:gd name="T9" fmla="*/ 0 h 286"/>
                      <a:gd name="T10" fmla="*/ 1 w 286"/>
                      <a:gd name="T11" fmla="*/ 0 h 28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6"/>
                      <a:gd name="T19" fmla="*/ 0 h 286"/>
                      <a:gd name="T20" fmla="*/ 286 w 286"/>
                      <a:gd name="T21" fmla="*/ 286 h 28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6" h="286">
                        <a:moveTo>
                          <a:pt x="262" y="24"/>
                        </a:moveTo>
                        <a:cubicBezTo>
                          <a:pt x="239" y="0"/>
                          <a:pt x="201" y="0"/>
                          <a:pt x="178" y="24"/>
                        </a:cubicBezTo>
                        <a:cubicBezTo>
                          <a:pt x="0" y="201"/>
                          <a:pt x="0" y="201"/>
                          <a:pt x="0" y="201"/>
                        </a:cubicBezTo>
                        <a:cubicBezTo>
                          <a:pt x="85" y="286"/>
                          <a:pt x="85" y="286"/>
                          <a:pt x="85" y="286"/>
                        </a:cubicBezTo>
                        <a:cubicBezTo>
                          <a:pt x="262" y="108"/>
                          <a:pt x="262" y="108"/>
                          <a:pt x="262" y="108"/>
                        </a:cubicBezTo>
                        <a:cubicBezTo>
                          <a:pt x="286" y="85"/>
                          <a:pt x="286" y="47"/>
                          <a:pt x="262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40" name="Freeform 257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32" y="3377"/>
                    <a:ext cx="63" cy="62"/>
                  </a:xfrm>
                  <a:custGeom>
                    <a:avLst/>
                    <a:gdLst>
                      <a:gd name="T0" fmla="*/ 0 w 290"/>
                      <a:gd name="T1" fmla="*/ 0 h 284"/>
                      <a:gd name="T2" fmla="*/ 0 w 290"/>
                      <a:gd name="T3" fmla="*/ 1 h 284"/>
                      <a:gd name="T4" fmla="*/ 0 w 290"/>
                      <a:gd name="T5" fmla="*/ 1 h 284"/>
                      <a:gd name="T6" fmla="*/ 0 w 290"/>
                      <a:gd name="T7" fmla="*/ 1 h 284"/>
                      <a:gd name="T8" fmla="*/ 1 w 290"/>
                      <a:gd name="T9" fmla="*/ 0 h 284"/>
                      <a:gd name="T10" fmla="*/ 0 w 290"/>
                      <a:gd name="T11" fmla="*/ 0 h 284"/>
                      <a:gd name="T12" fmla="*/ 0 w 290"/>
                      <a:gd name="T13" fmla="*/ 0 h 2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0"/>
                      <a:gd name="T22" fmla="*/ 0 h 284"/>
                      <a:gd name="T23" fmla="*/ 290 w 290"/>
                      <a:gd name="T24" fmla="*/ 284 h 2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0" h="284">
                        <a:moveTo>
                          <a:pt x="24" y="182"/>
                        </a:moveTo>
                        <a:cubicBezTo>
                          <a:pt x="0" y="205"/>
                          <a:pt x="0" y="243"/>
                          <a:pt x="24" y="266"/>
                        </a:cubicBezTo>
                        <a:cubicBezTo>
                          <a:pt x="35" y="278"/>
                          <a:pt x="51" y="284"/>
                          <a:pt x="66" y="284"/>
                        </a:cubicBezTo>
                        <a:cubicBezTo>
                          <a:pt x="81" y="284"/>
                          <a:pt x="97" y="278"/>
                          <a:pt x="108" y="266"/>
                        </a:cubicBezTo>
                        <a:cubicBezTo>
                          <a:pt x="290" y="85"/>
                          <a:pt x="290" y="85"/>
                          <a:pt x="290" y="85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lnTo>
                          <a:pt x="24" y="182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41" name="Freeform 258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888" y="3333"/>
                    <a:ext cx="62" cy="63"/>
                  </a:xfrm>
                  <a:custGeom>
                    <a:avLst/>
                    <a:gdLst>
                      <a:gd name="T0" fmla="*/ 1 w 287"/>
                      <a:gd name="T1" fmla="*/ 0 h 287"/>
                      <a:gd name="T2" fmla="*/ 0 w 287"/>
                      <a:gd name="T3" fmla="*/ 0 h 287"/>
                      <a:gd name="T4" fmla="*/ 0 w 287"/>
                      <a:gd name="T5" fmla="*/ 0 h 287"/>
                      <a:gd name="T6" fmla="*/ 0 w 287"/>
                      <a:gd name="T7" fmla="*/ 1 h 287"/>
                      <a:gd name="T8" fmla="*/ 1 w 287"/>
                      <a:gd name="T9" fmla="*/ 0 h 287"/>
                      <a:gd name="T10" fmla="*/ 1 w 287"/>
                      <a:gd name="T11" fmla="*/ 0 h 2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7"/>
                      <a:gd name="T19" fmla="*/ 0 h 287"/>
                      <a:gd name="T20" fmla="*/ 287 w 287"/>
                      <a:gd name="T21" fmla="*/ 287 h 28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7" h="287">
                        <a:moveTo>
                          <a:pt x="263" y="24"/>
                        </a:moveTo>
                        <a:cubicBezTo>
                          <a:pt x="240" y="0"/>
                          <a:pt x="202" y="0"/>
                          <a:pt x="179" y="24"/>
                        </a:cubicBezTo>
                        <a:cubicBezTo>
                          <a:pt x="0" y="202"/>
                          <a:pt x="0" y="202"/>
                          <a:pt x="0" y="202"/>
                        </a:cubicBezTo>
                        <a:cubicBezTo>
                          <a:pt x="85" y="287"/>
                          <a:pt x="85" y="287"/>
                          <a:pt x="85" y="287"/>
                        </a:cubicBezTo>
                        <a:cubicBezTo>
                          <a:pt x="263" y="108"/>
                          <a:pt x="263" y="108"/>
                          <a:pt x="263" y="108"/>
                        </a:cubicBezTo>
                        <a:cubicBezTo>
                          <a:pt x="287" y="85"/>
                          <a:pt x="287" y="47"/>
                          <a:pt x="263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42" name="Freeform 259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53" y="3356"/>
                    <a:ext cx="80" cy="247"/>
                  </a:xfrm>
                  <a:custGeom>
                    <a:avLst/>
                    <a:gdLst>
                      <a:gd name="T0" fmla="*/ 0 w 365"/>
                      <a:gd name="T1" fmla="*/ 1 h 1139"/>
                      <a:gd name="T2" fmla="*/ 0 w 365"/>
                      <a:gd name="T3" fmla="*/ 1 h 1139"/>
                      <a:gd name="T4" fmla="*/ 0 w 365"/>
                      <a:gd name="T5" fmla="*/ 1 h 1139"/>
                      <a:gd name="T6" fmla="*/ 0 w 365"/>
                      <a:gd name="T7" fmla="*/ 1 h 1139"/>
                      <a:gd name="T8" fmla="*/ 0 w 365"/>
                      <a:gd name="T9" fmla="*/ 1 h 1139"/>
                      <a:gd name="T10" fmla="*/ 0 w 365"/>
                      <a:gd name="T11" fmla="*/ 1 h 1139"/>
                      <a:gd name="T12" fmla="*/ 0 w 365"/>
                      <a:gd name="T13" fmla="*/ 1 h 1139"/>
                      <a:gd name="T14" fmla="*/ 0 w 365"/>
                      <a:gd name="T15" fmla="*/ 1 h 1139"/>
                      <a:gd name="T16" fmla="*/ 0 w 365"/>
                      <a:gd name="T17" fmla="*/ 1 h 1139"/>
                      <a:gd name="T18" fmla="*/ 0 w 365"/>
                      <a:gd name="T19" fmla="*/ 1 h 1139"/>
                      <a:gd name="T20" fmla="*/ 0 w 365"/>
                      <a:gd name="T21" fmla="*/ 1 h 1139"/>
                      <a:gd name="T22" fmla="*/ 0 w 365"/>
                      <a:gd name="T23" fmla="*/ 1 h 1139"/>
                      <a:gd name="T24" fmla="*/ 0 w 365"/>
                      <a:gd name="T25" fmla="*/ 1 h 1139"/>
                      <a:gd name="T26" fmla="*/ 0 w 365"/>
                      <a:gd name="T27" fmla="*/ 1 h 1139"/>
                      <a:gd name="T28" fmla="*/ 0 w 365"/>
                      <a:gd name="T29" fmla="*/ 1 h 1139"/>
                      <a:gd name="T30" fmla="*/ 0 w 365"/>
                      <a:gd name="T31" fmla="*/ 1 h 1139"/>
                      <a:gd name="T32" fmla="*/ 0 w 365"/>
                      <a:gd name="T33" fmla="*/ 2 h 1139"/>
                      <a:gd name="T34" fmla="*/ 0 w 365"/>
                      <a:gd name="T35" fmla="*/ 3 h 1139"/>
                      <a:gd name="T36" fmla="*/ 0 w 365"/>
                      <a:gd name="T37" fmla="*/ 2 h 1139"/>
                      <a:gd name="T38" fmla="*/ 0 w 365"/>
                      <a:gd name="T39" fmla="*/ 1 h 1139"/>
                      <a:gd name="T40" fmla="*/ 1 w 365"/>
                      <a:gd name="T41" fmla="*/ 0 h 1139"/>
                      <a:gd name="T42" fmla="*/ 1 w 365"/>
                      <a:gd name="T43" fmla="*/ 0 h 1139"/>
                      <a:gd name="T44" fmla="*/ 0 w 365"/>
                      <a:gd name="T45" fmla="*/ 1 h 1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65"/>
                      <a:gd name="T70" fmla="*/ 0 h 1139"/>
                      <a:gd name="T71" fmla="*/ 365 w 365"/>
                      <a:gd name="T72" fmla="*/ 1139 h 1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65" h="1139">
                        <a:moveTo>
                          <a:pt x="18" y="263"/>
                        </a:moveTo>
                        <a:cubicBezTo>
                          <a:pt x="18" y="263"/>
                          <a:pt x="18" y="263"/>
                          <a:pt x="18" y="263"/>
                        </a:cubicBezTo>
                        <a:cubicBezTo>
                          <a:pt x="16" y="264"/>
                          <a:pt x="15" y="265"/>
                          <a:pt x="14" y="267"/>
                        </a:cubicBezTo>
                        <a:cubicBezTo>
                          <a:pt x="13" y="268"/>
                          <a:pt x="13" y="268"/>
                          <a:pt x="12" y="269"/>
                        </a:cubicBezTo>
                        <a:cubicBezTo>
                          <a:pt x="11" y="270"/>
                          <a:pt x="11" y="271"/>
                          <a:pt x="10" y="272"/>
                        </a:cubicBezTo>
                        <a:cubicBezTo>
                          <a:pt x="10" y="273"/>
                          <a:pt x="9" y="273"/>
                          <a:pt x="8" y="274"/>
                        </a:cubicBezTo>
                        <a:cubicBezTo>
                          <a:pt x="8" y="275"/>
                          <a:pt x="8" y="276"/>
                          <a:pt x="7" y="277"/>
                        </a:cubicBezTo>
                        <a:cubicBezTo>
                          <a:pt x="7" y="278"/>
                          <a:pt x="6" y="279"/>
                          <a:pt x="6" y="279"/>
                        </a:cubicBezTo>
                        <a:cubicBezTo>
                          <a:pt x="5" y="280"/>
                          <a:pt x="5" y="281"/>
                          <a:pt x="5" y="282"/>
                        </a:cubicBezTo>
                        <a:cubicBezTo>
                          <a:pt x="4" y="283"/>
                          <a:pt x="4" y="284"/>
                          <a:pt x="4" y="285"/>
                        </a:cubicBezTo>
                        <a:cubicBezTo>
                          <a:pt x="3" y="286"/>
                          <a:pt x="3" y="287"/>
                          <a:pt x="3" y="288"/>
                        </a:cubicBezTo>
                        <a:cubicBezTo>
                          <a:pt x="2" y="289"/>
                          <a:pt x="2" y="289"/>
                          <a:pt x="2" y="290"/>
                        </a:cubicBezTo>
                        <a:cubicBezTo>
                          <a:pt x="2" y="291"/>
                          <a:pt x="1" y="292"/>
                          <a:pt x="1" y="293"/>
                        </a:cubicBezTo>
                        <a:cubicBezTo>
                          <a:pt x="1" y="294"/>
                          <a:pt x="1" y="296"/>
                          <a:pt x="1" y="297"/>
                        </a:cubicBezTo>
                        <a:cubicBezTo>
                          <a:pt x="1" y="297"/>
                          <a:pt x="0" y="298"/>
                          <a:pt x="0" y="299"/>
                        </a:cubicBezTo>
                        <a:cubicBezTo>
                          <a:pt x="0" y="301"/>
                          <a:pt x="0" y="303"/>
                          <a:pt x="0" y="305"/>
                        </a:cubicBezTo>
                        <a:cubicBezTo>
                          <a:pt x="0" y="1079"/>
                          <a:pt x="0" y="1079"/>
                          <a:pt x="0" y="1079"/>
                        </a:cubicBezTo>
                        <a:cubicBezTo>
                          <a:pt x="0" y="1112"/>
                          <a:pt x="27" y="1139"/>
                          <a:pt x="60" y="1139"/>
                        </a:cubicBezTo>
                        <a:cubicBezTo>
                          <a:pt x="93" y="1139"/>
                          <a:pt x="120" y="1112"/>
                          <a:pt x="120" y="1079"/>
                        </a:cubicBezTo>
                        <a:cubicBezTo>
                          <a:pt x="120" y="330"/>
                          <a:pt x="120" y="330"/>
                          <a:pt x="120" y="330"/>
                        </a:cubicBezTo>
                        <a:cubicBezTo>
                          <a:pt x="365" y="85"/>
                          <a:pt x="365" y="85"/>
                          <a:pt x="365" y="85"/>
                        </a:cubicBezTo>
                        <a:cubicBezTo>
                          <a:pt x="280" y="0"/>
                          <a:pt x="280" y="0"/>
                          <a:pt x="280" y="0"/>
                        </a:cubicBezTo>
                        <a:lnTo>
                          <a:pt x="18" y="263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43" name="Freeform 260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10" y="3312"/>
                    <a:ext cx="62" cy="62"/>
                  </a:xfrm>
                  <a:custGeom>
                    <a:avLst/>
                    <a:gdLst>
                      <a:gd name="T0" fmla="*/ 1 w 286"/>
                      <a:gd name="T1" fmla="*/ 0 h 286"/>
                      <a:gd name="T2" fmla="*/ 0 w 286"/>
                      <a:gd name="T3" fmla="*/ 0 h 286"/>
                      <a:gd name="T4" fmla="*/ 0 w 286"/>
                      <a:gd name="T5" fmla="*/ 0 h 286"/>
                      <a:gd name="T6" fmla="*/ 0 w 286"/>
                      <a:gd name="T7" fmla="*/ 1 h 286"/>
                      <a:gd name="T8" fmla="*/ 1 w 286"/>
                      <a:gd name="T9" fmla="*/ 0 h 286"/>
                      <a:gd name="T10" fmla="*/ 1 w 286"/>
                      <a:gd name="T11" fmla="*/ 0 h 28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6"/>
                      <a:gd name="T19" fmla="*/ 0 h 286"/>
                      <a:gd name="T20" fmla="*/ 286 w 286"/>
                      <a:gd name="T21" fmla="*/ 286 h 28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6" h="286">
                        <a:moveTo>
                          <a:pt x="262" y="24"/>
                        </a:moveTo>
                        <a:cubicBezTo>
                          <a:pt x="239" y="0"/>
                          <a:pt x="201" y="0"/>
                          <a:pt x="178" y="24"/>
                        </a:cubicBezTo>
                        <a:cubicBezTo>
                          <a:pt x="0" y="201"/>
                          <a:pt x="0" y="201"/>
                          <a:pt x="0" y="201"/>
                        </a:cubicBezTo>
                        <a:cubicBezTo>
                          <a:pt x="85" y="286"/>
                          <a:pt x="85" y="286"/>
                          <a:pt x="85" y="286"/>
                        </a:cubicBezTo>
                        <a:cubicBezTo>
                          <a:pt x="262" y="108"/>
                          <a:pt x="262" y="108"/>
                          <a:pt x="262" y="108"/>
                        </a:cubicBezTo>
                        <a:cubicBezTo>
                          <a:pt x="286" y="85"/>
                          <a:pt x="286" y="47"/>
                          <a:pt x="262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3366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632" name="AutoShape 663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373" y="407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3" name="AutoShape 661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195" y="221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4" name="AutoShape 662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267" y="222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5" name="AutoShape 833"/>
                <p:cNvSpPr>
                  <a:spLocks noChangeAspect="1" noChangeArrowheads="1"/>
                </p:cNvSpPr>
                <p:nvPr/>
              </p:nvSpPr>
              <p:spPr bwMode="auto">
                <a:xfrm rot="6426051">
                  <a:off x="1366" y="328"/>
                  <a:ext cx="56" cy="52"/>
                </a:xfrm>
                <a:custGeom>
                  <a:avLst/>
                  <a:gdLst>
                    <a:gd name="T0" fmla="*/ 28 w 52"/>
                    <a:gd name="T1" fmla="*/ 0 h 52"/>
                    <a:gd name="T2" fmla="*/ 0 w 52"/>
                    <a:gd name="T3" fmla="*/ 20 h 52"/>
                    <a:gd name="T4" fmla="*/ 11 w 52"/>
                    <a:gd name="T5" fmla="*/ 52 h 52"/>
                    <a:gd name="T6" fmla="*/ 45 w 52"/>
                    <a:gd name="T7" fmla="*/ 52 h 52"/>
                    <a:gd name="T8" fmla="*/ 56 w 52"/>
                    <a:gd name="T9" fmla="*/ 2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16 w 52"/>
                    <a:gd name="T16" fmla="*/ 20 h 52"/>
                    <a:gd name="T17" fmla="*/ 36 w 52"/>
                    <a:gd name="T18" fmla="*/ 40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52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26" y="0"/>
                      </a:lnTo>
                      <a:lnTo>
                        <a:pt x="32" y="20"/>
                      </a:lnTo>
                      <a:lnTo>
                        <a:pt x="52" y="20"/>
                      </a:lnTo>
                      <a:lnTo>
                        <a:pt x="36" y="32"/>
                      </a:lnTo>
                      <a:lnTo>
                        <a:pt x="42" y="52"/>
                      </a:lnTo>
                      <a:lnTo>
                        <a:pt x="26" y="40"/>
                      </a:lnTo>
                      <a:lnTo>
                        <a:pt x="10" y="52"/>
                      </a:lnTo>
                      <a:lnTo>
                        <a:pt x="16" y="32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13" name="Group 359"/>
              <p:cNvGrpSpPr>
                <a:grpSpLocks noChangeAspect="1"/>
              </p:cNvGrpSpPr>
              <p:nvPr/>
            </p:nvGrpSpPr>
            <p:grpSpPr bwMode="auto">
              <a:xfrm rot="4136695">
                <a:off x="3776061" y="3122185"/>
                <a:ext cx="479165" cy="466344"/>
                <a:chOff x="3888" y="3312"/>
                <a:chExt cx="299" cy="291"/>
              </a:xfrm>
            </p:grpSpPr>
            <p:sp>
              <p:nvSpPr>
                <p:cNvPr id="23623" name="Freeform 360"/>
                <p:cNvSpPr>
                  <a:spLocks noChangeAspect="1"/>
                </p:cNvSpPr>
                <p:nvPr/>
              </p:nvSpPr>
              <p:spPr bwMode="auto">
                <a:xfrm>
                  <a:off x="4080" y="3377"/>
                  <a:ext cx="63" cy="62"/>
                </a:xfrm>
                <a:custGeom>
                  <a:avLst/>
                  <a:gdLst>
                    <a:gd name="T0" fmla="*/ 0 w 290"/>
                    <a:gd name="T1" fmla="*/ 0 h 284"/>
                    <a:gd name="T2" fmla="*/ 0 w 290"/>
                    <a:gd name="T3" fmla="*/ 1 h 284"/>
                    <a:gd name="T4" fmla="*/ 0 w 290"/>
                    <a:gd name="T5" fmla="*/ 1 h 284"/>
                    <a:gd name="T6" fmla="*/ 0 w 290"/>
                    <a:gd name="T7" fmla="*/ 1 h 284"/>
                    <a:gd name="T8" fmla="*/ 1 w 290"/>
                    <a:gd name="T9" fmla="*/ 0 h 284"/>
                    <a:gd name="T10" fmla="*/ 0 w 290"/>
                    <a:gd name="T11" fmla="*/ 0 h 284"/>
                    <a:gd name="T12" fmla="*/ 0 w 290"/>
                    <a:gd name="T13" fmla="*/ 0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90"/>
                    <a:gd name="T22" fmla="*/ 0 h 284"/>
                    <a:gd name="T23" fmla="*/ 290 w 290"/>
                    <a:gd name="T24" fmla="*/ 284 h 2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90" h="284">
                      <a:moveTo>
                        <a:pt x="24" y="182"/>
                      </a:moveTo>
                      <a:cubicBezTo>
                        <a:pt x="0" y="205"/>
                        <a:pt x="0" y="243"/>
                        <a:pt x="24" y="266"/>
                      </a:cubicBezTo>
                      <a:cubicBezTo>
                        <a:pt x="35" y="278"/>
                        <a:pt x="51" y="284"/>
                        <a:pt x="66" y="284"/>
                      </a:cubicBezTo>
                      <a:cubicBezTo>
                        <a:pt x="81" y="284"/>
                        <a:pt x="97" y="278"/>
                        <a:pt x="108" y="266"/>
                      </a:cubicBezTo>
                      <a:cubicBezTo>
                        <a:pt x="290" y="85"/>
                        <a:pt x="290" y="85"/>
                        <a:pt x="290" y="85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lnTo>
                        <a:pt x="24" y="182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4" name="Freeform 361"/>
                <p:cNvSpPr>
                  <a:spLocks noChangeAspect="1"/>
                </p:cNvSpPr>
                <p:nvPr/>
              </p:nvSpPr>
              <p:spPr bwMode="auto">
                <a:xfrm>
                  <a:off x="4125" y="3333"/>
                  <a:ext cx="62" cy="63"/>
                </a:xfrm>
                <a:custGeom>
                  <a:avLst/>
                  <a:gdLst>
                    <a:gd name="T0" fmla="*/ 1 w 287"/>
                    <a:gd name="T1" fmla="*/ 0 h 287"/>
                    <a:gd name="T2" fmla="*/ 0 w 287"/>
                    <a:gd name="T3" fmla="*/ 0 h 287"/>
                    <a:gd name="T4" fmla="*/ 0 w 287"/>
                    <a:gd name="T5" fmla="*/ 0 h 287"/>
                    <a:gd name="T6" fmla="*/ 0 w 287"/>
                    <a:gd name="T7" fmla="*/ 1 h 287"/>
                    <a:gd name="T8" fmla="*/ 1 w 287"/>
                    <a:gd name="T9" fmla="*/ 0 h 287"/>
                    <a:gd name="T10" fmla="*/ 1 w 287"/>
                    <a:gd name="T11" fmla="*/ 0 h 2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7"/>
                    <a:gd name="T19" fmla="*/ 0 h 287"/>
                    <a:gd name="T20" fmla="*/ 287 w 287"/>
                    <a:gd name="T21" fmla="*/ 287 h 2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7" h="287">
                      <a:moveTo>
                        <a:pt x="263" y="24"/>
                      </a:moveTo>
                      <a:cubicBezTo>
                        <a:pt x="240" y="0"/>
                        <a:pt x="202" y="0"/>
                        <a:pt x="179" y="24"/>
                      </a:cubicBezTo>
                      <a:cubicBezTo>
                        <a:pt x="0" y="202"/>
                        <a:pt x="0" y="202"/>
                        <a:pt x="0" y="202"/>
                      </a:cubicBezTo>
                      <a:cubicBezTo>
                        <a:pt x="85" y="287"/>
                        <a:pt x="85" y="287"/>
                        <a:pt x="85" y="287"/>
                      </a:cubicBezTo>
                      <a:cubicBezTo>
                        <a:pt x="263" y="108"/>
                        <a:pt x="263" y="108"/>
                        <a:pt x="263" y="108"/>
                      </a:cubicBezTo>
                      <a:cubicBezTo>
                        <a:pt x="287" y="85"/>
                        <a:pt x="287" y="47"/>
                        <a:pt x="263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5" name="Freeform 362"/>
                <p:cNvSpPr>
                  <a:spLocks noChangeAspect="1"/>
                </p:cNvSpPr>
                <p:nvPr/>
              </p:nvSpPr>
              <p:spPr bwMode="auto">
                <a:xfrm>
                  <a:off x="4042" y="3356"/>
                  <a:ext cx="80" cy="247"/>
                </a:xfrm>
                <a:custGeom>
                  <a:avLst/>
                  <a:gdLst>
                    <a:gd name="T0" fmla="*/ 0 w 365"/>
                    <a:gd name="T1" fmla="*/ 1 h 1139"/>
                    <a:gd name="T2" fmla="*/ 0 w 365"/>
                    <a:gd name="T3" fmla="*/ 1 h 1139"/>
                    <a:gd name="T4" fmla="*/ 0 w 365"/>
                    <a:gd name="T5" fmla="*/ 1 h 1139"/>
                    <a:gd name="T6" fmla="*/ 0 w 365"/>
                    <a:gd name="T7" fmla="*/ 1 h 1139"/>
                    <a:gd name="T8" fmla="*/ 0 w 365"/>
                    <a:gd name="T9" fmla="*/ 1 h 1139"/>
                    <a:gd name="T10" fmla="*/ 0 w 365"/>
                    <a:gd name="T11" fmla="*/ 1 h 1139"/>
                    <a:gd name="T12" fmla="*/ 0 w 365"/>
                    <a:gd name="T13" fmla="*/ 1 h 1139"/>
                    <a:gd name="T14" fmla="*/ 0 w 365"/>
                    <a:gd name="T15" fmla="*/ 1 h 1139"/>
                    <a:gd name="T16" fmla="*/ 0 w 365"/>
                    <a:gd name="T17" fmla="*/ 1 h 1139"/>
                    <a:gd name="T18" fmla="*/ 0 w 365"/>
                    <a:gd name="T19" fmla="*/ 1 h 1139"/>
                    <a:gd name="T20" fmla="*/ 0 w 365"/>
                    <a:gd name="T21" fmla="*/ 1 h 1139"/>
                    <a:gd name="T22" fmla="*/ 0 w 365"/>
                    <a:gd name="T23" fmla="*/ 1 h 1139"/>
                    <a:gd name="T24" fmla="*/ 0 w 365"/>
                    <a:gd name="T25" fmla="*/ 1 h 1139"/>
                    <a:gd name="T26" fmla="*/ 0 w 365"/>
                    <a:gd name="T27" fmla="*/ 1 h 1139"/>
                    <a:gd name="T28" fmla="*/ 0 w 365"/>
                    <a:gd name="T29" fmla="*/ 1 h 1139"/>
                    <a:gd name="T30" fmla="*/ 0 w 365"/>
                    <a:gd name="T31" fmla="*/ 1 h 1139"/>
                    <a:gd name="T32" fmla="*/ 0 w 365"/>
                    <a:gd name="T33" fmla="*/ 2 h 1139"/>
                    <a:gd name="T34" fmla="*/ 0 w 365"/>
                    <a:gd name="T35" fmla="*/ 3 h 1139"/>
                    <a:gd name="T36" fmla="*/ 0 w 365"/>
                    <a:gd name="T37" fmla="*/ 2 h 1139"/>
                    <a:gd name="T38" fmla="*/ 0 w 365"/>
                    <a:gd name="T39" fmla="*/ 1 h 1139"/>
                    <a:gd name="T40" fmla="*/ 1 w 365"/>
                    <a:gd name="T41" fmla="*/ 0 h 1139"/>
                    <a:gd name="T42" fmla="*/ 1 w 365"/>
                    <a:gd name="T43" fmla="*/ 0 h 1139"/>
                    <a:gd name="T44" fmla="*/ 0 w 365"/>
                    <a:gd name="T45" fmla="*/ 1 h 11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65"/>
                    <a:gd name="T70" fmla="*/ 0 h 1139"/>
                    <a:gd name="T71" fmla="*/ 365 w 365"/>
                    <a:gd name="T72" fmla="*/ 1139 h 11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65" h="1139">
                      <a:moveTo>
                        <a:pt x="18" y="263"/>
                      </a:moveTo>
                      <a:cubicBezTo>
                        <a:pt x="18" y="263"/>
                        <a:pt x="18" y="263"/>
                        <a:pt x="18" y="263"/>
                      </a:cubicBezTo>
                      <a:cubicBezTo>
                        <a:pt x="16" y="264"/>
                        <a:pt x="15" y="265"/>
                        <a:pt x="14" y="267"/>
                      </a:cubicBezTo>
                      <a:cubicBezTo>
                        <a:pt x="13" y="268"/>
                        <a:pt x="13" y="268"/>
                        <a:pt x="12" y="269"/>
                      </a:cubicBezTo>
                      <a:cubicBezTo>
                        <a:pt x="11" y="270"/>
                        <a:pt x="11" y="271"/>
                        <a:pt x="10" y="272"/>
                      </a:cubicBezTo>
                      <a:cubicBezTo>
                        <a:pt x="10" y="273"/>
                        <a:pt x="9" y="273"/>
                        <a:pt x="8" y="274"/>
                      </a:cubicBezTo>
                      <a:cubicBezTo>
                        <a:pt x="8" y="275"/>
                        <a:pt x="8" y="276"/>
                        <a:pt x="7" y="277"/>
                      </a:cubicBezTo>
                      <a:cubicBezTo>
                        <a:pt x="7" y="278"/>
                        <a:pt x="6" y="279"/>
                        <a:pt x="6" y="279"/>
                      </a:cubicBezTo>
                      <a:cubicBezTo>
                        <a:pt x="5" y="280"/>
                        <a:pt x="5" y="281"/>
                        <a:pt x="5" y="282"/>
                      </a:cubicBezTo>
                      <a:cubicBezTo>
                        <a:pt x="4" y="283"/>
                        <a:pt x="4" y="284"/>
                        <a:pt x="4" y="285"/>
                      </a:cubicBezTo>
                      <a:cubicBezTo>
                        <a:pt x="3" y="286"/>
                        <a:pt x="3" y="287"/>
                        <a:pt x="3" y="288"/>
                      </a:cubicBezTo>
                      <a:cubicBezTo>
                        <a:pt x="2" y="289"/>
                        <a:pt x="2" y="289"/>
                        <a:pt x="2" y="290"/>
                      </a:cubicBezTo>
                      <a:cubicBezTo>
                        <a:pt x="2" y="291"/>
                        <a:pt x="1" y="292"/>
                        <a:pt x="1" y="293"/>
                      </a:cubicBezTo>
                      <a:cubicBezTo>
                        <a:pt x="1" y="294"/>
                        <a:pt x="1" y="296"/>
                        <a:pt x="1" y="297"/>
                      </a:cubicBezTo>
                      <a:cubicBezTo>
                        <a:pt x="1" y="297"/>
                        <a:pt x="0" y="298"/>
                        <a:pt x="0" y="299"/>
                      </a:cubicBezTo>
                      <a:cubicBezTo>
                        <a:pt x="0" y="301"/>
                        <a:pt x="0" y="303"/>
                        <a:pt x="0" y="305"/>
                      </a:cubicBezTo>
                      <a:cubicBezTo>
                        <a:pt x="0" y="1079"/>
                        <a:pt x="0" y="1079"/>
                        <a:pt x="0" y="1079"/>
                      </a:cubicBezTo>
                      <a:cubicBezTo>
                        <a:pt x="0" y="1112"/>
                        <a:pt x="27" y="1139"/>
                        <a:pt x="60" y="1139"/>
                      </a:cubicBezTo>
                      <a:cubicBezTo>
                        <a:pt x="93" y="1139"/>
                        <a:pt x="120" y="1112"/>
                        <a:pt x="120" y="1079"/>
                      </a:cubicBezTo>
                      <a:cubicBezTo>
                        <a:pt x="120" y="330"/>
                        <a:pt x="120" y="330"/>
                        <a:pt x="120" y="330"/>
                      </a:cubicBezTo>
                      <a:cubicBezTo>
                        <a:pt x="365" y="85"/>
                        <a:pt x="365" y="85"/>
                        <a:pt x="365" y="85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lnTo>
                        <a:pt x="18" y="263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6" name="Freeform 363"/>
                <p:cNvSpPr>
                  <a:spLocks noChangeAspect="1"/>
                </p:cNvSpPr>
                <p:nvPr/>
              </p:nvSpPr>
              <p:spPr bwMode="auto">
                <a:xfrm>
                  <a:off x="4103" y="3312"/>
                  <a:ext cx="62" cy="62"/>
                </a:xfrm>
                <a:custGeom>
                  <a:avLst/>
                  <a:gdLst>
                    <a:gd name="T0" fmla="*/ 1 w 286"/>
                    <a:gd name="T1" fmla="*/ 0 h 286"/>
                    <a:gd name="T2" fmla="*/ 0 w 286"/>
                    <a:gd name="T3" fmla="*/ 0 h 286"/>
                    <a:gd name="T4" fmla="*/ 0 w 286"/>
                    <a:gd name="T5" fmla="*/ 0 h 286"/>
                    <a:gd name="T6" fmla="*/ 0 w 286"/>
                    <a:gd name="T7" fmla="*/ 1 h 286"/>
                    <a:gd name="T8" fmla="*/ 1 w 286"/>
                    <a:gd name="T9" fmla="*/ 0 h 286"/>
                    <a:gd name="T10" fmla="*/ 1 w 286"/>
                    <a:gd name="T11" fmla="*/ 0 h 2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6"/>
                    <a:gd name="T19" fmla="*/ 0 h 286"/>
                    <a:gd name="T20" fmla="*/ 286 w 286"/>
                    <a:gd name="T21" fmla="*/ 286 h 2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6" h="286">
                      <a:moveTo>
                        <a:pt x="262" y="24"/>
                      </a:moveTo>
                      <a:cubicBezTo>
                        <a:pt x="239" y="0"/>
                        <a:pt x="201" y="0"/>
                        <a:pt x="178" y="24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85" y="286"/>
                        <a:pt x="85" y="286"/>
                        <a:pt x="85" y="286"/>
                      </a:cubicBezTo>
                      <a:cubicBezTo>
                        <a:pt x="262" y="108"/>
                        <a:pt x="262" y="108"/>
                        <a:pt x="262" y="108"/>
                      </a:cubicBezTo>
                      <a:cubicBezTo>
                        <a:pt x="286" y="85"/>
                        <a:pt x="286" y="47"/>
                        <a:pt x="262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7" name="Freeform 364"/>
                <p:cNvSpPr>
                  <a:spLocks noChangeAspect="1"/>
                </p:cNvSpPr>
                <p:nvPr/>
              </p:nvSpPr>
              <p:spPr bwMode="auto">
                <a:xfrm flipH="1">
                  <a:off x="3932" y="3377"/>
                  <a:ext cx="63" cy="62"/>
                </a:xfrm>
                <a:custGeom>
                  <a:avLst/>
                  <a:gdLst>
                    <a:gd name="T0" fmla="*/ 0 w 290"/>
                    <a:gd name="T1" fmla="*/ 0 h 284"/>
                    <a:gd name="T2" fmla="*/ 0 w 290"/>
                    <a:gd name="T3" fmla="*/ 1 h 284"/>
                    <a:gd name="T4" fmla="*/ 0 w 290"/>
                    <a:gd name="T5" fmla="*/ 1 h 284"/>
                    <a:gd name="T6" fmla="*/ 0 w 290"/>
                    <a:gd name="T7" fmla="*/ 1 h 284"/>
                    <a:gd name="T8" fmla="*/ 1 w 290"/>
                    <a:gd name="T9" fmla="*/ 0 h 284"/>
                    <a:gd name="T10" fmla="*/ 0 w 290"/>
                    <a:gd name="T11" fmla="*/ 0 h 284"/>
                    <a:gd name="T12" fmla="*/ 0 w 290"/>
                    <a:gd name="T13" fmla="*/ 0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90"/>
                    <a:gd name="T22" fmla="*/ 0 h 284"/>
                    <a:gd name="T23" fmla="*/ 290 w 290"/>
                    <a:gd name="T24" fmla="*/ 284 h 2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90" h="284">
                      <a:moveTo>
                        <a:pt x="24" y="182"/>
                      </a:moveTo>
                      <a:cubicBezTo>
                        <a:pt x="0" y="205"/>
                        <a:pt x="0" y="243"/>
                        <a:pt x="24" y="266"/>
                      </a:cubicBezTo>
                      <a:cubicBezTo>
                        <a:pt x="35" y="278"/>
                        <a:pt x="51" y="284"/>
                        <a:pt x="66" y="284"/>
                      </a:cubicBezTo>
                      <a:cubicBezTo>
                        <a:pt x="81" y="284"/>
                        <a:pt x="97" y="278"/>
                        <a:pt x="108" y="266"/>
                      </a:cubicBezTo>
                      <a:cubicBezTo>
                        <a:pt x="290" y="85"/>
                        <a:pt x="290" y="85"/>
                        <a:pt x="290" y="85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lnTo>
                        <a:pt x="24" y="182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8" name="Freeform 365"/>
                <p:cNvSpPr>
                  <a:spLocks noChangeAspect="1"/>
                </p:cNvSpPr>
                <p:nvPr/>
              </p:nvSpPr>
              <p:spPr bwMode="auto">
                <a:xfrm flipH="1">
                  <a:off x="3888" y="3333"/>
                  <a:ext cx="62" cy="63"/>
                </a:xfrm>
                <a:custGeom>
                  <a:avLst/>
                  <a:gdLst>
                    <a:gd name="T0" fmla="*/ 1 w 287"/>
                    <a:gd name="T1" fmla="*/ 0 h 287"/>
                    <a:gd name="T2" fmla="*/ 0 w 287"/>
                    <a:gd name="T3" fmla="*/ 0 h 287"/>
                    <a:gd name="T4" fmla="*/ 0 w 287"/>
                    <a:gd name="T5" fmla="*/ 0 h 287"/>
                    <a:gd name="T6" fmla="*/ 0 w 287"/>
                    <a:gd name="T7" fmla="*/ 1 h 287"/>
                    <a:gd name="T8" fmla="*/ 1 w 287"/>
                    <a:gd name="T9" fmla="*/ 0 h 287"/>
                    <a:gd name="T10" fmla="*/ 1 w 287"/>
                    <a:gd name="T11" fmla="*/ 0 h 2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7"/>
                    <a:gd name="T19" fmla="*/ 0 h 287"/>
                    <a:gd name="T20" fmla="*/ 287 w 287"/>
                    <a:gd name="T21" fmla="*/ 287 h 2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7" h="287">
                      <a:moveTo>
                        <a:pt x="263" y="24"/>
                      </a:moveTo>
                      <a:cubicBezTo>
                        <a:pt x="240" y="0"/>
                        <a:pt x="202" y="0"/>
                        <a:pt x="179" y="24"/>
                      </a:cubicBezTo>
                      <a:cubicBezTo>
                        <a:pt x="0" y="202"/>
                        <a:pt x="0" y="202"/>
                        <a:pt x="0" y="202"/>
                      </a:cubicBezTo>
                      <a:cubicBezTo>
                        <a:pt x="85" y="287"/>
                        <a:pt x="85" y="287"/>
                        <a:pt x="85" y="287"/>
                      </a:cubicBezTo>
                      <a:cubicBezTo>
                        <a:pt x="263" y="108"/>
                        <a:pt x="263" y="108"/>
                        <a:pt x="263" y="108"/>
                      </a:cubicBezTo>
                      <a:cubicBezTo>
                        <a:pt x="287" y="85"/>
                        <a:pt x="287" y="47"/>
                        <a:pt x="263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9" name="Freeform 366"/>
                <p:cNvSpPr>
                  <a:spLocks noChangeAspect="1"/>
                </p:cNvSpPr>
                <p:nvPr/>
              </p:nvSpPr>
              <p:spPr bwMode="auto">
                <a:xfrm flipH="1">
                  <a:off x="3953" y="3356"/>
                  <a:ext cx="80" cy="247"/>
                </a:xfrm>
                <a:custGeom>
                  <a:avLst/>
                  <a:gdLst>
                    <a:gd name="T0" fmla="*/ 0 w 365"/>
                    <a:gd name="T1" fmla="*/ 1 h 1139"/>
                    <a:gd name="T2" fmla="*/ 0 w 365"/>
                    <a:gd name="T3" fmla="*/ 1 h 1139"/>
                    <a:gd name="T4" fmla="*/ 0 w 365"/>
                    <a:gd name="T5" fmla="*/ 1 h 1139"/>
                    <a:gd name="T6" fmla="*/ 0 w 365"/>
                    <a:gd name="T7" fmla="*/ 1 h 1139"/>
                    <a:gd name="T8" fmla="*/ 0 w 365"/>
                    <a:gd name="T9" fmla="*/ 1 h 1139"/>
                    <a:gd name="T10" fmla="*/ 0 w 365"/>
                    <a:gd name="T11" fmla="*/ 1 h 1139"/>
                    <a:gd name="T12" fmla="*/ 0 w 365"/>
                    <a:gd name="T13" fmla="*/ 1 h 1139"/>
                    <a:gd name="T14" fmla="*/ 0 w 365"/>
                    <a:gd name="T15" fmla="*/ 1 h 1139"/>
                    <a:gd name="T16" fmla="*/ 0 w 365"/>
                    <a:gd name="T17" fmla="*/ 1 h 1139"/>
                    <a:gd name="T18" fmla="*/ 0 w 365"/>
                    <a:gd name="T19" fmla="*/ 1 h 1139"/>
                    <a:gd name="T20" fmla="*/ 0 w 365"/>
                    <a:gd name="T21" fmla="*/ 1 h 1139"/>
                    <a:gd name="T22" fmla="*/ 0 w 365"/>
                    <a:gd name="T23" fmla="*/ 1 h 1139"/>
                    <a:gd name="T24" fmla="*/ 0 w 365"/>
                    <a:gd name="T25" fmla="*/ 1 h 1139"/>
                    <a:gd name="T26" fmla="*/ 0 w 365"/>
                    <a:gd name="T27" fmla="*/ 1 h 1139"/>
                    <a:gd name="T28" fmla="*/ 0 w 365"/>
                    <a:gd name="T29" fmla="*/ 1 h 1139"/>
                    <a:gd name="T30" fmla="*/ 0 w 365"/>
                    <a:gd name="T31" fmla="*/ 1 h 1139"/>
                    <a:gd name="T32" fmla="*/ 0 w 365"/>
                    <a:gd name="T33" fmla="*/ 2 h 1139"/>
                    <a:gd name="T34" fmla="*/ 0 w 365"/>
                    <a:gd name="T35" fmla="*/ 3 h 1139"/>
                    <a:gd name="T36" fmla="*/ 0 w 365"/>
                    <a:gd name="T37" fmla="*/ 2 h 1139"/>
                    <a:gd name="T38" fmla="*/ 0 w 365"/>
                    <a:gd name="T39" fmla="*/ 1 h 1139"/>
                    <a:gd name="T40" fmla="*/ 1 w 365"/>
                    <a:gd name="T41" fmla="*/ 0 h 1139"/>
                    <a:gd name="T42" fmla="*/ 1 w 365"/>
                    <a:gd name="T43" fmla="*/ 0 h 1139"/>
                    <a:gd name="T44" fmla="*/ 0 w 365"/>
                    <a:gd name="T45" fmla="*/ 1 h 11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65"/>
                    <a:gd name="T70" fmla="*/ 0 h 1139"/>
                    <a:gd name="T71" fmla="*/ 365 w 365"/>
                    <a:gd name="T72" fmla="*/ 1139 h 11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65" h="1139">
                      <a:moveTo>
                        <a:pt x="18" y="263"/>
                      </a:moveTo>
                      <a:cubicBezTo>
                        <a:pt x="18" y="263"/>
                        <a:pt x="18" y="263"/>
                        <a:pt x="18" y="263"/>
                      </a:cubicBezTo>
                      <a:cubicBezTo>
                        <a:pt x="16" y="264"/>
                        <a:pt x="15" y="265"/>
                        <a:pt x="14" y="267"/>
                      </a:cubicBezTo>
                      <a:cubicBezTo>
                        <a:pt x="13" y="268"/>
                        <a:pt x="13" y="268"/>
                        <a:pt x="12" y="269"/>
                      </a:cubicBezTo>
                      <a:cubicBezTo>
                        <a:pt x="11" y="270"/>
                        <a:pt x="11" y="271"/>
                        <a:pt x="10" y="272"/>
                      </a:cubicBezTo>
                      <a:cubicBezTo>
                        <a:pt x="10" y="273"/>
                        <a:pt x="9" y="273"/>
                        <a:pt x="8" y="274"/>
                      </a:cubicBezTo>
                      <a:cubicBezTo>
                        <a:pt x="8" y="275"/>
                        <a:pt x="8" y="276"/>
                        <a:pt x="7" y="277"/>
                      </a:cubicBezTo>
                      <a:cubicBezTo>
                        <a:pt x="7" y="278"/>
                        <a:pt x="6" y="279"/>
                        <a:pt x="6" y="279"/>
                      </a:cubicBezTo>
                      <a:cubicBezTo>
                        <a:pt x="5" y="280"/>
                        <a:pt x="5" y="281"/>
                        <a:pt x="5" y="282"/>
                      </a:cubicBezTo>
                      <a:cubicBezTo>
                        <a:pt x="4" y="283"/>
                        <a:pt x="4" y="284"/>
                        <a:pt x="4" y="285"/>
                      </a:cubicBezTo>
                      <a:cubicBezTo>
                        <a:pt x="3" y="286"/>
                        <a:pt x="3" y="287"/>
                        <a:pt x="3" y="288"/>
                      </a:cubicBezTo>
                      <a:cubicBezTo>
                        <a:pt x="2" y="289"/>
                        <a:pt x="2" y="289"/>
                        <a:pt x="2" y="290"/>
                      </a:cubicBezTo>
                      <a:cubicBezTo>
                        <a:pt x="2" y="291"/>
                        <a:pt x="1" y="292"/>
                        <a:pt x="1" y="293"/>
                      </a:cubicBezTo>
                      <a:cubicBezTo>
                        <a:pt x="1" y="294"/>
                        <a:pt x="1" y="296"/>
                        <a:pt x="1" y="297"/>
                      </a:cubicBezTo>
                      <a:cubicBezTo>
                        <a:pt x="1" y="297"/>
                        <a:pt x="0" y="298"/>
                        <a:pt x="0" y="299"/>
                      </a:cubicBezTo>
                      <a:cubicBezTo>
                        <a:pt x="0" y="301"/>
                        <a:pt x="0" y="303"/>
                        <a:pt x="0" y="305"/>
                      </a:cubicBezTo>
                      <a:cubicBezTo>
                        <a:pt x="0" y="1079"/>
                        <a:pt x="0" y="1079"/>
                        <a:pt x="0" y="1079"/>
                      </a:cubicBezTo>
                      <a:cubicBezTo>
                        <a:pt x="0" y="1112"/>
                        <a:pt x="27" y="1139"/>
                        <a:pt x="60" y="1139"/>
                      </a:cubicBezTo>
                      <a:cubicBezTo>
                        <a:pt x="93" y="1139"/>
                        <a:pt x="120" y="1112"/>
                        <a:pt x="120" y="1079"/>
                      </a:cubicBezTo>
                      <a:cubicBezTo>
                        <a:pt x="120" y="330"/>
                        <a:pt x="120" y="330"/>
                        <a:pt x="120" y="330"/>
                      </a:cubicBezTo>
                      <a:cubicBezTo>
                        <a:pt x="365" y="85"/>
                        <a:pt x="365" y="85"/>
                        <a:pt x="365" y="85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lnTo>
                        <a:pt x="18" y="263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0" name="Freeform 367"/>
                <p:cNvSpPr>
                  <a:spLocks noChangeAspect="1"/>
                </p:cNvSpPr>
                <p:nvPr/>
              </p:nvSpPr>
              <p:spPr bwMode="auto">
                <a:xfrm flipH="1">
                  <a:off x="3910" y="3312"/>
                  <a:ext cx="62" cy="62"/>
                </a:xfrm>
                <a:custGeom>
                  <a:avLst/>
                  <a:gdLst>
                    <a:gd name="T0" fmla="*/ 1 w 286"/>
                    <a:gd name="T1" fmla="*/ 0 h 286"/>
                    <a:gd name="T2" fmla="*/ 0 w 286"/>
                    <a:gd name="T3" fmla="*/ 0 h 286"/>
                    <a:gd name="T4" fmla="*/ 0 w 286"/>
                    <a:gd name="T5" fmla="*/ 0 h 286"/>
                    <a:gd name="T6" fmla="*/ 0 w 286"/>
                    <a:gd name="T7" fmla="*/ 1 h 286"/>
                    <a:gd name="T8" fmla="*/ 1 w 286"/>
                    <a:gd name="T9" fmla="*/ 0 h 286"/>
                    <a:gd name="T10" fmla="*/ 1 w 286"/>
                    <a:gd name="T11" fmla="*/ 0 h 2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6"/>
                    <a:gd name="T19" fmla="*/ 0 h 286"/>
                    <a:gd name="T20" fmla="*/ 286 w 286"/>
                    <a:gd name="T21" fmla="*/ 286 h 2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6" h="286">
                      <a:moveTo>
                        <a:pt x="262" y="24"/>
                      </a:moveTo>
                      <a:cubicBezTo>
                        <a:pt x="239" y="0"/>
                        <a:pt x="201" y="0"/>
                        <a:pt x="178" y="24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85" y="286"/>
                        <a:pt x="85" y="286"/>
                        <a:pt x="85" y="286"/>
                      </a:cubicBezTo>
                      <a:cubicBezTo>
                        <a:pt x="262" y="108"/>
                        <a:pt x="262" y="108"/>
                        <a:pt x="262" y="108"/>
                      </a:cubicBezTo>
                      <a:cubicBezTo>
                        <a:pt x="286" y="85"/>
                        <a:pt x="286" y="47"/>
                        <a:pt x="262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614" name="Group 359"/>
              <p:cNvGrpSpPr>
                <a:grpSpLocks noChangeAspect="1"/>
              </p:cNvGrpSpPr>
              <p:nvPr/>
            </p:nvGrpSpPr>
            <p:grpSpPr bwMode="auto">
              <a:xfrm rot="4136695">
                <a:off x="3543896" y="4412470"/>
                <a:ext cx="479165" cy="466344"/>
                <a:chOff x="3888" y="3312"/>
                <a:chExt cx="299" cy="291"/>
              </a:xfrm>
            </p:grpSpPr>
            <p:sp>
              <p:nvSpPr>
                <p:cNvPr id="23615" name="Freeform 360"/>
                <p:cNvSpPr>
                  <a:spLocks noChangeAspect="1"/>
                </p:cNvSpPr>
                <p:nvPr/>
              </p:nvSpPr>
              <p:spPr bwMode="auto">
                <a:xfrm>
                  <a:off x="4080" y="3377"/>
                  <a:ext cx="63" cy="62"/>
                </a:xfrm>
                <a:custGeom>
                  <a:avLst/>
                  <a:gdLst>
                    <a:gd name="T0" fmla="*/ 0 w 290"/>
                    <a:gd name="T1" fmla="*/ 0 h 284"/>
                    <a:gd name="T2" fmla="*/ 0 w 290"/>
                    <a:gd name="T3" fmla="*/ 1 h 284"/>
                    <a:gd name="T4" fmla="*/ 0 w 290"/>
                    <a:gd name="T5" fmla="*/ 1 h 284"/>
                    <a:gd name="T6" fmla="*/ 0 w 290"/>
                    <a:gd name="T7" fmla="*/ 1 h 284"/>
                    <a:gd name="T8" fmla="*/ 1 w 290"/>
                    <a:gd name="T9" fmla="*/ 0 h 284"/>
                    <a:gd name="T10" fmla="*/ 0 w 290"/>
                    <a:gd name="T11" fmla="*/ 0 h 284"/>
                    <a:gd name="T12" fmla="*/ 0 w 290"/>
                    <a:gd name="T13" fmla="*/ 0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90"/>
                    <a:gd name="T22" fmla="*/ 0 h 284"/>
                    <a:gd name="T23" fmla="*/ 290 w 290"/>
                    <a:gd name="T24" fmla="*/ 284 h 2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90" h="284">
                      <a:moveTo>
                        <a:pt x="24" y="182"/>
                      </a:moveTo>
                      <a:cubicBezTo>
                        <a:pt x="0" y="205"/>
                        <a:pt x="0" y="243"/>
                        <a:pt x="24" y="266"/>
                      </a:cubicBezTo>
                      <a:cubicBezTo>
                        <a:pt x="35" y="278"/>
                        <a:pt x="51" y="284"/>
                        <a:pt x="66" y="284"/>
                      </a:cubicBezTo>
                      <a:cubicBezTo>
                        <a:pt x="81" y="284"/>
                        <a:pt x="97" y="278"/>
                        <a:pt x="108" y="266"/>
                      </a:cubicBezTo>
                      <a:cubicBezTo>
                        <a:pt x="290" y="85"/>
                        <a:pt x="290" y="85"/>
                        <a:pt x="290" y="85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lnTo>
                        <a:pt x="24" y="182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6" name="Freeform 361"/>
                <p:cNvSpPr>
                  <a:spLocks noChangeAspect="1"/>
                </p:cNvSpPr>
                <p:nvPr/>
              </p:nvSpPr>
              <p:spPr bwMode="auto">
                <a:xfrm>
                  <a:off x="4125" y="3333"/>
                  <a:ext cx="62" cy="63"/>
                </a:xfrm>
                <a:custGeom>
                  <a:avLst/>
                  <a:gdLst>
                    <a:gd name="T0" fmla="*/ 1 w 287"/>
                    <a:gd name="T1" fmla="*/ 0 h 287"/>
                    <a:gd name="T2" fmla="*/ 0 w 287"/>
                    <a:gd name="T3" fmla="*/ 0 h 287"/>
                    <a:gd name="T4" fmla="*/ 0 w 287"/>
                    <a:gd name="T5" fmla="*/ 0 h 287"/>
                    <a:gd name="T6" fmla="*/ 0 w 287"/>
                    <a:gd name="T7" fmla="*/ 1 h 287"/>
                    <a:gd name="T8" fmla="*/ 1 w 287"/>
                    <a:gd name="T9" fmla="*/ 0 h 287"/>
                    <a:gd name="T10" fmla="*/ 1 w 287"/>
                    <a:gd name="T11" fmla="*/ 0 h 2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7"/>
                    <a:gd name="T19" fmla="*/ 0 h 287"/>
                    <a:gd name="T20" fmla="*/ 287 w 287"/>
                    <a:gd name="T21" fmla="*/ 287 h 2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7" h="287">
                      <a:moveTo>
                        <a:pt x="263" y="24"/>
                      </a:moveTo>
                      <a:cubicBezTo>
                        <a:pt x="240" y="0"/>
                        <a:pt x="202" y="0"/>
                        <a:pt x="179" y="24"/>
                      </a:cubicBezTo>
                      <a:cubicBezTo>
                        <a:pt x="0" y="202"/>
                        <a:pt x="0" y="202"/>
                        <a:pt x="0" y="202"/>
                      </a:cubicBezTo>
                      <a:cubicBezTo>
                        <a:pt x="85" y="287"/>
                        <a:pt x="85" y="287"/>
                        <a:pt x="85" y="287"/>
                      </a:cubicBezTo>
                      <a:cubicBezTo>
                        <a:pt x="263" y="108"/>
                        <a:pt x="263" y="108"/>
                        <a:pt x="263" y="108"/>
                      </a:cubicBezTo>
                      <a:cubicBezTo>
                        <a:pt x="287" y="85"/>
                        <a:pt x="287" y="47"/>
                        <a:pt x="263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7" name="Freeform 362"/>
                <p:cNvSpPr>
                  <a:spLocks noChangeAspect="1"/>
                </p:cNvSpPr>
                <p:nvPr/>
              </p:nvSpPr>
              <p:spPr bwMode="auto">
                <a:xfrm>
                  <a:off x="4042" y="3356"/>
                  <a:ext cx="80" cy="247"/>
                </a:xfrm>
                <a:custGeom>
                  <a:avLst/>
                  <a:gdLst>
                    <a:gd name="T0" fmla="*/ 0 w 365"/>
                    <a:gd name="T1" fmla="*/ 1 h 1139"/>
                    <a:gd name="T2" fmla="*/ 0 w 365"/>
                    <a:gd name="T3" fmla="*/ 1 h 1139"/>
                    <a:gd name="T4" fmla="*/ 0 w 365"/>
                    <a:gd name="T5" fmla="*/ 1 h 1139"/>
                    <a:gd name="T6" fmla="*/ 0 w 365"/>
                    <a:gd name="T7" fmla="*/ 1 h 1139"/>
                    <a:gd name="T8" fmla="*/ 0 w 365"/>
                    <a:gd name="T9" fmla="*/ 1 h 1139"/>
                    <a:gd name="T10" fmla="*/ 0 w 365"/>
                    <a:gd name="T11" fmla="*/ 1 h 1139"/>
                    <a:gd name="T12" fmla="*/ 0 w 365"/>
                    <a:gd name="T13" fmla="*/ 1 h 1139"/>
                    <a:gd name="T14" fmla="*/ 0 w 365"/>
                    <a:gd name="T15" fmla="*/ 1 h 1139"/>
                    <a:gd name="T16" fmla="*/ 0 w 365"/>
                    <a:gd name="T17" fmla="*/ 1 h 1139"/>
                    <a:gd name="T18" fmla="*/ 0 w 365"/>
                    <a:gd name="T19" fmla="*/ 1 h 1139"/>
                    <a:gd name="T20" fmla="*/ 0 w 365"/>
                    <a:gd name="T21" fmla="*/ 1 h 1139"/>
                    <a:gd name="T22" fmla="*/ 0 w 365"/>
                    <a:gd name="T23" fmla="*/ 1 h 1139"/>
                    <a:gd name="T24" fmla="*/ 0 w 365"/>
                    <a:gd name="T25" fmla="*/ 1 h 1139"/>
                    <a:gd name="T26" fmla="*/ 0 w 365"/>
                    <a:gd name="T27" fmla="*/ 1 h 1139"/>
                    <a:gd name="T28" fmla="*/ 0 w 365"/>
                    <a:gd name="T29" fmla="*/ 1 h 1139"/>
                    <a:gd name="T30" fmla="*/ 0 w 365"/>
                    <a:gd name="T31" fmla="*/ 1 h 1139"/>
                    <a:gd name="T32" fmla="*/ 0 w 365"/>
                    <a:gd name="T33" fmla="*/ 2 h 1139"/>
                    <a:gd name="T34" fmla="*/ 0 w 365"/>
                    <a:gd name="T35" fmla="*/ 3 h 1139"/>
                    <a:gd name="T36" fmla="*/ 0 w 365"/>
                    <a:gd name="T37" fmla="*/ 2 h 1139"/>
                    <a:gd name="T38" fmla="*/ 0 w 365"/>
                    <a:gd name="T39" fmla="*/ 1 h 1139"/>
                    <a:gd name="T40" fmla="*/ 1 w 365"/>
                    <a:gd name="T41" fmla="*/ 0 h 1139"/>
                    <a:gd name="T42" fmla="*/ 1 w 365"/>
                    <a:gd name="T43" fmla="*/ 0 h 1139"/>
                    <a:gd name="T44" fmla="*/ 0 w 365"/>
                    <a:gd name="T45" fmla="*/ 1 h 11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65"/>
                    <a:gd name="T70" fmla="*/ 0 h 1139"/>
                    <a:gd name="T71" fmla="*/ 365 w 365"/>
                    <a:gd name="T72" fmla="*/ 1139 h 11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65" h="1139">
                      <a:moveTo>
                        <a:pt x="18" y="263"/>
                      </a:moveTo>
                      <a:cubicBezTo>
                        <a:pt x="18" y="263"/>
                        <a:pt x="18" y="263"/>
                        <a:pt x="18" y="263"/>
                      </a:cubicBezTo>
                      <a:cubicBezTo>
                        <a:pt x="16" y="264"/>
                        <a:pt x="15" y="265"/>
                        <a:pt x="14" y="267"/>
                      </a:cubicBezTo>
                      <a:cubicBezTo>
                        <a:pt x="13" y="268"/>
                        <a:pt x="13" y="268"/>
                        <a:pt x="12" y="269"/>
                      </a:cubicBezTo>
                      <a:cubicBezTo>
                        <a:pt x="11" y="270"/>
                        <a:pt x="11" y="271"/>
                        <a:pt x="10" y="272"/>
                      </a:cubicBezTo>
                      <a:cubicBezTo>
                        <a:pt x="10" y="273"/>
                        <a:pt x="9" y="273"/>
                        <a:pt x="8" y="274"/>
                      </a:cubicBezTo>
                      <a:cubicBezTo>
                        <a:pt x="8" y="275"/>
                        <a:pt x="8" y="276"/>
                        <a:pt x="7" y="277"/>
                      </a:cubicBezTo>
                      <a:cubicBezTo>
                        <a:pt x="7" y="278"/>
                        <a:pt x="6" y="279"/>
                        <a:pt x="6" y="279"/>
                      </a:cubicBezTo>
                      <a:cubicBezTo>
                        <a:pt x="5" y="280"/>
                        <a:pt x="5" y="281"/>
                        <a:pt x="5" y="282"/>
                      </a:cubicBezTo>
                      <a:cubicBezTo>
                        <a:pt x="4" y="283"/>
                        <a:pt x="4" y="284"/>
                        <a:pt x="4" y="285"/>
                      </a:cubicBezTo>
                      <a:cubicBezTo>
                        <a:pt x="3" y="286"/>
                        <a:pt x="3" y="287"/>
                        <a:pt x="3" y="288"/>
                      </a:cubicBezTo>
                      <a:cubicBezTo>
                        <a:pt x="2" y="289"/>
                        <a:pt x="2" y="289"/>
                        <a:pt x="2" y="290"/>
                      </a:cubicBezTo>
                      <a:cubicBezTo>
                        <a:pt x="2" y="291"/>
                        <a:pt x="1" y="292"/>
                        <a:pt x="1" y="293"/>
                      </a:cubicBezTo>
                      <a:cubicBezTo>
                        <a:pt x="1" y="294"/>
                        <a:pt x="1" y="296"/>
                        <a:pt x="1" y="297"/>
                      </a:cubicBezTo>
                      <a:cubicBezTo>
                        <a:pt x="1" y="297"/>
                        <a:pt x="0" y="298"/>
                        <a:pt x="0" y="299"/>
                      </a:cubicBezTo>
                      <a:cubicBezTo>
                        <a:pt x="0" y="301"/>
                        <a:pt x="0" y="303"/>
                        <a:pt x="0" y="305"/>
                      </a:cubicBezTo>
                      <a:cubicBezTo>
                        <a:pt x="0" y="1079"/>
                        <a:pt x="0" y="1079"/>
                        <a:pt x="0" y="1079"/>
                      </a:cubicBezTo>
                      <a:cubicBezTo>
                        <a:pt x="0" y="1112"/>
                        <a:pt x="27" y="1139"/>
                        <a:pt x="60" y="1139"/>
                      </a:cubicBezTo>
                      <a:cubicBezTo>
                        <a:pt x="93" y="1139"/>
                        <a:pt x="120" y="1112"/>
                        <a:pt x="120" y="1079"/>
                      </a:cubicBezTo>
                      <a:cubicBezTo>
                        <a:pt x="120" y="330"/>
                        <a:pt x="120" y="330"/>
                        <a:pt x="120" y="330"/>
                      </a:cubicBezTo>
                      <a:cubicBezTo>
                        <a:pt x="365" y="85"/>
                        <a:pt x="365" y="85"/>
                        <a:pt x="365" y="85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lnTo>
                        <a:pt x="18" y="263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8" name="Freeform 363"/>
                <p:cNvSpPr>
                  <a:spLocks noChangeAspect="1"/>
                </p:cNvSpPr>
                <p:nvPr/>
              </p:nvSpPr>
              <p:spPr bwMode="auto">
                <a:xfrm>
                  <a:off x="4103" y="3312"/>
                  <a:ext cx="62" cy="62"/>
                </a:xfrm>
                <a:custGeom>
                  <a:avLst/>
                  <a:gdLst>
                    <a:gd name="T0" fmla="*/ 1 w 286"/>
                    <a:gd name="T1" fmla="*/ 0 h 286"/>
                    <a:gd name="T2" fmla="*/ 0 w 286"/>
                    <a:gd name="T3" fmla="*/ 0 h 286"/>
                    <a:gd name="T4" fmla="*/ 0 w 286"/>
                    <a:gd name="T5" fmla="*/ 0 h 286"/>
                    <a:gd name="T6" fmla="*/ 0 w 286"/>
                    <a:gd name="T7" fmla="*/ 1 h 286"/>
                    <a:gd name="T8" fmla="*/ 1 w 286"/>
                    <a:gd name="T9" fmla="*/ 0 h 286"/>
                    <a:gd name="T10" fmla="*/ 1 w 286"/>
                    <a:gd name="T11" fmla="*/ 0 h 2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6"/>
                    <a:gd name="T19" fmla="*/ 0 h 286"/>
                    <a:gd name="T20" fmla="*/ 286 w 286"/>
                    <a:gd name="T21" fmla="*/ 286 h 2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6" h="286">
                      <a:moveTo>
                        <a:pt x="262" y="24"/>
                      </a:moveTo>
                      <a:cubicBezTo>
                        <a:pt x="239" y="0"/>
                        <a:pt x="201" y="0"/>
                        <a:pt x="178" y="24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85" y="286"/>
                        <a:pt x="85" y="286"/>
                        <a:pt x="85" y="286"/>
                      </a:cubicBezTo>
                      <a:cubicBezTo>
                        <a:pt x="262" y="108"/>
                        <a:pt x="262" y="108"/>
                        <a:pt x="262" y="108"/>
                      </a:cubicBezTo>
                      <a:cubicBezTo>
                        <a:pt x="286" y="85"/>
                        <a:pt x="286" y="47"/>
                        <a:pt x="262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9" name="Freeform 364"/>
                <p:cNvSpPr>
                  <a:spLocks noChangeAspect="1"/>
                </p:cNvSpPr>
                <p:nvPr/>
              </p:nvSpPr>
              <p:spPr bwMode="auto">
                <a:xfrm flipH="1">
                  <a:off x="3932" y="3377"/>
                  <a:ext cx="63" cy="62"/>
                </a:xfrm>
                <a:custGeom>
                  <a:avLst/>
                  <a:gdLst>
                    <a:gd name="T0" fmla="*/ 0 w 290"/>
                    <a:gd name="T1" fmla="*/ 0 h 284"/>
                    <a:gd name="T2" fmla="*/ 0 w 290"/>
                    <a:gd name="T3" fmla="*/ 1 h 284"/>
                    <a:gd name="T4" fmla="*/ 0 w 290"/>
                    <a:gd name="T5" fmla="*/ 1 h 284"/>
                    <a:gd name="T6" fmla="*/ 0 w 290"/>
                    <a:gd name="T7" fmla="*/ 1 h 284"/>
                    <a:gd name="T8" fmla="*/ 1 w 290"/>
                    <a:gd name="T9" fmla="*/ 0 h 284"/>
                    <a:gd name="T10" fmla="*/ 0 w 290"/>
                    <a:gd name="T11" fmla="*/ 0 h 284"/>
                    <a:gd name="T12" fmla="*/ 0 w 290"/>
                    <a:gd name="T13" fmla="*/ 0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90"/>
                    <a:gd name="T22" fmla="*/ 0 h 284"/>
                    <a:gd name="T23" fmla="*/ 290 w 290"/>
                    <a:gd name="T24" fmla="*/ 284 h 2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90" h="284">
                      <a:moveTo>
                        <a:pt x="24" y="182"/>
                      </a:moveTo>
                      <a:cubicBezTo>
                        <a:pt x="0" y="205"/>
                        <a:pt x="0" y="243"/>
                        <a:pt x="24" y="266"/>
                      </a:cubicBezTo>
                      <a:cubicBezTo>
                        <a:pt x="35" y="278"/>
                        <a:pt x="51" y="284"/>
                        <a:pt x="66" y="284"/>
                      </a:cubicBezTo>
                      <a:cubicBezTo>
                        <a:pt x="81" y="284"/>
                        <a:pt x="97" y="278"/>
                        <a:pt x="108" y="266"/>
                      </a:cubicBezTo>
                      <a:cubicBezTo>
                        <a:pt x="290" y="85"/>
                        <a:pt x="290" y="85"/>
                        <a:pt x="290" y="85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lnTo>
                        <a:pt x="24" y="182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0" name="Freeform 365"/>
                <p:cNvSpPr>
                  <a:spLocks noChangeAspect="1"/>
                </p:cNvSpPr>
                <p:nvPr/>
              </p:nvSpPr>
              <p:spPr bwMode="auto">
                <a:xfrm flipH="1">
                  <a:off x="3888" y="3333"/>
                  <a:ext cx="62" cy="63"/>
                </a:xfrm>
                <a:custGeom>
                  <a:avLst/>
                  <a:gdLst>
                    <a:gd name="T0" fmla="*/ 1 w 287"/>
                    <a:gd name="T1" fmla="*/ 0 h 287"/>
                    <a:gd name="T2" fmla="*/ 0 w 287"/>
                    <a:gd name="T3" fmla="*/ 0 h 287"/>
                    <a:gd name="T4" fmla="*/ 0 w 287"/>
                    <a:gd name="T5" fmla="*/ 0 h 287"/>
                    <a:gd name="T6" fmla="*/ 0 w 287"/>
                    <a:gd name="T7" fmla="*/ 1 h 287"/>
                    <a:gd name="T8" fmla="*/ 1 w 287"/>
                    <a:gd name="T9" fmla="*/ 0 h 287"/>
                    <a:gd name="T10" fmla="*/ 1 w 287"/>
                    <a:gd name="T11" fmla="*/ 0 h 2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7"/>
                    <a:gd name="T19" fmla="*/ 0 h 287"/>
                    <a:gd name="T20" fmla="*/ 287 w 287"/>
                    <a:gd name="T21" fmla="*/ 287 h 2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7" h="287">
                      <a:moveTo>
                        <a:pt x="263" y="24"/>
                      </a:moveTo>
                      <a:cubicBezTo>
                        <a:pt x="240" y="0"/>
                        <a:pt x="202" y="0"/>
                        <a:pt x="179" y="24"/>
                      </a:cubicBezTo>
                      <a:cubicBezTo>
                        <a:pt x="0" y="202"/>
                        <a:pt x="0" y="202"/>
                        <a:pt x="0" y="202"/>
                      </a:cubicBezTo>
                      <a:cubicBezTo>
                        <a:pt x="85" y="287"/>
                        <a:pt x="85" y="287"/>
                        <a:pt x="85" y="287"/>
                      </a:cubicBezTo>
                      <a:cubicBezTo>
                        <a:pt x="263" y="108"/>
                        <a:pt x="263" y="108"/>
                        <a:pt x="263" y="108"/>
                      </a:cubicBezTo>
                      <a:cubicBezTo>
                        <a:pt x="287" y="85"/>
                        <a:pt x="287" y="47"/>
                        <a:pt x="263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1" name="Freeform 366"/>
                <p:cNvSpPr>
                  <a:spLocks noChangeAspect="1"/>
                </p:cNvSpPr>
                <p:nvPr/>
              </p:nvSpPr>
              <p:spPr bwMode="auto">
                <a:xfrm flipH="1">
                  <a:off x="3953" y="3356"/>
                  <a:ext cx="80" cy="247"/>
                </a:xfrm>
                <a:custGeom>
                  <a:avLst/>
                  <a:gdLst>
                    <a:gd name="T0" fmla="*/ 0 w 365"/>
                    <a:gd name="T1" fmla="*/ 1 h 1139"/>
                    <a:gd name="T2" fmla="*/ 0 w 365"/>
                    <a:gd name="T3" fmla="*/ 1 h 1139"/>
                    <a:gd name="T4" fmla="*/ 0 w 365"/>
                    <a:gd name="T5" fmla="*/ 1 h 1139"/>
                    <a:gd name="T6" fmla="*/ 0 w 365"/>
                    <a:gd name="T7" fmla="*/ 1 h 1139"/>
                    <a:gd name="T8" fmla="*/ 0 w 365"/>
                    <a:gd name="T9" fmla="*/ 1 h 1139"/>
                    <a:gd name="T10" fmla="*/ 0 w 365"/>
                    <a:gd name="T11" fmla="*/ 1 h 1139"/>
                    <a:gd name="T12" fmla="*/ 0 w 365"/>
                    <a:gd name="T13" fmla="*/ 1 h 1139"/>
                    <a:gd name="T14" fmla="*/ 0 w 365"/>
                    <a:gd name="T15" fmla="*/ 1 h 1139"/>
                    <a:gd name="T16" fmla="*/ 0 w 365"/>
                    <a:gd name="T17" fmla="*/ 1 h 1139"/>
                    <a:gd name="T18" fmla="*/ 0 w 365"/>
                    <a:gd name="T19" fmla="*/ 1 h 1139"/>
                    <a:gd name="T20" fmla="*/ 0 w 365"/>
                    <a:gd name="T21" fmla="*/ 1 h 1139"/>
                    <a:gd name="T22" fmla="*/ 0 w 365"/>
                    <a:gd name="T23" fmla="*/ 1 h 1139"/>
                    <a:gd name="T24" fmla="*/ 0 w 365"/>
                    <a:gd name="T25" fmla="*/ 1 h 1139"/>
                    <a:gd name="T26" fmla="*/ 0 w 365"/>
                    <a:gd name="T27" fmla="*/ 1 h 1139"/>
                    <a:gd name="T28" fmla="*/ 0 w 365"/>
                    <a:gd name="T29" fmla="*/ 1 h 1139"/>
                    <a:gd name="T30" fmla="*/ 0 w 365"/>
                    <a:gd name="T31" fmla="*/ 1 h 1139"/>
                    <a:gd name="T32" fmla="*/ 0 w 365"/>
                    <a:gd name="T33" fmla="*/ 2 h 1139"/>
                    <a:gd name="T34" fmla="*/ 0 w 365"/>
                    <a:gd name="T35" fmla="*/ 3 h 1139"/>
                    <a:gd name="T36" fmla="*/ 0 w 365"/>
                    <a:gd name="T37" fmla="*/ 2 h 1139"/>
                    <a:gd name="T38" fmla="*/ 0 w 365"/>
                    <a:gd name="T39" fmla="*/ 1 h 1139"/>
                    <a:gd name="T40" fmla="*/ 1 w 365"/>
                    <a:gd name="T41" fmla="*/ 0 h 1139"/>
                    <a:gd name="T42" fmla="*/ 1 w 365"/>
                    <a:gd name="T43" fmla="*/ 0 h 1139"/>
                    <a:gd name="T44" fmla="*/ 0 w 365"/>
                    <a:gd name="T45" fmla="*/ 1 h 11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65"/>
                    <a:gd name="T70" fmla="*/ 0 h 1139"/>
                    <a:gd name="T71" fmla="*/ 365 w 365"/>
                    <a:gd name="T72" fmla="*/ 1139 h 11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65" h="1139">
                      <a:moveTo>
                        <a:pt x="18" y="263"/>
                      </a:moveTo>
                      <a:cubicBezTo>
                        <a:pt x="18" y="263"/>
                        <a:pt x="18" y="263"/>
                        <a:pt x="18" y="263"/>
                      </a:cubicBezTo>
                      <a:cubicBezTo>
                        <a:pt x="16" y="264"/>
                        <a:pt x="15" y="265"/>
                        <a:pt x="14" y="267"/>
                      </a:cubicBezTo>
                      <a:cubicBezTo>
                        <a:pt x="13" y="268"/>
                        <a:pt x="13" y="268"/>
                        <a:pt x="12" y="269"/>
                      </a:cubicBezTo>
                      <a:cubicBezTo>
                        <a:pt x="11" y="270"/>
                        <a:pt x="11" y="271"/>
                        <a:pt x="10" y="272"/>
                      </a:cubicBezTo>
                      <a:cubicBezTo>
                        <a:pt x="10" y="273"/>
                        <a:pt x="9" y="273"/>
                        <a:pt x="8" y="274"/>
                      </a:cubicBezTo>
                      <a:cubicBezTo>
                        <a:pt x="8" y="275"/>
                        <a:pt x="8" y="276"/>
                        <a:pt x="7" y="277"/>
                      </a:cubicBezTo>
                      <a:cubicBezTo>
                        <a:pt x="7" y="278"/>
                        <a:pt x="6" y="279"/>
                        <a:pt x="6" y="279"/>
                      </a:cubicBezTo>
                      <a:cubicBezTo>
                        <a:pt x="5" y="280"/>
                        <a:pt x="5" y="281"/>
                        <a:pt x="5" y="282"/>
                      </a:cubicBezTo>
                      <a:cubicBezTo>
                        <a:pt x="4" y="283"/>
                        <a:pt x="4" y="284"/>
                        <a:pt x="4" y="285"/>
                      </a:cubicBezTo>
                      <a:cubicBezTo>
                        <a:pt x="3" y="286"/>
                        <a:pt x="3" y="287"/>
                        <a:pt x="3" y="288"/>
                      </a:cubicBezTo>
                      <a:cubicBezTo>
                        <a:pt x="2" y="289"/>
                        <a:pt x="2" y="289"/>
                        <a:pt x="2" y="290"/>
                      </a:cubicBezTo>
                      <a:cubicBezTo>
                        <a:pt x="2" y="291"/>
                        <a:pt x="1" y="292"/>
                        <a:pt x="1" y="293"/>
                      </a:cubicBezTo>
                      <a:cubicBezTo>
                        <a:pt x="1" y="294"/>
                        <a:pt x="1" y="296"/>
                        <a:pt x="1" y="297"/>
                      </a:cubicBezTo>
                      <a:cubicBezTo>
                        <a:pt x="1" y="297"/>
                        <a:pt x="0" y="298"/>
                        <a:pt x="0" y="299"/>
                      </a:cubicBezTo>
                      <a:cubicBezTo>
                        <a:pt x="0" y="301"/>
                        <a:pt x="0" y="303"/>
                        <a:pt x="0" y="305"/>
                      </a:cubicBezTo>
                      <a:cubicBezTo>
                        <a:pt x="0" y="1079"/>
                        <a:pt x="0" y="1079"/>
                        <a:pt x="0" y="1079"/>
                      </a:cubicBezTo>
                      <a:cubicBezTo>
                        <a:pt x="0" y="1112"/>
                        <a:pt x="27" y="1139"/>
                        <a:pt x="60" y="1139"/>
                      </a:cubicBezTo>
                      <a:cubicBezTo>
                        <a:pt x="93" y="1139"/>
                        <a:pt x="120" y="1112"/>
                        <a:pt x="120" y="1079"/>
                      </a:cubicBezTo>
                      <a:cubicBezTo>
                        <a:pt x="120" y="330"/>
                        <a:pt x="120" y="330"/>
                        <a:pt x="120" y="330"/>
                      </a:cubicBezTo>
                      <a:cubicBezTo>
                        <a:pt x="365" y="85"/>
                        <a:pt x="365" y="85"/>
                        <a:pt x="365" y="85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lnTo>
                        <a:pt x="18" y="263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2" name="Freeform 367"/>
                <p:cNvSpPr>
                  <a:spLocks noChangeAspect="1"/>
                </p:cNvSpPr>
                <p:nvPr/>
              </p:nvSpPr>
              <p:spPr bwMode="auto">
                <a:xfrm flipH="1">
                  <a:off x="3910" y="3312"/>
                  <a:ext cx="62" cy="62"/>
                </a:xfrm>
                <a:custGeom>
                  <a:avLst/>
                  <a:gdLst>
                    <a:gd name="T0" fmla="*/ 1 w 286"/>
                    <a:gd name="T1" fmla="*/ 0 h 286"/>
                    <a:gd name="T2" fmla="*/ 0 w 286"/>
                    <a:gd name="T3" fmla="*/ 0 h 286"/>
                    <a:gd name="T4" fmla="*/ 0 w 286"/>
                    <a:gd name="T5" fmla="*/ 0 h 286"/>
                    <a:gd name="T6" fmla="*/ 0 w 286"/>
                    <a:gd name="T7" fmla="*/ 1 h 286"/>
                    <a:gd name="T8" fmla="*/ 1 w 286"/>
                    <a:gd name="T9" fmla="*/ 0 h 286"/>
                    <a:gd name="T10" fmla="*/ 1 w 286"/>
                    <a:gd name="T11" fmla="*/ 0 h 2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6"/>
                    <a:gd name="T19" fmla="*/ 0 h 286"/>
                    <a:gd name="T20" fmla="*/ 286 w 286"/>
                    <a:gd name="T21" fmla="*/ 286 h 2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6" h="286">
                      <a:moveTo>
                        <a:pt x="262" y="24"/>
                      </a:moveTo>
                      <a:cubicBezTo>
                        <a:pt x="239" y="0"/>
                        <a:pt x="201" y="0"/>
                        <a:pt x="178" y="24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85" y="286"/>
                        <a:pt x="85" y="286"/>
                        <a:pt x="85" y="286"/>
                      </a:cubicBezTo>
                      <a:cubicBezTo>
                        <a:pt x="262" y="108"/>
                        <a:pt x="262" y="108"/>
                        <a:pt x="262" y="108"/>
                      </a:cubicBezTo>
                      <a:cubicBezTo>
                        <a:pt x="286" y="85"/>
                        <a:pt x="286" y="47"/>
                        <a:pt x="262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3105" name="AutoShape 577"/>
          <p:cNvSpPr>
            <a:spLocks noChangeArrowheads="1"/>
          </p:cNvSpPr>
          <p:nvPr/>
        </p:nvSpPr>
        <p:spPr bwMode="auto">
          <a:xfrm>
            <a:off x="2120900" y="977900"/>
            <a:ext cx="152400" cy="152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106" name="AutoShape 578"/>
          <p:cNvSpPr>
            <a:spLocks noChangeArrowheads="1"/>
          </p:cNvSpPr>
          <p:nvPr/>
        </p:nvSpPr>
        <p:spPr bwMode="auto">
          <a:xfrm>
            <a:off x="2146300" y="1549400"/>
            <a:ext cx="152400" cy="1524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581400" y="2216150"/>
            <a:ext cx="2719388" cy="2846388"/>
            <a:chOff x="3581400" y="2216150"/>
            <a:chExt cx="2719388" cy="2846388"/>
          </a:xfrm>
        </p:grpSpPr>
        <p:grpSp>
          <p:nvGrpSpPr>
            <p:cNvPr id="12" name="Group 69"/>
            <p:cNvGrpSpPr>
              <a:grpSpLocks/>
            </p:cNvGrpSpPr>
            <p:nvPr/>
          </p:nvGrpSpPr>
          <p:grpSpPr bwMode="auto">
            <a:xfrm>
              <a:off x="5156200" y="3436938"/>
              <a:ext cx="334963" cy="584200"/>
              <a:chOff x="3264" y="2165"/>
              <a:chExt cx="211" cy="368"/>
            </a:xfrm>
          </p:grpSpPr>
          <p:sp>
            <p:nvSpPr>
              <p:cNvPr id="24115" name="Oval 321"/>
              <p:cNvSpPr>
                <a:spLocks noChangeAspect="1" noChangeArrowheads="1"/>
              </p:cNvSpPr>
              <p:nvPr/>
            </p:nvSpPr>
            <p:spPr bwMode="auto">
              <a:xfrm>
                <a:off x="3355" y="2333"/>
                <a:ext cx="86" cy="8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116" name="Oval 325"/>
              <p:cNvSpPr>
                <a:spLocks noChangeAspect="1" noChangeArrowheads="1"/>
              </p:cNvSpPr>
              <p:nvPr/>
            </p:nvSpPr>
            <p:spPr bwMode="auto">
              <a:xfrm rot="-8502258">
                <a:off x="3403" y="2470"/>
                <a:ext cx="72" cy="63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/>
              </a:p>
            </p:txBody>
          </p:sp>
          <p:sp>
            <p:nvSpPr>
              <p:cNvPr id="24117" name="Oval 327"/>
              <p:cNvSpPr>
                <a:spLocks noChangeAspect="1" noChangeArrowheads="1"/>
              </p:cNvSpPr>
              <p:nvPr/>
            </p:nvSpPr>
            <p:spPr bwMode="auto">
              <a:xfrm>
                <a:off x="3280" y="2165"/>
                <a:ext cx="62" cy="67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118" name="Oval 334"/>
              <p:cNvSpPr>
                <a:spLocks noChangeAspect="1" noChangeArrowheads="1"/>
              </p:cNvSpPr>
              <p:nvPr/>
            </p:nvSpPr>
            <p:spPr bwMode="auto">
              <a:xfrm rot="3068867">
                <a:off x="3252" y="2318"/>
                <a:ext cx="92" cy="67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</p:grpSp>
        <p:sp>
          <p:nvSpPr>
            <p:cNvPr id="245862" name="Freeform 102"/>
            <p:cNvSpPr>
              <a:spLocks/>
            </p:cNvSpPr>
            <p:nvPr/>
          </p:nvSpPr>
          <p:spPr bwMode="auto">
            <a:xfrm>
              <a:off x="3733800" y="2895600"/>
              <a:ext cx="685800" cy="381000"/>
            </a:xfrm>
            <a:custGeom>
              <a:avLst/>
              <a:gdLst>
                <a:gd name="T0" fmla="*/ 0 w 288"/>
                <a:gd name="T1" fmla="*/ 2147483647 h 240"/>
                <a:gd name="T2" fmla="*/ 2147483647 w 288"/>
                <a:gd name="T3" fmla="*/ 2147483647 h 240"/>
                <a:gd name="T4" fmla="*/ 2147483647 w 288"/>
                <a:gd name="T5" fmla="*/ 0 h 240"/>
                <a:gd name="T6" fmla="*/ 0 60000 65536"/>
                <a:gd name="T7" fmla="*/ 0 60000 65536"/>
                <a:gd name="T8" fmla="*/ 0 60000 65536"/>
                <a:gd name="T9" fmla="*/ 0 w 288"/>
                <a:gd name="T10" fmla="*/ 0 h 240"/>
                <a:gd name="T11" fmla="*/ 288 w 28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240">
                  <a:moveTo>
                    <a:pt x="0" y="240"/>
                  </a:moveTo>
                  <a:cubicBezTo>
                    <a:pt x="0" y="164"/>
                    <a:pt x="0" y="88"/>
                    <a:pt x="48" y="48"/>
                  </a:cubicBezTo>
                  <a:cubicBezTo>
                    <a:pt x="96" y="8"/>
                    <a:pt x="192" y="4"/>
                    <a:pt x="288" y="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318"/>
            <p:cNvGrpSpPr>
              <a:grpSpLocks noChangeAspect="1"/>
            </p:cNvGrpSpPr>
            <p:nvPr/>
          </p:nvGrpSpPr>
          <p:grpSpPr bwMode="auto">
            <a:xfrm>
              <a:off x="5334000" y="3048000"/>
              <a:ext cx="585788" cy="639763"/>
              <a:chOff x="1216" y="1800"/>
              <a:chExt cx="420" cy="459"/>
            </a:xfrm>
          </p:grpSpPr>
          <p:sp>
            <p:nvSpPr>
              <p:cNvPr id="24069" name="Oval 319"/>
              <p:cNvSpPr>
                <a:spLocks noChangeAspect="1" noChangeArrowheads="1"/>
              </p:cNvSpPr>
              <p:nvPr/>
            </p:nvSpPr>
            <p:spPr bwMode="auto">
              <a:xfrm>
                <a:off x="1284" y="1844"/>
                <a:ext cx="296" cy="361"/>
              </a:xfrm>
              <a:prstGeom prst="ellipse">
                <a:avLst/>
              </a:prstGeom>
              <a:solidFill>
                <a:srgbClr val="660033">
                  <a:alpha val="69019"/>
                </a:srgbClr>
              </a:solidFill>
              <a:ln w="127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70" name="Oval 320"/>
              <p:cNvSpPr>
                <a:spLocks noChangeAspect="1" noChangeArrowheads="1"/>
              </p:cNvSpPr>
              <p:nvPr/>
            </p:nvSpPr>
            <p:spPr bwMode="auto">
              <a:xfrm>
                <a:off x="1540" y="1962"/>
                <a:ext cx="96" cy="85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71" name="Oval 321"/>
              <p:cNvSpPr>
                <a:spLocks noChangeAspect="1" noChangeArrowheads="1"/>
              </p:cNvSpPr>
              <p:nvPr/>
            </p:nvSpPr>
            <p:spPr bwMode="auto">
              <a:xfrm>
                <a:off x="1461" y="1815"/>
                <a:ext cx="98" cy="93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72" name="Oval 322"/>
              <p:cNvSpPr>
                <a:spLocks noChangeAspect="1" noChangeArrowheads="1"/>
              </p:cNvSpPr>
              <p:nvPr/>
            </p:nvSpPr>
            <p:spPr bwMode="auto">
              <a:xfrm>
                <a:off x="1392" y="2169"/>
                <a:ext cx="95" cy="85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73" name="Oval 323"/>
              <p:cNvSpPr>
                <a:spLocks noChangeAspect="1" noChangeArrowheads="1"/>
              </p:cNvSpPr>
              <p:nvPr/>
            </p:nvSpPr>
            <p:spPr bwMode="auto">
              <a:xfrm>
                <a:off x="1242" y="1859"/>
                <a:ext cx="87" cy="94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74" name="Oval 324"/>
              <p:cNvSpPr>
                <a:spLocks noChangeAspect="1" noChangeArrowheads="1"/>
              </p:cNvSpPr>
              <p:nvPr/>
            </p:nvSpPr>
            <p:spPr bwMode="auto">
              <a:xfrm rot="-2865547">
                <a:off x="1536" y="2069"/>
                <a:ext cx="89" cy="6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4075" name="Oval 325"/>
              <p:cNvSpPr>
                <a:spLocks noChangeAspect="1" noChangeArrowheads="1"/>
              </p:cNvSpPr>
              <p:nvPr/>
            </p:nvSpPr>
            <p:spPr bwMode="auto">
              <a:xfrm rot="-8502258">
                <a:off x="1311" y="2169"/>
                <a:ext cx="81" cy="7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/>
              </a:p>
            </p:txBody>
          </p:sp>
          <p:sp>
            <p:nvSpPr>
              <p:cNvPr id="24076" name="Oval 326"/>
              <p:cNvSpPr>
                <a:spLocks noChangeAspect="1" noChangeArrowheads="1"/>
              </p:cNvSpPr>
              <p:nvPr/>
            </p:nvSpPr>
            <p:spPr bwMode="auto">
              <a:xfrm rot="-2865547">
                <a:off x="1232" y="2092"/>
                <a:ext cx="88" cy="6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4077" name="Oval 327"/>
              <p:cNvSpPr>
                <a:spLocks noChangeAspect="1" noChangeArrowheads="1"/>
              </p:cNvSpPr>
              <p:nvPr/>
            </p:nvSpPr>
            <p:spPr bwMode="auto">
              <a:xfrm>
                <a:off x="1392" y="1800"/>
                <a:ext cx="71" cy="7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78" name="Oval 328"/>
              <p:cNvSpPr>
                <a:spLocks noChangeAspect="1" noChangeArrowheads="1"/>
              </p:cNvSpPr>
              <p:nvPr/>
            </p:nvSpPr>
            <p:spPr bwMode="auto">
              <a:xfrm>
                <a:off x="1297" y="2140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79" name="Oval 329"/>
              <p:cNvSpPr>
                <a:spLocks noChangeAspect="1" noChangeArrowheads="1"/>
              </p:cNvSpPr>
              <p:nvPr/>
            </p:nvSpPr>
            <p:spPr bwMode="auto">
              <a:xfrm>
                <a:off x="1527" y="2140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80" name="Oval 330"/>
              <p:cNvSpPr>
                <a:spLocks noChangeAspect="1" noChangeArrowheads="1"/>
              </p:cNvSpPr>
              <p:nvPr/>
            </p:nvSpPr>
            <p:spPr bwMode="auto">
              <a:xfrm rot="-3749160">
                <a:off x="1202" y="1991"/>
                <a:ext cx="105" cy="77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4081" name="Oval 331"/>
              <p:cNvSpPr>
                <a:spLocks noChangeAspect="1" noChangeArrowheads="1"/>
              </p:cNvSpPr>
              <p:nvPr/>
            </p:nvSpPr>
            <p:spPr bwMode="auto">
              <a:xfrm>
                <a:off x="1540" y="1903"/>
                <a:ext cx="39" cy="4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82" name="Oval 332"/>
              <p:cNvSpPr>
                <a:spLocks noChangeAspect="1" noChangeArrowheads="1"/>
              </p:cNvSpPr>
              <p:nvPr/>
            </p:nvSpPr>
            <p:spPr bwMode="auto">
              <a:xfrm>
                <a:off x="1554" y="2129"/>
                <a:ext cx="39" cy="4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83" name="Oval 333"/>
              <p:cNvSpPr>
                <a:spLocks noChangeAspect="1" noChangeArrowheads="1"/>
              </p:cNvSpPr>
              <p:nvPr/>
            </p:nvSpPr>
            <p:spPr bwMode="auto">
              <a:xfrm>
                <a:off x="1270" y="1948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84" name="Oval 334"/>
              <p:cNvSpPr>
                <a:spLocks noChangeAspect="1" noChangeArrowheads="1"/>
              </p:cNvSpPr>
              <p:nvPr/>
            </p:nvSpPr>
            <p:spPr bwMode="auto">
              <a:xfrm rot="3068867">
                <a:off x="1459" y="2168"/>
                <a:ext cx="105" cy="77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24085" name="Oval 335"/>
              <p:cNvSpPr>
                <a:spLocks noChangeAspect="1" noChangeArrowheads="1"/>
              </p:cNvSpPr>
              <p:nvPr/>
            </p:nvSpPr>
            <p:spPr bwMode="auto">
              <a:xfrm>
                <a:off x="1581" y="1933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86" name="Oval 336"/>
              <p:cNvSpPr>
                <a:spLocks noChangeAspect="1" noChangeArrowheads="1"/>
              </p:cNvSpPr>
              <p:nvPr/>
            </p:nvSpPr>
            <p:spPr bwMode="auto">
              <a:xfrm rot="3068867">
                <a:off x="1239" y="2040"/>
                <a:ext cx="85" cy="78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24087" name="Oval 337"/>
              <p:cNvSpPr>
                <a:spLocks noChangeAspect="1" noChangeArrowheads="1"/>
              </p:cNvSpPr>
              <p:nvPr/>
            </p:nvSpPr>
            <p:spPr bwMode="auto">
              <a:xfrm>
                <a:off x="1324" y="1815"/>
                <a:ext cx="88" cy="94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88" name="Oval 338"/>
              <p:cNvSpPr>
                <a:spLocks noChangeAspect="1" noChangeArrowheads="1"/>
              </p:cNvSpPr>
              <p:nvPr/>
            </p:nvSpPr>
            <p:spPr bwMode="auto">
              <a:xfrm>
                <a:off x="1311" y="1874"/>
                <a:ext cx="38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89" name="Oval 339"/>
              <p:cNvSpPr>
                <a:spLocks noChangeAspect="1" noChangeArrowheads="1"/>
              </p:cNvSpPr>
              <p:nvPr/>
            </p:nvSpPr>
            <p:spPr bwMode="auto">
              <a:xfrm rot="3068867">
                <a:off x="1324" y="1991"/>
                <a:ext cx="105" cy="7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24090" name="Oval 340"/>
              <p:cNvSpPr>
                <a:spLocks noChangeAspect="1" noChangeArrowheads="1"/>
              </p:cNvSpPr>
              <p:nvPr/>
            </p:nvSpPr>
            <p:spPr bwMode="auto">
              <a:xfrm>
                <a:off x="1432" y="1933"/>
                <a:ext cx="39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91" name="Oval 341"/>
              <p:cNvSpPr>
                <a:spLocks noChangeAspect="1" noChangeArrowheads="1"/>
              </p:cNvSpPr>
              <p:nvPr/>
            </p:nvSpPr>
            <p:spPr bwMode="auto">
              <a:xfrm rot="-2865547">
                <a:off x="1435" y="2033"/>
                <a:ext cx="88" cy="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2" name="Group 356"/>
            <p:cNvGrpSpPr>
              <a:grpSpLocks/>
            </p:cNvGrpSpPr>
            <p:nvPr/>
          </p:nvGrpSpPr>
          <p:grpSpPr bwMode="auto">
            <a:xfrm>
              <a:off x="4432300" y="2216150"/>
              <a:ext cx="950913" cy="939800"/>
              <a:chOff x="2800" y="1356"/>
              <a:chExt cx="599" cy="592"/>
            </a:xfrm>
          </p:grpSpPr>
          <p:sp>
            <p:nvSpPr>
              <p:cNvPr id="24024" name="Oval 550"/>
              <p:cNvSpPr>
                <a:spLocks noChangeArrowheads="1"/>
              </p:cNvSpPr>
              <p:nvPr/>
            </p:nvSpPr>
            <p:spPr bwMode="auto">
              <a:xfrm>
                <a:off x="2800" y="1484"/>
                <a:ext cx="466" cy="46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6600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025" name="Oval 574"/>
              <p:cNvSpPr>
                <a:spLocks noChangeAspect="1" noChangeArrowheads="1"/>
              </p:cNvSpPr>
              <p:nvPr/>
            </p:nvSpPr>
            <p:spPr bwMode="auto">
              <a:xfrm>
                <a:off x="2884" y="1580"/>
                <a:ext cx="282" cy="285"/>
              </a:xfrm>
              <a:prstGeom prst="ellipse">
                <a:avLst/>
              </a:prstGeom>
              <a:solidFill>
                <a:srgbClr val="CCFFFF">
                  <a:alpha val="49019"/>
                </a:srgbClr>
              </a:solidFill>
              <a:ln w="9525">
                <a:solidFill>
                  <a:srgbClr val="4D4D4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grpSp>
            <p:nvGrpSpPr>
              <p:cNvPr id="24026" name="Group 359"/>
              <p:cNvGrpSpPr>
                <a:grpSpLocks/>
              </p:cNvGrpSpPr>
              <p:nvPr/>
            </p:nvGrpSpPr>
            <p:grpSpPr bwMode="auto">
              <a:xfrm rot="2858227">
                <a:off x="3104" y="1360"/>
                <a:ext cx="299" cy="291"/>
                <a:chOff x="3888" y="3312"/>
                <a:chExt cx="299" cy="291"/>
              </a:xfrm>
            </p:grpSpPr>
            <p:sp>
              <p:nvSpPr>
                <p:cNvPr id="24027" name="Freeform 360"/>
                <p:cNvSpPr>
                  <a:spLocks noChangeAspect="1"/>
                </p:cNvSpPr>
                <p:nvPr/>
              </p:nvSpPr>
              <p:spPr bwMode="auto">
                <a:xfrm>
                  <a:off x="4080" y="3377"/>
                  <a:ext cx="63" cy="62"/>
                </a:xfrm>
                <a:custGeom>
                  <a:avLst/>
                  <a:gdLst>
                    <a:gd name="T0" fmla="*/ 0 w 290"/>
                    <a:gd name="T1" fmla="*/ 0 h 284"/>
                    <a:gd name="T2" fmla="*/ 0 w 290"/>
                    <a:gd name="T3" fmla="*/ 1 h 284"/>
                    <a:gd name="T4" fmla="*/ 0 w 290"/>
                    <a:gd name="T5" fmla="*/ 1 h 284"/>
                    <a:gd name="T6" fmla="*/ 0 w 290"/>
                    <a:gd name="T7" fmla="*/ 1 h 284"/>
                    <a:gd name="T8" fmla="*/ 1 w 290"/>
                    <a:gd name="T9" fmla="*/ 0 h 284"/>
                    <a:gd name="T10" fmla="*/ 0 w 290"/>
                    <a:gd name="T11" fmla="*/ 0 h 284"/>
                    <a:gd name="T12" fmla="*/ 0 w 290"/>
                    <a:gd name="T13" fmla="*/ 0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90"/>
                    <a:gd name="T22" fmla="*/ 0 h 284"/>
                    <a:gd name="T23" fmla="*/ 290 w 290"/>
                    <a:gd name="T24" fmla="*/ 284 h 2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90" h="284">
                      <a:moveTo>
                        <a:pt x="24" y="182"/>
                      </a:moveTo>
                      <a:cubicBezTo>
                        <a:pt x="0" y="205"/>
                        <a:pt x="0" y="243"/>
                        <a:pt x="24" y="266"/>
                      </a:cubicBezTo>
                      <a:cubicBezTo>
                        <a:pt x="35" y="278"/>
                        <a:pt x="51" y="284"/>
                        <a:pt x="66" y="284"/>
                      </a:cubicBezTo>
                      <a:cubicBezTo>
                        <a:pt x="81" y="284"/>
                        <a:pt x="97" y="278"/>
                        <a:pt x="108" y="266"/>
                      </a:cubicBezTo>
                      <a:cubicBezTo>
                        <a:pt x="290" y="85"/>
                        <a:pt x="290" y="85"/>
                        <a:pt x="290" y="85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lnTo>
                        <a:pt x="24" y="182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28" name="Freeform 361"/>
                <p:cNvSpPr>
                  <a:spLocks noChangeAspect="1"/>
                </p:cNvSpPr>
                <p:nvPr/>
              </p:nvSpPr>
              <p:spPr bwMode="auto">
                <a:xfrm>
                  <a:off x="4125" y="3333"/>
                  <a:ext cx="62" cy="63"/>
                </a:xfrm>
                <a:custGeom>
                  <a:avLst/>
                  <a:gdLst>
                    <a:gd name="T0" fmla="*/ 1 w 287"/>
                    <a:gd name="T1" fmla="*/ 0 h 287"/>
                    <a:gd name="T2" fmla="*/ 0 w 287"/>
                    <a:gd name="T3" fmla="*/ 0 h 287"/>
                    <a:gd name="T4" fmla="*/ 0 w 287"/>
                    <a:gd name="T5" fmla="*/ 0 h 287"/>
                    <a:gd name="T6" fmla="*/ 0 w 287"/>
                    <a:gd name="T7" fmla="*/ 1 h 287"/>
                    <a:gd name="T8" fmla="*/ 1 w 287"/>
                    <a:gd name="T9" fmla="*/ 0 h 287"/>
                    <a:gd name="T10" fmla="*/ 1 w 287"/>
                    <a:gd name="T11" fmla="*/ 0 h 2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7"/>
                    <a:gd name="T19" fmla="*/ 0 h 287"/>
                    <a:gd name="T20" fmla="*/ 287 w 287"/>
                    <a:gd name="T21" fmla="*/ 287 h 2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7" h="287">
                      <a:moveTo>
                        <a:pt x="263" y="24"/>
                      </a:moveTo>
                      <a:cubicBezTo>
                        <a:pt x="240" y="0"/>
                        <a:pt x="202" y="0"/>
                        <a:pt x="179" y="24"/>
                      </a:cubicBezTo>
                      <a:cubicBezTo>
                        <a:pt x="0" y="202"/>
                        <a:pt x="0" y="202"/>
                        <a:pt x="0" y="202"/>
                      </a:cubicBezTo>
                      <a:cubicBezTo>
                        <a:pt x="85" y="287"/>
                        <a:pt x="85" y="287"/>
                        <a:pt x="85" y="287"/>
                      </a:cubicBezTo>
                      <a:cubicBezTo>
                        <a:pt x="263" y="108"/>
                        <a:pt x="263" y="108"/>
                        <a:pt x="263" y="108"/>
                      </a:cubicBezTo>
                      <a:cubicBezTo>
                        <a:pt x="287" y="85"/>
                        <a:pt x="287" y="47"/>
                        <a:pt x="263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29" name="Freeform 362"/>
                <p:cNvSpPr>
                  <a:spLocks noChangeAspect="1"/>
                </p:cNvSpPr>
                <p:nvPr/>
              </p:nvSpPr>
              <p:spPr bwMode="auto">
                <a:xfrm>
                  <a:off x="4042" y="3356"/>
                  <a:ext cx="80" cy="247"/>
                </a:xfrm>
                <a:custGeom>
                  <a:avLst/>
                  <a:gdLst>
                    <a:gd name="T0" fmla="*/ 0 w 365"/>
                    <a:gd name="T1" fmla="*/ 1 h 1139"/>
                    <a:gd name="T2" fmla="*/ 0 w 365"/>
                    <a:gd name="T3" fmla="*/ 1 h 1139"/>
                    <a:gd name="T4" fmla="*/ 0 w 365"/>
                    <a:gd name="T5" fmla="*/ 1 h 1139"/>
                    <a:gd name="T6" fmla="*/ 0 w 365"/>
                    <a:gd name="T7" fmla="*/ 1 h 1139"/>
                    <a:gd name="T8" fmla="*/ 0 w 365"/>
                    <a:gd name="T9" fmla="*/ 1 h 1139"/>
                    <a:gd name="T10" fmla="*/ 0 w 365"/>
                    <a:gd name="T11" fmla="*/ 1 h 1139"/>
                    <a:gd name="T12" fmla="*/ 0 w 365"/>
                    <a:gd name="T13" fmla="*/ 1 h 1139"/>
                    <a:gd name="T14" fmla="*/ 0 w 365"/>
                    <a:gd name="T15" fmla="*/ 1 h 1139"/>
                    <a:gd name="T16" fmla="*/ 0 w 365"/>
                    <a:gd name="T17" fmla="*/ 1 h 1139"/>
                    <a:gd name="T18" fmla="*/ 0 w 365"/>
                    <a:gd name="T19" fmla="*/ 1 h 1139"/>
                    <a:gd name="T20" fmla="*/ 0 w 365"/>
                    <a:gd name="T21" fmla="*/ 1 h 1139"/>
                    <a:gd name="T22" fmla="*/ 0 w 365"/>
                    <a:gd name="T23" fmla="*/ 1 h 1139"/>
                    <a:gd name="T24" fmla="*/ 0 w 365"/>
                    <a:gd name="T25" fmla="*/ 1 h 1139"/>
                    <a:gd name="T26" fmla="*/ 0 w 365"/>
                    <a:gd name="T27" fmla="*/ 1 h 1139"/>
                    <a:gd name="T28" fmla="*/ 0 w 365"/>
                    <a:gd name="T29" fmla="*/ 1 h 1139"/>
                    <a:gd name="T30" fmla="*/ 0 w 365"/>
                    <a:gd name="T31" fmla="*/ 1 h 1139"/>
                    <a:gd name="T32" fmla="*/ 0 w 365"/>
                    <a:gd name="T33" fmla="*/ 2 h 1139"/>
                    <a:gd name="T34" fmla="*/ 0 w 365"/>
                    <a:gd name="T35" fmla="*/ 3 h 1139"/>
                    <a:gd name="T36" fmla="*/ 0 w 365"/>
                    <a:gd name="T37" fmla="*/ 2 h 1139"/>
                    <a:gd name="T38" fmla="*/ 0 w 365"/>
                    <a:gd name="T39" fmla="*/ 1 h 1139"/>
                    <a:gd name="T40" fmla="*/ 1 w 365"/>
                    <a:gd name="T41" fmla="*/ 0 h 1139"/>
                    <a:gd name="T42" fmla="*/ 1 w 365"/>
                    <a:gd name="T43" fmla="*/ 0 h 1139"/>
                    <a:gd name="T44" fmla="*/ 0 w 365"/>
                    <a:gd name="T45" fmla="*/ 1 h 11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65"/>
                    <a:gd name="T70" fmla="*/ 0 h 1139"/>
                    <a:gd name="T71" fmla="*/ 365 w 365"/>
                    <a:gd name="T72" fmla="*/ 1139 h 11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65" h="1139">
                      <a:moveTo>
                        <a:pt x="18" y="263"/>
                      </a:moveTo>
                      <a:cubicBezTo>
                        <a:pt x="18" y="263"/>
                        <a:pt x="18" y="263"/>
                        <a:pt x="18" y="263"/>
                      </a:cubicBezTo>
                      <a:cubicBezTo>
                        <a:pt x="16" y="264"/>
                        <a:pt x="15" y="265"/>
                        <a:pt x="14" y="267"/>
                      </a:cubicBezTo>
                      <a:cubicBezTo>
                        <a:pt x="13" y="268"/>
                        <a:pt x="13" y="268"/>
                        <a:pt x="12" y="269"/>
                      </a:cubicBezTo>
                      <a:cubicBezTo>
                        <a:pt x="11" y="270"/>
                        <a:pt x="11" y="271"/>
                        <a:pt x="10" y="272"/>
                      </a:cubicBezTo>
                      <a:cubicBezTo>
                        <a:pt x="10" y="273"/>
                        <a:pt x="9" y="273"/>
                        <a:pt x="8" y="274"/>
                      </a:cubicBezTo>
                      <a:cubicBezTo>
                        <a:pt x="8" y="275"/>
                        <a:pt x="8" y="276"/>
                        <a:pt x="7" y="277"/>
                      </a:cubicBezTo>
                      <a:cubicBezTo>
                        <a:pt x="7" y="278"/>
                        <a:pt x="6" y="279"/>
                        <a:pt x="6" y="279"/>
                      </a:cubicBezTo>
                      <a:cubicBezTo>
                        <a:pt x="5" y="280"/>
                        <a:pt x="5" y="281"/>
                        <a:pt x="5" y="282"/>
                      </a:cubicBezTo>
                      <a:cubicBezTo>
                        <a:pt x="4" y="283"/>
                        <a:pt x="4" y="284"/>
                        <a:pt x="4" y="285"/>
                      </a:cubicBezTo>
                      <a:cubicBezTo>
                        <a:pt x="3" y="286"/>
                        <a:pt x="3" y="287"/>
                        <a:pt x="3" y="288"/>
                      </a:cubicBezTo>
                      <a:cubicBezTo>
                        <a:pt x="2" y="289"/>
                        <a:pt x="2" y="289"/>
                        <a:pt x="2" y="290"/>
                      </a:cubicBezTo>
                      <a:cubicBezTo>
                        <a:pt x="2" y="291"/>
                        <a:pt x="1" y="292"/>
                        <a:pt x="1" y="293"/>
                      </a:cubicBezTo>
                      <a:cubicBezTo>
                        <a:pt x="1" y="294"/>
                        <a:pt x="1" y="296"/>
                        <a:pt x="1" y="297"/>
                      </a:cubicBezTo>
                      <a:cubicBezTo>
                        <a:pt x="1" y="297"/>
                        <a:pt x="0" y="298"/>
                        <a:pt x="0" y="299"/>
                      </a:cubicBezTo>
                      <a:cubicBezTo>
                        <a:pt x="0" y="301"/>
                        <a:pt x="0" y="303"/>
                        <a:pt x="0" y="305"/>
                      </a:cubicBezTo>
                      <a:cubicBezTo>
                        <a:pt x="0" y="1079"/>
                        <a:pt x="0" y="1079"/>
                        <a:pt x="0" y="1079"/>
                      </a:cubicBezTo>
                      <a:cubicBezTo>
                        <a:pt x="0" y="1112"/>
                        <a:pt x="27" y="1139"/>
                        <a:pt x="60" y="1139"/>
                      </a:cubicBezTo>
                      <a:cubicBezTo>
                        <a:pt x="93" y="1139"/>
                        <a:pt x="120" y="1112"/>
                        <a:pt x="120" y="1079"/>
                      </a:cubicBezTo>
                      <a:cubicBezTo>
                        <a:pt x="120" y="330"/>
                        <a:pt x="120" y="330"/>
                        <a:pt x="120" y="330"/>
                      </a:cubicBezTo>
                      <a:cubicBezTo>
                        <a:pt x="365" y="85"/>
                        <a:pt x="365" y="85"/>
                        <a:pt x="365" y="85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lnTo>
                        <a:pt x="18" y="263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30" name="Freeform 363"/>
                <p:cNvSpPr>
                  <a:spLocks noChangeAspect="1"/>
                </p:cNvSpPr>
                <p:nvPr/>
              </p:nvSpPr>
              <p:spPr bwMode="auto">
                <a:xfrm>
                  <a:off x="4103" y="3312"/>
                  <a:ext cx="62" cy="62"/>
                </a:xfrm>
                <a:custGeom>
                  <a:avLst/>
                  <a:gdLst>
                    <a:gd name="T0" fmla="*/ 1 w 286"/>
                    <a:gd name="T1" fmla="*/ 0 h 286"/>
                    <a:gd name="T2" fmla="*/ 0 w 286"/>
                    <a:gd name="T3" fmla="*/ 0 h 286"/>
                    <a:gd name="T4" fmla="*/ 0 w 286"/>
                    <a:gd name="T5" fmla="*/ 0 h 286"/>
                    <a:gd name="T6" fmla="*/ 0 w 286"/>
                    <a:gd name="T7" fmla="*/ 1 h 286"/>
                    <a:gd name="T8" fmla="*/ 1 w 286"/>
                    <a:gd name="T9" fmla="*/ 0 h 286"/>
                    <a:gd name="T10" fmla="*/ 1 w 286"/>
                    <a:gd name="T11" fmla="*/ 0 h 2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6"/>
                    <a:gd name="T19" fmla="*/ 0 h 286"/>
                    <a:gd name="T20" fmla="*/ 286 w 286"/>
                    <a:gd name="T21" fmla="*/ 286 h 2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6" h="286">
                      <a:moveTo>
                        <a:pt x="262" y="24"/>
                      </a:moveTo>
                      <a:cubicBezTo>
                        <a:pt x="239" y="0"/>
                        <a:pt x="201" y="0"/>
                        <a:pt x="178" y="24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85" y="286"/>
                        <a:pt x="85" y="286"/>
                        <a:pt x="85" y="286"/>
                      </a:cubicBezTo>
                      <a:cubicBezTo>
                        <a:pt x="262" y="108"/>
                        <a:pt x="262" y="108"/>
                        <a:pt x="262" y="108"/>
                      </a:cubicBezTo>
                      <a:cubicBezTo>
                        <a:pt x="286" y="85"/>
                        <a:pt x="286" y="47"/>
                        <a:pt x="262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31" name="Freeform 364"/>
                <p:cNvSpPr>
                  <a:spLocks noChangeAspect="1"/>
                </p:cNvSpPr>
                <p:nvPr/>
              </p:nvSpPr>
              <p:spPr bwMode="auto">
                <a:xfrm flipH="1">
                  <a:off x="3932" y="3377"/>
                  <a:ext cx="63" cy="62"/>
                </a:xfrm>
                <a:custGeom>
                  <a:avLst/>
                  <a:gdLst>
                    <a:gd name="T0" fmla="*/ 0 w 290"/>
                    <a:gd name="T1" fmla="*/ 0 h 284"/>
                    <a:gd name="T2" fmla="*/ 0 w 290"/>
                    <a:gd name="T3" fmla="*/ 1 h 284"/>
                    <a:gd name="T4" fmla="*/ 0 w 290"/>
                    <a:gd name="T5" fmla="*/ 1 h 284"/>
                    <a:gd name="T6" fmla="*/ 0 w 290"/>
                    <a:gd name="T7" fmla="*/ 1 h 284"/>
                    <a:gd name="T8" fmla="*/ 1 w 290"/>
                    <a:gd name="T9" fmla="*/ 0 h 284"/>
                    <a:gd name="T10" fmla="*/ 0 w 290"/>
                    <a:gd name="T11" fmla="*/ 0 h 284"/>
                    <a:gd name="T12" fmla="*/ 0 w 290"/>
                    <a:gd name="T13" fmla="*/ 0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90"/>
                    <a:gd name="T22" fmla="*/ 0 h 284"/>
                    <a:gd name="T23" fmla="*/ 290 w 290"/>
                    <a:gd name="T24" fmla="*/ 284 h 2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90" h="284">
                      <a:moveTo>
                        <a:pt x="24" y="182"/>
                      </a:moveTo>
                      <a:cubicBezTo>
                        <a:pt x="0" y="205"/>
                        <a:pt x="0" y="243"/>
                        <a:pt x="24" y="266"/>
                      </a:cubicBezTo>
                      <a:cubicBezTo>
                        <a:pt x="35" y="278"/>
                        <a:pt x="51" y="284"/>
                        <a:pt x="66" y="284"/>
                      </a:cubicBezTo>
                      <a:cubicBezTo>
                        <a:pt x="81" y="284"/>
                        <a:pt x="97" y="278"/>
                        <a:pt x="108" y="266"/>
                      </a:cubicBezTo>
                      <a:cubicBezTo>
                        <a:pt x="290" y="85"/>
                        <a:pt x="290" y="85"/>
                        <a:pt x="290" y="85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lnTo>
                        <a:pt x="24" y="182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32" name="Freeform 365"/>
                <p:cNvSpPr>
                  <a:spLocks noChangeAspect="1"/>
                </p:cNvSpPr>
                <p:nvPr/>
              </p:nvSpPr>
              <p:spPr bwMode="auto">
                <a:xfrm flipH="1">
                  <a:off x="3888" y="3333"/>
                  <a:ext cx="62" cy="63"/>
                </a:xfrm>
                <a:custGeom>
                  <a:avLst/>
                  <a:gdLst>
                    <a:gd name="T0" fmla="*/ 1 w 287"/>
                    <a:gd name="T1" fmla="*/ 0 h 287"/>
                    <a:gd name="T2" fmla="*/ 0 w 287"/>
                    <a:gd name="T3" fmla="*/ 0 h 287"/>
                    <a:gd name="T4" fmla="*/ 0 w 287"/>
                    <a:gd name="T5" fmla="*/ 0 h 287"/>
                    <a:gd name="T6" fmla="*/ 0 w 287"/>
                    <a:gd name="T7" fmla="*/ 1 h 287"/>
                    <a:gd name="T8" fmla="*/ 1 w 287"/>
                    <a:gd name="T9" fmla="*/ 0 h 287"/>
                    <a:gd name="T10" fmla="*/ 1 w 287"/>
                    <a:gd name="T11" fmla="*/ 0 h 2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7"/>
                    <a:gd name="T19" fmla="*/ 0 h 287"/>
                    <a:gd name="T20" fmla="*/ 287 w 287"/>
                    <a:gd name="T21" fmla="*/ 287 h 2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7" h="287">
                      <a:moveTo>
                        <a:pt x="263" y="24"/>
                      </a:moveTo>
                      <a:cubicBezTo>
                        <a:pt x="240" y="0"/>
                        <a:pt x="202" y="0"/>
                        <a:pt x="179" y="24"/>
                      </a:cubicBezTo>
                      <a:cubicBezTo>
                        <a:pt x="0" y="202"/>
                        <a:pt x="0" y="202"/>
                        <a:pt x="0" y="202"/>
                      </a:cubicBezTo>
                      <a:cubicBezTo>
                        <a:pt x="85" y="287"/>
                        <a:pt x="85" y="287"/>
                        <a:pt x="85" y="287"/>
                      </a:cubicBezTo>
                      <a:cubicBezTo>
                        <a:pt x="263" y="108"/>
                        <a:pt x="263" y="108"/>
                        <a:pt x="263" y="108"/>
                      </a:cubicBezTo>
                      <a:cubicBezTo>
                        <a:pt x="287" y="85"/>
                        <a:pt x="287" y="47"/>
                        <a:pt x="263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33" name="Freeform 366"/>
                <p:cNvSpPr>
                  <a:spLocks noChangeAspect="1"/>
                </p:cNvSpPr>
                <p:nvPr/>
              </p:nvSpPr>
              <p:spPr bwMode="auto">
                <a:xfrm flipH="1">
                  <a:off x="3953" y="3356"/>
                  <a:ext cx="80" cy="247"/>
                </a:xfrm>
                <a:custGeom>
                  <a:avLst/>
                  <a:gdLst>
                    <a:gd name="T0" fmla="*/ 0 w 365"/>
                    <a:gd name="T1" fmla="*/ 1 h 1139"/>
                    <a:gd name="T2" fmla="*/ 0 w 365"/>
                    <a:gd name="T3" fmla="*/ 1 h 1139"/>
                    <a:gd name="T4" fmla="*/ 0 w 365"/>
                    <a:gd name="T5" fmla="*/ 1 h 1139"/>
                    <a:gd name="T6" fmla="*/ 0 w 365"/>
                    <a:gd name="T7" fmla="*/ 1 h 1139"/>
                    <a:gd name="T8" fmla="*/ 0 w 365"/>
                    <a:gd name="T9" fmla="*/ 1 h 1139"/>
                    <a:gd name="T10" fmla="*/ 0 w 365"/>
                    <a:gd name="T11" fmla="*/ 1 h 1139"/>
                    <a:gd name="T12" fmla="*/ 0 w 365"/>
                    <a:gd name="T13" fmla="*/ 1 h 1139"/>
                    <a:gd name="T14" fmla="*/ 0 w 365"/>
                    <a:gd name="T15" fmla="*/ 1 h 1139"/>
                    <a:gd name="T16" fmla="*/ 0 w 365"/>
                    <a:gd name="T17" fmla="*/ 1 h 1139"/>
                    <a:gd name="T18" fmla="*/ 0 w 365"/>
                    <a:gd name="T19" fmla="*/ 1 h 1139"/>
                    <a:gd name="T20" fmla="*/ 0 w 365"/>
                    <a:gd name="T21" fmla="*/ 1 h 1139"/>
                    <a:gd name="T22" fmla="*/ 0 w 365"/>
                    <a:gd name="T23" fmla="*/ 1 h 1139"/>
                    <a:gd name="T24" fmla="*/ 0 w 365"/>
                    <a:gd name="T25" fmla="*/ 1 h 1139"/>
                    <a:gd name="T26" fmla="*/ 0 w 365"/>
                    <a:gd name="T27" fmla="*/ 1 h 1139"/>
                    <a:gd name="T28" fmla="*/ 0 w 365"/>
                    <a:gd name="T29" fmla="*/ 1 h 1139"/>
                    <a:gd name="T30" fmla="*/ 0 w 365"/>
                    <a:gd name="T31" fmla="*/ 1 h 1139"/>
                    <a:gd name="T32" fmla="*/ 0 w 365"/>
                    <a:gd name="T33" fmla="*/ 2 h 1139"/>
                    <a:gd name="T34" fmla="*/ 0 w 365"/>
                    <a:gd name="T35" fmla="*/ 3 h 1139"/>
                    <a:gd name="T36" fmla="*/ 0 w 365"/>
                    <a:gd name="T37" fmla="*/ 2 h 1139"/>
                    <a:gd name="T38" fmla="*/ 0 w 365"/>
                    <a:gd name="T39" fmla="*/ 1 h 1139"/>
                    <a:gd name="T40" fmla="*/ 1 w 365"/>
                    <a:gd name="T41" fmla="*/ 0 h 1139"/>
                    <a:gd name="T42" fmla="*/ 1 w 365"/>
                    <a:gd name="T43" fmla="*/ 0 h 1139"/>
                    <a:gd name="T44" fmla="*/ 0 w 365"/>
                    <a:gd name="T45" fmla="*/ 1 h 113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65"/>
                    <a:gd name="T70" fmla="*/ 0 h 1139"/>
                    <a:gd name="T71" fmla="*/ 365 w 365"/>
                    <a:gd name="T72" fmla="*/ 1139 h 113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65" h="1139">
                      <a:moveTo>
                        <a:pt x="18" y="263"/>
                      </a:moveTo>
                      <a:cubicBezTo>
                        <a:pt x="18" y="263"/>
                        <a:pt x="18" y="263"/>
                        <a:pt x="18" y="263"/>
                      </a:cubicBezTo>
                      <a:cubicBezTo>
                        <a:pt x="16" y="264"/>
                        <a:pt x="15" y="265"/>
                        <a:pt x="14" y="267"/>
                      </a:cubicBezTo>
                      <a:cubicBezTo>
                        <a:pt x="13" y="268"/>
                        <a:pt x="13" y="268"/>
                        <a:pt x="12" y="269"/>
                      </a:cubicBezTo>
                      <a:cubicBezTo>
                        <a:pt x="11" y="270"/>
                        <a:pt x="11" y="271"/>
                        <a:pt x="10" y="272"/>
                      </a:cubicBezTo>
                      <a:cubicBezTo>
                        <a:pt x="10" y="273"/>
                        <a:pt x="9" y="273"/>
                        <a:pt x="8" y="274"/>
                      </a:cubicBezTo>
                      <a:cubicBezTo>
                        <a:pt x="8" y="275"/>
                        <a:pt x="8" y="276"/>
                        <a:pt x="7" y="277"/>
                      </a:cubicBezTo>
                      <a:cubicBezTo>
                        <a:pt x="7" y="278"/>
                        <a:pt x="6" y="279"/>
                        <a:pt x="6" y="279"/>
                      </a:cubicBezTo>
                      <a:cubicBezTo>
                        <a:pt x="5" y="280"/>
                        <a:pt x="5" y="281"/>
                        <a:pt x="5" y="282"/>
                      </a:cubicBezTo>
                      <a:cubicBezTo>
                        <a:pt x="4" y="283"/>
                        <a:pt x="4" y="284"/>
                        <a:pt x="4" y="285"/>
                      </a:cubicBezTo>
                      <a:cubicBezTo>
                        <a:pt x="3" y="286"/>
                        <a:pt x="3" y="287"/>
                        <a:pt x="3" y="288"/>
                      </a:cubicBezTo>
                      <a:cubicBezTo>
                        <a:pt x="2" y="289"/>
                        <a:pt x="2" y="289"/>
                        <a:pt x="2" y="290"/>
                      </a:cubicBezTo>
                      <a:cubicBezTo>
                        <a:pt x="2" y="291"/>
                        <a:pt x="1" y="292"/>
                        <a:pt x="1" y="293"/>
                      </a:cubicBezTo>
                      <a:cubicBezTo>
                        <a:pt x="1" y="294"/>
                        <a:pt x="1" y="296"/>
                        <a:pt x="1" y="297"/>
                      </a:cubicBezTo>
                      <a:cubicBezTo>
                        <a:pt x="1" y="297"/>
                        <a:pt x="0" y="298"/>
                        <a:pt x="0" y="299"/>
                      </a:cubicBezTo>
                      <a:cubicBezTo>
                        <a:pt x="0" y="301"/>
                        <a:pt x="0" y="303"/>
                        <a:pt x="0" y="305"/>
                      </a:cubicBezTo>
                      <a:cubicBezTo>
                        <a:pt x="0" y="1079"/>
                        <a:pt x="0" y="1079"/>
                        <a:pt x="0" y="1079"/>
                      </a:cubicBezTo>
                      <a:cubicBezTo>
                        <a:pt x="0" y="1112"/>
                        <a:pt x="27" y="1139"/>
                        <a:pt x="60" y="1139"/>
                      </a:cubicBezTo>
                      <a:cubicBezTo>
                        <a:pt x="93" y="1139"/>
                        <a:pt x="120" y="1112"/>
                        <a:pt x="120" y="1079"/>
                      </a:cubicBezTo>
                      <a:cubicBezTo>
                        <a:pt x="120" y="330"/>
                        <a:pt x="120" y="330"/>
                        <a:pt x="120" y="330"/>
                      </a:cubicBezTo>
                      <a:cubicBezTo>
                        <a:pt x="365" y="85"/>
                        <a:pt x="365" y="85"/>
                        <a:pt x="365" y="85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lnTo>
                        <a:pt x="18" y="263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34" name="Freeform 367"/>
                <p:cNvSpPr>
                  <a:spLocks noChangeAspect="1"/>
                </p:cNvSpPr>
                <p:nvPr/>
              </p:nvSpPr>
              <p:spPr bwMode="auto">
                <a:xfrm flipH="1">
                  <a:off x="3910" y="3312"/>
                  <a:ext cx="62" cy="62"/>
                </a:xfrm>
                <a:custGeom>
                  <a:avLst/>
                  <a:gdLst>
                    <a:gd name="T0" fmla="*/ 1 w 286"/>
                    <a:gd name="T1" fmla="*/ 0 h 286"/>
                    <a:gd name="T2" fmla="*/ 0 w 286"/>
                    <a:gd name="T3" fmla="*/ 0 h 286"/>
                    <a:gd name="T4" fmla="*/ 0 w 286"/>
                    <a:gd name="T5" fmla="*/ 0 h 286"/>
                    <a:gd name="T6" fmla="*/ 0 w 286"/>
                    <a:gd name="T7" fmla="*/ 1 h 286"/>
                    <a:gd name="T8" fmla="*/ 1 w 286"/>
                    <a:gd name="T9" fmla="*/ 0 h 286"/>
                    <a:gd name="T10" fmla="*/ 1 w 286"/>
                    <a:gd name="T11" fmla="*/ 0 h 2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6"/>
                    <a:gd name="T19" fmla="*/ 0 h 286"/>
                    <a:gd name="T20" fmla="*/ 286 w 286"/>
                    <a:gd name="T21" fmla="*/ 286 h 2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6" h="286">
                      <a:moveTo>
                        <a:pt x="262" y="24"/>
                      </a:moveTo>
                      <a:cubicBezTo>
                        <a:pt x="239" y="0"/>
                        <a:pt x="201" y="0"/>
                        <a:pt x="178" y="24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85" y="286"/>
                        <a:pt x="85" y="286"/>
                        <a:pt x="85" y="286"/>
                      </a:cubicBezTo>
                      <a:cubicBezTo>
                        <a:pt x="262" y="108"/>
                        <a:pt x="262" y="108"/>
                        <a:pt x="262" y="108"/>
                      </a:cubicBezTo>
                      <a:cubicBezTo>
                        <a:pt x="286" y="85"/>
                        <a:pt x="286" y="47"/>
                        <a:pt x="262" y="24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rgbClr val="33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543" name="Group 607"/>
            <p:cNvGrpSpPr>
              <a:grpSpLocks/>
            </p:cNvGrpSpPr>
            <p:nvPr/>
          </p:nvGrpSpPr>
          <p:grpSpPr bwMode="auto">
            <a:xfrm>
              <a:off x="3581400" y="3798888"/>
              <a:ext cx="1749425" cy="936625"/>
              <a:chOff x="2256" y="2393"/>
              <a:chExt cx="1102" cy="590"/>
            </a:xfrm>
          </p:grpSpPr>
          <p:sp>
            <p:nvSpPr>
              <p:cNvPr id="23935" name="Freeform 508"/>
              <p:cNvSpPr>
                <a:spLocks/>
              </p:cNvSpPr>
              <p:nvPr/>
            </p:nvSpPr>
            <p:spPr bwMode="auto">
              <a:xfrm>
                <a:off x="2256" y="2733"/>
                <a:ext cx="480" cy="155"/>
              </a:xfrm>
              <a:custGeom>
                <a:avLst/>
                <a:gdLst>
                  <a:gd name="T0" fmla="*/ 0 w 384"/>
                  <a:gd name="T1" fmla="*/ 164 h 152"/>
                  <a:gd name="T2" fmla="*/ 235 w 384"/>
                  <a:gd name="T3" fmla="*/ 60 h 152"/>
                  <a:gd name="T4" fmla="*/ 704 w 384"/>
                  <a:gd name="T5" fmla="*/ 8 h 152"/>
                  <a:gd name="T6" fmla="*/ 938 w 384"/>
                  <a:gd name="T7" fmla="*/ 8 h 1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152"/>
                  <a:gd name="T14" fmla="*/ 384 w 384"/>
                  <a:gd name="T15" fmla="*/ 152 h 1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152">
                    <a:moveTo>
                      <a:pt x="0" y="152"/>
                    </a:moveTo>
                    <a:cubicBezTo>
                      <a:pt x="24" y="116"/>
                      <a:pt x="48" y="80"/>
                      <a:pt x="96" y="56"/>
                    </a:cubicBezTo>
                    <a:cubicBezTo>
                      <a:pt x="144" y="32"/>
                      <a:pt x="240" y="16"/>
                      <a:pt x="288" y="8"/>
                    </a:cubicBezTo>
                    <a:cubicBezTo>
                      <a:pt x="336" y="0"/>
                      <a:pt x="360" y="4"/>
                      <a:pt x="384" y="8"/>
                    </a:cubicBez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936" name="Group 509"/>
              <p:cNvGrpSpPr>
                <a:grpSpLocks/>
              </p:cNvGrpSpPr>
              <p:nvPr/>
            </p:nvGrpSpPr>
            <p:grpSpPr bwMode="auto">
              <a:xfrm>
                <a:off x="2773" y="2393"/>
                <a:ext cx="585" cy="590"/>
                <a:chOff x="2789" y="2393"/>
                <a:chExt cx="585" cy="590"/>
              </a:xfrm>
            </p:grpSpPr>
            <p:sp>
              <p:nvSpPr>
                <p:cNvPr id="23937" name="Oval 550"/>
                <p:cNvSpPr>
                  <a:spLocks noChangeAspect="1" noChangeArrowheads="1"/>
                </p:cNvSpPr>
                <p:nvPr/>
              </p:nvSpPr>
              <p:spPr bwMode="auto">
                <a:xfrm rot="-247220">
                  <a:off x="2789" y="2519"/>
                  <a:ext cx="465" cy="46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3938" name="Oval 574"/>
                <p:cNvSpPr>
                  <a:spLocks noChangeAspect="1" noChangeArrowheads="1"/>
                </p:cNvSpPr>
                <p:nvPr/>
              </p:nvSpPr>
              <p:spPr bwMode="auto">
                <a:xfrm rot="-247220">
                  <a:off x="2870" y="2619"/>
                  <a:ext cx="282" cy="285"/>
                </a:xfrm>
                <a:prstGeom prst="ellipse">
                  <a:avLst/>
                </a:prstGeom>
                <a:solidFill>
                  <a:srgbClr val="CCFFFF">
                    <a:alpha val="49019"/>
                  </a:srgbClr>
                </a:solidFill>
                <a:ln w="9525">
                  <a:solidFill>
                    <a:srgbClr val="4D4D4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grpSp>
              <p:nvGrpSpPr>
                <p:cNvPr id="23939" name="Group 512"/>
                <p:cNvGrpSpPr>
                  <a:grpSpLocks/>
                </p:cNvGrpSpPr>
                <p:nvPr/>
              </p:nvGrpSpPr>
              <p:grpSpPr bwMode="auto">
                <a:xfrm rot="2858227">
                  <a:off x="3085" y="2391"/>
                  <a:ext cx="288" cy="291"/>
                  <a:chOff x="3888" y="3312"/>
                  <a:chExt cx="299" cy="291"/>
                </a:xfrm>
              </p:grpSpPr>
              <p:sp>
                <p:nvSpPr>
                  <p:cNvPr id="23940" name="Freeform 513"/>
                  <p:cNvSpPr>
                    <a:spLocks noChangeAspect="1"/>
                  </p:cNvSpPr>
                  <p:nvPr/>
                </p:nvSpPr>
                <p:spPr bwMode="auto">
                  <a:xfrm>
                    <a:off x="4080" y="3377"/>
                    <a:ext cx="63" cy="62"/>
                  </a:xfrm>
                  <a:custGeom>
                    <a:avLst/>
                    <a:gdLst>
                      <a:gd name="T0" fmla="*/ 0 w 290"/>
                      <a:gd name="T1" fmla="*/ 0 h 284"/>
                      <a:gd name="T2" fmla="*/ 0 w 290"/>
                      <a:gd name="T3" fmla="*/ 1 h 284"/>
                      <a:gd name="T4" fmla="*/ 0 w 290"/>
                      <a:gd name="T5" fmla="*/ 1 h 284"/>
                      <a:gd name="T6" fmla="*/ 0 w 290"/>
                      <a:gd name="T7" fmla="*/ 1 h 284"/>
                      <a:gd name="T8" fmla="*/ 1 w 290"/>
                      <a:gd name="T9" fmla="*/ 0 h 284"/>
                      <a:gd name="T10" fmla="*/ 0 w 290"/>
                      <a:gd name="T11" fmla="*/ 0 h 284"/>
                      <a:gd name="T12" fmla="*/ 0 w 290"/>
                      <a:gd name="T13" fmla="*/ 0 h 2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0"/>
                      <a:gd name="T22" fmla="*/ 0 h 284"/>
                      <a:gd name="T23" fmla="*/ 290 w 290"/>
                      <a:gd name="T24" fmla="*/ 284 h 2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0" h="284">
                        <a:moveTo>
                          <a:pt x="24" y="182"/>
                        </a:moveTo>
                        <a:cubicBezTo>
                          <a:pt x="0" y="205"/>
                          <a:pt x="0" y="243"/>
                          <a:pt x="24" y="266"/>
                        </a:cubicBezTo>
                        <a:cubicBezTo>
                          <a:pt x="35" y="278"/>
                          <a:pt x="51" y="284"/>
                          <a:pt x="66" y="284"/>
                        </a:cubicBezTo>
                        <a:cubicBezTo>
                          <a:pt x="81" y="284"/>
                          <a:pt x="97" y="278"/>
                          <a:pt x="108" y="266"/>
                        </a:cubicBezTo>
                        <a:cubicBezTo>
                          <a:pt x="290" y="85"/>
                          <a:pt x="290" y="85"/>
                          <a:pt x="290" y="85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lnTo>
                          <a:pt x="24" y="182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41" name="Freeform 514"/>
                  <p:cNvSpPr>
                    <a:spLocks noChangeAspect="1"/>
                  </p:cNvSpPr>
                  <p:nvPr/>
                </p:nvSpPr>
                <p:spPr bwMode="auto">
                  <a:xfrm>
                    <a:off x="4125" y="3333"/>
                    <a:ext cx="62" cy="63"/>
                  </a:xfrm>
                  <a:custGeom>
                    <a:avLst/>
                    <a:gdLst>
                      <a:gd name="T0" fmla="*/ 1 w 287"/>
                      <a:gd name="T1" fmla="*/ 0 h 287"/>
                      <a:gd name="T2" fmla="*/ 0 w 287"/>
                      <a:gd name="T3" fmla="*/ 0 h 287"/>
                      <a:gd name="T4" fmla="*/ 0 w 287"/>
                      <a:gd name="T5" fmla="*/ 0 h 287"/>
                      <a:gd name="T6" fmla="*/ 0 w 287"/>
                      <a:gd name="T7" fmla="*/ 1 h 287"/>
                      <a:gd name="T8" fmla="*/ 1 w 287"/>
                      <a:gd name="T9" fmla="*/ 0 h 287"/>
                      <a:gd name="T10" fmla="*/ 1 w 287"/>
                      <a:gd name="T11" fmla="*/ 0 h 2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7"/>
                      <a:gd name="T19" fmla="*/ 0 h 287"/>
                      <a:gd name="T20" fmla="*/ 287 w 287"/>
                      <a:gd name="T21" fmla="*/ 287 h 28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7" h="287">
                        <a:moveTo>
                          <a:pt x="263" y="24"/>
                        </a:moveTo>
                        <a:cubicBezTo>
                          <a:pt x="240" y="0"/>
                          <a:pt x="202" y="0"/>
                          <a:pt x="179" y="24"/>
                        </a:cubicBezTo>
                        <a:cubicBezTo>
                          <a:pt x="0" y="202"/>
                          <a:pt x="0" y="202"/>
                          <a:pt x="0" y="202"/>
                        </a:cubicBezTo>
                        <a:cubicBezTo>
                          <a:pt x="85" y="287"/>
                          <a:pt x="85" y="287"/>
                          <a:pt x="85" y="287"/>
                        </a:cubicBezTo>
                        <a:cubicBezTo>
                          <a:pt x="263" y="108"/>
                          <a:pt x="263" y="108"/>
                          <a:pt x="263" y="108"/>
                        </a:cubicBezTo>
                        <a:cubicBezTo>
                          <a:pt x="287" y="85"/>
                          <a:pt x="287" y="47"/>
                          <a:pt x="263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42" name="Freeform 515"/>
                  <p:cNvSpPr>
                    <a:spLocks noChangeAspect="1"/>
                  </p:cNvSpPr>
                  <p:nvPr/>
                </p:nvSpPr>
                <p:spPr bwMode="auto">
                  <a:xfrm>
                    <a:off x="4042" y="3356"/>
                    <a:ext cx="80" cy="247"/>
                  </a:xfrm>
                  <a:custGeom>
                    <a:avLst/>
                    <a:gdLst>
                      <a:gd name="T0" fmla="*/ 0 w 365"/>
                      <a:gd name="T1" fmla="*/ 1 h 1139"/>
                      <a:gd name="T2" fmla="*/ 0 w 365"/>
                      <a:gd name="T3" fmla="*/ 1 h 1139"/>
                      <a:gd name="T4" fmla="*/ 0 w 365"/>
                      <a:gd name="T5" fmla="*/ 1 h 1139"/>
                      <a:gd name="T6" fmla="*/ 0 w 365"/>
                      <a:gd name="T7" fmla="*/ 1 h 1139"/>
                      <a:gd name="T8" fmla="*/ 0 w 365"/>
                      <a:gd name="T9" fmla="*/ 1 h 1139"/>
                      <a:gd name="T10" fmla="*/ 0 w 365"/>
                      <a:gd name="T11" fmla="*/ 1 h 1139"/>
                      <a:gd name="T12" fmla="*/ 0 w 365"/>
                      <a:gd name="T13" fmla="*/ 1 h 1139"/>
                      <a:gd name="T14" fmla="*/ 0 w 365"/>
                      <a:gd name="T15" fmla="*/ 1 h 1139"/>
                      <a:gd name="T16" fmla="*/ 0 w 365"/>
                      <a:gd name="T17" fmla="*/ 1 h 1139"/>
                      <a:gd name="T18" fmla="*/ 0 w 365"/>
                      <a:gd name="T19" fmla="*/ 1 h 1139"/>
                      <a:gd name="T20" fmla="*/ 0 w 365"/>
                      <a:gd name="T21" fmla="*/ 1 h 1139"/>
                      <a:gd name="T22" fmla="*/ 0 w 365"/>
                      <a:gd name="T23" fmla="*/ 1 h 1139"/>
                      <a:gd name="T24" fmla="*/ 0 w 365"/>
                      <a:gd name="T25" fmla="*/ 1 h 1139"/>
                      <a:gd name="T26" fmla="*/ 0 w 365"/>
                      <a:gd name="T27" fmla="*/ 1 h 1139"/>
                      <a:gd name="T28" fmla="*/ 0 w 365"/>
                      <a:gd name="T29" fmla="*/ 1 h 1139"/>
                      <a:gd name="T30" fmla="*/ 0 w 365"/>
                      <a:gd name="T31" fmla="*/ 1 h 1139"/>
                      <a:gd name="T32" fmla="*/ 0 w 365"/>
                      <a:gd name="T33" fmla="*/ 2 h 1139"/>
                      <a:gd name="T34" fmla="*/ 0 w 365"/>
                      <a:gd name="T35" fmla="*/ 3 h 1139"/>
                      <a:gd name="T36" fmla="*/ 0 w 365"/>
                      <a:gd name="T37" fmla="*/ 2 h 1139"/>
                      <a:gd name="T38" fmla="*/ 0 w 365"/>
                      <a:gd name="T39" fmla="*/ 1 h 1139"/>
                      <a:gd name="T40" fmla="*/ 1 w 365"/>
                      <a:gd name="T41" fmla="*/ 0 h 1139"/>
                      <a:gd name="T42" fmla="*/ 1 w 365"/>
                      <a:gd name="T43" fmla="*/ 0 h 1139"/>
                      <a:gd name="T44" fmla="*/ 0 w 365"/>
                      <a:gd name="T45" fmla="*/ 1 h 1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65"/>
                      <a:gd name="T70" fmla="*/ 0 h 1139"/>
                      <a:gd name="T71" fmla="*/ 365 w 365"/>
                      <a:gd name="T72" fmla="*/ 1139 h 1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65" h="1139">
                        <a:moveTo>
                          <a:pt x="18" y="263"/>
                        </a:moveTo>
                        <a:cubicBezTo>
                          <a:pt x="18" y="263"/>
                          <a:pt x="18" y="263"/>
                          <a:pt x="18" y="263"/>
                        </a:cubicBezTo>
                        <a:cubicBezTo>
                          <a:pt x="16" y="264"/>
                          <a:pt x="15" y="265"/>
                          <a:pt x="14" y="267"/>
                        </a:cubicBezTo>
                        <a:cubicBezTo>
                          <a:pt x="13" y="268"/>
                          <a:pt x="13" y="268"/>
                          <a:pt x="12" y="269"/>
                        </a:cubicBezTo>
                        <a:cubicBezTo>
                          <a:pt x="11" y="270"/>
                          <a:pt x="11" y="271"/>
                          <a:pt x="10" y="272"/>
                        </a:cubicBezTo>
                        <a:cubicBezTo>
                          <a:pt x="10" y="273"/>
                          <a:pt x="9" y="273"/>
                          <a:pt x="8" y="274"/>
                        </a:cubicBezTo>
                        <a:cubicBezTo>
                          <a:pt x="8" y="275"/>
                          <a:pt x="8" y="276"/>
                          <a:pt x="7" y="277"/>
                        </a:cubicBezTo>
                        <a:cubicBezTo>
                          <a:pt x="7" y="278"/>
                          <a:pt x="6" y="279"/>
                          <a:pt x="6" y="279"/>
                        </a:cubicBezTo>
                        <a:cubicBezTo>
                          <a:pt x="5" y="280"/>
                          <a:pt x="5" y="281"/>
                          <a:pt x="5" y="282"/>
                        </a:cubicBezTo>
                        <a:cubicBezTo>
                          <a:pt x="4" y="283"/>
                          <a:pt x="4" y="284"/>
                          <a:pt x="4" y="285"/>
                        </a:cubicBezTo>
                        <a:cubicBezTo>
                          <a:pt x="3" y="286"/>
                          <a:pt x="3" y="287"/>
                          <a:pt x="3" y="288"/>
                        </a:cubicBezTo>
                        <a:cubicBezTo>
                          <a:pt x="2" y="289"/>
                          <a:pt x="2" y="289"/>
                          <a:pt x="2" y="290"/>
                        </a:cubicBezTo>
                        <a:cubicBezTo>
                          <a:pt x="2" y="291"/>
                          <a:pt x="1" y="292"/>
                          <a:pt x="1" y="293"/>
                        </a:cubicBezTo>
                        <a:cubicBezTo>
                          <a:pt x="1" y="294"/>
                          <a:pt x="1" y="296"/>
                          <a:pt x="1" y="297"/>
                        </a:cubicBezTo>
                        <a:cubicBezTo>
                          <a:pt x="1" y="297"/>
                          <a:pt x="0" y="298"/>
                          <a:pt x="0" y="299"/>
                        </a:cubicBezTo>
                        <a:cubicBezTo>
                          <a:pt x="0" y="301"/>
                          <a:pt x="0" y="303"/>
                          <a:pt x="0" y="305"/>
                        </a:cubicBezTo>
                        <a:cubicBezTo>
                          <a:pt x="0" y="1079"/>
                          <a:pt x="0" y="1079"/>
                          <a:pt x="0" y="1079"/>
                        </a:cubicBezTo>
                        <a:cubicBezTo>
                          <a:pt x="0" y="1112"/>
                          <a:pt x="27" y="1139"/>
                          <a:pt x="60" y="1139"/>
                        </a:cubicBezTo>
                        <a:cubicBezTo>
                          <a:pt x="93" y="1139"/>
                          <a:pt x="120" y="1112"/>
                          <a:pt x="120" y="1079"/>
                        </a:cubicBezTo>
                        <a:cubicBezTo>
                          <a:pt x="120" y="330"/>
                          <a:pt x="120" y="330"/>
                          <a:pt x="120" y="330"/>
                        </a:cubicBezTo>
                        <a:cubicBezTo>
                          <a:pt x="365" y="85"/>
                          <a:pt x="365" y="85"/>
                          <a:pt x="365" y="85"/>
                        </a:cubicBezTo>
                        <a:cubicBezTo>
                          <a:pt x="280" y="0"/>
                          <a:pt x="280" y="0"/>
                          <a:pt x="280" y="0"/>
                        </a:cubicBezTo>
                        <a:lnTo>
                          <a:pt x="18" y="263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43" name="Freeform 516"/>
                  <p:cNvSpPr>
                    <a:spLocks noChangeAspect="1"/>
                  </p:cNvSpPr>
                  <p:nvPr/>
                </p:nvSpPr>
                <p:spPr bwMode="auto">
                  <a:xfrm>
                    <a:off x="4103" y="3312"/>
                    <a:ext cx="62" cy="62"/>
                  </a:xfrm>
                  <a:custGeom>
                    <a:avLst/>
                    <a:gdLst>
                      <a:gd name="T0" fmla="*/ 1 w 286"/>
                      <a:gd name="T1" fmla="*/ 0 h 286"/>
                      <a:gd name="T2" fmla="*/ 0 w 286"/>
                      <a:gd name="T3" fmla="*/ 0 h 286"/>
                      <a:gd name="T4" fmla="*/ 0 w 286"/>
                      <a:gd name="T5" fmla="*/ 0 h 286"/>
                      <a:gd name="T6" fmla="*/ 0 w 286"/>
                      <a:gd name="T7" fmla="*/ 1 h 286"/>
                      <a:gd name="T8" fmla="*/ 1 w 286"/>
                      <a:gd name="T9" fmla="*/ 0 h 286"/>
                      <a:gd name="T10" fmla="*/ 1 w 286"/>
                      <a:gd name="T11" fmla="*/ 0 h 28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6"/>
                      <a:gd name="T19" fmla="*/ 0 h 286"/>
                      <a:gd name="T20" fmla="*/ 286 w 286"/>
                      <a:gd name="T21" fmla="*/ 286 h 28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6" h="286">
                        <a:moveTo>
                          <a:pt x="262" y="24"/>
                        </a:moveTo>
                        <a:cubicBezTo>
                          <a:pt x="239" y="0"/>
                          <a:pt x="201" y="0"/>
                          <a:pt x="178" y="24"/>
                        </a:cubicBezTo>
                        <a:cubicBezTo>
                          <a:pt x="0" y="201"/>
                          <a:pt x="0" y="201"/>
                          <a:pt x="0" y="201"/>
                        </a:cubicBezTo>
                        <a:cubicBezTo>
                          <a:pt x="85" y="286"/>
                          <a:pt x="85" y="286"/>
                          <a:pt x="85" y="286"/>
                        </a:cubicBezTo>
                        <a:cubicBezTo>
                          <a:pt x="262" y="108"/>
                          <a:pt x="262" y="108"/>
                          <a:pt x="262" y="108"/>
                        </a:cubicBezTo>
                        <a:cubicBezTo>
                          <a:pt x="286" y="85"/>
                          <a:pt x="286" y="47"/>
                          <a:pt x="262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44" name="Freeform 517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32" y="3377"/>
                    <a:ext cx="63" cy="62"/>
                  </a:xfrm>
                  <a:custGeom>
                    <a:avLst/>
                    <a:gdLst>
                      <a:gd name="T0" fmla="*/ 0 w 290"/>
                      <a:gd name="T1" fmla="*/ 0 h 284"/>
                      <a:gd name="T2" fmla="*/ 0 w 290"/>
                      <a:gd name="T3" fmla="*/ 1 h 284"/>
                      <a:gd name="T4" fmla="*/ 0 w 290"/>
                      <a:gd name="T5" fmla="*/ 1 h 284"/>
                      <a:gd name="T6" fmla="*/ 0 w 290"/>
                      <a:gd name="T7" fmla="*/ 1 h 284"/>
                      <a:gd name="T8" fmla="*/ 1 w 290"/>
                      <a:gd name="T9" fmla="*/ 0 h 284"/>
                      <a:gd name="T10" fmla="*/ 0 w 290"/>
                      <a:gd name="T11" fmla="*/ 0 h 284"/>
                      <a:gd name="T12" fmla="*/ 0 w 290"/>
                      <a:gd name="T13" fmla="*/ 0 h 2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0"/>
                      <a:gd name="T22" fmla="*/ 0 h 284"/>
                      <a:gd name="T23" fmla="*/ 290 w 290"/>
                      <a:gd name="T24" fmla="*/ 284 h 2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0" h="284">
                        <a:moveTo>
                          <a:pt x="24" y="182"/>
                        </a:moveTo>
                        <a:cubicBezTo>
                          <a:pt x="0" y="205"/>
                          <a:pt x="0" y="243"/>
                          <a:pt x="24" y="266"/>
                        </a:cubicBezTo>
                        <a:cubicBezTo>
                          <a:pt x="35" y="278"/>
                          <a:pt x="51" y="284"/>
                          <a:pt x="66" y="284"/>
                        </a:cubicBezTo>
                        <a:cubicBezTo>
                          <a:pt x="81" y="284"/>
                          <a:pt x="97" y="278"/>
                          <a:pt x="108" y="266"/>
                        </a:cubicBezTo>
                        <a:cubicBezTo>
                          <a:pt x="290" y="85"/>
                          <a:pt x="290" y="85"/>
                          <a:pt x="290" y="85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lnTo>
                          <a:pt x="24" y="182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45" name="Freeform 518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888" y="3333"/>
                    <a:ext cx="62" cy="63"/>
                  </a:xfrm>
                  <a:custGeom>
                    <a:avLst/>
                    <a:gdLst>
                      <a:gd name="T0" fmla="*/ 1 w 287"/>
                      <a:gd name="T1" fmla="*/ 0 h 287"/>
                      <a:gd name="T2" fmla="*/ 0 w 287"/>
                      <a:gd name="T3" fmla="*/ 0 h 287"/>
                      <a:gd name="T4" fmla="*/ 0 w 287"/>
                      <a:gd name="T5" fmla="*/ 0 h 287"/>
                      <a:gd name="T6" fmla="*/ 0 w 287"/>
                      <a:gd name="T7" fmla="*/ 1 h 287"/>
                      <a:gd name="T8" fmla="*/ 1 w 287"/>
                      <a:gd name="T9" fmla="*/ 0 h 287"/>
                      <a:gd name="T10" fmla="*/ 1 w 287"/>
                      <a:gd name="T11" fmla="*/ 0 h 2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7"/>
                      <a:gd name="T19" fmla="*/ 0 h 287"/>
                      <a:gd name="T20" fmla="*/ 287 w 287"/>
                      <a:gd name="T21" fmla="*/ 287 h 28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7" h="287">
                        <a:moveTo>
                          <a:pt x="263" y="24"/>
                        </a:moveTo>
                        <a:cubicBezTo>
                          <a:pt x="240" y="0"/>
                          <a:pt x="202" y="0"/>
                          <a:pt x="179" y="24"/>
                        </a:cubicBezTo>
                        <a:cubicBezTo>
                          <a:pt x="0" y="202"/>
                          <a:pt x="0" y="202"/>
                          <a:pt x="0" y="202"/>
                        </a:cubicBezTo>
                        <a:cubicBezTo>
                          <a:pt x="85" y="287"/>
                          <a:pt x="85" y="287"/>
                          <a:pt x="85" y="287"/>
                        </a:cubicBezTo>
                        <a:cubicBezTo>
                          <a:pt x="263" y="108"/>
                          <a:pt x="263" y="108"/>
                          <a:pt x="263" y="108"/>
                        </a:cubicBezTo>
                        <a:cubicBezTo>
                          <a:pt x="287" y="85"/>
                          <a:pt x="287" y="47"/>
                          <a:pt x="263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46" name="Freeform 519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53" y="3356"/>
                    <a:ext cx="80" cy="247"/>
                  </a:xfrm>
                  <a:custGeom>
                    <a:avLst/>
                    <a:gdLst>
                      <a:gd name="T0" fmla="*/ 0 w 365"/>
                      <a:gd name="T1" fmla="*/ 1 h 1139"/>
                      <a:gd name="T2" fmla="*/ 0 w 365"/>
                      <a:gd name="T3" fmla="*/ 1 h 1139"/>
                      <a:gd name="T4" fmla="*/ 0 w 365"/>
                      <a:gd name="T5" fmla="*/ 1 h 1139"/>
                      <a:gd name="T6" fmla="*/ 0 w 365"/>
                      <a:gd name="T7" fmla="*/ 1 h 1139"/>
                      <a:gd name="T8" fmla="*/ 0 w 365"/>
                      <a:gd name="T9" fmla="*/ 1 h 1139"/>
                      <a:gd name="T10" fmla="*/ 0 w 365"/>
                      <a:gd name="T11" fmla="*/ 1 h 1139"/>
                      <a:gd name="T12" fmla="*/ 0 w 365"/>
                      <a:gd name="T13" fmla="*/ 1 h 1139"/>
                      <a:gd name="T14" fmla="*/ 0 w 365"/>
                      <a:gd name="T15" fmla="*/ 1 h 1139"/>
                      <a:gd name="T16" fmla="*/ 0 w 365"/>
                      <a:gd name="T17" fmla="*/ 1 h 1139"/>
                      <a:gd name="T18" fmla="*/ 0 w 365"/>
                      <a:gd name="T19" fmla="*/ 1 h 1139"/>
                      <a:gd name="T20" fmla="*/ 0 w 365"/>
                      <a:gd name="T21" fmla="*/ 1 h 1139"/>
                      <a:gd name="T22" fmla="*/ 0 w 365"/>
                      <a:gd name="T23" fmla="*/ 1 h 1139"/>
                      <a:gd name="T24" fmla="*/ 0 w 365"/>
                      <a:gd name="T25" fmla="*/ 1 h 1139"/>
                      <a:gd name="T26" fmla="*/ 0 w 365"/>
                      <a:gd name="T27" fmla="*/ 1 h 1139"/>
                      <a:gd name="T28" fmla="*/ 0 w 365"/>
                      <a:gd name="T29" fmla="*/ 1 h 1139"/>
                      <a:gd name="T30" fmla="*/ 0 w 365"/>
                      <a:gd name="T31" fmla="*/ 1 h 1139"/>
                      <a:gd name="T32" fmla="*/ 0 w 365"/>
                      <a:gd name="T33" fmla="*/ 2 h 1139"/>
                      <a:gd name="T34" fmla="*/ 0 w 365"/>
                      <a:gd name="T35" fmla="*/ 3 h 1139"/>
                      <a:gd name="T36" fmla="*/ 0 w 365"/>
                      <a:gd name="T37" fmla="*/ 2 h 1139"/>
                      <a:gd name="T38" fmla="*/ 0 w 365"/>
                      <a:gd name="T39" fmla="*/ 1 h 1139"/>
                      <a:gd name="T40" fmla="*/ 1 w 365"/>
                      <a:gd name="T41" fmla="*/ 0 h 1139"/>
                      <a:gd name="T42" fmla="*/ 1 w 365"/>
                      <a:gd name="T43" fmla="*/ 0 h 1139"/>
                      <a:gd name="T44" fmla="*/ 0 w 365"/>
                      <a:gd name="T45" fmla="*/ 1 h 1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65"/>
                      <a:gd name="T70" fmla="*/ 0 h 1139"/>
                      <a:gd name="T71" fmla="*/ 365 w 365"/>
                      <a:gd name="T72" fmla="*/ 1139 h 1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65" h="1139">
                        <a:moveTo>
                          <a:pt x="18" y="263"/>
                        </a:moveTo>
                        <a:cubicBezTo>
                          <a:pt x="18" y="263"/>
                          <a:pt x="18" y="263"/>
                          <a:pt x="18" y="263"/>
                        </a:cubicBezTo>
                        <a:cubicBezTo>
                          <a:pt x="16" y="264"/>
                          <a:pt x="15" y="265"/>
                          <a:pt x="14" y="267"/>
                        </a:cubicBezTo>
                        <a:cubicBezTo>
                          <a:pt x="13" y="268"/>
                          <a:pt x="13" y="268"/>
                          <a:pt x="12" y="269"/>
                        </a:cubicBezTo>
                        <a:cubicBezTo>
                          <a:pt x="11" y="270"/>
                          <a:pt x="11" y="271"/>
                          <a:pt x="10" y="272"/>
                        </a:cubicBezTo>
                        <a:cubicBezTo>
                          <a:pt x="10" y="273"/>
                          <a:pt x="9" y="273"/>
                          <a:pt x="8" y="274"/>
                        </a:cubicBezTo>
                        <a:cubicBezTo>
                          <a:pt x="8" y="275"/>
                          <a:pt x="8" y="276"/>
                          <a:pt x="7" y="277"/>
                        </a:cubicBezTo>
                        <a:cubicBezTo>
                          <a:pt x="7" y="278"/>
                          <a:pt x="6" y="279"/>
                          <a:pt x="6" y="279"/>
                        </a:cubicBezTo>
                        <a:cubicBezTo>
                          <a:pt x="5" y="280"/>
                          <a:pt x="5" y="281"/>
                          <a:pt x="5" y="282"/>
                        </a:cubicBezTo>
                        <a:cubicBezTo>
                          <a:pt x="4" y="283"/>
                          <a:pt x="4" y="284"/>
                          <a:pt x="4" y="285"/>
                        </a:cubicBezTo>
                        <a:cubicBezTo>
                          <a:pt x="3" y="286"/>
                          <a:pt x="3" y="287"/>
                          <a:pt x="3" y="288"/>
                        </a:cubicBezTo>
                        <a:cubicBezTo>
                          <a:pt x="2" y="289"/>
                          <a:pt x="2" y="289"/>
                          <a:pt x="2" y="290"/>
                        </a:cubicBezTo>
                        <a:cubicBezTo>
                          <a:pt x="2" y="291"/>
                          <a:pt x="1" y="292"/>
                          <a:pt x="1" y="293"/>
                        </a:cubicBezTo>
                        <a:cubicBezTo>
                          <a:pt x="1" y="294"/>
                          <a:pt x="1" y="296"/>
                          <a:pt x="1" y="297"/>
                        </a:cubicBezTo>
                        <a:cubicBezTo>
                          <a:pt x="1" y="297"/>
                          <a:pt x="0" y="298"/>
                          <a:pt x="0" y="299"/>
                        </a:cubicBezTo>
                        <a:cubicBezTo>
                          <a:pt x="0" y="301"/>
                          <a:pt x="0" y="303"/>
                          <a:pt x="0" y="305"/>
                        </a:cubicBezTo>
                        <a:cubicBezTo>
                          <a:pt x="0" y="1079"/>
                          <a:pt x="0" y="1079"/>
                          <a:pt x="0" y="1079"/>
                        </a:cubicBezTo>
                        <a:cubicBezTo>
                          <a:pt x="0" y="1112"/>
                          <a:pt x="27" y="1139"/>
                          <a:pt x="60" y="1139"/>
                        </a:cubicBezTo>
                        <a:cubicBezTo>
                          <a:pt x="93" y="1139"/>
                          <a:pt x="120" y="1112"/>
                          <a:pt x="120" y="1079"/>
                        </a:cubicBezTo>
                        <a:cubicBezTo>
                          <a:pt x="120" y="330"/>
                          <a:pt x="120" y="330"/>
                          <a:pt x="120" y="330"/>
                        </a:cubicBezTo>
                        <a:cubicBezTo>
                          <a:pt x="365" y="85"/>
                          <a:pt x="365" y="85"/>
                          <a:pt x="365" y="85"/>
                        </a:cubicBezTo>
                        <a:cubicBezTo>
                          <a:pt x="280" y="0"/>
                          <a:pt x="280" y="0"/>
                          <a:pt x="280" y="0"/>
                        </a:cubicBezTo>
                        <a:lnTo>
                          <a:pt x="18" y="263"/>
                        </a:lnTo>
                        <a:close/>
                      </a:path>
                    </a:pathLst>
                  </a:custGeom>
                  <a:noFill/>
                  <a:ln w="222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47" name="Freeform 520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10" y="3312"/>
                    <a:ext cx="62" cy="62"/>
                  </a:xfrm>
                  <a:custGeom>
                    <a:avLst/>
                    <a:gdLst>
                      <a:gd name="T0" fmla="*/ 1 w 286"/>
                      <a:gd name="T1" fmla="*/ 0 h 286"/>
                      <a:gd name="T2" fmla="*/ 0 w 286"/>
                      <a:gd name="T3" fmla="*/ 0 h 286"/>
                      <a:gd name="T4" fmla="*/ 0 w 286"/>
                      <a:gd name="T5" fmla="*/ 0 h 286"/>
                      <a:gd name="T6" fmla="*/ 0 w 286"/>
                      <a:gd name="T7" fmla="*/ 1 h 286"/>
                      <a:gd name="T8" fmla="*/ 1 w 286"/>
                      <a:gd name="T9" fmla="*/ 0 h 286"/>
                      <a:gd name="T10" fmla="*/ 1 w 286"/>
                      <a:gd name="T11" fmla="*/ 0 h 28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6"/>
                      <a:gd name="T19" fmla="*/ 0 h 286"/>
                      <a:gd name="T20" fmla="*/ 286 w 286"/>
                      <a:gd name="T21" fmla="*/ 286 h 28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6" h="286">
                        <a:moveTo>
                          <a:pt x="262" y="24"/>
                        </a:moveTo>
                        <a:cubicBezTo>
                          <a:pt x="239" y="0"/>
                          <a:pt x="201" y="0"/>
                          <a:pt x="178" y="24"/>
                        </a:cubicBezTo>
                        <a:cubicBezTo>
                          <a:pt x="0" y="201"/>
                          <a:pt x="0" y="201"/>
                          <a:pt x="0" y="201"/>
                        </a:cubicBezTo>
                        <a:cubicBezTo>
                          <a:pt x="85" y="286"/>
                          <a:pt x="85" y="286"/>
                          <a:pt x="85" y="286"/>
                        </a:cubicBezTo>
                        <a:cubicBezTo>
                          <a:pt x="262" y="108"/>
                          <a:pt x="262" y="108"/>
                          <a:pt x="262" y="108"/>
                        </a:cubicBezTo>
                        <a:cubicBezTo>
                          <a:pt x="286" y="85"/>
                          <a:pt x="286" y="47"/>
                          <a:pt x="262" y="24"/>
                        </a:cubicBezTo>
                        <a:close/>
                      </a:path>
                    </a:pathLst>
                  </a:custGeom>
                  <a:noFill/>
                  <a:ln w="222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46288" name="Freeform 528"/>
            <p:cNvSpPr>
              <a:spLocks/>
            </p:cNvSpPr>
            <p:nvPr/>
          </p:nvSpPr>
          <p:spPr bwMode="auto">
            <a:xfrm>
              <a:off x="5207000" y="2667000"/>
              <a:ext cx="381000" cy="355600"/>
            </a:xfrm>
            <a:custGeom>
              <a:avLst/>
              <a:gdLst>
                <a:gd name="T0" fmla="*/ 0 w 240"/>
                <a:gd name="T1" fmla="*/ 2147483647 h 224"/>
                <a:gd name="T2" fmla="*/ 2147483647 w 240"/>
                <a:gd name="T3" fmla="*/ 2147483647 h 224"/>
                <a:gd name="T4" fmla="*/ 2147483647 w 240"/>
                <a:gd name="T5" fmla="*/ 2147483647 h 224"/>
                <a:gd name="T6" fmla="*/ 0 60000 65536"/>
                <a:gd name="T7" fmla="*/ 0 60000 65536"/>
                <a:gd name="T8" fmla="*/ 0 60000 65536"/>
                <a:gd name="T9" fmla="*/ 0 w 240"/>
                <a:gd name="T10" fmla="*/ 0 h 224"/>
                <a:gd name="T11" fmla="*/ 240 w 240"/>
                <a:gd name="T12" fmla="*/ 224 h 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224">
                  <a:moveTo>
                    <a:pt x="0" y="32"/>
                  </a:moveTo>
                  <a:cubicBezTo>
                    <a:pt x="76" y="16"/>
                    <a:pt x="152" y="0"/>
                    <a:pt x="192" y="32"/>
                  </a:cubicBezTo>
                  <a:cubicBezTo>
                    <a:pt x="232" y="64"/>
                    <a:pt x="236" y="144"/>
                    <a:pt x="240" y="224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560" name="Group 366"/>
            <p:cNvGrpSpPr>
              <a:grpSpLocks noChangeAspect="1"/>
            </p:cNvGrpSpPr>
            <p:nvPr/>
          </p:nvGrpSpPr>
          <p:grpSpPr bwMode="auto">
            <a:xfrm>
              <a:off x="5715000" y="4267200"/>
              <a:ext cx="585788" cy="639763"/>
              <a:chOff x="1216" y="1800"/>
              <a:chExt cx="420" cy="459"/>
            </a:xfrm>
          </p:grpSpPr>
          <p:sp>
            <p:nvSpPr>
              <p:cNvPr id="23784" name="Oval 367"/>
              <p:cNvSpPr>
                <a:spLocks noChangeAspect="1" noChangeArrowheads="1"/>
              </p:cNvSpPr>
              <p:nvPr/>
            </p:nvSpPr>
            <p:spPr bwMode="auto">
              <a:xfrm>
                <a:off x="1284" y="1844"/>
                <a:ext cx="296" cy="361"/>
              </a:xfrm>
              <a:prstGeom prst="ellipse">
                <a:avLst/>
              </a:prstGeom>
              <a:solidFill>
                <a:srgbClr val="660033">
                  <a:alpha val="69019"/>
                </a:srgbClr>
              </a:solidFill>
              <a:ln w="127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85" name="Oval 368"/>
              <p:cNvSpPr>
                <a:spLocks noChangeAspect="1" noChangeArrowheads="1"/>
              </p:cNvSpPr>
              <p:nvPr/>
            </p:nvSpPr>
            <p:spPr bwMode="auto">
              <a:xfrm>
                <a:off x="1540" y="1962"/>
                <a:ext cx="96" cy="85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86" name="Oval 369"/>
              <p:cNvSpPr>
                <a:spLocks noChangeAspect="1" noChangeArrowheads="1"/>
              </p:cNvSpPr>
              <p:nvPr/>
            </p:nvSpPr>
            <p:spPr bwMode="auto">
              <a:xfrm>
                <a:off x="1461" y="1815"/>
                <a:ext cx="98" cy="93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87" name="Oval 370"/>
              <p:cNvSpPr>
                <a:spLocks noChangeAspect="1" noChangeArrowheads="1"/>
              </p:cNvSpPr>
              <p:nvPr/>
            </p:nvSpPr>
            <p:spPr bwMode="auto">
              <a:xfrm>
                <a:off x="1392" y="2169"/>
                <a:ext cx="95" cy="85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88" name="Oval 371"/>
              <p:cNvSpPr>
                <a:spLocks noChangeAspect="1" noChangeArrowheads="1"/>
              </p:cNvSpPr>
              <p:nvPr/>
            </p:nvSpPr>
            <p:spPr bwMode="auto">
              <a:xfrm>
                <a:off x="1242" y="1859"/>
                <a:ext cx="87" cy="94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89" name="Oval 372"/>
              <p:cNvSpPr>
                <a:spLocks noChangeAspect="1" noChangeArrowheads="1"/>
              </p:cNvSpPr>
              <p:nvPr/>
            </p:nvSpPr>
            <p:spPr bwMode="auto">
              <a:xfrm rot="-2865547">
                <a:off x="1536" y="2069"/>
                <a:ext cx="89" cy="6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790" name="Oval 373"/>
              <p:cNvSpPr>
                <a:spLocks noChangeAspect="1" noChangeArrowheads="1"/>
              </p:cNvSpPr>
              <p:nvPr/>
            </p:nvSpPr>
            <p:spPr bwMode="auto">
              <a:xfrm rot="-8502258">
                <a:off x="1311" y="2169"/>
                <a:ext cx="81" cy="7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/>
              </a:p>
            </p:txBody>
          </p:sp>
          <p:sp>
            <p:nvSpPr>
              <p:cNvPr id="23791" name="Oval 374"/>
              <p:cNvSpPr>
                <a:spLocks noChangeAspect="1" noChangeArrowheads="1"/>
              </p:cNvSpPr>
              <p:nvPr/>
            </p:nvSpPr>
            <p:spPr bwMode="auto">
              <a:xfrm rot="-2865547">
                <a:off x="1232" y="2092"/>
                <a:ext cx="88" cy="6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792" name="Oval 375"/>
              <p:cNvSpPr>
                <a:spLocks noChangeAspect="1" noChangeArrowheads="1"/>
              </p:cNvSpPr>
              <p:nvPr/>
            </p:nvSpPr>
            <p:spPr bwMode="auto">
              <a:xfrm>
                <a:off x="1392" y="1800"/>
                <a:ext cx="71" cy="76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93" name="Oval 376"/>
              <p:cNvSpPr>
                <a:spLocks noChangeAspect="1" noChangeArrowheads="1"/>
              </p:cNvSpPr>
              <p:nvPr/>
            </p:nvSpPr>
            <p:spPr bwMode="auto">
              <a:xfrm>
                <a:off x="1297" y="2140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94" name="Oval 377"/>
              <p:cNvSpPr>
                <a:spLocks noChangeAspect="1" noChangeArrowheads="1"/>
              </p:cNvSpPr>
              <p:nvPr/>
            </p:nvSpPr>
            <p:spPr bwMode="auto">
              <a:xfrm>
                <a:off x="1527" y="2140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95" name="Oval 378"/>
              <p:cNvSpPr>
                <a:spLocks noChangeAspect="1" noChangeArrowheads="1"/>
              </p:cNvSpPr>
              <p:nvPr/>
            </p:nvSpPr>
            <p:spPr bwMode="auto">
              <a:xfrm rot="-3749160">
                <a:off x="1202" y="1991"/>
                <a:ext cx="105" cy="77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23796" name="Oval 379"/>
              <p:cNvSpPr>
                <a:spLocks noChangeAspect="1" noChangeArrowheads="1"/>
              </p:cNvSpPr>
              <p:nvPr/>
            </p:nvSpPr>
            <p:spPr bwMode="auto">
              <a:xfrm>
                <a:off x="1540" y="1903"/>
                <a:ext cx="39" cy="4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97" name="Oval 380"/>
              <p:cNvSpPr>
                <a:spLocks noChangeAspect="1" noChangeArrowheads="1"/>
              </p:cNvSpPr>
              <p:nvPr/>
            </p:nvSpPr>
            <p:spPr bwMode="auto">
              <a:xfrm>
                <a:off x="1554" y="2129"/>
                <a:ext cx="39" cy="42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98" name="Oval 381"/>
              <p:cNvSpPr>
                <a:spLocks noChangeAspect="1" noChangeArrowheads="1"/>
              </p:cNvSpPr>
              <p:nvPr/>
            </p:nvSpPr>
            <p:spPr bwMode="auto">
              <a:xfrm>
                <a:off x="1270" y="1948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799" name="Oval 382"/>
              <p:cNvSpPr>
                <a:spLocks noChangeAspect="1" noChangeArrowheads="1"/>
              </p:cNvSpPr>
              <p:nvPr/>
            </p:nvSpPr>
            <p:spPr bwMode="auto">
              <a:xfrm rot="3068867">
                <a:off x="1459" y="2168"/>
                <a:ext cx="105" cy="77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23800" name="Oval 383"/>
              <p:cNvSpPr>
                <a:spLocks noChangeAspect="1" noChangeArrowheads="1"/>
              </p:cNvSpPr>
              <p:nvPr/>
            </p:nvSpPr>
            <p:spPr bwMode="auto">
              <a:xfrm>
                <a:off x="1581" y="1933"/>
                <a:ext cx="39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801" name="Oval 384"/>
              <p:cNvSpPr>
                <a:spLocks noChangeAspect="1" noChangeArrowheads="1"/>
              </p:cNvSpPr>
              <p:nvPr/>
            </p:nvSpPr>
            <p:spPr bwMode="auto">
              <a:xfrm rot="3068867">
                <a:off x="1239" y="2040"/>
                <a:ext cx="85" cy="78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23802" name="Oval 385"/>
              <p:cNvSpPr>
                <a:spLocks noChangeAspect="1" noChangeArrowheads="1"/>
              </p:cNvSpPr>
              <p:nvPr/>
            </p:nvSpPr>
            <p:spPr bwMode="auto">
              <a:xfrm>
                <a:off x="1324" y="1815"/>
                <a:ext cx="88" cy="94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803" name="Oval 386"/>
              <p:cNvSpPr>
                <a:spLocks noChangeAspect="1" noChangeArrowheads="1"/>
              </p:cNvSpPr>
              <p:nvPr/>
            </p:nvSpPr>
            <p:spPr bwMode="auto">
              <a:xfrm>
                <a:off x="1311" y="1874"/>
                <a:ext cx="38" cy="41"/>
              </a:xfrm>
              <a:prstGeom prst="ellipse">
                <a:avLst/>
              </a:prstGeom>
              <a:solidFill>
                <a:srgbClr val="660033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804" name="Oval 387"/>
              <p:cNvSpPr>
                <a:spLocks noChangeAspect="1" noChangeArrowheads="1"/>
              </p:cNvSpPr>
              <p:nvPr/>
            </p:nvSpPr>
            <p:spPr bwMode="auto">
              <a:xfrm rot="3068867">
                <a:off x="1324" y="1991"/>
                <a:ext cx="105" cy="7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23805" name="Oval 388"/>
              <p:cNvSpPr>
                <a:spLocks noChangeAspect="1" noChangeArrowheads="1"/>
              </p:cNvSpPr>
              <p:nvPr/>
            </p:nvSpPr>
            <p:spPr bwMode="auto">
              <a:xfrm>
                <a:off x="1432" y="1933"/>
                <a:ext cx="39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806" name="Oval 389"/>
              <p:cNvSpPr>
                <a:spLocks noChangeAspect="1" noChangeArrowheads="1"/>
              </p:cNvSpPr>
              <p:nvPr/>
            </p:nvSpPr>
            <p:spPr bwMode="auto">
              <a:xfrm rot="-2865547">
                <a:off x="1435" y="2033"/>
                <a:ext cx="88" cy="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</p:grpSp>
        <p:sp>
          <p:nvSpPr>
            <p:cNvPr id="246289" name="Freeform 529"/>
            <p:cNvSpPr>
              <a:spLocks/>
            </p:cNvSpPr>
            <p:nvPr/>
          </p:nvSpPr>
          <p:spPr bwMode="auto">
            <a:xfrm>
              <a:off x="5867400" y="3581400"/>
              <a:ext cx="165100" cy="609600"/>
            </a:xfrm>
            <a:custGeom>
              <a:avLst/>
              <a:gdLst>
                <a:gd name="T0" fmla="*/ 0 w 104"/>
                <a:gd name="T1" fmla="*/ 0 h 384"/>
                <a:gd name="T2" fmla="*/ 2147483647 w 104"/>
                <a:gd name="T3" fmla="*/ 2147483647 h 384"/>
                <a:gd name="T4" fmla="*/ 2147483647 w 104"/>
                <a:gd name="T5" fmla="*/ 2147483647 h 384"/>
                <a:gd name="T6" fmla="*/ 0 60000 65536"/>
                <a:gd name="T7" fmla="*/ 0 60000 65536"/>
                <a:gd name="T8" fmla="*/ 0 60000 65536"/>
                <a:gd name="T9" fmla="*/ 0 w 104"/>
                <a:gd name="T10" fmla="*/ 0 h 384"/>
                <a:gd name="T11" fmla="*/ 104 w 10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384">
                  <a:moveTo>
                    <a:pt x="0" y="0"/>
                  </a:moveTo>
                  <a:cubicBezTo>
                    <a:pt x="44" y="64"/>
                    <a:pt x="88" y="128"/>
                    <a:pt x="96" y="192"/>
                  </a:cubicBezTo>
                  <a:cubicBezTo>
                    <a:pt x="104" y="256"/>
                    <a:pt x="76" y="320"/>
                    <a:pt x="48" y="384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61" name="Line 211"/>
            <p:cNvSpPr>
              <a:spLocks noChangeAspect="1" noChangeShapeType="1"/>
            </p:cNvSpPr>
            <p:nvPr/>
          </p:nvSpPr>
          <p:spPr bwMode="auto">
            <a:xfrm rot="-33700">
              <a:off x="6078538" y="4786313"/>
              <a:ext cx="3175" cy="276225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62" name="Line 211"/>
            <p:cNvSpPr>
              <a:spLocks noChangeAspect="1" noChangeShapeType="1"/>
            </p:cNvSpPr>
            <p:nvPr/>
          </p:nvSpPr>
          <p:spPr bwMode="auto">
            <a:xfrm rot="-33700">
              <a:off x="5976938" y="4787900"/>
              <a:ext cx="1587" cy="273050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5130800" y="4419600"/>
              <a:ext cx="584200" cy="254000"/>
            </a:xfrm>
            <a:custGeom>
              <a:avLst/>
              <a:gdLst>
                <a:gd name="connsiteX0" fmla="*/ 0 w 584200"/>
                <a:gd name="connsiteY0" fmla="*/ 0 h 254000"/>
                <a:gd name="connsiteX1" fmla="*/ 101600 w 584200"/>
                <a:gd name="connsiteY1" fmla="*/ 215900 h 254000"/>
                <a:gd name="connsiteX2" fmla="*/ 381000 w 584200"/>
                <a:gd name="connsiteY2" fmla="*/ 254000 h 254000"/>
                <a:gd name="connsiteX3" fmla="*/ 584200 w 584200"/>
                <a:gd name="connsiteY3" fmla="*/ 2413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200" h="254000">
                  <a:moveTo>
                    <a:pt x="0" y="0"/>
                  </a:moveTo>
                  <a:lnTo>
                    <a:pt x="101600" y="215900"/>
                  </a:lnTo>
                  <a:lnTo>
                    <a:pt x="381000" y="254000"/>
                  </a:lnTo>
                  <a:lnTo>
                    <a:pt x="584200" y="24130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059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4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8" grpId="0" animBg="1"/>
      <p:bldP spid="246265" grpId="0"/>
      <p:bldP spid="2458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2343" y="6173787"/>
            <a:ext cx="2133600" cy="365125"/>
          </a:xfrm>
        </p:spPr>
        <p:txBody>
          <a:bodyPr/>
          <a:lstStyle/>
          <a:p>
            <a:fld id="{2A70FF99-A244-614C-888F-8DB8E801596F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891" y="3148354"/>
            <a:ext cx="3657600" cy="3140766"/>
          </a:xfrm>
          <a:prstGeom prst="rect">
            <a:avLst/>
          </a:prstGeom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43120" y="2941851"/>
            <a:ext cx="4572000" cy="3169868"/>
            <a:chOff x="221783" y="216566"/>
            <a:chExt cx="5656534" cy="39217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917" y="216566"/>
              <a:ext cx="5486400" cy="36576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56004" y="360957"/>
              <a:ext cx="5534165" cy="3362096"/>
              <a:chOff x="379637" y="1730436"/>
              <a:chExt cx="5534165" cy="3362096"/>
            </a:xfrm>
          </p:grpSpPr>
          <p:sp>
            <p:nvSpPr>
              <p:cNvPr id="13" name="TextBox 12"/>
              <p:cNvSpPr txBox="1"/>
              <p:nvPr/>
            </p:nvSpPr>
            <p:spPr>
              <a:xfrm rot="16200000">
                <a:off x="-189031" y="2299104"/>
                <a:ext cx="14758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B220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97615" y="4753978"/>
                <a:ext cx="15291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B6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604363" y="4753977"/>
                <a:ext cx="15336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TLR9KO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356821" y="4735198"/>
                <a:ext cx="1556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TLR7KO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70180" y="3799811"/>
              <a:ext cx="5019989" cy="338554"/>
              <a:chOff x="676301" y="5536843"/>
              <a:chExt cx="7058282" cy="33855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221968" y="5536843"/>
                <a:ext cx="21273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CFSE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676301" y="5734090"/>
                <a:ext cx="3019467" cy="2807"/>
              </a:xfrm>
              <a:prstGeom prst="line">
                <a:avLst/>
              </a:prstGeom>
              <a:ln w="254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4846790" y="5755084"/>
                <a:ext cx="2887793" cy="0"/>
              </a:xfrm>
              <a:prstGeom prst="line">
                <a:avLst/>
              </a:prstGeom>
              <a:ln w="254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 rot="16200000">
              <a:off x="-346030" y="2478133"/>
              <a:ext cx="1474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events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1415" y="129379"/>
            <a:ext cx="8863366" cy="2543854"/>
            <a:chOff x="98389" y="155035"/>
            <a:chExt cx="8863366" cy="2543854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394919" y="155035"/>
              <a:ext cx="3510539" cy="1911414"/>
              <a:chOff x="1381123" y="1250747"/>
              <a:chExt cx="7305677" cy="3977786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1381123" y="1807924"/>
                <a:ext cx="1238309" cy="512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FFFF"/>
                    </a:solidFill>
                  </a:rPr>
                  <a:t>B6.μMT 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3743455" y="1250747"/>
                <a:ext cx="1920658" cy="1828800"/>
                <a:chOff x="1075079" y="1499892"/>
                <a:chExt cx="1920658" cy="1828800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1121008" y="1453963"/>
                  <a:ext cx="1828800" cy="1920658"/>
                </a:xfrm>
                <a:prstGeom prst="rect">
                  <a:avLst/>
                </a:prstGeom>
              </p:spPr>
            </p:pic>
            <p:sp>
              <p:nvSpPr>
                <p:cNvPr id="50" name="TextBox 49"/>
                <p:cNvSpPr txBox="1"/>
                <p:nvPr/>
              </p:nvSpPr>
              <p:spPr>
                <a:xfrm>
                  <a:off x="1825544" y="1786081"/>
                  <a:ext cx="664731" cy="512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rgbClr val="FFFFFF"/>
                      </a:solidFill>
                    </a:rPr>
                    <a:t>B6 </a:t>
                  </a:r>
                  <a:endParaRPr lang="en-US" sz="10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5212077" y="2166823"/>
                <a:ext cx="1920658" cy="1828800"/>
                <a:chOff x="1075079" y="1499892"/>
                <a:chExt cx="1920658" cy="1828800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1121008" y="1453963"/>
                  <a:ext cx="1828800" cy="1920658"/>
                </a:xfrm>
                <a:prstGeom prst="rect">
                  <a:avLst/>
                </a:prstGeom>
              </p:spPr>
            </p:pic>
            <p:sp>
              <p:nvSpPr>
                <p:cNvPr id="48" name="TextBox 47"/>
                <p:cNvSpPr txBox="1"/>
                <p:nvPr/>
              </p:nvSpPr>
              <p:spPr>
                <a:xfrm>
                  <a:off x="1446646" y="1796578"/>
                  <a:ext cx="1222072" cy="512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bg1"/>
                      </a:solidFill>
                      <a:cs typeface="Arial"/>
                    </a:rPr>
                    <a:t>TLR9KO</a:t>
                  </a:r>
                  <a:endParaRPr lang="en-US" sz="1000" dirty="0">
                    <a:solidFill>
                      <a:schemeClr val="bg1"/>
                    </a:solidFill>
                    <a:cs typeface="Arial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6766142" y="3218715"/>
                <a:ext cx="1920658" cy="1828800"/>
                <a:chOff x="1075079" y="1499892"/>
                <a:chExt cx="1920658" cy="1828800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1121008" y="1453963"/>
                  <a:ext cx="1828800" cy="1920658"/>
                </a:xfrm>
                <a:prstGeom prst="rect">
                  <a:avLst/>
                </a:prstGeom>
              </p:spPr>
            </p:pic>
            <p:sp>
              <p:nvSpPr>
                <p:cNvPr id="46" name="TextBox 45"/>
                <p:cNvSpPr txBox="1"/>
                <p:nvPr/>
              </p:nvSpPr>
              <p:spPr>
                <a:xfrm>
                  <a:off x="1446646" y="1786081"/>
                  <a:ext cx="1222072" cy="512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rgbClr val="FFFFFF"/>
                      </a:solidFill>
                      <a:cs typeface="Arial"/>
                    </a:rPr>
                    <a:t>TLR7KO</a:t>
                  </a:r>
                  <a:endParaRPr lang="en-US" sz="1000" dirty="0">
                    <a:solidFill>
                      <a:srgbClr val="FFFFFF"/>
                    </a:solidFill>
                    <a:cs typeface="Arial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5020613" y="1998307"/>
                <a:ext cx="715033" cy="512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cs typeface="Arial"/>
                  </a:rPr>
                  <a:t>OR</a:t>
                </a:r>
                <a:endParaRPr lang="en-US" sz="1000" b="1" dirty="0">
                  <a:cs typeface="Arial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509520" y="3048200"/>
                <a:ext cx="715033" cy="512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cs typeface="Arial"/>
                  </a:rPr>
                  <a:t>OR</a:t>
                </a:r>
                <a:endParaRPr lang="en-US" sz="1000" b="1" dirty="0">
                  <a:cs typeface="Arial"/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3218347" y="3399733"/>
                <a:ext cx="1920658" cy="1828800"/>
                <a:chOff x="1767867" y="3342493"/>
                <a:chExt cx="1920658" cy="1828800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 rot="10800000">
                  <a:off x="1767867" y="3342493"/>
                  <a:ext cx="1920658" cy="1828800"/>
                  <a:chOff x="1075079" y="1499892"/>
                  <a:chExt cx="1920658" cy="1828800"/>
                </a:xfrm>
              </p:grpSpPr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6200000">
                    <a:off x="1121008" y="1453963"/>
                    <a:ext cx="1828800" cy="1920658"/>
                  </a:xfrm>
                  <a:prstGeom prst="rect">
                    <a:avLst/>
                  </a:prstGeom>
                </p:spPr>
              </p:pic>
              <p:sp>
                <p:nvSpPr>
                  <p:cNvPr id="44" name="TextBox 43"/>
                  <p:cNvSpPr txBox="1"/>
                  <p:nvPr/>
                </p:nvSpPr>
                <p:spPr>
                  <a:xfrm rot="10800000">
                    <a:off x="1266138" y="1858036"/>
                    <a:ext cx="1238309" cy="5124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solidFill>
                          <a:srgbClr val="FFFFFF"/>
                        </a:solidFill>
                      </a:rPr>
                      <a:t>B6.μMT </a:t>
                    </a:r>
                  </a:p>
                </p:txBody>
              </p:sp>
            </p:grpSp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60" b="91942" l="154" r="94538">
                              <a14:backgroundMark x1="49077" y1="45252" x2="49077" y2="45252"/>
                              <a14:backgroundMark x1="49077" y1="45252" x2="49077" y2="45252"/>
                              <a14:backgroundMark x1="33923" y1="50863" x2="33923" y2="5086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b="6918"/>
                <a:stretch/>
              </p:blipFill>
              <p:spPr>
                <a:xfrm rot="4570165">
                  <a:off x="3031984" y="3588275"/>
                  <a:ext cx="548640" cy="572025"/>
                </a:xfrm>
                <a:prstGeom prst="rect">
                  <a:avLst/>
                </a:prstGeom>
              </p:spPr>
            </p:pic>
          </p:grpSp>
          <p:sp>
            <p:nvSpPr>
              <p:cNvPr id="39" name="TextBox 38"/>
              <p:cNvSpPr txBox="1"/>
              <p:nvPr/>
            </p:nvSpPr>
            <p:spPr>
              <a:xfrm>
                <a:off x="2935670" y="2767822"/>
                <a:ext cx="1493927" cy="1152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8000"/>
                    </a:solidFill>
                  </a:rPr>
                  <a:t>B</a:t>
                </a:r>
                <a:r>
                  <a:rPr lang="en-US" sz="1600" b="1" dirty="0" smtClean="0">
                    <a:solidFill>
                      <a:srgbClr val="008000"/>
                    </a:solidFill>
                  </a:rPr>
                  <a:t> cells</a:t>
                </a:r>
              </a:p>
              <a:p>
                <a:pPr algn="ctr"/>
                <a:r>
                  <a:rPr lang="en-US" sz="1400" b="1" dirty="0" smtClean="0">
                    <a:solidFill>
                      <a:srgbClr val="008000"/>
                    </a:solidFill>
                  </a:rPr>
                  <a:t>5 x 10</a:t>
                </a:r>
                <a:r>
                  <a:rPr lang="en-US" sz="1400" b="1" baseline="30000" dirty="0" smtClean="0">
                    <a:solidFill>
                      <a:srgbClr val="008000"/>
                    </a:solidFill>
                  </a:rPr>
                  <a:t>6</a:t>
                </a:r>
                <a:endParaRPr lang="en-US" sz="1400" b="1" dirty="0">
                  <a:solidFill>
                    <a:srgbClr val="008000"/>
                  </a:solidFill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704377" y="1078617"/>
              <a:ext cx="878779" cy="922919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836718" y="1538715"/>
              <a:ext cx="5950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FFFFFF"/>
                  </a:solidFill>
                </a:rPr>
                <a:t>B6.μMT </a:t>
              </a:r>
            </a:p>
          </p:txBody>
        </p:sp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611404" y="781208"/>
              <a:ext cx="914400" cy="877017"/>
              <a:chOff x="358656" y="465849"/>
              <a:chExt cx="1255197" cy="120388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60" b="91942" l="154" r="94538">
                            <a14:backgroundMark x1="49077" y1="45252" x2="49077" y2="45252"/>
                            <a14:backgroundMark x1="49077" y1="45252" x2="49077" y2="45252"/>
                            <a14:backgroundMark x1="33923" y1="50863" x2="33923" y2="50863"/>
                          </a14:backgroundRemoval>
                        </a14:imgEffect>
                      </a14:imgLayer>
                    </a14:imgProps>
                  </a:ext>
                </a:extLst>
              </a:blip>
              <a:srcRect b="6918"/>
              <a:stretch/>
            </p:blipFill>
            <p:spPr>
              <a:xfrm rot="4570165">
                <a:off x="384314" y="440191"/>
                <a:ext cx="1203881" cy="1255197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 rot="1926582">
                <a:off x="719140" y="910766"/>
                <a:ext cx="523868" cy="20169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153476" y="731355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SRBC</a:t>
              </a:r>
              <a:endParaRPr lang="en-US" b="1" dirty="0"/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2786651" y="1706256"/>
              <a:ext cx="1319167" cy="19453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1342070" y="2329557"/>
              <a:ext cx="7097234" cy="50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521397" y="2329557"/>
              <a:ext cx="8364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               Day 0                                    Day 2							 Day 6                                                                                          </a:t>
              </a:r>
              <a:endParaRPr lang="en-US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8389" y="1971124"/>
              <a:ext cx="8863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             Immunization                cell transfer                                    </a:t>
              </a:r>
              <a:r>
                <a:rPr lang="en-US" b="1" dirty="0" smtClean="0">
                  <a:solidFill>
                    <a:srgbClr val="008000"/>
                  </a:solidFill>
                  <a:latin typeface="Arial"/>
                  <a:cs typeface="Arial"/>
                </a:rPr>
                <a:t>CFSE dilution</a:t>
              </a:r>
              <a:endParaRPr lang="en-US" b="1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16764" y="266899"/>
            <a:ext cx="2363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In-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vivo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Proliferation</a:t>
            </a: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7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21</a:t>
            </a:fld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45489" y="772830"/>
            <a:ext cx="8229600" cy="1779396"/>
            <a:chOff x="291177" y="460618"/>
            <a:chExt cx="7757553" cy="1677332"/>
          </a:xfrm>
        </p:grpSpPr>
        <p:sp>
          <p:nvSpPr>
            <p:cNvPr id="4" name="TextBox 3"/>
            <p:cNvSpPr txBox="1"/>
            <p:nvPr/>
          </p:nvSpPr>
          <p:spPr>
            <a:xfrm rot="16200000">
              <a:off x="7854" y="1242208"/>
              <a:ext cx="854241" cy="287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Arial"/>
                  <a:cs typeface="Arial"/>
                </a:rPr>
                <a:t>Ki67</a:t>
              </a:r>
              <a:r>
                <a:rPr lang="en-US" sz="1600" b="1" dirty="0">
                  <a:latin typeface="Arial"/>
                  <a:cs typeface="Arial"/>
                </a:rPr>
                <a:t> </a:t>
              </a:r>
              <a:r>
                <a:rPr lang="en-US" sz="1600" b="1" dirty="0">
                  <a:solidFill>
                    <a:srgbClr val="0000FF"/>
                  </a:solidFill>
                  <a:latin typeface="Arial"/>
                  <a:cs typeface="Arial"/>
                </a:rPr>
                <a:t>IgD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10995" y="488824"/>
              <a:ext cx="379681" cy="287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B6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5729" y="480986"/>
              <a:ext cx="1415950" cy="287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Sle1b/TLR7 KO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47429" y="474483"/>
              <a:ext cx="1415950" cy="287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Sle1b/TLR9 KO</a:t>
              </a:r>
            </a:p>
          </p:txBody>
        </p:sp>
        <p:pic>
          <p:nvPicPr>
            <p:cNvPr id="8" name="Picture 7" descr="EW57-1 Sle1bTLR9KO_Image010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930" y="766350"/>
              <a:ext cx="1828800" cy="1371600"/>
            </a:xfrm>
            <a:prstGeom prst="rect">
              <a:avLst/>
            </a:prstGeom>
          </p:spPr>
        </p:pic>
        <p:pic>
          <p:nvPicPr>
            <p:cNvPr id="9" name="Picture 8" descr="EW60-2 B6 6m female_Image019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07" y="760806"/>
              <a:ext cx="1828800" cy="1371600"/>
            </a:xfrm>
            <a:prstGeom prst="rect">
              <a:avLst/>
            </a:prstGeom>
          </p:spPr>
        </p:pic>
        <p:pic>
          <p:nvPicPr>
            <p:cNvPr id="10" name="Picture 9" descr="Sle1b TLR7KO EW49-2 and 4_Image016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7613" y="766350"/>
              <a:ext cx="1828800" cy="13716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77624" y="766322"/>
              <a:ext cx="1828837" cy="137162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999589" y="460618"/>
              <a:ext cx="621897" cy="287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Sle1b</a:t>
              </a: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772563" y="3195470"/>
            <a:ext cx="5486400" cy="2771144"/>
            <a:chOff x="253823" y="3215705"/>
            <a:chExt cx="3657600" cy="184742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b="51063"/>
            <a:stretch/>
          </p:blipFill>
          <p:spPr>
            <a:xfrm>
              <a:off x="253823" y="3380961"/>
              <a:ext cx="3657600" cy="168217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95412" y="4744794"/>
              <a:ext cx="341687" cy="266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B6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59618" y="4740870"/>
              <a:ext cx="807059" cy="266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TLR9KO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30495" y="4740870"/>
              <a:ext cx="807059" cy="266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TLR7KO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73886" y="3215705"/>
              <a:ext cx="164208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Anti IgM /anti CD40 stimulation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64434" y="4099353"/>
              <a:ext cx="597520" cy="822259"/>
              <a:chOff x="1231285" y="5248932"/>
              <a:chExt cx="1474426" cy="1390876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V="1">
                <a:off x="1447558" y="5956611"/>
                <a:ext cx="0" cy="487947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455641" y="6444557"/>
                <a:ext cx="411545" cy="1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 rot="16200000">
                <a:off x="1147569" y="5332648"/>
                <a:ext cx="623109" cy="455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B220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867185" y="6327440"/>
                <a:ext cx="838526" cy="312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Ki67</a:t>
                </a: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0" y="6089479"/>
            <a:ext cx="91439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TLR7 is required for optimal proliferation of B cells upon BCR stimulation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87489" y="4687369"/>
            <a:ext cx="6393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15.5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752451" y="4710280"/>
            <a:ext cx="6393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21.0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340710" y="4685949"/>
            <a:ext cx="6393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11.5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622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716024"/>
            <a:ext cx="5181600" cy="36560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2126" y="1246297"/>
            <a:ext cx="4271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Anti IgM /anti-CD40 stimulation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5510" y="152714"/>
            <a:ext cx="8274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3. What is the effect of TLR7 and 9 on B cell survival?</a:t>
            </a:r>
          </a:p>
        </p:txBody>
      </p:sp>
    </p:spTree>
    <p:extLst>
      <p:ext uri="{BB962C8B-B14F-4D97-AF65-F5344CB8AC3E}">
        <p14:creationId xmlns:p14="http://schemas.microsoft.com/office/powerpoint/2010/main" val="340862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val 171"/>
          <p:cNvSpPr>
            <a:spLocks noChangeAspect="1" noChangeArrowheads="1"/>
          </p:cNvSpPr>
          <p:nvPr/>
        </p:nvSpPr>
        <p:spPr bwMode="auto">
          <a:xfrm rot="16497660">
            <a:off x="5509704" y="1087270"/>
            <a:ext cx="1602115" cy="1609344"/>
          </a:xfrm>
          <a:prstGeom prst="ellipse">
            <a:avLst/>
          </a:prstGeom>
          <a:solidFill>
            <a:srgbClr val="FFFFFF"/>
          </a:solidFill>
          <a:ln w="3175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23</a:t>
            </a:fld>
            <a:endParaRPr lang="en-US"/>
          </a:p>
        </p:txBody>
      </p:sp>
      <p:sp>
        <p:nvSpPr>
          <p:cNvPr id="4" name="Oval 171"/>
          <p:cNvSpPr>
            <a:spLocks noChangeAspect="1" noChangeArrowheads="1"/>
          </p:cNvSpPr>
          <p:nvPr/>
        </p:nvSpPr>
        <p:spPr bwMode="auto">
          <a:xfrm rot="16497660">
            <a:off x="2758041" y="1712748"/>
            <a:ext cx="1602115" cy="1609344"/>
          </a:xfrm>
          <a:prstGeom prst="ellipse">
            <a:avLst/>
          </a:prstGeom>
          <a:solidFill>
            <a:srgbClr val="FFFFFF"/>
          </a:solidFill>
          <a:ln w="3175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grpSp>
        <p:nvGrpSpPr>
          <p:cNvPr id="7" name="Group 366"/>
          <p:cNvGrpSpPr>
            <a:grpSpLocks noChangeAspect="1"/>
          </p:cNvGrpSpPr>
          <p:nvPr/>
        </p:nvGrpSpPr>
        <p:grpSpPr bwMode="auto">
          <a:xfrm>
            <a:off x="630766" y="1208635"/>
            <a:ext cx="836613" cy="914400"/>
            <a:chOff x="1216" y="1800"/>
            <a:chExt cx="420" cy="459"/>
          </a:xfrm>
        </p:grpSpPr>
        <p:sp>
          <p:nvSpPr>
            <p:cNvPr id="8" name="Oval 367"/>
            <p:cNvSpPr>
              <a:spLocks noChangeAspect="1" noChangeArrowheads="1"/>
            </p:cNvSpPr>
            <p:nvPr/>
          </p:nvSpPr>
          <p:spPr bwMode="auto">
            <a:xfrm>
              <a:off x="1284" y="1844"/>
              <a:ext cx="296" cy="361"/>
            </a:xfrm>
            <a:prstGeom prst="ellipse">
              <a:avLst/>
            </a:prstGeom>
            <a:solidFill>
              <a:srgbClr val="660033">
                <a:alpha val="69019"/>
              </a:srgbClr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9" name="Oval 368"/>
            <p:cNvSpPr>
              <a:spLocks noChangeAspect="1" noChangeArrowheads="1"/>
            </p:cNvSpPr>
            <p:nvPr/>
          </p:nvSpPr>
          <p:spPr bwMode="auto">
            <a:xfrm>
              <a:off x="1540" y="1962"/>
              <a:ext cx="96" cy="85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0" name="Oval 369"/>
            <p:cNvSpPr>
              <a:spLocks noChangeAspect="1" noChangeArrowheads="1"/>
            </p:cNvSpPr>
            <p:nvPr/>
          </p:nvSpPr>
          <p:spPr bwMode="auto">
            <a:xfrm>
              <a:off x="1461" y="1815"/>
              <a:ext cx="98" cy="93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1" name="Oval 370"/>
            <p:cNvSpPr>
              <a:spLocks noChangeAspect="1" noChangeArrowheads="1"/>
            </p:cNvSpPr>
            <p:nvPr/>
          </p:nvSpPr>
          <p:spPr bwMode="auto">
            <a:xfrm>
              <a:off x="1392" y="2169"/>
              <a:ext cx="95" cy="85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2" name="Oval 371"/>
            <p:cNvSpPr>
              <a:spLocks noChangeAspect="1" noChangeArrowheads="1"/>
            </p:cNvSpPr>
            <p:nvPr/>
          </p:nvSpPr>
          <p:spPr bwMode="auto">
            <a:xfrm>
              <a:off x="1242" y="1859"/>
              <a:ext cx="87" cy="94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3" name="Oval 372"/>
            <p:cNvSpPr>
              <a:spLocks noChangeAspect="1" noChangeArrowheads="1"/>
            </p:cNvSpPr>
            <p:nvPr/>
          </p:nvSpPr>
          <p:spPr bwMode="auto">
            <a:xfrm rot="-2865547">
              <a:off x="1536" y="2069"/>
              <a:ext cx="89" cy="66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 sz="1800"/>
            </a:p>
          </p:txBody>
        </p:sp>
        <p:sp>
          <p:nvSpPr>
            <p:cNvPr id="14" name="Oval 373"/>
            <p:cNvSpPr>
              <a:spLocks noChangeAspect="1" noChangeArrowheads="1"/>
            </p:cNvSpPr>
            <p:nvPr/>
          </p:nvSpPr>
          <p:spPr bwMode="auto">
            <a:xfrm rot="-8502258">
              <a:off x="1311" y="2169"/>
              <a:ext cx="81" cy="72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en-US" sz="1800"/>
            </a:p>
          </p:txBody>
        </p:sp>
        <p:sp>
          <p:nvSpPr>
            <p:cNvPr id="15" name="Oval 374"/>
            <p:cNvSpPr>
              <a:spLocks noChangeAspect="1" noChangeArrowheads="1"/>
            </p:cNvSpPr>
            <p:nvPr/>
          </p:nvSpPr>
          <p:spPr bwMode="auto">
            <a:xfrm rot="-2865547">
              <a:off x="1232" y="2092"/>
              <a:ext cx="88" cy="66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 sz="1800"/>
            </a:p>
          </p:txBody>
        </p:sp>
        <p:sp>
          <p:nvSpPr>
            <p:cNvPr id="16" name="Oval 375"/>
            <p:cNvSpPr>
              <a:spLocks noChangeAspect="1" noChangeArrowheads="1"/>
            </p:cNvSpPr>
            <p:nvPr/>
          </p:nvSpPr>
          <p:spPr bwMode="auto">
            <a:xfrm>
              <a:off x="1392" y="1800"/>
              <a:ext cx="71" cy="76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Oval 376"/>
            <p:cNvSpPr>
              <a:spLocks noChangeAspect="1" noChangeArrowheads="1"/>
            </p:cNvSpPr>
            <p:nvPr/>
          </p:nvSpPr>
          <p:spPr bwMode="auto">
            <a:xfrm>
              <a:off x="1297" y="2140"/>
              <a:ext cx="39" cy="41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Oval 377"/>
            <p:cNvSpPr>
              <a:spLocks noChangeAspect="1" noChangeArrowheads="1"/>
            </p:cNvSpPr>
            <p:nvPr/>
          </p:nvSpPr>
          <p:spPr bwMode="auto">
            <a:xfrm>
              <a:off x="1527" y="2140"/>
              <a:ext cx="39" cy="41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Oval 378"/>
            <p:cNvSpPr>
              <a:spLocks noChangeAspect="1" noChangeArrowheads="1"/>
            </p:cNvSpPr>
            <p:nvPr/>
          </p:nvSpPr>
          <p:spPr bwMode="auto">
            <a:xfrm rot="-3749160">
              <a:off x="1202" y="1991"/>
              <a:ext cx="105" cy="77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 sz="1800"/>
            </a:p>
          </p:txBody>
        </p:sp>
        <p:sp>
          <p:nvSpPr>
            <p:cNvPr id="20" name="Oval 379"/>
            <p:cNvSpPr>
              <a:spLocks noChangeAspect="1" noChangeArrowheads="1"/>
            </p:cNvSpPr>
            <p:nvPr/>
          </p:nvSpPr>
          <p:spPr bwMode="auto">
            <a:xfrm>
              <a:off x="1540" y="1903"/>
              <a:ext cx="39" cy="42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Oval 380"/>
            <p:cNvSpPr>
              <a:spLocks noChangeAspect="1" noChangeArrowheads="1"/>
            </p:cNvSpPr>
            <p:nvPr/>
          </p:nvSpPr>
          <p:spPr bwMode="auto">
            <a:xfrm>
              <a:off x="1554" y="2129"/>
              <a:ext cx="39" cy="42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Oval 381"/>
            <p:cNvSpPr>
              <a:spLocks noChangeAspect="1" noChangeArrowheads="1"/>
            </p:cNvSpPr>
            <p:nvPr/>
          </p:nvSpPr>
          <p:spPr bwMode="auto">
            <a:xfrm>
              <a:off x="1270" y="1948"/>
              <a:ext cx="39" cy="41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Oval 382"/>
            <p:cNvSpPr>
              <a:spLocks noChangeAspect="1" noChangeArrowheads="1"/>
            </p:cNvSpPr>
            <p:nvPr/>
          </p:nvSpPr>
          <p:spPr bwMode="auto">
            <a:xfrm rot="3068867">
              <a:off x="1459" y="2168"/>
              <a:ext cx="105" cy="77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/>
            </a:p>
          </p:txBody>
        </p:sp>
        <p:sp>
          <p:nvSpPr>
            <p:cNvPr id="24" name="Oval 383"/>
            <p:cNvSpPr>
              <a:spLocks noChangeAspect="1" noChangeArrowheads="1"/>
            </p:cNvSpPr>
            <p:nvPr/>
          </p:nvSpPr>
          <p:spPr bwMode="auto">
            <a:xfrm>
              <a:off x="1581" y="1933"/>
              <a:ext cx="39" cy="41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5" name="Oval 384"/>
            <p:cNvSpPr>
              <a:spLocks noChangeAspect="1" noChangeArrowheads="1"/>
            </p:cNvSpPr>
            <p:nvPr/>
          </p:nvSpPr>
          <p:spPr bwMode="auto">
            <a:xfrm rot="3068867">
              <a:off x="1239" y="2040"/>
              <a:ext cx="85" cy="78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/>
            </a:p>
          </p:txBody>
        </p:sp>
        <p:sp>
          <p:nvSpPr>
            <p:cNvPr id="26" name="Oval 385"/>
            <p:cNvSpPr>
              <a:spLocks noChangeAspect="1" noChangeArrowheads="1"/>
            </p:cNvSpPr>
            <p:nvPr/>
          </p:nvSpPr>
          <p:spPr bwMode="auto">
            <a:xfrm>
              <a:off x="1324" y="1815"/>
              <a:ext cx="88" cy="94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7" name="Oval 386"/>
            <p:cNvSpPr>
              <a:spLocks noChangeAspect="1" noChangeArrowheads="1"/>
            </p:cNvSpPr>
            <p:nvPr/>
          </p:nvSpPr>
          <p:spPr bwMode="auto">
            <a:xfrm>
              <a:off x="1311" y="1874"/>
              <a:ext cx="38" cy="41"/>
            </a:xfrm>
            <a:prstGeom prst="ellipse">
              <a:avLst/>
            </a:prstGeom>
            <a:solidFill>
              <a:srgbClr val="660033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8" name="Oval 387"/>
            <p:cNvSpPr>
              <a:spLocks noChangeAspect="1" noChangeArrowheads="1"/>
            </p:cNvSpPr>
            <p:nvPr/>
          </p:nvSpPr>
          <p:spPr bwMode="auto">
            <a:xfrm rot="3068867">
              <a:off x="1324" y="1991"/>
              <a:ext cx="105" cy="77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/>
            </a:p>
          </p:txBody>
        </p:sp>
        <p:sp>
          <p:nvSpPr>
            <p:cNvPr id="29" name="Oval 388"/>
            <p:cNvSpPr>
              <a:spLocks noChangeAspect="1" noChangeArrowheads="1"/>
            </p:cNvSpPr>
            <p:nvPr/>
          </p:nvSpPr>
          <p:spPr bwMode="auto">
            <a:xfrm>
              <a:off x="1432" y="1933"/>
              <a:ext cx="39" cy="4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0" name="Oval 389"/>
            <p:cNvSpPr>
              <a:spLocks noChangeAspect="1" noChangeArrowheads="1"/>
            </p:cNvSpPr>
            <p:nvPr/>
          </p:nvSpPr>
          <p:spPr bwMode="auto">
            <a:xfrm rot="-2865547">
              <a:off x="1435" y="2033"/>
              <a:ext cx="88" cy="6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 sz="1800"/>
            </a:p>
          </p:txBody>
        </p:sp>
      </p:grpSp>
      <p:sp>
        <p:nvSpPr>
          <p:cNvPr id="31" name="Oval 370"/>
          <p:cNvSpPr>
            <a:spLocks noChangeAspect="1" noChangeArrowheads="1"/>
          </p:cNvSpPr>
          <p:nvPr/>
        </p:nvSpPr>
        <p:spPr bwMode="auto">
          <a:xfrm>
            <a:off x="2002366" y="1742035"/>
            <a:ext cx="188913" cy="169863"/>
          </a:xfrm>
          <a:prstGeom prst="ellipse">
            <a:avLst/>
          </a:prstGeom>
          <a:solidFill>
            <a:srgbClr val="660033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Oval 382"/>
          <p:cNvSpPr>
            <a:spLocks noChangeAspect="1" noChangeArrowheads="1"/>
          </p:cNvSpPr>
          <p:nvPr/>
        </p:nvSpPr>
        <p:spPr bwMode="auto">
          <a:xfrm rot="3068867">
            <a:off x="1871397" y="1490417"/>
            <a:ext cx="207963" cy="1524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 sz="1800"/>
          </a:p>
        </p:txBody>
      </p:sp>
      <p:sp>
        <p:nvSpPr>
          <p:cNvPr id="33" name="Oval 385"/>
          <p:cNvSpPr>
            <a:spLocks noChangeAspect="1" noChangeArrowheads="1"/>
          </p:cNvSpPr>
          <p:nvPr/>
        </p:nvSpPr>
        <p:spPr bwMode="auto">
          <a:xfrm>
            <a:off x="1545166" y="1437235"/>
            <a:ext cx="176213" cy="187325"/>
          </a:xfrm>
          <a:prstGeom prst="ellipse">
            <a:avLst/>
          </a:prstGeom>
          <a:solidFill>
            <a:srgbClr val="660033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grpSp>
        <p:nvGrpSpPr>
          <p:cNvPr id="34" name="Group 359"/>
          <p:cNvGrpSpPr>
            <a:grpSpLocks noChangeAspect="1"/>
          </p:cNvGrpSpPr>
          <p:nvPr/>
        </p:nvGrpSpPr>
        <p:grpSpPr bwMode="auto">
          <a:xfrm rot="-4004666">
            <a:off x="2346060" y="1687266"/>
            <a:ext cx="666750" cy="649288"/>
            <a:chOff x="3888" y="3312"/>
            <a:chExt cx="299" cy="291"/>
          </a:xfrm>
        </p:grpSpPr>
        <p:sp>
          <p:nvSpPr>
            <p:cNvPr id="35" name="Freeform 360"/>
            <p:cNvSpPr>
              <a:spLocks noChangeAspect="1"/>
            </p:cNvSpPr>
            <p:nvPr/>
          </p:nvSpPr>
          <p:spPr bwMode="auto">
            <a:xfrm>
              <a:off x="4080" y="3377"/>
              <a:ext cx="63" cy="62"/>
            </a:xfrm>
            <a:custGeom>
              <a:avLst/>
              <a:gdLst>
                <a:gd name="T0" fmla="*/ 0 w 290"/>
                <a:gd name="T1" fmla="*/ 0 h 284"/>
                <a:gd name="T2" fmla="*/ 0 w 290"/>
                <a:gd name="T3" fmla="*/ 0 h 284"/>
                <a:gd name="T4" fmla="*/ 0 w 290"/>
                <a:gd name="T5" fmla="*/ 0 h 284"/>
                <a:gd name="T6" fmla="*/ 0 w 290"/>
                <a:gd name="T7" fmla="*/ 0 h 284"/>
                <a:gd name="T8" fmla="*/ 0 w 290"/>
                <a:gd name="T9" fmla="*/ 0 h 284"/>
                <a:gd name="T10" fmla="*/ 0 w 290"/>
                <a:gd name="T11" fmla="*/ 0 h 284"/>
                <a:gd name="T12" fmla="*/ 0 w 290"/>
                <a:gd name="T13" fmla="*/ 0 h 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0"/>
                <a:gd name="T22" fmla="*/ 0 h 284"/>
                <a:gd name="T23" fmla="*/ 290 w 290"/>
                <a:gd name="T24" fmla="*/ 284 h 2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0" h="284">
                  <a:moveTo>
                    <a:pt x="24" y="182"/>
                  </a:moveTo>
                  <a:cubicBezTo>
                    <a:pt x="0" y="205"/>
                    <a:pt x="0" y="243"/>
                    <a:pt x="24" y="266"/>
                  </a:cubicBezTo>
                  <a:cubicBezTo>
                    <a:pt x="35" y="278"/>
                    <a:pt x="51" y="284"/>
                    <a:pt x="66" y="284"/>
                  </a:cubicBezTo>
                  <a:cubicBezTo>
                    <a:pt x="81" y="284"/>
                    <a:pt x="97" y="278"/>
                    <a:pt x="108" y="266"/>
                  </a:cubicBezTo>
                  <a:cubicBezTo>
                    <a:pt x="290" y="85"/>
                    <a:pt x="290" y="85"/>
                    <a:pt x="290" y="85"/>
                  </a:cubicBezTo>
                  <a:cubicBezTo>
                    <a:pt x="205" y="0"/>
                    <a:pt x="205" y="0"/>
                    <a:pt x="205" y="0"/>
                  </a:cubicBezTo>
                  <a:lnTo>
                    <a:pt x="24" y="182"/>
                  </a:ln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1"/>
            <p:cNvSpPr>
              <a:spLocks noChangeAspect="1"/>
            </p:cNvSpPr>
            <p:nvPr/>
          </p:nvSpPr>
          <p:spPr bwMode="auto">
            <a:xfrm>
              <a:off x="4125" y="3333"/>
              <a:ext cx="62" cy="63"/>
            </a:xfrm>
            <a:custGeom>
              <a:avLst/>
              <a:gdLst>
                <a:gd name="T0" fmla="*/ 0 w 287"/>
                <a:gd name="T1" fmla="*/ 0 h 287"/>
                <a:gd name="T2" fmla="*/ 0 w 287"/>
                <a:gd name="T3" fmla="*/ 0 h 287"/>
                <a:gd name="T4" fmla="*/ 0 w 287"/>
                <a:gd name="T5" fmla="*/ 0 h 287"/>
                <a:gd name="T6" fmla="*/ 0 w 287"/>
                <a:gd name="T7" fmla="*/ 0 h 287"/>
                <a:gd name="T8" fmla="*/ 0 w 287"/>
                <a:gd name="T9" fmla="*/ 0 h 287"/>
                <a:gd name="T10" fmla="*/ 0 w 287"/>
                <a:gd name="T11" fmla="*/ 0 h 2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7"/>
                <a:gd name="T19" fmla="*/ 0 h 287"/>
                <a:gd name="T20" fmla="*/ 287 w 287"/>
                <a:gd name="T21" fmla="*/ 287 h 2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7" h="287">
                  <a:moveTo>
                    <a:pt x="263" y="24"/>
                  </a:moveTo>
                  <a:cubicBezTo>
                    <a:pt x="240" y="0"/>
                    <a:pt x="202" y="0"/>
                    <a:pt x="179" y="2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5" y="287"/>
                    <a:pt x="85" y="287"/>
                    <a:pt x="85" y="287"/>
                  </a:cubicBezTo>
                  <a:cubicBezTo>
                    <a:pt x="263" y="108"/>
                    <a:pt x="263" y="108"/>
                    <a:pt x="263" y="108"/>
                  </a:cubicBezTo>
                  <a:cubicBezTo>
                    <a:pt x="287" y="85"/>
                    <a:pt x="287" y="47"/>
                    <a:pt x="263" y="24"/>
                  </a:cubicBez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2"/>
            <p:cNvSpPr>
              <a:spLocks noChangeAspect="1"/>
            </p:cNvSpPr>
            <p:nvPr/>
          </p:nvSpPr>
          <p:spPr bwMode="auto">
            <a:xfrm>
              <a:off x="4042" y="3356"/>
              <a:ext cx="80" cy="247"/>
            </a:xfrm>
            <a:custGeom>
              <a:avLst/>
              <a:gdLst>
                <a:gd name="T0" fmla="*/ 0 w 365"/>
                <a:gd name="T1" fmla="*/ 0 h 1139"/>
                <a:gd name="T2" fmla="*/ 0 w 365"/>
                <a:gd name="T3" fmla="*/ 0 h 1139"/>
                <a:gd name="T4" fmla="*/ 0 w 365"/>
                <a:gd name="T5" fmla="*/ 0 h 1139"/>
                <a:gd name="T6" fmla="*/ 0 w 365"/>
                <a:gd name="T7" fmla="*/ 0 h 1139"/>
                <a:gd name="T8" fmla="*/ 0 w 365"/>
                <a:gd name="T9" fmla="*/ 0 h 1139"/>
                <a:gd name="T10" fmla="*/ 0 w 365"/>
                <a:gd name="T11" fmla="*/ 0 h 1139"/>
                <a:gd name="T12" fmla="*/ 0 w 365"/>
                <a:gd name="T13" fmla="*/ 0 h 1139"/>
                <a:gd name="T14" fmla="*/ 0 w 365"/>
                <a:gd name="T15" fmla="*/ 0 h 1139"/>
                <a:gd name="T16" fmla="*/ 0 w 365"/>
                <a:gd name="T17" fmla="*/ 0 h 1139"/>
                <a:gd name="T18" fmla="*/ 0 w 365"/>
                <a:gd name="T19" fmla="*/ 0 h 1139"/>
                <a:gd name="T20" fmla="*/ 0 w 365"/>
                <a:gd name="T21" fmla="*/ 0 h 1139"/>
                <a:gd name="T22" fmla="*/ 0 w 365"/>
                <a:gd name="T23" fmla="*/ 0 h 1139"/>
                <a:gd name="T24" fmla="*/ 0 w 365"/>
                <a:gd name="T25" fmla="*/ 0 h 1139"/>
                <a:gd name="T26" fmla="*/ 0 w 365"/>
                <a:gd name="T27" fmla="*/ 0 h 1139"/>
                <a:gd name="T28" fmla="*/ 0 w 365"/>
                <a:gd name="T29" fmla="*/ 0 h 1139"/>
                <a:gd name="T30" fmla="*/ 0 w 365"/>
                <a:gd name="T31" fmla="*/ 0 h 1139"/>
                <a:gd name="T32" fmla="*/ 0 w 365"/>
                <a:gd name="T33" fmla="*/ 0 h 1139"/>
                <a:gd name="T34" fmla="*/ 0 w 365"/>
                <a:gd name="T35" fmla="*/ 0 h 1139"/>
                <a:gd name="T36" fmla="*/ 0 w 365"/>
                <a:gd name="T37" fmla="*/ 0 h 1139"/>
                <a:gd name="T38" fmla="*/ 0 w 365"/>
                <a:gd name="T39" fmla="*/ 0 h 1139"/>
                <a:gd name="T40" fmla="*/ 0 w 365"/>
                <a:gd name="T41" fmla="*/ 0 h 1139"/>
                <a:gd name="T42" fmla="*/ 0 w 365"/>
                <a:gd name="T43" fmla="*/ 0 h 1139"/>
                <a:gd name="T44" fmla="*/ 0 w 365"/>
                <a:gd name="T45" fmla="*/ 0 h 11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5"/>
                <a:gd name="T70" fmla="*/ 0 h 1139"/>
                <a:gd name="T71" fmla="*/ 365 w 365"/>
                <a:gd name="T72" fmla="*/ 1139 h 11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5" h="1139">
                  <a:moveTo>
                    <a:pt x="18" y="263"/>
                  </a:moveTo>
                  <a:cubicBezTo>
                    <a:pt x="18" y="263"/>
                    <a:pt x="18" y="263"/>
                    <a:pt x="18" y="263"/>
                  </a:cubicBezTo>
                  <a:cubicBezTo>
                    <a:pt x="16" y="264"/>
                    <a:pt x="15" y="265"/>
                    <a:pt x="14" y="267"/>
                  </a:cubicBezTo>
                  <a:cubicBezTo>
                    <a:pt x="13" y="268"/>
                    <a:pt x="13" y="268"/>
                    <a:pt x="12" y="269"/>
                  </a:cubicBezTo>
                  <a:cubicBezTo>
                    <a:pt x="11" y="270"/>
                    <a:pt x="11" y="271"/>
                    <a:pt x="10" y="272"/>
                  </a:cubicBezTo>
                  <a:cubicBezTo>
                    <a:pt x="10" y="273"/>
                    <a:pt x="9" y="273"/>
                    <a:pt x="8" y="274"/>
                  </a:cubicBezTo>
                  <a:cubicBezTo>
                    <a:pt x="8" y="275"/>
                    <a:pt x="8" y="276"/>
                    <a:pt x="7" y="277"/>
                  </a:cubicBezTo>
                  <a:cubicBezTo>
                    <a:pt x="7" y="278"/>
                    <a:pt x="6" y="279"/>
                    <a:pt x="6" y="279"/>
                  </a:cubicBezTo>
                  <a:cubicBezTo>
                    <a:pt x="5" y="280"/>
                    <a:pt x="5" y="281"/>
                    <a:pt x="5" y="282"/>
                  </a:cubicBezTo>
                  <a:cubicBezTo>
                    <a:pt x="4" y="283"/>
                    <a:pt x="4" y="284"/>
                    <a:pt x="4" y="285"/>
                  </a:cubicBezTo>
                  <a:cubicBezTo>
                    <a:pt x="3" y="286"/>
                    <a:pt x="3" y="287"/>
                    <a:pt x="3" y="288"/>
                  </a:cubicBezTo>
                  <a:cubicBezTo>
                    <a:pt x="2" y="289"/>
                    <a:pt x="2" y="289"/>
                    <a:pt x="2" y="290"/>
                  </a:cubicBezTo>
                  <a:cubicBezTo>
                    <a:pt x="2" y="291"/>
                    <a:pt x="1" y="292"/>
                    <a:pt x="1" y="293"/>
                  </a:cubicBezTo>
                  <a:cubicBezTo>
                    <a:pt x="1" y="294"/>
                    <a:pt x="1" y="296"/>
                    <a:pt x="1" y="297"/>
                  </a:cubicBezTo>
                  <a:cubicBezTo>
                    <a:pt x="1" y="297"/>
                    <a:pt x="0" y="298"/>
                    <a:pt x="0" y="299"/>
                  </a:cubicBezTo>
                  <a:cubicBezTo>
                    <a:pt x="0" y="301"/>
                    <a:pt x="0" y="303"/>
                    <a:pt x="0" y="305"/>
                  </a:cubicBezTo>
                  <a:cubicBezTo>
                    <a:pt x="0" y="1079"/>
                    <a:pt x="0" y="1079"/>
                    <a:pt x="0" y="1079"/>
                  </a:cubicBezTo>
                  <a:cubicBezTo>
                    <a:pt x="0" y="1112"/>
                    <a:pt x="27" y="1139"/>
                    <a:pt x="60" y="1139"/>
                  </a:cubicBezTo>
                  <a:cubicBezTo>
                    <a:pt x="93" y="1139"/>
                    <a:pt x="120" y="1112"/>
                    <a:pt x="120" y="1079"/>
                  </a:cubicBezTo>
                  <a:cubicBezTo>
                    <a:pt x="120" y="330"/>
                    <a:pt x="120" y="330"/>
                    <a:pt x="120" y="330"/>
                  </a:cubicBezTo>
                  <a:cubicBezTo>
                    <a:pt x="365" y="85"/>
                    <a:pt x="365" y="85"/>
                    <a:pt x="365" y="8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8" y="263"/>
                  </a:ln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63"/>
            <p:cNvSpPr>
              <a:spLocks noChangeAspect="1"/>
            </p:cNvSpPr>
            <p:nvPr/>
          </p:nvSpPr>
          <p:spPr bwMode="auto">
            <a:xfrm>
              <a:off x="4103" y="3312"/>
              <a:ext cx="62" cy="62"/>
            </a:xfrm>
            <a:custGeom>
              <a:avLst/>
              <a:gdLst>
                <a:gd name="T0" fmla="*/ 0 w 286"/>
                <a:gd name="T1" fmla="*/ 0 h 286"/>
                <a:gd name="T2" fmla="*/ 0 w 286"/>
                <a:gd name="T3" fmla="*/ 0 h 286"/>
                <a:gd name="T4" fmla="*/ 0 w 286"/>
                <a:gd name="T5" fmla="*/ 0 h 286"/>
                <a:gd name="T6" fmla="*/ 0 w 286"/>
                <a:gd name="T7" fmla="*/ 0 h 286"/>
                <a:gd name="T8" fmla="*/ 0 w 286"/>
                <a:gd name="T9" fmla="*/ 0 h 286"/>
                <a:gd name="T10" fmla="*/ 0 w 286"/>
                <a:gd name="T11" fmla="*/ 0 h 2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6"/>
                <a:gd name="T19" fmla="*/ 0 h 286"/>
                <a:gd name="T20" fmla="*/ 286 w 286"/>
                <a:gd name="T21" fmla="*/ 286 h 2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6" h="286">
                  <a:moveTo>
                    <a:pt x="262" y="24"/>
                  </a:moveTo>
                  <a:cubicBezTo>
                    <a:pt x="239" y="0"/>
                    <a:pt x="201" y="0"/>
                    <a:pt x="178" y="24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5" y="286"/>
                    <a:pt x="85" y="286"/>
                    <a:pt x="85" y="286"/>
                  </a:cubicBezTo>
                  <a:cubicBezTo>
                    <a:pt x="262" y="108"/>
                    <a:pt x="262" y="108"/>
                    <a:pt x="262" y="108"/>
                  </a:cubicBezTo>
                  <a:cubicBezTo>
                    <a:pt x="286" y="85"/>
                    <a:pt x="286" y="47"/>
                    <a:pt x="262" y="24"/>
                  </a:cubicBez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64"/>
            <p:cNvSpPr>
              <a:spLocks noChangeAspect="1"/>
            </p:cNvSpPr>
            <p:nvPr/>
          </p:nvSpPr>
          <p:spPr bwMode="auto">
            <a:xfrm flipH="1">
              <a:off x="3932" y="3377"/>
              <a:ext cx="63" cy="62"/>
            </a:xfrm>
            <a:custGeom>
              <a:avLst/>
              <a:gdLst>
                <a:gd name="T0" fmla="*/ 0 w 290"/>
                <a:gd name="T1" fmla="*/ 0 h 284"/>
                <a:gd name="T2" fmla="*/ 0 w 290"/>
                <a:gd name="T3" fmla="*/ 0 h 284"/>
                <a:gd name="T4" fmla="*/ 0 w 290"/>
                <a:gd name="T5" fmla="*/ 0 h 284"/>
                <a:gd name="T6" fmla="*/ 0 w 290"/>
                <a:gd name="T7" fmla="*/ 0 h 284"/>
                <a:gd name="T8" fmla="*/ 0 w 290"/>
                <a:gd name="T9" fmla="*/ 0 h 284"/>
                <a:gd name="T10" fmla="*/ 0 w 290"/>
                <a:gd name="T11" fmla="*/ 0 h 284"/>
                <a:gd name="T12" fmla="*/ 0 w 290"/>
                <a:gd name="T13" fmla="*/ 0 h 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0"/>
                <a:gd name="T22" fmla="*/ 0 h 284"/>
                <a:gd name="T23" fmla="*/ 290 w 290"/>
                <a:gd name="T24" fmla="*/ 284 h 2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0" h="284">
                  <a:moveTo>
                    <a:pt x="24" y="182"/>
                  </a:moveTo>
                  <a:cubicBezTo>
                    <a:pt x="0" y="205"/>
                    <a:pt x="0" y="243"/>
                    <a:pt x="24" y="266"/>
                  </a:cubicBezTo>
                  <a:cubicBezTo>
                    <a:pt x="35" y="278"/>
                    <a:pt x="51" y="284"/>
                    <a:pt x="66" y="284"/>
                  </a:cubicBezTo>
                  <a:cubicBezTo>
                    <a:pt x="81" y="284"/>
                    <a:pt x="97" y="278"/>
                    <a:pt x="108" y="266"/>
                  </a:cubicBezTo>
                  <a:cubicBezTo>
                    <a:pt x="290" y="85"/>
                    <a:pt x="290" y="85"/>
                    <a:pt x="290" y="85"/>
                  </a:cubicBezTo>
                  <a:cubicBezTo>
                    <a:pt x="205" y="0"/>
                    <a:pt x="205" y="0"/>
                    <a:pt x="205" y="0"/>
                  </a:cubicBezTo>
                  <a:lnTo>
                    <a:pt x="24" y="182"/>
                  </a:ln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65"/>
            <p:cNvSpPr>
              <a:spLocks noChangeAspect="1"/>
            </p:cNvSpPr>
            <p:nvPr/>
          </p:nvSpPr>
          <p:spPr bwMode="auto">
            <a:xfrm flipH="1">
              <a:off x="3888" y="3333"/>
              <a:ext cx="62" cy="63"/>
            </a:xfrm>
            <a:custGeom>
              <a:avLst/>
              <a:gdLst>
                <a:gd name="T0" fmla="*/ 0 w 287"/>
                <a:gd name="T1" fmla="*/ 0 h 287"/>
                <a:gd name="T2" fmla="*/ 0 w 287"/>
                <a:gd name="T3" fmla="*/ 0 h 287"/>
                <a:gd name="T4" fmla="*/ 0 w 287"/>
                <a:gd name="T5" fmla="*/ 0 h 287"/>
                <a:gd name="T6" fmla="*/ 0 w 287"/>
                <a:gd name="T7" fmla="*/ 0 h 287"/>
                <a:gd name="T8" fmla="*/ 0 w 287"/>
                <a:gd name="T9" fmla="*/ 0 h 287"/>
                <a:gd name="T10" fmla="*/ 0 w 287"/>
                <a:gd name="T11" fmla="*/ 0 h 2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7"/>
                <a:gd name="T19" fmla="*/ 0 h 287"/>
                <a:gd name="T20" fmla="*/ 287 w 287"/>
                <a:gd name="T21" fmla="*/ 287 h 2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7" h="287">
                  <a:moveTo>
                    <a:pt x="263" y="24"/>
                  </a:moveTo>
                  <a:cubicBezTo>
                    <a:pt x="240" y="0"/>
                    <a:pt x="202" y="0"/>
                    <a:pt x="179" y="2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5" y="287"/>
                    <a:pt x="85" y="287"/>
                    <a:pt x="85" y="287"/>
                  </a:cubicBezTo>
                  <a:cubicBezTo>
                    <a:pt x="263" y="108"/>
                    <a:pt x="263" y="108"/>
                    <a:pt x="263" y="108"/>
                  </a:cubicBezTo>
                  <a:cubicBezTo>
                    <a:pt x="287" y="85"/>
                    <a:pt x="287" y="47"/>
                    <a:pt x="263" y="24"/>
                  </a:cubicBez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66"/>
            <p:cNvSpPr>
              <a:spLocks noChangeAspect="1"/>
            </p:cNvSpPr>
            <p:nvPr/>
          </p:nvSpPr>
          <p:spPr bwMode="auto">
            <a:xfrm flipH="1">
              <a:off x="3953" y="3356"/>
              <a:ext cx="80" cy="247"/>
            </a:xfrm>
            <a:custGeom>
              <a:avLst/>
              <a:gdLst>
                <a:gd name="T0" fmla="*/ 0 w 365"/>
                <a:gd name="T1" fmla="*/ 0 h 1139"/>
                <a:gd name="T2" fmla="*/ 0 w 365"/>
                <a:gd name="T3" fmla="*/ 0 h 1139"/>
                <a:gd name="T4" fmla="*/ 0 w 365"/>
                <a:gd name="T5" fmla="*/ 0 h 1139"/>
                <a:gd name="T6" fmla="*/ 0 w 365"/>
                <a:gd name="T7" fmla="*/ 0 h 1139"/>
                <a:gd name="T8" fmla="*/ 0 w 365"/>
                <a:gd name="T9" fmla="*/ 0 h 1139"/>
                <a:gd name="T10" fmla="*/ 0 w 365"/>
                <a:gd name="T11" fmla="*/ 0 h 1139"/>
                <a:gd name="T12" fmla="*/ 0 w 365"/>
                <a:gd name="T13" fmla="*/ 0 h 1139"/>
                <a:gd name="T14" fmla="*/ 0 w 365"/>
                <a:gd name="T15" fmla="*/ 0 h 1139"/>
                <a:gd name="T16" fmla="*/ 0 w 365"/>
                <a:gd name="T17" fmla="*/ 0 h 1139"/>
                <a:gd name="T18" fmla="*/ 0 w 365"/>
                <a:gd name="T19" fmla="*/ 0 h 1139"/>
                <a:gd name="T20" fmla="*/ 0 w 365"/>
                <a:gd name="T21" fmla="*/ 0 h 1139"/>
                <a:gd name="T22" fmla="*/ 0 w 365"/>
                <a:gd name="T23" fmla="*/ 0 h 1139"/>
                <a:gd name="T24" fmla="*/ 0 w 365"/>
                <a:gd name="T25" fmla="*/ 0 h 1139"/>
                <a:gd name="T26" fmla="*/ 0 w 365"/>
                <a:gd name="T27" fmla="*/ 0 h 1139"/>
                <a:gd name="T28" fmla="*/ 0 w 365"/>
                <a:gd name="T29" fmla="*/ 0 h 1139"/>
                <a:gd name="T30" fmla="*/ 0 w 365"/>
                <a:gd name="T31" fmla="*/ 0 h 1139"/>
                <a:gd name="T32" fmla="*/ 0 w 365"/>
                <a:gd name="T33" fmla="*/ 0 h 1139"/>
                <a:gd name="T34" fmla="*/ 0 w 365"/>
                <a:gd name="T35" fmla="*/ 0 h 1139"/>
                <a:gd name="T36" fmla="*/ 0 w 365"/>
                <a:gd name="T37" fmla="*/ 0 h 1139"/>
                <a:gd name="T38" fmla="*/ 0 w 365"/>
                <a:gd name="T39" fmla="*/ 0 h 1139"/>
                <a:gd name="T40" fmla="*/ 0 w 365"/>
                <a:gd name="T41" fmla="*/ 0 h 1139"/>
                <a:gd name="T42" fmla="*/ 0 w 365"/>
                <a:gd name="T43" fmla="*/ 0 h 1139"/>
                <a:gd name="T44" fmla="*/ 0 w 365"/>
                <a:gd name="T45" fmla="*/ 0 h 11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5"/>
                <a:gd name="T70" fmla="*/ 0 h 1139"/>
                <a:gd name="T71" fmla="*/ 365 w 365"/>
                <a:gd name="T72" fmla="*/ 1139 h 11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5" h="1139">
                  <a:moveTo>
                    <a:pt x="18" y="263"/>
                  </a:moveTo>
                  <a:cubicBezTo>
                    <a:pt x="18" y="263"/>
                    <a:pt x="18" y="263"/>
                    <a:pt x="18" y="263"/>
                  </a:cubicBezTo>
                  <a:cubicBezTo>
                    <a:pt x="16" y="264"/>
                    <a:pt x="15" y="265"/>
                    <a:pt x="14" y="267"/>
                  </a:cubicBezTo>
                  <a:cubicBezTo>
                    <a:pt x="13" y="268"/>
                    <a:pt x="13" y="268"/>
                    <a:pt x="12" y="269"/>
                  </a:cubicBezTo>
                  <a:cubicBezTo>
                    <a:pt x="11" y="270"/>
                    <a:pt x="11" y="271"/>
                    <a:pt x="10" y="272"/>
                  </a:cubicBezTo>
                  <a:cubicBezTo>
                    <a:pt x="10" y="273"/>
                    <a:pt x="9" y="273"/>
                    <a:pt x="8" y="274"/>
                  </a:cubicBezTo>
                  <a:cubicBezTo>
                    <a:pt x="8" y="275"/>
                    <a:pt x="8" y="276"/>
                    <a:pt x="7" y="277"/>
                  </a:cubicBezTo>
                  <a:cubicBezTo>
                    <a:pt x="7" y="278"/>
                    <a:pt x="6" y="279"/>
                    <a:pt x="6" y="279"/>
                  </a:cubicBezTo>
                  <a:cubicBezTo>
                    <a:pt x="5" y="280"/>
                    <a:pt x="5" y="281"/>
                    <a:pt x="5" y="282"/>
                  </a:cubicBezTo>
                  <a:cubicBezTo>
                    <a:pt x="4" y="283"/>
                    <a:pt x="4" y="284"/>
                    <a:pt x="4" y="285"/>
                  </a:cubicBezTo>
                  <a:cubicBezTo>
                    <a:pt x="3" y="286"/>
                    <a:pt x="3" y="287"/>
                    <a:pt x="3" y="288"/>
                  </a:cubicBezTo>
                  <a:cubicBezTo>
                    <a:pt x="2" y="289"/>
                    <a:pt x="2" y="289"/>
                    <a:pt x="2" y="290"/>
                  </a:cubicBezTo>
                  <a:cubicBezTo>
                    <a:pt x="2" y="291"/>
                    <a:pt x="1" y="292"/>
                    <a:pt x="1" y="293"/>
                  </a:cubicBezTo>
                  <a:cubicBezTo>
                    <a:pt x="1" y="294"/>
                    <a:pt x="1" y="296"/>
                    <a:pt x="1" y="297"/>
                  </a:cubicBezTo>
                  <a:cubicBezTo>
                    <a:pt x="1" y="297"/>
                    <a:pt x="0" y="298"/>
                    <a:pt x="0" y="299"/>
                  </a:cubicBezTo>
                  <a:cubicBezTo>
                    <a:pt x="0" y="301"/>
                    <a:pt x="0" y="303"/>
                    <a:pt x="0" y="305"/>
                  </a:cubicBezTo>
                  <a:cubicBezTo>
                    <a:pt x="0" y="1079"/>
                    <a:pt x="0" y="1079"/>
                    <a:pt x="0" y="1079"/>
                  </a:cubicBezTo>
                  <a:cubicBezTo>
                    <a:pt x="0" y="1112"/>
                    <a:pt x="27" y="1139"/>
                    <a:pt x="60" y="1139"/>
                  </a:cubicBezTo>
                  <a:cubicBezTo>
                    <a:pt x="93" y="1139"/>
                    <a:pt x="120" y="1112"/>
                    <a:pt x="120" y="1079"/>
                  </a:cubicBezTo>
                  <a:cubicBezTo>
                    <a:pt x="120" y="330"/>
                    <a:pt x="120" y="330"/>
                    <a:pt x="120" y="330"/>
                  </a:cubicBezTo>
                  <a:cubicBezTo>
                    <a:pt x="365" y="85"/>
                    <a:pt x="365" y="85"/>
                    <a:pt x="365" y="8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8" y="263"/>
                  </a:ln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67"/>
            <p:cNvSpPr>
              <a:spLocks noChangeAspect="1"/>
            </p:cNvSpPr>
            <p:nvPr/>
          </p:nvSpPr>
          <p:spPr bwMode="auto">
            <a:xfrm flipH="1">
              <a:off x="3910" y="3312"/>
              <a:ext cx="62" cy="62"/>
            </a:xfrm>
            <a:custGeom>
              <a:avLst/>
              <a:gdLst>
                <a:gd name="T0" fmla="*/ 0 w 286"/>
                <a:gd name="T1" fmla="*/ 0 h 286"/>
                <a:gd name="T2" fmla="*/ 0 w 286"/>
                <a:gd name="T3" fmla="*/ 0 h 286"/>
                <a:gd name="T4" fmla="*/ 0 w 286"/>
                <a:gd name="T5" fmla="*/ 0 h 286"/>
                <a:gd name="T6" fmla="*/ 0 w 286"/>
                <a:gd name="T7" fmla="*/ 0 h 286"/>
                <a:gd name="T8" fmla="*/ 0 w 286"/>
                <a:gd name="T9" fmla="*/ 0 h 286"/>
                <a:gd name="T10" fmla="*/ 0 w 286"/>
                <a:gd name="T11" fmla="*/ 0 h 2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6"/>
                <a:gd name="T19" fmla="*/ 0 h 286"/>
                <a:gd name="T20" fmla="*/ 286 w 286"/>
                <a:gd name="T21" fmla="*/ 286 h 2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6" h="286">
                  <a:moveTo>
                    <a:pt x="262" y="24"/>
                  </a:moveTo>
                  <a:cubicBezTo>
                    <a:pt x="239" y="0"/>
                    <a:pt x="201" y="0"/>
                    <a:pt x="178" y="24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5" y="286"/>
                    <a:pt x="85" y="286"/>
                    <a:pt x="85" y="286"/>
                  </a:cubicBezTo>
                  <a:cubicBezTo>
                    <a:pt x="262" y="108"/>
                    <a:pt x="262" y="108"/>
                    <a:pt x="262" y="108"/>
                  </a:cubicBezTo>
                  <a:cubicBezTo>
                    <a:pt x="286" y="85"/>
                    <a:pt x="286" y="47"/>
                    <a:pt x="262" y="24"/>
                  </a:cubicBez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Oval 375"/>
          <p:cNvSpPr>
            <a:spLocks noChangeAspect="1" noChangeArrowheads="1"/>
          </p:cNvSpPr>
          <p:nvPr/>
        </p:nvSpPr>
        <p:spPr bwMode="auto">
          <a:xfrm>
            <a:off x="2148416" y="2084935"/>
            <a:ext cx="141288" cy="150813"/>
          </a:xfrm>
          <a:prstGeom prst="ellipse">
            <a:avLst/>
          </a:prstGeom>
          <a:solidFill>
            <a:srgbClr val="660033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4" name="Oval 369"/>
          <p:cNvSpPr>
            <a:spLocks noChangeAspect="1" noChangeArrowheads="1"/>
          </p:cNvSpPr>
          <p:nvPr/>
        </p:nvSpPr>
        <p:spPr bwMode="auto">
          <a:xfrm>
            <a:off x="2402416" y="1462635"/>
            <a:ext cx="195263" cy="185738"/>
          </a:xfrm>
          <a:prstGeom prst="ellipse">
            <a:avLst/>
          </a:prstGeom>
          <a:solidFill>
            <a:srgbClr val="660033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6" name="TextBox 121"/>
          <p:cNvSpPr txBox="1">
            <a:spLocks noChangeArrowheads="1"/>
          </p:cNvSpPr>
          <p:nvPr/>
        </p:nvSpPr>
        <p:spPr bwMode="auto">
          <a:xfrm>
            <a:off x="2688166" y="1437235"/>
            <a:ext cx="723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 smtClean="0"/>
              <a:t>BCR</a:t>
            </a:r>
            <a:endParaRPr lang="en-US" dirty="0"/>
          </a:p>
        </p:txBody>
      </p:sp>
      <p:sp>
        <p:nvSpPr>
          <p:cNvPr id="47" name="TextBox 156"/>
          <p:cNvSpPr txBox="1">
            <a:spLocks noChangeArrowheads="1"/>
          </p:cNvSpPr>
          <p:nvPr/>
        </p:nvSpPr>
        <p:spPr bwMode="auto">
          <a:xfrm>
            <a:off x="364066" y="2129385"/>
            <a:ext cx="139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Apoptotic </a:t>
            </a:r>
          </a:p>
          <a:p>
            <a:pPr algn="ctr"/>
            <a:r>
              <a:rPr lang="en-US"/>
              <a:t>cells</a:t>
            </a:r>
          </a:p>
        </p:txBody>
      </p:sp>
      <p:sp>
        <p:nvSpPr>
          <p:cNvPr id="48" name="Oval 47"/>
          <p:cNvSpPr/>
          <p:nvPr/>
        </p:nvSpPr>
        <p:spPr>
          <a:xfrm rot="18909827">
            <a:off x="2932725" y="2243477"/>
            <a:ext cx="985245" cy="572195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48"/>
          <p:cNvSpPr/>
          <p:nvPr/>
        </p:nvSpPr>
        <p:spPr>
          <a:xfrm>
            <a:off x="3352792" y="2121740"/>
            <a:ext cx="81550" cy="35054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382"/>
          <p:cNvSpPr>
            <a:spLocks noChangeAspect="1" noChangeArrowheads="1"/>
          </p:cNvSpPr>
          <p:nvPr/>
        </p:nvSpPr>
        <p:spPr bwMode="auto">
          <a:xfrm rot="3068867">
            <a:off x="3337398" y="2489486"/>
            <a:ext cx="207963" cy="1524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 sz="1800"/>
          </a:p>
        </p:txBody>
      </p:sp>
      <p:grpSp>
        <p:nvGrpSpPr>
          <p:cNvPr id="51" name="Group 359"/>
          <p:cNvGrpSpPr>
            <a:grpSpLocks noChangeAspect="1"/>
          </p:cNvGrpSpPr>
          <p:nvPr/>
        </p:nvGrpSpPr>
        <p:grpSpPr bwMode="auto">
          <a:xfrm rot="2636248">
            <a:off x="3047365" y="2515478"/>
            <a:ext cx="384987" cy="374904"/>
            <a:chOff x="3888" y="3312"/>
            <a:chExt cx="299" cy="291"/>
          </a:xfrm>
        </p:grpSpPr>
        <p:sp>
          <p:nvSpPr>
            <p:cNvPr id="52" name="Freeform 360"/>
            <p:cNvSpPr>
              <a:spLocks noChangeAspect="1"/>
            </p:cNvSpPr>
            <p:nvPr/>
          </p:nvSpPr>
          <p:spPr bwMode="auto">
            <a:xfrm>
              <a:off x="4080" y="3377"/>
              <a:ext cx="63" cy="62"/>
            </a:xfrm>
            <a:custGeom>
              <a:avLst/>
              <a:gdLst>
                <a:gd name="T0" fmla="*/ 0 w 290"/>
                <a:gd name="T1" fmla="*/ 0 h 284"/>
                <a:gd name="T2" fmla="*/ 0 w 290"/>
                <a:gd name="T3" fmla="*/ 0 h 284"/>
                <a:gd name="T4" fmla="*/ 0 w 290"/>
                <a:gd name="T5" fmla="*/ 0 h 284"/>
                <a:gd name="T6" fmla="*/ 0 w 290"/>
                <a:gd name="T7" fmla="*/ 0 h 284"/>
                <a:gd name="T8" fmla="*/ 0 w 290"/>
                <a:gd name="T9" fmla="*/ 0 h 284"/>
                <a:gd name="T10" fmla="*/ 0 w 290"/>
                <a:gd name="T11" fmla="*/ 0 h 284"/>
                <a:gd name="T12" fmla="*/ 0 w 290"/>
                <a:gd name="T13" fmla="*/ 0 h 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0"/>
                <a:gd name="T22" fmla="*/ 0 h 284"/>
                <a:gd name="T23" fmla="*/ 290 w 290"/>
                <a:gd name="T24" fmla="*/ 284 h 2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0" h="284">
                  <a:moveTo>
                    <a:pt x="24" y="182"/>
                  </a:moveTo>
                  <a:cubicBezTo>
                    <a:pt x="0" y="205"/>
                    <a:pt x="0" y="243"/>
                    <a:pt x="24" y="266"/>
                  </a:cubicBezTo>
                  <a:cubicBezTo>
                    <a:pt x="35" y="278"/>
                    <a:pt x="51" y="284"/>
                    <a:pt x="66" y="284"/>
                  </a:cubicBezTo>
                  <a:cubicBezTo>
                    <a:pt x="81" y="284"/>
                    <a:pt x="97" y="278"/>
                    <a:pt x="108" y="266"/>
                  </a:cubicBezTo>
                  <a:cubicBezTo>
                    <a:pt x="290" y="85"/>
                    <a:pt x="290" y="85"/>
                    <a:pt x="290" y="85"/>
                  </a:cubicBezTo>
                  <a:cubicBezTo>
                    <a:pt x="205" y="0"/>
                    <a:pt x="205" y="0"/>
                    <a:pt x="205" y="0"/>
                  </a:cubicBezTo>
                  <a:lnTo>
                    <a:pt x="24" y="182"/>
                  </a:ln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361"/>
            <p:cNvSpPr>
              <a:spLocks noChangeAspect="1"/>
            </p:cNvSpPr>
            <p:nvPr/>
          </p:nvSpPr>
          <p:spPr bwMode="auto">
            <a:xfrm>
              <a:off x="4125" y="3333"/>
              <a:ext cx="62" cy="63"/>
            </a:xfrm>
            <a:custGeom>
              <a:avLst/>
              <a:gdLst>
                <a:gd name="T0" fmla="*/ 0 w 287"/>
                <a:gd name="T1" fmla="*/ 0 h 287"/>
                <a:gd name="T2" fmla="*/ 0 w 287"/>
                <a:gd name="T3" fmla="*/ 0 h 287"/>
                <a:gd name="T4" fmla="*/ 0 w 287"/>
                <a:gd name="T5" fmla="*/ 0 h 287"/>
                <a:gd name="T6" fmla="*/ 0 w 287"/>
                <a:gd name="T7" fmla="*/ 0 h 287"/>
                <a:gd name="T8" fmla="*/ 0 w 287"/>
                <a:gd name="T9" fmla="*/ 0 h 287"/>
                <a:gd name="T10" fmla="*/ 0 w 287"/>
                <a:gd name="T11" fmla="*/ 0 h 2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7"/>
                <a:gd name="T19" fmla="*/ 0 h 287"/>
                <a:gd name="T20" fmla="*/ 287 w 287"/>
                <a:gd name="T21" fmla="*/ 287 h 2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7" h="287">
                  <a:moveTo>
                    <a:pt x="263" y="24"/>
                  </a:moveTo>
                  <a:cubicBezTo>
                    <a:pt x="240" y="0"/>
                    <a:pt x="202" y="0"/>
                    <a:pt x="179" y="2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5" y="287"/>
                    <a:pt x="85" y="287"/>
                    <a:pt x="85" y="287"/>
                  </a:cubicBezTo>
                  <a:cubicBezTo>
                    <a:pt x="263" y="108"/>
                    <a:pt x="263" y="108"/>
                    <a:pt x="263" y="108"/>
                  </a:cubicBezTo>
                  <a:cubicBezTo>
                    <a:pt x="287" y="85"/>
                    <a:pt x="287" y="47"/>
                    <a:pt x="263" y="24"/>
                  </a:cubicBez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362"/>
            <p:cNvSpPr>
              <a:spLocks noChangeAspect="1"/>
            </p:cNvSpPr>
            <p:nvPr/>
          </p:nvSpPr>
          <p:spPr bwMode="auto">
            <a:xfrm>
              <a:off x="4042" y="3356"/>
              <a:ext cx="80" cy="247"/>
            </a:xfrm>
            <a:custGeom>
              <a:avLst/>
              <a:gdLst>
                <a:gd name="T0" fmla="*/ 0 w 365"/>
                <a:gd name="T1" fmla="*/ 0 h 1139"/>
                <a:gd name="T2" fmla="*/ 0 w 365"/>
                <a:gd name="T3" fmla="*/ 0 h 1139"/>
                <a:gd name="T4" fmla="*/ 0 w 365"/>
                <a:gd name="T5" fmla="*/ 0 h 1139"/>
                <a:gd name="T6" fmla="*/ 0 w 365"/>
                <a:gd name="T7" fmla="*/ 0 h 1139"/>
                <a:gd name="T8" fmla="*/ 0 w 365"/>
                <a:gd name="T9" fmla="*/ 0 h 1139"/>
                <a:gd name="T10" fmla="*/ 0 w 365"/>
                <a:gd name="T11" fmla="*/ 0 h 1139"/>
                <a:gd name="T12" fmla="*/ 0 w 365"/>
                <a:gd name="T13" fmla="*/ 0 h 1139"/>
                <a:gd name="T14" fmla="*/ 0 w 365"/>
                <a:gd name="T15" fmla="*/ 0 h 1139"/>
                <a:gd name="T16" fmla="*/ 0 w 365"/>
                <a:gd name="T17" fmla="*/ 0 h 1139"/>
                <a:gd name="T18" fmla="*/ 0 w 365"/>
                <a:gd name="T19" fmla="*/ 0 h 1139"/>
                <a:gd name="T20" fmla="*/ 0 w 365"/>
                <a:gd name="T21" fmla="*/ 0 h 1139"/>
                <a:gd name="T22" fmla="*/ 0 w 365"/>
                <a:gd name="T23" fmla="*/ 0 h 1139"/>
                <a:gd name="T24" fmla="*/ 0 w 365"/>
                <a:gd name="T25" fmla="*/ 0 h 1139"/>
                <a:gd name="T26" fmla="*/ 0 w 365"/>
                <a:gd name="T27" fmla="*/ 0 h 1139"/>
                <a:gd name="T28" fmla="*/ 0 w 365"/>
                <a:gd name="T29" fmla="*/ 0 h 1139"/>
                <a:gd name="T30" fmla="*/ 0 w 365"/>
                <a:gd name="T31" fmla="*/ 0 h 1139"/>
                <a:gd name="T32" fmla="*/ 0 w 365"/>
                <a:gd name="T33" fmla="*/ 0 h 1139"/>
                <a:gd name="T34" fmla="*/ 0 w 365"/>
                <a:gd name="T35" fmla="*/ 0 h 1139"/>
                <a:gd name="T36" fmla="*/ 0 w 365"/>
                <a:gd name="T37" fmla="*/ 0 h 1139"/>
                <a:gd name="T38" fmla="*/ 0 w 365"/>
                <a:gd name="T39" fmla="*/ 0 h 1139"/>
                <a:gd name="T40" fmla="*/ 0 w 365"/>
                <a:gd name="T41" fmla="*/ 0 h 1139"/>
                <a:gd name="T42" fmla="*/ 0 w 365"/>
                <a:gd name="T43" fmla="*/ 0 h 1139"/>
                <a:gd name="T44" fmla="*/ 0 w 365"/>
                <a:gd name="T45" fmla="*/ 0 h 11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5"/>
                <a:gd name="T70" fmla="*/ 0 h 1139"/>
                <a:gd name="T71" fmla="*/ 365 w 365"/>
                <a:gd name="T72" fmla="*/ 1139 h 11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5" h="1139">
                  <a:moveTo>
                    <a:pt x="18" y="263"/>
                  </a:moveTo>
                  <a:cubicBezTo>
                    <a:pt x="18" y="263"/>
                    <a:pt x="18" y="263"/>
                    <a:pt x="18" y="263"/>
                  </a:cubicBezTo>
                  <a:cubicBezTo>
                    <a:pt x="16" y="264"/>
                    <a:pt x="15" y="265"/>
                    <a:pt x="14" y="267"/>
                  </a:cubicBezTo>
                  <a:cubicBezTo>
                    <a:pt x="13" y="268"/>
                    <a:pt x="13" y="268"/>
                    <a:pt x="12" y="269"/>
                  </a:cubicBezTo>
                  <a:cubicBezTo>
                    <a:pt x="11" y="270"/>
                    <a:pt x="11" y="271"/>
                    <a:pt x="10" y="272"/>
                  </a:cubicBezTo>
                  <a:cubicBezTo>
                    <a:pt x="10" y="273"/>
                    <a:pt x="9" y="273"/>
                    <a:pt x="8" y="274"/>
                  </a:cubicBezTo>
                  <a:cubicBezTo>
                    <a:pt x="8" y="275"/>
                    <a:pt x="8" y="276"/>
                    <a:pt x="7" y="277"/>
                  </a:cubicBezTo>
                  <a:cubicBezTo>
                    <a:pt x="7" y="278"/>
                    <a:pt x="6" y="279"/>
                    <a:pt x="6" y="279"/>
                  </a:cubicBezTo>
                  <a:cubicBezTo>
                    <a:pt x="5" y="280"/>
                    <a:pt x="5" y="281"/>
                    <a:pt x="5" y="282"/>
                  </a:cubicBezTo>
                  <a:cubicBezTo>
                    <a:pt x="4" y="283"/>
                    <a:pt x="4" y="284"/>
                    <a:pt x="4" y="285"/>
                  </a:cubicBezTo>
                  <a:cubicBezTo>
                    <a:pt x="3" y="286"/>
                    <a:pt x="3" y="287"/>
                    <a:pt x="3" y="288"/>
                  </a:cubicBezTo>
                  <a:cubicBezTo>
                    <a:pt x="2" y="289"/>
                    <a:pt x="2" y="289"/>
                    <a:pt x="2" y="290"/>
                  </a:cubicBezTo>
                  <a:cubicBezTo>
                    <a:pt x="2" y="291"/>
                    <a:pt x="1" y="292"/>
                    <a:pt x="1" y="293"/>
                  </a:cubicBezTo>
                  <a:cubicBezTo>
                    <a:pt x="1" y="294"/>
                    <a:pt x="1" y="296"/>
                    <a:pt x="1" y="297"/>
                  </a:cubicBezTo>
                  <a:cubicBezTo>
                    <a:pt x="1" y="297"/>
                    <a:pt x="0" y="298"/>
                    <a:pt x="0" y="299"/>
                  </a:cubicBezTo>
                  <a:cubicBezTo>
                    <a:pt x="0" y="301"/>
                    <a:pt x="0" y="303"/>
                    <a:pt x="0" y="305"/>
                  </a:cubicBezTo>
                  <a:cubicBezTo>
                    <a:pt x="0" y="1079"/>
                    <a:pt x="0" y="1079"/>
                    <a:pt x="0" y="1079"/>
                  </a:cubicBezTo>
                  <a:cubicBezTo>
                    <a:pt x="0" y="1112"/>
                    <a:pt x="27" y="1139"/>
                    <a:pt x="60" y="1139"/>
                  </a:cubicBezTo>
                  <a:cubicBezTo>
                    <a:pt x="93" y="1139"/>
                    <a:pt x="120" y="1112"/>
                    <a:pt x="120" y="1079"/>
                  </a:cubicBezTo>
                  <a:cubicBezTo>
                    <a:pt x="120" y="330"/>
                    <a:pt x="120" y="330"/>
                    <a:pt x="120" y="330"/>
                  </a:cubicBezTo>
                  <a:cubicBezTo>
                    <a:pt x="365" y="85"/>
                    <a:pt x="365" y="85"/>
                    <a:pt x="365" y="8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8" y="263"/>
                  </a:ln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363"/>
            <p:cNvSpPr>
              <a:spLocks noChangeAspect="1"/>
            </p:cNvSpPr>
            <p:nvPr/>
          </p:nvSpPr>
          <p:spPr bwMode="auto">
            <a:xfrm>
              <a:off x="4103" y="3312"/>
              <a:ext cx="62" cy="62"/>
            </a:xfrm>
            <a:custGeom>
              <a:avLst/>
              <a:gdLst>
                <a:gd name="T0" fmla="*/ 0 w 286"/>
                <a:gd name="T1" fmla="*/ 0 h 286"/>
                <a:gd name="T2" fmla="*/ 0 w 286"/>
                <a:gd name="T3" fmla="*/ 0 h 286"/>
                <a:gd name="T4" fmla="*/ 0 w 286"/>
                <a:gd name="T5" fmla="*/ 0 h 286"/>
                <a:gd name="T6" fmla="*/ 0 w 286"/>
                <a:gd name="T7" fmla="*/ 0 h 286"/>
                <a:gd name="T8" fmla="*/ 0 w 286"/>
                <a:gd name="T9" fmla="*/ 0 h 286"/>
                <a:gd name="T10" fmla="*/ 0 w 286"/>
                <a:gd name="T11" fmla="*/ 0 h 2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6"/>
                <a:gd name="T19" fmla="*/ 0 h 286"/>
                <a:gd name="T20" fmla="*/ 286 w 286"/>
                <a:gd name="T21" fmla="*/ 286 h 2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6" h="286">
                  <a:moveTo>
                    <a:pt x="262" y="24"/>
                  </a:moveTo>
                  <a:cubicBezTo>
                    <a:pt x="239" y="0"/>
                    <a:pt x="201" y="0"/>
                    <a:pt x="178" y="24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5" y="286"/>
                    <a:pt x="85" y="286"/>
                    <a:pt x="85" y="286"/>
                  </a:cubicBezTo>
                  <a:cubicBezTo>
                    <a:pt x="262" y="108"/>
                    <a:pt x="262" y="108"/>
                    <a:pt x="262" y="108"/>
                  </a:cubicBezTo>
                  <a:cubicBezTo>
                    <a:pt x="286" y="85"/>
                    <a:pt x="286" y="47"/>
                    <a:pt x="262" y="24"/>
                  </a:cubicBez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64"/>
            <p:cNvSpPr>
              <a:spLocks noChangeAspect="1"/>
            </p:cNvSpPr>
            <p:nvPr/>
          </p:nvSpPr>
          <p:spPr bwMode="auto">
            <a:xfrm flipH="1">
              <a:off x="3932" y="3377"/>
              <a:ext cx="63" cy="62"/>
            </a:xfrm>
            <a:custGeom>
              <a:avLst/>
              <a:gdLst>
                <a:gd name="T0" fmla="*/ 0 w 290"/>
                <a:gd name="T1" fmla="*/ 0 h 284"/>
                <a:gd name="T2" fmla="*/ 0 w 290"/>
                <a:gd name="T3" fmla="*/ 0 h 284"/>
                <a:gd name="T4" fmla="*/ 0 w 290"/>
                <a:gd name="T5" fmla="*/ 0 h 284"/>
                <a:gd name="T6" fmla="*/ 0 w 290"/>
                <a:gd name="T7" fmla="*/ 0 h 284"/>
                <a:gd name="T8" fmla="*/ 0 w 290"/>
                <a:gd name="T9" fmla="*/ 0 h 284"/>
                <a:gd name="T10" fmla="*/ 0 w 290"/>
                <a:gd name="T11" fmla="*/ 0 h 284"/>
                <a:gd name="T12" fmla="*/ 0 w 290"/>
                <a:gd name="T13" fmla="*/ 0 h 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0"/>
                <a:gd name="T22" fmla="*/ 0 h 284"/>
                <a:gd name="T23" fmla="*/ 290 w 290"/>
                <a:gd name="T24" fmla="*/ 284 h 2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0" h="284">
                  <a:moveTo>
                    <a:pt x="24" y="182"/>
                  </a:moveTo>
                  <a:cubicBezTo>
                    <a:pt x="0" y="205"/>
                    <a:pt x="0" y="243"/>
                    <a:pt x="24" y="266"/>
                  </a:cubicBezTo>
                  <a:cubicBezTo>
                    <a:pt x="35" y="278"/>
                    <a:pt x="51" y="284"/>
                    <a:pt x="66" y="284"/>
                  </a:cubicBezTo>
                  <a:cubicBezTo>
                    <a:pt x="81" y="284"/>
                    <a:pt x="97" y="278"/>
                    <a:pt x="108" y="266"/>
                  </a:cubicBezTo>
                  <a:cubicBezTo>
                    <a:pt x="290" y="85"/>
                    <a:pt x="290" y="85"/>
                    <a:pt x="290" y="85"/>
                  </a:cubicBezTo>
                  <a:cubicBezTo>
                    <a:pt x="205" y="0"/>
                    <a:pt x="205" y="0"/>
                    <a:pt x="205" y="0"/>
                  </a:cubicBezTo>
                  <a:lnTo>
                    <a:pt x="24" y="182"/>
                  </a:ln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365"/>
            <p:cNvSpPr>
              <a:spLocks noChangeAspect="1"/>
            </p:cNvSpPr>
            <p:nvPr/>
          </p:nvSpPr>
          <p:spPr bwMode="auto">
            <a:xfrm flipH="1">
              <a:off x="3888" y="3333"/>
              <a:ext cx="62" cy="63"/>
            </a:xfrm>
            <a:custGeom>
              <a:avLst/>
              <a:gdLst>
                <a:gd name="T0" fmla="*/ 0 w 287"/>
                <a:gd name="T1" fmla="*/ 0 h 287"/>
                <a:gd name="T2" fmla="*/ 0 w 287"/>
                <a:gd name="T3" fmla="*/ 0 h 287"/>
                <a:gd name="T4" fmla="*/ 0 w 287"/>
                <a:gd name="T5" fmla="*/ 0 h 287"/>
                <a:gd name="T6" fmla="*/ 0 w 287"/>
                <a:gd name="T7" fmla="*/ 0 h 287"/>
                <a:gd name="T8" fmla="*/ 0 w 287"/>
                <a:gd name="T9" fmla="*/ 0 h 287"/>
                <a:gd name="T10" fmla="*/ 0 w 287"/>
                <a:gd name="T11" fmla="*/ 0 h 2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7"/>
                <a:gd name="T19" fmla="*/ 0 h 287"/>
                <a:gd name="T20" fmla="*/ 287 w 287"/>
                <a:gd name="T21" fmla="*/ 287 h 2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7" h="287">
                  <a:moveTo>
                    <a:pt x="263" y="24"/>
                  </a:moveTo>
                  <a:cubicBezTo>
                    <a:pt x="240" y="0"/>
                    <a:pt x="202" y="0"/>
                    <a:pt x="179" y="2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5" y="287"/>
                    <a:pt x="85" y="287"/>
                    <a:pt x="85" y="287"/>
                  </a:cubicBezTo>
                  <a:cubicBezTo>
                    <a:pt x="263" y="108"/>
                    <a:pt x="263" y="108"/>
                    <a:pt x="263" y="108"/>
                  </a:cubicBezTo>
                  <a:cubicBezTo>
                    <a:pt x="287" y="85"/>
                    <a:pt x="287" y="47"/>
                    <a:pt x="263" y="24"/>
                  </a:cubicBez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66"/>
            <p:cNvSpPr>
              <a:spLocks noChangeAspect="1"/>
            </p:cNvSpPr>
            <p:nvPr/>
          </p:nvSpPr>
          <p:spPr bwMode="auto">
            <a:xfrm flipH="1">
              <a:off x="3953" y="3356"/>
              <a:ext cx="80" cy="247"/>
            </a:xfrm>
            <a:custGeom>
              <a:avLst/>
              <a:gdLst>
                <a:gd name="T0" fmla="*/ 0 w 365"/>
                <a:gd name="T1" fmla="*/ 0 h 1139"/>
                <a:gd name="T2" fmla="*/ 0 w 365"/>
                <a:gd name="T3" fmla="*/ 0 h 1139"/>
                <a:gd name="T4" fmla="*/ 0 w 365"/>
                <a:gd name="T5" fmla="*/ 0 h 1139"/>
                <a:gd name="T6" fmla="*/ 0 w 365"/>
                <a:gd name="T7" fmla="*/ 0 h 1139"/>
                <a:gd name="T8" fmla="*/ 0 w 365"/>
                <a:gd name="T9" fmla="*/ 0 h 1139"/>
                <a:gd name="T10" fmla="*/ 0 w 365"/>
                <a:gd name="T11" fmla="*/ 0 h 1139"/>
                <a:gd name="T12" fmla="*/ 0 w 365"/>
                <a:gd name="T13" fmla="*/ 0 h 1139"/>
                <a:gd name="T14" fmla="*/ 0 w 365"/>
                <a:gd name="T15" fmla="*/ 0 h 1139"/>
                <a:gd name="T16" fmla="*/ 0 w 365"/>
                <a:gd name="T17" fmla="*/ 0 h 1139"/>
                <a:gd name="T18" fmla="*/ 0 w 365"/>
                <a:gd name="T19" fmla="*/ 0 h 1139"/>
                <a:gd name="T20" fmla="*/ 0 w 365"/>
                <a:gd name="T21" fmla="*/ 0 h 1139"/>
                <a:gd name="T22" fmla="*/ 0 w 365"/>
                <a:gd name="T23" fmla="*/ 0 h 1139"/>
                <a:gd name="T24" fmla="*/ 0 w 365"/>
                <a:gd name="T25" fmla="*/ 0 h 1139"/>
                <a:gd name="T26" fmla="*/ 0 w 365"/>
                <a:gd name="T27" fmla="*/ 0 h 1139"/>
                <a:gd name="T28" fmla="*/ 0 w 365"/>
                <a:gd name="T29" fmla="*/ 0 h 1139"/>
                <a:gd name="T30" fmla="*/ 0 w 365"/>
                <a:gd name="T31" fmla="*/ 0 h 1139"/>
                <a:gd name="T32" fmla="*/ 0 w 365"/>
                <a:gd name="T33" fmla="*/ 0 h 1139"/>
                <a:gd name="T34" fmla="*/ 0 w 365"/>
                <a:gd name="T35" fmla="*/ 0 h 1139"/>
                <a:gd name="T36" fmla="*/ 0 w 365"/>
                <a:gd name="T37" fmla="*/ 0 h 1139"/>
                <a:gd name="T38" fmla="*/ 0 w 365"/>
                <a:gd name="T39" fmla="*/ 0 h 1139"/>
                <a:gd name="T40" fmla="*/ 0 w 365"/>
                <a:gd name="T41" fmla="*/ 0 h 1139"/>
                <a:gd name="T42" fmla="*/ 0 w 365"/>
                <a:gd name="T43" fmla="*/ 0 h 1139"/>
                <a:gd name="T44" fmla="*/ 0 w 365"/>
                <a:gd name="T45" fmla="*/ 0 h 11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5"/>
                <a:gd name="T70" fmla="*/ 0 h 1139"/>
                <a:gd name="T71" fmla="*/ 365 w 365"/>
                <a:gd name="T72" fmla="*/ 1139 h 11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5" h="1139">
                  <a:moveTo>
                    <a:pt x="18" y="263"/>
                  </a:moveTo>
                  <a:cubicBezTo>
                    <a:pt x="18" y="263"/>
                    <a:pt x="18" y="263"/>
                    <a:pt x="18" y="263"/>
                  </a:cubicBezTo>
                  <a:cubicBezTo>
                    <a:pt x="16" y="264"/>
                    <a:pt x="15" y="265"/>
                    <a:pt x="14" y="267"/>
                  </a:cubicBezTo>
                  <a:cubicBezTo>
                    <a:pt x="13" y="268"/>
                    <a:pt x="13" y="268"/>
                    <a:pt x="12" y="269"/>
                  </a:cubicBezTo>
                  <a:cubicBezTo>
                    <a:pt x="11" y="270"/>
                    <a:pt x="11" y="271"/>
                    <a:pt x="10" y="272"/>
                  </a:cubicBezTo>
                  <a:cubicBezTo>
                    <a:pt x="10" y="273"/>
                    <a:pt x="9" y="273"/>
                    <a:pt x="8" y="274"/>
                  </a:cubicBezTo>
                  <a:cubicBezTo>
                    <a:pt x="8" y="275"/>
                    <a:pt x="8" y="276"/>
                    <a:pt x="7" y="277"/>
                  </a:cubicBezTo>
                  <a:cubicBezTo>
                    <a:pt x="7" y="278"/>
                    <a:pt x="6" y="279"/>
                    <a:pt x="6" y="279"/>
                  </a:cubicBezTo>
                  <a:cubicBezTo>
                    <a:pt x="5" y="280"/>
                    <a:pt x="5" y="281"/>
                    <a:pt x="5" y="282"/>
                  </a:cubicBezTo>
                  <a:cubicBezTo>
                    <a:pt x="4" y="283"/>
                    <a:pt x="4" y="284"/>
                    <a:pt x="4" y="285"/>
                  </a:cubicBezTo>
                  <a:cubicBezTo>
                    <a:pt x="3" y="286"/>
                    <a:pt x="3" y="287"/>
                    <a:pt x="3" y="288"/>
                  </a:cubicBezTo>
                  <a:cubicBezTo>
                    <a:pt x="2" y="289"/>
                    <a:pt x="2" y="289"/>
                    <a:pt x="2" y="290"/>
                  </a:cubicBezTo>
                  <a:cubicBezTo>
                    <a:pt x="2" y="291"/>
                    <a:pt x="1" y="292"/>
                    <a:pt x="1" y="293"/>
                  </a:cubicBezTo>
                  <a:cubicBezTo>
                    <a:pt x="1" y="294"/>
                    <a:pt x="1" y="296"/>
                    <a:pt x="1" y="297"/>
                  </a:cubicBezTo>
                  <a:cubicBezTo>
                    <a:pt x="1" y="297"/>
                    <a:pt x="0" y="298"/>
                    <a:pt x="0" y="299"/>
                  </a:cubicBezTo>
                  <a:cubicBezTo>
                    <a:pt x="0" y="301"/>
                    <a:pt x="0" y="303"/>
                    <a:pt x="0" y="305"/>
                  </a:cubicBezTo>
                  <a:cubicBezTo>
                    <a:pt x="0" y="1079"/>
                    <a:pt x="0" y="1079"/>
                    <a:pt x="0" y="1079"/>
                  </a:cubicBezTo>
                  <a:cubicBezTo>
                    <a:pt x="0" y="1112"/>
                    <a:pt x="27" y="1139"/>
                    <a:pt x="60" y="1139"/>
                  </a:cubicBezTo>
                  <a:cubicBezTo>
                    <a:pt x="93" y="1139"/>
                    <a:pt x="120" y="1112"/>
                    <a:pt x="120" y="1079"/>
                  </a:cubicBezTo>
                  <a:cubicBezTo>
                    <a:pt x="120" y="330"/>
                    <a:pt x="120" y="330"/>
                    <a:pt x="120" y="330"/>
                  </a:cubicBezTo>
                  <a:cubicBezTo>
                    <a:pt x="365" y="85"/>
                    <a:pt x="365" y="85"/>
                    <a:pt x="365" y="8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8" y="263"/>
                  </a:ln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367"/>
            <p:cNvSpPr>
              <a:spLocks noChangeAspect="1"/>
            </p:cNvSpPr>
            <p:nvPr/>
          </p:nvSpPr>
          <p:spPr bwMode="auto">
            <a:xfrm flipH="1">
              <a:off x="3910" y="3312"/>
              <a:ext cx="62" cy="62"/>
            </a:xfrm>
            <a:custGeom>
              <a:avLst/>
              <a:gdLst>
                <a:gd name="T0" fmla="*/ 0 w 286"/>
                <a:gd name="T1" fmla="*/ 0 h 286"/>
                <a:gd name="T2" fmla="*/ 0 w 286"/>
                <a:gd name="T3" fmla="*/ 0 h 286"/>
                <a:gd name="T4" fmla="*/ 0 w 286"/>
                <a:gd name="T5" fmla="*/ 0 h 286"/>
                <a:gd name="T6" fmla="*/ 0 w 286"/>
                <a:gd name="T7" fmla="*/ 0 h 286"/>
                <a:gd name="T8" fmla="*/ 0 w 286"/>
                <a:gd name="T9" fmla="*/ 0 h 286"/>
                <a:gd name="T10" fmla="*/ 0 w 286"/>
                <a:gd name="T11" fmla="*/ 0 h 2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6"/>
                <a:gd name="T19" fmla="*/ 0 h 286"/>
                <a:gd name="T20" fmla="*/ 286 w 286"/>
                <a:gd name="T21" fmla="*/ 286 h 2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6" h="286">
                  <a:moveTo>
                    <a:pt x="262" y="24"/>
                  </a:moveTo>
                  <a:cubicBezTo>
                    <a:pt x="239" y="0"/>
                    <a:pt x="201" y="0"/>
                    <a:pt x="178" y="24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5" y="286"/>
                    <a:pt x="85" y="286"/>
                    <a:pt x="85" y="286"/>
                  </a:cubicBezTo>
                  <a:cubicBezTo>
                    <a:pt x="262" y="108"/>
                    <a:pt x="262" y="108"/>
                    <a:pt x="262" y="108"/>
                  </a:cubicBezTo>
                  <a:cubicBezTo>
                    <a:pt x="286" y="85"/>
                    <a:pt x="286" y="47"/>
                    <a:pt x="262" y="24"/>
                  </a:cubicBez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765747" y="3442520"/>
            <a:ext cx="2408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Survival Signals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Proliferative signals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2973741" y="2837410"/>
            <a:ext cx="402223" cy="718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 rot="4092317">
            <a:off x="4331191" y="2466722"/>
            <a:ext cx="120297" cy="540928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 rot="4092317">
            <a:off x="4808951" y="2468767"/>
            <a:ext cx="118931" cy="152874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an 70"/>
          <p:cNvSpPr/>
          <p:nvPr/>
        </p:nvSpPr>
        <p:spPr>
          <a:xfrm>
            <a:off x="3448993" y="2120424"/>
            <a:ext cx="81550" cy="35054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4092317">
            <a:off x="4995056" y="2383362"/>
            <a:ext cx="118931" cy="152874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>
            <a:stCxn id="68" idx="0"/>
            <a:endCxn id="69" idx="2"/>
          </p:cNvCxnSpPr>
          <p:nvPr/>
        </p:nvCxnSpPr>
        <p:spPr>
          <a:xfrm flipV="1">
            <a:off x="4642471" y="2573584"/>
            <a:ext cx="154972" cy="6318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 rot="4092317">
            <a:off x="5541378" y="2151036"/>
            <a:ext cx="120297" cy="540928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 rot="4092317">
            <a:off x="5054240" y="2536634"/>
            <a:ext cx="118931" cy="152874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4092317">
            <a:off x="4868135" y="2611763"/>
            <a:ext cx="118931" cy="152874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>
            <a:stCxn id="76" idx="0"/>
            <a:endCxn id="75" idx="2"/>
          </p:cNvCxnSpPr>
          <p:nvPr/>
        </p:nvCxnSpPr>
        <p:spPr>
          <a:xfrm flipV="1">
            <a:off x="5184679" y="2521919"/>
            <a:ext cx="165716" cy="6277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873076" y="2739376"/>
            <a:ext cx="1096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 cells</a:t>
            </a:r>
            <a:endParaRPr lang="en-US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6976530" y="2089963"/>
            <a:ext cx="17521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CD4 T cells</a:t>
            </a:r>
          </a:p>
          <a:p>
            <a:r>
              <a:rPr lang="en-US" sz="2800" dirty="0" smtClean="0"/>
              <a:t>(</a:t>
            </a:r>
            <a:r>
              <a:rPr lang="en-US" sz="2800" dirty="0" err="1" smtClean="0"/>
              <a:t>Tfh</a:t>
            </a:r>
            <a:r>
              <a:rPr lang="en-US" sz="2800" dirty="0" smtClean="0"/>
              <a:t> cells)</a:t>
            </a:r>
            <a:endParaRPr lang="en-US" sz="2800" dirty="0"/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2751331" y="4150406"/>
            <a:ext cx="0" cy="4583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903743" y="4544502"/>
            <a:ext cx="1553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GC reaction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437007" y="2647798"/>
            <a:ext cx="1705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CD84/Ly108</a:t>
            </a:r>
          </a:p>
          <a:p>
            <a:r>
              <a:rPr lang="en-US" sz="2400" dirty="0" smtClean="0"/>
              <a:t>	(Sle1b)</a:t>
            </a:r>
            <a:endParaRPr lang="en-US" sz="2400" dirty="0"/>
          </a:p>
        </p:txBody>
      </p:sp>
      <p:cxnSp>
        <p:nvCxnSpPr>
          <p:cNvPr id="98" name="Straight Connector 97"/>
          <p:cNvCxnSpPr/>
          <p:nvPr/>
        </p:nvCxnSpPr>
        <p:spPr>
          <a:xfrm rot="15565378">
            <a:off x="5458081" y="1769311"/>
            <a:ext cx="0" cy="274320"/>
          </a:xfrm>
          <a:prstGeom prst="line">
            <a:avLst/>
          </a:prstGeom>
          <a:ln>
            <a:solidFill>
              <a:srgbClr val="1460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15565378">
            <a:off x="5439829" y="1667303"/>
            <a:ext cx="0" cy="274320"/>
          </a:xfrm>
          <a:prstGeom prst="line">
            <a:avLst/>
          </a:prstGeom>
          <a:ln>
            <a:solidFill>
              <a:srgbClr val="1460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4953002" y="1942408"/>
            <a:ext cx="370249" cy="59106"/>
          </a:xfrm>
          <a:prstGeom prst="line">
            <a:avLst/>
          </a:prstGeom>
          <a:ln w="101600">
            <a:solidFill>
              <a:srgbClr val="176A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4936062" y="1823864"/>
            <a:ext cx="370249" cy="59106"/>
          </a:xfrm>
          <a:prstGeom prst="line">
            <a:avLst/>
          </a:prstGeom>
          <a:ln w="101600">
            <a:solidFill>
              <a:srgbClr val="176A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047066" y="1957049"/>
            <a:ext cx="389941" cy="866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4047066" y="2043676"/>
            <a:ext cx="389941" cy="871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4392790" y="1891982"/>
            <a:ext cx="370249" cy="59106"/>
          </a:xfrm>
          <a:prstGeom prst="line">
            <a:avLst/>
          </a:prstGeom>
          <a:ln w="1016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4409718" y="2010514"/>
            <a:ext cx="370249" cy="59106"/>
          </a:xfrm>
          <a:prstGeom prst="line">
            <a:avLst/>
          </a:prstGeom>
          <a:ln w="1016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 rot="4092317">
            <a:off x="4808949" y="1866521"/>
            <a:ext cx="118931" cy="15287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121"/>
          <p:cNvSpPr txBox="1">
            <a:spLocks noChangeArrowheads="1"/>
          </p:cNvSpPr>
          <p:nvPr/>
        </p:nvSpPr>
        <p:spPr bwMode="auto">
          <a:xfrm rot="20785802">
            <a:off x="4763039" y="1395283"/>
            <a:ext cx="7873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 smtClean="0"/>
              <a:t>TCR</a:t>
            </a:r>
            <a:endParaRPr lang="en-US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4233333" y="2993511"/>
            <a:ext cx="1820333" cy="884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663006" y="4557049"/>
            <a:ext cx="3380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Escape negative selection </a:t>
            </a:r>
            <a:endParaRPr lang="en-US" sz="2400" dirty="0"/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6385508" y="4944612"/>
            <a:ext cx="0" cy="523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642471" y="5278982"/>
            <a:ext cx="381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AutoAb</a:t>
            </a:r>
            <a:r>
              <a:rPr lang="en-US" sz="2400" dirty="0" smtClean="0"/>
              <a:t> producing plasma cells or memory B cells</a:t>
            </a:r>
            <a:endParaRPr lang="en-US" sz="2400" dirty="0"/>
          </a:p>
        </p:txBody>
      </p:sp>
      <p:sp>
        <p:nvSpPr>
          <p:cNvPr id="101" name="TextBox 121"/>
          <p:cNvSpPr txBox="1">
            <a:spLocks noChangeArrowheads="1"/>
          </p:cNvSpPr>
          <p:nvPr/>
        </p:nvSpPr>
        <p:spPr bwMode="auto">
          <a:xfrm rot="21118865">
            <a:off x="3881221" y="1540005"/>
            <a:ext cx="9885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 smtClean="0"/>
              <a:t>MHCII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 rot="21027848">
            <a:off x="4090116" y="2235071"/>
            <a:ext cx="882274" cy="1847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21027848">
            <a:off x="5087369" y="2041793"/>
            <a:ext cx="845342" cy="196416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371407">
            <a:off x="5914715" y="174035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CD40L</a:t>
            </a:r>
            <a:endParaRPr lang="en-US" dirty="0"/>
          </a:p>
        </p:txBody>
      </p:sp>
      <p:sp>
        <p:nvSpPr>
          <p:cNvPr id="45" name="Freeform 44"/>
          <p:cNvSpPr/>
          <p:nvPr/>
        </p:nvSpPr>
        <p:spPr>
          <a:xfrm>
            <a:off x="3530600" y="2082800"/>
            <a:ext cx="1333500" cy="521805"/>
          </a:xfrm>
          <a:custGeom>
            <a:avLst/>
            <a:gdLst>
              <a:gd name="connsiteX0" fmla="*/ 0 w 1333500"/>
              <a:gd name="connsiteY0" fmla="*/ 495300 h 533400"/>
              <a:gd name="connsiteX1" fmla="*/ 228600 w 1333500"/>
              <a:gd name="connsiteY1" fmla="*/ 533400 h 533400"/>
              <a:gd name="connsiteX2" fmla="*/ 660400 w 1333500"/>
              <a:gd name="connsiteY2" fmla="*/ 381000 h 533400"/>
              <a:gd name="connsiteX3" fmla="*/ 850900 w 1333500"/>
              <a:gd name="connsiteY3" fmla="*/ 266700 h 533400"/>
              <a:gd name="connsiteX4" fmla="*/ 1181100 w 1333500"/>
              <a:gd name="connsiteY4" fmla="*/ 88900 h 533400"/>
              <a:gd name="connsiteX5" fmla="*/ 1333500 w 1333500"/>
              <a:gd name="connsiteY5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3500" h="533400">
                <a:moveTo>
                  <a:pt x="0" y="495300"/>
                </a:moveTo>
                <a:lnTo>
                  <a:pt x="228600" y="533400"/>
                </a:lnTo>
                <a:lnTo>
                  <a:pt x="660400" y="381000"/>
                </a:lnTo>
                <a:lnTo>
                  <a:pt x="850900" y="266700"/>
                </a:lnTo>
                <a:lnTo>
                  <a:pt x="1181100" y="88900"/>
                </a:lnTo>
                <a:lnTo>
                  <a:pt x="1333500" y="0"/>
                </a:ln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34" y="205245"/>
            <a:ext cx="1202752" cy="1033272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4720248" y="3877752"/>
            <a:ext cx="3249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Altered </a:t>
            </a:r>
            <a:r>
              <a:rPr lang="en-US" sz="2400" dirty="0" err="1" smtClean="0"/>
              <a:t>Spt</a:t>
            </a:r>
            <a:r>
              <a:rPr lang="en-US" sz="2400" dirty="0" smtClean="0"/>
              <a:t>-GC response</a:t>
            </a:r>
            <a:endParaRPr lang="en-US" sz="2400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6382916" y="4282611"/>
            <a:ext cx="2592" cy="416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4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8" grpId="0" animBg="1"/>
      <p:bldP spid="49" grpId="0" animBg="1"/>
      <p:bldP spid="50" grpId="0" animBg="1"/>
      <p:bldP spid="60" grpId="0"/>
      <p:bldP spid="68" grpId="0" animBg="1"/>
      <p:bldP spid="69" grpId="0" animBg="1"/>
      <p:bldP spid="71" grpId="0" animBg="1"/>
      <p:bldP spid="72" grpId="0" animBg="1"/>
      <p:bldP spid="75" grpId="0" animBg="1"/>
      <p:bldP spid="76" grpId="0" animBg="1"/>
      <p:bldP spid="77" grpId="0" animBg="1"/>
      <p:bldP spid="89" grpId="0"/>
      <p:bldP spid="91" grpId="0"/>
      <p:bldP spid="92" grpId="0"/>
      <p:bldP spid="85" grpId="0" animBg="1"/>
      <p:bldP spid="85" grpId="1" animBg="1"/>
      <p:bldP spid="93" grpId="0"/>
      <p:bldP spid="73" grpId="0"/>
      <p:bldP spid="86" grpId="0"/>
      <p:bldP spid="101" grpId="0"/>
      <p:bldP spid="3" grpId="0" animBg="1"/>
      <p:bldP spid="94" grpId="0" animBg="1"/>
      <p:bldP spid="6" grpId="0"/>
      <p:bldP spid="45" grpId="0" animBg="1"/>
      <p:bldP spid="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694261"/>
            <a:ext cx="8168640" cy="6126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679" y="132638"/>
            <a:ext cx="3022599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660066"/>
                </a:solidFill>
                <a:latin typeface="Arial"/>
                <a:cs typeface="Arial"/>
              </a:rPr>
              <a:t>Rahman Lab:</a:t>
            </a:r>
            <a:endParaRPr lang="en-US" b="1" u="sng" dirty="0">
              <a:solidFill>
                <a:srgbClr val="660066"/>
              </a:solidFill>
              <a:latin typeface="Arial"/>
              <a:cs typeface="Arial"/>
            </a:endParaRPr>
          </a:p>
          <a:p>
            <a:r>
              <a:rPr lang="en-US" b="1" u="sng" dirty="0" err="1" smtClean="0">
                <a:solidFill>
                  <a:srgbClr val="660066"/>
                </a:solidFill>
                <a:latin typeface="Arial"/>
                <a:cs typeface="Arial"/>
              </a:rPr>
              <a:t>Chetna</a:t>
            </a:r>
            <a:r>
              <a:rPr lang="en-US" b="1" u="sng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b="1" u="sng" dirty="0" err="1" smtClean="0">
                <a:solidFill>
                  <a:srgbClr val="660066"/>
                </a:solidFill>
                <a:latin typeface="Arial"/>
                <a:cs typeface="Arial"/>
              </a:rPr>
              <a:t>Soni</a:t>
            </a:r>
            <a:r>
              <a:rPr lang="en-US" b="1" u="sng" dirty="0" smtClean="0">
                <a:solidFill>
                  <a:srgbClr val="660066"/>
                </a:solidFill>
                <a:latin typeface="Arial"/>
                <a:cs typeface="Arial"/>
              </a:rPr>
              <a:t>, PhD</a:t>
            </a:r>
          </a:p>
          <a:p>
            <a:r>
              <a:rPr lang="en-US" b="1" u="sng" dirty="0" smtClean="0">
                <a:solidFill>
                  <a:srgbClr val="660066"/>
                </a:solidFill>
                <a:latin typeface="Arial"/>
                <a:cs typeface="Arial"/>
              </a:rPr>
              <a:t>Eric </a:t>
            </a:r>
            <a:r>
              <a:rPr lang="en-US" b="1" u="sng" dirty="0">
                <a:solidFill>
                  <a:srgbClr val="660066"/>
                </a:solidFill>
                <a:latin typeface="Arial"/>
                <a:cs typeface="Arial"/>
              </a:rPr>
              <a:t>Wong</a:t>
            </a:r>
          </a:p>
          <a:p>
            <a:r>
              <a:rPr lang="en-US" dirty="0" smtClean="0">
                <a:solidFill>
                  <a:srgbClr val="660066"/>
                </a:solidFill>
                <a:latin typeface="Arial"/>
                <a:cs typeface="Arial"/>
              </a:rPr>
              <a:t>Phillip </a:t>
            </a:r>
            <a:r>
              <a:rPr lang="en-US" dirty="0" err="1">
                <a:solidFill>
                  <a:srgbClr val="660066"/>
                </a:solidFill>
                <a:latin typeface="Arial"/>
                <a:cs typeface="Arial"/>
              </a:rPr>
              <a:t>Domeier</a:t>
            </a:r>
            <a:endParaRPr lang="en-US" dirty="0">
              <a:solidFill>
                <a:srgbClr val="660066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660066"/>
                </a:solidFill>
                <a:latin typeface="Arial"/>
                <a:cs typeface="Arial"/>
              </a:rPr>
              <a:t>Melinda Elias</a:t>
            </a:r>
          </a:p>
          <a:p>
            <a:r>
              <a:rPr lang="en-US" dirty="0">
                <a:solidFill>
                  <a:srgbClr val="660066"/>
                </a:solidFill>
                <a:latin typeface="Arial"/>
                <a:cs typeface="Arial"/>
              </a:rPr>
              <a:t>Tahsin </a:t>
            </a:r>
            <a:r>
              <a:rPr lang="en-US" dirty="0" smtClean="0">
                <a:solidFill>
                  <a:srgbClr val="660066"/>
                </a:solidFill>
                <a:latin typeface="Arial"/>
                <a:cs typeface="Arial"/>
              </a:rPr>
              <a:t>Khan</a:t>
            </a:r>
          </a:p>
          <a:p>
            <a:r>
              <a:rPr lang="en-US" dirty="0" smtClean="0">
                <a:solidFill>
                  <a:srgbClr val="660066"/>
                </a:solidFill>
                <a:latin typeface="Arial"/>
                <a:cs typeface="Arial"/>
              </a:rPr>
              <a:t>Stephanie Schell</a:t>
            </a:r>
          </a:p>
          <a:p>
            <a:r>
              <a:rPr lang="en-US" dirty="0" err="1" smtClean="0">
                <a:solidFill>
                  <a:srgbClr val="660066"/>
                </a:solidFill>
                <a:latin typeface="Arial"/>
                <a:cs typeface="Arial"/>
              </a:rPr>
              <a:t>Sathi</a:t>
            </a:r>
            <a:r>
              <a:rPr lang="en-US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660066"/>
                </a:solidFill>
                <a:latin typeface="Arial"/>
                <a:cs typeface="Arial"/>
              </a:rPr>
              <a:t>Babu</a:t>
            </a:r>
            <a:r>
              <a:rPr lang="en-US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660066"/>
                </a:solidFill>
                <a:latin typeface="Arial"/>
                <a:cs typeface="Arial"/>
              </a:rPr>
              <a:t>Chodisetti</a:t>
            </a:r>
            <a:r>
              <a:rPr lang="en-US" dirty="0" smtClean="0">
                <a:solidFill>
                  <a:srgbClr val="660066"/>
                </a:solidFill>
                <a:latin typeface="Arial"/>
                <a:cs typeface="Arial"/>
              </a:rPr>
              <a:t>, PhD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4831" y="141105"/>
            <a:ext cx="4180841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Collaborators: </a:t>
            </a:r>
          </a:p>
          <a:p>
            <a:r>
              <a:rPr lang="en-US" b="1" dirty="0" smtClean="0">
                <a:latin typeface="Arial"/>
                <a:cs typeface="Arial"/>
              </a:rPr>
              <a:t>Ward </a:t>
            </a:r>
            <a:r>
              <a:rPr lang="en-US" b="1" dirty="0" err="1" smtClean="0">
                <a:latin typeface="Arial"/>
                <a:cs typeface="Arial"/>
              </a:rPr>
              <a:t>Wakeland</a:t>
            </a:r>
            <a:r>
              <a:rPr lang="en-US" b="1" dirty="0" smtClean="0">
                <a:latin typeface="Arial"/>
                <a:cs typeface="Arial"/>
              </a:rPr>
              <a:t> (UT Southwestern)</a:t>
            </a:r>
            <a:endParaRPr lang="en-US" b="1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Dr</a:t>
            </a:r>
            <a:r>
              <a:rPr lang="en-US" b="1" dirty="0">
                <a:latin typeface="Arial"/>
                <a:cs typeface="Arial"/>
              </a:rPr>
              <a:t>. </a:t>
            </a:r>
            <a:r>
              <a:rPr lang="en-US" b="1" dirty="0" err="1">
                <a:latin typeface="Arial"/>
                <a:cs typeface="Arial"/>
              </a:rPr>
              <a:t>Shizuo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Akira (Osaka University)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Dr. Milena </a:t>
            </a:r>
            <a:r>
              <a:rPr lang="en-US" dirty="0" err="1">
                <a:latin typeface="Arial"/>
                <a:cs typeface="Arial"/>
              </a:rPr>
              <a:t>Bogunovic</a:t>
            </a: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Dr. </a:t>
            </a:r>
            <a:r>
              <a:rPr lang="en-US" dirty="0" err="1">
                <a:latin typeface="Arial"/>
                <a:cs typeface="Arial"/>
              </a:rPr>
              <a:t>Aron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Lukacher</a:t>
            </a: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Dr. Chris </a:t>
            </a:r>
            <a:r>
              <a:rPr lang="en-US" dirty="0" err="1" smtClean="0">
                <a:latin typeface="Arial"/>
                <a:cs typeface="Arial"/>
              </a:rPr>
              <a:t>Norbury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0" y="2946400"/>
            <a:ext cx="2857500" cy="2857500"/>
          </a:xfrm>
          <a:prstGeom prst="rect">
            <a:avLst/>
          </a:prstGeom>
        </p:spPr>
      </p:pic>
      <p:pic>
        <p:nvPicPr>
          <p:cNvPr id="9" name="Picture 19" descr="funding_acknowledge_sl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31" y="3640137"/>
            <a:ext cx="18923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9" y="2946400"/>
            <a:ext cx="48815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6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1557" y="1930816"/>
            <a:ext cx="84815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Our goal is to understand the mechanisms by which loss of B cell tolerance in the germinal centers contributes to autoantibody production and subsequent development of an autoimmune disease SLE/lupus disease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485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Increased spontaneous GC response in aged B6.</a:t>
            </a:r>
            <a:r>
              <a:rPr lang="en-US" i="1" dirty="0" smtClean="0">
                <a:latin typeface="Times New Roman"/>
                <a:cs typeface="Times New Roman"/>
              </a:rPr>
              <a:t>Sle1b</a:t>
            </a:r>
            <a:r>
              <a:rPr lang="en-US" dirty="0" smtClean="0">
                <a:latin typeface="Times New Roman"/>
                <a:cs typeface="Times New Roman"/>
              </a:rPr>
              <a:t> mice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8503322"/>
              </p:ext>
            </p:extLst>
          </p:nvPr>
        </p:nvGraphicFramePr>
        <p:xfrm>
          <a:off x="2132510" y="2570944"/>
          <a:ext cx="1828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8911027">
            <a:off x="2517140" y="5046236"/>
            <a:ext cx="55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39141" y="3689633"/>
            <a:ext cx="2245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% GC B Cells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27587" y="4456857"/>
            <a:ext cx="49604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12294" y="3781421"/>
            <a:ext cx="49604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Bracket 8"/>
          <p:cNvSpPr/>
          <p:nvPr/>
        </p:nvSpPr>
        <p:spPr>
          <a:xfrm rot="16200000">
            <a:off x="3080039" y="2623797"/>
            <a:ext cx="65563" cy="498944"/>
          </a:xfrm>
          <a:prstGeom prst="rightBracket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2008" y="2558852"/>
            <a:ext cx="498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***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42" y="2661664"/>
            <a:ext cx="1167063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42" y="4010099"/>
            <a:ext cx="1167063" cy="1143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9260" y="2384349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260" y="3728245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B6.</a:t>
            </a:r>
            <a:r>
              <a:rPr lang="en-US" sz="1600" i="1" dirty="0" smtClean="0">
                <a:latin typeface="Arial"/>
                <a:cs typeface="Arial"/>
              </a:rPr>
              <a:t>Sle1b</a:t>
            </a:r>
            <a:endParaRPr lang="en-US" sz="1600" i="1" dirty="0"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3460" y="5231724"/>
            <a:ext cx="1297126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4800" y="2661664"/>
            <a:ext cx="0" cy="258140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4800" y="5243065"/>
            <a:ext cx="1263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Fas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821254" y="3807824"/>
            <a:ext cx="2630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PNA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09259" y="2391219"/>
            <a:ext cx="1028646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09259" y="2045795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B220</a:t>
            </a:r>
            <a:r>
              <a:rPr lang="en-US" sz="1600" baseline="30000" dirty="0" smtClean="0">
                <a:latin typeface="Arial"/>
                <a:cs typeface="Arial"/>
              </a:rPr>
              <a:t>+</a:t>
            </a:r>
            <a:endParaRPr lang="en-US" sz="1600" baseline="30000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06457" y="4066799"/>
            <a:ext cx="146698" cy="847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35919" y="2747872"/>
            <a:ext cx="146698" cy="847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14513" y="2610655"/>
            <a:ext cx="510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1.4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4513" y="3952785"/>
            <a:ext cx="510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3.2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 rot="18900502">
            <a:off x="2378006" y="5222859"/>
            <a:ext cx="1526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B6.</a:t>
            </a:r>
            <a:r>
              <a:rPr lang="en-US" sz="1600" i="1" dirty="0" smtClean="0">
                <a:latin typeface="Arial"/>
                <a:cs typeface="Arial"/>
              </a:rPr>
              <a:t>Sle1b</a:t>
            </a:r>
            <a:endParaRPr lang="en-US" sz="1600" i="1" dirty="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972" y="2828232"/>
            <a:ext cx="1230451" cy="914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1089" y="3984826"/>
            <a:ext cx="1226408" cy="914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01089" y="2549217"/>
            <a:ext cx="1224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5383" y="3703130"/>
            <a:ext cx="1212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B6.</a:t>
            </a:r>
            <a:r>
              <a:rPr lang="en-US" sz="1600" i="1" dirty="0" smtClean="0">
                <a:latin typeface="Arial"/>
                <a:cs typeface="Arial"/>
              </a:rPr>
              <a:t>Sle1b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07751" y="4893170"/>
            <a:ext cx="1217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  <a:latin typeface="Arial"/>
                <a:cs typeface="Arial"/>
              </a:rPr>
              <a:t>IgD</a:t>
            </a: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PNA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60978" y="6144876"/>
            <a:ext cx="1874780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inion Pro Med"/>
                <a:cs typeface="Minion Pro Med"/>
              </a:rPr>
              <a:t>Wong et al. 2012 </a:t>
            </a:r>
            <a:endParaRPr lang="en-US" dirty="0">
              <a:latin typeface="Minion Pro Med"/>
              <a:cs typeface="Minion Pro Me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3197" y="2384349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33197" y="3728245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B6.</a:t>
            </a:r>
            <a:r>
              <a:rPr lang="en-US" sz="1600" i="1" dirty="0" smtClean="0">
                <a:latin typeface="Arial"/>
                <a:cs typeface="Arial"/>
              </a:rPr>
              <a:t>Sle1b</a:t>
            </a:r>
            <a:endParaRPr lang="en-US" sz="1600" i="1" dirty="0"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587397" y="5231724"/>
            <a:ext cx="1297126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5598737" y="2661664"/>
            <a:ext cx="0" cy="258140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587397" y="5243065"/>
            <a:ext cx="1274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CXCR5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4102683" y="3807824"/>
            <a:ext cx="2630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PD-1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833196" y="2391219"/>
            <a:ext cx="1028646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833196" y="2045795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CD4</a:t>
            </a:r>
            <a:r>
              <a:rPr lang="en-US" sz="1600" baseline="30000" dirty="0" smtClean="0">
                <a:latin typeface="Arial"/>
                <a:cs typeface="Arial"/>
              </a:rPr>
              <a:t>+</a:t>
            </a:r>
            <a:endParaRPr lang="en-US" sz="1600" baseline="30000" dirty="0">
              <a:latin typeface="Arial"/>
              <a:cs typeface="Arial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780" y="2665915"/>
            <a:ext cx="1167063" cy="1143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4779" y="4010099"/>
            <a:ext cx="1167063" cy="11430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448210" y="2688046"/>
            <a:ext cx="146698" cy="8478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432551" y="4039187"/>
            <a:ext cx="146698" cy="847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73850" y="2690050"/>
            <a:ext cx="510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6.9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08130" y="4039058"/>
            <a:ext cx="576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11.2</a:t>
            </a:r>
            <a:endParaRPr lang="en-US" sz="1600" dirty="0">
              <a:latin typeface="Arial"/>
              <a:cs typeface="Arial"/>
            </a:endParaRPr>
          </a:p>
        </p:txBody>
      </p:sp>
      <p:graphicFrame>
        <p:nvGraphicFramePr>
          <p:cNvPr id="46" name="Chart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4047467"/>
              </p:ext>
            </p:extLst>
          </p:nvPr>
        </p:nvGraphicFramePr>
        <p:xfrm>
          <a:off x="7103514" y="2567275"/>
          <a:ext cx="1828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7" name="TextBox 46"/>
          <p:cNvSpPr txBox="1"/>
          <p:nvPr/>
        </p:nvSpPr>
        <p:spPr>
          <a:xfrm rot="16200000">
            <a:off x="5855801" y="3710984"/>
            <a:ext cx="2314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% T</a:t>
            </a:r>
            <a:r>
              <a:rPr lang="en-US" sz="1600" baseline="-25000" dirty="0" smtClean="0">
                <a:latin typeface="Arial"/>
                <a:cs typeface="Arial"/>
              </a:rPr>
              <a:t>FH</a:t>
            </a:r>
            <a:r>
              <a:rPr lang="en-US" sz="1600" dirty="0" smtClean="0">
                <a:latin typeface="Arial"/>
                <a:cs typeface="Arial"/>
              </a:rPr>
              <a:t> Cells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 rot="18911027">
            <a:off x="7500472" y="5046235"/>
            <a:ext cx="55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7670699" y="4129310"/>
            <a:ext cx="49604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126106" y="3608701"/>
            <a:ext cx="49604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ight Bracket 50"/>
          <p:cNvSpPr/>
          <p:nvPr/>
        </p:nvSpPr>
        <p:spPr>
          <a:xfrm rot="16200000">
            <a:off x="8104664" y="2623797"/>
            <a:ext cx="65563" cy="498944"/>
          </a:xfrm>
          <a:prstGeom prst="rightBracket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76633" y="2558852"/>
            <a:ext cx="498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***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 rot="18900502">
            <a:off x="7442618" y="5222858"/>
            <a:ext cx="1526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B6.</a:t>
            </a:r>
            <a:r>
              <a:rPr lang="en-US" sz="1600" i="1" dirty="0" smtClean="0">
                <a:latin typeface="Arial"/>
                <a:cs typeface="Arial"/>
              </a:rPr>
              <a:t>Sle1b</a:t>
            </a:r>
            <a:endParaRPr lang="en-US" sz="16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36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274638"/>
            <a:ext cx="8353158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% GC B cells correlates with </a:t>
            </a:r>
            <a:r>
              <a:rPr lang="en-US" sz="3200" dirty="0" smtClean="0">
                <a:latin typeface="Times New Roman"/>
                <a:cs typeface="Times New Roman"/>
              </a:rPr>
              <a:t>autoantibody </a:t>
            </a:r>
            <a:r>
              <a:rPr lang="en-US" sz="3200" dirty="0" smtClean="0">
                <a:latin typeface="Times New Roman"/>
                <a:cs typeface="Times New Roman"/>
              </a:rPr>
              <a:t>titers</a:t>
            </a:r>
            <a:endParaRPr lang="en-US" sz="3200" dirty="0">
              <a:latin typeface="Times New Roman"/>
              <a:cs typeface="Times New Roman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188058"/>
              </p:ext>
            </p:extLst>
          </p:nvPr>
        </p:nvGraphicFramePr>
        <p:xfrm>
          <a:off x="2689437" y="1209282"/>
          <a:ext cx="2552700" cy="1367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823330"/>
              </p:ext>
            </p:extLst>
          </p:nvPr>
        </p:nvGraphicFramePr>
        <p:xfrm>
          <a:off x="2773965" y="2729104"/>
          <a:ext cx="2552700" cy="1346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392353"/>
              </p:ext>
            </p:extLst>
          </p:nvPr>
        </p:nvGraphicFramePr>
        <p:xfrm>
          <a:off x="2773965" y="4259211"/>
          <a:ext cx="2552700" cy="1369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88510" y="5628754"/>
            <a:ext cx="206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% GC B Cells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803046" y="1621958"/>
            <a:ext cx="1423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Anti- </a:t>
            </a:r>
            <a:r>
              <a:rPr lang="en-US" sz="1600" dirty="0" err="1" smtClean="0">
                <a:solidFill>
                  <a:srgbClr val="660066"/>
                </a:solidFill>
                <a:latin typeface="Arial"/>
                <a:cs typeface="Arial"/>
              </a:rPr>
              <a:t>dS</a:t>
            </a:r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DNA</a:t>
            </a:r>
            <a:endParaRPr lang="en-US" sz="1600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0368" y="1369780"/>
            <a:ext cx="1263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R=0.6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2137" y="2752273"/>
            <a:ext cx="1263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R=0.7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8106" y="4405400"/>
            <a:ext cx="1263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R=0.6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2125" y="1738914"/>
            <a:ext cx="159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P &lt;</a:t>
            </a:r>
            <a:r>
              <a:rPr lang="en-US" i="1" dirty="0" smtClean="0">
                <a:latin typeface="Arial"/>
                <a:cs typeface="Arial"/>
              </a:rPr>
              <a:t>3.8X10</a:t>
            </a:r>
            <a:r>
              <a:rPr lang="en-US" i="1" baseline="30000" dirty="0" smtClean="0">
                <a:latin typeface="Arial"/>
                <a:cs typeface="Arial"/>
              </a:rPr>
              <a:t>-8</a:t>
            </a:r>
            <a:endParaRPr lang="en-US" i="1" baseline="30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5958" y="3121605"/>
            <a:ext cx="163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P &lt;</a:t>
            </a:r>
            <a:r>
              <a:rPr lang="en-US" i="1" dirty="0" smtClean="0">
                <a:latin typeface="Arial"/>
                <a:cs typeface="Arial"/>
              </a:rPr>
              <a:t>1.4X10</a:t>
            </a:r>
            <a:r>
              <a:rPr lang="en-US" i="1" baseline="30000" dirty="0" smtClean="0">
                <a:latin typeface="Arial"/>
                <a:cs typeface="Arial"/>
              </a:rPr>
              <a:t>-8</a:t>
            </a:r>
            <a:endParaRPr lang="en-US" i="1" baseline="30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0368" y="4777590"/>
            <a:ext cx="152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P &lt;</a:t>
            </a:r>
            <a:r>
              <a:rPr lang="en-US" i="1" dirty="0" smtClean="0">
                <a:latin typeface="Arial"/>
                <a:cs typeface="Arial"/>
              </a:rPr>
              <a:t>1.7X10</a:t>
            </a:r>
            <a:r>
              <a:rPr lang="en-US" i="1" baseline="30000" dirty="0" smtClean="0">
                <a:latin typeface="Arial"/>
                <a:cs typeface="Arial"/>
              </a:rPr>
              <a:t>-8</a:t>
            </a:r>
            <a:endParaRPr lang="en-US" i="1" baseline="300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03678" y="6134265"/>
            <a:ext cx="1874780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inion Pro Med"/>
                <a:cs typeface="Minion Pro Med"/>
              </a:rPr>
              <a:t>Wong et al. 2012 </a:t>
            </a:r>
            <a:endParaRPr lang="en-US" dirty="0">
              <a:latin typeface="Minion Pro Med"/>
              <a:cs typeface="Minion Pro Med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803046" y="2917358"/>
            <a:ext cx="1423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Anti-histone</a:t>
            </a:r>
            <a:endParaRPr lang="en-US" sz="1600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660108" y="4693703"/>
            <a:ext cx="1709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Anti-nucleosome</a:t>
            </a:r>
            <a:endParaRPr lang="en-US" sz="1600" dirty="0">
              <a:solidFill>
                <a:srgbClr val="6600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033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Increased spontaneous GC response in aged B6.</a:t>
            </a:r>
            <a:r>
              <a:rPr lang="en-US" i="1" dirty="0" smtClean="0">
                <a:latin typeface="Times New Roman"/>
                <a:cs typeface="Times New Roman"/>
              </a:rPr>
              <a:t>Sle1b</a:t>
            </a:r>
            <a:r>
              <a:rPr lang="en-US" dirty="0" smtClean="0">
                <a:latin typeface="Times New Roman"/>
                <a:cs typeface="Times New Roman"/>
              </a:rPr>
              <a:t> mice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465836"/>
              </p:ext>
            </p:extLst>
          </p:nvPr>
        </p:nvGraphicFramePr>
        <p:xfrm>
          <a:off x="2132510" y="2570944"/>
          <a:ext cx="1828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8911027">
            <a:off x="2517140" y="5046236"/>
            <a:ext cx="55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39141" y="3689633"/>
            <a:ext cx="2245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% GC B Cells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27587" y="4456857"/>
            <a:ext cx="49604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12294" y="3781421"/>
            <a:ext cx="49604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Bracket 8"/>
          <p:cNvSpPr/>
          <p:nvPr/>
        </p:nvSpPr>
        <p:spPr>
          <a:xfrm rot="16200000">
            <a:off x="3080039" y="2623797"/>
            <a:ext cx="65563" cy="498944"/>
          </a:xfrm>
          <a:prstGeom prst="rightBracket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2008" y="2558852"/>
            <a:ext cx="498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***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42" y="2661664"/>
            <a:ext cx="1167063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42" y="4010099"/>
            <a:ext cx="1167063" cy="1143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9260" y="2384349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260" y="3728245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B6.</a:t>
            </a:r>
            <a:r>
              <a:rPr lang="en-US" sz="1600" i="1" dirty="0" smtClean="0">
                <a:latin typeface="Arial"/>
                <a:cs typeface="Arial"/>
              </a:rPr>
              <a:t>Sle1b</a:t>
            </a:r>
            <a:endParaRPr lang="en-US" sz="1600" i="1" dirty="0"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3460" y="5231724"/>
            <a:ext cx="1297126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4800" y="2661664"/>
            <a:ext cx="0" cy="258140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4800" y="5243065"/>
            <a:ext cx="1263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Fas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821254" y="3807824"/>
            <a:ext cx="2630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PNA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09259" y="2391219"/>
            <a:ext cx="1028646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09259" y="2045795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B220</a:t>
            </a:r>
            <a:r>
              <a:rPr lang="en-US" sz="1600" baseline="30000" dirty="0" smtClean="0">
                <a:latin typeface="Arial"/>
                <a:cs typeface="Arial"/>
              </a:rPr>
              <a:t>+</a:t>
            </a:r>
            <a:endParaRPr lang="en-US" sz="1600" baseline="30000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06457" y="4066799"/>
            <a:ext cx="146698" cy="847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35919" y="2747872"/>
            <a:ext cx="146698" cy="847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14513" y="2610655"/>
            <a:ext cx="510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1.4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4513" y="3952785"/>
            <a:ext cx="510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3.2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 rot="18900502">
            <a:off x="2378006" y="5222859"/>
            <a:ext cx="1526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B6.</a:t>
            </a:r>
            <a:r>
              <a:rPr lang="en-US" sz="1600" i="1" dirty="0" smtClean="0">
                <a:latin typeface="Arial"/>
                <a:cs typeface="Arial"/>
              </a:rPr>
              <a:t>Sle1b</a:t>
            </a:r>
            <a:endParaRPr lang="en-US" sz="1600" i="1" dirty="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972" y="2828232"/>
            <a:ext cx="1230451" cy="914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1089" y="3984826"/>
            <a:ext cx="1226408" cy="914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01089" y="2549217"/>
            <a:ext cx="1224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5383" y="3703130"/>
            <a:ext cx="1212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B6.</a:t>
            </a:r>
            <a:r>
              <a:rPr lang="en-US" sz="1600" i="1" dirty="0" smtClean="0">
                <a:latin typeface="Arial"/>
                <a:cs typeface="Arial"/>
              </a:rPr>
              <a:t>Sle1b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07751" y="4893170"/>
            <a:ext cx="1217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  <a:latin typeface="Arial"/>
                <a:cs typeface="Arial"/>
              </a:rPr>
              <a:t>IgD</a:t>
            </a:r>
            <a:r>
              <a:rPr lang="en-US" sz="1600" dirty="0" smtClean="0">
                <a:latin typeface="Arial"/>
                <a:cs typeface="Arial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PNA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60978" y="6144876"/>
            <a:ext cx="1874780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inion Pro Med"/>
                <a:cs typeface="Minion Pro Med"/>
              </a:rPr>
              <a:t>Wong et al. 2012 </a:t>
            </a:r>
            <a:endParaRPr lang="en-US" dirty="0">
              <a:latin typeface="Minion Pro Med"/>
              <a:cs typeface="Minion Pro Me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3197" y="2384349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33197" y="3728245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B6.</a:t>
            </a:r>
            <a:r>
              <a:rPr lang="en-US" sz="1600" i="1" dirty="0" smtClean="0">
                <a:latin typeface="Arial"/>
                <a:cs typeface="Arial"/>
              </a:rPr>
              <a:t>Sle1b</a:t>
            </a:r>
            <a:endParaRPr lang="en-US" sz="1600" i="1" dirty="0"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587397" y="5231724"/>
            <a:ext cx="1297126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5598737" y="2661664"/>
            <a:ext cx="0" cy="258140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587397" y="5243065"/>
            <a:ext cx="1274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CXCR5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4102683" y="3807824"/>
            <a:ext cx="2630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PD-1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833196" y="2391219"/>
            <a:ext cx="1028646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833196" y="2045795"/>
            <a:ext cx="102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CD4</a:t>
            </a:r>
            <a:r>
              <a:rPr lang="en-US" sz="1600" baseline="30000" dirty="0" smtClean="0">
                <a:latin typeface="Arial"/>
                <a:cs typeface="Arial"/>
              </a:rPr>
              <a:t>+</a:t>
            </a:r>
            <a:endParaRPr lang="en-US" sz="1600" baseline="30000" dirty="0">
              <a:latin typeface="Arial"/>
              <a:cs typeface="Arial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780" y="2665915"/>
            <a:ext cx="1167063" cy="1143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4779" y="4010099"/>
            <a:ext cx="1167063" cy="11430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448210" y="2688046"/>
            <a:ext cx="146698" cy="8478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432551" y="4039187"/>
            <a:ext cx="146698" cy="847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73850" y="2690050"/>
            <a:ext cx="510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6.9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08130" y="4039058"/>
            <a:ext cx="576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11.2</a:t>
            </a:r>
            <a:endParaRPr lang="en-US" sz="1600" dirty="0">
              <a:latin typeface="Arial"/>
              <a:cs typeface="Arial"/>
            </a:endParaRPr>
          </a:p>
        </p:txBody>
      </p:sp>
      <p:graphicFrame>
        <p:nvGraphicFramePr>
          <p:cNvPr id="46" name="Chart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973507"/>
              </p:ext>
            </p:extLst>
          </p:nvPr>
        </p:nvGraphicFramePr>
        <p:xfrm>
          <a:off x="7103514" y="2567275"/>
          <a:ext cx="1828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7" name="TextBox 46"/>
          <p:cNvSpPr txBox="1"/>
          <p:nvPr/>
        </p:nvSpPr>
        <p:spPr>
          <a:xfrm rot="16200000">
            <a:off x="5855801" y="3710984"/>
            <a:ext cx="2314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% T</a:t>
            </a:r>
            <a:r>
              <a:rPr lang="en-US" sz="1600" baseline="-25000" dirty="0" smtClean="0">
                <a:latin typeface="Arial"/>
                <a:cs typeface="Arial"/>
              </a:rPr>
              <a:t>FH</a:t>
            </a:r>
            <a:r>
              <a:rPr lang="en-US" sz="1600" dirty="0" smtClean="0">
                <a:latin typeface="Arial"/>
                <a:cs typeface="Arial"/>
              </a:rPr>
              <a:t> Cells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 rot="18911027">
            <a:off x="7500472" y="5046235"/>
            <a:ext cx="55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7670699" y="4129310"/>
            <a:ext cx="49604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126106" y="3608701"/>
            <a:ext cx="49604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ight Bracket 50"/>
          <p:cNvSpPr/>
          <p:nvPr/>
        </p:nvSpPr>
        <p:spPr>
          <a:xfrm rot="16200000">
            <a:off x="8104664" y="2623797"/>
            <a:ext cx="65563" cy="498944"/>
          </a:xfrm>
          <a:prstGeom prst="rightBracket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76633" y="2558852"/>
            <a:ext cx="498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***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 rot="18900502">
            <a:off x="7442618" y="5222858"/>
            <a:ext cx="1526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B6.</a:t>
            </a:r>
            <a:r>
              <a:rPr lang="en-US" sz="1600" i="1" dirty="0" smtClean="0">
                <a:latin typeface="Arial"/>
                <a:cs typeface="Arial"/>
              </a:rPr>
              <a:t>Sle1b</a:t>
            </a:r>
            <a:endParaRPr lang="en-US" sz="1600" i="1" dirty="0">
              <a:latin typeface="Arial"/>
              <a:cs typeface="Arial"/>
            </a:endParaRPr>
          </a:p>
        </p:txBody>
      </p:sp>
      <p:pic>
        <p:nvPicPr>
          <p:cNvPr id="55" name="Picture 9" descr="Sle1b Paper-1 Spont aged_Page_9 cop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6" y="2089613"/>
            <a:ext cx="7906919" cy="412394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62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0039" y="84359"/>
            <a:ext cx="3916645" cy="4185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Toll Like receptors (TLRs)</a:t>
            </a:r>
          </a:p>
          <a:p>
            <a:endParaRPr lang="en-US" sz="20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sz="1000" b="1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Stimulated by: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exogenous viral and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bacterial components </a:t>
            </a:r>
          </a:p>
          <a:p>
            <a:endParaRPr lang="en-US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endogenous viral and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self nucleic acids </a:t>
            </a:r>
          </a:p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b="1" dirty="0" err="1" smtClean="0">
                <a:solidFill>
                  <a:srgbClr val="000090"/>
                </a:solidFill>
                <a:latin typeface="Arial"/>
                <a:cs typeface="Arial"/>
              </a:rPr>
              <a:t>ssRNA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b="1" dirty="0" err="1" smtClean="0">
                <a:solidFill>
                  <a:srgbClr val="000090"/>
                </a:solidFill>
                <a:latin typeface="Arial"/>
                <a:cs typeface="Arial"/>
              </a:rPr>
              <a:t>unmethylated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/>
                <a:cs typeface="Arial"/>
              </a:rPr>
              <a:t>CpG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) DNA)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254" y="702520"/>
            <a:ext cx="5486400" cy="492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49845" y="5966658"/>
            <a:ext cx="5559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Earnest C. Borden et al., Nature Reviews Drug Discovery, 2007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32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07147" y="1034958"/>
            <a:ext cx="494130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Mouse 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Strains	    GCs (Spontaneously formed)</a:t>
            </a:r>
          </a:p>
          <a:p>
            <a:endParaRPr lang="en-US" dirty="0">
              <a:latin typeface="Arial"/>
              <a:cs typeface="Arial"/>
            </a:endParaRPr>
          </a:p>
          <a:p>
            <a:pPr fontAlgn="t"/>
            <a:r>
              <a:rPr lang="en-US" dirty="0" smtClean="0">
                <a:latin typeface="Arial"/>
                <a:cs typeface="Arial"/>
              </a:rPr>
              <a:t>B6			</a:t>
            </a:r>
            <a:r>
              <a:rPr lang="en-US" sz="2400" dirty="0" smtClean="0">
                <a:latin typeface="ＭＳ ゴシック"/>
                <a:ea typeface="ＭＳ ゴシック"/>
                <a:cs typeface="ＭＳ ゴシック"/>
              </a:rPr>
              <a:t>+</a:t>
            </a:r>
            <a:endParaRPr lang="en-US" sz="2400" dirty="0" smtClean="0">
              <a:latin typeface="Arial"/>
              <a:cs typeface="Arial"/>
            </a:endParaRPr>
          </a:p>
          <a:p>
            <a:pPr fontAlgn="t"/>
            <a:endParaRPr lang="en-US" dirty="0" smtClean="0">
              <a:latin typeface="Arial"/>
              <a:cs typeface="Arial"/>
            </a:endParaRPr>
          </a:p>
          <a:p>
            <a:pPr fontAlgn="t"/>
            <a:r>
              <a:rPr lang="en-US" dirty="0" smtClean="0">
                <a:latin typeface="Arial"/>
                <a:cs typeface="Arial"/>
              </a:rPr>
              <a:t>TLR2KO		</a:t>
            </a:r>
            <a:r>
              <a:rPr lang="en-US" sz="2400" dirty="0" smtClean="0">
                <a:latin typeface="ＭＳ ゴシック"/>
                <a:ea typeface="ＭＳ ゴシック"/>
                <a:cs typeface="ＭＳ ゴシック"/>
              </a:rPr>
              <a:t>+</a:t>
            </a:r>
            <a:endParaRPr lang="en-US" sz="2400" dirty="0" smtClean="0">
              <a:latin typeface="Arial"/>
              <a:cs typeface="Arial"/>
            </a:endParaRPr>
          </a:p>
          <a:p>
            <a:pPr fontAlgn="t"/>
            <a:endParaRPr lang="en-US" dirty="0">
              <a:latin typeface="Arial"/>
              <a:cs typeface="Arial"/>
            </a:endParaRPr>
          </a:p>
          <a:p>
            <a:pPr fontAlgn="t"/>
            <a:r>
              <a:rPr lang="en-US" dirty="0" smtClean="0">
                <a:latin typeface="Arial"/>
                <a:cs typeface="Arial"/>
              </a:rPr>
              <a:t>TLR3KO		</a:t>
            </a:r>
            <a:r>
              <a:rPr lang="en-US" sz="2400" dirty="0" smtClean="0">
                <a:latin typeface="Arial"/>
                <a:cs typeface="Arial"/>
              </a:rPr>
              <a:t>+</a:t>
            </a:r>
          </a:p>
          <a:p>
            <a:pPr fontAlgn="t"/>
            <a:endParaRPr lang="en-US" dirty="0" smtClean="0">
              <a:latin typeface="Arial"/>
              <a:cs typeface="Arial"/>
            </a:endParaRPr>
          </a:p>
          <a:p>
            <a:pPr fontAlgn="t"/>
            <a:r>
              <a:rPr lang="en-US" dirty="0" smtClean="0">
                <a:latin typeface="Arial"/>
                <a:cs typeface="Arial"/>
              </a:rPr>
              <a:t>TLR4KO		</a:t>
            </a:r>
            <a:r>
              <a:rPr lang="en-US" sz="2400" dirty="0" smtClean="0">
                <a:latin typeface="ＭＳ ゴシック"/>
                <a:ea typeface="ＭＳ ゴシック"/>
                <a:cs typeface="ＭＳ ゴシック"/>
              </a:rPr>
              <a:t>+</a:t>
            </a:r>
            <a:endParaRPr lang="en-US" sz="2400" dirty="0">
              <a:latin typeface="Arial"/>
              <a:cs typeface="Arial"/>
            </a:endParaRPr>
          </a:p>
          <a:p>
            <a:pPr fontAlgn="t"/>
            <a:endParaRPr lang="en-US" dirty="0" smtClean="0">
              <a:latin typeface="Arial"/>
              <a:cs typeface="Arial"/>
            </a:endParaRPr>
          </a:p>
          <a:p>
            <a:pPr fontAlgn="t"/>
            <a:r>
              <a:rPr lang="en-US" dirty="0" smtClean="0">
                <a:latin typeface="Arial"/>
                <a:cs typeface="Arial"/>
              </a:rPr>
              <a:t>TLR7KO		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fontAlgn="t"/>
            <a:endParaRPr lang="en-US" dirty="0" smtClean="0">
              <a:latin typeface="Arial"/>
              <a:cs typeface="Arial"/>
            </a:endParaRPr>
          </a:p>
          <a:p>
            <a:pPr fontAlgn="t"/>
            <a:r>
              <a:rPr lang="en-US" dirty="0" smtClean="0">
                <a:latin typeface="Arial"/>
                <a:cs typeface="Arial"/>
              </a:rPr>
              <a:t>TLR9KO	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22236">
            <a:off x="1597856" y="1540104"/>
            <a:ext cx="1828800" cy="19206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1760" y="4271618"/>
            <a:ext cx="1920240" cy="134921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1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 Placeholder 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FF99-A244-614C-888F-8DB8E801596F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78973" y="1164871"/>
            <a:ext cx="7108241" cy="4562931"/>
            <a:chOff x="868482" y="760057"/>
            <a:chExt cx="7108241" cy="4562931"/>
          </a:xfrm>
        </p:grpSpPr>
        <p:grpSp>
          <p:nvGrpSpPr>
            <p:cNvPr id="112" name="Group 111"/>
            <p:cNvGrpSpPr/>
            <p:nvPr/>
          </p:nvGrpSpPr>
          <p:grpSpPr>
            <a:xfrm>
              <a:off x="868482" y="760057"/>
              <a:ext cx="7108241" cy="4233085"/>
              <a:chOff x="681978" y="1989641"/>
              <a:chExt cx="7108241" cy="4233085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81978" y="1989641"/>
                <a:ext cx="3590982" cy="4163536"/>
                <a:chOff x="-8449" y="2033424"/>
                <a:chExt cx="3590982" cy="4163536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1653863" y="2562639"/>
                  <a:ext cx="1928670" cy="3634321"/>
                  <a:chOff x="-22612" y="1376271"/>
                  <a:chExt cx="2568696" cy="4754856"/>
                </a:xfrm>
              </p:grpSpPr>
              <p:graphicFrame>
                <p:nvGraphicFramePr>
                  <p:cNvPr id="63" name="Chart 62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9869402"/>
                      </p:ext>
                    </p:extLst>
                  </p:nvPr>
                </p:nvGraphicFramePr>
                <p:xfrm>
                  <a:off x="260084" y="1435630"/>
                  <a:ext cx="2286000" cy="3657600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2"/>
                  </a:graphicData>
                </a:graphic>
              </p:graphicFrame>
              <p:grpSp>
                <p:nvGrpSpPr>
                  <p:cNvPr id="64" name="Group 63"/>
                  <p:cNvGrpSpPr/>
                  <p:nvPr/>
                </p:nvGrpSpPr>
                <p:grpSpPr>
                  <a:xfrm>
                    <a:off x="-22612" y="1376271"/>
                    <a:ext cx="2148677" cy="4090198"/>
                    <a:chOff x="-22612" y="1376271"/>
                    <a:chExt cx="2148677" cy="4090198"/>
                  </a:xfrm>
                </p:grpSpPr>
                <p:sp>
                  <p:nvSpPr>
                    <p:cNvPr id="67" name="TextBox 66"/>
                    <p:cNvSpPr txBox="1"/>
                    <p:nvPr/>
                  </p:nvSpPr>
                  <p:spPr>
                    <a:xfrm rot="16200000">
                      <a:off x="-1475171" y="3001722"/>
                      <a:ext cx="3274039" cy="3689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% B220</a:t>
                      </a:r>
                      <a:r>
                        <a:rPr lang="en-US" sz="1200" b="1" baseline="30000" dirty="0" smtClean="0">
                          <a:latin typeface="Arial"/>
                          <a:cs typeface="Arial"/>
                        </a:rPr>
                        <a:t>+</a:t>
                      </a:r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Fas</a:t>
                      </a:r>
                      <a:r>
                        <a:rPr lang="en-US" sz="1200" b="1" baseline="30000" dirty="0" smtClean="0">
                          <a:latin typeface="Arial"/>
                          <a:cs typeface="Arial"/>
                        </a:rPr>
                        <a:t>hi</a:t>
                      </a:r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PNA</a:t>
                      </a:r>
                      <a:r>
                        <a:rPr lang="en-US" sz="1200" b="1" baseline="30000" dirty="0" smtClean="0">
                          <a:latin typeface="Arial"/>
                          <a:cs typeface="Arial"/>
                        </a:rPr>
                        <a:t>hi</a:t>
                      </a:r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GC B Cells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8" name="Right Bracket 67"/>
                    <p:cNvSpPr/>
                    <p:nvPr/>
                  </p:nvSpPr>
                  <p:spPr>
                    <a:xfrm rot="16200000">
                      <a:off x="1222039" y="1790810"/>
                      <a:ext cx="92304" cy="391695"/>
                    </a:xfrm>
                    <a:prstGeom prst="rightBracket">
                      <a:avLst/>
                    </a:prstGeom>
                    <a:ln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9" name="TextBox 68"/>
                    <p:cNvSpPr txBox="1"/>
                    <p:nvPr/>
                  </p:nvSpPr>
                  <p:spPr>
                    <a:xfrm>
                      <a:off x="978432" y="1693242"/>
                      <a:ext cx="551932" cy="36240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***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70" name="Straight Connector 69"/>
                    <p:cNvCxnSpPr/>
                    <p:nvPr/>
                  </p:nvCxnSpPr>
                  <p:spPr>
                    <a:xfrm flipV="1">
                      <a:off x="923061" y="4178562"/>
                      <a:ext cx="348423" cy="11758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/>
                    <p:cNvCxnSpPr/>
                    <p:nvPr/>
                  </p:nvCxnSpPr>
                  <p:spPr>
                    <a:xfrm flipV="1">
                      <a:off x="1777641" y="4642064"/>
                      <a:ext cx="348424" cy="11758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/>
                    <p:cNvCxnSpPr/>
                    <p:nvPr/>
                  </p:nvCxnSpPr>
                  <p:spPr>
                    <a:xfrm flipV="1">
                      <a:off x="1423654" y="3597754"/>
                      <a:ext cx="348423" cy="11758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3" name="Right Bracket 72"/>
                    <p:cNvSpPr/>
                    <p:nvPr/>
                  </p:nvSpPr>
                  <p:spPr>
                    <a:xfrm rot="16200000">
                      <a:off x="1697724" y="1780889"/>
                      <a:ext cx="92304" cy="391695"/>
                    </a:xfrm>
                    <a:prstGeom prst="rightBracket">
                      <a:avLst/>
                    </a:prstGeom>
                    <a:ln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1454117" y="1693242"/>
                      <a:ext cx="551932" cy="36240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***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5" name="Right Bracket 74"/>
                    <p:cNvSpPr/>
                    <p:nvPr/>
                  </p:nvSpPr>
                  <p:spPr>
                    <a:xfrm rot="16200000">
                      <a:off x="1459880" y="1253983"/>
                      <a:ext cx="92309" cy="867382"/>
                    </a:xfrm>
                    <a:prstGeom prst="rightBracket">
                      <a:avLst/>
                    </a:prstGeom>
                    <a:ln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6" name="TextBox 75"/>
                    <p:cNvSpPr txBox="1"/>
                    <p:nvPr/>
                  </p:nvSpPr>
                  <p:spPr>
                    <a:xfrm>
                      <a:off x="1045974" y="1376271"/>
                      <a:ext cx="893750" cy="36240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**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7" name="TextBox 76"/>
                    <p:cNvSpPr txBox="1"/>
                    <p:nvPr/>
                  </p:nvSpPr>
                  <p:spPr>
                    <a:xfrm rot="18435373">
                      <a:off x="580246" y="4933066"/>
                      <a:ext cx="697885" cy="3689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B6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65" name="TextBox 64"/>
                  <p:cNvSpPr txBox="1"/>
                  <p:nvPr/>
                </p:nvSpPr>
                <p:spPr>
                  <a:xfrm rot="18424219">
                    <a:off x="451479" y="5218890"/>
                    <a:ext cx="1453455" cy="3689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200" b="1" dirty="0" smtClean="0">
                        <a:latin typeface="Arial"/>
                        <a:cs typeface="Arial"/>
                      </a:rPr>
                      <a:t>TLR9 KO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6" name="TextBox 65"/>
                  <p:cNvSpPr txBox="1"/>
                  <p:nvPr/>
                </p:nvSpPr>
                <p:spPr>
                  <a:xfrm rot="18438213">
                    <a:off x="946676" y="5230450"/>
                    <a:ext cx="1432433" cy="3689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200" b="1" dirty="0" smtClean="0">
                        <a:solidFill>
                          <a:srgbClr val="660066"/>
                        </a:solidFill>
                        <a:latin typeface="Arial"/>
                        <a:cs typeface="Arial"/>
                      </a:rPr>
                      <a:t>TLR7 KO</a:t>
                    </a:r>
                    <a:endParaRPr lang="en-US" sz="1200" b="1" i="1" dirty="0">
                      <a:solidFill>
                        <a:srgbClr val="660066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-8449" y="2033424"/>
                  <a:ext cx="1757329" cy="3629937"/>
                  <a:chOff x="2237566" y="1048761"/>
                  <a:chExt cx="1445595" cy="4064407"/>
                </a:xfrm>
              </p:grpSpPr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691687" y="1317137"/>
                    <a:ext cx="874780" cy="3101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B6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2616225" y="2426287"/>
                    <a:ext cx="1066936" cy="3101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TLR9 KO</a:t>
                    </a:r>
                    <a:endParaRPr lang="en-US" sz="1200" b="1" i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672149" y="3524033"/>
                    <a:ext cx="1011012" cy="3101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TLR7 KO 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26" name="Straight Arrow Connector 25"/>
                  <p:cNvCxnSpPr/>
                  <p:nvPr/>
                </p:nvCxnSpPr>
                <p:spPr>
                  <a:xfrm>
                    <a:off x="2494768" y="4777094"/>
                    <a:ext cx="1110231" cy="0"/>
                  </a:xfrm>
                  <a:prstGeom prst="straightConnector1">
                    <a:avLst/>
                  </a:prstGeom>
                  <a:ln w="28575" cmpd="sng">
                    <a:solidFill>
                      <a:srgbClr val="00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/>
                  <p:cNvCxnSpPr/>
                  <p:nvPr/>
                </p:nvCxnSpPr>
                <p:spPr>
                  <a:xfrm flipV="1">
                    <a:off x="2506675" y="1525699"/>
                    <a:ext cx="0" cy="3240898"/>
                  </a:xfrm>
                  <a:prstGeom prst="straightConnector1">
                    <a:avLst/>
                  </a:prstGeom>
                  <a:ln w="28575" cmpd="sng">
                    <a:solidFill>
                      <a:srgbClr val="00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TextBox 27"/>
                  <p:cNvSpPr txBox="1"/>
                  <p:nvPr/>
                </p:nvSpPr>
                <p:spPr>
                  <a:xfrm rot="16200000">
                    <a:off x="714477" y="3026143"/>
                    <a:ext cx="3274039" cy="227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PNA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2699289" y="4803015"/>
                    <a:ext cx="804862" cy="3101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FAS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2691687" y="1048761"/>
                    <a:ext cx="874780" cy="3101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B220</a:t>
                    </a:r>
                    <a:r>
                      <a:rPr lang="en-US" sz="1200" b="1" baseline="30000" dirty="0" smtClean="0">
                        <a:latin typeface="Arial"/>
                        <a:cs typeface="Arial"/>
                      </a:rPr>
                      <a:t>+</a:t>
                    </a:r>
                    <a:endParaRPr lang="en-US" sz="1200" b="1" baseline="30000" dirty="0">
                      <a:latin typeface="Arial"/>
                      <a:cs typeface="Arial"/>
                    </a:endParaRPr>
                  </a:p>
                </p:txBody>
              </p:sp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74246" y="1565689"/>
                    <a:ext cx="992221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78583" y="3777995"/>
                    <a:ext cx="992221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74246" y="2677729"/>
                    <a:ext cx="992221" cy="914400"/>
                  </a:xfrm>
                  <a:prstGeom prst="rect">
                    <a:avLst/>
                  </a:prstGeom>
                </p:spPr>
              </p:pic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672149" y="1515930"/>
                    <a:ext cx="474757" cy="3101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0.6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2672149" y="2623714"/>
                    <a:ext cx="474757" cy="3101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latin typeface="Arial"/>
                        <a:cs typeface="Arial"/>
                      </a:rPr>
                      <a:t>1</a:t>
                    </a:r>
                    <a:r>
                      <a:rPr lang="en-US" sz="1200" b="1" dirty="0" smtClean="0">
                        <a:latin typeface="Arial"/>
                        <a:cs typeface="Arial"/>
                      </a:rPr>
                      <a:t>.2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681918" y="3760358"/>
                    <a:ext cx="474757" cy="3101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0.2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3" name="Group 2"/>
              <p:cNvGrpSpPr/>
              <p:nvPr/>
            </p:nvGrpSpPr>
            <p:grpSpPr>
              <a:xfrm>
                <a:off x="4186523" y="2040123"/>
                <a:ext cx="3603696" cy="4182603"/>
                <a:chOff x="4186523" y="2040123"/>
                <a:chExt cx="3603696" cy="4182603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5874793" y="2379955"/>
                  <a:ext cx="1915426" cy="3842771"/>
                  <a:chOff x="4818239" y="904605"/>
                  <a:chExt cx="2551057" cy="5027575"/>
                </a:xfrm>
              </p:grpSpPr>
              <p:graphicFrame>
                <p:nvGraphicFramePr>
                  <p:cNvPr id="49" name="Chart 48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185530257"/>
                      </p:ext>
                    </p:extLst>
                  </p:nvPr>
                </p:nvGraphicFramePr>
                <p:xfrm>
                  <a:off x="5083296" y="1171526"/>
                  <a:ext cx="2286000" cy="3657600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  <p:sp>
                <p:nvSpPr>
                  <p:cNvPr id="50" name="TextBox 49"/>
                  <p:cNvSpPr txBox="1"/>
                  <p:nvPr/>
                </p:nvSpPr>
                <p:spPr>
                  <a:xfrm rot="16200000">
                    <a:off x="3365680" y="2814489"/>
                    <a:ext cx="3274039" cy="3689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% CD4</a:t>
                    </a:r>
                    <a:r>
                      <a:rPr lang="en-US" sz="1200" b="1" baseline="30000" dirty="0" smtClean="0">
                        <a:latin typeface="Arial"/>
                        <a:cs typeface="Arial"/>
                      </a:rPr>
                      <a:t>+</a:t>
                    </a:r>
                    <a:r>
                      <a:rPr lang="en-US" sz="1200" b="1" dirty="0" smtClean="0">
                        <a:latin typeface="Arial"/>
                        <a:cs typeface="Arial"/>
                      </a:rPr>
                      <a:t>CXCR5</a:t>
                    </a:r>
                    <a:r>
                      <a:rPr lang="en-US" sz="1200" b="1" baseline="30000" dirty="0" smtClean="0">
                        <a:latin typeface="Arial"/>
                        <a:cs typeface="Arial"/>
                      </a:rPr>
                      <a:t>hi</a:t>
                    </a:r>
                    <a:r>
                      <a:rPr lang="en-US" sz="1200" b="1" dirty="0" smtClean="0">
                        <a:latin typeface="Arial"/>
                        <a:cs typeface="Arial"/>
                      </a:rPr>
                      <a:t>PD-1</a:t>
                    </a:r>
                    <a:r>
                      <a:rPr lang="en-US" sz="1200" b="1" baseline="30000" dirty="0" smtClean="0">
                        <a:latin typeface="Arial"/>
                        <a:cs typeface="Arial"/>
                      </a:rPr>
                      <a:t>hi</a:t>
                    </a:r>
                    <a:r>
                      <a:rPr lang="en-US" sz="1200" b="1" dirty="0" smtClean="0">
                        <a:latin typeface="Arial"/>
                        <a:cs typeface="Arial"/>
                      </a:rPr>
                      <a:t> T</a:t>
                    </a:r>
                    <a:r>
                      <a:rPr lang="en-US" sz="1200" b="1" baseline="-25000" dirty="0" smtClean="0">
                        <a:latin typeface="Arial"/>
                        <a:cs typeface="Arial"/>
                      </a:rPr>
                      <a:t>FH</a:t>
                    </a:r>
                    <a:r>
                      <a:rPr lang="en-US" sz="1200" b="1" dirty="0" smtClean="0">
                        <a:latin typeface="Arial"/>
                        <a:cs typeface="Arial"/>
                      </a:rPr>
                      <a:t> Cells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>
                  <a:xfrm flipV="1">
                    <a:off x="5760972" y="3805151"/>
                    <a:ext cx="348424" cy="11758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 flipV="1">
                    <a:off x="6177237" y="2871945"/>
                    <a:ext cx="348424" cy="11758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V="1">
                    <a:off x="6609760" y="4244018"/>
                    <a:ext cx="348424" cy="11758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ight Bracket 53"/>
                  <p:cNvSpPr/>
                  <p:nvPr/>
                </p:nvSpPr>
                <p:spPr>
                  <a:xfrm rot="16200000">
                    <a:off x="6069539" y="1319144"/>
                    <a:ext cx="92304" cy="391695"/>
                  </a:xfrm>
                  <a:prstGeom prst="rightBracket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5825931" y="1221574"/>
                    <a:ext cx="551933" cy="3624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***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6" name="Right Bracket 55"/>
                  <p:cNvSpPr/>
                  <p:nvPr/>
                </p:nvSpPr>
                <p:spPr>
                  <a:xfrm rot="16200000">
                    <a:off x="6545224" y="1309223"/>
                    <a:ext cx="92304" cy="391695"/>
                  </a:xfrm>
                  <a:prstGeom prst="rightBracket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6301617" y="1221574"/>
                    <a:ext cx="551933" cy="3624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***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8" name="Right Bracket 57"/>
                  <p:cNvSpPr/>
                  <p:nvPr/>
                </p:nvSpPr>
                <p:spPr>
                  <a:xfrm rot="16200000">
                    <a:off x="6307380" y="782317"/>
                    <a:ext cx="92309" cy="867382"/>
                  </a:xfrm>
                  <a:prstGeom prst="rightBracket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b="1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5893473" y="904605"/>
                    <a:ext cx="893750" cy="3624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**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 rot="18435373">
                    <a:off x="5447871" y="4679754"/>
                    <a:ext cx="697885" cy="3689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200" b="1" dirty="0" smtClean="0">
                        <a:latin typeface="Arial"/>
                        <a:cs typeface="Arial"/>
                      </a:rPr>
                      <a:t>B6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 rot="18424219">
                    <a:off x="5318095" y="4966842"/>
                    <a:ext cx="1455471" cy="3689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200" b="1" dirty="0" smtClean="0">
                        <a:latin typeface="Arial"/>
                        <a:cs typeface="Arial"/>
                      </a:rPr>
                      <a:t>TLR9 KO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 rot="18438213">
                    <a:off x="5714292" y="4988511"/>
                    <a:ext cx="1518416" cy="3689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200" b="1" dirty="0" smtClean="0">
                        <a:solidFill>
                          <a:srgbClr val="660066"/>
                        </a:solidFill>
                        <a:latin typeface="Arial"/>
                        <a:cs typeface="Arial"/>
                      </a:rPr>
                      <a:t>TLR7 KO</a:t>
                    </a:r>
                    <a:endParaRPr lang="en-US" sz="1200" b="1" i="1" dirty="0">
                      <a:solidFill>
                        <a:srgbClr val="660066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4186523" y="2040123"/>
                  <a:ext cx="1688641" cy="3607095"/>
                  <a:chOff x="7859250" y="683803"/>
                  <a:chExt cx="2120100" cy="4528732"/>
                </a:xfrm>
              </p:grpSpPr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8466112" y="981189"/>
                    <a:ext cx="1335134" cy="347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B6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8350938" y="2224877"/>
                    <a:ext cx="1628412" cy="347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TLR9 KO</a:t>
                    </a:r>
                    <a:endParaRPr lang="en-US" sz="1200" b="1" i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8453493" y="3467261"/>
                    <a:ext cx="1458390" cy="347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TLR7 KO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12" name="Straight Arrow Connector 11"/>
                  <p:cNvCxnSpPr/>
                  <p:nvPr/>
                </p:nvCxnSpPr>
                <p:spPr>
                  <a:xfrm>
                    <a:off x="8165564" y="4860111"/>
                    <a:ext cx="1694491" cy="0"/>
                  </a:xfrm>
                  <a:prstGeom prst="straightConnector1">
                    <a:avLst/>
                  </a:prstGeom>
                  <a:ln w="28575" cmpd="sng">
                    <a:solidFill>
                      <a:srgbClr val="00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Arrow Connector 12"/>
                  <p:cNvCxnSpPr/>
                  <p:nvPr/>
                </p:nvCxnSpPr>
                <p:spPr>
                  <a:xfrm flipV="1">
                    <a:off x="8183737" y="1214329"/>
                    <a:ext cx="0" cy="3634011"/>
                  </a:xfrm>
                  <a:prstGeom prst="straightConnector1">
                    <a:avLst/>
                  </a:prstGeom>
                  <a:ln w="28575" cmpd="sng">
                    <a:solidFill>
                      <a:srgbClr val="00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3"/>
                  <p:cNvSpPr txBox="1"/>
                  <p:nvPr/>
                </p:nvSpPr>
                <p:spPr>
                  <a:xfrm rot="16200000">
                    <a:off x="6197551" y="2843960"/>
                    <a:ext cx="3671172" cy="347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PD-1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453493" y="4864761"/>
                    <a:ext cx="1335133" cy="347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CXCR5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8494738" y="683803"/>
                    <a:ext cx="1322514" cy="3477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CD4</a:t>
                    </a:r>
                    <a:r>
                      <a:rPr lang="en-US" sz="1200" b="1" baseline="30000" dirty="0" smtClean="0">
                        <a:latin typeface="Arial"/>
                        <a:cs typeface="Arial"/>
                      </a:rPr>
                      <a:t>+</a:t>
                    </a:r>
                    <a:endParaRPr lang="en-US" sz="1200" b="1" baseline="30000" dirty="0">
                      <a:latin typeface="Arial"/>
                      <a:cs typeface="Arial"/>
                    </a:endParaRPr>
                  </a:p>
                </p:txBody>
              </p:sp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86868" y="1264538"/>
                    <a:ext cx="1514378" cy="1025315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74249" y="3743864"/>
                    <a:ext cx="1514378" cy="1025315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74249" y="2510749"/>
                    <a:ext cx="1514378" cy="1025315"/>
                  </a:xfrm>
                  <a:prstGeom prst="rect">
                    <a:avLst/>
                  </a:prstGeom>
                </p:spPr>
              </p:pic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9187285" y="1709103"/>
                    <a:ext cx="724598" cy="347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Arial"/>
                        <a:cs typeface="Arial"/>
                      </a:rPr>
                      <a:t>2.4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9219431" y="2964215"/>
                    <a:ext cx="724598" cy="347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latin typeface="Arial"/>
                        <a:cs typeface="Arial"/>
                      </a:rPr>
                      <a:t>6</a:t>
                    </a:r>
                    <a:r>
                      <a:rPr lang="en-US" sz="1200" b="1" dirty="0" smtClean="0">
                        <a:latin typeface="Arial"/>
                        <a:cs typeface="Arial"/>
                      </a:rPr>
                      <a:t>.1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9187285" y="4215332"/>
                    <a:ext cx="724598" cy="347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latin typeface="Arial"/>
                        <a:cs typeface="Arial"/>
                      </a:rPr>
                      <a:t>1</a:t>
                    </a:r>
                    <a:r>
                      <a:rPr lang="en-US" sz="1200" b="1" dirty="0" smtClean="0">
                        <a:latin typeface="Arial"/>
                        <a:cs typeface="Arial"/>
                      </a:rPr>
                      <a:t>.1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sp>
          <p:nvSpPr>
            <p:cNvPr id="4" name="TextBox 3"/>
            <p:cNvSpPr txBox="1"/>
            <p:nvPr/>
          </p:nvSpPr>
          <p:spPr>
            <a:xfrm>
              <a:off x="4113211" y="4861323"/>
              <a:ext cx="826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3 mo</a:t>
              </a:r>
              <a:endParaRPr lang="en-US" sz="24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37115" y="590073"/>
            <a:ext cx="746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What is the effect of TLR7 and TLR9 on Spt- GC formation ?</a:t>
            </a:r>
            <a:endParaRPr lang="en-US" sz="20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85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5317</TotalTime>
  <Words>1286</Words>
  <Application>Microsoft Macintosh PowerPoint</Application>
  <PresentationFormat>On-screen Show (4:3)</PresentationFormat>
  <Paragraphs>421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Increased spontaneous GC response in aged B6.Sle1b mice</vt:lpstr>
      <vt:lpstr>% GC B cells correlates with autoantibody titers</vt:lpstr>
      <vt:lpstr>Increased spontaneous GC response in aged B6.Sle1b mice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Chetna Soni</dc:creator>
  <cp:keywords/>
  <dc:description/>
  <cp:lastModifiedBy>Zia Rahman</cp:lastModifiedBy>
  <cp:revision>869</cp:revision>
  <cp:lastPrinted>2014-04-10T05:48:57Z</cp:lastPrinted>
  <dcterms:created xsi:type="dcterms:W3CDTF">2014-02-06T17:29:14Z</dcterms:created>
  <dcterms:modified xsi:type="dcterms:W3CDTF">2014-09-30T01:21:25Z</dcterms:modified>
  <cp:category/>
</cp:coreProperties>
</file>