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61" r:id="rId5"/>
    <p:sldId id="264" r:id="rId6"/>
    <p:sldId id="267" r:id="rId7"/>
    <p:sldId id="265" r:id="rId8"/>
    <p:sldId id="268" r:id="rId9"/>
    <p:sldId id="269" r:id="rId10"/>
    <p:sldId id="271" r:id="rId11"/>
    <p:sldId id="270" r:id="rId12"/>
    <p:sldId id="262" r:id="rId13"/>
    <p:sldId id="258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43" autoAdjust="0"/>
  </p:normalViewPr>
  <p:slideViewPr>
    <p:cSldViewPr>
      <p:cViewPr varScale="1">
        <p:scale>
          <a:sx n="83" d="100"/>
          <a:sy n="83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1D71-9CD1-ED4C-A5DD-16D149D1F9BB}" type="datetimeFigureOut">
              <a:rPr lang="en-US" smtClean="0"/>
              <a:t>10.03.16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6D575-A4E9-674D-8E28-4D45C3BA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EA3E-8B44-DA42-9D94-516FEEEE5732}" type="datetimeFigureOut">
              <a:rPr lang="en-US" smtClean="0"/>
              <a:t>10.03.16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7CA2-9058-B24F-8671-504AC3A46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39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05B-2C71-0B4A-B93A-B0F071FC4BDD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899F-A146-1C40-9DF6-B44B4F54CD1C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9073-B2F1-4048-9F5E-F076D5F792F6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0670-E378-1242-BBC1-1A052304A039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BAC-5712-2A4D-9EFE-8BA9B3162DF3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4D10-8142-D449-B47B-F61B34258DEF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AE51-AE7D-6243-993A-0F1FAFE4E842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CCAD-F5D1-C84C-A36D-C54140F22574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9B5D-3B6E-1A40-BB6B-27D313C558B5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D922-9007-824A-91D2-BB02688814C5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9235-4D1E-3F4E-8A88-CF0B02A15B88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9E77C5-2BF6-D84B-8E9B-B54EE7DFF5D0}" type="datetime1">
              <a:rPr lang="tr-TR" smtClean="0"/>
              <a:t>10.03.16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5B7400-5F7B-4FF7-A9E5-0E28C1A554FA}" type="slidenum">
              <a:rPr lang="en-NZ" smtClean="0"/>
              <a:t>‹#›</a:t>
            </a:fld>
            <a:endParaRPr lang="en-N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4419600" cy="1444752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The Use of Liquid Smoke Condensate in Foods and Its Effect on Health</a:t>
            </a:r>
            <a:endParaRPr lang="en-NZ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NZ" u="sng" dirty="0" smtClean="0"/>
              <a:t>Zayde Ayvaz</a:t>
            </a:r>
            <a:r>
              <a:rPr lang="en-NZ" u="sng" baseline="30000" dirty="0" smtClean="0"/>
              <a:t>1</a:t>
            </a:r>
            <a:r>
              <a:rPr lang="en-NZ" dirty="0" smtClean="0"/>
              <a:t> and Hasan Huseyin Atar</a:t>
            </a:r>
            <a:r>
              <a:rPr lang="en-NZ" baseline="30000" dirty="0" smtClean="0"/>
              <a:t>2</a:t>
            </a:r>
          </a:p>
          <a:p>
            <a:endParaRPr lang="en-NZ" dirty="0" smtClean="0"/>
          </a:p>
          <a:p>
            <a:r>
              <a:rPr lang="en-NZ" baseline="30000" dirty="0" smtClean="0"/>
              <a:t>1</a:t>
            </a:r>
            <a:r>
              <a:rPr lang="en-NZ" dirty="0" smtClean="0"/>
              <a:t>Canakkale Onsekiz Mart University, Department of Marine Technology Engineering, Canakkale 17100, </a:t>
            </a:r>
            <a:r>
              <a:rPr lang="en-NZ" b="1" dirty="0" smtClean="0"/>
              <a:t>Turkey</a:t>
            </a:r>
          </a:p>
          <a:p>
            <a:r>
              <a:rPr lang="en-NZ" baseline="30000" dirty="0" smtClean="0"/>
              <a:t>2</a:t>
            </a:r>
            <a:r>
              <a:rPr lang="en-NZ" dirty="0" smtClean="0"/>
              <a:t>Ankara University, Department of Aquaculture Engineering, Ankara </a:t>
            </a:r>
            <a:r>
              <a:rPr lang="tr-TR" dirty="0" smtClean="0"/>
              <a:t> </a:t>
            </a:r>
            <a:r>
              <a:rPr lang="en-NZ" dirty="0" smtClean="0"/>
              <a:t>06110, </a:t>
            </a:r>
            <a:r>
              <a:rPr lang="en-NZ" b="1" dirty="0" smtClean="0"/>
              <a:t>Turkey</a:t>
            </a:r>
          </a:p>
          <a:p>
            <a:endParaRPr lang="en-NZ" dirty="0"/>
          </a:p>
        </p:txBody>
      </p:sp>
      <p:pic>
        <p:nvPicPr>
          <p:cNvPr id="4" name="Picture 3" descr="C:\Users\Inci\Desktop\B6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81" y="1905000"/>
            <a:ext cx="1501140" cy="136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Inci\Desktop\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6621"/>
            <a:ext cx="1457167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024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Tüm resimler\ALBA tez foto\103_9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t="4323" r="16873" b="57812"/>
          <a:stretch/>
        </p:blipFill>
        <p:spPr bwMode="auto">
          <a:xfrm>
            <a:off x="228600" y="4339166"/>
            <a:ext cx="4563534" cy="229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Tüm resimler\ALBA tez foto\103_91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41826" r="17432" b="9422"/>
          <a:stretch/>
        </p:blipFill>
        <p:spPr bwMode="auto">
          <a:xfrm rot="5400000">
            <a:off x="673177" y="1020156"/>
            <a:ext cx="3569338" cy="320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22867"/>
            <a:ext cx="4745566" cy="5105400"/>
          </a:xfrm>
        </p:spPr>
        <p:txBody>
          <a:bodyPr/>
          <a:lstStyle/>
          <a:p>
            <a:r>
              <a:rPr lang="tr-TR" dirty="0" smtClean="0"/>
              <a:t>According to </a:t>
            </a:r>
            <a:r>
              <a:rPr lang="en-NZ" dirty="0" err="1" smtClean="0"/>
              <a:t>Garc</a:t>
            </a:r>
            <a:r>
              <a:rPr lang="tr-TR" dirty="0" smtClean="0"/>
              <a:t>i</a:t>
            </a:r>
            <a:r>
              <a:rPr lang="en-NZ" dirty="0" smtClean="0"/>
              <a:t>a Falco</a:t>
            </a:r>
            <a:r>
              <a:rPr lang="tr-TR" dirty="0" smtClean="0"/>
              <a:t>n</a:t>
            </a:r>
            <a:r>
              <a:rPr lang="en-NZ" dirty="0" smtClean="0"/>
              <a:t> </a:t>
            </a:r>
            <a:r>
              <a:rPr lang="en-NZ" dirty="0"/>
              <a:t>et </a:t>
            </a:r>
            <a:r>
              <a:rPr lang="en-NZ" dirty="0" smtClean="0"/>
              <a:t>al</a:t>
            </a:r>
            <a:r>
              <a:rPr lang="tr-TR" dirty="0" smtClean="0"/>
              <a:t>. (2010) </a:t>
            </a:r>
            <a:r>
              <a:rPr lang="en-NZ" dirty="0" smtClean="0"/>
              <a:t>B</a:t>
            </a:r>
            <a:r>
              <a:rPr lang="tr-TR" dirty="0" smtClean="0"/>
              <a:t>a</a:t>
            </a:r>
            <a:r>
              <a:rPr lang="en-NZ" dirty="0" smtClean="0"/>
              <a:t>P </a:t>
            </a:r>
            <a:r>
              <a:rPr lang="en-NZ" dirty="0"/>
              <a:t>found in smoked </a:t>
            </a:r>
            <a:r>
              <a:rPr lang="en-NZ" dirty="0" smtClean="0"/>
              <a:t>foods</a:t>
            </a:r>
            <a:r>
              <a:rPr lang="tr-TR" dirty="0" smtClean="0"/>
              <a:t> </a:t>
            </a:r>
            <a:r>
              <a:rPr lang="en-NZ" dirty="0" smtClean="0"/>
              <a:t>(</a:t>
            </a:r>
            <a:r>
              <a:rPr lang="tr-TR" dirty="0" smtClean="0"/>
              <a:t>µ</a:t>
            </a:r>
            <a:r>
              <a:rPr lang="en-NZ" dirty="0" smtClean="0"/>
              <a:t>g/kg)</a:t>
            </a:r>
            <a:r>
              <a:rPr lang="tr-TR" dirty="0" smtClean="0"/>
              <a:t>:</a:t>
            </a:r>
          </a:p>
          <a:p>
            <a:r>
              <a:rPr lang="tr-TR" dirty="0" smtClean="0"/>
              <a:t>Thai smoked foods: ND-1200</a:t>
            </a:r>
          </a:p>
          <a:p>
            <a:r>
              <a:rPr lang="tr-TR" dirty="0" smtClean="0"/>
              <a:t>Nigerian Kundi: 10.5-66.9</a:t>
            </a:r>
          </a:p>
          <a:p>
            <a:r>
              <a:rPr lang="tr-TR" dirty="0" smtClean="0"/>
              <a:t>Smoked ham and belly fat: 0.02-0.67</a:t>
            </a:r>
          </a:p>
          <a:p>
            <a:r>
              <a:rPr lang="tr-TR" dirty="0" smtClean="0"/>
              <a:t>Smoked fish </a:t>
            </a:r>
          </a:p>
          <a:p>
            <a:pPr marL="0" indent="0">
              <a:buNone/>
            </a:pPr>
            <a:r>
              <a:rPr lang="tr-TR" dirty="0" smtClean="0"/>
              <a:t>- edible part: 0.3-0.78</a:t>
            </a:r>
          </a:p>
          <a:p>
            <a:pPr marL="0" indent="0">
              <a:buNone/>
            </a:pPr>
            <a:r>
              <a:rPr lang="tr-TR" dirty="0" smtClean="0"/>
              <a:t>- skin part: 4.9-16.8</a:t>
            </a:r>
          </a:p>
          <a:p>
            <a:endParaRPr lang="tr-TR" dirty="0" smtClean="0"/>
          </a:p>
          <a:p>
            <a:endParaRPr lang="en-N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130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Liquid smoke condansates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</a:t>
            </a:r>
            <a:r>
              <a:rPr lang="en-NZ" dirty="0" err="1"/>
              <a:t>uring</a:t>
            </a:r>
            <a:r>
              <a:rPr lang="tr-TR" dirty="0"/>
              <a:t> </a:t>
            </a:r>
            <a:r>
              <a:rPr lang="en-NZ" dirty="0"/>
              <a:t>traditional smoking the deposition of PAHs on the</a:t>
            </a:r>
            <a:r>
              <a:rPr lang="tr-TR" dirty="0"/>
              <a:t> </a:t>
            </a:r>
            <a:r>
              <a:rPr lang="en-NZ" dirty="0"/>
              <a:t>food </a:t>
            </a:r>
            <a:r>
              <a:rPr lang="tr-TR" dirty="0" smtClean="0"/>
              <a:t>is </a:t>
            </a:r>
            <a:r>
              <a:rPr lang="en-NZ" dirty="0" smtClean="0"/>
              <a:t>difficult </a:t>
            </a:r>
            <a:r>
              <a:rPr lang="en-NZ" dirty="0"/>
              <a:t>to </a:t>
            </a:r>
            <a:r>
              <a:rPr lang="en-NZ" dirty="0" smtClean="0"/>
              <a:t>control</a:t>
            </a:r>
            <a:r>
              <a:rPr lang="tr-TR" dirty="0" smtClean="0"/>
              <a:t>.</a:t>
            </a:r>
            <a:r>
              <a:rPr lang="tr-TR" dirty="0"/>
              <a:t> Over the past three decades, liquid smoke flavours have been increasingly used as an alternative to smoking (</a:t>
            </a:r>
            <a:r>
              <a:rPr lang="tr-TR" dirty="0" smtClean="0"/>
              <a:t>Alçiçek et al. </a:t>
            </a:r>
            <a:r>
              <a:rPr lang="tr-TR" dirty="0"/>
              <a:t>2010). </a:t>
            </a:r>
            <a:endParaRPr lang="tr-TR" dirty="0" smtClean="0"/>
          </a:p>
          <a:p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Liquid </a:t>
            </a:r>
            <a:r>
              <a:rPr lang="tr-TR" dirty="0"/>
              <a:t>smoke flavours have some advantages over traditional smoking methods, such as 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srgbClr val="FFFF00"/>
                </a:solidFill>
              </a:rPr>
              <a:t>easy </a:t>
            </a:r>
            <a:r>
              <a:rPr lang="tr-TR" dirty="0">
                <a:solidFill>
                  <a:srgbClr val="FFFF00"/>
                </a:solidFill>
              </a:rPr>
              <a:t>application, </a:t>
            </a:r>
            <a:endParaRPr lang="tr-TR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srgbClr val="FFFF00"/>
                </a:solidFill>
              </a:rPr>
              <a:t>lower </a:t>
            </a:r>
            <a:r>
              <a:rPr lang="tr-TR" dirty="0">
                <a:solidFill>
                  <a:srgbClr val="FFFF00"/>
                </a:solidFill>
              </a:rPr>
              <a:t>cost, </a:t>
            </a:r>
            <a:endParaRPr lang="tr-TR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 smtClean="0"/>
              <a:t>and </a:t>
            </a:r>
            <a:r>
              <a:rPr lang="tr-TR" dirty="0">
                <a:solidFill>
                  <a:srgbClr val="FFFF00"/>
                </a:solidFill>
              </a:rPr>
              <a:t>environmental friendliness</a:t>
            </a:r>
            <a:r>
              <a:rPr lang="tr-T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It </a:t>
            </a:r>
            <a:r>
              <a:rPr lang="tr-TR" dirty="0"/>
              <a:t>is also </a:t>
            </a:r>
            <a:r>
              <a:rPr lang="tr-TR" dirty="0">
                <a:solidFill>
                  <a:srgbClr val="FF0000"/>
                </a:solidFill>
              </a:rPr>
              <a:t>easier to control smoke contaminants </a:t>
            </a:r>
            <a:r>
              <a:rPr lang="tr-TR" dirty="0"/>
              <a:t>like polycyclic aromatic hydrocarbons (PAHs), which are considered carcinogenic, and mutagenic molecules produced during pyrolysis of </a:t>
            </a:r>
            <a:r>
              <a:rPr lang="tr-TR" dirty="0" smtClean="0"/>
              <a:t>wood (Alçiçek 2011).</a:t>
            </a:r>
            <a:endParaRPr lang="en-NZ" dirty="0"/>
          </a:p>
        </p:txBody>
      </p:sp>
      <p:pic>
        <p:nvPicPr>
          <p:cNvPr id="5122" name="Picture 2" descr="20131110-pantry-liquidsmok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r="8345"/>
          <a:stretch/>
        </p:blipFill>
        <p:spPr bwMode="auto">
          <a:xfrm>
            <a:off x="5029200" y="1352549"/>
            <a:ext cx="3750733" cy="436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5630361"/>
            <a:ext cx="75693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00" dirty="0"/>
              <a:t>[Photograph: Amazon]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029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76926" cy="537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1" y="6292328"/>
            <a:ext cx="784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Source: Red </a:t>
            </a:r>
            <a:r>
              <a:rPr lang="tr-TR" sz="1000" dirty="0"/>
              <a:t>Arrow International (http://www.redarrowinternational.com/images/smoke_condensate_process.pdf)</a:t>
            </a:r>
            <a:endParaRPr lang="en-NZ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71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Using liquid smoke condansates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During brining</a:t>
            </a:r>
          </a:p>
          <a:p>
            <a:r>
              <a:rPr lang="tr-TR" dirty="0" smtClean="0"/>
              <a:t>Spraying </a:t>
            </a:r>
          </a:p>
          <a:p>
            <a:r>
              <a:rPr lang="tr-TR" dirty="0" smtClean="0"/>
              <a:t>Dipping</a:t>
            </a:r>
          </a:p>
          <a:p>
            <a:r>
              <a:rPr lang="tr-TR" dirty="0" smtClean="0"/>
              <a:t>Coating </a:t>
            </a:r>
          </a:p>
          <a:p>
            <a:endParaRPr lang="en-NZ" dirty="0"/>
          </a:p>
        </p:txBody>
      </p:sp>
      <p:pic>
        <p:nvPicPr>
          <p:cNvPr id="6146" name="Picture 2" descr="D:\Tüm resimler\ALBA tez foto\103_9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12022"/>
          <a:stretch/>
        </p:blipFill>
        <p:spPr bwMode="auto">
          <a:xfrm>
            <a:off x="4114800" y="1524000"/>
            <a:ext cx="2810933" cy="502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693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229600" cy="4419600"/>
          </a:xfrm>
        </p:spPr>
        <p:txBody>
          <a:bodyPr>
            <a:normAutofit/>
          </a:bodyPr>
          <a:lstStyle/>
          <a:p>
            <a:r>
              <a:rPr lang="en-NZ" dirty="0"/>
              <a:t>Since </a:t>
            </a:r>
            <a:r>
              <a:rPr lang="en-NZ" dirty="0" err="1"/>
              <a:t>BaP</a:t>
            </a:r>
            <a:r>
              <a:rPr lang="en-NZ" dirty="0"/>
              <a:t> has been shown to be detrimental to</a:t>
            </a:r>
            <a:r>
              <a:rPr lang="tr-TR" dirty="0"/>
              <a:t> </a:t>
            </a:r>
            <a:r>
              <a:rPr lang="en-NZ" dirty="0"/>
              <a:t>health it is regulated by food safety agencies </a:t>
            </a:r>
            <a:r>
              <a:rPr lang="en-NZ" dirty="0" smtClean="0"/>
              <a:t>and</a:t>
            </a:r>
            <a:r>
              <a:rPr lang="tr-TR" dirty="0" smtClean="0"/>
              <a:t> </a:t>
            </a:r>
            <a:r>
              <a:rPr lang="en-NZ" dirty="0" smtClean="0"/>
              <a:t>maximum </a:t>
            </a:r>
            <a:r>
              <a:rPr lang="en-NZ" dirty="0"/>
              <a:t>allowable levels are set. </a:t>
            </a:r>
            <a:endParaRPr lang="tr-TR" dirty="0" smtClean="0"/>
          </a:p>
          <a:p>
            <a:endParaRPr lang="tr-TR" dirty="0" smtClean="0"/>
          </a:p>
          <a:p>
            <a:r>
              <a:rPr lang="en-NZ" dirty="0"/>
              <a:t>Many</a:t>
            </a:r>
            <a:r>
              <a:rPr lang="tr-TR" dirty="0"/>
              <a:t> </a:t>
            </a:r>
            <a:r>
              <a:rPr lang="en-NZ" dirty="0"/>
              <a:t>countries have allowable limits for </a:t>
            </a:r>
            <a:r>
              <a:rPr lang="en-NZ" dirty="0" err="1"/>
              <a:t>BaP.</a:t>
            </a:r>
            <a:r>
              <a:rPr lang="en-NZ" dirty="0"/>
              <a:t> </a:t>
            </a:r>
            <a:r>
              <a:rPr lang="en-NZ" dirty="0" smtClean="0"/>
              <a:t>In </a:t>
            </a:r>
            <a:r>
              <a:rPr lang="en-NZ" dirty="0"/>
              <a:t>European</a:t>
            </a:r>
            <a:r>
              <a:rPr lang="tr-TR" dirty="0"/>
              <a:t> </a:t>
            </a:r>
            <a:r>
              <a:rPr lang="en-NZ" dirty="0"/>
              <a:t>Union </a:t>
            </a:r>
            <a:r>
              <a:rPr lang="tr-TR" dirty="0"/>
              <a:t>will drop the limits for BaP from 0.005 to 0.002 ppm in 2014</a:t>
            </a:r>
            <a:r>
              <a:rPr lang="en-NZ" dirty="0" smtClean="0"/>
              <a:t>.</a:t>
            </a:r>
            <a:r>
              <a:rPr lang="tr-TR" dirty="0" smtClean="0"/>
              <a:t> This limit is 150.000 times below the levels known to cause birth defect (</a:t>
            </a:r>
            <a:r>
              <a:rPr lang="tr-TR" dirty="0"/>
              <a:t>Lingbeck et al. </a:t>
            </a:r>
            <a:r>
              <a:rPr lang="tr-TR" dirty="0" smtClean="0"/>
              <a:t>2014).</a:t>
            </a:r>
          </a:p>
          <a:p>
            <a:endParaRPr lang="tr-TR" dirty="0" smtClean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tr-TR" dirty="0" smtClean="0"/>
              <a:t>Conclusion</a:t>
            </a:r>
            <a:endParaRPr lang="en-N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276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Consumer acceptability is the main challenge with the liquid smoke condansate used industrial food products due to its taste (similar to pasteurized and UHT milk)</a:t>
            </a:r>
          </a:p>
          <a:p>
            <a:endParaRPr lang="en-NZ" dirty="0" smtClean="0"/>
          </a:p>
          <a:p>
            <a:r>
              <a:rPr lang="en-NZ" dirty="0" smtClean="0"/>
              <a:t>If the taste issue is solved, people will get exposed to minimum or no PAH at all since several filtering steps used during the preperation of liquid smoke condansates 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926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531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is traditional smoked food?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00599"/>
          </a:xfrm>
        </p:spPr>
        <p:txBody>
          <a:bodyPr/>
          <a:lstStyle/>
          <a:p>
            <a:r>
              <a:rPr lang="en-NZ" dirty="0">
                <a:solidFill>
                  <a:schemeClr val="tx1">
                    <a:lumMod val="95000"/>
                  </a:schemeClr>
                </a:solidFill>
              </a:rPr>
              <a:t>Traditional smoking has been used as a preservation technique for centuries. </a:t>
            </a:r>
          </a:p>
          <a:p>
            <a:r>
              <a:rPr lang="en-NZ" dirty="0" smtClean="0">
                <a:solidFill>
                  <a:schemeClr val="tx1">
                    <a:lumMod val="95000"/>
                  </a:schemeClr>
                </a:solidFill>
              </a:rPr>
              <a:t>Smoking </a:t>
            </a:r>
            <a:r>
              <a:rPr lang="en-NZ" dirty="0">
                <a:solidFill>
                  <a:schemeClr val="tx1">
                    <a:lumMod val="95000"/>
                  </a:schemeClr>
                </a:solidFill>
              </a:rPr>
              <a:t>is the process of </a:t>
            </a:r>
            <a:r>
              <a:rPr lang="en-NZ" dirty="0" err="1" smtClean="0">
                <a:solidFill>
                  <a:schemeClr val="tx1">
                    <a:lumMod val="95000"/>
                  </a:schemeClr>
                </a:solidFill>
              </a:rPr>
              <a:t>flavoring</a:t>
            </a:r>
            <a:r>
              <a:rPr lang="en-NZ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NZ" dirty="0" smtClean="0">
                <a:solidFill>
                  <a:schemeClr val="tx1">
                    <a:lumMod val="95000"/>
                  </a:schemeClr>
                </a:solidFill>
              </a:rPr>
              <a:t>cooking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 (hot or cold smoked)</a:t>
            </a:r>
            <a:r>
              <a:rPr lang="en-NZ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NZ" dirty="0">
                <a:solidFill>
                  <a:schemeClr val="tx1">
                    <a:lumMod val="95000"/>
                  </a:schemeClr>
                </a:solidFill>
              </a:rPr>
              <a:t>or preserving food especially meat and meat products (also cheese and some vegetables) by exposing it to smoke from burning wood. </a:t>
            </a:r>
            <a:endParaRPr lang="tr-TR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2" descr="http://2.bp.blogspot.com/_UyiffDFtfIU/TS4Pe-E0xrI/AAAAAAAADMc/YM4Tr3vhmpM/s1600/smoked-fish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048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88906" y="4356556"/>
            <a:ext cx="14502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Source: Google image</a:t>
            </a:r>
            <a:endParaRPr lang="en-NZ" sz="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5" descr="D:\Tüm resimler\Pictures_NZ\toronto\2011-09-11 17.26.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7720" r="-1263" b="17720"/>
          <a:stretch/>
        </p:blipFill>
        <p:spPr bwMode="auto">
          <a:xfrm>
            <a:off x="1371600" y="4724400"/>
            <a:ext cx="5791200" cy="178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917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The purpose of smoking are:</a:t>
            </a:r>
            <a:br>
              <a:rPr lang="tr-TR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Color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Flavor</a:t>
            </a:r>
          </a:p>
          <a:p>
            <a:r>
              <a:rPr lang="tr-TR" dirty="0">
                <a:solidFill>
                  <a:schemeClr val="tx1"/>
                </a:solidFill>
              </a:rPr>
              <a:t>Preservation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/>
          </a:p>
          <a:p>
            <a:endParaRPr lang="en-NZ" dirty="0"/>
          </a:p>
          <a:p>
            <a:pPr marL="0" indent="0">
              <a:buNone/>
            </a:pPr>
            <a:r>
              <a:rPr lang="en-NZ" dirty="0" smtClean="0"/>
              <a:t>The preservative </a:t>
            </a:r>
            <a:r>
              <a:rPr lang="en-NZ" dirty="0"/>
              <a:t>effects provide some antimicrobial (</a:t>
            </a:r>
            <a:r>
              <a:rPr lang="en-NZ" dirty="0" smtClean="0"/>
              <a:t>phenols,</a:t>
            </a:r>
            <a:r>
              <a:rPr lang="tr-TR" dirty="0" smtClean="0"/>
              <a:t> </a:t>
            </a:r>
            <a:r>
              <a:rPr lang="en-NZ" dirty="0" smtClean="0"/>
              <a:t>formaldehyde </a:t>
            </a:r>
            <a:r>
              <a:rPr lang="en-NZ" dirty="0"/>
              <a:t>etc.) and antioxidant compounds in smoke </a:t>
            </a:r>
            <a:r>
              <a:rPr lang="en-NZ" dirty="0" smtClean="0"/>
              <a:t>gas </a:t>
            </a:r>
            <a:r>
              <a:rPr lang="en-NZ" dirty="0"/>
              <a:t>and also provide special colour and flavour. </a:t>
            </a:r>
            <a:endParaRPr lang="tr-TR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989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restmeat.by/upload/iblock/707/707f7ec2432ae13f12354afa6c8ac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3276600" cy="2285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üm resimler\ALBA DANIMARKA\103_9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7" b="33840"/>
          <a:stretch/>
        </p:blipFill>
        <p:spPr bwMode="auto">
          <a:xfrm>
            <a:off x="195072" y="4896002"/>
            <a:ext cx="5791200" cy="1913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Tüm resimler\Count down and NZ\2012-04-14 19.56.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2" b="17240"/>
          <a:stretch/>
        </p:blipFill>
        <p:spPr bwMode="auto">
          <a:xfrm>
            <a:off x="6553200" y="4609344"/>
            <a:ext cx="1828800" cy="218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ourmetsleuth.com/images/cheese/smokedgouda-gif.gif?sfvrsn=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819400" cy="1874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üm resimler\Some lab foto Auckland-Kohimarama-02.06.2012\2012-05-23 16.33.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12832" r="8395" b="6671"/>
          <a:stretch/>
        </p:blipFill>
        <p:spPr bwMode="auto">
          <a:xfrm>
            <a:off x="228600" y="2338426"/>
            <a:ext cx="2835226" cy="2004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13" y="281080"/>
            <a:ext cx="5470574" cy="302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5105400"/>
            <a:ext cx="66556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500" dirty="0">
                <a:solidFill>
                  <a:srgbClr val="00B0F0"/>
                </a:solidFill>
              </a:rPr>
              <a:t>www.brestmeat.by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103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6553200" cy="18288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Wood pyrolysis: </a:t>
            </a:r>
            <a:r>
              <a:rPr lang="tr-TR" dirty="0" err="1" smtClean="0"/>
              <a:t>occurrence</a:t>
            </a:r>
            <a:r>
              <a:rPr lang="tr-TR" dirty="0" smtClean="0"/>
              <a:t> of favorable and unfavorable compounds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500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1066800"/>
            <a:ext cx="2133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1- Water evaporation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1066800"/>
            <a:ext cx="2133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4- Lignin </a:t>
            </a:r>
            <a:r>
              <a:rPr lang="tr-TR" dirty="0">
                <a:solidFill>
                  <a:srgbClr val="7030A0"/>
                </a:solidFill>
              </a:rPr>
              <a:t>pyrolysis (300-500 C) 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3831336"/>
            <a:ext cx="2133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2- Lignin </a:t>
            </a:r>
            <a:r>
              <a:rPr lang="tr-TR" dirty="0">
                <a:solidFill>
                  <a:srgbClr val="7030A0"/>
                </a:solidFill>
              </a:rPr>
              <a:t>decomposition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3831336"/>
            <a:ext cx="2133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3- Cellulose and hemicellulose </a:t>
            </a:r>
            <a:r>
              <a:rPr lang="tr-TR" dirty="0">
                <a:solidFill>
                  <a:srgbClr val="7030A0"/>
                </a:solidFill>
              </a:rPr>
              <a:t>pyrolysis (180-350 C)</a:t>
            </a:r>
          </a:p>
        </p:txBody>
      </p:sp>
      <p:cxnSp>
        <p:nvCxnSpPr>
          <p:cNvPr id="10" name="Straight Arrow Connector 9"/>
          <p:cNvCxnSpPr>
            <a:stCxn id="8" idx="0"/>
            <a:endCxn id="6" idx="4"/>
          </p:cNvCxnSpPr>
          <p:nvPr/>
        </p:nvCxnSpPr>
        <p:spPr>
          <a:xfrm flipV="1">
            <a:off x="6781800" y="2514600"/>
            <a:ext cx="0" cy="1316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8" idx="2"/>
          </p:cNvCxnSpPr>
          <p:nvPr/>
        </p:nvCxnSpPr>
        <p:spPr>
          <a:xfrm>
            <a:off x="3581400" y="4555236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  <a:endCxn id="7" idx="0"/>
          </p:cNvCxnSpPr>
          <p:nvPr/>
        </p:nvCxnSpPr>
        <p:spPr>
          <a:xfrm>
            <a:off x="2514600" y="2514600"/>
            <a:ext cx="0" cy="1316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2 Resim" descr="Geleneksel_F_meleme_jpg.jpg"/>
          <p:cNvPicPr/>
          <p:nvPr/>
        </p:nvPicPr>
        <p:blipFill rotWithShape="1">
          <a:blip r:embed="rId2" cstate="print"/>
          <a:srcRect t="50000"/>
          <a:stretch/>
        </p:blipFill>
        <p:spPr bwMode="auto">
          <a:xfrm>
            <a:off x="3429000" y="2499360"/>
            <a:ext cx="24384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6324600" y="6280404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Lingbeck et al. 2014</a:t>
            </a:r>
            <a:endParaRPr lang="en-NZ" dirty="0"/>
          </a:p>
        </p:txBody>
      </p:sp>
      <p:sp>
        <p:nvSpPr>
          <p:cNvPr id="38" name="Rounded Rectangle 37"/>
          <p:cNvSpPr/>
          <p:nvPr/>
        </p:nvSpPr>
        <p:spPr>
          <a:xfrm>
            <a:off x="7510272" y="3687318"/>
            <a:ext cx="1333500" cy="512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Carboxylic acids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43800" y="5023104"/>
            <a:ext cx="1333500" cy="512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Carbonyl compounds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43800" y="2133600"/>
            <a:ext cx="1333500" cy="512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Phenols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210300" y="810768"/>
            <a:ext cx="1333500" cy="51206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PAHs</a:t>
            </a:r>
          </a:p>
          <a:p>
            <a:pPr algn="ctr"/>
            <a:r>
              <a:rPr lang="tr-TR" dirty="0" smtClean="0">
                <a:solidFill>
                  <a:srgbClr val="7030A0"/>
                </a:solidFill>
              </a:rPr>
              <a:t>500-900 C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81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üm resimler\ALBA DANIMARKA\103_9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14457" r="15827" b="23096"/>
          <a:stretch/>
        </p:blipFill>
        <p:spPr bwMode="auto">
          <a:xfrm>
            <a:off x="2209800" y="4114800"/>
            <a:ext cx="4974336" cy="255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are PAHs?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PAHs </a:t>
            </a:r>
            <a:r>
              <a:rPr lang="en-NZ" dirty="0"/>
              <a:t>are formed </a:t>
            </a:r>
            <a:r>
              <a:rPr lang="en-NZ" dirty="0" smtClean="0"/>
              <a:t>during</a:t>
            </a:r>
            <a:r>
              <a:rPr lang="tr-TR" dirty="0" smtClean="0"/>
              <a:t> </a:t>
            </a:r>
            <a:r>
              <a:rPr lang="en-NZ" dirty="0" smtClean="0"/>
              <a:t>pyrolysis </a:t>
            </a:r>
            <a:r>
              <a:rPr lang="en-NZ" dirty="0"/>
              <a:t>of wood, depending on temperature</a:t>
            </a:r>
            <a:r>
              <a:rPr lang="en-NZ" dirty="0" smtClean="0"/>
              <a:t>, </a:t>
            </a:r>
            <a:r>
              <a:rPr lang="en-NZ" dirty="0"/>
              <a:t>degree of </a:t>
            </a:r>
            <a:r>
              <a:rPr lang="en-NZ" dirty="0" smtClean="0"/>
              <a:t>smoking</a:t>
            </a:r>
            <a:r>
              <a:rPr lang="tr-TR" dirty="0" smtClean="0"/>
              <a:t> and source of wood</a:t>
            </a:r>
            <a:r>
              <a:rPr lang="en-NZ" dirty="0"/>
              <a:t>. There are </a:t>
            </a:r>
            <a:r>
              <a:rPr lang="en-NZ" dirty="0" smtClean="0"/>
              <a:t>several</a:t>
            </a:r>
            <a:r>
              <a:rPr lang="tr-TR" dirty="0" smtClean="0"/>
              <a:t> </a:t>
            </a:r>
            <a:r>
              <a:rPr lang="en-NZ" dirty="0" smtClean="0"/>
              <a:t>hundred PAHs</a:t>
            </a:r>
            <a:r>
              <a:rPr lang="tr-TR" dirty="0" smtClean="0"/>
              <a:t>,</a:t>
            </a:r>
            <a:r>
              <a:rPr lang="en-NZ" dirty="0" smtClean="0"/>
              <a:t> </a:t>
            </a:r>
            <a:r>
              <a:rPr lang="en-NZ" dirty="0"/>
              <a:t>the best known is benzo[a]pyrene (</a:t>
            </a:r>
            <a:r>
              <a:rPr lang="en-NZ" dirty="0" err="1"/>
              <a:t>BaP</a:t>
            </a:r>
            <a:r>
              <a:rPr lang="en-NZ" dirty="0" smtClean="0"/>
              <a:t>).</a:t>
            </a:r>
            <a:endParaRPr lang="tr-TR" dirty="0" smtClean="0"/>
          </a:p>
          <a:p>
            <a:r>
              <a:rPr lang="en-NZ" dirty="0" smtClean="0"/>
              <a:t>They</a:t>
            </a:r>
            <a:r>
              <a:rPr lang="tr-TR" dirty="0" smtClean="0"/>
              <a:t> </a:t>
            </a:r>
            <a:r>
              <a:rPr lang="en-NZ" dirty="0" smtClean="0"/>
              <a:t>are </a:t>
            </a:r>
            <a:r>
              <a:rPr lang="en-NZ" dirty="0"/>
              <a:t>easily deposited on and can penetrate the </a:t>
            </a:r>
            <a:r>
              <a:rPr lang="en-NZ" dirty="0" smtClean="0"/>
              <a:t>food</a:t>
            </a:r>
            <a:r>
              <a:rPr lang="tr-TR" dirty="0" smtClean="0"/>
              <a:t> </a:t>
            </a:r>
            <a:r>
              <a:rPr lang="en-NZ" dirty="0" smtClean="0"/>
              <a:t>surface </a:t>
            </a:r>
            <a:r>
              <a:rPr lang="en-NZ" dirty="0"/>
              <a:t>during traditional smoking process</a:t>
            </a:r>
            <a:r>
              <a:rPr lang="en-NZ" dirty="0" smtClean="0"/>
              <a:t>.</a:t>
            </a:r>
            <a:r>
              <a:rPr lang="tr-TR" dirty="0" smtClean="0"/>
              <a:t> (</a:t>
            </a:r>
            <a:r>
              <a:rPr lang="tr-TR" i="1" dirty="0" smtClean="0"/>
              <a:t>There are also some other sources </a:t>
            </a:r>
            <a:r>
              <a:rPr lang="en-NZ" i="1" dirty="0" err="1" smtClean="0"/>
              <a:t>th</a:t>
            </a:r>
            <a:r>
              <a:rPr lang="tr-TR" i="1" dirty="0" smtClean="0"/>
              <a:t>at had</a:t>
            </a:r>
            <a:r>
              <a:rPr lang="en-NZ" i="1" dirty="0" smtClean="0"/>
              <a:t> </a:t>
            </a:r>
            <a:r>
              <a:rPr lang="en-NZ" i="1" dirty="0"/>
              <a:t>PAH </a:t>
            </a:r>
            <a:r>
              <a:rPr lang="tr-TR" i="1" dirty="0" smtClean="0"/>
              <a:t>such as </a:t>
            </a:r>
            <a:r>
              <a:rPr lang="en-NZ" i="1" dirty="0" smtClean="0"/>
              <a:t>sugar </a:t>
            </a:r>
            <a:r>
              <a:rPr lang="en-NZ" i="1" dirty="0"/>
              <a:t>and sweets, cereals, oils, fats and </a:t>
            </a:r>
            <a:r>
              <a:rPr lang="en-NZ" i="1" dirty="0" smtClean="0"/>
              <a:t>nuts</a:t>
            </a:r>
            <a:r>
              <a:rPr lang="tr-TR" i="1" dirty="0" smtClean="0"/>
              <a:t>).</a:t>
            </a:r>
          </a:p>
          <a:p>
            <a:endParaRPr lang="tr-TR" dirty="0"/>
          </a:p>
          <a:p>
            <a:endParaRPr lang="tr-TR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323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62883" t="8234" r="24617" b="5960"/>
          <a:stretch/>
        </p:blipFill>
        <p:spPr bwMode="auto">
          <a:xfrm>
            <a:off x="4495800" y="177800"/>
            <a:ext cx="3072384" cy="612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5904992"/>
            <a:ext cx="187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>
                <a:solidFill>
                  <a:srgbClr val="FFC000"/>
                </a:solidFill>
              </a:rPr>
              <a:t>Wenzl</a:t>
            </a:r>
            <a:r>
              <a:rPr lang="tr-TR" dirty="0" smtClean="0">
                <a:solidFill>
                  <a:srgbClr val="FFC000"/>
                </a:solidFill>
              </a:rPr>
              <a:t> et al. 2006</a:t>
            </a:r>
            <a:endParaRPr lang="en-NZ" dirty="0">
              <a:solidFill>
                <a:srgbClr val="FFC000"/>
              </a:solidFill>
            </a:endParaRPr>
          </a:p>
        </p:txBody>
      </p:sp>
      <p:pic>
        <p:nvPicPr>
          <p:cNvPr id="8" name="Resim 2" descr="http://www.metu.edu.tr/~gugur/index_files/cancer_cel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46704"/>
            <a:ext cx="4038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28600" y="1034998"/>
            <a:ext cx="4038600" cy="175432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PAHs are clasified as human carcinogens.</a:t>
            </a:r>
          </a:p>
          <a:p>
            <a:r>
              <a:rPr lang="tr-TR" dirty="0" smtClean="0"/>
              <a:t>BaP’s metabolites are mutagenics and highly carcinogenic </a:t>
            </a:r>
            <a:r>
              <a:rPr lang="en-NZ" dirty="0" smtClean="0"/>
              <a:t>and </a:t>
            </a:r>
            <a:r>
              <a:rPr lang="en-NZ" dirty="0"/>
              <a:t>it is listed as a Group 1 carcinogen by the </a:t>
            </a:r>
            <a:r>
              <a:rPr lang="en-NZ" dirty="0" smtClean="0"/>
              <a:t>IARC</a:t>
            </a:r>
            <a:r>
              <a:rPr lang="tr-TR" dirty="0" smtClean="0"/>
              <a:t> (</a:t>
            </a:r>
            <a:r>
              <a:rPr lang="en-NZ" dirty="0"/>
              <a:t>International Agency for Research on </a:t>
            </a:r>
            <a:r>
              <a:rPr lang="en-NZ" dirty="0" smtClean="0"/>
              <a:t>Cancer</a:t>
            </a:r>
            <a:r>
              <a:rPr lang="tr-TR" dirty="0" smtClean="0"/>
              <a:t>)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12" name="Picture 2" descr="https://upload.wikimedia.org/wikipedia/commons/d/d8/Benzopyrene_DNA_adduct_1JD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05128"/>
            <a:ext cx="3522133" cy="509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51149" y="6285694"/>
            <a:ext cx="41472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" dirty="0"/>
              <a:t>https://upload.wikimedia.org/wikipedia/commons/d/d8/Benzopyrene_DNA_adduct_1JDG.png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618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6595" t="9969" r="10658" b="7259"/>
          <a:stretch/>
        </p:blipFill>
        <p:spPr bwMode="auto">
          <a:xfrm>
            <a:off x="381000" y="304800"/>
            <a:ext cx="4294632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096" y="62435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/>
              <a:t>Mastrangelo</a:t>
            </a:r>
            <a:r>
              <a:rPr lang="tr-TR" dirty="0" smtClean="0"/>
              <a:t> et al. 1996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981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- T</a:t>
            </a:r>
            <a:r>
              <a:rPr lang="en-NZ" dirty="0" smtClean="0">
                <a:solidFill>
                  <a:srgbClr val="FFFF00"/>
                </a:solidFill>
              </a:rPr>
              <a:t>he </a:t>
            </a:r>
            <a:r>
              <a:rPr lang="en-NZ" dirty="0">
                <a:solidFill>
                  <a:srgbClr val="FFFF00"/>
                </a:solidFill>
              </a:rPr>
              <a:t>carcinogenicity of high-dose B[a]P has been extensively </a:t>
            </a:r>
            <a:r>
              <a:rPr lang="en-NZ" dirty="0" smtClean="0">
                <a:solidFill>
                  <a:srgbClr val="FFFF00"/>
                </a:solidFill>
              </a:rPr>
              <a:t>reported</a:t>
            </a:r>
            <a:endParaRPr lang="tr-TR" dirty="0" smtClean="0">
              <a:solidFill>
                <a:srgbClr val="FFFF00"/>
              </a:solidFill>
            </a:endParaRPr>
          </a:p>
          <a:p>
            <a:endParaRPr lang="tr-TR" dirty="0"/>
          </a:p>
          <a:p>
            <a:r>
              <a:rPr lang="tr-TR" dirty="0" smtClean="0"/>
              <a:t>- T</a:t>
            </a:r>
            <a:r>
              <a:rPr lang="en-NZ" dirty="0" err="1" smtClean="0"/>
              <a:t>oxic</a:t>
            </a:r>
            <a:r>
              <a:rPr lang="en-NZ" dirty="0" smtClean="0"/>
              <a:t> </a:t>
            </a:r>
            <a:r>
              <a:rPr lang="en-NZ" dirty="0"/>
              <a:t>equivalent factors (TEFs</a:t>
            </a:r>
            <a:r>
              <a:rPr lang="en-NZ" dirty="0" smtClean="0"/>
              <a:t>)</a:t>
            </a:r>
            <a:r>
              <a:rPr lang="tr-TR" dirty="0" smtClean="0"/>
              <a:t> of BaP</a:t>
            </a:r>
          </a:p>
          <a:p>
            <a:endParaRPr lang="tr-TR" dirty="0"/>
          </a:p>
          <a:p>
            <a:r>
              <a:rPr lang="en-NZ" dirty="0">
                <a:solidFill>
                  <a:srgbClr val="FFFF00"/>
                </a:solidFill>
              </a:rPr>
              <a:t>Benzo(a)pyrene (</a:t>
            </a:r>
            <a:r>
              <a:rPr lang="en-NZ" dirty="0" err="1" smtClean="0">
                <a:solidFill>
                  <a:srgbClr val="FFFF00"/>
                </a:solidFill>
              </a:rPr>
              <a:t>BaP</a:t>
            </a:r>
            <a:r>
              <a:rPr lang="en-NZ" dirty="0" smtClean="0">
                <a:solidFill>
                  <a:srgbClr val="FFFF00"/>
                </a:solidFill>
              </a:rPr>
              <a:t>)</a:t>
            </a:r>
            <a:r>
              <a:rPr lang="tr-TR" dirty="0" smtClean="0">
                <a:solidFill>
                  <a:srgbClr val="FFFF00"/>
                </a:solidFill>
              </a:rPr>
              <a:t>= 1TEF</a:t>
            </a:r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7400-5F7B-4FF7-A9E5-0E28C1A554FA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55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716</TotalTime>
  <Words>713</Words>
  <Application>Microsoft Macintosh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The Use of Liquid Smoke Condensate in Foods and Its Effect on Health</vt:lpstr>
      <vt:lpstr>What is traditional smoked food?</vt:lpstr>
      <vt:lpstr>The purpose of smoking are: </vt:lpstr>
      <vt:lpstr>PowerPoint Presentation</vt:lpstr>
      <vt:lpstr>Wood pyrolysis: occurrence of favorable and unfavorable compounds</vt:lpstr>
      <vt:lpstr>PowerPoint Presentation</vt:lpstr>
      <vt:lpstr>What are PAHs?</vt:lpstr>
      <vt:lpstr>PowerPoint Presentation</vt:lpstr>
      <vt:lpstr>PowerPoint Presentation</vt:lpstr>
      <vt:lpstr>PowerPoint Presentation</vt:lpstr>
      <vt:lpstr>Liquid smoke condansates</vt:lpstr>
      <vt:lpstr>PowerPoint Presentation</vt:lpstr>
      <vt:lpstr>Using liquid smoke condansates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Liquid Smoke Condensate in Foods and Its Effect on Health</dc:title>
  <dc:creator>Inci</dc:creator>
  <cp:lastModifiedBy>Huseyin Ayvaz</cp:lastModifiedBy>
  <cp:revision>41</cp:revision>
  <dcterms:created xsi:type="dcterms:W3CDTF">2016-02-29T09:57:55Z</dcterms:created>
  <dcterms:modified xsi:type="dcterms:W3CDTF">2016-03-10T07:30:42Z</dcterms:modified>
</cp:coreProperties>
</file>