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60" r:id="rId3"/>
    <p:sldId id="261" r:id="rId4"/>
    <p:sldId id="258" r:id="rId5"/>
    <p:sldId id="259" r:id="rId6"/>
    <p:sldId id="262" r:id="rId7"/>
    <p:sldId id="264" r:id="rId8"/>
    <p:sldId id="265" r:id="rId9"/>
    <p:sldId id="266" r:id="rId10"/>
    <p:sldId id="267" r:id="rId11"/>
    <p:sldId id="270" r:id="rId12"/>
    <p:sldId id="268" r:id="rId13"/>
    <p:sldId id="269" r:id="rId14"/>
    <p:sldId id="271" r:id="rId15"/>
    <p:sldId id="272" r:id="rId16"/>
    <p:sldId id="274" r:id="rId17"/>
    <p:sldId id="273" r:id="rId18"/>
    <p:sldId id="275" r:id="rId19"/>
    <p:sldId id="276" r:id="rId20"/>
    <p:sldId id="277" r:id="rId21"/>
    <p:sldId id="278" r:id="rId22"/>
    <p:sldId id="279" r:id="rId23"/>
    <p:sldId id="280" r:id="rId24"/>
    <p:sldId id="281" r:id="rId25"/>
    <p:sldId id="282" r:id="rId26"/>
    <p:sldId id="284"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18"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1C2AD6-AD9B-420A-904C-3BBABCAC6C40}" type="datetimeFigureOut">
              <a:rPr lang="en-US" smtClean="0"/>
              <a:pPr/>
              <a:t>9/21/2015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69D261F-E13F-44FB-B31D-07F628FA47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DE9402-506F-49A3-BF90-728DAACC5FDE}" type="datetime1">
              <a:rPr lang="en-US" smtClean="0"/>
              <a:pPr/>
              <a:t>9/21/2015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C1142A-07EE-42CF-927C-F2016A6369A1}" type="datetime1">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2488FC-00C0-468E-87D7-1F3E953FFD12}" type="datetime1">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B79D-F35F-402F-AB2F-3EC9E9D0CF4A}" type="datetime1">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315B57-900E-4D96-924D-6C35CA28624A}" type="datetime1">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356363-C7C5-4EA9-8B26-B67BAF47C9B5}" type="datetime1">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3D2F3C-7647-4876-B610-A964FFD3F943}" type="datetime1">
              <a:rPr lang="en-US" smtClean="0"/>
              <a:pPr/>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C4B077-020A-4941-89FB-5768D24F6471}" type="datetime1">
              <a:rPr lang="en-US" smtClean="0"/>
              <a:pPr/>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C2DB7-4329-4E56-A5CA-97BEEB7E94FB}" type="datetime1">
              <a:rPr lang="en-US" smtClean="0"/>
              <a:pPr/>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E54AA4-76DB-49EA-8F30-119BFB93140D}" type="datetime1">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8F060D-A6AB-46D8-B97C-987293BA008F}" type="datetime1">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8BE74F-A2B8-4574-8180-3A4EEB25D4F7}" type="datetime1">
              <a:rPr lang="en-US" smtClean="0"/>
              <a:pPr/>
              <a:t>9/21/2015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905000"/>
          </a:xfrm>
        </p:spPr>
        <p:txBody>
          <a:bodyPr>
            <a:normAutofit fontScale="90000"/>
          </a:bodyPr>
          <a:lstStyle/>
          <a:p>
            <a:pPr algn="ctr"/>
            <a:r>
              <a:rPr lang="en-US" b="1" dirty="0" smtClean="0"/>
              <a:t>A Wireless Cognitive Radio Network with a Synchronized Cooperative Relaying</a:t>
            </a:r>
            <a:endParaRPr lang="en-US" dirty="0"/>
          </a:p>
        </p:txBody>
      </p:sp>
      <p:sp>
        <p:nvSpPr>
          <p:cNvPr id="3" name="Subtitle 2"/>
          <p:cNvSpPr>
            <a:spLocks noGrp="1"/>
          </p:cNvSpPr>
          <p:nvPr>
            <p:ph type="subTitle" idx="1"/>
          </p:nvPr>
        </p:nvSpPr>
        <p:spPr>
          <a:xfrm>
            <a:off x="838200" y="3886200"/>
            <a:ext cx="6858000" cy="2133600"/>
          </a:xfrm>
        </p:spPr>
        <p:txBody>
          <a:bodyPr>
            <a:noAutofit/>
          </a:bodyPr>
          <a:lstStyle/>
          <a:p>
            <a:pPr algn="ctr"/>
            <a:r>
              <a:rPr lang="en-US" sz="2800" b="1" dirty="0" err="1" smtClean="0">
                <a:solidFill>
                  <a:schemeClr val="bg1"/>
                </a:solidFill>
                <a:latin typeface="Times New Roman" pitchFamily="18" charset="0"/>
                <a:cs typeface="Times New Roman" pitchFamily="18" charset="0"/>
              </a:rPr>
              <a:t>Zaid</a:t>
            </a:r>
            <a:r>
              <a:rPr lang="en-US" sz="2800" b="1" dirty="0" smtClean="0">
                <a:solidFill>
                  <a:schemeClr val="bg1"/>
                </a:solidFill>
                <a:latin typeface="Times New Roman" pitchFamily="18" charset="0"/>
                <a:cs typeface="Times New Roman" pitchFamily="18" charset="0"/>
              </a:rPr>
              <a:t> A. </a:t>
            </a:r>
            <a:r>
              <a:rPr lang="en-US" sz="2800" b="1" dirty="0" err="1" smtClean="0">
                <a:solidFill>
                  <a:schemeClr val="bg1"/>
                </a:solidFill>
                <a:latin typeface="Times New Roman" pitchFamily="18" charset="0"/>
                <a:cs typeface="Times New Roman" pitchFamily="18" charset="0"/>
              </a:rPr>
              <a:t>Shafeeq</a:t>
            </a:r>
            <a:endParaRPr lang="en-US" sz="2800" dirty="0" smtClean="0"/>
          </a:p>
          <a:p>
            <a:pPr algn="ctr"/>
            <a:r>
              <a:rPr lang="en-US" sz="2800" b="1" dirty="0" smtClean="0">
                <a:solidFill>
                  <a:schemeClr val="bg1"/>
                </a:solidFill>
                <a:latin typeface="Times New Roman" pitchFamily="18" charset="0"/>
                <a:cs typeface="Times New Roman" pitchFamily="18" charset="0"/>
              </a:rPr>
              <a:t> Mohammed N. Al-</a:t>
            </a:r>
            <a:r>
              <a:rPr lang="en-US" sz="2800" b="1" dirty="0" err="1" smtClean="0">
                <a:solidFill>
                  <a:schemeClr val="bg1"/>
                </a:solidFill>
                <a:latin typeface="Times New Roman" pitchFamily="18" charset="0"/>
                <a:cs typeface="Times New Roman" pitchFamily="18" charset="0"/>
              </a:rPr>
              <a:t>Damluji</a:t>
            </a:r>
            <a:r>
              <a:rPr lang="en-US" sz="2800" b="1" dirty="0" smtClean="0">
                <a:solidFill>
                  <a:schemeClr val="bg1"/>
                </a:solidFill>
                <a:latin typeface="Times New Roman" pitchFamily="18" charset="0"/>
                <a:cs typeface="Times New Roman" pitchFamily="18" charset="0"/>
              </a:rPr>
              <a:t> </a:t>
            </a:r>
          </a:p>
          <a:p>
            <a:pPr algn="ctr"/>
            <a:endParaRPr lang="en-US" sz="2000" b="1" dirty="0" smtClean="0">
              <a:solidFill>
                <a:schemeClr val="bg1"/>
              </a:solidFill>
              <a:latin typeface="Times New Roman" pitchFamily="18" charset="0"/>
              <a:cs typeface="Times New Roman" pitchFamily="18" charset="0"/>
            </a:endParaRPr>
          </a:p>
          <a:p>
            <a:pPr algn="ctr"/>
            <a:r>
              <a:rPr lang="en-US" sz="1800" b="1" dirty="0" smtClean="0">
                <a:solidFill>
                  <a:schemeClr val="bg1"/>
                </a:solidFill>
                <a:latin typeface="Times New Roman" pitchFamily="18" charset="0"/>
                <a:cs typeface="Times New Roman" pitchFamily="18" charset="0"/>
              </a:rPr>
              <a:t>Al-</a:t>
            </a:r>
            <a:r>
              <a:rPr lang="en-US" sz="1800" b="1" dirty="0" err="1" smtClean="0">
                <a:solidFill>
                  <a:schemeClr val="bg1"/>
                </a:solidFill>
                <a:latin typeface="Times New Roman" pitchFamily="18" charset="0"/>
                <a:cs typeface="Times New Roman" pitchFamily="18" charset="0"/>
              </a:rPr>
              <a:t>Ahliyya</a:t>
            </a:r>
            <a:r>
              <a:rPr lang="en-US" sz="1800" b="1" dirty="0" smtClean="0">
                <a:solidFill>
                  <a:schemeClr val="bg1"/>
                </a:solidFill>
                <a:latin typeface="Times New Roman" pitchFamily="18" charset="0"/>
                <a:cs typeface="Times New Roman" pitchFamily="18" charset="0"/>
              </a:rPr>
              <a:t> Amman University</a:t>
            </a:r>
          </a:p>
          <a:p>
            <a:pPr algn="ctr"/>
            <a:r>
              <a:rPr lang="en-US" sz="1800" b="1" dirty="0" smtClean="0">
                <a:solidFill>
                  <a:schemeClr val="bg1"/>
                </a:solidFill>
                <a:latin typeface="Times New Roman" pitchFamily="18" charset="0"/>
                <a:cs typeface="Times New Roman" pitchFamily="18" charset="0"/>
              </a:rPr>
              <a:t>Amman - Jordan</a:t>
            </a:r>
          </a:p>
          <a:p>
            <a:pPr algn="ctr"/>
            <a:r>
              <a:rPr lang="en-US" sz="1800" b="1" dirty="0" smtClean="0">
                <a:solidFill>
                  <a:schemeClr val="bg1"/>
                </a:solidFill>
                <a:latin typeface="Times New Roman" pitchFamily="18" charset="0"/>
                <a:cs typeface="Times New Roman" pitchFamily="18" charset="0"/>
              </a:rPr>
              <a:t>September 2015</a:t>
            </a:r>
          </a:p>
          <a:p>
            <a:pPr algn="ctr"/>
            <a:endParaRPr lang="en-US" sz="200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model</a:t>
            </a:r>
            <a:endParaRPr lang="en-US" dirty="0"/>
          </a:p>
        </p:txBody>
      </p:sp>
      <p:pic>
        <p:nvPicPr>
          <p:cNvPr id="1026" name="Picture 2"/>
          <p:cNvPicPr>
            <a:picLocks noGrp="1" noChangeAspect="1" noChangeArrowheads="1"/>
          </p:cNvPicPr>
          <p:nvPr>
            <p:ph idx="1"/>
          </p:nvPr>
        </p:nvPicPr>
        <p:blipFill>
          <a:blip r:embed="rId2" cstate="print"/>
          <a:stretch>
            <a:fillRect/>
          </a:stretch>
        </p:blipFill>
        <p:spPr bwMode="auto">
          <a:xfrm>
            <a:off x="1752600" y="1981994"/>
            <a:ext cx="5638800" cy="429577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lumMod val="75000"/>
                  </a:schemeClr>
                </a:solidFill>
              </a:rPr>
              <a:t>Introduction </a:t>
            </a:r>
          </a:p>
          <a:p>
            <a:pPr>
              <a:buNone/>
            </a:pPr>
            <a:endParaRPr lang="en-US" dirty="0" smtClean="0">
              <a:solidFill>
                <a:schemeClr val="bg1">
                  <a:lumMod val="75000"/>
                </a:schemeClr>
              </a:solidFill>
            </a:endParaRPr>
          </a:p>
          <a:p>
            <a:r>
              <a:rPr lang="en-US" dirty="0" smtClean="0">
                <a:solidFill>
                  <a:schemeClr val="bg1">
                    <a:lumMod val="75000"/>
                  </a:schemeClr>
                </a:solidFill>
              </a:rPr>
              <a:t>System model</a:t>
            </a:r>
          </a:p>
          <a:p>
            <a:pPr>
              <a:buNone/>
            </a:pPr>
            <a:endParaRPr lang="en-US" dirty="0" smtClean="0">
              <a:solidFill>
                <a:schemeClr val="bg1">
                  <a:lumMod val="75000"/>
                </a:schemeClr>
              </a:solidFill>
            </a:endParaRPr>
          </a:p>
          <a:p>
            <a:r>
              <a:rPr lang="en-US" dirty="0" smtClean="0"/>
              <a:t>Protocol procedure</a:t>
            </a:r>
          </a:p>
          <a:p>
            <a:pPr>
              <a:buNone/>
            </a:pPr>
            <a:r>
              <a:rPr lang="en-US" dirty="0" smtClean="0"/>
              <a:t> </a:t>
            </a:r>
          </a:p>
          <a:p>
            <a:r>
              <a:rPr lang="en-US" dirty="0" smtClean="0">
                <a:solidFill>
                  <a:schemeClr val="bg1">
                    <a:lumMod val="75000"/>
                  </a:schemeClr>
                </a:solidFill>
              </a:rPr>
              <a:t>Simulation results </a:t>
            </a:r>
          </a:p>
          <a:p>
            <a:pPr>
              <a:buNone/>
            </a:pPr>
            <a:endParaRPr lang="en-US" dirty="0" smtClean="0">
              <a:solidFill>
                <a:schemeClr val="bg1">
                  <a:lumMod val="75000"/>
                </a:schemeClr>
              </a:solidFill>
            </a:endParaRPr>
          </a:p>
          <a:p>
            <a:r>
              <a:rPr lang="en-US" dirty="0" smtClean="0">
                <a:solidFill>
                  <a:schemeClr val="bg1">
                    <a:lumMod val="75000"/>
                  </a:schemeClr>
                </a:solidFill>
              </a:rPr>
              <a:t>Conclusion </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Protocol procedure</a:t>
            </a:r>
            <a:endParaRPr lang="en-US" dirty="0"/>
          </a:p>
        </p:txBody>
      </p:sp>
      <p:sp>
        <p:nvSpPr>
          <p:cNvPr id="3" name="Content Placeholder 2"/>
          <p:cNvSpPr>
            <a:spLocks noGrp="1"/>
          </p:cNvSpPr>
          <p:nvPr>
            <p:ph idx="1"/>
          </p:nvPr>
        </p:nvSpPr>
        <p:spPr/>
        <p:txBody>
          <a:bodyPr>
            <a:normAutofit/>
          </a:bodyPr>
          <a:lstStyle/>
          <a:p>
            <a:pPr algn="just"/>
            <a:endParaRPr lang="en-US" sz="2400" dirty="0" smtClean="0"/>
          </a:p>
          <a:p>
            <a:pPr algn="just"/>
            <a:r>
              <a:rPr lang="en-US" sz="2400" dirty="0" smtClean="0"/>
              <a:t>Each secondary user connects randomly chooses another secondary user to form a pair </a:t>
            </a:r>
          </a:p>
          <a:p>
            <a:pPr algn="just"/>
            <a:endParaRPr lang="en-US" sz="2400" dirty="0" smtClean="0"/>
          </a:p>
          <a:p>
            <a:pPr algn="just"/>
            <a:r>
              <a:rPr lang="en-US" sz="2400" dirty="0" smtClean="0"/>
              <a:t>Two pairs have been formed. The first pair exchanges data after choosing a best relay node from the other two secondary users </a:t>
            </a:r>
          </a:p>
          <a:p>
            <a:pPr algn="just"/>
            <a:endParaRPr lang="en-US" sz="2400" dirty="0" smtClean="0"/>
          </a:p>
          <a:p>
            <a:pPr algn="just"/>
            <a:r>
              <a:rPr lang="en-US" sz="2400" dirty="0" smtClean="0"/>
              <a:t>The same process is performed by the second pair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procedure</a:t>
            </a:r>
            <a:endParaRPr lang="en-US" dirty="0"/>
          </a:p>
        </p:txBody>
      </p:sp>
      <p:sp>
        <p:nvSpPr>
          <p:cNvPr id="3" name="Content Placeholder 2"/>
          <p:cNvSpPr>
            <a:spLocks noGrp="1"/>
          </p:cNvSpPr>
          <p:nvPr>
            <p:ph idx="1"/>
          </p:nvPr>
        </p:nvSpPr>
        <p:spPr/>
        <p:txBody>
          <a:bodyPr>
            <a:normAutofit/>
          </a:bodyPr>
          <a:lstStyle/>
          <a:p>
            <a:pPr algn="just"/>
            <a:endParaRPr lang="en-US" sz="2800" dirty="0" smtClean="0"/>
          </a:p>
          <a:p>
            <a:pPr algn="just"/>
            <a:r>
              <a:rPr lang="en-US" dirty="0" smtClean="0"/>
              <a:t>Calculating the signal to noise ratio (</a:t>
            </a:r>
            <a:r>
              <a:rPr lang="en-US" dirty="0" err="1" smtClean="0"/>
              <a:t>SNR</a:t>
            </a:r>
            <a:r>
              <a:rPr lang="en-US" dirty="0" smtClean="0"/>
              <a:t>) for each relay node path in addition to the direct link is necessary for the best path detection process between the source and the destination of a pair</a:t>
            </a:r>
          </a:p>
          <a:p>
            <a:pPr algn="just"/>
            <a:endParaRPr lang="en-US" dirty="0" smtClean="0"/>
          </a:p>
          <a:p>
            <a:pPr algn="just"/>
            <a:r>
              <a:rPr lang="en-US" dirty="0" smtClean="0"/>
              <a:t>The best relay selection process (choosing the highest </a:t>
            </a:r>
            <a:r>
              <a:rPr lang="en-US" dirty="0" err="1" smtClean="0"/>
              <a:t>SNR</a:t>
            </a:r>
            <a:r>
              <a:rPr lang="en-US" dirty="0" smtClean="0"/>
              <a:t>) is executed</a:t>
            </a:r>
          </a:p>
          <a:p>
            <a:pPr algn="just"/>
            <a:endParaRPr lang="en-US" sz="2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procedure</a:t>
            </a:r>
            <a:endParaRPr lang="en-US" dirty="0"/>
          </a:p>
        </p:txBody>
      </p:sp>
      <p:sp>
        <p:nvSpPr>
          <p:cNvPr id="3" name="Content Placeholder 2"/>
          <p:cNvSpPr>
            <a:spLocks noGrp="1"/>
          </p:cNvSpPr>
          <p:nvPr>
            <p:ph idx="1"/>
          </p:nvPr>
        </p:nvSpPr>
        <p:spPr/>
        <p:txBody>
          <a:bodyPr/>
          <a:lstStyle/>
          <a:p>
            <a:pPr algn="just"/>
            <a:endParaRPr lang="en-US" dirty="0" smtClean="0"/>
          </a:p>
          <a:p>
            <a:pPr algn="just"/>
            <a:r>
              <a:rPr lang="en-US" dirty="0" err="1" smtClean="0"/>
              <a:t>SNR</a:t>
            </a:r>
            <a:r>
              <a:rPr lang="en-US" dirty="0" smtClean="0"/>
              <a:t> value depends on the channels conditions</a:t>
            </a:r>
          </a:p>
          <a:p>
            <a:pPr algn="just"/>
            <a:endParaRPr lang="en-US" dirty="0" smtClean="0"/>
          </a:p>
          <a:p>
            <a:pPr algn="just"/>
            <a:r>
              <a:rPr lang="en-US" dirty="0" smtClean="0"/>
              <a:t>The next figure illustrates the connections for the first pair which consists of secondary user U1 and secondary user U4. Secondary users U2 and U3 are relay candidates for pair 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procedure</a:t>
            </a:r>
            <a:endParaRPr lang="en-US" dirty="0"/>
          </a:p>
        </p:txBody>
      </p:sp>
      <p:pic>
        <p:nvPicPr>
          <p:cNvPr id="2050" name="Picture 2"/>
          <p:cNvPicPr>
            <a:picLocks noGrp="1" noChangeAspect="1" noChangeArrowheads="1"/>
          </p:cNvPicPr>
          <p:nvPr>
            <p:ph idx="1"/>
          </p:nvPr>
        </p:nvPicPr>
        <p:blipFill>
          <a:blip r:embed="rId2" cstate="print"/>
          <a:stretch>
            <a:fillRect/>
          </a:stretch>
        </p:blipFill>
        <p:spPr bwMode="auto">
          <a:xfrm>
            <a:off x="1733550" y="1991519"/>
            <a:ext cx="5676900" cy="42767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lumMod val="75000"/>
                  </a:schemeClr>
                </a:solidFill>
              </a:rPr>
              <a:t>Introduction </a:t>
            </a:r>
          </a:p>
          <a:p>
            <a:pPr>
              <a:buNone/>
            </a:pPr>
            <a:endParaRPr lang="en-US" dirty="0" smtClean="0">
              <a:solidFill>
                <a:schemeClr val="bg1">
                  <a:lumMod val="75000"/>
                </a:schemeClr>
              </a:solidFill>
            </a:endParaRPr>
          </a:p>
          <a:p>
            <a:r>
              <a:rPr lang="en-US" dirty="0" smtClean="0">
                <a:solidFill>
                  <a:schemeClr val="bg1">
                    <a:lumMod val="75000"/>
                  </a:schemeClr>
                </a:solidFill>
              </a:rPr>
              <a:t>System model</a:t>
            </a:r>
          </a:p>
          <a:p>
            <a:pPr>
              <a:buNone/>
            </a:pPr>
            <a:endParaRPr lang="en-US" dirty="0" smtClean="0">
              <a:solidFill>
                <a:schemeClr val="bg1">
                  <a:lumMod val="75000"/>
                </a:schemeClr>
              </a:solidFill>
            </a:endParaRPr>
          </a:p>
          <a:p>
            <a:r>
              <a:rPr lang="en-US" dirty="0" smtClean="0">
                <a:solidFill>
                  <a:schemeClr val="bg1">
                    <a:lumMod val="75000"/>
                  </a:schemeClr>
                </a:solidFill>
              </a:rPr>
              <a:t>Protocol procedure </a:t>
            </a:r>
          </a:p>
          <a:p>
            <a:pPr>
              <a:buNone/>
            </a:pPr>
            <a:endParaRPr lang="en-US" dirty="0" smtClean="0">
              <a:solidFill>
                <a:schemeClr val="bg1">
                  <a:lumMod val="75000"/>
                </a:schemeClr>
              </a:solidFill>
            </a:endParaRPr>
          </a:p>
          <a:p>
            <a:r>
              <a:rPr lang="en-US" dirty="0" smtClean="0"/>
              <a:t>Simulation results </a:t>
            </a:r>
          </a:p>
          <a:p>
            <a:pPr>
              <a:buNone/>
            </a:pPr>
            <a:endParaRPr lang="en-US" dirty="0" smtClean="0"/>
          </a:p>
          <a:p>
            <a:r>
              <a:rPr lang="en-US" dirty="0" smtClean="0">
                <a:solidFill>
                  <a:schemeClr val="bg1">
                    <a:lumMod val="75000"/>
                  </a:schemeClr>
                </a:solidFill>
              </a:rPr>
              <a:t>Conclusion </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results </a:t>
            </a:r>
            <a:endParaRPr lang="en-US" dirty="0"/>
          </a:p>
        </p:txBody>
      </p:sp>
      <p:sp>
        <p:nvSpPr>
          <p:cNvPr id="3" name="Content Placeholder 2"/>
          <p:cNvSpPr>
            <a:spLocks noGrp="1"/>
          </p:cNvSpPr>
          <p:nvPr>
            <p:ph idx="1"/>
          </p:nvPr>
        </p:nvSpPr>
        <p:spPr/>
        <p:txBody>
          <a:bodyPr>
            <a:noAutofit/>
          </a:bodyPr>
          <a:lstStyle/>
          <a:p>
            <a:pPr algn="just"/>
            <a:r>
              <a:rPr lang="en-US" dirty="0" smtClean="0"/>
              <a:t>The outage probability calculation through applying Monte Carlo simulation presents the system’s performance where each two nodes work as source and destination while the other two nodes work as relay ones</a:t>
            </a:r>
          </a:p>
          <a:p>
            <a:pPr algn="just"/>
            <a:endParaRPr lang="en-US" dirty="0" smtClean="0"/>
          </a:p>
          <a:p>
            <a:pPr algn="just"/>
            <a:r>
              <a:rPr lang="en-US" dirty="0" smtClean="0"/>
              <a:t>The locations of the nodes are distributed randomly, and any two nodes can establish a connection to form a pair</a:t>
            </a:r>
          </a:p>
          <a:p>
            <a:pPr algn="just">
              <a:buNone/>
            </a:pPr>
            <a:r>
              <a:rPr lang="en-US" sz="2800" dirty="0" smtClean="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results </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Thus giving the system better flexibility and providing a more realistic behavior </a:t>
            </a:r>
          </a:p>
          <a:p>
            <a:endParaRPr lang="en-US" dirty="0" smtClean="0"/>
          </a:p>
          <a:p>
            <a:r>
              <a:rPr lang="en-US" dirty="0" smtClean="0"/>
              <a:t>Each node works as a transmitter / receiver and as a relay node simultaneously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results </a:t>
            </a:r>
            <a:endParaRPr lang="en-US" dirty="0"/>
          </a:p>
        </p:txBody>
      </p:sp>
      <p:sp>
        <p:nvSpPr>
          <p:cNvPr id="3" name="Content Placeholder 2"/>
          <p:cNvSpPr>
            <a:spLocks noGrp="1"/>
          </p:cNvSpPr>
          <p:nvPr>
            <p:ph idx="1"/>
          </p:nvPr>
        </p:nvSpPr>
        <p:spPr/>
        <p:txBody>
          <a:bodyPr>
            <a:normAutofit/>
          </a:bodyPr>
          <a:lstStyle/>
          <a:p>
            <a:pPr>
              <a:buNone/>
            </a:pPr>
            <a:r>
              <a:rPr lang="en-US" sz="2800" dirty="0" smtClean="0"/>
              <a:t>For example: </a:t>
            </a:r>
          </a:p>
          <a:p>
            <a:pPr>
              <a:buNone/>
            </a:pPr>
            <a:endParaRPr lang="en-US" dirty="0" smtClean="0"/>
          </a:p>
          <a:p>
            <a:pPr algn="just"/>
            <a:r>
              <a:rPr lang="en-US" sz="2400" dirty="0" smtClean="0"/>
              <a:t>The system model assumed that the distribution of the nodes is U1(1,O.5)U2(0.8,0.5)U3(0.3,0.9) andU4(0.4,0.4)</a:t>
            </a:r>
          </a:p>
          <a:p>
            <a:pPr algn="just"/>
            <a:endParaRPr lang="en-US" sz="2400" dirty="0" smtClean="0"/>
          </a:p>
          <a:p>
            <a:pPr algn="just"/>
            <a:r>
              <a:rPr lang="en-US" sz="2400" dirty="0" smtClean="0"/>
              <a:t>The first pair is modeled to contain U4,U2and the second pair contains U3,U1</a:t>
            </a:r>
          </a:p>
          <a:p>
            <a:pPr algn="just"/>
            <a:endParaRPr lang="en-US" sz="2400" dirty="0" smtClean="0"/>
          </a:p>
          <a:p>
            <a:pPr algn="just"/>
            <a:r>
              <a:rPr lang="en-US" sz="2400" dirty="0" smtClean="0"/>
              <a:t>The location of the primary user has been assumed to be (0.5, 0.5)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a:bodyPr>
          <a:lstStyle/>
          <a:p>
            <a:r>
              <a:rPr lang="en-US" dirty="0" smtClean="0">
                <a:cs typeface="+mj-cs"/>
              </a:rPr>
              <a:t>Introduction </a:t>
            </a:r>
          </a:p>
          <a:p>
            <a:endParaRPr lang="en-US" dirty="0" smtClean="0">
              <a:cs typeface="+mj-cs"/>
            </a:endParaRPr>
          </a:p>
          <a:p>
            <a:r>
              <a:rPr lang="en-US" dirty="0" smtClean="0">
                <a:cs typeface="+mj-cs"/>
              </a:rPr>
              <a:t>System model</a:t>
            </a:r>
          </a:p>
          <a:p>
            <a:endParaRPr lang="en-US" dirty="0" smtClean="0">
              <a:cs typeface="+mj-cs"/>
            </a:endParaRPr>
          </a:p>
          <a:p>
            <a:r>
              <a:rPr lang="en-US" dirty="0" smtClean="0">
                <a:cs typeface="+mj-cs"/>
              </a:rPr>
              <a:t>Protocol procedure</a:t>
            </a:r>
          </a:p>
          <a:p>
            <a:pPr>
              <a:buNone/>
            </a:pPr>
            <a:r>
              <a:rPr lang="en-US" dirty="0" smtClean="0">
                <a:cs typeface="+mj-cs"/>
              </a:rPr>
              <a:t> </a:t>
            </a:r>
          </a:p>
          <a:p>
            <a:r>
              <a:rPr lang="en-US" dirty="0" smtClean="0">
                <a:cs typeface="+mj-cs"/>
              </a:rPr>
              <a:t>Simulation results </a:t>
            </a:r>
          </a:p>
          <a:p>
            <a:pPr>
              <a:buNone/>
            </a:pPr>
            <a:endParaRPr lang="en-US" dirty="0" smtClean="0">
              <a:cs typeface="+mj-cs"/>
            </a:endParaRPr>
          </a:p>
          <a:p>
            <a:r>
              <a:rPr lang="en-US" dirty="0" smtClean="0">
                <a:cs typeface="+mj-cs"/>
              </a:rPr>
              <a:t>Conclusion </a:t>
            </a:r>
            <a:endParaRPr lang="en-US" dirty="0">
              <a:cs typeface="+mj-cs"/>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results </a:t>
            </a:r>
            <a:endParaRPr lang="en-US" dirty="0"/>
          </a:p>
        </p:txBody>
      </p:sp>
      <p:sp>
        <p:nvSpPr>
          <p:cNvPr id="3" name="Content Placeholder 2"/>
          <p:cNvSpPr>
            <a:spLocks noGrp="1"/>
          </p:cNvSpPr>
          <p:nvPr>
            <p:ph idx="1"/>
          </p:nvPr>
        </p:nvSpPr>
        <p:spPr/>
        <p:txBody>
          <a:bodyPr>
            <a:normAutofit/>
          </a:bodyPr>
          <a:lstStyle/>
          <a:p>
            <a:pPr algn="just"/>
            <a:endParaRPr lang="en-US" sz="2800" dirty="0" smtClean="0"/>
          </a:p>
          <a:p>
            <a:pPr algn="just"/>
            <a:r>
              <a:rPr lang="en-US" dirty="0" smtClean="0"/>
              <a:t>Figure (1) shows the system procedure when the first pair works as a source and destination and the second pair nodes works as relay nodes </a:t>
            </a:r>
          </a:p>
          <a:p>
            <a:pPr algn="just"/>
            <a:endParaRPr lang="en-US" dirty="0" smtClean="0"/>
          </a:p>
          <a:p>
            <a:pPr algn="just"/>
            <a:r>
              <a:rPr lang="en-US" dirty="0" smtClean="0"/>
              <a:t>Figure (2) presents the case when the nodes of the first pair work as relay nodes while the nodes of the second pair transmit data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2766604" y="1066800"/>
            <a:ext cx="3610792" cy="23622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2895600" y="3810000"/>
            <a:ext cx="3352800" cy="2311558"/>
          </a:xfrm>
          <a:prstGeom prst="rect">
            <a:avLst/>
          </a:prstGeom>
          <a:noFill/>
          <a:ln w="9525">
            <a:noFill/>
            <a:miter lim="800000"/>
            <a:headEnd/>
            <a:tailEnd/>
          </a:ln>
        </p:spPr>
      </p:pic>
      <p:sp>
        <p:nvSpPr>
          <p:cNvPr id="6" name="TextBox 5"/>
          <p:cNvSpPr txBox="1"/>
          <p:nvPr/>
        </p:nvSpPr>
        <p:spPr>
          <a:xfrm>
            <a:off x="3810000" y="3429000"/>
            <a:ext cx="1905000" cy="369332"/>
          </a:xfrm>
          <a:prstGeom prst="rect">
            <a:avLst/>
          </a:prstGeom>
          <a:noFill/>
        </p:spPr>
        <p:txBody>
          <a:bodyPr wrap="square" rtlCol="1">
            <a:spAutoFit/>
          </a:bodyPr>
          <a:lstStyle/>
          <a:p>
            <a:r>
              <a:rPr lang="en-US" dirty="0" smtClean="0"/>
              <a:t>Figure  1</a:t>
            </a:r>
            <a:endParaRPr lang="en-US" dirty="0"/>
          </a:p>
        </p:txBody>
      </p:sp>
      <p:sp>
        <p:nvSpPr>
          <p:cNvPr id="7" name="TextBox 6"/>
          <p:cNvSpPr txBox="1"/>
          <p:nvPr/>
        </p:nvSpPr>
        <p:spPr>
          <a:xfrm>
            <a:off x="3886200" y="6248400"/>
            <a:ext cx="1905000" cy="369332"/>
          </a:xfrm>
          <a:prstGeom prst="rect">
            <a:avLst/>
          </a:prstGeom>
          <a:noFill/>
        </p:spPr>
        <p:txBody>
          <a:bodyPr wrap="square" rtlCol="1">
            <a:spAutoFit/>
          </a:bodyPr>
          <a:lstStyle/>
          <a:p>
            <a:r>
              <a:rPr lang="en-US" dirty="0" smtClean="0"/>
              <a:t>Figure 2</a:t>
            </a:r>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results </a:t>
            </a:r>
            <a:endParaRPr lang="en-US" dirty="0"/>
          </a:p>
        </p:txBody>
      </p:sp>
      <p:sp>
        <p:nvSpPr>
          <p:cNvPr id="3" name="Content Placeholder 2"/>
          <p:cNvSpPr>
            <a:spLocks noGrp="1"/>
          </p:cNvSpPr>
          <p:nvPr>
            <p:ph idx="1"/>
          </p:nvPr>
        </p:nvSpPr>
        <p:spPr/>
        <p:txBody>
          <a:bodyPr>
            <a:normAutofit/>
          </a:bodyPr>
          <a:lstStyle/>
          <a:p>
            <a:pPr algn="just"/>
            <a:r>
              <a:rPr lang="en-US" sz="2400" dirty="0" smtClean="0"/>
              <a:t>For the outage probability calculations, the system applies (10^5) trials and adopts the average value of the simulation </a:t>
            </a:r>
          </a:p>
          <a:p>
            <a:pPr algn="just"/>
            <a:endParaRPr lang="en-US" sz="2400" dirty="0" smtClean="0"/>
          </a:p>
          <a:p>
            <a:pPr algn="just"/>
            <a:r>
              <a:rPr lang="en-US" sz="2400" dirty="0" smtClean="0"/>
              <a:t>The next figure presents the outage probability in two cases; the first one is applying cooperative relay and the second one is deactivating it </a:t>
            </a:r>
          </a:p>
          <a:p>
            <a:pPr algn="just"/>
            <a:endParaRPr lang="en-US" sz="2400" dirty="0" smtClean="0"/>
          </a:p>
          <a:p>
            <a:pPr algn="just"/>
            <a:r>
              <a:rPr lang="en-US" sz="2400" dirty="0" smtClean="0"/>
              <a:t>It can be seen that activating cooperative relay enhances the performance significantly for each pair within the system.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results </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648748" y="2286000"/>
            <a:ext cx="5846503" cy="3956724"/>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results </a:t>
            </a:r>
            <a:endParaRPr lang="en-US" dirty="0"/>
          </a:p>
        </p:txBody>
      </p:sp>
      <p:sp>
        <p:nvSpPr>
          <p:cNvPr id="3" name="Content Placeholder 2"/>
          <p:cNvSpPr>
            <a:spLocks noGrp="1"/>
          </p:cNvSpPr>
          <p:nvPr>
            <p:ph idx="1"/>
          </p:nvPr>
        </p:nvSpPr>
        <p:spPr/>
        <p:txBody>
          <a:bodyPr>
            <a:normAutofit lnSpcReduction="10000"/>
          </a:bodyPr>
          <a:lstStyle/>
          <a:p>
            <a:pPr algn="just"/>
            <a:endParaRPr lang="en-US" sz="2400" dirty="0" smtClean="0"/>
          </a:p>
          <a:p>
            <a:pPr algn="just"/>
            <a:r>
              <a:rPr lang="en-US" sz="2400" dirty="0" smtClean="0"/>
              <a:t>The next figure shows the system performance with different distribution models to the four communication nodes </a:t>
            </a:r>
          </a:p>
          <a:p>
            <a:pPr algn="just"/>
            <a:endParaRPr lang="en-US" sz="2400" dirty="0" smtClean="0"/>
          </a:p>
          <a:p>
            <a:pPr algn="just"/>
            <a:r>
              <a:rPr lang="en-US" sz="2400" dirty="0" smtClean="0"/>
              <a:t>The outage probability of each system model is considered as a total value of outage for the two communication pairs </a:t>
            </a:r>
          </a:p>
          <a:p>
            <a:pPr algn="just"/>
            <a:endParaRPr lang="en-US" sz="2400" dirty="0" smtClean="0"/>
          </a:p>
          <a:p>
            <a:pPr algn="just"/>
            <a:r>
              <a:rPr lang="en-US" sz="2400" dirty="0" smtClean="0"/>
              <a:t>The best performance o the system model can be obtained when users and relay nodes are located far away from the primary user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results </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095911" y="2209800"/>
            <a:ext cx="6952178" cy="4119166"/>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lumMod val="75000"/>
                  </a:schemeClr>
                </a:solidFill>
              </a:rPr>
              <a:t>Introduction </a:t>
            </a:r>
          </a:p>
          <a:p>
            <a:pPr>
              <a:buNone/>
            </a:pPr>
            <a:endParaRPr lang="en-US" dirty="0" smtClean="0">
              <a:solidFill>
                <a:schemeClr val="bg1">
                  <a:lumMod val="75000"/>
                </a:schemeClr>
              </a:solidFill>
            </a:endParaRPr>
          </a:p>
          <a:p>
            <a:r>
              <a:rPr lang="en-US" dirty="0" smtClean="0">
                <a:solidFill>
                  <a:schemeClr val="bg1">
                    <a:lumMod val="75000"/>
                  </a:schemeClr>
                </a:solidFill>
              </a:rPr>
              <a:t>System model</a:t>
            </a:r>
          </a:p>
          <a:p>
            <a:pPr>
              <a:buNone/>
            </a:pPr>
            <a:endParaRPr lang="en-US" dirty="0" smtClean="0">
              <a:solidFill>
                <a:schemeClr val="bg1">
                  <a:lumMod val="75000"/>
                </a:schemeClr>
              </a:solidFill>
            </a:endParaRPr>
          </a:p>
          <a:p>
            <a:r>
              <a:rPr lang="en-US" dirty="0" smtClean="0">
                <a:solidFill>
                  <a:schemeClr val="bg1">
                    <a:lumMod val="75000"/>
                  </a:schemeClr>
                </a:solidFill>
              </a:rPr>
              <a:t>Protocol procedure </a:t>
            </a:r>
          </a:p>
          <a:p>
            <a:pPr>
              <a:buNone/>
            </a:pPr>
            <a:endParaRPr lang="en-US" dirty="0" smtClean="0">
              <a:solidFill>
                <a:schemeClr val="bg1">
                  <a:lumMod val="75000"/>
                </a:schemeClr>
              </a:solidFill>
            </a:endParaRPr>
          </a:p>
          <a:p>
            <a:r>
              <a:rPr lang="en-US" dirty="0" smtClean="0">
                <a:solidFill>
                  <a:schemeClr val="bg1">
                    <a:lumMod val="75000"/>
                  </a:schemeClr>
                </a:solidFill>
              </a:rPr>
              <a:t>Simulation results </a:t>
            </a:r>
          </a:p>
          <a:p>
            <a:pPr>
              <a:buNone/>
            </a:pPr>
            <a:endParaRPr lang="en-US" dirty="0" smtClean="0">
              <a:solidFill>
                <a:schemeClr val="bg1">
                  <a:lumMod val="75000"/>
                </a:schemeClr>
              </a:solidFill>
            </a:endParaRPr>
          </a:p>
          <a:p>
            <a:r>
              <a:rPr lang="en-US" dirty="0" smtClean="0"/>
              <a:t>Conclusion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t>Conclusion </a:t>
            </a:r>
            <a:br>
              <a:rPr lang="en-US" dirty="0" smtClean="0"/>
            </a:br>
            <a:endParaRPr lang="en-US" dirty="0"/>
          </a:p>
        </p:txBody>
      </p:sp>
      <p:sp>
        <p:nvSpPr>
          <p:cNvPr id="3" name="Content Placeholder 2"/>
          <p:cNvSpPr>
            <a:spLocks noGrp="1"/>
          </p:cNvSpPr>
          <p:nvPr>
            <p:ph idx="1"/>
          </p:nvPr>
        </p:nvSpPr>
        <p:spPr/>
        <p:txBody>
          <a:bodyPr>
            <a:normAutofit/>
          </a:bodyPr>
          <a:lstStyle/>
          <a:p>
            <a:pPr algn="just"/>
            <a:endParaRPr lang="en-US" sz="2400" dirty="0" smtClean="0"/>
          </a:p>
          <a:p>
            <a:pPr algn="just"/>
            <a:r>
              <a:rPr lang="en-US" sz="2400" dirty="0" smtClean="0"/>
              <a:t>This system is </a:t>
            </a:r>
            <a:r>
              <a:rPr lang="en-US" sz="2400" dirty="0" smtClean="0"/>
              <a:t>suggest </a:t>
            </a:r>
            <a:r>
              <a:rPr lang="en-US" sz="2400" dirty="0" smtClean="0"/>
              <a:t>a</a:t>
            </a:r>
            <a:r>
              <a:rPr lang="en-US" sz="2400" dirty="0" smtClean="0"/>
              <a:t> </a:t>
            </a:r>
            <a:r>
              <a:rPr lang="en-US" sz="2400" dirty="0" smtClean="0"/>
              <a:t>way </a:t>
            </a:r>
            <a:r>
              <a:rPr lang="en-US" sz="2400" dirty="0" smtClean="0"/>
              <a:t>to employ </a:t>
            </a:r>
            <a:r>
              <a:rPr lang="en-US" sz="2400" dirty="0" smtClean="0"/>
              <a:t>all the existing nodes to work as a send/receive node or as a relay node </a:t>
            </a:r>
          </a:p>
          <a:p>
            <a:pPr algn="just"/>
            <a:endParaRPr lang="en-US" sz="2400" dirty="0" smtClean="0"/>
          </a:p>
          <a:p>
            <a:pPr algn="just"/>
            <a:r>
              <a:rPr lang="en-US" sz="2400" dirty="0" smtClean="0"/>
              <a:t>Which enhances the performance of the communication path</a:t>
            </a:r>
          </a:p>
          <a:p>
            <a:pPr algn="just"/>
            <a:endParaRPr lang="en-US" sz="2400" dirty="0" smtClean="0"/>
          </a:p>
          <a:p>
            <a:pPr algn="just"/>
            <a:r>
              <a:rPr lang="en-US" sz="2400" dirty="0" smtClean="0"/>
              <a:t>Using relay technique between the secondary </a:t>
            </a:r>
            <a:r>
              <a:rPr lang="en-US" sz="2400" dirty="0" smtClean="0"/>
              <a:t>users make the improvement </a:t>
            </a:r>
            <a:r>
              <a:rPr lang="en-US" sz="2400" dirty="0" smtClean="0"/>
              <a:t>in the system's performance is noticeable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a:bodyPr>
          <a:lstStyle/>
          <a:p>
            <a:r>
              <a:rPr lang="en-US" dirty="0" smtClean="0">
                <a:cs typeface="+mj-cs"/>
              </a:rPr>
              <a:t>Introduction </a:t>
            </a:r>
          </a:p>
          <a:p>
            <a:endParaRPr lang="en-US" dirty="0" smtClean="0">
              <a:cs typeface="+mj-cs"/>
            </a:endParaRPr>
          </a:p>
          <a:p>
            <a:r>
              <a:rPr lang="en-US" dirty="0" smtClean="0">
                <a:solidFill>
                  <a:schemeClr val="bg1">
                    <a:lumMod val="75000"/>
                  </a:schemeClr>
                </a:solidFill>
                <a:cs typeface="+mj-cs"/>
              </a:rPr>
              <a:t>System model</a:t>
            </a:r>
          </a:p>
          <a:p>
            <a:endParaRPr lang="en-US" dirty="0" smtClean="0">
              <a:solidFill>
                <a:schemeClr val="bg1">
                  <a:lumMod val="75000"/>
                </a:schemeClr>
              </a:solidFill>
              <a:cs typeface="+mj-cs"/>
            </a:endParaRPr>
          </a:p>
          <a:p>
            <a:r>
              <a:rPr lang="en-US" dirty="0" smtClean="0">
                <a:solidFill>
                  <a:schemeClr val="bg1">
                    <a:lumMod val="75000"/>
                  </a:schemeClr>
                </a:solidFill>
                <a:cs typeface="+mj-cs"/>
              </a:rPr>
              <a:t>Protocol procedure</a:t>
            </a:r>
          </a:p>
          <a:p>
            <a:pPr>
              <a:buNone/>
            </a:pPr>
            <a:r>
              <a:rPr lang="en-US" dirty="0" smtClean="0">
                <a:solidFill>
                  <a:schemeClr val="bg1">
                    <a:lumMod val="75000"/>
                  </a:schemeClr>
                </a:solidFill>
                <a:cs typeface="+mj-cs"/>
              </a:rPr>
              <a:t> </a:t>
            </a:r>
          </a:p>
          <a:p>
            <a:r>
              <a:rPr lang="en-US" dirty="0" smtClean="0">
                <a:solidFill>
                  <a:schemeClr val="bg1">
                    <a:lumMod val="75000"/>
                  </a:schemeClr>
                </a:solidFill>
                <a:cs typeface="+mj-cs"/>
              </a:rPr>
              <a:t>Simulation results </a:t>
            </a:r>
          </a:p>
          <a:p>
            <a:endParaRPr lang="en-US" dirty="0" smtClean="0">
              <a:solidFill>
                <a:schemeClr val="bg1">
                  <a:lumMod val="75000"/>
                </a:schemeClr>
              </a:solidFill>
              <a:cs typeface="+mj-cs"/>
            </a:endParaRPr>
          </a:p>
          <a:p>
            <a:r>
              <a:rPr lang="en-US" dirty="0" smtClean="0">
                <a:solidFill>
                  <a:schemeClr val="bg1">
                    <a:lumMod val="75000"/>
                  </a:schemeClr>
                </a:solidFill>
                <a:cs typeface="+mj-cs"/>
              </a:rPr>
              <a:t>Conclusion </a:t>
            </a:r>
            <a:endParaRPr lang="en-US" dirty="0">
              <a:solidFill>
                <a:schemeClr val="bg1">
                  <a:lumMod val="75000"/>
                </a:schemeClr>
              </a:solidFill>
              <a:cs typeface="+mj-cs"/>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457200" y="1600200"/>
            <a:ext cx="8382000" cy="4525963"/>
          </a:xfrm>
        </p:spPr>
        <p:txBody>
          <a:bodyPr>
            <a:normAutofit fontScale="92500" lnSpcReduction="20000"/>
          </a:bodyPr>
          <a:lstStyle/>
          <a:p>
            <a:pPr algn="just"/>
            <a:endParaRPr lang="en-US" dirty="0" smtClean="0">
              <a:cs typeface="+mj-cs"/>
            </a:endParaRPr>
          </a:p>
          <a:p>
            <a:pPr algn="just"/>
            <a:r>
              <a:rPr lang="en-US" dirty="0" smtClean="0">
                <a:cs typeface="+mj-cs"/>
              </a:rPr>
              <a:t>This paper attempts to apply cooperative relay in an underlay wireless cognitive radio network </a:t>
            </a:r>
          </a:p>
          <a:p>
            <a:pPr algn="just"/>
            <a:endParaRPr lang="en-US" dirty="0" smtClean="0">
              <a:cs typeface="+mj-cs"/>
            </a:endParaRPr>
          </a:p>
          <a:p>
            <a:pPr algn="just"/>
            <a:r>
              <a:rPr lang="en-US" dirty="0" smtClean="0">
                <a:cs typeface="+mj-cs"/>
              </a:rPr>
              <a:t>Relay technology is one of these methods that are used to enhance the  performance of wireless networks</a:t>
            </a:r>
          </a:p>
          <a:p>
            <a:pPr algn="just"/>
            <a:endParaRPr lang="en-US" dirty="0" smtClean="0">
              <a:cs typeface="+mj-cs"/>
            </a:endParaRPr>
          </a:p>
          <a:p>
            <a:pPr algn="just"/>
            <a:r>
              <a:rPr lang="en-US" dirty="0" smtClean="0">
                <a:cs typeface="+mj-cs"/>
              </a:rPr>
              <a:t>This technique is based on using relay nodes that are located in the path between the source and the destination</a:t>
            </a:r>
          </a:p>
          <a:p>
            <a:pPr algn="just"/>
            <a:endParaRPr lang="en-US" dirty="0" smtClean="0">
              <a:cs typeface="+mj-cs"/>
            </a:endParaRPr>
          </a:p>
          <a:p>
            <a:pPr algn="just"/>
            <a:r>
              <a:rPr lang="en-US" dirty="0" smtClean="0">
                <a:cs typeface="+mj-cs"/>
              </a:rPr>
              <a:t>These cooperative nodes receive the signal from the transmitter, then process it, and retransmit it to the destination</a:t>
            </a:r>
          </a:p>
          <a:p>
            <a:pPr algn="just"/>
            <a:endParaRPr lang="en-US" dirty="0">
              <a:cs typeface="+mj-cs"/>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sz="2800" dirty="0" smtClean="0"/>
              <a:t>Cognitive radio is another technique that was suggested in order to improve the performance of the wireless networks</a:t>
            </a:r>
          </a:p>
          <a:p>
            <a:pPr algn="just">
              <a:buNone/>
            </a:pPr>
            <a:r>
              <a:rPr lang="en-US" sz="2800" dirty="0" smtClean="0"/>
              <a:t> </a:t>
            </a:r>
          </a:p>
          <a:p>
            <a:pPr algn="just"/>
            <a:r>
              <a:rPr lang="en-US" sz="2800" dirty="0" smtClean="0"/>
              <a:t>This technique depend on the phenomenon of the spectrum utilization , where it is expected to overcome the shortage on the frequency spectrum and to enhance its utilization</a:t>
            </a:r>
          </a:p>
          <a:p>
            <a:pPr algn="just">
              <a:buNone/>
            </a:pPr>
            <a:endParaRPr lang="en-US" sz="2800" dirty="0" smtClean="0"/>
          </a:p>
          <a:p>
            <a:pPr algn="just"/>
            <a:r>
              <a:rPr lang="en-US" sz="2800" smtClean="0"/>
              <a:t>Underlay scheme</a:t>
            </a:r>
            <a:r>
              <a:rPr lang="en-US" sz="2800" dirty="0" smtClean="0"/>
              <a:t>, cognitive radio gives wireless </a:t>
            </a:r>
            <a:r>
              <a:rPr lang="en-US" sz="2800" dirty="0" err="1" smtClean="0"/>
              <a:t>commun-ication</a:t>
            </a:r>
            <a:r>
              <a:rPr lang="en-US" sz="2800" dirty="0" smtClean="0"/>
              <a:t> users (the secondary users) the opportunity to use the frequency bands that are not occupied by their licensee users (the primary users)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pPr algn="just"/>
            <a:endParaRPr lang="en-US" sz="2400" dirty="0" smtClean="0"/>
          </a:p>
          <a:p>
            <a:pPr algn="just"/>
            <a:r>
              <a:rPr lang="en-US" sz="2400" dirty="0" smtClean="0"/>
              <a:t>We use the relay technology in the sense of cognitive radio </a:t>
            </a:r>
          </a:p>
          <a:p>
            <a:pPr algn="just"/>
            <a:endParaRPr lang="en-US" sz="2400" dirty="0" smtClean="0"/>
          </a:p>
          <a:p>
            <a:pPr algn="just"/>
            <a:r>
              <a:rPr lang="en-US" sz="2400" dirty="0" smtClean="0"/>
              <a:t>We intend to employ the features of relay in cognitive radio to get the maximum benefits from both techniques</a:t>
            </a:r>
          </a:p>
          <a:p>
            <a:pPr algn="just"/>
            <a:endParaRPr lang="en-US" sz="2400" dirty="0" smtClean="0"/>
          </a:p>
          <a:p>
            <a:pPr algn="just"/>
            <a:endParaRPr lang="en-US" sz="2400" dirty="0"/>
          </a:p>
        </p:txBody>
      </p:sp>
      <p:pic>
        <p:nvPicPr>
          <p:cNvPr id="1027" name="Picture 3"/>
          <p:cNvPicPr>
            <a:picLocks noChangeAspect="1" noChangeArrowheads="1"/>
          </p:cNvPicPr>
          <p:nvPr/>
        </p:nvPicPr>
        <p:blipFill>
          <a:blip r:embed="rId2" cstate="print"/>
          <a:srcRect/>
          <a:stretch>
            <a:fillRect/>
          </a:stretch>
        </p:blipFill>
        <p:spPr bwMode="auto">
          <a:xfrm>
            <a:off x="1919287" y="3657600"/>
            <a:ext cx="5305425" cy="27336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lumMod val="75000"/>
                  </a:schemeClr>
                </a:solidFill>
              </a:rPr>
              <a:t>Introduction </a:t>
            </a:r>
          </a:p>
          <a:p>
            <a:pPr>
              <a:buNone/>
            </a:pPr>
            <a:endParaRPr lang="en-US" dirty="0" smtClean="0">
              <a:solidFill>
                <a:schemeClr val="bg1">
                  <a:lumMod val="75000"/>
                </a:schemeClr>
              </a:solidFill>
            </a:endParaRPr>
          </a:p>
          <a:p>
            <a:r>
              <a:rPr lang="en-US" dirty="0" smtClean="0"/>
              <a:t>System model</a:t>
            </a:r>
          </a:p>
          <a:p>
            <a:pPr>
              <a:buNone/>
            </a:pPr>
            <a:endParaRPr lang="en-US" dirty="0" smtClean="0"/>
          </a:p>
          <a:p>
            <a:r>
              <a:rPr lang="en-US" dirty="0" smtClean="0">
                <a:solidFill>
                  <a:schemeClr val="bg1">
                    <a:lumMod val="75000"/>
                  </a:schemeClr>
                </a:solidFill>
              </a:rPr>
              <a:t>Protocol procedure </a:t>
            </a:r>
          </a:p>
          <a:p>
            <a:pPr>
              <a:buNone/>
            </a:pPr>
            <a:endParaRPr lang="en-US" dirty="0" smtClean="0">
              <a:solidFill>
                <a:schemeClr val="bg1">
                  <a:lumMod val="75000"/>
                </a:schemeClr>
              </a:solidFill>
            </a:endParaRPr>
          </a:p>
          <a:p>
            <a:r>
              <a:rPr lang="en-US" dirty="0" smtClean="0">
                <a:solidFill>
                  <a:schemeClr val="bg1">
                    <a:lumMod val="75000"/>
                  </a:schemeClr>
                </a:solidFill>
              </a:rPr>
              <a:t>Simulation results </a:t>
            </a:r>
          </a:p>
          <a:p>
            <a:pPr>
              <a:buNone/>
            </a:pPr>
            <a:endParaRPr lang="en-US" dirty="0" smtClean="0">
              <a:solidFill>
                <a:schemeClr val="bg1">
                  <a:lumMod val="75000"/>
                </a:schemeClr>
              </a:solidFill>
            </a:endParaRPr>
          </a:p>
          <a:p>
            <a:r>
              <a:rPr lang="en-US" dirty="0" smtClean="0">
                <a:solidFill>
                  <a:schemeClr val="bg1">
                    <a:lumMod val="75000"/>
                  </a:schemeClr>
                </a:solidFill>
              </a:rPr>
              <a:t>Conclusion </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 model</a:t>
            </a:r>
            <a:endParaRPr lang="en-US" dirty="0"/>
          </a:p>
        </p:txBody>
      </p:sp>
      <p:sp>
        <p:nvSpPr>
          <p:cNvPr id="3" name="Content Placeholder 2"/>
          <p:cNvSpPr>
            <a:spLocks noGrp="1"/>
          </p:cNvSpPr>
          <p:nvPr>
            <p:ph idx="1"/>
          </p:nvPr>
        </p:nvSpPr>
        <p:spPr/>
        <p:txBody>
          <a:bodyPr/>
          <a:lstStyle/>
          <a:p>
            <a:pPr algn="just"/>
            <a:endParaRPr lang="en-US" sz="2800" dirty="0" smtClean="0"/>
          </a:p>
          <a:p>
            <a:pPr algn="just"/>
            <a:r>
              <a:rPr lang="en-US" sz="2800" dirty="0" smtClean="0"/>
              <a:t>We adopted a system that consists of four secondary users in addition to a single primary user </a:t>
            </a:r>
          </a:p>
          <a:p>
            <a:pPr algn="just">
              <a:buNone/>
            </a:pPr>
            <a:endParaRPr lang="en-US" sz="2800" dirty="0" smtClean="0"/>
          </a:p>
          <a:p>
            <a:pPr algn="just"/>
            <a:r>
              <a:rPr lang="en-US" sz="2800" dirty="0" smtClean="0"/>
              <a:t>The secondary users </a:t>
            </a:r>
            <a:r>
              <a:rPr lang="en-US" sz="2800" dirty="0" err="1" smtClean="0"/>
              <a:t>SUi</a:t>
            </a:r>
            <a:r>
              <a:rPr lang="en-US" sz="2800" dirty="0" smtClean="0"/>
              <a:t> are located around the primary user </a:t>
            </a:r>
            <a:r>
              <a:rPr lang="en-US" sz="2800" dirty="0" err="1" smtClean="0"/>
              <a:t>PU</a:t>
            </a:r>
            <a:r>
              <a:rPr lang="en-US" sz="2800" dirty="0" smtClean="0"/>
              <a:t>, as they adapt their power from the primary user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model</a:t>
            </a:r>
            <a:endParaRPr lang="en-US" dirty="0"/>
          </a:p>
        </p:txBody>
      </p:sp>
      <p:sp>
        <p:nvSpPr>
          <p:cNvPr id="3" name="Content Placeholder 2"/>
          <p:cNvSpPr>
            <a:spLocks noGrp="1"/>
          </p:cNvSpPr>
          <p:nvPr>
            <p:ph idx="1"/>
          </p:nvPr>
        </p:nvSpPr>
        <p:spPr/>
        <p:txBody>
          <a:bodyPr>
            <a:normAutofit/>
          </a:bodyPr>
          <a:lstStyle/>
          <a:p>
            <a:pPr algn="just"/>
            <a:endParaRPr lang="en-US" sz="2800" dirty="0" smtClean="0"/>
          </a:p>
          <a:p>
            <a:pPr algn="just"/>
            <a:r>
              <a:rPr lang="en-US" sz="2800" dirty="0" smtClean="0"/>
              <a:t>Each two nodes connect together and form a communication pair while the other two nodes work as relay nodes for this pair</a:t>
            </a:r>
          </a:p>
          <a:p>
            <a:pPr algn="just"/>
            <a:endParaRPr lang="en-US" sz="2800" dirty="0" smtClean="0"/>
          </a:p>
          <a:p>
            <a:pPr algn="just"/>
            <a:r>
              <a:rPr lang="en-US" sz="2800" dirty="0" smtClean="0"/>
              <a:t> Inversely, those relay nodes form the second communication pair and the nodes in the first pair work as relay nodes for the second pair </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902</Words>
  <Application>Microsoft Office PowerPoint</Application>
  <PresentationFormat>On-screen Show (4:3)</PresentationFormat>
  <Paragraphs>190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A Wireless Cognitive Radio Network with a Synchronized Cooperative Relaying</vt:lpstr>
      <vt:lpstr>Outline </vt:lpstr>
      <vt:lpstr>Outline </vt:lpstr>
      <vt:lpstr>Introduction </vt:lpstr>
      <vt:lpstr>Introduction </vt:lpstr>
      <vt:lpstr>Introduction</vt:lpstr>
      <vt:lpstr>Outline </vt:lpstr>
      <vt:lpstr>System model</vt:lpstr>
      <vt:lpstr>System model</vt:lpstr>
      <vt:lpstr>System model</vt:lpstr>
      <vt:lpstr>Outline </vt:lpstr>
      <vt:lpstr>Protocol procedure</vt:lpstr>
      <vt:lpstr>Protocol procedure</vt:lpstr>
      <vt:lpstr>Protocol procedure</vt:lpstr>
      <vt:lpstr>Protocol procedure</vt:lpstr>
      <vt:lpstr>Outline </vt:lpstr>
      <vt:lpstr>Simulation results </vt:lpstr>
      <vt:lpstr>Simulation results </vt:lpstr>
      <vt:lpstr>Simulation results </vt:lpstr>
      <vt:lpstr>Simulation results </vt:lpstr>
      <vt:lpstr>Slide 21</vt:lpstr>
      <vt:lpstr>Simulation results </vt:lpstr>
      <vt:lpstr>Simulation results </vt:lpstr>
      <vt:lpstr>Simulation results </vt:lpstr>
      <vt:lpstr>Simulation results </vt:lpstr>
      <vt:lpstr>Outline </vt:lpstr>
      <vt:lpstr>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Wireless Cognitive Radio Network with a Synchronized Cooperative Relaying</dc:title>
  <dc:creator>mhmad</dc:creator>
  <cp:lastModifiedBy>ZASH</cp:lastModifiedBy>
  <cp:revision>10</cp:revision>
  <dcterms:created xsi:type="dcterms:W3CDTF">2006-08-16T00:00:00Z</dcterms:created>
  <dcterms:modified xsi:type="dcterms:W3CDTF">2015-09-21T13:57:37Z</dcterms:modified>
</cp:coreProperties>
</file>