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72" r:id="rId4"/>
    <p:sldId id="257" r:id="rId5"/>
    <p:sldId id="258" r:id="rId6"/>
    <p:sldId id="259" r:id="rId7"/>
    <p:sldId id="263" r:id="rId8"/>
    <p:sldId id="260" r:id="rId9"/>
    <p:sldId id="261" r:id="rId10"/>
    <p:sldId id="262" r:id="rId11"/>
    <p:sldId id="264" r:id="rId12"/>
    <p:sldId id="265" r:id="rId13"/>
    <p:sldId id="273" r:id="rId14"/>
    <p:sldId id="267" r:id="rId15"/>
    <p:sldId id="268" r:id="rId16"/>
    <p:sldId id="266" r:id="rId17"/>
    <p:sldId id="269" r:id="rId18"/>
    <p:sldId id="270" r:id="rId19"/>
    <p:sldId id="291" r:id="rId20"/>
    <p:sldId id="292" r:id="rId21"/>
    <p:sldId id="271" r:id="rId22"/>
    <p:sldId id="298" r:id="rId23"/>
    <p:sldId id="295" r:id="rId24"/>
    <p:sldId id="296" r:id="rId25"/>
    <p:sldId id="294" r:id="rId26"/>
    <p:sldId id="277" r:id="rId27"/>
    <p:sldId id="299" r:id="rId28"/>
    <p:sldId id="283" r:id="rId29"/>
    <p:sldId id="285" r:id="rId30"/>
    <p:sldId id="282"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a:srgbClr val="0000FF"/>
    <a:srgbClr val="FF0066"/>
    <a:srgbClr val="17096D"/>
    <a:srgbClr val="1E0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F68B937-88AF-4684-9D6A-3BBF60B5E6C2}"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6E90-5EBE-4ED0-86AF-7C585333543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8B937-88AF-4684-9D6A-3BBF60B5E6C2}"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8B937-88AF-4684-9D6A-3BBF60B5E6C2}" type="datetimeFigureOut">
              <a:rPr lang="en-US" smtClean="0"/>
              <a:t>3/18/2015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8B937-88AF-4684-9D6A-3BBF60B5E6C2}"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68B937-88AF-4684-9D6A-3BBF60B5E6C2}"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6E90-5EBE-4ED0-86AF-7C58533354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68B937-88AF-4684-9D6A-3BBF60B5E6C2}"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68B937-88AF-4684-9D6A-3BBF60B5E6C2}"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68B937-88AF-4684-9D6A-3BBF60B5E6C2}"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8B937-88AF-4684-9D6A-3BBF60B5E6C2}"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D6E90-5EBE-4ED0-86AF-7C58533354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68B937-88AF-4684-9D6A-3BBF60B5E6C2}"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6E90-5EBE-4ED0-86AF-7C585333543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F68B937-88AF-4684-9D6A-3BBF60B5E6C2}" type="datetimeFigureOut">
              <a:rPr lang="en-US" smtClean="0"/>
              <a:t>3/18/2015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0DD6E90-5EBE-4ED0-86AF-7C58533354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F68B937-88AF-4684-9D6A-3BBF60B5E6C2}" type="datetimeFigureOut">
              <a:rPr lang="en-US" smtClean="0"/>
              <a:t>3/18/2015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DD6E90-5EBE-4ED0-86AF-7C58533354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term=Pappas%20AL%5bAuthor%5d&amp;cauthor=true&amp;cauthor_uid=96615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cbi.nlm.nih.gov/pubmed?term=Samarkandi%20AH%5bAuthor%5d&amp;cauthor=true&amp;cauthor_uid=1557319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cbi.nlm.nih.gov/pubmed?term=Ugur%20MB%5bAuthor%5d&amp;cauthor=true&amp;cauthor_uid=1807900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pPr algn="ctr"/>
            <a:r>
              <a:rPr lang="en-US" dirty="0" smtClean="0"/>
              <a:t>IN THE NAME OF GOD</a:t>
            </a:r>
            <a:endParaRPr lang="en-US" dirty="0"/>
          </a:p>
        </p:txBody>
      </p:sp>
      <p:sp>
        <p:nvSpPr>
          <p:cNvPr id="3" name="Subtitle 2"/>
          <p:cNvSpPr>
            <a:spLocks noGrp="1"/>
          </p:cNvSpPr>
          <p:nvPr>
            <p:ph type="subTitle" idx="1"/>
          </p:nvPr>
        </p:nvSpPr>
        <p:spPr>
          <a:xfrm>
            <a:off x="1371600" y="1828800"/>
            <a:ext cx="6400800" cy="3124200"/>
          </a:xfrm>
        </p:spPr>
        <p:txBody>
          <a:bodyPr>
            <a:noAutofit/>
          </a:bodyPr>
          <a:lstStyle/>
          <a:p>
            <a:pPr algn="ctr"/>
            <a:r>
              <a:rPr lang="en-US" sz="4400" dirty="0" smtClean="0">
                <a:solidFill>
                  <a:schemeClr val="accent1">
                    <a:lumMod val="50000"/>
                  </a:schemeClr>
                </a:solidFill>
              </a:rPr>
              <a:t>Post Tonsillectomy Pain</a:t>
            </a:r>
          </a:p>
          <a:p>
            <a:pPr algn="ctr"/>
            <a:r>
              <a:rPr lang="en-US" sz="4400" dirty="0" smtClean="0">
                <a:solidFill>
                  <a:schemeClr val="accent1">
                    <a:lumMod val="50000"/>
                  </a:schemeClr>
                </a:solidFill>
              </a:rPr>
              <a:t>Presented by:</a:t>
            </a:r>
          </a:p>
          <a:p>
            <a:pPr algn="ctr"/>
            <a:r>
              <a:rPr lang="en-US" sz="4400" dirty="0" err="1" smtClean="0">
                <a:solidFill>
                  <a:schemeClr val="accent1">
                    <a:lumMod val="50000"/>
                  </a:schemeClr>
                </a:solidFill>
              </a:rPr>
              <a:t>Dr.Z.Sarafraz</a:t>
            </a:r>
            <a:endParaRPr lang="en-US" sz="4400" dirty="0" smtClean="0">
              <a:solidFill>
                <a:schemeClr val="accent1">
                  <a:lumMod val="50000"/>
                </a:schemeClr>
              </a:solidFill>
            </a:endParaRPr>
          </a:p>
          <a:p>
            <a:pPr algn="ctr"/>
            <a:r>
              <a:rPr lang="en-US" sz="4400" dirty="0" smtClean="0">
                <a:solidFill>
                  <a:schemeClr val="accent1">
                    <a:lumMod val="50000"/>
                  </a:schemeClr>
                </a:solidFill>
              </a:rPr>
              <a:t>Otolaryngologist</a:t>
            </a:r>
            <a:endParaRPr lang="en-US" sz="4400" dirty="0" smtClean="0">
              <a:solidFill>
                <a:schemeClr val="accent1">
                  <a:lumMod val="50000"/>
                </a:schemeClr>
              </a:solidFill>
            </a:endParaRPr>
          </a:p>
        </p:txBody>
      </p:sp>
    </p:spTree>
    <p:extLst>
      <p:ext uri="{BB962C8B-B14F-4D97-AF65-F5344CB8AC3E}">
        <p14:creationId xmlns:p14="http://schemas.microsoft.com/office/powerpoint/2010/main" val="489099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Tonsillar</a:t>
            </a:r>
            <a:r>
              <a:rPr lang="en-US" dirty="0" smtClean="0"/>
              <a:t> innervation</a:t>
            </a:r>
            <a:endParaRPr lang="en-US" dirty="0"/>
          </a:p>
        </p:txBody>
      </p:sp>
      <p:sp>
        <p:nvSpPr>
          <p:cNvPr id="3" name="Content Placeholder 2"/>
          <p:cNvSpPr>
            <a:spLocks noGrp="1"/>
          </p:cNvSpPr>
          <p:nvPr>
            <p:ph idx="1"/>
          </p:nvPr>
        </p:nvSpPr>
        <p:spPr/>
        <p:txBody>
          <a:bodyPr/>
          <a:lstStyle/>
          <a:p>
            <a:endParaRPr lang="en-US"/>
          </a:p>
        </p:txBody>
      </p:sp>
      <p:pic>
        <p:nvPicPr>
          <p:cNvPr id="5122" name="Picture 2" descr="D:\pain\imagesSYW7F8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94688"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91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pain\index[1].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63"/>
          <a:stretch/>
        </p:blipFill>
        <p:spPr bwMode="auto">
          <a:xfrm>
            <a:off x="609600" y="1020726"/>
            <a:ext cx="7924800" cy="530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8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pain\glossopharyngeal-ner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182915"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64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rPr>
              <a:t>Introduction</a:t>
            </a:r>
            <a:endParaRPr lang="en-US" dirty="0"/>
          </a:p>
        </p:txBody>
      </p:sp>
      <p:sp>
        <p:nvSpPr>
          <p:cNvPr id="3" name="Content Placeholder 2"/>
          <p:cNvSpPr>
            <a:spLocks noGrp="1"/>
          </p:cNvSpPr>
          <p:nvPr>
            <p:ph idx="1"/>
          </p:nvPr>
        </p:nvSpPr>
        <p:spPr/>
        <p:txBody>
          <a:bodyPr/>
          <a:lstStyle/>
          <a:p>
            <a:r>
              <a:rPr lang="en-US" dirty="0"/>
              <a:t>There are many studies that investigated the control </a:t>
            </a:r>
            <a:r>
              <a:rPr lang="en-US" dirty="0" smtClean="0"/>
              <a:t>of post </a:t>
            </a:r>
            <a:r>
              <a:rPr lang="en-US" dirty="0"/>
              <a:t>tonsillectomy pain using different </a:t>
            </a:r>
            <a:r>
              <a:rPr lang="en-US" dirty="0" smtClean="0"/>
              <a:t>drugs:</a:t>
            </a:r>
            <a:endParaRPr lang="en-US" dirty="0"/>
          </a:p>
        </p:txBody>
      </p:sp>
    </p:spTree>
    <p:extLst>
      <p:ext uri="{BB962C8B-B14F-4D97-AF65-F5344CB8AC3E}">
        <p14:creationId xmlns:p14="http://schemas.microsoft.com/office/powerpoint/2010/main" val="124781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Pappas AL</a:t>
            </a:r>
            <a:r>
              <a:rPr lang="en-US" dirty="0" smtClean="0"/>
              <a:t> </a:t>
            </a:r>
            <a:r>
              <a:rPr lang="en-US" dirty="0" smtClean="0">
                <a:solidFill>
                  <a:srgbClr val="002060"/>
                </a:solidFill>
              </a:rPr>
              <a:t>et al,1998</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The effect of preoperative dexamethasone on the immediate and delayed postoperative morbidity in children undergoing </a:t>
            </a:r>
            <a:r>
              <a:rPr lang="en-US" b="1" dirty="0" err="1" smtClean="0"/>
              <a:t>adenotonsillectomy</a:t>
            </a:r>
            <a:r>
              <a:rPr lang="en-US" b="1" dirty="0" smtClean="0"/>
              <a:t>.</a:t>
            </a:r>
          </a:p>
          <a:p>
            <a:r>
              <a:rPr lang="en-US" dirty="0" smtClean="0"/>
              <a:t>Compared with placebo, dexamethasone significantly decreased the incidence of PONV in the 24 h after discharge, improved oral intake, decreased the frequency of parental phone calls, and resulted in no hospital returns for the management of PONV and/or poor oral intake.</a:t>
            </a:r>
            <a:endParaRPr lang="en-US" dirty="0"/>
          </a:p>
        </p:txBody>
      </p:sp>
    </p:spTree>
    <p:extLst>
      <p:ext uri="{BB962C8B-B14F-4D97-AF65-F5344CB8AC3E}">
        <p14:creationId xmlns:p14="http://schemas.microsoft.com/office/powerpoint/2010/main" val="380472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Samarkandi</a:t>
            </a:r>
            <a:r>
              <a:rPr lang="en-US" dirty="0" smtClean="0">
                <a:hlinkClick r:id="rId2"/>
              </a:rPr>
              <a:t> </a:t>
            </a:r>
            <a:r>
              <a:rPr lang="en-US" dirty="0" err="1" smtClean="0">
                <a:solidFill>
                  <a:srgbClr val="002060"/>
                </a:solidFill>
                <a:hlinkClick r:id="rId2"/>
              </a:rPr>
              <a:t>AH</a:t>
            </a:r>
            <a:r>
              <a:rPr lang="en-US" dirty="0" err="1" smtClean="0">
                <a:solidFill>
                  <a:srgbClr val="002060"/>
                </a:solidFill>
              </a:rPr>
              <a:t>,et</a:t>
            </a:r>
            <a:r>
              <a:rPr lang="en-US" dirty="0" smtClean="0">
                <a:solidFill>
                  <a:srgbClr val="002060"/>
                </a:solidFill>
              </a:rPr>
              <a:t> al,2004</a:t>
            </a:r>
            <a:endParaRPr lang="en-U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Use of dexamethasone to reduce postoperative vomiting and pain after pediatric tonsillectomy procedures.</a:t>
            </a:r>
          </a:p>
          <a:p>
            <a:r>
              <a:rPr lang="en-US" dirty="0" smtClean="0"/>
              <a:t>Dexamethasone is considered safe and there was no adverse effects associated with a single dose of dexamethasone. Although the need for rescue antiemetic, time to oral intake and analgesia requirements in both groups were not significant, however, we found that dexamethasone does have antiemetic properties as overall incidence of retching and vomiting was significantly less in dexamethasone group as compared to control group in children who underwent tonsillectomy</a:t>
            </a:r>
            <a:endParaRPr lang="en-US" dirty="0"/>
          </a:p>
        </p:txBody>
      </p:sp>
    </p:spTree>
    <p:extLst>
      <p:ext uri="{BB962C8B-B14F-4D97-AF65-F5344CB8AC3E}">
        <p14:creationId xmlns:p14="http://schemas.microsoft.com/office/powerpoint/2010/main" val="47121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hlinkClick r:id="rId2"/>
              </a:rPr>
              <a:t>Ugur</a:t>
            </a:r>
            <a:r>
              <a:rPr lang="en-US" dirty="0" smtClean="0">
                <a:solidFill>
                  <a:srgbClr val="002060"/>
                </a:solidFill>
                <a:hlinkClick r:id="rId2"/>
              </a:rPr>
              <a:t> </a:t>
            </a:r>
            <a:r>
              <a:rPr lang="en-US" dirty="0" err="1" smtClean="0">
                <a:solidFill>
                  <a:srgbClr val="002060"/>
                </a:solidFill>
                <a:hlinkClick r:id="rId2"/>
              </a:rPr>
              <a:t>MB</a:t>
            </a:r>
            <a:r>
              <a:rPr lang="en-US" dirty="0" err="1" smtClean="0">
                <a:solidFill>
                  <a:srgbClr val="002060"/>
                </a:solidFill>
              </a:rPr>
              <a:t>,et</a:t>
            </a:r>
            <a:r>
              <a:rPr lang="en-US" dirty="0" smtClean="0">
                <a:solidFill>
                  <a:srgbClr val="002060"/>
                </a:solidFill>
              </a:rPr>
              <a:t> al,2008</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b="1" dirty="0" smtClean="0"/>
              <a:t>The efficacy of intramuscular injection and </a:t>
            </a:r>
            <a:r>
              <a:rPr lang="en-US" b="1" dirty="0" err="1" smtClean="0"/>
              <a:t>peritonsillar</a:t>
            </a:r>
            <a:r>
              <a:rPr lang="en-US" b="1" dirty="0" smtClean="0"/>
              <a:t> infiltration of tramadol to prevent pain in children undergoing tonsillectomy</a:t>
            </a:r>
            <a:r>
              <a:rPr lang="en-US" dirty="0" smtClean="0"/>
              <a:t>.</a:t>
            </a:r>
          </a:p>
          <a:p>
            <a:r>
              <a:rPr lang="en-US" dirty="0" err="1" smtClean="0"/>
              <a:t>Peritonsillar</a:t>
            </a:r>
            <a:r>
              <a:rPr lang="en-US" dirty="0" smtClean="0"/>
              <a:t> </a:t>
            </a:r>
            <a:r>
              <a:rPr lang="en-US" dirty="0"/>
              <a:t>infiltration with tramadol provided good intraoperative analgesia, less postoperative pain on awakening and lower analgesic requirement within the first hour after surgery.</a:t>
            </a:r>
          </a:p>
          <a:p>
            <a:endParaRPr lang="en-US" dirty="0"/>
          </a:p>
        </p:txBody>
      </p:sp>
    </p:spTree>
    <p:extLst>
      <p:ext uri="{BB962C8B-B14F-4D97-AF65-F5344CB8AC3E}">
        <p14:creationId xmlns:p14="http://schemas.microsoft.com/office/powerpoint/2010/main" val="342634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Saeed </a:t>
            </a:r>
            <a:r>
              <a:rPr lang="en-US" dirty="0" err="1" smtClean="0">
                <a:solidFill>
                  <a:srgbClr val="00B0F0"/>
                </a:solidFill>
              </a:rPr>
              <a:t>Khademi</a:t>
            </a:r>
            <a:r>
              <a:rPr lang="en-US" dirty="0" smtClean="0">
                <a:solidFill>
                  <a:srgbClr val="00B0F0"/>
                </a:solidFill>
              </a:rPr>
              <a:t> </a:t>
            </a:r>
            <a:r>
              <a:rPr lang="en-US" dirty="0" smtClean="0">
                <a:solidFill>
                  <a:srgbClr val="002060"/>
                </a:solidFill>
              </a:rPr>
              <a:t>et al,2011</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b="1" dirty="0"/>
              <a:t>Intravenous and </a:t>
            </a:r>
            <a:r>
              <a:rPr lang="en-US" b="1" dirty="0" err="1"/>
              <a:t>Peritonsillar</a:t>
            </a:r>
            <a:r>
              <a:rPr lang="en-US" b="1" dirty="0"/>
              <a:t> Infiltration</a:t>
            </a:r>
          </a:p>
          <a:p>
            <a:pPr marL="0" indent="0">
              <a:buNone/>
            </a:pPr>
            <a:r>
              <a:rPr lang="en-US" b="1" dirty="0"/>
              <a:t>of Ketamine for Postoperative Pain after</a:t>
            </a:r>
          </a:p>
          <a:p>
            <a:pPr marL="0" indent="0">
              <a:buNone/>
            </a:pPr>
            <a:r>
              <a:rPr lang="en-US" b="1" dirty="0" err="1"/>
              <a:t>Adenotonsillectomy</a:t>
            </a:r>
            <a:r>
              <a:rPr lang="en-US" b="1" dirty="0"/>
              <a:t>: A Randomized</a:t>
            </a:r>
          </a:p>
          <a:p>
            <a:pPr marL="0" indent="0">
              <a:buNone/>
            </a:pPr>
            <a:r>
              <a:rPr lang="en-US" b="1" dirty="0"/>
              <a:t>Placebo-Controlled Clinical </a:t>
            </a:r>
            <a:r>
              <a:rPr lang="en-US" b="1" dirty="0" smtClean="0"/>
              <a:t>Trial</a:t>
            </a:r>
          </a:p>
          <a:p>
            <a:r>
              <a:rPr lang="en-US" dirty="0"/>
              <a:t>more effective in </a:t>
            </a:r>
            <a:r>
              <a:rPr lang="en-US" dirty="0" smtClean="0"/>
              <a:t>reducing the </a:t>
            </a:r>
            <a:r>
              <a:rPr lang="en-US" dirty="0"/>
              <a:t>postoperative pain severity, need for analgesics </a:t>
            </a:r>
            <a:r>
              <a:rPr lang="en-US" dirty="0" smtClean="0"/>
              <a:t>and need </a:t>
            </a:r>
            <a:r>
              <a:rPr lang="en-US" dirty="0"/>
              <a:t>for </a:t>
            </a:r>
            <a:r>
              <a:rPr lang="en-US" dirty="0" err="1"/>
              <a:t>antiemetics</a:t>
            </a:r>
            <a:r>
              <a:rPr lang="en-US" dirty="0"/>
              <a:t>.</a:t>
            </a:r>
            <a:endParaRPr lang="en-US" b="1" dirty="0" smtClean="0"/>
          </a:p>
          <a:p>
            <a:endParaRPr lang="en-US" dirty="0"/>
          </a:p>
        </p:txBody>
      </p:sp>
    </p:spTree>
    <p:extLst>
      <p:ext uri="{BB962C8B-B14F-4D97-AF65-F5344CB8AC3E}">
        <p14:creationId xmlns:p14="http://schemas.microsoft.com/office/powerpoint/2010/main" val="2136373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V. </a:t>
            </a:r>
            <a:r>
              <a:rPr lang="en-US" dirty="0" err="1" smtClean="0">
                <a:solidFill>
                  <a:srgbClr val="00B0F0"/>
                </a:solidFill>
              </a:rPr>
              <a:t>Hermans</a:t>
            </a:r>
            <a:r>
              <a:rPr lang="en-US" dirty="0" smtClean="0">
                <a:solidFill>
                  <a:srgbClr val="00B0F0"/>
                </a:solidFill>
              </a:rPr>
              <a:t> </a:t>
            </a:r>
            <a:r>
              <a:rPr lang="en-US" dirty="0" smtClean="0">
                <a:solidFill>
                  <a:schemeClr val="tx2">
                    <a:lumMod val="75000"/>
                  </a:schemeClr>
                </a:solidFill>
              </a:rPr>
              <a:t>et al.2012</a:t>
            </a:r>
            <a:endParaRPr lang="en-US"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b="1" dirty="0"/>
              <a:t>Effect of dexamethasone on nausea, vomiting, and pain </a:t>
            </a:r>
            <a:r>
              <a:rPr lang="en-US" b="1" dirty="0" smtClean="0"/>
              <a:t>in pediatric tonsillectomy</a:t>
            </a:r>
          </a:p>
          <a:p>
            <a:r>
              <a:rPr lang="en-US" dirty="0"/>
              <a:t>A single </a:t>
            </a:r>
            <a:r>
              <a:rPr lang="en-US" dirty="0" smtClean="0"/>
              <a:t>I.V. </a:t>
            </a:r>
            <a:r>
              <a:rPr lang="en-US" dirty="0"/>
              <a:t>injection of DEX at the induction of </a:t>
            </a:r>
            <a:r>
              <a:rPr lang="en-US" dirty="0" smtClean="0"/>
              <a:t>anesthesia </a:t>
            </a:r>
            <a:r>
              <a:rPr lang="en-US" dirty="0"/>
              <a:t>was effective </a:t>
            </a:r>
            <a:r>
              <a:rPr lang="en-US" dirty="0" smtClean="0"/>
              <a:t>in reducing </a:t>
            </a:r>
            <a:r>
              <a:rPr lang="en-US" dirty="0"/>
              <a:t>the incidence of early and late PONV and the level of pain on the </a:t>
            </a:r>
            <a:r>
              <a:rPr lang="en-US" dirty="0" smtClean="0"/>
              <a:t>second postoperative </a:t>
            </a:r>
            <a:r>
              <a:rPr lang="en-US" dirty="0"/>
              <a:t>day. A 0.15 </a:t>
            </a:r>
            <a:r>
              <a:rPr lang="en-US" dirty="0" smtClean="0"/>
              <a:t>mg/ kg </a:t>
            </a:r>
            <a:r>
              <a:rPr lang="en-US" dirty="0"/>
              <a:t>DEX dose appeared to be as effective as a 0.5 </a:t>
            </a:r>
            <a:r>
              <a:rPr lang="en-US" dirty="0" smtClean="0"/>
              <a:t>mg /kg </a:t>
            </a:r>
            <a:r>
              <a:rPr lang="en-US" dirty="0"/>
              <a:t>dose to reduce the incidence of PONV.</a:t>
            </a:r>
          </a:p>
        </p:txBody>
      </p:sp>
    </p:spTree>
    <p:extLst>
      <p:ext uri="{BB962C8B-B14F-4D97-AF65-F5344CB8AC3E}">
        <p14:creationId xmlns:p14="http://schemas.microsoft.com/office/powerpoint/2010/main" val="2787872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Z.Sarafraz</a:t>
            </a:r>
            <a:r>
              <a:rPr lang="en-US" dirty="0" smtClean="0"/>
              <a:t> et al 2013</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Assessing </a:t>
            </a:r>
            <a:r>
              <a:rPr lang="en-US" b="1" dirty="0"/>
              <a:t>the effect of </a:t>
            </a:r>
            <a:r>
              <a:rPr lang="en-US" b="1" dirty="0" err="1"/>
              <a:t>peritonsillar</a:t>
            </a:r>
            <a:r>
              <a:rPr lang="en-US" b="1" dirty="0"/>
              <a:t> infiltration of ketamine and tramadol on post tonsillectomy pain and compare the side effects</a:t>
            </a:r>
            <a:r>
              <a:rPr lang="en-US" dirty="0" smtClean="0"/>
              <a:t>.</a:t>
            </a:r>
          </a:p>
          <a:p>
            <a:r>
              <a:rPr lang="en-US" dirty="0" err="1"/>
              <a:t>Peritonsillar</a:t>
            </a:r>
            <a:r>
              <a:rPr lang="en-US" dirty="0"/>
              <a:t> infiltration of </a:t>
            </a:r>
            <a:r>
              <a:rPr lang="en-US" dirty="0">
                <a:solidFill>
                  <a:srgbClr val="0000FF"/>
                </a:solidFill>
              </a:rPr>
              <a:t>tramadol</a:t>
            </a:r>
            <a:r>
              <a:rPr lang="en-US" dirty="0"/>
              <a:t> before</a:t>
            </a:r>
          </a:p>
          <a:p>
            <a:pPr marL="0" indent="0">
              <a:buNone/>
            </a:pPr>
            <a:r>
              <a:rPr lang="en-US" dirty="0"/>
              <a:t>  operation decreased post tonsillectomy pain </a:t>
            </a:r>
          </a:p>
          <a:p>
            <a:r>
              <a:rPr lang="en-US" dirty="0"/>
              <a:t>Without any hemodynamic instability, sedation, or hallucinations. </a:t>
            </a:r>
          </a:p>
          <a:p>
            <a:r>
              <a:rPr lang="en-US" dirty="0"/>
              <a:t> Decreased analgesic consumption</a:t>
            </a:r>
          </a:p>
          <a:p>
            <a:r>
              <a:rPr lang="en-US" dirty="0"/>
              <a:t>Decreased  time to the beginning of oral liquid diet</a:t>
            </a:r>
          </a:p>
          <a:p>
            <a:endParaRPr lang="en-US" dirty="0" smtClean="0"/>
          </a:p>
          <a:p>
            <a:endParaRPr lang="en-US" dirty="0"/>
          </a:p>
          <a:p>
            <a:endParaRPr lang="en-US" dirty="0"/>
          </a:p>
        </p:txBody>
      </p:sp>
    </p:spTree>
    <p:extLst>
      <p:ext uri="{BB962C8B-B14F-4D97-AF65-F5344CB8AC3E}">
        <p14:creationId xmlns:p14="http://schemas.microsoft.com/office/powerpoint/2010/main" val="338331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chemeClr val="accent1">
                    <a:lumMod val="50000"/>
                  </a:schemeClr>
                </a:solidFill>
              </a:rPr>
              <a:t>Post Tonsillectomy Pain</a:t>
            </a:r>
            <a:br>
              <a:rPr lang="en-US" sz="4800" dirty="0">
                <a:solidFill>
                  <a:schemeClr val="accent1">
                    <a:lumMod val="50000"/>
                  </a:schemeClr>
                </a:solidFill>
              </a:rPr>
            </a:br>
            <a:endParaRPr lang="en-US" dirty="0"/>
          </a:p>
        </p:txBody>
      </p:sp>
      <p:sp>
        <p:nvSpPr>
          <p:cNvPr id="3" name="Content Placeholder 2"/>
          <p:cNvSpPr>
            <a:spLocks noGrp="1"/>
          </p:cNvSpPr>
          <p:nvPr>
            <p:ph idx="1"/>
          </p:nvPr>
        </p:nvSpPr>
        <p:spPr/>
        <p:txBody>
          <a:bodyPr/>
          <a:lstStyle/>
          <a:p>
            <a:endParaRPr lang="en-US"/>
          </a:p>
        </p:txBody>
      </p:sp>
      <p:pic>
        <p:nvPicPr>
          <p:cNvPr id="2050" name="Picture 2" descr="D:\pain\tyler3_wide-46f874828be1b0eb6b2904157e9530595acfd2d0-s6-c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4" y="1295399"/>
            <a:ext cx="993946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31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Z.Sarafraz</a:t>
            </a:r>
            <a:r>
              <a:rPr lang="en-US" dirty="0"/>
              <a:t> et al 2013</a:t>
            </a:r>
          </a:p>
        </p:txBody>
      </p:sp>
      <p:sp>
        <p:nvSpPr>
          <p:cNvPr id="3" name="Content Placeholder 2"/>
          <p:cNvSpPr>
            <a:spLocks noGrp="1"/>
          </p:cNvSpPr>
          <p:nvPr>
            <p:ph idx="1"/>
          </p:nvPr>
        </p:nvSpPr>
        <p:spPr/>
        <p:txBody>
          <a:bodyPr>
            <a:normAutofit/>
          </a:bodyPr>
          <a:lstStyle/>
          <a:p>
            <a:r>
              <a:rPr lang="en-US" dirty="0">
                <a:solidFill>
                  <a:schemeClr val="accent4">
                    <a:lumMod val="75000"/>
                  </a:schemeClr>
                </a:solidFill>
              </a:rPr>
              <a:t>Ketamine:</a:t>
            </a:r>
          </a:p>
          <a:p>
            <a:r>
              <a:rPr lang="en-US" dirty="0"/>
              <a:t> cause hallucinations  </a:t>
            </a:r>
          </a:p>
          <a:p>
            <a:r>
              <a:rPr lang="en-US" dirty="0"/>
              <a:t> does not have the efficacy of tramadol in pain management &amp; hemodynamic stabilization effects.</a:t>
            </a:r>
          </a:p>
          <a:p>
            <a:pPr marL="118872" indent="0">
              <a:buNone/>
            </a:pPr>
            <a:endParaRPr lang="en-US" dirty="0"/>
          </a:p>
        </p:txBody>
      </p:sp>
    </p:spTree>
    <p:extLst>
      <p:ext uri="{BB962C8B-B14F-4D97-AF65-F5344CB8AC3E}">
        <p14:creationId xmlns:p14="http://schemas.microsoft.com/office/powerpoint/2010/main" val="2324210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Introduction (</a:t>
            </a:r>
            <a:r>
              <a:rPr lang="en-US" dirty="0" err="1" smtClean="0">
                <a:solidFill>
                  <a:srgbClr val="FFFF00"/>
                </a:solidFill>
              </a:rPr>
              <a:t>Sarafraz</a:t>
            </a:r>
            <a:r>
              <a:rPr lang="en-US" dirty="0" smtClean="0">
                <a:solidFill>
                  <a:srgbClr val="FFFF00"/>
                </a:solidFill>
              </a:rPr>
              <a:t> et al 2014</a:t>
            </a:r>
            <a:r>
              <a:rPr lang="en-US" dirty="0" smtClean="0">
                <a:solidFill>
                  <a:srgbClr val="FF0066"/>
                </a:solidFill>
              </a:rPr>
              <a:t>)</a:t>
            </a:r>
            <a:endParaRPr lang="en-US" dirty="0"/>
          </a:p>
        </p:txBody>
      </p:sp>
      <p:sp>
        <p:nvSpPr>
          <p:cNvPr id="3" name="Content Placeholder 2"/>
          <p:cNvSpPr>
            <a:spLocks noGrp="1"/>
          </p:cNvSpPr>
          <p:nvPr>
            <p:ph idx="1"/>
          </p:nvPr>
        </p:nvSpPr>
        <p:spPr/>
        <p:txBody>
          <a:bodyPr/>
          <a:lstStyle/>
          <a:p>
            <a:r>
              <a:rPr lang="en-US" b="1" dirty="0"/>
              <a:t>Aim </a:t>
            </a:r>
            <a:r>
              <a:rPr lang="en-US" dirty="0"/>
              <a:t>To assess the effect of </a:t>
            </a:r>
            <a:r>
              <a:rPr lang="en-US" dirty="0" err="1"/>
              <a:t>peritonsillar</a:t>
            </a:r>
            <a:r>
              <a:rPr lang="en-US" dirty="0"/>
              <a:t> infiltration </a:t>
            </a:r>
            <a:r>
              <a:rPr lang="en-US" dirty="0" smtClean="0">
                <a:solidFill>
                  <a:srgbClr val="0000FF"/>
                </a:solidFill>
              </a:rPr>
              <a:t>tramadol</a:t>
            </a:r>
            <a:r>
              <a:rPr lang="en-US" dirty="0" smtClean="0"/>
              <a:t> and  parenteral </a:t>
            </a:r>
            <a:r>
              <a:rPr lang="en-US" dirty="0" smtClean="0">
                <a:solidFill>
                  <a:srgbClr val="006600"/>
                </a:solidFill>
              </a:rPr>
              <a:t>dexamethasone</a:t>
            </a:r>
            <a:r>
              <a:rPr lang="en-US" dirty="0" smtClean="0"/>
              <a:t> </a:t>
            </a:r>
            <a:r>
              <a:rPr lang="en-US" dirty="0"/>
              <a:t>on post tonsillectomy pain, nausea and vomiting in </a:t>
            </a:r>
            <a:r>
              <a:rPr lang="en-US" dirty="0" smtClean="0"/>
              <a:t>children. </a:t>
            </a:r>
            <a:r>
              <a:rPr lang="en-US" b="1" dirty="0" smtClean="0"/>
              <a:t> </a:t>
            </a:r>
            <a:endParaRPr lang="en-US" dirty="0"/>
          </a:p>
          <a:p>
            <a:pPr marL="118872" indent="0">
              <a:buNone/>
            </a:pPr>
            <a:endParaRPr lang="en-US" dirty="0"/>
          </a:p>
        </p:txBody>
      </p:sp>
    </p:spTree>
    <p:extLst>
      <p:ext uri="{BB962C8B-B14F-4D97-AF65-F5344CB8AC3E}">
        <p14:creationId xmlns:p14="http://schemas.microsoft.com/office/powerpoint/2010/main" val="146989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Dexamethasone</a:t>
            </a:r>
            <a:r>
              <a:rPr lang="en-US" dirty="0" smtClean="0"/>
              <a:t>: </a:t>
            </a:r>
            <a:r>
              <a:rPr lang="en-US" dirty="0"/>
              <a:t>anti-emetic and </a:t>
            </a:r>
            <a:r>
              <a:rPr lang="en-US" dirty="0" smtClean="0"/>
              <a:t>anti-inflammatory</a:t>
            </a:r>
          </a:p>
          <a:p>
            <a:r>
              <a:rPr lang="en-US" dirty="0">
                <a:solidFill>
                  <a:srgbClr val="0070C0"/>
                </a:solidFill>
              </a:rPr>
              <a:t>Tramadol</a:t>
            </a:r>
            <a:r>
              <a:rPr lang="en-US" dirty="0">
                <a:solidFill>
                  <a:schemeClr val="tx2"/>
                </a:solidFill>
              </a:rPr>
              <a:t>:</a:t>
            </a:r>
          </a:p>
          <a:p>
            <a:r>
              <a:rPr lang="en-US" dirty="0"/>
              <a:t> opium agonist that mostly effects mu receptors</a:t>
            </a:r>
          </a:p>
          <a:p>
            <a:r>
              <a:rPr lang="en-US" dirty="0"/>
              <a:t> in smaller extent kappa and sigma receptors</a:t>
            </a:r>
          </a:p>
          <a:p>
            <a:pPr>
              <a:buFont typeface="Wingdings" panose="05000000000000000000" pitchFamily="2" charset="2"/>
              <a:buChar char="q"/>
            </a:pPr>
            <a:r>
              <a:rPr lang="en-US" dirty="0"/>
              <a:t>Side effects:</a:t>
            </a:r>
          </a:p>
          <a:p>
            <a:r>
              <a:rPr lang="en-US" dirty="0"/>
              <a:t>nausea, vomiting, dizziness</a:t>
            </a:r>
          </a:p>
          <a:p>
            <a:r>
              <a:rPr lang="en-US" dirty="0"/>
              <a:t>sweating, anaphylactic reactions</a:t>
            </a:r>
          </a:p>
          <a:p>
            <a:r>
              <a:rPr lang="en-US" dirty="0"/>
              <a:t> increased intra-cerebral pressure, lower the seizure threshold</a:t>
            </a:r>
          </a:p>
          <a:p>
            <a:endParaRPr lang="en-US" dirty="0" smtClean="0"/>
          </a:p>
          <a:p>
            <a:endParaRPr lang="en-US" dirty="0"/>
          </a:p>
        </p:txBody>
      </p:sp>
    </p:spTree>
    <p:extLst>
      <p:ext uri="{BB962C8B-B14F-4D97-AF65-F5344CB8AC3E}">
        <p14:creationId xmlns:p14="http://schemas.microsoft.com/office/powerpoint/2010/main" val="3315908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Inclusion Criteria</a:t>
            </a:r>
            <a:endParaRPr lang="en-US" dirty="0"/>
          </a:p>
        </p:txBody>
      </p:sp>
      <p:sp>
        <p:nvSpPr>
          <p:cNvPr id="3" name="Content Placeholder 2"/>
          <p:cNvSpPr>
            <a:spLocks noGrp="1"/>
          </p:cNvSpPr>
          <p:nvPr>
            <p:ph idx="1"/>
          </p:nvPr>
        </p:nvSpPr>
        <p:spPr/>
        <p:txBody>
          <a:bodyPr/>
          <a:lstStyle/>
          <a:p>
            <a:r>
              <a:rPr lang="en-US" dirty="0" smtClean="0"/>
              <a:t>6-12 years old children with elective tonsillectomy</a:t>
            </a:r>
          </a:p>
          <a:p>
            <a:r>
              <a:rPr lang="en-US" dirty="0" smtClean="0"/>
              <a:t>Recurrent </a:t>
            </a:r>
            <a:r>
              <a:rPr lang="en-US" dirty="0" err="1" smtClean="0"/>
              <a:t>tonsilitis</a:t>
            </a:r>
            <a:endParaRPr lang="en-US" dirty="0" smtClean="0"/>
          </a:p>
          <a:p>
            <a:r>
              <a:rPr lang="en-US" dirty="0" smtClean="0"/>
              <a:t>Obstructive symptoms (snoring, open mouth breathing, sleep apnea)</a:t>
            </a:r>
          </a:p>
          <a:p>
            <a:endParaRPr lang="en-US" dirty="0"/>
          </a:p>
        </p:txBody>
      </p:sp>
    </p:spTree>
    <p:extLst>
      <p:ext uri="{BB962C8B-B14F-4D97-AF65-F5344CB8AC3E}">
        <p14:creationId xmlns:p14="http://schemas.microsoft.com/office/powerpoint/2010/main" val="3045459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Exclusion Criteria</a:t>
            </a:r>
            <a:endParaRPr lang="en-US" dirty="0"/>
          </a:p>
        </p:txBody>
      </p:sp>
      <p:sp>
        <p:nvSpPr>
          <p:cNvPr id="3" name="Content Placeholder 2"/>
          <p:cNvSpPr>
            <a:spLocks noGrp="1"/>
          </p:cNvSpPr>
          <p:nvPr>
            <p:ph idx="1"/>
          </p:nvPr>
        </p:nvSpPr>
        <p:spPr/>
        <p:txBody>
          <a:bodyPr/>
          <a:lstStyle/>
          <a:p>
            <a:r>
              <a:rPr lang="en-US" dirty="0" smtClean="0"/>
              <a:t>Cardiovascular disease</a:t>
            </a:r>
          </a:p>
          <a:p>
            <a:r>
              <a:rPr lang="en-US" dirty="0" smtClean="0"/>
              <a:t>History of seizure</a:t>
            </a:r>
          </a:p>
          <a:p>
            <a:r>
              <a:rPr lang="en-US" dirty="0" err="1" smtClean="0"/>
              <a:t>Peritonsillar</a:t>
            </a:r>
            <a:r>
              <a:rPr lang="en-US" dirty="0" smtClean="0"/>
              <a:t> abscess</a:t>
            </a:r>
          </a:p>
          <a:p>
            <a:r>
              <a:rPr lang="en-US" dirty="0" smtClean="0"/>
              <a:t>Long operation time (more than 1 hour)</a:t>
            </a:r>
          </a:p>
          <a:p>
            <a:endParaRPr lang="en-US" dirty="0"/>
          </a:p>
        </p:txBody>
      </p:sp>
    </p:spTree>
    <p:extLst>
      <p:ext uri="{BB962C8B-B14F-4D97-AF65-F5344CB8AC3E}">
        <p14:creationId xmlns:p14="http://schemas.microsoft.com/office/powerpoint/2010/main" val="372218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rPr>
              <a:t>Material &amp; Methods</a:t>
            </a:r>
            <a:endParaRPr lang="en-US"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r>
              <a:rPr lang="en-US" dirty="0"/>
              <a:t>A double-blind randomized </a:t>
            </a:r>
            <a:r>
              <a:rPr lang="en-US" dirty="0" smtClean="0"/>
              <a:t>clinical </a:t>
            </a:r>
            <a:r>
              <a:rPr lang="en-US" dirty="0"/>
              <a:t>trial </a:t>
            </a:r>
            <a:endParaRPr lang="en-US" dirty="0" smtClean="0"/>
          </a:p>
          <a:p>
            <a:r>
              <a:rPr lang="en-US" dirty="0"/>
              <a:t>90 patients aged 6-12 </a:t>
            </a:r>
            <a:r>
              <a:rPr lang="en-US" dirty="0" smtClean="0"/>
              <a:t>years</a:t>
            </a:r>
          </a:p>
          <a:p>
            <a:r>
              <a:rPr lang="en-US" dirty="0"/>
              <a:t>sharp dissection without electrical cutter</a:t>
            </a:r>
          </a:p>
          <a:p>
            <a:r>
              <a:rPr lang="en-US" dirty="0"/>
              <a:t>sedation and pain scores at2, 4, 6, 8, and 12 </a:t>
            </a:r>
            <a:r>
              <a:rPr lang="en-US" dirty="0" smtClean="0"/>
              <a:t>hours (VAS </a:t>
            </a:r>
            <a:r>
              <a:rPr lang="en-US" dirty="0"/>
              <a:t>&amp; PONV scores</a:t>
            </a:r>
            <a:r>
              <a:rPr lang="en-US" dirty="0" smtClean="0"/>
              <a:t>)</a:t>
            </a:r>
          </a:p>
          <a:p>
            <a:r>
              <a:rPr lang="en-US" dirty="0"/>
              <a:t>The patients were randomly divided into 3 groups </a:t>
            </a:r>
            <a:r>
              <a:rPr lang="en-US" dirty="0" smtClean="0"/>
              <a:t>:</a:t>
            </a:r>
          </a:p>
          <a:p>
            <a:pPr>
              <a:buFont typeface="Wingdings" panose="05000000000000000000" pitchFamily="2" charset="2"/>
              <a:buChar char="Ø"/>
            </a:pPr>
            <a:r>
              <a:rPr lang="en-US" dirty="0" smtClean="0"/>
              <a:t>Dexamethasone</a:t>
            </a:r>
          </a:p>
          <a:p>
            <a:pPr>
              <a:buFont typeface="Wingdings" panose="05000000000000000000" pitchFamily="2" charset="2"/>
              <a:buChar char="Ø"/>
            </a:pPr>
            <a:r>
              <a:rPr lang="en-US" dirty="0" smtClean="0"/>
              <a:t> Tramadol </a:t>
            </a:r>
          </a:p>
          <a:p>
            <a:pPr>
              <a:buFont typeface="Wingdings" panose="05000000000000000000" pitchFamily="2" charset="2"/>
              <a:buChar char="Ø"/>
            </a:pPr>
            <a:r>
              <a:rPr lang="en-US" dirty="0" smtClean="0"/>
              <a:t>Placebo</a:t>
            </a:r>
          </a:p>
          <a:p>
            <a:pPr marL="118872" indent="0">
              <a:buNone/>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18768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Materials and methods</a:t>
            </a:r>
          </a:p>
        </p:txBody>
      </p:sp>
      <p:sp>
        <p:nvSpPr>
          <p:cNvPr id="3" name="Content Placeholder 2"/>
          <p:cNvSpPr>
            <a:spLocks noGrp="1"/>
          </p:cNvSpPr>
          <p:nvPr>
            <p:ph idx="1"/>
          </p:nvPr>
        </p:nvSpPr>
        <p:spPr/>
        <p:txBody>
          <a:bodyPr>
            <a:normAutofit/>
          </a:bodyPr>
          <a:lstStyle/>
          <a:p>
            <a:r>
              <a:rPr lang="en-US" dirty="0"/>
              <a:t>randomized placebo-controlled clinical </a:t>
            </a:r>
            <a:r>
              <a:rPr lang="en-US" dirty="0" smtClean="0"/>
              <a:t>trial</a:t>
            </a:r>
          </a:p>
          <a:p>
            <a:r>
              <a:rPr lang="en-US" dirty="0" smtClean="0"/>
              <a:t>3groups:</a:t>
            </a:r>
          </a:p>
          <a:p>
            <a:r>
              <a:rPr lang="en-US" dirty="0" smtClean="0"/>
              <a:t>Group(A</a:t>
            </a:r>
            <a:r>
              <a:rPr lang="en-US" dirty="0"/>
              <a:t>) </a:t>
            </a:r>
            <a:r>
              <a:rPr lang="en-US" dirty="0" smtClean="0"/>
              <a:t>:was </a:t>
            </a:r>
            <a:r>
              <a:rPr lang="en-US" dirty="0"/>
              <a:t>injected 0.5 mg/kg </a:t>
            </a:r>
            <a:r>
              <a:rPr lang="en-US" dirty="0" smtClean="0"/>
              <a:t>Dexamethasone</a:t>
            </a:r>
            <a:endParaRPr lang="en-US" dirty="0"/>
          </a:p>
          <a:p>
            <a:r>
              <a:rPr lang="en-US" dirty="0" smtClean="0"/>
              <a:t>Group( </a:t>
            </a:r>
            <a:r>
              <a:rPr lang="en-US" dirty="0"/>
              <a:t>B</a:t>
            </a:r>
            <a:r>
              <a:rPr lang="en-US" dirty="0" smtClean="0"/>
              <a:t>): </a:t>
            </a:r>
            <a:r>
              <a:rPr lang="en-US" dirty="0"/>
              <a:t>2 </a:t>
            </a:r>
            <a:r>
              <a:rPr lang="en-US" dirty="0" smtClean="0"/>
              <a:t>mg tramadol</a:t>
            </a:r>
            <a:endParaRPr lang="en-US" dirty="0"/>
          </a:p>
          <a:p>
            <a:r>
              <a:rPr lang="en-US" dirty="0" smtClean="0"/>
              <a:t> </a:t>
            </a:r>
            <a:r>
              <a:rPr lang="en-US" dirty="0"/>
              <a:t>G</a:t>
            </a:r>
            <a:r>
              <a:rPr lang="en-US" dirty="0" smtClean="0"/>
              <a:t>roup (C): </a:t>
            </a:r>
            <a:r>
              <a:rPr lang="en-US" dirty="0"/>
              <a:t>2 cc </a:t>
            </a:r>
            <a:r>
              <a:rPr lang="en-US" dirty="0" err="1" smtClean="0"/>
              <a:t>NaCl</a:t>
            </a:r>
            <a:endParaRPr lang="en-US" dirty="0" smtClean="0"/>
          </a:p>
          <a:p>
            <a:r>
              <a:rPr lang="en-US" dirty="0" smtClean="0"/>
              <a:t> injection site: </a:t>
            </a:r>
            <a:r>
              <a:rPr lang="en-US" dirty="0"/>
              <a:t>bed </a:t>
            </a:r>
            <a:r>
              <a:rPr lang="en-US" dirty="0" smtClean="0"/>
              <a:t>and anterior </a:t>
            </a:r>
            <a:r>
              <a:rPr lang="en-US" dirty="0"/>
              <a:t>fold of each tonsil (1 cc for each </a:t>
            </a:r>
            <a:r>
              <a:rPr lang="en-US" dirty="0" smtClean="0"/>
              <a:t>tonsil)blind </a:t>
            </a:r>
            <a:r>
              <a:rPr lang="en-US" dirty="0"/>
              <a:t>by an </a:t>
            </a:r>
            <a:r>
              <a:rPr lang="en-US" dirty="0" smtClean="0"/>
              <a:t>anesthesiologist and ENT surgeon</a:t>
            </a:r>
            <a:endParaRPr lang="en-US" dirty="0"/>
          </a:p>
        </p:txBody>
      </p:sp>
    </p:spTree>
    <p:extLst>
      <p:ext uri="{BB962C8B-B14F-4D97-AF65-F5344CB8AC3E}">
        <p14:creationId xmlns:p14="http://schemas.microsoft.com/office/powerpoint/2010/main" val="951448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3123188"/>
              </p:ext>
            </p:extLst>
          </p:nvPr>
        </p:nvGraphicFramePr>
        <p:xfrm>
          <a:off x="457200" y="1774825"/>
          <a:ext cx="8229600" cy="2995295"/>
        </p:xfrm>
        <a:graphic>
          <a:graphicData uri="http://schemas.openxmlformats.org/drawingml/2006/table">
            <a:tbl>
              <a:tblPr firstRow="1" bandRow="1">
                <a:tableStyleId>{5C22544A-7EE6-4342-B048-85BDC9FD1C3A}</a:tableStyleId>
              </a:tblPr>
              <a:tblGrid>
                <a:gridCol w="1645920"/>
                <a:gridCol w="1935480"/>
                <a:gridCol w="1981200"/>
                <a:gridCol w="1676400"/>
                <a:gridCol w="990600"/>
              </a:tblGrid>
              <a:tr h="434975">
                <a:tc>
                  <a:txBody>
                    <a:bodyPr/>
                    <a:lstStyle/>
                    <a:p>
                      <a:r>
                        <a:rPr lang="en-US" dirty="0" smtClean="0"/>
                        <a:t>variable</a:t>
                      </a:r>
                      <a:endParaRPr lang="en-US" dirty="0"/>
                    </a:p>
                  </a:txBody>
                  <a:tcPr/>
                </a:tc>
                <a:tc>
                  <a:txBody>
                    <a:bodyPr/>
                    <a:lstStyle/>
                    <a:p>
                      <a:r>
                        <a:rPr lang="en-US" dirty="0" smtClean="0"/>
                        <a:t>Dexamethasone</a:t>
                      </a:r>
                      <a:endParaRPr lang="en-US" dirty="0"/>
                    </a:p>
                  </a:txBody>
                  <a:tcPr/>
                </a:tc>
                <a:tc>
                  <a:txBody>
                    <a:bodyPr/>
                    <a:lstStyle/>
                    <a:p>
                      <a:r>
                        <a:rPr lang="en-US" dirty="0" smtClean="0"/>
                        <a:t>Tramadol</a:t>
                      </a:r>
                      <a:endParaRPr lang="en-US" dirty="0"/>
                    </a:p>
                  </a:txBody>
                  <a:tcPr/>
                </a:tc>
                <a:tc>
                  <a:txBody>
                    <a:bodyPr/>
                    <a:lstStyle/>
                    <a:p>
                      <a:r>
                        <a:rPr lang="en-US" dirty="0" smtClean="0"/>
                        <a:t>placebo</a:t>
                      </a:r>
                      <a:endParaRPr lang="en-US" dirty="0"/>
                    </a:p>
                  </a:txBody>
                  <a:tcPr/>
                </a:tc>
                <a:tc>
                  <a:txBody>
                    <a:bodyPr/>
                    <a:lstStyle/>
                    <a:p>
                      <a:r>
                        <a:rPr lang="en-US" dirty="0" smtClean="0"/>
                        <a:t>p</a:t>
                      </a:r>
                      <a:endParaRPr lang="en-US" dirty="0"/>
                    </a:p>
                  </a:txBody>
                  <a:tcPr/>
                </a:tc>
              </a:tr>
              <a:tr h="370840">
                <a:tc>
                  <a:txBody>
                    <a:bodyPr/>
                    <a:lstStyle/>
                    <a:p>
                      <a:r>
                        <a:rPr lang="en-US" dirty="0" smtClean="0"/>
                        <a:t>Age</a:t>
                      </a:r>
                    </a:p>
                    <a:p>
                      <a:r>
                        <a:rPr lang="en-US" dirty="0" smtClean="0"/>
                        <a:t>Mean (age)</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8.05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2.67</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7.06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2.21</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7.40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1.38</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0.103</a:t>
                      </a:r>
                      <a:endParaRPr lang="en-US" dirty="0"/>
                    </a:p>
                  </a:txBody>
                  <a:tcPr/>
                </a:tc>
              </a:tr>
              <a:tr h="370840">
                <a:tc>
                  <a:txBody>
                    <a:bodyPr/>
                    <a:lstStyle/>
                    <a:p>
                      <a:r>
                        <a:rPr lang="en-US" dirty="0" smtClean="0"/>
                        <a:t>Sex </a:t>
                      </a:r>
                    </a:p>
                    <a:p>
                      <a:r>
                        <a:rPr lang="en-US" dirty="0" smtClean="0"/>
                        <a:t>(male</a:t>
                      </a:r>
                      <a:r>
                        <a:rPr lang="en-US" baseline="0" dirty="0" smtClean="0"/>
                        <a:t> percent)</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57.10</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66.70</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40.02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0.061</a:t>
                      </a:r>
                      <a:endParaRPr lang="en-US" dirty="0"/>
                    </a:p>
                  </a:txBody>
                  <a:tcPr/>
                </a:tc>
              </a:tr>
              <a:tr h="370840">
                <a:tc>
                  <a:txBody>
                    <a:bodyPr/>
                    <a:lstStyle/>
                    <a:p>
                      <a:r>
                        <a:rPr lang="en-US" dirty="0" smtClean="0"/>
                        <a:t>Duration of </a:t>
                      </a:r>
                    </a:p>
                    <a:p>
                      <a:r>
                        <a:rPr lang="en-US" dirty="0" smtClean="0"/>
                        <a:t>anesthesia</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54.29</a:t>
                      </a:r>
                      <a:r>
                        <a:rPr kumimoji="0" lang="en-US" sz="1800" b="0" i="0" u="sng" strike="noStrike" kern="1200" baseline="0" dirty="0" smtClean="0">
                          <a:solidFill>
                            <a:schemeClr val="dk1"/>
                          </a:solidFill>
                          <a:latin typeface="+mn-lt"/>
                          <a:ea typeface="+mn-ea"/>
                          <a:cs typeface="+mn-cs"/>
                        </a:rPr>
                        <a:t>+ </a:t>
                      </a:r>
                      <a:r>
                        <a:rPr kumimoji="0" lang="en-US" sz="1800" b="0" i="0" u="none" strike="noStrike" kern="1200" baseline="0" dirty="0" smtClean="0">
                          <a:solidFill>
                            <a:schemeClr val="dk1"/>
                          </a:solidFill>
                          <a:latin typeface="+mn-lt"/>
                          <a:ea typeface="+mn-ea"/>
                          <a:cs typeface="+mn-cs"/>
                        </a:rPr>
                        <a:t>10.96</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51.67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10.37</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53.00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14.6</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0.553</a:t>
                      </a:r>
                      <a:endParaRPr lang="en-US" dirty="0"/>
                    </a:p>
                  </a:txBody>
                  <a:tcPr/>
                </a:tc>
              </a:tr>
              <a:tr h="370840">
                <a:tc>
                  <a:txBody>
                    <a:bodyPr/>
                    <a:lstStyle/>
                    <a:p>
                      <a:r>
                        <a:rPr lang="en-US" dirty="0" smtClean="0"/>
                        <a:t>Duration</a:t>
                      </a:r>
                      <a:r>
                        <a:rPr lang="en-US" baseline="0" dirty="0" smtClean="0"/>
                        <a:t> of</a:t>
                      </a:r>
                    </a:p>
                    <a:p>
                      <a:r>
                        <a:rPr lang="en-US" baseline="0" dirty="0" smtClean="0"/>
                        <a:t>Surgery (min)</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42.14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10.43</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40.56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9.35</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41.0 </a:t>
                      </a:r>
                      <a:r>
                        <a:rPr kumimoji="0" lang="en-US" sz="1800" b="0" i="0" u="sng" strike="noStrike" kern="1200" baseline="0" dirty="0" smtClean="0">
                          <a:solidFill>
                            <a:schemeClr val="dk1"/>
                          </a:solidFill>
                          <a:latin typeface="+mn-lt"/>
                          <a:ea typeface="+mn-ea"/>
                          <a:cs typeface="+mn-cs"/>
                        </a:rPr>
                        <a:t>+</a:t>
                      </a:r>
                      <a:r>
                        <a:rPr kumimoji="0" lang="en-US" sz="1800" b="0" i="0" u="none" strike="noStrike" kern="1200" baseline="0" dirty="0" smtClean="0">
                          <a:solidFill>
                            <a:schemeClr val="dk1"/>
                          </a:solidFill>
                          <a:latin typeface="+mn-lt"/>
                          <a:ea typeface="+mn-ea"/>
                          <a:cs typeface="+mn-cs"/>
                        </a:rPr>
                        <a:t> 12.62</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0.761</a:t>
                      </a:r>
                      <a:endParaRPr lang="en-US" dirty="0"/>
                    </a:p>
                  </a:txBody>
                  <a:tcPr/>
                </a:tc>
              </a:tr>
            </a:tbl>
          </a:graphicData>
        </a:graphic>
      </p:graphicFrame>
    </p:spTree>
    <p:extLst>
      <p:ext uri="{BB962C8B-B14F-4D97-AF65-F5344CB8AC3E}">
        <p14:creationId xmlns:p14="http://schemas.microsoft.com/office/powerpoint/2010/main" val="1185654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rPr>
              <a:t>Discussion</a:t>
            </a:r>
            <a:endParaRPr lang="en-US" dirty="0"/>
          </a:p>
        </p:txBody>
      </p:sp>
      <p:sp>
        <p:nvSpPr>
          <p:cNvPr id="3" name="Content Placeholder 2"/>
          <p:cNvSpPr>
            <a:spLocks noGrp="1"/>
          </p:cNvSpPr>
          <p:nvPr>
            <p:ph idx="1"/>
          </p:nvPr>
        </p:nvSpPr>
        <p:spPr/>
        <p:txBody>
          <a:bodyPr>
            <a:normAutofit fontScale="92500"/>
          </a:bodyPr>
          <a:lstStyle/>
          <a:p>
            <a:r>
              <a:rPr lang="en-US" dirty="0">
                <a:solidFill>
                  <a:srgbClr val="0070C0"/>
                </a:solidFill>
              </a:rPr>
              <a:t>tramadol</a:t>
            </a:r>
            <a:r>
              <a:rPr lang="en-US" dirty="0"/>
              <a:t> had significantly lower pain scores</a:t>
            </a:r>
          </a:p>
          <a:p>
            <a:pPr marL="0" indent="0">
              <a:buNone/>
            </a:pPr>
            <a:r>
              <a:rPr lang="en-US" dirty="0" smtClean="0"/>
              <a:t> than </a:t>
            </a:r>
            <a:r>
              <a:rPr lang="en-US" dirty="0"/>
              <a:t>other groups at all time </a:t>
            </a:r>
            <a:r>
              <a:rPr lang="en-US" dirty="0" smtClean="0"/>
              <a:t>points </a:t>
            </a:r>
          </a:p>
          <a:p>
            <a:pPr marL="457200" indent="-457200">
              <a:buFont typeface="Wingdings" panose="05000000000000000000" pitchFamily="2" charset="2"/>
              <a:buChar char="§"/>
            </a:pPr>
            <a:r>
              <a:rPr lang="en-US" dirty="0" smtClean="0"/>
              <a:t>T</a:t>
            </a:r>
            <a:r>
              <a:rPr lang="en-US" dirty="0" smtClean="0"/>
              <a:t>he </a:t>
            </a:r>
            <a:r>
              <a:rPr lang="en-US" dirty="0"/>
              <a:t>time to first dose of analgesic request was</a:t>
            </a:r>
          </a:p>
          <a:p>
            <a:pPr marL="0" indent="0">
              <a:buNone/>
            </a:pPr>
            <a:r>
              <a:rPr lang="en-US" dirty="0" smtClean="0"/>
              <a:t> longer </a:t>
            </a:r>
            <a:r>
              <a:rPr lang="en-US" dirty="0"/>
              <a:t>in tramadol group than in the other two </a:t>
            </a:r>
            <a:r>
              <a:rPr lang="en-US" dirty="0" smtClean="0"/>
              <a:t>groups</a:t>
            </a:r>
          </a:p>
          <a:p>
            <a:r>
              <a:rPr lang="en-US" dirty="0"/>
              <a:t>In our study, tramadol group had significantly shorter</a:t>
            </a:r>
          </a:p>
          <a:p>
            <a:pPr marL="0" indent="0">
              <a:buNone/>
            </a:pPr>
            <a:r>
              <a:rPr lang="en-US" dirty="0" smtClean="0"/>
              <a:t>  time </a:t>
            </a:r>
            <a:r>
              <a:rPr lang="en-US" dirty="0"/>
              <a:t>to the first liquid uptake than </a:t>
            </a:r>
            <a:r>
              <a:rPr lang="en-US" dirty="0" err="1" smtClean="0"/>
              <a:t>dexa</a:t>
            </a:r>
            <a:r>
              <a:rPr lang="en-US" dirty="0" smtClean="0"/>
              <a:t> </a:t>
            </a:r>
            <a:r>
              <a:rPr lang="en-US" dirty="0"/>
              <a:t>&amp;</a:t>
            </a:r>
            <a:r>
              <a:rPr lang="en-US" dirty="0" smtClean="0"/>
              <a:t>placebo</a:t>
            </a:r>
            <a:endParaRPr lang="en-US" dirty="0"/>
          </a:p>
          <a:p>
            <a:pPr marL="0" indent="0">
              <a:buNone/>
            </a:pPr>
            <a:r>
              <a:rPr lang="en-US" dirty="0"/>
              <a:t>groups. </a:t>
            </a:r>
            <a:endParaRPr lang="en-US" dirty="0" smtClean="0"/>
          </a:p>
        </p:txBody>
      </p:sp>
    </p:spTree>
    <p:extLst>
      <p:ext uri="{BB962C8B-B14F-4D97-AF65-F5344CB8AC3E}">
        <p14:creationId xmlns:p14="http://schemas.microsoft.com/office/powerpoint/2010/main" val="2547232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rPr>
              <a:t>Discussion</a:t>
            </a:r>
            <a:endParaRPr lang="en-US" dirty="0"/>
          </a:p>
        </p:txBody>
      </p:sp>
      <p:sp>
        <p:nvSpPr>
          <p:cNvPr id="3" name="Content Placeholder 2"/>
          <p:cNvSpPr>
            <a:spLocks noGrp="1"/>
          </p:cNvSpPr>
          <p:nvPr>
            <p:ph idx="1"/>
          </p:nvPr>
        </p:nvSpPr>
        <p:spPr/>
        <p:txBody>
          <a:bodyPr>
            <a:normAutofit/>
          </a:bodyPr>
          <a:lstStyle/>
          <a:p>
            <a:r>
              <a:rPr lang="en-US" dirty="0"/>
              <a:t>Dexamethasone group had significantly lower nausea and vomiting (P=0.001)</a:t>
            </a:r>
            <a:endParaRPr lang="en-US" dirty="0" smtClean="0"/>
          </a:p>
        </p:txBody>
      </p:sp>
    </p:spTree>
    <p:extLst>
      <p:ext uri="{BB962C8B-B14F-4D97-AF65-F5344CB8AC3E}">
        <p14:creationId xmlns:p14="http://schemas.microsoft.com/office/powerpoint/2010/main" val="2177400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66"/>
                </a:solidFill>
              </a:rPr>
              <a:t>Introduction</a:t>
            </a:r>
            <a:endParaRPr lang="en-US" dirty="0">
              <a:solidFill>
                <a:srgbClr val="FF0066"/>
              </a:solidFill>
            </a:endParaRPr>
          </a:p>
        </p:txBody>
      </p:sp>
      <p:sp>
        <p:nvSpPr>
          <p:cNvPr id="3" name="Content Placeholder 2"/>
          <p:cNvSpPr>
            <a:spLocks noGrp="1"/>
          </p:cNvSpPr>
          <p:nvPr>
            <p:ph idx="1"/>
          </p:nvPr>
        </p:nvSpPr>
        <p:spPr/>
        <p:txBody>
          <a:bodyPr>
            <a:normAutofit lnSpcReduction="10000"/>
          </a:bodyPr>
          <a:lstStyle/>
          <a:p>
            <a:r>
              <a:rPr lang="en-US" dirty="0"/>
              <a:t>Tonsillectomy is a common surgery in </a:t>
            </a:r>
            <a:r>
              <a:rPr lang="en-US" dirty="0" smtClean="0"/>
              <a:t>children</a:t>
            </a:r>
          </a:p>
          <a:p>
            <a:r>
              <a:rPr lang="en-US" dirty="0" smtClean="0"/>
              <a:t>Post tonsillectomy pain </a:t>
            </a:r>
            <a:r>
              <a:rPr lang="en-US" dirty="0"/>
              <a:t>is an important concern</a:t>
            </a:r>
            <a:r>
              <a:rPr lang="en-US" dirty="0" smtClean="0"/>
              <a:t>.</a:t>
            </a:r>
          </a:p>
          <a:p>
            <a:r>
              <a:rPr lang="en-US" dirty="0"/>
              <a:t>Duration &amp;</a:t>
            </a:r>
            <a:r>
              <a:rPr lang="en-US" dirty="0" smtClean="0"/>
              <a:t>severity </a:t>
            </a:r>
            <a:r>
              <a:rPr lang="en-US" dirty="0"/>
              <a:t>of pain depend </a:t>
            </a:r>
            <a:r>
              <a:rPr lang="en-US" dirty="0" smtClean="0"/>
              <a:t>on:</a:t>
            </a:r>
          </a:p>
          <a:p>
            <a:pPr>
              <a:buFont typeface="Wingdings" panose="05000000000000000000" pitchFamily="2" charset="2"/>
              <a:buChar char="Ø"/>
            </a:pPr>
            <a:r>
              <a:rPr lang="en-US" dirty="0" smtClean="0"/>
              <a:t> </a:t>
            </a:r>
            <a:r>
              <a:rPr lang="en-US" dirty="0"/>
              <a:t>T</a:t>
            </a:r>
            <a:r>
              <a:rPr lang="en-US" dirty="0" smtClean="0"/>
              <a:t>he </a:t>
            </a:r>
            <a:r>
              <a:rPr lang="en-US" dirty="0"/>
              <a:t>surgical </a:t>
            </a:r>
            <a:r>
              <a:rPr lang="en-US" dirty="0" smtClean="0"/>
              <a:t>technique</a:t>
            </a:r>
          </a:p>
          <a:p>
            <a:pPr>
              <a:buFont typeface="Wingdings" panose="05000000000000000000" pitchFamily="2" charset="2"/>
              <a:buChar char="Ø"/>
            </a:pPr>
            <a:r>
              <a:rPr lang="en-US" dirty="0" smtClean="0"/>
              <a:t> </a:t>
            </a:r>
            <a:r>
              <a:rPr lang="en-US" dirty="0"/>
              <a:t>A</a:t>
            </a:r>
            <a:r>
              <a:rPr lang="en-US" dirty="0" smtClean="0"/>
              <a:t>ntibiotic</a:t>
            </a:r>
            <a:r>
              <a:rPr lang="en-US" dirty="0" smtClean="0"/>
              <a:t>&amp; </a:t>
            </a:r>
            <a:r>
              <a:rPr lang="en-US" dirty="0"/>
              <a:t>corticosteroid </a:t>
            </a:r>
            <a:r>
              <a:rPr lang="en-US" dirty="0" smtClean="0"/>
              <a:t>use</a:t>
            </a:r>
          </a:p>
          <a:p>
            <a:pPr>
              <a:buFont typeface="Wingdings" panose="05000000000000000000" pitchFamily="2" charset="2"/>
              <a:buChar char="Ø"/>
            </a:pPr>
            <a:r>
              <a:rPr lang="en-US" dirty="0" smtClean="0"/>
              <a:t> </a:t>
            </a:r>
            <a:r>
              <a:rPr lang="en-US" dirty="0"/>
              <a:t>preemptive and </a:t>
            </a:r>
            <a:r>
              <a:rPr lang="en-US" dirty="0" smtClean="0"/>
              <a:t>postoperative pain management</a:t>
            </a:r>
          </a:p>
          <a:p>
            <a:pPr>
              <a:buFont typeface="Wingdings" panose="05000000000000000000" pitchFamily="2" charset="2"/>
              <a:buChar char="Ø"/>
            </a:pPr>
            <a:r>
              <a:rPr lang="en-US" dirty="0" smtClean="0"/>
              <a:t>  </a:t>
            </a:r>
            <a:r>
              <a:rPr lang="en-US" dirty="0"/>
              <a:t>patient’s perception of pain</a:t>
            </a:r>
          </a:p>
        </p:txBody>
      </p:sp>
    </p:spTree>
    <p:extLst>
      <p:ext uri="{BB962C8B-B14F-4D97-AF65-F5344CB8AC3E}">
        <p14:creationId xmlns:p14="http://schemas.microsoft.com/office/powerpoint/2010/main" val="179736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Discussion</a:t>
            </a:r>
            <a:endParaRPr lang="en-US" dirty="0">
              <a:solidFill>
                <a:srgbClr val="FF0066"/>
              </a:solidFill>
            </a:endParaRPr>
          </a:p>
        </p:txBody>
      </p:sp>
      <p:sp>
        <p:nvSpPr>
          <p:cNvPr id="3" name="Content Placeholder 2"/>
          <p:cNvSpPr>
            <a:spLocks noGrp="1"/>
          </p:cNvSpPr>
          <p:nvPr>
            <p:ph idx="1"/>
          </p:nvPr>
        </p:nvSpPr>
        <p:spPr/>
        <p:txBody>
          <a:bodyPr>
            <a:normAutofit/>
          </a:bodyPr>
          <a:lstStyle/>
          <a:p>
            <a:r>
              <a:rPr lang="en-US" dirty="0"/>
              <a:t>Pain following tonsillectomy is one of the most </a:t>
            </a:r>
            <a:r>
              <a:rPr lang="en-US" dirty="0" smtClean="0"/>
              <a:t>important complaints </a:t>
            </a:r>
          </a:p>
          <a:p>
            <a:r>
              <a:rPr lang="en-US" dirty="0" smtClean="0"/>
              <a:t> pain consequences :</a:t>
            </a:r>
            <a:endParaRPr lang="en-US" dirty="0"/>
          </a:p>
          <a:p>
            <a:pPr marL="514350" indent="-514350">
              <a:buFont typeface="+mj-lt"/>
              <a:buAutoNum type="arabicParenR"/>
            </a:pPr>
            <a:r>
              <a:rPr lang="en-US" dirty="0"/>
              <a:t>as excessive use of </a:t>
            </a:r>
            <a:r>
              <a:rPr lang="en-US" dirty="0" smtClean="0"/>
              <a:t>analgesics</a:t>
            </a:r>
          </a:p>
          <a:p>
            <a:pPr marL="514350" indent="-514350">
              <a:buFont typeface="+mj-lt"/>
              <a:buAutoNum type="arabicParenR"/>
            </a:pPr>
            <a:r>
              <a:rPr lang="en-US" dirty="0" smtClean="0"/>
              <a:t> </a:t>
            </a:r>
            <a:r>
              <a:rPr lang="en-US" dirty="0"/>
              <a:t>longer period of </a:t>
            </a:r>
            <a:r>
              <a:rPr lang="en-US" dirty="0" smtClean="0"/>
              <a:t>hospitalization</a:t>
            </a:r>
            <a:endParaRPr lang="en-US" dirty="0"/>
          </a:p>
          <a:p>
            <a:pPr marL="514350" indent="-514350">
              <a:buFont typeface="+mj-lt"/>
              <a:buAutoNum type="arabicParenR"/>
            </a:pPr>
            <a:r>
              <a:rPr lang="en-US" dirty="0" smtClean="0"/>
              <a:t>intolerance </a:t>
            </a:r>
            <a:r>
              <a:rPr lang="en-US" dirty="0"/>
              <a:t>to diet, which can lead to </a:t>
            </a:r>
            <a:r>
              <a:rPr lang="en-US" dirty="0" smtClean="0"/>
              <a:t>nutritional problem</a:t>
            </a:r>
          </a:p>
          <a:p>
            <a:pPr marL="514350" indent="-514350">
              <a:buFont typeface="+mj-lt"/>
              <a:buAutoNum type="arabicParenR"/>
            </a:pPr>
            <a:r>
              <a:rPr lang="en-US" dirty="0" smtClean="0"/>
              <a:t> </a:t>
            </a:r>
            <a:r>
              <a:rPr lang="en-US" dirty="0"/>
              <a:t>poorer quality of life</a:t>
            </a:r>
          </a:p>
        </p:txBody>
      </p:sp>
    </p:spTree>
    <p:extLst>
      <p:ext uri="{BB962C8B-B14F-4D97-AF65-F5344CB8AC3E}">
        <p14:creationId xmlns:p14="http://schemas.microsoft.com/office/powerpoint/2010/main" val="135533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Conclusion</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dirty="0" err="1"/>
              <a:t>P</a:t>
            </a:r>
            <a:r>
              <a:rPr lang="en-US" dirty="0" err="1" smtClean="0"/>
              <a:t>eritonsillar</a:t>
            </a:r>
            <a:r>
              <a:rPr lang="en-US" dirty="0" smtClean="0"/>
              <a:t> </a:t>
            </a:r>
            <a:r>
              <a:rPr lang="en-US" dirty="0"/>
              <a:t>infiltration of tramadol before</a:t>
            </a:r>
          </a:p>
          <a:p>
            <a:pPr marL="0" indent="0">
              <a:buNone/>
            </a:pPr>
            <a:r>
              <a:rPr lang="en-US" dirty="0" smtClean="0"/>
              <a:t>  operation </a:t>
            </a:r>
            <a:r>
              <a:rPr lang="en-US" dirty="0"/>
              <a:t>can decrease post tonsillectomy pain </a:t>
            </a:r>
          </a:p>
          <a:p>
            <a:r>
              <a:rPr lang="en-US" dirty="0"/>
              <a:t>W</a:t>
            </a:r>
            <a:r>
              <a:rPr lang="en-US" dirty="0" smtClean="0"/>
              <a:t>ithout </a:t>
            </a:r>
            <a:r>
              <a:rPr lang="en-US" dirty="0"/>
              <a:t>any hemodynamic instability, sedation, </a:t>
            </a:r>
            <a:r>
              <a:rPr lang="en-US" dirty="0" smtClean="0"/>
              <a:t>or hallucinations</a:t>
            </a:r>
            <a:r>
              <a:rPr lang="en-US" dirty="0"/>
              <a:t>. </a:t>
            </a:r>
          </a:p>
          <a:p>
            <a:r>
              <a:rPr lang="en-US" dirty="0" smtClean="0"/>
              <a:t> </a:t>
            </a:r>
            <a:r>
              <a:rPr lang="en-US" dirty="0"/>
              <a:t>D</a:t>
            </a:r>
            <a:r>
              <a:rPr lang="en-US" dirty="0" smtClean="0"/>
              <a:t>ecrease </a:t>
            </a:r>
            <a:r>
              <a:rPr lang="en-US" dirty="0"/>
              <a:t>analgesic consumption</a:t>
            </a:r>
          </a:p>
          <a:p>
            <a:r>
              <a:rPr lang="en-US" dirty="0" smtClean="0"/>
              <a:t>Decrease  </a:t>
            </a:r>
            <a:r>
              <a:rPr lang="en-US" dirty="0"/>
              <a:t>time to the beginning of oral liquid </a:t>
            </a:r>
            <a:r>
              <a:rPr lang="en-US" dirty="0" smtClean="0"/>
              <a:t>diet</a:t>
            </a:r>
            <a:endParaRPr lang="en-US" dirty="0"/>
          </a:p>
        </p:txBody>
      </p:sp>
    </p:spTree>
    <p:extLst>
      <p:ext uri="{BB962C8B-B14F-4D97-AF65-F5344CB8AC3E}">
        <p14:creationId xmlns:p14="http://schemas.microsoft.com/office/powerpoint/2010/main" val="1900727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Conclusion</a:t>
            </a:r>
            <a:endParaRPr lang="en-US" dirty="0"/>
          </a:p>
        </p:txBody>
      </p:sp>
      <p:sp>
        <p:nvSpPr>
          <p:cNvPr id="3" name="Content Placeholder 2"/>
          <p:cNvSpPr>
            <a:spLocks noGrp="1"/>
          </p:cNvSpPr>
          <p:nvPr>
            <p:ph idx="1"/>
          </p:nvPr>
        </p:nvSpPr>
        <p:spPr/>
        <p:txBody>
          <a:bodyPr>
            <a:normAutofit/>
          </a:bodyPr>
          <a:lstStyle/>
          <a:p>
            <a:r>
              <a:rPr lang="en-US" dirty="0" smtClean="0"/>
              <a:t>Therefore</a:t>
            </a:r>
            <a:r>
              <a:rPr lang="en-US" dirty="0"/>
              <a:t>, we recommend </a:t>
            </a:r>
            <a:r>
              <a:rPr lang="en-US" dirty="0" smtClean="0"/>
              <a:t>the use </a:t>
            </a:r>
            <a:r>
              <a:rPr lang="en-US" dirty="0"/>
              <a:t>of tramadol for management of </a:t>
            </a:r>
            <a:r>
              <a:rPr lang="en-US" dirty="0" smtClean="0"/>
              <a:t>post tonsillectomy</a:t>
            </a:r>
            <a:endParaRPr lang="en-US" dirty="0"/>
          </a:p>
          <a:p>
            <a:endParaRPr lang="en-US" dirty="0"/>
          </a:p>
        </p:txBody>
      </p:sp>
    </p:spTree>
    <p:extLst>
      <p:ext uri="{BB962C8B-B14F-4D97-AF65-F5344CB8AC3E}">
        <p14:creationId xmlns:p14="http://schemas.microsoft.com/office/powerpoint/2010/main" val="1873943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p:txBody>
          <a:bodyPr>
            <a:normAutofit/>
          </a:bodyPr>
          <a:lstStyle/>
          <a:p>
            <a:r>
              <a:rPr lang="en-US" sz="1800" dirty="0" err="1"/>
              <a:t>gur</a:t>
            </a:r>
            <a:r>
              <a:rPr lang="en-US" sz="1800" dirty="0"/>
              <a:t> MB, Yilmaz M, </a:t>
            </a:r>
            <a:r>
              <a:rPr lang="en-US" sz="1800" dirty="0" err="1"/>
              <a:t>Altunkaya</a:t>
            </a:r>
            <a:r>
              <a:rPr lang="en-US" sz="1800" dirty="0"/>
              <a:t> H, </a:t>
            </a:r>
            <a:r>
              <a:rPr lang="en-US" sz="1800" dirty="0" err="1"/>
              <a:t>Cinar</a:t>
            </a:r>
            <a:r>
              <a:rPr lang="en-US" sz="1800" dirty="0"/>
              <a:t> F, </a:t>
            </a:r>
            <a:r>
              <a:rPr lang="en-US" sz="1800" dirty="0" err="1"/>
              <a:t>Ozer</a:t>
            </a:r>
            <a:r>
              <a:rPr lang="en-US" sz="1800" dirty="0"/>
              <a:t> Y, </a:t>
            </a:r>
            <a:r>
              <a:rPr lang="en-US" sz="1800" dirty="0" err="1"/>
              <a:t>Beder</a:t>
            </a:r>
            <a:r>
              <a:rPr lang="en-US" sz="1800" dirty="0"/>
              <a:t> L. </a:t>
            </a:r>
            <a:r>
              <a:rPr lang="en-US" sz="1800" dirty="0" smtClean="0"/>
              <a:t>Effect of </a:t>
            </a:r>
            <a:r>
              <a:rPr lang="en-US" sz="1800" dirty="0"/>
              <a:t>Intramuscular and </a:t>
            </a:r>
            <a:r>
              <a:rPr lang="en-US" sz="1800" dirty="0" err="1"/>
              <a:t>peritonsillar</a:t>
            </a:r>
            <a:r>
              <a:rPr lang="en-US" sz="1800" dirty="0"/>
              <a:t> injection of tramadol </a:t>
            </a:r>
            <a:r>
              <a:rPr lang="en-US" sz="1800" dirty="0" smtClean="0"/>
              <a:t>before tonsillectomy</a:t>
            </a:r>
            <a:r>
              <a:rPr lang="en-US" sz="1800" dirty="0"/>
              <a:t>: a double blind randomized, </a:t>
            </a:r>
            <a:r>
              <a:rPr lang="en-US" sz="1800" dirty="0" smtClean="0"/>
              <a:t>placebo-controlled clinical </a:t>
            </a:r>
            <a:r>
              <a:rPr lang="en-US" sz="1800" dirty="0"/>
              <a:t>trial. </a:t>
            </a:r>
            <a:r>
              <a:rPr lang="en-US" sz="1800" dirty="0" err="1"/>
              <a:t>Int</a:t>
            </a:r>
            <a:r>
              <a:rPr lang="en-US" sz="1800" dirty="0"/>
              <a:t> J </a:t>
            </a:r>
            <a:r>
              <a:rPr lang="en-US" sz="1800" dirty="0" err="1"/>
              <a:t>Pediatr</a:t>
            </a:r>
            <a:r>
              <a:rPr lang="en-US" sz="1800" dirty="0"/>
              <a:t> </a:t>
            </a:r>
            <a:r>
              <a:rPr lang="en-US" sz="1800" dirty="0" err="1"/>
              <a:t>Otorhinolaryngol</a:t>
            </a:r>
            <a:r>
              <a:rPr lang="en-US" sz="1800" dirty="0"/>
              <a:t>. 2008;72:241-8</a:t>
            </a:r>
            <a:r>
              <a:rPr lang="en-US" sz="1800" dirty="0" smtClean="0"/>
              <a:t>.</a:t>
            </a:r>
          </a:p>
          <a:p>
            <a:r>
              <a:rPr lang="en-US" sz="1800" dirty="0" err="1"/>
              <a:t>ngelhardt</a:t>
            </a:r>
            <a:r>
              <a:rPr lang="en-US" sz="1800" dirty="0"/>
              <a:t> T, Steel E, Johnston G, </a:t>
            </a:r>
            <a:r>
              <a:rPr lang="en-US" sz="1800" dirty="0" err="1"/>
              <a:t>Veitch</a:t>
            </a:r>
            <a:r>
              <a:rPr lang="en-US" sz="1800" dirty="0"/>
              <a:t> DY. Tramadol for pain </a:t>
            </a:r>
            <a:r>
              <a:rPr lang="en-US" sz="1800" dirty="0" smtClean="0"/>
              <a:t>relief in </a:t>
            </a:r>
            <a:r>
              <a:rPr lang="en-US" sz="1800" dirty="0"/>
              <a:t>children undergoing tonsillectomy; a comparison with </a:t>
            </a:r>
            <a:r>
              <a:rPr lang="en-US" sz="1800" dirty="0" err="1" smtClean="0"/>
              <a:t>morphin.Paediatr</a:t>
            </a:r>
            <a:r>
              <a:rPr lang="en-US" sz="1800" dirty="0" smtClean="0"/>
              <a:t> </a:t>
            </a:r>
            <a:r>
              <a:rPr lang="en-US" sz="1800" dirty="0" err="1"/>
              <a:t>Anaesth</a:t>
            </a:r>
            <a:r>
              <a:rPr lang="en-US" sz="1800" dirty="0"/>
              <a:t>. 2003;13:249-52</a:t>
            </a:r>
            <a:r>
              <a:rPr lang="en-US" sz="1800" dirty="0" smtClean="0"/>
              <a:t>.</a:t>
            </a:r>
          </a:p>
          <a:p>
            <a:r>
              <a:rPr lang="en-US" sz="1800" dirty="0"/>
              <a:t>al D, </a:t>
            </a:r>
            <a:r>
              <a:rPr lang="en-US" sz="1800" dirty="0" err="1"/>
              <a:t>Celebi</a:t>
            </a:r>
            <a:r>
              <a:rPr lang="en-US" sz="1800" dirty="0"/>
              <a:t> N, Elvan EG, </a:t>
            </a:r>
            <a:r>
              <a:rPr lang="en-US" sz="1800" dirty="0" err="1"/>
              <a:t>Celiker</a:t>
            </a:r>
            <a:r>
              <a:rPr lang="en-US" sz="1800" dirty="0"/>
              <a:t> V, </a:t>
            </a:r>
            <a:r>
              <a:rPr lang="en-US" sz="1800" dirty="0" err="1"/>
              <a:t>Aypar</a:t>
            </a:r>
            <a:r>
              <a:rPr lang="en-US" sz="1800" dirty="0"/>
              <a:t> U. The </a:t>
            </a:r>
            <a:r>
              <a:rPr lang="en-US" sz="1800" dirty="0" smtClean="0"/>
              <a:t>efficacy of </a:t>
            </a:r>
            <a:r>
              <a:rPr lang="en-US" sz="1800" dirty="0"/>
              <a:t>intravenous or </a:t>
            </a:r>
            <a:r>
              <a:rPr lang="en-US" sz="1800" dirty="0" err="1"/>
              <a:t>peritonsillar</a:t>
            </a:r>
            <a:r>
              <a:rPr lang="en-US" sz="1800" dirty="0"/>
              <a:t> infiltration of </a:t>
            </a:r>
            <a:r>
              <a:rPr lang="en-US" sz="1800" dirty="0" err="1"/>
              <a:t>ketamin</a:t>
            </a:r>
            <a:r>
              <a:rPr lang="en-US" sz="1800" dirty="0"/>
              <a:t> </a:t>
            </a:r>
            <a:r>
              <a:rPr lang="en-US" sz="1800" dirty="0" smtClean="0"/>
              <a:t>for postoperative </a:t>
            </a:r>
            <a:r>
              <a:rPr lang="en-US" sz="1800" dirty="0"/>
              <a:t>in children following </a:t>
            </a:r>
            <a:r>
              <a:rPr lang="en-US" sz="1800" dirty="0" err="1"/>
              <a:t>adenotonsillectomy</a:t>
            </a:r>
            <a:r>
              <a:rPr lang="en-US" sz="1800" dirty="0"/>
              <a:t>. </a:t>
            </a:r>
            <a:r>
              <a:rPr lang="en-US" sz="1800" dirty="0" err="1" smtClean="0"/>
              <a:t>Paediatr</a:t>
            </a:r>
            <a:r>
              <a:rPr lang="en-US" sz="1800" dirty="0"/>
              <a:t> </a:t>
            </a:r>
            <a:r>
              <a:rPr lang="en-US" sz="1800" dirty="0" err="1" smtClean="0"/>
              <a:t>Anaesth</a:t>
            </a:r>
            <a:r>
              <a:rPr lang="en-US" sz="1800" dirty="0"/>
              <a:t>. 2007;17:263-9</a:t>
            </a:r>
            <a:r>
              <a:rPr lang="en-US" sz="1800" dirty="0" smtClean="0"/>
              <a:t>. </a:t>
            </a:r>
          </a:p>
          <a:p>
            <a:r>
              <a:rPr lang="en-US" sz="1800" dirty="0" err="1"/>
              <a:t>Honarmand</a:t>
            </a:r>
            <a:r>
              <a:rPr lang="en-US" sz="1800" dirty="0"/>
              <a:t> A, </a:t>
            </a:r>
            <a:r>
              <a:rPr lang="en-US" sz="1800" dirty="0" err="1"/>
              <a:t>Safavi</a:t>
            </a:r>
            <a:r>
              <a:rPr lang="en-US" sz="1800" dirty="0"/>
              <a:t> MR, </a:t>
            </a:r>
            <a:r>
              <a:rPr lang="en-US" sz="1800" dirty="0" err="1"/>
              <a:t>Jamshidi</a:t>
            </a:r>
            <a:r>
              <a:rPr lang="en-US" sz="1800" dirty="0"/>
              <a:t> M. The </a:t>
            </a:r>
            <a:r>
              <a:rPr lang="en-US" sz="1800" dirty="0" smtClean="0"/>
              <a:t>preventative analgesic </a:t>
            </a:r>
            <a:r>
              <a:rPr lang="en-US" sz="1800" dirty="0"/>
              <a:t>effect of </a:t>
            </a:r>
            <a:r>
              <a:rPr lang="en-US" sz="1800" dirty="0" err="1"/>
              <a:t>preincisional</a:t>
            </a:r>
            <a:r>
              <a:rPr lang="en-US" sz="1800" dirty="0"/>
              <a:t> </a:t>
            </a:r>
            <a:r>
              <a:rPr lang="en-US" sz="1800" dirty="0" err="1"/>
              <a:t>peritonsillar</a:t>
            </a:r>
            <a:r>
              <a:rPr lang="en-US" sz="1800" dirty="0"/>
              <a:t> infiltration of </a:t>
            </a:r>
            <a:r>
              <a:rPr lang="en-US" sz="1800" dirty="0" smtClean="0"/>
              <a:t>two low </a:t>
            </a:r>
            <a:r>
              <a:rPr lang="en-US" sz="1800" dirty="0"/>
              <a:t>doses of </a:t>
            </a:r>
            <a:r>
              <a:rPr lang="en-US" sz="1800" dirty="0" err="1"/>
              <a:t>ketamin</a:t>
            </a:r>
            <a:r>
              <a:rPr lang="en-US" sz="1800" dirty="0"/>
              <a:t> for postoperative pain relief in </a:t>
            </a:r>
            <a:r>
              <a:rPr lang="en-US" sz="1800" dirty="0" smtClean="0"/>
              <a:t>children following </a:t>
            </a:r>
            <a:r>
              <a:rPr lang="en-US" sz="1800" dirty="0" err="1"/>
              <a:t>adenotonsillectomy</a:t>
            </a:r>
            <a:r>
              <a:rPr lang="en-US" sz="1800" dirty="0"/>
              <a:t>. A randomized, </a:t>
            </a:r>
            <a:r>
              <a:rPr lang="en-US" sz="1800" dirty="0" smtClean="0"/>
              <a:t>double-blind, placebo-controlled </a:t>
            </a:r>
            <a:r>
              <a:rPr lang="en-US" sz="1800" dirty="0"/>
              <a:t>study. </a:t>
            </a:r>
            <a:r>
              <a:rPr lang="en-US" sz="1800" dirty="0" err="1"/>
              <a:t>Paediatr</a:t>
            </a:r>
            <a:r>
              <a:rPr lang="en-US" sz="1800" dirty="0"/>
              <a:t> </a:t>
            </a:r>
            <a:r>
              <a:rPr lang="en-US" sz="1800" dirty="0" err="1"/>
              <a:t>Anaesth</a:t>
            </a:r>
            <a:r>
              <a:rPr lang="en-US" sz="1800" dirty="0"/>
              <a:t>. 2008;18:508-14.</a:t>
            </a:r>
          </a:p>
        </p:txBody>
      </p:sp>
    </p:spTree>
    <p:extLst>
      <p:ext uri="{BB962C8B-B14F-4D97-AF65-F5344CB8AC3E}">
        <p14:creationId xmlns:p14="http://schemas.microsoft.com/office/powerpoint/2010/main" val="2745829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Thanks for Attention</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endParaRPr lang="en-US"/>
          </a:p>
        </p:txBody>
      </p:sp>
      <p:pic>
        <p:nvPicPr>
          <p:cNvPr id="1026" name="Picture 2" descr="D:\pain\ice-c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412358"/>
            <a:ext cx="8778240" cy="586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7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indication for tonsillectomy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74" t="16418" r="8866" b="9535"/>
          <a:stretch/>
        </p:blipFill>
        <p:spPr bwMode="auto">
          <a:xfrm>
            <a:off x="1142999" y="1509823"/>
            <a:ext cx="6742668"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2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indication for tonsillectomy</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47" t="16419" r="4288" b="10650"/>
          <a:stretch/>
        </p:blipFill>
        <p:spPr bwMode="auto">
          <a:xfrm>
            <a:off x="1066800" y="1752599"/>
            <a:ext cx="721023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58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tonsillectomy techniques</a:t>
            </a:r>
            <a:endParaRPr lang="en-US" dirty="0"/>
          </a:p>
        </p:txBody>
      </p:sp>
      <p:sp>
        <p:nvSpPr>
          <p:cNvPr id="3" name="Content Placeholder 2"/>
          <p:cNvSpPr>
            <a:spLocks noGrp="1"/>
          </p:cNvSpPr>
          <p:nvPr>
            <p:ph idx="1"/>
          </p:nvPr>
        </p:nvSpPr>
        <p:spPr/>
        <p:txBody>
          <a:bodyPr/>
          <a:lstStyle/>
          <a:p>
            <a:r>
              <a:rPr lang="en-US" dirty="0"/>
              <a:t>sharp </a:t>
            </a:r>
            <a:r>
              <a:rPr lang="en-US" dirty="0" smtClean="0"/>
              <a:t>dissection</a:t>
            </a:r>
          </a:p>
          <a:p>
            <a:r>
              <a:rPr lang="en-US" dirty="0" err="1" smtClean="0"/>
              <a:t>Electrocauterization</a:t>
            </a:r>
            <a:endParaRPr lang="en-US" dirty="0" smtClean="0"/>
          </a:p>
          <a:p>
            <a:r>
              <a:rPr lang="en-US" dirty="0" smtClean="0"/>
              <a:t>Lasers(KTP,CO2)</a:t>
            </a:r>
          </a:p>
          <a:p>
            <a:r>
              <a:rPr lang="en-US" dirty="0" err="1" smtClean="0"/>
              <a:t>Coblation</a:t>
            </a:r>
            <a:endParaRPr lang="en-US" dirty="0" smtClean="0"/>
          </a:p>
          <a:p>
            <a:r>
              <a:rPr lang="en-US" dirty="0" err="1" smtClean="0"/>
              <a:t>microdebrider</a:t>
            </a:r>
            <a:endParaRPr lang="en-US" dirty="0"/>
          </a:p>
          <a:p>
            <a:endParaRPr lang="en-US" dirty="0"/>
          </a:p>
          <a:p>
            <a:endParaRPr lang="en-US" dirty="0"/>
          </a:p>
        </p:txBody>
      </p:sp>
    </p:spTree>
    <p:extLst>
      <p:ext uri="{BB962C8B-B14F-4D97-AF65-F5344CB8AC3E}">
        <p14:creationId xmlns:p14="http://schemas.microsoft.com/office/powerpoint/2010/main" val="280800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rPr>
              <a:t>Introduction</a:t>
            </a:r>
            <a:endParaRPr lang="en-US" dirty="0"/>
          </a:p>
        </p:txBody>
      </p:sp>
      <p:sp>
        <p:nvSpPr>
          <p:cNvPr id="3" name="Content Placeholder 2"/>
          <p:cNvSpPr>
            <a:spLocks noGrp="1"/>
          </p:cNvSpPr>
          <p:nvPr>
            <p:ph idx="1"/>
          </p:nvPr>
        </p:nvSpPr>
        <p:spPr/>
        <p:txBody>
          <a:bodyPr/>
          <a:lstStyle/>
          <a:p>
            <a:endParaRPr lang="en-US"/>
          </a:p>
        </p:txBody>
      </p:sp>
      <p:pic>
        <p:nvPicPr>
          <p:cNvPr id="4098" name="Picture 2" descr="D:\pain\45.jpg"/>
          <p:cNvPicPr>
            <a:picLocks noChangeAspect="1" noChangeArrowheads="1"/>
          </p:cNvPicPr>
          <p:nvPr/>
        </p:nvPicPr>
        <p:blipFill rotWithShape="1">
          <a:blip r:embed="rId2">
            <a:extLst>
              <a:ext uri="{28A0092B-C50C-407E-A947-70E740481C1C}">
                <a14:useLocalDpi xmlns:a14="http://schemas.microsoft.com/office/drawing/2010/main" val="0"/>
              </a:ext>
            </a:extLst>
          </a:blip>
          <a:srcRect t="701" b="-701"/>
          <a:stretch/>
        </p:blipFill>
        <p:spPr bwMode="auto">
          <a:xfrm>
            <a:off x="838200" y="1309222"/>
            <a:ext cx="7767087"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7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rPr>
              <a:t>Introduction</a:t>
            </a:r>
            <a:endParaRPr lang="en-US" dirty="0"/>
          </a:p>
        </p:txBody>
      </p:sp>
      <p:sp>
        <p:nvSpPr>
          <p:cNvPr id="3" name="Content Placeholder 2"/>
          <p:cNvSpPr>
            <a:spLocks noGrp="1"/>
          </p:cNvSpPr>
          <p:nvPr>
            <p:ph idx="1"/>
          </p:nvPr>
        </p:nvSpPr>
        <p:spPr/>
        <p:txBody>
          <a:bodyPr/>
          <a:lstStyle/>
          <a:p>
            <a:r>
              <a:rPr lang="en-US" dirty="0" smtClean="0"/>
              <a:t>Sharp dissection  slightly less postoperative pain</a:t>
            </a:r>
          </a:p>
          <a:p>
            <a:r>
              <a:rPr lang="en-US" dirty="0" err="1" smtClean="0"/>
              <a:t>Electrocautery</a:t>
            </a:r>
            <a:r>
              <a:rPr lang="en-US" dirty="0" smtClean="0"/>
              <a:t> less in intraoperative blood loss</a:t>
            </a:r>
          </a:p>
          <a:p>
            <a:pPr marL="0" indent="0">
              <a:buNone/>
            </a:pPr>
            <a:r>
              <a:rPr lang="en-US" dirty="0" smtClean="0"/>
              <a:t>   But more postoperative pain</a:t>
            </a:r>
          </a:p>
          <a:p>
            <a:r>
              <a:rPr lang="en-US" dirty="0" smtClean="0"/>
              <a:t>Sub total tonsillectomy less postoperative pain but more recurrence rate</a:t>
            </a:r>
            <a:endParaRPr lang="en-US" dirty="0"/>
          </a:p>
        </p:txBody>
      </p:sp>
    </p:spTree>
    <p:extLst>
      <p:ext uri="{BB962C8B-B14F-4D97-AF65-F5344CB8AC3E}">
        <p14:creationId xmlns:p14="http://schemas.microsoft.com/office/powerpoint/2010/main" val="374595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Tonsillectomy complications</a:t>
            </a:r>
            <a:endParaRPr lang="en-US" dirty="0"/>
          </a:p>
        </p:txBody>
      </p:sp>
      <p:sp>
        <p:nvSpPr>
          <p:cNvPr id="3" name="Content Placeholder 2"/>
          <p:cNvSpPr>
            <a:spLocks noGrp="1"/>
          </p:cNvSpPr>
          <p:nvPr>
            <p:ph idx="1"/>
          </p:nvPr>
        </p:nvSpPr>
        <p:spPr/>
        <p:txBody>
          <a:bodyPr/>
          <a:lstStyle/>
          <a:p>
            <a:r>
              <a:rPr lang="en-US" dirty="0"/>
              <a:t>Postoperative Hemorrhage</a:t>
            </a:r>
            <a:endParaRPr lang="en-US" dirty="0" smtClean="0"/>
          </a:p>
          <a:p>
            <a:r>
              <a:rPr lang="en-US" dirty="0" smtClean="0"/>
              <a:t>Airway </a:t>
            </a:r>
            <a:r>
              <a:rPr lang="en-US" dirty="0"/>
              <a:t>Obstruction and Pulmonary </a:t>
            </a:r>
            <a:r>
              <a:rPr lang="en-US" dirty="0" smtClean="0"/>
              <a:t>Edema</a:t>
            </a:r>
          </a:p>
          <a:p>
            <a:r>
              <a:rPr lang="en-US" dirty="0" err="1" smtClean="0"/>
              <a:t>Velopharyngeal</a:t>
            </a:r>
            <a:r>
              <a:rPr lang="en-US" dirty="0" smtClean="0"/>
              <a:t> Insufficiency</a:t>
            </a:r>
          </a:p>
          <a:p>
            <a:r>
              <a:rPr lang="en-US" dirty="0"/>
              <a:t>Nasopharyngeal </a:t>
            </a:r>
            <a:r>
              <a:rPr lang="en-US" dirty="0" smtClean="0"/>
              <a:t>Stenosis</a:t>
            </a:r>
          </a:p>
          <a:p>
            <a:r>
              <a:rPr lang="en-US" dirty="0"/>
              <a:t>Cervical Spine </a:t>
            </a:r>
            <a:r>
              <a:rPr lang="en-US" dirty="0" smtClean="0"/>
              <a:t>Complications</a:t>
            </a:r>
          </a:p>
          <a:p>
            <a:r>
              <a:rPr lang="en-US" dirty="0" smtClean="0"/>
              <a:t>pain</a:t>
            </a:r>
          </a:p>
          <a:p>
            <a:endParaRPr lang="en-US" dirty="0"/>
          </a:p>
        </p:txBody>
      </p:sp>
    </p:spTree>
    <p:extLst>
      <p:ext uri="{BB962C8B-B14F-4D97-AF65-F5344CB8AC3E}">
        <p14:creationId xmlns:p14="http://schemas.microsoft.com/office/powerpoint/2010/main" val="1042402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915</TotalTime>
  <Words>1143</Words>
  <Application>Microsoft Office PowerPoint</Application>
  <PresentationFormat>On-screen Show (4:3)</PresentationFormat>
  <Paragraphs>164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Module</vt:lpstr>
      <vt:lpstr>IN THE NAME OF GOD</vt:lpstr>
      <vt:lpstr>Post Tonsillectomy Pain </vt:lpstr>
      <vt:lpstr>Introduction</vt:lpstr>
      <vt:lpstr>Surgical indication for tonsillectomy</vt:lpstr>
      <vt:lpstr>Surgical indication for tonsillectomy</vt:lpstr>
      <vt:lpstr>Multiple tonsillectomy techniques</vt:lpstr>
      <vt:lpstr>Introduction</vt:lpstr>
      <vt:lpstr>Introduction</vt:lpstr>
      <vt:lpstr>Tonsillectomy complications</vt:lpstr>
      <vt:lpstr>Tonsillar innervation</vt:lpstr>
      <vt:lpstr>PowerPoint Presentation</vt:lpstr>
      <vt:lpstr>PowerPoint Presentation</vt:lpstr>
      <vt:lpstr>Introduction</vt:lpstr>
      <vt:lpstr>Pappas AL et al,1998</vt:lpstr>
      <vt:lpstr>Samarkandi AH,et al,2004</vt:lpstr>
      <vt:lpstr>Ugur MB,et al,2008</vt:lpstr>
      <vt:lpstr>Saeed Khademi et al,2011</vt:lpstr>
      <vt:lpstr>V. Hermans et al.2012</vt:lpstr>
      <vt:lpstr>Z.Sarafraz et al 2013</vt:lpstr>
      <vt:lpstr>Z.Sarafraz et al 2013</vt:lpstr>
      <vt:lpstr>Introduction (Sarafraz et al 2014)</vt:lpstr>
      <vt:lpstr>PowerPoint Presentation</vt:lpstr>
      <vt:lpstr>Inclusion Criteria</vt:lpstr>
      <vt:lpstr>Exclusion Criteria</vt:lpstr>
      <vt:lpstr>Material &amp; Methods</vt:lpstr>
      <vt:lpstr>Materials and methods</vt:lpstr>
      <vt:lpstr>Results</vt:lpstr>
      <vt:lpstr>Discussion</vt:lpstr>
      <vt:lpstr>Discussion</vt:lpstr>
      <vt:lpstr>Discussion</vt:lpstr>
      <vt:lpstr>Conclusion</vt:lpstr>
      <vt:lpstr>Conclusion</vt:lpstr>
      <vt:lpstr>References</vt:lpstr>
      <vt:lpstr>Thanks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Makhmal</dc:creator>
  <cp:lastModifiedBy>Makhmal</cp:lastModifiedBy>
  <cp:revision>65</cp:revision>
  <dcterms:created xsi:type="dcterms:W3CDTF">2014-01-22T15:35:31Z</dcterms:created>
  <dcterms:modified xsi:type="dcterms:W3CDTF">2015-03-18T16:57:42Z</dcterms:modified>
</cp:coreProperties>
</file>