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8" r:id="rId4"/>
    <p:sldId id="259" r:id="rId5"/>
    <p:sldId id="29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90" r:id="rId17"/>
    <p:sldId id="270" r:id="rId18"/>
    <p:sldId id="271" r:id="rId19"/>
    <p:sldId id="272" r:id="rId20"/>
    <p:sldId id="273" r:id="rId21"/>
    <p:sldId id="274" r:id="rId22"/>
    <p:sldId id="275" r:id="rId23"/>
    <p:sldId id="293" r:id="rId24"/>
    <p:sldId id="276" r:id="rId25"/>
    <p:sldId id="277" r:id="rId26"/>
    <p:sldId id="284" r:id="rId27"/>
    <p:sldId id="278" r:id="rId28"/>
    <p:sldId id="281" r:id="rId29"/>
    <p:sldId id="279" r:id="rId30"/>
    <p:sldId id="280" r:id="rId31"/>
    <p:sldId id="282" r:id="rId32"/>
    <p:sldId id="291" r:id="rId33"/>
    <p:sldId id="283" r:id="rId34"/>
    <p:sldId id="285" r:id="rId35"/>
    <p:sldId id="288" r:id="rId36"/>
    <p:sldId id="289" r:id="rId37"/>
    <p:sldId id="286" r:id="rId3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9" autoAdjust="0"/>
    <p:restoredTop sz="90617" autoAdjust="0"/>
  </p:normalViewPr>
  <p:slideViewPr>
    <p:cSldViewPr snapToGrid="0">
      <p:cViewPr>
        <p:scale>
          <a:sx n="50" d="100"/>
          <a:sy n="50" d="100"/>
        </p:scale>
        <p:origin x="-63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IC50 measurement cell lines</a:t>
            </a:r>
          </a:p>
        </c:rich>
      </c:tx>
      <c:layout>
        <c:manualLayout>
          <c:xMode val="edge"/>
          <c:yMode val="edge"/>
          <c:x val="0.29055555555555551"/>
          <c:y val="1.98412698412698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</c:dPt>
          <c:cat>
            <c:strRef>
              <c:f>Sheet1!$A$2:$A$6</c:f>
              <c:strCache>
                <c:ptCount val="5"/>
                <c:pt idx="0">
                  <c:v>KB</c:v>
                </c:pt>
                <c:pt idx="1">
                  <c:v>MCF-7</c:v>
                </c:pt>
                <c:pt idx="2">
                  <c:v>HT-29</c:v>
                </c:pt>
                <c:pt idx="3">
                  <c:v>HeLa</c:v>
                </c:pt>
                <c:pt idx="4">
                  <c:v>HFF2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6.5</c:v>
                </c:pt>
                <c:pt idx="1">
                  <c:v>7</c:v>
                </c:pt>
                <c:pt idx="2">
                  <c:v>12.5</c:v>
                </c:pt>
                <c:pt idx="3">
                  <c:v>15</c:v>
                </c:pt>
                <c:pt idx="4">
                  <c:v>28.88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897728"/>
        <c:axId val="143899648"/>
      </c:barChart>
      <c:catAx>
        <c:axId val="143897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Cell Line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899648"/>
        <c:crosses val="autoZero"/>
        <c:auto val="1"/>
        <c:lblAlgn val="ctr"/>
        <c:lblOffset val="100"/>
        <c:noMultiLvlLbl val="0"/>
      </c:catAx>
      <c:valAx>
        <c:axId val="143899648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IC50 (ng/mL)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897728"/>
        <c:crosses val="autoZero"/>
        <c:crossBetween val="between"/>
      </c:valAx>
      <c:spPr>
        <a:solidFill>
          <a:schemeClr val="lt1"/>
        </a:solidFill>
        <a:ln w="28575" cap="rnd" cmpd="sng" algn="ctr">
          <a:solidFill>
            <a:schemeClr val="dk1"/>
          </a:solidFill>
          <a:prstDash val="solid"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accent4">
            <a:tint val="65000"/>
            <a:lumMod val="110000"/>
          </a:schemeClr>
        </a:gs>
        <a:gs pos="88000">
          <a:schemeClr val="accent4">
            <a:tint val="90000"/>
          </a:schemeClr>
        </a:gs>
      </a:gsLst>
      <a:lin ang="5400000" scaled="0"/>
    </a:gradFill>
    <a:ln w="12700" cap="rnd" cmpd="sng" algn="ctr">
      <a:solidFill>
        <a:schemeClr val="accent4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8541490-4FB0-4648-B8FB-FB1285292C8B}" type="datetimeFigureOut">
              <a:rPr lang="en-US" smtClean="0"/>
              <a:t>7/25/2012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C5A0D82-5124-4819-BEFA-1D9157EAC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91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610C3FD-E2F3-4018-8ADB-B98124BBFD20}" type="datetimeFigureOut">
              <a:rPr lang="en-US" smtClean="0"/>
              <a:t>7/25/2012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3A8519D-8531-441C-97C6-D9621EBFB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72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72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36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42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9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62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25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54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32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30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84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74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307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60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33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78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158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23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76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970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51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53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335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56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925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293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879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957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266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901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24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16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79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10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14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46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8519D-8531-441C-97C6-D9621EBFBD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41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fakhroueian@ut.ac.i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2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98" y="155731"/>
            <a:ext cx="10858500" cy="3556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600" y="5797708"/>
            <a:ext cx="3615400" cy="122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7991" y="3427828"/>
            <a:ext cx="9856871" cy="181588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Formulation of Nanocomposite drug containing fine ZnO Q-dots, and consideration of invitro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cytotoxicity evaluation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mouth KB44, breast MCF7, colon HT29, and HeLa Cancer Cell Lines, and invivo mouse ear swelling tests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6887" y="5428376"/>
            <a:ext cx="7129713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Fakhroueian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Alireza Mozafari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Dehshiri,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Peyman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Keyhanvar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43439">
            <a:off x="10287907" y="4027246"/>
            <a:ext cx="1562288" cy="19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2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792" y="527360"/>
            <a:ext cx="9920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IC50 for HFF2 normal cell line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(Human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foreskin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fibroblasts)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28.88 ng/mL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exactly: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4.44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4.12, 2.31 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fold higher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 others.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26617" y="2072030"/>
            <a:ext cx="391301" cy="20341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380226" y="2072030"/>
            <a:ext cx="1669046" cy="34143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66822" y="2019610"/>
            <a:ext cx="2846718" cy="33632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049272" y="2019610"/>
            <a:ext cx="5421868" cy="23896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8792" y="4106174"/>
            <a:ext cx="2242868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KB= 6.5 ng /ml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0.0065 µg/ml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0121" y="5486400"/>
            <a:ext cx="197734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MCF7=7 ng/ml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0.007 µg/ml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8868" y="4891004"/>
            <a:ext cx="2786332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HT-29 (12.5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ng/ml)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0.0125 µg/ml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33117" y="4412086"/>
            <a:ext cx="236363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HeLa (15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ng/ml)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0.015µg/ml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428" y="1500996"/>
            <a:ext cx="3856337" cy="188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9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74" y="452601"/>
            <a:ext cx="5106837" cy="33960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734465" y="1165437"/>
            <a:ext cx="627350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1000, 500, 400, 250, 200,125, 100, 50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25  ng/ml the concentrations of KB cell lines.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6897" y="3992869"/>
            <a:ext cx="10167879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IC50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mouth cancer cell lines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KB</a:t>
            </a:r>
            <a:r>
              <a:rPr lang="fa-I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 ( is 6.5 ng/ml)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9087" y="5052264"/>
            <a:ext cx="91497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1.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represents survival % of ZnO QD NPs as nanofluid cytotoxicity against cancer cell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KB 144.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47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57" y="609018"/>
            <a:ext cx="6221665" cy="3997488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ectangle 4"/>
          <p:cNvSpPr/>
          <p:nvPr/>
        </p:nvSpPr>
        <p:spPr>
          <a:xfrm>
            <a:off x="379988" y="4762106"/>
            <a:ext cx="7107739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Cytotoxicity effect 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ZnO QD NPs as nanofluid induced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growth inhibition in breast cancer cells MCF-7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76845" y="830721"/>
            <a:ext cx="5331125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n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50000, 25000, 1000, 500, 250, 100, 50 </a:t>
            </a:r>
            <a:r>
              <a:rPr lang="nn-NO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ng/ml,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incubated at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 ᵒC after 72 h incubation.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0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68" y="390993"/>
            <a:ext cx="6026619" cy="426727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sp>
        <p:nvSpPr>
          <p:cNvPr id="7" name="Rectangle 6"/>
          <p:cNvSpPr/>
          <p:nvPr/>
        </p:nvSpPr>
        <p:spPr>
          <a:xfrm>
            <a:off x="834665" y="5047974"/>
            <a:ext cx="644278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Survival % 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 for HT29 colon cancer cell lines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5962" y="741872"/>
            <a:ext cx="53775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50000, 25000, 1000, 500, 250, 100, 50 </a:t>
            </a:r>
            <a:r>
              <a:rPr lang="nn-NO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ng/ml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treatment after 72 h in MTT assay.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found that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ZnO QD NPs as nanofluid demonstrated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stronger cytotoxicity against breast cancer cell lines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MCF7 than colon HT-29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cancer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99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146771"/>
              </p:ext>
            </p:extLst>
          </p:nvPr>
        </p:nvGraphicFramePr>
        <p:xfrm>
          <a:off x="240228" y="201456"/>
          <a:ext cx="6281341" cy="4129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8" r:id="rId4" imgW="3808440" imgH="2898360" progId="Prism5.Document">
                  <p:embed/>
                </p:oleObj>
              </mc:Choice>
              <mc:Fallback>
                <p:oleObj r:id="rId4" imgW="3808440" imgH="289836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228" y="201456"/>
                        <a:ext cx="6281341" cy="4129004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6644045" y="397616"/>
            <a:ext cx="2948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NCBI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Code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 Hela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44045" y="1256896"/>
            <a:ext cx="47790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n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500, 400, 250, 200, 125, 100, 50, 25 </a:t>
            </a:r>
            <a:r>
              <a:rPr lang="nn-NO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ng/ml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concentrations in MTT assay.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5296" y="4815139"/>
            <a:ext cx="847518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survival rate (%) 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Cervical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cancer cell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72 hours of incubation in the face of ZnO nano-medicine.</a:t>
            </a:r>
          </a:p>
        </p:txBody>
      </p:sp>
      <p:sp>
        <p:nvSpPr>
          <p:cNvPr id="2" name="Rectangle 1"/>
          <p:cNvSpPr/>
          <p:nvPr/>
        </p:nvSpPr>
        <p:spPr>
          <a:xfrm>
            <a:off x="7055642" y="2375545"/>
            <a:ext cx="1885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</a:p>
        </p:txBody>
      </p:sp>
    </p:spTree>
    <p:extLst>
      <p:ext uri="{BB962C8B-B14F-4D97-AF65-F5344CB8AC3E}">
        <p14:creationId xmlns:p14="http://schemas.microsoft.com/office/powerpoint/2010/main" val="366710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6" t="21241" r="12653" b="18377"/>
          <a:stretch>
            <a:fillRect/>
          </a:stretch>
        </p:blipFill>
        <p:spPr bwMode="auto">
          <a:xfrm>
            <a:off x="332206" y="224287"/>
            <a:ext cx="4740126" cy="3719957"/>
          </a:xfrm>
          <a:prstGeom prst="rect">
            <a:avLst/>
          </a:prstGeom>
          <a:gradFill>
            <a:gsLst>
              <a:gs pos="0">
                <a:srgbClr val="FFFF00"/>
              </a:gs>
              <a:gs pos="88000">
                <a:schemeClr val="accent6">
                  <a:tint val="9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66088" y="4012323"/>
            <a:ext cx="4585474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Survival % curve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normal human </a:t>
            </a:r>
            <a:endParaRPr lang="fa-I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a-I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line</a:t>
            </a:r>
            <a:r>
              <a:rPr lang="fa-I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HFF2 </a:t>
            </a:r>
            <a:endParaRPr lang="fa-I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(Human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foreskin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fibroblasts)</a:t>
            </a:r>
            <a:endParaRPr lang="fa-I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a-I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IC50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28.88 ng / ml</a:t>
            </a:r>
          </a:p>
        </p:txBody>
      </p:sp>
      <p:sp>
        <p:nvSpPr>
          <p:cNvPr id="3" name="Rectangle 2"/>
          <p:cNvSpPr/>
          <p:nvPr/>
        </p:nvSpPr>
        <p:spPr>
          <a:xfrm>
            <a:off x="5513857" y="725421"/>
            <a:ext cx="6271269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smtClean="0"/>
              <a:t>The concentrations </a:t>
            </a:r>
            <a:r>
              <a:rPr lang="en-US" sz="2400" dirty="0"/>
              <a:t>used in this test include</a:t>
            </a:r>
            <a:r>
              <a:rPr lang="en-US" dirty="0"/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5513857" y="1365336"/>
            <a:ext cx="5979522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20, 15, 12.5, 10, 6.25, 5.5, 3.12, 2.5 ng/ml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21185627">
            <a:off x="5419688" y="2775346"/>
            <a:ext cx="6459607" cy="26776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tests showed that 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 medicine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a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ability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potentiality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mouth,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breast,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Hela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colon cancer cell lines compared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others that are used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hospitals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today. It is 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cost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soluble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very 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nanofluid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4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rcRect l="35492" t="25510" r="17562" b="19388"/>
          <a:stretch>
            <a:fillRect/>
          </a:stretch>
        </p:blipFill>
        <p:spPr bwMode="auto">
          <a:xfrm>
            <a:off x="713422" y="358445"/>
            <a:ext cx="5066276" cy="405828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76513" y="552091"/>
            <a:ext cx="5555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ZnO nanofluid of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MDBK normal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Bovine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kidney cell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lines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(Madin-Darby Bovine Kidney. (MDBK)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6513" y="1949569"/>
            <a:ext cx="4758187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IC50 is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15.42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ng/ml for MDBK control cell lines. Our experiment results, show that ZnO nanofluid can disturb normal MDBK cell lines.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6475" y="3815670"/>
            <a:ext cx="6245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50,</a:t>
            </a:r>
            <a:r>
              <a:rPr lang="fa-I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25, 20, 15, 12.5, 10, 6.25, 5.5, 3.12, 2.5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/ ml, the concentrations which used in test.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9087" y="5642020"/>
            <a:ext cx="663083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MDBK were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obtained from the national center for cell science, Pasteur institute of Iran (Tehran).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939" y="4531474"/>
            <a:ext cx="1748614" cy="210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1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1320" y="433236"/>
            <a:ext cx="9316528" cy="1815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can be concluded that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ZnO QD NPs as nanofluid can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as an 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anti-cancer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drug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the cis-platinum medicine.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in-vivo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tests and clinical study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should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applied for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new 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synthesized nanomedicine</a:t>
            </a:r>
          </a:p>
        </p:txBody>
      </p:sp>
      <p:sp>
        <p:nvSpPr>
          <p:cNvPr id="13" name="AutoShape 6" descr="Image result for back ground for power point presentation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120897466"/>
              </p:ext>
            </p:extLst>
          </p:nvPr>
        </p:nvGraphicFramePr>
        <p:xfrm>
          <a:off x="810882" y="2498095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1098429" y="5788974"/>
            <a:ext cx="804557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IC50 measurement of normal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HFF2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fa-I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cancer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lines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564378" y="2864772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curve</a:t>
            </a:r>
          </a:p>
        </p:txBody>
      </p:sp>
    </p:spTree>
    <p:extLst>
      <p:ext uri="{BB962C8B-B14F-4D97-AF65-F5344CB8AC3E}">
        <p14:creationId xmlns:p14="http://schemas.microsoft.com/office/powerpoint/2010/main" val="345648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89" y="336103"/>
            <a:ext cx="9644332" cy="62889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5721" y="1289822"/>
            <a:ext cx="7746520" cy="156966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MEST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Mouse Ear Swelling Test) 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the sensitivity of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ZnO nanofluid as nanoproduct.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1637" y="2990092"/>
            <a:ext cx="7680386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goal is to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 and response to ZnO nanofluid in medical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body.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51471" y="4264158"/>
            <a:ext cx="774077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specify nanoproduct interaction 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allergic reactions with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body,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carried out laboratory animal test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such as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 swelling test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(MEST) with 12 Wistar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6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9" y="465826"/>
            <a:ext cx="10783018" cy="6021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2505" y="88198"/>
            <a:ext cx="4664659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 MEST</a:t>
            </a:r>
            <a:r>
              <a:rPr lang="fa-I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504" y="2751554"/>
            <a:ext cx="8882331" cy="13849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the twelfth day, there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two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allergic symptoms, and 8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no symptoms neither on the ear nor abdominal area.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5821">
            <a:off x="9479397" y="1280207"/>
            <a:ext cx="2759637" cy="21555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8817" y="4285116"/>
            <a:ext cx="9629552" cy="15696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could observe, less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10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changes on Wistar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rats,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reported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promising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invivo results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1386" y="895340"/>
            <a:ext cx="8809007" cy="107721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worked with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Wistar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was checked for any kind of skin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disease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Mouse Ear Swelling Test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2" name="Rectangle 1"/>
          <p:cNvSpPr/>
          <p:nvPr/>
        </p:nvSpPr>
        <p:spPr>
          <a:xfrm>
            <a:off x="8213354" y="5873125"/>
            <a:ext cx="2862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Dr. Peyman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Keyhanvar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1159" y="2111690"/>
            <a:ext cx="7660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first and third days two Wistar rats died with no specific reason.</a:t>
            </a:r>
          </a:p>
        </p:txBody>
      </p:sp>
    </p:spTree>
    <p:extLst>
      <p:ext uri="{BB962C8B-B14F-4D97-AF65-F5344CB8AC3E}">
        <p14:creationId xmlns:p14="http://schemas.microsoft.com/office/powerpoint/2010/main" val="103330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8792" y="1179883"/>
            <a:ext cx="11633923" cy="56323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I am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fa-I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Adjunct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organometallic chemistry in Nanotechnology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Science and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Postdoc in Nanofluids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University of Tehran, Iran.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expert in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Nanotechnology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chemistry, and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Nanobiotechnology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Science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a-I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Chemical Engineering, College of Engineering, IPE, University of Tehran, Iran.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fa-I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akhroueian@ut.ac.ir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Department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Traditional Pharmacy, Faculty of Traditional Medicine,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Shahid Beheshti University of Medical Sciences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Barij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Essence Pharmaceutical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Company.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Tehran,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Iran.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(</a:t>
            </a:r>
            <a:r>
              <a:rPr lang="fa-I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pharmacist, PhD in traditional pharmacy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Nano-ophthalmology Lab, Stem Cell Preparation Unit,  Eye Research Center, Farabi hospital,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Tehran University of Medical Sciences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Tehran,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Iran.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(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M.D. , PhD in Nanotechnology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15" y="161995"/>
            <a:ext cx="6674985" cy="8667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10540">
            <a:off x="3523508" y="2728091"/>
            <a:ext cx="3459058" cy="1210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556" y="107623"/>
            <a:ext cx="1168009" cy="107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6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201168"/>
            <a:ext cx="10442448" cy="6327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168" y="749808"/>
            <a:ext cx="886968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of ZnO QD NPs , and its nanofluid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472" y="1682496"/>
            <a:ext cx="9784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SEM images of ZnO QD NPs in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nanofluid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 very fine spherical structure.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87" y="3696419"/>
            <a:ext cx="3328829" cy="21860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2529" y="2396070"/>
            <a:ext cx="419002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morphology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ZnO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nanofluid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4839" y="2144161"/>
            <a:ext cx="9734908" cy="4384655"/>
            <a:chOff x="534839" y="2144161"/>
            <a:chExt cx="9734908" cy="4384655"/>
          </a:xfrm>
        </p:grpSpPr>
        <p:pic>
          <p:nvPicPr>
            <p:cNvPr id="7" name="Picture 6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39" y="2277374"/>
              <a:ext cx="9734908" cy="4251442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H="1">
              <a:off x="6935638" y="2144161"/>
              <a:ext cx="1069675" cy="116838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3191774" y="2144161"/>
              <a:ext cx="4813539" cy="223805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828136" y="2536166"/>
            <a:ext cx="383012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 images of morphology of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nanofluid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water based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11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5" y="152661"/>
            <a:ext cx="5324909" cy="3993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87" y="152661"/>
            <a:ext cx="5745672" cy="37464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799" y="4267160"/>
            <a:ext cx="5280103" cy="138499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 images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 ZnO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QD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NPs which were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immersed into the 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green fatty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 layer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matrix.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60" y="3899139"/>
            <a:ext cx="5176161" cy="29588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8817" y="798230"/>
            <a:ext cx="5313872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Hydrophilic Nanoparticles and soluble in water, without any polymer and substrate carrier with it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296111" y="4567838"/>
            <a:ext cx="4230368" cy="703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278860" y="1872921"/>
            <a:ext cx="3950897" cy="27292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760609" y="407897"/>
            <a:ext cx="1535502" cy="4198609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" y="5652155"/>
            <a:ext cx="5963573" cy="70788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wonderful advantages in synthesis, regarding to producing strong diffusion properties</a:t>
            </a:r>
            <a:r>
              <a:rPr lang="fa-I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ZnO NPs.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1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9306" y="265800"/>
            <a:ext cx="5476875" cy="4789279"/>
            <a:chOff x="0" y="0"/>
            <a:chExt cx="5476875" cy="41814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0150"/>
              <a:ext cx="5476875" cy="2981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5" y="0"/>
              <a:ext cx="3387036" cy="12001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7" name="Picture 6"/>
          <p:cNvPicPr/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978" y="265800"/>
            <a:ext cx="4982924" cy="36850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9306" y="5055079"/>
            <a:ext cx="6821607" cy="156966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DLS (dynamic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scattering) curve for average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size, distribution is 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19.7 nm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Zetz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value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charged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 in a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dispersion ) is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(+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11, + 15 mV).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0913" y="3950809"/>
            <a:ext cx="4899804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DLS curve for second  concentration of ZnO 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nanofluid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hydrodynamic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diameter size is lower than first sample.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particle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size is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9-11 nm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4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391" y="763929"/>
            <a:ext cx="11355444" cy="526297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Zeta- potential for ZnO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QD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NPs was measured to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remarkably</a:t>
            </a:r>
          </a:p>
          <a:p>
            <a:pPr lvl="0"/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+ 50 </a:t>
            </a:r>
            <a:r>
              <a:rPr 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cancerous cell membrane is highly </a:t>
            </a:r>
            <a:r>
              <a:rPr lang="en-US" sz="2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electronegative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(-)</a:t>
            </a:r>
          </a:p>
          <a:p>
            <a:pPr lvl="0"/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Then, 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can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interesting 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attraction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absorption forces 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opposites charges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strongly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electrostatic interaction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 valance bonding,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So, 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ZnO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QD NPs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able to produce greater ROS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active free radicals)</a:t>
            </a:r>
          </a:p>
          <a:p>
            <a:pPr lvl="0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production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phenomena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29250" y="196411"/>
            <a:ext cx="2467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My Suggestion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68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45" y="442980"/>
            <a:ext cx="7598344" cy="48739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539488" y="2208362"/>
            <a:ext cx="4451230" cy="35394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UV–Vis absorption spectrum of ZnO nanofluid,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 has shifted to 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 strong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eak at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194.3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 (blue emission) due to oxygen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vacancies on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mean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size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around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1–3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1649506" y="2008094"/>
            <a:ext cx="6580094" cy="15352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967677" y="2556453"/>
            <a:ext cx="1427582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1-3 nm particle size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3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1" y="258792"/>
            <a:ext cx="10748512" cy="64525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3155" y="5171509"/>
            <a:ext cx="92532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FTIR spectrum of hexagonal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ZnO QD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NPs functionalized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green soya fatty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2" y="607547"/>
            <a:ext cx="8478161" cy="439987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8057072" y="1518249"/>
            <a:ext cx="810883" cy="7591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539515" y="2277374"/>
            <a:ext cx="212209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Zn-O bonding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245525" y="3381555"/>
            <a:ext cx="396816" cy="23809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88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69" y="211378"/>
            <a:ext cx="9568801" cy="605568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124755" y="2242868"/>
            <a:ext cx="1759788" cy="362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34642" y="2518913"/>
            <a:ext cx="101791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-COOH ,   COO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9155117" y="1104181"/>
            <a:ext cx="782513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Zn-O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5834" y="3347049"/>
            <a:ext cx="1483743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-OH, H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O,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-N-H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2657" y="3700992"/>
            <a:ext cx="828135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-C-H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5177" y="6267059"/>
            <a:ext cx="5538159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FTIR of ZnO nanofluid, nanomedicine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59925" y="3039164"/>
            <a:ext cx="862641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-C=O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96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561" y="226533"/>
            <a:ext cx="12422036" cy="44144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581" y="4881923"/>
            <a:ext cx="9011728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high-resolution TEM images of the ZnO QD NPs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nanoparticles and nanorods mixture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lattice fringe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two adjacent planes was about 1–3 nm or less.</a:t>
            </a:r>
          </a:p>
        </p:txBody>
      </p:sp>
    </p:spTree>
    <p:extLst>
      <p:ext uri="{BB962C8B-B14F-4D97-AF65-F5344CB8AC3E}">
        <p14:creationId xmlns:p14="http://schemas.microsoft.com/office/powerpoint/2010/main" val="215339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0" y="285431"/>
            <a:ext cx="3381105" cy="338110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74" y="285430"/>
            <a:ext cx="3381105" cy="3381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67" y="285429"/>
            <a:ext cx="3879014" cy="3879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9" y="3745302"/>
            <a:ext cx="3381105" cy="3001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74" y="3745302"/>
            <a:ext cx="3381105" cy="31126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27296" y="2539922"/>
            <a:ext cx="4947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High-resolution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 images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ZnO nanofluid, as nanomedicine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74454" y="4479943"/>
            <a:ext cx="5217546" cy="230832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try to avoid of ZnO NPs from </a:t>
            </a:r>
            <a:r>
              <a:rPr lang="en-US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agglomeration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during the </a:t>
            </a:r>
            <a:r>
              <a:rPr lang="en-US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formulation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nanofluid product, because it helps to improve the </a:t>
            </a:r>
            <a:r>
              <a:rPr lang="en-US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ZnO NPs in attacking and diffusing towards cell membrane.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02668" y="3783810"/>
            <a:ext cx="1880559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point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572203" y="4150927"/>
            <a:ext cx="647762" cy="891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342328" y="4175822"/>
            <a:ext cx="1351410" cy="8523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536163" y="4185059"/>
            <a:ext cx="341137" cy="15501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29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034" y="138023"/>
            <a:ext cx="11369615" cy="6556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0" y="414068"/>
            <a:ext cx="5372100" cy="4314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324" y="243770"/>
            <a:ext cx="5532301" cy="45510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4876" y="3588589"/>
            <a:ext cx="1449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5.32 eV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630" y="4832189"/>
            <a:ext cx="4675517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Band gap energy is 4.8 eV for ZnO QD NPs surrounded by green soya fatty acid.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3328" y="4988903"/>
            <a:ext cx="4589253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 gap energy is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5.32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 for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ZnO formulation of  nanofluid as nanomedicine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6053" y="879894"/>
            <a:ext cx="209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nanoparticles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70217" y="879893"/>
            <a:ext cx="1604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nanofluid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47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12" y="1198063"/>
            <a:ext cx="10455887" cy="510648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1-Abstract.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2-Short Introduction and history of application of nanotechnology in Nanomedicine Science.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Experimental works and preparation of ZnO Nanoparticles and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Formulation of Nanofluid as cancer nanomedicine.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Cytotoxicity effects of ZnO nanofluid product against four cancer cell lines and two normal cells.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of ZnO QD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NPs and nanofluid.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Invivo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mouse ear swelling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tests.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achievement.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5580" y="120845"/>
            <a:ext cx="6047874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Interesting points and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targets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cancer nanomedicine research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44" y="4710738"/>
            <a:ext cx="5790310" cy="195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0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2" y="0"/>
            <a:ext cx="7472839" cy="5564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0" y="120770"/>
            <a:ext cx="11404120" cy="6590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2" y="284672"/>
            <a:ext cx="6176514" cy="54001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09732" y="992038"/>
            <a:ext cx="3901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Photoluminescence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(PL) spectrum of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ZnO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nanofluid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79880" y="1981193"/>
            <a:ext cx="43172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252 nm is the wavelength 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emitted to the nanofluid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75746" y="3126284"/>
            <a:ext cx="43213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maximum absorption in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ultraviolet light shows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297.7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15064" y="1195397"/>
            <a:ext cx="8143336" cy="23920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772478" y="4271375"/>
            <a:ext cx="44246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are the main characteristics </a:t>
            </a:r>
            <a:endParaRPr lang="fa-I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very fine nano-particles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nanofluids.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1882" y="3137647"/>
            <a:ext cx="193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Trapping states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1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4838" y="5158596"/>
            <a:ext cx="764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HFF2 Cells , before (a) and after employing  ZnO nanofluid, nanomedicine. (a) alive cells                       (b) dead cells.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22220" y="5957849"/>
            <a:ext cx="46636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deformation and agglomeration 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cells</a:t>
            </a:r>
            <a:endParaRPr lang="en-US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34838" y="401195"/>
            <a:ext cx="8720767" cy="4744172"/>
            <a:chOff x="0" y="-123893"/>
            <a:chExt cx="5445761" cy="3470978"/>
          </a:xfrm>
        </p:grpSpPr>
        <p:grpSp>
          <p:nvGrpSpPr>
            <p:cNvPr id="25" name="Group 24"/>
            <p:cNvGrpSpPr/>
            <p:nvPr/>
          </p:nvGrpSpPr>
          <p:grpSpPr>
            <a:xfrm>
              <a:off x="0" y="-123893"/>
              <a:ext cx="5445760" cy="3470978"/>
              <a:chOff x="0" y="-123893"/>
              <a:chExt cx="5445760" cy="3470978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0" y="274641"/>
                <a:ext cx="5445760" cy="1421444"/>
                <a:chOff x="0" y="-58734"/>
                <a:chExt cx="5446394" cy="1421444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0" y="0"/>
                  <a:ext cx="3624580" cy="1349375"/>
                  <a:chOff x="0" y="0"/>
                  <a:chExt cx="3624580" cy="1349375"/>
                </a:xfrm>
              </p:grpSpPr>
              <p:pic>
                <p:nvPicPr>
                  <p:cNvPr id="34" name="Picture 33" descr="C:\Users\Zahra\Desktop\145- cancer\pictures\b.jpg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28800" y="635"/>
                    <a:ext cx="1795780" cy="13487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5" name="Picture 34" descr="C:\Users\Zahra\Desktop\145- cancer\pictures\a.jpg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796415" cy="13493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33" name="Picture 32" descr="C:\Users\Zahra\Desktop\145- cancer\pictures\c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657599" y="-58734"/>
                  <a:ext cx="1788795" cy="142144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8" name="Group 27"/>
              <p:cNvGrpSpPr/>
              <p:nvPr/>
            </p:nvGrpSpPr>
            <p:grpSpPr>
              <a:xfrm>
                <a:off x="0" y="2009775"/>
                <a:ext cx="3549650" cy="1337310"/>
                <a:chOff x="0" y="0"/>
                <a:chExt cx="3549650" cy="1337310"/>
              </a:xfrm>
            </p:grpSpPr>
            <p:pic>
              <p:nvPicPr>
                <p:cNvPr id="30" name="Picture 29" descr="C:\Users\Zahra\Desktop\145- cancer\pictures\d.jp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781175" cy="133731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" name="Picture 30" descr="C:\Users\Zahra\Desktop\145- cancer\pictures\E.jp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8325" y="0"/>
                  <a:ext cx="1711325" cy="13239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9" name="Text Box 35"/>
              <p:cNvSpPr txBox="1"/>
              <p:nvPr/>
            </p:nvSpPr>
            <p:spPr>
              <a:xfrm>
                <a:off x="1390649" y="-123893"/>
                <a:ext cx="2390914" cy="375521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Alive cells for HFF2 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normal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 Box 36"/>
            <p:cNvSpPr txBox="1"/>
            <p:nvPr/>
          </p:nvSpPr>
          <p:spPr>
            <a:xfrm>
              <a:off x="3606801" y="2500779"/>
              <a:ext cx="1838960" cy="375737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Dead cells, for HFF2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550" y="552091"/>
            <a:ext cx="2331144" cy="2765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984" y="4244196"/>
            <a:ext cx="2129084" cy="247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8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243881" y="2266751"/>
            <a:ext cx="3781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MDBK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Lines were exposed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ZnO nanofluid medicine, 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 damaged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it.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756985" y="517555"/>
            <a:ext cx="7317340" cy="5175879"/>
            <a:chOff x="0" y="0"/>
            <a:chExt cx="6330315" cy="4511675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0"/>
              <a:ext cx="6256066" cy="4457700"/>
              <a:chOff x="0" y="0"/>
              <a:chExt cx="6256066" cy="445770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0" y="0"/>
                <a:ext cx="6256066" cy="2343149"/>
                <a:chOff x="0" y="0"/>
                <a:chExt cx="6256066" cy="2343149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0" y="0"/>
                  <a:ext cx="6256066" cy="2343149"/>
                  <a:chOff x="0" y="0"/>
                  <a:chExt cx="6256066" cy="2343149"/>
                </a:xfrm>
              </p:grpSpPr>
              <p:pic>
                <p:nvPicPr>
                  <p:cNvPr id="30" name="Picture 29" descr="C:\Users\Zahra\Pictures\Ashampoo\Ashampoo_Snap_2016.07.13_16h04m53s_007_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9525"/>
                    <a:ext cx="2324100" cy="23145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1" name="Picture 30" descr="C:\Users\Zahra\Pictures\Ashampoo\Ashampoo_Snap_2016.07.13_16h04m28s_006_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19325" y="0"/>
                    <a:ext cx="2038350" cy="23336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2" name="Picture 31" descr="C:\Users\Zahra\Pictures\Ashampoo\Ashampoo_Snap_2016.07.13_16h08m35s_008_.jpg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0525" y="85724"/>
                    <a:ext cx="2055541" cy="22574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29" name="Text Box 18"/>
                <p:cNvSpPr txBox="1"/>
                <p:nvPr/>
              </p:nvSpPr>
              <p:spPr>
                <a:xfrm>
                  <a:off x="171450" y="1905000"/>
                  <a:ext cx="762000" cy="285750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">
                  <a:solidFill>
                    <a:prstClr val="black"/>
                  </a:solidFill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Alive cells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0" y="2236756"/>
                <a:ext cx="4695824" cy="2220944"/>
                <a:chOff x="-38100" y="-77819"/>
                <a:chExt cx="4695824" cy="2220944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-38100" y="-77819"/>
                  <a:ext cx="4695824" cy="2220944"/>
                  <a:chOff x="-38100" y="-77819"/>
                  <a:chExt cx="4695824" cy="2220944"/>
                </a:xfrm>
              </p:grpSpPr>
              <p:pic>
                <p:nvPicPr>
                  <p:cNvPr id="26" name="Picture 25" descr="C:\Users\Zahra\Pictures\Ashampoo\Ashampoo_Snap_2016.07.13_16h10m21s_009_.jpg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38100" y="-77819"/>
                    <a:ext cx="2324083" cy="219236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7" name="Picture 26" descr="C:\Users\Zahra\Pictures\Ashampoo\Ashampoo_Snap_2016.07.13_16h10m48s_010_.jpg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47381" y="-30741"/>
                    <a:ext cx="2410343" cy="217386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25" name="Text Box 16"/>
                <p:cNvSpPr txBox="1"/>
                <p:nvPr/>
              </p:nvSpPr>
              <p:spPr>
                <a:xfrm>
                  <a:off x="19050" y="1781175"/>
                  <a:ext cx="771525" cy="238125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">
                  <a:solidFill>
                    <a:prstClr val="black"/>
                  </a:solidFill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Dead cells</a:t>
                  </a:r>
                </a:p>
              </p:txBody>
            </p:sp>
          </p:grpSp>
        </p:grpSp>
        <p:pic>
          <p:nvPicPr>
            <p:cNvPr id="21" name="Picture 20" descr="C:\Users\Zahra\Desktop\mozafari\SKMBT_C45114072708260_0006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2295525"/>
              <a:ext cx="1567815" cy="2216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6800478" y="5509953"/>
            <a:ext cx="3628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culture plates of MTT assay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76832" y="158943"/>
            <a:ext cx="459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Alive MDBK normal cells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484409" y="615899"/>
            <a:ext cx="3042222" cy="3675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133835" y="528482"/>
            <a:ext cx="1585768" cy="892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974985" y="517555"/>
            <a:ext cx="825493" cy="13385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857903" y="5631513"/>
            <a:ext cx="2485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Dead Lines MDBK</a:t>
            </a:r>
            <a:endParaRPr lang="en-US" sz="20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562100" y="4191000"/>
            <a:ext cx="922310" cy="15497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443459" y="4933950"/>
            <a:ext cx="1348442" cy="8068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50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back ground for power point presentation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8024" y="761277"/>
            <a:ext cx="11835441" cy="6492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ZnO nanofluid synthesized product, have shown major behaviors 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as:</a:t>
            </a:r>
          </a:p>
          <a:p>
            <a:pPr algn="ctr"/>
            <a:endParaRPr lang="en-US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Antitumor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major role in destroy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of cancer therapy.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We could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not measure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cytotoxicity effect on </a:t>
            </a:r>
            <a:r>
              <a:rPr lang="en-US" sz="24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normal human cells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HHF2 Human foreskin fibroblasts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ZnO NPs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our product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is semiconductor nanocrystals, with very small size, containing:                     </a:t>
            </a:r>
            <a:r>
              <a:rPr lang="en-US" sz="2400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Large surface area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and high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surface energy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(UV absorption), wider </a:t>
            </a:r>
            <a:r>
              <a:rPr lang="en-US" sz="2400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band gap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energy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(4.8 eV), </a:t>
            </a:r>
            <a:r>
              <a:rPr lang="en-US" sz="2400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defect structures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oxygen vacancies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producer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modified surface, and generation of </a:t>
            </a:r>
            <a:r>
              <a:rPr lang="en-US" sz="2400" u="sng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free radicals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after interaction of NPs with tumor membrane cells.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4-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Their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surfaces can be </a:t>
            </a:r>
            <a:r>
              <a:rPr lang="en-US" sz="2400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modified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with various chemical functions.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They indicated very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strong penetration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diffusion power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into the membrane of cancer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cells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by strong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electrostatic interaction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and generating of stable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hydrogen bonding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towards amino acids of proteins 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0673" y="60941"/>
            <a:ext cx="7142792" cy="70788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Toxicity mechanism of performance of ZnO QD NPs in cancer treatment, based on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experiences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proposal 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98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7223" y="148984"/>
            <a:ext cx="11766177" cy="61453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6-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Surface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trapping states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effective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nanoporous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modified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surface defects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 the best major characteristics of ZnO QD NPs for biological applications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**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One of the significant evidence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formulation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nanofluid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prevent agglomeration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nanoparticles processing 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24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solution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is very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unsuitable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phenomena in biological activity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**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here, 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ZnO QD NPs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have the </a:t>
            </a:r>
            <a:r>
              <a:rPr lang="en-US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critical role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diffusing and killing tumor cells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without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using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polymer,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co-activator, or other nano metal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mixture and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chitosan,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starch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CNT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matrix or substrates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**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think some of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polymers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cannot dissolve in water and so cannot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disperse completely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finally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agglomerate and precipitate in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fluid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therefore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 </a:t>
            </a:r>
            <a:r>
              <a:rPr lang="en-US" sz="24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lose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 potential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diffusing into cancer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membrane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cells.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96050" y="2602230"/>
            <a:ext cx="3886200" cy="4001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Another proposal is suggested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390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770" y="0"/>
            <a:ext cx="11714671" cy="68018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other studies suggest that: </a:t>
            </a:r>
          </a:p>
          <a:p>
            <a:pPr algn="ctr"/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The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literature from </a:t>
            </a:r>
            <a:r>
              <a:rPr lang="en-US" sz="2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1997 to </a:t>
            </a:r>
            <a:r>
              <a:rPr lang="en-US" sz="24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discussed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</a:t>
            </a:r>
            <a:r>
              <a:rPr lang="en-US" sz="2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oxidative stress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mechanism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ZnO NPs toxicity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Scientists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believe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that: 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The Nanoparticles </a:t>
            </a:r>
            <a:r>
              <a:rPr lang="en-US" sz="2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attached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cell membrane and also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penetrate inside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cancerous cells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en-US" sz="24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highly reactive oxygen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(ROS).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 contains </a:t>
            </a:r>
            <a:r>
              <a:rPr lang="en-US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sulfur-containing proteins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nanoparticles interact with these proteins in the cell as well as with the </a:t>
            </a:r>
            <a:r>
              <a:rPr lang="en-US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phosphorus containing </a:t>
            </a:r>
            <a:r>
              <a:rPr lang="en-US" sz="2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compounds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 as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DNA.  </a:t>
            </a: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Apoptosis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cytotoxicity were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possibly correlated to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 and oxidative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Also, some of the </a:t>
            </a:r>
            <a:r>
              <a:rPr lang="en-US" sz="24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changes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took place in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their  </a:t>
            </a:r>
            <a:r>
              <a:rPr lang="en-US" sz="24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 morphology,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such as, </a:t>
            </a:r>
            <a:r>
              <a:rPr lang="en-US" sz="24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induce </a:t>
            </a:r>
            <a:r>
              <a:rPr lang="en-US" sz="2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collapse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membrane, cell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decomposition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death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eventually.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2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2" y="189780"/>
            <a:ext cx="9799607" cy="6668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96" y="284006"/>
            <a:ext cx="5469147" cy="63002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3849" y="1518249"/>
            <a:ext cx="27259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certification 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Iranian patent from ZnO nanofluid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 as cancer treatment.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owned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formulation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20 years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033" y="4177198"/>
            <a:ext cx="1562288" cy="19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7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9" y="60062"/>
            <a:ext cx="10341635" cy="6418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73" y="148162"/>
            <a:ext cx="6538823" cy="21413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12095" y="2303482"/>
            <a:ext cx="7953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in advance for your kind and Patiently attention to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3473">
            <a:off x="7994692" y="4958447"/>
            <a:ext cx="3782963" cy="23412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11" y="148162"/>
            <a:ext cx="2090062" cy="14709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94" y="154477"/>
            <a:ext cx="2201001" cy="14646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38934" y="3835687"/>
            <a:ext cx="6096000" cy="13849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 defTabSz="914400"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am appreciated to believe to produce this Nanomedicine product for clinical process</a:t>
            </a:r>
            <a:r>
              <a:rPr lang="en-US" sz="28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death </a:t>
            </a:r>
            <a:r>
              <a:rPr lang="en-US" sz="2800" b="1" kern="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pathways.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4815" y="3795601"/>
            <a:ext cx="1562288" cy="19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6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46104" y="1203159"/>
            <a:ext cx="2245896" cy="13849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Abstract for cancer nanomedicine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94019"/>
            <a:ext cx="1195891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Recently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scientists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going to find a proper way to replace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old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traditional cancer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novel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such as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Nanoparticles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 Nanofluids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drugs.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Nanotechnology-based therapeutics will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revolutionize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cancer treatment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We believe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fight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cancer by using nanomedicine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fine nanofluids.</a:t>
            </a:r>
          </a:p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Nanomedicine tries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be modified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have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targeting efficiency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retention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fewer patient side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effects.</a:t>
            </a:r>
          </a:p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Nanoparticles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beneficial properties that can be used to improve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delivery</a:t>
            </a:r>
            <a:r>
              <a:rPr lang="fa-I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such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ZnO NPs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 Zinc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NPs, are very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attacking to only tumor cells,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of the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be unaffected.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very important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ZnO NPs, which their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can be modified to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hydrophilic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hydrophobic materials , in order to solubilize in water as stable solution.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Highly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Drug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targeting,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good 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bonding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towards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membrane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into cell 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cytoplasm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 mechanism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Performance</a:t>
            </a:r>
            <a:r>
              <a:rPr lang="fa-I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ZnO NPs.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38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88774" y="143435"/>
            <a:ext cx="822063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ZnO NPs  as interesting nanomedicines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315" y="666655"/>
            <a:ext cx="11797554" cy="594008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Nanoparticles have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surface area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volume ratio. This allows for many functional groups to be attached to nanoparticles,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so to bind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certain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tumor cells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Nanotechnology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beginning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allow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scientists, engineers, chemists, 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physicians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work at the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and cellular levels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produce important advances in the life sciences and healthcare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ZnO NPs have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biocompatibility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properties against broad spectrum of microorganisms such as antibacterial and their excellent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untifungi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activity, which have been well- investigated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conventional cancer chemotherapy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include, drug resistance, lack of selectivity, and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water solubility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observed,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Nanoparticles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the potential to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overcome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these problems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ZnO Nanoparticles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have been proved to be more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than micron ZnO particle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because they have more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defects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surface area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facilitate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contact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nano materials and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tumor cells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009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530" y="215153"/>
            <a:ext cx="11080376" cy="60631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application of ZnO QD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NPs, and formulation of nanofluids,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Amazing</a:t>
            </a:r>
            <a:r>
              <a:rPr lang="fa-I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wonderful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antitumor and antimicrobial and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untifungi for nanomedicine as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/ml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concentrations and water solution stability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findings showed that ZnO QDs have low toxicity in normal cells HFF2 and can display potential application in cancer chemotherapy in the near future.</a:t>
            </a: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4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589" y="117693"/>
            <a:ext cx="11493964" cy="63709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**The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en-US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studied </a:t>
            </a:r>
            <a:r>
              <a:rPr lang="en-US" sz="24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Nanoparticles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carbon nanotubes (CNT), gold nanoparticles, silica, ZnO, TiO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Fe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MgO, CuO, CeO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NPs, CdTe and cadmium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selenide quantum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dots,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promising novel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agents for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 therapy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**In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present research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 focused on the cellular toxicity of fine ZnO QD NPs containing particular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fluorescence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invitro targeted delivery of breast MCF7, colon HT29, mouth KB44, human cervical (HeLa) cancer cell lines.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**ZnO Nanoproduct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wide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 gap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(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5.32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demonstrates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surface energy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undergoes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 UV-Vis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spectroscopy,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en-US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defects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(oxygen vacancies) on modified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surfaces.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*** Also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able to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major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groups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membrane proteins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cancerous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cells. It also shows 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 toxicity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greater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selectivity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heat resistance. 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05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276" y="172527"/>
            <a:ext cx="1159390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works and preparation of ZnO Nanoparticles and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novel Nanofluid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6" y="769188"/>
            <a:ext cx="11816201" cy="5978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802" y="988252"/>
            <a:ext cx="1164367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ZnO NPs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 synthesized by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 hydrolysis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(sol-gel, wet-chemical) and hydrothermal procedures, using various 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surfactant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templates, due to obtain 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very fine nanoscales ( ˂ 3-4 nm) for biological in vivo applications and medical fields.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-In second step, we needed to prepare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 and hydrophilic surfaces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can dissolve in water,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soya fatty acids eco-friendly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fast cold quenching methods. Certainly, we have prepared very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highly reactive and energetic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obtained ZnO NPs,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formulated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water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solution, applying suitable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reagent, surfactant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emulsifier o/w,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solubilizing material,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binding and wetting agents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stable nanofluid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Bottom-up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processes to manipulate the growth of dimensional NPs need to use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engineering techniques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obtain novel 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activity surfaces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creation defect levels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them.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138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6714" y="138022"/>
            <a:ext cx="8505647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Zinc oxide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QD NPs as nanofluid induced in vitro cytotoxicity effects  against  four cancer cell lines (MTT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after 72 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2561" y="1476854"/>
            <a:ext cx="9716609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Table 1: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IC50 measurement cell lines for nanogram / ml concentrations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873971"/>
              </p:ext>
            </p:extLst>
          </p:nvPr>
        </p:nvGraphicFramePr>
        <p:xfrm>
          <a:off x="379560" y="1951387"/>
          <a:ext cx="10596503" cy="4341511"/>
        </p:xfrm>
        <a:graphic>
          <a:graphicData uri="http://schemas.openxmlformats.org/drawingml/2006/table">
            <a:tbl>
              <a:tblPr firstRow="1" firstCol="1" bandRow="1"/>
              <a:tblGrid>
                <a:gridCol w="1251935"/>
                <a:gridCol w="3695883"/>
                <a:gridCol w="3695883"/>
                <a:gridCol w="1952802"/>
              </a:tblGrid>
              <a:tr h="86679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Cell lines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Cancer cells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categorized which to be treated via ZnO nanofluid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IC50 (ng/mL)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776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Cancer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KB 44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Epidermal 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carcinoma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of the mouth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6.5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0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MCF-7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Breast cancer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7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HT-29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Human colorectal 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adenocarcinoma  ( colon)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12.5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0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HeLa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Cervical cancer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395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12792</TotalTime>
  <Words>2791</Words>
  <Application>Microsoft Office PowerPoint</Application>
  <PresentationFormat>Custom</PresentationFormat>
  <Paragraphs>281</Paragraphs>
  <Slides>37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Facet</vt:lpstr>
      <vt:lpstr>Prism5.Document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Zahra</dc:creator>
  <cp:lastModifiedBy>Valued Acer Customer</cp:lastModifiedBy>
  <cp:revision>483</cp:revision>
  <cp:lastPrinted>2016-07-20T10:48:46Z</cp:lastPrinted>
  <dcterms:created xsi:type="dcterms:W3CDTF">2016-06-27T08:43:39Z</dcterms:created>
  <dcterms:modified xsi:type="dcterms:W3CDTF">2012-07-26T06:30:25Z</dcterms:modified>
</cp:coreProperties>
</file>