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9"/>
  </p:notesMasterIdLst>
  <p:sldIdLst>
    <p:sldId id="317" r:id="rId2"/>
    <p:sldId id="410" r:id="rId3"/>
    <p:sldId id="385" r:id="rId4"/>
    <p:sldId id="387" r:id="rId5"/>
    <p:sldId id="394" r:id="rId6"/>
    <p:sldId id="388" r:id="rId7"/>
    <p:sldId id="384" r:id="rId8"/>
    <p:sldId id="383" r:id="rId9"/>
    <p:sldId id="318" r:id="rId10"/>
    <p:sldId id="399" r:id="rId11"/>
    <p:sldId id="320" r:id="rId12"/>
    <p:sldId id="390" r:id="rId13"/>
    <p:sldId id="257" r:id="rId14"/>
    <p:sldId id="299" r:id="rId15"/>
    <p:sldId id="348" r:id="rId16"/>
    <p:sldId id="300" r:id="rId17"/>
    <p:sldId id="336" r:id="rId18"/>
    <p:sldId id="339" r:id="rId19"/>
    <p:sldId id="341" r:id="rId20"/>
    <p:sldId id="343" r:id="rId21"/>
    <p:sldId id="342" r:id="rId22"/>
    <p:sldId id="350" r:id="rId23"/>
    <p:sldId id="349" r:id="rId24"/>
    <p:sldId id="329" r:id="rId25"/>
    <p:sldId id="326" r:id="rId26"/>
    <p:sldId id="328" r:id="rId27"/>
    <p:sldId id="327" r:id="rId28"/>
    <p:sldId id="330" r:id="rId29"/>
    <p:sldId id="332" r:id="rId30"/>
    <p:sldId id="334" r:id="rId31"/>
    <p:sldId id="333" r:id="rId32"/>
    <p:sldId id="351" r:id="rId33"/>
    <p:sldId id="352" r:id="rId34"/>
    <p:sldId id="354" r:id="rId35"/>
    <p:sldId id="355" r:id="rId36"/>
    <p:sldId id="401" r:id="rId37"/>
    <p:sldId id="356" r:id="rId38"/>
    <p:sldId id="374" r:id="rId39"/>
    <p:sldId id="407" r:id="rId40"/>
    <p:sldId id="395" r:id="rId41"/>
    <p:sldId id="396" r:id="rId42"/>
    <p:sldId id="363" r:id="rId43"/>
    <p:sldId id="362" r:id="rId44"/>
    <p:sldId id="398" r:id="rId45"/>
    <p:sldId id="400" r:id="rId46"/>
    <p:sldId id="403" r:id="rId47"/>
    <p:sldId id="405" r:id="rId48"/>
    <p:sldId id="404" r:id="rId49"/>
    <p:sldId id="364" r:id="rId50"/>
    <p:sldId id="372" r:id="rId51"/>
    <p:sldId id="373" r:id="rId52"/>
    <p:sldId id="365" r:id="rId53"/>
    <p:sldId id="366" r:id="rId54"/>
    <p:sldId id="367" r:id="rId55"/>
    <p:sldId id="378" r:id="rId56"/>
    <p:sldId id="391" r:id="rId57"/>
    <p:sldId id="392" r:id="rId58"/>
    <p:sldId id="379" r:id="rId59"/>
    <p:sldId id="380" r:id="rId60"/>
    <p:sldId id="381" r:id="rId61"/>
    <p:sldId id="361" r:id="rId62"/>
    <p:sldId id="359" r:id="rId63"/>
    <p:sldId id="311" r:id="rId64"/>
    <p:sldId id="393" r:id="rId65"/>
    <p:sldId id="358" r:id="rId66"/>
    <p:sldId id="316" r:id="rId67"/>
    <p:sldId id="406"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FF33"/>
    <a:srgbClr val="D6FEC6"/>
    <a:srgbClr val="F7ED6D"/>
    <a:srgbClr val="FFFF66"/>
    <a:srgbClr val="F92B66"/>
    <a:srgbClr val="99CCFF"/>
    <a:srgbClr val="99FF66"/>
    <a:srgbClr val="F3E31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1442" autoAdjust="0"/>
    <p:restoredTop sz="94624" autoAdjust="0"/>
  </p:normalViewPr>
  <p:slideViewPr>
    <p:cSldViewPr>
      <p:cViewPr>
        <p:scale>
          <a:sx n="76" d="100"/>
          <a:sy n="76" d="100"/>
        </p:scale>
        <p:origin x="112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oleObject" Target="file:///D:\New%20justice\us%20conf\s%20(version%20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New%20justice\us%20conf\s%20(version%201).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New%20justice\us%20conf\s%20(version%201).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3.8260869565217397E-2"/>
          <c:y val="9.1872950034766407E-2"/>
          <c:w val="0.93784798328780361"/>
          <c:h val="0.74911790028348013"/>
        </c:manualLayout>
      </c:layout>
      <c:scatterChart>
        <c:scatterStyle val="smoothMarker"/>
        <c:ser>
          <c:idx val="0"/>
          <c:order val="0"/>
          <c:spPr>
            <a:ln w="53975" cap="flat">
              <a:solidFill>
                <a:schemeClr val="bg1"/>
              </a:solidFill>
            </a:ln>
          </c:spPr>
          <c:dPt>
            <c:idx val="12"/>
            <c:marker>
              <c:spPr>
                <a:solidFill>
                  <a:srgbClr val="1F497D"/>
                </a:solidFill>
                <a:ln w="28575">
                  <a:solidFill>
                    <a:prstClr val="white"/>
                  </a:solidFill>
                </a:ln>
              </c:spPr>
            </c:marker>
          </c:dPt>
          <c:xVal>
            <c:numRef>
              <c:f>Sheet8!$A$2:$A$22</c:f>
              <c:numCache>
                <c:formatCode>General</c:formatCode>
                <c:ptCount val="21"/>
                <c:pt idx="0">
                  <c:v>5</c:v>
                </c:pt>
                <c:pt idx="1">
                  <c:v>4.5</c:v>
                </c:pt>
                <c:pt idx="2">
                  <c:v>4</c:v>
                </c:pt>
                <c:pt idx="3">
                  <c:v>3.5</c:v>
                </c:pt>
                <c:pt idx="4">
                  <c:v>3</c:v>
                </c:pt>
                <c:pt idx="5">
                  <c:v>2.5</c:v>
                </c:pt>
                <c:pt idx="6">
                  <c:v>2</c:v>
                </c:pt>
                <c:pt idx="7">
                  <c:v>1.5</c:v>
                </c:pt>
                <c:pt idx="8">
                  <c:v>1</c:v>
                </c:pt>
                <c:pt idx="9">
                  <c:v>0.5</c:v>
                </c:pt>
                <c:pt idx="10">
                  <c:v>0</c:v>
                </c:pt>
                <c:pt idx="11">
                  <c:v>-0.5</c:v>
                </c:pt>
                <c:pt idx="12">
                  <c:v>-1</c:v>
                </c:pt>
                <c:pt idx="13">
                  <c:v>-1.5</c:v>
                </c:pt>
                <c:pt idx="14">
                  <c:v>-2</c:v>
                </c:pt>
                <c:pt idx="15">
                  <c:v>-2.5</c:v>
                </c:pt>
                <c:pt idx="16">
                  <c:v>-3</c:v>
                </c:pt>
                <c:pt idx="17">
                  <c:v>-3.5</c:v>
                </c:pt>
                <c:pt idx="18">
                  <c:v>-4</c:v>
                </c:pt>
                <c:pt idx="19">
                  <c:v>-4.5</c:v>
                </c:pt>
                <c:pt idx="20">
                  <c:v>5</c:v>
                </c:pt>
              </c:numCache>
            </c:numRef>
          </c:xVal>
          <c:yVal>
            <c:numRef>
              <c:f>Sheet8!$B$2:$B$22</c:f>
              <c:numCache>
                <c:formatCode>General</c:formatCode>
                <c:ptCount val="21"/>
                <c:pt idx="0">
                  <c:v>0</c:v>
                </c:pt>
                <c:pt idx="1">
                  <c:v>2.0000000000000007E-2</c:v>
                </c:pt>
                <c:pt idx="2">
                  <c:v>5.000000000000001E-2</c:v>
                </c:pt>
                <c:pt idx="3">
                  <c:v>9.0000000000000038E-2</c:v>
                </c:pt>
                <c:pt idx="4">
                  <c:v>0.11000000000000001</c:v>
                </c:pt>
                <c:pt idx="5">
                  <c:v>0.18000000000000005</c:v>
                </c:pt>
                <c:pt idx="6">
                  <c:v>0.32000000000000012</c:v>
                </c:pt>
                <c:pt idx="7">
                  <c:v>0.54</c:v>
                </c:pt>
                <c:pt idx="8">
                  <c:v>0.84000000000000019</c:v>
                </c:pt>
                <c:pt idx="9">
                  <c:v>0.97000000000000008</c:v>
                </c:pt>
                <c:pt idx="10">
                  <c:v>1</c:v>
                </c:pt>
                <c:pt idx="11">
                  <c:v>0.97000000000000008</c:v>
                </c:pt>
                <c:pt idx="12">
                  <c:v>0.84000000000000019</c:v>
                </c:pt>
                <c:pt idx="13">
                  <c:v>0.54</c:v>
                </c:pt>
                <c:pt idx="14">
                  <c:v>0.32000000000000012</c:v>
                </c:pt>
                <c:pt idx="15">
                  <c:v>0.18000000000000005</c:v>
                </c:pt>
                <c:pt idx="16">
                  <c:v>0.11000000000000001</c:v>
                </c:pt>
                <c:pt idx="17">
                  <c:v>9.0000000000000038E-2</c:v>
                </c:pt>
                <c:pt idx="18">
                  <c:v>5.000000000000001E-2</c:v>
                </c:pt>
                <c:pt idx="19">
                  <c:v>2.0000000000000007E-2</c:v>
                </c:pt>
                <c:pt idx="20">
                  <c:v>0</c:v>
                </c:pt>
              </c:numCache>
            </c:numRef>
          </c:yVal>
          <c:smooth val="1"/>
        </c:ser>
        <c:axId val="95192576"/>
        <c:axId val="95194112"/>
      </c:scatterChart>
      <c:valAx>
        <c:axId val="95192576"/>
        <c:scaling>
          <c:orientation val="minMax"/>
          <c:max val="6"/>
          <c:min val="-5"/>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5194112"/>
        <c:crossesAt val="0"/>
        <c:crossBetween val="midCat"/>
      </c:valAx>
      <c:valAx>
        <c:axId val="95194112"/>
        <c:scaling>
          <c:orientation val="minMax"/>
          <c:max val="1"/>
        </c:scaling>
        <c:axPos val="l"/>
        <c:numFmt formatCode="General" sourceLinked="0"/>
        <c:tickLblPos val="nextTo"/>
        <c:spPr>
          <a:solidFill>
            <a:srgbClr val="FF0000">
              <a:alpha val="85000"/>
            </a:srgbClr>
          </a:solidFill>
          <a:ln w="41275">
            <a:solidFill>
              <a:srgbClr val="00B0F0"/>
            </a:solidFill>
          </a:ln>
        </c:spPr>
        <c:txPr>
          <a:bodyPr rot="0" vert="horz"/>
          <a:lstStyle/>
          <a:p>
            <a:pPr>
              <a:defRPr/>
            </a:pPr>
            <a:endParaRPr lang="en-US"/>
          </a:p>
        </c:txPr>
        <c:crossAx val="95192576"/>
        <c:crosses val="autoZero"/>
        <c:crossBetween val="midCat"/>
        <c:majorUnit val="0.2"/>
      </c:valAx>
      <c:spPr>
        <a:solidFill>
          <a:srgbClr val="EEE412"/>
        </a:solidFill>
        <a:ln w="22225">
          <a:solidFill>
            <a:srgbClr val="FFFF00"/>
          </a:solidFill>
          <a:prstDash val="solid"/>
        </a:ln>
        <a:effectLst>
          <a:outerShdw blurRad="50800" dist="50800" dir="5400000" algn="ctr" rotWithShape="0">
            <a:srgbClr val="FFFF00"/>
          </a:outerShdw>
        </a:effectLst>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Counterfactual prototype C</a:t>
            </a:r>
          </a:p>
        </c:rich>
      </c:tx>
      <c:layout>
        <c:manualLayout>
          <c:xMode val="edge"/>
          <c:yMode val="edge"/>
          <c:x val="0.31652173913043591"/>
          <c:y val="3.533575001337181E-2"/>
        </c:manualLayout>
      </c:layout>
      <c:spPr>
        <a:noFill/>
        <a:ln w="25400">
          <a:noFill/>
        </a:ln>
      </c:spPr>
    </c:title>
    <c:plotArea>
      <c:layout>
        <c:manualLayout>
          <c:layoutTarget val="inner"/>
          <c:xMode val="edge"/>
          <c:yMode val="edge"/>
          <c:x val="8.0000000000000224E-2"/>
          <c:y val="0.22968237508691589"/>
          <c:w val="0.88347826086956549"/>
          <c:h val="0.52650267519923633"/>
        </c:manualLayout>
      </c:layout>
      <c:scatterChart>
        <c:scatterStyle val="smoothMarker"/>
        <c:ser>
          <c:idx val="0"/>
          <c:order val="0"/>
          <c:spPr>
            <a:ln w="25400">
              <a:solidFill>
                <a:srgbClr val="FF0000"/>
              </a:solidFill>
              <a:prstDash val="solid"/>
            </a:ln>
          </c:spPr>
          <c:marker>
            <c:symbol val="diamond"/>
            <c:size val="5"/>
            <c:spPr>
              <a:solidFill>
                <a:srgbClr val="000080"/>
              </a:solidFill>
              <a:ln>
                <a:solidFill>
                  <a:srgbClr val="000080"/>
                </a:solidFill>
                <a:prstDash val="solid"/>
              </a:ln>
            </c:spPr>
          </c:marker>
          <c:xVal>
            <c:numRef>
              <c:f>'c'!$A$3:$A$21</c:f>
              <c:numCache>
                <c:formatCode>General</c:formatCode>
                <c:ptCount val="19"/>
                <c:pt idx="0">
                  <c:v>4.5</c:v>
                </c:pt>
                <c:pt idx="1">
                  <c:v>4</c:v>
                </c:pt>
                <c:pt idx="2">
                  <c:v>3.5</c:v>
                </c:pt>
                <c:pt idx="3">
                  <c:v>3</c:v>
                </c:pt>
                <c:pt idx="4">
                  <c:v>2.5</c:v>
                </c:pt>
                <c:pt idx="5">
                  <c:v>2</c:v>
                </c:pt>
                <c:pt idx="6">
                  <c:v>1.5</c:v>
                </c:pt>
                <c:pt idx="7">
                  <c:v>1</c:v>
                </c:pt>
                <c:pt idx="8">
                  <c:v>0.5</c:v>
                </c:pt>
                <c:pt idx="9">
                  <c:v>0</c:v>
                </c:pt>
                <c:pt idx="10">
                  <c:v>-0.5</c:v>
                </c:pt>
                <c:pt idx="11">
                  <c:v>-1</c:v>
                </c:pt>
                <c:pt idx="12">
                  <c:v>-1.5</c:v>
                </c:pt>
                <c:pt idx="13">
                  <c:v>-2</c:v>
                </c:pt>
                <c:pt idx="14">
                  <c:v>-2.5</c:v>
                </c:pt>
                <c:pt idx="15">
                  <c:v>-3</c:v>
                </c:pt>
                <c:pt idx="16">
                  <c:v>-3.5</c:v>
                </c:pt>
                <c:pt idx="17">
                  <c:v>-4</c:v>
                </c:pt>
                <c:pt idx="18">
                  <c:v>-4.5</c:v>
                </c:pt>
              </c:numCache>
            </c:numRef>
          </c:xVal>
          <c:yVal>
            <c:numRef>
              <c:f>'c'!$B$3:$B$21</c:f>
              <c:numCache>
                <c:formatCode>General</c:formatCode>
                <c:ptCount val="19"/>
                <c:pt idx="0">
                  <c:v>5.0000000000000093E-2</c:v>
                </c:pt>
                <c:pt idx="1">
                  <c:v>0.12000000000000002</c:v>
                </c:pt>
                <c:pt idx="2">
                  <c:v>0.1900000000000002</c:v>
                </c:pt>
                <c:pt idx="3">
                  <c:v>0.23</c:v>
                </c:pt>
                <c:pt idx="4">
                  <c:v>0.30000000000000032</c:v>
                </c:pt>
                <c:pt idx="5">
                  <c:v>0.42000000000000032</c:v>
                </c:pt>
                <c:pt idx="6">
                  <c:v>0.79</c:v>
                </c:pt>
                <c:pt idx="7">
                  <c:v>0.91</c:v>
                </c:pt>
                <c:pt idx="8">
                  <c:v>0.98</c:v>
                </c:pt>
                <c:pt idx="9">
                  <c:v>1</c:v>
                </c:pt>
                <c:pt idx="10">
                  <c:v>0.98</c:v>
                </c:pt>
                <c:pt idx="11">
                  <c:v>0.96000000000000063</c:v>
                </c:pt>
                <c:pt idx="12">
                  <c:v>0.93</c:v>
                </c:pt>
                <c:pt idx="13">
                  <c:v>0.85000000000000064</c:v>
                </c:pt>
                <c:pt idx="14">
                  <c:v>0.64000000000000179</c:v>
                </c:pt>
                <c:pt idx="15">
                  <c:v>0.45</c:v>
                </c:pt>
                <c:pt idx="16">
                  <c:v>0.32000000000000089</c:v>
                </c:pt>
                <c:pt idx="17">
                  <c:v>0.21000000000000021</c:v>
                </c:pt>
                <c:pt idx="18">
                  <c:v>0.18000000000000024</c:v>
                </c:pt>
              </c:numCache>
            </c:numRef>
          </c:yVal>
          <c:smooth val="1"/>
        </c:ser>
        <c:axId val="103667200"/>
        <c:axId val="103849984"/>
      </c:scatterChart>
      <c:valAx>
        <c:axId val="103667200"/>
        <c:scaling>
          <c:orientation val="minMax"/>
          <c:max val="5"/>
          <c:min val="-5"/>
        </c:scaling>
        <c:axPos val="b"/>
        <c:title>
          <c:tx>
            <c:rich>
              <a:bodyPr/>
              <a:lstStyle/>
              <a:p>
                <a:pPr>
                  <a:defRPr sz="1000" b="1" i="0" u="none" strike="noStrike" baseline="0">
                    <a:solidFill>
                      <a:srgbClr val="000000"/>
                    </a:solidFill>
                    <a:latin typeface="Arial"/>
                    <a:ea typeface="Arial"/>
                    <a:cs typeface="Arial"/>
                  </a:defRPr>
                </a:pPr>
                <a:r>
                  <a:rPr lang="en-US"/>
                  <a:t>Distance between real condition and expected condition</a:t>
                </a:r>
              </a:p>
            </c:rich>
          </c:tx>
          <c:layout>
            <c:manualLayout>
              <c:xMode val="edge"/>
              <c:yMode val="edge"/>
              <c:x val="0.20695652173913043"/>
              <c:y val="0.86572587532760858"/>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03849984"/>
        <c:crosses val="autoZero"/>
        <c:crossBetween val="midCat"/>
        <c:majorUnit val="1"/>
      </c:valAx>
      <c:valAx>
        <c:axId val="103849984"/>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Non discrimination</a:t>
                </a:r>
              </a:p>
            </c:rich>
          </c:tx>
          <c:layout>
            <c:manualLayout>
              <c:xMode val="edge"/>
              <c:yMode val="edge"/>
              <c:x val="2.7826086956521785E-2"/>
              <c:y val="0.27208527510296354"/>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1" u="none" strike="noStrike" baseline="0">
                <a:solidFill>
                  <a:srgbClr val="000000"/>
                </a:solidFill>
                <a:latin typeface="Arial"/>
                <a:ea typeface="Arial"/>
                <a:cs typeface="Arial"/>
              </a:defRPr>
            </a:pPr>
            <a:endParaRPr lang="en-US"/>
          </a:p>
        </c:txPr>
        <c:crossAx val="103667200"/>
        <c:crosses val="autoZero"/>
        <c:crossBetween val="midCat"/>
        <c:majorUnit val="0.1"/>
      </c:valAx>
      <c:spPr>
        <a:solidFill>
          <a:srgbClr val="FFFF00"/>
        </a:solidFill>
        <a:ln w="12700">
          <a:solidFill>
            <a:srgbClr val="808080"/>
          </a:solidFill>
          <a:prstDash val="solid"/>
        </a:ln>
      </c:spPr>
    </c:plotArea>
    <c:plotVisOnly val="1"/>
    <c:dispBlanksAs val="gap"/>
  </c:chart>
  <c:spPr>
    <a:solidFill>
      <a:srgbClr val="CCCC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Counterfactual prototype C</a:t>
            </a:r>
          </a:p>
        </c:rich>
      </c:tx>
      <c:layout>
        <c:manualLayout>
          <c:xMode val="edge"/>
          <c:yMode val="edge"/>
          <c:x val="0.31652173913043591"/>
          <c:y val="3.5335750013371692E-2"/>
        </c:manualLayout>
      </c:layout>
      <c:spPr>
        <a:noFill/>
        <a:ln w="25400">
          <a:noFill/>
        </a:ln>
      </c:spPr>
    </c:title>
    <c:plotArea>
      <c:layout>
        <c:manualLayout>
          <c:layoutTarget val="inner"/>
          <c:xMode val="edge"/>
          <c:yMode val="edge"/>
          <c:x val="8.0000000000000043E-2"/>
          <c:y val="0.22968237508691589"/>
          <c:w val="0.88347826086956527"/>
          <c:h val="0.52650267519923633"/>
        </c:manualLayout>
      </c:layout>
      <c:scatterChart>
        <c:scatterStyle val="smoothMarker"/>
        <c:ser>
          <c:idx val="0"/>
          <c:order val="0"/>
          <c:spPr>
            <a:ln w="25400">
              <a:solidFill>
                <a:srgbClr val="FF0000"/>
              </a:solidFill>
              <a:prstDash val="solid"/>
            </a:ln>
          </c:spPr>
          <c:marker>
            <c:symbol val="diamond"/>
            <c:size val="5"/>
            <c:spPr>
              <a:solidFill>
                <a:srgbClr val="000080"/>
              </a:solidFill>
              <a:ln>
                <a:solidFill>
                  <a:srgbClr val="000080"/>
                </a:solidFill>
                <a:prstDash val="solid"/>
              </a:ln>
            </c:spPr>
          </c:marker>
          <c:xVal>
            <c:numRef>
              <c:f>'c'!$A$3:$A$21</c:f>
              <c:numCache>
                <c:formatCode>General</c:formatCode>
                <c:ptCount val="19"/>
                <c:pt idx="0">
                  <c:v>4.5</c:v>
                </c:pt>
                <c:pt idx="1">
                  <c:v>4</c:v>
                </c:pt>
                <c:pt idx="2">
                  <c:v>3.5</c:v>
                </c:pt>
                <c:pt idx="3">
                  <c:v>3</c:v>
                </c:pt>
                <c:pt idx="4">
                  <c:v>2.5</c:v>
                </c:pt>
                <c:pt idx="5">
                  <c:v>2</c:v>
                </c:pt>
                <c:pt idx="6">
                  <c:v>1.5</c:v>
                </c:pt>
                <c:pt idx="7">
                  <c:v>1</c:v>
                </c:pt>
                <c:pt idx="8">
                  <c:v>0.5</c:v>
                </c:pt>
                <c:pt idx="9">
                  <c:v>0</c:v>
                </c:pt>
                <c:pt idx="10">
                  <c:v>-0.5</c:v>
                </c:pt>
                <c:pt idx="11">
                  <c:v>-1</c:v>
                </c:pt>
                <c:pt idx="12">
                  <c:v>-1.5</c:v>
                </c:pt>
                <c:pt idx="13">
                  <c:v>-2</c:v>
                </c:pt>
                <c:pt idx="14">
                  <c:v>-2.5</c:v>
                </c:pt>
                <c:pt idx="15">
                  <c:v>-3</c:v>
                </c:pt>
                <c:pt idx="16">
                  <c:v>-3.5</c:v>
                </c:pt>
                <c:pt idx="17">
                  <c:v>-4</c:v>
                </c:pt>
                <c:pt idx="18">
                  <c:v>-4.5</c:v>
                </c:pt>
              </c:numCache>
            </c:numRef>
          </c:xVal>
          <c:yVal>
            <c:numRef>
              <c:f>'c'!$B$3:$B$21</c:f>
              <c:numCache>
                <c:formatCode>General</c:formatCode>
                <c:ptCount val="19"/>
                <c:pt idx="0">
                  <c:v>0.05</c:v>
                </c:pt>
                <c:pt idx="1">
                  <c:v>0.12000000000000002</c:v>
                </c:pt>
                <c:pt idx="2">
                  <c:v>0.19</c:v>
                </c:pt>
                <c:pt idx="3">
                  <c:v>0.23</c:v>
                </c:pt>
                <c:pt idx="4">
                  <c:v>0.30000000000000032</c:v>
                </c:pt>
                <c:pt idx="5">
                  <c:v>0.42000000000000032</c:v>
                </c:pt>
                <c:pt idx="6">
                  <c:v>0.79</c:v>
                </c:pt>
                <c:pt idx="7">
                  <c:v>0.91</c:v>
                </c:pt>
                <c:pt idx="8">
                  <c:v>0.98</c:v>
                </c:pt>
                <c:pt idx="9">
                  <c:v>1</c:v>
                </c:pt>
                <c:pt idx="10">
                  <c:v>0.98</c:v>
                </c:pt>
                <c:pt idx="11">
                  <c:v>0.96000000000000063</c:v>
                </c:pt>
                <c:pt idx="12">
                  <c:v>0.93</c:v>
                </c:pt>
                <c:pt idx="13">
                  <c:v>0.85000000000000064</c:v>
                </c:pt>
                <c:pt idx="14">
                  <c:v>0.64000000000000179</c:v>
                </c:pt>
                <c:pt idx="15">
                  <c:v>0.45</c:v>
                </c:pt>
                <c:pt idx="16">
                  <c:v>0.32000000000000089</c:v>
                </c:pt>
                <c:pt idx="17">
                  <c:v>0.21000000000000021</c:v>
                </c:pt>
                <c:pt idx="18">
                  <c:v>0.18000000000000024</c:v>
                </c:pt>
              </c:numCache>
            </c:numRef>
          </c:yVal>
          <c:smooth val="1"/>
        </c:ser>
        <c:axId val="76667904"/>
        <c:axId val="78960128"/>
      </c:scatterChart>
      <c:valAx>
        <c:axId val="76667904"/>
        <c:scaling>
          <c:orientation val="minMax"/>
          <c:max val="5"/>
          <c:min val="-5"/>
        </c:scaling>
        <c:axPos val="b"/>
        <c:title>
          <c:tx>
            <c:rich>
              <a:bodyPr/>
              <a:lstStyle/>
              <a:p>
                <a:pPr>
                  <a:defRPr sz="1000" b="1" i="0" u="none" strike="noStrike" baseline="0">
                    <a:solidFill>
                      <a:srgbClr val="000000"/>
                    </a:solidFill>
                    <a:latin typeface="Arial"/>
                    <a:ea typeface="Arial"/>
                    <a:cs typeface="Arial"/>
                  </a:defRPr>
                </a:pPr>
                <a:r>
                  <a:rPr lang="en-US"/>
                  <a:t>Distance between real condition and expected condition</a:t>
                </a:r>
              </a:p>
            </c:rich>
          </c:tx>
          <c:layout>
            <c:manualLayout>
              <c:xMode val="edge"/>
              <c:yMode val="edge"/>
              <c:x val="0.20695652173913043"/>
              <c:y val="0.86572587532760858"/>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8960128"/>
        <c:crosses val="autoZero"/>
        <c:crossBetween val="midCat"/>
        <c:majorUnit val="1"/>
      </c:valAx>
      <c:valAx>
        <c:axId val="78960128"/>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Non discrimination</a:t>
                </a:r>
              </a:p>
            </c:rich>
          </c:tx>
          <c:layout>
            <c:manualLayout>
              <c:xMode val="edge"/>
              <c:yMode val="edge"/>
              <c:x val="2.782608695652174E-2"/>
              <c:y val="0.27208527510296354"/>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1" u="none" strike="noStrike" baseline="0">
                <a:solidFill>
                  <a:srgbClr val="000000"/>
                </a:solidFill>
                <a:latin typeface="Arial"/>
                <a:ea typeface="Arial"/>
                <a:cs typeface="Arial"/>
              </a:defRPr>
            </a:pPr>
            <a:endParaRPr lang="en-US"/>
          </a:p>
        </c:txPr>
        <c:crossAx val="76667904"/>
        <c:crosses val="autoZero"/>
        <c:crossBetween val="midCat"/>
        <c:majorUnit val="0.1"/>
      </c:valAx>
      <c:spPr>
        <a:solidFill>
          <a:srgbClr val="FFFF00"/>
        </a:solidFill>
        <a:ln w="12700">
          <a:solidFill>
            <a:srgbClr val="808080"/>
          </a:solidFill>
          <a:prstDash val="solid"/>
        </a:ln>
      </c:spPr>
    </c:plotArea>
    <c:plotVisOnly val="1"/>
    <c:dispBlanksAs val="gap"/>
  </c:chart>
  <c:spPr>
    <a:solidFill>
      <a:srgbClr val="CCCC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9E03C-EFCD-4A82-AEE0-93ED84DC56E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3249B02-2ECE-4796-AA74-34678A64844F}">
      <dgm:prSet phldrT="[Text]"/>
      <dgm:spPr>
        <a:ln>
          <a:solidFill>
            <a:srgbClr val="ED196A"/>
          </a:solidFill>
        </a:ln>
      </dgm:spPr>
      <dgm:t>
        <a:bodyPr/>
        <a:lstStyle/>
        <a:p>
          <a:r>
            <a:rPr lang="en-US" dirty="0" smtClean="0"/>
            <a:t>since</a:t>
          </a:r>
          <a:endParaRPr lang="en-US" dirty="0"/>
        </a:p>
      </dgm:t>
    </dgm:pt>
    <dgm:pt modelId="{AF1711A9-622E-45F6-B099-73D2B0CDCF79}" type="parTrans" cxnId="{51F3BE0D-9215-4EC4-B3BC-2B11F014F7CE}">
      <dgm:prSet/>
      <dgm:spPr/>
      <dgm:t>
        <a:bodyPr/>
        <a:lstStyle/>
        <a:p>
          <a:endParaRPr lang="en-US"/>
        </a:p>
      </dgm:t>
    </dgm:pt>
    <dgm:pt modelId="{30A8ED77-3E09-4F81-BC05-0EC9350B6055}" type="sibTrans" cxnId="{51F3BE0D-9215-4EC4-B3BC-2B11F014F7CE}">
      <dgm:prSet/>
      <dgm:spPr/>
      <dgm:t>
        <a:bodyPr/>
        <a:lstStyle/>
        <a:p>
          <a:endParaRPr lang="en-US"/>
        </a:p>
      </dgm:t>
    </dgm:pt>
    <dgm:pt modelId="{0ACAB320-5FB6-4114-8753-21BEFAFA6807}">
      <dgm:prSet phldrT="[Text]"/>
      <dgm:spPr/>
      <dgm:t>
        <a:bodyPr/>
        <a:lstStyle/>
        <a:p>
          <a:r>
            <a:rPr lang="en-US" dirty="0" smtClean="0">
              <a:latin typeface="Times New Roman" pitchFamily="18" charset="0"/>
              <a:cs typeface="Times New Roman" pitchFamily="18" charset="0"/>
            </a:rPr>
            <a:t>A person’s discriminatory intention determines the actual discrimination behavior.</a:t>
          </a:r>
          <a:endParaRPr lang="en-US" dirty="0">
            <a:latin typeface="Times New Roman" pitchFamily="18" charset="0"/>
            <a:cs typeface="Times New Roman" pitchFamily="18" charset="0"/>
          </a:endParaRPr>
        </a:p>
      </dgm:t>
    </dgm:pt>
    <dgm:pt modelId="{EE4AFB57-64B9-4506-A7D4-16E215A2C604}" type="parTrans" cxnId="{7F344ED0-10CB-441A-998E-26C67021671B}">
      <dgm:prSet/>
      <dgm:spPr/>
      <dgm:t>
        <a:bodyPr/>
        <a:lstStyle/>
        <a:p>
          <a:endParaRPr lang="en-US"/>
        </a:p>
      </dgm:t>
    </dgm:pt>
    <dgm:pt modelId="{87526393-4CB6-4F4B-B307-BBD480F10720}" type="sibTrans" cxnId="{7F344ED0-10CB-441A-998E-26C67021671B}">
      <dgm:prSet/>
      <dgm:spPr/>
      <dgm:t>
        <a:bodyPr/>
        <a:lstStyle/>
        <a:p>
          <a:endParaRPr lang="en-US"/>
        </a:p>
      </dgm:t>
    </dgm:pt>
    <dgm:pt modelId="{2F978178-7CF4-4853-8E38-D999C6375A22}">
      <dgm:prSet phldrT="[Text]"/>
      <dgm:spPr>
        <a:ln>
          <a:solidFill>
            <a:srgbClr val="FF6600"/>
          </a:solidFill>
        </a:ln>
      </dgm:spPr>
      <dgm:t>
        <a:bodyPr/>
        <a:lstStyle/>
        <a:p>
          <a:r>
            <a:rPr lang="en-US" dirty="0" smtClean="0"/>
            <a:t>so</a:t>
          </a:r>
          <a:endParaRPr lang="en-US" dirty="0"/>
        </a:p>
      </dgm:t>
    </dgm:pt>
    <dgm:pt modelId="{15ED509B-0655-4AC9-9757-898A374C4DFA}" type="parTrans" cxnId="{13588040-1550-404D-8392-5710F3F1CEDB}">
      <dgm:prSet/>
      <dgm:spPr/>
      <dgm:t>
        <a:bodyPr/>
        <a:lstStyle/>
        <a:p>
          <a:endParaRPr lang="en-US"/>
        </a:p>
      </dgm:t>
    </dgm:pt>
    <dgm:pt modelId="{7C15E413-8CF7-4CB2-943B-2E4ECE4DE397}" type="sibTrans" cxnId="{13588040-1550-404D-8392-5710F3F1CEDB}">
      <dgm:prSet/>
      <dgm:spPr/>
      <dgm:t>
        <a:bodyPr/>
        <a:lstStyle/>
        <a:p>
          <a:endParaRPr lang="en-US"/>
        </a:p>
      </dgm:t>
    </dgm:pt>
    <dgm:pt modelId="{F8F1EA5D-F999-4918-BA7B-5EE9976099D9}">
      <dgm:prSet phldrT="[Text]"/>
      <dgm:spPr/>
      <dgm:t>
        <a:bodyPr/>
        <a:lstStyle/>
        <a:p>
          <a:r>
            <a:rPr lang="en-US" dirty="0" smtClean="0">
              <a:latin typeface="Times New Roman" pitchFamily="18" charset="0"/>
              <a:cs typeface="Times New Roman" pitchFamily="18" charset="0"/>
            </a:rPr>
            <a:t>Attitude is an essential aspect of factors which shapes a person’s intention to perform a behavior based on both of the reasoned action theory (TRA) and the theory of planned behavior (TPB) (</a:t>
          </a:r>
          <a:r>
            <a:rPr lang="en-US" dirty="0" err="1" smtClean="0">
              <a:latin typeface="Times New Roman" pitchFamily="18" charset="0"/>
              <a:cs typeface="Times New Roman" pitchFamily="18" charset="0"/>
            </a:rPr>
            <a:t>Ryu</a:t>
          </a:r>
          <a:r>
            <a:rPr lang="en-US" dirty="0" smtClean="0">
              <a:latin typeface="Times New Roman" pitchFamily="18" charset="0"/>
              <a:cs typeface="Times New Roman" pitchFamily="18" charset="0"/>
            </a:rPr>
            <a:t> et al. 2003)</a:t>
          </a:r>
          <a:endParaRPr lang="en-US" dirty="0">
            <a:latin typeface="Times New Roman" pitchFamily="18" charset="0"/>
            <a:cs typeface="Times New Roman" pitchFamily="18" charset="0"/>
          </a:endParaRPr>
        </a:p>
      </dgm:t>
    </dgm:pt>
    <dgm:pt modelId="{E48B7F24-A3FC-4889-9A8B-41D5EB99A34F}" type="parTrans" cxnId="{99702030-C1B0-43F0-B913-535A849A56BB}">
      <dgm:prSet/>
      <dgm:spPr/>
      <dgm:t>
        <a:bodyPr/>
        <a:lstStyle/>
        <a:p>
          <a:endParaRPr lang="en-US"/>
        </a:p>
      </dgm:t>
    </dgm:pt>
    <dgm:pt modelId="{3A9E3EED-F9E3-4599-9B18-5E1228FAC4D7}" type="sibTrans" cxnId="{99702030-C1B0-43F0-B913-535A849A56BB}">
      <dgm:prSet/>
      <dgm:spPr/>
      <dgm:t>
        <a:bodyPr/>
        <a:lstStyle/>
        <a:p>
          <a:endParaRPr lang="en-US"/>
        </a:p>
      </dgm:t>
    </dgm:pt>
    <dgm:pt modelId="{3FF6CE61-22D8-4E60-AAA6-CC31C6C57766}">
      <dgm:prSet phldrT="[Text]"/>
      <dgm:spPr>
        <a:solidFill>
          <a:srgbClr val="99FF66"/>
        </a:solidFill>
      </dgm:spPr>
      <dgm:t>
        <a:bodyPr/>
        <a:lstStyle/>
        <a:p>
          <a:r>
            <a:rPr lang="en-US" b="1" dirty="0" smtClean="0">
              <a:solidFill>
                <a:srgbClr val="FF0000"/>
              </a:solidFill>
            </a:rPr>
            <a:t>Research  question </a:t>
          </a:r>
          <a:endParaRPr lang="en-US" b="1" dirty="0">
            <a:solidFill>
              <a:srgbClr val="FF0000"/>
            </a:solidFill>
          </a:endParaRPr>
        </a:p>
      </dgm:t>
    </dgm:pt>
    <dgm:pt modelId="{8EFDA324-D812-45C0-AD07-D26E00585CEA}" type="parTrans" cxnId="{CBE2B544-1A6B-4266-9A46-755C0E5EFFAA}">
      <dgm:prSet/>
      <dgm:spPr/>
      <dgm:t>
        <a:bodyPr/>
        <a:lstStyle/>
        <a:p>
          <a:endParaRPr lang="en-US"/>
        </a:p>
      </dgm:t>
    </dgm:pt>
    <dgm:pt modelId="{47C5557F-0639-40C4-AB52-D9697EA4AC5A}" type="sibTrans" cxnId="{CBE2B544-1A6B-4266-9A46-755C0E5EFFAA}">
      <dgm:prSet/>
      <dgm:spPr/>
      <dgm:t>
        <a:bodyPr/>
        <a:lstStyle/>
        <a:p>
          <a:endParaRPr lang="en-US"/>
        </a:p>
      </dgm:t>
    </dgm:pt>
    <dgm:pt modelId="{344B2CF0-D04C-4953-B129-228DE7749884}">
      <dgm:prSet phldrT="[Text]"/>
      <dgm:spPr/>
      <dgm:t>
        <a:bodyPr/>
        <a:lstStyle/>
        <a:p>
          <a:r>
            <a:rPr lang="en-US" dirty="0" smtClean="0">
              <a:latin typeface="Times New Roman" pitchFamily="18" charset="0"/>
              <a:cs typeface="Times New Roman" pitchFamily="18" charset="0"/>
            </a:rPr>
            <a:t>Due to the importance of studying the attitudes of health professionals toward PLWH, it is essential to have an understanding of the variables that influence attitude to be able to change them, thus favoring a higher level of care and assistance for AIDS patients (Pita-Fernandez et al. 2004).</a:t>
          </a:r>
          <a:endParaRPr lang="en-US" dirty="0">
            <a:latin typeface="Times New Roman" pitchFamily="18" charset="0"/>
            <a:cs typeface="Times New Roman" pitchFamily="18" charset="0"/>
          </a:endParaRPr>
        </a:p>
      </dgm:t>
    </dgm:pt>
    <dgm:pt modelId="{CA996A35-39D2-4A6A-BAE0-52780E85A3BC}" type="parTrans" cxnId="{9673748C-1096-47B3-9E6B-1439F3EC1C25}">
      <dgm:prSet/>
      <dgm:spPr/>
      <dgm:t>
        <a:bodyPr/>
        <a:lstStyle/>
        <a:p>
          <a:endParaRPr lang="en-US"/>
        </a:p>
      </dgm:t>
    </dgm:pt>
    <dgm:pt modelId="{9EE4F9BC-DC76-43A7-87FE-24F7D393C592}" type="sibTrans" cxnId="{9673748C-1096-47B3-9E6B-1439F3EC1C25}">
      <dgm:prSet/>
      <dgm:spPr/>
      <dgm:t>
        <a:bodyPr/>
        <a:lstStyle/>
        <a:p>
          <a:endParaRPr lang="en-US"/>
        </a:p>
      </dgm:t>
    </dgm:pt>
    <dgm:pt modelId="{6665E316-8A06-4FD5-8748-4F8333698F4D}" type="pres">
      <dgm:prSet presAssocID="{9B59E03C-EFCD-4A82-AEE0-93ED84DC56ED}" presName="linearFlow" presStyleCnt="0">
        <dgm:presLayoutVars>
          <dgm:dir/>
          <dgm:animLvl val="lvl"/>
          <dgm:resizeHandles val="exact"/>
        </dgm:presLayoutVars>
      </dgm:prSet>
      <dgm:spPr/>
      <dgm:t>
        <a:bodyPr/>
        <a:lstStyle/>
        <a:p>
          <a:endParaRPr lang="en-US"/>
        </a:p>
      </dgm:t>
    </dgm:pt>
    <dgm:pt modelId="{117D72DA-BCCD-4E75-ADC0-0A408CC549B2}" type="pres">
      <dgm:prSet presAssocID="{23249B02-2ECE-4796-AA74-34678A64844F}" presName="composite" presStyleCnt="0"/>
      <dgm:spPr/>
    </dgm:pt>
    <dgm:pt modelId="{1B236876-84FE-4BB4-B771-37433DB4D755}" type="pres">
      <dgm:prSet presAssocID="{23249B02-2ECE-4796-AA74-34678A64844F}" presName="parentText" presStyleLbl="alignNode1" presStyleIdx="0" presStyleCnt="3">
        <dgm:presLayoutVars>
          <dgm:chMax val="1"/>
          <dgm:bulletEnabled val="1"/>
        </dgm:presLayoutVars>
      </dgm:prSet>
      <dgm:spPr/>
      <dgm:t>
        <a:bodyPr/>
        <a:lstStyle/>
        <a:p>
          <a:endParaRPr lang="en-US"/>
        </a:p>
      </dgm:t>
    </dgm:pt>
    <dgm:pt modelId="{31BF6618-D7E7-4889-99C1-587B14980D2A}" type="pres">
      <dgm:prSet presAssocID="{23249B02-2ECE-4796-AA74-34678A64844F}" presName="descendantText" presStyleLbl="alignAcc1" presStyleIdx="0" presStyleCnt="3">
        <dgm:presLayoutVars>
          <dgm:bulletEnabled val="1"/>
        </dgm:presLayoutVars>
      </dgm:prSet>
      <dgm:spPr/>
      <dgm:t>
        <a:bodyPr/>
        <a:lstStyle/>
        <a:p>
          <a:endParaRPr lang="en-US"/>
        </a:p>
      </dgm:t>
    </dgm:pt>
    <dgm:pt modelId="{ACFA8555-5CA4-46EC-AA2F-E2AFCFFC4B53}" type="pres">
      <dgm:prSet presAssocID="{30A8ED77-3E09-4F81-BC05-0EC9350B6055}" presName="sp" presStyleCnt="0"/>
      <dgm:spPr/>
    </dgm:pt>
    <dgm:pt modelId="{014D3D1A-0750-4CCD-A7E0-68DC8068CA9B}" type="pres">
      <dgm:prSet presAssocID="{2F978178-7CF4-4853-8E38-D999C6375A22}" presName="composite" presStyleCnt="0"/>
      <dgm:spPr/>
    </dgm:pt>
    <dgm:pt modelId="{EB01C67D-EFA7-431C-83A0-347E9487EC28}" type="pres">
      <dgm:prSet presAssocID="{2F978178-7CF4-4853-8E38-D999C6375A22}" presName="parentText" presStyleLbl="alignNode1" presStyleIdx="1" presStyleCnt="3">
        <dgm:presLayoutVars>
          <dgm:chMax val="1"/>
          <dgm:bulletEnabled val="1"/>
        </dgm:presLayoutVars>
      </dgm:prSet>
      <dgm:spPr/>
      <dgm:t>
        <a:bodyPr/>
        <a:lstStyle/>
        <a:p>
          <a:endParaRPr lang="en-US"/>
        </a:p>
      </dgm:t>
    </dgm:pt>
    <dgm:pt modelId="{6974A806-F3D1-4952-9F85-65E5072052A0}" type="pres">
      <dgm:prSet presAssocID="{2F978178-7CF4-4853-8E38-D999C6375A22}" presName="descendantText" presStyleLbl="alignAcc1" presStyleIdx="1" presStyleCnt="3">
        <dgm:presLayoutVars>
          <dgm:bulletEnabled val="1"/>
        </dgm:presLayoutVars>
      </dgm:prSet>
      <dgm:spPr/>
      <dgm:t>
        <a:bodyPr/>
        <a:lstStyle/>
        <a:p>
          <a:endParaRPr lang="en-US"/>
        </a:p>
      </dgm:t>
    </dgm:pt>
    <dgm:pt modelId="{3B3DB310-156D-4AAF-9AA1-313432F798A1}" type="pres">
      <dgm:prSet presAssocID="{7C15E413-8CF7-4CB2-943B-2E4ECE4DE397}" presName="sp" presStyleCnt="0"/>
      <dgm:spPr/>
    </dgm:pt>
    <dgm:pt modelId="{555B01C3-3244-47B5-ABAF-44DF22534D6B}" type="pres">
      <dgm:prSet presAssocID="{3FF6CE61-22D8-4E60-AAA6-CC31C6C57766}" presName="composite" presStyleCnt="0"/>
      <dgm:spPr/>
    </dgm:pt>
    <dgm:pt modelId="{8C0C0B56-85AA-49DB-A4AA-A8C1AA14D301}" type="pres">
      <dgm:prSet presAssocID="{3FF6CE61-22D8-4E60-AAA6-CC31C6C57766}" presName="parentText" presStyleLbl="alignNode1" presStyleIdx="2" presStyleCnt="3">
        <dgm:presLayoutVars>
          <dgm:chMax val="1"/>
          <dgm:bulletEnabled val="1"/>
        </dgm:presLayoutVars>
      </dgm:prSet>
      <dgm:spPr/>
      <dgm:t>
        <a:bodyPr/>
        <a:lstStyle/>
        <a:p>
          <a:endParaRPr lang="en-US"/>
        </a:p>
      </dgm:t>
    </dgm:pt>
    <dgm:pt modelId="{448B450E-57B2-4647-B57D-ECDF66AB552E}" type="pres">
      <dgm:prSet presAssocID="{3FF6CE61-22D8-4E60-AAA6-CC31C6C57766}" presName="descendantText" presStyleLbl="alignAcc1" presStyleIdx="2" presStyleCnt="3">
        <dgm:presLayoutVars>
          <dgm:bulletEnabled val="1"/>
        </dgm:presLayoutVars>
      </dgm:prSet>
      <dgm:spPr/>
      <dgm:t>
        <a:bodyPr/>
        <a:lstStyle/>
        <a:p>
          <a:endParaRPr lang="en-US"/>
        </a:p>
      </dgm:t>
    </dgm:pt>
  </dgm:ptLst>
  <dgm:cxnLst>
    <dgm:cxn modelId="{026C64D7-158F-4AEA-9C18-571BE5737D98}" type="presOf" srcId="{344B2CF0-D04C-4953-B129-228DE7749884}" destId="{448B450E-57B2-4647-B57D-ECDF66AB552E}" srcOrd="0" destOrd="0" presId="urn:microsoft.com/office/officeart/2005/8/layout/chevron2"/>
    <dgm:cxn modelId="{0E0EAB12-B9F1-4EB5-B016-86F0FC1838A4}" type="presOf" srcId="{9B59E03C-EFCD-4A82-AEE0-93ED84DC56ED}" destId="{6665E316-8A06-4FD5-8748-4F8333698F4D}" srcOrd="0" destOrd="0" presId="urn:microsoft.com/office/officeart/2005/8/layout/chevron2"/>
    <dgm:cxn modelId="{A7B47CD8-B007-40C2-8780-C73B2E5022C9}" type="presOf" srcId="{23249B02-2ECE-4796-AA74-34678A64844F}" destId="{1B236876-84FE-4BB4-B771-37433DB4D755}" srcOrd="0" destOrd="0" presId="urn:microsoft.com/office/officeart/2005/8/layout/chevron2"/>
    <dgm:cxn modelId="{951D3069-C187-4C21-8D2E-AA79BB793798}" type="presOf" srcId="{0ACAB320-5FB6-4114-8753-21BEFAFA6807}" destId="{31BF6618-D7E7-4889-99C1-587B14980D2A}" srcOrd="0" destOrd="0" presId="urn:microsoft.com/office/officeart/2005/8/layout/chevron2"/>
    <dgm:cxn modelId="{13588040-1550-404D-8392-5710F3F1CEDB}" srcId="{9B59E03C-EFCD-4A82-AEE0-93ED84DC56ED}" destId="{2F978178-7CF4-4853-8E38-D999C6375A22}" srcOrd="1" destOrd="0" parTransId="{15ED509B-0655-4AC9-9757-898A374C4DFA}" sibTransId="{7C15E413-8CF7-4CB2-943B-2E4ECE4DE397}"/>
    <dgm:cxn modelId="{74F8CBAF-8D8D-47FB-9294-2C1573C0079B}" type="presOf" srcId="{2F978178-7CF4-4853-8E38-D999C6375A22}" destId="{EB01C67D-EFA7-431C-83A0-347E9487EC28}" srcOrd="0" destOrd="0" presId="urn:microsoft.com/office/officeart/2005/8/layout/chevron2"/>
    <dgm:cxn modelId="{B1E08551-1BD0-4697-8A00-246B268211DF}" type="presOf" srcId="{F8F1EA5D-F999-4918-BA7B-5EE9976099D9}" destId="{6974A806-F3D1-4952-9F85-65E5072052A0}" srcOrd="0" destOrd="0" presId="urn:microsoft.com/office/officeart/2005/8/layout/chevron2"/>
    <dgm:cxn modelId="{CBE2B544-1A6B-4266-9A46-755C0E5EFFAA}" srcId="{9B59E03C-EFCD-4A82-AEE0-93ED84DC56ED}" destId="{3FF6CE61-22D8-4E60-AAA6-CC31C6C57766}" srcOrd="2" destOrd="0" parTransId="{8EFDA324-D812-45C0-AD07-D26E00585CEA}" sibTransId="{47C5557F-0639-40C4-AB52-D9697EA4AC5A}"/>
    <dgm:cxn modelId="{9673748C-1096-47B3-9E6B-1439F3EC1C25}" srcId="{3FF6CE61-22D8-4E60-AAA6-CC31C6C57766}" destId="{344B2CF0-D04C-4953-B129-228DE7749884}" srcOrd="0" destOrd="0" parTransId="{CA996A35-39D2-4A6A-BAE0-52780E85A3BC}" sibTransId="{9EE4F9BC-DC76-43A7-87FE-24F7D393C592}"/>
    <dgm:cxn modelId="{51F3BE0D-9215-4EC4-B3BC-2B11F014F7CE}" srcId="{9B59E03C-EFCD-4A82-AEE0-93ED84DC56ED}" destId="{23249B02-2ECE-4796-AA74-34678A64844F}" srcOrd="0" destOrd="0" parTransId="{AF1711A9-622E-45F6-B099-73D2B0CDCF79}" sibTransId="{30A8ED77-3E09-4F81-BC05-0EC9350B6055}"/>
    <dgm:cxn modelId="{F357FC20-D0A7-414A-B60E-E8B8CFD40DC1}" type="presOf" srcId="{3FF6CE61-22D8-4E60-AAA6-CC31C6C57766}" destId="{8C0C0B56-85AA-49DB-A4AA-A8C1AA14D301}" srcOrd="0" destOrd="0" presId="urn:microsoft.com/office/officeart/2005/8/layout/chevron2"/>
    <dgm:cxn modelId="{7F344ED0-10CB-441A-998E-26C67021671B}" srcId="{23249B02-2ECE-4796-AA74-34678A64844F}" destId="{0ACAB320-5FB6-4114-8753-21BEFAFA6807}" srcOrd="0" destOrd="0" parTransId="{EE4AFB57-64B9-4506-A7D4-16E215A2C604}" sibTransId="{87526393-4CB6-4F4B-B307-BBD480F10720}"/>
    <dgm:cxn modelId="{99702030-C1B0-43F0-B913-535A849A56BB}" srcId="{2F978178-7CF4-4853-8E38-D999C6375A22}" destId="{F8F1EA5D-F999-4918-BA7B-5EE9976099D9}" srcOrd="0" destOrd="0" parTransId="{E48B7F24-A3FC-4889-9A8B-41D5EB99A34F}" sibTransId="{3A9E3EED-F9E3-4599-9B18-5E1228FAC4D7}"/>
    <dgm:cxn modelId="{B134B86C-D8E9-4AC8-BE1A-4F4BAEFD047F}" type="presParOf" srcId="{6665E316-8A06-4FD5-8748-4F8333698F4D}" destId="{117D72DA-BCCD-4E75-ADC0-0A408CC549B2}" srcOrd="0" destOrd="0" presId="urn:microsoft.com/office/officeart/2005/8/layout/chevron2"/>
    <dgm:cxn modelId="{DB671BAF-90D7-4EB2-940E-AD996FED38C7}" type="presParOf" srcId="{117D72DA-BCCD-4E75-ADC0-0A408CC549B2}" destId="{1B236876-84FE-4BB4-B771-37433DB4D755}" srcOrd="0" destOrd="0" presId="urn:microsoft.com/office/officeart/2005/8/layout/chevron2"/>
    <dgm:cxn modelId="{F2CFE1DC-5CD7-456F-9695-F7959271758F}" type="presParOf" srcId="{117D72DA-BCCD-4E75-ADC0-0A408CC549B2}" destId="{31BF6618-D7E7-4889-99C1-587B14980D2A}" srcOrd="1" destOrd="0" presId="urn:microsoft.com/office/officeart/2005/8/layout/chevron2"/>
    <dgm:cxn modelId="{F36D3EE1-3485-4FB0-91EB-633408E07A56}" type="presParOf" srcId="{6665E316-8A06-4FD5-8748-4F8333698F4D}" destId="{ACFA8555-5CA4-46EC-AA2F-E2AFCFFC4B53}" srcOrd="1" destOrd="0" presId="urn:microsoft.com/office/officeart/2005/8/layout/chevron2"/>
    <dgm:cxn modelId="{413FD20D-2550-4294-BA16-A50BE4BFC2DB}" type="presParOf" srcId="{6665E316-8A06-4FD5-8748-4F8333698F4D}" destId="{014D3D1A-0750-4CCD-A7E0-68DC8068CA9B}" srcOrd="2" destOrd="0" presId="urn:microsoft.com/office/officeart/2005/8/layout/chevron2"/>
    <dgm:cxn modelId="{62F0C8CE-8E97-4C2C-8F50-835A7E520CCD}" type="presParOf" srcId="{014D3D1A-0750-4CCD-A7E0-68DC8068CA9B}" destId="{EB01C67D-EFA7-431C-83A0-347E9487EC28}" srcOrd="0" destOrd="0" presId="urn:microsoft.com/office/officeart/2005/8/layout/chevron2"/>
    <dgm:cxn modelId="{46A05EE4-32CF-4B4D-9FC3-0EFE9D12343F}" type="presParOf" srcId="{014D3D1A-0750-4CCD-A7E0-68DC8068CA9B}" destId="{6974A806-F3D1-4952-9F85-65E5072052A0}" srcOrd="1" destOrd="0" presId="urn:microsoft.com/office/officeart/2005/8/layout/chevron2"/>
    <dgm:cxn modelId="{EAA64B93-B8A6-497F-9E04-E769C3590E2D}" type="presParOf" srcId="{6665E316-8A06-4FD5-8748-4F8333698F4D}" destId="{3B3DB310-156D-4AAF-9AA1-313432F798A1}" srcOrd="3" destOrd="0" presId="urn:microsoft.com/office/officeart/2005/8/layout/chevron2"/>
    <dgm:cxn modelId="{B2F5452F-853E-404D-8207-034DDD902533}" type="presParOf" srcId="{6665E316-8A06-4FD5-8748-4F8333698F4D}" destId="{555B01C3-3244-47B5-ABAF-44DF22534D6B}" srcOrd="4" destOrd="0" presId="urn:microsoft.com/office/officeart/2005/8/layout/chevron2"/>
    <dgm:cxn modelId="{6A4BA31F-73F5-4C11-8860-F6FAD7DCF628}" type="presParOf" srcId="{555B01C3-3244-47B5-ABAF-44DF22534D6B}" destId="{8C0C0B56-85AA-49DB-A4AA-A8C1AA14D301}" srcOrd="0" destOrd="0" presId="urn:microsoft.com/office/officeart/2005/8/layout/chevron2"/>
    <dgm:cxn modelId="{6FD91A5B-B328-462B-9333-ACB844F57D9A}" type="presParOf" srcId="{555B01C3-3244-47B5-ABAF-44DF22534D6B}" destId="{448B450E-57B2-4647-B57D-ECDF66AB552E}" srcOrd="1" destOrd="0" presId="urn:microsoft.com/office/officeart/2005/8/layout/chevron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4BFC2B3B-2A30-4654-AEAD-A78CB74C2A2A}" type="datetimeFigureOut">
              <a:rPr lang="en-US"/>
              <a:pPr>
                <a:defRPr/>
              </a:pPr>
              <a:t>10/31/2014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CB464ED9-E127-42D4-A6F8-30F493D831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D4920D-F2F2-4F37-8246-418DDF3A8E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88D6AF-6A8D-4E58-B192-CAB816B95A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DCDF6B-B9C8-48E3-887F-F46A20C405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8D7E9B-C09D-4D18-9C71-D50DABD628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05CCA-F2F8-4CA3-ABF2-3D5124077D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F0CE76-0BD3-462E-9180-BCDD54EDB6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0DC2F5-FD3B-43D0-9B51-95EA76042A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DEBD8F8-151B-4B97-BFCF-65D01ABE8F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A29529-C472-4898-933D-86DB0B147B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9F1886-B505-4B02-9056-107CDC2DB49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29FF9D-89DB-4E67-BB34-B8EF3130D9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cs typeface="Arial" pitchFamily="34" charset="0"/>
              </a:defRPr>
            </a:lvl1pPr>
          </a:lstStyle>
          <a:p>
            <a:pPr>
              <a:defRPr/>
            </a:pPr>
            <a:fld id="{D8B7D870-5CD4-4C4A-AEB5-F62C94B9FC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ncbi.nlm.nih.gov/pubmed?term=Ahsan%20Ullah%20AK%5bAuthor%5d&amp;cauthor=true&amp;cauthor_uid=2127836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cbi.nlm.nih.gov/pubmed?term=Ahsan%20Ullah%20AK%5bAuthor%5d&amp;cauthor=true&amp;cauthor_uid=2127836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cbi.nlm.nih.gov/pubmed?term=Ahsan%20Ullah%20AK%5bAuthor%5d&amp;cauthor=true&amp;cauthor_uid=2127836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sciencedirect.com/science?_ob=ArticleURL&amp;_aset=V-WA-A-W-AUUU-MsSAYZA-UUW-U-AAWBUCEYZZ-AAWUZVUZZZ-WUDBZEBZU-AABZ-U&amp;_rdoc=175&amp;_fmt=full&amp;_udi=B6W4J-4C04XY6-1&amp;_coverDate=03%2F31%2F2004&amp;_cdi=6544&amp;_orig=search&amp;_st=13&amp;_sort=d&amp;view=c&amp;_acct=C000052576&amp;_version=1&amp;_urlVersion=0&amp;_userid=1399990&amp;md5=f4034d34d246fea8ae8eb5e7e208855c"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ctrTitle"/>
          </p:nvPr>
        </p:nvSpPr>
        <p:spPr>
          <a:xfrm>
            <a:off x="381000" y="609600"/>
            <a:ext cx="8305800" cy="2971800"/>
          </a:xfrm>
          <a:solidFill>
            <a:schemeClr val="bg1"/>
          </a:solidFill>
          <a:ln w="57150" cap="flat">
            <a:solidFill>
              <a:schemeClr val="accent1"/>
            </a:solidFill>
          </a:ln>
        </p:spPr>
        <p:txBody>
          <a:bodyPr>
            <a:normAutofit fontScale="90000"/>
          </a:bodyPr>
          <a:lstStyle/>
          <a:p>
            <a:pPr eaLnBrk="1" hangingPunct="1">
              <a:defRPr/>
            </a:pP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3200" b="1" i="1" dirty="0" smtClean="0">
                <a:latin typeface="Times New Roman" pitchFamily="18" charset="0"/>
                <a:cs typeface="Times New Roman" pitchFamily="18" charset="0"/>
              </a:rPr>
              <a:t>Proposing a conceptual model of discriminatory intention of the </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Iranian physicians toward people living with HIV using fuzzy approach</a:t>
            </a:r>
            <a:br>
              <a:rPr lang="en-US" sz="3200" b="1" i="1" dirty="0" smtClean="0">
                <a:latin typeface="Times New Roman" pitchFamily="18" charset="0"/>
                <a:cs typeface="Times New Roman" pitchFamily="18" charset="0"/>
              </a:rPr>
            </a:br>
            <a:r>
              <a:rPr lang="en-US" sz="2600" b="1" i="1" dirty="0" smtClean="0">
                <a:solidFill>
                  <a:srgbClr val="000000"/>
                </a:solidFill>
                <a:latin typeface="Times New Roman" pitchFamily="18" charset="0"/>
                <a:cs typeface="Times New Roman" pitchFamily="18" charset="0"/>
              </a:rPr>
              <a:t/>
            </a:r>
            <a:br>
              <a:rPr lang="en-US" sz="2600" b="1" i="1" dirty="0" smtClean="0">
                <a:solidFill>
                  <a:srgbClr val="000000"/>
                </a:solidFill>
                <a:latin typeface="Times New Roman" pitchFamily="18" charset="0"/>
                <a:cs typeface="Times New Roman" pitchFamily="18" charset="0"/>
              </a:rPr>
            </a:br>
            <a:r>
              <a:rPr lang="en-US" sz="2600" b="1" dirty="0" smtClean="0">
                <a:solidFill>
                  <a:srgbClr val="14425D"/>
                </a:solidFill>
                <a:latin typeface="Times New Roman" pitchFamily="18" charset="0"/>
                <a:cs typeface="Times New Roman" pitchFamily="18" charset="0"/>
              </a:rPr>
              <a:t/>
            </a:r>
            <a:br>
              <a:rPr lang="en-US" sz="2600" b="1" dirty="0" smtClean="0">
                <a:solidFill>
                  <a:srgbClr val="14425D"/>
                </a:solidFill>
                <a:latin typeface="Times New Roman" pitchFamily="18" charset="0"/>
                <a:cs typeface="Times New Roman" pitchFamily="18" charset="0"/>
              </a:rPr>
            </a:br>
            <a:r>
              <a:rPr lang="en-US" sz="2900" b="1" dirty="0" smtClean="0">
                <a:solidFill>
                  <a:srgbClr val="000000"/>
                </a:solidFill>
              </a:rPr>
              <a:t/>
            </a:r>
            <a:br>
              <a:rPr lang="en-US" sz="2900" b="1" dirty="0" smtClean="0">
                <a:solidFill>
                  <a:srgbClr val="000000"/>
                </a:solidFill>
              </a:rPr>
            </a:br>
            <a:endParaRPr lang="en-US" sz="2900" b="1" dirty="0" smtClean="0">
              <a:solidFill>
                <a:srgbClr val="000000"/>
              </a:solidFill>
            </a:endParaRPr>
          </a:p>
        </p:txBody>
      </p:sp>
      <p:sp>
        <p:nvSpPr>
          <p:cNvPr id="6147"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8" name="Rectangle 7"/>
          <p:cNvSpPr/>
          <p:nvPr/>
        </p:nvSpPr>
        <p:spPr>
          <a:xfrm>
            <a:off x="381000" y="3733800"/>
            <a:ext cx="8305800" cy="1200150"/>
          </a:xfrm>
          <a:prstGeom prst="rect">
            <a:avLst/>
          </a:prstGeom>
          <a:ln w="76200">
            <a:solidFill>
              <a:srgbClr val="99FF33"/>
            </a:solidFill>
          </a:ln>
        </p:spPr>
        <p:txBody>
          <a:bodyPr>
            <a:spAutoFit/>
          </a:bodyPr>
          <a:lstStyle/>
          <a:p>
            <a:pPr algn="ctr">
              <a:defRPr/>
            </a:pPr>
            <a:r>
              <a:rPr lang="fa-IR" sz="2400" b="1" dirty="0">
                <a:solidFill>
                  <a:srgbClr val="002060"/>
                </a:solidFill>
                <a:latin typeface="Arial" pitchFamily="34" charset="0"/>
                <a:cs typeface="+mj-cs"/>
              </a:rPr>
              <a:t>ِ</a:t>
            </a:r>
            <a:r>
              <a:rPr lang="en-US" sz="2400" b="1" dirty="0">
                <a:solidFill>
                  <a:srgbClr val="002060"/>
                </a:solidFill>
                <a:latin typeface="Arial" pitchFamily="34" charset="0"/>
                <a:cs typeface="+mj-cs"/>
              </a:rPr>
              <a:t>Dr. Zahra </a:t>
            </a:r>
            <a:r>
              <a:rPr lang="en-US" sz="2400" b="1" dirty="0" err="1">
                <a:solidFill>
                  <a:srgbClr val="002060"/>
                </a:solidFill>
                <a:latin typeface="Arial" pitchFamily="34" charset="0"/>
                <a:cs typeface="+mj-cs"/>
              </a:rPr>
              <a:t>Alipour</a:t>
            </a:r>
            <a:r>
              <a:rPr lang="en-US" sz="2400" b="1" dirty="0">
                <a:solidFill>
                  <a:srgbClr val="002060"/>
                </a:solidFill>
                <a:latin typeface="Arial" pitchFamily="34" charset="0"/>
                <a:cs typeface="+mj-cs"/>
              </a:rPr>
              <a:t> </a:t>
            </a:r>
            <a:r>
              <a:rPr lang="en-US" sz="2400" b="1" dirty="0" err="1">
                <a:solidFill>
                  <a:srgbClr val="002060"/>
                </a:solidFill>
                <a:latin typeface="Arial" pitchFamily="34" charset="0"/>
                <a:cs typeface="+mj-cs"/>
              </a:rPr>
              <a:t>Darvishi</a:t>
            </a:r>
            <a:r>
              <a:rPr lang="en-US" sz="2400" b="1" dirty="0">
                <a:solidFill>
                  <a:srgbClr val="002060"/>
                </a:solidFill>
                <a:latin typeface="Arial" pitchFamily="34" charset="0"/>
                <a:cs typeface="+mj-cs"/>
              </a:rPr>
              <a:t> </a:t>
            </a:r>
            <a:br>
              <a:rPr lang="en-US" sz="2400" b="1" dirty="0">
                <a:solidFill>
                  <a:srgbClr val="002060"/>
                </a:solidFill>
                <a:latin typeface="Arial" pitchFamily="34" charset="0"/>
                <a:cs typeface="+mj-cs"/>
              </a:rPr>
            </a:br>
            <a:r>
              <a:rPr lang="en-US" sz="2400" b="1" dirty="0">
                <a:solidFill>
                  <a:srgbClr val="002060"/>
                </a:solidFill>
                <a:latin typeface="Arial" pitchFamily="34" charset="0"/>
                <a:cs typeface="+mj-cs"/>
              </a:rPr>
              <a:t>Assistant professor of Management Islamic Azad University – Tehran North Branch, Iran</a:t>
            </a:r>
            <a:endParaRPr lang="en-US" sz="2400" dirty="0">
              <a:latin typeface="Arial" pitchFamily="34" charset="0"/>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ctrTitle"/>
          </p:nvPr>
        </p:nvSpPr>
        <p:spPr>
          <a:xfrm>
            <a:off x="685800" y="1447800"/>
            <a:ext cx="7772400" cy="2152650"/>
          </a:xfrm>
        </p:spPr>
        <p:txBody>
          <a:bodyPr/>
          <a:lstStyle/>
          <a:p>
            <a:r>
              <a:rPr lang="en-US" sz="3200" b="1" smtClean="0"/>
              <a:t>Have you ever though about why wide range training of health care personnel could not have enough effectiveness on discrimination  behavior toward  PLWH? </a:t>
            </a:r>
          </a:p>
        </p:txBody>
      </p:sp>
      <p:sp>
        <p:nvSpPr>
          <p:cNvPr id="6" name="Subtitle 5"/>
          <p:cNvSpPr>
            <a:spLocks noGrp="1"/>
          </p:cNvSpPr>
          <p:nvPr>
            <p:ph type="subTitle" idx="1"/>
          </p:nvPr>
        </p:nvSpPr>
        <p:spPr>
          <a:xfrm>
            <a:off x="1371600" y="3886200"/>
            <a:ext cx="6400800" cy="2209800"/>
          </a:xfrm>
        </p:spPr>
        <p:txBody>
          <a:bodyPr/>
          <a:lstStyle/>
          <a:p>
            <a:pPr>
              <a:defRPr/>
            </a:pPr>
            <a:r>
              <a:rPr lang="en-US" b="1" dirty="0"/>
              <a:t>There are wide range-awakening  and training of health care providers but it is not enough for attitudinal change </a:t>
            </a:r>
          </a:p>
        </p:txBody>
      </p:sp>
      <p:sp>
        <p:nvSpPr>
          <p:cNvPr id="15364"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152400"/>
          <a:ext cx="8077200" cy="6418263"/>
        </p:xfrm>
        <a:graphic>
          <a:graphicData uri="http://schemas.openxmlformats.org/drawingml/2006/table">
            <a:tbl>
              <a:tblPr/>
              <a:tblGrid>
                <a:gridCol w="6705600"/>
                <a:gridCol w="1371600"/>
              </a:tblGrid>
              <a:tr h="190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In Iran there is not research’s reports about discrimination attitude of health providers but my unofficial search relatively approved the points of view including: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FEC6"/>
                    </a:solidFill>
                  </a:tcPr>
                </a:tc>
              </a:tr>
              <a:tr h="190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Health providers' views toward the HIV-positive individuals is not very much different from the general population and although the physicians know well about the routes of transmission, they do not believe it by heart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Times New Roman" pitchFamily="18" charset="0"/>
                          <a:cs typeface="Times New Roman" pitchFamily="18" charset="0"/>
                          <a:hlinkClick r:id="rId2"/>
                        </a:rPr>
                        <a:t>Ahsan</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hlinkClick r:id="rId2"/>
                        </a:rPr>
                        <a:t> </a:t>
                      </a:r>
                      <a:r>
                        <a:rPr kumimoji="0" lang="en-US" sz="1800" b="0" i="0" u="none" strike="noStrike" cap="none" normalizeH="0" baseline="0" dirty="0" err="1" smtClean="0">
                          <a:ln>
                            <a:noFill/>
                          </a:ln>
                          <a:solidFill>
                            <a:srgbClr val="000000"/>
                          </a:solidFill>
                          <a:effectLst/>
                          <a:latin typeface="Times New Roman" pitchFamily="18" charset="0"/>
                          <a:cs typeface="Times New Roman" pitchFamily="18" charset="0"/>
                          <a:hlinkClick r:id="rId2"/>
                        </a:rPr>
                        <a:t>Ullah</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hlinkClick r:id="rId2"/>
                        </a:rPr>
                        <a:t> </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890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Sometimes the health care staff themselves does not know they discriminate, there is more common unconscious discrimination that arising from communication barriers and the existing cultural stereotypes held by health providers.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Erwin and Peters (1999)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0"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249362"/>
          </a:xfrm>
          <a:ln w="38100">
            <a:solidFill>
              <a:srgbClr val="99FF33"/>
            </a:solidFill>
          </a:ln>
        </p:spPr>
        <p:txBody>
          <a:bodyPr/>
          <a:lstStyle/>
          <a:p>
            <a:r>
              <a:rPr lang="en-US" altLang="en-US" sz="3200" b="1" smtClean="0">
                <a:latin typeface="Times New Roman" pitchFamily="18" charset="0"/>
                <a:cs typeface="Times New Roman" pitchFamily="18" charset="0"/>
              </a:rPr>
              <a:t>In order to achieve zero discrimination</a:t>
            </a:r>
            <a:r>
              <a:rPr lang="en-US" altLang="en-US" b="1" smtClean="0">
                <a:latin typeface="Times New Roman" pitchFamily="18" charset="0"/>
                <a:cs typeface="Times New Roman" pitchFamily="18" charset="0"/>
              </a:rPr>
              <a:t>  </a:t>
            </a:r>
          </a:p>
        </p:txBody>
      </p:sp>
      <p:sp>
        <p:nvSpPr>
          <p:cNvPr id="17411" name="Content Placeholder 2"/>
          <p:cNvSpPr>
            <a:spLocks noGrp="1"/>
          </p:cNvSpPr>
          <p:nvPr>
            <p:ph idx="1"/>
          </p:nvPr>
        </p:nvSpPr>
        <p:spPr/>
        <p:txBody>
          <a:bodyPr/>
          <a:lstStyle/>
          <a:p>
            <a:pPr>
              <a:buFont typeface="Arial" charset="0"/>
              <a:buNone/>
            </a:pPr>
            <a:r>
              <a:rPr lang="en-US" altLang="en-US" smtClean="0"/>
              <a:t>    </a:t>
            </a:r>
            <a:r>
              <a:rPr lang="en-US" altLang="en-US" sz="4000" smtClean="0">
                <a:latin typeface="Times New Roman" pitchFamily="18" charset="0"/>
                <a:cs typeface="Times New Roman" pitchFamily="18" charset="0"/>
              </a:rPr>
              <a:t>If we don’t prepare the health care providers’ attitude  for non discriminating toward PLWH, they don’t welcome effectively and so the hidden process of spreading up HIV transmission will be extended uncontrollably</a:t>
            </a:r>
          </a:p>
        </p:txBody>
      </p:sp>
      <p:sp>
        <p:nvSpPr>
          <p:cNvPr id="17412"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ln w="57150">
            <a:solidFill>
              <a:srgbClr val="00FF00"/>
            </a:solidFill>
          </a:ln>
        </p:spPr>
        <p:txBody>
          <a:bodyPr/>
          <a:lstStyle/>
          <a:p>
            <a:pPr eaLnBrk="1" hangingPunct="1"/>
            <a:r>
              <a:rPr lang="en-US" altLang="en-US" b="1" smtClean="0">
                <a:latin typeface="Times New Roman" pitchFamily="18" charset="0"/>
                <a:cs typeface="Times New Roman" pitchFamily="18" charset="0"/>
              </a:rPr>
              <a:t>Subject </a:t>
            </a:r>
          </a:p>
        </p:txBody>
      </p:sp>
      <p:sp>
        <p:nvSpPr>
          <p:cNvPr id="18435" name="Rectangle 3"/>
          <p:cNvSpPr>
            <a:spLocks noGrp="1" noChangeArrowheads="1"/>
          </p:cNvSpPr>
          <p:nvPr>
            <p:ph idx="1"/>
          </p:nvPr>
        </p:nvSpPr>
        <p:spPr/>
        <p:txBody>
          <a:bodyPr/>
          <a:lstStyle/>
          <a:p>
            <a:pPr eaLnBrk="1" hangingPunct="1">
              <a:buFont typeface="Arial" charset="0"/>
              <a:buNone/>
            </a:pPr>
            <a:r>
              <a:rPr lang="en-US" altLang="en-US" smtClean="0"/>
              <a:t> </a:t>
            </a:r>
            <a:r>
              <a:rPr lang="en-US" altLang="en-US" sz="3600" smtClean="0">
                <a:latin typeface="Times New Roman" pitchFamily="18" charset="0"/>
                <a:cs typeface="Times New Roman" pitchFamily="18" charset="0"/>
              </a:rPr>
              <a:t>Attitudes are the most important predictor of a behavior intention </a:t>
            </a:r>
            <a:r>
              <a:rPr lang="en-US" altLang="en-US" sz="2400" smtClean="0">
                <a:latin typeface="Times New Roman" pitchFamily="18" charset="0"/>
                <a:cs typeface="Times New Roman" pitchFamily="18" charset="0"/>
              </a:rPr>
              <a:t>( Ryu et al. 2003</a:t>
            </a:r>
            <a:r>
              <a:rPr lang="en-US" altLang="en-US" sz="3600" smtClean="0">
                <a:latin typeface="Times New Roman" pitchFamily="18" charset="0"/>
                <a:cs typeface="Times New Roman" pitchFamily="18" charset="0"/>
              </a:rPr>
              <a:t>) and finally a behavior such as discriminatory behavior, it is essential to study the mechanism of discriminatory attitude towards PLWH</a:t>
            </a:r>
          </a:p>
          <a:p>
            <a:pPr eaLnBrk="1" hangingPunct="1"/>
            <a:endParaRPr lang="en-US" altLang="en-US" sz="3600" smtClean="0">
              <a:latin typeface="Times New Roman" pitchFamily="18" charset="0"/>
              <a:cs typeface="Times New Roman" pitchFamily="18" charset="0"/>
            </a:endParaRPr>
          </a:p>
          <a:p>
            <a:pPr eaLnBrk="1" hangingPunct="1"/>
            <a:endParaRPr lang="en-US" altLang="en-US" smtClean="0"/>
          </a:p>
        </p:txBody>
      </p:sp>
      <p:sp>
        <p:nvSpPr>
          <p:cNvPr id="18436"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w="57150">
            <a:solidFill>
              <a:srgbClr val="00FF00"/>
            </a:solidFill>
          </a:ln>
        </p:spPr>
        <p:txBody>
          <a:bodyPr/>
          <a:lstStyle/>
          <a:p>
            <a:pPr eaLnBrk="1" hangingPunct="1"/>
            <a:r>
              <a:rPr lang="en-US" altLang="en-US" b="1" smtClean="0">
                <a:latin typeface="Times New Roman" pitchFamily="18" charset="0"/>
                <a:cs typeface="Times New Roman" pitchFamily="18" charset="0"/>
              </a:rPr>
              <a:t>Research aims</a:t>
            </a:r>
          </a:p>
        </p:txBody>
      </p:sp>
      <p:sp>
        <p:nvSpPr>
          <p:cNvPr id="19459" name="Rectangle 3"/>
          <p:cNvSpPr>
            <a:spLocks noGrp="1" noChangeArrowheads="1"/>
          </p:cNvSpPr>
          <p:nvPr>
            <p:ph idx="1"/>
          </p:nvPr>
        </p:nvSpPr>
        <p:spPr/>
        <p:txBody>
          <a:bodyPr/>
          <a:lstStyle/>
          <a:p>
            <a:pPr eaLnBrk="1" hangingPunct="1"/>
            <a:r>
              <a:rPr lang="en-US" altLang="en-US" sz="4000" smtClean="0">
                <a:latin typeface="Times New Roman" pitchFamily="18" charset="0"/>
                <a:cs typeface="Times New Roman" pitchFamily="18" charset="0"/>
              </a:rPr>
              <a:t>This research’s aim is to provide a conceptual model of the casual relations of factors affecting discrimination intention of health care professionals toward PLWH  </a:t>
            </a:r>
          </a:p>
        </p:txBody>
      </p:sp>
      <p:sp>
        <p:nvSpPr>
          <p:cNvPr id="19460"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latin typeface="Times New Roman" pitchFamily="18" charset="0"/>
                <a:cs typeface="Times New Roman" pitchFamily="18" charset="0"/>
              </a:rPr>
              <a:t>Attitude     Intention      Behavior</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6" name="Right Arrow 5"/>
          <p:cNvSpPr/>
          <p:nvPr/>
        </p:nvSpPr>
        <p:spPr>
          <a:xfrm>
            <a:off x="2743200" y="914400"/>
            <a:ext cx="533400" cy="484188"/>
          </a:xfrm>
          <a:prstGeom prst="rightArrow">
            <a:avLst/>
          </a:prstGeom>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7" name="Right Arrow 6"/>
          <p:cNvSpPr/>
          <p:nvPr/>
        </p:nvSpPr>
        <p:spPr>
          <a:xfrm>
            <a:off x="5715000" y="914400"/>
            <a:ext cx="533400" cy="484188"/>
          </a:xfrm>
          <a:prstGeom prst="rightArrow">
            <a:avLst/>
          </a:prstGeom>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1"/>
          </p:nvPr>
        </p:nvSpPr>
        <p:spPr>
          <a:xfrm>
            <a:off x="838200" y="1905000"/>
            <a:ext cx="7467600" cy="3048000"/>
          </a:xfrm>
          <a:solidFill>
            <a:schemeClr val="bg1"/>
          </a:solidFill>
          <a:ln w="57150">
            <a:solidFill>
              <a:srgbClr val="0033CC"/>
            </a:solidFill>
          </a:ln>
        </p:spPr>
        <p:txBody>
          <a:bodyPr/>
          <a:lstStyle/>
          <a:p>
            <a:pPr eaLnBrk="1" hangingPunct="1">
              <a:buFont typeface="Arial" pitchFamily="34" charset="0"/>
              <a:buNone/>
              <a:defRPr/>
            </a:pPr>
            <a:endParaRPr lang="en-US" b="1" dirty="0" smtClean="0">
              <a:solidFill>
                <a:srgbClr val="898989"/>
              </a:solidFill>
            </a:endParaRPr>
          </a:p>
          <a:p>
            <a:pPr eaLnBrk="1" hangingPunct="1">
              <a:buFont typeface="Arial" pitchFamily="34" charset="0"/>
              <a:buNone/>
              <a:defRPr/>
            </a:pPr>
            <a:r>
              <a:rPr lang="en-US" b="1" dirty="0" smtClean="0">
                <a:solidFill>
                  <a:schemeClr val="accent4"/>
                </a:solidFill>
                <a:latin typeface="Times New Roman" pitchFamily="18" charset="0"/>
                <a:cs typeface="Times New Roman" pitchFamily="18" charset="0"/>
              </a:rPr>
              <a:t>What are the attitudinal factors affecting the discriminatory intention toward PLWH?</a:t>
            </a:r>
            <a:endParaRPr lang="en-US" dirty="0" smtClean="0">
              <a:solidFill>
                <a:schemeClr val="accent4"/>
              </a:solidFill>
              <a:latin typeface="Times New Roman" pitchFamily="18" charset="0"/>
              <a:cs typeface="Times New Roman" pitchFamily="18" charset="0"/>
            </a:endParaRPr>
          </a:p>
          <a:p>
            <a:pPr eaLnBrk="1" hangingPunct="1">
              <a:buFont typeface="Arial" pitchFamily="34" charset="0"/>
              <a:buNone/>
              <a:defRPr/>
            </a:pPr>
            <a:endParaRPr lang="en-US" dirty="0" smtClean="0">
              <a:solidFill>
                <a:srgbClr val="898989"/>
              </a:solidFill>
            </a:endParaRPr>
          </a:p>
        </p:txBody>
      </p:sp>
      <p:sp>
        <p:nvSpPr>
          <p:cNvPr id="21507"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chemeClr val="bg1"/>
          </a:solidFill>
          <a:ln w="57150">
            <a:solidFill>
              <a:srgbClr val="99FF33"/>
            </a:solidFill>
          </a:ln>
        </p:spPr>
        <p:txBody>
          <a:bodyPr/>
          <a:lstStyle/>
          <a:p>
            <a:pPr eaLnBrk="1" hangingPunct="1"/>
            <a:r>
              <a:rPr lang="en-US" altLang="en-US" b="1" smtClean="0">
                <a:latin typeface="Times New Roman" pitchFamily="18" charset="0"/>
                <a:cs typeface="Times New Roman" pitchFamily="18" charset="0"/>
              </a:rPr>
              <a:t>Stigma and discrimination</a:t>
            </a:r>
          </a:p>
        </p:txBody>
      </p:sp>
      <p:sp>
        <p:nvSpPr>
          <p:cNvPr id="22531" name="Content Placeholder 2"/>
          <p:cNvSpPr>
            <a:spLocks noGrp="1"/>
          </p:cNvSpPr>
          <p:nvPr>
            <p:ph idx="1"/>
          </p:nvPr>
        </p:nvSpPr>
        <p:spPr>
          <a:ln>
            <a:solidFill>
              <a:schemeClr val="bg1"/>
            </a:solidFill>
          </a:ln>
        </p:spPr>
        <p:txBody>
          <a:bodyPr/>
          <a:lstStyle/>
          <a:p>
            <a:pPr eaLnBrk="1" hangingPunct="1"/>
            <a:r>
              <a:rPr lang="en-US" altLang="en-US" smtClean="0"/>
              <a:t>“The concept ‘discrimination’ (an action) is often equated with stigma (an attitude)” (Bellal Hossain and Kippax, 2010).”</a:t>
            </a:r>
          </a:p>
          <a:p>
            <a:pPr eaLnBrk="1" hangingPunct="1"/>
            <a:r>
              <a:rPr lang="en-US" altLang="en-US" smtClean="0"/>
              <a:t>Discrimination conceptualized as an instrument of stigmatization by Major  &amp; O’Brien (2005) and it is an outcome of stigmatization by Bond et al. (2002).</a:t>
            </a:r>
          </a:p>
          <a:p>
            <a:pPr eaLnBrk="1" hangingPunct="1"/>
            <a:endParaRPr lang="en-US" altLang="en-US" smtClean="0"/>
          </a:p>
        </p:txBody>
      </p:sp>
      <p:sp>
        <p:nvSpPr>
          <p:cNvPr id="22532"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chemeClr val="bg1"/>
          </a:solidFill>
          <a:ln w="57150">
            <a:solidFill>
              <a:srgbClr val="99FF33"/>
            </a:solidFill>
          </a:ln>
        </p:spPr>
        <p:txBody>
          <a:bodyPr/>
          <a:lstStyle/>
          <a:p>
            <a:pPr eaLnBrk="1" hangingPunct="1"/>
            <a:r>
              <a:rPr lang="en-US" altLang="en-US" b="1" smtClean="0">
                <a:latin typeface="Times New Roman" pitchFamily="18" charset="0"/>
                <a:cs typeface="Times New Roman" pitchFamily="18" charset="0"/>
              </a:rPr>
              <a:t>Prejudice</a:t>
            </a:r>
          </a:p>
        </p:txBody>
      </p:sp>
      <p:sp>
        <p:nvSpPr>
          <p:cNvPr id="23555" name="Content Placeholder 2"/>
          <p:cNvSpPr>
            <a:spLocks noGrp="1"/>
          </p:cNvSpPr>
          <p:nvPr>
            <p:ph idx="1"/>
          </p:nvPr>
        </p:nvSpPr>
        <p:spPr>
          <a:xfrm>
            <a:off x="457200" y="1524000"/>
            <a:ext cx="8229600" cy="4525963"/>
          </a:xfrm>
          <a:ln>
            <a:solidFill>
              <a:schemeClr val="bg1"/>
            </a:solidFill>
          </a:ln>
        </p:spPr>
        <p:txBody>
          <a:bodyPr/>
          <a:lstStyle/>
          <a:p>
            <a:pPr eaLnBrk="1" hangingPunct="1"/>
            <a:r>
              <a:rPr lang="en-US" altLang="en-US" sz="4000" smtClean="0">
                <a:latin typeface="Times New Roman" pitchFamily="18" charset="0"/>
                <a:cs typeface="Times New Roman" pitchFamily="18" charset="0"/>
              </a:rPr>
              <a:t>prejudice is defined as negative or biased feelings toward particular social groups </a:t>
            </a:r>
            <a:r>
              <a:rPr lang="en-US" altLang="en-US" sz="2400" smtClean="0">
                <a:latin typeface="Times New Roman" pitchFamily="18" charset="0"/>
                <a:cs typeface="Times New Roman" pitchFamily="18" charset="0"/>
              </a:rPr>
              <a:t>(Goldman et al. 2006)</a:t>
            </a:r>
          </a:p>
          <a:p>
            <a:pPr eaLnBrk="1" hangingPunct="1"/>
            <a:endParaRPr lang="en-US" altLang="en-US" smtClean="0"/>
          </a:p>
        </p:txBody>
      </p:sp>
      <p:sp>
        <p:nvSpPr>
          <p:cNvPr id="23556"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Stigma and Prejudice</a:t>
            </a:r>
          </a:p>
        </p:txBody>
      </p:sp>
      <p:sp>
        <p:nvSpPr>
          <p:cNvPr id="24579" name="Content Placeholder 2"/>
          <p:cNvSpPr>
            <a:spLocks noGrp="1"/>
          </p:cNvSpPr>
          <p:nvPr>
            <p:ph idx="1"/>
          </p:nvPr>
        </p:nvSpPr>
        <p:spPr/>
        <p:txBody>
          <a:bodyPr/>
          <a:lstStyle/>
          <a:p>
            <a:pPr eaLnBrk="1" hangingPunct="1"/>
            <a:r>
              <a:rPr lang="en-US" altLang="en-US" smtClean="0"/>
              <a:t>Stigma research has traditionally emphasized studying people with ‘‘unusual’’ conditions such as facial disfigurement, HIV/AIDS, short stature and mental illness. By contrast, researchers focused on prejudice and discrimination tend to focus on the far more ordinary, but clearly powerful implications of gender, age, race and class divisions.</a:t>
            </a:r>
          </a:p>
          <a:p>
            <a:pPr eaLnBrk="1" hangingPunct="1"/>
            <a:endParaRPr lang="en-US" altLang="en-US" smtClean="0"/>
          </a:p>
        </p:txBody>
      </p:sp>
      <p:sp>
        <p:nvSpPr>
          <p:cNvPr id="24580"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7"/>
          <p:cNvSpPr>
            <a:spLocks noGrp="1"/>
          </p:cNvSpPr>
          <p:nvPr>
            <p:ph type="body" sz="quarter" idx="3"/>
          </p:nvPr>
        </p:nvSpPr>
        <p:spPr>
          <a:xfrm>
            <a:off x="3276600" y="228600"/>
            <a:ext cx="5638800" cy="2971800"/>
          </a:xfrm>
          <a:ln w="38100">
            <a:solidFill>
              <a:srgbClr val="99FF33"/>
            </a:solidFill>
          </a:ln>
        </p:spPr>
        <p:txBody>
          <a:bodyPr/>
          <a:lstStyle/>
          <a:p>
            <a:pPr algn="ctr"/>
            <a:r>
              <a:rPr lang="en-US" sz="3200" i="1" smtClean="0">
                <a:latin typeface="Times New Roman" pitchFamily="18" charset="0"/>
                <a:cs typeface="Times New Roman" pitchFamily="18" charset="0"/>
              </a:rPr>
              <a:t>Proposing a conceptual model of discriminatory intention of the Iranian physicians toward people living with HIV using fuzzy approach</a:t>
            </a:r>
            <a:br>
              <a:rPr lang="en-US" sz="3200" i="1" smtClean="0">
                <a:latin typeface="Times New Roman" pitchFamily="18" charset="0"/>
                <a:cs typeface="Times New Roman" pitchFamily="18" charset="0"/>
              </a:rPr>
            </a:br>
            <a:endParaRPr lang="en-US" sz="3200" smtClean="0"/>
          </a:p>
        </p:txBody>
      </p:sp>
      <p:sp>
        <p:nvSpPr>
          <p:cNvPr id="7171" name="Content Placeholder 8"/>
          <p:cNvSpPr>
            <a:spLocks noGrp="1"/>
          </p:cNvSpPr>
          <p:nvPr>
            <p:ph sz="quarter" idx="4"/>
          </p:nvPr>
        </p:nvSpPr>
        <p:spPr>
          <a:xfrm>
            <a:off x="3505200" y="3352800"/>
            <a:ext cx="5181600" cy="3200400"/>
          </a:xfrm>
          <a:ln w="38100">
            <a:solidFill>
              <a:srgbClr val="00B0F0"/>
            </a:solidFill>
          </a:ln>
        </p:spPr>
        <p:txBody>
          <a:bodyPr/>
          <a:lstStyle/>
          <a:p>
            <a:pPr algn="ctr">
              <a:buFont typeface="Arial" charset="0"/>
              <a:buNone/>
            </a:pPr>
            <a:r>
              <a:rPr lang="en-US" sz="3200" i="1" smtClean="0">
                <a:solidFill>
                  <a:srgbClr val="002060"/>
                </a:solidFill>
                <a:latin typeface="Arial" charset="0"/>
              </a:rPr>
              <a:t>Dr. Zahra Alipour Darvishi </a:t>
            </a:r>
            <a:r>
              <a:rPr lang="en-US" sz="1600" smtClean="0">
                <a:solidFill>
                  <a:srgbClr val="002060"/>
                </a:solidFill>
                <a:latin typeface="Arial" charset="0"/>
              </a:rPr>
              <a:t/>
            </a:r>
            <a:br>
              <a:rPr lang="en-US" sz="1600" smtClean="0">
                <a:solidFill>
                  <a:srgbClr val="002060"/>
                </a:solidFill>
                <a:latin typeface="Arial" charset="0"/>
              </a:rPr>
            </a:br>
            <a:r>
              <a:rPr lang="en-US" sz="3200" i="1" smtClean="0">
                <a:solidFill>
                  <a:srgbClr val="002060"/>
                </a:solidFill>
                <a:latin typeface="Arial" charset="0"/>
              </a:rPr>
              <a:t>Assistant professor of Management department</a:t>
            </a:r>
            <a:br>
              <a:rPr lang="en-US" sz="3200" i="1" smtClean="0">
                <a:solidFill>
                  <a:srgbClr val="002060"/>
                </a:solidFill>
                <a:latin typeface="Arial" charset="0"/>
              </a:rPr>
            </a:br>
            <a:r>
              <a:rPr lang="en-US" sz="3200" i="1" smtClean="0">
                <a:solidFill>
                  <a:srgbClr val="002060"/>
                </a:solidFill>
                <a:latin typeface="Arial" charset="0"/>
              </a:rPr>
              <a:t>Islamic Azad University – Tehran North Branch,         </a:t>
            </a:r>
            <a:r>
              <a:rPr lang="en-US" sz="3600" b="1" i="1" smtClean="0">
                <a:latin typeface="Arial" charset="0"/>
              </a:rPr>
              <a:t>Iran</a:t>
            </a:r>
            <a:r>
              <a:rPr lang="en-US" sz="3200" i="1" smtClean="0">
                <a:latin typeface="Arial" charset="0"/>
              </a:rPr>
              <a:t/>
            </a:r>
            <a:br>
              <a:rPr lang="en-US" sz="3200" i="1" smtClean="0">
                <a:latin typeface="Arial" charset="0"/>
              </a:rPr>
            </a:br>
            <a:endParaRPr lang="en-US" sz="3200" i="1" smtClean="0"/>
          </a:p>
          <a:p>
            <a:endParaRPr lang="en-US" smtClean="0"/>
          </a:p>
        </p:txBody>
      </p:sp>
      <p:pic>
        <p:nvPicPr>
          <p:cNvPr id="7172" name="Picture 2" descr="D:\paint\New folder (2)\stigma and coprative thinking - Copy.bmp"/>
          <p:cNvPicPr>
            <a:picLocks noGrp="1" noChangeAspect="1" noChangeArrowheads="1"/>
          </p:cNvPicPr>
          <p:nvPr>
            <p:ph sz="half" idx="2"/>
          </p:nvPr>
        </p:nvPicPr>
        <p:blipFill>
          <a:blip r:embed="rId2"/>
          <a:srcRect/>
          <a:stretch>
            <a:fillRect/>
          </a:stretch>
        </p:blipFill>
        <p:spPr>
          <a:xfrm>
            <a:off x="152400" y="609600"/>
            <a:ext cx="3048000" cy="6019800"/>
          </a:xfr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pPr eaLnBrk="1" hangingPunct="1"/>
            <a:r>
              <a:rPr lang="en-US" altLang="en-US" smtClean="0">
                <a:latin typeface="Times New Roman" pitchFamily="18" charset="0"/>
                <a:cs typeface="Times New Roman" pitchFamily="18" charset="0"/>
              </a:rPr>
              <a:t>The prejudice tradition grew from concerns with social processes driven by exploitation and domination, such as racism, while work in the stigma tradition has been more concerned with processes driven by enforcement of social norms and disease avoidance </a:t>
            </a:r>
            <a:r>
              <a:rPr lang="en-US" altLang="en-US" sz="2400" smtClean="0">
                <a:latin typeface="Times New Roman" pitchFamily="18" charset="0"/>
                <a:cs typeface="Times New Roman" pitchFamily="18" charset="0"/>
              </a:rPr>
              <a:t>(Phelan et al. 2008)</a:t>
            </a:r>
          </a:p>
        </p:txBody>
      </p:sp>
      <p:sp>
        <p:nvSpPr>
          <p:cNvPr id="25603"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25604"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Stigma and Prejudice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r>
              <a:rPr lang="en-US" altLang="en-US" smtClean="0">
                <a:latin typeface="Times New Roman" pitchFamily="18" charset="0"/>
                <a:cs typeface="Times New Roman" pitchFamily="18" charset="0"/>
              </a:rPr>
              <a:t>Embodied in both works is similarity in the experiences of stigma and prejudice includes: exposure to negative attitudes, structural and interpersonal experiences of discrimination or unfair treatment, and violence perpetrated against persons who belong to disadvantaged social groups </a:t>
            </a:r>
            <a:r>
              <a:rPr lang="en-US" altLang="en-US" sz="2400" smtClean="0">
                <a:latin typeface="Times New Roman" pitchFamily="18" charset="0"/>
                <a:cs typeface="Times New Roman" pitchFamily="18" charset="0"/>
              </a:rPr>
              <a:t>(Goldman et al. 2006)</a:t>
            </a:r>
          </a:p>
          <a:p>
            <a:pPr eaLnBrk="1" hangingPunct="1"/>
            <a:endParaRPr lang="en-US" altLang="en-US" smtClean="0">
              <a:latin typeface="Times New Roman" pitchFamily="18" charset="0"/>
              <a:cs typeface="Times New Roman" pitchFamily="18" charset="0"/>
            </a:endParaRPr>
          </a:p>
          <a:p>
            <a:pPr eaLnBrk="1" hangingPunct="1"/>
            <a:endParaRPr lang="en-US" altLang="en-US" smtClean="0"/>
          </a:p>
        </p:txBody>
      </p:sp>
      <p:sp>
        <p:nvSpPr>
          <p:cNvPr id="26627"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26628"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Stigma and Prejudice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pPr eaLnBrk="1" hangingPunct="1"/>
            <a:r>
              <a:rPr lang="en-US" altLang="en-US" sz="3600" smtClean="0">
                <a:latin typeface="Times New Roman" pitchFamily="18" charset="0"/>
                <a:cs typeface="Times New Roman" pitchFamily="18" charset="0"/>
              </a:rPr>
              <a:t>Participants in the study of Surlis and Hyde 2001 gave very rich descriptions of experiencing stigmatizing attitudes from nurses, some of which they believed to be rooted in existing prejudices associated with the lifestyle or risk behaviors of those who are HIV positive</a:t>
            </a:r>
          </a:p>
        </p:txBody>
      </p:sp>
      <p:sp>
        <p:nvSpPr>
          <p:cNvPr id="27651"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27652"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Stigma and Prejudice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smtClean="0"/>
              <a:t>Alonzo and Reynolds 1995 stated people with HIV are stigmatized because their illness is associated with deviant behavior, perceived as the responsibility of the individual, viewed as contagious and a threat to the community </a:t>
            </a:r>
            <a:r>
              <a:rPr lang="en-US" altLang="en-US" sz="2400" smtClean="0"/>
              <a:t>(Surlis and Hyde 2001 ). </a:t>
            </a:r>
            <a:r>
              <a:rPr lang="en-US" altLang="en-US" smtClean="0"/>
              <a:t>It seems in Iran as a religious society there are some prejudice attitudes against theses deviant behavior which accompanied with cultural dominance lead to stigmatize PLWH.</a:t>
            </a:r>
          </a:p>
        </p:txBody>
      </p:sp>
      <p:sp>
        <p:nvSpPr>
          <p:cNvPr id="28675"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28676"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Stigma and Prejudice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ln w="57150">
            <a:solidFill>
              <a:srgbClr val="99FF33"/>
            </a:solidFill>
          </a:ln>
        </p:spPr>
        <p:txBody>
          <a:bodyPr/>
          <a:lstStyle/>
          <a:p>
            <a:pPr eaLnBrk="1" hangingPunct="1"/>
            <a:r>
              <a:rPr lang="en-US" altLang="en-US" b="1" smtClean="0">
                <a:latin typeface="Times New Roman" pitchFamily="18" charset="0"/>
                <a:cs typeface="Times New Roman" pitchFamily="18" charset="0"/>
              </a:rPr>
              <a:t>Perceived risk</a:t>
            </a:r>
            <a:r>
              <a:rPr lang="en-US" altLang="en-US" smtClean="0"/>
              <a:t/>
            </a:r>
            <a:br>
              <a:rPr lang="en-US" altLang="en-US" smtClean="0"/>
            </a:br>
            <a:endParaRPr lang="en-US" altLang="en-US" smtClean="0"/>
          </a:p>
        </p:txBody>
      </p:sp>
      <p:sp>
        <p:nvSpPr>
          <p:cNvPr id="30723" name="Content Placeholder 2"/>
          <p:cNvSpPr>
            <a:spLocks noGrp="1"/>
          </p:cNvSpPr>
          <p:nvPr>
            <p:ph idx="1"/>
          </p:nvPr>
        </p:nvSpPr>
        <p:spPr/>
        <p:txBody>
          <a:bodyPr/>
          <a:lstStyle/>
          <a:p>
            <a:pPr algn="ctr" eaLnBrk="1" hangingPunct="1">
              <a:buFont typeface="Arial" pitchFamily="34" charset="0"/>
              <a:buNone/>
              <a:defRPr/>
            </a:pPr>
            <a:r>
              <a:rPr lang="en-US" dirty="0" smtClean="0"/>
              <a:t> </a:t>
            </a:r>
            <a:r>
              <a:rPr lang="en-US" sz="4000" dirty="0" smtClean="0">
                <a:latin typeface="Times New Roman" pitchFamily="18" charset="0"/>
                <a:cs typeface="Times New Roman" pitchFamily="18" charset="0"/>
              </a:rPr>
              <a:t>fear produces discrimination towards PLWH. Irrational fear about transmission of HIV strongly correlated with discriminatory attitudes </a:t>
            </a:r>
            <a:r>
              <a:rPr lang="en-US" sz="2400" dirty="0" smtClean="0">
                <a:latin typeface="Times New Roman" pitchFamily="18" charset="0"/>
                <a:cs typeface="Times New Roman" pitchFamily="18" charset="0"/>
              </a:rPr>
              <a:t>(</a:t>
            </a:r>
            <a:r>
              <a:rPr lang="en-US" sz="2400" dirty="0" err="1" smtClean="0">
                <a:solidFill>
                  <a:schemeClr val="tx1">
                    <a:tint val="75000"/>
                  </a:schemeClr>
                </a:solidFill>
                <a:hlinkClick r:id="rId2"/>
              </a:rPr>
              <a:t>Ahsan</a:t>
            </a:r>
            <a:r>
              <a:rPr lang="en-US" sz="2400" dirty="0" smtClean="0">
                <a:solidFill>
                  <a:schemeClr val="tx1">
                    <a:tint val="75000"/>
                  </a:schemeClr>
                </a:solidFill>
                <a:hlinkClick r:id="rId2"/>
              </a:rPr>
              <a:t> </a:t>
            </a:r>
            <a:r>
              <a:rPr lang="en-US" sz="2400" dirty="0" err="1" smtClean="0">
                <a:solidFill>
                  <a:schemeClr val="tx1">
                    <a:tint val="75000"/>
                  </a:schemeClr>
                </a:solidFill>
                <a:hlinkClick r:id="rId2"/>
              </a:rPr>
              <a:t>Ullah</a:t>
            </a:r>
            <a:r>
              <a:rPr lang="en-US" sz="2400" dirty="0" smtClean="0">
                <a:solidFill>
                  <a:schemeClr val="tx1">
                    <a:tint val="75000"/>
                  </a:schemeClr>
                </a:solidFill>
                <a:hlinkClick r:id="rId2"/>
              </a:rPr>
              <a:t> </a:t>
            </a:r>
            <a:r>
              <a:rPr lang="en-US" sz="2400" dirty="0" smtClean="0">
                <a:solidFill>
                  <a:schemeClr val="tx1">
                    <a:tint val="75000"/>
                  </a:schemeClr>
                </a:solidFill>
              </a:rPr>
              <a:t>2011 and </a:t>
            </a:r>
            <a:r>
              <a:rPr lang="en-US" sz="2400" dirty="0" err="1" smtClean="0">
                <a:solidFill>
                  <a:schemeClr val="tx1">
                    <a:tint val="75000"/>
                  </a:schemeClr>
                </a:solidFill>
              </a:rPr>
              <a:t>Herek</a:t>
            </a:r>
            <a:r>
              <a:rPr lang="en-US" sz="2400" dirty="0" smtClean="0">
                <a:solidFill>
                  <a:schemeClr val="tx1">
                    <a:tint val="75000"/>
                  </a:schemeClr>
                </a:solidFill>
              </a:rPr>
              <a:t> et al 1999)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ln w="57150">
            <a:solidFill>
              <a:srgbClr val="99FF33"/>
            </a:solidFill>
          </a:ln>
        </p:spPr>
        <p:txBody>
          <a:bodyPr/>
          <a:lstStyle/>
          <a:p>
            <a:pPr eaLnBrk="1" hangingPunct="1"/>
            <a:r>
              <a:rPr lang="en-US" altLang="en-US" b="1" smtClean="0">
                <a:latin typeface="Times New Roman" pitchFamily="18" charset="0"/>
                <a:cs typeface="Times New Roman" pitchFamily="18" charset="0"/>
              </a:rPr>
              <a:t>Perceived risk</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mtClean="0">
              <a:latin typeface="Times New Roman" pitchFamily="18" charset="0"/>
              <a:cs typeface="Times New Roman" pitchFamily="18" charset="0"/>
            </a:endParaRPr>
          </a:p>
        </p:txBody>
      </p:sp>
      <p:sp>
        <p:nvSpPr>
          <p:cNvPr id="30723" name="Content Placeholder 2"/>
          <p:cNvSpPr>
            <a:spLocks noGrp="1"/>
          </p:cNvSpPr>
          <p:nvPr>
            <p:ph idx="1"/>
          </p:nvPr>
        </p:nvSpPr>
        <p:spPr/>
        <p:txBody>
          <a:bodyPr/>
          <a:lstStyle/>
          <a:p>
            <a:pPr eaLnBrk="1" hangingPunct="1"/>
            <a:r>
              <a:rPr lang="en-US" altLang="en-US" smtClean="0"/>
              <a:t> </a:t>
            </a:r>
            <a:r>
              <a:rPr lang="en-US" altLang="en-US" sz="3600" smtClean="0">
                <a:latin typeface="Times New Roman" pitchFamily="18" charset="0"/>
                <a:cs typeface="Times New Roman" pitchFamily="18" charset="0"/>
              </a:rPr>
              <a:t>Breault and Polifroni (1992) studied nurses’ attitudes and feelings in caring for HIV/AIDS patients and found that all respondents reported some degree of fear and risk associated with caring for HIV/AIDS patients</a:t>
            </a:r>
            <a:r>
              <a:rPr lang="en-US" altLang="en-US" smtClean="0"/>
              <a:t>. </a:t>
            </a:r>
          </a:p>
        </p:txBody>
      </p:sp>
      <p:sp>
        <p:nvSpPr>
          <p:cNvPr id="30724"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ln w="76200">
            <a:solidFill>
              <a:srgbClr val="99FF66"/>
            </a:solidFill>
          </a:ln>
        </p:spPr>
        <p:txBody>
          <a:bodyPr/>
          <a:lstStyle/>
          <a:p>
            <a:pPr eaLnBrk="1" hangingPunct="1"/>
            <a:r>
              <a:rPr lang="en-US" altLang="en-US" b="1" smtClean="0">
                <a:latin typeface="Times New Roman" pitchFamily="18" charset="0"/>
                <a:cs typeface="Times New Roman" pitchFamily="18" charset="0"/>
              </a:rPr>
              <a:t>Perceived risk</a:t>
            </a:r>
            <a:endParaRPr lang="en-US" altLang="en-US" smtClean="0">
              <a:latin typeface="Times New Roman" pitchFamily="18" charset="0"/>
              <a:cs typeface="Times New Roman" pitchFamily="18" charset="0"/>
            </a:endParaRPr>
          </a:p>
        </p:txBody>
      </p:sp>
      <p:sp>
        <p:nvSpPr>
          <p:cNvPr id="32771" name="Content Placeholder 2"/>
          <p:cNvSpPr>
            <a:spLocks noGrp="1"/>
          </p:cNvSpPr>
          <p:nvPr>
            <p:ph idx="1"/>
          </p:nvPr>
        </p:nvSpPr>
        <p:spPr/>
        <p:txBody>
          <a:bodyPr/>
          <a:lstStyle/>
          <a:p>
            <a:pPr eaLnBrk="1" hangingPunct="1">
              <a:buFont typeface="Arial" pitchFamily="34" charset="0"/>
              <a:buNone/>
              <a:defRPr/>
            </a:pPr>
            <a:r>
              <a:rPr lang="en-US" dirty="0" smtClean="0">
                <a:latin typeface="Times New Roman" pitchFamily="18" charset="0"/>
                <a:cs typeface="Times New Roman" pitchFamily="18" charset="0"/>
              </a:rPr>
              <a:t>The spouses of the physicians and nurses in charge of the HIV-positive individuals put pressure to stop serving the patients or even quitting the job </a:t>
            </a:r>
            <a:r>
              <a:rPr lang="en-US" sz="1800" dirty="0" smtClean="0">
                <a:latin typeface="Times New Roman" pitchFamily="18" charset="0"/>
                <a:cs typeface="Times New Roman" pitchFamily="18" charset="0"/>
              </a:rPr>
              <a:t>(</a:t>
            </a:r>
            <a:r>
              <a:rPr lang="en-US" sz="1800" dirty="0" err="1" smtClean="0">
                <a:solidFill>
                  <a:schemeClr val="tx1">
                    <a:tint val="75000"/>
                  </a:schemeClr>
                </a:solidFill>
                <a:hlinkClick r:id="rId2"/>
              </a:rPr>
              <a:t>Ahsan</a:t>
            </a:r>
            <a:r>
              <a:rPr lang="en-US" sz="1800" dirty="0" smtClean="0">
                <a:solidFill>
                  <a:schemeClr val="tx1">
                    <a:tint val="75000"/>
                  </a:schemeClr>
                </a:solidFill>
                <a:hlinkClick r:id="rId2"/>
              </a:rPr>
              <a:t> </a:t>
            </a:r>
            <a:r>
              <a:rPr lang="en-US" sz="1800" dirty="0" err="1" smtClean="0">
                <a:solidFill>
                  <a:schemeClr val="tx1">
                    <a:tint val="75000"/>
                  </a:schemeClr>
                </a:solidFill>
                <a:hlinkClick r:id="rId2"/>
              </a:rPr>
              <a:t>Ullah</a:t>
            </a:r>
            <a:r>
              <a:rPr lang="en-US" sz="1800" dirty="0" smtClean="0">
                <a:solidFill>
                  <a:schemeClr val="tx1">
                    <a:tint val="75000"/>
                  </a:schemeClr>
                </a:solidFill>
                <a:hlinkClick r:id="rId2"/>
              </a:rPr>
              <a:t> </a:t>
            </a:r>
            <a:r>
              <a:rPr lang="en-US" sz="1800" dirty="0" smtClean="0">
                <a:solidFill>
                  <a:schemeClr val="tx1">
                    <a:tint val="75000"/>
                  </a:schemeClr>
                </a:solidFill>
              </a:rPr>
              <a:t>2011 and </a:t>
            </a:r>
            <a:r>
              <a:rPr lang="en-US" sz="1800" dirty="0" err="1" smtClean="0">
                <a:solidFill>
                  <a:schemeClr val="tx1">
                    <a:tint val="75000"/>
                  </a:schemeClr>
                </a:solidFill>
              </a:rPr>
              <a:t>Herek</a:t>
            </a:r>
            <a:r>
              <a:rPr lang="en-US" sz="1800" dirty="0" smtClean="0">
                <a:solidFill>
                  <a:schemeClr val="tx1">
                    <a:tint val="75000"/>
                  </a:schemeClr>
                </a:solidFill>
              </a:rPr>
              <a:t> et al 1999)</a:t>
            </a:r>
          </a:p>
          <a:p>
            <a:pPr eaLnBrk="1" hangingPunct="1">
              <a:buFont typeface="Arial" pitchFamily="34" charset="0"/>
              <a:buNone/>
              <a:defRPr/>
            </a:pPr>
            <a:r>
              <a:rPr lang="en-US" sz="1800" dirty="0" smtClean="0">
                <a:latin typeface="Times New Roman" pitchFamily="18" charset="0"/>
                <a:cs typeface="Times New Roman" pitchFamily="18" charset="0"/>
              </a:rPr>
              <a:t> </a:t>
            </a:r>
          </a:p>
          <a:p>
            <a:pPr eaLnBrk="1" hangingPunct="1">
              <a:buFont typeface="Arial" pitchFamily="34" charset="0"/>
              <a:buNone/>
              <a:defRPr/>
            </a:pPr>
            <a:r>
              <a:rPr lang="en-US" dirty="0" smtClean="0">
                <a:latin typeface="Times New Roman" pitchFamily="18" charset="0"/>
                <a:cs typeface="Times New Roman" pitchFamily="18" charset="0"/>
              </a:rPr>
              <a:t>There are evidences that they were evicted from home by their families and rejected by their friends and colleagues. </a:t>
            </a:r>
          </a:p>
        </p:txBody>
      </p:sp>
      <p:sp>
        <p:nvSpPr>
          <p:cNvPr id="5" name="Footer Placeholder 4"/>
          <p:cNvSpPr>
            <a:spLocks noGrp="1"/>
          </p:cNvSpPr>
          <p:nvPr>
            <p:ph type="ftr" sz="quarter" idx="11"/>
          </p:nvPr>
        </p:nvSpPr>
        <p:spPr>
          <a:xfrm>
            <a:off x="2286000" y="6019800"/>
            <a:ext cx="4572000" cy="701675"/>
          </a:xfrm>
        </p:spPr>
        <p:txBody>
          <a:bodyPr rtlCol="0"/>
          <a:lstStyle/>
          <a:p>
            <a:pPr>
              <a:defRPr/>
            </a:pPr>
            <a:endParaRPr lang="en-US" sz="14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ln w="76200">
            <a:solidFill>
              <a:srgbClr val="99FF33"/>
            </a:solidFill>
          </a:ln>
        </p:spPr>
        <p:txBody>
          <a:bodyPr/>
          <a:lstStyle/>
          <a:p>
            <a:pPr eaLnBrk="1" hangingPunct="1"/>
            <a:r>
              <a:rPr lang="en-US" altLang="en-US" b="1" smtClean="0">
                <a:latin typeface="Times New Roman" pitchFamily="18" charset="0"/>
                <a:cs typeface="Times New Roman" pitchFamily="18" charset="0"/>
              </a:rPr>
              <a:t>Perceived risk</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mtClean="0">
              <a:latin typeface="Times New Roman" pitchFamily="18" charset="0"/>
              <a:cs typeface="Times New Roman" pitchFamily="18" charset="0"/>
            </a:endParaRPr>
          </a:p>
        </p:txBody>
      </p:sp>
      <p:sp>
        <p:nvSpPr>
          <p:cNvPr id="32771" name="Content Placeholder 2"/>
          <p:cNvSpPr>
            <a:spLocks noGrp="1"/>
          </p:cNvSpPr>
          <p:nvPr>
            <p:ph idx="1"/>
          </p:nvPr>
        </p:nvSpPr>
        <p:spPr/>
        <p:txBody>
          <a:bodyPr/>
          <a:lstStyle/>
          <a:p>
            <a:pPr eaLnBrk="1" hangingPunct="1"/>
            <a:r>
              <a:rPr lang="en-US" altLang="en-US" smtClean="0">
                <a:latin typeface="Times New Roman" pitchFamily="18" charset="0"/>
                <a:cs typeface="Times New Roman" pitchFamily="18" charset="0"/>
              </a:rPr>
              <a:t>Fear is associated with the positioning of HIV-positive people as ‘others’: homosexuals, sex workers, injecting drug-users, all of whom are already stigmatized in the society.</a:t>
            </a:r>
          </a:p>
          <a:p>
            <a:pPr eaLnBrk="1" hangingPunct="1"/>
            <a:r>
              <a:rPr lang="en-US" altLang="en-US" smtClean="0">
                <a:latin typeface="Times New Roman" pitchFamily="18" charset="0"/>
                <a:cs typeface="Times New Roman" pitchFamily="18" charset="0"/>
              </a:rPr>
              <a:t>It looks the fear of transmission of HIV with stigma produce a special kind of risk perception among health care workers be called social risk perception</a:t>
            </a:r>
          </a:p>
        </p:txBody>
      </p:sp>
      <p:sp>
        <p:nvSpPr>
          <p:cNvPr id="32772"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ln w="76200">
            <a:solidFill>
              <a:srgbClr val="99FF33"/>
            </a:solidFill>
          </a:ln>
        </p:spPr>
        <p:txBody>
          <a:bodyPr/>
          <a:lstStyle/>
          <a:p>
            <a:pPr eaLnBrk="1" hangingPunct="1"/>
            <a:r>
              <a:rPr lang="en-US" altLang="en-US" b="1" smtClean="0">
                <a:latin typeface="Times New Roman" pitchFamily="18" charset="0"/>
                <a:cs typeface="Times New Roman" pitchFamily="18" charset="0"/>
              </a:rPr>
              <a:t>Belief in a just world</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 (BJW) </a:t>
            </a:r>
          </a:p>
        </p:txBody>
      </p:sp>
      <p:sp>
        <p:nvSpPr>
          <p:cNvPr id="34819" name="Content Placeholder 2"/>
          <p:cNvSpPr>
            <a:spLocks noGrp="1"/>
          </p:cNvSpPr>
          <p:nvPr>
            <p:ph idx="1"/>
          </p:nvPr>
        </p:nvSpPr>
        <p:spPr/>
        <p:txBody>
          <a:bodyPr/>
          <a:lstStyle/>
          <a:p>
            <a:pPr eaLnBrk="1" hangingPunct="1">
              <a:buFont typeface="Arial" pitchFamily="34" charset="0"/>
              <a:buChar char="•"/>
              <a:defRPr/>
            </a:pPr>
            <a:r>
              <a:rPr lang="en-US" sz="3600" dirty="0" smtClean="0">
                <a:latin typeface="Times New Roman" pitchFamily="18" charset="0"/>
                <a:cs typeface="Times New Roman" pitchFamily="18" charset="0"/>
              </a:rPr>
              <a:t>There are some researches that frame people who believe in a just world (BJW) have some beliefs including: good things come to those who deserve them and bad things come to those who do not as blame homosexuals for acquiring AIDS and so minimize the injustices they observe</a:t>
            </a:r>
            <a:r>
              <a:rPr lang="en-US" sz="3600" dirty="0" smtClean="0">
                <a:solidFill>
                  <a:srgbClr val="E46C0A"/>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happening to others </a:t>
            </a:r>
            <a:r>
              <a:rPr lang="en-US" sz="2400" dirty="0" smtClean="0">
                <a:latin typeface="Times New Roman" pitchFamily="18" charset="0"/>
                <a:cs typeface="Times New Roman" pitchFamily="18" charset="0"/>
              </a:rPr>
              <a:t>(</a:t>
            </a:r>
            <a:r>
              <a:rPr lang="en-US" sz="2400" dirty="0" err="1" smtClean="0">
                <a:solidFill>
                  <a:schemeClr val="tx1">
                    <a:tint val="75000"/>
                  </a:schemeClr>
                </a:solidFill>
              </a:rPr>
              <a:t>Furnham</a:t>
            </a:r>
            <a:r>
              <a:rPr lang="en-US" sz="2400" dirty="0" smtClean="0">
                <a:solidFill>
                  <a:schemeClr val="tx1">
                    <a:tint val="75000"/>
                  </a:schemeClr>
                </a:solidFill>
              </a:rPr>
              <a:t> 2003, </a:t>
            </a:r>
            <a:r>
              <a:rPr lang="en-US" sz="2400" dirty="0" err="1" smtClean="0">
                <a:solidFill>
                  <a:schemeClr val="tx1">
                    <a:tint val="75000"/>
                  </a:schemeClr>
                </a:solidFill>
              </a:rPr>
              <a:t>Mudrack</a:t>
            </a:r>
            <a:r>
              <a:rPr lang="en-US" sz="2400" dirty="0" smtClean="0">
                <a:solidFill>
                  <a:schemeClr val="tx1">
                    <a:tint val="75000"/>
                  </a:schemeClr>
                </a:solidFill>
              </a:rPr>
              <a:t> 2005)</a:t>
            </a:r>
          </a:p>
        </p:txBody>
      </p:sp>
      <p:sp>
        <p:nvSpPr>
          <p:cNvPr id="4" name="Footer Placeholder 3"/>
          <p:cNvSpPr>
            <a:spLocks noGrp="1"/>
          </p:cNvSpPr>
          <p:nvPr>
            <p:ph type="ftr" sz="quarter" idx="11"/>
          </p:nvPr>
        </p:nvSpPr>
        <p:spPr/>
        <p:txBody>
          <a:bodyPr rtlCol="0"/>
          <a:lstStyle/>
          <a:p>
            <a:pPr>
              <a:defRPr/>
            </a:pPr>
            <a:endParaRPr lang="en-US" dirty="0">
              <a:solidFill>
                <a:schemeClr val="tx1">
                  <a:tint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ln w="76200">
            <a:solidFill>
              <a:srgbClr val="99FF33"/>
            </a:solidFill>
          </a:ln>
        </p:spPr>
        <p:txBody>
          <a:bodyPr/>
          <a:lstStyle/>
          <a:p>
            <a:pPr eaLnBrk="1" hangingPunct="1"/>
            <a:r>
              <a:rPr lang="en-US" altLang="en-US" b="1" smtClean="0">
                <a:latin typeface="Times New Roman" pitchFamily="18" charset="0"/>
                <a:cs typeface="Times New Roman" pitchFamily="18" charset="0"/>
              </a:rPr>
              <a:t>Belief in a just world</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 (BJW) </a:t>
            </a:r>
          </a:p>
        </p:txBody>
      </p:sp>
      <p:sp>
        <p:nvSpPr>
          <p:cNvPr id="34819" name="Content Placeholder 2"/>
          <p:cNvSpPr>
            <a:spLocks noGrp="1"/>
          </p:cNvSpPr>
          <p:nvPr>
            <p:ph idx="1"/>
          </p:nvPr>
        </p:nvSpPr>
        <p:spPr/>
        <p:txBody>
          <a:bodyPr/>
          <a:lstStyle/>
          <a:p>
            <a:pPr eaLnBrk="1" hangingPunct="1"/>
            <a:r>
              <a:rPr lang="en-US" altLang="en-US" smtClean="0">
                <a:latin typeface="Times New Roman" pitchFamily="18" charset="0"/>
                <a:cs typeface="Times New Roman" pitchFamily="18" charset="0"/>
              </a:rPr>
              <a:t>Empirically, a strong BJW predicts prejudiced attitudes to a range of disadvantaged groups, including persons with AIDS </a:t>
            </a:r>
            <a:r>
              <a:rPr lang="en-US" altLang="en-US" sz="2000" smtClean="0">
                <a:latin typeface="Times New Roman" pitchFamily="18" charset="0"/>
                <a:cs typeface="Times New Roman" pitchFamily="18" charset="0"/>
              </a:rPr>
              <a:t>(Connors &amp; Heaven, 1990)</a:t>
            </a:r>
          </a:p>
          <a:p>
            <a:pPr eaLnBrk="1" hangingPunct="1"/>
            <a:r>
              <a:rPr lang="en-US" altLang="en-US" smtClean="0">
                <a:latin typeface="Times New Roman" pitchFamily="18" charset="0"/>
                <a:cs typeface="Times New Roman" pitchFamily="18" charset="0"/>
              </a:rPr>
              <a:t>Since Ebneter et al. 2011 found the significant relationship between just world beliefs and stigmatizing attitudes toward eating disorders and obesity, the relationship between just world beliefs and stigmatizing attitudes toward PLWH can be investigated. </a:t>
            </a:r>
          </a:p>
          <a:p>
            <a:pPr eaLnBrk="1" hangingPunct="1"/>
            <a:endParaRPr lang="en-US" altLang="en-US" smtClean="0">
              <a:latin typeface="Times New Roman" pitchFamily="18" charset="0"/>
              <a:cs typeface="Times New Roman" pitchFamily="18" charset="0"/>
            </a:endParaRPr>
          </a:p>
        </p:txBody>
      </p:sp>
      <p:sp>
        <p:nvSpPr>
          <p:cNvPr id="34820"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ln w="38100">
            <a:solidFill>
              <a:srgbClr val="99FF33"/>
            </a:solidFill>
          </a:ln>
        </p:spPr>
        <p:txBody>
          <a:bodyPr/>
          <a:lstStyle/>
          <a:p>
            <a:r>
              <a:rPr lang="en-US" altLang="en-US" sz="3200" b="1" smtClean="0">
                <a:latin typeface="Times New Roman" pitchFamily="18" charset="0"/>
                <a:cs typeface="Times New Roman" pitchFamily="18" charset="0"/>
              </a:rPr>
              <a:t>Why we have to study the discrimination’s intention of Health care providers in Iran?</a:t>
            </a:r>
            <a:r>
              <a:rPr lang="en-US" altLang="en-US" b="1" smtClean="0">
                <a:latin typeface="Times New Roman" pitchFamily="18" charset="0"/>
                <a:cs typeface="Times New Roman" pitchFamily="18" charset="0"/>
              </a:rPr>
              <a:t>  </a:t>
            </a:r>
          </a:p>
        </p:txBody>
      </p:sp>
      <p:sp>
        <p:nvSpPr>
          <p:cNvPr id="8195" name="Content Placeholder 1"/>
          <p:cNvSpPr>
            <a:spLocks noGrp="1"/>
          </p:cNvSpPr>
          <p:nvPr>
            <p:ph idx="1"/>
          </p:nvPr>
        </p:nvSpPr>
        <p:spPr/>
        <p:txBody>
          <a:bodyPr/>
          <a:lstStyle/>
          <a:p>
            <a:r>
              <a:rPr lang="en-US" smtClean="0"/>
              <a:t>1. In Iran the pattern of HIV transmission is changed and it is spread up through a hidden processes</a:t>
            </a:r>
          </a:p>
          <a:p>
            <a:r>
              <a:rPr lang="en-US" smtClean="0"/>
              <a:t> 2. Public awakening about Aids through social medias  is relatively prohibited and limited </a:t>
            </a:r>
          </a:p>
          <a:p>
            <a:r>
              <a:rPr lang="en-US" smtClean="0"/>
              <a:t>3. traumatic experience for health care providers </a:t>
            </a:r>
          </a:p>
          <a:p>
            <a:r>
              <a:rPr lang="en-US" smtClean="0"/>
              <a:t/>
            </a:r>
            <a:br>
              <a:rPr lang="en-US" smtClean="0"/>
            </a:br>
            <a:endParaRPr lang="en-US" smtClean="0"/>
          </a:p>
          <a:p>
            <a:endParaRPr lang="en-US" smtClean="0"/>
          </a:p>
        </p:txBody>
      </p:sp>
      <p:sp>
        <p:nvSpPr>
          <p:cNvPr id="8196"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1"/>
          </p:nvPr>
        </p:nvSpPr>
        <p:spPr bwMode="auto">
          <a:xfrm>
            <a:off x="3124200" y="5486400"/>
            <a:ext cx="4191000" cy="990600"/>
          </a:xfrm>
          <a:noFill/>
          <a:ln>
            <a:miter lim="800000"/>
            <a:headEnd/>
            <a:tailEnd/>
          </a:ln>
        </p:spPr>
        <p:txBody>
          <a:bodyPr/>
          <a:lstStyle/>
          <a:p>
            <a:r>
              <a:rPr lang="en-US" altLang="en-US" sz="3600" b="1" i="1" smtClean="0">
                <a:solidFill>
                  <a:schemeClr val="tx1"/>
                </a:solidFill>
                <a:latin typeface="Times New Roman" pitchFamily="18" charset="0"/>
                <a:cs typeface="Times New Roman" pitchFamily="18" charset="0"/>
              </a:rPr>
              <a:t>conceptual model</a:t>
            </a:r>
            <a:r>
              <a:rPr lang="en-US" altLang="en-US" sz="3600" i="1" smtClean="0">
                <a:latin typeface="Times New Roman" pitchFamily="18" charset="0"/>
                <a:cs typeface="Times New Roman" pitchFamily="18" charset="0"/>
              </a:rPr>
              <a:t/>
            </a:r>
            <a:br>
              <a:rPr lang="en-US" altLang="en-US" sz="3600" i="1" smtClean="0">
                <a:latin typeface="Times New Roman" pitchFamily="18" charset="0"/>
                <a:cs typeface="Times New Roman" pitchFamily="18" charset="0"/>
              </a:rPr>
            </a:br>
            <a:endParaRPr lang="en-US" altLang="en-US" sz="3600" i="1" smtClean="0">
              <a:latin typeface="Times New Roman" pitchFamily="18" charset="0"/>
              <a:cs typeface="Times New Roman" pitchFamily="18" charset="0"/>
            </a:endParaRPr>
          </a:p>
          <a:p>
            <a:endParaRPr lang="en-US" altLang="en-US" smtClean="0">
              <a:latin typeface="Arial" charset="0"/>
              <a:cs typeface="Arial" charset="0"/>
            </a:endParaRPr>
          </a:p>
        </p:txBody>
      </p:sp>
      <p:sp>
        <p:nvSpPr>
          <p:cNvPr id="5" name="Oval 4"/>
          <p:cNvSpPr/>
          <p:nvPr/>
        </p:nvSpPr>
        <p:spPr>
          <a:xfrm>
            <a:off x="0" y="1752600"/>
            <a:ext cx="1066800" cy="1143000"/>
          </a:xfrm>
          <a:prstGeom prst="ellipse">
            <a:avLst/>
          </a:prstGeom>
          <a:solidFill>
            <a:srgbClr val="99FF3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rPr>
              <a:t>BJW</a:t>
            </a:r>
          </a:p>
        </p:txBody>
      </p:sp>
      <p:sp>
        <p:nvSpPr>
          <p:cNvPr id="6" name="Oval 5"/>
          <p:cNvSpPr/>
          <p:nvPr/>
        </p:nvSpPr>
        <p:spPr>
          <a:xfrm>
            <a:off x="1371600" y="5257800"/>
            <a:ext cx="1524000" cy="1066800"/>
          </a:xfrm>
          <a:prstGeom prst="ellipse">
            <a:avLst/>
          </a:prstGeom>
          <a:solidFill>
            <a:srgbClr val="99FF33"/>
          </a:soli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 Irrational fear about transmission </a:t>
            </a:r>
          </a:p>
        </p:txBody>
      </p:sp>
      <p:sp>
        <p:nvSpPr>
          <p:cNvPr id="7" name="Oval 6"/>
          <p:cNvSpPr/>
          <p:nvPr/>
        </p:nvSpPr>
        <p:spPr>
          <a:xfrm>
            <a:off x="1524000" y="3429000"/>
            <a:ext cx="1371600" cy="1066800"/>
          </a:xfrm>
          <a:prstGeom prst="ellipse">
            <a:avLst/>
          </a:prstGeom>
          <a:solidFill>
            <a:srgbClr val="99FF33"/>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stigmatizing attitudes toward</a:t>
            </a:r>
          </a:p>
          <a:p>
            <a:pPr algn="ctr">
              <a:defRPr/>
            </a:pPr>
            <a:r>
              <a:rPr lang="en-US" sz="1200" b="1" dirty="0">
                <a:solidFill>
                  <a:srgbClr val="FF0000"/>
                </a:solidFill>
              </a:rPr>
              <a:t>PLWH </a:t>
            </a:r>
          </a:p>
        </p:txBody>
      </p:sp>
      <p:sp>
        <p:nvSpPr>
          <p:cNvPr id="8" name="Oval 7"/>
          <p:cNvSpPr/>
          <p:nvPr/>
        </p:nvSpPr>
        <p:spPr>
          <a:xfrm>
            <a:off x="1524000" y="457200"/>
            <a:ext cx="1447800" cy="990600"/>
          </a:xfrm>
          <a:prstGeom prst="ellipse">
            <a:avLst/>
          </a:prstGeom>
          <a:solidFill>
            <a:srgbClr val="99FF33"/>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prejudice</a:t>
            </a:r>
          </a:p>
        </p:txBody>
      </p:sp>
      <p:sp>
        <p:nvSpPr>
          <p:cNvPr id="9" name="Oval 8"/>
          <p:cNvSpPr/>
          <p:nvPr/>
        </p:nvSpPr>
        <p:spPr>
          <a:xfrm>
            <a:off x="5334000" y="1752600"/>
            <a:ext cx="1600200" cy="1295400"/>
          </a:xfrm>
          <a:prstGeom prst="ellipse">
            <a:avLst/>
          </a:prstGeom>
          <a:solidFill>
            <a:srgbClr val="99FF66"/>
          </a:solidFill>
          <a:ln>
            <a:solidFill>
              <a:srgbClr val="00B0F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Discrimination attitude</a:t>
            </a:r>
          </a:p>
        </p:txBody>
      </p:sp>
      <p:sp>
        <p:nvSpPr>
          <p:cNvPr id="10" name="Oval 9"/>
          <p:cNvSpPr/>
          <p:nvPr/>
        </p:nvSpPr>
        <p:spPr>
          <a:xfrm>
            <a:off x="7315200" y="1828800"/>
            <a:ext cx="1676400" cy="1371600"/>
          </a:xfrm>
          <a:prstGeom prst="ellipse">
            <a:avLst/>
          </a:prstGeom>
          <a:solidFill>
            <a:srgbClr val="98F862"/>
          </a:solidFill>
          <a:ln>
            <a:solidFill>
              <a:srgbClr val="00B0F0"/>
            </a:solidFill>
          </a:ln>
          <a:effectLst>
            <a:innerShdw blurRad="63500" dist="50800" dir="81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Discrimination</a:t>
            </a:r>
          </a:p>
          <a:p>
            <a:pPr algn="ctr">
              <a:defRPr/>
            </a:pPr>
            <a:r>
              <a:rPr lang="en-US" sz="1200" b="1" dirty="0">
                <a:solidFill>
                  <a:srgbClr val="FF0000"/>
                </a:solidFill>
              </a:rPr>
              <a:t>intention</a:t>
            </a:r>
            <a:r>
              <a:rPr lang="en-US" sz="1200" dirty="0"/>
              <a:t> </a:t>
            </a:r>
          </a:p>
        </p:txBody>
      </p:sp>
      <p:sp>
        <p:nvSpPr>
          <p:cNvPr id="11" name="Oval 10"/>
          <p:cNvSpPr/>
          <p:nvPr/>
        </p:nvSpPr>
        <p:spPr>
          <a:xfrm>
            <a:off x="3200400" y="1905000"/>
            <a:ext cx="1600200" cy="990600"/>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Socio/cultural risk perception</a:t>
            </a:r>
          </a:p>
        </p:txBody>
      </p:sp>
      <p:cxnSp>
        <p:nvCxnSpPr>
          <p:cNvPr id="27" name="Straight Arrow Connector 26"/>
          <p:cNvCxnSpPr/>
          <p:nvPr/>
        </p:nvCxnSpPr>
        <p:spPr>
          <a:xfrm flipV="1">
            <a:off x="3048000" y="2971800"/>
            <a:ext cx="7620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7"/>
          </p:cNvCxnSpPr>
          <p:nvPr/>
        </p:nvCxnSpPr>
        <p:spPr>
          <a:xfrm flipV="1">
            <a:off x="911225" y="1066800"/>
            <a:ext cx="536575" cy="852488"/>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5" idx="5"/>
          </p:cNvCxnSpPr>
          <p:nvPr/>
        </p:nvCxnSpPr>
        <p:spPr>
          <a:xfrm>
            <a:off x="911225" y="2728913"/>
            <a:ext cx="536575" cy="1157287"/>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2971800" y="990600"/>
            <a:ext cx="838200" cy="838200"/>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6" idx="6"/>
            <a:endCxn id="11" idx="4"/>
          </p:cNvCxnSpPr>
          <p:nvPr/>
        </p:nvCxnSpPr>
        <p:spPr>
          <a:xfrm flipV="1">
            <a:off x="2895600" y="2895600"/>
            <a:ext cx="1104900" cy="2895600"/>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85" name="Shape 84"/>
          <p:cNvCxnSpPr/>
          <p:nvPr/>
        </p:nvCxnSpPr>
        <p:spPr>
          <a:xfrm>
            <a:off x="2971800" y="762000"/>
            <a:ext cx="2597150" cy="1181100"/>
          </a:xfrm>
          <a:prstGeom prst="bentConnector2">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87" name="Shape 86"/>
          <p:cNvCxnSpPr/>
          <p:nvPr/>
        </p:nvCxnSpPr>
        <p:spPr>
          <a:xfrm flipV="1">
            <a:off x="2895600" y="2895600"/>
            <a:ext cx="2574925" cy="1168400"/>
          </a:xfrm>
          <a:prstGeom prst="bentConnector2">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11" idx="6"/>
          </p:cNvCxnSpPr>
          <p:nvPr/>
        </p:nvCxnSpPr>
        <p:spPr>
          <a:xfrm>
            <a:off x="4800600" y="2400300"/>
            <a:ext cx="533400" cy="0"/>
          </a:xfrm>
          <a:prstGeom prst="straightConnector1">
            <a:avLst/>
          </a:prstGeom>
          <a:ln w="38100">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6934200" y="2438400"/>
            <a:ext cx="381000" cy="0"/>
          </a:xfrm>
          <a:prstGeom prst="straightConnector1">
            <a:avLst/>
          </a:prstGeom>
          <a:ln w="38100">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2209800" y="1524000"/>
            <a:ext cx="0" cy="1828800"/>
          </a:xfrm>
          <a:prstGeom prst="straightConnector1">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685800" y="1524000"/>
            <a:ext cx="7772400" cy="2076450"/>
          </a:xfrm>
          <a:ln w="38100">
            <a:solidFill>
              <a:srgbClr val="99FF33"/>
            </a:solidFill>
          </a:ln>
        </p:spPr>
        <p:txBody>
          <a:bodyPr/>
          <a:lstStyle/>
          <a:p>
            <a:pPr eaLnBrk="1" hangingPunct="1"/>
            <a:r>
              <a:rPr lang="en-US" altLang="en-US" sz="3200" b="1" smtClean="0"/>
              <a:t/>
            </a:r>
            <a:br>
              <a:rPr lang="en-US" altLang="en-US" sz="3200" b="1" smtClean="0"/>
            </a:br>
            <a:r>
              <a:rPr lang="en-US" altLang="en-US" sz="3600" b="1" smtClean="0">
                <a:latin typeface="Times New Roman" pitchFamily="18" charset="0"/>
                <a:cs typeface="Times New Roman" pitchFamily="18" charset="0"/>
              </a:rPr>
              <a:t>Complexity of discriminatory attitude toward PLWH and Fuzzy Analysis</a:t>
            </a:r>
            <a:r>
              <a:rPr lang="en-US" altLang="en-US" sz="3600" smtClean="0">
                <a:latin typeface="Times New Roman" pitchFamily="18" charset="0"/>
                <a:cs typeface="Times New Roman" pitchFamily="18" charset="0"/>
              </a:rPr>
              <a:t/>
            </a:r>
            <a:br>
              <a:rPr lang="en-US" altLang="en-US" sz="3600" smtClean="0">
                <a:latin typeface="Times New Roman" pitchFamily="18" charset="0"/>
                <a:cs typeface="Times New Roman" pitchFamily="18" charset="0"/>
              </a:rPr>
            </a:br>
            <a:endParaRPr lang="en-US" altLang="en-US" sz="3600" smtClean="0">
              <a:latin typeface="Times New Roman" pitchFamily="18" charset="0"/>
              <a:cs typeface="Times New Roman" pitchFamily="18" charset="0"/>
            </a:endParaRPr>
          </a:p>
        </p:txBody>
      </p:sp>
      <p:sp>
        <p:nvSpPr>
          <p:cNvPr id="5" name="Subtitle 4"/>
          <p:cNvSpPr>
            <a:spLocks noGrp="1"/>
          </p:cNvSpPr>
          <p:nvPr>
            <p:ph type="subTitle" idx="1"/>
          </p:nvPr>
        </p:nvSpPr>
        <p:spPr/>
        <p:txBody>
          <a:bodyPr/>
          <a:lstStyle/>
          <a:p>
            <a:pPr>
              <a:buFont typeface="Arial" pitchFamily="34" charset="0"/>
              <a:buNone/>
              <a:defRPr/>
            </a:pPr>
            <a:endParaRPr lang="en-US" dirty="0"/>
          </a:p>
        </p:txBody>
      </p:sp>
      <p:sp>
        <p:nvSpPr>
          <p:cNvPr id="36868" name="Footer Placeholder 3"/>
          <p:cNvSpPr>
            <a:spLocks noGrp="1"/>
          </p:cNvSpPr>
          <p:nvPr>
            <p:ph type="ftr" sz="quarter" idx="11"/>
          </p:nvPr>
        </p:nvSpPr>
        <p:spPr bwMode="auto">
          <a:noFill/>
          <a:ln>
            <a:miter lim="800000"/>
            <a:headEnd/>
            <a:tailEnd/>
          </a:ln>
        </p:spPr>
        <p:txBody>
          <a:bodyPr/>
          <a:lstStyle/>
          <a:p>
            <a:r>
              <a:rPr lang="en-US" altLang="en-US" smtClean="0">
                <a:latin typeface="Arial" charset="0"/>
                <a:cs typeface="Arial" charset="0"/>
              </a:rPr>
              <a:t>Parker 2003</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ln w="38100">
            <a:solidFill>
              <a:srgbClr val="99FF33"/>
            </a:solidFill>
          </a:ln>
        </p:spPr>
        <p:txBody>
          <a:bodyPr/>
          <a:lstStyle/>
          <a:p>
            <a:pPr eaLnBrk="1" hangingPunct="1"/>
            <a:r>
              <a:rPr lang="en-US" altLang="en-US" sz="3200" b="1" smtClean="0"/>
              <a:t/>
            </a:r>
            <a:br>
              <a:rPr lang="en-US" altLang="en-US" sz="3200" b="1" smtClean="0"/>
            </a:br>
            <a:r>
              <a:rPr lang="en-US" altLang="en-US" sz="3600" b="1" smtClean="0">
                <a:latin typeface="Times New Roman" pitchFamily="18" charset="0"/>
                <a:cs typeface="Times New Roman" pitchFamily="18" charset="0"/>
              </a:rPr>
              <a:t>Complexity of discriminatory attitude toward PLWH and Fuzzy measurement </a:t>
            </a:r>
            <a:r>
              <a:rPr lang="en-US" altLang="en-US" smtClean="0"/>
              <a:t/>
            </a:r>
            <a:br>
              <a:rPr lang="en-US" altLang="en-US" smtClean="0"/>
            </a:br>
            <a:endParaRPr lang="en-US" altLang="en-US" smtClean="0"/>
          </a:p>
        </p:txBody>
      </p:sp>
      <p:sp>
        <p:nvSpPr>
          <p:cNvPr id="37891" name="Content Placeholder 2"/>
          <p:cNvSpPr>
            <a:spLocks noGrp="1"/>
          </p:cNvSpPr>
          <p:nvPr>
            <p:ph idx="1"/>
          </p:nvPr>
        </p:nvSpPr>
        <p:spPr/>
        <p:txBody>
          <a:bodyPr/>
          <a:lstStyle/>
          <a:p>
            <a:pPr eaLnBrk="1" hangingPunct="1"/>
            <a:r>
              <a:rPr lang="en-US" altLang="en-US" smtClean="0"/>
              <a:t>In Pisal et al. 2007 research, many different discriminatory actions were described although they were not always perceived as discriminatory actions by the Indian nurses to which the perception of discrimination of one specific action is different for every one.  Likewise stigma is a broad and multidimensional concept</a:t>
            </a:r>
          </a:p>
        </p:txBody>
      </p:sp>
      <p:sp>
        <p:nvSpPr>
          <p:cNvPr id="37892"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09600" y="381000"/>
            <a:ext cx="8229600" cy="1143000"/>
          </a:xfrm>
          <a:ln w="38100">
            <a:solidFill>
              <a:srgbClr val="99FF33"/>
            </a:solidFill>
          </a:ln>
        </p:spPr>
        <p:txBody>
          <a:bodyPr/>
          <a:lstStyle/>
          <a:p>
            <a:pPr eaLnBrk="1" hangingPunct="1"/>
            <a:r>
              <a:rPr lang="en-US" altLang="en-US" sz="3200" b="1" smtClean="0"/>
              <a:t/>
            </a:r>
            <a:br>
              <a:rPr lang="en-US" altLang="en-US" sz="3200" b="1" smtClean="0"/>
            </a:br>
            <a:r>
              <a:rPr lang="en-US" altLang="en-US" sz="3200" b="1" smtClean="0">
                <a:latin typeface="Times New Roman" pitchFamily="18" charset="0"/>
                <a:cs typeface="Times New Roman" pitchFamily="18" charset="0"/>
              </a:rPr>
              <a:t>Complexity  and ambiguity of discriminatory attitude toward PLWH and Fuzzy analysis </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mtClean="0">
              <a:latin typeface="Times New Roman" pitchFamily="18" charset="0"/>
              <a:cs typeface="Times New Roman" pitchFamily="18" charset="0"/>
            </a:endParaRPr>
          </a:p>
        </p:txBody>
      </p:sp>
      <p:sp>
        <p:nvSpPr>
          <p:cNvPr id="38915" name="Content Placeholder 2"/>
          <p:cNvSpPr>
            <a:spLocks noGrp="1"/>
          </p:cNvSpPr>
          <p:nvPr>
            <p:ph idx="1"/>
          </p:nvPr>
        </p:nvSpPr>
        <p:spPr/>
        <p:txBody>
          <a:bodyPr/>
          <a:lstStyle/>
          <a:p>
            <a:pPr eaLnBrk="1" hangingPunct="1"/>
            <a:r>
              <a:rPr lang="en-US" altLang="en-US" smtClean="0">
                <a:latin typeface="Times New Roman" pitchFamily="18" charset="0"/>
                <a:cs typeface="Times New Roman" pitchFamily="18" charset="0"/>
              </a:rPr>
              <a:t>When an attitude toward a behavior is forming, a judgmental process takes place too. Therefore the issues related to discriminatory intention of a health care provider can be associated to his/her behavioral memories involved in his/her judgmental process in order to elicit the judgment categories and prototypes they use in judgment formulation</a:t>
            </a:r>
          </a:p>
          <a:p>
            <a:pPr eaLnBrk="1" hangingPunct="1"/>
            <a:r>
              <a:rPr lang="en-US" altLang="en-US" sz="2000" smtClean="0">
                <a:latin typeface="Times New Roman" pitchFamily="18" charset="0"/>
                <a:cs typeface="Times New Roman" pitchFamily="18" charset="0"/>
              </a:rPr>
              <a:t>(Sanchez and De La Torre 1996, Putnam 1975)</a:t>
            </a:r>
          </a:p>
        </p:txBody>
      </p:sp>
      <p:sp>
        <p:nvSpPr>
          <p:cNvPr id="38916" name="Footer Placeholder 3"/>
          <p:cNvSpPr>
            <a:spLocks noGrp="1"/>
          </p:cNvSpPr>
          <p:nvPr>
            <p:ph type="ftr" sz="quarter" idx="11"/>
          </p:nvPr>
        </p:nvSpPr>
        <p:spPr bwMode="auto">
          <a:noFill/>
          <a:ln>
            <a:miter lim="800000"/>
            <a:headEnd/>
            <a:tailEnd/>
          </a:ln>
        </p:spPr>
        <p:txBody>
          <a:bodyPr/>
          <a:lstStyle/>
          <a:p>
            <a:r>
              <a:rPr lang="en-US" altLang="en-US" smtClean="0">
                <a:latin typeface="Arial" charset="0"/>
                <a:cs typeface="Arial" charset="0"/>
              </a:rPr>
              <a:t>Sanchez and De La Torre 1996, Putnam 1975</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9600" y="381000"/>
            <a:ext cx="8229600" cy="1143000"/>
          </a:xfrm>
          <a:ln w="38100">
            <a:solidFill>
              <a:srgbClr val="99FF33"/>
            </a:solidFill>
          </a:ln>
        </p:spPr>
        <p:txBody>
          <a:bodyPr/>
          <a:lstStyle/>
          <a:p>
            <a:pPr eaLnBrk="1" hangingPunct="1"/>
            <a:r>
              <a:rPr lang="en-US" altLang="en-US" sz="3200" b="1" smtClean="0"/>
              <a:t/>
            </a:r>
            <a:br>
              <a:rPr lang="en-US" altLang="en-US" sz="3200" b="1" smtClean="0"/>
            </a:br>
            <a:r>
              <a:rPr lang="en-US" altLang="en-US" sz="2800" b="1" smtClean="0">
                <a:latin typeface="Times New Roman" pitchFamily="18" charset="0"/>
                <a:cs typeface="Times New Roman" pitchFamily="18" charset="0"/>
              </a:rPr>
              <a:t>Complexity and ambiguity of discriminatory attitude toward PLWH and Fuzzy measurement </a:t>
            </a:r>
            <a:r>
              <a:rPr lang="en-US" altLang="en-US" smtClean="0"/>
              <a:t/>
            </a:r>
            <a:br>
              <a:rPr lang="en-US" altLang="en-US" smtClean="0"/>
            </a:br>
            <a:endParaRPr lang="en-US" altLang="en-US" smtClean="0"/>
          </a:p>
        </p:txBody>
      </p:sp>
      <p:sp>
        <p:nvSpPr>
          <p:cNvPr id="39939" name="Content Placeholder 2"/>
          <p:cNvSpPr>
            <a:spLocks noGrp="1"/>
          </p:cNvSpPr>
          <p:nvPr>
            <p:ph idx="1"/>
          </p:nvPr>
        </p:nvSpPr>
        <p:spPr/>
        <p:txBody>
          <a:bodyPr/>
          <a:lstStyle/>
          <a:p>
            <a:pPr eaLnBrk="1" hangingPunct="1"/>
            <a:r>
              <a:rPr lang="en-US" altLang="en-US" smtClean="0"/>
              <a:t>The effectiveness of intervention programs depends on the high power of measurement of this phenomena by considering this complexity, illuminating this ambiguity and articulating this judgmental process</a:t>
            </a:r>
          </a:p>
        </p:txBody>
      </p:sp>
      <p:sp>
        <p:nvSpPr>
          <p:cNvPr id="39940"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ln w="38100">
            <a:solidFill>
              <a:srgbClr val="99FF33"/>
            </a:solidFill>
          </a:ln>
        </p:spPr>
        <p:txBody>
          <a:bodyPr/>
          <a:lstStyle/>
          <a:p>
            <a:pPr eaLnBrk="1" hangingPunct="1"/>
            <a:r>
              <a:rPr lang="en-US" altLang="en-US" b="1" smtClean="0">
                <a:latin typeface="Times New Roman" pitchFamily="18" charset="0"/>
                <a:cs typeface="Times New Roman" pitchFamily="18" charset="0"/>
              </a:rPr>
              <a:t>Developing a fuzzy measurement </a:t>
            </a:r>
          </a:p>
        </p:txBody>
      </p:sp>
      <p:sp>
        <p:nvSpPr>
          <p:cNvPr id="40963" name="Content Placeholder 2"/>
          <p:cNvSpPr>
            <a:spLocks noGrp="1"/>
          </p:cNvSpPr>
          <p:nvPr>
            <p:ph idx="1"/>
          </p:nvPr>
        </p:nvSpPr>
        <p:spPr/>
        <p:txBody>
          <a:bodyPr/>
          <a:lstStyle/>
          <a:p>
            <a:pPr eaLnBrk="1" hangingPunct="1"/>
            <a:r>
              <a:rPr lang="en-US" altLang="en-US" sz="2800" smtClean="0">
                <a:latin typeface="Times New Roman" pitchFamily="18" charset="0"/>
                <a:cs typeface="Times New Roman" pitchFamily="18" charset="0"/>
              </a:rPr>
              <a:t>There is a lack of considerations about complexity of this judgmental process in existing studies and for compensating these deficiencies, the development of a new method of measuring discriminatory attitude is required. </a:t>
            </a:r>
          </a:p>
          <a:p>
            <a:pPr eaLnBrk="1" hangingPunct="1"/>
            <a:r>
              <a:rPr lang="en-US" altLang="en-US" sz="2800" smtClean="0">
                <a:latin typeface="Times New Roman" pitchFamily="18" charset="0"/>
                <a:cs typeface="Times New Roman" pitchFamily="18" charset="0"/>
              </a:rPr>
              <a:t>I developed a fuzzy measurement to evaluate the employee justice perception for my PhD thesis 2009. This applied fuzzy method can also be used for measuring the health care workers discriminatory attitude toward PLWH </a:t>
            </a:r>
          </a:p>
        </p:txBody>
      </p:sp>
      <p:sp>
        <p:nvSpPr>
          <p:cNvPr id="40964"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ln w="38100">
            <a:solidFill>
              <a:srgbClr val="99FF33"/>
            </a:solidFill>
          </a:ln>
        </p:spPr>
        <p:txBody>
          <a:bodyPr/>
          <a:lstStyle/>
          <a:p>
            <a:r>
              <a:rPr lang="en-US" smtClean="0">
                <a:latin typeface="Times New Roman" pitchFamily="18" charset="0"/>
                <a:cs typeface="Times New Roman" pitchFamily="18" charset="0"/>
              </a:rPr>
              <a:t>Fuzzy method</a:t>
            </a:r>
          </a:p>
        </p:txBody>
      </p:sp>
      <p:sp>
        <p:nvSpPr>
          <p:cNvPr id="41987" name="Content Placeholder 2"/>
          <p:cNvSpPr>
            <a:spLocks noGrp="1"/>
          </p:cNvSpPr>
          <p:nvPr>
            <p:ph idx="1"/>
          </p:nvPr>
        </p:nvSpPr>
        <p:spPr/>
        <p:txBody>
          <a:bodyPr/>
          <a:lstStyle/>
          <a:p>
            <a:r>
              <a:rPr lang="en-US" smtClean="0">
                <a:latin typeface="Times New Roman" pitchFamily="18" charset="0"/>
                <a:cs typeface="Times New Roman" pitchFamily="18" charset="0"/>
              </a:rPr>
              <a:t>Fuzzy logic, based on the Fuzzy set theory, developed by Zadeh (1965), allows approaching the complex world of the cognitional judgments with the rigor of logical mathematical instruments without loosing the richness of verbal judgment(Yager, 1991&amp; Zimmermann, 1987) </a:t>
            </a:r>
          </a:p>
        </p:txBody>
      </p:sp>
      <p:sp>
        <p:nvSpPr>
          <p:cNvPr id="41988"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w="38100">
            <a:solidFill>
              <a:srgbClr val="98F862"/>
            </a:solidFill>
          </a:ln>
        </p:spPr>
        <p:txBody>
          <a:bodyPr/>
          <a:lstStyle/>
          <a:p>
            <a:pPr eaLnBrk="1" hangingPunct="1"/>
            <a:r>
              <a:rPr lang="en-US" altLang="en-US" sz="3200" smtClean="0"/>
              <a:t/>
            </a:r>
            <a:br>
              <a:rPr lang="en-US" altLang="en-US" sz="3200" smtClean="0"/>
            </a:br>
            <a:r>
              <a:rPr lang="en-US" altLang="en-US" sz="3200" b="1" smtClean="0">
                <a:latin typeface="Times New Roman" pitchFamily="18" charset="0"/>
                <a:cs typeface="Times New Roman" pitchFamily="18" charset="0"/>
              </a:rPr>
              <a:t>For fuzzy approaching to discriminatory attitude, following issues are notable:</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mtClean="0">
              <a:latin typeface="Times New Roman" pitchFamily="18" charset="0"/>
              <a:cs typeface="Times New Roman" pitchFamily="18" charset="0"/>
            </a:endParaRPr>
          </a:p>
        </p:txBody>
      </p:sp>
      <p:sp>
        <p:nvSpPr>
          <p:cNvPr id="43011" name="Content Placeholder 2"/>
          <p:cNvSpPr>
            <a:spLocks noGrp="1"/>
          </p:cNvSpPr>
          <p:nvPr>
            <p:ph idx="1"/>
          </p:nvPr>
        </p:nvSpPr>
        <p:spPr/>
        <p:txBody>
          <a:bodyPr/>
          <a:lstStyle/>
          <a:p>
            <a:pPr eaLnBrk="1" hangingPunct="1"/>
            <a:r>
              <a:rPr lang="en-US" altLang="en-US" i="1" smtClean="0">
                <a:latin typeface="Times New Roman" pitchFamily="18" charset="0"/>
                <a:cs typeface="Times New Roman" pitchFamily="18" charset="0"/>
              </a:rPr>
              <a:t>1.The active construction of meanings</a:t>
            </a:r>
            <a:r>
              <a:rPr lang="en-US" altLang="en-US" smtClean="0">
                <a:latin typeface="Times New Roman" pitchFamily="18" charset="0"/>
                <a:cs typeface="Times New Roman" pitchFamily="18" charset="0"/>
              </a:rPr>
              <a:t>: </a:t>
            </a:r>
            <a:r>
              <a:rPr lang="en-US" altLang="en-US" sz="1600" smtClean="0">
                <a:latin typeface="Times New Roman" pitchFamily="18" charset="0"/>
                <a:cs typeface="Times New Roman" pitchFamily="18" charset="0"/>
              </a:rPr>
              <a:t>the individual (here the health care provider) is not a passive collector of data or a processor of information, but a subject who actively constructs meaning, taking as a starting point his/her own flow of experience. (Capaldo and Zollo 2001).</a:t>
            </a:r>
          </a:p>
          <a:p>
            <a:pPr eaLnBrk="1" hangingPunct="1"/>
            <a:r>
              <a:rPr lang="en-US" altLang="en-US" smtClean="0">
                <a:latin typeface="Times New Roman" pitchFamily="18" charset="0"/>
                <a:cs typeface="Times New Roman" pitchFamily="18" charset="0"/>
              </a:rPr>
              <a:t>2. </a:t>
            </a:r>
            <a:r>
              <a:rPr lang="en-US" altLang="en-US" i="1" smtClean="0">
                <a:latin typeface="Times New Roman" pitchFamily="18" charset="0"/>
                <a:cs typeface="Times New Roman" pitchFamily="18" charset="0"/>
              </a:rPr>
              <a:t>The use of prototypes</a:t>
            </a:r>
            <a:r>
              <a:rPr lang="en-US" altLang="en-US" smtClean="0">
                <a:latin typeface="Times New Roman" pitchFamily="18" charset="0"/>
                <a:cs typeface="Times New Roman" pitchFamily="18" charset="0"/>
              </a:rPr>
              <a:t>: </a:t>
            </a:r>
            <a:r>
              <a:rPr lang="en-US" altLang="en-US" sz="1400" smtClean="0">
                <a:latin typeface="Times New Roman" pitchFamily="18" charset="0"/>
                <a:cs typeface="Times New Roman" pitchFamily="18" charset="0"/>
              </a:rPr>
              <a:t>the individual uses a set of models and cognitive criteria which correspond to prototypes built up with practical experience. Everything that has to be judged may belong to more than one category even with different degrees of belonging (Capaldo and Zollo 2001).</a:t>
            </a:r>
            <a:endParaRPr lang="en-US" altLang="en-US" smtClean="0">
              <a:latin typeface="Times New Roman" pitchFamily="18" charset="0"/>
              <a:cs typeface="Times New Roman" pitchFamily="18" charset="0"/>
            </a:endParaRPr>
          </a:p>
          <a:p>
            <a:pPr eaLnBrk="1" hangingPunct="1"/>
            <a:r>
              <a:rPr lang="en-US" altLang="en-US" smtClean="0">
                <a:latin typeface="Times New Roman" pitchFamily="18" charset="0"/>
                <a:cs typeface="Times New Roman" pitchFamily="18" charset="0"/>
              </a:rPr>
              <a:t>3. </a:t>
            </a:r>
            <a:r>
              <a:rPr lang="en-US" altLang="en-US" i="1" smtClean="0">
                <a:latin typeface="Times New Roman" pitchFamily="18" charset="0"/>
                <a:cs typeface="Times New Roman" pitchFamily="18" charset="0"/>
              </a:rPr>
              <a:t>The use of counterfactual thoughts for utilizing prototypes</a:t>
            </a:r>
            <a:r>
              <a:rPr lang="en-US" altLang="en-US" smtClean="0">
                <a:latin typeface="Times New Roman" pitchFamily="18" charset="0"/>
                <a:cs typeface="Times New Roman" pitchFamily="18" charset="0"/>
              </a:rPr>
              <a:t>: </a:t>
            </a:r>
            <a:r>
              <a:rPr lang="en-US" altLang="en-US" sz="1600" smtClean="0">
                <a:latin typeface="Times New Roman" pitchFamily="18" charset="0"/>
                <a:cs typeface="Times New Roman" pitchFamily="18" charset="0"/>
              </a:rPr>
              <a:t>when the individuals face negative situations, they make cognitive comparisons, known as ‘‘counterfactual thoughts’’. </a:t>
            </a:r>
          </a:p>
        </p:txBody>
      </p:sp>
      <p:sp>
        <p:nvSpPr>
          <p:cNvPr id="43012"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ln w="38100">
            <a:solidFill>
              <a:srgbClr val="99FF33"/>
            </a:solidFill>
          </a:ln>
        </p:spPr>
        <p:txBody>
          <a:bodyPr/>
          <a:lstStyle/>
          <a:p>
            <a:r>
              <a:rPr lang="en-US" altLang="en-US" b="1" i="1" smtClean="0">
                <a:latin typeface="Times New Roman" pitchFamily="18" charset="0"/>
                <a:cs typeface="Times New Roman" pitchFamily="18" charset="0"/>
              </a:rPr>
              <a:t> Cognitive Prototypes</a:t>
            </a:r>
            <a:endParaRPr lang="en-US" altLang="en-US" b="1" smtClean="0">
              <a:latin typeface="Times New Roman" pitchFamily="18" charset="0"/>
              <a:cs typeface="Times New Roman" pitchFamily="18" charset="0"/>
            </a:endParaRPr>
          </a:p>
        </p:txBody>
      </p:sp>
      <p:sp>
        <p:nvSpPr>
          <p:cNvPr id="44035" name="Rectangle 3"/>
          <p:cNvSpPr>
            <a:spLocks noGrp="1"/>
          </p:cNvSpPr>
          <p:nvPr>
            <p:ph type="body" idx="1"/>
          </p:nvPr>
        </p:nvSpPr>
        <p:spPr/>
        <p:txBody>
          <a:bodyPr/>
          <a:lstStyle/>
          <a:p>
            <a:pPr>
              <a:lnSpc>
                <a:spcPct val="80000"/>
              </a:lnSpc>
            </a:pPr>
            <a:r>
              <a:rPr lang="en-US" altLang="en-US" sz="2000" b="1" i="1" smtClean="0">
                <a:latin typeface="Times New Roman" pitchFamily="18" charset="0"/>
                <a:cs typeface="Times New Roman" pitchFamily="18" charset="0"/>
              </a:rPr>
              <a:t>Would,</a:t>
            </a:r>
            <a:r>
              <a:rPr lang="en-US" altLang="en-US" sz="2000" smtClean="0">
                <a:latin typeface="Times New Roman" pitchFamily="18" charset="0"/>
                <a:cs typeface="Times New Roman" pitchFamily="18" charset="0"/>
              </a:rPr>
              <a:t> It needs to be some negative state of affairs that would have been better in a different situation. We must  be able to imagine an alternative that is more positive than the one that ensued  response (</a:t>
            </a:r>
            <a:r>
              <a:rPr lang="en-US" altLang="en-US" sz="2000" smtClean="0">
                <a:latin typeface="Times New Roman" pitchFamily="18" charset="0"/>
                <a:cs typeface="Times New Roman" pitchFamily="18" charset="0"/>
                <a:hlinkClick r:id="rId2"/>
              </a:rPr>
              <a:t>Bies &amp; Greenberg , 2002</a:t>
            </a:r>
            <a:r>
              <a:rPr lang="en-US" altLang="en-US" sz="2000" smtClean="0">
                <a:latin typeface="Times New Roman" pitchFamily="18" charset="0"/>
                <a:cs typeface="Times New Roman" pitchFamily="18" charset="0"/>
              </a:rPr>
              <a:t>).This comparison process can even occur automatically and without conscious awareness</a:t>
            </a:r>
            <a:endParaRPr lang="en-US" altLang="en-US" sz="2000" b="1" i="1" smtClean="0">
              <a:latin typeface="Times New Roman" pitchFamily="18" charset="0"/>
              <a:cs typeface="Times New Roman" pitchFamily="18" charset="0"/>
            </a:endParaRPr>
          </a:p>
          <a:p>
            <a:pPr>
              <a:lnSpc>
                <a:spcPct val="80000"/>
              </a:lnSpc>
            </a:pPr>
            <a:r>
              <a:rPr lang="en-US" altLang="en-US" sz="2000" b="1" i="1" smtClean="0">
                <a:latin typeface="Times New Roman" pitchFamily="18" charset="0"/>
                <a:cs typeface="Times New Roman" pitchFamily="18" charset="0"/>
              </a:rPr>
              <a:t>Could,</a:t>
            </a:r>
            <a:r>
              <a:rPr lang="en-US" altLang="en-US" sz="2000" smtClean="0">
                <a:latin typeface="Times New Roman" pitchFamily="18" charset="0"/>
                <a:cs typeface="Times New Roman" pitchFamily="18" charset="0"/>
              </a:rPr>
              <a:t> In many situations, there are powerful constraints on behavior. People or organizations sometimes do unpleasant things because they have no other choices. When extenuating circumstances exist, a person or a firm can be forgiven for inflicting harm. There would be no way that they could have behaved differently</a:t>
            </a:r>
            <a:endParaRPr lang="en-US" altLang="en-US" sz="2000" b="1" i="1" smtClean="0">
              <a:latin typeface="Times New Roman" pitchFamily="18" charset="0"/>
              <a:cs typeface="Times New Roman" pitchFamily="18" charset="0"/>
            </a:endParaRPr>
          </a:p>
          <a:p>
            <a:pPr>
              <a:lnSpc>
                <a:spcPct val="80000"/>
              </a:lnSpc>
            </a:pPr>
            <a:r>
              <a:rPr lang="en-US" altLang="en-US" sz="2000" b="1" i="1" smtClean="0">
                <a:latin typeface="Times New Roman" pitchFamily="18" charset="0"/>
                <a:cs typeface="Times New Roman" pitchFamily="18" charset="0"/>
              </a:rPr>
              <a:t>Should,</a:t>
            </a:r>
            <a:r>
              <a:rPr lang="en-US" altLang="en-US" sz="2000" smtClean="0">
                <a:latin typeface="Times New Roman" pitchFamily="18" charset="0"/>
                <a:cs typeface="Times New Roman" pitchFamily="18" charset="0"/>
              </a:rPr>
              <a:t> We want individuals and organizations to behave ethically. In the terms presented here, we are interested in what they should do when faced with a possibly hurtful decision. However, we need to add one more critical element. The Fairness Theory is about injustice and as </a:t>
            </a:r>
            <a:r>
              <a:rPr lang="en-US" altLang="en-US" sz="2000" smtClean="0">
                <a:latin typeface="Times New Roman" pitchFamily="18" charset="0"/>
                <a:cs typeface="Times New Roman" pitchFamily="18" charset="0"/>
                <a:hlinkClick r:id="rId2"/>
              </a:rPr>
              <a:t>Folger (1994</a:t>
            </a:r>
            <a:r>
              <a:rPr lang="en-US" altLang="en-US" sz="2000" smtClean="0">
                <a:latin typeface="Times New Roman" pitchFamily="18" charset="0"/>
                <a:cs typeface="Times New Roman" pitchFamily="18" charset="0"/>
              </a:rPr>
              <a:t> ,</a:t>
            </a:r>
            <a:r>
              <a:rPr lang="en-US" altLang="en-US" sz="2000" smtClean="0">
                <a:latin typeface="Times New Roman" pitchFamily="18" charset="0"/>
                <a:cs typeface="Times New Roman" pitchFamily="18" charset="0"/>
                <a:hlinkClick r:id="rId2"/>
              </a:rPr>
              <a:t>1998</a:t>
            </a:r>
            <a:r>
              <a:rPr lang="en-US" altLang="en-US" sz="2000" smtClean="0">
                <a:latin typeface="Times New Roman" pitchFamily="18" charset="0"/>
                <a:cs typeface="Times New Roman" pitchFamily="18" charset="0"/>
              </a:rPr>
              <a:t>and 2001)and Cropanzano and Rupp (2002 and 2003) have eloquently pointed out, justice is concerned with moral virtue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pic>
        <p:nvPicPr>
          <p:cNvPr id="45059" name="Picture 2" descr="D:\paint\New folder (2)\counterfactual.bmp"/>
          <p:cNvPicPr>
            <a:picLocks noChangeAspect="1" noChangeArrowheads="1"/>
          </p:cNvPicPr>
          <p:nvPr/>
        </p:nvPicPr>
        <p:blipFill>
          <a:blip r:embed="rId2"/>
          <a:srcRect/>
          <a:stretch>
            <a:fillRect/>
          </a:stretch>
        </p:blipFill>
        <p:spPr bwMode="auto">
          <a:xfrm>
            <a:off x="265113" y="365125"/>
            <a:ext cx="8612187" cy="612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630362"/>
          </a:xfrm>
          <a:ln w="38100">
            <a:solidFill>
              <a:srgbClr val="99FF33"/>
            </a:solidFill>
          </a:ln>
        </p:spPr>
        <p:txBody>
          <a:bodyPr/>
          <a:lstStyle/>
          <a:p>
            <a:r>
              <a:rPr lang="en-US" altLang="en-US" sz="3200" smtClean="0"/>
              <a:t/>
            </a:r>
            <a:br>
              <a:rPr lang="en-US" altLang="en-US" sz="3200" smtClean="0"/>
            </a:br>
            <a:r>
              <a:rPr lang="en-US" altLang="en-US" sz="3200" b="1" smtClean="0">
                <a:latin typeface="Times New Roman" pitchFamily="18" charset="0"/>
                <a:cs typeface="Times New Roman" pitchFamily="18" charset="0"/>
              </a:rPr>
              <a:t>In Iran the pattern of HIV transmission is changed and it is spread up through a hidden processes </a:t>
            </a:r>
            <a:r>
              <a:rPr lang="en-US" altLang="en-US" smtClean="0"/>
              <a:t/>
            </a:r>
            <a:br>
              <a:rPr lang="en-US" altLang="en-US" smtClean="0"/>
            </a:br>
            <a:endParaRPr lang="en-US" altLang="en-US" smtClean="0"/>
          </a:p>
        </p:txBody>
      </p:sp>
      <p:sp>
        <p:nvSpPr>
          <p:cNvPr id="10243" name="Content Placeholder 2"/>
          <p:cNvSpPr>
            <a:spLocks noGrp="1"/>
          </p:cNvSpPr>
          <p:nvPr>
            <p:ph idx="1"/>
          </p:nvPr>
        </p:nvSpPr>
        <p:spPr>
          <a:xfrm>
            <a:off x="457200" y="2133600"/>
            <a:ext cx="8229600" cy="3992563"/>
          </a:xfrm>
        </p:spPr>
        <p:txBody>
          <a:bodyPr/>
          <a:lstStyle/>
          <a:p>
            <a:pPr>
              <a:buFont typeface="Arial" pitchFamily="34" charset="0"/>
              <a:buChar char="•"/>
              <a:defRPr/>
            </a:pPr>
            <a:r>
              <a:rPr lang="en-US" sz="2800" dirty="0" smtClean="0">
                <a:cs typeface="+mj-cs"/>
              </a:rPr>
              <a:t>1. The number of people living with HIV (PLWH) has increased in Iran, although formal registered statistics are about 25000 HIV-positive people but the estimated are about 80,000 – 1000000 HIV-positive people that differentials are unknown and uncontrolled</a:t>
            </a:r>
            <a:r>
              <a:rPr lang="fa-IR" sz="2800" dirty="0" smtClean="0">
                <a:cs typeface="+mj-cs"/>
              </a:rPr>
              <a:t> </a:t>
            </a:r>
            <a:r>
              <a:rPr lang="en-US" sz="2800" dirty="0" smtClean="0">
                <a:cs typeface="+mj-cs"/>
              </a:rPr>
              <a:t> (</a:t>
            </a:r>
            <a:r>
              <a:rPr lang="en-US" sz="2800" dirty="0" err="1" smtClean="0">
                <a:cs typeface="+mj-cs"/>
              </a:rPr>
              <a:t>Mohraz</a:t>
            </a:r>
            <a:r>
              <a:rPr lang="en-US" sz="2800" dirty="0" smtClean="0">
                <a:cs typeface="+mj-cs"/>
              </a:rPr>
              <a:t>, 2011) </a:t>
            </a:r>
          </a:p>
          <a:p>
            <a:pPr>
              <a:buFont typeface="Arial" pitchFamily="34" charset="0"/>
              <a:buChar char="•"/>
              <a:defRPr/>
            </a:pPr>
            <a:r>
              <a:rPr lang="en-US" sz="2800" dirty="0" smtClean="0">
                <a:cs typeface="+mj-cs"/>
              </a:rPr>
              <a:t>2. The infection pattern was being converted from drug user’s injection to risky sexual activity from 2010 (</a:t>
            </a:r>
            <a:r>
              <a:rPr lang="en-US" sz="2800" dirty="0" err="1" smtClean="0">
                <a:cs typeface="+mj-cs"/>
              </a:rPr>
              <a:t>Mohraz</a:t>
            </a:r>
            <a:r>
              <a:rPr lang="en-US" sz="2800" dirty="0" smtClean="0">
                <a:cs typeface="+mj-cs"/>
              </a:rPr>
              <a:t> 2012)</a:t>
            </a:r>
          </a:p>
          <a:p>
            <a:pPr>
              <a:buFont typeface="Arial" pitchFamily="34" charset="0"/>
              <a:buChar char="•"/>
              <a:defRPr/>
            </a:pPr>
            <a:r>
              <a:rPr lang="en-US" sz="1600" dirty="0" smtClean="0">
                <a:latin typeface="Times New Roman" pitchFamily="18" charset="0"/>
                <a:cs typeface="Times New Roman" pitchFamily="18" charset="0"/>
              </a:rPr>
              <a:t>In many Iranian prisons the injection needles have been distributed free of charge for addicts</a:t>
            </a:r>
          </a:p>
        </p:txBody>
      </p:sp>
      <p:sp>
        <p:nvSpPr>
          <p:cNvPr id="9220"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ctrTitle"/>
          </p:nvPr>
        </p:nvSpPr>
        <p:spPr>
          <a:xfrm>
            <a:off x="685800" y="685800"/>
            <a:ext cx="7772400" cy="4267200"/>
          </a:xfrm>
          <a:ln w="38100">
            <a:solidFill>
              <a:srgbClr val="99FF33"/>
            </a:solidFill>
          </a:ln>
        </p:spPr>
        <p:txBody>
          <a:bodyPr/>
          <a:lstStyle/>
          <a:p>
            <a:r>
              <a:rPr lang="en-US" altLang="en-US" smtClean="0">
                <a:latin typeface="Times New Roman" pitchFamily="18" charset="0"/>
                <a:cs typeface="Times New Roman" pitchFamily="18" charset="0"/>
              </a:rPr>
              <a:t>In order to explain empirically</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 this judgmental process I made a pilot experiment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t/>
            </a:r>
            <a:br>
              <a:rPr lang="en-US" altLang="en-US" smtClean="0"/>
            </a:br>
            <a:endParaRPr lang="en-US" altLang="en-US" smtClean="0"/>
          </a:p>
        </p:txBody>
      </p:sp>
      <p:sp>
        <p:nvSpPr>
          <p:cNvPr id="46083"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6"/>
          <p:cNvSpPr>
            <a:spLocks noGrp="1"/>
          </p:cNvSpPr>
          <p:nvPr>
            <p:ph type="ctrTitle"/>
          </p:nvPr>
        </p:nvSpPr>
        <p:spPr>
          <a:xfrm>
            <a:off x="685800" y="2130425"/>
            <a:ext cx="7772400" cy="3660775"/>
          </a:xfrm>
          <a:ln w="38100">
            <a:solidFill>
              <a:srgbClr val="99FF33"/>
            </a:solidFill>
          </a:ln>
        </p:spPr>
        <p:txBody>
          <a:bodyPr/>
          <a:lstStyle/>
          <a:p>
            <a:r>
              <a:rPr lang="en-US" altLang="en-US" smtClean="0"/>
              <a:t>I invited 15 physicians for answer my questions that 6 physicians’ answers was useful for my research so I analyzed their answers </a:t>
            </a:r>
          </a:p>
        </p:txBody>
      </p:sp>
      <p:sp>
        <p:nvSpPr>
          <p:cNvPr id="47107"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p:cNvSpPr>
          <p:nvPr>
            <p:ph type="ctrTitle"/>
          </p:nvPr>
        </p:nvSpPr>
        <p:spPr>
          <a:xfrm>
            <a:off x="609600" y="2130425"/>
            <a:ext cx="7848600" cy="2060575"/>
          </a:xfrm>
        </p:spPr>
        <p:txBody>
          <a:bodyPr/>
          <a:lstStyle/>
          <a:p>
            <a:r>
              <a:rPr lang="en-US" altLang="en-US" sz="3200" smtClean="0">
                <a:latin typeface="Times New Roman" pitchFamily="18" charset="0"/>
                <a:cs typeface="Times New Roman" pitchFamily="18" charset="0"/>
              </a:rPr>
              <a:t>Please indicate to which degree this item is behaved with HIV-positive patient and in your opinion to which degree this item should be behaved with HIV-positive patient</a:t>
            </a:r>
          </a:p>
        </p:txBody>
      </p:sp>
      <p:sp>
        <p:nvSpPr>
          <p:cNvPr id="48131" name="Rectangle 5"/>
          <p:cNvSpPr>
            <a:spLocks noGrp="1"/>
          </p:cNvSpPr>
          <p:nvPr>
            <p:ph type="subTitle" idx="1"/>
          </p:nvPr>
        </p:nvSpPr>
        <p:spPr>
          <a:xfrm>
            <a:off x="1371600" y="4419600"/>
            <a:ext cx="6400800" cy="1752600"/>
          </a:xfrm>
          <a:ln w="38100">
            <a:solidFill>
              <a:srgbClr val="99FF33"/>
            </a:solidFill>
          </a:ln>
        </p:spPr>
        <p:txBody>
          <a:bodyPr/>
          <a:lstStyle/>
          <a:p>
            <a:r>
              <a:rPr lang="en-US" altLang="en-US" sz="3600" i="1" smtClean="0">
                <a:solidFill>
                  <a:schemeClr val="tx1"/>
                </a:solidFill>
                <a:latin typeface="Times New Roman" pitchFamily="18" charset="0"/>
                <a:cs typeface="Times New Roman" pitchFamily="18" charset="0"/>
              </a:rPr>
              <a:t>“In my Hospital HIV-positive are allowed to mix freely with other patient”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endParaRPr lang="en-US" altLang="en-US" smtClean="0"/>
          </a:p>
        </p:txBody>
      </p:sp>
      <p:sp>
        <p:nvSpPr>
          <p:cNvPr id="49155" name="Content Placeholder 2"/>
          <p:cNvSpPr>
            <a:spLocks noGrp="1"/>
          </p:cNvSpPr>
          <p:nvPr>
            <p:ph idx="1"/>
          </p:nvPr>
        </p:nvSpPr>
        <p:spPr/>
        <p:txBody>
          <a:bodyPr/>
          <a:lstStyle/>
          <a:p>
            <a:pPr eaLnBrk="1" hangingPunct="1"/>
            <a:r>
              <a:rPr lang="en-US" altLang="en-US" sz="3600" smtClean="0">
                <a:latin typeface="Times New Roman" pitchFamily="18" charset="0"/>
                <a:cs typeface="Times New Roman" pitchFamily="18" charset="0"/>
              </a:rPr>
              <a:t>I asked physicians to answer this item in two ways :</a:t>
            </a:r>
          </a:p>
          <a:p>
            <a:pPr eaLnBrk="1" hangingPunct="1"/>
            <a:r>
              <a:rPr lang="en-US" altLang="en-US" sz="3600" smtClean="0">
                <a:latin typeface="Times New Roman" pitchFamily="18" charset="0"/>
                <a:cs typeface="Times New Roman" pitchFamily="18" charset="0"/>
              </a:rPr>
              <a:t>1. The degree of real condition that they actually behave with their patients </a:t>
            </a:r>
          </a:p>
          <a:p>
            <a:pPr eaLnBrk="1" hangingPunct="1"/>
            <a:r>
              <a:rPr lang="en-US" altLang="en-US" sz="3600" smtClean="0">
                <a:latin typeface="Times New Roman" pitchFamily="18" charset="0"/>
                <a:cs typeface="Times New Roman" pitchFamily="18" charset="0"/>
              </a:rPr>
              <a:t> 2. The degree that they expect to behave or they think they should behave (expected or Ideal condition) with their patients</a:t>
            </a:r>
          </a:p>
          <a:p>
            <a:pPr eaLnBrk="1" hangingPunct="1"/>
            <a:r>
              <a:rPr lang="fa-IR" altLang="en-US" sz="3600" smtClean="0">
                <a:latin typeface="Times New Roman" pitchFamily="18" charset="0"/>
                <a:cs typeface="Times New Roman" pitchFamily="18" charset="0"/>
              </a:rPr>
              <a:t> </a:t>
            </a:r>
            <a:endParaRPr lang="en-US" altLang="en-US" sz="3600" smtClean="0">
              <a:latin typeface="Times New Roman" pitchFamily="18" charset="0"/>
              <a:cs typeface="Times New Roman" pitchFamily="18" charset="0"/>
            </a:endParaRPr>
          </a:p>
          <a:p>
            <a:pPr eaLnBrk="1" hangingPunct="1"/>
            <a:endParaRPr lang="en-US" altLang="en-US" smtClean="0"/>
          </a:p>
        </p:txBody>
      </p:sp>
      <p:sp>
        <p:nvSpPr>
          <p:cNvPr id="49156"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graphicFrame>
        <p:nvGraphicFramePr>
          <p:cNvPr id="6" name="Table 5"/>
          <p:cNvGraphicFramePr>
            <a:graphicFrameLocks noGrp="1"/>
          </p:cNvGraphicFramePr>
          <p:nvPr/>
        </p:nvGraphicFramePr>
        <p:xfrm>
          <a:off x="-2" y="609600"/>
          <a:ext cx="9144001" cy="5943600"/>
        </p:xfrm>
        <a:graphic>
          <a:graphicData uri="http://schemas.openxmlformats.org/drawingml/2006/table">
            <a:tbl>
              <a:tblPr/>
              <a:tblGrid>
                <a:gridCol w="1019646"/>
                <a:gridCol w="646947"/>
                <a:gridCol w="576627"/>
                <a:gridCol w="863379"/>
                <a:gridCol w="837597"/>
                <a:gridCol w="646947"/>
                <a:gridCol w="724300"/>
                <a:gridCol w="724300"/>
                <a:gridCol w="837597"/>
                <a:gridCol w="533654"/>
                <a:gridCol w="533654"/>
                <a:gridCol w="578971"/>
                <a:gridCol w="620382"/>
              </a:tblGrid>
              <a:tr h="701367">
                <a:tc>
                  <a:txBody>
                    <a:bodyPr/>
                    <a:lstStyle/>
                    <a:p>
                      <a:pPr marL="0" marR="0" algn="l">
                        <a:spcBef>
                          <a:spcPts val="0"/>
                        </a:spcBef>
                        <a:spcAft>
                          <a:spcPts val="0"/>
                        </a:spcAft>
                      </a:pPr>
                      <a:r>
                        <a:rPr lang="en-US" sz="1000" dirty="0">
                          <a:latin typeface="Times New Roman"/>
                          <a:ea typeface="Times New Roman"/>
                          <a:cs typeface="Arial"/>
                        </a:rPr>
                        <a:t> </a:t>
                      </a:r>
                    </a:p>
                  </a:txBody>
                  <a:tcPr marL="0" marR="0" marT="0" marB="0" anchor="ctr">
                    <a:lnL>
                      <a:noFill/>
                    </a:lnL>
                    <a:lnR w="28575" cap="flat" cmpd="sng" algn="ctr">
                      <a:solidFill>
                        <a:srgbClr val="00B050"/>
                      </a:solidFill>
                      <a:prstDash val="solid"/>
                      <a:round/>
                      <a:headEnd type="none" w="med" len="med"/>
                      <a:tailEnd type="none" w="med" len="med"/>
                    </a:lnR>
                    <a:lnT>
                      <a:noFill/>
                    </a:lnT>
                    <a:lnB>
                      <a:noFill/>
                    </a:lnB>
                  </a:tcPr>
                </a:tc>
                <a:tc gridSpan="10">
                  <a:txBody>
                    <a:bodyPr/>
                    <a:lstStyle/>
                    <a:p>
                      <a:pPr marL="0" marR="0" algn="ctr">
                        <a:spcBef>
                          <a:spcPts val="0"/>
                        </a:spcBef>
                        <a:spcAft>
                          <a:spcPts val="0"/>
                        </a:spcAft>
                      </a:pPr>
                      <a:endParaRPr lang="en-US" sz="1400" b="1" i="1" dirty="0" smtClean="0">
                        <a:latin typeface="Times New Roman"/>
                        <a:ea typeface="Times New Roman"/>
                        <a:cs typeface="Arial"/>
                      </a:endParaRPr>
                    </a:p>
                    <a:p>
                      <a:pPr marL="0" marR="0" algn="ctr">
                        <a:spcBef>
                          <a:spcPts val="0"/>
                        </a:spcBef>
                        <a:spcAft>
                          <a:spcPts val="0"/>
                        </a:spcAft>
                      </a:pPr>
                      <a:r>
                        <a:rPr lang="en-US" sz="1600" b="1" i="1" dirty="0" smtClean="0">
                          <a:latin typeface="Times New Roman"/>
                          <a:ea typeface="Times New Roman"/>
                          <a:cs typeface="Arial"/>
                        </a:rPr>
                        <a:t>In </a:t>
                      </a:r>
                      <a:r>
                        <a:rPr lang="en-US" sz="1600" b="1" i="1" dirty="0">
                          <a:latin typeface="Times New Roman"/>
                          <a:ea typeface="Times New Roman"/>
                          <a:cs typeface="Arial"/>
                        </a:rPr>
                        <a:t>my Hospital HIV-positive are allowed to mix freely with other patient</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r>
                        <a:rPr lang="en-US" sz="1000">
                          <a:latin typeface="Times New Roman"/>
                          <a:ea typeface="Times New Roman"/>
                          <a:cs typeface="Arial"/>
                        </a:rPr>
                        <a:t> </a:t>
                      </a:r>
                    </a:p>
                  </a:txBody>
                  <a:tcPr marL="0" marR="0" marT="0" marB="0" anchor="ctr">
                    <a:lnL w="28575" cap="flat" cmpd="sng" algn="ctr">
                      <a:solidFill>
                        <a:srgbClr val="00B050"/>
                      </a:solidFill>
                      <a:prstDash val="solid"/>
                      <a:round/>
                      <a:headEnd type="none" w="med" len="med"/>
                      <a:tailEnd type="none" w="med" len="med"/>
                    </a:lnL>
                    <a:lnR>
                      <a:noFill/>
                    </a:lnR>
                    <a:lnT>
                      <a:noFill/>
                    </a:lnT>
                    <a:lnB>
                      <a:noFill/>
                    </a:lnB>
                  </a:tcPr>
                </a:tc>
                <a:tc hMerge="1">
                  <a:txBody>
                    <a:bodyPr/>
                    <a:lstStyle/>
                    <a:p>
                      <a:endParaRPr lang="en-US"/>
                    </a:p>
                  </a:txBody>
                  <a:tcPr/>
                </a:tc>
              </a:tr>
              <a:tr h="841641">
                <a:tc>
                  <a:txBody>
                    <a:bodyPr/>
                    <a:lstStyle/>
                    <a:p>
                      <a:pPr marL="0" marR="0" algn="l">
                        <a:spcBef>
                          <a:spcPts val="0"/>
                        </a:spcBef>
                        <a:spcAft>
                          <a:spcPts val="0"/>
                        </a:spcAft>
                      </a:pPr>
                      <a:r>
                        <a:rPr lang="en-US" sz="1000">
                          <a:latin typeface="Times New Roman"/>
                          <a:ea typeface="Times New Roman"/>
                          <a:cs typeface="Arial"/>
                        </a:rPr>
                        <a:t> </a:t>
                      </a:r>
                    </a:p>
                  </a:txBody>
                  <a:tcPr marL="0" marR="0" marT="0" marB="0" anchor="ctr">
                    <a:lnL>
                      <a:noFill/>
                    </a:lnL>
                    <a:lnR w="28575" cap="flat" cmpd="sng" algn="ctr">
                      <a:solidFill>
                        <a:srgbClr val="00B050"/>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tcPr>
                </a:tc>
                <a:tc gridSpan="5">
                  <a:txBody>
                    <a:bodyPr/>
                    <a:lstStyle/>
                    <a:p>
                      <a:pPr marL="0" marR="0" algn="ctr">
                        <a:spcBef>
                          <a:spcPts val="0"/>
                        </a:spcBef>
                        <a:spcAft>
                          <a:spcPts val="0"/>
                        </a:spcAft>
                      </a:pPr>
                      <a:endParaRPr lang="en-US" sz="1600" b="1" dirty="0" smtClean="0">
                        <a:latin typeface="Times New Roman"/>
                        <a:ea typeface="Times New Roman"/>
                        <a:cs typeface="Arial"/>
                      </a:endParaRPr>
                    </a:p>
                    <a:p>
                      <a:pPr marL="0" marR="0" algn="ctr">
                        <a:spcBef>
                          <a:spcPts val="0"/>
                        </a:spcBef>
                        <a:spcAft>
                          <a:spcPts val="0"/>
                        </a:spcAft>
                      </a:pPr>
                      <a:r>
                        <a:rPr lang="en-US" sz="1600" b="1" dirty="0" smtClean="0">
                          <a:latin typeface="Times New Roman"/>
                          <a:ea typeface="Times New Roman"/>
                          <a:cs typeface="Arial"/>
                        </a:rPr>
                        <a:t>The </a:t>
                      </a:r>
                      <a:r>
                        <a:rPr lang="en-US" sz="1600" b="1" dirty="0">
                          <a:latin typeface="Times New Roman"/>
                          <a:ea typeface="Times New Roman"/>
                          <a:cs typeface="Arial"/>
                        </a:rPr>
                        <a:t>existing or real situation</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FE7F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indent="457200" algn="l">
                        <a:spcBef>
                          <a:spcPts val="0"/>
                        </a:spcBef>
                        <a:spcAft>
                          <a:spcPts val="0"/>
                        </a:spcAft>
                      </a:pPr>
                      <a:endParaRPr lang="en-US" sz="1600" b="1" dirty="0" smtClean="0">
                        <a:latin typeface="Times New Roman"/>
                        <a:ea typeface="Times New Roman"/>
                        <a:cs typeface="Arial"/>
                      </a:endParaRPr>
                    </a:p>
                    <a:p>
                      <a:pPr marL="0" marR="0" indent="457200" algn="l">
                        <a:spcBef>
                          <a:spcPts val="0"/>
                        </a:spcBef>
                        <a:spcAft>
                          <a:spcPts val="0"/>
                        </a:spcAft>
                      </a:pPr>
                      <a:r>
                        <a:rPr lang="en-US" sz="1600" b="1" dirty="0" smtClean="0">
                          <a:latin typeface="Times New Roman"/>
                          <a:ea typeface="Times New Roman"/>
                          <a:cs typeface="Arial"/>
                        </a:rPr>
                        <a:t>My </a:t>
                      </a:r>
                      <a:r>
                        <a:rPr lang="en-US" sz="1600" b="1" dirty="0">
                          <a:latin typeface="Times New Roman"/>
                          <a:ea typeface="Times New Roman"/>
                          <a:cs typeface="Arial"/>
                        </a:rPr>
                        <a:t>ideal or expected situation</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r>
                        <a:rPr lang="en-US" sz="1000">
                          <a:latin typeface="Times New Roman"/>
                          <a:ea typeface="Times New Roman"/>
                          <a:cs typeface="Arial"/>
                        </a:rPr>
                        <a:t> </a:t>
                      </a:r>
                    </a:p>
                  </a:txBody>
                  <a:tcPr marL="0" marR="0" marT="0" marB="0" anchor="ctr">
                    <a:lnL w="28575" cap="flat" cmpd="sng" algn="ctr">
                      <a:solidFill>
                        <a:srgbClr val="00B050"/>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tcPr>
                </a:tc>
                <a:tc hMerge="1">
                  <a:txBody>
                    <a:bodyPr/>
                    <a:lstStyle/>
                    <a:p>
                      <a:endParaRPr lang="en-US"/>
                    </a:p>
                  </a:txBody>
                  <a:tcPr/>
                </a:tc>
              </a:tr>
              <a:tr h="423495">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tcPr>
                </a:tc>
                <a:tc>
                  <a:txBody>
                    <a:bodyPr/>
                    <a:lstStyle/>
                    <a:p>
                      <a:pPr marL="0" marR="0" algn="ctr">
                        <a:spcBef>
                          <a:spcPts val="0"/>
                        </a:spcBef>
                        <a:spcAft>
                          <a:spcPts val="0"/>
                        </a:spcAft>
                      </a:pPr>
                      <a:r>
                        <a:rPr lang="en-US" sz="700" b="1">
                          <a:latin typeface="Times New Roman"/>
                          <a:ea typeface="Times New Roman"/>
                          <a:cs typeface="Arial"/>
                        </a:rPr>
                        <a:t>1</a:t>
                      </a:r>
                      <a:endParaRPr lang="en-US" sz="100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CFE7FD"/>
                    </a:solidFill>
                  </a:tcPr>
                </a:tc>
                <a:tc>
                  <a:txBody>
                    <a:bodyPr/>
                    <a:lstStyle/>
                    <a:p>
                      <a:pPr marL="0" marR="0" algn="ctr">
                        <a:spcBef>
                          <a:spcPts val="0"/>
                        </a:spcBef>
                        <a:spcAft>
                          <a:spcPts val="0"/>
                        </a:spcAft>
                      </a:pPr>
                      <a:r>
                        <a:rPr lang="en-US" sz="700" b="1">
                          <a:latin typeface="Times New Roman"/>
                          <a:ea typeface="Times New Roman"/>
                          <a:cs typeface="Arial"/>
                        </a:rPr>
                        <a:t>2</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CFE7FD"/>
                    </a:solidFill>
                  </a:tcPr>
                </a:tc>
                <a:tc>
                  <a:txBody>
                    <a:bodyPr/>
                    <a:lstStyle/>
                    <a:p>
                      <a:pPr marL="0" marR="0" algn="ctr">
                        <a:spcBef>
                          <a:spcPts val="0"/>
                        </a:spcBef>
                        <a:spcAft>
                          <a:spcPts val="0"/>
                        </a:spcAft>
                      </a:pPr>
                      <a:r>
                        <a:rPr lang="en-US" sz="700" b="1">
                          <a:latin typeface="Times New Roman"/>
                          <a:ea typeface="Times New Roman"/>
                          <a:cs typeface="Arial"/>
                        </a:rPr>
                        <a:t>3</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CFE7FD"/>
                    </a:solidFill>
                  </a:tcPr>
                </a:tc>
                <a:tc>
                  <a:txBody>
                    <a:bodyPr/>
                    <a:lstStyle/>
                    <a:p>
                      <a:pPr marL="0" marR="0" algn="ctr">
                        <a:spcBef>
                          <a:spcPts val="0"/>
                        </a:spcBef>
                        <a:spcAft>
                          <a:spcPts val="0"/>
                        </a:spcAft>
                      </a:pPr>
                      <a:r>
                        <a:rPr lang="en-US" sz="700" b="1">
                          <a:latin typeface="Times New Roman"/>
                          <a:ea typeface="Times New Roman"/>
                          <a:cs typeface="Arial"/>
                        </a:rPr>
                        <a:t>4</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CFE7FD"/>
                    </a:solidFill>
                  </a:tcPr>
                </a:tc>
                <a:tc>
                  <a:txBody>
                    <a:bodyPr/>
                    <a:lstStyle/>
                    <a:p>
                      <a:pPr marL="0" marR="0" algn="ctr">
                        <a:spcBef>
                          <a:spcPts val="0"/>
                        </a:spcBef>
                        <a:spcAft>
                          <a:spcPts val="0"/>
                        </a:spcAft>
                      </a:pPr>
                      <a:r>
                        <a:rPr lang="en-US" sz="700" b="1">
                          <a:latin typeface="Times New Roman"/>
                          <a:ea typeface="Times New Roman"/>
                          <a:cs typeface="Arial"/>
                        </a:rPr>
                        <a:t>5</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CFE7FD"/>
                    </a:solidFill>
                  </a:tcPr>
                </a:tc>
                <a:tc>
                  <a:txBody>
                    <a:bodyPr/>
                    <a:lstStyle/>
                    <a:p>
                      <a:pPr marL="0" marR="0" algn="ctr">
                        <a:spcBef>
                          <a:spcPts val="0"/>
                        </a:spcBef>
                        <a:spcAft>
                          <a:spcPts val="0"/>
                        </a:spcAft>
                        <a:tabLst>
                          <a:tab pos="276225" algn="l"/>
                        </a:tabLst>
                      </a:pPr>
                      <a:r>
                        <a:rPr lang="en-US" sz="700" b="1">
                          <a:latin typeface="Times New Roman"/>
                          <a:ea typeface="Times New Roman"/>
                          <a:cs typeface="Arial"/>
                        </a:rPr>
                        <a:t>1</a:t>
                      </a:r>
                      <a:endParaRPr lang="en-US" sz="100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FFFF00"/>
                    </a:solidFill>
                  </a:tcPr>
                </a:tc>
                <a:tc>
                  <a:txBody>
                    <a:bodyPr/>
                    <a:lstStyle/>
                    <a:p>
                      <a:pPr marL="0" marR="0" algn="ctr">
                        <a:spcBef>
                          <a:spcPts val="0"/>
                        </a:spcBef>
                        <a:spcAft>
                          <a:spcPts val="0"/>
                        </a:spcAft>
                      </a:pPr>
                      <a:r>
                        <a:rPr lang="en-US" sz="700" b="1">
                          <a:latin typeface="Times New Roman"/>
                          <a:ea typeface="Times New Roman"/>
                          <a:cs typeface="Arial"/>
                        </a:rPr>
                        <a:t>2</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FFFF00"/>
                    </a:solidFill>
                  </a:tcPr>
                </a:tc>
                <a:tc>
                  <a:txBody>
                    <a:bodyPr/>
                    <a:lstStyle/>
                    <a:p>
                      <a:pPr marL="0" marR="0" algn="ctr">
                        <a:spcBef>
                          <a:spcPts val="0"/>
                        </a:spcBef>
                        <a:spcAft>
                          <a:spcPts val="0"/>
                        </a:spcAft>
                      </a:pPr>
                      <a:r>
                        <a:rPr lang="en-US" sz="700" b="1">
                          <a:latin typeface="Times New Roman"/>
                          <a:ea typeface="Times New Roman"/>
                          <a:cs typeface="Arial"/>
                        </a:rPr>
                        <a:t>3</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FFFF00"/>
                    </a:solidFill>
                  </a:tcPr>
                </a:tc>
                <a:tc>
                  <a:txBody>
                    <a:bodyPr/>
                    <a:lstStyle/>
                    <a:p>
                      <a:pPr marL="0" marR="0" algn="ctr">
                        <a:spcBef>
                          <a:spcPts val="0"/>
                        </a:spcBef>
                        <a:spcAft>
                          <a:spcPts val="0"/>
                        </a:spcAft>
                      </a:pPr>
                      <a:r>
                        <a:rPr lang="en-US" sz="700" b="1">
                          <a:latin typeface="Times New Roman"/>
                          <a:ea typeface="Times New Roman"/>
                          <a:cs typeface="Arial"/>
                        </a:rPr>
                        <a:t>4</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FFFF00"/>
                    </a:solidFill>
                  </a:tcPr>
                </a:tc>
                <a:tc>
                  <a:txBody>
                    <a:bodyPr/>
                    <a:lstStyle/>
                    <a:p>
                      <a:pPr marL="0" marR="0" algn="ctr">
                        <a:spcBef>
                          <a:spcPts val="0"/>
                        </a:spcBef>
                        <a:spcAft>
                          <a:spcPts val="0"/>
                        </a:spcAft>
                      </a:pPr>
                      <a:r>
                        <a:rPr lang="en-US" sz="700" b="1">
                          <a:latin typeface="Times New Roman"/>
                          <a:ea typeface="Times New Roman"/>
                          <a:cs typeface="Arial"/>
                        </a:rPr>
                        <a:t>5</a:t>
                      </a:r>
                      <a:endParaRPr lang="en-US" sz="10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a:noFill/>
                    </a:lnB>
                    <a:solidFill>
                      <a:srgbClr val="FFFF00"/>
                    </a:solidFill>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a:noFill/>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tcPr>
                </a:tc>
              </a:tr>
              <a:tr h="460233">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tcPr>
                </a:tc>
                <a:tc>
                  <a:txBody>
                    <a:bodyPr/>
                    <a:lstStyle/>
                    <a:p>
                      <a:pPr marL="0" marR="0" algn="r">
                        <a:spcBef>
                          <a:spcPts val="0"/>
                        </a:spcBef>
                        <a:spcAft>
                          <a:spcPts val="0"/>
                        </a:spcAft>
                      </a:pPr>
                      <a:r>
                        <a:rPr lang="en-US" sz="1200" b="1" dirty="0">
                          <a:latin typeface="Times New Roman"/>
                          <a:ea typeface="Times New Roman"/>
                          <a:cs typeface="Arial"/>
                        </a:rPr>
                        <a:t>Almost never</a:t>
                      </a:r>
                      <a:endParaRPr lang="en-US" sz="12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CFE7FD"/>
                    </a:solidFill>
                  </a:tcPr>
                </a:tc>
                <a:tc>
                  <a:txBody>
                    <a:bodyPr/>
                    <a:lstStyle/>
                    <a:p>
                      <a:pPr marL="0" marR="0" algn="r">
                        <a:spcBef>
                          <a:spcPts val="0"/>
                        </a:spcBef>
                        <a:spcAft>
                          <a:spcPts val="0"/>
                        </a:spcAft>
                      </a:pPr>
                      <a:r>
                        <a:rPr lang="en-US" sz="1200" b="1" dirty="0">
                          <a:latin typeface="Times New Roman"/>
                          <a:ea typeface="Times New Roman"/>
                          <a:cs typeface="Arial"/>
                        </a:rPr>
                        <a:t>rarely</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CFE7FD"/>
                    </a:solidFill>
                  </a:tcPr>
                </a:tc>
                <a:tc>
                  <a:txBody>
                    <a:bodyPr/>
                    <a:lstStyle/>
                    <a:p>
                      <a:pPr marL="0" marR="0" algn="r">
                        <a:spcBef>
                          <a:spcPts val="0"/>
                        </a:spcBef>
                        <a:spcAft>
                          <a:spcPts val="0"/>
                        </a:spcAft>
                      </a:pPr>
                      <a:r>
                        <a:rPr lang="en-US" sz="1200" b="1" dirty="0">
                          <a:latin typeface="Times New Roman"/>
                          <a:ea typeface="Times New Roman"/>
                          <a:cs typeface="Arial"/>
                        </a:rPr>
                        <a:t>sometimes</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CFE7FD"/>
                    </a:solidFill>
                  </a:tcPr>
                </a:tc>
                <a:tc>
                  <a:txBody>
                    <a:bodyPr/>
                    <a:lstStyle/>
                    <a:p>
                      <a:pPr marL="0" marR="0" algn="l" fontAlgn="t">
                        <a:spcBef>
                          <a:spcPts val="0"/>
                        </a:spcBef>
                        <a:spcAft>
                          <a:spcPts val="0"/>
                        </a:spcAft>
                      </a:pPr>
                      <a:r>
                        <a:rPr lang="en-US" sz="1200" b="1" dirty="0">
                          <a:latin typeface="Times New Roman"/>
                          <a:ea typeface="Times New Roman"/>
                          <a:cs typeface="Arial"/>
                        </a:rPr>
                        <a:t>Relatively high</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CFE7FD"/>
                    </a:solidFill>
                  </a:tcPr>
                </a:tc>
                <a:tc>
                  <a:txBody>
                    <a:bodyPr/>
                    <a:lstStyle/>
                    <a:p>
                      <a:pPr marL="0" marR="0" algn="r">
                        <a:spcBef>
                          <a:spcPts val="0"/>
                        </a:spcBef>
                        <a:spcAft>
                          <a:spcPts val="0"/>
                        </a:spcAft>
                      </a:pPr>
                      <a:r>
                        <a:rPr lang="en-US" sz="1200" b="1" dirty="0">
                          <a:latin typeface="Times New Roman"/>
                          <a:ea typeface="Times New Roman"/>
                          <a:cs typeface="Arial"/>
                        </a:rPr>
                        <a:t>Almost always</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CFE7FD"/>
                    </a:solidFill>
                  </a:tcPr>
                </a:tc>
                <a:tc>
                  <a:txBody>
                    <a:bodyPr/>
                    <a:lstStyle/>
                    <a:p>
                      <a:pPr marL="0" marR="0" algn="r">
                        <a:spcBef>
                          <a:spcPts val="0"/>
                        </a:spcBef>
                        <a:spcAft>
                          <a:spcPts val="0"/>
                        </a:spcAft>
                      </a:pPr>
                      <a:r>
                        <a:rPr lang="en-US" sz="1200" b="1" dirty="0">
                          <a:latin typeface="Times New Roman"/>
                          <a:ea typeface="Times New Roman"/>
                          <a:cs typeface="Arial"/>
                        </a:rPr>
                        <a:t>Very</a:t>
                      </a:r>
                      <a:endParaRPr lang="en-US" sz="1200" dirty="0">
                        <a:latin typeface="Times New Roman"/>
                        <a:ea typeface="Times New Roman"/>
                        <a:cs typeface="Arial"/>
                      </a:endParaRPr>
                    </a:p>
                    <a:p>
                      <a:pPr marL="0" marR="0" algn="l">
                        <a:spcBef>
                          <a:spcPts val="0"/>
                        </a:spcBef>
                        <a:spcAft>
                          <a:spcPts val="0"/>
                        </a:spcAft>
                      </a:pPr>
                      <a:r>
                        <a:rPr lang="en-US" sz="1200" b="1" dirty="0">
                          <a:latin typeface="Times New Roman"/>
                          <a:ea typeface="Times New Roman"/>
                          <a:cs typeface="Arial"/>
                        </a:rPr>
                        <a:t>disagree</a:t>
                      </a:r>
                      <a:endParaRPr lang="en-US" sz="12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1200" b="1" dirty="0">
                          <a:latin typeface="Times New Roman"/>
                          <a:ea typeface="Times New Roman"/>
                          <a:cs typeface="Arial"/>
                        </a:rPr>
                        <a:t>disagree</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FFFF00"/>
                    </a:solidFill>
                  </a:tcPr>
                </a:tc>
                <a:tc>
                  <a:txBody>
                    <a:bodyPr/>
                    <a:lstStyle/>
                    <a:p>
                      <a:pPr marL="0" marR="0" algn="l">
                        <a:spcBef>
                          <a:spcPts val="0"/>
                        </a:spcBef>
                        <a:spcAft>
                          <a:spcPts val="0"/>
                        </a:spcAft>
                      </a:pPr>
                      <a:r>
                        <a:rPr lang="en-US" sz="1200" b="1" dirty="0">
                          <a:latin typeface="Times New Roman"/>
                          <a:ea typeface="Times New Roman"/>
                          <a:cs typeface="Arial"/>
                        </a:rPr>
                        <a:t>Relatively agree</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1200" b="1" dirty="0">
                          <a:latin typeface="Times New Roman"/>
                          <a:ea typeface="Times New Roman"/>
                          <a:cs typeface="Arial"/>
                        </a:rPr>
                        <a:t>agree</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1200" b="1" dirty="0">
                          <a:latin typeface="Times New Roman"/>
                          <a:ea typeface="Times New Roman"/>
                          <a:cs typeface="Arial"/>
                        </a:rPr>
                        <a:t>Very</a:t>
                      </a:r>
                      <a:endParaRPr lang="en-US" sz="1200" dirty="0">
                        <a:latin typeface="Times New Roman"/>
                        <a:ea typeface="Times New Roman"/>
                        <a:cs typeface="Arial"/>
                      </a:endParaRPr>
                    </a:p>
                    <a:p>
                      <a:pPr marL="0" marR="0" algn="r">
                        <a:spcBef>
                          <a:spcPts val="0"/>
                        </a:spcBef>
                        <a:spcAft>
                          <a:spcPts val="0"/>
                        </a:spcAft>
                      </a:pPr>
                      <a:r>
                        <a:rPr lang="en-US" sz="1200" b="1" dirty="0">
                          <a:latin typeface="Times New Roman"/>
                          <a:ea typeface="Times New Roman"/>
                          <a:cs typeface="Arial"/>
                        </a:rPr>
                        <a:t>agree</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b="1" dirty="0">
                          <a:latin typeface="Times New Roman"/>
                          <a:ea typeface="Times New Roman"/>
                          <a:cs typeface="Arial"/>
                        </a:rPr>
                        <a:t>distance</a:t>
                      </a:r>
                      <a:endParaRPr lang="en-US" sz="12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tcPr>
                </a:tc>
                <a:tc>
                  <a:txBody>
                    <a:bodyPr/>
                    <a:lstStyle/>
                    <a:p>
                      <a:pPr marL="0" marR="0" algn="ctr">
                        <a:spcBef>
                          <a:spcPts val="0"/>
                        </a:spcBef>
                        <a:spcAft>
                          <a:spcPts val="0"/>
                        </a:spcAft>
                      </a:pPr>
                      <a:r>
                        <a:rPr lang="en-US" sz="1200" b="1" i="1" dirty="0">
                          <a:latin typeface="Times New Roman"/>
                          <a:ea typeface="Times New Roman"/>
                          <a:cs typeface="Arial"/>
                        </a:rPr>
                        <a:t>Prototypes</a:t>
                      </a:r>
                      <a:endParaRPr lang="en-US" sz="12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a:noFill/>
                    </a:lnT>
                    <a:lnB w="38100" cap="flat" cmpd="sng" algn="ctr">
                      <a:solidFill>
                        <a:srgbClr val="6666FF"/>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 1</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r>
                        <a:rPr lang="en-US" sz="1800" b="1" dirty="0">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dirty="0">
                          <a:latin typeface="Times New Roman"/>
                          <a:ea typeface="Times New Roman"/>
                          <a:cs typeface="Arial"/>
                        </a:rPr>
                        <a:t>-2</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1">
                          <a:latin typeface="Times New Roman"/>
                          <a:ea typeface="Times New Roman"/>
                          <a:cs typeface="Arial"/>
                        </a:rPr>
                        <a:t>s</a:t>
                      </a:r>
                      <a:endParaRPr lang="en-US" sz="16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38100" cap="flat" cmpd="sng" algn="ctr">
                      <a:solidFill>
                        <a:srgbClr val="6666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 2</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dirty="0">
                          <a:latin typeface="Times New Roman"/>
                          <a:ea typeface="Times New Roman"/>
                          <a:cs typeface="Arial"/>
                        </a:rPr>
                        <a:t>-2</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1">
                          <a:latin typeface="Times New Roman"/>
                          <a:ea typeface="Times New Roman"/>
                          <a:cs typeface="Arial"/>
                        </a:rPr>
                        <a:t>w</a:t>
                      </a:r>
                      <a:endParaRPr lang="en-US" sz="16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 3</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CFE7FD"/>
                    </a:solidFill>
                  </a:tcPr>
                </a:tc>
                <a:tc>
                  <a:txBody>
                    <a:bodyPr/>
                    <a:lstStyle/>
                    <a:p>
                      <a:pPr marL="0" marR="0" algn="ctr">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CFE7FD"/>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FFFF00"/>
                    </a:solidFill>
                  </a:tcPr>
                </a:tc>
                <a:tc>
                  <a:txBody>
                    <a:bodyPr/>
                    <a:lstStyle/>
                    <a:p>
                      <a:pPr marL="0" marR="0" algn="ct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dirty="0">
                          <a:latin typeface="Times New Roman"/>
                          <a:ea typeface="Times New Roman"/>
                          <a:cs typeface="Arial"/>
                        </a:rPr>
                        <a:t>-2</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tcPr>
                </a:tc>
                <a:tc>
                  <a:txBody>
                    <a:bodyPr/>
                    <a:lstStyle/>
                    <a:p>
                      <a:pPr marL="0" marR="0" algn="ctr">
                        <a:spcBef>
                          <a:spcPts val="0"/>
                        </a:spcBef>
                        <a:spcAft>
                          <a:spcPts val="0"/>
                        </a:spcAft>
                      </a:pPr>
                      <a:r>
                        <a:rPr lang="en-US" sz="1600" b="1" i="1" dirty="0">
                          <a:latin typeface="Times New Roman"/>
                          <a:ea typeface="Times New Roman"/>
                          <a:cs typeface="Arial"/>
                        </a:rPr>
                        <a:t>c</a:t>
                      </a:r>
                      <a:endParaRPr lang="en-US" sz="16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accent6">
                          <a:lumMod val="50000"/>
                        </a:schemeClr>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Physician4</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l">
                        <a:spcBef>
                          <a:spcPts val="0"/>
                        </a:spcBef>
                        <a:spcAft>
                          <a:spcPts val="0"/>
                        </a:spcAft>
                      </a:pPr>
                      <a:r>
                        <a:rPr lang="en-US" sz="1800" b="1" dirty="0">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dirty="0">
                          <a:latin typeface="Times New Roman"/>
                          <a:ea typeface="Times New Roman"/>
                          <a:cs typeface="Arial"/>
                        </a:rPr>
                        <a:t>+2</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1">
                          <a:latin typeface="Times New Roman"/>
                          <a:ea typeface="Times New Roman"/>
                          <a:cs typeface="Arial"/>
                        </a:rPr>
                        <a:t>s</a:t>
                      </a:r>
                      <a:endParaRPr lang="en-US" sz="160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38100" cap="flat" cmpd="sng" algn="ctr">
                      <a:solidFill>
                        <a:schemeClr val="accent6">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Physician5</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l">
                        <a:spcBef>
                          <a:spcPts val="0"/>
                        </a:spcBef>
                        <a:spcAft>
                          <a:spcPts val="0"/>
                        </a:spcAft>
                      </a:pPr>
                      <a:r>
                        <a:rPr lang="en-US" sz="1800" b="1" dirty="0">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spcBef>
                          <a:spcPts val="0"/>
                        </a:spcBef>
                        <a:spcAft>
                          <a:spcPts val="0"/>
                        </a:spcAft>
                      </a:pPr>
                      <a:r>
                        <a:rPr lang="en-US" sz="1800" b="1">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dirty="0">
                          <a:latin typeface="Times New Roman"/>
                          <a:ea typeface="Times New Roman"/>
                          <a:cs typeface="Arial"/>
                        </a:rPr>
                        <a:t>+2</a:t>
                      </a:r>
                      <a:endParaRPr lang="en-US" sz="1600" dirty="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1" dirty="0">
                          <a:latin typeface="Times New Roman"/>
                          <a:ea typeface="Times New Roman"/>
                          <a:cs typeface="Arial"/>
                        </a:rPr>
                        <a:t>w</a:t>
                      </a:r>
                      <a:endParaRPr lang="en-US" sz="16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144">
                <a:tc>
                  <a:txBody>
                    <a:bodyPr/>
                    <a:lstStyle/>
                    <a:p>
                      <a:pPr marL="0" marR="0" algn="l">
                        <a:spcBef>
                          <a:spcPts val="0"/>
                        </a:spcBef>
                        <a:spcAft>
                          <a:spcPts val="0"/>
                        </a:spcAft>
                      </a:pPr>
                      <a:r>
                        <a:rPr lang="en-US" sz="1400" b="1" dirty="0">
                          <a:latin typeface="Times New Roman"/>
                          <a:ea typeface="Times New Roman"/>
                          <a:cs typeface="StoneSerifStd-Medium"/>
                        </a:rPr>
                        <a:t>Physician6</a:t>
                      </a:r>
                      <a:endParaRPr lang="en-US" sz="1400" dirty="0">
                        <a:latin typeface="Times New Roman"/>
                        <a:ea typeface="Times New Roman"/>
                        <a:cs typeface="Arial"/>
                      </a:endParaRPr>
                    </a:p>
                  </a:txBody>
                  <a:tcPr marL="56271" marR="56271" marT="0" marB="0">
                    <a:lnL w="28575" cap="flat" cmpd="sng" algn="ctr">
                      <a:solidFill>
                        <a:srgbClr val="FF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r">
                        <a:spcBef>
                          <a:spcPts val="0"/>
                        </a:spcBef>
                        <a:spcAft>
                          <a:spcPts val="0"/>
                        </a:spcAft>
                      </a:pPr>
                      <a:endParaRPr lang="en-US" sz="100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CFE7FD"/>
                    </a:solidFill>
                  </a:tcPr>
                </a:tc>
                <a:tc>
                  <a:txBody>
                    <a:bodyPr/>
                    <a:lstStyle/>
                    <a:p>
                      <a:pPr marL="0" marR="0" algn="l">
                        <a:spcBef>
                          <a:spcPts val="0"/>
                        </a:spcBef>
                        <a:spcAft>
                          <a:spcPts val="0"/>
                        </a:spcAft>
                      </a:pPr>
                      <a:r>
                        <a:rPr lang="en-US" sz="1800" b="1" dirty="0">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CFE7FD"/>
                    </a:solidFill>
                  </a:tcPr>
                </a:tc>
                <a:tc>
                  <a:txBody>
                    <a:bodyPr/>
                    <a:lstStyle/>
                    <a:p>
                      <a:pPr marL="0" marR="0" algn="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a:txBody>
                    <a:bodyPr/>
                    <a:lstStyle/>
                    <a:p>
                      <a:pPr marL="0" marR="0" algn="l">
                        <a:spcBef>
                          <a:spcPts val="0"/>
                        </a:spcBef>
                        <a:spcAft>
                          <a:spcPts val="0"/>
                        </a:spcAft>
                      </a:pPr>
                      <a:r>
                        <a:rPr lang="en-US" sz="1800" b="1" dirty="0">
                          <a:latin typeface="Times New Roman"/>
                          <a:ea typeface="Times New Roman"/>
                          <a:cs typeface="Arial"/>
                        </a:rPr>
                        <a:t>α</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1800" b="1" dirty="0">
                        <a:highlight>
                          <a:srgbClr val="FFFF00"/>
                        </a:highlight>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a:latin typeface="Times New Roman"/>
                          <a:ea typeface="Times New Roman"/>
                          <a:cs typeface="Arial"/>
                        </a:rPr>
                        <a:t>+2</a:t>
                      </a:r>
                      <a:endParaRPr lang="en-US" sz="1600">
                        <a:latin typeface="Times New Roman"/>
                        <a:ea typeface="Times New Roman"/>
                        <a:cs typeface="Arial"/>
                      </a:endParaRPr>
                    </a:p>
                  </a:txBody>
                  <a:tcPr marL="56271" marR="56271" marT="0" marB="0">
                    <a:lnL w="28575"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marL="0" marR="0" algn="ctr">
                        <a:spcBef>
                          <a:spcPts val="0"/>
                        </a:spcBef>
                        <a:spcAft>
                          <a:spcPts val="0"/>
                        </a:spcAft>
                      </a:pPr>
                      <a:r>
                        <a:rPr lang="en-US" sz="1600" b="1" i="1" dirty="0">
                          <a:latin typeface="Times New Roman"/>
                          <a:ea typeface="Times New Roman"/>
                          <a:cs typeface="Arial"/>
                        </a:rPr>
                        <a:t>c</a:t>
                      </a:r>
                      <a:endParaRPr lang="en-US" sz="1600" dirty="0">
                        <a:latin typeface="Times New Roman"/>
                        <a:ea typeface="Times New Roman"/>
                        <a:cs typeface="Arial"/>
                      </a:endParaRPr>
                    </a:p>
                  </a:txBody>
                  <a:tcPr marL="56271" marR="56271" marT="0" marB="0">
                    <a:lnL w="12700" cap="flat" cmpd="sng" algn="ctr">
                      <a:solidFill>
                        <a:srgbClr val="00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p:txBody>
          <a:bodyPr/>
          <a:lstStyle/>
          <a:p>
            <a:r>
              <a:rPr lang="en-US" sz="4000" b="1" smtClean="0">
                <a:latin typeface="Times New Roman" pitchFamily="18" charset="0"/>
                <a:cs typeface="Times New Roman" pitchFamily="18" charset="0"/>
              </a:rPr>
              <a:t>In this way for a Physician’s diagram</a:t>
            </a:r>
          </a:p>
        </p:txBody>
      </p:sp>
      <p:sp>
        <p:nvSpPr>
          <p:cNvPr id="51203" name="Content Placeholder 11"/>
          <p:cNvSpPr>
            <a:spLocks noGrp="1"/>
          </p:cNvSpPr>
          <p:nvPr>
            <p:ph idx="1"/>
          </p:nvPr>
        </p:nvSpPr>
        <p:spPr/>
        <p:txBody>
          <a:bodyPr/>
          <a:lstStyle/>
          <a:p>
            <a:pPr>
              <a:buFont typeface="Arial" charset="0"/>
              <a:buNone/>
            </a:pPr>
            <a:r>
              <a:rPr lang="en-US" sz="2400" smtClean="0"/>
              <a:t>The axes </a:t>
            </a:r>
            <a:r>
              <a:rPr lang="en-US" sz="2400" b="1" i="1" smtClean="0"/>
              <a:t>X</a:t>
            </a:r>
            <a:r>
              <a:rPr lang="en-US" sz="2400" smtClean="0"/>
              <a:t> in diagram shows d(x,y)the difference between Ideal(expected) condition and real condition which is rooted in their perception of  stigma, prejudice , BJW , irrational fear of transmission.</a:t>
            </a:r>
          </a:p>
          <a:p>
            <a:pPr>
              <a:buFont typeface="Arial" charset="0"/>
              <a:buNone/>
            </a:pPr>
            <a:r>
              <a:rPr lang="en-US" sz="2400" smtClean="0"/>
              <a:t>The axes </a:t>
            </a:r>
            <a:r>
              <a:rPr lang="en-US" sz="2400" b="1" i="1" smtClean="0"/>
              <a:t>Y</a:t>
            </a:r>
            <a:r>
              <a:rPr lang="en-US" sz="2400" smtClean="0"/>
              <a:t> in diagram shows the degree of membership to nondiscrimination perception. </a:t>
            </a:r>
          </a:p>
          <a:p>
            <a:pPr>
              <a:buFont typeface="Arial" charset="0"/>
              <a:buNone/>
            </a:pPr>
            <a:r>
              <a:rPr lang="en-US" sz="2400" smtClean="0"/>
              <a:t> In this way if a </a:t>
            </a:r>
            <a:r>
              <a:rPr lang="en-US" sz="2400" b="1" smtClean="0"/>
              <a:t>d(x,y)=0</a:t>
            </a:r>
            <a:r>
              <a:rPr lang="en-US" sz="2400" smtClean="0"/>
              <a:t>, his/her degree of nondiscrimination perception nondiscrimination perception toward PLWH and him/herself is perfect  because  </a:t>
            </a:r>
            <a:r>
              <a:rPr lang="en-US" sz="2400" b="1" i="1" smtClean="0"/>
              <a:t>µy=1</a:t>
            </a:r>
          </a:p>
          <a:p>
            <a:pPr>
              <a:buFont typeface="Arial" charset="0"/>
              <a:buNone/>
            </a:pPr>
            <a:r>
              <a:rPr lang="en-US" sz="2400" b="1" i="1" smtClean="0"/>
              <a:t>     </a:t>
            </a:r>
            <a:r>
              <a:rPr lang="en-US" sz="2400" smtClean="0"/>
              <a:t>But if </a:t>
            </a:r>
            <a:r>
              <a:rPr lang="en-US" sz="2400" b="1" smtClean="0"/>
              <a:t>d(x,y)≠ 0 and  so 0 ≤</a:t>
            </a:r>
            <a:r>
              <a:rPr lang="en-US" sz="2400" b="1" i="1" smtClean="0"/>
              <a:t>µy&lt;1 </a:t>
            </a:r>
            <a:r>
              <a:rPr lang="en-US" sz="2400" smtClean="0"/>
              <a:t>means</a:t>
            </a:r>
            <a:r>
              <a:rPr lang="en-US" sz="2400" b="1" smtClean="0"/>
              <a:t> </a:t>
            </a:r>
            <a:r>
              <a:rPr lang="en-US" sz="2400" smtClean="0"/>
              <a:t>expected condition</a:t>
            </a:r>
            <a:r>
              <a:rPr lang="en-US" sz="2400" b="1" smtClean="0"/>
              <a:t>≠</a:t>
            </a:r>
            <a:r>
              <a:rPr lang="en-US" sz="2400" smtClean="0"/>
              <a:t> real condition so we have two situations:</a:t>
            </a:r>
          </a:p>
        </p:txBody>
      </p:sp>
      <p:sp>
        <p:nvSpPr>
          <p:cNvPr id="51204"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real condition &gt; expected</a:t>
            </a:r>
          </a:p>
        </p:txBody>
      </p:sp>
      <p:sp>
        <p:nvSpPr>
          <p:cNvPr id="52227" name="Content Placeholder 2"/>
          <p:cNvSpPr>
            <a:spLocks noGrp="1"/>
          </p:cNvSpPr>
          <p:nvPr>
            <p:ph idx="1"/>
          </p:nvPr>
        </p:nvSpPr>
        <p:spPr/>
        <p:txBody>
          <a:bodyPr/>
          <a:lstStyle/>
          <a:p>
            <a:r>
              <a:rPr lang="en-US" smtClean="0"/>
              <a:t>If </a:t>
            </a:r>
            <a:r>
              <a:rPr lang="en-US" b="1" smtClean="0"/>
              <a:t>d(x,y)&gt;0 </a:t>
            </a:r>
            <a:r>
              <a:rPr lang="en-US" smtClean="0"/>
              <a:t>means real condition &gt; expected so the Physician’s discrimination perception toward himself/herself, hospital personnel and other patient. </a:t>
            </a:r>
          </a:p>
          <a:p>
            <a:pPr>
              <a:buFont typeface="Arial" charset="0"/>
              <a:buNone/>
            </a:pPr>
            <a:endParaRPr lang="en-US" smtClean="0"/>
          </a:p>
          <a:p>
            <a:endParaRPr lang="en-US" smtClean="0"/>
          </a:p>
        </p:txBody>
      </p:sp>
      <p:sp>
        <p:nvSpPr>
          <p:cNvPr id="52228"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real condition &lt; expected</a:t>
            </a:r>
          </a:p>
        </p:txBody>
      </p:sp>
      <p:sp>
        <p:nvSpPr>
          <p:cNvPr id="53251" name="Content Placeholder 2"/>
          <p:cNvSpPr>
            <a:spLocks noGrp="1"/>
          </p:cNvSpPr>
          <p:nvPr>
            <p:ph idx="1"/>
          </p:nvPr>
        </p:nvSpPr>
        <p:spPr/>
        <p:txBody>
          <a:bodyPr/>
          <a:lstStyle/>
          <a:p>
            <a:r>
              <a:rPr lang="en-US" smtClean="0"/>
              <a:t>If </a:t>
            </a:r>
            <a:r>
              <a:rPr lang="en-US" b="1" smtClean="0"/>
              <a:t>d(x,y)&lt;0 </a:t>
            </a:r>
            <a:r>
              <a:rPr lang="en-US" smtClean="0"/>
              <a:t>means real condition &lt; expected so the Physician’s discrimination perception toward PLWH. </a:t>
            </a:r>
          </a:p>
          <a:p>
            <a:pPr>
              <a:buFont typeface="Arial" charset="0"/>
              <a:buNone/>
            </a:pPr>
            <a:endParaRPr lang="en-US" smtClean="0"/>
          </a:p>
          <a:p>
            <a:endParaRPr lang="en-US" smtClean="0"/>
          </a:p>
        </p:txBody>
      </p:sp>
      <p:sp>
        <p:nvSpPr>
          <p:cNvPr id="53252"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1477962"/>
          </a:xfrm>
        </p:spPr>
        <p:txBody>
          <a:bodyPr/>
          <a:lstStyle/>
          <a:p>
            <a:r>
              <a:rPr lang="en-US" smtClean="0"/>
              <a:t>Axes X is d(x,y)</a:t>
            </a:r>
            <a:br>
              <a:rPr lang="en-US" smtClean="0"/>
            </a:br>
            <a:r>
              <a:rPr lang="en-US" smtClean="0"/>
              <a:t>Axes y is </a:t>
            </a:r>
            <a:r>
              <a:rPr lang="en-US" b="1" i="1" smtClean="0"/>
              <a:t>µ</a:t>
            </a:r>
            <a:r>
              <a:rPr lang="en-US" sz="3200" b="1" i="1" smtClean="0"/>
              <a:t>y</a:t>
            </a:r>
          </a:p>
        </p:txBody>
      </p:sp>
      <p:sp>
        <p:nvSpPr>
          <p:cNvPr id="54275"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ln w="38100">
            <a:solidFill>
              <a:srgbClr val="99FF33"/>
            </a:solidFill>
          </a:ln>
        </p:spPr>
        <p:txBody>
          <a:bodyPr/>
          <a:lstStyle/>
          <a:p>
            <a:r>
              <a:rPr lang="en-US" altLang="en-US" smtClean="0">
                <a:latin typeface="Times New Roman" pitchFamily="18" charset="0"/>
                <a:cs typeface="Times New Roman" pitchFamily="18" charset="0"/>
              </a:rPr>
              <a:t>Physician 1,2,3 </a:t>
            </a:r>
          </a:p>
        </p:txBody>
      </p:sp>
      <p:sp>
        <p:nvSpPr>
          <p:cNvPr id="55299" name="Rectangle 3"/>
          <p:cNvSpPr>
            <a:spLocks noGrp="1"/>
          </p:cNvSpPr>
          <p:nvPr>
            <p:ph type="body" idx="1"/>
          </p:nvPr>
        </p:nvSpPr>
        <p:spPr>
          <a:xfrm>
            <a:off x="533400" y="1600200"/>
            <a:ext cx="8229600" cy="4525963"/>
          </a:xfrm>
        </p:spPr>
        <p:txBody>
          <a:bodyPr/>
          <a:lstStyle/>
          <a:p>
            <a:pPr>
              <a:lnSpc>
                <a:spcPct val="80000"/>
              </a:lnSpc>
            </a:pPr>
            <a:r>
              <a:rPr lang="en-US" altLang="en-US" smtClean="0">
                <a:latin typeface="Times New Roman" pitchFamily="18" charset="0"/>
                <a:cs typeface="Times New Roman" pitchFamily="18" charset="0"/>
              </a:rPr>
              <a:t>For all of them the distance of real and expected condition is d(x,y)= 2-4= -2 , their real condition is 2 while their expected or ideal condition is 4</a:t>
            </a:r>
          </a:p>
          <a:p>
            <a:pPr>
              <a:lnSpc>
                <a:spcPct val="80000"/>
              </a:lnSpc>
            </a:pPr>
            <a:r>
              <a:rPr lang="en-US" altLang="en-US" smtClean="0">
                <a:latin typeface="Times New Roman" pitchFamily="18" charset="0"/>
                <a:cs typeface="Times New Roman" pitchFamily="18" charset="0"/>
              </a:rPr>
              <a:t>Means they </a:t>
            </a:r>
            <a:r>
              <a:rPr lang="en-US" altLang="en-US" smtClean="0">
                <a:solidFill>
                  <a:srgbClr val="F92B66"/>
                </a:solidFill>
                <a:latin typeface="Times New Roman" pitchFamily="18" charset="0"/>
                <a:cs typeface="Times New Roman" pitchFamily="18" charset="0"/>
              </a:rPr>
              <a:t>agree</a:t>
            </a:r>
            <a:r>
              <a:rPr lang="en-US" altLang="en-US" smtClean="0">
                <a:latin typeface="Times New Roman" pitchFamily="18" charset="0"/>
                <a:cs typeface="Times New Roman" pitchFamily="18" charset="0"/>
              </a:rPr>
              <a:t> with “HIV-positive </a:t>
            </a:r>
            <a:r>
              <a:rPr lang="en-US" altLang="en-US" smtClean="0">
                <a:solidFill>
                  <a:srgbClr val="E46C0A"/>
                </a:solidFill>
                <a:latin typeface="Times New Roman" pitchFamily="18" charset="0"/>
                <a:cs typeface="Times New Roman" pitchFamily="18" charset="0"/>
              </a:rPr>
              <a:t>are allowed </a:t>
            </a:r>
            <a:r>
              <a:rPr lang="en-US" altLang="en-US" smtClean="0">
                <a:latin typeface="Times New Roman" pitchFamily="18" charset="0"/>
                <a:cs typeface="Times New Roman" pitchFamily="18" charset="0"/>
              </a:rPr>
              <a:t>to mix freely with other patient” but the real condition shows  it is </a:t>
            </a:r>
            <a:r>
              <a:rPr lang="en-US" altLang="en-US" smtClean="0">
                <a:solidFill>
                  <a:srgbClr val="F92B66"/>
                </a:solidFill>
                <a:latin typeface="Times New Roman" pitchFamily="18" charset="0"/>
                <a:cs typeface="Times New Roman" pitchFamily="18" charset="0"/>
              </a:rPr>
              <a:t>rarely</a:t>
            </a:r>
            <a:r>
              <a:rPr lang="en-US" altLang="en-US" smtClean="0">
                <a:latin typeface="Times New Roman" pitchFamily="18" charset="0"/>
                <a:cs typeface="Times New Roman" pitchFamily="18" charset="0"/>
              </a:rPr>
              <a:t> happened.</a:t>
            </a:r>
          </a:p>
          <a:p>
            <a:pPr>
              <a:lnSpc>
                <a:spcPct val="80000"/>
              </a:lnSpc>
            </a:pPr>
            <a:endParaRPr lang="en-US" altLang="en-US" smtClean="0">
              <a:latin typeface="Times New Roman" pitchFamily="18" charset="0"/>
              <a:cs typeface="Times New Roman" pitchFamily="18" charset="0"/>
            </a:endParaRPr>
          </a:p>
          <a:p>
            <a:pPr>
              <a:lnSpc>
                <a:spcPct val="80000"/>
              </a:lnSpc>
            </a:pPr>
            <a:r>
              <a:rPr lang="en-US" altLang="en-US" smtClean="0">
                <a:latin typeface="Times New Roman" pitchFamily="18" charset="0"/>
                <a:cs typeface="Times New Roman" pitchFamily="18" charset="0"/>
              </a:rPr>
              <a:t>He /She has -2 or 2 discrimination perception toward PLWH</a:t>
            </a:r>
          </a:p>
          <a:p>
            <a:pPr>
              <a:lnSpc>
                <a:spcPct val="80000"/>
              </a:lnSpc>
            </a:pPr>
            <a:endParaRPr lang="en-US" alt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858962"/>
          </a:xfrm>
          <a:ln w="38100">
            <a:solidFill>
              <a:srgbClr val="99FF33"/>
            </a:solidFill>
          </a:ln>
        </p:spPr>
        <p:txBody>
          <a:bodyPr/>
          <a:lstStyle/>
          <a:p>
            <a:r>
              <a:rPr lang="en-US" altLang="en-US" sz="3200" b="1" smtClean="0">
                <a:latin typeface="Times New Roman" pitchFamily="18" charset="0"/>
                <a:cs typeface="Times New Roman" pitchFamily="18" charset="0"/>
              </a:rPr>
              <a:t>In Iran the pattern of HIV transmission is changed and it is spread up through a hidden processes</a:t>
            </a:r>
            <a:endParaRPr lang="en-US" altLang="en-US" sz="3200" smtClean="0">
              <a:latin typeface="Times New Roman" pitchFamily="18" charset="0"/>
              <a:cs typeface="Times New Roman" pitchFamily="18" charset="0"/>
            </a:endParaRPr>
          </a:p>
        </p:txBody>
      </p:sp>
      <p:sp>
        <p:nvSpPr>
          <p:cNvPr id="10243" name="Content Placeholder 2"/>
          <p:cNvSpPr>
            <a:spLocks noGrp="1"/>
          </p:cNvSpPr>
          <p:nvPr>
            <p:ph idx="1"/>
          </p:nvPr>
        </p:nvSpPr>
        <p:spPr>
          <a:xfrm>
            <a:off x="457200" y="1905000"/>
            <a:ext cx="8229600" cy="4221163"/>
          </a:xfrm>
        </p:spPr>
        <p:txBody>
          <a:bodyPr/>
          <a:lstStyle/>
          <a:p>
            <a:endParaRPr lang="en-US" altLang="en-US" smtClean="0"/>
          </a:p>
          <a:p>
            <a:r>
              <a:rPr lang="en-US" altLang="en-US" smtClean="0"/>
              <a:t>3. High-risk sexual practices observed among young people recently (National AIDS committee secretariat 2012) resulted in increasing of uncontrolled sex behavior among injecting drug users and the statistics of HIV-positive people goes up exponentially (Mohraz 2009)</a:t>
            </a:r>
          </a:p>
          <a:p>
            <a:endParaRPr lang="en-US" altLang="en-US" smtClean="0"/>
          </a:p>
        </p:txBody>
      </p:sp>
      <p:sp>
        <p:nvSpPr>
          <p:cNvPr id="10244"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ctrTitle"/>
          </p:nvPr>
        </p:nvSpPr>
        <p:spPr>
          <a:xfrm>
            <a:off x="685800" y="1524000"/>
            <a:ext cx="7772400" cy="2381250"/>
          </a:xfrm>
          <a:ln w="57150">
            <a:solidFill>
              <a:srgbClr val="99FF66"/>
            </a:solidFill>
          </a:ln>
        </p:spPr>
        <p:txBody>
          <a:bodyPr/>
          <a:lstStyle/>
          <a:p>
            <a:r>
              <a:rPr lang="en-US" altLang="en-US" sz="4000" smtClean="0">
                <a:latin typeface="Times New Roman" pitchFamily="18" charset="0"/>
                <a:cs typeface="Times New Roman" pitchFamily="18" charset="0"/>
              </a:rPr>
              <a:t>Do you think this distance shows an equal judgment and reaction toward PLWH for every 3 physicians? </a:t>
            </a:r>
          </a:p>
        </p:txBody>
      </p:sp>
      <p:sp>
        <p:nvSpPr>
          <p:cNvPr id="56323" name="Rectangle 5"/>
          <p:cNvSpPr>
            <a:spLocks noGrp="1"/>
          </p:cNvSpPr>
          <p:nvPr>
            <p:ph type="subTitle" idx="1"/>
          </p:nvPr>
        </p:nvSpPr>
        <p:spPr>
          <a:xfrm>
            <a:off x="1447800" y="4419600"/>
            <a:ext cx="6400800" cy="1752600"/>
          </a:xfrm>
        </p:spPr>
        <p:txBody>
          <a:bodyPr/>
          <a:lstStyle/>
          <a:p>
            <a:r>
              <a:rPr lang="en-US" altLang="en-US" sz="2400" smtClean="0">
                <a:solidFill>
                  <a:schemeClr val="tx1"/>
                </a:solidFill>
              </a:rPr>
              <a:t>No, -2 can interpret in a different  way by each other of physicians. It is depend on their cognitive prototype which related to his/her dominant counterfactual prototype.</a:t>
            </a:r>
          </a:p>
          <a:p>
            <a:endParaRPr lang="en-US" altLang="en-US" sz="2800" smtClean="0">
              <a:solidFill>
                <a:srgbClr val="F92B66"/>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p:cNvSpPr>
          <p:nvPr>
            <p:ph type="ctrTitle"/>
          </p:nvPr>
        </p:nvSpPr>
        <p:spPr>
          <a:xfrm>
            <a:off x="685800" y="533400"/>
            <a:ext cx="7772400" cy="1524000"/>
          </a:xfrm>
          <a:ln w="38100">
            <a:solidFill>
              <a:srgbClr val="99FF33"/>
            </a:solidFill>
          </a:ln>
        </p:spPr>
        <p:txBody>
          <a:bodyPr/>
          <a:lstStyle/>
          <a:p>
            <a:pPr>
              <a:defRPr/>
            </a:pPr>
            <a:r>
              <a:rPr lang="en-US" dirty="0" smtClean="0"/>
              <a:t>It </a:t>
            </a:r>
            <a:r>
              <a:rPr lang="en-US" dirty="0" smtClean="0">
                <a:solidFill>
                  <a:schemeClr val="accent6">
                    <a:lumMod val="75000"/>
                  </a:schemeClr>
                </a:solidFill>
              </a:rPr>
              <a:t>depends</a:t>
            </a:r>
            <a:r>
              <a:rPr lang="en-US" dirty="0" smtClean="0"/>
              <a:t> on their counterfactual thinking pattern</a:t>
            </a:r>
          </a:p>
        </p:txBody>
      </p:sp>
      <p:sp>
        <p:nvSpPr>
          <p:cNvPr id="57347" name="Rectangle 5"/>
          <p:cNvSpPr>
            <a:spLocks noGrp="1"/>
          </p:cNvSpPr>
          <p:nvPr>
            <p:ph type="subTitle" idx="1"/>
          </p:nvPr>
        </p:nvSpPr>
        <p:spPr>
          <a:xfrm>
            <a:off x="1371600" y="2514600"/>
            <a:ext cx="6400800" cy="3733800"/>
          </a:xfrm>
          <a:ln w="38100">
            <a:solidFill>
              <a:srgbClr val="0070C0"/>
            </a:solidFill>
          </a:ln>
        </p:spPr>
        <p:txBody>
          <a:bodyPr/>
          <a:lstStyle/>
          <a:p>
            <a:pPr>
              <a:lnSpc>
                <a:spcPct val="80000"/>
              </a:lnSpc>
              <a:spcBef>
                <a:spcPct val="0"/>
              </a:spcBef>
              <a:buFontTx/>
              <a:buNone/>
            </a:pPr>
            <a:r>
              <a:rPr lang="en-US" altLang="en-US" sz="2800" b="1" smtClean="0">
                <a:solidFill>
                  <a:schemeClr val="tx1"/>
                </a:solidFill>
              </a:rPr>
              <a:t>This physicians’ expected condition is 4 </a:t>
            </a:r>
          </a:p>
          <a:p>
            <a:pPr>
              <a:lnSpc>
                <a:spcPct val="80000"/>
              </a:lnSpc>
              <a:spcBef>
                <a:spcPct val="0"/>
              </a:spcBef>
              <a:buFontTx/>
              <a:buNone/>
            </a:pPr>
            <a:r>
              <a:rPr lang="en-US" altLang="en-US" sz="2800" b="1" smtClean="0">
                <a:solidFill>
                  <a:schemeClr val="tx1"/>
                </a:solidFill>
              </a:rPr>
              <a:t>( -2 distance ) means may be this physicians’ irrational fear of transmission is low and stigma /prejudice toward PLWH is low too and also  her BJW  is not significant. she/he doesn’t believe HIV positive people deserve isolation. </a:t>
            </a:r>
          </a:p>
          <a:p>
            <a:pPr>
              <a:lnSpc>
                <a:spcPct val="80000"/>
              </a:lnSpc>
              <a:spcBef>
                <a:spcPct val="0"/>
              </a:spcBef>
              <a:buFontTx/>
              <a:buNone/>
            </a:pPr>
            <a:r>
              <a:rPr lang="en-US" altLang="en-US" sz="2800" b="1" smtClean="0">
                <a:solidFill>
                  <a:schemeClr val="tx1"/>
                </a:solidFill>
              </a:rPr>
              <a:t> If she holds this opinion may be she contributes to managerial interventions to reduce discrimination behaviors toward PLWH in Hospital and may be not! </a:t>
            </a:r>
          </a:p>
          <a:p>
            <a:pPr>
              <a:lnSpc>
                <a:spcPct val="80000"/>
              </a:lnSpc>
            </a:pPr>
            <a:endParaRPr lang="en-US" altLang="en-US" sz="2800" smtClean="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15" name="Group 31"/>
          <p:cNvGraphicFramePr>
            <a:graphicFrameLocks noGrp="1"/>
          </p:cNvGraphicFramePr>
          <p:nvPr/>
        </p:nvGraphicFramePr>
        <p:xfrm>
          <a:off x="381000" y="4038600"/>
          <a:ext cx="8534400" cy="1066800"/>
        </p:xfrm>
        <a:graphic>
          <a:graphicData uri="http://schemas.openxmlformats.org/drawingml/2006/table">
            <a:tbl>
              <a:tblPr/>
              <a:tblGrid>
                <a:gridCol w="4402138"/>
                <a:gridCol w="4132262"/>
              </a:tblGrid>
              <a:tr h="838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patient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himself/herself, hospital personnel and other patient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1035" name="Rectangle 30"/>
          <p:cNvSpPr>
            <a:spLocks noChangeArrowheads="1"/>
          </p:cNvSpPr>
          <p:nvPr/>
        </p:nvSpPr>
        <p:spPr bwMode="auto">
          <a:xfrm>
            <a:off x="685800" y="5151438"/>
            <a:ext cx="7620000" cy="1416050"/>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 -2 means she thinks 0.32 non discrimination toward </a:t>
            </a:r>
            <a:r>
              <a:rPr lang="en-US" altLang="en-US" b="1"/>
              <a:t>PLWH</a:t>
            </a:r>
            <a:r>
              <a:rPr lang="en-US" altLang="en-US" sz="1400" b="1"/>
              <a:t> and so 0.68 discrimination toward </a:t>
            </a:r>
            <a:r>
              <a:rPr lang="en-US" altLang="en-US" b="1"/>
              <a:t>PLWH.</a:t>
            </a:r>
            <a:endParaRPr lang="en-US" altLang="en-US" sz="1400" b="1"/>
          </a:p>
          <a:p>
            <a:pPr algn="ctr" eaLnBrk="0" hangingPunct="0"/>
            <a:endParaRPr lang="en-US" altLang="en-US" sz="1400" b="1"/>
          </a:p>
          <a:p>
            <a:pPr algn="ctr" eaLnBrk="0" hangingPunct="0"/>
            <a:r>
              <a:rPr lang="en-US" altLang="en-US" sz="1400" b="1"/>
              <a:t>In frame of the prototype </a:t>
            </a:r>
            <a:r>
              <a:rPr lang="en-US" altLang="en-US" b="1" i="1"/>
              <a:t>S</a:t>
            </a:r>
            <a:r>
              <a:rPr lang="en-US" altLang="en-US"/>
              <a:t> </a:t>
            </a:r>
            <a:r>
              <a:rPr lang="en-US" altLang="en-US" sz="1400" b="1"/>
              <a:t>she considers the ethical principles and humanitarian behavior and her discrimination perception toward PLWH is deep and high </a:t>
            </a:r>
            <a:r>
              <a:rPr lang="en-US" altLang="en-US" b="1"/>
              <a:t>0.68</a:t>
            </a:r>
            <a:r>
              <a:rPr lang="en-US" altLang="en-US"/>
              <a:t> </a:t>
            </a:r>
          </a:p>
        </p:txBody>
      </p:sp>
      <p:graphicFrame>
        <p:nvGraphicFramePr>
          <p:cNvPr id="1026" name="Object 33"/>
          <p:cNvGraphicFramePr>
            <a:graphicFrameLocks noChangeAspect="1"/>
          </p:cNvGraphicFramePr>
          <p:nvPr/>
        </p:nvGraphicFramePr>
        <p:xfrm>
          <a:off x="381000" y="609600"/>
          <a:ext cx="8534400" cy="3429000"/>
        </p:xfrm>
        <a:graphic>
          <a:graphicData uri="http://schemas.openxmlformats.org/presentationml/2006/ole">
            <p:oleObj spid="_x0000_s1026" name="Chart" r:id="rId3" imgW="5686425" imgH="2828925" progId="Excel.Chart.8">
              <p:embed/>
            </p:oleObj>
          </a:graphicData>
        </a:graphic>
      </p:graphicFrame>
      <p:sp>
        <p:nvSpPr>
          <p:cNvPr id="5" name="Down Arrow 4"/>
          <p:cNvSpPr/>
          <p:nvPr/>
        </p:nvSpPr>
        <p:spPr>
          <a:xfrm>
            <a:off x="2667000" y="1905000"/>
            <a:ext cx="1219200" cy="685800"/>
          </a:xfrm>
          <a:prstGeom prst="downArrow">
            <a:avLst>
              <a:gd name="adj1" fmla="val 0"/>
              <a:gd name="adj2" fmla="val 122672"/>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a:t>
            </a:r>
            <a:r>
              <a:rPr lang="en-US" sz="1200" b="1" dirty="0">
                <a:solidFill>
                  <a:schemeClr val="tx2"/>
                </a:solidFill>
              </a:rPr>
              <a:t>2,0.32</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3" name="Group 5"/>
          <p:cNvGraphicFramePr>
            <a:graphicFrameLocks noGrp="1"/>
          </p:cNvGraphicFramePr>
          <p:nvPr/>
        </p:nvGraphicFramePr>
        <p:xfrm>
          <a:off x="457200" y="3733800"/>
          <a:ext cx="8077200" cy="822325"/>
        </p:xfrm>
        <a:graphic>
          <a:graphicData uri="http://schemas.openxmlformats.org/drawingml/2006/table">
            <a:tbl>
              <a:tblPr/>
              <a:tblGrid>
                <a:gridCol w="4038600"/>
                <a:gridCol w="4038600"/>
              </a:tblGrid>
              <a:tr h="822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patient </a:t>
                      </a:r>
                    </a:p>
                  </a:txBody>
                  <a:tcPr marT="45685" marB="456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himself/herself, hospital personnel and other patient</a:t>
                      </a:r>
                    </a:p>
                  </a:txBody>
                  <a:tcPr marT="45685" marB="456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2059" name="Rectangle 14"/>
          <p:cNvSpPr>
            <a:spLocks noChangeArrowheads="1"/>
          </p:cNvSpPr>
          <p:nvPr/>
        </p:nvSpPr>
        <p:spPr bwMode="auto">
          <a:xfrm>
            <a:off x="990600" y="4806950"/>
            <a:ext cx="7391400" cy="2308225"/>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 -2 means she thinks 0.73 non discrimination toward PLWH</a:t>
            </a:r>
            <a:r>
              <a:rPr lang="en-US" altLang="en-US"/>
              <a:t> </a:t>
            </a:r>
            <a:r>
              <a:rPr lang="en-US" altLang="en-US" sz="1400" b="1"/>
              <a:t>and so 0.27 discrimination toward PLWH</a:t>
            </a:r>
            <a:r>
              <a:rPr lang="en-US" altLang="en-US" sz="1400"/>
              <a:t> </a:t>
            </a:r>
            <a:endParaRPr lang="en-US" altLang="en-US" sz="1400" b="1"/>
          </a:p>
          <a:p>
            <a:pPr algn="ctr" eaLnBrk="0" hangingPunct="0"/>
            <a:r>
              <a:rPr lang="en-US" altLang="en-US" sz="1400" b="1"/>
              <a:t>In frame of the prototype W she consider</a:t>
            </a:r>
            <a:r>
              <a:rPr lang="en-US" altLang="en-US" sz="1200" b="1"/>
              <a:t>s</a:t>
            </a:r>
            <a:r>
              <a:rPr lang="en-US" altLang="en-US" sz="1400" b="1"/>
              <a:t> the reality of social problems, she thinks  there is some negative state of affairs that should accept. We don’t be able to imagine an alternative that is more positive than this one. The reality is not equal with our expectance and if we allow PLWH to mix freely with other patient it makes some disorders so her discrimination perception is reduce to  0.29. Although she agree with mix she may not contribute to reduce discrimination. </a:t>
            </a:r>
          </a:p>
          <a:p>
            <a:pPr algn="ctr" eaLnBrk="0" hangingPunct="0"/>
            <a:endParaRPr lang="en-US" altLang="en-US" sz="1400" b="1"/>
          </a:p>
          <a:p>
            <a:pPr algn="ctr" eaLnBrk="0" hangingPunct="0"/>
            <a:endParaRPr lang="en-US" altLang="en-US" sz="1400" b="1"/>
          </a:p>
        </p:txBody>
      </p:sp>
      <p:graphicFrame>
        <p:nvGraphicFramePr>
          <p:cNvPr id="2050" name="Object 18"/>
          <p:cNvGraphicFramePr>
            <a:graphicFrameLocks noChangeAspect="1"/>
          </p:cNvGraphicFramePr>
          <p:nvPr/>
        </p:nvGraphicFramePr>
        <p:xfrm>
          <a:off x="457200" y="0"/>
          <a:ext cx="8077200" cy="3733800"/>
        </p:xfrm>
        <a:graphic>
          <a:graphicData uri="http://schemas.openxmlformats.org/presentationml/2006/ole">
            <p:oleObj spid="_x0000_s2050" name="Chart" r:id="rId3" imgW="5476875" imgH="2552700" progId="Excel.Chart.8">
              <p:embed/>
            </p:oleObj>
          </a:graphicData>
        </a:graphic>
      </p:graphicFrame>
      <p:sp>
        <p:nvSpPr>
          <p:cNvPr id="5" name="Down Arrow 4"/>
          <p:cNvSpPr/>
          <p:nvPr/>
        </p:nvSpPr>
        <p:spPr>
          <a:xfrm>
            <a:off x="2514600" y="914400"/>
            <a:ext cx="1295400" cy="609600"/>
          </a:xfrm>
          <a:prstGeom prst="downArrow">
            <a:avLst>
              <a:gd name="adj1" fmla="val 0"/>
              <a:gd name="adj2" fmla="val 177722"/>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2"/>
                </a:solidFill>
              </a:rPr>
              <a:t>-2,0.73</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7" name="Group 5"/>
          <p:cNvGraphicFramePr>
            <a:graphicFrameLocks noGrp="1"/>
          </p:cNvGraphicFramePr>
          <p:nvPr/>
        </p:nvGraphicFramePr>
        <p:xfrm>
          <a:off x="304800" y="3657600"/>
          <a:ext cx="8610600" cy="1066800"/>
        </p:xfrm>
        <a:graphic>
          <a:graphicData uri="http://schemas.openxmlformats.org/drawingml/2006/table">
            <a:tbl>
              <a:tblPr/>
              <a:tblGrid>
                <a:gridCol w="4010025"/>
                <a:gridCol w="4600575"/>
              </a:tblGrid>
              <a:tr h="990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patient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himself/herself, hospital personnel and other patient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58378" name="Rectangle 16"/>
          <p:cNvSpPr>
            <a:spLocks noChangeArrowheads="1"/>
          </p:cNvSpPr>
          <p:nvPr/>
        </p:nvSpPr>
        <p:spPr bwMode="auto">
          <a:xfrm>
            <a:off x="762000" y="4941888"/>
            <a:ext cx="7620000" cy="2738437"/>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 -2 means she thinks 0.85 non discrimination toward PLWH</a:t>
            </a:r>
            <a:r>
              <a:rPr lang="en-US" altLang="en-US"/>
              <a:t> </a:t>
            </a:r>
            <a:r>
              <a:rPr lang="en-US" altLang="en-US" sz="1400" b="1"/>
              <a:t>and so 0.15 discrimination toward PLWH</a:t>
            </a:r>
            <a:r>
              <a:rPr lang="en-US" altLang="en-US" sz="1400"/>
              <a:t> </a:t>
            </a:r>
            <a:endParaRPr lang="en-US" altLang="en-US" sz="1400" b="1"/>
          </a:p>
          <a:p>
            <a:pPr algn="ctr" eaLnBrk="0" hangingPunct="0"/>
            <a:r>
              <a:rPr lang="en-US" altLang="en-US" sz="1400" b="1"/>
              <a:t>In frame of the prototype </a:t>
            </a:r>
            <a:r>
              <a:rPr lang="en-US" altLang="en-US" sz="1400" b="1" i="1"/>
              <a:t>C</a:t>
            </a:r>
            <a:r>
              <a:rPr lang="en-US" altLang="en-US" sz="1400" b="1"/>
              <a:t> she considers the powerful constrains of social problems, she thinks  people sometimes do unpleasant things because they have no other choices. When extenuating circumstances exist, a person can be forgiven for inflicting discrimination. These constrains make me conservative person and if we allow PLWH to mix freely with other patient it makes some disorders so her discrimination perception is reduce to  0.15. Although she agree with mix she may not contribute to reduce discrimination. </a:t>
            </a:r>
          </a:p>
          <a:p>
            <a:pPr algn="ctr" eaLnBrk="0" hangingPunct="0"/>
            <a:endParaRPr lang="en-US" altLang="en-US" sz="1400" b="1"/>
          </a:p>
          <a:p>
            <a:pPr algn="ctr" eaLnBrk="0" hangingPunct="0"/>
            <a:endParaRPr lang="en-US" altLang="en-US" sz="1400" b="1"/>
          </a:p>
          <a:p>
            <a:pPr algn="ctr" eaLnBrk="0" hangingPunct="0"/>
            <a:endParaRPr lang="en-US" altLang="en-US" sz="1400" b="1"/>
          </a:p>
        </p:txBody>
      </p:sp>
      <p:graphicFrame>
        <p:nvGraphicFramePr>
          <p:cNvPr id="5" name="Chart 4"/>
          <p:cNvGraphicFramePr>
            <a:graphicFrameLocks/>
          </p:cNvGraphicFramePr>
          <p:nvPr/>
        </p:nvGraphicFramePr>
        <p:xfrm>
          <a:off x="228600" y="228600"/>
          <a:ext cx="86868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6" name="Down Arrow 5"/>
          <p:cNvSpPr/>
          <p:nvPr/>
        </p:nvSpPr>
        <p:spPr>
          <a:xfrm>
            <a:off x="2590800" y="609600"/>
            <a:ext cx="1093788" cy="749300"/>
          </a:xfrm>
          <a:prstGeom prst="downArrow">
            <a:avLst>
              <a:gd name="adj1" fmla="val 0"/>
              <a:gd name="adj2" fmla="val 80194"/>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solidFill>
              </a:rPr>
              <a:t>-2, 0.85</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altLang="en-US" smtClean="0"/>
              <a:t>Physician 4,5,6 </a:t>
            </a:r>
          </a:p>
        </p:txBody>
      </p:sp>
      <p:sp>
        <p:nvSpPr>
          <p:cNvPr id="59395" name="Rectangle 3"/>
          <p:cNvSpPr>
            <a:spLocks noGrp="1"/>
          </p:cNvSpPr>
          <p:nvPr>
            <p:ph type="body" idx="1"/>
          </p:nvPr>
        </p:nvSpPr>
        <p:spPr/>
        <p:txBody>
          <a:bodyPr/>
          <a:lstStyle/>
          <a:p>
            <a:pPr>
              <a:lnSpc>
                <a:spcPct val="80000"/>
              </a:lnSpc>
            </a:pPr>
            <a:r>
              <a:rPr lang="en-US" altLang="en-US" sz="2000" smtClean="0"/>
              <a:t>For all of them the distance of real and expected condition is 4-2= 2, their real condition is 4 their expected condition is 2.</a:t>
            </a:r>
          </a:p>
          <a:p>
            <a:pPr>
              <a:lnSpc>
                <a:spcPct val="80000"/>
              </a:lnSpc>
            </a:pPr>
            <a:r>
              <a:rPr lang="en-US" altLang="en-US" sz="2000" smtClean="0"/>
              <a:t>Means they </a:t>
            </a:r>
            <a:r>
              <a:rPr lang="en-US" altLang="en-US" sz="2000" smtClean="0">
                <a:solidFill>
                  <a:srgbClr val="F92B66"/>
                </a:solidFill>
              </a:rPr>
              <a:t>disagree</a:t>
            </a:r>
            <a:r>
              <a:rPr lang="en-US" altLang="en-US" sz="2000" smtClean="0"/>
              <a:t> with “</a:t>
            </a:r>
            <a:r>
              <a:rPr lang="en-US" altLang="en-US" sz="2400" smtClean="0"/>
              <a:t>HIV-positive </a:t>
            </a:r>
            <a:r>
              <a:rPr lang="en-US" altLang="en-US" sz="2400" smtClean="0">
                <a:solidFill>
                  <a:srgbClr val="E46C0A"/>
                </a:solidFill>
              </a:rPr>
              <a:t>are</a:t>
            </a:r>
            <a:r>
              <a:rPr lang="en-US" altLang="en-US" sz="2400" smtClean="0"/>
              <a:t> allow</a:t>
            </a:r>
            <a:r>
              <a:rPr lang="en-US" altLang="en-US" sz="2400" smtClean="0">
                <a:solidFill>
                  <a:srgbClr val="E46C0A"/>
                </a:solidFill>
              </a:rPr>
              <a:t>ed</a:t>
            </a:r>
            <a:r>
              <a:rPr lang="en-US" altLang="en-US" sz="2400" smtClean="0"/>
              <a:t> to mix freely with other patient” but the real condition shows  it is </a:t>
            </a:r>
            <a:r>
              <a:rPr lang="en-US" altLang="en-US" sz="2400" smtClean="0">
                <a:solidFill>
                  <a:srgbClr val="F92B66"/>
                </a:solidFill>
              </a:rPr>
              <a:t>relatively high </a:t>
            </a:r>
            <a:r>
              <a:rPr lang="en-US" altLang="en-US" sz="2400" smtClean="0"/>
              <a:t> happened in their hospital.</a:t>
            </a:r>
          </a:p>
          <a:p>
            <a:pPr>
              <a:lnSpc>
                <a:spcPct val="80000"/>
              </a:lnSpc>
            </a:pPr>
            <a:endParaRPr lang="en-US" altLang="en-US" sz="2000" smtClean="0"/>
          </a:p>
          <a:p>
            <a:pPr>
              <a:lnSpc>
                <a:spcPct val="80000"/>
              </a:lnSpc>
            </a:pPr>
            <a:r>
              <a:rPr lang="en-US" altLang="en-US" sz="2000" smtClean="0"/>
              <a:t>He /She has +2 non discrimination perception toward PLWH it means her</a:t>
            </a:r>
            <a:r>
              <a:rPr lang="fa-IR" altLang="en-US" sz="2000" smtClean="0"/>
              <a:t> </a:t>
            </a:r>
            <a:r>
              <a:rPr lang="en-US" altLang="en-US" sz="2000" smtClean="0"/>
              <a:t> discrimination perception’s direction rotates  toward her/himself, other health care providers and patient or the hole of community.</a:t>
            </a:r>
          </a:p>
          <a:p>
            <a:pPr>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p:cNvSpPr>
          <p:nvPr>
            <p:ph type="ctrTitle"/>
          </p:nvPr>
        </p:nvSpPr>
        <p:spPr>
          <a:xfrm>
            <a:off x="685800" y="1524000"/>
            <a:ext cx="7772400" cy="2381250"/>
          </a:xfrm>
          <a:ln w="57150">
            <a:solidFill>
              <a:srgbClr val="99FF66"/>
            </a:solidFill>
          </a:ln>
        </p:spPr>
        <p:txBody>
          <a:bodyPr/>
          <a:lstStyle/>
          <a:p>
            <a:r>
              <a:rPr lang="en-US" altLang="en-US" sz="4000" smtClean="0"/>
              <a:t>Do you think this distance shows an equal judgment and reaction for 3 physicians toward PLWH? </a:t>
            </a:r>
          </a:p>
        </p:txBody>
      </p:sp>
      <p:sp>
        <p:nvSpPr>
          <p:cNvPr id="60419" name="Rectangle 5"/>
          <p:cNvSpPr>
            <a:spLocks noGrp="1"/>
          </p:cNvSpPr>
          <p:nvPr>
            <p:ph type="subTitle" idx="1"/>
          </p:nvPr>
        </p:nvSpPr>
        <p:spPr>
          <a:xfrm>
            <a:off x="1447800" y="4419600"/>
            <a:ext cx="6400800" cy="1752600"/>
          </a:xfrm>
        </p:spPr>
        <p:txBody>
          <a:bodyPr/>
          <a:lstStyle/>
          <a:p>
            <a:r>
              <a:rPr lang="en-US" altLang="en-US" sz="2400" smtClean="0">
                <a:solidFill>
                  <a:srgbClr val="F92B66"/>
                </a:solidFill>
              </a:rPr>
              <a:t>No, +2 can interpret in a different way by each other of physicians. It is depend on their cognitive prototype which related to his/her dominant counterfactual prototype.</a:t>
            </a:r>
          </a:p>
          <a:p>
            <a:endParaRPr lang="en-US" altLang="en-US" sz="2800" smtClean="0">
              <a:solidFill>
                <a:srgbClr val="F92B66"/>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p:cNvSpPr>
          <p:nvPr>
            <p:ph type="ctrTitle"/>
          </p:nvPr>
        </p:nvSpPr>
        <p:spPr>
          <a:xfrm>
            <a:off x="685800" y="533400"/>
            <a:ext cx="7772400" cy="1524000"/>
          </a:xfrm>
          <a:ln w="38100">
            <a:solidFill>
              <a:srgbClr val="99FF33"/>
            </a:solidFill>
          </a:ln>
        </p:spPr>
        <p:txBody>
          <a:bodyPr/>
          <a:lstStyle/>
          <a:p>
            <a:pPr>
              <a:defRPr/>
            </a:pPr>
            <a:r>
              <a:rPr lang="en-US" dirty="0" smtClean="0"/>
              <a:t>It </a:t>
            </a:r>
            <a:r>
              <a:rPr lang="en-US" dirty="0" smtClean="0">
                <a:solidFill>
                  <a:schemeClr val="accent6">
                    <a:lumMod val="75000"/>
                  </a:schemeClr>
                </a:solidFill>
              </a:rPr>
              <a:t>depends</a:t>
            </a:r>
            <a:r>
              <a:rPr lang="en-US" dirty="0" smtClean="0"/>
              <a:t> on their counterfactual thinking pattern</a:t>
            </a:r>
          </a:p>
        </p:txBody>
      </p:sp>
      <p:sp>
        <p:nvSpPr>
          <p:cNvPr id="61443" name="Rectangle 5"/>
          <p:cNvSpPr>
            <a:spLocks noGrp="1"/>
          </p:cNvSpPr>
          <p:nvPr>
            <p:ph type="subTitle" idx="1"/>
          </p:nvPr>
        </p:nvSpPr>
        <p:spPr>
          <a:xfrm>
            <a:off x="685800" y="2133600"/>
            <a:ext cx="7772400" cy="4114800"/>
          </a:xfrm>
          <a:ln w="38100">
            <a:solidFill>
              <a:srgbClr val="99CCFF"/>
            </a:solidFill>
          </a:ln>
        </p:spPr>
        <p:txBody>
          <a:bodyPr/>
          <a:lstStyle/>
          <a:p>
            <a:pPr>
              <a:lnSpc>
                <a:spcPct val="80000"/>
              </a:lnSpc>
              <a:spcBef>
                <a:spcPct val="0"/>
              </a:spcBef>
              <a:buFontTx/>
              <a:buNone/>
            </a:pPr>
            <a:r>
              <a:rPr lang="en-US" altLang="en-US" sz="2800" b="1" smtClean="0">
                <a:solidFill>
                  <a:schemeClr val="tx1"/>
                </a:solidFill>
              </a:rPr>
              <a:t>This physicians’ expected condition is 2 </a:t>
            </a:r>
          </a:p>
          <a:p>
            <a:pPr>
              <a:lnSpc>
                <a:spcPct val="80000"/>
              </a:lnSpc>
              <a:spcBef>
                <a:spcPct val="0"/>
              </a:spcBef>
              <a:buFontTx/>
              <a:buNone/>
            </a:pPr>
            <a:r>
              <a:rPr lang="en-US" altLang="en-US" sz="2800" b="1" smtClean="0">
                <a:solidFill>
                  <a:schemeClr val="tx1"/>
                </a:solidFill>
              </a:rPr>
              <a:t>( +2 distance ) means may be this physicians’ irrational fear of transmission is partly high and stigma /prejudice toward PLWH is high too and also  her BJW  is significant. she/he believes HIV positive people deserve isolation. Her beliefs about becoming a victim of PLWH’s corruption</a:t>
            </a:r>
            <a:r>
              <a:rPr lang="fa-IR" altLang="en-US" sz="2800" b="1" smtClean="0">
                <a:solidFill>
                  <a:schemeClr val="tx1"/>
                </a:solidFill>
              </a:rPr>
              <a:t> </a:t>
            </a:r>
            <a:r>
              <a:rPr lang="en-US" altLang="en-US" sz="2800" b="1" smtClean="0">
                <a:solidFill>
                  <a:schemeClr val="tx1"/>
                </a:solidFill>
              </a:rPr>
              <a:t>and lack of their responsibility. </a:t>
            </a:r>
          </a:p>
          <a:p>
            <a:pPr>
              <a:lnSpc>
                <a:spcPct val="80000"/>
              </a:lnSpc>
              <a:spcBef>
                <a:spcPct val="0"/>
              </a:spcBef>
              <a:buFontTx/>
              <a:buNone/>
            </a:pPr>
            <a:r>
              <a:rPr lang="en-US" altLang="en-US" sz="2800" b="1" smtClean="0">
                <a:solidFill>
                  <a:schemeClr val="tx1"/>
                </a:solidFill>
              </a:rPr>
              <a:t>If she holds this opinion may be she contributes to managerial interventions to reduce discrimination behaviors toward PLWH in Hospital and may be not</a:t>
            </a:r>
            <a:r>
              <a:rPr lang="fa-IR" altLang="en-US" sz="2800" b="1" smtClean="0">
                <a:solidFill>
                  <a:schemeClr val="tx1"/>
                </a:solidFill>
              </a:rPr>
              <a:t>!</a:t>
            </a:r>
            <a:r>
              <a:rPr lang="en-US" altLang="en-US" sz="2800" b="1" smtClean="0">
                <a:solidFill>
                  <a:schemeClr val="tx1"/>
                </a:solidFill>
              </a:rPr>
              <a:t> </a:t>
            </a:r>
          </a:p>
          <a:p>
            <a:pPr>
              <a:lnSpc>
                <a:spcPct val="80000"/>
              </a:lnSpc>
            </a:pPr>
            <a:endParaRPr lang="en-US" altLang="en-US" sz="2800" smtClean="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Group 2"/>
          <p:cNvGraphicFramePr>
            <a:graphicFrameLocks noGrp="1"/>
          </p:cNvGraphicFramePr>
          <p:nvPr/>
        </p:nvGraphicFramePr>
        <p:xfrm>
          <a:off x="381000" y="3505200"/>
          <a:ext cx="8229600" cy="822325"/>
        </p:xfrm>
        <a:graphic>
          <a:graphicData uri="http://schemas.openxmlformats.org/drawingml/2006/table">
            <a:tbl>
              <a:tblPr/>
              <a:tblGrid>
                <a:gridCol w="4425351"/>
                <a:gridCol w="3804249"/>
              </a:tblGrid>
              <a:tr h="822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patient </a:t>
                      </a:r>
                    </a:p>
                  </a:txBody>
                  <a:tcPr marT="45685" marB="456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himself/herself, hospital personnel and other patient</a:t>
                      </a:r>
                    </a:p>
                  </a:txBody>
                  <a:tcPr marT="45685" marB="4568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3083" name="Rectangle 10"/>
          <p:cNvSpPr>
            <a:spLocks noChangeArrowheads="1"/>
          </p:cNvSpPr>
          <p:nvPr/>
        </p:nvSpPr>
        <p:spPr bwMode="auto">
          <a:xfrm>
            <a:off x="685800" y="4459288"/>
            <a:ext cx="7620000" cy="1970087"/>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condition+2 means she thinks 0.55 non discrimination toward </a:t>
            </a:r>
            <a:r>
              <a:rPr lang="en-US" altLang="en-US" b="1"/>
              <a:t>himself/herself</a:t>
            </a:r>
            <a:r>
              <a:rPr lang="en-US" altLang="en-US" sz="1400" b="1"/>
              <a:t> and so 0.45 discrimination toward </a:t>
            </a:r>
            <a:r>
              <a:rPr lang="en-US" altLang="en-US" b="1"/>
              <a:t>himself/herself</a:t>
            </a:r>
            <a:r>
              <a:rPr lang="en-US" altLang="en-US" sz="1400" b="1"/>
              <a:t> </a:t>
            </a:r>
          </a:p>
          <a:p>
            <a:pPr algn="ctr" eaLnBrk="0" hangingPunct="0"/>
            <a:endParaRPr lang="en-US" altLang="en-US" sz="1400" b="1"/>
          </a:p>
          <a:p>
            <a:pPr algn="ctr" eaLnBrk="0" hangingPunct="0"/>
            <a:r>
              <a:rPr lang="en-US" altLang="en-US" sz="1400" b="1"/>
              <a:t>In frame of the prototype </a:t>
            </a:r>
            <a:r>
              <a:rPr lang="en-US" altLang="en-US" sz="1600" b="1" i="1"/>
              <a:t>S</a:t>
            </a:r>
            <a:r>
              <a:rPr lang="en-US" altLang="en-US" sz="1400" b="1"/>
              <a:t> her consideration the ethical principles and humanitarian behavior rotates to herself and society .  Her discrimination perception toward PLWH</a:t>
            </a:r>
          </a:p>
          <a:p>
            <a:pPr algn="ctr" eaLnBrk="0" hangingPunct="0"/>
            <a:r>
              <a:rPr lang="en-US" altLang="en-US" sz="1400" b="1"/>
              <a:t>Is not high and she may not contribute to reduce discrimination toward PLWH, she don’t interpret this condition  as discrimination, she interprets this condition  as  keeping social interests</a:t>
            </a:r>
            <a:r>
              <a:rPr lang="fa-IR" altLang="en-US" sz="1400" b="1"/>
              <a:t> </a:t>
            </a:r>
            <a:r>
              <a:rPr lang="en-US" altLang="en-US" sz="1400" b="1"/>
              <a:t>and health care benefits.</a:t>
            </a:r>
          </a:p>
        </p:txBody>
      </p:sp>
      <p:graphicFrame>
        <p:nvGraphicFramePr>
          <p:cNvPr id="3074" name="Object 11"/>
          <p:cNvGraphicFramePr>
            <a:graphicFrameLocks noChangeAspect="1"/>
          </p:cNvGraphicFramePr>
          <p:nvPr/>
        </p:nvGraphicFramePr>
        <p:xfrm>
          <a:off x="304800" y="304800"/>
          <a:ext cx="8458200" cy="3133725"/>
        </p:xfrm>
        <a:graphic>
          <a:graphicData uri="http://schemas.openxmlformats.org/presentationml/2006/ole">
            <p:oleObj spid="_x0000_s3074" name="Chart" r:id="rId3" imgW="5686425" imgH="2828925" progId="Excel.Chart.8">
              <p:embed/>
            </p:oleObj>
          </a:graphicData>
        </a:graphic>
      </p:graphicFrame>
      <p:sp>
        <p:nvSpPr>
          <p:cNvPr id="5" name="Down Arrow 4"/>
          <p:cNvSpPr/>
          <p:nvPr/>
        </p:nvSpPr>
        <p:spPr>
          <a:xfrm>
            <a:off x="5867400" y="762000"/>
            <a:ext cx="990600" cy="977900"/>
          </a:xfrm>
          <a:prstGeom prst="downArrow">
            <a:avLst>
              <a:gd name="adj1" fmla="val 0"/>
              <a:gd name="adj2" fmla="val 72682"/>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solidFill>
              </a:rPr>
              <a:t>2, 0.55</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0" name="Group 2"/>
          <p:cNvGraphicFramePr>
            <a:graphicFrameLocks noGrp="1"/>
          </p:cNvGraphicFramePr>
          <p:nvPr/>
        </p:nvGraphicFramePr>
        <p:xfrm>
          <a:off x="990600" y="3581400"/>
          <a:ext cx="7543800" cy="838200"/>
        </p:xfrm>
        <a:graphic>
          <a:graphicData uri="http://schemas.openxmlformats.org/drawingml/2006/table">
            <a:tbl>
              <a:tblPr/>
              <a:tblGrid>
                <a:gridCol w="3733800"/>
                <a:gridCol w="3810000"/>
              </a:tblGrid>
              <a:tr h="838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patient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Physician’s discrimination perception toward himself/herself, hospital personnel and other patient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4107" name="Rectangle 10"/>
          <p:cNvSpPr>
            <a:spLocks noChangeArrowheads="1"/>
          </p:cNvSpPr>
          <p:nvPr/>
        </p:nvSpPr>
        <p:spPr bwMode="auto">
          <a:xfrm>
            <a:off x="762000" y="4505325"/>
            <a:ext cx="7620000" cy="2309813"/>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 +2 means she thinks 0.78 non discrimination toward himself/herself</a:t>
            </a:r>
            <a:r>
              <a:rPr lang="en-US" altLang="en-US"/>
              <a:t> </a:t>
            </a:r>
            <a:r>
              <a:rPr lang="en-US" altLang="en-US" sz="1400" b="1"/>
              <a:t>and so 0.22 discrimination toward himself/herself</a:t>
            </a:r>
            <a:r>
              <a:rPr lang="en-US" altLang="en-US" sz="1100" b="1"/>
              <a:t> </a:t>
            </a:r>
            <a:endParaRPr lang="en-US" altLang="en-US" sz="1400" b="1"/>
          </a:p>
          <a:p>
            <a:pPr algn="ctr" eaLnBrk="0" hangingPunct="0"/>
            <a:r>
              <a:rPr lang="en-US" altLang="en-US" sz="1400" b="1"/>
              <a:t>In frame of the prototype W she consider</a:t>
            </a:r>
            <a:r>
              <a:rPr lang="en-US" altLang="en-US" sz="1200" b="1"/>
              <a:t>s</a:t>
            </a:r>
            <a:r>
              <a:rPr lang="en-US" altLang="en-US" sz="1400" b="1"/>
              <a:t> the reality of social problems, she thinks  there is some negative state of affairs that would have been accept. We don’t be able to imagine an alternative that is more positive than this one. The reality is not equal with our expectance and if we allow PLWH to mix freely with other patient we consider some realities about routines and health protocols so her discrimination perception is reduce to  0.22. </a:t>
            </a:r>
          </a:p>
          <a:p>
            <a:pPr algn="ctr" eaLnBrk="0" hangingPunct="0"/>
            <a:endParaRPr lang="en-US" altLang="en-US" sz="1400" b="1"/>
          </a:p>
          <a:p>
            <a:pPr algn="ctr" eaLnBrk="0" hangingPunct="0"/>
            <a:endParaRPr lang="en-US" altLang="en-US" sz="1400" b="1"/>
          </a:p>
        </p:txBody>
      </p:sp>
      <p:graphicFrame>
        <p:nvGraphicFramePr>
          <p:cNvPr id="4098" name="Object 11"/>
          <p:cNvGraphicFramePr>
            <a:graphicFrameLocks noChangeAspect="1"/>
          </p:cNvGraphicFramePr>
          <p:nvPr/>
        </p:nvGraphicFramePr>
        <p:xfrm>
          <a:off x="381000" y="228600"/>
          <a:ext cx="8305800" cy="3352800"/>
        </p:xfrm>
        <a:graphic>
          <a:graphicData uri="http://schemas.openxmlformats.org/presentationml/2006/ole">
            <p:oleObj spid="_x0000_s4098" name="Chart" r:id="rId3" imgW="5476875" imgH="2552700" progId="Excel.Chart.8">
              <p:embed/>
            </p:oleObj>
          </a:graphicData>
        </a:graphic>
      </p:graphicFrame>
      <p:sp>
        <p:nvSpPr>
          <p:cNvPr id="5" name="Down Arrow 4"/>
          <p:cNvSpPr/>
          <p:nvPr/>
        </p:nvSpPr>
        <p:spPr>
          <a:xfrm>
            <a:off x="5791200" y="533400"/>
            <a:ext cx="865188" cy="977900"/>
          </a:xfrm>
          <a:prstGeom prst="downArrow">
            <a:avLst>
              <a:gd name="adj1" fmla="val 0"/>
              <a:gd name="adj2" fmla="val 72400"/>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400" b="1" dirty="0">
                <a:solidFill>
                  <a:schemeClr val="tx2"/>
                </a:solidFill>
              </a:rPr>
              <a:t>2</a:t>
            </a:r>
            <a:r>
              <a:rPr lang="en-US" sz="1400" b="1" dirty="0">
                <a:solidFill>
                  <a:schemeClr val="tx2"/>
                </a:solidFill>
              </a:rPr>
              <a:t>, 0.78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1401762"/>
          </a:xfrm>
          <a:ln w="38100">
            <a:solidFill>
              <a:srgbClr val="99FF33"/>
            </a:solidFill>
          </a:ln>
        </p:spPr>
        <p:txBody>
          <a:bodyPr/>
          <a:lstStyle/>
          <a:p>
            <a:r>
              <a:rPr lang="en-US" altLang="en-US" sz="3200" b="1" smtClean="0">
                <a:latin typeface="Times New Roman" pitchFamily="18" charset="0"/>
                <a:cs typeface="Times New Roman" pitchFamily="18" charset="0"/>
              </a:rPr>
              <a:t>Public awakening about Aids through social medias  is relatively prohibited and limited </a:t>
            </a:r>
          </a:p>
        </p:txBody>
      </p:sp>
      <p:sp>
        <p:nvSpPr>
          <p:cNvPr id="11267" name="Content Placeholder 2"/>
          <p:cNvSpPr>
            <a:spLocks noGrp="1"/>
          </p:cNvSpPr>
          <p:nvPr>
            <p:ph idx="1"/>
          </p:nvPr>
        </p:nvSpPr>
        <p:spPr>
          <a:xfrm>
            <a:off x="457200" y="2133600"/>
            <a:ext cx="8229600" cy="3992563"/>
          </a:xfrm>
        </p:spPr>
        <p:txBody>
          <a:bodyPr/>
          <a:lstStyle/>
          <a:p>
            <a:pPr>
              <a:buFont typeface="Arial" charset="0"/>
              <a:buNone/>
            </a:pPr>
            <a:r>
              <a:rPr lang="en-US" altLang="en-US" smtClean="0"/>
              <a:t>  </a:t>
            </a:r>
            <a:r>
              <a:rPr lang="en-US" altLang="en-US" sz="3600" smtClean="0">
                <a:latin typeface="Times New Roman" pitchFamily="18" charset="0"/>
                <a:cs typeface="Times New Roman" pitchFamily="18" charset="0"/>
              </a:rPr>
              <a:t>In Iran, due to the specific characteristics of the country's cultural / political limitations, scattering the information of HIV and Aids in the public level is limited </a:t>
            </a:r>
            <a:r>
              <a:rPr lang="en-US" altLang="en-US" smtClean="0"/>
              <a:t> </a:t>
            </a:r>
            <a:r>
              <a:rPr lang="en-US" altLang="en-US" sz="1800" smtClean="0"/>
              <a:t>(Mohammad et al. 2007)</a:t>
            </a:r>
          </a:p>
        </p:txBody>
      </p:sp>
      <p:sp>
        <p:nvSpPr>
          <p:cNvPr id="11268" name="Footer Placeholder 3"/>
          <p:cNvSpPr>
            <a:spLocks noGrp="1"/>
          </p:cNvSpPr>
          <p:nvPr>
            <p:ph type="ftr" sz="quarter" idx="11"/>
          </p:nvPr>
        </p:nvSpPr>
        <p:spPr bwMode="auto">
          <a:noFill/>
          <a:ln>
            <a:miter lim="800000"/>
            <a:headEnd/>
            <a:tailEnd/>
          </a:ln>
        </p:spPr>
        <p:txBody>
          <a:bodyPr/>
          <a:lstStyle/>
          <a:p>
            <a:r>
              <a:rPr lang="en-US" altLang="en-US" smtClean="0">
                <a:latin typeface="Arial" charset="0"/>
                <a:cs typeface="Arial" charset="0"/>
              </a:rPr>
              <a:t>Mohammad et al. 2007</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4" name="Group 2"/>
          <p:cNvGraphicFramePr>
            <a:graphicFrameLocks noGrp="1"/>
          </p:cNvGraphicFramePr>
          <p:nvPr/>
        </p:nvGraphicFramePr>
        <p:xfrm>
          <a:off x="533400" y="3581400"/>
          <a:ext cx="8153400" cy="1066800"/>
        </p:xfrm>
        <a:graphic>
          <a:graphicData uri="http://schemas.openxmlformats.org/drawingml/2006/table">
            <a:tbl>
              <a:tblPr/>
              <a:tblGrid>
                <a:gridCol w="4205288"/>
                <a:gridCol w="3948112"/>
              </a:tblGrid>
              <a:tr h="9144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Physician’s discrimination perception toward patient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Physician’s discrimination perception toward himself/herself, hospital personnel and other patient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FEC6"/>
                    </a:solidFill>
                  </a:tcPr>
                </a:tc>
              </a:tr>
            </a:tbl>
          </a:graphicData>
        </a:graphic>
      </p:graphicFrame>
      <p:sp>
        <p:nvSpPr>
          <p:cNvPr id="62474" name="Rectangle 10"/>
          <p:cNvSpPr>
            <a:spLocks noChangeArrowheads="1"/>
          </p:cNvSpPr>
          <p:nvPr/>
        </p:nvSpPr>
        <p:spPr bwMode="auto">
          <a:xfrm>
            <a:off x="838200" y="4583113"/>
            <a:ext cx="7543800" cy="2309812"/>
          </a:xfrm>
          <a:prstGeom prst="rect">
            <a:avLst/>
          </a:prstGeom>
          <a:solidFill>
            <a:schemeClr val="bg1"/>
          </a:solidFill>
          <a:ln w="9525">
            <a:noFill/>
            <a:miter lim="800000"/>
            <a:headEnd/>
            <a:tailEnd/>
          </a:ln>
          <a:effectLst>
            <a:prstShdw prst="shdw13" dist="53882" dir="13500000">
              <a:schemeClr val="bg2">
                <a:alpha val="50000"/>
              </a:schemeClr>
            </a:prstShdw>
          </a:effectLst>
        </p:spPr>
        <p:txBody>
          <a:bodyPr anchor="ctr">
            <a:spAutoFit/>
          </a:bodyPr>
          <a:lstStyle/>
          <a:p>
            <a:pPr algn="ctr" eaLnBrk="0" hangingPunct="0"/>
            <a:r>
              <a:rPr lang="en-US" altLang="en-US" sz="1400" b="1"/>
              <a:t>In this condition +2 means she thinks 0.42 non discrimination toward himself/herself</a:t>
            </a:r>
            <a:r>
              <a:rPr lang="en-US" altLang="en-US"/>
              <a:t> </a:t>
            </a:r>
            <a:r>
              <a:rPr lang="en-US" altLang="en-US" sz="1400" b="1"/>
              <a:t>and so 0.58 discrimination toward himself/herself</a:t>
            </a:r>
            <a:r>
              <a:rPr lang="en-US" altLang="en-US" sz="1400"/>
              <a:t> .</a:t>
            </a:r>
            <a:endParaRPr lang="en-US" altLang="en-US" sz="1400" b="1"/>
          </a:p>
          <a:p>
            <a:pPr algn="ctr" eaLnBrk="0" hangingPunct="0"/>
            <a:r>
              <a:rPr lang="en-US" altLang="en-US" sz="1400" b="1"/>
              <a:t>In frame of the prototype </a:t>
            </a:r>
            <a:r>
              <a:rPr lang="en-US" altLang="en-US" sz="1400" b="1" i="1"/>
              <a:t>C</a:t>
            </a:r>
            <a:r>
              <a:rPr lang="en-US" altLang="en-US" sz="1400" b="1"/>
              <a:t> she considers the powerful constrains of routines and health protocols , she thinks  people sometimes do unpleasant things because they have no other choices. When official circumstances exist, a person can be tolerate these  discrimination. These constrains make me conservative person and if we allow PLWH to mix freely with other patient it makes me a victim of these rules and protocols and her discrimination perception is increase to  0. 58. </a:t>
            </a:r>
          </a:p>
          <a:p>
            <a:pPr algn="ctr" eaLnBrk="0" hangingPunct="0"/>
            <a:endParaRPr lang="en-US" altLang="en-US" sz="1400" b="1"/>
          </a:p>
          <a:p>
            <a:pPr algn="ctr" eaLnBrk="0" hangingPunct="0"/>
            <a:endParaRPr lang="en-US" altLang="en-US" sz="1400" b="1"/>
          </a:p>
        </p:txBody>
      </p:sp>
      <p:graphicFrame>
        <p:nvGraphicFramePr>
          <p:cNvPr id="5" name="Chart 4"/>
          <p:cNvGraphicFramePr>
            <a:graphicFrameLocks/>
          </p:cNvGraphicFramePr>
          <p:nvPr/>
        </p:nvGraphicFramePr>
        <p:xfrm>
          <a:off x="381000" y="228600"/>
          <a:ext cx="84582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6" name="Down Arrow 5"/>
          <p:cNvSpPr/>
          <p:nvPr/>
        </p:nvSpPr>
        <p:spPr>
          <a:xfrm>
            <a:off x="5791200" y="838200"/>
            <a:ext cx="1219200" cy="977900"/>
          </a:xfrm>
          <a:prstGeom prst="downArrow">
            <a:avLst>
              <a:gd name="adj1" fmla="val 0"/>
              <a:gd name="adj2" fmla="val 64055"/>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solidFill>
              </a:rPr>
              <a:t>+2, 0.42</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ln w="76200">
            <a:solidFill>
              <a:srgbClr val="00FF00"/>
            </a:solidFill>
          </a:ln>
        </p:spPr>
        <p:txBody>
          <a:bodyPr/>
          <a:lstStyle/>
          <a:p>
            <a:pPr eaLnBrk="1" hangingPunct="1"/>
            <a:r>
              <a:rPr lang="en-US" altLang="en-US" smtClean="0"/>
              <a:t>Conclusion</a:t>
            </a:r>
          </a:p>
        </p:txBody>
      </p:sp>
      <p:sp>
        <p:nvSpPr>
          <p:cNvPr id="63491" name="Rectangle 4"/>
          <p:cNvSpPr>
            <a:spLocks noGrp="1" noChangeArrowheads="1"/>
          </p:cNvSpPr>
          <p:nvPr>
            <p:ph idx="1"/>
          </p:nvPr>
        </p:nvSpPr>
        <p:spPr/>
        <p:txBody>
          <a:bodyPr/>
          <a:lstStyle/>
          <a:p>
            <a:pPr eaLnBrk="1" hangingPunct="1"/>
            <a:r>
              <a:rPr lang="en-US" altLang="en-US" sz="2800" smtClean="0"/>
              <a:t>For better explanation and more accurate forecasting of the discrimination behavior of health care providers we need not only the model of factors affecting their discrimination intention but also we need their dominant counterfactual prototype.  Fuzzy membership functions help us to modify the factors affecting the discrimination intention in order to achieve powerful managerial intervention and to contribute for changing the attitude toward PLWH.  </a:t>
            </a:r>
          </a:p>
          <a:p>
            <a:pPr eaLnBrk="1" hangingPunct="1"/>
            <a:endParaRPr lang="en-US" altLang="en-US" sz="2800" smtClean="0"/>
          </a:p>
        </p:txBody>
      </p:sp>
      <p:sp>
        <p:nvSpPr>
          <p:cNvPr id="63492"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
        <p:nvSpPr>
          <p:cNvPr id="5" name="Oval 4"/>
          <p:cNvSpPr/>
          <p:nvPr/>
        </p:nvSpPr>
        <p:spPr>
          <a:xfrm>
            <a:off x="0" y="1752600"/>
            <a:ext cx="1066800" cy="1143000"/>
          </a:xfrm>
          <a:prstGeom prst="ellipse">
            <a:avLst/>
          </a:prstGeom>
          <a:solidFill>
            <a:srgbClr val="99FF3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rPr>
              <a:t>BJW</a:t>
            </a:r>
          </a:p>
        </p:txBody>
      </p:sp>
      <p:sp>
        <p:nvSpPr>
          <p:cNvPr id="6" name="Oval 5"/>
          <p:cNvSpPr/>
          <p:nvPr/>
        </p:nvSpPr>
        <p:spPr>
          <a:xfrm>
            <a:off x="1371600" y="5257800"/>
            <a:ext cx="1524000" cy="1066800"/>
          </a:xfrm>
          <a:prstGeom prst="ellipse">
            <a:avLst/>
          </a:prstGeom>
          <a:solidFill>
            <a:srgbClr val="99FF33"/>
          </a:soli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 Irrational fear about transmission </a:t>
            </a:r>
          </a:p>
        </p:txBody>
      </p:sp>
      <p:sp>
        <p:nvSpPr>
          <p:cNvPr id="7" name="Oval 6"/>
          <p:cNvSpPr/>
          <p:nvPr/>
        </p:nvSpPr>
        <p:spPr>
          <a:xfrm>
            <a:off x="1524000" y="3429000"/>
            <a:ext cx="1371600" cy="1066800"/>
          </a:xfrm>
          <a:prstGeom prst="ellipse">
            <a:avLst/>
          </a:prstGeom>
          <a:solidFill>
            <a:srgbClr val="99FF33"/>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stigmatizing attitudes toward</a:t>
            </a:r>
          </a:p>
          <a:p>
            <a:pPr algn="ctr">
              <a:defRPr/>
            </a:pPr>
            <a:r>
              <a:rPr lang="en-US" sz="1200" b="1" dirty="0">
                <a:solidFill>
                  <a:srgbClr val="FF0000"/>
                </a:solidFill>
              </a:rPr>
              <a:t>PLWH </a:t>
            </a:r>
          </a:p>
        </p:txBody>
      </p:sp>
      <p:sp>
        <p:nvSpPr>
          <p:cNvPr id="8" name="Oval 7"/>
          <p:cNvSpPr/>
          <p:nvPr/>
        </p:nvSpPr>
        <p:spPr>
          <a:xfrm>
            <a:off x="1524000" y="457200"/>
            <a:ext cx="1447800" cy="990600"/>
          </a:xfrm>
          <a:prstGeom prst="ellipse">
            <a:avLst/>
          </a:prstGeom>
          <a:solidFill>
            <a:srgbClr val="99FF33"/>
          </a:solidFill>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prejudice</a:t>
            </a:r>
          </a:p>
        </p:txBody>
      </p:sp>
      <p:sp>
        <p:nvSpPr>
          <p:cNvPr id="9" name="Oval 8"/>
          <p:cNvSpPr/>
          <p:nvPr/>
        </p:nvSpPr>
        <p:spPr>
          <a:xfrm>
            <a:off x="5334000" y="1828800"/>
            <a:ext cx="1600200" cy="1295400"/>
          </a:xfrm>
          <a:prstGeom prst="ellipse">
            <a:avLst/>
          </a:prstGeom>
          <a:solidFill>
            <a:srgbClr val="99FF66"/>
          </a:solidFill>
          <a:ln>
            <a:solidFill>
              <a:srgbClr val="00B0F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Discrimination attitude</a:t>
            </a:r>
          </a:p>
        </p:txBody>
      </p:sp>
      <p:sp>
        <p:nvSpPr>
          <p:cNvPr id="10" name="Oval 9"/>
          <p:cNvSpPr/>
          <p:nvPr/>
        </p:nvSpPr>
        <p:spPr>
          <a:xfrm>
            <a:off x="7315200" y="1828800"/>
            <a:ext cx="1676400" cy="1371600"/>
          </a:xfrm>
          <a:prstGeom prst="ellipse">
            <a:avLst/>
          </a:prstGeom>
          <a:solidFill>
            <a:srgbClr val="98F862"/>
          </a:solidFill>
          <a:ln>
            <a:solidFill>
              <a:srgbClr val="00B0F0"/>
            </a:solidFill>
          </a:ln>
          <a:effectLst>
            <a:innerShdw blurRad="63500" dist="50800" dir="81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Discrimination</a:t>
            </a:r>
          </a:p>
          <a:p>
            <a:pPr algn="ctr">
              <a:defRPr/>
            </a:pPr>
            <a:r>
              <a:rPr lang="en-US" sz="1200" b="1" dirty="0">
                <a:solidFill>
                  <a:srgbClr val="FF0000"/>
                </a:solidFill>
              </a:rPr>
              <a:t>intention</a:t>
            </a:r>
            <a:r>
              <a:rPr lang="en-US" sz="1200" dirty="0"/>
              <a:t> </a:t>
            </a:r>
          </a:p>
        </p:txBody>
      </p:sp>
      <p:sp>
        <p:nvSpPr>
          <p:cNvPr id="11" name="Oval 10"/>
          <p:cNvSpPr/>
          <p:nvPr/>
        </p:nvSpPr>
        <p:spPr>
          <a:xfrm>
            <a:off x="3200400" y="1905000"/>
            <a:ext cx="1600200" cy="990600"/>
          </a:xfrm>
          <a:prstGeom prst="ellipse">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FF0000"/>
                </a:solidFill>
              </a:rPr>
              <a:t>Socio/cultural risk perception</a:t>
            </a:r>
          </a:p>
        </p:txBody>
      </p:sp>
      <p:cxnSp>
        <p:nvCxnSpPr>
          <p:cNvPr id="27" name="Straight Arrow Connector 26"/>
          <p:cNvCxnSpPr/>
          <p:nvPr/>
        </p:nvCxnSpPr>
        <p:spPr>
          <a:xfrm flipV="1">
            <a:off x="3048000" y="2971800"/>
            <a:ext cx="7620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7"/>
          </p:cNvCxnSpPr>
          <p:nvPr/>
        </p:nvCxnSpPr>
        <p:spPr>
          <a:xfrm flipV="1">
            <a:off x="911225" y="1066800"/>
            <a:ext cx="536575" cy="852488"/>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5" idx="5"/>
          </p:cNvCxnSpPr>
          <p:nvPr/>
        </p:nvCxnSpPr>
        <p:spPr>
          <a:xfrm>
            <a:off x="911225" y="2728913"/>
            <a:ext cx="536575" cy="1157287"/>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2971800" y="990600"/>
            <a:ext cx="838200" cy="838200"/>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6" idx="6"/>
            <a:endCxn id="11" idx="4"/>
          </p:cNvCxnSpPr>
          <p:nvPr/>
        </p:nvCxnSpPr>
        <p:spPr>
          <a:xfrm flipV="1">
            <a:off x="2895600" y="2895600"/>
            <a:ext cx="1104900" cy="2895600"/>
          </a:xfrm>
          <a:prstGeom prst="straightConnector1">
            <a:avLst/>
          </a:prstGeom>
          <a:ln w="28575">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85" name="Shape 84"/>
          <p:cNvCxnSpPr/>
          <p:nvPr/>
        </p:nvCxnSpPr>
        <p:spPr>
          <a:xfrm>
            <a:off x="2971800" y="838200"/>
            <a:ext cx="2597150" cy="1181100"/>
          </a:xfrm>
          <a:prstGeom prst="bentConnector2">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87" name="Shape 86"/>
          <p:cNvCxnSpPr/>
          <p:nvPr/>
        </p:nvCxnSpPr>
        <p:spPr>
          <a:xfrm flipV="1">
            <a:off x="2895600" y="2895600"/>
            <a:ext cx="2574925" cy="1168400"/>
          </a:xfrm>
          <a:prstGeom prst="bentConnector2">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11" idx="6"/>
          </p:cNvCxnSpPr>
          <p:nvPr/>
        </p:nvCxnSpPr>
        <p:spPr>
          <a:xfrm>
            <a:off x="4800600" y="2400300"/>
            <a:ext cx="533400" cy="76200"/>
          </a:xfrm>
          <a:prstGeom prst="straightConnector1">
            <a:avLst/>
          </a:prstGeom>
          <a:ln w="38100">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6934200" y="2438400"/>
            <a:ext cx="381000" cy="0"/>
          </a:xfrm>
          <a:prstGeom prst="straightConnector1">
            <a:avLst/>
          </a:prstGeom>
          <a:ln w="38100">
            <a:solidFill>
              <a:srgbClr val="ED196A"/>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2209800" y="1524000"/>
            <a:ext cx="0" cy="1828800"/>
          </a:xfrm>
          <a:prstGeom prst="straightConnector1">
            <a:avLst/>
          </a:prstGeom>
          <a:ln w="28575">
            <a:solidFill>
              <a:srgbClr val="ED196A"/>
            </a:solidFill>
            <a:tailEnd type="arrow"/>
          </a:ln>
        </p:spPr>
        <p:style>
          <a:lnRef idx="1">
            <a:schemeClr val="accent1"/>
          </a:lnRef>
          <a:fillRef idx="0">
            <a:schemeClr val="accent1"/>
          </a:fillRef>
          <a:effectRef idx="0">
            <a:schemeClr val="accent1"/>
          </a:effectRef>
          <a:fontRef idx="minor">
            <a:schemeClr val="tx1"/>
          </a:fontRef>
        </p:style>
      </p:cxnSp>
      <p:sp>
        <p:nvSpPr>
          <p:cNvPr id="23" name="Oval Callout 22"/>
          <p:cNvSpPr/>
          <p:nvPr/>
        </p:nvSpPr>
        <p:spPr>
          <a:xfrm rot="538199">
            <a:off x="5907696" y="542512"/>
            <a:ext cx="2178792" cy="912400"/>
          </a:xfrm>
          <a:prstGeom prst="wedgeEllipseCallout">
            <a:avLst>
              <a:gd name="adj1" fmla="val -28177"/>
              <a:gd name="adj2" fmla="val 96987"/>
            </a:avLst>
          </a:prstGeom>
          <a:solidFill>
            <a:schemeClr val="bg1"/>
          </a:solidFill>
          <a:ln>
            <a:solidFill>
              <a:schemeClr val="bg1"/>
            </a:solidFill>
          </a:ln>
          <a:effectLst>
            <a:glow rad="139700">
              <a:schemeClr val="accent1">
                <a:satMod val="175000"/>
                <a:alpha val="40000"/>
              </a:schemeClr>
            </a:glow>
            <a:reflection blurRad="6350" stA="52000" endA="300" endPos="35000" dir="5400000" sy="-100000" algn="bl" rotWithShape="0"/>
            <a:softEdge rad="635000"/>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33CC"/>
                </a:solidFill>
              </a:rPr>
              <a:t>Fuzzy measurement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ln w="76200">
            <a:solidFill>
              <a:srgbClr val="00FF00"/>
            </a:solidFill>
          </a:ln>
        </p:spPr>
        <p:txBody>
          <a:bodyPr/>
          <a:lstStyle/>
          <a:p>
            <a:pPr eaLnBrk="1" hangingPunct="1"/>
            <a:r>
              <a:rPr lang="en-US" altLang="en-US" smtClean="0"/>
              <a:t>Conclusion</a:t>
            </a:r>
          </a:p>
        </p:txBody>
      </p:sp>
      <p:sp>
        <p:nvSpPr>
          <p:cNvPr id="65539" name="Rectangle 4"/>
          <p:cNvSpPr>
            <a:spLocks noGrp="1" noChangeArrowheads="1"/>
          </p:cNvSpPr>
          <p:nvPr>
            <p:ph idx="1"/>
          </p:nvPr>
        </p:nvSpPr>
        <p:spPr/>
        <p:txBody>
          <a:bodyPr/>
          <a:lstStyle/>
          <a:p>
            <a:pPr eaLnBrk="1" hangingPunct="1"/>
            <a:r>
              <a:rPr lang="en-US" altLang="en-US" sz="2800" smtClean="0"/>
              <a:t>1. The amount of distance between the real and expected condition of PLWH defines a level of health care discrimination perception toward PLWH or toward her/him self and other societies members  . </a:t>
            </a:r>
          </a:p>
          <a:p>
            <a:pPr eaLnBrk="1" hangingPunct="1"/>
            <a:r>
              <a:rPr lang="en-US" altLang="en-US" sz="2800" smtClean="0"/>
              <a:t>2. The level of health care discrimination perception toward PLWH is not directly lead to discrimination behavior, It </a:t>
            </a:r>
            <a:r>
              <a:rPr lang="en-US" altLang="en-US" sz="2800" smtClean="0">
                <a:solidFill>
                  <a:srgbClr val="E46C0A"/>
                </a:solidFill>
              </a:rPr>
              <a:t>depends</a:t>
            </a:r>
            <a:r>
              <a:rPr lang="en-US" altLang="en-US" sz="2800" smtClean="0"/>
              <a:t> on their counterfactual thinking pattern.</a:t>
            </a:r>
          </a:p>
          <a:p>
            <a:pPr eaLnBrk="1" hangingPunct="1"/>
            <a:endParaRPr lang="en-US" altLang="en-US" sz="2800" smtClean="0"/>
          </a:p>
        </p:txBody>
      </p:sp>
      <p:sp>
        <p:nvSpPr>
          <p:cNvPr id="65540"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ln w="38100">
            <a:solidFill>
              <a:srgbClr val="99FF33"/>
            </a:solidFill>
          </a:ln>
        </p:spPr>
        <p:txBody>
          <a:bodyPr/>
          <a:lstStyle/>
          <a:p>
            <a:r>
              <a:rPr lang="en-US" altLang="en-US" smtClean="0"/>
              <a:t>Conclusion</a:t>
            </a:r>
          </a:p>
        </p:txBody>
      </p:sp>
      <p:sp>
        <p:nvSpPr>
          <p:cNvPr id="66563" name="Content Placeholder 2"/>
          <p:cNvSpPr>
            <a:spLocks noGrp="1"/>
          </p:cNvSpPr>
          <p:nvPr>
            <p:ph idx="1"/>
          </p:nvPr>
        </p:nvSpPr>
        <p:spPr/>
        <p:txBody>
          <a:bodyPr/>
          <a:lstStyle/>
          <a:p>
            <a:r>
              <a:rPr lang="en-US" altLang="en-US" smtClean="0"/>
              <a:t>For effective managerial interventions for achieving zero discrimination we require not only to reduce BJW, stigma ,irrational fear of transmission and finally social risk perception but also we need to lead their counterfactual thinking pattern to a right directions. </a:t>
            </a:r>
          </a:p>
          <a:p>
            <a:r>
              <a:rPr lang="en-US" altLang="en-US" smtClean="0"/>
              <a:t>All of them are very complicated and need changing their attitudes.  </a:t>
            </a:r>
          </a:p>
        </p:txBody>
      </p:sp>
      <p:sp>
        <p:nvSpPr>
          <p:cNvPr id="66564"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ctrTitle"/>
          </p:nvPr>
        </p:nvSpPr>
        <p:spPr>
          <a:ln w="38100">
            <a:solidFill>
              <a:srgbClr val="99FF33"/>
            </a:solidFill>
          </a:ln>
        </p:spPr>
        <p:txBody>
          <a:bodyPr/>
          <a:lstStyle/>
          <a:p>
            <a:pPr eaLnBrk="1" hangingPunct="1">
              <a:defRPr/>
            </a:pPr>
            <a:r>
              <a:rPr lang="en-US" dirty="0" smtClean="0">
                <a:solidFill>
                  <a:schemeClr val="accent6">
                    <a:lumMod val="75000"/>
                  </a:schemeClr>
                </a:solidFill>
              </a:rPr>
              <a:t>Finally I have An important request!?????</a:t>
            </a:r>
          </a:p>
        </p:txBody>
      </p:sp>
      <p:sp>
        <p:nvSpPr>
          <p:cNvPr id="66563" name="Content Placeholder 2"/>
          <p:cNvSpPr>
            <a:spLocks noGrp="1"/>
          </p:cNvSpPr>
          <p:nvPr>
            <p:ph type="subTitle" idx="1"/>
          </p:nvPr>
        </p:nvSpPr>
        <p:spPr>
          <a:xfrm>
            <a:off x="990600" y="3886200"/>
            <a:ext cx="7315200" cy="1752600"/>
          </a:xfrm>
          <a:ln w="38100">
            <a:solidFill>
              <a:srgbClr val="0070C0"/>
            </a:solidFill>
          </a:ln>
        </p:spPr>
        <p:txBody>
          <a:bodyPr/>
          <a:lstStyle/>
          <a:p>
            <a:pPr eaLnBrk="1" hangingPunct="1">
              <a:buFont typeface="Arial" pitchFamily="34" charset="0"/>
              <a:buNone/>
              <a:defRPr/>
            </a:pPr>
            <a:r>
              <a:rPr lang="en-US" dirty="0" smtClean="0">
                <a:solidFill>
                  <a:schemeClr val="accent6">
                    <a:lumMod val="75000"/>
                  </a:schemeClr>
                </a:solidFill>
              </a:rPr>
              <a:t>For</a:t>
            </a:r>
            <a:r>
              <a:rPr lang="fa-IR" dirty="0" smtClean="0">
                <a:solidFill>
                  <a:schemeClr val="accent6">
                    <a:lumMod val="75000"/>
                  </a:schemeClr>
                </a:solidFill>
              </a:rPr>
              <a:t> </a:t>
            </a:r>
            <a:r>
              <a:rPr lang="en-US" dirty="0" smtClean="0">
                <a:solidFill>
                  <a:schemeClr val="accent6">
                    <a:lumMod val="75000"/>
                  </a:schemeClr>
                </a:solidFill>
              </a:rPr>
              <a:t>implementing this research proposal </a:t>
            </a:r>
          </a:p>
          <a:p>
            <a:pPr eaLnBrk="1" hangingPunct="1">
              <a:buFont typeface="Arial" pitchFamily="34" charset="0"/>
              <a:buNone/>
              <a:defRPr/>
            </a:pPr>
            <a:r>
              <a:rPr lang="en-US" dirty="0" smtClean="0">
                <a:solidFill>
                  <a:schemeClr val="accent6">
                    <a:lumMod val="75000"/>
                  </a:schemeClr>
                </a:solidFill>
              </a:rPr>
              <a:t>I need your kind help and ????support </a:t>
            </a:r>
          </a:p>
        </p:txBody>
      </p:sp>
      <p:sp>
        <p:nvSpPr>
          <p:cNvPr id="67588"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ctrTitle"/>
          </p:nvPr>
        </p:nvSpPr>
        <p:spPr>
          <a:ln w="57150">
            <a:solidFill>
              <a:srgbClr val="33CC33"/>
            </a:solidFill>
          </a:ln>
        </p:spPr>
        <p:txBody>
          <a:bodyPr/>
          <a:lstStyle/>
          <a:p>
            <a:pPr eaLnBrk="1" hangingPunct="1">
              <a:defRPr/>
            </a:pPr>
            <a:r>
              <a:rPr lang="en-US" sz="4000" dirty="0" smtClean="0">
                <a:solidFill>
                  <a:schemeClr val="accent6">
                    <a:lumMod val="75000"/>
                  </a:schemeClr>
                </a:solidFill>
                <a:latin typeface="Arial Black" pitchFamily="34" charset="0"/>
              </a:rPr>
              <a:t>Thank you for your kind attention </a:t>
            </a:r>
          </a:p>
        </p:txBody>
      </p:sp>
      <p:sp>
        <p:nvSpPr>
          <p:cNvPr id="68611" name="Rectangle 5"/>
          <p:cNvSpPr>
            <a:spLocks noGrp="1" noChangeArrowheads="1"/>
          </p:cNvSpPr>
          <p:nvPr>
            <p:ph type="subTitle" idx="1"/>
          </p:nvPr>
        </p:nvSpPr>
        <p:spPr/>
        <p:txBody>
          <a:bodyPr/>
          <a:lstStyle/>
          <a:p>
            <a:pPr eaLnBrk="1" hangingPunct="1"/>
            <a:endParaRPr lang="en-US" altLang="en-US" smtClean="0">
              <a:solidFill>
                <a:srgbClr val="898989"/>
              </a:solidFill>
              <a:latin typeface="Arial Black" pitchFamily="34" charset="0"/>
            </a:endParaRPr>
          </a:p>
        </p:txBody>
      </p:sp>
      <p:sp>
        <p:nvSpPr>
          <p:cNvPr id="68612" name="Footer Placeholder 4"/>
          <p:cNvSpPr>
            <a:spLocks noGrp="1"/>
          </p:cNvSpPr>
          <p:nvPr>
            <p:ph type="ftr" sz="quarter" idx="11"/>
          </p:nvPr>
        </p:nvSpPr>
        <p:spPr bwMode="auto">
          <a:noFill/>
          <a:ln>
            <a:miter lim="800000"/>
            <a:headEnd/>
            <a:tailEnd/>
          </a:ln>
        </p:spPr>
        <p:txBody>
          <a:bodyPr/>
          <a:lstStyle/>
          <a:p>
            <a:endParaRPr lang="en-US" altLang="en-US" smtClean="0">
              <a:latin typeface="Arial Black" pitchFamily="34" charset="0"/>
              <a:cs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1"/>
          </p:nvPr>
        </p:nvSpPr>
        <p:spPr bwMode="auto">
          <a:noFill/>
          <a:ln>
            <a:miter lim="800000"/>
            <a:headEnd/>
            <a:tailEnd/>
          </a:ln>
        </p:spPr>
        <p:txBody>
          <a:bodyPr/>
          <a:lstStyle/>
          <a:p>
            <a:endParaRPr lang="en-US" smtClean="0">
              <a:latin typeface="Arial" charset="0"/>
              <a:cs typeface="Arial" charset="0"/>
            </a:endParaRPr>
          </a:p>
        </p:txBody>
      </p:sp>
      <p:pic>
        <p:nvPicPr>
          <p:cNvPr id="69635" name="Picture 3" descr="D:\paint\New folder (2)\afsaneh.bmp - Copy (3).png"/>
          <p:cNvPicPr>
            <a:picLocks noChangeAspect="1" noChangeArrowheads="1"/>
          </p:cNvPicPr>
          <p:nvPr/>
        </p:nvPicPr>
        <p:blipFill>
          <a:blip r:embed="rId2"/>
          <a:srcRect/>
          <a:stretch>
            <a:fillRect/>
          </a:stretch>
        </p:blipFill>
        <p:spPr bwMode="auto">
          <a:xfrm>
            <a:off x="-228600" y="-152400"/>
            <a:ext cx="10171113" cy="746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274638"/>
            <a:ext cx="8229600" cy="1401762"/>
          </a:xfrm>
          <a:ln w="38100">
            <a:solidFill>
              <a:srgbClr val="99FF33"/>
            </a:solidFill>
          </a:ln>
        </p:spPr>
        <p:txBody>
          <a:bodyPr/>
          <a:lstStyle/>
          <a:p>
            <a:r>
              <a:rPr lang="en-US" altLang="en-US" sz="3600" b="1" smtClean="0">
                <a:latin typeface="Times New Roman" pitchFamily="18" charset="0"/>
                <a:cs typeface="Times New Roman" pitchFamily="18" charset="0"/>
              </a:rPr>
              <a:t>traumatic experience for health care providers </a:t>
            </a:r>
          </a:p>
        </p:txBody>
      </p:sp>
      <p:sp>
        <p:nvSpPr>
          <p:cNvPr id="12291" name="Content Placeholder 2"/>
          <p:cNvSpPr>
            <a:spLocks noGrp="1"/>
          </p:cNvSpPr>
          <p:nvPr>
            <p:ph idx="1"/>
          </p:nvPr>
        </p:nvSpPr>
        <p:spPr>
          <a:xfrm>
            <a:off x="457200" y="1905000"/>
            <a:ext cx="8229600" cy="4221163"/>
          </a:xfrm>
        </p:spPr>
        <p:txBody>
          <a:bodyPr/>
          <a:lstStyle/>
          <a:p>
            <a:pPr>
              <a:buFont typeface="Arial" charset="0"/>
              <a:buNone/>
            </a:pPr>
            <a:r>
              <a:rPr lang="en-US" altLang="en-US" sz="3600" smtClean="0">
                <a:latin typeface="Times New Roman" pitchFamily="18" charset="0"/>
                <a:cs typeface="Times New Roman" pitchFamily="18" charset="0"/>
              </a:rPr>
              <a:t>Discovering that one has HIV illness can be a traumatic experience and can be made more difficult by social constructs and negative reactions to the infection </a:t>
            </a:r>
            <a:r>
              <a:rPr lang="en-US" altLang="en-US" sz="2000" smtClean="0">
                <a:latin typeface="Times New Roman" pitchFamily="18" charset="0"/>
                <a:cs typeface="Times New Roman" pitchFamily="18" charset="0"/>
              </a:rPr>
              <a:t>(Mohammadpour et al. 2009)</a:t>
            </a:r>
          </a:p>
        </p:txBody>
      </p:sp>
      <p:sp>
        <p:nvSpPr>
          <p:cNvPr id="12292" name="Footer Placeholder 3"/>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ln w="38100">
            <a:solidFill>
              <a:srgbClr val="99FF33"/>
            </a:solidFill>
          </a:ln>
        </p:spPr>
        <p:txBody>
          <a:bodyPr/>
          <a:lstStyle/>
          <a:p>
            <a:r>
              <a:rPr lang="en-US" altLang="en-US" sz="3200" b="1" smtClean="0">
                <a:latin typeface="Times New Roman" pitchFamily="18" charset="0"/>
                <a:cs typeface="Times New Roman" pitchFamily="18" charset="0"/>
              </a:rPr>
              <a:t>Unofficial whispers </a:t>
            </a:r>
          </a:p>
        </p:txBody>
      </p:sp>
      <p:sp>
        <p:nvSpPr>
          <p:cNvPr id="13315" name="Content Placeholder 2"/>
          <p:cNvSpPr>
            <a:spLocks noGrp="1"/>
          </p:cNvSpPr>
          <p:nvPr>
            <p:ph idx="1"/>
          </p:nvPr>
        </p:nvSpPr>
        <p:spPr>
          <a:xfrm>
            <a:off x="381000" y="1676400"/>
            <a:ext cx="8229600" cy="5029200"/>
          </a:xfrm>
        </p:spPr>
        <p:txBody>
          <a:bodyPr/>
          <a:lstStyle/>
          <a:p>
            <a:pPr>
              <a:buFont typeface="Arial" charset="0"/>
              <a:buNone/>
            </a:pPr>
            <a:r>
              <a:rPr lang="en-US" altLang="en-US" sz="2800" smtClean="0"/>
              <a:t>1. A nurse who was accidently infected with needles in Imam Khomeini Hospital did not tell her secret even her parents and her family (quote from her peer)</a:t>
            </a:r>
          </a:p>
          <a:p>
            <a:pPr>
              <a:buFont typeface="Arial" charset="0"/>
              <a:buNone/>
            </a:pPr>
            <a:r>
              <a:rPr lang="en-US" altLang="en-US" sz="2800" smtClean="0"/>
              <a:t>2. Medical students who are HIV-positive should not have the right to complete their degree</a:t>
            </a:r>
          </a:p>
          <a:p>
            <a:pPr>
              <a:buFont typeface="Arial" charset="0"/>
              <a:buNone/>
            </a:pPr>
            <a:r>
              <a:rPr lang="en-US" altLang="en-US" sz="2800" smtClean="0"/>
              <a:t>3. A HIV positive woman who was pregnant hospitalized for giving  birth in a public hospital but health care providers refused to help her and she took pain Persistently for more than 24 hours when she</a:t>
            </a:r>
            <a:r>
              <a:rPr lang="fa-IR" altLang="en-US" sz="2800" smtClean="0"/>
              <a:t> </a:t>
            </a:r>
            <a:r>
              <a:rPr lang="en-US" altLang="en-US" sz="2800" smtClean="0"/>
              <a:t>was waiting for a doctor or a nurse</a:t>
            </a:r>
          </a:p>
          <a:p>
            <a:endParaRPr lang="en-US" altLang="en-US" smtClean="0"/>
          </a:p>
          <a:p>
            <a:endParaRPr lang="en-US" altLang="en-US" smtClean="0"/>
          </a:p>
        </p:txBody>
      </p:sp>
      <p:sp>
        <p:nvSpPr>
          <p:cNvPr id="13316" name="Footer Placeholder 3"/>
          <p:cNvSpPr>
            <a:spLocks noGrp="1"/>
          </p:cNvSpPr>
          <p:nvPr>
            <p:ph type="ftr" sz="quarter" idx="11"/>
          </p:nvPr>
        </p:nvSpPr>
        <p:spPr bwMode="auto">
          <a:xfrm>
            <a:off x="5562600" y="6172200"/>
            <a:ext cx="2895600" cy="365125"/>
          </a:xfrm>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990600" y="2286000"/>
            <a:ext cx="7772400" cy="2613025"/>
          </a:xfrm>
          <a:ln w="57150">
            <a:solidFill>
              <a:srgbClr val="99FF99"/>
            </a:solidFill>
          </a:ln>
        </p:spPr>
        <p:txBody>
          <a:bodyPr/>
          <a:lstStyle/>
          <a:p>
            <a:pPr eaLnBrk="1" hangingPunct="1"/>
            <a:r>
              <a:rPr lang="en-US" altLang="en-US" sz="3200" b="1" smtClean="0">
                <a:latin typeface="Times New Roman" pitchFamily="18" charset="0"/>
                <a:cs typeface="Times New Roman" pitchFamily="18" charset="0"/>
              </a:rPr>
              <a:t>There are wide range-awakening  and training of health care providers but it is not enough for attitudinal change </a:t>
            </a:r>
          </a:p>
        </p:txBody>
      </p:sp>
      <p:sp>
        <p:nvSpPr>
          <p:cNvPr id="14339" name="Footer Placeholder 4"/>
          <p:cNvSpPr>
            <a:spLocks noGrp="1"/>
          </p:cNvSpPr>
          <p:nvPr>
            <p:ph type="ftr" sz="quarter" idx="11"/>
          </p:nvPr>
        </p:nvSpPr>
        <p:spPr bwMode="auto">
          <a:noFill/>
          <a:ln>
            <a:miter lim="800000"/>
            <a:headEnd/>
            <a:tailEnd/>
          </a:ln>
        </p:spPr>
        <p:txBody>
          <a:bodyPr/>
          <a:lstStyle/>
          <a:p>
            <a:endParaRPr lang="en-US" altLang="en-US"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6002</TotalTime>
  <Words>3823</Words>
  <Application>Microsoft Office PowerPoint</Application>
  <PresentationFormat>On-screen Show (4:3)</PresentationFormat>
  <Paragraphs>279</Paragraphs>
  <Slides>67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3" baseType="lpstr">
      <vt:lpstr>Arial</vt:lpstr>
      <vt:lpstr>Calibri</vt:lpstr>
      <vt:lpstr>Times New Roman</vt:lpstr>
      <vt:lpstr>Arial Black</vt:lpstr>
      <vt:lpstr>Office Theme</vt:lpstr>
      <vt:lpstr>Microsoft Office Excel Chart</vt:lpstr>
      <vt:lpstr>    Proposing a conceptual model of discriminatory intention of the  Iranian physicians toward people living with HIV using fuzzy approach    </vt:lpstr>
      <vt:lpstr>Slide 2</vt:lpstr>
      <vt:lpstr>Why we have to study the discrimination’s intention of Health care providers in Iran?  </vt:lpstr>
      <vt:lpstr> In Iran the pattern of HIV transmission is changed and it is spread up through a hidden processes  </vt:lpstr>
      <vt:lpstr>In Iran the pattern of HIV transmission is changed and it is spread up through a hidden processes</vt:lpstr>
      <vt:lpstr>Public awakening about Aids through social medias  is relatively prohibited and limited </vt:lpstr>
      <vt:lpstr>traumatic experience for health care providers </vt:lpstr>
      <vt:lpstr>Unofficial whispers </vt:lpstr>
      <vt:lpstr>There are wide range-awakening  and training of health care providers but it is not enough for attitudinal change </vt:lpstr>
      <vt:lpstr>Have you ever though about why wide range training of health care personnel could not have enough effectiveness on discrimination  behavior toward  PLWH? </vt:lpstr>
      <vt:lpstr>Slide 11</vt:lpstr>
      <vt:lpstr>In order to achieve zero discrimination  </vt:lpstr>
      <vt:lpstr>Subject </vt:lpstr>
      <vt:lpstr>Research aims</vt:lpstr>
      <vt:lpstr>Attitude     Intention      Behavior</vt:lpstr>
      <vt:lpstr>Slide 16</vt:lpstr>
      <vt:lpstr>Stigma and discrimination</vt:lpstr>
      <vt:lpstr>Prejudice</vt:lpstr>
      <vt:lpstr>Stigma and Prejudice</vt:lpstr>
      <vt:lpstr>Stigma and Prejudice</vt:lpstr>
      <vt:lpstr>Stigma and Prejudice</vt:lpstr>
      <vt:lpstr>Stigma and Prejudice</vt:lpstr>
      <vt:lpstr>Stigma and Prejudice</vt:lpstr>
      <vt:lpstr>Perceived risk </vt:lpstr>
      <vt:lpstr>Perceived risk </vt:lpstr>
      <vt:lpstr>Perceived risk</vt:lpstr>
      <vt:lpstr>Perceived risk </vt:lpstr>
      <vt:lpstr>Belief in a just world  (BJW) </vt:lpstr>
      <vt:lpstr>Belief in a just world  (BJW) </vt:lpstr>
      <vt:lpstr>Slide 30</vt:lpstr>
      <vt:lpstr> Complexity of discriminatory attitude toward PLWH and Fuzzy Analysis </vt:lpstr>
      <vt:lpstr> Complexity of discriminatory attitude toward PLWH and Fuzzy measurement  </vt:lpstr>
      <vt:lpstr> Complexity  and ambiguity of discriminatory attitude toward PLWH and Fuzzy analysis  </vt:lpstr>
      <vt:lpstr> Complexity and ambiguity of discriminatory attitude toward PLWH and Fuzzy measurement  </vt:lpstr>
      <vt:lpstr>Developing a fuzzy measurement </vt:lpstr>
      <vt:lpstr>Fuzzy method</vt:lpstr>
      <vt:lpstr> For fuzzy approaching to discriminatory attitude, following issues are notable: </vt:lpstr>
      <vt:lpstr> Cognitive Prototypes</vt:lpstr>
      <vt:lpstr>Slide 39</vt:lpstr>
      <vt:lpstr>In order to explain empirically  this judgmental process I made a pilot experiment    </vt:lpstr>
      <vt:lpstr>I invited 15 physicians for answer my questions that 6 physicians’ answers was useful for my research so I analyzed their answers </vt:lpstr>
      <vt:lpstr>Please indicate to which degree this item is behaved with HIV-positive patient and in your opinion to which degree this item should be behaved with HIV-positive patient</vt:lpstr>
      <vt:lpstr>Slide 43</vt:lpstr>
      <vt:lpstr>Slide 44</vt:lpstr>
      <vt:lpstr>In this way for a Physician’s diagram</vt:lpstr>
      <vt:lpstr>real condition &gt; expected</vt:lpstr>
      <vt:lpstr>real condition &lt; expected</vt:lpstr>
      <vt:lpstr>Axes X is d(x,y) Axes y is µy</vt:lpstr>
      <vt:lpstr>Physician 1,2,3 </vt:lpstr>
      <vt:lpstr>Do you think this distance shows an equal judgment and reaction toward PLWH for every 3 physicians? </vt:lpstr>
      <vt:lpstr>It depends on their counterfactual thinking pattern</vt:lpstr>
      <vt:lpstr>Slide 52</vt:lpstr>
      <vt:lpstr>Slide 53</vt:lpstr>
      <vt:lpstr>Slide 54</vt:lpstr>
      <vt:lpstr>Physician 4,5,6 </vt:lpstr>
      <vt:lpstr>Do you think this distance shows an equal judgment and reaction for 3 physicians toward PLWH? </vt:lpstr>
      <vt:lpstr>It depends on their counterfactual thinking pattern</vt:lpstr>
      <vt:lpstr>Slide 58</vt:lpstr>
      <vt:lpstr>Slide 59</vt:lpstr>
      <vt:lpstr>Slide 60</vt:lpstr>
      <vt:lpstr>Conclusion</vt:lpstr>
      <vt:lpstr>Slide 62</vt:lpstr>
      <vt:lpstr>Conclusion</vt:lpstr>
      <vt:lpstr>Conclusion</vt:lpstr>
      <vt:lpstr>Finally I have An important request!?????</vt:lpstr>
      <vt:lpstr>Thank you for your kind attention </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dc:creator>
  <cp:lastModifiedBy>sahoo</cp:lastModifiedBy>
  <cp:revision>1168</cp:revision>
  <cp:lastPrinted>1601-01-01T00:00:00Z</cp:lastPrinted>
  <dcterms:created xsi:type="dcterms:W3CDTF">1601-01-01T00:00:00Z</dcterms:created>
  <dcterms:modified xsi:type="dcterms:W3CDTF">2014-10-31T10:38:05Z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