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296" r:id="rId2"/>
    <p:sldId id="256" r:id="rId3"/>
    <p:sldId id="262" r:id="rId4"/>
    <p:sldId id="264" r:id="rId5"/>
    <p:sldId id="265" r:id="rId6"/>
    <p:sldId id="263" r:id="rId7"/>
    <p:sldId id="261" r:id="rId8"/>
    <p:sldId id="268" r:id="rId9"/>
    <p:sldId id="275" r:id="rId10"/>
    <p:sldId id="276" r:id="rId11"/>
    <p:sldId id="269" r:id="rId12"/>
    <p:sldId id="267" r:id="rId13"/>
    <p:sldId id="273" r:id="rId14"/>
    <p:sldId id="272" r:id="rId15"/>
    <p:sldId id="271" r:id="rId16"/>
    <p:sldId id="278" r:id="rId17"/>
    <p:sldId id="283" r:id="rId18"/>
    <p:sldId id="279" r:id="rId19"/>
    <p:sldId id="280" r:id="rId20"/>
    <p:sldId id="281" r:id="rId21"/>
    <p:sldId id="284" r:id="rId22"/>
    <p:sldId id="285" r:id="rId23"/>
    <p:sldId id="286" r:id="rId24"/>
    <p:sldId id="287" r:id="rId25"/>
    <p:sldId id="288" r:id="rId26"/>
    <p:sldId id="289" r:id="rId27"/>
    <p:sldId id="290" r:id="rId28"/>
    <p:sldId id="291" r:id="rId29"/>
    <p:sldId id="292" r:id="rId30"/>
    <p:sldId id="293" r:id="rId31"/>
    <p:sldId id="274" r:id="rId32"/>
    <p:sldId id="277" r:id="rId33"/>
    <p:sldId id="294" r:id="rId34"/>
    <p:sldId id="29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US.%20abstract\kongre%20US\Yeni%20klas&#246;r\kongrebab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US.%20abstract\kongre%20US\Yeni%20klas&#246;r\kongrebab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US.%20abstract\kongre%20US\Yeni%20klas&#246;r\kongrebab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roundedCorners val="1"/>
  <c:style val="5"/>
  <c:chart>
    <c:autoTitleDeleted val="1"/>
    <c:plotArea>
      <c:layout>
        <c:manualLayout>
          <c:layoutTarget val="inner"/>
          <c:xMode val="edge"/>
          <c:yMode val="edge"/>
          <c:x val="8.5835069770790293E-2"/>
          <c:y val="3.6937301847818002E-2"/>
          <c:w val="0.88707517274386471"/>
          <c:h val="0.77457627504333537"/>
        </c:manualLayout>
      </c:layout>
      <c:barChart>
        <c:barDir val="col"/>
        <c:grouping val="clustered"/>
        <c:varyColors val="1"/>
        <c:ser>
          <c:idx val="0"/>
          <c:order val="0"/>
          <c:invertIfNegative val="1"/>
          <c:cat>
            <c:numRef>
              <c:f>Sayfa1!$H$10:$R$10</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Sayfa1!$H$11:$R$11</c:f>
              <c:numCache>
                <c:formatCode>General</c:formatCode>
                <c:ptCount val="11"/>
                <c:pt idx="0">
                  <c:v>151</c:v>
                </c:pt>
                <c:pt idx="1">
                  <c:v>118</c:v>
                </c:pt>
                <c:pt idx="2">
                  <c:v>123</c:v>
                </c:pt>
                <c:pt idx="3">
                  <c:v>120</c:v>
                </c:pt>
                <c:pt idx="4">
                  <c:v>88</c:v>
                </c:pt>
                <c:pt idx="5">
                  <c:v>84</c:v>
                </c:pt>
                <c:pt idx="6">
                  <c:v>68</c:v>
                </c:pt>
                <c:pt idx="7">
                  <c:v>51</c:v>
                </c:pt>
                <c:pt idx="8">
                  <c:v>54</c:v>
                </c:pt>
                <c:pt idx="9">
                  <c:v>36</c:v>
                </c:pt>
                <c:pt idx="10">
                  <c:v>54</c:v>
                </c:pt>
              </c:numCache>
            </c:numRef>
          </c:val>
        </c:ser>
        <c:dLbls>
          <c:showLegendKey val="0"/>
          <c:showVal val="0"/>
          <c:showCatName val="0"/>
          <c:showSerName val="0"/>
          <c:showPercent val="0"/>
          <c:showBubbleSize val="0"/>
        </c:dLbls>
        <c:gapWidth val="150"/>
        <c:axId val="201327616"/>
        <c:axId val="9443520"/>
      </c:barChart>
      <c:catAx>
        <c:axId val="201327616"/>
        <c:scaling>
          <c:orientation val="minMax"/>
        </c:scaling>
        <c:delete val="1"/>
        <c:axPos val="b"/>
        <c:numFmt formatCode="General" sourceLinked="1"/>
        <c:majorTickMark val="cross"/>
        <c:minorTickMark val="cross"/>
        <c:tickLblPos val="nextTo"/>
        <c:crossAx val="9443520"/>
        <c:crosses val="autoZero"/>
        <c:auto val="1"/>
        <c:lblAlgn val="ctr"/>
        <c:lblOffset val="100"/>
        <c:noMultiLvlLbl val="1"/>
      </c:catAx>
      <c:valAx>
        <c:axId val="9443520"/>
        <c:scaling>
          <c:orientation val="minMax"/>
        </c:scaling>
        <c:delete val="1"/>
        <c:axPos val="l"/>
        <c:majorGridlines/>
        <c:numFmt formatCode="General" sourceLinked="1"/>
        <c:majorTickMark val="cross"/>
        <c:minorTickMark val="cross"/>
        <c:tickLblPos val="nextTo"/>
        <c:crossAx val="201327616"/>
        <c:crosses val="autoZero"/>
        <c:crossBetween val="between"/>
      </c:valAx>
    </c:plotArea>
    <c:plotVisOnly val="1"/>
    <c:dispBlanksAs val="zero"/>
    <c:showDLblsOverMax val="1"/>
  </c:chart>
  <c:txPr>
    <a:bodyPr/>
    <a:lstStyle/>
    <a:p>
      <a:pPr>
        <a:defRPr sz="1800"/>
      </a:pPr>
      <a:endParaRPr lang="en-US"/>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roundedCorners val="1"/>
  <c:style val="40"/>
  <c:chart>
    <c:autoTitleDeleted val="1"/>
    <c:view3D>
      <c:rotX val="0"/>
      <c:rotY val="0"/>
      <c:rAngAx val="1"/>
    </c:view3D>
    <c:floor>
      <c:thickness val="0"/>
    </c:floor>
    <c:sideWall>
      <c:thickness val="0"/>
    </c:sideWall>
    <c:backWall>
      <c:thickness val="0"/>
    </c:backWall>
    <c:plotArea>
      <c:layout>
        <c:manualLayout>
          <c:layoutTarget val="inner"/>
          <c:xMode val="edge"/>
          <c:yMode val="edge"/>
          <c:x val="5.713905764439095E-2"/>
          <c:y val="1.3828322988034216E-2"/>
          <c:w val="0.92944371342982735"/>
          <c:h val="0.76444712395572567"/>
        </c:manualLayout>
      </c:layout>
      <c:bar3DChart>
        <c:barDir val="col"/>
        <c:grouping val="clustered"/>
        <c:varyColors val="1"/>
        <c:ser>
          <c:idx val="0"/>
          <c:order val="0"/>
          <c:invertIfNegative val="1"/>
          <c:cat>
            <c:strRef>
              <c:f>Sayfa2!$B$5:$B$16</c:f>
              <c:strCache>
                <c:ptCount val="12"/>
                <c:pt idx="0">
                  <c:v>Antibiotics</c:v>
                </c:pt>
                <c:pt idx="1">
                  <c:v>Antihypertansive </c:v>
                </c:pt>
                <c:pt idx="2">
                  <c:v>CNS</c:v>
                </c:pt>
                <c:pt idx="3">
                  <c:v>Analgesics</c:v>
                </c:pt>
                <c:pt idx="4">
                  <c:v>Peptic ulcus </c:v>
                </c:pt>
                <c:pt idx="5">
                  <c:v>Antidiabetic</c:v>
                </c:pt>
                <c:pt idx="6">
                  <c:v>Antihyperlipidemics</c:v>
                </c:pt>
                <c:pt idx="7">
                  <c:v>Antifungals</c:v>
                </c:pt>
                <c:pt idx="8">
                  <c:v>Antihistaminics</c:v>
                </c:pt>
                <c:pt idx="9">
                  <c:v>Antiasthmatic</c:v>
                </c:pt>
                <c:pt idx="10">
                  <c:v>Anticancers</c:v>
                </c:pt>
                <c:pt idx="11">
                  <c:v>Antivirals</c:v>
                </c:pt>
              </c:strCache>
            </c:strRef>
          </c:cat>
          <c:val>
            <c:numRef>
              <c:f>Sayfa2!$N$5:$N$16</c:f>
              <c:numCache>
                <c:formatCode>General</c:formatCode>
                <c:ptCount val="12"/>
                <c:pt idx="0">
                  <c:v>111</c:v>
                </c:pt>
                <c:pt idx="1">
                  <c:v>194</c:v>
                </c:pt>
                <c:pt idx="2">
                  <c:v>157</c:v>
                </c:pt>
                <c:pt idx="3">
                  <c:v>84</c:v>
                </c:pt>
                <c:pt idx="4">
                  <c:v>47</c:v>
                </c:pt>
                <c:pt idx="5">
                  <c:v>59</c:v>
                </c:pt>
                <c:pt idx="6">
                  <c:v>34</c:v>
                </c:pt>
                <c:pt idx="7">
                  <c:v>6</c:v>
                </c:pt>
                <c:pt idx="8">
                  <c:v>19</c:v>
                </c:pt>
                <c:pt idx="9">
                  <c:v>3</c:v>
                </c:pt>
                <c:pt idx="10">
                  <c:v>13</c:v>
                </c:pt>
                <c:pt idx="11">
                  <c:v>29</c:v>
                </c:pt>
              </c:numCache>
            </c:numRef>
          </c:val>
        </c:ser>
        <c:dLbls>
          <c:showLegendKey val="0"/>
          <c:showVal val="0"/>
          <c:showCatName val="0"/>
          <c:showSerName val="0"/>
          <c:showPercent val="0"/>
          <c:showBubbleSize val="0"/>
        </c:dLbls>
        <c:gapWidth val="150"/>
        <c:shape val="cylinder"/>
        <c:axId val="201328640"/>
        <c:axId val="9444096"/>
        <c:axId val="0"/>
      </c:bar3DChart>
      <c:catAx>
        <c:axId val="201328640"/>
        <c:scaling>
          <c:orientation val="minMax"/>
        </c:scaling>
        <c:delete val="1"/>
        <c:axPos val="b"/>
        <c:numFmt formatCode="General" sourceLinked="1"/>
        <c:majorTickMark val="cross"/>
        <c:minorTickMark val="cross"/>
        <c:tickLblPos val="nextTo"/>
        <c:crossAx val="9444096"/>
        <c:crosses val="autoZero"/>
        <c:auto val="1"/>
        <c:lblAlgn val="ctr"/>
        <c:lblOffset val="100"/>
        <c:noMultiLvlLbl val="1"/>
      </c:catAx>
      <c:valAx>
        <c:axId val="9444096"/>
        <c:scaling>
          <c:orientation val="minMax"/>
        </c:scaling>
        <c:delete val="1"/>
        <c:axPos val="l"/>
        <c:majorGridlines/>
        <c:numFmt formatCode="General" sourceLinked="1"/>
        <c:majorTickMark val="cross"/>
        <c:minorTickMark val="cross"/>
        <c:tickLblPos val="nextTo"/>
        <c:crossAx val="201328640"/>
        <c:crosses val="autoZero"/>
        <c:crossBetween val="between"/>
      </c:valAx>
    </c:plotArea>
    <c:plotVisOnly val="1"/>
    <c:dispBlanksAs val="zero"/>
    <c:showDLblsOverMax val="1"/>
  </c:chart>
  <c:txPr>
    <a:bodyPr/>
    <a:lstStyle/>
    <a:p>
      <a:pPr>
        <a:defRPr sz="1800"/>
      </a:pPr>
      <a:endParaRPr lang="en-US"/>
    </a:p>
  </c:txPr>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roundedCorners val="1"/>
  <c:style val="6"/>
  <c:chart>
    <c:autoTitleDeleted val="1"/>
    <c:plotArea>
      <c:layout>
        <c:manualLayout>
          <c:layoutTarget val="inner"/>
          <c:xMode val="edge"/>
          <c:yMode val="edge"/>
          <c:x val="2.3760430905704424E-2"/>
          <c:y val="3.2386970747170001E-2"/>
          <c:w val="0.87243999215582668"/>
          <c:h val="0.88433224733153559"/>
        </c:manualLayout>
      </c:layout>
      <c:barChart>
        <c:barDir val="col"/>
        <c:grouping val="clustered"/>
        <c:varyColors val="1"/>
        <c:ser>
          <c:idx val="0"/>
          <c:order val="0"/>
          <c:invertIfNegative val="1"/>
          <c:cat>
            <c:numRef>
              <c:f>Sayfa1!$T$31:$T$37</c:f>
              <c:numCache>
                <c:formatCode>General</c:formatCode>
                <c:ptCount val="7"/>
                <c:pt idx="0">
                  <c:v>1</c:v>
                </c:pt>
                <c:pt idx="1">
                  <c:v>2</c:v>
                </c:pt>
                <c:pt idx="2">
                  <c:v>3</c:v>
                </c:pt>
                <c:pt idx="3">
                  <c:v>4</c:v>
                </c:pt>
                <c:pt idx="4">
                  <c:v>5</c:v>
                </c:pt>
                <c:pt idx="5">
                  <c:v>6</c:v>
                </c:pt>
                <c:pt idx="6">
                  <c:v>7</c:v>
                </c:pt>
              </c:numCache>
            </c:numRef>
          </c:cat>
          <c:val>
            <c:numRef>
              <c:f>Sayfa1!$S$31:$S$37</c:f>
              <c:numCache>
                <c:formatCode>General</c:formatCode>
                <c:ptCount val="7"/>
                <c:pt idx="0">
                  <c:v>39</c:v>
                </c:pt>
                <c:pt idx="1">
                  <c:v>10</c:v>
                </c:pt>
                <c:pt idx="2">
                  <c:v>23</c:v>
                </c:pt>
                <c:pt idx="3">
                  <c:v>27</c:v>
                </c:pt>
                <c:pt idx="4">
                  <c:v>13</c:v>
                </c:pt>
                <c:pt idx="5">
                  <c:v>7</c:v>
                </c:pt>
                <c:pt idx="6">
                  <c:v>3</c:v>
                </c:pt>
              </c:numCache>
            </c:numRef>
          </c:val>
        </c:ser>
        <c:dLbls>
          <c:showLegendKey val="0"/>
          <c:showVal val="0"/>
          <c:showCatName val="0"/>
          <c:showSerName val="0"/>
          <c:showPercent val="0"/>
          <c:showBubbleSize val="0"/>
        </c:dLbls>
        <c:gapWidth val="150"/>
        <c:axId val="203523584"/>
        <c:axId val="9448832"/>
      </c:barChart>
      <c:catAx>
        <c:axId val="203523584"/>
        <c:scaling>
          <c:orientation val="minMax"/>
        </c:scaling>
        <c:delete val="1"/>
        <c:axPos val="b"/>
        <c:numFmt formatCode="General" sourceLinked="1"/>
        <c:majorTickMark val="cross"/>
        <c:minorTickMark val="cross"/>
        <c:tickLblPos val="nextTo"/>
        <c:crossAx val="9448832"/>
        <c:crosses val="autoZero"/>
        <c:auto val="1"/>
        <c:lblAlgn val="ctr"/>
        <c:lblOffset val="100"/>
        <c:noMultiLvlLbl val="1"/>
      </c:catAx>
      <c:valAx>
        <c:axId val="9448832"/>
        <c:scaling>
          <c:orientation val="minMax"/>
        </c:scaling>
        <c:delete val="1"/>
        <c:axPos val="l"/>
        <c:majorGridlines/>
        <c:numFmt formatCode="General" sourceLinked="1"/>
        <c:majorTickMark val="cross"/>
        <c:minorTickMark val="cross"/>
        <c:tickLblPos val="nextTo"/>
        <c:crossAx val="203523584"/>
        <c:crosses val="autoZero"/>
        <c:crossBetween val="between"/>
      </c:valAx>
    </c:plotArea>
    <c:plotVisOnly val="1"/>
    <c:dispBlanksAs val="zero"/>
    <c:showDLblsOverMax val="1"/>
  </c:chart>
  <c:txPr>
    <a:bodyPr/>
    <a:lstStyle/>
    <a:p>
      <a:pPr>
        <a:defRPr sz="1800"/>
      </a:pPr>
      <a:endParaRPr lang="en-US"/>
    </a:p>
  </c:txPr>
  <c:externalData r:id="rId1">
    <c:autoUpdate val="1"/>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DBAB2-05AD-433B-ADB0-1AA2F620CB1B}" type="datetimeFigureOut">
              <a:rPr lang="tr-TR" smtClean="0"/>
              <a:pPr/>
              <a:t>07.09.2016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29C11-6EC1-417D-8A41-7FA9F6026445}" type="slidenum">
              <a:rPr lang="tr-TR" smtClean="0"/>
              <a:pPr/>
              <a:t>‹#›</a:t>
            </a:fld>
            <a:endParaRPr lang="tr-TR"/>
          </a:p>
        </p:txBody>
      </p:sp>
    </p:spTree>
    <p:extLst>
      <p:ext uri="{BB962C8B-B14F-4D97-AF65-F5344CB8AC3E}">
        <p14:creationId xmlns:p14="http://schemas.microsoft.com/office/powerpoint/2010/main" val="32752992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5CDAB-9F76-4BBE-B236-B68FFDEA3E9E}" type="datetimeFigureOut">
              <a:rPr lang="tr-TR" smtClean="0"/>
              <a:pPr/>
              <a:t>07.09.2016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740BE-0778-4A81-A224-A51C3890B192}" type="slidenum">
              <a:rPr lang="tr-TR" smtClean="0"/>
              <a:pPr/>
              <a:t>‹#›</a:t>
            </a:fld>
            <a:endParaRPr lang="tr-TR"/>
          </a:p>
        </p:txBody>
      </p:sp>
    </p:spTree>
    <p:extLst>
      <p:ext uri="{BB962C8B-B14F-4D97-AF65-F5344CB8AC3E}">
        <p14:creationId xmlns:p14="http://schemas.microsoft.com/office/powerpoint/2010/main" val="336042339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5" name="4 Altbilgi Yer Tutucusu"/>
          <p:cNvSpPr>
            <a:spLocks noGrp="1"/>
          </p:cNvSpPr>
          <p:nvPr>
            <p:ph type="ftr" sz="quarter" idx="10"/>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miter lim="800000"/>
            <a:headEnd/>
            <a:tailEnd/>
          </a:ln>
        </p:spPr>
        <p:txBody>
          <a:bodyPr/>
          <a:lstStyle/>
          <a:p>
            <a:r>
              <a:rPr lang="tr-TR" altLang="tr-TR"/>
              <a:t>Erciyes Üniversitesi</a:t>
            </a: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56BB6BCB-A99B-456E-98B6-EAB9E1F49CA7}" type="datetime1">
              <a:rPr lang="tr-TR" smtClean="0"/>
              <a:pPr/>
              <a:t>07.09.2016</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18122CC-A01B-4CFD-8FB7-ABB5B9DCB82F}" type="datetime1">
              <a:rPr lang="tr-TR" smtClean="0"/>
              <a:pPr/>
              <a:t>07.09.2016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4143C8B-C7FB-44CD-AFDB-C48F8C62B98D}" type="datetime1">
              <a:rPr lang="tr-TR" smtClean="0"/>
              <a:pPr/>
              <a:t>07.09.2016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939C2A9-DE9A-4F07-BA51-C3B2C80D0436}" type="datetime1">
              <a:rPr lang="tr-TR" smtClean="0"/>
              <a:pPr/>
              <a:t>07.09.2016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73CED2F8-3287-4925-AE07-806EBBD80477}" type="datetime1">
              <a:rPr lang="tr-TR" smtClean="0"/>
              <a:pPr/>
              <a:t>07.09.2016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DAC6C87-1E1F-4249-85D2-6AA3FAA4F2D1}" type="datetime1">
              <a:rPr lang="tr-TR" smtClean="0"/>
              <a:pPr/>
              <a:t>07.09.2016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786D399C-58AC-47FB-8DCD-59C42C864987}" type="datetime1">
              <a:rPr lang="tr-TR" smtClean="0"/>
              <a:pPr/>
              <a:t>07.09.2016</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2B31ADB2-5445-4DD6-8CC9-AB3097FA76F3}" type="datetime1">
              <a:rPr lang="tr-TR" smtClean="0"/>
              <a:pPr/>
              <a:t>07.09.2016</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520F728-5AC7-496D-8FE3-4E91E1C20A6B}" type="datetime1">
              <a:rPr lang="tr-TR" smtClean="0"/>
              <a:pPr/>
              <a:t>07.09.2016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B65C826-44BA-435B-ACA8-D9C054C5A140}" type="datetime1">
              <a:rPr lang="tr-TR" smtClean="0"/>
              <a:pPr/>
              <a:t>07.09.2016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B64EF19D-4C15-412D-8D30-9CCD80E7E9C1}" type="datetime1">
              <a:rPr lang="tr-TR" smtClean="0"/>
              <a:pPr/>
              <a:t>07.09.2016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608BC09-C802-445B-B160-517CFADCB982}" type="datetime1">
              <a:rPr lang="tr-TR" smtClean="0"/>
              <a:pPr/>
              <a:t>07.09.2016</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Conference Series LLC Conferences</a:t>
            </a:r>
          </a:p>
        </p:txBody>
      </p:sp>
      <p:sp>
        <p:nvSpPr>
          <p:cNvPr id="3" name="Content Placeholder 2"/>
          <p:cNvSpPr>
            <a:spLocks noGrp="1"/>
          </p:cNvSpPr>
          <p:nvPr>
            <p:ph idx="1"/>
          </p:nvPr>
        </p:nvSpPr>
        <p:spPr>
          <a:xfrm>
            <a:off x="899592" y="2268186"/>
            <a:ext cx="7787208" cy="3681094"/>
          </a:xfrm>
        </p:spPr>
        <p:txBody>
          <a:bodyPr>
            <a:normAutofit fontScale="70000" lnSpcReduction="20000"/>
          </a:bodyPr>
          <a:lstStyle/>
          <a:p>
            <a:pPr marL="0" indent="0" algn="just">
              <a:buFontTx/>
              <a:buNone/>
              <a:defRPr/>
            </a:pPr>
            <a:r>
              <a:rPr lang="en-US" dirty="0" smtClean="0"/>
              <a:t>Conference Series LLC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FontTx/>
              <a:buNone/>
              <a:defRPr/>
            </a:pPr>
            <a:endParaRPr lang="en-US" dirty="0" smtClean="0"/>
          </a:p>
          <a:p>
            <a:pPr marL="0" indent="0" algn="just">
              <a:buFontTx/>
              <a:buNone/>
              <a:defRPr/>
            </a:pPr>
            <a:r>
              <a:rPr lang="en-US" dirty="0" smtClean="0"/>
              <a:t>Conference Series LLC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buFontTx/>
              <a:buNone/>
              <a:defRPr/>
            </a:pPr>
            <a:endParaRPr lang="en-US" dirty="0"/>
          </a:p>
        </p:txBody>
      </p:sp>
    </p:spTree>
    <p:extLst>
      <p:ext uri="{BB962C8B-B14F-4D97-AF65-F5344CB8AC3E}">
        <p14:creationId xmlns:p14="http://schemas.microsoft.com/office/powerpoint/2010/main" val="2688078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A6"/>
          <p:cNvPicPr>
            <a:picLocks noChangeAspect="1" noChangeArrowheads="1"/>
          </p:cNvPicPr>
          <p:nvPr/>
        </p:nvPicPr>
        <p:blipFill>
          <a:blip r:embed="rId3"/>
          <a:srcRect/>
          <a:stretch>
            <a:fillRect/>
          </a:stretch>
        </p:blipFill>
        <p:spPr bwMode="auto">
          <a:xfrm>
            <a:off x="0" y="11114"/>
            <a:ext cx="9144000" cy="6846887"/>
          </a:xfrm>
          <a:prstGeom prst="rect">
            <a:avLst/>
          </a:prstGeom>
          <a:noFill/>
          <a:ln w="9525">
            <a:noFill/>
            <a:miter lim="800000"/>
            <a:headEnd/>
            <a:tailEnd/>
          </a:ln>
        </p:spPr>
      </p:pic>
      <p:sp>
        <p:nvSpPr>
          <p:cNvPr id="45060" name="Text Box 4"/>
          <p:cNvSpPr txBox="1">
            <a:spLocks noChangeArrowheads="1"/>
          </p:cNvSpPr>
          <p:nvPr/>
        </p:nvSpPr>
        <p:spPr bwMode="auto">
          <a:xfrm>
            <a:off x="541867" y="0"/>
            <a:ext cx="803066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altLang="tr-TR" sz="3200" b="1" dirty="0">
                <a:solidFill>
                  <a:srgbClr val="FFFF00"/>
                </a:solidFill>
                <a:effectLst>
                  <a:outerShdw blurRad="38100" dist="38100" dir="2700000" algn="tl">
                    <a:srgbClr val="000000"/>
                  </a:outerShdw>
                </a:effectLst>
              </a:rPr>
              <a:t>ERCIYES UNIVERSITY HOSPITAL COMPLEX</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288676"/>
          </a:xfrm>
        </p:spPr>
        <p:txBody>
          <a:bodyPr/>
          <a:lstStyle/>
          <a:p>
            <a:r>
              <a:rPr lang="tr-TR" dirty="0" err="1" smtClean="0"/>
              <a:t>We</a:t>
            </a:r>
            <a:r>
              <a:rPr lang="tr-TR" dirty="0" smtClean="0"/>
              <a:t> </a:t>
            </a:r>
            <a:r>
              <a:rPr lang="tr-TR" dirty="0" err="1" smtClean="0"/>
              <a:t>want</a:t>
            </a:r>
            <a:r>
              <a:rPr lang="tr-TR" dirty="0" smtClean="0"/>
              <a:t> </a:t>
            </a:r>
            <a:r>
              <a:rPr lang="tr-TR" dirty="0" err="1" smtClean="0"/>
              <a:t>to</a:t>
            </a:r>
            <a:r>
              <a:rPr lang="tr-TR" dirty="0" smtClean="0"/>
              <a:t> </a:t>
            </a:r>
            <a:r>
              <a:rPr lang="tr-TR" dirty="0" err="1" smtClean="0"/>
              <a:t>evaluate</a:t>
            </a:r>
            <a:r>
              <a:rPr lang="tr-TR" dirty="0" smtClean="0"/>
              <a:t> </a:t>
            </a:r>
            <a:r>
              <a:rPr lang="tr-TR" dirty="0" err="1" smtClean="0"/>
              <a:t>the</a:t>
            </a:r>
            <a:r>
              <a:rPr lang="tr-TR" dirty="0" smtClean="0"/>
              <a:t> </a:t>
            </a:r>
            <a:r>
              <a:rPr lang="tr-TR" dirty="0" err="1" smtClean="0"/>
              <a:t>trials</a:t>
            </a:r>
            <a:r>
              <a:rPr lang="tr-TR" dirty="0" smtClean="0"/>
              <a:t> </a:t>
            </a:r>
            <a:r>
              <a:rPr lang="tr-TR" dirty="0" err="1" smtClean="0"/>
              <a:t>which</a:t>
            </a:r>
            <a:r>
              <a:rPr lang="tr-TR" dirty="0" smtClean="0"/>
              <a:t> </a:t>
            </a:r>
            <a:r>
              <a:rPr lang="tr-TR" dirty="0" err="1" smtClean="0"/>
              <a:t>were</a:t>
            </a:r>
            <a:r>
              <a:rPr lang="tr-TR" dirty="0" smtClean="0"/>
              <a:t> </a:t>
            </a:r>
            <a:r>
              <a:rPr lang="tr-TR" dirty="0" err="1" smtClean="0"/>
              <a:t>carried</a:t>
            </a:r>
            <a:r>
              <a:rPr lang="tr-TR" dirty="0" smtClean="0"/>
              <a:t> in </a:t>
            </a:r>
            <a:r>
              <a:rPr lang="tr-TR" dirty="0" err="1" smtClean="0"/>
              <a:t>our</a:t>
            </a:r>
            <a:r>
              <a:rPr lang="tr-TR" dirty="0" smtClean="0"/>
              <a:t> </a:t>
            </a:r>
            <a:r>
              <a:rPr lang="tr-TR" dirty="0" err="1" smtClean="0"/>
              <a:t>clinic</a:t>
            </a:r>
            <a:r>
              <a:rPr lang="tr-TR" dirty="0" smtClean="0"/>
              <a:t> </a:t>
            </a:r>
            <a:r>
              <a:rPr lang="tr-TR" dirty="0" err="1" smtClean="0"/>
              <a:t>between</a:t>
            </a:r>
            <a:r>
              <a:rPr lang="tr-TR" dirty="0" smtClean="0"/>
              <a:t> </a:t>
            </a:r>
            <a:r>
              <a:rPr lang="tr-TR" dirty="0" err="1" smtClean="0"/>
              <a:t>the</a:t>
            </a:r>
            <a:r>
              <a:rPr lang="tr-TR" dirty="0" smtClean="0"/>
              <a:t> </a:t>
            </a:r>
            <a:r>
              <a:rPr lang="tr-TR" dirty="0" err="1" smtClean="0"/>
              <a:t>years</a:t>
            </a:r>
            <a:r>
              <a:rPr lang="tr-TR" dirty="0" smtClean="0"/>
              <a:t> 2005 </a:t>
            </a:r>
            <a:r>
              <a:rPr lang="tr-TR" dirty="0" err="1" smtClean="0"/>
              <a:t>and</a:t>
            </a:r>
            <a:r>
              <a:rPr lang="tr-TR" dirty="0" smtClean="0"/>
              <a:t> 2015 </a:t>
            </a:r>
          </a:p>
          <a:p>
            <a:endParaRPr lang="tr-TR" dirty="0" smtClean="0"/>
          </a:p>
          <a:p>
            <a:r>
              <a:rPr lang="tr-TR" dirty="0" err="1" smtClean="0"/>
              <a:t>The</a:t>
            </a:r>
            <a:r>
              <a:rPr lang="tr-TR" dirty="0" smtClean="0"/>
              <a:t> total </a:t>
            </a:r>
            <a:r>
              <a:rPr lang="tr-TR" dirty="0" err="1" smtClean="0"/>
              <a:t>number</a:t>
            </a:r>
            <a:r>
              <a:rPr lang="tr-TR" dirty="0" smtClean="0"/>
              <a:t> of </a:t>
            </a:r>
            <a:r>
              <a:rPr lang="tr-TR" dirty="0" err="1" smtClean="0"/>
              <a:t>the</a:t>
            </a:r>
            <a:r>
              <a:rPr lang="tr-TR" dirty="0" smtClean="0"/>
              <a:t> </a:t>
            </a:r>
            <a:r>
              <a:rPr lang="tr-TR" dirty="0" err="1" smtClean="0"/>
              <a:t>trials</a:t>
            </a:r>
            <a:r>
              <a:rPr lang="tr-TR" dirty="0" smtClean="0"/>
              <a:t>              947</a:t>
            </a:r>
          </a:p>
          <a:p>
            <a:pPr>
              <a:buNone/>
            </a:pPr>
            <a:endParaRPr lang="tr-TR" dirty="0" smtClean="0"/>
          </a:p>
          <a:p>
            <a:pPr>
              <a:buNone/>
            </a:pPr>
            <a:endParaRPr lang="tr-TR" dirty="0"/>
          </a:p>
        </p:txBody>
      </p:sp>
      <p:sp>
        <p:nvSpPr>
          <p:cNvPr id="5" name="4 Sağ Ok"/>
          <p:cNvSpPr/>
          <p:nvPr/>
        </p:nvSpPr>
        <p:spPr>
          <a:xfrm>
            <a:off x="5715008" y="3286124"/>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42912" y="5000636"/>
          <a:ext cx="7786737" cy="1428760"/>
        </p:xfrm>
        <a:graphic>
          <a:graphicData uri="http://schemas.openxmlformats.org/drawingml/2006/table">
            <a:tbl>
              <a:tblPr>
                <a:tableStyleId>{3C2FFA5D-87B4-456A-9821-1D502468CF0F}</a:tableStyleId>
              </a:tblPr>
              <a:tblGrid>
                <a:gridCol w="1002256"/>
                <a:gridCol w="616771"/>
                <a:gridCol w="616771"/>
                <a:gridCol w="616771"/>
                <a:gridCol w="616771"/>
                <a:gridCol w="616771"/>
                <a:gridCol w="616771"/>
                <a:gridCol w="616771"/>
                <a:gridCol w="616771"/>
                <a:gridCol w="616771"/>
                <a:gridCol w="616771"/>
                <a:gridCol w="616771"/>
              </a:tblGrid>
              <a:tr h="674693">
                <a:tc>
                  <a:txBody>
                    <a:bodyPr/>
                    <a:lstStyle/>
                    <a:p>
                      <a:pPr algn="l" fontAlgn="b"/>
                      <a:r>
                        <a:rPr lang="tr-TR" sz="1400" u="none" strike="noStrike" baseline="0" dirty="0" err="1"/>
                        <a:t>Number</a:t>
                      </a:r>
                      <a:r>
                        <a:rPr lang="tr-TR" sz="1400" u="none" strike="noStrike" baseline="0" dirty="0"/>
                        <a:t> of </a:t>
                      </a:r>
                      <a:r>
                        <a:rPr lang="tr-TR" sz="1400" u="none" strike="noStrike" baseline="0" dirty="0" err="1"/>
                        <a:t>trials</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151</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118</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123</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120</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88</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84</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a:t>68</a:t>
                      </a:r>
                      <a:endParaRPr lang="tr-TR" sz="1400" b="1" i="0" u="none" strike="noStrike" baseline="0">
                        <a:solidFill>
                          <a:srgbClr val="FFFFFF"/>
                        </a:solidFill>
                        <a:latin typeface="Calibri"/>
                      </a:endParaRPr>
                    </a:p>
                  </a:txBody>
                  <a:tcPr marL="0" marR="0" marT="0" marB="0" anchor="b"/>
                </a:tc>
                <a:tc>
                  <a:txBody>
                    <a:bodyPr/>
                    <a:lstStyle/>
                    <a:p>
                      <a:pPr algn="r" fontAlgn="b"/>
                      <a:r>
                        <a:rPr lang="tr-TR" sz="1400" u="none" strike="noStrike" baseline="0"/>
                        <a:t>51</a:t>
                      </a:r>
                      <a:endParaRPr lang="tr-TR" sz="1400" b="1" i="0" u="none" strike="noStrike" baseline="0">
                        <a:solidFill>
                          <a:srgbClr val="FFFFFF"/>
                        </a:solidFill>
                        <a:latin typeface="Calibri"/>
                      </a:endParaRPr>
                    </a:p>
                  </a:txBody>
                  <a:tcPr marL="0" marR="0" marT="0" marB="0" anchor="b"/>
                </a:tc>
                <a:tc>
                  <a:txBody>
                    <a:bodyPr/>
                    <a:lstStyle/>
                    <a:p>
                      <a:pPr algn="r" fontAlgn="b"/>
                      <a:r>
                        <a:rPr lang="tr-TR" sz="1400" u="none" strike="noStrike" baseline="0"/>
                        <a:t>54</a:t>
                      </a:r>
                      <a:endParaRPr lang="tr-TR" sz="1400" b="1" i="0" u="none" strike="noStrike" baseline="0">
                        <a:solidFill>
                          <a:srgbClr val="FFFFFF"/>
                        </a:solidFill>
                        <a:latin typeface="Calibri"/>
                      </a:endParaRPr>
                    </a:p>
                  </a:txBody>
                  <a:tcPr marL="0" marR="0" marT="0" marB="0" anchor="b"/>
                </a:tc>
                <a:tc>
                  <a:txBody>
                    <a:bodyPr/>
                    <a:lstStyle/>
                    <a:p>
                      <a:pPr algn="r" fontAlgn="b"/>
                      <a:r>
                        <a:rPr lang="tr-TR" sz="1400" u="none" strike="noStrike" baseline="0" dirty="0"/>
                        <a:t>36</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a:t>54</a:t>
                      </a:r>
                      <a:endParaRPr lang="tr-TR" sz="1400" b="1" i="0" u="none" strike="noStrike" baseline="0">
                        <a:solidFill>
                          <a:srgbClr val="FFFFFF"/>
                        </a:solidFill>
                        <a:latin typeface="Calibri"/>
                      </a:endParaRPr>
                    </a:p>
                  </a:txBody>
                  <a:tcPr marL="0" marR="0" marT="0" marB="0" anchor="b"/>
                </a:tc>
              </a:tr>
              <a:tr h="754067">
                <a:tc>
                  <a:txBody>
                    <a:bodyPr/>
                    <a:lstStyle/>
                    <a:p>
                      <a:pPr algn="l" fontAlgn="b"/>
                      <a:r>
                        <a:rPr lang="tr-TR" sz="1400" u="none" strike="noStrike" baseline="0" dirty="0" err="1"/>
                        <a:t>Year</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2005</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2006</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2007</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2008</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2009</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2010</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2011</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2012</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2013</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2014</a:t>
                      </a:r>
                      <a:endParaRPr lang="tr-TR" sz="1400" b="1" i="0" u="none" strike="noStrike" baseline="0" dirty="0">
                        <a:solidFill>
                          <a:srgbClr val="FFFFFF"/>
                        </a:solidFill>
                        <a:latin typeface="Calibri"/>
                      </a:endParaRPr>
                    </a:p>
                  </a:txBody>
                  <a:tcPr marL="0" marR="0" marT="0" marB="0" anchor="b"/>
                </a:tc>
                <a:tc>
                  <a:txBody>
                    <a:bodyPr/>
                    <a:lstStyle/>
                    <a:p>
                      <a:pPr algn="r" fontAlgn="b"/>
                      <a:r>
                        <a:rPr lang="tr-TR" sz="1400" u="none" strike="noStrike" baseline="0" dirty="0"/>
                        <a:t>2015</a:t>
                      </a:r>
                      <a:endParaRPr lang="tr-TR" sz="1400" b="1" i="0" u="none" strike="noStrike" baseline="0" dirty="0">
                        <a:solidFill>
                          <a:srgbClr val="FFFFFF"/>
                        </a:solidFill>
                        <a:latin typeface="Calibri"/>
                      </a:endParaRPr>
                    </a:p>
                  </a:txBody>
                  <a:tcPr marL="0" marR="0" marT="0" marB="0" anchor="b"/>
                </a:tc>
              </a:tr>
            </a:tbl>
          </a:graphicData>
        </a:graphic>
      </p:graphicFrame>
      <p:graphicFrame>
        <p:nvGraphicFramePr>
          <p:cNvPr id="5" name="7 Grafik"/>
          <p:cNvGraphicFramePr/>
          <p:nvPr/>
        </p:nvGraphicFramePr>
        <p:xfrm>
          <a:off x="571472" y="1000108"/>
          <a:ext cx="8143932" cy="35156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428628"/>
          </a:xfrm>
        </p:spPr>
        <p:txBody>
          <a:bodyPr>
            <a:normAutofit fontScale="90000"/>
          </a:bodyPr>
          <a:lstStyle/>
          <a:p>
            <a:r>
              <a:rPr lang="tr-TR" dirty="0" err="1" smtClean="0"/>
              <a:t>Medicine</a:t>
            </a:r>
            <a:r>
              <a:rPr lang="tr-TR" dirty="0" smtClean="0"/>
              <a:t> </a:t>
            </a:r>
            <a:r>
              <a:rPr lang="tr-TR" dirty="0" err="1" smtClean="0"/>
              <a:t>Groups</a:t>
            </a:r>
            <a:endParaRPr lang="tr-TR" dirty="0"/>
          </a:p>
        </p:txBody>
      </p:sp>
      <p:graphicFrame>
        <p:nvGraphicFramePr>
          <p:cNvPr id="5" name="1 Grafik"/>
          <p:cNvGraphicFramePr>
            <a:graphicFrameLocks noGrp="1"/>
          </p:cNvGraphicFramePr>
          <p:nvPr>
            <p:ph idx="1"/>
          </p:nvPr>
        </p:nvGraphicFramePr>
        <p:xfrm>
          <a:off x="214282" y="1071546"/>
          <a:ext cx="8929718" cy="55022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642926"/>
          </a:xfrm>
        </p:spPr>
        <p:txBody>
          <a:bodyPr>
            <a:normAutofit fontScale="90000"/>
          </a:bodyPr>
          <a:lstStyle/>
          <a:p>
            <a:r>
              <a:rPr lang="tr-TR" dirty="0" smtClean="0"/>
              <a:t>CNS </a:t>
            </a:r>
            <a:r>
              <a:rPr lang="tr-TR" dirty="0" err="1" smtClean="0"/>
              <a:t>Medicine</a:t>
            </a:r>
            <a:r>
              <a:rPr lang="tr-TR" dirty="0" smtClean="0"/>
              <a:t> </a:t>
            </a:r>
            <a:r>
              <a:rPr lang="tr-TR" dirty="0" err="1" smtClean="0"/>
              <a:t>Groups</a:t>
            </a:r>
            <a:endParaRPr lang="tr-TR" dirty="0"/>
          </a:p>
        </p:txBody>
      </p:sp>
      <p:graphicFrame>
        <p:nvGraphicFramePr>
          <p:cNvPr id="5" name="3 Grafik"/>
          <p:cNvGraphicFramePr>
            <a:graphicFrameLocks noGrp="1"/>
          </p:cNvGraphicFramePr>
          <p:nvPr>
            <p:ph idx="1"/>
          </p:nvPr>
        </p:nvGraphicFramePr>
        <p:xfrm>
          <a:off x="2214546" y="1214422"/>
          <a:ext cx="6786610" cy="5000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o"/>
          <p:cNvGraphicFramePr>
            <a:graphicFrameLocks noGrp="1"/>
          </p:cNvGraphicFramePr>
          <p:nvPr/>
        </p:nvGraphicFramePr>
        <p:xfrm>
          <a:off x="500034" y="1928803"/>
          <a:ext cx="1719266" cy="3429020"/>
        </p:xfrm>
        <a:graphic>
          <a:graphicData uri="http://schemas.openxmlformats.org/drawingml/2006/table">
            <a:tbl>
              <a:tblPr/>
              <a:tblGrid>
                <a:gridCol w="1719266"/>
              </a:tblGrid>
              <a:tr h="489860">
                <a:tc>
                  <a:txBody>
                    <a:bodyPr/>
                    <a:lstStyle/>
                    <a:p>
                      <a:pPr algn="l" fontAlgn="b"/>
                      <a:r>
                        <a:rPr lang="tr-TR" sz="1800" b="0" i="0" u="none" strike="noStrike" dirty="0">
                          <a:solidFill>
                            <a:srgbClr val="000000"/>
                          </a:solidFill>
                          <a:latin typeface="Calibri"/>
                        </a:rPr>
                        <a:t>1.</a:t>
                      </a:r>
                      <a:r>
                        <a:rPr lang="tr-TR" sz="1800" b="0" i="0" u="none" strike="noStrike" dirty="0" err="1">
                          <a:solidFill>
                            <a:srgbClr val="000000"/>
                          </a:solidFill>
                          <a:latin typeface="Calibri"/>
                        </a:rPr>
                        <a:t>Antidepressants</a:t>
                      </a:r>
                      <a:r>
                        <a:rPr lang="tr-TR"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2.</a:t>
                      </a:r>
                      <a:r>
                        <a:rPr lang="tr-TR" sz="1800" b="0" i="0" u="none" strike="noStrike" dirty="0" err="1">
                          <a:solidFill>
                            <a:srgbClr val="000000"/>
                          </a:solidFill>
                          <a:latin typeface="Calibri"/>
                        </a:rPr>
                        <a:t>Antipsychotics</a:t>
                      </a:r>
                      <a:r>
                        <a:rPr lang="tr-TR"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3.</a:t>
                      </a:r>
                      <a:r>
                        <a:rPr lang="tr-TR" sz="1800" b="0" i="0" u="none" strike="noStrike" dirty="0" err="1">
                          <a:solidFill>
                            <a:srgbClr val="000000"/>
                          </a:solidFill>
                          <a:latin typeface="Calibri"/>
                        </a:rPr>
                        <a:t>Antiparkinson</a:t>
                      </a:r>
                      <a:endParaRPr lang="tr-TR"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4.Alzheimer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5.</a:t>
                      </a:r>
                      <a:r>
                        <a:rPr lang="tr-TR" sz="1800" b="0" i="0" u="none" strike="noStrike" dirty="0" err="1">
                          <a:solidFill>
                            <a:srgbClr val="000000"/>
                          </a:solidFill>
                          <a:latin typeface="Calibri"/>
                        </a:rPr>
                        <a:t>Antiepileptics</a:t>
                      </a:r>
                      <a:endParaRPr lang="tr-TR"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6.</a:t>
                      </a:r>
                      <a:r>
                        <a:rPr lang="tr-TR" sz="1800" b="0" i="0" u="none" strike="noStrike" dirty="0" err="1">
                          <a:solidFill>
                            <a:srgbClr val="000000"/>
                          </a:solidFill>
                          <a:latin typeface="Calibri"/>
                        </a:rPr>
                        <a:t>Antiemetics</a:t>
                      </a:r>
                      <a:endParaRPr lang="tr-TR"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860">
                <a:tc>
                  <a:txBody>
                    <a:bodyPr/>
                    <a:lstStyle/>
                    <a:p>
                      <a:pPr algn="l" fontAlgn="b"/>
                      <a:r>
                        <a:rPr lang="tr-TR" sz="1800" b="0" i="0" u="none" strike="noStrike" dirty="0">
                          <a:solidFill>
                            <a:srgbClr val="000000"/>
                          </a:solidFill>
                          <a:latin typeface="Calibri"/>
                        </a:rPr>
                        <a:t>7.</a:t>
                      </a:r>
                      <a:r>
                        <a:rPr lang="tr-TR" sz="1800" b="0" i="0" u="none" strike="noStrike" dirty="0" err="1">
                          <a:solidFill>
                            <a:srgbClr val="000000"/>
                          </a:solidFill>
                          <a:latin typeface="Calibri"/>
                        </a:rPr>
                        <a:t>Other</a:t>
                      </a:r>
                      <a:endParaRPr lang="tr-TR"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CNS </a:t>
            </a:r>
            <a:r>
              <a:rPr lang="tr-TR" dirty="0" err="1" smtClean="0"/>
              <a:t>medicine</a:t>
            </a:r>
            <a:r>
              <a:rPr lang="tr-TR" dirty="0" smtClean="0"/>
              <a:t> </a:t>
            </a:r>
            <a:r>
              <a:rPr lang="tr-TR" dirty="0" err="1" smtClean="0"/>
              <a:t>groups</a:t>
            </a:r>
            <a:r>
              <a:rPr lang="tr-TR" dirty="0" smtClean="0"/>
              <a:t> </a:t>
            </a:r>
            <a:r>
              <a:rPr lang="tr-TR" dirty="0" err="1" smtClean="0"/>
              <a:t>and</a:t>
            </a:r>
            <a:r>
              <a:rPr lang="tr-TR" dirty="0" smtClean="0"/>
              <a:t> </a:t>
            </a:r>
            <a:r>
              <a:rPr lang="tr-TR" dirty="0" err="1" smtClean="0"/>
              <a:t>years</a:t>
            </a:r>
            <a:endParaRPr lang="tr-TR" dirty="0"/>
          </a:p>
        </p:txBody>
      </p:sp>
      <p:pic>
        <p:nvPicPr>
          <p:cNvPr id="6145" name="Picture 1"/>
          <p:cNvPicPr>
            <a:picLocks noGrp="1" noChangeAspect="1" noChangeArrowheads="1"/>
          </p:cNvPicPr>
          <p:nvPr>
            <p:ph idx="1"/>
          </p:nvPr>
        </p:nvPicPr>
        <p:blipFill>
          <a:blip r:embed="rId2"/>
          <a:srcRect/>
          <a:stretch>
            <a:fillRect/>
          </a:stretch>
        </p:blipFill>
        <p:spPr bwMode="auto">
          <a:xfrm>
            <a:off x="138797" y="2857496"/>
            <a:ext cx="9005203" cy="314332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17238"/>
          </a:xfrm>
        </p:spPr>
        <p:txBody>
          <a:bodyPr/>
          <a:lstStyle/>
          <a:p>
            <a:pPr>
              <a:lnSpc>
                <a:spcPct val="150000"/>
              </a:lnSpc>
            </a:pPr>
            <a:r>
              <a:rPr lang="tr-TR" dirty="0" err="1" smtClean="0"/>
              <a:t>Both</a:t>
            </a:r>
            <a:r>
              <a:rPr lang="tr-TR" dirty="0" smtClean="0"/>
              <a:t> </a:t>
            </a:r>
            <a:r>
              <a:rPr lang="tr-TR" dirty="0" err="1" smtClean="0"/>
              <a:t>the</a:t>
            </a:r>
            <a:r>
              <a:rPr lang="tr-TR" dirty="0" smtClean="0"/>
              <a:t> </a:t>
            </a:r>
            <a:r>
              <a:rPr lang="tr-TR" dirty="0" err="1" smtClean="0"/>
              <a:t>number</a:t>
            </a:r>
            <a:r>
              <a:rPr lang="tr-TR" dirty="0" smtClean="0"/>
              <a:t> of </a:t>
            </a:r>
            <a:r>
              <a:rPr lang="tr-TR" dirty="0" err="1" smtClean="0"/>
              <a:t>trials</a:t>
            </a:r>
            <a:r>
              <a:rPr lang="tr-TR" dirty="0" smtClean="0"/>
              <a:t> </a:t>
            </a:r>
            <a:r>
              <a:rPr lang="tr-TR" dirty="0" err="1" smtClean="0"/>
              <a:t>and</a:t>
            </a:r>
            <a:r>
              <a:rPr lang="tr-TR" dirty="0" smtClean="0"/>
              <a:t> </a:t>
            </a:r>
            <a:r>
              <a:rPr lang="tr-TR" dirty="0" err="1" smtClean="0"/>
              <a:t>medicine</a:t>
            </a:r>
            <a:r>
              <a:rPr lang="tr-TR" dirty="0" smtClean="0"/>
              <a:t> </a:t>
            </a:r>
            <a:r>
              <a:rPr lang="tr-TR" dirty="0" err="1" smtClean="0"/>
              <a:t>groups</a:t>
            </a:r>
            <a:r>
              <a:rPr lang="tr-TR" dirty="0" smtClean="0"/>
              <a:t> </a:t>
            </a:r>
            <a:r>
              <a:rPr lang="tr-TR" dirty="0" err="1" smtClean="0"/>
              <a:t>which</a:t>
            </a:r>
            <a:r>
              <a:rPr lang="tr-TR" dirty="0" smtClean="0"/>
              <a:t> </a:t>
            </a:r>
            <a:r>
              <a:rPr lang="tr-TR" dirty="0" err="1" smtClean="0"/>
              <a:t>were</a:t>
            </a:r>
            <a:r>
              <a:rPr lang="tr-TR" dirty="0" smtClean="0"/>
              <a:t> </a:t>
            </a:r>
            <a:r>
              <a:rPr lang="tr-TR" dirty="0" err="1" smtClean="0"/>
              <a:t>studied</a:t>
            </a:r>
            <a:r>
              <a:rPr lang="tr-TR" dirty="0" smtClean="0"/>
              <a:t> in </a:t>
            </a:r>
            <a:r>
              <a:rPr lang="tr-TR" dirty="0" err="1" smtClean="0"/>
              <a:t>our</a:t>
            </a:r>
            <a:r>
              <a:rPr lang="tr-TR" dirty="0" smtClean="0"/>
              <a:t> </a:t>
            </a:r>
            <a:r>
              <a:rPr lang="tr-TR" dirty="0" err="1" smtClean="0"/>
              <a:t>clinic</a:t>
            </a:r>
            <a:r>
              <a:rPr lang="tr-TR" dirty="0" smtClean="0"/>
              <a:t> </a:t>
            </a:r>
            <a:r>
              <a:rPr lang="tr-TR" dirty="0" err="1" smtClean="0"/>
              <a:t>change</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years</a:t>
            </a:r>
            <a:endParaRPr lang="tr-TR" dirty="0" smtClean="0"/>
          </a:p>
          <a:p>
            <a:pPr>
              <a:lnSpc>
                <a:spcPct val="150000"/>
              </a:lnSpc>
            </a:pPr>
            <a:r>
              <a:rPr lang="tr-TR" dirty="0" err="1" smtClean="0"/>
              <a:t>The</a:t>
            </a:r>
            <a:r>
              <a:rPr lang="tr-TR" dirty="0" smtClean="0"/>
              <a:t> </a:t>
            </a:r>
            <a:r>
              <a:rPr lang="tr-TR" dirty="0" err="1" smtClean="0"/>
              <a:t>number</a:t>
            </a:r>
            <a:r>
              <a:rPr lang="tr-TR" dirty="0" smtClean="0"/>
              <a:t> of BA/BE </a:t>
            </a:r>
            <a:r>
              <a:rPr lang="tr-TR" dirty="0" err="1" smtClean="0"/>
              <a:t>trials</a:t>
            </a:r>
            <a:r>
              <a:rPr lang="tr-TR" dirty="0" smtClean="0"/>
              <a:t> </a:t>
            </a:r>
            <a:r>
              <a:rPr lang="tr-TR" dirty="0" err="1" smtClean="0"/>
              <a:t>releated</a:t>
            </a:r>
            <a:r>
              <a:rPr lang="tr-TR" dirty="0" smtClean="0"/>
              <a:t> </a:t>
            </a:r>
            <a:r>
              <a:rPr lang="tr-TR" dirty="0" err="1" smtClean="0"/>
              <a:t>antibiotics</a:t>
            </a:r>
            <a:r>
              <a:rPr lang="tr-TR" dirty="0" smtClean="0"/>
              <a:t> </a:t>
            </a:r>
            <a:r>
              <a:rPr lang="tr-TR" dirty="0" err="1" smtClean="0"/>
              <a:t>are</a:t>
            </a:r>
            <a:r>
              <a:rPr lang="tr-TR" dirty="0" smtClean="0"/>
              <a:t> </a:t>
            </a:r>
            <a:r>
              <a:rPr lang="tr-TR" dirty="0" err="1" smtClean="0"/>
              <a:t>less</a:t>
            </a:r>
            <a:r>
              <a:rPr lang="tr-TR" dirty="0" smtClean="0"/>
              <a:t> </a:t>
            </a:r>
            <a:r>
              <a:rPr lang="tr-TR" dirty="0" err="1" smtClean="0"/>
              <a:t>than</a:t>
            </a:r>
            <a:r>
              <a:rPr lang="tr-TR" dirty="0" smtClean="0"/>
              <a:t> </a:t>
            </a:r>
            <a:r>
              <a:rPr lang="tr-TR" dirty="0" err="1" smtClean="0"/>
              <a:t>previous</a:t>
            </a:r>
            <a:r>
              <a:rPr lang="tr-TR" dirty="0" smtClean="0"/>
              <a:t> </a:t>
            </a:r>
            <a:r>
              <a:rPr lang="tr-TR" dirty="0" err="1" smtClean="0"/>
              <a:t>years</a:t>
            </a:r>
            <a:r>
              <a:rPr lang="tr-TR" dirty="0" smtClean="0"/>
              <a:t>. </a:t>
            </a:r>
          </a:p>
          <a:p>
            <a:pPr>
              <a:lnSpc>
                <a:spcPct val="150000"/>
              </a:lnSpc>
            </a:pPr>
            <a:r>
              <a:rPr lang="tr-TR" dirty="0" smtClean="0"/>
              <a:t>CNS </a:t>
            </a:r>
            <a:r>
              <a:rPr lang="tr-TR" dirty="0" err="1" smtClean="0"/>
              <a:t>and</a:t>
            </a:r>
            <a:r>
              <a:rPr lang="tr-TR" dirty="0" smtClean="0"/>
              <a:t> </a:t>
            </a:r>
            <a:r>
              <a:rPr lang="tr-TR" dirty="0" err="1" smtClean="0"/>
              <a:t>anticancer</a:t>
            </a:r>
            <a:r>
              <a:rPr lang="tr-TR" dirty="0" smtClean="0"/>
              <a:t> </a:t>
            </a:r>
            <a:r>
              <a:rPr lang="tr-TR" dirty="0" err="1" smtClean="0"/>
              <a:t>medicines</a:t>
            </a:r>
            <a:r>
              <a:rPr lang="tr-TR" dirty="0" smtClean="0"/>
              <a:t> </a:t>
            </a:r>
            <a:r>
              <a:rPr lang="tr-TR" dirty="0" err="1" smtClean="0"/>
              <a:t>trials</a:t>
            </a:r>
            <a:r>
              <a:rPr lang="tr-TR" dirty="0" smtClean="0"/>
              <a:t> </a:t>
            </a:r>
            <a:r>
              <a:rPr lang="tr-TR" dirty="0" err="1" smtClean="0"/>
              <a:t>are</a:t>
            </a:r>
            <a:r>
              <a:rPr lang="tr-TR" dirty="0" smtClean="0"/>
              <a:t> </a:t>
            </a:r>
            <a:r>
              <a:rPr lang="tr-TR" dirty="0" err="1" smtClean="0"/>
              <a:t>increasing</a:t>
            </a:r>
            <a:r>
              <a:rPr lang="tr-TR" dirty="0" smtClean="0"/>
              <a:t> at </a:t>
            </a:r>
            <a:r>
              <a:rPr lang="tr-TR" dirty="0" err="1" smtClean="0"/>
              <a:t>the</a:t>
            </a:r>
            <a:r>
              <a:rPr lang="tr-TR" dirty="0" smtClean="0"/>
              <a:t> </a:t>
            </a:r>
            <a:r>
              <a:rPr lang="tr-TR" dirty="0" err="1" smtClean="0"/>
              <a:t>last</a:t>
            </a:r>
            <a:r>
              <a:rPr lang="tr-TR" dirty="0" smtClean="0"/>
              <a:t> </a:t>
            </a:r>
            <a:r>
              <a:rPr lang="tr-TR" dirty="0" err="1" smtClean="0"/>
              <a:t>years</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tr-TR" sz="3200" dirty="0" err="1" smtClean="0"/>
              <a:t>List</a:t>
            </a:r>
            <a:r>
              <a:rPr lang="tr-TR" sz="3200" dirty="0" smtClean="0"/>
              <a:t> of </a:t>
            </a:r>
            <a:r>
              <a:rPr lang="tr-TR" sz="3200" dirty="0" err="1" smtClean="0"/>
              <a:t>the</a:t>
            </a:r>
            <a:r>
              <a:rPr lang="tr-TR" sz="3200" dirty="0" smtClean="0"/>
              <a:t> </a:t>
            </a:r>
            <a:r>
              <a:rPr lang="tr-TR" sz="3200" dirty="0" err="1" smtClean="0"/>
              <a:t>inspected</a:t>
            </a:r>
            <a:r>
              <a:rPr lang="tr-TR" sz="3200" dirty="0" smtClean="0"/>
              <a:t> </a:t>
            </a:r>
            <a:r>
              <a:rPr lang="tr-TR" sz="3200" dirty="0" err="1" smtClean="0"/>
              <a:t>authorities</a:t>
            </a:r>
            <a:endParaRPr lang="tr-TR" sz="3200" dirty="0" smtClean="0"/>
          </a:p>
        </p:txBody>
      </p:sp>
      <p:sp>
        <p:nvSpPr>
          <p:cNvPr id="148483" name="Rectangle 3"/>
          <p:cNvSpPr>
            <a:spLocks noGrp="1" noChangeArrowheads="1"/>
          </p:cNvSpPr>
          <p:nvPr>
            <p:ph idx="1"/>
          </p:nvPr>
        </p:nvSpPr>
        <p:spPr/>
        <p:txBody>
          <a:bodyPr/>
          <a:lstStyle/>
          <a:p>
            <a:r>
              <a:rPr lang="tr-TR" dirty="0" err="1" smtClean="0">
                <a:latin typeface="Arial" charset="0"/>
              </a:rPr>
              <a:t>Germany</a:t>
            </a:r>
            <a:r>
              <a:rPr lang="tr-TR" dirty="0" smtClean="0">
                <a:latin typeface="Arial" charset="0"/>
              </a:rPr>
              <a:t> (2 </a:t>
            </a:r>
            <a:r>
              <a:rPr lang="tr-TR" dirty="0" err="1" smtClean="0">
                <a:latin typeface="Arial" charset="0"/>
              </a:rPr>
              <a:t>times</a:t>
            </a:r>
            <a:r>
              <a:rPr lang="tr-TR" dirty="0" smtClean="0">
                <a:latin typeface="Arial" charset="0"/>
              </a:rPr>
              <a:t>)</a:t>
            </a:r>
          </a:p>
          <a:p>
            <a:r>
              <a:rPr lang="tr-TR" dirty="0" smtClean="0">
                <a:latin typeface="Arial" charset="0"/>
              </a:rPr>
              <a:t>EMA</a:t>
            </a:r>
          </a:p>
          <a:p>
            <a:r>
              <a:rPr lang="tr-TR" dirty="0" err="1" smtClean="0">
                <a:latin typeface="Arial" charset="0"/>
              </a:rPr>
              <a:t>Spain</a:t>
            </a:r>
            <a:endParaRPr lang="tr-TR" dirty="0" smtClean="0">
              <a:latin typeface="Arial" charset="0"/>
            </a:endParaRPr>
          </a:p>
          <a:p>
            <a:r>
              <a:rPr lang="tr-TR" dirty="0" err="1" smtClean="0">
                <a:latin typeface="Arial" charset="0"/>
              </a:rPr>
              <a:t>Austria</a:t>
            </a:r>
            <a:endParaRPr lang="tr-TR" dirty="0" smtClean="0">
              <a:latin typeface="Arial" charset="0"/>
            </a:endParaRPr>
          </a:p>
          <a:p>
            <a:r>
              <a:rPr lang="tr-TR" dirty="0" smtClean="0">
                <a:latin typeface="Arial" charset="0"/>
              </a:rPr>
              <a:t>South </a:t>
            </a:r>
            <a:r>
              <a:rPr lang="tr-TR" dirty="0" err="1" smtClean="0">
                <a:latin typeface="Arial" charset="0"/>
              </a:rPr>
              <a:t>Africa</a:t>
            </a:r>
            <a:endParaRPr lang="tr-TR" dirty="0" smtClean="0">
              <a:latin typeface="Arial" charset="0"/>
            </a:endParaRPr>
          </a:p>
          <a:p>
            <a:r>
              <a:rPr lang="tr-TR" dirty="0" err="1" smtClean="0">
                <a:latin typeface="Arial" charset="0"/>
              </a:rPr>
              <a:t>Swedish</a:t>
            </a:r>
            <a:endParaRPr lang="tr-TR" dirty="0" smtClean="0">
              <a:latin typeface="Arial" charset="0"/>
            </a:endParaRPr>
          </a:p>
          <a:p>
            <a:r>
              <a:rPr lang="tr-TR" dirty="0" err="1" smtClean="0">
                <a:latin typeface="Arial" charset="0"/>
              </a:rPr>
              <a:t>Turkey</a:t>
            </a:r>
            <a:r>
              <a:rPr lang="tr-TR" dirty="0" smtClean="0">
                <a:latin typeface="Arial" charset="0"/>
              </a:rPr>
              <a:t> (8 </a:t>
            </a:r>
            <a:r>
              <a:rPr lang="tr-TR" dirty="0" err="1" smtClean="0">
                <a:latin typeface="Arial" charset="0"/>
              </a:rPr>
              <a:t>times</a:t>
            </a:r>
            <a:r>
              <a:rPr lang="tr-TR" dirty="0" smtClean="0">
                <a:latin typeface="Arial"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066800"/>
            <a:ext cx="7772400" cy="1143000"/>
          </a:xfrm>
        </p:spPr>
        <p:txBody>
          <a:bodyPr>
            <a:normAutofit fontScale="90000"/>
          </a:bodyPr>
          <a:lstStyle/>
          <a:p>
            <a:pPr>
              <a:lnSpc>
                <a:spcPct val="120000"/>
              </a:lnSpc>
              <a:defRPr/>
            </a:pPr>
            <a:r>
              <a:rPr lang="tr-TR" altLang="tr-TR" sz="4000" dirty="0" smtClean="0"/>
              <a:t>Erciyes </a:t>
            </a:r>
            <a:r>
              <a:rPr lang="tr-TR" altLang="tr-TR" sz="4000" dirty="0" err="1" smtClean="0"/>
              <a:t>University</a:t>
            </a:r>
            <a:r>
              <a:rPr lang="tr-TR" altLang="tr-TR" sz="4000" dirty="0" smtClean="0"/>
              <a:t> </a:t>
            </a:r>
            <a:r>
              <a:rPr lang="tr-TR" altLang="tr-TR" sz="4000" dirty="0" err="1" smtClean="0"/>
              <a:t>Medical</a:t>
            </a:r>
            <a:r>
              <a:rPr lang="tr-TR" altLang="tr-TR" sz="4000" dirty="0" smtClean="0"/>
              <a:t> </a:t>
            </a:r>
            <a:r>
              <a:rPr lang="tr-TR" altLang="tr-TR" sz="4000" dirty="0" err="1" smtClean="0"/>
              <a:t>Faculty</a:t>
            </a:r>
            <a:r>
              <a:rPr lang="tr-TR" altLang="tr-TR" sz="4000" dirty="0" smtClean="0"/>
              <a:t> </a:t>
            </a:r>
            <a:r>
              <a:rPr lang="tr-TR" altLang="tr-TR" sz="4000" dirty="0" err="1" smtClean="0"/>
              <a:t>Phase</a:t>
            </a:r>
            <a:r>
              <a:rPr lang="tr-TR" altLang="tr-TR" sz="4000" dirty="0" smtClean="0"/>
              <a:t> -I-</a:t>
            </a:r>
            <a:r>
              <a:rPr lang="tr-TR" altLang="tr-TR" sz="4000" dirty="0" err="1" smtClean="0"/>
              <a:t>Unit</a:t>
            </a:r>
            <a:endParaRPr lang="tr-TR" altLang="tr-TR" dirty="0" smtClean="0"/>
          </a:p>
        </p:txBody>
      </p:sp>
      <p:sp>
        <p:nvSpPr>
          <p:cNvPr id="35843" name="Rectangle 3"/>
          <p:cNvSpPr>
            <a:spLocks noGrp="1" noChangeArrowheads="1"/>
          </p:cNvSpPr>
          <p:nvPr>
            <p:ph type="body" idx="1"/>
          </p:nvPr>
        </p:nvSpPr>
        <p:spPr>
          <a:xfrm>
            <a:off x="677333" y="2971800"/>
            <a:ext cx="7772400" cy="3505200"/>
          </a:xfrm>
        </p:spPr>
        <p:txBody>
          <a:bodyPr/>
          <a:lstStyle/>
          <a:p>
            <a:pPr algn="ctr">
              <a:lnSpc>
                <a:spcPct val="160000"/>
              </a:lnSpc>
              <a:buFontTx/>
              <a:buNone/>
              <a:defRPr/>
            </a:pPr>
            <a:r>
              <a:rPr lang="tr-TR" altLang="tr-TR" sz="3600" dirty="0" smtClean="0"/>
              <a:t>“ 3 </a:t>
            </a:r>
            <a:r>
              <a:rPr lang="tr-TR" altLang="tr-TR" sz="3600" dirty="0" err="1" smtClean="0"/>
              <a:t>flats</a:t>
            </a:r>
            <a:r>
              <a:rPr lang="tr-TR" altLang="tr-TR" sz="3600" dirty="0" smtClean="0"/>
              <a:t>, 1300 m</a:t>
            </a:r>
            <a:r>
              <a:rPr lang="tr-TR" altLang="tr-TR" sz="3600" baseline="30000" dirty="0" smtClean="0"/>
              <a:t>2</a:t>
            </a:r>
            <a:r>
              <a:rPr lang="tr-TR" altLang="tr-TR" sz="3600" dirty="0" smtClean="0"/>
              <a:t> total </a:t>
            </a:r>
            <a:r>
              <a:rPr lang="tr-TR" altLang="tr-TR" sz="3600" dirty="0" err="1" smtClean="0"/>
              <a:t>area</a:t>
            </a:r>
            <a:r>
              <a:rPr lang="tr-TR" altLang="tr-TR" sz="3600" dirty="0" smtClean="0"/>
              <a:t>, 30 </a:t>
            </a:r>
            <a:r>
              <a:rPr lang="tr-TR" altLang="tr-TR" sz="3600" dirty="0" err="1" smtClean="0"/>
              <a:t>rooms</a:t>
            </a:r>
            <a:r>
              <a:rPr lang="tr-TR" altLang="tr-TR" sz="3600" dirty="0" smtClean="0"/>
              <a:t> </a:t>
            </a:r>
            <a:r>
              <a:rPr lang="tr-TR" altLang="tr-TR" sz="3600" dirty="0" err="1" smtClean="0"/>
              <a:t>and</a:t>
            </a:r>
            <a:r>
              <a:rPr lang="tr-TR" altLang="tr-TR" sz="3600" dirty="0" smtClean="0"/>
              <a:t> </a:t>
            </a:r>
            <a:r>
              <a:rPr lang="tr-TR" altLang="tr-TR" sz="3600" dirty="0" err="1" smtClean="0"/>
              <a:t>other</a:t>
            </a:r>
            <a:r>
              <a:rPr lang="tr-TR" altLang="tr-TR" sz="3600" dirty="0" smtClean="0"/>
              <a:t> </a:t>
            </a:r>
            <a:r>
              <a:rPr lang="tr-TR" altLang="tr-TR" sz="3600" dirty="0" err="1" smtClean="0"/>
              <a:t>daily</a:t>
            </a:r>
            <a:r>
              <a:rPr lang="tr-TR" altLang="tr-TR" sz="3600" dirty="0" smtClean="0"/>
              <a:t> </a:t>
            </a:r>
            <a:r>
              <a:rPr lang="tr-TR" altLang="tr-TR" sz="3600" dirty="0" err="1" smtClean="0"/>
              <a:t>use</a:t>
            </a:r>
            <a:r>
              <a:rPr lang="tr-TR" altLang="tr-TR" sz="3600" dirty="0" smtClean="0"/>
              <a:t> </a:t>
            </a:r>
            <a:r>
              <a:rPr lang="tr-TR" altLang="tr-TR" sz="3600" dirty="0" err="1" smtClean="0"/>
              <a:t>places</a:t>
            </a:r>
            <a:r>
              <a:rPr lang="tr-TR" altLang="tr-TR" sz="3600" dirty="0" smtClean="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57200"/>
            <a:ext cx="7772400" cy="1143000"/>
          </a:xfrm>
        </p:spPr>
        <p:txBody>
          <a:bodyPr>
            <a:normAutofit fontScale="90000"/>
          </a:bodyPr>
          <a:lstStyle/>
          <a:p>
            <a:pPr>
              <a:defRPr/>
            </a:pPr>
            <a:r>
              <a:rPr lang="tr-TR" altLang="tr-TR" sz="4000" smtClean="0"/>
              <a:t>Erciyes University Medical Faculty</a:t>
            </a:r>
            <a:br>
              <a:rPr lang="tr-TR" altLang="tr-TR" sz="4000" smtClean="0"/>
            </a:br>
            <a:r>
              <a:rPr lang="tr-TR" altLang="tr-TR" sz="4000" smtClean="0"/>
              <a:t>Phase -I-Unit</a:t>
            </a:r>
          </a:p>
        </p:txBody>
      </p:sp>
      <p:sp>
        <p:nvSpPr>
          <p:cNvPr id="36867" name="Rectangle 3"/>
          <p:cNvSpPr>
            <a:spLocks noGrp="1" noChangeArrowheads="1"/>
          </p:cNvSpPr>
          <p:nvPr>
            <p:ph type="body" idx="1"/>
          </p:nvPr>
        </p:nvSpPr>
        <p:spPr>
          <a:xfrm>
            <a:off x="2108200" y="1981200"/>
            <a:ext cx="5952067" cy="4114800"/>
          </a:xfrm>
        </p:spPr>
        <p:txBody>
          <a:bodyPr/>
          <a:lstStyle/>
          <a:p>
            <a:pPr>
              <a:lnSpc>
                <a:spcPct val="90000"/>
              </a:lnSpc>
              <a:buFontTx/>
              <a:buNone/>
              <a:tabLst>
                <a:tab pos="3995738" algn="l"/>
              </a:tabLst>
            </a:pPr>
            <a:r>
              <a:rPr lang="tr-TR" altLang="tr-TR" dirty="0" err="1" smtClean="0">
                <a:solidFill>
                  <a:srgbClr val="FF0000"/>
                </a:solidFill>
                <a:effectLst>
                  <a:outerShdw blurRad="38100" dist="38100" dir="2700000" algn="tl">
                    <a:srgbClr val="FFFFFF"/>
                  </a:outerShdw>
                </a:effectLst>
              </a:rPr>
              <a:t>Staff</a:t>
            </a:r>
            <a:endParaRPr lang="tr-TR" altLang="tr-TR" sz="2800" dirty="0" smtClean="0">
              <a:solidFill>
                <a:srgbClr val="FF0000"/>
              </a:solidFill>
              <a:effectLst>
                <a:outerShdw blurRad="38100" dist="38100" dir="2700000" algn="tl">
                  <a:srgbClr val="808080"/>
                </a:outerShdw>
              </a:effectLst>
            </a:endParaRPr>
          </a:p>
          <a:p>
            <a:pPr>
              <a:lnSpc>
                <a:spcPct val="90000"/>
              </a:lnSpc>
              <a:buFontTx/>
              <a:buNone/>
              <a:tabLst>
                <a:tab pos="3995738" algn="l"/>
              </a:tabLst>
            </a:pPr>
            <a:r>
              <a:rPr lang="tr-TR" altLang="tr-TR" sz="2400" dirty="0" err="1" smtClean="0">
                <a:effectLst>
                  <a:outerShdw blurRad="38100" dist="38100" dir="2700000" algn="tl">
                    <a:srgbClr val="808080"/>
                  </a:outerShdw>
                </a:effectLst>
              </a:rPr>
              <a:t>Pharmacologist</a:t>
            </a:r>
            <a:r>
              <a:rPr lang="tr-TR" altLang="tr-TR" sz="2400" dirty="0" smtClean="0">
                <a:effectLst>
                  <a:outerShdw blurRad="38100" dist="38100" dir="2700000" algn="tl">
                    <a:srgbClr val="808080"/>
                  </a:outerShdw>
                </a:effectLst>
              </a:rPr>
              <a:t> 	3</a:t>
            </a:r>
          </a:p>
          <a:p>
            <a:pPr>
              <a:lnSpc>
                <a:spcPct val="90000"/>
              </a:lnSpc>
              <a:buFontTx/>
              <a:buNone/>
              <a:tabLst>
                <a:tab pos="3995738" algn="l"/>
              </a:tabLst>
            </a:pPr>
            <a:r>
              <a:rPr lang="tr-TR" altLang="tr-TR" sz="2400" dirty="0" err="1" smtClean="0">
                <a:effectLst>
                  <a:outerShdw blurRad="38100" dist="38100" dir="2700000" algn="tl">
                    <a:srgbClr val="808080"/>
                  </a:outerShdw>
                </a:effectLst>
              </a:rPr>
              <a:t>Family</a:t>
            </a:r>
            <a:r>
              <a:rPr lang="tr-TR" altLang="tr-TR" sz="2400" dirty="0" smtClean="0">
                <a:effectLst>
                  <a:outerShdw blurRad="38100" dist="38100" dir="2700000" algn="tl">
                    <a:srgbClr val="808080"/>
                  </a:outerShdw>
                </a:effectLst>
              </a:rPr>
              <a:t> </a:t>
            </a:r>
            <a:r>
              <a:rPr lang="tr-TR" altLang="tr-TR" sz="2400" dirty="0" err="1" smtClean="0">
                <a:effectLst>
                  <a:outerShdw blurRad="38100" dist="38100" dir="2700000" algn="tl">
                    <a:srgbClr val="808080"/>
                  </a:outerShdw>
                </a:effectLst>
              </a:rPr>
              <a:t>Medicine</a:t>
            </a:r>
            <a:r>
              <a:rPr lang="tr-TR" altLang="tr-TR" sz="2400" dirty="0" smtClean="0">
                <a:effectLst>
                  <a:outerShdw blurRad="38100" dist="38100" dir="2700000" algn="tl">
                    <a:srgbClr val="808080"/>
                  </a:outerShdw>
                </a:effectLst>
              </a:rPr>
              <a:t>	1</a:t>
            </a:r>
          </a:p>
          <a:p>
            <a:pPr>
              <a:lnSpc>
                <a:spcPct val="90000"/>
              </a:lnSpc>
              <a:buFontTx/>
              <a:buNone/>
              <a:tabLst>
                <a:tab pos="3995738" algn="l"/>
              </a:tabLst>
            </a:pPr>
            <a:r>
              <a:rPr lang="tr-TR" altLang="tr-TR" sz="2400" dirty="0" err="1" smtClean="0">
                <a:effectLst>
                  <a:outerShdw blurRad="38100" dist="38100" dir="2700000" algn="tl">
                    <a:srgbClr val="808080"/>
                  </a:outerShdw>
                </a:effectLst>
              </a:rPr>
              <a:t>Quality</a:t>
            </a:r>
            <a:r>
              <a:rPr lang="tr-TR" altLang="tr-TR" sz="2400" dirty="0" smtClean="0">
                <a:effectLst>
                  <a:outerShdw blurRad="38100" dist="38100" dir="2700000" algn="tl">
                    <a:srgbClr val="808080"/>
                  </a:outerShdw>
                </a:effectLst>
              </a:rPr>
              <a:t>  	2</a:t>
            </a:r>
          </a:p>
          <a:p>
            <a:pPr>
              <a:lnSpc>
                <a:spcPct val="90000"/>
              </a:lnSpc>
              <a:buFontTx/>
              <a:buNone/>
              <a:tabLst>
                <a:tab pos="3995738" algn="l"/>
              </a:tabLst>
            </a:pPr>
            <a:r>
              <a:rPr lang="tr-TR" altLang="tr-TR" sz="2400" dirty="0" err="1" smtClean="0">
                <a:effectLst>
                  <a:outerShdw blurRad="38100" dist="38100" dir="2700000" algn="tl">
                    <a:srgbClr val="808080"/>
                  </a:outerShdw>
                </a:effectLst>
              </a:rPr>
              <a:t>Nurse</a:t>
            </a:r>
            <a:r>
              <a:rPr lang="tr-TR" altLang="tr-TR" sz="2400" dirty="0" smtClean="0">
                <a:effectLst>
                  <a:outerShdw blurRad="38100" dist="38100" dir="2700000" algn="tl">
                    <a:srgbClr val="808080"/>
                  </a:outerShdw>
                </a:effectLst>
              </a:rPr>
              <a:t>	8</a:t>
            </a:r>
          </a:p>
          <a:p>
            <a:pPr>
              <a:lnSpc>
                <a:spcPct val="90000"/>
              </a:lnSpc>
              <a:buFontTx/>
              <a:buNone/>
              <a:tabLst>
                <a:tab pos="3995738" algn="l"/>
              </a:tabLst>
            </a:pPr>
            <a:r>
              <a:rPr lang="tr-TR" altLang="tr-TR" sz="2400" dirty="0" err="1" smtClean="0">
                <a:effectLst>
                  <a:outerShdw blurRad="38100" dist="38100" dir="2700000" algn="tl">
                    <a:srgbClr val="808080"/>
                  </a:outerShdw>
                </a:effectLst>
              </a:rPr>
              <a:t>Laboratory</a:t>
            </a:r>
            <a:r>
              <a:rPr lang="tr-TR" altLang="tr-TR" sz="2400" dirty="0" smtClean="0">
                <a:effectLst>
                  <a:outerShdw blurRad="38100" dist="38100" dir="2700000" algn="tl">
                    <a:srgbClr val="808080"/>
                  </a:outerShdw>
                </a:effectLst>
              </a:rPr>
              <a:t>  	4</a:t>
            </a:r>
          </a:p>
          <a:p>
            <a:pPr>
              <a:lnSpc>
                <a:spcPct val="90000"/>
              </a:lnSpc>
              <a:buFontTx/>
              <a:buNone/>
              <a:tabLst>
                <a:tab pos="3995738" algn="l"/>
              </a:tabLst>
            </a:pPr>
            <a:r>
              <a:rPr lang="tr-TR" altLang="tr-TR" sz="2400" dirty="0" err="1" smtClean="0">
                <a:effectLst>
                  <a:outerShdw blurRad="38100" dist="38100" dir="2700000" algn="tl">
                    <a:srgbClr val="808080"/>
                  </a:outerShdw>
                </a:effectLst>
              </a:rPr>
              <a:t>Secretary</a:t>
            </a:r>
            <a:r>
              <a:rPr lang="tr-TR" altLang="tr-TR" sz="2400" dirty="0" smtClean="0">
                <a:effectLst>
                  <a:outerShdw blurRad="38100" dist="38100" dir="2700000" algn="tl">
                    <a:srgbClr val="808080"/>
                  </a:outerShdw>
                </a:effectLst>
              </a:rPr>
              <a:t>	1</a:t>
            </a:r>
            <a:endParaRPr lang="tr-TR" altLang="tr-TR" sz="2400" dirty="0" smtClean="0">
              <a:effectLst>
                <a:outerShdw blurRad="38100" dist="38100" dir="2700000" algn="tl">
                  <a:srgbClr val="808080"/>
                </a:outerShdw>
              </a:effectLst>
              <a:latin typeface="Arial" charset="0"/>
            </a:endParaRPr>
          </a:p>
          <a:p>
            <a:pPr>
              <a:lnSpc>
                <a:spcPct val="90000"/>
              </a:lnSpc>
              <a:buFontTx/>
              <a:buNone/>
              <a:tabLst>
                <a:tab pos="3995738" algn="l"/>
              </a:tabLst>
            </a:pPr>
            <a:r>
              <a:rPr lang="tr-TR" altLang="tr-TR" sz="2400" dirty="0" err="1" smtClean="0">
                <a:effectLst>
                  <a:outerShdw blurRad="38100" dist="38100" dir="2700000" algn="tl">
                    <a:srgbClr val="808080"/>
                  </a:outerShdw>
                </a:effectLst>
                <a:latin typeface="Arial" charset="0"/>
              </a:rPr>
              <a:t>Pharmacist</a:t>
            </a:r>
            <a:r>
              <a:rPr lang="tr-TR" altLang="tr-TR" sz="2400" dirty="0" smtClean="0">
                <a:effectLst>
                  <a:outerShdw blurRad="38100" dist="38100" dir="2700000" algn="tl">
                    <a:srgbClr val="808080"/>
                  </a:outerShdw>
                </a:effectLst>
                <a:latin typeface="Arial" charset="0"/>
              </a:rPr>
              <a:t>	1</a:t>
            </a:r>
          </a:p>
          <a:p>
            <a:pPr>
              <a:lnSpc>
                <a:spcPct val="90000"/>
              </a:lnSpc>
              <a:buFontTx/>
              <a:buNone/>
              <a:tabLst>
                <a:tab pos="3995738" algn="l"/>
              </a:tabLst>
            </a:pPr>
            <a:r>
              <a:rPr lang="tr-TR" altLang="tr-TR" sz="2400" dirty="0" err="1" smtClean="0">
                <a:effectLst>
                  <a:outerShdw blurRad="38100" dist="38100" dir="2700000" algn="tl">
                    <a:srgbClr val="808080"/>
                  </a:outerShdw>
                </a:effectLst>
              </a:rPr>
              <a:t>Cleaner</a:t>
            </a:r>
            <a:r>
              <a:rPr lang="tr-TR" altLang="tr-TR" sz="2400" dirty="0" smtClean="0">
                <a:effectLst>
                  <a:outerShdw blurRad="38100" dist="38100" dir="2700000" algn="tl">
                    <a:srgbClr val="808080"/>
                  </a:outerShdw>
                </a:effectLst>
              </a:rPr>
              <a:t>	4</a:t>
            </a:r>
          </a:p>
          <a:p>
            <a:pPr>
              <a:lnSpc>
                <a:spcPct val="90000"/>
              </a:lnSpc>
              <a:buFontTx/>
              <a:buNone/>
              <a:tabLst>
                <a:tab pos="3995738" algn="l"/>
              </a:tabLst>
            </a:pPr>
            <a:r>
              <a:rPr lang="tr-TR" altLang="tr-TR" sz="2400" dirty="0" smtClean="0">
                <a:solidFill>
                  <a:srgbClr val="FF0000"/>
                </a:solidFill>
                <a:effectLst>
                  <a:outerShdw blurRad="38100" dist="38100" dir="2700000" algn="tl">
                    <a:srgbClr val="FFFFFF"/>
                  </a:outerShdw>
                </a:effectLst>
              </a:rPr>
              <a:t>TOTAL  </a:t>
            </a:r>
            <a:r>
              <a:rPr lang="tr-TR" altLang="tr-TR" sz="2400" dirty="0" err="1" smtClean="0">
                <a:solidFill>
                  <a:srgbClr val="FF0000"/>
                </a:solidFill>
                <a:effectLst>
                  <a:outerShdw blurRad="38100" dist="38100" dir="2700000" algn="tl">
                    <a:srgbClr val="FFFFFF"/>
                  </a:outerShdw>
                </a:effectLst>
              </a:rPr>
              <a:t>Staff</a:t>
            </a:r>
            <a:r>
              <a:rPr lang="tr-TR" altLang="tr-TR" sz="2400" dirty="0" smtClean="0">
                <a:effectLst>
                  <a:outerShdw blurRad="38100" dist="38100" dir="2700000" algn="tl">
                    <a:srgbClr val="808080"/>
                  </a:outerShdw>
                </a:effectLst>
              </a:rPr>
              <a:t>	2</a:t>
            </a:r>
            <a:r>
              <a:rPr lang="tr-TR" altLang="tr-TR" sz="2400" dirty="0" smtClean="0">
                <a:effectLst>
                  <a:outerShdw blurRad="38100" dist="38100" dir="2700000" algn="tl">
                    <a:srgbClr val="808080"/>
                  </a:outerShdw>
                </a:effectLst>
                <a:latin typeface="Arial" charset="0"/>
              </a:rPr>
              <a:t>4</a:t>
            </a:r>
            <a:endParaRPr lang="tr-TR" altLang="tr-TR" sz="2800" dirty="0" smtClean="0">
              <a:effectLst>
                <a:outerShdw blurRad="38100" dist="38100" dir="2700000" algn="tl">
                  <a:srgbClr val="808080"/>
                </a:outerShdw>
              </a:effectLst>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it-IT" dirty="0" smtClean="0"/>
              <a:t>OVERVIEW OF BIOAVAILABILITY/BIOEQUIVALENCE TRIALS IN A PHASE 1 CLINIC IN TURKEY</a:t>
            </a:r>
            <a:r>
              <a:rPr lang="tr-TR" dirty="0" smtClean="0"/>
              <a:t/>
            </a:r>
            <a:br>
              <a:rPr lang="tr-TR" dirty="0" smtClean="0"/>
            </a:br>
            <a:endParaRPr lang="tr-TR" dirty="0"/>
          </a:p>
        </p:txBody>
      </p:sp>
      <p:sp>
        <p:nvSpPr>
          <p:cNvPr id="3" name="2 Alt Başlık"/>
          <p:cNvSpPr>
            <a:spLocks noGrp="1"/>
          </p:cNvSpPr>
          <p:nvPr>
            <p:ph type="subTitle" idx="1"/>
          </p:nvPr>
        </p:nvSpPr>
        <p:spPr>
          <a:xfrm>
            <a:off x="1371600" y="5000636"/>
            <a:ext cx="6400800" cy="1071570"/>
          </a:xfrm>
        </p:spPr>
        <p:txBody>
          <a:bodyPr/>
          <a:lstStyle/>
          <a:p>
            <a:r>
              <a:rPr lang="tr-TR" dirty="0" err="1" smtClean="0"/>
              <a:t>Assist</a:t>
            </a:r>
            <a:r>
              <a:rPr lang="tr-TR" dirty="0" smtClean="0"/>
              <a:t>.</a:t>
            </a:r>
            <a:r>
              <a:rPr lang="tr-TR" dirty="0" err="1" smtClean="0"/>
              <a:t>Prof.Dr</a:t>
            </a:r>
            <a:r>
              <a:rPr lang="tr-TR" dirty="0" smtClean="0"/>
              <a:t>.Zafer SEZER</a:t>
            </a:r>
            <a:endParaRPr lang="tr-TR" dirty="0"/>
          </a:p>
        </p:txBody>
      </p:sp>
      <p:sp>
        <p:nvSpPr>
          <p:cNvPr id="5" name="4 Dikdörtgen"/>
          <p:cNvSpPr/>
          <p:nvPr/>
        </p:nvSpPr>
        <p:spPr>
          <a:xfrm>
            <a:off x="357158" y="6000768"/>
            <a:ext cx="8286808" cy="646331"/>
          </a:xfrm>
          <a:prstGeom prst="rect">
            <a:avLst/>
          </a:prstGeom>
        </p:spPr>
        <p:txBody>
          <a:bodyPr wrap="square">
            <a:spAutoFit/>
          </a:bodyPr>
          <a:lstStyle/>
          <a:p>
            <a:r>
              <a:rPr lang="en-US" dirty="0" smtClean="0"/>
              <a:t>7th World Congress </a:t>
            </a:r>
            <a:r>
              <a:rPr lang="en-US" dirty="0" err="1" smtClean="0"/>
              <a:t>onBioavailability</a:t>
            </a:r>
            <a:r>
              <a:rPr lang="en-US" dirty="0" smtClean="0"/>
              <a:t> &amp; Bioequivalence: BA/BE Studies </a:t>
            </a:r>
            <a:endParaRPr lang="tr-TR" dirty="0" smtClean="0"/>
          </a:p>
          <a:p>
            <a:r>
              <a:rPr lang="en-US" dirty="0" smtClean="0"/>
              <a:t>2016 Atlanta, Georgia, USA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tr-TR" altLang="tr-TR" sz="4000" smtClean="0"/>
              <a:t>Erciyes University Medical Faculty</a:t>
            </a:r>
            <a:br>
              <a:rPr lang="tr-TR" altLang="tr-TR" sz="4000" smtClean="0"/>
            </a:br>
            <a:r>
              <a:rPr lang="tr-TR" altLang="tr-TR" sz="4000" smtClean="0"/>
              <a:t>Phase -I-Unit</a:t>
            </a:r>
          </a:p>
        </p:txBody>
      </p:sp>
      <p:sp>
        <p:nvSpPr>
          <p:cNvPr id="37891" name="Rectangle 3"/>
          <p:cNvSpPr>
            <a:spLocks noGrp="1" noChangeArrowheads="1"/>
          </p:cNvSpPr>
          <p:nvPr>
            <p:ph type="body" idx="1"/>
          </p:nvPr>
        </p:nvSpPr>
        <p:spPr>
          <a:xfrm>
            <a:off x="609600" y="2500306"/>
            <a:ext cx="7772400" cy="3609982"/>
          </a:xfrm>
        </p:spPr>
        <p:txBody>
          <a:bodyPr/>
          <a:lstStyle/>
          <a:p>
            <a:pPr algn="ctr">
              <a:buFontTx/>
              <a:buNone/>
              <a:defRPr/>
            </a:pPr>
            <a:r>
              <a:rPr lang="tr-TR" altLang="tr-TR" dirty="0" smtClean="0">
                <a:solidFill>
                  <a:srgbClr val="FF0000"/>
                </a:solidFill>
              </a:rPr>
              <a:t>DUTY DISTRIBUTION</a:t>
            </a:r>
          </a:p>
          <a:p>
            <a:pPr algn="ctr">
              <a:buFontTx/>
              <a:buNone/>
              <a:defRPr/>
            </a:pPr>
            <a:r>
              <a:rPr lang="tr-TR" altLang="tr-TR" sz="2800" dirty="0" err="1" smtClean="0"/>
              <a:t>Head</a:t>
            </a:r>
            <a:r>
              <a:rPr lang="tr-TR" altLang="tr-TR" sz="2800" dirty="0" smtClean="0"/>
              <a:t> </a:t>
            </a:r>
            <a:r>
              <a:rPr lang="tr-TR" altLang="tr-TR" sz="2800" dirty="0" err="1" smtClean="0"/>
              <a:t>Investigator</a:t>
            </a:r>
            <a:r>
              <a:rPr lang="tr-TR" altLang="tr-TR" sz="2800" dirty="0" smtClean="0"/>
              <a:t> </a:t>
            </a:r>
            <a:r>
              <a:rPr lang="tr-TR" altLang="tr-TR" sz="2800" dirty="0" smtClean="0">
                <a:sym typeface="Symbol" pitchFamily="18" charset="2"/>
              </a:rPr>
              <a:t> </a:t>
            </a:r>
            <a:r>
              <a:rPr lang="tr-TR" altLang="tr-TR" sz="2800" dirty="0" err="1" smtClean="0">
                <a:sym typeface="Symbol" pitchFamily="18" charset="2"/>
              </a:rPr>
              <a:t>Pharmacology</a:t>
            </a:r>
            <a:endParaRPr lang="tr-TR" altLang="tr-TR" sz="2800" dirty="0" smtClean="0">
              <a:sym typeface="Symbol" pitchFamily="18" charset="2"/>
            </a:endParaRPr>
          </a:p>
          <a:p>
            <a:pPr algn="ctr">
              <a:buFontTx/>
              <a:buNone/>
              <a:defRPr/>
            </a:pPr>
            <a:r>
              <a:rPr lang="tr-TR" altLang="tr-TR" sz="2800" dirty="0" smtClean="0">
                <a:sym typeface="Symbol" pitchFamily="18" charset="2"/>
              </a:rPr>
              <a:t>CO-</a:t>
            </a:r>
            <a:r>
              <a:rPr lang="tr-TR" altLang="tr-TR" sz="2800" dirty="0" err="1" smtClean="0">
                <a:sym typeface="Symbol" pitchFamily="18" charset="2"/>
              </a:rPr>
              <a:t>Investigators</a:t>
            </a:r>
            <a:r>
              <a:rPr lang="tr-TR" altLang="tr-TR" sz="2800" dirty="0" smtClean="0">
                <a:sym typeface="Symbol" pitchFamily="18" charset="2"/>
              </a:rPr>
              <a:t>   </a:t>
            </a:r>
            <a:r>
              <a:rPr lang="tr-TR" altLang="tr-TR" sz="2800" dirty="0" err="1" smtClean="0">
                <a:sym typeface="Symbol" pitchFamily="18" charset="2"/>
              </a:rPr>
              <a:t>Family</a:t>
            </a:r>
            <a:r>
              <a:rPr lang="tr-TR" altLang="tr-TR" sz="2800" dirty="0" smtClean="0">
                <a:sym typeface="Symbol" pitchFamily="18" charset="2"/>
              </a:rPr>
              <a:t> </a:t>
            </a:r>
            <a:r>
              <a:rPr lang="tr-TR" altLang="tr-TR" sz="2800" dirty="0" err="1" smtClean="0">
                <a:sym typeface="Symbol" pitchFamily="18" charset="2"/>
              </a:rPr>
              <a:t>Medicine</a:t>
            </a:r>
            <a:r>
              <a:rPr lang="tr-TR" altLang="tr-TR" sz="2800" dirty="0" smtClean="0">
                <a:sym typeface="Symbol" pitchFamily="18" charset="2"/>
              </a:rPr>
              <a:t>, </a:t>
            </a:r>
            <a:r>
              <a:rPr lang="tr-TR" altLang="tr-TR" sz="2800" dirty="0" err="1" smtClean="0">
                <a:sym typeface="Symbol" pitchFamily="18" charset="2"/>
              </a:rPr>
              <a:t>Pharmacology</a:t>
            </a:r>
            <a:endParaRPr lang="tr-TR" altLang="tr-TR" sz="2800" dirty="0" smtClean="0">
              <a:sym typeface="Symbol" pitchFamily="18" charset="2"/>
            </a:endParaRPr>
          </a:p>
          <a:p>
            <a:pPr algn="ctr">
              <a:buFontTx/>
              <a:buNone/>
              <a:defRPr/>
            </a:pPr>
            <a:r>
              <a:rPr lang="tr-TR" altLang="tr-TR" sz="2800" dirty="0" err="1" smtClean="0">
                <a:sym typeface="Symbol" pitchFamily="18" charset="2"/>
              </a:rPr>
              <a:t>Laboratory</a:t>
            </a:r>
            <a:r>
              <a:rPr lang="tr-TR" altLang="tr-TR" sz="2800" dirty="0" smtClean="0">
                <a:sym typeface="Symbol" pitchFamily="18" charset="2"/>
              </a:rPr>
              <a:t>  </a:t>
            </a:r>
            <a:r>
              <a:rPr lang="tr-TR" altLang="tr-TR" sz="2800" dirty="0" err="1" smtClean="0">
                <a:sym typeface="Symbol" pitchFamily="18" charset="2"/>
              </a:rPr>
              <a:t>Biochemistry</a:t>
            </a:r>
            <a:r>
              <a:rPr lang="tr-TR" altLang="tr-TR" sz="2800" dirty="0" smtClean="0">
                <a:sym typeface="Symbol" pitchFamily="18" charset="2"/>
              </a:rPr>
              <a:t>, </a:t>
            </a:r>
            <a:r>
              <a:rPr lang="tr-TR" altLang="tr-TR" sz="2800" dirty="0" err="1" smtClean="0">
                <a:sym typeface="Symbol" pitchFamily="18" charset="2"/>
              </a:rPr>
              <a:t>Biology</a:t>
            </a:r>
            <a:endParaRPr lang="tr-TR" altLang="tr-TR" sz="2800" dirty="0" smtClean="0">
              <a:sym typeface="Symbol" pitchFamily="18" charset="2"/>
            </a:endParaRPr>
          </a:p>
          <a:p>
            <a:pPr algn="ctr">
              <a:buFontTx/>
              <a:buNone/>
              <a:defRPr/>
            </a:pPr>
            <a:endParaRPr lang="tr-TR" altLang="tr-TR" sz="2800" dirty="0" smtClean="0">
              <a:sym typeface="Symbol" pitchFamily="18" charset="2"/>
            </a:endParaRPr>
          </a:p>
          <a:p>
            <a:pPr algn="ctr">
              <a:buFontTx/>
              <a:buNone/>
              <a:defRPr/>
            </a:pPr>
            <a:endParaRPr lang="tr-TR" altLang="tr-TR" dirty="0" smtClean="0">
              <a:solidFill>
                <a:srgbClr val="FF0000"/>
              </a:solidFill>
              <a:latin typeface="Courier New" pitchFamily="49" charset="0"/>
              <a:sym typeface="Symbol" pitchFamily="18" charset="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Documents and Settings\Administrator\Desktop\fotoğraf\L1084473.jpg"/>
          <p:cNvPicPr>
            <a:picLocks noGrp="1" noChangeAspect="1" noChangeArrowheads="1"/>
          </p:cNvPicPr>
          <p:nvPr>
            <p:ph idx="1"/>
          </p:nvPr>
        </p:nvPicPr>
        <p:blipFill>
          <a:blip r:embed="rId2" cstate="print"/>
          <a:srcRect/>
          <a:stretch>
            <a:fillRect/>
          </a:stretch>
        </p:blipFill>
        <p:spPr>
          <a:xfrm>
            <a:off x="2012245" y="1981200"/>
            <a:ext cx="5321300" cy="41148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25603" name="Picture 2" descr="C:\Documents and Settings\Administrator\Desktop\fotoğraf\L1084485 2.JPG"/>
          <p:cNvPicPr>
            <a:picLocks noGrp="1" noChangeAspect="1" noChangeArrowheads="1"/>
          </p:cNvPicPr>
          <p:nvPr>
            <p:ph idx="1"/>
          </p:nvPr>
        </p:nvPicPr>
        <p:blipFill>
          <a:blip r:embed="rId2" cstate="print"/>
          <a:srcRect/>
          <a:stretch>
            <a:fillRect/>
          </a:stretch>
        </p:blipFill>
        <p:spPr>
          <a:xfrm>
            <a:off x="1810457" y="1981200"/>
            <a:ext cx="5523089" cy="41148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26627" name="Picture 2" descr="C:\Documents and Settings\Administrator\Desktop\fotoğraf\L1084459 2.JPG"/>
          <p:cNvPicPr>
            <a:picLocks noGrp="1" noChangeAspect="1" noChangeArrowheads="1"/>
          </p:cNvPicPr>
          <p:nvPr>
            <p:ph idx="1"/>
          </p:nvPr>
        </p:nvPicPr>
        <p:blipFill>
          <a:blip r:embed="rId2" cstate="print"/>
          <a:srcRect/>
          <a:stretch>
            <a:fillRect/>
          </a:stretch>
        </p:blipFill>
        <p:spPr>
          <a:xfrm>
            <a:off x="1810457" y="1981200"/>
            <a:ext cx="5523089" cy="41148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27651" name="Picture 2" descr="C:\Documents and Settings\Administrator\Desktop\fotoğraf\L1084454.jpg"/>
          <p:cNvPicPr>
            <a:picLocks noGrp="1" noChangeAspect="1" noChangeArrowheads="1"/>
          </p:cNvPicPr>
          <p:nvPr>
            <p:ph idx="1"/>
          </p:nvPr>
        </p:nvPicPr>
        <p:blipFill>
          <a:blip r:embed="rId2" cstate="print"/>
          <a:srcRect/>
          <a:stretch>
            <a:fillRect/>
          </a:stretch>
        </p:blipFill>
        <p:spPr>
          <a:xfrm>
            <a:off x="1810457" y="1981200"/>
            <a:ext cx="5523089" cy="41148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28675" name="Picture 2" descr="C:\Documents and Settings\Administrator\Desktop\fotoğraf\L1084450 2.JPG"/>
          <p:cNvPicPr>
            <a:picLocks noGrp="1" noChangeAspect="1" noChangeArrowheads="1"/>
          </p:cNvPicPr>
          <p:nvPr>
            <p:ph idx="1"/>
          </p:nvPr>
        </p:nvPicPr>
        <p:blipFill>
          <a:blip r:embed="rId2" cstate="print"/>
          <a:srcRect/>
          <a:stretch>
            <a:fillRect/>
          </a:stretch>
        </p:blipFill>
        <p:spPr>
          <a:xfrm>
            <a:off x="1810457" y="1981200"/>
            <a:ext cx="5523089" cy="41148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29699" name="Picture 2" descr="C:\Documents and Settings\Administrator\Desktop\fotoğraf\L1084432.jpg"/>
          <p:cNvPicPr>
            <a:picLocks noGrp="1" noChangeAspect="1" noChangeArrowheads="1"/>
          </p:cNvPicPr>
          <p:nvPr>
            <p:ph idx="1"/>
          </p:nvPr>
        </p:nvPicPr>
        <p:blipFill>
          <a:blip r:embed="rId2" cstate="print"/>
          <a:srcRect/>
          <a:stretch>
            <a:fillRect/>
          </a:stretch>
        </p:blipFill>
        <p:spPr>
          <a:xfrm>
            <a:off x="1810456" y="1981200"/>
            <a:ext cx="5523089" cy="41148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endParaRPr lang="tr-TR" smtClean="0">
              <a:effectLst>
                <a:outerShdw blurRad="38100" dist="38100" dir="2700000" algn="tl">
                  <a:srgbClr val="FFFFFF"/>
                </a:outerShdw>
              </a:effectLst>
            </a:endParaRPr>
          </a:p>
        </p:txBody>
      </p:sp>
      <p:pic>
        <p:nvPicPr>
          <p:cNvPr id="30723" name="Picture 2" descr="C:\Documents and Settings\Administrator\Desktop\fotoğraf\L1084435 2.JPG"/>
          <p:cNvPicPr>
            <a:picLocks noGrp="1" noChangeAspect="1" noChangeArrowheads="1"/>
          </p:cNvPicPr>
          <p:nvPr>
            <p:ph idx="1"/>
          </p:nvPr>
        </p:nvPicPr>
        <p:blipFill>
          <a:blip r:embed="rId2" cstate="print"/>
          <a:srcRect/>
          <a:stretch>
            <a:fillRect/>
          </a:stretch>
        </p:blipFill>
        <p:spPr>
          <a:xfrm>
            <a:off x="1810456" y="1981200"/>
            <a:ext cx="5523089" cy="41148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31747" name="Picture 2" descr="C:\Documents and Settings\Administrator\Desktop\fotoğraf\L1084458 2.JPG"/>
          <p:cNvPicPr>
            <a:picLocks noGrp="1" noChangeAspect="1" noChangeArrowheads="1"/>
          </p:cNvPicPr>
          <p:nvPr>
            <p:ph idx="1"/>
          </p:nvPr>
        </p:nvPicPr>
        <p:blipFill>
          <a:blip r:embed="rId2" cstate="print"/>
          <a:srcRect/>
          <a:stretch>
            <a:fillRect/>
          </a:stretch>
        </p:blipFill>
        <p:spPr>
          <a:xfrm>
            <a:off x="1810456" y="1981200"/>
            <a:ext cx="5523089" cy="41148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32771" name="Picture 2" descr="C:\Documents and Settings\Administrator\Desktop\fotoğraf\L1084437 2.JPG"/>
          <p:cNvPicPr>
            <a:picLocks noGrp="1" noChangeAspect="1" noChangeArrowheads="1"/>
          </p:cNvPicPr>
          <p:nvPr>
            <p:ph idx="1"/>
          </p:nvPr>
        </p:nvPicPr>
        <p:blipFill>
          <a:blip r:embed="rId2" cstate="print"/>
          <a:srcRect/>
          <a:stretch>
            <a:fillRect/>
          </a:stretch>
        </p:blipFill>
        <p:spPr>
          <a:xfrm>
            <a:off x="1810456" y="1981200"/>
            <a:ext cx="5523089" cy="41148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Contents</a:t>
            </a:r>
            <a:r>
              <a:rPr lang="tr-TR" dirty="0" smtClean="0"/>
              <a:t>:</a:t>
            </a:r>
            <a:endParaRPr lang="tr-TR" dirty="0"/>
          </a:p>
        </p:txBody>
      </p:sp>
      <p:sp>
        <p:nvSpPr>
          <p:cNvPr id="3" name="2 İçerik Yer Tutucusu"/>
          <p:cNvSpPr>
            <a:spLocks noGrp="1"/>
          </p:cNvSpPr>
          <p:nvPr>
            <p:ph idx="1"/>
          </p:nvPr>
        </p:nvSpPr>
        <p:spPr/>
        <p:txBody>
          <a:bodyPr/>
          <a:lstStyle/>
          <a:p>
            <a:pPr>
              <a:lnSpc>
                <a:spcPct val="150000"/>
              </a:lnSpc>
            </a:pPr>
            <a:r>
              <a:rPr lang="tr-TR" dirty="0" err="1" smtClean="0"/>
              <a:t>Definitions</a:t>
            </a:r>
            <a:endParaRPr lang="tr-TR" dirty="0" smtClean="0"/>
          </a:p>
          <a:p>
            <a:pPr>
              <a:lnSpc>
                <a:spcPct val="150000"/>
              </a:lnSpc>
            </a:pPr>
            <a:r>
              <a:rPr lang="tr-TR" dirty="0" err="1" smtClean="0"/>
              <a:t>Our</a:t>
            </a:r>
            <a:r>
              <a:rPr lang="tr-TR" dirty="0" smtClean="0"/>
              <a:t> </a:t>
            </a:r>
            <a:r>
              <a:rPr lang="tr-TR" dirty="0" err="1" smtClean="0"/>
              <a:t>clinic</a:t>
            </a:r>
            <a:endParaRPr lang="tr-TR" dirty="0" smtClean="0"/>
          </a:p>
          <a:p>
            <a:pPr>
              <a:lnSpc>
                <a:spcPct val="150000"/>
              </a:lnSpc>
            </a:pPr>
            <a:r>
              <a:rPr lang="tr-TR" dirty="0" err="1" smtClean="0"/>
              <a:t>Overwiev</a:t>
            </a:r>
            <a:r>
              <a:rPr lang="tr-TR" dirty="0" smtClean="0"/>
              <a:t> BA/ BE </a:t>
            </a:r>
            <a:r>
              <a:rPr lang="tr-TR" dirty="0" err="1" smtClean="0"/>
              <a:t>trials</a:t>
            </a:r>
            <a:endParaRPr lang="tr-TR" dirty="0" smtClean="0"/>
          </a:p>
          <a:p>
            <a:pPr>
              <a:lnSpc>
                <a:spcPct val="150000"/>
              </a:lnSpc>
            </a:pPr>
            <a:r>
              <a:rPr lang="tr-TR" dirty="0" err="1" smtClean="0"/>
              <a:t>Conclusion</a:t>
            </a:r>
            <a:endParaRPr lang="tr-TR" dirty="0"/>
          </a:p>
        </p:txBody>
      </p:sp>
      <p:pic>
        <p:nvPicPr>
          <p:cNvPr id="4" name="3 Resim"/>
          <p:cNvPicPr/>
          <p:nvPr/>
        </p:nvPicPr>
        <p:blipFill>
          <a:blip r:embed="rId2"/>
          <a:srcRect/>
          <a:stretch>
            <a:fillRect/>
          </a:stretch>
        </p:blipFill>
        <p:spPr bwMode="auto">
          <a:xfrm>
            <a:off x="7429520" y="5286388"/>
            <a:ext cx="1571604" cy="128588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mtClean="0">
              <a:effectLst>
                <a:outerShdw blurRad="38100" dist="38100" dir="2700000" algn="tl">
                  <a:srgbClr val="FFFFFF"/>
                </a:outerShdw>
              </a:effectLst>
            </a:endParaRPr>
          </a:p>
        </p:txBody>
      </p:sp>
      <p:pic>
        <p:nvPicPr>
          <p:cNvPr id="34819" name="Picture 3" descr="C:\Documents and Settings\Administrator\Desktop\fotoğraf\L1084494.jpg"/>
          <p:cNvPicPr>
            <a:picLocks noGrp="1" noChangeAspect="1" noChangeArrowheads="1"/>
          </p:cNvPicPr>
          <p:nvPr>
            <p:ph idx="1"/>
          </p:nvPr>
        </p:nvPicPr>
        <p:blipFill>
          <a:blip r:embed="rId2" cstate="print"/>
          <a:srcRect/>
          <a:stretch>
            <a:fillRect/>
          </a:stretch>
        </p:blipFill>
        <p:spPr>
          <a:xfrm>
            <a:off x="1810456" y="1981200"/>
            <a:ext cx="5523089" cy="41148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502990"/>
          </a:xfrm>
        </p:spPr>
        <p:txBody>
          <a:bodyPr/>
          <a:lstStyle/>
          <a:p>
            <a:pPr>
              <a:defRPr/>
            </a:pPr>
            <a:r>
              <a:rPr lang="en-US" dirty="0" smtClean="0"/>
              <a:t>A major strategy for lowering the cost of medication, and thereby reducing its contribution to total healthcare costs has been the introduction in global markets of generic equivalents of brand name drugs (innovator drugs)</a:t>
            </a:r>
            <a:endParaRPr lang="tr-TR" dirty="0" smtClean="0"/>
          </a:p>
          <a:p>
            <a:pPr>
              <a:defRPr/>
            </a:pPr>
            <a:endParaRPr lang="tr-TR" dirty="0" smtClean="0"/>
          </a:p>
          <a:p>
            <a:pPr>
              <a:defRPr/>
            </a:pPr>
            <a:r>
              <a:rPr lang="tr-TR" dirty="0" smtClean="0"/>
              <a:t>T</a:t>
            </a:r>
            <a:r>
              <a:rPr lang="en-US" dirty="0" err="1" smtClean="0"/>
              <a:t>housands</a:t>
            </a:r>
            <a:r>
              <a:rPr lang="en-US" dirty="0" smtClean="0"/>
              <a:t> of generic drugs </a:t>
            </a:r>
            <a:r>
              <a:rPr lang="en-US" dirty="0" err="1" smtClean="0"/>
              <a:t>bioequivalance</a:t>
            </a:r>
            <a:r>
              <a:rPr lang="en-US" dirty="0" smtClean="0"/>
              <a:t> trials are necessary to conform to the same standards of quality, efficacy and safety as required of the originator’s drugs</a:t>
            </a:r>
            <a:endParaRPr lang="tr-TR" dirty="0" smtClean="0"/>
          </a:p>
          <a:p>
            <a:pPr>
              <a:defRPr/>
            </a:pPr>
            <a:endParaRPr lang="tr-T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214422"/>
            <a:ext cx="8229600" cy="2071702"/>
          </a:xfrm>
        </p:spPr>
        <p:txBody>
          <a:bodyPr/>
          <a:lstStyle/>
          <a:p>
            <a:r>
              <a:rPr lang="tr-TR" dirty="0" smtClean="0"/>
              <a:t>As a </a:t>
            </a:r>
            <a:r>
              <a:rPr lang="tr-TR" dirty="0" err="1" smtClean="0"/>
              <a:t>result</a:t>
            </a:r>
            <a:r>
              <a:rPr lang="tr-TR" dirty="0" smtClean="0"/>
              <a:t> BA/BE </a:t>
            </a:r>
            <a:r>
              <a:rPr lang="tr-TR" dirty="0" err="1" smtClean="0"/>
              <a:t>trials</a:t>
            </a:r>
            <a:r>
              <a:rPr lang="tr-TR" dirty="0" smtClean="0"/>
              <a:t> </a:t>
            </a:r>
            <a:r>
              <a:rPr lang="tr-TR" dirty="0" err="1" smtClean="0"/>
              <a:t>are</a:t>
            </a:r>
            <a:r>
              <a:rPr lang="tr-TR" dirty="0" smtClean="0"/>
              <a:t> </a:t>
            </a:r>
            <a:r>
              <a:rPr lang="tr-TR" dirty="0" err="1" smtClean="0"/>
              <a:t>improving</a:t>
            </a:r>
            <a:r>
              <a:rPr lang="tr-TR" dirty="0" smtClean="0"/>
              <a:t> in </a:t>
            </a:r>
            <a:r>
              <a:rPr lang="tr-TR" dirty="0" err="1" smtClean="0"/>
              <a:t>Turkey</a:t>
            </a:r>
            <a:r>
              <a:rPr lang="tr-TR" dirty="0" smtClean="0"/>
              <a:t>. </a:t>
            </a:r>
            <a:r>
              <a:rPr lang="tr-TR" dirty="0" err="1" smtClean="0"/>
              <a:t>They</a:t>
            </a:r>
            <a:r>
              <a:rPr lang="tr-TR" dirty="0" smtClean="0"/>
              <a:t> </a:t>
            </a:r>
            <a:r>
              <a:rPr lang="tr-TR" dirty="0" err="1" smtClean="0"/>
              <a:t>are</a:t>
            </a:r>
            <a:r>
              <a:rPr lang="tr-TR" dirty="0" smtClean="0"/>
              <a:t> </a:t>
            </a:r>
            <a:r>
              <a:rPr lang="tr-TR" dirty="0" err="1" smtClean="0"/>
              <a:t>conducting</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Turkish</a:t>
            </a:r>
            <a:r>
              <a:rPr lang="tr-TR" dirty="0" smtClean="0"/>
              <a:t> </a:t>
            </a:r>
            <a:r>
              <a:rPr lang="tr-TR" dirty="0" err="1" smtClean="0"/>
              <a:t>Regulations</a:t>
            </a:r>
            <a:r>
              <a:rPr lang="tr-TR" dirty="0" smtClean="0"/>
              <a:t> </a:t>
            </a:r>
            <a:r>
              <a:rPr lang="tr-TR" dirty="0" err="1" smtClean="0"/>
              <a:t>Regarding</a:t>
            </a:r>
            <a:r>
              <a:rPr lang="tr-TR" dirty="0" smtClean="0"/>
              <a:t> </a:t>
            </a:r>
            <a:r>
              <a:rPr lang="tr-TR" dirty="0" err="1" smtClean="0"/>
              <a:t>Clinical</a:t>
            </a:r>
            <a:r>
              <a:rPr lang="tr-TR" dirty="0" smtClean="0"/>
              <a:t> </a:t>
            </a:r>
            <a:r>
              <a:rPr lang="tr-TR" dirty="0" err="1" smtClean="0"/>
              <a:t>Trials</a:t>
            </a:r>
            <a:r>
              <a:rPr lang="tr-TR" dirty="0" smtClean="0"/>
              <a:t> of </a:t>
            </a:r>
            <a:r>
              <a:rPr lang="tr-TR" dirty="0" err="1" smtClean="0"/>
              <a:t>Drugs</a:t>
            </a:r>
            <a:r>
              <a:rPr lang="tr-TR" dirty="0" smtClean="0"/>
              <a:t> </a:t>
            </a:r>
            <a:r>
              <a:rPr lang="tr-TR" dirty="0" err="1" smtClean="0"/>
              <a:t>and</a:t>
            </a:r>
            <a:r>
              <a:rPr lang="tr-TR" dirty="0" smtClean="0"/>
              <a:t> </a:t>
            </a:r>
            <a:r>
              <a:rPr lang="tr-TR" dirty="0" err="1" smtClean="0"/>
              <a:t>Biologics</a:t>
            </a:r>
            <a:r>
              <a:rPr lang="tr-TR" dirty="0" smtClean="0"/>
              <a:t> </a:t>
            </a:r>
          </a:p>
          <a:p>
            <a:endParaRPr lang="tr-TR" dirty="0"/>
          </a:p>
        </p:txBody>
      </p:sp>
      <p:pic>
        <p:nvPicPr>
          <p:cNvPr id="8" name="Picture 3"/>
          <p:cNvPicPr>
            <a:picLocks noChangeAspect="1" noChangeArrowheads="1"/>
          </p:cNvPicPr>
          <p:nvPr/>
        </p:nvPicPr>
        <p:blipFill>
          <a:blip r:embed="rId2"/>
          <a:srcRect/>
          <a:stretch>
            <a:fillRect/>
          </a:stretch>
        </p:blipFill>
        <p:spPr bwMode="auto">
          <a:xfrm>
            <a:off x="571472" y="3071810"/>
            <a:ext cx="6943746" cy="1131967"/>
          </a:xfrm>
          <a:prstGeom prst="rect">
            <a:avLst/>
          </a:prstGeom>
          <a:noFill/>
          <a:ln w="9525">
            <a:noFill/>
            <a:miter lim="800000"/>
            <a:headEnd/>
            <a:tailEnd/>
          </a:ln>
          <a:effectLst/>
        </p:spPr>
      </p:pic>
      <p:pic>
        <p:nvPicPr>
          <p:cNvPr id="32772" name="Picture 4"/>
          <p:cNvPicPr>
            <a:picLocks noChangeAspect="1" noChangeArrowheads="1"/>
          </p:cNvPicPr>
          <p:nvPr/>
        </p:nvPicPr>
        <p:blipFill>
          <a:blip r:embed="rId3"/>
          <a:srcRect/>
          <a:stretch>
            <a:fillRect/>
          </a:stretch>
        </p:blipFill>
        <p:spPr bwMode="auto">
          <a:xfrm>
            <a:off x="1857356" y="4214818"/>
            <a:ext cx="5715040" cy="914400"/>
          </a:xfrm>
          <a:prstGeom prst="rect">
            <a:avLst/>
          </a:prstGeom>
          <a:noFill/>
          <a:ln w="9525">
            <a:noFill/>
            <a:miter lim="800000"/>
            <a:headEnd/>
            <a:tailEnd/>
          </a:ln>
          <a:effectLst/>
        </p:spPr>
      </p:pic>
      <p:pic>
        <p:nvPicPr>
          <p:cNvPr id="32773" name="Picture 5"/>
          <p:cNvPicPr>
            <a:picLocks noChangeAspect="1" noChangeArrowheads="1"/>
          </p:cNvPicPr>
          <p:nvPr/>
        </p:nvPicPr>
        <p:blipFill>
          <a:blip r:embed="rId4"/>
          <a:srcRect/>
          <a:stretch>
            <a:fillRect/>
          </a:stretch>
        </p:blipFill>
        <p:spPr bwMode="auto">
          <a:xfrm>
            <a:off x="3000364" y="5214950"/>
            <a:ext cx="4581526" cy="92869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srcRect/>
          <a:stretch>
            <a:fillRect/>
          </a:stretch>
        </p:blipFill>
        <p:spPr bwMode="auto">
          <a:xfrm>
            <a:off x="285720" y="928670"/>
            <a:ext cx="7786742" cy="4722128"/>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a:srcRect/>
          <a:stretch>
            <a:fillRect/>
          </a:stretch>
        </p:blipFill>
        <p:spPr bwMode="auto">
          <a:xfrm>
            <a:off x="4572000" y="3914775"/>
            <a:ext cx="4572000" cy="29432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817562"/>
          </a:xfrm>
        </p:spPr>
        <p:txBody>
          <a:bodyPr>
            <a:normAutofit/>
          </a:bodyPr>
          <a:lstStyle/>
          <a:p>
            <a:pPr>
              <a:defRPr/>
            </a:pPr>
            <a:r>
              <a:rPr dirty="0" smtClean="0"/>
              <a:t> Let us meet again..</a:t>
            </a:r>
            <a:endParaRPr lang="en-US" dirty="0"/>
          </a:p>
        </p:txBody>
      </p:sp>
      <p:sp>
        <p:nvSpPr>
          <p:cNvPr id="25603" name="Text Placeholder 2"/>
          <p:cNvSpPr>
            <a:spLocks noGrp="1"/>
          </p:cNvSpPr>
          <p:nvPr>
            <p:ph type="body" idx="1"/>
          </p:nvPr>
        </p:nvSpPr>
        <p:spPr>
          <a:xfrm>
            <a:off x="505485" y="2286000"/>
            <a:ext cx="7772400" cy="3129148"/>
          </a:xfrm>
        </p:spPr>
        <p:txBody>
          <a:bodyPr>
            <a:normAutofit fontScale="85000" lnSpcReduction="20000"/>
          </a:bodyPr>
          <a:lstStyle/>
          <a:p>
            <a:pPr algn="ctr"/>
            <a:r>
              <a:rPr lang="en-US" altLang="en-US" dirty="0" smtClean="0"/>
              <a:t>We welcome you to our future conferences of Conference Series LLC</a:t>
            </a:r>
          </a:p>
          <a:p>
            <a:pPr algn="ctr"/>
            <a:r>
              <a:rPr lang="en-US" altLang="en-US" dirty="0" smtClean="0"/>
              <a:t>through</a:t>
            </a:r>
            <a:endParaRPr lang="en-US" altLang="en-US" dirty="0" smtClean="0"/>
          </a:p>
          <a:p>
            <a:pPr algn="ctr"/>
            <a:endParaRPr lang="en-IN" dirty="0" smtClean="0"/>
          </a:p>
          <a:p>
            <a:pPr algn="ctr"/>
            <a:endParaRPr lang="en-IN" dirty="0" smtClean="0"/>
          </a:p>
          <a:p>
            <a:pPr algn="ctr"/>
            <a:r>
              <a:rPr lang="en-IN" dirty="0" smtClean="0"/>
              <a:t>8</a:t>
            </a:r>
            <a:r>
              <a:rPr lang="en-IN" b="1" baseline="30000" dirty="0" smtClean="0"/>
              <a:t>th</a:t>
            </a:r>
            <a:r>
              <a:rPr lang="en-IN" b="1" dirty="0"/>
              <a:t> World Congress on Bioavailability &amp; Bioequivalence: BA/BE Studies Summit</a:t>
            </a:r>
            <a:endParaRPr lang="en-US" altLang="en-US" dirty="0" smtClean="0"/>
          </a:p>
          <a:p>
            <a:pPr algn="ctr"/>
            <a:r>
              <a:rPr lang="en-US" altLang="en-US" dirty="0" smtClean="0"/>
              <a:t> </a:t>
            </a:r>
            <a:r>
              <a:rPr lang="en-US" altLang="en-US" b="1" dirty="0"/>
              <a:t>June 26-29, 2017 at San Diego, USA</a:t>
            </a:r>
          </a:p>
          <a:p>
            <a:pPr algn="ctr"/>
            <a:endParaRPr lang="en-US" altLang="en-US" b="1" dirty="0" smtClean="0"/>
          </a:p>
          <a:p>
            <a:pPr algn="ctr"/>
            <a:endParaRPr lang="en-US" altLang="en-US" b="1" dirty="0" smtClean="0"/>
          </a:p>
          <a:p>
            <a:endParaRPr lang="en-US" altLang="en-US" dirty="0" smtClean="0"/>
          </a:p>
          <a:p>
            <a:r>
              <a:rPr lang="en-US" altLang="en-US" dirty="0" smtClean="0"/>
              <a:t>http</a:t>
            </a:r>
            <a:r>
              <a:rPr lang="en-US" altLang="en-US" dirty="0"/>
              <a:t>://bioavailability-bioequivalence.pharmaceuticalconferences.com/</a:t>
            </a:r>
            <a:endParaRPr lang="en-US" altLang="en-US" dirty="0" smtClean="0"/>
          </a:p>
        </p:txBody>
      </p:sp>
    </p:spTree>
    <p:extLst>
      <p:ext uri="{BB962C8B-B14F-4D97-AF65-F5344CB8AC3E}">
        <p14:creationId xmlns:p14="http://schemas.microsoft.com/office/powerpoint/2010/main" val="16938609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5074362"/>
          </a:xfrm>
        </p:spPr>
        <p:txBody>
          <a:bodyPr/>
          <a:lstStyle/>
          <a:p>
            <a:r>
              <a:rPr lang="tr-TR" dirty="0" err="1" smtClean="0">
                <a:solidFill>
                  <a:srgbClr val="FF0000"/>
                </a:solidFill>
              </a:rPr>
              <a:t>Bioavailability</a:t>
            </a:r>
            <a:r>
              <a:rPr lang="tr-TR" dirty="0" smtClean="0">
                <a:solidFill>
                  <a:srgbClr val="FF0000"/>
                </a:solidFill>
              </a:rPr>
              <a:t> (BA)</a:t>
            </a:r>
          </a:p>
          <a:p>
            <a:pPr>
              <a:lnSpc>
                <a:spcPct val="150000"/>
              </a:lnSpc>
              <a:buNone/>
            </a:pPr>
            <a:r>
              <a:rPr lang="tr-TR" dirty="0" smtClean="0"/>
              <a:t>   T</a:t>
            </a:r>
            <a:r>
              <a:rPr lang="en-US" dirty="0" smtClean="0"/>
              <a:t>he rate and extent to which the active drug substance or therapeutic moiety is absorbed from a pharmaceutical form and becomes available at the site of action</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17238"/>
          </a:xfrm>
        </p:spPr>
        <p:txBody>
          <a:bodyPr/>
          <a:lstStyle/>
          <a:p>
            <a:r>
              <a:rPr lang="tr-TR" dirty="0" err="1" smtClean="0">
                <a:solidFill>
                  <a:srgbClr val="FF0000"/>
                </a:solidFill>
              </a:rPr>
              <a:t>Bioequivalence</a:t>
            </a:r>
            <a:r>
              <a:rPr lang="tr-TR" dirty="0" smtClean="0">
                <a:solidFill>
                  <a:srgbClr val="FF0000"/>
                </a:solidFill>
              </a:rPr>
              <a:t> (BE)</a:t>
            </a:r>
          </a:p>
          <a:p>
            <a:pPr>
              <a:lnSpc>
                <a:spcPct val="150000"/>
              </a:lnSpc>
              <a:buNone/>
            </a:pPr>
            <a:r>
              <a:rPr lang="tr-TR" dirty="0" smtClean="0"/>
              <a:t>   T</a:t>
            </a:r>
            <a:r>
              <a:rPr lang="en-US" dirty="0" smtClean="0"/>
              <a:t>he absence of a significant difference in the </a:t>
            </a:r>
            <a:r>
              <a:rPr lang="en-US" i="1" u="sng" dirty="0" smtClean="0"/>
              <a:t>rate and extent</a:t>
            </a:r>
            <a:r>
              <a:rPr lang="en-US" dirty="0" smtClean="0"/>
              <a:t> to which the active ingredient or active moiety in pharmaceutical equivalents or pharmaceutical alternatives becomes available at the site of drug action when administered at the </a:t>
            </a:r>
            <a:r>
              <a:rPr lang="en-US" i="1" u="sng" dirty="0" smtClean="0"/>
              <a:t>same molar dose under similar conditions </a:t>
            </a:r>
            <a:r>
              <a:rPr lang="en-US" dirty="0" smtClean="0"/>
              <a:t>in an appropriately designed study</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17238"/>
          </a:xfrm>
        </p:spPr>
        <p:txBody>
          <a:bodyPr/>
          <a:lstStyle/>
          <a:p>
            <a:pPr algn="just">
              <a:lnSpc>
                <a:spcPct val="150000"/>
              </a:lnSpc>
            </a:pPr>
            <a:r>
              <a:rPr lang="en-US" dirty="0" smtClean="0"/>
              <a:t>The concept of bioavailability and </a:t>
            </a:r>
            <a:r>
              <a:rPr lang="en-US" dirty="0" err="1" smtClean="0"/>
              <a:t>bioequivalance</a:t>
            </a:r>
            <a:r>
              <a:rPr lang="en-US" dirty="0" smtClean="0"/>
              <a:t> have gained considerable importance during last decades because of their application to new brand name drugs, as well as generic drugs.</a:t>
            </a:r>
            <a:r>
              <a:rPr lang="tr-TR" dirty="0" smtClean="0"/>
              <a:t> </a:t>
            </a:r>
            <a:endParaRPr lang="tr-TR" dirty="0"/>
          </a:p>
        </p:txBody>
      </p:sp>
      <p:pic>
        <p:nvPicPr>
          <p:cNvPr id="11265" name="Picture 1"/>
          <p:cNvPicPr>
            <a:picLocks noChangeAspect="1" noChangeArrowheads="1"/>
          </p:cNvPicPr>
          <p:nvPr/>
        </p:nvPicPr>
        <p:blipFill>
          <a:blip r:embed="rId3"/>
          <a:srcRect/>
          <a:stretch>
            <a:fillRect/>
          </a:stretch>
        </p:blipFill>
        <p:spPr bwMode="auto">
          <a:xfrm>
            <a:off x="5857884" y="4929198"/>
            <a:ext cx="2771772" cy="156599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17238"/>
          </a:xfrm>
        </p:spPr>
        <p:txBody>
          <a:bodyPr/>
          <a:lstStyle/>
          <a:p>
            <a:r>
              <a:rPr lang="tr-TR" dirty="0" err="1" smtClean="0"/>
              <a:t>Bioavailability</a:t>
            </a:r>
            <a:r>
              <a:rPr lang="tr-TR" dirty="0" smtClean="0"/>
              <a:t>/</a:t>
            </a:r>
            <a:r>
              <a:rPr lang="tr-TR" dirty="0" err="1" smtClean="0"/>
              <a:t>Bioequivalency</a:t>
            </a:r>
            <a:r>
              <a:rPr lang="tr-TR" dirty="0" smtClean="0"/>
              <a:t>(BA/BE) </a:t>
            </a:r>
            <a:r>
              <a:rPr lang="tr-TR" dirty="0" err="1" smtClean="0"/>
              <a:t>trials</a:t>
            </a:r>
            <a:r>
              <a:rPr lang="tr-TR" dirty="0" smtClean="0"/>
              <a:t> </a:t>
            </a:r>
            <a:r>
              <a:rPr lang="tr-TR" dirty="0" err="1" smtClean="0"/>
              <a:t>have</a:t>
            </a:r>
            <a:r>
              <a:rPr lang="tr-TR" dirty="0" smtClean="0"/>
              <a:t> </a:t>
            </a:r>
            <a:r>
              <a:rPr lang="tr-TR" dirty="0" err="1" smtClean="0"/>
              <a:t>been</a:t>
            </a:r>
            <a:r>
              <a:rPr lang="tr-TR" dirty="0" smtClean="0"/>
              <a:t> </a:t>
            </a:r>
            <a:r>
              <a:rPr lang="tr-TR" dirty="0" err="1" smtClean="0"/>
              <a:t>conducting</a:t>
            </a:r>
            <a:r>
              <a:rPr lang="tr-TR" dirty="0" smtClean="0"/>
              <a:t> in </a:t>
            </a:r>
            <a:r>
              <a:rPr lang="tr-TR" dirty="0" err="1" smtClean="0"/>
              <a:t>our</a:t>
            </a:r>
            <a:r>
              <a:rPr lang="tr-TR" dirty="0" smtClean="0"/>
              <a:t> </a:t>
            </a:r>
            <a:r>
              <a:rPr lang="tr-TR" dirty="0" err="1" smtClean="0"/>
              <a:t>clinic</a:t>
            </a:r>
            <a:r>
              <a:rPr lang="tr-TR" dirty="0" smtClean="0"/>
              <a:t> since 1999.</a:t>
            </a:r>
          </a:p>
          <a:p>
            <a:pPr>
              <a:buNone/>
            </a:pPr>
            <a:r>
              <a:rPr lang="tr-TR" dirty="0" smtClean="0"/>
              <a:t> </a:t>
            </a:r>
          </a:p>
          <a:p>
            <a:r>
              <a:rPr lang="tr-TR" dirty="0" smtClean="0"/>
              <a:t> </a:t>
            </a:r>
            <a:r>
              <a:rPr lang="en-US" dirty="0" smtClean="0"/>
              <a:t>The number of trials which </a:t>
            </a:r>
            <a:r>
              <a:rPr lang="tr-TR" dirty="0" err="1" smtClean="0"/>
              <a:t>were</a:t>
            </a:r>
            <a:r>
              <a:rPr lang="tr-TR" dirty="0" smtClean="0"/>
              <a:t> </a:t>
            </a:r>
            <a:r>
              <a:rPr lang="en-US" dirty="0" smtClean="0"/>
              <a:t>performed was 1</a:t>
            </a:r>
            <a:r>
              <a:rPr lang="tr-TR" dirty="0" smtClean="0"/>
              <a:t>200 </a:t>
            </a:r>
            <a:r>
              <a:rPr lang="tr-TR" dirty="0" err="1" smtClean="0"/>
              <a:t>until</a:t>
            </a:r>
            <a:r>
              <a:rPr lang="tr-TR" dirty="0" smtClean="0"/>
              <a:t> </a:t>
            </a:r>
            <a:r>
              <a:rPr lang="tr-TR" dirty="0" err="1" smtClean="0"/>
              <a:t>now</a:t>
            </a:r>
            <a:r>
              <a:rPr lang="tr-TR" dirty="0" smtClean="0"/>
              <a:t>.</a:t>
            </a:r>
          </a:p>
          <a:p>
            <a:endParaRPr lang="tr-TR" dirty="0" smtClean="0"/>
          </a:p>
          <a:p>
            <a:r>
              <a:rPr lang="tr-TR" dirty="0" err="1" smtClean="0"/>
              <a:t>There</a:t>
            </a:r>
            <a:r>
              <a:rPr lang="tr-TR" dirty="0" smtClean="0"/>
              <a:t> </a:t>
            </a:r>
            <a:r>
              <a:rPr lang="tr-TR" dirty="0" err="1" smtClean="0"/>
              <a:t>are</a:t>
            </a:r>
            <a:r>
              <a:rPr lang="tr-TR" dirty="0" smtClean="0"/>
              <a:t> 5 </a:t>
            </a:r>
            <a:r>
              <a:rPr lang="tr-TR" dirty="0" err="1" smtClean="0"/>
              <a:t>clinical</a:t>
            </a:r>
            <a:r>
              <a:rPr lang="tr-TR" dirty="0" smtClean="0"/>
              <a:t> </a:t>
            </a:r>
            <a:r>
              <a:rPr lang="tr-TR" dirty="0" err="1" smtClean="0"/>
              <a:t>centers</a:t>
            </a:r>
            <a:r>
              <a:rPr lang="tr-TR" dirty="0" smtClean="0"/>
              <a:t> </a:t>
            </a:r>
            <a:r>
              <a:rPr lang="tr-TR" dirty="0" err="1" smtClean="0"/>
              <a:t>approved</a:t>
            </a:r>
            <a:r>
              <a:rPr lang="tr-TR" dirty="0" smtClean="0"/>
              <a:t> </a:t>
            </a:r>
            <a:r>
              <a:rPr lang="tr-TR" dirty="0" err="1" smtClean="0"/>
              <a:t>for</a:t>
            </a:r>
            <a:r>
              <a:rPr lang="tr-TR" dirty="0" smtClean="0"/>
              <a:t> BA/BE </a:t>
            </a:r>
            <a:r>
              <a:rPr lang="tr-TR" dirty="0" err="1" smtClean="0"/>
              <a:t>trials</a:t>
            </a:r>
            <a:r>
              <a:rPr lang="tr-TR" dirty="0" smtClean="0"/>
              <a:t> in </a:t>
            </a:r>
            <a:r>
              <a:rPr lang="tr-TR" dirty="0" err="1" smtClean="0"/>
              <a:t>Turkey</a:t>
            </a:r>
            <a:r>
              <a:rPr lang="tr-TR" dirty="0" smtClean="0"/>
              <a:t>. </a:t>
            </a:r>
            <a:r>
              <a:rPr lang="tr-TR" dirty="0" err="1" smtClean="0"/>
              <a:t>Our</a:t>
            </a:r>
            <a:r>
              <a:rPr lang="tr-TR" dirty="0" smtClean="0"/>
              <a:t> </a:t>
            </a:r>
            <a:r>
              <a:rPr lang="tr-TR" dirty="0" err="1" smtClean="0"/>
              <a:t>clinic</a:t>
            </a:r>
            <a:r>
              <a:rPr lang="tr-TR" dirty="0" smtClean="0"/>
              <a:t> is </a:t>
            </a:r>
            <a:r>
              <a:rPr lang="tr-TR" dirty="0" err="1" smtClean="0"/>
              <a:t>the</a:t>
            </a:r>
            <a:r>
              <a:rPr lang="tr-TR" dirty="0" smtClean="0"/>
              <a:t> </a:t>
            </a:r>
            <a:r>
              <a:rPr lang="tr-TR" dirty="0" err="1" smtClean="0"/>
              <a:t>first</a:t>
            </a:r>
            <a:r>
              <a:rPr lang="tr-TR" dirty="0" smtClean="0"/>
              <a:t> </a:t>
            </a:r>
            <a:r>
              <a:rPr lang="tr-TR" dirty="0" err="1" smtClean="0"/>
              <a:t>one</a:t>
            </a:r>
            <a:r>
              <a:rPr lang="tr-TR" dirty="0" smtClean="0"/>
              <a:t>.</a:t>
            </a:r>
          </a:p>
          <a:p>
            <a:endParaRPr lang="tr-TR" dirty="0" smtClean="0"/>
          </a:p>
          <a:p>
            <a:endParaRPr lang="tr-TR"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0421" name="Rectangle 5"/>
          <p:cNvSpPr>
            <a:spLocks noGrp="1" noChangeArrowheads="1"/>
          </p:cNvSpPr>
          <p:nvPr>
            <p:ph type="title"/>
          </p:nvPr>
        </p:nvSpPr>
        <p:spPr>
          <a:xfrm>
            <a:off x="0" y="5181600"/>
            <a:ext cx="9144000" cy="1143000"/>
          </a:xfrm>
        </p:spPr>
        <p:txBody>
          <a:bodyPr>
            <a:normAutofit fontScale="90000"/>
          </a:bodyPr>
          <a:lstStyle/>
          <a:p>
            <a:r>
              <a:rPr lang="tr-TR" altLang="tr-TR" dirty="0" smtClean="0">
                <a:solidFill>
                  <a:srgbClr val="00B0F0"/>
                </a:solidFill>
                <a:effectLst>
                  <a:outerShdw blurRad="38100" dist="38100" dir="2700000" algn="tl">
                    <a:srgbClr val="FFFFFF"/>
                  </a:outerShdw>
                </a:effectLst>
              </a:rPr>
              <a:t>Hakan </a:t>
            </a:r>
            <a:r>
              <a:rPr lang="tr-TR" altLang="tr-TR" dirty="0" err="1" smtClean="0">
                <a:solidFill>
                  <a:srgbClr val="00B0F0"/>
                </a:solidFill>
                <a:effectLst>
                  <a:outerShdw blurRad="38100" dist="38100" dir="2700000" algn="tl">
                    <a:srgbClr val="FFFFFF"/>
                  </a:outerShdw>
                </a:effectLst>
              </a:rPr>
              <a:t>Cetinsaya</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Good</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Clinical</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Practice</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and</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Research</a:t>
            </a:r>
            <a:r>
              <a:rPr lang="tr-TR" altLang="tr-TR" dirty="0" smtClean="0">
                <a:solidFill>
                  <a:srgbClr val="00B0F0"/>
                </a:solidFill>
                <a:effectLst>
                  <a:outerShdw blurRad="38100" dist="38100" dir="2700000" algn="tl">
                    <a:srgbClr val="FFFFFF"/>
                  </a:outerShdw>
                </a:effectLst>
              </a:rPr>
              <a:t> </a:t>
            </a:r>
            <a:r>
              <a:rPr lang="tr-TR" altLang="tr-TR" dirty="0" err="1" smtClean="0">
                <a:solidFill>
                  <a:srgbClr val="00B0F0"/>
                </a:solidFill>
                <a:effectLst>
                  <a:outerShdw blurRad="38100" dist="38100" dir="2700000" algn="tl">
                    <a:srgbClr val="FFFFFF"/>
                  </a:outerShdw>
                </a:effectLst>
              </a:rPr>
              <a:t>Center</a:t>
            </a:r>
            <a:r>
              <a:rPr lang="tr-TR" altLang="tr-TR" dirty="0" smtClean="0">
                <a:solidFill>
                  <a:srgbClr val="00B0F0"/>
                </a:solidFill>
                <a:effectLst>
                  <a:outerShdw blurRad="38100" dist="38100" dir="2700000" algn="tl">
                    <a:srgbClr val="FFFFFF"/>
                  </a:outerShdw>
                </a:effectLst>
              </a:rPr>
              <a:t/>
            </a:r>
            <a:br>
              <a:rPr lang="tr-TR" altLang="tr-TR" dirty="0" smtClean="0">
                <a:solidFill>
                  <a:srgbClr val="00B0F0"/>
                </a:solidFill>
                <a:effectLst>
                  <a:outerShdw blurRad="38100" dist="38100" dir="2700000" algn="tl">
                    <a:srgbClr val="FFFFFF"/>
                  </a:outerShdw>
                </a:effectLst>
              </a:rPr>
            </a:br>
            <a:r>
              <a:rPr lang="tr-TR" altLang="tr-TR" dirty="0" smtClean="0">
                <a:solidFill>
                  <a:srgbClr val="00B0F0"/>
                </a:solidFill>
                <a:effectLst>
                  <a:outerShdw blurRad="38100" dist="38100" dir="2700000" algn="tl">
                    <a:srgbClr val="FFFFFF"/>
                  </a:outerShdw>
                </a:effectLst>
              </a:rPr>
              <a:t>(</a:t>
            </a:r>
            <a:r>
              <a:rPr lang="tr-TR" altLang="tr-TR" dirty="0" err="1" smtClean="0">
                <a:solidFill>
                  <a:srgbClr val="00B0F0"/>
                </a:solidFill>
                <a:effectLst>
                  <a:outerShdw blurRad="38100" dist="38100" dir="2700000" algn="tl">
                    <a:srgbClr val="FFFFFF"/>
                  </a:outerShdw>
                </a:effectLst>
              </a:rPr>
              <a:t>Phase</a:t>
            </a:r>
            <a:r>
              <a:rPr lang="tr-TR" altLang="tr-TR" dirty="0" smtClean="0">
                <a:solidFill>
                  <a:srgbClr val="00B0F0"/>
                </a:solidFill>
                <a:effectLst>
                  <a:outerShdw blurRad="38100" dist="38100" dir="2700000" algn="tl">
                    <a:srgbClr val="FFFFFF"/>
                  </a:outerShdw>
                </a:effectLst>
              </a:rPr>
              <a:t> - I </a:t>
            </a:r>
            <a:r>
              <a:rPr lang="tr-TR" altLang="tr-TR" dirty="0" err="1" smtClean="0">
                <a:solidFill>
                  <a:srgbClr val="00B0F0"/>
                </a:solidFill>
                <a:effectLst>
                  <a:outerShdw blurRad="38100" dist="38100" dir="2700000" algn="tl">
                    <a:srgbClr val="FFFFFF"/>
                  </a:outerShdw>
                </a:effectLst>
              </a:rPr>
              <a:t>Unit</a:t>
            </a:r>
            <a:r>
              <a:rPr lang="tr-TR" altLang="tr-TR" dirty="0" smtClean="0">
                <a:solidFill>
                  <a:srgbClr val="00B0F0"/>
                </a:solidFill>
                <a:effectLst>
                  <a:outerShdw blurRad="38100" dist="38100" dir="2700000" algn="tl">
                    <a:srgbClr val="FFFFFF"/>
                  </a:outerShdw>
                </a:effectLst>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a:defRPr/>
            </a:pPr>
            <a:r>
              <a:rPr lang="tr-TR" altLang="tr-TR" sz="4000" smtClean="0"/>
              <a:t>We have 5 hospitals and 1 special unit</a:t>
            </a:r>
          </a:p>
        </p:txBody>
      </p:sp>
      <p:sp>
        <p:nvSpPr>
          <p:cNvPr id="46083" name="Rectangle 3"/>
          <p:cNvSpPr>
            <a:spLocks noGrp="1" noChangeArrowheads="1"/>
          </p:cNvSpPr>
          <p:nvPr>
            <p:ph type="body" idx="1"/>
          </p:nvPr>
        </p:nvSpPr>
        <p:spPr>
          <a:xfrm>
            <a:off x="550334" y="1981200"/>
            <a:ext cx="8119533" cy="4114800"/>
          </a:xfrm>
        </p:spPr>
        <p:txBody>
          <a:bodyPr>
            <a:normAutofit lnSpcReduction="10000"/>
          </a:bodyPr>
          <a:lstStyle/>
          <a:p>
            <a:pPr>
              <a:lnSpc>
                <a:spcPct val="130000"/>
              </a:lnSpc>
              <a:defRPr/>
            </a:pPr>
            <a:r>
              <a:rPr lang="tr-TR" altLang="tr-TR" sz="2800" dirty="0" smtClean="0"/>
              <a:t>General </a:t>
            </a:r>
            <a:r>
              <a:rPr lang="tr-TR" altLang="tr-TR" sz="2800" dirty="0" err="1" smtClean="0"/>
              <a:t>Hospital</a:t>
            </a:r>
            <a:endParaRPr lang="tr-TR" altLang="tr-TR" sz="2800" dirty="0" smtClean="0"/>
          </a:p>
          <a:p>
            <a:pPr>
              <a:lnSpc>
                <a:spcPct val="130000"/>
              </a:lnSpc>
              <a:defRPr/>
            </a:pPr>
            <a:r>
              <a:rPr lang="tr-TR" altLang="tr-TR" sz="2800" dirty="0" err="1" smtClean="0"/>
              <a:t>Dialysis</a:t>
            </a:r>
            <a:r>
              <a:rPr lang="tr-TR" altLang="tr-TR" sz="2800" dirty="0" smtClean="0"/>
              <a:t> </a:t>
            </a:r>
            <a:r>
              <a:rPr lang="tr-TR" altLang="tr-TR" sz="2800" dirty="0" err="1" smtClean="0"/>
              <a:t>and</a:t>
            </a:r>
            <a:r>
              <a:rPr lang="tr-TR" altLang="tr-TR" sz="2800" dirty="0" smtClean="0"/>
              <a:t> </a:t>
            </a:r>
            <a:r>
              <a:rPr lang="tr-TR" altLang="tr-TR" sz="2800" dirty="0" err="1" smtClean="0"/>
              <a:t>Transplantation</a:t>
            </a:r>
            <a:r>
              <a:rPr lang="tr-TR" altLang="tr-TR" sz="2800" dirty="0" smtClean="0"/>
              <a:t> </a:t>
            </a:r>
            <a:r>
              <a:rPr lang="tr-TR" altLang="tr-TR" sz="2800" dirty="0" err="1" smtClean="0"/>
              <a:t>Hospital</a:t>
            </a:r>
            <a:endParaRPr lang="tr-TR" altLang="tr-TR" sz="2800" dirty="0" smtClean="0"/>
          </a:p>
          <a:p>
            <a:pPr>
              <a:lnSpc>
                <a:spcPct val="130000"/>
              </a:lnSpc>
              <a:defRPr/>
            </a:pPr>
            <a:r>
              <a:rPr lang="tr-TR" altLang="tr-TR" sz="2800" dirty="0" err="1" smtClean="0"/>
              <a:t>Oncology</a:t>
            </a:r>
            <a:r>
              <a:rPr lang="tr-TR" altLang="tr-TR" sz="2800" dirty="0" smtClean="0"/>
              <a:t> </a:t>
            </a:r>
            <a:r>
              <a:rPr lang="tr-TR" altLang="tr-TR" sz="2800" dirty="0" err="1" smtClean="0"/>
              <a:t>and</a:t>
            </a:r>
            <a:r>
              <a:rPr lang="tr-TR" altLang="tr-TR" sz="2800" dirty="0" smtClean="0"/>
              <a:t> </a:t>
            </a:r>
            <a:r>
              <a:rPr lang="tr-TR" altLang="tr-TR" sz="2800" dirty="0" err="1" smtClean="0"/>
              <a:t>Hematology</a:t>
            </a:r>
            <a:r>
              <a:rPr lang="tr-TR" altLang="tr-TR" sz="2800" dirty="0" smtClean="0"/>
              <a:t> </a:t>
            </a:r>
            <a:r>
              <a:rPr lang="tr-TR" altLang="tr-TR" sz="2800" dirty="0" err="1" smtClean="0"/>
              <a:t>Hospital</a:t>
            </a:r>
            <a:endParaRPr lang="tr-TR" altLang="tr-TR" sz="2800" dirty="0" smtClean="0"/>
          </a:p>
          <a:p>
            <a:pPr>
              <a:lnSpc>
                <a:spcPct val="130000"/>
              </a:lnSpc>
              <a:defRPr/>
            </a:pPr>
            <a:r>
              <a:rPr lang="tr-TR" altLang="tr-TR" sz="2800" dirty="0" err="1" smtClean="0"/>
              <a:t>Cardiology</a:t>
            </a:r>
            <a:r>
              <a:rPr lang="tr-TR" altLang="tr-TR" sz="2800" dirty="0" smtClean="0"/>
              <a:t> </a:t>
            </a:r>
            <a:r>
              <a:rPr lang="tr-TR" altLang="tr-TR" sz="2800" dirty="0" err="1" smtClean="0"/>
              <a:t>and</a:t>
            </a:r>
            <a:r>
              <a:rPr lang="tr-TR" altLang="tr-TR" sz="2800" dirty="0" smtClean="0"/>
              <a:t> </a:t>
            </a:r>
            <a:r>
              <a:rPr lang="tr-TR" altLang="tr-TR" sz="2800" dirty="0" err="1" smtClean="0"/>
              <a:t>Cardiovascular</a:t>
            </a:r>
            <a:r>
              <a:rPr lang="tr-TR" altLang="tr-TR" sz="2800" dirty="0" smtClean="0"/>
              <a:t> </a:t>
            </a:r>
            <a:r>
              <a:rPr lang="tr-TR" altLang="tr-TR" sz="2800" dirty="0" err="1" smtClean="0"/>
              <a:t>Surgery</a:t>
            </a:r>
            <a:r>
              <a:rPr lang="tr-TR" altLang="tr-TR" sz="2800" dirty="0" smtClean="0"/>
              <a:t> </a:t>
            </a:r>
            <a:r>
              <a:rPr lang="tr-TR" altLang="tr-TR" sz="2800" dirty="0" err="1" smtClean="0"/>
              <a:t>Hospital</a:t>
            </a:r>
            <a:endParaRPr lang="tr-TR" altLang="tr-TR" sz="2800" dirty="0" smtClean="0"/>
          </a:p>
          <a:p>
            <a:pPr>
              <a:lnSpc>
                <a:spcPct val="130000"/>
              </a:lnSpc>
              <a:defRPr/>
            </a:pPr>
            <a:r>
              <a:rPr lang="tr-TR" altLang="tr-TR" sz="2800" dirty="0" err="1" smtClean="0"/>
              <a:t>Phase</a:t>
            </a:r>
            <a:r>
              <a:rPr lang="tr-TR" altLang="tr-TR" sz="2800" dirty="0" smtClean="0"/>
              <a:t>-I </a:t>
            </a:r>
            <a:r>
              <a:rPr lang="tr-TR" altLang="tr-TR" sz="2800" dirty="0" err="1" smtClean="0"/>
              <a:t>Unit</a:t>
            </a:r>
            <a:endParaRPr lang="tr-TR" altLang="tr-TR" sz="2800" dirty="0" smtClean="0"/>
          </a:p>
          <a:p>
            <a:pPr>
              <a:lnSpc>
                <a:spcPct val="130000"/>
              </a:lnSpc>
              <a:defRPr/>
            </a:pPr>
            <a:r>
              <a:rPr lang="tr-TR" altLang="tr-TR" sz="2800" dirty="0" err="1" smtClean="0"/>
              <a:t>Pediatrics</a:t>
            </a:r>
            <a:r>
              <a:rPr lang="tr-TR" altLang="tr-TR" sz="2800" dirty="0" smtClean="0"/>
              <a:t> </a:t>
            </a:r>
            <a:r>
              <a:rPr lang="tr-TR" altLang="tr-TR" sz="2800" dirty="0" err="1" smtClean="0"/>
              <a:t>Hospital</a:t>
            </a:r>
            <a:endParaRPr lang="tr-TR" altLang="tr-TR" sz="2800" dirty="0" smtClean="0"/>
          </a:p>
          <a:p>
            <a:pPr>
              <a:lnSpc>
                <a:spcPct val="130000"/>
              </a:lnSpc>
              <a:defRPr/>
            </a:pPr>
            <a:endParaRPr lang="tr-TR" altLang="tr-TR" sz="2800"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TotalTime>
  <Words>650</Words>
  <Application>Microsoft Office PowerPoint</Application>
  <PresentationFormat>On-screen Show (4:3)</PresentationFormat>
  <Paragraphs>120</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Şehir Hayatı</vt:lpstr>
      <vt:lpstr>Conference Series LLC Conferences</vt:lpstr>
      <vt:lpstr>OVERVIEW OF BIOAVAILABILITY/BIOEQUIVALENCE TRIALS IN A PHASE 1 CLINIC IN TURKEY </vt:lpstr>
      <vt:lpstr>Contents:</vt:lpstr>
      <vt:lpstr>PowerPoint Presentation</vt:lpstr>
      <vt:lpstr>PowerPoint Presentation</vt:lpstr>
      <vt:lpstr>PowerPoint Presentation</vt:lpstr>
      <vt:lpstr>PowerPoint Presentation</vt:lpstr>
      <vt:lpstr>Hakan Cetinsaya Good Clinical Practice and Research Center (Phase - I Unit) </vt:lpstr>
      <vt:lpstr>We have 5 hospitals and 1 special unit</vt:lpstr>
      <vt:lpstr>PowerPoint Presentation</vt:lpstr>
      <vt:lpstr>PowerPoint Presentation</vt:lpstr>
      <vt:lpstr>PowerPoint Presentation</vt:lpstr>
      <vt:lpstr>Medicine Groups</vt:lpstr>
      <vt:lpstr>CNS Medicine Groups</vt:lpstr>
      <vt:lpstr>CNS medicine groups and years</vt:lpstr>
      <vt:lpstr>PowerPoint Presentation</vt:lpstr>
      <vt:lpstr>List of the inspected authorities</vt:lpstr>
      <vt:lpstr>Erciyes University Medical Faculty Phase -I-Unit</vt:lpstr>
      <vt:lpstr>Erciyes University Medical Faculty Phase -I-Unit</vt:lpstr>
      <vt:lpstr>Erciyes University Medical Faculty Phase -I-Unit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BIOAVAILABILITY/BIOEQUIVALENCE TRIALS IN A PHASE 1 CLINIC IN TURKEY </dc:title>
  <dc:creator>OEM</dc:creator>
  <cp:lastModifiedBy>Babe</cp:lastModifiedBy>
  <cp:revision>68</cp:revision>
  <dcterms:created xsi:type="dcterms:W3CDTF">2016-08-15T11:40:23Z</dcterms:created>
  <dcterms:modified xsi:type="dcterms:W3CDTF">2016-09-07T09:31:17Z</dcterms:modified>
</cp:coreProperties>
</file>