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da Pajalic" initials="ZP" lastIdx="0" clrIdx="0">
    <p:extLst>
      <p:ext uri="{19B8F6BF-5375-455C-9EA6-DF929625EA0E}">
        <p15:presenceInfo xmlns:p15="http://schemas.microsoft.com/office/powerpoint/2012/main" userId="S-1-5-21-1863720338-3756794802-1280956878-10886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18671-5CD8-4915-A251-CDC1C8161C45}" type="datetimeFigureOut">
              <a:rPr lang="en-US" smtClean="0"/>
              <a:t>2/22/2016</a:t>
            </a:fld>
            <a:endParaRPr lang="en-US"/>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361A6E-EE38-4BB9-B4E0-DD1000D01056}" type="slidenum">
              <a:rPr lang="en-US" smtClean="0"/>
              <a:t>‹#›</a:t>
            </a:fld>
            <a:endParaRPr lang="en-US"/>
          </a:p>
        </p:txBody>
      </p:sp>
    </p:spTree>
    <p:extLst>
      <p:ext uri="{BB962C8B-B14F-4D97-AF65-F5344CB8AC3E}">
        <p14:creationId xmlns:p14="http://schemas.microsoft.com/office/powerpoint/2010/main" val="57726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10"/>
          </p:nvPr>
        </p:nvSpPr>
        <p:spPr/>
        <p:txBody>
          <a:bodyPr/>
          <a:lstStyle/>
          <a:p>
            <a:fld id="{76361A6E-EE38-4BB9-B4E0-DD1000D01056}" type="slidenum">
              <a:rPr lang="en-US" smtClean="0"/>
              <a:t>1</a:t>
            </a:fld>
            <a:endParaRPr lang="en-US"/>
          </a:p>
        </p:txBody>
      </p:sp>
    </p:spTree>
    <p:extLst>
      <p:ext uri="{BB962C8B-B14F-4D97-AF65-F5344CB8AC3E}">
        <p14:creationId xmlns:p14="http://schemas.microsoft.com/office/powerpoint/2010/main" val="2037617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p>
        </p:txBody>
      </p:sp>
      <p:sp>
        <p:nvSpPr>
          <p:cNvPr id="4" name="Plassholder for lysbildenummer 3"/>
          <p:cNvSpPr>
            <a:spLocks noGrp="1"/>
          </p:cNvSpPr>
          <p:nvPr>
            <p:ph type="sldNum" sz="quarter" idx="10"/>
          </p:nvPr>
        </p:nvSpPr>
        <p:spPr/>
        <p:txBody>
          <a:bodyPr/>
          <a:lstStyle/>
          <a:p>
            <a:fld id="{76361A6E-EE38-4BB9-B4E0-DD1000D01056}" type="slidenum">
              <a:rPr lang="en-US" smtClean="0"/>
              <a:t>3</a:t>
            </a:fld>
            <a:endParaRPr lang="en-US"/>
          </a:p>
        </p:txBody>
      </p:sp>
    </p:spTree>
    <p:extLst>
      <p:ext uri="{BB962C8B-B14F-4D97-AF65-F5344CB8AC3E}">
        <p14:creationId xmlns:p14="http://schemas.microsoft.com/office/powerpoint/2010/main" val="2087714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en-US"/>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410206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383687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424342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2435740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265204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dato 4"/>
          <p:cNvSpPr>
            <a:spLocks noGrp="1"/>
          </p:cNvSpPr>
          <p:nvPr>
            <p:ph type="dt" sz="half" idx="10"/>
          </p:nvPr>
        </p:nvSpPr>
        <p:spPr/>
        <p:txBody>
          <a:bodyPr/>
          <a:lstStyle/>
          <a:p>
            <a:r>
              <a:rPr lang="en-US" smtClean="0"/>
              <a:t>2/18/2016</a:t>
            </a:r>
            <a:endParaRPr lang="en-US"/>
          </a:p>
        </p:txBody>
      </p:sp>
      <p:sp>
        <p:nvSpPr>
          <p:cNvPr id="6" name="Plassholder for bunntekst 5"/>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7" name="Plassholder for lysbildenummer 6"/>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1319223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7" name="Plassholder for dato 6"/>
          <p:cNvSpPr>
            <a:spLocks noGrp="1"/>
          </p:cNvSpPr>
          <p:nvPr>
            <p:ph type="dt" sz="half" idx="10"/>
          </p:nvPr>
        </p:nvSpPr>
        <p:spPr/>
        <p:txBody>
          <a:bodyPr/>
          <a:lstStyle/>
          <a:p>
            <a:r>
              <a:rPr lang="en-US" smtClean="0"/>
              <a:t>2/18/2016</a:t>
            </a:r>
            <a:endParaRPr lang="en-US"/>
          </a:p>
        </p:txBody>
      </p:sp>
      <p:sp>
        <p:nvSpPr>
          <p:cNvPr id="8" name="Plassholder for bunntekst 7"/>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9" name="Plassholder for lysbildenummer 8"/>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3835945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en-US"/>
          </a:p>
        </p:txBody>
      </p:sp>
      <p:sp>
        <p:nvSpPr>
          <p:cNvPr id="3" name="Plassholder for dato 2"/>
          <p:cNvSpPr>
            <a:spLocks noGrp="1"/>
          </p:cNvSpPr>
          <p:nvPr>
            <p:ph type="dt" sz="half" idx="10"/>
          </p:nvPr>
        </p:nvSpPr>
        <p:spPr/>
        <p:txBody>
          <a:bodyPr/>
          <a:lstStyle/>
          <a:p>
            <a:r>
              <a:rPr lang="en-US" smtClean="0"/>
              <a:t>2/18/2016</a:t>
            </a:r>
            <a:endParaRPr lang="en-US"/>
          </a:p>
        </p:txBody>
      </p:sp>
      <p:sp>
        <p:nvSpPr>
          <p:cNvPr id="4" name="Plassholder for bunntekst 3"/>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5" name="Plassholder for lysbildenummer 4"/>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179885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r>
              <a:rPr lang="en-US" smtClean="0"/>
              <a:t>2/18/2016</a:t>
            </a:r>
            <a:endParaRPr lang="en-US"/>
          </a:p>
        </p:txBody>
      </p:sp>
      <p:sp>
        <p:nvSpPr>
          <p:cNvPr id="3" name="Plassholder for bunntekst 2"/>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4" name="Plassholder for lysbildenummer 3"/>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33694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r>
              <a:rPr lang="en-US" smtClean="0"/>
              <a:t>2/18/2016</a:t>
            </a:r>
            <a:endParaRPr lang="en-US"/>
          </a:p>
        </p:txBody>
      </p:sp>
      <p:sp>
        <p:nvSpPr>
          <p:cNvPr id="6" name="Plassholder for bunntekst 5"/>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7" name="Plassholder for lysbildenummer 6"/>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3891448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r>
              <a:rPr lang="en-US" smtClean="0"/>
              <a:t>2/18/2016</a:t>
            </a:r>
            <a:endParaRPr lang="en-US"/>
          </a:p>
        </p:txBody>
      </p:sp>
      <p:sp>
        <p:nvSpPr>
          <p:cNvPr id="6" name="Plassholder for bunntekst 5"/>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7" name="Plassholder for lysbildenummer 6"/>
          <p:cNvSpPr>
            <a:spLocks noGrp="1"/>
          </p:cNvSpPr>
          <p:nvPr>
            <p:ph type="sldNum" sz="quarter" idx="12"/>
          </p:nvPr>
        </p:nvSpPr>
        <p:spPr/>
        <p:txBody>
          <a:bodyPr/>
          <a:lstStyle/>
          <a:p>
            <a:fld id="{6BFDCCFC-E849-49A6-9DC6-0C0B0A467A39}" type="slidenum">
              <a:rPr lang="en-US" smtClean="0"/>
              <a:t>‹#›</a:t>
            </a:fld>
            <a:endParaRPr lang="en-US"/>
          </a:p>
        </p:txBody>
      </p:sp>
    </p:spTree>
    <p:extLst>
      <p:ext uri="{BB962C8B-B14F-4D97-AF65-F5344CB8AC3E}">
        <p14:creationId xmlns:p14="http://schemas.microsoft.com/office/powerpoint/2010/main" val="221139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2/18/2016</a:t>
            </a:r>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FDCCFC-E849-49A6-9DC6-0C0B0A467A39}" type="slidenum">
              <a:rPr lang="en-US" smtClean="0"/>
              <a:t>‹#›</a:t>
            </a:fld>
            <a:endParaRPr lang="en-US"/>
          </a:p>
        </p:txBody>
      </p:sp>
    </p:spTree>
    <p:extLst>
      <p:ext uri="{BB962C8B-B14F-4D97-AF65-F5344CB8AC3E}">
        <p14:creationId xmlns:p14="http://schemas.microsoft.com/office/powerpoint/2010/main" val="3781742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665018"/>
            <a:ext cx="9144000" cy="2571895"/>
          </a:xfrm>
        </p:spPr>
        <p:txBody>
          <a:bodyPr>
            <a:normAutofit fontScale="90000"/>
          </a:bodyPr>
          <a:lstStyle/>
          <a:p>
            <a:r>
              <a:rPr lang="en-US" sz="4000" dirty="0"/>
              <a:t>Computer-based training program for health- and </a:t>
            </a:r>
            <a:r>
              <a:rPr lang="en-US" sz="4000" dirty="0" smtClean="0"/>
              <a:t>care </a:t>
            </a:r>
            <a:r>
              <a:rPr lang="en-US" sz="4000" dirty="0"/>
              <a:t>professionals involved in breastfeeding support, an intervention project that involve decision makers, professionals and care users</a:t>
            </a:r>
            <a:endParaRPr lang="en-US" sz="4000" dirty="0"/>
          </a:p>
        </p:txBody>
      </p:sp>
      <p:sp>
        <p:nvSpPr>
          <p:cNvPr id="3" name="Undertittel 2"/>
          <p:cNvSpPr>
            <a:spLocks noGrp="1"/>
          </p:cNvSpPr>
          <p:nvPr>
            <p:ph type="subTitle" idx="1"/>
          </p:nvPr>
        </p:nvSpPr>
        <p:spPr>
          <a:xfrm>
            <a:off x="1524000" y="3602038"/>
            <a:ext cx="9144000" cy="2754312"/>
          </a:xfrm>
        </p:spPr>
        <p:txBody>
          <a:bodyPr>
            <a:normAutofit/>
          </a:bodyPr>
          <a:lstStyle/>
          <a:p>
            <a:pPr algn="l"/>
            <a:endParaRPr lang="en-US" sz="1200"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1</a:t>
            </a:fld>
            <a:endParaRPr lang="en-US"/>
          </a:p>
        </p:txBody>
      </p:sp>
    </p:spTree>
    <p:extLst>
      <p:ext uri="{BB962C8B-B14F-4D97-AF65-F5344CB8AC3E}">
        <p14:creationId xmlns:p14="http://schemas.microsoft.com/office/powerpoint/2010/main" val="66675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lstStyle/>
          <a:p>
            <a:pPr marL="0" indent="0">
              <a:buNone/>
            </a:pPr>
            <a:r>
              <a:rPr lang="en-US" dirty="0"/>
              <a:t>There is an urgent need to facilitate the development of more effective breastfeeding support strategies. The desired research will focus on knowledge-based service innovation that include intervention in form of computer-based training program aimed for training of health and care professionals involved in breastfeeding support. </a:t>
            </a:r>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2</a:t>
            </a:fld>
            <a:endParaRPr lang="en-US"/>
          </a:p>
        </p:txBody>
      </p:sp>
    </p:spTree>
    <p:extLst>
      <p:ext uri="{BB962C8B-B14F-4D97-AF65-F5344CB8AC3E}">
        <p14:creationId xmlns:p14="http://schemas.microsoft.com/office/powerpoint/2010/main" val="417143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dirty="0"/>
          </a:p>
        </p:txBody>
      </p:sp>
      <p:sp>
        <p:nvSpPr>
          <p:cNvPr id="3" name="Plassholder for innhold 2"/>
          <p:cNvSpPr>
            <a:spLocks noGrp="1"/>
          </p:cNvSpPr>
          <p:nvPr>
            <p:ph idx="1"/>
          </p:nvPr>
        </p:nvSpPr>
        <p:spPr/>
        <p:txBody>
          <a:bodyPr/>
          <a:lstStyle/>
          <a:p>
            <a:r>
              <a:rPr lang="en-US" dirty="0" smtClean="0"/>
              <a:t>Ambition with this project is to contribute to increased breastfeeding frequency by increasing competence in professional support in related healthcare services and midwife education program.</a:t>
            </a:r>
          </a:p>
          <a:p>
            <a:pPr marL="0" indent="0">
              <a:buNone/>
            </a:pPr>
            <a:endParaRPr lang="en-US" dirty="0" smtClean="0"/>
          </a:p>
          <a:p>
            <a:r>
              <a:rPr lang="en-US" dirty="0" smtClean="0"/>
              <a:t>The studies showed that the deficit in knowledge, counselling skills, conflicting advice and negative attitude from professionals are main barriers for women to start with breastfeeding.</a:t>
            </a:r>
          </a:p>
          <a:p>
            <a:pPr marL="0" indent="0">
              <a:buNone/>
            </a:pP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3</a:t>
            </a:fld>
            <a:endParaRPr lang="en-US"/>
          </a:p>
        </p:txBody>
      </p:sp>
    </p:spTree>
    <p:extLst>
      <p:ext uri="{BB962C8B-B14F-4D97-AF65-F5344CB8AC3E}">
        <p14:creationId xmlns:p14="http://schemas.microsoft.com/office/powerpoint/2010/main" val="2876062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lstStyle/>
          <a:p>
            <a:r>
              <a:rPr lang="en-US" dirty="0" smtClean="0"/>
              <a:t>The Norwegian Directorate of Health recommend individual breastfeeding support and counselling in accordance to World Health Organization's 10 steps to successful breastfeeding.</a:t>
            </a:r>
          </a:p>
          <a:p>
            <a:r>
              <a:rPr lang="en-US" dirty="0" smtClean="0"/>
              <a:t>In consideration to those demands, the healthcare personnel have responsibility to be educated continuously.</a:t>
            </a: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4</a:t>
            </a:fld>
            <a:endParaRPr lang="en-US"/>
          </a:p>
        </p:txBody>
      </p:sp>
    </p:spTree>
    <p:extLst>
      <p:ext uri="{BB962C8B-B14F-4D97-AF65-F5344CB8AC3E}">
        <p14:creationId xmlns:p14="http://schemas.microsoft.com/office/powerpoint/2010/main" val="1880708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lstStyle/>
          <a:p>
            <a:r>
              <a:rPr lang="en-US" dirty="0"/>
              <a:t>There is also an urgent need for evidence based technical solutions as a professional support for the professionals to more effectively implement new research in practice.</a:t>
            </a: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5</a:t>
            </a:fld>
            <a:endParaRPr lang="en-US"/>
          </a:p>
        </p:txBody>
      </p:sp>
    </p:spTree>
    <p:extLst>
      <p:ext uri="{BB962C8B-B14F-4D97-AF65-F5344CB8AC3E}">
        <p14:creationId xmlns:p14="http://schemas.microsoft.com/office/powerpoint/2010/main" val="2782031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normAutofit/>
          </a:bodyPr>
          <a:lstStyle/>
          <a:p>
            <a:r>
              <a:rPr lang="en-US" dirty="0"/>
              <a:t>The overall aim for the project is to implement and evaluate new innovative solutions in order to improve long-term strategies for professional support and quality of care, related to knowledge-based breastfeeding support. The design method for the project is longitudinal randomized controlled intervention trial.  </a:t>
            </a: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6</a:t>
            </a:fld>
            <a:endParaRPr lang="en-US"/>
          </a:p>
        </p:txBody>
      </p:sp>
    </p:spTree>
    <p:extLst>
      <p:ext uri="{BB962C8B-B14F-4D97-AF65-F5344CB8AC3E}">
        <p14:creationId xmlns:p14="http://schemas.microsoft.com/office/powerpoint/2010/main" val="4233110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lstStyle/>
          <a:p>
            <a:r>
              <a:rPr lang="en-US" dirty="0"/>
              <a:t>The intervention will be computer-based training education program developed in collaboration with decision-makers, professionals and researchers. Data will be gained before and after intervention by using: Breastfeeding attitudes among counselling health professionals (An instrument based on WHO standards was developed to measure breastfeeding attitudes), Mother-to-infant Relation and Feelings (MIRF) scale and Mother-Perceived-Professional-Professional support (</a:t>
            </a:r>
            <a:r>
              <a:rPr lang="en-US" dirty="0" err="1"/>
              <a:t>MoPPS</a:t>
            </a:r>
            <a:r>
              <a:rPr lang="en-US" dirty="0"/>
              <a:t>) scale.</a:t>
            </a: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7</a:t>
            </a:fld>
            <a:endParaRPr lang="en-US"/>
          </a:p>
        </p:txBody>
      </p:sp>
    </p:spTree>
    <p:extLst>
      <p:ext uri="{BB962C8B-B14F-4D97-AF65-F5344CB8AC3E}">
        <p14:creationId xmlns:p14="http://schemas.microsoft.com/office/powerpoint/2010/main" val="2469312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en-US"/>
          </a:p>
        </p:txBody>
      </p:sp>
      <p:sp>
        <p:nvSpPr>
          <p:cNvPr id="3" name="Plassholder for innhold 2"/>
          <p:cNvSpPr>
            <a:spLocks noGrp="1"/>
          </p:cNvSpPr>
          <p:nvPr>
            <p:ph idx="1"/>
          </p:nvPr>
        </p:nvSpPr>
        <p:spPr/>
        <p:txBody>
          <a:bodyPr/>
          <a:lstStyle/>
          <a:p>
            <a:r>
              <a:rPr lang="en-US" dirty="0"/>
              <a:t>For successful intervention, it is important that decision-makers are involved in the research process, so that suggested changes can be possible if they actively participate and encourage the project as well as the adoption of research results in practice. Involvement of stakeholders in the research demand facilitation of the research process. This can enable cooperation by using project management techniques as co-counselling and clinical reflection. </a:t>
            </a:r>
            <a:endParaRPr lang="en-US" dirty="0"/>
          </a:p>
        </p:txBody>
      </p:sp>
      <p:sp>
        <p:nvSpPr>
          <p:cNvPr id="4" name="Plassholder for dato 3"/>
          <p:cNvSpPr>
            <a:spLocks noGrp="1"/>
          </p:cNvSpPr>
          <p:nvPr>
            <p:ph type="dt" sz="half" idx="10"/>
          </p:nvPr>
        </p:nvSpPr>
        <p:spPr/>
        <p:txBody>
          <a:bodyPr/>
          <a:lstStyle/>
          <a:p>
            <a:r>
              <a:rPr lang="en-US" smtClean="0"/>
              <a:t>2/18/2016</a:t>
            </a:r>
            <a:endParaRPr lang="en-US"/>
          </a:p>
        </p:txBody>
      </p:sp>
      <p:sp>
        <p:nvSpPr>
          <p:cNvPr id="5" name="Plassholder for bunntekst 4"/>
          <p:cNvSpPr>
            <a:spLocks noGrp="1"/>
          </p:cNvSpPr>
          <p:nvPr>
            <p:ph type="ftr" sz="quarter" idx="11"/>
          </p:nvPr>
        </p:nvSpPr>
        <p:spPr/>
        <p:txBody>
          <a:bodyPr/>
          <a:lstStyle/>
          <a:p>
            <a:r>
              <a:rPr lang="en-US" smtClean="0"/>
              <a:t>Presenatation at World Congress on Public Health and Nutrition March 10-12, 2016 Madrid, Spain </a:t>
            </a:r>
            <a:endParaRPr lang="en-US"/>
          </a:p>
        </p:txBody>
      </p:sp>
      <p:sp>
        <p:nvSpPr>
          <p:cNvPr id="6" name="Plassholder for lysbildenummer 5"/>
          <p:cNvSpPr>
            <a:spLocks noGrp="1"/>
          </p:cNvSpPr>
          <p:nvPr>
            <p:ph type="sldNum" sz="quarter" idx="12"/>
          </p:nvPr>
        </p:nvSpPr>
        <p:spPr/>
        <p:txBody>
          <a:bodyPr/>
          <a:lstStyle/>
          <a:p>
            <a:fld id="{6BFDCCFC-E849-49A6-9DC6-0C0B0A467A39}" type="slidenum">
              <a:rPr lang="en-US" smtClean="0"/>
              <a:t>8</a:t>
            </a:fld>
            <a:endParaRPr lang="en-US"/>
          </a:p>
        </p:txBody>
      </p:sp>
    </p:spTree>
    <p:extLst>
      <p:ext uri="{BB962C8B-B14F-4D97-AF65-F5344CB8AC3E}">
        <p14:creationId xmlns:p14="http://schemas.microsoft.com/office/powerpoint/2010/main" val="120370184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521</Words>
  <Application>Microsoft Office PowerPoint</Application>
  <PresentationFormat>Widescreen</PresentationFormat>
  <Paragraphs>37</Paragraphs>
  <Slides>8</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vt:lpstr>
      <vt:lpstr>Calibri</vt:lpstr>
      <vt:lpstr>Calibri Light</vt:lpstr>
      <vt:lpstr>Office-tema</vt:lpstr>
      <vt:lpstr>Computer-based training program for health- and care professionals involved in breastfeeding support, an intervention project that involve decision makers, professionals and care users</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Høgskolen i Oslo og Akershus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Computer-based training program for health- and acre professionals involved in breastfeeding support, an intervention project that involve decision makers, professionals and care users</dc:title>
  <dc:creator>Zada Pajalic</dc:creator>
  <cp:lastModifiedBy>Zada Pajalic</cp:lastModifiedBy>
  <cp:revision>9</cp:revision>
  <dcterms:created xsi:type="dcterms:W3CDTF">2016-02-18T10:08:38Z</dcterms:created>
  <dcterms:modified xsi:type="dcterms:W3CDTF">2016-02-22T06:54:56Z</dcterms:modified>
</cp:coreProperties>
</file>