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73" r:id="rId3"/>
    <p:sldId id="274" r:id="rId4"/>
    <p:sldId id="258" r:id="rId5"/>
    <p:sldId id="270" r:id="rId6"/>
    <p:sldId id="260" r:id="rId7"/>
    <p:sldId id="269" r:id="rId8"/>
    <p:sldId id="271" r:id="rId9"/>
    <p:sldId id="262" r:id="rId10"/>
    <p:sldId id="263" r:id="rId11"/>
    <p:sldId id="264" r:id="rId12"/>
    <p:sldId id="267" r:id="rId13"/>
    <p:sldId id="265"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F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67025" autoAdjust="0"/>
  </p:normalViewPr>
  <p:slideViewPr>
    <p:cSldViewPr snapToGrid="0">
      <p:cViewPr>
        <p:scale>
          <a:sx n="82" d="100"/>
          <a:sy n="82" d="100"/>
        </p:scale>
        <p:origin x="-25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DEE8A-DF7E-4D80-84AB-04D7AB16C474}" type="datetimeFigureOut">
              <a:rPr lang="en-US" smtClean="0"/>
              <a:t>10/14/2015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D7440-FEC7-40C3-9F4E-97FE5B5A62CA}" type="slidenum">
              <a:rPr lang="en-US" smtClean="0"/>
              <a:t>‹#›</a:t>
            </a:fld>
            <a:endParaRPr lang="en-US"/>
          </a:p>
        </p:txBody>
      </p:sp>
    </p:spTree>
    <p:extLst>
      <p:ext uri="{BB962C8B-B14F-4D97-AF65-F5344CB8AC3E}">
        <p14:creationId xmlns:p14="http://schemas.microsoft.com/office/powerpoint/2010/main" val="94397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My presentation:</a:t>
            </a:r>
          </a:p>
          <a:p>
            <a:endParaRPr lang="en-US" dirty="0" smtClean="0"/>
          </a:p>
          <a:p>
            <a:r>
              <a:rPr lang="en-US" dirty="0" smtClean="0"/>
              <a:t>Studying</a:t>
            </a:r>
            <a:r>
              <a:rPr lang="en-US" baseline="0" dirty="0" smtClean="0"/>
              <a:t> the consecutive ring formation from a pulsed jet, and the subsequent ring interaction behavior.</a:t>
            </a:r>
          </a:p>
          <a:p>
            <a:endParaRPr lang="en-US" dirty="0" smtClean="0"/>
          </a:p>
        </p:txBody>
      </p:sp>
      <p:sp>
        <p:nvSpPr>
          <p:cNvPr id="4" name="Slide Number Placeholder 3"/>
          <p:cNvSpPr>
            <a:spLocks noGrp="1"/>
          </p:cNvSpPr>
          <p:nvPr>
            <p:ph type="sldNum" sz="quarter" idx="10"/>
          </p:nvPr>
        </p:nvSpPr>
        <p:spPr/>
        <p:txBody>
          <a:bodyPr/>
          <a:lstStyle/>
          <a:p>
            <a:fld id="{E81D7440-FEC7-40C3-9F4E-97FE5B5A62CA}" type="slidenum">
              <a:rPr lang="en-US" smtClean="0"/>
              <a:t>3</a:t>
            </a:fld>
            <a:endParaRPr lang="en-US"/>
          </a:p>
        </p:txBody>
      </p:sp>
    </p:spTree>
    <p:extLst>
      <p:ext uri="{BB962C8B-B14F-4D97-AF65-F5344CB8AC3E}">
        <p14:creationId xmlns:p14="http://schemas.microsoft.com/office/powerpoint/2010/main" val="2506211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That data is collected for each iteration of pulse size and</a:t>
            </a:r>
            <a:r>
              <a:rPr lang="en-US" baseline="0" dirty="0" smtClean="0"/>
              <a:t> pulse gap with delta-t data recorded.</a:t>
            </a:r>
          </a:p>
          <a:p>
            <a:endParaRPr lang="en-US" baseline="0" dirty="0" smtClean="0"/>
          </a:p>
          <a:p>
            <a:r>
              <a:rPr lang="en-US" baseline="0" dirty="0" smtClean="0"/>
              <a:t>Here is some example data with pulse sizes ranging from 750 to 900ms. The y-axis designates the recorded delta-t, and the x-axis designates the respective gap time between pulses from approximately 100 to 500ms.</a:t>
            </a:r>
          </a:p>
          <a:p>
            <a:endParaRPr lang="en-US" baseline="0" dirty="0" smtClean="0"/>
          </a:p>
          <a:p>
            <a:r>
              <a:rPr lang="en-US" baseline="0" dirty="0" smtClean="0"/>
              <a:t>As you can see, as the gap between consecutive vortex rings gets larger, so too does the delta-t value. </a:t>
            </a:r>
          </a:p>
          <a:p>
            <a:endParaRPr lang="en-US" baseline="0" dirty="0" smtClean="0"/>
          </a:p>
          <a:p>
            <a:r>
              <a:rPr lang="en-US" baseline="0" dirty="0" smtClean="0"/>
              <a:t>The purpose here is to determine the max size that the trailing ring can grow to before shedding occurs for varying gap lengths between vortices. </a:t>
            </a:r>
          </a:p>
          <a:p>
            <a:endParaRPr lang="en-US" baseline="0" dirty="0" smtClean="0"/>
          </a:p>
          <a:p>
            <a:r>
              <a:rPr lang="en-US" baseline="0" dirty="0" smtClean="0"/>
              <a:t>In terms of momentum transfer, vortex shedding is less efficient, so minimizing it based on pulse frequency is interesting.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81D7440-FEC7-40C3-9F4E-97FE5B5A62CA}" type="slidenum">
              <a:rPr lang="en-US" smtClean="0"/>
              <a:t>12</a:t>
            </a:fld>
            <a:endParaRPr lang="en-US"/>
          </a:p>
        </p:txBody>
      </p:sp>
    </p:spTree>
    <p:extLst>
      <p:ext uri="{BB962C8B-B14F-4D97-AF65-F5344CB8AC3E}">
        <p14:creationId xmlns:p14="http://schemas.microsoft.com/office/powerpoint/2010/main" val="428197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conclusion, our research</a:t>
            </a:r>
            <a:r>
              <a:rPr lang="en-US" baseline="0" dirty="0" smtClean="0"/>
              <a:t> examines the formation of consecutive vortex rings while varying their size and frequency.</a:t>
            </a:r>
          </a:p>
          <a:p>
            <a:endParaRPr lang="en-US" baseline="0" dirty="0" smtClean="0"/>
          </a:p>
          <a:p>
            <a:r>
              <a:rPr lang="en-US" baseline="0" dirty="0" smtClean="0"/>
              <a:t>Quantifies the momentum transfer to the surrounding fluid by evaluating the fluid circulation within the rings using digital partical image velocimetry.</a:t>
            </a:r>
          </a:p>
          <a:p>
            <a:endParaRPr lang="en-US" baseline="0" dirty="0" smtClean="0"/>
          </a:p>
          <a:p>
            <a:r>
              <a:rPr lang="en-US" baseline="0" dirty="0" smtClean="0"/>
              <a:t>Relates the time it takes for the trailing ring to reach maximum formation size, delta-t, to the time gap between consecutive rings.</a:t>
            </a:r>
          </a:p>
          <a:p>
            <a:endParaRPr lang="en-US" baseline="0" dirty="0" smtClean="0"/>
          </a:p>
          <a:p>
            <a:r>
              <a:rPr lang="en-US" baseline="0" dirty="0" smtClean="0"/>
              <a:t>If we would like to look at vortex rings as a method of propulsion, we first need to be able to quantify their behavior and understand them. Once they are more understood, we can evaluate potential uses.</a:t>
            </a:r>
          </a:p>
        </p:txBody>
      </p:sp>
      <p:sp>
        <p:nvSpPr>
          <p:cNvPr id="4" name="Slide Number Placeholder 3"/>
          <p:cNvSpPr>
            <a:spLocks noGrp="1"/>
          </p:cNvSpPr>
          <p:nvPr>
            <p:ph type="sldNum" sz="quarter" idx="10"/>
          </p:nvPr>
        </p:nvSpPr>
        <p:spPr/>
        <p:txBody>
          <a:bodyPr/>
          <a:lstStyle/>
          <a:p>
            <a:fld id="{E81D7440-FEC7-40C3-9F4E-97FE5B5A62CA}" type="slidenum">
              <a:rPr lang="en-US" smtClean="0"/>
              <a:t>13</a:t>
            </a:fld>
            <a:endParaRPr lang="en-US"/>
          </a:p>
        </p:txBody>
      </p:sp>
    </p:spTree>
    <p:extLst>
      <p:ext uri="{BB962C8B-B14F-4D97-AF65-F5344CB8AC3E}">
        <p14:creationId xmlns:p14="http://schemas.microsoft.com/office/powerpoint/2010/main" val="137284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sz="1200" dirty="0" smtClean="0"/>
          </a:p>
          <a:p>
            <a:r>
              <a:rPr lang="en-US" sz="1200" dirty="0" smtClean="0"/>
              <a:t>So, what is a vortex ring?</a:t>
            </a:r>
          </a:p>
          <a:p>
            <a:endParaRPr lang="en-US" sz="1200" dirty="0" smtClean="0"/>
          </a:p>
          <a:p>
            <a:r>
              <a:rPr lang="en-US" sz="1200" dirty="0" smtClean="0"/>
              <a:t>A</a:t>
            </a:r>
            <a:r>
              <a:rPr lang="en-US" sz="1200" baseline="0" dirty="0" smtClean="0"/>
              <a:t> vortex is a mass of fluid which has rotational momentum about an axis. If the axis is disposed into a circular form, the vortex becomes a vortex ring.</a:t>
            </a:r>
          </a:p>
          <a:p>
            <a:endParaRPr lang="en-US" sz="1200" baseline="0" dirty="0" smtClean="0"/>
          </a:p>
          <a:p>
            <a:r>
              <a:rPr lang="en-US" sz="1200" baseline="0" dirty="0" smtClean="0"/>
              <a:t>The image you can see is a cross-sectional diagram of a vortex ring with streamlines showing. </a:t>
            </a:r>
          </a:p>
          <a:p>
            <a:endParaRPr lang="en-US" sz="1200" baseline="0" dirty="0" smtClean="0"/>
          </a:p>
          <a:p>
            <a:r>
              <a:rPr lang="en-US" sz="1200" baseline="0" dirty="0" smtClean="0"/>
              <a:t>In the subject of propulsion, the most relevant aspect of vortex ring dynamics is it’s formation. During the formation, momentum is transferred into the surrounding fluid. The more efficient the momentum transfer, the more efficient the thurst generation.</a:t>
            </a:r>
            <a:endParaRPr lang="en-US" sz="1200" dirty="0" smtClean="0"/>
          </a:p>
        </p:txBody>
      </p:sp>
      <p:sp>
        <p:nvSpPr>
          <p:cNvPr id="4" name="Slide Number Placeholder 3"/>
          <p:cNvSpPr>
            <a:spLocks noGrp="1"/>
          </p:cNvSpPr>
          <p:nvPr>
            <p:ph type="sldNum" sz="quarter" idx="10"/>
          </p:nvPr>
        </p:nvSpPr>
        <p:spPr/>
        <p:txBody>
          <a:bodyPr/>
          <a:lstStyle/>
          <a:p>
            <a:fld id="{F152F9BD-73B3-E047-A4E5-535DCA82740A}" type="slidenum">
              <a:rPr lang="en-US" smtClean="0"/>
              <a:pPr/>
              <a:t>4</a:t>
            </a:fld>
            <a:endParaRPr lang="en-US"/>
          </a:p>
        </p:txBody>
      </p:sp>
    </p:spTree>
    <p:extLst>
      <p:ext uri="{BB962C8B-B14F-4D97-AF65-F5344CB8AC3E}">
        <p14:creationId xmlns:p14="http://schemas.microsoft.com/office/powerpoint/2010/main" val="4120913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order to study</a:t>
            </a:r>
            <a:r>
              <a:rPr lang="en-US" baseline="0" dirty="0" smtClean="0"/>
              <a:t> vortex ring formation we constructed an experimental apparatus.</a:t>
            </a:r>
          </a:p>
          <a:p>
            <a:endParaRPr lang="en-US" baseline="0" dirty="0" smtClean="0"/>
          </a:p>
          <a:p>
            <a:r>
              <a:rPr lang="en-US" baseline="0" dirty="0" smtClean="0"/>
              <a:t>We used a large clear acrylic tank filled with water. </a:t>
            </a:r>
          </a:p>
          <a:p>
            <a:endParaRPr lang="en-US" baseline="0" dirty="0" smtClean="0"/>
          </a:p>
          <a:p>
            <a:r>
              <a:rPr lang="en-US" baseline="0" dirty="0" smtClean="0"/>
              <a:t>Added computer controled linearly actuated piston to provide the pulse to the smaller piston. </a:t>
            </a:r>
          </a:p>
          <a:p>
            <a:endParaRPr lang="en-US" baseline="0" dirty="0" smtClean="0"/>
          </a:p>
          <a:p>
            <a:r>
              <a:rPr lang="en-US" baseline="0" dirty="0" smtClean="0"/>
              <a:t>Using the actuator, we can control the frequency and size of the vortex rings. </a:t>
            </a:r>
          </a:p>
          <a:p>
            <a:endParaRPr lang="en-US" baseline="0" dirty="0" smtClean="0"/>
          </a:p>
          <a:p>
            <a:r>
              <a:rPr lang="en-US" baseline="0" dirty="0" smtClean="0"/>
              <a:t>A laser sheet is then shone through the tank to bisect the vortex rings allowing the cross section to be seen.</a:t>
            </a:r>
            <a:endParaRPr lang="en-US" dirty="0"/>
          </a:p>
        </p:txBody>
      </p:sp>
      <p:sp>
        <p:nvSpPr>
          <p:cNvPr id="4" name="Slide Number Placeholder 3"/>
          <p:cNvSpPr>
            <a:spLocks noGrp="1"/>
          </p:cNvSpPr>
          <p:nvPr>
            <p:ph type="sldNum" sz="quarter" idx="10"/>
          </p:nvPr>
        </p:nvSpPr>
        <p:spPr/>
        <p:txBody>
          <a:bodyPr/>
          <a:lstStyle/>
          <a:p>
            <a:fld id="{E81D7440-FEC7-40C3-9F4E-97FE5B5A62CA}" type="slidenum">
              <a:rPr lang="en-US" smtClean="0"/>
              <a:t>5</a:t>
            </a:fld>
            <a:endParaRPr lang="en-US"/>
          </a:p>
        </p:txBody>
      </p:sp>
    </p:spTree>
    <p:extLst>
      <p:ext uri="{BB962C8B-B14F-4D97-AF65-F5344CB8AC3E}">
        <p14:creationId xmlns:p14="http://schemas.microsoft.com/office/powerpoint/2010/main" val="352550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As</a:t>
            </a:r>
            <a:r>
              <a:rPr lang="en-US" baseline="0" dirty="0" smtClean="0"/>
              <a:t> I mentioned, by controlling the pulse length we can control the ring size. Similarly, the gap between pulses controls the frequency. </a:t>
            </a:r>
          </a:p>
          <a:p>
            <a:endParaRPr lang="en-US" baseline="0" dirty="0" smtClean="0"/>
          </a:p>
          <a:p>
            <a:r>
              <a:rPr lang="en-US" baseline="0" dirty="0" smtClean="0"/>
              <a:t>As the pulse of fluid exits the piston, the shear layer between the moving fluid and the stationary fluid causes a rotation about an axis that is curved circular from the edge of the piston tube.</a:t>
            </a:r>
          </a:p>
          <a:p>
            <a:endParaRPr lang="en-US" baseline="0" dirty="0" smtClean="0"/>
          </a:p>
          <a:p>
            <a:r>
              <a:rPr lang="en-US" baseline="0" dirty="0" smtClean="0"/>
              <a:t>When the piston stops, the ring separates and propogates through the fluid.</a:t>
            </a:r>
          </a:p>
        </p:txBody>
      </p:sp>
      <p:sp>
        <p:nvSpPr>
          <p:cNvPr id="4" name="Slide Number Placeholder 3"/>
          <p:cNvSpPr>
            <a:spLocks noGrp="1"/>
          </p:cNvSpPr>
          <p:nvPr>
            <p:ph type="sldNum" sz="quarter" idx="10"/>
          </p:nvPr>
        </p:nvSpPr>
        <p:spPr/>
        <p:txBody>
          <a:bodyPr/>
          <a:lstStyle/>
          <a:p>
            <a:fld id="{F152F9BD-73B3-E047-A4E5-535DCA82740A}" type="slidenum">
              <a:rPr lang="en-US" smtClean="0"/>
              <a:pPr/>
              <a:t>6</a:t>
            </a:fld>
            <a:endParaRPr lang="en-US"/>
          </a:p>
        </p:txBody>
      </p:sp>
    </p:spTree>
    <p:extLst>
      <p:ext uri="{BB962C8B-B14F-4D97-AF65-F5344CB8AC3E}">
        <p14:creationId xmlns:p14="http://schemas.microsoft.com/office/powerpoint/2010/main" val="334324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fluid is seeded with millions of neutrally</a:t>
            </a:r>
            <a:r>
              <a:rPr lang="en-US" baseline="0" dirty="0" smtClean="0"/>
              <a:t> buoyant glass bead particles. Average particle diameter is 14 microns. </a:t>
            </a:r>
          </a:p>
          <a:p>
            <a:endParaRPr lang="en-US" baseline="0" dirty="0" smtClean="0"/>
          </a:p>
          <a:p>
            <a:r>
              <a:rPr lang="en-US" baseline="0" dirty="0" smtClean="0"/>
              <a:t>The laser sheet bisects the rings and illuminates the particles in the fluid. </a:t>
            </a:r>
          </a:p>
          <a:p>
            <a:endParaRPr lang="en-US" baseline="0" dirty="0" smtClean="0"/>
          </a:p>
          <a:p>
            <a:r>
              <a:rPr lang="en-US" baseline="0" dirty="0" smtClean="0"/>
              <a:t>Using digital partical image velocimetry we are able to evaluate the fluid motion and in turn the circulation of the vortex rings. </a:t>
            </a:r>
          </a:p>
          <a:p>
            <a:endParaRPr lang="en-US" baseline="0" dirty="0" smtClean="0"/>
          </a:p>
          <a:p>
            <a:r>
              <a:rPr lang="en-US" baseline="0" dirty="0" smtClean="0"/>
              <a:t>Since the circulation is proportional to the momentum we can then quantify the momentum transfer to the surrounding fluid.</a:t>
            </a:r>
          </a:p>
        </p:txBody>
      </p:sp>
      <p:sp>
        <p:nvSpPr>
          <p:cNvPr id="4" name="Slide Number Placeholder 3"/>
          <p:cNvSpPr>
            <a:spLocks noGrp="1"/>
          </p:cNvSpPr>
          <p:nvPr>
            <p:ph type="sldNum" sz="quarter" idx="10"/>
          </p:nvPr>
        </p:nvSpPr>
        <p:spPr/>
        <p:txBody>
          <a:bodyPr/>
          <a:lstStyle/>
          <a:p>
            <a:fld id="{E81D7440-FEC7-40C3-9F4E-97FE5B5A62CA}" type="slidenum">
              <a:rPr lang="en-US" smtClean="0"/>
              <a:t>7</a:t>
            </a:fld>
            <a:endParaRPr lang="en-US"/>
          </a:p>
        </p:txBody>
      </p:sp>
    </p:spTree>
    <p:extLst>
      <p:ext uri="{BB962C8B-B14F-4D97-AF65-F5344CB8AC3E}">
        <p14:creationId xmlns:p14="http://schemas.microsoft.com/office/powerpoint/2010/main" val="2855071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Visually, DPIV allows us to generate a fluid</a:t>
            </a:r>
            <a:r>
              <a:rPr lang="en-US" baseline="0" dirty="0" smtClean="0"/>
              <a:t> flow field. </a:t>
            </a:r>
          </a:p>
          <a:p>
            <a:endParaRPr lang="en-US" baseline="0" dirty="0" smtClean="0"/>
          </a:p>
          <a:p>
            <a:r>
              <a:rPr lang="en-US" baseline="0" dirty="0" smtClean="0"/>
              <a:t>This is a cross-sectional view of the rings exiting the piston tube. </a:t>
            </a:r>
          </a:p>
          <a:p>
            <a:endParaRPr lang="en-US" baseline="0" dirty="0" smtClean="0"/>
          </a:p>
          <a:p>
            <a:r>
              <a:rPr lang="en-US" baseline="0" dirty="0" smtClean="0"/>
              <a:t>Here you can see the longer arrows indicate areas of higher velocity. If you look closely, you can see the first ring, a gap, then a trailing ring.</a:t>
            </a:r>
          </a:p>
          <a:p>
            <a:endParaRPr lang="en-US" baseline="0" dirty="0" smtClean="0"/>
          </a:p>
          <a:p>
            <a:r>
              <a:rPr lang="en-US" baseline="0" dirty="0" smtClean="0"/>
              <a:t>From this velocity data we are able to compute the circulation.</a:t>
            </a:r>
            <a:endParaRPr lang="en-US" dirty="0"/>
          </a:p>
        </p:txBody>
      </p:sp>
      <p:sp>
        <p:nvSpPr>
          <p:cNvPr id="4" name="Slide Number Placeholder 3"/>
          <p:cNvSpPr>
            <a:spLocks noGrp="1"/>
          </p:cNvSpPr>
          <p:nvPr>
            <p:ph type="sldNum" sz="quarter" idx="10"/>
          </p:nvPr>
        </p:nvSpPr>
        <p:spPr/>
        <p:txBody>
          <a:bodyPr/>
          <a:lstStyle/>
          <a:p>
            <a:fld id="{E81D7440-FEC7-40C3-9F4E-97FE5B5A62CA}" type="slidenum">
              <a:rPr lang="en-US" smtClean="0"/>
              <a:t>8</a:t>
            </a:fld>
            <a:endParaRPr lang="en-US"/>
          </a:p>
        </p:txBody>
      </p:sp>
    </p:spTree>
    <p:extLst>
      <p:ext uri="{BB962C8B-B14F-4D97-AF65-F5344CB8AC3E}">
        <p14:creationId xmlns:p14="http://schemas.microsoft.com/office/powerpoint/2010/main" val="1354711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Circulation is defined as the line integral</a:t>
            </a:r>
            <a:r>
              <a:rPr lang="en-US" baseline="0" dirty="0" smtClean="0"/>
              <a:t> of velocity or area integral of vorticity, so the velocity data is then converted into circulation which can then be plotted.</a:t>
            </a:r>
          </a:p>
          <a:p>
            <a:endParaRPr lang="en-US" baseline="0" dirty="0" smtClean="0"/>
          </a:p>
          <a:p>
            <a:r>
              <a:rPr lang="en-US" baseline="0" dirty="0" smtClean="0"/>
              <a:t>The primary and trialing vortices are more clearly seen here. </a:t>
            </a:r>
          </a:p>
          <a:p>
            <a:endParaRPr lang="en-US" baseline="0" dirty="0" smtClean="0"/>
          </a:p>
          <a:p>
            <a:r>
              <a:rPr lang="en-US" baseline="0" dirty="0" smtClean="0"/>
              <a:t>The red/blue color depicts the direction of the circulation within this cross-section. The blue representing clockwise and the red counterclockwise. </a:t>
            </a:r>
            <a:endParaRPr lang="en-US" dirty="0"/>
          </a:p>
        </p:txBody>
      </p:sp>
      <p:sp>
        <p:nvSpPr>
          <p:cNvPr id="4" name="Slide Number Placeholder 3"/>
          <p:cNvSpPr>
            <a:spLocks noGrp="1"/>
          </p:cNvSpPr>
          <p:nvPr>
            <p:ph type="sldNum" sz="quarter" idx="10"/>
          </p:nvPr>
        </p:nvSpPr>
        <p:spPr/>
        <p:txBody>
          <a:bodyPr/>
          <a:lstStyle/>
          <a:p>
            <a:fld id="{E81D7440-FEC7-40C3-9F4E-97FE5B5A62CA}" type="slidenum">
              <a:rPr lang="en-US" smtClean="0"/>
              <a:t>9</a:t>
            </a:fld>
            <a:endParaRPr lang="en-US"/>
          </a:p>
        </p:txBody>
      </p:sp>
    </p:spTree>
    <p:extLst>
      <p:ext uri="{BB962C8B-B14F-4D97-AF65-F5344CB8AC3E}">
        <p14:creationId xmlns:p14="http://schemas.microsoft.com/office/powerpoint/2010/main" val="1230645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Each</a:t>
            </a:r>
            <a:r>
              <a:rPr lang="en-US" baseline="0" dirty="0" smtClean="0"/>
              <a:t> frame is then analyized. </a:t>
            </a:r>
          </a:p>
          <a:p>
            <a:endParaRPr lang="en-US" baseline="0" dirty="0" smtClean="0"/>
          </a:p>
          <a:p>
            <a:r>
              <a:rPr lang="en-US" baseline="0" dirty="0" smtClean="0"/>
              <a:t>In this frame you can clearly see the leading vortex… trailing vortex… and then the shedding. </a:t>
            </a:r>
          </a:p>
          <a:p>
            <a:endParaRPr lang="en-US" baseline="0" dirty="0" smtClean="0"/>
          </a:p>
          <a:p>
            <a:r>
              <a:rPr lang="en-US" baseline="0" dirty="0" smtClean="0"/>
              <a:t>Shedding occurs off the trailing vortex during formation when more energy is transferred to the ring than can be accepted. </a:t>
            </a:r>
          </a:p>
          <a:p>
            <a:endParaRPr lang="en-US" baseline="0" dirty="0" smtClean="0"/>
          </a:p>
          <a:p>
            <a:r>
              <a:rPr lang="en-US" baseline="0" dirty="0" smtClean="0"/>
              <a:t>You can see that trailing vortex size maxed out much less than that of the leading. This is due to how closely the trailing vortex was generated behind the leading ring; due to the flow induced by the leading ring, the interaction between the two rings cause the trailing ring to accelerate and to contract in size (smaller radius) , which limits the entrainment of the shear layer. Therefore, the trailing ring is smaller in size and shedding occurs when it reaches its limit.</a:t>
            </a:r>
          </a:p>
        </p:txBody>
      </p:sp>
      <p:sp>
        <p:nvSpPr>
          <p:cNvPr id="4" name="Slide Number Placeholder 3"/>
          <p:cNvSpPr>
            <a:spLocks noGrp="1"/>
          </p:cNvSpPr>
          <p:nvPr>
            <p:ph type="sldNum" sz="quarter" idx="10"/>
          </p:nvPr>
        </p:nvSpPr>
        <p:spPr/>
        <p:txBody>
          <a:bodyPr/>
          <a:lstStyle/>
          <a:p>
            <a:fld id="{E81D7440-FEC7-40C3-9F4E-97FE5B5A62CA}" type="slidenum">
              <a:rPr lang="en-US" smtClean="0"/>
              <a:t>10</a:t>
            </a:fld>
            <a:endParaRPr lang="en-US"/>
          </a:p>
        </p:txBody>
      </p:sp>
    </p:spTree>
    <p:extLst>
      <p:ext uri="{BB962C8B-B14F-4D97-AF65-F5344CB8AC3E}">
        <p14:creationId xmlns:p14="http://schemas.microsoft.com/office/powerpoint/2010/main" val="334537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a:t>
            </a:r>
            <a:r>
              <a:rPr lang="en-US" baseline="0" dirty="0" smtClean="0"/>
              <a:t> circulation of each frame for the given parameters of pulse size and gap are recorded.</a:t>
            </a:r>
          </a:p>
          <a:p>
            <a:endParaRPr lang="en-US" baseline="0" dirty="0" smtClean="0"/>
          </a:p>
          <a:p>
            <a:r>
              <a:rPr lang="en-US" baseline="0" dirty="0" smtClean="0"/>
              <a:t>Here you can see the formation of the leading vortex, and then where it departs-</a:t>
            </a:r>
          </a:p>
          <a:p>
            <a:endParaRPr lang="en-US" baseline="0" dirty="0" smtClean="0"/>
          </a:p>
          <a:p>
            <a:r>
              <a:rPr lang="en-US" baseline="0" dirty="0" smtClean="0"/>
              <a:t>And the formation of the trailing vortex, and where it too departs.</a:t>
            </a:r>
          </a:p>
          <a:p>
            <a:endParaRPr lang="en-US" baseline="0" dirty="0" smtClean="0"/>
          </a:p>
          <a:p>
            <a:r>
              <a:rPr lang="en-US" baseline="0" dirty="0" smtClean="0"/>
              <a:t>During the formation of the trialing vortex ring, when it cannot accept any more shear layer towards it’s growth, it begins shedding. The trailing ring size is then related back to the formation of the trailing ring in order to determine the point at which growth stopped. </a:t>
            </a:r>
          </a:p>
          <a:p>
            <a:endParaRPr lang="en-US" baseline="0" dirty="0" smtClean="0"/>
          </a:p>
          <a:p>
            <a:r>
              <a:rPr lang="en-US" baseline="0" dirty="0" smtClean="0"/>
              <a:t>This relationship is measured by determining the delta-t, or the time between beginning formation of the trailing ring, and the maximum size when shedding occurs.</a:t>
            </a:r>
          </a:p>
        </p:txBody>
      </p:sp>
      <p:sp>
        <p:nvSpPr>
          <p:cNvPr id="4" name="Slide Number Placeholder 3"/>
          <p:cNvSpPr>
            <a:spLocks noGrp="1"/>
          </p:cNvSpPr>
          <p:nvPr>
            <p:ph type="sldNum" sz="quarter" idx="10"/>
          </p:nvPr>
        </p:nvSpPr>
        <p:spPr/>
        <p:txBody>
          <a:bodyPr/>
          <a:lstStyle/>
          <a:p>
            <a:fld id="{E81D7440-FEC7-40C3-9F4E-97FE5B5A62CA}" type="slidenum">
              <a:rPr lang="en-US" smtClean="0"/>
              <a:t>11</a:t>
            </a:fld>
            <a:endParaRPr lang="en-US"/>
          </a:p>
        </p:txBody>
      </p:sp>
    </p:spTree>
    <p:extLst>
      <p:ext uri="{BB962C8B-B14F-4D97-AF65-F5344CB8AC3E}">
        <p14:creationId xmlns:p14="http://schemas.microsoft.com/office/powerpoint/2010/main" val="1783578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ABCA14-4E53-41AD-B0CB-68E0EA110DB1}"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1474484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BCA14-4E53-41AD-B0CB-68E0EA110DB1}"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105086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BCA14-4E53-41AD-B0CB-68E0EA110DB1}"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34786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Line 1026"/>
          <p:cNvSpPr>
            <a:spLocks noChangeShapeType="1"/>
          </p:cNvSpPr>
          <p:nvPr/>
        </p:nvSpPr>
        <p:spPr bwMode="auto">
          <a:xfrm>
            <a:off x="2" y="170815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en-US" sz="2800">
              <a:solidFill>
                <a:srgbClr val="FFFFFF"/>
              </a:solidFill>
              <a:latin typeface="Times New Roman" pitchFamily="18" charset="0"/>
              <a:ea typeface="ＭＳ Ｐゴシック" pitchFamily="34" charset="-128"/>
            </a:endParaRPr>
          </a:p>
        </p:txBody>
      </p:sp>
      <p:sp>
        <p:nvSpPr>
          <p:cNvPr id="5" name="Arc 1027"/>
          <p:cNvSpPr>
            <a:spLocks/>
          </p:cNvSpPr>
          <p:nvPr/>
        </p:nvSpPr>
        <p:spPr bwMode="auto">
          <a:xfrm>
            <a:off x="0" y="842966"/>
            <a:ext cx="3862917" cy="6015037"/>
          </a:xfrm>
          <a:custGeom>
            <a:avLst/>
            <a:gdLst>
              <a:gd name="T0" fmla="*/ 0 w 21600"/>
              <a:gd name="T1" fmla="*/ 0 h 21600"/>
              <a:gd name="T2" fmla="*/ 388597144 w 21600"/>
              <a:gd name="T3" fmla="*/ 1675031024 h 21600"/>
              <a:gd name="T4" fmla="*/ 0 w 21600"/>
              <a:gd name="T5" fmla="*/ 167503102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kumimoji="1" lang="en-US" sz="2800">
              <a:solidFill>
                <a:srgbClr val="FFFFFF"/>
              </a:solidFill>
              <a:latin typeface="Times New Roman" pitchFamily="18" charset="0"/>
              <a:ea typeface="ＭＳ Ｐゴシック" pitchFamily="34" charset="-128"/>
            </a:endParaRPr>
          </a:p>
        </p:txBody>
      </p:sp>
      <p:sp>
        <p:nvSpPr>
          <p:cNvPr id="22532" name="Rectangle 1028"/>
          <p:cNvSpPr>
            <a:spLocks noGrp="1" noChangeArrowheads="1"/>
          </p:cNvSpPr>
          <p:nvPr>
            <p:ph type="ctrTitle" sz="quarter"/>
          </p:nvPr>
        </p:nvSpPr>
        <p:spPr>
          <a:xfrm>
            <a:off x="3657602" y="427038"/>
            <a:ext cx="8532284" cy="1524000"/>
          </a:xfrm>
        </p:spPr>
        <p:txBody>
          <a:bodyPr anchor="b"/>
          <a:lstStyle>
            <a:lvl1pPr>
              <a:lnSpc>
                <a:spcPct val="80000"/>
              </a:lnSpc>
              <a:defRPr sz="6600"/>
            </a:lvl1pPr>
          </a:lstStyle>
          <a:p>
            <a:r>
              <a:rPr lang="ja-JP" altLang="en-US"/>
              <a:t>マスタ タイトルの</a:t>
            </a:r>
            <a:br>
              <a:rPr lang="ja-JP" altLang="en-US"/>
            </a:br>
            <a:r>
              <a:rPr lang="ja-JP" altLang="en-US"/>
              <a:t>書式設定</a:t>
            </a:r>
          </a:p>
        </p:txBody>
      </p:sp>
      <p:sp>
        <p:nvSpPr>
          <p:cNvPr id="22533" name="Rectangle 1029"/>
          <p:cNvSpPr>
            <a:spLocks noGrp="1" noChangeArrowheads="1"/>
          </p:cNvSpPr>
          <p:nvPr>
            <p:ph type="subTitle" sz="quarter" idx="1"/>
          </p:nvPr>
        </p:nvSpPr>
        <p:spPr>
          <a:xfrm>
            <a:off x="5588000" y="1828800"/>
            <a:ext cx="6096000" cy="1752600"/>
          </a:xfrm>
        </p:spPr>
        <p:txBody>
          <a:bodyPr/>
          <a:lstStyle>
            <a:lvl1pPr marL="0" indent="0">
              <a:buFont typeface="Wingdings" pitchFamily="2" charset="2"/>
              <a:buNone/>
              <a:defRPr sz="2400"/>
            </a:lvl1pPr>
          </a:lstStyle>
          <a:p>
            <a:r>
              <a:rPr lang="ja-JP" altLang="en-US"/>
              <a:t>マスタ サブタイトルの書式設定</a:t>
            </a:r>
          </a:p>
        </p:txBody>
      </p:sp>
      <p:sp>
        <p:nvSpPr>
          <p:cNvPr id="6" name="Rectangle 1030"/>
          <p:cNvSpPr>
            <a:spLocks noGrp="1" noChangeArrowheads="1"/>
          </p:cNvSpPr>
          <p:nvPr>
            <p:ph type="dt" sz="quarter" idx="10"/>
          </p:nvPr>
        </p:nvSpPr>
        <p:spPr/>
        <p:txBody>
          <a:bodyPr/>
          <a:lstStyle>
            <a:lvl1pPr>
              <a:defRPr smtClean="0"/>
            </a:lvl1pPr>
          </a:lstStyle>
          <a:p>
            <a:pPr>
              <a:defRPr/>
            </a:pPr>
            <a:fld id="{6C173D50-E166-4435-9EEB-2B6ED71E984F}" type="datetime1">
              <a:rPr lang="ja-JP" altLang="en-US">
                <a:solidFill>
                  <a:srgbClr val="FFFFFF"/>
                </a:solidFill>
              </a:rPr>
              <a:pPr>
                <a:defRPr/>
              </a:pPr>
              <a:t>2015/10/14</a:t>
            </a:fld>
            <a:endParaRPr lang="en-US" altLang="ja-JP">
              <a:solidFill>
                <a:srgbClr val="FFFFFF"/>
              </a:solidFill>
            </a:endParaRPr>
          </a:p>
        </p:txBody>
      </p:sp>
      <p:sp>
        <p:nvSpPr>
          <p:cNvPr id="7" name="Rectangle 1031"/>
          <p:cNvSpPr>
            <a:spLocks noGrp="1" noChangeArrowheads="1"/>
          </p:cNvSpPr>
          <p:nvPr>
            <p:ph type="ftr" sz="quarter" idx="11"/>
          </p:nvPr>
        </p:nvSpPr>
        <p:spPr/>
        <p:txBody>
          <a:bodyPr/>
          <a:lstStyle>
            <a:lvl1pPr>
              <a:defRPr smtClean="0"/>
            </a:lvl1pPr>
          </a:lstStyle>
          <a:p>
            <a:pPr>
              <a:defRPr/>
            </a:pPr>
            <a:endParaRPr lang="en-US" altLang="ja-JP">
              <a:solidFill>
                <a:srgbClr val="FFFFFF"/>
              </a:solidFill>
            </a:endParaRPr>
          </a:p>
        </p:txBody>
      </p:sp>
      <p:sp>
        <p:nvSpPr>
          <p:cNvPr id="8" name="Rectangle 1032"/>
          <p:cNvSpPr>
            <a:spLocks noGrp="1" noChangeArrowheads="1"/>
          </p:cNvSpPr>
          <p:nvPr>
            <p:ph type="sldNum" sz="quarter" idx="12"/>
          </p:nvPr>
        </p:nvSpPr>
        <p:spPr/>
        <p:txBody>
          <a:bodyPr/>
          <a:lstStyle>
            <a:lvl1pPr>
              <a:defRPr smtClean="0"/>
            </a:lvl1pPr>
          </a:lstStyle>
          <a:p>
            <a:pPr>
              <a:defRPr/>
            </a:pPr>
            <a:fld id="{289DF824-A5D4-44F2-9082-6B9BFA81D39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2171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fld id="{C6EEC934-A16F-4FF9-B542-D26E38E44E81}" type="datetime1">
              <a:rPr lang="ja-JP" altLang="en-US">
                <a:solidFill>
                  <a:srgbClr val="FFFFFF"/>
                </a:solidFill>
              </a:rPr>
              <a:pPr>
                <a:defRPr/>
              </a:pPr>
              <a:t>2015/10/14</a:t>
            </a:fld>
            <a:endParaRPr lang="en-US" altLang="ja-JP">
              <a:solidFill>
                <a:srgbClr val="FFFFFF"/>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9B1D514-AB0E-42F7-B6FE-C87590C6F6F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497850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2C25EBCC-11C8-4A9D-84C2-FFB6C014B292}" type="datetime1">
              <a:rPr lang="ja-JP" altLang="en-US">
                <a:solidFill>
                  <a:srgbClr val="FFFFFF"/>
                </a:solidFill>
              </a:rPr>
              <a:pPr>
                <a:defRPr/>
              </a:pPr>
              <a:t>2015/10/14</a:t>
            </a:fld>
            <a:endParaRPr lang="en-US" altLang="ja-JP">
              <a:solidFill>
                <a:srgbClr val="FFFFFF"/>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ADDA1997-3A31-41A4-94A7-EBF038C4C81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236204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fld id="{8C37AD21-3DE5-47DB-BECF-A7AE85457FA1}" type="datetime1">
              <a:rPr lang="ja-JP" altLang="en-US">
                <a:solidFill>
                  <a:srgbClr val="FFFFFF"/>
                </a:solidFill>
              </a:rPr>
              <a:pPr>
                <a:defRPr/>
              </a:pPr>
              <a:t>2015/10/14</a:t>
            </a:fld>
            <a:endParaRPr lang="en-US" altLang="ja-JP">
              <a:solidFill>
                <a:srgbClr val="FFFFFF"/>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692266B-F93A-4A7D-B1C0-5E189B42743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399746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BCA14-4E53-41AD-B0CB-68E0EA110DB1}"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2381362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ABCA14-4E53-41AD-B0CB-68E0EA110DB1}"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263526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ABCA14-4E53-41AD-B0CB-68E0EA110DB1}"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756280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ABCA14-4E53-41AD-B0CB-68E0EA110DB1}" type="datetimeFigureOut">
              <a:rPr lang="en-US" smtClean="0"/>
              <a:t>10/14/2015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452346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ABCA14-4E53-41AD-B0CB-68E0EA110DB1}" type="datetimeFigureOut">
              <a:rPr lang="en-US" smtClean="0"/>
              <a:t>10/14/2015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40388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BCA14-4E53-41AD-B0CB-68E0EA110DB1}" type="datetimeFigureOut">
              <a:rPr lang="en-US" smtClean="0"/>
              <a:t>10/14/2015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215737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BCA14-4E53-41AD-B0CB-68E0EA110DB1}"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1303153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BCA14-4E53-41AD-B0CB-68E0EA110DB1}"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08816-42E8-4ADD-B872-D3A6DE88AC61}" type="slidenum">
              <a:rPr lang="en-US" smtClean="0"/>
              <a:t>‹#›</a:t>
            </a:fld>
            <a:endParaRPr lang="en-US"/>
          </a:p>
        </p:txBody>
      </p:sp>
    </p:spTree>
    <p:extLst>
      <p:ext uri="{BB962C8B-B14F-4D97-AF65-F5344CB8AC3E}">
        <p14:creationId xmlns:p14="http://schemas.microsoft.com/office/powerpoint/2010/main" val="4114747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BCA14-4E53-41AD-B0CB-68E0EA110DB1}" type="datetimeFigureOut">
              <a:rPr lang="en-US" smtClean="0"/>
              <a:t>10/14/2015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08816-42E8-4ADD-B872-D3A6DE88AC61}" type="slidenum">
              <a:rPr lang="en-US" smtClean="0"/>
              <a:t>‹#›</a:t>
            </a:fld>
            <a:endParaRPr lang="en-US"/>
          </a:p>
        </p:txBody>
      </p:sp>
    </p:spTree>
    <p:extLst>
      <p:ext uri="{BB962C8B-B14F-4D97-AF65-F5344CB8AC3E}">
        <p14:creationId xmlns:p14="http://schemas.microsoft.com/office/powerpoint/2010/main" val="1993471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D0D0D">
            <a:alpha val="0"/>
          </a:srgbClr>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759200" y="609600"/>
            <a:ext cx="812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ja-JP" altLang="en-US" smtClean="0"/>
              <a:t>マスタ タイトルの</a:t>
            </a:r>
            <a:br>
              <a:rPr lang="ja-JP" altLang="en-US" smtClean="0"/>
            </a:br>
            <a:r>
              <a:rPr lang="ja-JP" altLang="en-US" smtClean="0"/>
              <a:t>書式設定</a:t>
            </a:r>
          </a:p>
        </p:txBody>
      </p:sp>
      <p:sp>
        <p:nvSpPr>
          <p:cNvPr id="1027" name="Rectangle 4"/>
          <p:cNvSpPr>
            <a:spLocks noGrp="1" noChangeArrowheads="1"/>
          </p:cNvSpPr>
          <p:nvPr>
            <p:ph type="body" idx="1"/>
          </p:nvPr>
        </p:nvSpPr>
        <p:spPr bwMode="auto">
          <a:xfrm>
            <a:off x="3759200" y="1981200"/>
            <a:ext cx="812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endParaRPr lang="ja-JP" altLang="ja-JP" smtClean="0"/>
          </a:p>
          <a:p>
            <a:pPr lvl="3"/>
            <a:r>
              <a:rPr lang="ja-JP" altLang="en-US" smtClean="0"/>
              <a:t>第 </a:t>
            </a:r>
            <a:r>
              <a:rPr lang="en-US" altLang="ja-JP" smtClean="0"/>
              <a:t>4 </a:t>
            </a:r>
            <a:r>
              <a:rPr lang="ja-JP" altLang="en-US" smtClean="0"/>
              <a:t>レベル</a:t>
            </a:r>
            <a:endParaRPr lang="ja-JP" altLang="ja-JP" smtClean="0"/>
          </a:p>
          <a:p>
            <a:pPr lvl="4"/>
            <a:r>
              <a:rPr lang="ja-JP" altLang="en-US" smtClean="0"/>
              <a:t>第 </a:t>
            </a:r>
            <a:r>
              <a:rPr lang="en-US" altLang="ja-JP" smtClean="0"/>
              <a:t>5 </a:t>
            </a:r>
            <a:r>
              <a:rPr lang="ja-JP" altLang="en-US" smtClean="0"/>
              <a:t>レベル</a:t>
            </a:r>
            <a:endParaRPr lang="ja-JP" altLang="ja-JP" smtClean="0"/>
          </a:p>
        </p:txBody>
      </p:sp>
      <p:sp>
        <p:nvSpPr>
          <p:cNvPr id="8" name="Rectangle 5"/>
          <p:cNvSpPr>
            <a:spLocks noGrp="1" noChangeArrowheads="1"/>
          </p:cNvSpPr>
          <p:nvPr>
            <p:ph type="dt" sz="half" idx="2"/>
          </p:nvPr>
        </p:nvSpPr>
        <p:spPr bwMode="auto">
          <a:xfrm>
            <a:off x="406400" y="6248400"/>
            <a:ext cx="2540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660B9A97-EAE3-4393-9844-3EC263B28109}" type="datetime1">
              <a:rPr kumimoji="1" lang="ja-JP" altLang="en-US">
                <a:solidFill>
                  <a:srgbClr val="FFFFFF"/>
                </a:solidFill>
                <a:latin typeface="Times New Roman" pitchFamily="18" charset="0"/>
                <a:ea typeface="ＭＳ Ｐゴシック" pitchFamily="34" charset="-128"/>
              </a:rPr>
              <a:pPr fontAlgn="base">
                <a:spcBef>
                  <a:spcPct val="0"/>
                </a:spcBef>
                <a:spcAft>
                  <a:spcPct val="0"/>
                </a:spcAft>
                <a:defRPr/>
              </a:pPr>
              <a:t>2015/10/14</a:t>
            </a:fld>
            <a:endParaRPr kumimoji="1" lang="en-US" altLang="ja-JP">
              <a:solidFill>
                <a:srgbClr val="FFFFFF"/>
              </a:solidFill>
              <a:latin typeface="Times New Roman" pitchFamily="18" charset="0"/>
              <a:ea typeface="ＭＳ Ｐゴシック" pitchFamily="34" charset="-128"/>
            </a:endParaRPr>
          </a:p>
        </p:txBody>
      </p:sp>
      <p:sp>
        <p:nvSpPr>
          <p:cNvPr id="9" name="Rectangle 6"/>
          <p:cNvSpPr>
            <a:spLocks noGrp="1" noChangeArrowheads="1"/>
          </p:cNvSpPr>
          <p:nvPr>
            <p:ph type="ftr" sz="quarter" idx="3"/>
          </p:nvPr>
        </p:nvSpPr>
        <p:spPr bwMode="auto">
          <a:xfrm>
            <a:off x="4775200" y="6248400"/>
            <a:ext cx="38608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endParaRPr kumimoji="1" lang="en-US" altLang="ja-JP">
              <a:solidFill>
                <a:srgbClr val="FFFFFF"/>
              </a:solidFill>
              <a:latin typeface="Times New Roman" pitchFamily="18" charset="0"/>
              <a:ea typeface="ＭＳ Ｐゴシック" pitchFamily="34" charset="-128"/>
            </a:endParaRPr>
          </a:p>
        </p:txBody>
      </p:sp>
      <p:sp>
        <p:nvSpPr>
          <p:cNvPr id="10" name="Rectangle 7"/>
          <p:cNvSpPr>
            <a:spLocks noGrp="1" noChangeArrowheads="1"/>
          </p:cNvSpPr>
          <p:nvPr>
            <p:ph type="sldNum" sz="quarter" idx="4"/>
          </p:nvPr>
        </p:nvSpPr>
        <p:spPr bwMode="auto">
          <a:xfrm>
            <a:off x="9347200" y="6248400"/>
            <a:ext cx="2540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B8230C9D-D6AA-4A10-B604-F50816F95B66}" type="slidenum">
              <a:rPr kumimoji="1" lang="en-US" altLang="ja-JP">
                <a:solidFill>
                  <a:srgbClr val="FFFFFF"/>
                </a:solidFill>
                <a:latin typeface="Times New Roman" pitchFamily="18" charset="0"/>
                <a:ea typeface="ＭＳ Ｐゴシック" pitchFamily="34" charset="-128"/>
              </a:rPr>
              <a:pPr fontAlgn="base">
                <a:spcBef>
                  <a:spcPct val="0"/>
                </a:spcBef>
                <a:spcAft>
                  <a:spcPct val="0"/>
                </a:spcAft>
                <a:defRPr/>
              </a:pPr>
              <a:t>‹#›</a:t>
            </a:fld>
            <a:endParaRPr kumimoji="1" lang="en-US" altLang="ja-JP">
              <a:solidFill>
                <a:srgbClr val="FFFFFF"/>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28587993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p:txStyles>
    <p:titleStyle>
      <a:lvl1pPr algn="l" rtl="0" eaLnBrk="0" fontAlgn="base" hangingPunct="0">
        <a:lnSpc>
          <a:spcPct val="70000"/>
        </a:lnSpc>
        <a:spcBef>
          <a:spcPct val="0"/>
        </a:spcBef>
        <a:spcAft>
          <a:spcPct val="0"/>
        </a:spcAft>
        <a:defRPr kumimoji="1" sz="4800" b="1">
          <a:solidFill>
            <a:schemeClr val="tx2"/>
          </a:solidFill>
          <a:latin typeface="Arial" pitchFamily="34" charset="0"/>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2pPr>
      <a:lvl3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3pPr>
      <a:lvl4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4pPr>
      <a:lvl5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kumimoji="1" sz="28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kumimoji="1" sz="2600">
          <a:solidFill>
            <a:schemeClr val="tx1"/>
          </a:solidFill>
          <a:latin typeface="Arial" pitchFamily="34" charset="0"/>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kumimoji="1" sz="2400">
          <a:solidFill>
            <a:schemeClr val="tx1"/>
          </a:solidFill>
          <a:latin typeface="Arial" pitchFamily="34" charset="0"/>
          <a:ea typeface="+mn-ea"/>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Arial" pitchFamily="34" charset="0"/>
          <a:ea typeface="+mn-ea"/>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mn-ea"/>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13.xml"/><Relationship Id="rId5" Type="http://schemas.openxmlformats.org/officeDocument/2006/relationships/image" Target="../media/image1.jpeg"/><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8625"/>
            <a:ext cx="11176000" cy="1143000"/>
          </a:xfrm>
          <a:solidFill>
            <a:schemeClr val="tx2"/>
          </a:solidFill>
          <a:ln w="3175"/>
        </p:spPr>
        <p:txBody>
          <a:bodyPr/>
          <a:lstStyle/>
          <a:p>
            <a:pPr eaLnBrk="1" hangingPunct="1">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xfrm>
            <a:off x="609600" y="1600205"/>
            <a:ext cx="11176000" cy="4530725"/>
          </a:xfrm>
          <a:solidFill>
            <a:schemeClr val="tx2"/>
          </a:solidFill>
          <a:ln>
            <a:solidFill>
              <a:schemeClr val="accent1"/>
            </a:solidFill>
          </a:ln>
        </p:spPr>
        <p:txBody>
          <a:bodyPr>
            <a:normAutofit/>
          </a:bodyPr>
          <a:lstStyle/>
          <a:p>
            <a:pPr algn="just" eaLnBrk="1" hangingPunct="1">
              <a:buFont typeface="Arial" charset="0"/>
              <a:buNone/>
              <a:defRPr/>
            </a:pPr>
            <a:r>
              <a:rPr lang="en-US" sz="2000" dirty="0" smtClean="0">
                <a:solidFill>
                  <a:schemeClr val="bg2">
                    <a:lumMod val="75000"/>
                  </a:schemeClr>
                </a:solidFill>
                <a:latin typeface="+mj-lt"/>
              </a:rPr>
              <a:t>      </a:t>
            </a:r>
            <a:r>
              <a:rPr lang="en-US" sz="2000" b="1" dirty="0" smtClean="0">
                <a:solidFill>
                  <a:schemeClr val="bg2">
                    <a:lumMod val="75000"/>
                  </a:schemeClr>
                </a:solidFill>
                <a:latin typeface="+mj-lt"/>
              </a:rPr>
              <a:t>OMICS Group International is an amalgamation of </a:t>
            </a:r>
            <a:r>
              <a:rPr lang="en-US" sz="2000" b="1" dirty="0" smtClean="0">
                <a:solidFill>
                  <a:schemeClr val="bg2">
                    <a:lumMod val="75000"/>
                  </a:schemeClr>
                </a:solidFill>
                <a:latin typeface="+mj-lt"/>
                <a:hlinkClick r:id="rId2" tooltip="Open Access publications"/>
              </a:rPr>
              <a:t>Open Access publications</a:t>
            </a:r>
            <a:r>
              <a:rPr lang="en-US" sz="2000" b="1" dirty="0" smtClean="0">
                <a:solidFill>
                  <a:schemeClr val="bg2">
                    <a:lumMod val="75000"/>
                  </a:schemeClr>
                </a:solidFill>
                <a:latin typeface="+mj-lt"/>
              </a:rPr>
              <a:t> and worldwide international science conferences and events. Established in the year 2007 with the sole aim of making the information on Sciences and technology ‘Open Access’, OMICS Group publishes 400 online open access </a:t>
            </a:r>
            <a:r>
              <a:rPr lang="en-US" sz="2000" b="1" dirty="0" smtClean="0">
                <a:solidFill>
                  <a:schemeClr val="bg2">
                    <a:lumMod val="75000"/>
                  </a:schemeClr>
                </a:solidFill>
                <a:latin typeface="+mj-lt"/>
                <a:hlinkClick r:id="rId3" tooltip="scholarly journals"/>
              </a:rPr>
              <a:t>scholarly journals</a:t>
            </a:r>
            <a:r>
              <a:rPr lang="en-US" sz="2000" b="1" dirty="0" smtClean="0">
                <a:solidFill>
                  <a:schemeClr val="bg2">
                    <a:lumMod val="75000"/>
                  </a:schemeClr>
                </a:solidFill>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b="1" dirty="0" smtClean="0">
                <a:solidFill>
                  <a:schemeClr val="bg2">
                    <a:lumMod val="75000"/>
                  </a:schemeClr>
                </a:solidFill>
                <a:latin typeface="+mj-lt"/>
                <a:hlinkClick r:id="rId4" tooltip="International conferences"/>
              </a:rPr>
              <a:t>International conferences</a:t>
            </a:r>
            <a:r>
              <a:rPr lang="en-US" sz="2000" b="1" dirty="0" smtClean="0">
                <a:solidFill>
                  <a:schemeClr val="bg2">
                    <a:lumMod val="75000"/>
                  </a:schemeClr>
                </a:solidFill>
                <a:latin typeface="+mj-lt"/>
              </a:rPr>
              <a:t> annually across the globe, where knowledge transfer takes place through debates, round table discussions, poster presentations, workshops, symposia and exhibitions</a:t>
            </a:r>
            <a:r>
              <a:rPr lang="en-US" sz="1800" b="1" dirty="0" smtClean="0">
                <a:solidFill>
                  <a:schemeClr val="bg2">
                    <a:lumMod val="75000"/>
                  </a:schemeClr>
                </a:solidFill>
                <a:latin typeface="+mj-lt"/>
              </a:rPr>
              <a:t>.</a:t>
            </a:r>
            <a:endParaRPr lang="en-US" sz="1800" b="1" dirty="0">
              <a:solidFill>
                <a:schemeClr val="bg2">
                  <a:lumMod val="75000"/>
                </a:schemeClr>
              </a:solidFill>
              <a:latin typeface="+mj-lt"/>
            </a:endParaRPr>
          </a:p>
        </p:txBody>
      </p:sp>
      <p:pic>
        <p:nvPicPr>
          <p:cNvPr id="307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53503" y="0"/>
            <a:ext cx="3238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68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300"/>
            <a:ext cx="12192000" cy="61214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300"/>
            <a:ext cx="12192000" cy="61214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8300"/>
            <a:ext cx="12192000" cy="61214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8300"/>
            <a:ext cx="12192000" cy="6121400"/>
          </a:xfrm>
          <a:prstGeom prst="rect">
            <a:avLst/>
          </a:prstGeom>
        </p:spPr>
      </p:pic>
    </p:spTree>
    <p:extLst>
      <p:ext uri="{BB962C8B-B14F-4D97-AF65-F5344CB8AC3E}">
        <p14:creationId xmlns:p14="http://schemas.microsoft.com/office/powerpoint/2010/main" val="82902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97" y="0"/>
            <a:ext cx="10074809" cy="6858000"/>
          </a:xfrm>
          <a:prstGeom prst="rect">
            <a:avLst/>
          </a:prstGeom>
        </p:spPr>
      </p:pic>
      <p:cxnSp>
        <p:nvCxnSpPr>
          <p:cNvPr id="6" name="Straight Arrow Connector 5"/>
          <p:cNvCxnSpPr/>
          <p:nvPr/>
        </p:nvCxnSpPr>
        <p:spPr>
          <a:xfrm flipH="1" flipV="1">
            <a:off x="7221496" y="3943412"/>
            <a:ext cx="1310185" cy="68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214652" y="2768000"/>
            <a:ext cx="0" cy="31321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50043" y="2773686"/>
            <a:ext cx="0" cy="31321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50045" y="2945421"/>
            <a:ext cx="1164609" cy="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88963" y="2583332"/>
            <a:ext cx="771099" cy="369332"/>
          </a:xfrm>
          <a:prstGeom prst="rect">
            <a:avLst/>
          </a:prstGeom>
          <a:noFill/>
        </p:spPr>
        <p:txBody>
          <a:bodyPr wrap="square" rtlCol="0">
            <a:spAutoFit/>
          </a:bodyPr>
          <a:lstStyle/>
          <a:p>
            <a:r>
              <a:rPr lang="el-GR" b="1" dirty="0" smtClean="0">
                <a:solidFill>
                  <a:srgbClr val="FF0000"/>
                </a:solidFill>
                <a:latin typeface="Courier New" panose="02070309020205020404" pitchFamily="49" charset="0"/>
                <a:cs typeface="Courier New" panose="02070309020205020404" pitchFamily="49" charset="0"/>
              </a:rPr>
              <a:t>Δ</a:t>
            </a:r>
            <a:r>
              <a:rPr lang="en-US" b="1" dirty="0" smtClean="0">
                <a:solidFill>
                  <a:srgbClr val="FF0000"/>
                </a:solidFill>
                <a:latin typeface="Courier New" panose="02070309020205020404" pitchFamily="49" charset="0"/>
                <a:cs typeface="Courier New" panose="02070309020205020404" pitchFamily="49" charset="0"/>
              </a:rPr>
              <a:t>t</a:t>
            </a:r>
            <a:endParaRPr lang="en-US" b="1" dirty="0">
              <a:solidFill>
                <a:srgbClr val="FF0000"/>
              </a:solidFill>
            </a:endParaRPr>
          </a:p>
        </p:txBody>
      </p:sp>
      <p:cxnSp>
        <p:nvCxnSpPr>
          <p:cNvPr id="15" name="Straight Arrow Connector 14"/>
          <p:cNvCxnSpPr/>
          <p:nvPr/>
        </p:nvCxnSpPr>
        <p:spPr>
          <a:xfrm flipV="1">
            <a:off x="3951270" y="1244600"/>
            <a:ext cx="1623957" cy="455346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745313" y="1244600"/>
            <a:ext cx="4179721"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921823" y="3340102"/>
            <a:ext cx="1328335" cy="24067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255389" y="3307532"/>
            <a:ext cx="2669644"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7502505">
            <a:off x="3757041" y="3304090"/>
            <a:ext cx="1576457" cy="369332"/>
          </a:xfrm>
          <a:prstGeom prst="rect">
            <a:avLst/>
          </a:prstGeom>
          <a:noFill/>
        </p:spPr>
        <p:txBody>
          <a:bodyPr wrap="none" rtlCol="0">
            <a:spAutoFit/>
          </a:bodyPr>
          <a:lstStyle/>
          <a:p>
            <a:r>
              <a:rPr lang="en-US" dirty="0" smtClean="0">
                <a:solidFill>
                  <a:schemeClr val="accent1">
                    <a:lumMod val="50000"/>
                  </a:schemeClr>
                </a:solidFill>
              </a:rPr>
              <a:t>Leading Vortex</a:t>
            </a:r>
            <a:endParaRPr lang="en-US" dirty="0">
              <a:solidFill>
                <a:schemeClr val="accent1">
                  <a:lumMod val="50000"/>
                </a:schemeClr>
              </a:solidFill>
            </a:endParaRPr>
          </a:p>
        </p:txBody>
      </p:sp>
      <p:sp>
        <p:nvSpPr>
          <p:cNvPr id="23" name="TextBox 22"/>
          <p:cNvSpPr txBox="1"/>
          <p:nvPr/>
        </p:nvSpPr>
        <p:spPr>
          <a:xfrm rot="17958064">
            <a:off x="5541483" y="3981732"/>
            <a:ext cx="2105320" cy="369332"/>
          </a:xfrm>
          <a:prstGeom prst="rect">
            <a:avLst/>
          </a:prstGeom>
          <a:noFill/>
        </p:spPr>
        <p:txBody>
          <a:bodyPr wrap="square" rtlCol="0">
            <a:spAutoFit/>
          </a:bodyPr>
          <a:lstStyle/>
          <a:p>
            <a:r>
              <a:rPr lang="en-US" dirty="0" smtClean="0">
                <a:solidFill>
                  <a:schemeClr val="accent2">
                    <a:lumMod val="50000"/>
                  </a:schemeClr>
                </a:solidFill>
              </a:rPr>
              <a:t>Total trailing Vortex</a:t>
            </a:r>
            <a:endParaRPr lang="en-US" dirty="0">
              <a:solidFill>
                <a:schemeClr val="accent2">
                  <a:lumMod val="50000"/>
                </a:schemeClr>
              </a:solidFill>
            </a:endParaRPr>
          </a:p>
        </p:txBody>
      </p:sp>
      <p:sp>
        <p:nvSpPr>
          <p:cNvPr id="24" name="TextBox 23"/>
          <p:cNvSpPr txBox="1"/>
          <p:nvPr/>
        </p:nvSpPr>
        <p:spPr>
          <a:xfrm>
            <a:off x="8229368" y="4504184"/>
            <a:ext cx="2056460" cy="646331"/>
          </a:xfrm>
          <a:prstGeom prst="rect">
            <a:avLst/>
          </a:prstGeom>
          <a:noFill/>
        </p:spPr>
        <p:txBody>
          <a:bodyPr wrap="none" rtlCol="0">
            <a:spAutoFit/>
          </a:bodyPr>
          <a:lstStyle/>
          <a:p>
            <a:pPr algn="ctr"/>
            <a:r>
              <a:rPr lang="en-US" dirty="0" smtClean="0">
                <a:solidFill>
                  <a:schemeClr val="bg2">
                    <a:lumMod val="25000"/>
                  </a:schemeClr>
                </a:solidFill>
              </a:rPr>
              <a:t>Trailing  vortex after</a:t>
            </a:r>
          </a:p>
          <a:p>
            <a:pPr algn="ctr"/>
            <a:r>
              <a:rPr lang="en-US" dirty="0" smtClean="0">
                <a:solidFill>
                  <a:schemeClr val="bg2">
                    <a:lumMod val="25000"/>
                  </a:schemeClr>
                </a:solidFill>
              </a:rPr>
              <a:t>Shedding</a:t>
            </a:r>
            <a:endParaRPr lang="en-US" dirty="0">
              <a:solidFill>
                <a:schemeClr val="bg2">
                  <a:lumMod val="25000"/>
                </a:schemeClr>
              </a:solidFill>
            </a:endParaRPr>
          </a:p>
        </p:txBody>
      </p:sp>
      <p:sp>
        <p:nvSpPr>
          <p:cNvPr id="25" name="TextBox 24"/>
          <p:cNvSpPr txBox="1"/>
          <p:nvPr/>
        </p:nvSpPr>
        <p:spPr>
          <a:xfrm>
            <a:off x="9138408" y="5428735"/>
            <a:ext cx="1055096" cy="369332"/>
          </a:xfrm>
          <a:prstGeom prst="rect">
            <a:avLst/>
          </a:prstGeom>
          <a:noFill/>
        </p:spPr>
        <p:txBody>
          <a:bodyPr wrap="square" rtlCol="0">
            <a:spAutoFit/>
          </a:bodyPr>
          <a:lstStyle/>
          <a:p>
            <a:pPr algn="ctr"/>
            <a:r>
              <a:rPr lang="en-US" dirty="0" smtClean="0">
                <a:solidFill>
                  <a:schemeClr val="bg2">
                    <a:lumMod val="25000"/>
                  </a:schemeClr>
                </a:solidFill>
              </a:rPr>
              <a:t>Shedding</a:t>
            </a:r>
            <a:endParaRPr lang="en-US" dirty="0">
              <a:solidFill>
                <a:schemeClr val="bg2">
                  <a:lumMod val="25000"/>
                </a:schemeClr>
              </a:solidFill>
            </a:endParaRPr>
          </a:p>
        </p:txBody>
      </p:sp>
      <p:cxnSp>
        <p:nvCxnSpPr>
          <p:cNvPr id="27" name="Curved Connector 26"/>
          <p:cNvCxnSpPr>
            <a:stCxn id="24" idx="1"/>
          </p:cNvCxnSpPr>
          <p:nvPr/>
        </p:nvCxnSpPr>
        <p:spPr>
          <a:xfrm rot="10800000">
            <a:off x="8089474" y="4132672"/>
            <a:ext cx="139894" cy="694679"/>
          </a:xfrm>
          <a:prstGeom prst="curved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5" idx="1"/>
          </p:cNvCxnSpPr>
          <p:nvPr/>
        </p:nvCxnSpPr>
        <p:spPr>
          <a:xfrm flipH="1">
            <a:off x="8418660" y="5613401"/>
            <a:ext cx="719748" cy="1334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940764" y="3082294"/>
            <a:ext cx="800219" cy="261610"/>
          </a:xfrm>
          <a:prstGeom prst="rect">
            <a:avLst/>
          </a:prstGeom>
          <a:solidFill>
            <a:schemeClr val="bg1"/>
          </a:solidFill>
        </p:spPr>
        <p:txBody>
          <a:bodyPr wrap="none" rtlCol="0">
            <a:spAutoFit/>
          </a:bodyPr>
          <a:lstStyle/>
          <a:p>
            <a:r>
              <a:rPr lang="en-US" sz="1100" dirty="0" smtClean="0"/>
              <a:t>Circulation</a:t>
            </a:r>
            <a:endParaRPr lang="en-US" sz="1100" dirty="0"/>
          </a:p>
        </p:txBody>
      </p:sp>
      <p:sp>
        <p:nvSpPr>
          <p:cNvPr id="21" name="TextBox 20"/>
          <p:cNvSpPr txBox="1"/>
          <p:nvPr/>
        </p:nvSpPr>
        <p:spPr>
          <a:xfrm>
            <a:off x="5291259" y="88902"/>
            <a:ext cx="1609480" cy="307777"/>
          </a:xfrm>
          <a:prstGeom prst="rect">
            <a:avLst/>
          </a:prstGeom>
          <a:solidFill>
            <a:schemeClr val="bg1"/>
          </a:solidFill>
        </p:spPr>
        <p:txBody>
          <a:bodyPr wrap="none" rtlCol="0">
            <a:spAutoFit/>
          </a:bodyPr>
          <a:lstStyle/>
          <a:p>
            <a:r>
              <a:rPr lang="en-US" sz="1400" dirty="0" smtClean="0"/>
              <a:t>Circulation vs. Time</a:t>
            </a:r>
            <a:endParaRPr lang="en-US" sz="1400" dirty="0"/>
          </a:p>
        </p:txBody>
      </p:sp>
    </p:spTree>
    <p:extLst>
      <p:ext uri="{BB962C8B-B14F-4D97-AF65-F5344CB8AC3E}">
        <p14:creationId xmlns:p14="http://schemas.microsoft.com/office/powerpoint/2010/main" val="214323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par>
                          <p:cTn id="59" fill="hold">
                            <p:stCondLst>
                              <p:cond delay="0"/>
                            </p:stCondLst>
                            <p:childTnLst>
                              <p:par>
                                <p:cTn id="60" presetID="22" presetClass="entr" presetSubtype="2"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right)">
                                      <p:cBhvr>
                                        <p:cTn id="62" dur="1000"/>
                                        <p:tgtEl>
                                          <p:spTgt spid="6"/>
                                        </p:tgtEl>
                                      </p:cBhvr>
                                    </p:animEffect>
                                  </p:childTnLst>
                                </p:cTn>
                              </p:par>
                            </p:childTnLst>
                          </p:cTn>
                        </p:par>
                        <p:par>
                          <p:cTn id="63" fill="hold">
                            <p:stCondLst>
                              <p:cond delay="1000"/>
                            </p:stCondLst>
                            <p:childTnLst>
                              <p:par>
                                <p:cTn id="64" presetID="1"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childTnLst>
                                </p:cTn>
                              </p:par>
                            </p:childTnLst>
                          </p:cTn>
                        </p:par>
                        <p:par>
                          <p:cTn id="66" fill="hold">
                            <p:stCondLst>
                              <p:cond delay="1000"/>
                            </p:stCondLst>
                            <p:childTnLst>
                              <p:par>
                                <p:cTn id="67" presetID="1"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p:stCondLst>
                              <p:cond delay="1000"/>
                            </p:stCondLst>
                            <p:childTnLst>
                              <p:par>
                                <p:cTn id="70" presetID="1"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childTnLst>
                          </p:cTn>
                        </p:par>
                        <p:par>
                          <p:cTn id="72" fill="hold">
                            <p:stCondLst>
                              <p:cond delay="1000"/>
                            </p:stCondLst>
                            <p:childTnLst>
                              <p:par>
                                <p:cTn id="73" presetID="1" presetClass="entr" presetSubtype="0" fill="hold" nodeType="after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2" grpId="1"/>
      <p:bldP spid="23" grpId="0"/>
      <p:bldP spid="23" grpId="1"/>
      <p:bldP spid="24" grpId="0"/>
      <p:bldP spid="24" grpId="1"/>
      <p:bldP spid="25" grpId="0"/>
      <p:bldP spid="2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047" y="416748"/>
            <a:ext cx="5330667" cy="289131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368" y="416748"/>
            <a:ext cx="5349240" cy="290369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665" y="3663113"/>
            <a:ext cx="5343049" cy="289750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0708" y="3681687"/>
            <a:ext cx="5305901" cy="2878931"/>
          </a:xfrm>
          <a:prstGeom prst="rect">
            <a:avLst/>
          </a:prstGeom>
        </p:spPr>
      </p:pic>
    </p:spTree>
    <p:extLst>
      <p:ext uri="{BB962C8B-B14F-4D97-AF65-F5344CB8AC3E}">
        <p14:creationId xmlns:p14="http://schemas.microsoft.com/office/powerpoint/2010/main" val="4605371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gn="ctr"/>
            <a:r>
              <a:rPr lang="en-US" sz="3200" dirty="0" smtClean="0">
                <a:solidFill>
                  <a:schemeClr val="accent1"/>
                </a:solidFill>
                <a:latin typeface="Calibri" panose="020F0502020204030204" pitchFamily="34" charset="0"/>
              </a:rPr>
              <a:t>Conclusion</a:t>
            </a:r>
            <a:endParaRPr lang="en-US" sz="3200" dirty="0">
              <a:solidFill>
                <a:schemeClr val="accent1"/>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1256342"/>
            <a:ext cx="5220469" cy="2831544"/>
          </a:xfrm>
          <a:prstGeom prst="rect">
            <a:avLst/>
          </a:prstGeom>
        </p:spPr>
      </p:pic>
      <p:sp>
        <p:nvSpPr>
          <p:cNvPr id="4" name="TextBox 3"/>
          <p:cNvSpPr txBox="1"/>
          <p:nvPr/>
        </p:nvSpPr>
        <p:spPr>
          <a:xfrm>
            <a:off x="342900" y="1256342"/>
            <a:ext cx="5543551" cy="2831544"/>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Examines the formation of consecutive vortex rings with varying size and frequency</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Quantifies the momentum transfer by evaluating the fluid circulation within the rings using DPIV</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Relates the time to maximum formation, </a:t>
            </a:r>
            <a:r>
              <a:rPr lang="el-GR" sz="2000" dirty="0" smtClean="0">
                <a:latin typeface="Courier New" panose="02070309020205020404" pitchFamily="49" charset="0"/>
                <a:cs typeface="Courier New" panose="02070309020205020404" pitchFamily="49" charset="0"/>
              </a:rPr>
              <a:t>Δ</a:t>
            </a:r>
            <a:r>
              <a:rPr lang="en-US" sz="2000" dirty="0" smtClean="0">
                <a:latin typeface="Calibri" panose="020F0502020204030204" pitchFamily="34" charset="0"/>
                <a:cs typeface="Courier New" panose="02070309020205020404" pitchFamily="49" charset="0"/>
              </a:rPr>
              <a:t>t, to the time gap between rings</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14950" y="4553823"/>
            <a:ext cx="2938401" cy="1690688"/>
          </a:xfrm>
          <a:prstGeom prst="rect">
            <a:avLst/>
          </a:prstGeom>
        </p:spPr>
      </p:pic>
      <p:sp>
        <p:nvSpPr>
          <p:cNvPr id="12" name="Oval 11"/>
          <p:cNvSpPr/>
          <p:nvPr/>
        </p:nvSpPr>
        <p:spPr>
          <a:xfrm>
            <a:off x="4814950" y="5357404"/>
            <a:ext cx="264349" cy="390106"/>
          </a:xfrm>
          <a:prstGeom prst="ellipse">
            <a:avLst/>
          </a:prstGeom>
          <a:solidFill>
            <a:schemeClr val="bg1"/>
          </a:solidFill>
          <a:ln w="1016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177399" y="5890568"/>
            <a:ext cx="3414651" cy="707886"/>
          </a:xfrm>
          <a:prstGeom prst="rect">
            <a:avLst/>
          </a:prstGeom>
          <a:noFill/>
        </p:spPr>
        <p:txBody>
          <a:bodyPr wrap="square" rtlCol="0">
            <a:spAutoFit/>
          </a:bodyPr>
          <a:lstStyle/>
          <a:p>
            <a:pPr algn="ctr"/>
            <a:r>
              <a:rPr lang="en-US" sz="2000" dirty="0" smtClean="0"/>
              <a:t>Zachary Garcia</a:t>
            </a:r>
          </a:p>
          <a:p>
            <a:pPr algn="ctr"/>
            <a:r>
              <a:rPr lang="en-US" sz="2000" dirty="0" smtClean="0"/>
              <a:t>zagarcia@alaska.edu</a:t>
            </a:r>
            <a:endParaRPr lang="en-US" sz="2000" dirty="0"/>
          </a:p>
        </p:txBody>
      </p:sp>
    </p:spTree>
    <p:extLst>
      <p:ext uri="{BB962C8B-B14F-4D97-AF65-F5344CB8AC3E}">
        <p14:creationId xmlns:p14="http://schemas.microsoft.com/office/powerpoint/2010/main" val="392672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42" presetClass="path" presetSubtype="0" repeatCount="5000" fill="hold" grpId="1" nodeType="withEffect">
                                  <p:stCondLst>
                                    <p:cond delay="100"/>
                                  </p:stCondLst>
                                  <p:childTnLst>
                                    <p:animMotion origin="layout" path="M 8.33333E-7 -7.40741E-7 L -0.05964 0.00023 " pathEditMode="relative" rAng="0" ptsTypes="AA">
                                      <p:cBhvr>
                                        <p:cTn id="10" dur="2120" fill="hold"/>
                                        <p:tgtEl>
                                          <p:spTgt spid="12"/>
                                        </p:tgtEl>
                                        <p:attrNameLst>
                                          <p:attrName>ppt_x</p:attrName>
                                          <p:attrName>ppt_y</p:attrName>
                                        </p:attrNameLst>
                                      </p:cBhvr>
                                      <p:rCtr x="-2982" y="0"/>
                                    </p:animMotion>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2" grpId="2"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285750"/>
            <a:ext cx="11010900" cy="1143000"/>
          </a:xfrm>
          <a:solidFill>
            <a:schemeClr val="tx2"/>
          </a:solidFill>
        </p:spPr>
        <p:txBody>
          <a:bodyPr>
            <a:normAutofit/>
          </a:bodyPr>
          <a:lstStyle/>
          <a:p>
            <a:pPr eaLnBrk="1" hangingPunct="1">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609600" y="1571625"/>
            <a:ext cx="10972800" cy="4483100"/>
          </a:xfrm>
          <a:solidFill>
            <a:schemeClr val="tx2"/>
          </a:solidFill>
          <a:ln>
            <a:solidFill>
              <a:schemeClr val="accent1"/>
            </a:solidFill>
          </a:ln>
        </p:spPr>
        <p:txBody>
          <a:bodyPr>
            <a:normAutofit/>
          </a:bodyPr>
          <a:lstStyle/>
          <a:p>
            <a:pPr eaLnBrk="1" hangingPunct="1">
              <a:buFont typeface="Arial" charset="0"/>
              <a:buNone/>
              <a:defRPr/>
            </a:pPr>
            <a:r>
              <a:rPr lang="en-US" sz="2000" b="1" dirty="0" smtClean="0">
                <a:solidFill>
                  <a:schemeClr val="bg2">
                    <a:lumMod val="50000"/>
                  </a:schemeClr>
                </a:solidFill>
                <a:latin typeface="+mj-lt"/>
              </a:rPr>
              <a:t>     </a:t>
            </a:r>
            <a:r>
              <a:rPr lang="en-US" sz="2000" b="1" dirty="0">
                <a:solidFill>
                  <a:schemeClr val="bg2">
                    <a:lumMod val="50000"/>
                  </a:schemeClr>
                </a:solidFill>
              </a:rPr>
              <a:t>OMICS Group International is a pioneer and leading science event organizer, which publishes around 400 open access journals and conducts over 300 Medical, Clinical, Engineering, Life Sciences, Pharma scientific conferences all over the globe annually with the support of more than 1000 scientific associations and 30,000 editorial board members and 3.5 million followers to its credit.</a:t>
            </a:r>
            <a:br>
              <a:rPr lang="en-US" sz="2000" b="1" dirty="0">
                <a:solidFill>
                  <a:schemeClr val="bg2">
                    <a:lumMod val="50000"/>
                  </a:schemeClr>
                </a:solidFill>
              </a:rPr>
            </a:br>
            <a:endParaRPr lang="en-US" sz="2000" b="1" dirty="0">
              <a:solidFill>
                <a:schemeClr val="bg2">
                  <a:lumMod val="50000"/>
                </a:schemeClr>
              </a:solidFill>
            </a:endParaRPr>
          </a:p>
          <a:p>
            <a:pPr algn="just" eaLnBrk="1" hangingPunct="1">
              <a:buFont typeface="Arial" charset="0"/>
              <a:buNone/>
              <a:defRPr/>
            </a:pPr>
            <a:r>
              <a:rPr lang="en-US" sz="2000" b="1" dirty="0">
                <a:solidFill>
                  <a:schemeClr val="bg2">
                    <a:lumMod val="50000"/>
                  </a:schemeClr>
                </a:solidFill>
              </a:rPr>
              <a:t>    OMICS Group has organized 500 conferences, workshops and national symposiums across the major cities including San Francisco, Las Vegas, San Antonio, Omaha, Orlando, Raleigh, Santa Clara, Chicago, Philadelphia, Baltimore, United Kingdom, Valencia, Dubai, Beijing, Hyderabad, Bengaluru and Mumbai.</a:t>
            </a:r>
          </a:p>
          <a:p>
            <a:pPr eaLnBrk="1" hangingPunct="1">
              <a:defRPr/>
            </a:pPr>
            <a:endParaRPr lang="en-US" b="1" dirty="0">
              <a:solidFill>
                <a:schemeClr val="bg2">
                  <a:lumMod val="50000"/>
                </a:schemeClr>
              </a:solidFill>
            </a:endParaRPr>
          </a:p>
        </p:txBody>
      </p:sp>
      <p:pic>
        <p:nvPicPr>
          <p:cNvPr id="41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47200" y="0"/>
            <a:ext cx="2844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575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chor="t">
            <a:normAutofit/>
          </a:bodyPr>
          <a:lstStyle/>
          <a:p>
            <a:r>
              <a:rPr lang="en-US" sz="4000" b="1" dirty="0" smtClean="0">
                <a:solidFill>
                  <a:schemeClr val="accent1"/>
                </a:solidFill>
              </a:rPr>
              <a:t>Consecutive </a:t>
            </a:r>
            <a:r>
              <a:rPr lang="en-US" sz="4000" b="1" dirty="0">
                <a:solidFill>
                  <a:schemeClr val="accent1"/>
                </a:solidFill>
              </a:rPr>
              <a:t>vortex ring formation </a:t>
            </a:r>
            <a:r>
              <a:rPr lang="en-US" sz="4000" b="1" dirty="0" smtClean="0">
                <a:solidFill>
                  <a:schemeClr val="accent1"/>
                </a:solidFill>
              </a:rPr>
              <a:t/>
            </a:r>
            <a:br>
              <a:rPr lang="en-US" sz="4000" b="1" dirty="0" smtClean="0">
                <a:solidFill>
                  <a:schemeClr val="accent1"/>
                </a:solidFill>
              </a:rPr>
            </a:br>
            <a:r>
              <a:rPr lang="en-US" sz="4000" b="1" dirty="0" smtClean="0">
                <a:solidFill>
                  <a:schemeClr val="accent1"/>
                </a:solidFill>
              </a:rPr>
              <a:t>from </a:t>
            </a:r>
            <a:r>
              <a:rPr lang="en-US" sz="4000" b="1" dirty="0">
                <a:solidFill>
                  <a:schemeClr val="accent1"/>
                </a:solidFill>
              </a:rPr>
              <a:t>a pulsed </a:t>
            </a:r>
            <a:r>
              <a:rPr lang="en-US" sz="4000" b="1" dirty="0" smtClean="0">
                <a:solidFill>
                  <a:schemeClr val="accent1"/>
                </a:solidFill>
              </a:rPr>
              <a:t>jet</a:t>
            </a:r>
            <a:endParaRPr lang="en-US" sz="4000" b="1" dirty="0">
              <a:solidFill>
                <a:schemeClr val="accent1"/>
              </a:solidFill>
            </a:endParaRPr>
          </a:p>
        </p:txBody>
      </p:sp>
      <p:sp>
        <p:nvSpPr>
          <p:cNvPr id="4" name="Subtitle 3"/>
          <p:cNvSpPr>
            <a:spLocks noGrp="1"/>
          </p:cNvSpPr>
          <p:nvPr>
            <p:ph type="subTitle" idx="1"/>
          </p:nvPr>
        </p:nvSpPr>
        <p:spPr>
          <a:xfrm>
            <a:off x="1524000" y="2811463"/>
            <a:ext cx="9144000" cy="1655762"/>
          </a:xfrm>
        </p:spPr>
        <p:txBody>
          <a:bodyPr>
            <a:normAutofit/>
          </a:bodyPr>
          <a:lstStyle/>
          <a:p>
            <a:r>
              <a:rPr lang="en-US" sz="2000" b="1" dirty="0" smtClean="0"/>
              <a:t>Zachary Garcia</a:t>
            </a:r>
            <a:endParaRPr lang="en-US" sz="2000" b="1" dirty="0"/>
          </a:p>
          <a:p>
            <a:r>
              <a:rPr lang="en-US" sz="2000" dirty="0" smtClean="0"/>
              <a:t>zagarcia@alaska.edu</a:t>
            </a:r>
          </a:p>
          <a:p>
            <a:endParaRPr lang="en-US" sz="2000" dirty="0" smtClean="0"/>
          </a:p>
          <a:p>
            <a:r>
              <a:rPr lang="en-US" sz="2000" b="1" dirty="0" smtClean="0"/>
              <a:t>Jifeng Peng</a:t>
            </a:r>
            <a:endParaRPr lang="en-US" sz="20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926" y="4894263"/>
            <a:ext cx="8058151" cy="1608414"/>
          </a:xfrm>
          <a:prstGeom prst="rect">
            <a:avLst/>
          </a:prstGeom>
        </p:spPr>
      </p:pic>
    </p:spTree>
    <p:extLst>
      <p:ext uri="{BB962C8B-B14F-4D97-AF65-F5344CB8AC3E}">
        <p14:creationId xmlns:p14="http://schemas.microsoft.com/office/powerpoint/2010/main" val="4077289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2826544" y="1336677"/>
            <a:ext cx="6538912" cy="707886"/>
          </a:xfrm>
          <a:prstGeom prst="rect">
            <a:avLst/>
          </a:prstGeom>
          <a:noFill/>
          <a:ln w="9525">
            <a:noFill/>
            <a:miter lim="800000"/>
            <a:headEnd/>
            <a:tailEnd/>
          </a:ln>
        </p:spPr>
        <p:txBody>
          <a:bodyPr wrap="square">
            <a:prstTxWarp prst="textNoShape">
              <a:avLst/>
            </a:prstTxWarp>
            <a:spAutoFit/>
          </a:bodyPr>
          <a:lstStyle/>
          <a:p>
            <a:r>
              <a:rPr lang="en-US" sz="2000" dirty="0"/>
              <a:t>A vortex ring is a ring-shaped mass of moving fluid which has rotational motion around an axis disposed in circular form</a:t>
            </a:r>
          </a:p>
        </p:txBody>
      </p:sp>
      <p:sp>
        <p:nvSpPr>
          <p:cNvPr id="21510" name="TextBox 33"/>
          <p:cNvSpPr txBox="1">
            <a:spLocks noChangeArrowheads="1"/>
          </p:cNvSpPr>
          <p:nvPr/>
        </p:nvSpPr>
        <p:spPr bwMode="auto">
          <a:xfrm>
            <a:off x="3924300" y="5141913"/>
            <a:ext cx="4343400" cy="400110"/>
          </a:xfrm>
          <a:prstGeom prst="rect">
            <a:avLst/>
          </a:prstGeom>
          <a:noFill/>
          <a:ln w="9525">
            <a:noFill/>
            <a:miter lim="800000"/>
            <a:headEnd/>
            <a:tailEnd/>
          </a:ln>
        </p:spPr>
        <p:txBody>
          <a:bodyPr>
            <a:prstTxWarp prst="textNoShape">
              <a:avLst/>
            </a:prstTxWarp>
            <a:spAutoFit/>
          </a:bodyPr>
          <a:lstStyle/>
          <a:p>
            <a:pPr algn="ctr"/>
            <a:r>
              <a:rPr lang="en-US" sz="2000" dirty="0"/>
              <a:t>Streamlines on the symmetry plane</a:t>
            </a:r>
          </a:p>
        </p:txBody>
      </p:sp>
      <p:pic>
        <p:nvPicPr>
          <p:cNvPr id="215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3810000" y="2325690"/>
            <a:ext cx="4572000" cy="2816225"/>
          </a:xfrm>
          <a:prstGeom prst="rect">
            <a:avLst/>
          </a:prstGeom>
          <a:noFill/>
          <a:ln w="9525">
            <a:noFill/>
            <a:miter lim="800000"/>
            <a:headEnd/>
            <a:tailEnd/>
          </a:ln>
        </p:spPr>
      </p:pic>
      <p:sp>
        <p:nvSpPr>
          <p:cNvPr id="2" name="Title 1"/>
          <p:cNvSpPr>
            <a:spLocks noGrp="1"/>
          </p:cNvSpPr>
          <p:nvPr>
            <p:ph type="title"/>
          </p:nvPr>
        </p:nvSpPr>
        <p:spPr/>
        <p:txBody>
          <a:bodyPr anchor="t">
            <a:normAutofit/>
          </a:bodyPr>
          <a:lstStyle/>
          <a:p>
            <a:pPr algn="ctr"/>
            <a:r>
              <a:rPr lang="en-US" sz="3200" dirty="0">
                <a:solidFill>
                  <a:schemeClr val="accent1"/>
                </a:solidFill>
                <a:latin typeface="Calibri" panose="020F0502020204030204" pitchFamily="34" charset="0"/>
              </a:rPr>
              <a:t>What is a vortex ring?</a:t>
            </a:r>
          </a:p>
        </p:txBody>
      </p:sp>
    </p:spTree>
    <p:extLst>
      <p:ext uri="{BB962C8B-B14F-4D97-AF65-F5344CB8AC3E}">
        <p14:creationId xmlns:p14="http://schemas.microsoft.com/office/powerpoint/2010/main" val="329217099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06501" y="2447925"/>
            <a:ext cx="7620000" cy="36195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658901" y="2647950"/>
            <a:ext cx="7315200" cy="3257550"/>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92251" y="1743075"/>
            <a:ext cx="895351" cy="2876550"/>
          </a:xfrm>
          <a:prstGeom prst="rect">
            <a:avLst/>
          </a:prstGeom>
          <a:solidFill>
            <a:schemeClr val="tx1">
              <a:lumMod val="50000"/>
              <a:lumOff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849401" y="3705225"/>
            <a:ext cx="762000" cy="80391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855368" y="3867150"/>
            <a:ext cx="1784985" cy="51435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916328" y="3910013"/>
            <a:ext cx="1724025" cy="42862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855365" y="4067177"/>
            <a:ext cx="89536" cy="7937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5195727" y="3910012"/>
            <a:ext cx="187325" cy="47148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49401" y="3400425"/>
            <a:ext cx="7620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78001" y="1933575"/>
            <a:ext cx="304800" cy="15621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221331" y="2105934"/>
            <a:ext cx="0" cy="12944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6659402" y="3838147"/>
            <a:ext cx="266700" cy="619125"/>
          </a:xfrm>
          <a:prstGeom prst="ellipse">
            <a:avLst/>
          </a:prstGeom>
          <a:noFill/>
          <a:ln w="190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p:nvSpPr>
        <p:spPr>
          <a:xfrm rot="5400000">
            <a:off x="6996816" y="1533367"/>
            <a:ext cx="4143374" cy="5550535"/>
          </a:xfrm>
          <a:prstGeom prst="triangle">
            <a:avLst/>
          </a:prstGeom>
          <a:solidFill>
            <a:srgbClr val="80F808">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693638" y="3729037"/>
            <a:ext cx="352425" cy="361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693638" y="4190999"/>
            <a:ext cx="352425" cy="361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0" y="1398047"/>
            <a:ext cx="2133600" cy="707886"/>
          </a:xfrm>
          <a:prstGeom prst="rect">
            <a:avLst/>
          </a:prstGeom>
          <a:noFill/>
        </p:spPr>
        <p:txBody>
          <a:bodyPr wrap="square" rtlCol="0">
            <a:spAutoFit/>
          </a:bodyPr>
          <a:lstStyle/>
          <a:p>
            <a:pPr algn="ctr"/>
            <a:r>
              <a:rPr lang="en-US" sz="2000" dirty="0" smtClean="0"/>
              <a:t>Actuator controlled piston</a:t>
            </a:r>
            <a:endParaRPr lang="en-US" sz="2000" dirty="0"/>
          </a:p>
        </p:txBody>
      </p:sp>
      <p:sp>
        <p:nvSpPr>
          <p:cNvPr id="93" name="Rounded Rectangle 92"/>
          <p:cNvSpPr/>
          <p:nvPr/>
        </p:nvSpPr>
        <p:spPr>
          <a:xfrm>
            <a:off x="5626572" y="3910012"/>
            <a:ext cx="187325" cy="47148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683035" y="3838147"/>
            <a:ext cx="266700" cy="619125"/>
          </a:xfrm>
          <a:prstGeom prst="ellipse">
            <a:avLst/>
          </a:prstGeom>
          <a:noFill/>
          <a:ln w="1905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122138" y="3719512"/>
            <a:ext cx="352425" cy="36195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122138" y="4181474"/>
            <a:ext cx="352425" cy="36195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Elbow Connector 116"/>
          <p:cNvCxnSpPr/>
          <p:nvPr/>
        </p:nvCxnSpPr>
        <p:spPr>
          <a:xfrm>
            <a:off x="1000645" y="2190750"/>
            <a:ext cx="1132956" cy="990600"/>
          </a:xfrm>
          <a:prstGeom prst="bentConnector3">
            <a:avLst>
              <a:gd name="adj1" fmla="val 259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10412251" y="3036034"/>
            <a:ext cx="1369542" cy="400110"/>
          </a:xfrm>
          <a:prstGeom prst="rect">
            <a:avLst/>
          </a:prstGeom>
          <a:noFill/>
        </p:spPr>
        <p:txBody>
          <a:bodyPr wrap="none" rtlCol="0">
            <a:spAutoFit/>
          </a:bodyPr>
          <a:lstStyle/>
          <a:p>
            <a:r>
              <a:rPr lang="en-US" sz="2000" dirty="0" smtClean="0"/>
              <a:t>Laser sheet</a:t>
            </a:r>
            <a:endParaRPr lang="en-US" sz="2000" dirty="0"/>
          </a:p>
        </p:txBody>
      </p:sp>
      <p:cxnSp>
        <p:nvCxnSpPr>
          <p:cNvPr id="123" name="Straight Arrow Connector 122"/>
          <p:cNvCxnSpPr/>
          <p:nvPr/>
        </p:nvCxnSpPr>
        <p:spPr>
          <a:xfrm flipH="1">
            <a:off x="10651697" y="3436144"/>
            <a:ext cx="384991" cy="7453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chor="t">
            <a:normAutofit/>
          </a:bodyPr>
          <a:lstStyle/>
          <a:p>
            <a:pPr algn="ctr"/>
            <a:r>
              <a:rPr lang="en-US" sz="3200" dirty="0" smtClean="0">
                <a:solidFill>
                  <a:schemeClr val="accent1"/>
                </a:solidFill>
                <a:latin typeface="Calibri" panose="020F0502020204030204" pitchFamily="34" charset="0"/>
              </a:rPr>
              <a:t>Experimental Setup</a:t>
            </a:r>
            <a:endParaRPr lang="en-US" sz="3200" dirty="0">
              <a:solidFill>
                <a:schemeClr val="accent1"/>
              </a:solidFill>
              <a:latin typeface="Calibri" panose="020F0502020204030204" pitchFamily="34" charset="0"/>
            </a:endParaRPr>
          </a:p>
        </p:txBody>
      </p:sp>
      <p:sp>
        <p:nvSpPr>
          <p:cNvPr id="8" name="Rectangle 7"/>
          <p:cNvSpPr/>
          <p:nvPr/>
        </p:nvSpPr>
        <p:spPr>
          <a:xfrm>
            <a:off x="3648729" y="4006055"/>
            <a:ext cx="1243964" cy="23653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87204" y="4061175"/>
            <a:ext cx="1477307" cy="114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41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7"/>
                                        </p:tgtEl>
                                        <p:attrNameLst>
                                          <p:attrName>style.visibility</p:attrName>
                                        </p:attrNameLst>
                                      </p:cBhvr>
                                      <p:to>
                                        <p:strVal val="visible"/>
                                      </p:to>
                                    </p:set>
                                  </p:childTnLst>
                                </p:cTn>
                              </p:par>
                            </p:childTnLst>
                          </p:cTn>
                        </p:par>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5E-6 0 L -0.00078 0.06944 " pathEditMode="relative" rAng="0" ptsTypes="AA">
                                      <p:cBhvr>
                                        <p:cTn id="48" dur="2000" fill="hold"/>
                                        <p:tgtEl>
                                          <p:spTgt spid="7"/>
                                        </p:tgtEl>
                                        <p:attrNameLst>
                                          <p:attrName>ppt_x</p:attrName>
                                          <p:attrName>ppt_y</p:attrName>
                                        </p:attrNameLst>
                                      </p:cBhvr>
                                      <p:rCtr x="-39" y="3472"/>
                                    </p:animMotion>
                                  </p:childTnLst>
                                </p:cTn>
                              </p:par>
                              <p:par>
                                <p:cTn id="49" presetID="42" presetClass="path" presetSubtype="0" accel="50000" decel="50000" fill="hold" grpId="1" nodeType="withEffect">
                                  <p:stCondLst>
                                    <p:cond delay="0"/>
                                  </p:stCondLst>
                                  <p:childTnLst>
                                    <p:animMotion origin="layout" path="M -0.00078 -0.00139 L 0.00079 0.05023 " pathEditMode="relative" rAng="0" ptsTypes="AA">
                                      <p:cBhvr>
                                        <p:cTn id="50" dur="2000" fill="hold"/>
                                        <p:tgtEl>
                                          <p:spTgt spid="6"/>
                                        </p:tgtEl>
                                        <p:attrNameLst>
                                          <p:attrName>ppt_x</p:attrName>
                                          <p:attrName>ppt_y</p:attrName>
                                        </p:attrNameLst>
                                      </p:cBhvr>
                                      <p:rCtr x="78" y="2569"/>
                                    </p:animMotion>
                                  </p:childTnLst>
                                </p:cTn>
                              </p:par>
                              <p:par>
                                <p:cTn id="51" presetID="42" presetClass="path" presetSubtype="0" accel="50000" decel="50000" fill="hold" nodeType="withEffect">
                                  <p:stCondLst>
                                    <p:cond delay="0"/>
                                  </p:stCondLst>
                                  <p:childTnLst>
                                    <p:animMotion origin="layout" path="M -3.75E-6 4.44444E-6 L -3.75E-6 0.05092 " pathEditMode="relative" rAng="0" ptsTypes="AA">
                                      <p:cBhvr>
                                        <p:cTn id="52" dur="2000" fill="hold"/>
                                        <p:tgtEl>
                                          <p:spTgt spid="9"/>
                                        </p:tgtEl>
                                        <p:attrNameLst>
                                          <p:attrName>ppt_x</p:attrName>
                                          <p:attrName>ppt_y</p:attrName>
                                        </p:attrNameLst>
                                      </p:cBhvr>
                                      <p:rCtr x="0" y="2546"/>
                                    </p:animMotion>
                                  </p:childTnLst>
                                </p:cTn>
                              </p:par>
                            </p:childTnLst>
                          </p:cTn>
                        </p:par>
                        <p:par>
                          <p:cTn id="53" fill="hold">
                            <p:stCondLst>
                              <p:cond delay="2000"/>
                            </p:stCondLst>
                            <p:childTnLst>
                              <p:par>
                                <p:cTn id="54" presetID="42" presetClass="path" presetSubtype="0" accel="50000" decel="50000" fill="hold" grpId="1" nodeType="afterEffect">
                                  <p:stCondLst>
                                    <p:cond delay="0"/>
                                  </p:stCondLst>
                                  <p:childTnLst>
                                    <p:animMotion origin="layout" path="M 4.79167E-6 -4.81481E-6 L 0.03554 0.00024 " pathEditMode="relative" rAng="0" ptsTypes="AA">
                                      <p:cBhvr>
                                        <p:cTn id="55" dur="2000" fill="hold"/>
                                        <p:tgtEl>
                                          <p:spTgt spid="64"/>
                                        </p:tgtEl>
                                        <p:attrNameLst>
                                          <p:attrName>ppt_x</p:attrName>
                                          <p:attrName>ppt_y</p:attrName>
                                        </p:attrNameLst>
                                      </p:cBhvr>
                                      <p:rCtr x="1771" y="0"/>
                                    </p:animMotion>
                                  </p:childTnLst>
                                </p:cTn>
                              </p:par>
                              <p:par>
                                <p:cTn id="56" presetID="10" presetClass="entr" presetSubtype="0" fill="hold" grpId="0" nodeType="withEffect">
                                  <p:stCondLst>
                                    <p:cond delay="1600"/>
                                  </p:stCondLst>
                                  <p:childTnLst>
                                    <p:set>
                                      <p:cBhvr>
                                        <p:cTn id="57" dur="1" fill="hold">
                                          <p:stCondLst>
                                            <p:cond delay="0"/>
                                          </p:stCondLst>
                                        </p:cTn>
                                        <p:tgtEl>
                                          <p:spTgt spid="87"/>
                                        </p:tgtEl>
                                        <p:attrNameLst>
                                          <p:attrName>style.visibility</p:attrName>
                                        </p:attrNameLst>
                                      </p:cBhvr>
                                      <p:to>
                                        <p:strVal val="visible"/>
                                      </p:to>
                                    </p:set>
                                    <p:animEffect transition="in" filter="fade">
                                      <p:cBhvr>
                                        <p:cTn id="58" dur="500"/>
                                        <p:tgtEl>
                                          <p:spTgt spid="87"/>
                                        </p:tgtEl>
                                      </p:cBhvr>
                                    </p:animEffect>
                                  </p:childTnLst>
                                </p:cTn>
                              </p:par>
                            </p:childTnLst>
                          </p:cTn>
                        </p:par>
                        <p:par>
                          <p:cTn id="59" fill="hold">
                            <p:stCondLst>
                              <p:cond delay="4100"/>
                            </p:stCondLst>
                            <p:childTnLst>
                              <p:par>
                                <p:cTn id="60" presetID="42" presetClass="path" presetSubtype="0" accel="50000" decel="50000" fill="hold" grpId="1" nodeType="afterEffect">
                                  <p:stCondLst>
                                    <p:cond delay="0"/>
                                  </p:stCondLst>
                                  <p:childTnLst>
                                    <p:animMotion origin="layout" path="M -2.5E-6 2.22222E-6 L 0.08034 -0.00023 " pathEditMode="relative" rAng="0" ptsTypes="AA">
                                      <p:cBhvr>
                                        <p:cTn id="61" dur="2000" fill="hold"/>
                                        <p:tgtEl>
                                          <p:spTgt spid="87"/>
                                        </p:tgtEl>
                                        <p:attrNameLst>
                                          <p:attrName>ppt_x</p:attrName>
                                          <p:attrName>ppt_y</p:attrName>
                                        </p:attrNameLst>
                                      </p:cBhvr>
                                      <p:rCtr x="4010" y="-23"/>
                                    </p:animMotion>
                                  </p:childTnLst>
                                </p:cTn>
                              </p:par>
                            </p:childTnLst>
                          </p:cTn>
                        </p:par>
                        <p:par>
                          <p:cTn id="62" fill="hold">
                            <p:stCondLst>
                              <p:cond delay="6100"/>
                            </p:stCondLst>
                            <p:childTnLst>
                              <p:par>
                                <p:cTn id="63" presetID="42" presetClass="path" presetSubtype="0" accel="50000" decel="50000" fill="hold" grpId="2" nodeType="afterEffect">
                                  <p:stCondLst>
                                    <p:cond delay="0"/>
                                  </p:stCondLst>
                                  <p:childTnLst>
                                    <p:animMotion origin="layout" path="M 5E-6 0 L -0.00078 0.06944 " pathEditMode="relative" rAng="0" ptsTypes="AA">
                                      <p:cBhvr>
                                        <p:cTn id="64" dur="2000" fill="hold"/>
                                        <p:tgtEl>
                                          <p:spTgt spid="7"/>
                                        </p:tgtEl>
                                        <p:attrNameLst>
                                          <p:attrName>ppt_x</p:attrName>
                                          <p:attrName>ppt_y</p:attrName>
                                        </p:attrNameLst>
                                      </p:cBhvr>
                                      <p:rCtr x="-39" y="3472"/>
                                    </p:animMotion>
                                  </p:childTnLst>
                                </p:cTn>
                              </p:par>
                              <p:par>
                                <p:cTn id="65" presetID="42" presetClass="path" presetSubtype="0" accel="50000" decel="50000" fill="hold" grpId="2" nodeType="withEffect">
                                  <p:stCondLst>
                                    <p:cond delay="0"/>
                                  </p:stCondLst>
                                  <p:childTnLst>
                                    <p:animMotion origin="layout" path="M 5E-6 -2.22222E-6 L 0.00079 0.05139 " pathEditMode="relative" rAng="0" ptsTypes="AA">
                                      <p:cBhvr>
                                        <p:cTn id="66" dur="2000" fill="hold"/>
                                        <p:tgtEl>
                                          <p:spTgt spid="6"/>
                                        </p:tgtEl>
                                        <p:attrNameLst>
                                          <p:attrName>ppt_x</p:attrName>
                                          <p:attrName>ppt_y</p:attrName>
                                        </p:attrNameLst>
                                      </p:cBhvr>
                                      <p:rCtr x="39" y="2569"/>
                                    </p:animMotion>
                                  </p:childTnLst>
                                </p:cTn>
                              </p:par>
                              <p:par>
                                <p:cTn id="67" presetID="42" presetClass="path" presetSubtype="0" accel="50000" decel="50000" fill="hold" nodeType="withEffect">
                                  <p:stCondLst>
                                    <p:cond delay="0"/>
                                  </p:stCondLst>
                                  <p:childTnLst>
                                    <p:animMotion origin="layout" path="M -3.75E-6 4.44444E-6 L -3.75E-6 0.06388 " pathEditMode="relative" rAng="0" ptsTypes="AA">
                                      <p:cBhvr>
                                        <p:cTn id="68" dur="2000" fill="hold"/>
                                        <p:tgtEl>
                                          <p:spTgt spid="9"/>
                                        </p:tgtEl>
                                        <p:attrNameLst>
                                          <p:attrName>ppt_x</p:attrName>
                                          <p:attrName>ppt_y</p:attrName>
                                        </p:attrNameLst>
                                      </p:cBhvr>
                                      <p:rCtr x="0" y="3194"/>
                                    </p:animMotion>
                                  </p:childTnLst>
                                </p:cTn>
                              </p:par>
                            </p:childTnLst>
                          </p:cTn>
                        </p:par>
                        <p:par>
                          <p:cTn id="69" fill="hold">
                            <p:stCondLst>
                              <p:cond delay="8100"/>
                            </p:stCondLst>
                            <p:childTnLst>
                              <p:par>
                                <p:cTn id="70" presetID="1" presetClass="exit" presetSubtype="0" fill="hold" grpId="2" nodeType="afterEffect">
                                  <p:stCondLst>
                                    <p:cond delay="0"/>
                                  </p:stCondLst>
                                  <p:childTnLst>
                                    <p:set>
                                      <p:cBhvr>
                                        <p:cTn id="71" dur="1" fill="hold">
                                          <p:stCondLst>
                                            <p:cond delay="0"/>
                                          </p:stCondLst>
                                        </p:cTn>
                                        <p:tgtEl>
                                          <p:spTgt spid="64"/>
                                        </p:tgtEl>
                                        <p:attrNameLst>
                                          <p:attrName>style.visibility</p:attrName>
                                        </p:attrNameLst>
                                      </p:cBhvr>
                                      <p:to>
                                        <p:strVal val="hidden"/>
                                      </p:to>
                                    </p:set>
                                  </p:childTnLst>
                                </p:cTn>
                              </p:par>
                            </p:childTnLst>
                          </p:cTn>
                        </p:par>
                        <p:par>
                          <p:cTn id="72" fill="hold">
                            <p:stCondLst>
                              <p:cond delay="8100"/>
                            </p:stCondLst>
                            <p:childTnLst>
                              <p:par>
                                <p:cTn id="73" presetID="1" presetClass="entr" presetSubtype="0" fill="hold" grpId="0" nodeType="afterEffect">
                                  <p:stCondLst>
                                    <p:cond delay="0"/>
                                  </p:stCondLst>
                                  <p:childTnLst>
                                    <p:set>
                                      <p:cBhvr>
                                        <p:cTn id="74" dur="1" fill="hold">
                                          <p:stCondLst>
                                            <p:cond delay="0"/>
                                          </p:stCondLst>
                                        </p:cTn>
                                        <p:tgtEl>
                                          <p:spTgt spid="93"/>
                                        </p:tgtEl>
                                        <p:attrNameLst>
                                          <p:attrName>style.visibility</p:attrName>
                                        </p:attrNameLst>
                                      </p:cBhvr>
                                      <p:to>
                                        <p:strVal val="visible"/>
                                      </p:to>
                                    </p:set>
                                  </p:childTnLst>
                                </p:cTn>
                              </p:par>
                            </p:childTnLst>
                          </p:cTn>
                        </p:par>
                        <p:par>
                          <p:cTn id="75" fill="hold">
                            <p:stCondLst>
                              <p:cond delay="8100"/>
                            </p:stCondLst>
                            <p:childTnLst>
                              <p:par>
                                <p:cTn id="76" presetID="42" presetClass="path" presetSubtype="0" accel="50000" decel="50000" fill="hold" grpId="1" nodeType="afterEffect">
                                  <p:stCondLst>
                                    <p:cond delay="0"/>
                                  </p:stCondLst>
                                  <p:childTnLst>
                                    <p:animMotion origin="layout" path="M -1.66667E-6 -4.81481E-6 L 0.03711 0.00024 " pathEditMode="relative" rAng="0" ptsTypes="AA">
                                      <p:cBhvr>
                                        <p:cTn id="77" dur="2000" fill="hold"/>
                                        <p:tgtEl>
                                          <p:spTgt spid="93"/>
                                        </p:tgtEl>
                                        <p:attrNameLst>
                                          <p:attrName>ppt_x</p:attrName>
                                          <p:attrName>ppt_y</p:attrName>
                                        </p:attrNameLst>
                                      </p:cBhvr>
                                      <p:rCtr x="1849" y="0"/>
                                    </p:animMotion>
                                  </p:childTnLst>
                                </p:cTn>
                              </p:par>
                              <p:par>
                                <p:cTn id="78" presetID="1" presetClass="entr" presetSubtype="0" fill="hold" grpId="0" nodeType="withEffect">
                                  <p:stCondLst>
                                    <p:cond delay="1400"/>
                                  </p:stCondLst>
                                  <p:childTnLst>
                                    <p:set>
                                      <p:cBhvr>
                                        <p:cTn id="79" dur="1" fill="hold">
                                          <p:stCondLst>
                                            <p:cond delay="0"/>
                                          </p:stCondLst>
                                        </p:cTn>
                                        <p:tgtEl>
                                          <p:spTgt spid="94"/>
                                        </p:tgtEl>
                                        <p:attrNameLst>
                                          <p:attrName>style.visibility</p:attrName>
                                        </p:attrNameLst>
                                      </p:cBhvr>
                                      <p:to>
                                        <p:strVal val="visible"/>
                                      </p:to>
                                    </p:set>
                                  </p:childTnLst>
                                </p:cTn>
                              </p:par>
                              <p:par>
                                <p:cTn id="80" presetID="42" presetClass="path" presetSubtype="0" accel="50000" decel="50000" fill="hold" grpId="1" nodeType="withEffect">
                                  <p:stCondLst>
                                    <p:cond delay="1400"/>
                                  </p:stCondLst>
                                  <p:childTnLst>
                                    <p:animMotion origin="layout" path="M 4.375E-6 2.22222E-6 L 0.03984 -0.00417 " pathEditMode="relative" rAng="0" ptsTypes="AA">
                                      <p:cBhvr>
                                        <p:cTn id="81" dur="2100" fill="hold"/>
                                        <p:tgtEl>
                                          <p:spTgt spid="94"/>
                                        </p:tgtEl>
                                        <p:attrNameLst>
                                          <p:attrName>ppt_x</p:attrName>
                                          <p:attrName>ppt_y</p:attrName>
                                        </p:attrNameLst>
                                      </p:cBhvr>
                                      <p:rCtr x="1992" y="-208"/>
                                    </p:animMotion>
                                  </p:childTnLst>
                                </p:cTn>
                              </p:par>
                            </p:childTnLst>
                          </p:cTn>
                        </p:par>
                        <p:par>
                          <p:cTn id="82" fill="hold">
                            <p:stCondLst>
                              <p:cond delay="11600"/>
                            </p:stCondLst>
                            <p:childTnLst>
                              <p:par>
                                <p:cTn id="83" presetID="22" presetClass="entr" presetSubtype="2" fill="hold" grpId="0" nodeType="afterEffect">
                                  <p:stCondLst>
                                    <p:cond delay="0"/>
                                  </p:stCondLst>
                                  <p:childTnLst>
                                    <p:set>
                                      <p:cBhvr>
                                        <p:cTn id="84" dur="1" fill="hold">
                                          <p:stCondLst>
                                            <p:cond delay="0"/>
                                          </p:stCondLst>
                                        </p:cTn>
                                        <p:tgtEl>
                                          <p:spTgt spid="88"/>
                                        </p:tgtEl>
                                        <p:attrNameLst>
                                          <p:attrName>style.visibility</p:attrName>
                                        </p:attrNameLst>
                                      </p:cBhvr>
                                      <p:to>
                                        <p:strVal val="visible"/>
                                      </p:to>
                                    </p:set>
                                    <p:animEffect transition="in" filter="wipe(right)">
                                      <p:cBhvr>
                                        <p:cTn id="85" dur="500"/>
                                        <p:tgtEl>
                                          <p:spTgt spid="88"/>
                                        </p:tgtEl>
                                      </p:cBhvr>
                                    </p:animEffect>
                                  </p:childTnLst>
                                </p:cTn>
                              </p:par>
                              <p:par>
                                <p:cTn id="86" presetID="1" presetClass="entr" presetSubtype="0" fill="hold" grpId="0" nodeType="withEffect">
                                  <p:stCondLst>
                                    <p:cond delay="0"/>
                                  </p:stCondLst>
                                  <p:childTnLst>
                                    <p:set>
                                      <p:cBhvr>
                                        <p:cTn id="87" dur="1" fill="hold">
                                          <p:stCondLst>
                                            <p:cond delay="0"/>
                                          </p:stCondLst>
                                        </p:cTn>
                                        <p:tgtEl>
                                          <p:spTgt spid="121"/>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23"/>
                                        </p:tgtEl>
                                        <p:attrNameLst>
                                          <p:attrName>style.visibility</p:attrName>
                                        </p:attrNameLst>
                                      </p:cBhvr>
                                      <p:to>
                                        <p:strVal val="visible"/>
                                      </p:to>
                                    </p:set>
                                  </p:childTnLst>
                                </p:cTn>
                              </p:par>
                              <p:par>
                                <p:cTn id="90" presetID="22" presetClass="exit" presetSubtype="2" fill="hold" grpId="2" nodeType="withEffect">
                                  <p:stCondLst>
                                    <p:cond delay="0"/>
                                  </p:stCondLst>
                                  <p:childTnLst>
                                    <p:animEffect transition="out" filter="wipe(right)">
                                      <p:cBhvr>
                                        <p:cTn id="91" dur="500"/>
                                        <p:tgtEl>
                                          <p:spTgt spid="87"/>
                                        </p:tgtEl>
                                      </p:cBhvr>
                                    </p:animEffect>
                                    <p:set>
                                      <p:cBhvr>
                                        <p:cTn id="92" dur="1" fill="hold">
                                          <p:stCondLst>
                                            <p:cond delay="499"/>
                                          </p:stCondLst>
                                        </p:cTn>
                                        <p:tgtEl>
                                          <p:spTgt spid="87"/>
                                        </p:tgtEl>
                                        <p:attrNameLst>
                                          <p:attrName>style.visibility</p:attrName>
                                        </p:attrNameLst>
                                      </p:cBhvr>
                                      <p:to>
                                        <p:strVal val="hidden"/>
                                      </p:to>
                                    </p:set>
                                  </p:childTnLst>
                                </p:cTn>
                              </p:par>
                              <p:par>
                                <p:cTn id="93" presetID="22" presetClass="exit" presetSubtype="2" fill="hold" grpId="2" nodeType="withEffect">
                                  <p:stCondLst>
                                    <p:cond delay="0"/>
                                  </p:stCondLst>
                                  <p:childTnLst>
                                    <p:animEffect transition="out" filter="wipe(right)">
                                      <p:cBhvr>
                                        <p:cTn id="94" dur="500"/>
                                        <p:tgtEl>
                                          <p:spTgt spid="94"/>
                                        </p:tgtEl>
                                      </p:cBhvr>
                                    </p:animEffect>
                                    <p:set>
                                      <p:cBhvr>
                                        <p:cTn id="95" dur="1" fill="hold">
                                          <p:stCondLst>
                                            <p:cond delay="499"/>
                                          </p:stCondLst>
                                        </p:cTn>
                                        <p:tgtEl>
                                          <p:spTgt spid="94"/>
                                        </p:tgtEl>
                                        <p:attrNameLst>
                                          <p:attrName>style.visibility</p:attrName>
                                        </p:attrNameLst>
                                      </p:cBhvr>
                                      <p:to>
                                        <p:strVal val="hidden"/>
                                      </p:to>
                                    </p:set>
                                  </p:childTnLst>
                                </p:cTn>
                              </p:par>
                              <p:par>
                                <p:cTn id="96" presetID="22" presetClass="entr" presetSubtype="2" fill="hold" grpId="0" nodeType="withEffect">
                                  <p:stCondLst>
                                    <p:cond delay="0"/>
                                  </p:stCondLst>
                                  <p:childTnLst>
                                    <p:set>
                                      <p:cBhvr>
                                        <p:cTn id="97" dur="1" fill="hold">
                                          <p:stCondLst>
                                            <p:cond delay="0"/>
                                          </p:stCondLst>
                                        </p:cTn>
                                        <p:tgtEl>
                                          <p:spTgt spid="95"/>
                                        </p:tgtEl>
                                        <p:attrNameLst>
                                          <p:attrName>style.visibility</p:attrName>
                                        </p:attrNameLst>
                                      </p:cBhvr>
                                      <p:to>
                                        <p:strVal val="visible"/>
                                      </p:to>
                                    </p:set>
                                    <p:animEffect transition="in" filter="wipe(right)">
                                      <p:cBhvr>
                                        <p:cTn id="98" dur="500"/>
                                        <p:tgtEl>
                                          <p:spTgt spid="95"/>
                                        </p:tgtEl>
                                      </p:cBhvr>
                                    </p:animEffect>
                                  </p:childTnLst>
                                </p:cTn>
                              </p:par>
                              <p:par>
                                <p:cTn id="99" presetID="22" presetClass="entr" presetSubtype="2" fill="hold" grpId="0" nodeType="withEffect">
                                  <p:stCondLst>
                                    <p:cond delay="0"/>
                                  </p:stCondLst>
                                  <p:childTnLst>
                                    <p:set>
                                      <p:cBhvr>
                                        <p:cTn id="100" dur="1" fill="hold">
                                          <p:stCondLst>
                                            <p:cond delay="0"/>
                                          </p:stCondLst>
                                        </p:cTn>
                                        <p:tgtEl>
                                          <p:spTgt spid="96"/>
                                        </p:tgtEl>
                                        <p:attrNameLst>
                                          <p:attrName>style.visibility</p:attrName>
                                        </p:attrNameLst>
                                      </p:cBhvr>
                                      <p:to>
                                        <p:strVal val="visible"/>
                                      </p:to>
                                    </p:set>
                                    <p:animEffect transition="in" filter="wipe(right)">
                                      <p:cBhvr>
                                        <p:cTn id="101" dur="500"/>
                                        <p:tgtEl>
                                          <p:spTgt spid="96"/>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89"/>
                                        </p:tgtEl>
                                        <p:attrNameLst>
                                          <p:attrName>style.visibility</p:attrName>
                                        </p:attrNameLst>
                                      </p:cBhvr>
                                      <p:to>
                                        <p:strVal val="visible"/>
                                      </p:to>
                                    </p:set>
                                    <p:animEffect transition="in" filter="wipe(right)">
                                      <p:cBhvr>
                                        <p:cTn id="104" dur="500"/>
                                        <p:tgtEl>
                                          <p:spTgt spid="89"/>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90"/>
                                        </p:tgtEl>
                                        <p:attrNameLst>
                                          <p:attrName>style.visibility</p:attrName>
                                        </p:attrNameLst>
                                      </p:cBhvr>
                                      <p:to>
                                        <p:strVal val="visible"/>
                                      </p:to>
                                    </p:set>
                                    <p:animEffect transition="in" filter="wipe(right)">
                                      <p:cBhvr>
                                        <p:cTn id="10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5" grpId="0" animBg="1"/>
      <p:bldP spid="59" grpId="0" animBg="1"/>
      <p:bldP spid="60" grpId="0" animBg="1"/>
      <p:bldP spid="63" grpId="0" animBg="1"/>
      <p:bldP spid="64" grpId="0" animBg="1"/>
      <p:bldP spid="64" grpId="1" animBg="1"/>
      <p:bldP spid="64" grpId="2" animBg="1"/>
      <p:bldP spid="6" grpId="0" animBg="1"/>
      <p:bldP spid="6" grpId="1" animBg="1"/>
      <p:bldP spid="6" grpId="2" animBg="1"/>
      <p:bldP spid="7" grpId="0" animBg="1"/>
      <p:bldP spid="7" grpId="1" animBg="1"/>
      <p:bldP spid="7" grpId="2" animBg="1"/>
      <p:bldP spid="87" grpId="0" animBg="1"/>
      <p:bldP spid="87" grpId="1" animBg="1"/>
      <p:bldP spid="87" grpId="2" animBg="1"/>
      <p:bldP spid="88" grpId="0" animBg="1"/>
      <p:bldP spid="89" grpId="0" animBg="1"/>
      <p:bldP spid="90" grpId="0" animBg="1"/>
      <p:bldP spid="92" grpId="0"/>
      <p:bldP spid="93" grpId="0" animBg="1"/>
      <p:bldP spid="93" grpId="1" animBg="1"/>
      <p:bldP spid="94" grpId="0" animBg="1"/>
      <p:bldP spid="94" grpId="1" animBg="1"/>
      <p:bldP spid="94" grpId="2" animBg="1"/>
      <p:bldP spid="95" grpId="0" animBg="1"/>
      <p:bldP spid="96" grpId="0" animBg="1"/>
      <p:bldP spid="121" grpId="0"/>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927983" y="1680796"/>
            <a:ext cx="5336735" cy="3177386"/>
            <a:chOff x="5065248" y="762000"/>
            <a:chExt cx="3485109" cy="2516884"/>
          </a:xfrm>
        </p:grpSpPr>
        <p:sp>
          <p:nvSpPr>
            <p:cNvPr id="53" name="TextBox 15"/>
            <p:cNvSpPr txBox="1">
              <a:spLocks noChangeArrowheads="1"/>
            </p:cNvSpPr>
            <p:nvPr/>
          </p:nvSpPr>
          <p:spPr bwMode="auto">
            <a:xfrm>
              <a:off x="5667285" y="2986327"/>
              <a:ext cx="222137" cy="292557"/>
            </a:xfrm>
            <a:prstGeom prst="rect">
              <a:avLst/>
            </a:prstGeom>
            <a:noFill/>
            <a:ln w="9525">
              <a:noFill/>
              <a:miter lim="800000"/>
              <a:headEnd/>
              <a:tailEnd/>
            </a:ln>
          </p:spPr>
          <p:txBody>
            <a:bodyPr wrap="none">
              <a:prstTxWarp prst="textNoShape">
                <a:avLst/>
              </a:prstTxWarp>
              <a:spAutoFit/>
            </a:bodyPr>
            <a:lstStyle/>
            <a:p>
              <a:pPr algn="ctr"/>
              <a:r>
                <a:rPr lang="en-US" i="1" dirty="0">
                  <a:ea typeface="Times New Roman" charset="0"/>
                  <a:cs typeface="Times New Roman" charset="0"/>
                </a:rPr>
                <a:t>t</a:t>
              </a:r>
              <a:r>
                <a:rPr lang="en-US" i="1" baseline="-25000" dirty="0">
                  <a:ea typeface="Times New Roman" charset="0"/>
                  <a:cs typeface="Times New Roman" charset="0"/>
                </a:rPr>
                <a:t>p</a:t>
              </a:r>
            </a:p>
          </p:txBody>
        </p:sp>
        <p:sp>
          <p:nvSpPr>
            <p:cNvPr id="55" name="TextBox 17"/>
            <p:cNvSpPr txBox="1">
              <a:spLocks noChangeArrowheads="1"/>
            </p:cNvSpPr>
            <p:nvPr/>
          </p:nvSpPr>
          <p:spPr bwMode="auto">
            <a:xfrm>
              <a:off x="8153400" y="2743200"/>
              <a:ext cx="396957" cy="292557"/>
            </a:xfrm>
            <a:prstGeom prst="rect">
              <a:avLst/>
            </a:prstGeom>
            <a:noFill/>
            <a:ln w="9525">
              <a:noFill/>
              <a:miter lim="800000"/>
              <a:headEnd/>
              <a:tailEnd/>
            </a:ln>
          </p:spPr>
          <p:txBody>
            <a:bodyPr wrap="none">
              <a:prstTxWarp prst="textNoShape">
                <a:avLst/>
              </a:prstTxWarp>
              <a:spAutoFit/>
            </a:bodyPr>
            <a:lstStyle/>
            <a:p>
              <a:r>
                <a:rPr lang="en-US" i="1" dirty="0" smtClean="0">
                  <a:latin typeface="Calibri"/>
                  <a:ea typeface="Times New Roman" charset="0"/>
                  <a:cs typeface="Calibri"/>
                </a:rPr>
                <a:t>time</a:t>
              </a:r>
              <a:endParaRPr lang="en-US" i="1" dirty="0">
                <a:latin typeface="Calibri"/>
                <a:ea typeface="Times New Roman" charset="0"/>
                <a:cs typeface="Calibri"/>
              </a:endParaRPr>
            </a:p>
          </p:txBody>
        </p:sp>
        <p:sp>
          <p:nvSpPr>
            <p:cNvPr id="58" name="Rectangle 57"/>
            <p:cNvSpPr/>
            <p:nvPr/>
          </p:nvSpPr>
          <p:spPr>
            <a:xfrm>
              <a:off x="5199063" y="762000"/>
              <a:ext cx="403225" cy="419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TextBox 14"/>
            <p:cNvSpPr txBox="1">
              <a:spLocks noChangeArrowheads="1"/>
            </p:cNvSpPr>
            <p:nvPr/>
          </p:nvSpPr>
          <p:spPr bwMode="auto">
            <a:xfrm>
              <a:off x="5065248" y="1295595"/>
              <a:ext cx="268198" cy="292557"/>
            </a:xfrm>
            <a:prstGeom prst="rect">
              <a:avLst/>
            </a:prstGeom>
            <a:noFill/>
            <a:ln w="9525">
              <a:noFill/>
              <a:miter lim="800000"/>
              <a:headEnd/>
              <a:tailEnd/>
            </a:ln>
          </p:spPr>
          <p:txBody>
            <a:bodyPr wrap="none">
              <a:prstTxWarp prst="textNoShape">
                <a:avLst/>
              </a:prstTxWarp>
              <a:spAutoFit/>
            </a:bodyPr>
            <a:lstStyle/>
            <a:p>
              <a:r>
                <a:rPr lang="en-US" i="1" dirty="0">
                  <a:ea typeface="Times New Roman" charset="0"/>
                  <a:cs typeface="Times New Roman" charset="0"/>
                </a:rPr>
                <a:t>U</a:t>
              </a:r>
              <a:r>
                <a:rPr lang="en-US" i="1" baseline="-25000" dirty="0">
                  <a:ea typeface="Times New Roman" charset="0"/>
                  <a:cs typeface="Times New Roman" charset="0"/>
                </a:rPr>
                <a:t>p</a:t>
              </a:r>
              <a:endParaRPr lang="en-US" baseline="-25000" dirty="0">
                <a:ea typeface="Times New Roman" charset="0"/>
                <a:cs typeface="Times New Roman" charset="0"/>
              </a:endParaRPr>
            </a:p>
          </p:txBody>
        </p:sp>
        <p:cxnSp>
          <p:nvCxnSpPr>
            <p:cNvPr id="72" name="Straight Connector 71"/>
            <p:cNvCxnSpPr/>
            <p:nvPr/>
          </p:nvCxnSpPr>
          <p:spPr>
            <a:xfrm>
              <a:off x="5457708" y="2804054"/>
              <a:ext cx="2695692" cy="1588"/>
            </a:xfrm>
            <a:prstGeom prst="line">
              <a:avLst/>
            </a:prstGeom>
            <a:ln w="25400">
              <a:solidFill>
                <a:schemeClr val="tx1"/>
              </a:solidFill>
              <a:tailEnd type="arrow" w="med" len="lg"/>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16200000" flipV="1">
              <a:off x="4643009" y="1971246"/>
              <a:ext cx="1645920" cy="4646"/>
            </a:xfrm>
            <a:prstGeom prst="line">
              <a:avLst/>
            </a:prstGeom>
            <a:ln w="25400">
              <a:solidFill>
                <a:schemeClr val="tx1"/>
              </a:solidFill>
              <a:tailEnd type="arrow" w="med" len="lg"/>
            </a:ln>
            <a:effectLst/>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5475937" y="1651000"/>
              <a:ext cx="636587" cy="115399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6435725" y="1650999"/>
              <a:ext cx="636587" cy="115399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55"/>
          <p:cNvGrpSpPr>
            <a:grpSpLocks/>
          </p:cNvGrpSpPr>
          <p:nvPr/>
        </p:nvGrpSpPr>
        <p:grpSpPr bwMode="auto">
          <a:xfrm>
            <a:off x="9181747" y="2356729"/>
            <a:ext cx="762000" cy="898525"/>
            <a:chOff x="5430838" y="3420748"/>
            <a:chExt cx="762000" cy="898642"/>
          </a:xfrm>
        </p:grpSpPr>
        <p:sp>
          <p:nvSpPr>
            <p:cNvPr id="18" name="Curved Right Arrow 17"/>
            <p:cNvSpPr>
              <a:spLocks noChangeAspect="1"/>
            </p:cNvSpPr>
            <p:nvPr/>
          </p:nvSpPr>
          <p:spPr>
            <a:xfrm rot="8100000">
              <a:off x="5470526" y="3752579"/>
              <a:ext cx="274637" cy="274673"/>
            </a:xfrm>
            <a:prstGeom prst="curved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9" name="Rectangle 18"/>
            <p:cNvSpPr/>
            <p:nvPr/>
          </p:nvSpPr>
          <p:spPr>
            <a:xfrm rot="10800000">
              <a:off x="5430838" y="3976445"/>
              <a:ext cx="762000" cy="3429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p:cNvSpPr/>
            <p:nvPr/>
          </p:nvSpPr>
          <p:spPr>
            <a:xfrm rot="13500000">
              <a:off x="5292676" y="3630348"/>
              <a:ext cx="762099"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Arc 20"/>
            <p:cNvSpPr>
              <a:spLocks noChangeAspect="1"/>
            </p:cNvSpPr>
            <p:nvPr/>
          </p:nvSpPr>
          <p:spPr>
            <a:xfrm rot="18900000">
              <a:off x="5441951" y="3828789"/>
              <a:ext cx="457200" cy="457260"/>
            </a:xfrm>
            <a:prstGeom prst="arc">
              <a:avLst/>
            </a:prstGeom>
            <a:ln cap="sq">
              <a:solidFill>
                <a:schemeClr val="tx1"/>
              </a:solidFill>
              <a:tailEnd type="none" w="lg" len="lg"/>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22" name="Group 56"/>
          <p:cNvGrpSpPr>
            <a:grpSpLocks/>
          </p:cNvGrpSpPr>
          <p:nvPr/>
        </p:nvGrpSpPr>
        <p:grpSpPr bwMode="auto">
          <a:xfrm>
            <a:off x="9810397" y="2364667"/>
            <a:ext cx="762000" cy="898525"/>
            <a:chOff x="5430838" y="3420748"/>
            <a:chExt cx="762000" cy="898642"/>
          </a:xfrm>
        </p:grpSpPr>
        <p:sp>
          <p:nvSpPr>
            <p:cNvPr id="23" name="Curved Right Arrow 22"/>
            <p:cNvSpPr>
              <a:spLocks noChangeAspect="1"/>
            </p:cNvSpPr>
            <p:nvPr/>
          </p:nvSpPr>
          <p:spPr>
            <a:xfrm rot="8100000">
              <a:off x="5470526" y="3752578"/>
              <a:ext cx="274637" cy="274674"/>
            </a:xfrm>
            <a:prstGeom prst="curved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4" name="Rectangle 23"/>
            <p:cNvSpPr/>
            <p:nvPr/>
          </p:nvSpPr>
          <p:spPr>
            <a:xfrm rot="10800000">
              <a:off x="5430838" y="3976445"/>
              <a:ext cx="762000" cy="3429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ectangle 24"/>
            <p:cNvSpPr/>
            <p:nvPr/>
          </p:nvSpPr>
          <p:spPr>
            <a:xfrm rot="13500000">
              <a:off x="5292676" y="3630348"/>
              <a:ext cx="762099"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Arc 25"/>
            <p:cNvSpPr>
              <a:spLocks noChangeAspect="1"/>
            </p:cNvSpPr>
            <p:nvPr/>
          </p:nvSpPr>
          <p:spPr>
            <a:xfrm rot="18900000">
              <a:off x="5441951" y="3828788"/>
              <a:ext cx="457200" cy="457260"/>
            </a:xfrm>
            <a:prstGeom prst="arc">
              <a:avLst/>
            </a:prstGeom>
            <a:ln cap="sq">
              <a:solidFill>
                <a:schemeClr val="tx1"/>
              </a:solidFill>
              <a:tailEnd type="none" w="lg" len="lg"/>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32" name="Group 68"/>
          <p:cNvGrpSpPr>
            <a:grpSpLocks/>
          </p:cNvGrpSpPr>
          <p:nvPr/>
        </p:nvGrpSpPr>
        <p:grpSpPr bwMode="auto">
          <a:xfrm>
            <a:off x="9130949" y="3499726"/>
            <a:ext cx="879475" cy="590550"/>
            <a:chOff x="4759209" y="4333993"/>
            <a:chExt cx="879590" cy="590549"/>
          </a:xfrm>
        </p:grpSpPr>
        <p:sp>
          <p:nvSpPr>
            <p:cNvPr id="33" name="Curved Left Arrow 32"/>
            <p:cNvSpPr>
              <a:spLocks/>
            </p:cNvSpPr>
            <p:nvPr/>
          </p:nvSpPr>
          <p:spPr>
            <a:xfrm rot="2700000">
              <a:off x="4851314" y="4610199"/>
              <a:ext cx="274638" cy="274674"/>
            </a:xfrm>
            <a:prstGeom prst="curved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4" name="Rectangle 33"/>
            <p:cNvSpPr/>
            <p:nvPr/>
          </p:nvSpPr>
          <p:spPr>
            <a:xfrm>
              <a:off x="4876699" y="4333993"/>
              <a:ext cx="762100" cy="3428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p:cNvSpPr/>
            <p:nvPr/>
          </p:nvSpPr>
          <p:spPr>
            <a:xfrm rot="8100000">
              <a:off x="4759209" y="4581643"/>
              <a:ext cx="762100" cy="3428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Arc 35"/>
            <p:cNvSpPr>
              <a:spLocks noChangeAspect="1"/>
            </p:cNvSpPr>
            <p:nvPr/>
          </p:nvSpPr>
          <p:spPr>
            <a:xfrm rot="8100000">
              <a:off x="4819542" y="4349868"/>
              <a:ext cx="457260" cy="457199"/>
            </a:xfrm>
            <a:prstGeom prst="arc">
              <a:avLst/>
            </a:prstGeom>
            <a:ln cap="sq">
              <a:solidFill>
                <a:schemeClr val="tx1"/>
              </a:solidFill>
              <a:tailEnd type="none" w="lg" len="lg"/>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37" name="Group 68"/>
          <p:cNvGrpSpPr>
            <a:grpSpLocks/>
          </p:cNvGrpSpPr>
          <p:nvPr/>
        </p:nvGrpSpPr>
        <p:grpSpPr bwMode="auto">
          <a:xfrm>
            <a:off x="9756424" y="3509251"/>
            <a:ext cx="879475" cy="590550"/>
            <a:chOff x="4759209" y="4333993"/>
            <a:chExt cx="879590" cy="590549"/>
          </a:xfrm>
        </p:grpSpPr>
        <p:sp>
          <p:nvSpPr>
            <p:cNvPr id="38" name="Curved Left Arrow 37"/>
            <p:cNvSpPr>
              <a:spLocks/>
            </p:cNvSpPr>
            <p:nvPr/>
          </p:nvSpPr>
          <p:spPr>
            <a:xfrm rot="2700000">
              <a:off x="4851314" y="4610199"/>
              <a:ext cx="274638" cy="274674"/>
            </a:xfrm>
            <a:prstGeom prst="curved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9" name="Rectangle 38"/>
            <p:cNvSpPr/>
            <p:nvPr/>
          </p:nvSpPr>
          <p:spPr>
            <a:xfrm>
              <a:off x="4876699" y="4333993"/>
              <a:ext cx="762100" cy="3428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Rectangle 39"/>
            <p:cNvSpPr/>
            <p:nvPr/>
          </p:nvSpPr>
          <p:spPr>
            <a:xfrm rot="8100000">
              <a:off x="4759209" y="4581643"/>
              <a:ext cx="762100" cy="3428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Arc 40"/>
            <p:cNvSpPr>
              <a:spLocks noChangeAspect="1"/>
            </p:cNvSpPr>
            <p:nvPr/>
          </p:nvSpPr>
          <p:spPr>
            <a:xfrm rot="8100000">
              <a:off x="4819542" y="4349868"/>
              <a:ext cx="457260" cy="457199"/>
            </a:xfrm>
            <a:prstGeom prst="arc">
              <a:avLst/>
            </a:prstGeom>
            <a:ln cap="sq">
              <a:solidFill>
                <a:schemeClr val="tx1"/>
              </a:solidFill>
              <a:tailEnd type="none" w="lg" len="lg"/>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sp>
        <p:nvSpPr>
          <p:cNvPr id="48" name="TextBox 2"/>
          <p:cNvSpPr txBox="1">
            <a:spLocks noChangeArrowheads="1"/>
          </p:cNvSpPr>
          <p:nvPr/>
        </p:nvSpPr>
        <p:spPr bwMode="auto">
          <a:xfrm>
            <a:off x="7010046" y="2980614"/>
            <a:ext cx="410690" cy="369332"/>
          </a:xfrm>
          <a:prstGeom prst="rect">
            <a:avLst/>
          </a:prstGeom>
          <a:noFill/>
          <a:ln w="9525">
            <a:noFill/>
            <a:miter lim="800000"/>
            <a:headEnd/>
            <a:tailEnd/>
          </a:ln>
        </p:spPr>
        <p:txBody>
          <a:bodyPr wrap="none">
            <a:prstTxWarp prst="textNoShape">
              <a:avLst/>
            </a:prstTxWarp>
            <a:spAutoFit/>
          </a:bodyPr>
          <a:lstStyle/>
          <a:p>
            <a:r>
              <a:rPr lang="en-US" i="1" dirty="0">
                <a:ea typeface="Times New Roman" charset="0"/>
                <a:cs typeface="Times New Roman" charset="0"/>
              </a:rPr>
              <a:t>U</a:t>
            </a:r>
            <a:r>
              <a:rPr lang="en-US" i="1" baseline="-25000" dirty="0">
                <a:ea typeface="Times New Roman" charset="0"/>
                <a:cs typeface="Times New Roman" charset="0"/>
              </a:rPr>
              <a:t>p</a:t>
            </a:r>
            <a:endParaRPr lang="en-US" i="1" dirty="0">
              <a:ea typeface="Times New Roman" charset="0"/>
              <a:cs typeface="Times New Roman" charset="0"/>
            </a:endParaRPr>
          </a:p>
        </p:txBody>
      </p:sp>
      <p:cxnSp>
        <p:nvCxnSpPr>
          <p:cNvPr id="50" name="Straight Connector 49"/>
          <p:cNvCxnSpPr/>
          <p:nvPr/>
        </p:nvCxnSpPr>
        <p:spPr>
          <a:xfrm rot="5400000">
            <a:off x="8483247" y="3379077"/>
            <a:ext cx="700088" cy="1588"/>
          </a:xfrm>
          <a:prstGeom prst="line">
            <a:avLst/>
          </a:prstGeom>
          <a:ln w="12700">
            <a:solidFill>
              <a:schemeClr val="tx1"/>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51" name="TextBox 6"/>
          <p:cNvSpPr txBox="1">
            <a:spLocks noChangeArrowheads="1"/>
          </p:cNvSpPr>
          <p:nvPr/>
        </p:nvSpPr>
        <p:spPr bwMode="auto">
          <a:xfrm>
            <a:off x="8468960" y="2983789"/>
            <a:ext cx="327334" cy="369332"/>
          </a:xfrm>
          <a:prstGeom prst="rect">
            <a:avLst/>
          </a:prstGeom>
          <a:noFill/>
          <a:ln w="9525">
            <a:noFill/>
            <a:miter lim="800000"/>
            <a:headEnd/>
            <a:tailEnd/>
          </a:ln>
        </p:spPr>
        <p:txBody>
          <a:bodyPr wrap="none">
            <a:prstTxWarp prst="textNoShape">
              <a:avLst/>
            </a:prstTxWarp>
            <a:spAutoFit/>
          </a:bodyPr>
          <a:lstStyle/>
          <a:p>
            <a:r>
              <a:rPr lang="en-US" i="1" dirty="0">
                <a:ea typeface="Times New Roman" charset="0"/>
                <a:cs typeface="Times New Roman" charset="0"/>
              </a:rPr>
              <a:t>D</a:t>
            </a:r>
          </a:p>
        </p:txBody>
      </p:sp>
      <p:sp>
        <p:nvSpPr>
          <p:cNvPr id="61" name="Oval 60"/>
          <p:cNvSpPr>
            <a:spLocks noChangeAspect="1"/>
          </p:cNvSpPr>
          <p:nvPr/>
        </p:nvSpPr>
        <p:spPr>
          <a:xfrm>
            <a:off x="9372249" y="2861551"/>
            <a:ext cx="92075" cy="9048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Oval 61"/>
          <p:cNvSpPr>
            <a:spLocks noChangeAspect="1"/>
          </p:cNvSpPr>
          <p:nvPr/>
        </p:nvSpPr>
        <p:spPr>
          <a:xfrm>
            <a:off x="10004073" y="2861551"/>
            <a:ext cx="92075" cy="9048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Oval 63"/>
          <p:cNvSpPr>
            <a:spLocks noChangeAspect="1"/>
          </p:cNvSpPr>
          <p:nvPr/>
        </p:nvSpPr>
        <p:spPr>
          <a:xfrm>
            <a:off x="9372249" y="3795002"/>
            <a:ext cx="92075" cy="9207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Oval 64"/>
          <p:cNvSpPr>
            <a:spLocks noChangeAspect="1"/>
          </p:cNvSpPr>
          <p:nvPr/>
        </p:nvSpPr>
        <p:spPr>
          <a:xfrm>
            <a:off x="10004073" y="3795002"/>
            <a:ext cx="92075" cy="9207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3" name="Straight Connector 82"/>
          <p:cNvCxnSpPr/>
          <p:nvPr/>
        </p:nvCxnSpPr>
        <p:spPr>
          <a:xfrm>
            <a:off x="6502047" y="3379076"/>
            <a:ext cx="4241800" cy="1588"/>
          </a:xfrm>
          <a:prstGeom prst="line">
            <a:avLst/>
          </a:prstGeom>
          <a:ln w="12700">
            <a:solidFill>
              <a:schemeClr val="tx1"/>
            </a:solidFill>
            <a:prstDash val="lgDashDot"/>
          </a:ln>
          <a:effectLst/>
        </p:spPr>
        <p:style>
          <a:lnRef idx="2">
            <a:schemeClr val="accent1"/>
          </a:lnRef>
          <a:fillRef idx="0">
            <a:schemeClr val="accent1"/>
          </a:fillRef>
          <a:effectRef idx="1">
            <a:schemeClr val="accent1"/>
          </a:effectRef>
          <a:fontRef idx="minor">
            <a:schemeClr val="tx1"/>
          </a:fontRef>
        </p:style>
      </p:cxnSp>
      <p:grpSp>
        <p:nvGrpSpPr>
          <p:cNvPr id="118" name="Group 117"/>
          <p:cNvGrpSpPr/>
          <p:nvPr/>
        </p:nvGrpSpPr>
        <p:grpSpPr>
          <a:xfrm>
            <a:off x="7010050" y="2841706"/>
            <a:ext cx="2086535" cy="156370"/>
            <a:chOff x="838200" y="1295400"/>
            <a:chExt cx="2086535" cy="156370"/>
          </a:xfrm>
        </p:grpSpPr>
        <p:cxnSp>
          <p:nvCxnSpPr>
            <p:cNvPr id="87" name="Straight Connector 86"/>
            <p:cNvCxnSpPr/>
            <p:nvPr/>
          </p:nvCxnSpPr>
          <p:spPr>
            <a:xfrm>
              <a:off x="838994" y="1296988"/>
              <a:ext cx="1774942" cy="1588"/>
            </a:xfrm>
            <a:prstGeom prst="line">
              <a:avLst/>
            </a:prstGeom>
            <a:ln w="1270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13936" y="1295400"/>
              <a:ext cx="310799" cy="153988"/>
            </a:xfrm>
            <a:prstGeom prst="line">
              <a:avLst/>
            </a:prstGeom>
            <a:ln w="1270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38994" y="1449388"/>
              <a:ext cx="2085741" cy="1588"/>
            </a:xfrm>
            <a:prstGeom prst="line">
              <a:avLst/>
            </a:prstGeom>
            <a:ln w="1270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rot="5400000">
              <a:off x="762794" y="1374776"/>
              <a:ext cx="152400" cy="1588"/>
            </a:xfrm>
            <a:prstGeom prst="line">
              <a:avLst/>
            </a:prstGeom>
            <a:ln w="1270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9" name="Group 118"/>
          <p:cNvGrpSpPr/>
          <p:nvPr/>
        </p:nvGrpSpPr>
        <p:grpSpPr>
          <a:xfrm>
            <a:off x="7010050" y="3756106"/>
            <a:ext cx="2086535" cy="156370"/>
            <a:chOff x="838200" y="3274218"/>
            <a:chExt cx="2086535" cy="156370"/>
          </a:xfrm>
        </p:grpSpPr>
        <p:cxnSp>
          <p:nvCxnSpPr>
            <p:cNvPr id="110" name="Straight Connector 109"/>
            <p:cNvCxnSpPr/>
            <p:nvPr/>
          </p:nvCxnSpPr>
          <p:spPr>
            <a:xfrm>
              <a:off x="838994" y="3429000"/>
              <a:ext cx="1774942" cy="1588"/>
            </a:xfrm>
            <a:prstGeom prst="line">
              <a:avLst/>
            </a:prstGeom>
            <a:ln w="1270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2607734" y="3274218"/>
              <a:ext cx="310896" cy="155448"/>
            </a:xfrm>
            <a:prstGeom prst="line">
              <a:avLst/>
            </a:prstGeom>
            <a:ln w="1270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38994" y="3274218"/>
              <a:ext cx="2085741" cy="1588"/>
            </a:xfrm>
            <a:prstGeom prst="line">
              <a:avLst/>
            </a:prstGeom>
            <a:ln w="1270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5400000">
              <a:off x="762794" y="3352006"/>
              <a:ext cx="152400" cy="1588"/>
            </a:xfrm>
            <a:prstGeom prst="line">
              <a:avLst/>
            </a:prstGeom>
            <a:ln w="1270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20" name="Straight Connector 119"/>
          <p:cNvCxnSpPr/>
          <p:nvPr/>
        </p:nvCxnSpPr>
        <p:spPr>
          <a:xfrm>
            <a:off x="7467247" y="3091210"/>
            <a:ext cx="914400" cy="1588"/>
          </a:xfrm>
          <a:prstGeom prst="line">
            <a:avLst/>
          </a:prstGeom>
          <a:ln w="12700">
            <a:solidFill>
              <a:schemeClr val="tx1"/>
            </a:solidFill>
            <a:tailEnd type="triangle" w="sm" len="lg"/>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7467247" y="3235143"/>
            <a:ext cx="914400" cy="1588"/>
          </a:xfrm>
          <a:prstGeom prst="line">
            <a:avLst/>
          </a:prstGeom>
          <a:ln w="12700">
            <a:solidFill>
              <a:schemeClr val="tx1"/>
            </a:solidFill>
            <a:tailEnd type="triangle" w="sm" len="lg"/>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467247" y="3379076"/>
            <a:ext cx="914400" cy="1588"/>
          </a:xfrm>
          <a:prstGeom prst="line">
            <a:avLst/>
          </a:prstGeom>
          <a:ln w="12700">
            <a:solidFill>
              <a:schemeClr val="tx1"/>
            </a:solidFill>
            <a:tailEnd type="triangle" w="sm" len="lg"/>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7467247" y="3523009"/>
            <a:ext cx="914400" cy="1588"/>
          </a:xfrm>
          <a:prstGeom prst="line">
            <a:avLst/>
          </a:prstGeom>
          <a:ln w="12700">
            <a:solidFill>
              <a:schemeClr val="tx1"/>
            </a:solidFill>
            <a:tailEnd type="triangle" w="sm" len="lg"/>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7467247" y="3675409"/>
            <a:ext cx="914400" cy="1588"/>
          </a:xfrm>
          <a:prstGeom prst="line">
            <a:avLst/>
          </a:prstGeom>
          <a:ln w="12700">
            <a:solidFill>
              <a:schemeClr val="tx1"/>
            </a:solidFill>
            <a:tailEnd type="triangle" w="sm" len="lg"/>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540152" y="4426796"/>
            <a:ext cx="1002056"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542209" y="4426798"/>
            <a:ext cx="484383" cy="509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TextBox 15"/>
          <p:cNvSpPr txBox="1">
            <a:spLocks noChangeArrowheads="1"/>
          </p:cNvSpPr>
          <p:nvPr/>
        </p:nvSpPr>
        <p:spPr bwMode="auto">
          <a:xfrm>
            <a:off x="2604702" y="4488850"/>
            <a:ext cx="359394" cy="369332"/>
          </a:xfrm>
          <a:prstGeom prst="rect">
            <a:avLst/>
          </a:prstGeom>
          <a:noFill/>
          <a:ln w="9525">
            <a:noFill/>
            <a:miter lim="800000"/>
            <a:headEnd/>
            <a:tailEnd/>
          </a:ln>
        </p:spPr>
        <p:txBody>
          <a:bodyPr wrap="none">
            <a:prstTxWarp prst="textNoShape">
              <a:avLst/>
            </a:prstTxWarp>
            <a:spAutoFit/>
          </a:bodyPr>
          <a:lstStyle/>
          <a:p>
            <a:pPr algn="ctr"/>
            <a:r>
              <a:rPr lang="en-US" i="1" dirty="0" smtClean="0">
                <a:ea typeface="Times New Roman" charset="0"/>
                <a:cs typeface="Times New Roman" charset="0"/>
              </a:rPr>
              <a:t>t</a:t>
            </a:r>
            <a:r>
              <a:rPr lang="en-US" i="1" baseline="-25000" dirty="0">
                <a:ea typeface="Times New Roman" charset="0"/>
                <a:cs typeface="Times New Roman" charset="0"/>
              </a:rPr>
              <a:t>G</a:t>
            </a:r>
          </a:p>
        </p:txBody>
      </p:sp>
      <p:sp>
        <p:nvSpPr>
          <p:cNvPr id="27" name="Title 26"/>
          <p:cNvSpPr>
            <a:spLocks noGrp="1"/>
          </p:cNvSpPr>
          <p:nvPr>
            <p:ph type="title"/>
          </p:nvPr>
        </p:nvSpPr>
        <p:spPr/>
        <p:txBody>
          <a:bodyPr anchor="t"/>
          <a:lstStyle/>
          <a:p>
            <a:pPr algn="ctr"/>
            <a:r>
              <a:rPr lang="en-US" sz="3200" dirty="0" smtClean="0">
                <a:solidFill>
                  <a:srgbClr val="4F81BD"/>
                </a:solidFill>
                <a:latin typeface="Calibri" panose="020F0502020204030204" pitchFamily="34" charset="0"/>
              </a:rPr>
              <a:t>Piston velocity</a:t>
            </a:r>
            <a:r>
              <a:rPr lang="en-US" dirty="0">
                <a:solidFill>
                  <a:srgbClr val="4F81BD"/>
                </a:solidFill>
              </a:rPr>
              <a:t/>
            </a:r>
            <a:br>
              <a:rPr lang="en-US" dirty="0">
                <a:solidFill>
                  <a:srgbClr val="4F81BD"/>
                </a:solidFill>
              </a:rPr>
            </a:br>
            <a:endParaRPr lang="en-US" dirty="0">
              <a:latin typeface="Calibri" panose="020F0502020204030204" pitchFamily="34" charset="0"/>
            </a:endParaRPr>
          </a:p>
        </p:txBody>
      </p:sp>
    </p:spTree>
    <p:extLst>
      <p:ext uri="{BB962C8B-B14F-4D97-AF65-F5344CB8AC3E}">
        <p14:creationId xmlns:p14="http://schemas.microsoft.com/office/powerpoint/2010/main" val="3352210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reeform 41"/>
          <p:cNvSpPr>
            <a:spLocks/>
          </p:cNvSpPr>
          <p:nvPr/>
        </p:nvSpPr>
        <p:spPr bwMode="auto">
          <a:xfrm>
            <a:off x="4677955" y="2199151"/>
            <a:ext cx="2743200" cy="2743200"/>
          </a:xfrm>
          <a:custGeom>
            <a:avLst/>
            <a:gdLst>
              <a:gd name="T0" fmla="*/ 0 w 2976"/>
              <a:gd name="T1" fmla="*/ 2147483647 h 2208"/>
              <a:gd name="T2" fmla="*/ 2147483647 w 2976"/>
              <a:gd name="T3" fmla="*/ 2147483647 h 2208"/>
              <a:gd name="T4" fmla="*/ 2147483647 w 2976"/>
              <a:gd name="T5" fmla="*/ 0 h 2208"/>
              <a:gd name="T6" fmla="*/ 0 w 2976"/>
              <a:gd name="T7" fmla="*/ 0 h 2208"/>
              <a:gd name="T8" fmla="*/ 0 w 2976"/>
              <a:gd name="T9" fmla="*/ 2147483647 h 2208"/>
              <a:gd name="T10" fmla="*/ 0 60000 65536"/>
              <a:gd name="T11" fmla="*/ 0 60000 65536"/>
              <a:gd name="T12" fmla="*/ 0 60000 65536"/>
              <a:gd name="T13" fmla="*/ 0 60000 65536"/>
              <a:gd name="T14" fmla="*/ 0 60000 65536"/>
              <a:gd name="T15" fmla="*/ 0 w 2976"/>
              <a:gd name="T16" fmla="*/ 0 h 2208"/>
              <a:gd name="T17" fmla="*/ 2976 w 2976"/>
              <a:gd name="T18" fmla="*/ 2208 h 2208"/>
            </a:gdLst>
            <a:ahLst/>
            <a:cxnLst>
              <a:cxn ang="T10">
                <a:pos x="T0" y="T1"/>
              </a:cxn>
              <a:cxn ang="T11">
                <a:pos x="T2" y="T3"/>
              </a:cxn>
              <a:cxn ang="T12">
                <a:pos x="T4" y="T5"/>
              </a:cxn>
              <a:cxn ang="T13">
                <a:pos x="T6" y="T7"/>
              </a:cxn>
              <a:cxn ang="T14">
                <a:pos x="T8" y="T9"/>
              </a:cxn>
            </a:cxnLst>
            <a:rect l="T15" t="T16" r="T17" b="T18"/>
            <a:pathLst>
              <a:path w="2976" h="2208">
                <a:moveTo>
                  <a:pt x="0" y="2208"/>
                </a:moveTo>
                <a:lnTo>
                  <a:pt x="2976" y="2208"/>
                </a:lnTo>
                <a:lnTo>
                  <a:pt x="2976" y="0"/>
                </a:lnTo>
                <a:lnTo>
                  <a:pt x="0" y="0"/>
                </a:lnTo>
                <a:lnTo>
                  <a:pt x="0" y="2208"/>
                </a:lnTo>
                <a:close/>
              </a:path>
            </a:pathLst>
          </a:custGeom>
          <a:solidFill>
            <a:srgbClr val="CCFFCC"/>
          </a:solidFill>
          <a:ln w="9525">
            <a:noFill/>
            <a:round/>
            <a:headEnd/>
            <a:tailEnd/>
          </a:ln>
        </p:spPr>
        <p:txBody>
          <a:bodyPr>
            <a:prstTxWarp prst="textNoShape">
              <a:avLst/>
            </a:prstTxWarp>
          </a:bodyPr>
          <a:lstStyle/>
          <a:p>
            <a:endParaRPr lang="en-US">
              <a:latin typeface="Calibri" pitchFamily="-104" charset="0"/>
            </a:endParaRPr>
          </a:p>
        </p:txBody>
      </p:sp>
      <p:sp>
        <p:nvSpPr>
          <p:cNvPr id="35843" name="Right Triangle 62"/>
          <p:cNvSpPr>
            <a:spLocks/>
          </p:cNvSpPr>
          <p:nvPr/>
        </p:nvSpPr>
        <p:spPr bwMode="auto">
          <a:xfrm rot="13478216">
            <a:off x="6431276" y="2616665"/>
            <a:ext cx="1938337" cy="1938338"/>
          </a:xfrm>
          <a:prstGeom prst="rtTriangle">
            <a:avLst/>
          </a:prstGeom>
          <a:solidFill>
            <a:srgbClr val="CCFFCC"/>
          </a:solidFill>
          <a:ln w="9525">
            <a:noFill/>
            <a:round/>
            <a:headEnd/>
            <a:tailEnd/>
          </a:ln>
        </p:spPr>
        <p:txBody>
          <a:bodyPr>
            <a:prstTxWarp prst="textNoShape">
              <a:avLst/>
            </a:prstTxWarp>
          </a:bodyPr>
          <a:lstStyle/>
          <a:p>
            <a:endParaRPr lang="en-US">
              <a:latin typeface="Calibri" pitchFamily="-104" charset="0"/>
            </a:endParaRPr>
          </a:p>
        </p:txBody>
      </p:sp>
      <p:sp>
        <p:nvSpPr>
          <p:cNvPr id="35844" name="Rectangle 6"/>
          <p:cNvSpPr>
            <a:spLocks noChangeArrowheads="1"/>
          </p:cNvSpPr>
          <p:nvPr/>
        </p:nvSpPr>
        <p:spPr bwMode="auto">
          <a:xfrm>
            <a:off x="8667340" y="3471377"/>
            <a:ext cx="442912" cy="192088"/>
          </a:xfrm>
          <a:prstGeom prst="rect">
            <a:avLst/>
          </a:prstGeom>
          <a:solidFill>
            <a:schemeClr val="bg2"/>
          </a:solidFill>
          <a:ln w="9525">
            <a:miter lim="800000"/>
            <a:headEnd/>
            <a:tailEnd/>
          </a:ln>
          <a:scene3d>
            <a:camera prst="legacyObliqueTopRight">
              <a:rot lat="300000" lon="5400000" rev="0"/>
            </a:camera>
            <a:lightRig rig="legacyFlat3" dir="b"/>
          </a:scene3d>
          <a:sp3d extrusionH="887400" prstMaterial="legacyMatte">
            <a:bevelT w="13500" h="13500" prst="angle"/>
            <a:bevelB w="13500" h="13500" prst="angle"/>
            <a:extrusionClr>
              <a:schemeClr val="bg2"/>
            </a:extrusionClr>
          </a:sp3d>
        </p:spPr>
        <p:txBody>
          <a:bodyPr wrap="none" anchor="ctr">
            <a:prstTxWarp prst="textNoShape">
              <a:avLst/>
            </a:prstTxWarp>
            <a:flatTx/>
          </a:bodyPr>
          <a:lstStyle/>
          <a:p>
            <a:endParaRPr lang="en-US">
              <a:latin typeface="Calibri" pitchFamily="-104" charset="0"/>
            </a:endParaRPr>
          </a:p>
        </p:txBody>
      </p:sp>
      <p:sp>
        <p:nvSpPr>
          <p:cNvPr id="35845" name="Text Box 10"/>
          <p:cNvSpPr txBox="1">
            <a:spLocks noChangeArrowheads="1"/>
          </p:cNvSpPr>
          <p:nvPr/>
        </p:nvSpPr>
        <p:spPr bwMode="auto">
          <a:xfrm>
            <a:off x="8436712" y="3695679"/>
            <a:ext cx="1676400" cy="33855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dirty="0">
                <a:latin typeface="Calibri" pitchFamily="-104" charset="0"/>
              </a:rPr>
              <a:t>Laser</a:t>
            </a:r>
          </a:p>
        </p:txBody>
      </p:sp>
      <p:sp>
        <p:nvSpPr>
          <p:cNvPr id="35846" name="Text Box 12"/>
          <p:cNvSpPr txBox="1">
            <a:spLocks noChangeArrowheads="1"/>
          </p:cNvSpPr>
          <p:nvPr/>
        </p:nvSpPr>
        <p:spPr bwMode="auto">
          <a:xfrm>
            <a:off x="4234885" y="6236133"/>
            <a:ext cx="1331912" cy="33855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dirty="0">
                <a:latin typeface="Calibri" pitchFamily="-104" charset="0"/>
              </a:rPr>
              <a:t>Camera</a:t>
            </a:r>
          </a:p>
        </p:txBody>
      </p:sp>
      <p:grpSp>
        <p:nvGrpSpPr>
          <p:cNvPr id="2" name="Group 7"/>
          <p:cNvGrpSpPr>
            <a:grpSpLocks/>
          </p:cNvGrpSpPr>
          <p:nvPr/>
        </p:nvGrpSpPr>
        <p:grpSpPr bwMode="auto">
          <a:xfrm>
            <a:off x="4525556" y="5475754"/>
            <a:ext cx="938213" cy="860425"/>
            <a:chOff x="624" y="3552"/>
            <a:chExt cx="480" cy="480"/>
          </a:xfrm>
        </p:grpSpPr>
        <p:sp>
          <p:nvSpPr>
            <p:cNvPr id="35873" name="Oval 8"/>
            <p:cNvSpPr>
              <a:spLocks noChangeArrowheads="1"/>
            </p:cNvSpPr>
            <p:nvPr/>
          </p:nvSpPr>
          <p:spPr bwMode="auto">
            <a:xfrm>
              <a:off x="912" y="3552"/>
              <a:ext cx="192" cy="192"/>
            </a:xfrm>
            <a:prstGeom prst="ellipse">
              <a:avLst/>
            </a:prstGeom>
            <a:solidFill>
              <a:schemeClr val="tx1"/>
            </a:solidFill>
            <a:ln w="9525">
              <a:round/>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prstTxWarp prst="textNoShape">
                <a:avLst/>
              </a:prstTxWarp>
              <a:flatTx/>
            </a:bodyPr>
            <a:lstStyle/>
            <a:p>
              <a:endParaRPr lang="en-US">
                <a:latin typeface="Calibri" pitchFamily="-104" charset="0"/>
              </a:endParaRPr>
            </a:p>
          </p:txBody>
        </p:sp>
        <p:sp>
          <p:nvSpPr>
            <p:cNvPr id="35874" name="Rectangle 9"/>
            <p:cNvSpPr>
              <a:spLocks noChangeArrowheads="1"/>
            </p:cNvSpPr>
            <p:nvPr/>
          </p:nvSpPr>
          <p:spPr bwMode="auto">
            <a:xfrm>
              <a:off x="624" y="3744"/>
              <a:ext cx="384" cy="288"/>
            </a:xfrm>
            <a:prstGeom prst="rect">
              <a:avLst/>
            </a:prstGeom>
            <a:solidFill>
              <a:schemeClr val="bg2"/>
            </a:solidFill>
            <a:ln w="9525">
              <a:miter lim="800000"/>
              <a:headEnd/>
              <a:tailEnd/>
            </a:ln>
            <a:scene3d>
              <a:camera prst="legacyObliqueTopRight"/>
              <a:lightRig rig="legacyFlat3" dir="b"/>
            </a:scene3d>
            <a:sp3d extrusionH="887400" prstMaterial="legacyMatte">
              <a:bevelT w="13500" h="13500" prst="angle"/>
              <a:bevelB w="13500" h="13500" prst="angle"/>
              <a:extrusionClr>
                <a:schemeClr val="bg2"/>
              </a:extrusionClr>
            </a:sp3d>
          </p:spPr>
          <p:txBody>
            <a:bodyPr wrap="none" anchor="ctr">
              <a:prstTxWarp prst="textNoShape">
                <a:avLst/>
              </a:prstTxWarp>
              <a:flatTx/>
            </a:bodyPr>
            <a:lstStyle/>
            <a:p>
              <a:endParaRPr lang="en-US">
                <a:latin typeface="Calibri" pitchFamily="-104" charset="0"/>
              </a:endParaRPr>
            </a:p>
          </p:txBody>
        </p:sp>
      </p:grpSp>
      <p:pic>
        <p:nvPicPr>
          <p:cNvPr id="35859" name="Picture 1404" descr="Picture 1.png"/>
          <p:cNvPicPr>
            <a:picLocks noChangeAspect="1"/>
          </p:cNvPicPr>
          <p:nvPr/>
        </p:nvPicPr>
        <p:blipFill>
          <a:blip r:embed="rId3"/>
          <a:srcRect/>
          <a:stretch>
            <a:fillRect/>
          </a:stretch>
        </p:blipFill>
        <p:spPr bwMode="auto">
          <a:xfrm>
            <a:off x="4677957" y="2199151"/>
            <a:ext cx="2728913" cy="2743200"/>
          </a:xfrm>
          <a:prstGeom prst="rect">
            <a:avLst/>
          </a:prstGeom>
          <a:noFill/>
          <a:ln w="9525">
            <a:noFill/>
            <a:miter lim="800000"/>
            <a:headEnd/>
            <a:tailEnd/>
          </a:ln>
        </p:spPr>
      </p:pic>
      <p:sp>
        <p:nvSpPr>
          <p:cNvPr id="35860" name="Rectangle 20"/>
          <p:cNvSpPr>
            <a:spLocks noChangeArrowheads="1"/>
          </p:cNvSpPr>
          <p:nvPr/>
        </p:nvSpPr>
        <p:spPr bwMode="auto">
          <a:xfrm>
            <a:off x="4373155" y="2503951"/>
            <a:ext cx="2743200" cy="2743200"/>
          </a:xfrm>
          <a:prstGeom prst="rect">
            <a:avLst/>
          </a:prstGeom>
          <a:solidFill>
            <a:schemeClr val="accent1"/>
          </a:solidFill>
          <a:ln w="9525">
            <a:miter lim="800000"/>
            <a:headEnd/>
            <a:tailEnd/>
          </a:ln>
          <a:scene3d>
            <a:camera prst="legacyObliqueTopRight"/>
            <a:lightRig rig="legacyFlat3" dir="b"/>
          </a:scene3d>
          <a:sp3d extrusionH="1905000" prstMaterial="legacyWireframe">
            <a:bevelT w="13500" h="13500" prst="angle"/>
            <a:bevelB w="13500" h="13500" prst="angle"/>
            <a:extrusionClr>
              <a:schemeClr val="bg1"/>
            </a:extrusionClr>
          </a:sp3d>
        </p:spPr>
        <p:txBody>
          <a:bodyPr wrap="none" anchor="ctr">
            <a:prstTxWarp prst="textNoShape">
              <a:avLst/>
            </a:prstTxWarp>
            <a:flatTx/>
          </a:bodyPr>
          <a:lstStyle/>
          <a:p>
            <a:endParaRPr lang="en-US">
              <a:latin typeface="Calibri" pitchFamily="-104" charset="0"/>
            </a:endParaRPr>
          </a:p>
        </p:txBody>
      </p:sp>
      <p:sp>
        <p:nvSpPr>
          <p:cNvPr id="35861" name="Rectangle 1407"/>
          <p:cNvSpPr>
            <a:spLocks noChangeArrowheads="1"/>
          </p:cNvSpPr>
          <p:nvPr/>
        </p:nvSpPr>
        <p:spPr bwMode="auto">
          <a:xfrm>
            <a:off x="6646455" y="2923051"/>
            <a:ext cx="152400" cy="152400"/>
          </a:xfrm>
          <a:prstGeom prst="rect">
            <a:avLst/>
          </a:prstGeom>
          <a:noFill/>
          <a:ln w="25400">
            <a:solidFill>
              <a:srgbClr val="FF0000"/>
            </a:solidFill>
            <a:round/>
            <a:headEnd/>
            <a:tailEnd/>
          </a:ln>
        </p:spPr>
        <p:txBody>
          <a:bodyPr>
            <a:prstTxWarp prst="textNoShape">
              <a:avLst/>
            </a:prstTxWarp>
          </a:bodyPr>
          <a:lstStyle/>
          <a:p>
            <a:endParaRPr lang="en-US"/>
          </a:p>
        </p:txBody>
      </p:sp>
      <p:pic>
        <p:nvPicPr>
          <p:cNvPr id="35862" name="Picture 26" descr="Picture 1.png"/>
          <p:cNvPicPr>
            <a:picLocks noChangeAspect="1"/>
          </p:cNvPicPr>
          <p:nvPr/>
        </p:nvPicPr>
        <p:blipFill>
          <a:blip r:embed="rId4"/>
          <a:srcRect l="18542" t="6172" r="23180" b="41148"/>
          <a:stretch>
            <a:fillRect/>
          </a:stretch>
        </p:blipFill>
        <p:spPr bwMode="auto">
          <a:xfrm>
            <a:off x="4809721" y="3189754"/>
            <a:ext cx="1724025" cy="1171575"/>
          </a:xfrm>
          <a:prstGeom prst="rect">
            <a:avLst/>
          </a:prstGeom>
          <a:noFill/>
          <a:ln w="9525">
            <a:noFill/>
            <a:miter lim="800000"/>
            <a:headEnd/>
            <a:tailEnd/>
          </a:ln>
        </p:spPr>
      </p:pic>
      <p:cxnSp>
        <p:nvCxnSpPr>
          <p:cNvPr id="30" name="Straight Connector 29"/>
          <p:cNvCxnSpPr>
            <a:stCxn id="35861" idx="0"/>
          </p:cNvCxnSpPr>
          <p:nvPr/>
        </p:nvCxnSpPr>
        <p:spPr>
          <a:xfrm rot="16200000" flipH="1" flipV="1">
            <a:off x="5632837" y="2099935"/>
            <a:ext cx="266700" cy="19129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193224" y="3377870"/>
            <a:ext cx="946150" cy="2651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0800000" flipV="1">
            <a:off x="6533743" y="2923051"/>
            <a:ext cx="277812" cy="266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867" name="Text Box 11"/>
          <p:cNvSpPr txBox="1">
            <a:spLocks noChangeArrowheads="1"/>
          </p:cNvSpPr>
          <p:nvPr/>
        </p:nvSpPr>
        <p:spPr bwMode="auto">
          <a:xfrm>
            <a:off x="145817" y="2199152"/>
            <a:ext cx="3534427" cy="707886"/>
          </a:xfrm>
          <a:prstGeom prst="rect">
            <a:avLst/>
          </a:prstGeom>
          <a:noFill/>
          <a:ln w="9525">
            <a:noFill/>
            <a:miter lim="800000"/>
            <a:headEnd/>
            <a:tailEnd/>
          </a:ln>
        </p:spPr>
        <p:txBody>
          <a:bodyPr wrap="square">
            <a:prstTxWarp prst="textNoShape">
              <a:avLst/>
            </a:prstTxWarp>
            <a:spAutoFit/>
          </a:bodyPr>
          <a:lstStyle/>
          <a:p>
            <a:pPr algn="ctr"/>
            <a:r>
              <a:rPr lang="en-US" sz="2000" dirty="0">
                <a:latin typeface="Calibri" pitchFamily="-104" charset="0"/>
              </a:rPr>
              <a:t>Neutrally buoyant glass beads </a:t>
            </a:r>
          </a:p>
          <a:p>
            <a:pPr algn="ctr"/>
            <a:r>
              <a:rPr lang="en-US" sz="2000" dirty="0">
                <a:latin typeface="Calibri" pitchFamily="-104" charset="0"/>
              </a:rPr>
              <a:t>(mean size: 14 micron )</a:t>
            </a:r>
          </a:p>
        </p:txBody>
      </p:sp>
      <p:cxnSp>
        <p:nvCxnSpPr>
          <p:cNvPr id="35" name="Straight Arrow Connector 34"/>
          <p:cNvCxnSpPr/>
          <p:nvPr/>
        </p:nvCxnSpPr>
        <p:spPr>
          <a:xfrm>
            <a:off x="3574446" y="2627639"/>
            <a:ext cx="1701999" cy="211277"/>
          </a:xfrm>
          <a:prstGeom prst="straightConnector1">
            <a:avLst/>
          </a:prstGeom>
          <a:ln w="38100">
            <a:solidFill>
              <a:schemeClr val="tx1"/>
            </a:solidFill>
            <a:tailEnd type="triangle" w="med" len="lg"/>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812104" y="4327161"/>
            <a:ext cx="1721641" cy="523220"/>
          </a:xfrm>
          <a:prstGeom prst="rect">
            <a:avLst/>
          </a:prstGeom>
          <a:solidFill>
            <a:schemeClr val="bg1"/>
          </a:solidFill>
        </p:spPr>
        <p:txBody>
          <a:bodyPr wrap="square" rtlCol="0">
            <a:spAutoFit/>
          </a:bodyPr>
          <a:lstStyle/>
          <a:p>
            <a:pPr algn="ctr"/>
            <a:r>
              <a:rPr lang="en-US" sz="1400" dirty="0" smtClean="0"/>
              <a:t>Particle movement </a:t>
            </a:r>
          </a:p>
          <a:p>
            <a:pPr algn="ctr"/>
            <a:r>
              <a:rPr lang="en-US" sz="1400" dirty="0" smtClean="0"/>
              <a:t>between frames</a:t>
            </a:r>
            <a:endParaRPr lang="en-US" sz="1400" dirty="0"/>
          </a:p>
        </p:txBody>
      </p:sp>
      <p:sp>
        <p:nvSpPr>
          <p:cNvPr id="5" name="Title 4"/>
          <p:cNvSpPr>
            <a:spLocks noGrp="1"/>
          </p:cNvSpPr>
          <p:nvPr>
            <p:ph type="title"/>
          </p:nvPr>
        </p:nvSpPr>
        <p:spPr/>
        <p:txBody>
          <a:bodyPr anchor="t">
            <a:noAutofit/>
          </a:bodyPr>
          <a:lstStyle/>
          <a:p>
            <a:pPr algn="ctr"/>
            <a:r>
              <a:rPr lang="en-US" sz="3200" dirty="0">
                <a:solidFill>
                  <a:schemeClr val="accent1"/>
                </a:solidFill>
                <a:latin typeface="Calibri" panose="020F0502020204030204" pitchFamily="34" charset="0"/>
              </a:rPr>
              <a:t>Quantitative flow measurements</a:t>
            </a:r>
            <a:r>
              <a:rPr lang="en-US" dirty="0">
                <a:solidFill>
                  <a:schemeClr val="accent1"/>
                </a:solidFill>
                <a:latin typeface="Calibri" panose="020F0502020204030204" pitchFamily="34" charset="0"/>
              </a:rPr>
              <a:t/>
            </a:r>
            <a:br>
              <a:rPr lang="en-US" dirty="0">
                <a:solidFill>
                  <a:schemeClr val="accent1"/>
                </a:solidFill>
                <a:latin typeface="Calibri" panose="020F0502020204030204" pitchFamily="34" charset="0"/>
              </a:rPr>
            </a:br>
            <a:r>
              <a:rPr lang="en-US" sz="2000" dirty="0">
                <a:latin typeface="Calibri" panose="020F0502020204030204" pitchFamily="34" charset="0"/>
              </a:rPr>
              <a:t>Use digital particle image velocimetry (DPIV) to measure velocity field</a:t>
            </a:r>
            <a:r>
              <a:rPr lang="en-US" sz="3200" dirty="0">
                <a:solidFill>
                  <a:srgbClr val="4F81BD"/>
                </a:solidFill>
              </a:rPr>
              <a:t/>
            </a:r>
            <a:br>
              <a:rPr lang="en-US" sz="3200" dirty="0">
                <a:solidFill>
                  <a:srgbClr val="4F81BD"/>
                </a:solidFill>
              </a:rPr>
            </a:br>
            <a:endParaRPr lang="en-US" sz="3200" dirty="0"/>
          </a:p>
        </p:txBody>
      </p:sp>
    </p:spTree>
    <p:extLst>
      <p:ext uri="{BB962C8B-B14F-4D97-AF65-F5344CB8AC3E}">
        <p14:creationId xmlns:p14="http://schemas.microsoft.com/office/powerpoint/2010/main" val="231294770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elocity_plo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2891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orticity_plo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91691405"/>
      </p:ext>
    </p:extLst>
  </p:cSld>
  <p:clrMapOvr>
    <a:masterClrMapping/>
  </p:clrMapOvr>
  <p:timing>
    <p:tnLst>
      <p:par>
        <p:cTn id="1" dur="indefinite" restart="never" nodeType="tmRoot">
          <p:childTnLst>
            <p:video>
              <p:cMediaNode vol="80000" mute="1">
                <p:cTn id="2" repeatCount="indefinite"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3_一般">
  <a:themeElements>
    <a:clrScheme name="一般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13_一般">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kumimoji="1" dirty="0" err="1" smtClean="0"/>
        </a:defPPr>
      </a:lstStyle>
    </a:txDef>
  </a:objectDefaults>
  <a:extraClrSchemeLst>
    <a:extraClrScheme>
      <a:clrScheme name="一般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一般 2">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一般 3">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TotalTime>
  <Words>1164</Words>
  <Application>Microsoft Office PowerPoint</Application>
  <PresentationFormat>Custom</PresentationFormat>
  <Paragraphs>133</Paragraphs>
  <Slides>13</Slides>
  <Notes>11</Notes>
  <HiddenSlides>0</HiddenSlides>
  <MMClips>2</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13_一般</vt:lpstr>
      <vt:lpstr>About OMICS Group</vt:lpstr>
      <vt:lpstr>About OMICS Group Conferences</vt:lpstr>
      <vt:lpstr>Consecutive vortex ring formation  from a pulsed jet</vt:lpstr>
      <vt:lpstr>What is a vortex ring?</vt:lpstr>
      <vt:lpstr>Experimental Setup</vt:lpstr>
      <vt:lpstr>Piston velocity </vt:lpstr>
      <vt:lpstr>Quantitative flow measurements Use digital particle image velocimetry (DPIV) to measure velocity field </vt:lpstr>
      <vt:lpstr>PowerPoint Presentation</vt:lpstr>
      <vt:lpstr>PowerPoint Presentation</vt:lpstr>
      <vt:lpstr>PowerPoint Presentation</vt:lpstr>
      <vt:lpstr>PowerPoint Presentation</vt:lpstr>
      <vt:lpstr>PowerPoint Presentation</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Garcia</dc:creator>
  <cp:lastModifiedBy>valentina</cp:lastModifiedBy>
  <cp:revision>107</cp:revision>
  <dcterms:created xsi:type="dcterms:W3CDTF">2015-09-30T21:29:37Z</dcterms:created>
  <dcterms:modified xsi:type="dcterms:W3CDTF">2015-10-14T10:19:37Z</dcterms:modified>
</cp:coreProperties>
</file>