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70" r:id="rId12"/>
    <p:sldId id="265" r:id="rId13"/>
    <p:sldId id="266" r:id="rId14"/>
    <p:sldId id="272" r:id="rId15"/>
    <p:sldId id="273" r:id="rId16"/>
    <p:sldId id="274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</p:sldIdLst>
  <p:sldSz cx="9144000" cy="6858000" type="screen4x3"/>
  <p:notesSz cx="6934200" cy="9232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64FC-2157-41C6-B9A5-3FC758666F4A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58961-E7EE-4F64-AD95-F18D7C13E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799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64FC-2157-41C6-B9A5-3FC758666F4A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58961-E7EE-4F64-AD95-F18D7C13E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3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64FC-2157-41C6-B9A5-3FC758666F4A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58961-E7EE-4F64-AD95-F18D7C13E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613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64FC-2157-41C6-B9A5-3FC758666F4A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58961-E7EE-4F64-AD95-F18D7C13E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05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64FC-2157-41C6-B9A5-3FC758666F4A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58961-E7EE-4F64-AD95-F18D7C13E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143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64FC-2157-41C6-B9A5-3FC758666F4A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58961-E7EE-4F64-AD95-F18D7C13E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143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64FC-2157-41C6-B9A5-3FC758666F4A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58961-E7EE-4F64-AD95-F18D7C13E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67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64FC-2157-41C6-B9A5-3FC758666F4A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58961-E7EE-4F64-AD95-F18D7C13E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681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64FC-2157-41C6-B9A5-3FC758666F4A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58961-E7EE-4F64-AD95-F18D7C13E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572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64FC-2157-41C6-B9A5-3FC758666F4A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58961-E7EE-4F64-AD95-F18D7C13E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7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64FC-2157-41C6-B9A5-3FC758666F4A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58961-E7EE-4F64-AD95-F18D7C13E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41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764FC-2157-41C6-B9A5-3FC758666F4A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58961-E7EE-4F64-AD95-F18D7C13E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608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ahUKEwjwuLyKgJnLAhXDJZoKHUUxCCMQjRwIBw&amp;url=http://www.ligo.org/science/Publication-GW150914/index.php&amp;psig=AFQjCNHI8BSblMx_ZOxWAR-3bLfVeNiBpg&amp;ust=1456698783953921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rct=j&amp;q=&amp;esrc=s&amp;source=images&amp;cd=&amp;cad=rja&amp;uact=8&amp;ved=0ahUKEwjZhtOpgb_NAhUGWSYKHQYSCCYQjRwIBw&amp;url=http://www.toequest.com/forum/universe-expansion/3116-observational-evidence-the-expansion-the-universe.html&amp;psig=AFQjCNFONfgY0HUpeFWqvVEpDq8zICaKjw&amp;ust=146680071406747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Dark Energy in General Relativity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Yukio Tomozawa</a:t>
            </a:r>
          </a:p>
          <a:p>
            <a:r>
              <a:rPr lang="en-US" dirty="0" smtClean="0"/>
              <a:t>Physics Department</a:t>
            </a:r>
          </a:p>
          <a:p>
            <a:r>
              <a:rPr lang="en-US" dirty="0" smtClean="0"/>
              <a:t>University of Michigan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98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metric (</a:t>
            </a:r>
            <a:r>
              <a:rPr lang="el-GR" dirty="0" smtClean="0"/>
              <a:t>ω</a:t>
            </a:r>
            <a:r>
              <a:rPr lang="en-US" dirty="0" smtClean="0"/>
              <a:t>=g_00)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023" y="1600200"/>
            <a:ext cx="4533954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00200"/>
            <a:ext cx="4533954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3359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Gravitational redshift at 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surface of BH, </a:t>
            </a:r>
            <a:r>
              <a:rPr lang="en-US" dirty="0" err="1" smtClean="0"/>
              <a:t>i</a:t>
            </a:r>
            <a:r>
              <a:rPr lang="en-US" dirty="0" smtClean="0"/>
              <a:t>. e. at r = R,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g_00(R) = 1/3.</a:t>
            </a:r>
          </a:p>
          <a:p>
            <a:r>
              <a:rPr lang="en-US" dirty="0" smtClean="0"/>
              <a:t>Then the gravitational redshift at R is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1 + z = 1/(g_00(R))^1/2 =3^1/2 = 1.732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909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PM with constant density, </a:t>
            </a:r>
            <a:r>
              <a:rPr lang="el-GR" dirty="0" smtClean="0"/>
              <a:t>ρ</a:t>
            </a:r>
            <a:r>
              <a:rPr lang="en-US" dirty="0" smtClean="0"/>
              <a:t> [inside]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 r &lt; R = 2.60 </a:t>
            </a:r>
            <a:r>
              <a:rPr lang="en-US" dirty="0" err="1" smtClean="0"/>
              <a:t>r_s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l-GR" dirty="0" smtClean="0"/>
              <a:t>ω</a:t>
            </a:r>
            <a:r>
              <a:rPr lang="en-US" dirty="0" smtClean="0"/>
              <a:t> = 1/ (B+(8</a:t>
            </a:r>
            <a:r>
              <a:rPr lang="el-GR" dirty="0" smtClean="0"/>
              <a:t>π</a:t>
            </a:r>
            <a:r>
              <a:rPr lang="en-US" dirty="0" smtClean="0"/>
              <a:t>G</a:t>
            </a:r>
            <a:r>
              <a:rPr lang="el-GR" dirty="0" smtClean="0"/>
              <a:t>ρ</a:t>
            </a:r>
            <a:r>
              <a:rPr lang="en-US" dirty="0" smtClean="0"/>
              <a:t>r^2)/3))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exp</a:t>
            </a:r>
            <a:r>
              <a:rPr lang="en-US" dirty="0" smtClean="0"/>
              <a:t>(b(r)) = B </a:t>
            </a:r>
            <a:r>
              <a:rPr lang="el-GR" dirty="0" smtClean="0"/>
              <a:t>ω</a:t>
            </a:r>
            <a:r>
              <a:rPr lang="en-US" dirty="0" smtClean="0"/>
              <a:t>^2</a:t>
            </a:r>
          </a:p>
          <a:p>
            <a:r>
              <a:rPr lang="en-US" dirty="0" smtClean="0"/>
              <a:t>This is a repulsive gravity.</a:t>
            </a:r>
          </a:p>
          <a:p>
            <a:r>
              <a:rPr lang="en-US" dirty="0" smtClean="0"/>
              <a:t>Connecting </a:t>
            </a:r>
            <a:r>
              <a:rPr lang="el-GR" dirty="0" smtClean="0"/>
              <a:t>ω</a:t>
            </a:r>
            <a:r>
              <a:rPr lang="en-US" dirty="0" smtClean="0"/>
              <a:t> at r = R, one gets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B = 3 – 2/3 *3^1/2 = 2.615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395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Nature of BH and Neutron Stars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radius is 2.60 times SR. This is a surprise!</a:t>
            </a:r>
          </a:p>
          <a:p>
            <a:r>
              <a:rPr lang="en-US" dirty="0" smtClean="0"/>
              <a:t>The gravitational red shift at R is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1+z = 1/</a:t>
            </a:r>
            <a:r>
              <a:rPr lang="el-GR" dirty="0" smtClean="0"/>
              <a:t>ω</a:t>
            </a:r>
            <a:r>
              <a:rPr lang="en-US" dirty="0" smtClean="0"/>
              <a:t>^1/2 = 3^1/2 = 1.732</a:t>
            </a:r>
          </a:p>
          <a:p>
            <a:r>
              <a:rPr lang="en-US" dirty="0" smtClean="0"/>
              <a:t>The temperature of BH  and NS is very high.</a:t>
            </a:r>
          </a:p>
          <a:p>
            <a:r>
              <a:rPr lang="en-US" dirty="0" smtClean="0"/>
              <a:t>T ≈ d</a:t>
            </a:r>
            <a:r>
              <a:rPr lang="el-GR" dirty="0" smtClean="0"/>
              <a:t>ω</a:t>
            </a:r>
            <a:r>
              <a:rPr lang="en-US" dirty="0" smtClean="0"/>
              <a:t>/</a:t>
            </a:r>
            <a:r>
              <a:rPr lang="en-US" dirty="0" err="1" smtClean="0"/>
              <a:t>dr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outside of R      positive temperature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at R                     infinity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inside of R         negative temperature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(higher than any positive temperature)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Boltzman</a:t>
            </a:r>
            <a:r>
              <a:rPr lang="en-US" dirty="0" smtClean="0"/>
              <a:t> Probability ≈ </a:t>
            </a:r>
            <a:r>
              <a:rPr lang="en-US" dirty="0" err="1" smtClean="0"/>
              <a:t>exp</a:t>
            </a:r>
            <a:r>
              <a:rPr lang="en-US" dirty="0" smtClean="0"/>
              <a:t>(-E/</a:t>
            </a:r>
            <a:r>
              <a:rPr lang="en-US" dirty="0" err="1" smtClean="0"/>
              <a:t>kT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For T&lt;0, high E state is more probable.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8540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hole merger in GW150914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600200"/>
            <a:ext cx="427452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752600"/>
            <a:ext cx="427452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http://www.ligo.org/science/Publication-GW150914/images/fig-3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4343400"/>
            <a:ext cx="41116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ligo.org/science/Publication-GW150914/images/fig-3.png">
            <a:hlinkClick r:id="rId3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978025"/>
            <a:ext cx="35337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82085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hole masses in GW150914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numerical simulation indicates the masses of black hole merger to be</a:t>
            </a:r>
          </a:p>
          <a:p>
            <a:r>
              <a:rPr lang="en-US" dirty="0" smtClean="0"/>
              <a:t>M_1 = 29 (+4, -4) </a:t>
            </a:r>
            <a:r>
              <a:rPr lang="en-US" dirty="0" err="1" smtClean="0"/>
              <a:t>M_ʘ</a:t>
            </a:r>
            <a:endParaRPr lang="en-US" dirty="0" smtClean="0"/>
          </a:p>
          <a:p>
            <a:r>
              <a:rPr lang="en-US" dirty="0" smtClean="0"/>
              <a:t>M_2 = 36 (+5, -4) </a:t>
            </a:r>
            <a:r>
              <a:rPr lang="en-US" dirty="0" err="1" smtClean="0"/>
              <a:t>M_ʘ</a:t>
            </a:r>
            <a:r>
              <a:rPr lang="en-US" dirty="0" err="1" smtClean="0">
                <a:sym typeface="Wingdings" panose="05000000000000000000" pitchFamily="2" charset="2"/>
              </a:rPr>
              <a:t>M_f</a:t>
            </a:r>
            <a:r>
              <a:rPr lang="en-US" dirty="0" smtClean="0">
                <a:sym typeface="Wingdings" panose="05000000000000000000" pitchFamily="2" charset="2"/>
              </a:rPr>
              <a:t> = 62 (+4, -4)</a:t>
            </a:r>
            <a:r>
              <a:rPr lang="en-US" dirty="0" err="1" smtClean="0">
                <a:sym typeface="Wingdings" panose="05000000000000000000" pitchFamily="2" charset="2"/>
              </a:rPr>
              <a:t>M_ʘ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These must be changed to </a:t>
            </a:r>
            <a:r>
              <a:rPr lang="en-US" smtClean="0">
                <a:sym typeface="Wingdings" panose="05000000000000000000" pitchFamily="2" charset="2"/>
              </a:rPr>
              <a:t>(divided </a:t>
            </a:r>
            <a:r>
              <a:rPr lang="en-US" dirty="0" smtClean="0">
                <a:sym typeface="Wingdings" panose="05000000000000000000" pitchFamily="2" charset="2"/>
              </a:rPr>
              <a:t>by 2.60), since the size of black hole is increased by 2.60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M_1 = 11.2 </a:t>
            </a:r>
            <a:r>
              <a:rPr lang="en-US" dirty="0" err="1" smtClean="0">
                <a:sym typeface="Wingdings" panose="05000000000000000000" pitchFamily="2" charset="2"/>
              </a:rPr>
              <a:t>M_ʘ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M_2 = 13.8 </a:t>
            </a:r>
            <a:r>
              <a:rPr lang="en-US" dirty="0" err="1" smtClean="0">
                <a:sym typeface="Wingdings" panose="05000000000000000000" pitchFamily="2" charset="2"/>
              </a:rPr>
              <a:t>M_ʘ</a:t>
            </a:r>
            <a:r>
              <a:rPr lang="en-US" dirty="0" smtClean="0">
                <a:sym typeface="Wingdings" panose="05000000000000000000" pitchFamily="2" charset="2"/>
              </a:rPr>
              <a:t>  </a:t>
            </a:r>
            <a:r>
              <a:rPr lang="en-US" dirty="0" err="1" smtClean="0">
                <a:sym typeface="Wingdings" panose="05000000000000000000" pitchFamily="2" charset="2"/>
              </a:rPr>
              <a:t>M_f</a:t>
            </a:r>
            <a:r>
              <a:rPr lang="en-US" dirty="0" smtClean="0">
                <a:sym typeface="Wingdings" panose="05000000000000000000" pitchFamily="2" charset="2"/>
              </a:rPr>
              <a:t> = 23.8 </a:t>
            </a:r>
            <a:r>
              <a:rPr lang="en-US" dirty="0" err="1" smtClean="0">
                <a:sym typeface="Wingdings" panose="05000000000000000000" pitchFamily="2" charset="2"/>
              </a:rPr>
              <a:t>M_ʘ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3991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Away from the Merger Contact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525963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The change of energy by GW emission,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-</a:t>
                </a:r>
                <a:r>
                  <a:rPr lang="en-US" dirty="0" err="1" smtClean="0"/>
                  <a:t>dE</a:t>
                </a:r>
                <a:r>
                  <a:rPr lang="en-US" dirty="0" smtClean="0"/>
                  <a:t>/</a:t>
                </a:r>
                <a:r>
                  <a:rPr lang="en-US" dirty="0" err="1" smtClean="0"/>
                  <a:t>dt</a:t>
                </a:r>
                <a:r>
                  <a:rPr lang="en-US" dirty="0" smtClean="0"/>
                  <a:t> = F (32G/5c^5)*(m1 m2 /(m1+m2))^2 *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r^4 *</a:t>
                </a:r>
                <a:r>
                  <a:rPr lang="el-GR" dirty="0" smtClean="0"/>
                  <a:t>ω</a:t>
                </a:r>
                <a:r>
                  <a:rPr lang="en-US" dirty="0" smtClean="0"/>
                  <a:t>^6,</a:t>
                </a:r>
              </a:p>
              <a:p>
                <a:pPr marL="0" indent="0">
                  <a:buNone/>
                </a:pPr>
                <a:r>
                  <a:rPr lang="en-US" dirty="0"/>
                  <a:t>w</a:t>
                </a:r>
                <a:r>
                  <a:rPr lang="en-US" dirty="0" smtClean="0"/>
                  <a:t>here      F= (2.60)^2 * (1+z)^2</a:t>
                </a:r>
              </a:p>
              <a:p>
                <a:pPr marL="0" indent="0">
                  <a:buNone/>
                </a:pPr>
                <a:r>
                  <a:rPr lang="en-US" dirty="0" smtClean="0"/>
                  <a:t>is the enhancement factor by the size of BH and the gravitational red shift, 1+z =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dirty="0" smtClean="0"/>
                  <a:t> =1.732.</a:t>
                </a:r>
              </a:p>
              <a:p>
                <a:r>
                  <a:rPr lang="en-US" dirty="0" smtClean="0"/>
                  <a:t>This factor F is good enough to fit the data by smaller masses, m1 = 13.8 and m2 = 11.2 SM. </a:t>
                </a:r>
              </a:p>
            </p:txBody>
          </p:sp>
        </mc:Choice>
        <mc:Fallback xmlns="">
          <p:sp>
            <p:nvSpPr>
              <p:cNvPr id="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525963"/>
              </a:xfrm>
              <a:blipFill rotWithShape="1">
                <a:blip r:embed="rId2"/>
                <a:stretch>
                  <a:fillRect l="-1852" t="-2830" r="-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92330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Coordinate transformation from PM to FRW (Friedman- Robertson- Walker)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FRW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ds^2=d</a:t>
            </a:r>
            <a:r>
              <a:rPr lang="el-GR" dirty="0" smtClean="0"/>
              <a:t>τ</a:t>
            </a:r>
            <a:r>
              <a:rPr lang="en-US" dirty="0" smtClean="0"/>
              <a:t>^2 – a(</a:t>
            </a:r>
            <a:r>
              <a:rPr lang="el-GR" dirty="0" smtClean="0"/>
              <a:t>τ</a:t>
            </a:r>
            <a:r>
              <a:rPr lang="en-US" dirty="0" smtClean="0"/>
              <a:t>)^2*(d</a:t>
            </a:r>
            <a:r>
              <a:rPr lang="el-GR" dirty="0" smtClean="0"/>
              <a:t>ξ</a:t>
            </a:r>
            <a:r>
              <a:rPr lang="en-US" dirty="0" smtClean="0"/>
              <a:t>^2/(1-k</a:t>
            </a:r>
            <a:r>
              <a:rPr lang="el-GR" dirty="0" smtClean="0"/>
              <a:t>ξ</a:t>
            </a:r>
            <a:r>
              <a:rPr lang="en-US" dirty="0" smtClean="0"/>
              <a:t>^2) + </a:t>
            </a:r>
            <a:r>
              <a:rPr lang="el-GR" dirty="0" smtClean="0"/>
              <a:t>ξ</a:t>
            </a:r>
            <a:r>
              <a:rPr lang="en-US" dirty="0" smtClean="0"/>
              <a:t>^2*d</a:t>
            </a:r>
            <a:r>
              <a:rPr lang="el-GR" dirty="0" smtClean="0"/>
              <a:t>Ω</a:t>
            </a:r>
            <a:r>
              <a:rPr lang="en-US" dirty="0" smtClean="0"/>
              <a:t>),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where k =0, ± 1.</a:t>
            </a:r>
          </a:p>
          <a:p>
            <a:r>
              <a:rPr lang="en-US" dirty="0" smtClean="0"/>
              <a:t>PM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ds^2 = </a:t>
            </a:r>
            <a:r>
              <a:rPr lang="el-GR" dirty="0" smtClean="0"/>
              <a:t>ω</a:t>
            </a:r>
            <a:r>
              <a:rPr lang="en-US" dirty="0" smtClean="0"/>
              <a:t>*dt^2 – </a:t>
            </a:r>
            <a:r>
              <a:rPr lang="en-US" dirty="0" err="1" smtClean="0"/>
              <a:t>exp</a:t>
            </a:r>
            <a:r>
              <a:rPr lang="en-US" dirty="0" smtClean="0"/>
              <a:t>(b(r))*dr^2 –r^2*</a:t>
            </a:r>
            <a:r>
              <a:rPr lang="el-GR" dirty="0" smtClean="0"/>
              <a:t>ω</a:t>
            </a:r>
            <a:r>
              <a:rPr lang="en-US" dirty="0" smtClean="0"/>
              <a:t>*d</a:t>
            </a:r>
            <a:r>
              <a:rPr lang="el-GR" dirty="0" smtClean="0"/>
              <a:t>Ω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r &lt; R,  </a:t>
            </a:r>
            <a:r>
              <a:rPr lang="el-GR" dirty="0" smtClean="0"/>
              <a:t>ω</a:t>
            </a:r>
            <a:r>
              <a:rPr lang="en-US" dirty="0" smtClean="0"/>
              <a:t> = 1/(B + (8</a:t>
            </a:r>
            <a:r>
              <a:rPr lang="el-GR" dirty="0" smtClean="0"/>
              <a:t>π</a:t>
            </a:r>
            <a:r>
              <a:rPr lang="en-US" dirty="0" smtClean="0"/>
              <a:t>G</a:t>
            </a:r>
            <a:r>
              <a:rPr lang="el-GR" dirty="0" smtClean="0"/>
              <a:t>ρ</a:t>
            </a:r>
            <a:r>
              <a:rPr lang="en-US" dirty="0" smtClean="0"/>
              <a:t>r^2)/3)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</a:t>
            </a:r>
            <a:r>
              <a:rPr lang="en-US" dirty="0" err="1" smtClean="0"/>
              <a:t>exp</a:t>
            </a:r>
            <a:r>
              <a:rPr lang="en-US" dirty="0" smtClean="0"/>
              <a:t>(b(r)) = B </a:t>
            </a:r>
            <a:r>
              <a:rPr lang="el-GR" dirty="0" smtClean="0"/>
              <a:t>ω</a:t>
            </a:r>
            <a:r>
              <a:rPr lang="en-US" dirty="0" smtClean="0"/>
              <a:t>^2,     B=2.615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r &gt; R,  </a:t>
            </a:r>
            <a:r>
              <a:rPr lang="en-US" dirty="0" err="1" smtClean="0"/>
              <a:t>r_s</a:t>
            </a:r>
            <a:r>
              <a:rPr lang="en-US" dirty="0" smtClean="0"/>
              <a:t>/r = </a:t>
            </a:r>
            <a:r>
              <a:rPr lang="el-GR" dirty="0" smtClean="0"/>
              <a:t>ω</a:t>
            </a:r>
            <a:r>
              <a:rPr lang="en-US" dirty="0" smtClean="0"/>
              <a:t>^1/2 * (1 – </a:t>
            </a:r>
            <a:r>
              <a:rPr lang="el-GR" dirty="0" smtClean="0"/>
              <a:t>ω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</a:t>
            </a:r>
            <a:r>
              <a:rPr lang="en-US" dirty="0" err="1" smtClean="0"/>
              <a:t>exp</a:t>
            </a:r>
            <a:r>
              <a:rPr lang="en-US" dirty="0" smtClean="0"/>
              <a:t>(b(r)) = (2</a:t>
            </a:r>
            <a:r>
              <a:rPr lang="el-GR" dirty="0" smtClean="0"/>
              <a:t>ω</a:t>
            </a:r>
            <a:r>
              <a:rPr lang="en-US" dirty="0" smtClean="0"/>
              <a:t>/(3</a:t>
            </a:r>
            <a:r>
              <a:rPr lang="el-GR" dirty="0" smtClean="0"/>
              <a:t>ω</a:t>
            </a:r>
            <a:r>
              <a:rPr lang="en-US" dirty="0" smtClean="0"/>
              <a:t>-1))^2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8418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Coordinate transformation [1]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</a:t>
            </a:r>
            <a:r>
              <a:rPr lang="en-US" dirty="0" smtClean="0"/>
              <a:t> = t(</a:t>
            </a:r>
            <a:r>
              <a:rPr lang="el-GR" dirty="0" smtClean="0"/>
              <a:t>τ</a:t>
            </a:r>
            <a:r>
              <a:rPr lang="en-US" dirty="0" smtClean="0"/>
              <a:t>,</a:t>
            </a:r>
            <a:r>
              <a:rPr lang="el-GR" dirty="0" smtClean="0"/>
              <a:t>ξ</a:t>
            </a:r>
            <a:r>
              <a:rPr lang="en-US" dirty="0" smtClean="0"/>
              <a:t>), r = r(</a:t>
            </a:r>
            <a:r>
              <a:rPr lang="el-GR" dirty="0"/>
              <a:t>τ</a:t>
            </a:r>
            <a:r>
              <a:rPr lang="en-US" dirty="0"/>
              <a:t>,</a:t>
            </a:r>
            <a:r>
              <a:rPr lang="el-GR" dirty="0"/>
              <a:t>ξ</a:t>
            </a:r>
            <a:r>
              <a:rPr lang="en-US" dirty="0" smtClean="0"/>
              <a:t>)</a:t>
            </a:r>
          </a:p>
          <a:p>
            <a:r>
              <a:rPr lang="en-US" dirty="0" err="1"/>
              <a:t>d</a:t>
            </a:r>
            <a:r>
              <a:rPr lang="en-US" dirty="0" err="1" smtClean="0"/>
              <a:t>t</a:t>
            </a:r>
            <a:r>
              <a:rPr lang="en-US" dirty="0" smtClean="0"/>
              <a:t> = (∂t/∂</a:t>
            </a:r>
            <a:r>
              <a:rPr lang="el-GR" dirty="0" smtClean="0"/>
              <a:t>τ</a:t>
            </a:r>
            <a:r>
              <a:rPr lang="en-US" dirty="0" smtClean="0"/>
              <a:t>)d</a:t>
            </a:r>
            <a:r>
              <a:rPr lang="el-GR" dirty="0" smtClean="0"/>
              <a:t>τ</a:t>
            </a:r>
            <a:r>
              <a:rPr lang="en-US" dirty="0" smtClean="0"/>
              <a:t> + (∂t/∂</a:t>
            </a:r>
            <a:r>
              <a:rPr lang="el-GR" dirty="0" smtClean="0"/>
              <a:t>ξ</a:t>
            </a:r>
            <a:r>
              <a:rPr lang="en-US" dirty="0" smtClean="0"/>
              <a:t>)d</a:t>
            </a:r>
            <a:r>
              <a:rPr lang="el-GR" dirty="0" smtClean="0"/>
              <a:t>ξ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/>
              <a:t>= (</a:t>
            </a:r>
            <a:r>
              <a:rPr lang="en-US" dirty="0" smtClean="0"/>
              <a:t>∂r/</a:t>
            </a:r>
            <a:r>
              <a:rPr lang="en-US" dirty="0"/>
              <a:t>∂</a:t>
            </a:r>
            <a:r>
              <a:rPr lang="el-GR" dirty="0"/>
              <a:t>τ</a:t>
            </a:r>
            <a:r>
              <a:rPr lang="en-US" dirty="0"/>
              <a:t>)d</a:t>
            </a:r>
            <a:r>
              <a:rPr lang="el-GR" dirty="0"/>
              <a:t>τ</a:t>
            </a:r>
            <a:r>
              <a:rPr lang="en-US" dirty="0"/>
              <a:t> + (</a:t>
            </a:r>
            <a:r>
              <a:rPr lang="en-US" dirty="0" smtClean="0"/>
              <a:t>∂r/</a:t>
            </a:r>
            <a:r>
              <a:rPr lang="en-US" dirty="0"/>
              <a:t>∂</a:t>
            </a:r>
            <a:r>
              <a:rPr lang="el-GR" dirty="0"/>
              <a:t>ξ</a:t>
            </a:r>
            <a:r>
              <a:rPr lang="en-US" dirty="0"/>
              <a:t>)d</a:t>
            </a:r>
            <a:r>
              <a:rPr lang="el-GR" dirty="0"/>
              <a:t>ξ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a(</a:t>
            </a:r>
            <a:r>
              <a:rPr lang="el-GR" dirty="0" smtClean="0"/>
              <a:t>τ</a:t>
            </a:r>
            <a:r>
              <a:rPr lang="en-US" dirty="0" smtClean="0"/>
              <a:t>)*</a:t>
            </a:r>
            <a:r>
              <a:rPr lang="el-GR" dirty="0" smtClean="0"/>
              <a:t>ξ</a:t>
            </a:r>
            <a:r>
              <a:rPr lang="en-US" dirty="0" smtClean="0"/>
              <a:t> = r*</a:t>
            </a:r>
            <a:r>
              <a:rPr lang="el-GR" dirty="0" smtClean="0"/>
              <a:t>ω</a:t>
            </a:r>
            <a:r>
              <a:rPr lang="en-US" dirty="0" smtClean="0"/>
              <a:t>^1/2</a:t>
            </a:r>
          </a:p>
          <a:p>
            <a:r>
              <a:rPr lang="en-US" dirty="0" smtClean="0"/>
              <a:t>ω</a:t>
            </a:r>
            <a:r>
              <a:rPr lang="en-US" dirty="0"/>
              <a:t>(∂t/∂</a:t>
            </a:r>
            <a:r>
              <a:rPr lang="el-GR" dirty="0"/>
              <a:t>τ</a:t>
            </a:r>
            <a:r>
              <a:rPr lang="en-US" dirty="0" smtClean="0"/>
              <a:t>)^2 – </a:t>
            </a:r>
            <a:r>
              <a:rPr lang="en-US" dirty="0" err="1" smtClean="0"/>
              <a:t>exp</a:t>
            </a:r>
            <a:r>
              <a:rPr lang="en-US" dirty="0" smtClean="0"/>
              <a:t>(b(r))*(∂r/</a:t>
            </a:r>
            <a:r>
              <a:rPr lang="en-US" dirty="0"/>
              <a:t>∂</a:t>
            </a:r>
            <a:r>
              <a:rPr lang="el-GR" dirty="0"/>
              <a:t>τ</a:t>
            </a:r>
            <a:r>
              <a:rPr lang="en-US" dirty="0" smtClean="0"/>
              <a:t>)^2 = 1</a:t>
            </a:r>
          </a:p>
          <a:p>
            <a:r>
              <a:rPr lang="en-US" dirty="0" err="1" smtClean="0"/>
              <a:t>exp</a:t>
            </a:r>
            <a:r>
              <a:rPr lang="en-US" dirty="0" smtClean="0"/>
              <a:t>(b(r))*(</a:t>
            </a:r>
            <a:r>
              <a:rPr lang="en-US" dirty="0"/>
              <a:t>∂r/∂</a:t>
            </a:r>
            <a:r>
              <a:rPr lang="el-GR" dirty="0"/>
              <a:t>ξ</a:t>
            </a:r>
            <a:r>
              <a:rPr lang="en-US" dirty="0" smtClean="0"/>
              <a:t>)^2 – </a:t>
            </a:r>
            <a:r>
              <a:rPr lang="el-GR" dirty="0" smtClean="0"/>
              <a:t>ω</a:t>
            </a:r>
            <a:r>
              <a:rPr lang="en-US" dirty="0" smtClean="0"/>
              <a:t>*(∂t/</a:t>
            </a:r>
            <a:r>
              <a:rPr lang="en-US" dirty="0"/>
              <a:t>∂</a:t>
            </a:r>
            <a:r>
              <a:rPr lang="el-GR" dirty="0"/>
              <a:t>ξ</a:t>
            </a:r>
            <a:r>
              <a:rPr lang="en-US" dirty="0" smtClean="0"/>
              <a:t>)^2 = a(</a:t>
            </a:r>
            <a:r>
              <a:rPr lang="el-GR" dirty="0" smtClean="0"/>
              <a:t>τ</a:t>
            </a:r>
            <a:r>
              <a:rPr lang="en-US" dirty="0" smtClean="0"/>
              <a:t>)^2/(1-k</a:t>
            </a:r>
            <a:r>
              <a:rPr lang="el-GR" dirty="0" smtClean="0"/>
              <a:t>ξ</a:t>
            </a:r>
            <a:r>
              <a:rPr lang="en-US" dirty="0" smtClean="0"/>
              <a:t>^2)</a:t>
            </a:r>
          </a:p>
          <a:p>
            <a:r>
              <a:rPr lang="el-GR" dirty="0"/>
              <a:t>ω</a:t>
            </a:r>
            <a:r>
              <a:rPr lang="en-US" dirty="0" smtClean="0"/>
              <a:t>*</a:t>
            </a:r>
            <a:r>
              <a:rPr lang="en-US" dirty="0"/>
              <a:t>(∂t/∂</a:t>
            </a:r>
            <a:r>
              <a:rPr lang="el-GR" dirty="0"/>
              <a:t>τ</a:t>
            </a:r>
            <a:r>
              <a:rPr lang="en-US" dirty="0" smtClean="0"/>
              <a:t>)</a:t>
            </a:r>
            <a:r>
              <a:rPr lang="en-US" dirty="0"/>
              <a:t> (∂t/∂</a:t>
            </a:r>
            <a:r>
              <a:rPr lang="el-GR" dirty="0"/>
              <a:t>ξ</a:t>
            </a:r>
            <a:r>
              <a:rPr lang="en-US" dirty="0" smtClean="0"/>
              <a:t>) – </a:t>
            </a:r>
            <a:r>
              <a:rPr lang="en-US" dirty="0" err="1" smtClean="0"/>
              <a:t>exp</a:t>
            </a:r>
            <a:r>
              <a:rPr lang="en-US" dirty="0" smtClean="0"/>
              <a:t>(b(r))(</a:t>
            </a:r>
            <a:r>
              <a:rPr lang="en-US" dirty="0"/>
              <a:t>∂r/∂</a:t>
            </a:r>
            <a:r>
              <a:rPr lang="el-GR" dirty="0"/>
              <a:t>τ</a:t>
            </a:r>
            <a:r>
              <a:rPr lang="en-US" dirty="0" smtClean="0"/>
              <a:t>)</a:t>
            </a:r>
            <a:r>
              <a:rPr lang="en-US" dirty="0"/>
              <a:t> (∂r/∂</a:t>
            </a:r>
            <a:r>
              <a:rPr lang="el-GR" dirty="0"/>
              <a:t>ξ</a:t>
            </a:r>
            <a:r>
              <a:rPr lang="en-US" dirty="0" smtClean="0"/>
              <a:t>) = 0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4443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Coordinate transformation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Eliminating </a:t>
            </a:r>
            <a:r>
              <a:rPr lang="en-US" dirty="0"/>
              <a:t>∂t/∂</a:t>
            </a:r>
            <a:r>
              <a:rPr lang="el-GR" dirty="0" smtClean="0"/>
              <a:t>τ</a:t>
            </a:r>
            <a:r>
              <a:rPr lang="en-US" dirty="0" smtClean="0"/>
              <a:t> and </a:t>
            </a:r>
            <a:r>
              <a:rPr lang="en-US" dirty="0"/>
              <a:t>∂t/∂</a:t>
            </a:r>
            <a:r>
              <a:rPr lang="el-GR" dirty="0" smtClean="0"/>
              <a:t>ξ</a:t>
            </a:r>
            <a:r>
              <a:rPr lang="en-US" dirty="0" smtClean="0"/>
              <a:t>, and using the explicit formulae for </a:t>
            </a:r>
            <a:r>
              <a:rPr lang="el-GR" dirty="0" smtClean="0"/>
              <a:t>ω</a:t>
            </a:r>
            <a:r>
              <a:rPr lang="en-US" dirty="0" smtClean="0"/>
              <a:t> and </a:t>
            </a:r>
            <a:r>
              <a:rPr lang="en-US" dirty="0" err="1" smtClean="0"/>
              <a:t>exp</a:t>
            </a:r>
            <a:r>
              <a:rPr lang="en-US" dirty="0" smtClean="0"/>
              <a:t>(b(r)), one gets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(a’(</a:t>
            </a:r>
            <a:r>
              <a:rPr lang="el-GR" dirty="0" smtClean="0"/>
              <a:t>τ</a:t>
            </a:r>
            <a:r>
              <a:rPr lang="en-US" dirty="0" smtClean="0"/>
              <a:t>)</a:t>
            </a:r>
            <a:r>
              <a:rPr lang="el-GR" dirty="0" smtClean="0"/>
              <a:t>ξ</a:t>
            </a:r>
            <a:r>
              <a:rPr lang="en-US" dirty="0" smtClean="0"/>
              <a:t>)^2 = 1- k</a:t>
            </a:r>
            <a:r>
              <a:rPr lang="el-GR" dirty="0" smtClean="0"/>
              <a:t>ξ</a:t>
            </a:r>
            <a:r>
              <a:rPr lang="en-US" dirty="0" smtClean="0"/>
              <a:t>^2 –B/(B </a:t>
            </a:r>
            <a:r>
              <a:rPr lang="en-US" dirty="0"/>
              <a:t>+ (8</a:t>
            </a:r>
            <a:r>
              <a:rPr lang="el-GR" dirty="0"/>
              <a:t>π</a:t>
            </a:r>
            <a:r>
              <a:rPr lang="en-US" dirty="0"/>
              <a:t>G</a:t>
            </a:r>
            <a:r>
              <a:rPr lang="el-GR" dirty="0"/>
              <a:t>ρ</a:t>
            </a:r>
            <a:r>
              <a:rPr lang="en-US" dirty="0"/>
              <a:t>r^2)/3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for r &lt; R, and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(</a:t>
            </a:r>
            <a:r>
              <a:rPr lang="en-US" dirty="0"/>
              <a:t>a’(</a:t>
            </a:r>
            <a:r>
              <a:rPr lang="el-GR" dirty="0"/>
              <a:t>τ</a:t>
            </a:r>
            <a:r>
              <a:rPr lang="en-US" dirty="0"/>
              <a:t>)</a:t>
            </a:r>
            <a:r>
              <a:rPr lang="el-GR" dirty="0"/>
              <a:t>ξ</a:t>
            </a:r>
            <a:r>
              <a:rPr lang="en-US" dirty="0"/>
              <a:t>)^</a:t>
            </a:r>
            <a:r>
              <a:rPr lang="en-US" dirty="0" smtClean="0"/>
              <a:t>2 = 1 – </a:t>
            </a:r>
            <a:r>
              <a:rPr lang="el-GR" dirty="0" smtClean="0"/>
              <a:t>ω</a:t>
            </a:r>
            <a:r>
              <a:rPr lang="en-US" dirty="0" smtClean="0"/>
              <a:t> - </a:t>
            </a:r>
            <a:r>
              <a:rPr lang="en-US" dirty="0"/>
              <a:t>k</a:t>
            </a:r>
            <a:r>
              <a:rPr lang="el-GR" dirty="0"/>
              <a:t>ξ</a:t>
            </a:r>
            <a:r>
              <a:rPr lang="en-US" dirty="0"/>
              <a:t>^2 </a:t>
            </a:r>
            <a:r>
              <a:rPr lang="en-US" dirty="0" smtClean="0"/>
              <a:t>      for  r &gt; 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 right hand sides of the both equations are positive definite for k &lt; 0 or k=0 or for small value of </a:t>
            </a:r>
            <a:r>
              <a:rPr lang="el-GR" dirty="0" smtClean="0"/>
              <a:t>ξ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880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Acceleration of Universe expansion, dark energy</a:t>
            </a:r>
          </a:p>
          <a:p>
            <a:r>
              <a:rPr lang="en-US" dirty="0" smtClean="0"/>
              <a:t>Experimental test of General Relativity (GR)</a:t>
            </a:r>
          </a:p>
          <a:p>
            <a:r>
              <a:rPr lang="en-US" dirty="0" smtClean="0"/>
              <a:t>The Physical Metric (PM)</a:t>
            </a:r>
          </a:p>
          <a:p>
            <a:r>
              <a:rPr lang="en-US" dirty="0" smtClean="0"/>
              <a:t>Nature of black hole (BH), extended horizon</a:t>
            </a:r>
          </a:p>
          <a:p>
            <a:r>
              <a:rPr lang="en-US" dirty="0"/>
              <a:t> </a:t>
            </a:r>
            <a:r>
              <a:rPr lang="en-US" dirty="0" smtClean="0"/>
              <a:t>Masses of BH merger in GW150914</a:t>
            </a:r>
          </a:p>
          <a:p>
            <a:r>
              <a:rPr lang="en-US" dirty="0" smtClean="0"/>
              <a:t>Coordinate transformation from PM to FRW (</a:t>
            </a:r>
            <a:r>
              <a:rPr lang="en-US" dirty="0" err="1" smtClean="0"/>
              <a:t>Friedmann</a:t>
            </a:r>
            <a:r>
              <a:rPr lang="en-US" dirty="0" smtClean="0"/>
              <a:t>-Robertson-Walker) metric</a:t>
            </a:r>
          </a:p>
          <a:p>
            <a:r>
              <a:rPr lang="en-US" dirty="0" smtClean="0"/>
              <a:t>Inside-acceleration, Outside-deceleration</a:t>
            </a:r>
          </a:p>
          <a:p>
            <a:r>
              <a:rPr lang="en-US" dirty="0" smtClean="0"/>
              <a:t>The end of the universe expansion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5527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Coordinate transformation [3]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Differentiating the equations in the previous page </a:t>
            </a:r>
            <a:r>
              <a:rPr lang="en-US" dirty="0" err="1" smtClean="0"/>
              <a:t>wrt</a:t>
            </a:r>
            <a:r>
              <a:rPr lang="en-US" dirty="0" smtClean="0"/>
              <a:t> </a:t>
            </a:r>
            <a:r>
              <a:rPr lang="el-GR" dirty="0" smtClean="0"/>
              <a:t>τ</a:t>
            </a:r>
            <a:r>
              <a:rPr lang="en-US" dirty="0" smtClean="0"/>
              <a:t>, one gets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a”(</a:t>
            </a:r>
            <a:r>
              <a:rPr lang="el-GR" dirty="0" smtClean="0"/>
              <a:t>τ</a:t>
            </a:r>
            <a:r>
              <a:rPr lang="en-US" dirty="0" smtClean="0"/>
              <a:t>) = (8</a:t>
            </a:r>
            <a:r>
              <a:rPr lang="el-GR" dirty="0" smtClean="0"/>
              <a:t>π</a:t>
            </a:r>
            <a:r>
              <a:rPr lang="en-US" dirty="0" smtClean="0"/>
              <a:t>G</a:t>
            </a:r>
            <a:r>
              <a:rPr lang="el-GR" dirty="0" smtClean="0"/>
              <a:t>ρ</a:t>
            </a:r>
            <a:r>
              <a:rPr lang="en-US" dirty="0" smtClean="0"/>
              <a:t>r/3)/(</a:t>
            </a:r>
            <a:r>
              <a:rPr lang="en-US" dirty="0"/>
              <a:t>B + (8</a:t>
            </a:r>
            <a:r>
              <a:rPr lang="el-GR" dirty="0"/>
              <a:t>π</a:t>
            </a:r>
            <a:r>
              <a:rPr lang="en-US" dirty="0"/>
              <a:t>G</a:t>
            </a:r>
            <a:r>
              <a:rPr lang="el-GR" dirty="0"/>
              <a:t>ρ</a:t>
            </a:r>
            <a:r>
              <a:rPr lang="en-US" dirty="0"/>
              <a:t>r^2)/3</a:t>
            </a:r>
            <a:r>
              <a:rPr lang="en-US" dirty="0" smtClean="0"/>
              <a:t>)^1/2    (1)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for r &lt; R, and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a” (</a:t>
            </a:r>
            <a:r>
              <a:rPr lang="el-GR" dirty="0" smtClean="0"/>
              <a:t>τ</a:t>
            </a:r>
            <a:r>
              <a:rPr lang="en-US" dirty="0" smtClean="0"/>
              <a:t>) = - (1 – </a:t>
            </a:r>
            <a:r>
              <a:rPr lang="el-GR" dirty="0" smtClean="0"/>
              <a:t>ω</a:t>
            </a:r>
            <a:r>
              <a:rPr lang="en-US" dirty="0" smtClean="0"/>
              <a:t>)/(2*r*</a:t>
            </a:r>
            <a:r>
              <a:rPr lang="el-GR" dirty="0" smtClean="0"/>
              <a:t>ξ</a:t>
            </a:r>
            <a:r>
              <a:rPr lang="en-US" dirty="0" smtClean="0"/>
              <a:t>*</a:t>
            </a:r>
            <a:r>
              <a:rPr lang="el-GR" dirty="0" smtClean="0"/>
              <a:t>ω</a:t>
            </a:r>
            <a:r>
              <a:rPr lang="en-US" dirty="0" smtClean="0"/>
              <a:t>^1/2)                     (2)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for r &gt; R</a:t>
            </a:r>
          </a:p>
          <a:p>
            <a:r>
              <a:rPr lang="en-US" dirty="0"/>
              <a:t>a</a:t>
            </a:r>
            <a:r>
              <a:rPr lang="en-US" dirty="0" smtClean="0"/>
              <a:t>”(</a:t>
            </a:r>
            <a:r>
              <a:rPr lang="el-GR" dirty="0" smtClean="0"/>
              <a:t>τ</a:t>
            </a:r>
            <a:r>
              <a:rPr lang="en-US" dirty="0" smtClean="0"/>
              <a:t>) in Eq. (1) is positive and that in Eq. (2) is negative. These are the results from d</a:t>
            </a:r>
            <a:r>
              <a:rPr lang="el-GR" dirty="0" smtClean="0"/>
              <a:t>ω</a:t>
            </a:r>
            <a:r>
              <a:rPr lang="en-US" dirty="0" smtClean="0"/>
              <a:t>/</a:t>
            </a:r>
            <a:r>
              <a:rPr lang="en-US" dirty="0" err="1" smtClean="0"/>
              <a:t>dr</a:t>
            </a:r>
            <a:r>
              <a:rPr lang="en-US" dirty="0" smtClean="0"/>
              <a:t> &lt; 0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for r &lt; R (repulsive) and </a:t>
            </a:r>
            <a:r>
              <a:rPr lang="en-US" dirty="0"/>
              <a:t>d</a:t>
            </a:r>
            <a:r>
              <a:rPr lang="el-GR" dirty="0"/>
              <a:t>ω</a:t>
            </a:r>
            <a:r>
              <a:rPr lang="en-US" dirty="0"/>
              <a:t>/</a:t>
            </a:r>
            <a:r>
              <a:rPr lang="en-US" dirty="0" err="1"/>
              <a:t>dr</a:t>
            </a:r>
            <a:r>
              <a:rPr lang="en-US" dirty="0"/>
              <a:t> </a:t>
            </a:r>
            <a:r>
              <a:rPr lang="en-US" dirty="0" smtClean="0"/>
              <a:t>&gt; 0 for r &gt; R (attractive).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0387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Dark energy by PM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By coordinate transformation from PM to FRW metric, the author has shown that the universe expansion is accelerated inside the extended horizon (R) and decelerated outside R.</a:t>
            </a:r>
          </a:p>
          <a:p>
            <a:r>
              <a:rPr lang="en-US" dirty="0" smtClean="0"/>
              <a:t>This is the result from the nature of the gravity being repulsive/attractive for inside/outside of R in PM.</a:t>
            </a:r>
          </a:p>
          <a:p>
            <a:r>
              <a:rPr lang="en-US" dirty="0" smtClean="0"/>
              <a:t>The difference from Cosmological Constant is clear, since the latter gives acceleration everywhere.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6312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end of the universe expansion [1]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For simplicity, let us assume k = 0. (The observation is consistent with this assumption.) Then,</a:t>
            </a:r>
          </a:p>
          <a:p>
            <a:r>
              <a:rPr lang="en-US" dirty="0"/>
              <a:t>a</a:t>
            </a:r>
            <a:r>
              <a:rPr lang="en-US" dirty="0" smtClean="0"/>
              <a:t>’(</a:t>
            </a:r>
            <a:r>
              <a:rPr lang="el-GR" dirty="0" smtClean="0"/>
              <a:t>τ</a:t>
            </a:r>
            <a:r>
              <a:rPr lang="en-US" dirty="0" smtClean="0"/>
              <a:t>)*</a:t>
            </a:r>
            <a:r>
              <a:rPr lang="el-GR" dirty="0" smtClean="0"/>
              <a:t>ξ</a:t>
            </a:r>
            <a:r>
              <a:rPr lang="en-US" dirty="0" smtClean="0"/>
              <a:t> = (1 – </a:t>
            </a:r>
            <a:r>
              <a:rPr lang="el-GR" dirty="0" smtClean="0"/>
              <a:t>ω</a:t>
            </a:r>
            <a:r>
              <a:rPr lang="en-US" dirty="0" smtClean="0"/>
              <a:t>)^1/2     for r&gt;R.</a:t>
            </a:r>
          </a:p>
          <a:p>
            <a:r>
              <a:rPr lang="en-US" dirty="0" smtClean="0"/>
              <a:t>Since (1 – </a:t>
            </a:r>
            <a:r>
              <a:rPr lang="el-GR" dirty="0" smtClean="0"/>
              <a:t>ω</a:t>
            </a:r>
            <a:r>
              <a:rPr lang="en-US" dirty="0" smtClean="0"/>
              <a:t>)^1/2 = (</a:t>
            </a:r>
            <a:r>
              <a:rPr lang="en-US" dirty="0" err="1" smtClean="0"/>
              <a:t>r_s</a:t>
            </a:r>
            <a:r>
              <a:rPr lang="en-US" dirty="0" smtClean="0"/>
              <a:t>/r</a:t>
            </a:r>
            <a:r>
              <a:rPr lang="el-GR" dirty="0" smtClean="0"/>
              <a:t>ω</a:t>
            </a:r>
            <a:r>
              <a:rPr lang="en-US" dirty="0" smtClean="0"/>
              <a:t>^1/2)^1/2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= ( </a:t>
            </a:r>
            <a:r>
              <a:rPr lang="en-US" dirty="0" err="1" smtClean="0"/>
              <a:t>r_s</a:t>
            </a:r>
            <a:r>
              <a:rPr lang="en-US" dirty="0" smtClean="0"/>
              <a:t>/a(</a:t>
            </a:r>
            <a:r>
              <a:rPr lang="el-GR" dirty="0" smtClean="0"/>
              <a:t>τ</a:t>
            </a:r>
            <a:r>
              <a:rPr lang="en-US" dirty="0" smtClean="0"/>
              <a:t>)</a:t>
            </a:r>
            <a:r>
              <a:rPr lang="el-GR" dirty="0" smtClean="0"/>
              <a:t>ξ</a:t>
            </a:r>
            <a:r>
              <a:rPr lang="en-US" dirty="0" smtClean="0"/>
              <a:t>)^1/2,  one gets</a:t>
            </a:r>
          </a:p>
          <a:p>
            <a:r>
              <a:rPr lang="en-US" dirty="0" smtClean="0"/>
              <a:t>a(</a:t>
            </a:r>
            <a:r>
              <a:rPr lang="el-GR" dirty="0" smtClean="0"/>
              <a:t>τ</a:t>
            </a:r>
            <a:r>
              <a:rPr lang="en-US" dirty="0" smtClean="0"/>
              <a:t>)^1/2 * a’(</a:t>
            </a:r>
            <a:r>
              <a:rPr lang="el-GR" dirty="0" smtClean="0"/>
              <a:t>τ</a:t>
            </a:r>
            <a:r>
              <a:rPr lang="en-US" dirty="0" smtClean="0"/>
              <a:t>) = (</a:t>
            </a:r>
            <a:r>
              <a:rPr lang="en-US" dirty="0" err="1" smtClean="0"/>
              <a:t>r_s</a:t>
            </a:r>
            <a:r>
              <a:rPr lang="en-US" dirty="0" smtClean="0"/>
              <a:t>/</a:t>
            </a:r>
            <a:r>
              <a:rPr lang="el-GR" dirty="0" smtClean="0"/>
              <a:t>ξ</a:t>
            </a:r>
            <a:r>
              <a:rPr lang="en-US" dirty="0" smtClean="0"/>
              <a:t>^3)^1/2  and it’s solution is</a:t>
            </a:r>
          </a:p>
          <a:p>
            <a:r>
              <a:rPr lang="en-US" dirty="0" smtClean="0"/>
              <a:t>a(</a:t>
            </a:r>
            <a:r>
              <a:rPr lang="el-GR" dirty="0" smtClean="0"/>
              <a:t>τ</a:t>
            </a:r>
            <a:r>
              <a:rPr lang="en-US" dirty="0" smtClean="0"/>
              <a:t>) = (H(</a:t>
            </a:r>
            <a:r>
              <a:rPr lang="el-GR" dirty="0" smtClean="0"/>
              <a:t>ξ</a:t>
            </a:r>
            <a:r>
              <a:rPr lang="en-US" dirty="0" smtClean="0"/>
              <a:t>)* </a:t>
            </a:r>
            <a:r>
              <a:rPr lang="el-GR" dirty="0" smtClean="0"/>
              <a:t>τ</a:t>
            </a:r>
            <a:r>
              <a:rPr lang="en-US" dirty="0" smtClean="0"/>
              <a:t> + K(</a:t>
            </a:r>
            <a:r>
              <a:rPr lang="el-GR" dirty="0" smtClean="0"/>
              <a:t>ξ</a:t>
            </a:r>
            <a:r>
              <a:rPr lang="en-US" dirty="0" smtClean="0"/>
              <a:t>))^2/3,                    where</a:t>
            </a:r>
          </a:p>
          <a:p>
            <a:r>
              <a:rPr lang="en-US" dirty="0" smtClean="0"/>
              <a:t>H(</a:t>
            </a:r>
            <a:r>
              <a:rPr lang="el-GR" dirty="0" smtClean="0"/>
              <a:t>ξ</a:t>
            </a:r>
            <a:r>
              <a:rPr lang="en-US" dirty="0" smtClean="0"/>
              <a:t>) = (</a:t>
            </a:r>
            <a:r>
              <a:rPr lang="en-US" dirty="0"/>
              <a:t>3/2)*(</a:t>
            </a:r>
            <a:r>
              <a:rPr lang="en-US" dirty="0" err="1"/>
              <a:t>r_s</a:t>
            </a:r>
            <a:r>
              <a:rPr lang="en-US" dirty="0"/>
              <a:t>/</a:t>
            </a:r>
            <a:r>
              <a:rPr lang="el-GR" dirty="0"/>
              <a:t>ξ</a:t>
            </a:r>
            <a:r>
              <a:rPr lang="en-US" dirty="0"/>
              <a:t>^3)^</a:t>
            </a:r>
            <a:r>
              <a:rPr lang="en-US" dirty="0" smtClean="0"/>
              <a:t>1/2, and K(</a:t>
            </a:r>
            <a:r>
              <a:rPr lang="el-GR" dirty="0" smtClean="0"/>
              <a:t>ξ</a:t>
            </a:r>
            <a:r>
              <a:rPr lang="en-US" dirty="0" smtClean="0"/>
              <a:t>) is an integration constant.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4405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end of the universe expansion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r &gt; R,</a:t>
            </a:r>
          </a:p>
          <a:p>
            <a:pPr marL="0" indent="0">
              <a:buNone/>
            </a:pPr>
            <a:r>
              <a:rPr lang="en-US" dirty="0" smtClean="0"/>
              <a:t>          </a:t>
            </a:r>
            <a:r>
              <a:rPr lang="en-US" dirty="0"/>
              <a:t>a(</a:t>
            </a:r>
            <a:r>
              <a:rPr lang="el-GR" dirty="0"/>
              <a:t>τ</a:t>
            </a:r>
            <a:r>
              <a:rPr lang="en-US" dirty="0"/>
              <a:t>) = (H(</a:t>
            </a:r>
            <a:r>
              <a:rPr lang="el-GR" dirty="0"/>
              <a:t>ξ</a:t>
            </a:r>
            <a:r>
              <a:rPr lang="en-US" dirty="0"/>
              <a:t>)* </a:t>
            </a:r>
            <a:r>
              <a:rPr lang="el-GR" dirty="0"/>
              <a:t>τ</a:t>
            </a:r>
            <a:r>
              <a:rPr lang="en-US" dirty="0"/>
              <a:t> + K(</a:t>
            </a:r>
            <a:r>
              <a:rPr lang="el-GR" dirty="0"/>
              <a:t>ξ</a:t>
            </a:r>
            <a:r>
              <a:rPr lang="en-US" dirty="0"/>
              <a:t>))^</a:t>
            </a:r>
            <a:r>
              <a:rPr lang="en-US" dirty="0" smtClean="0"/>
              <a:t>2/3</a:t>
            </a:r>
          </a:p>
          <a:p>
            <a:r>
              <a:rPr lang="en-US" dirty="0" smtClean="0"/>
              <a:t>This means that although outside the extended horizon the universe expansion is decelerated, the expansion reaches at the infinite distance.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2612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most important comment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property of BH in PM is entirely different from that in the Schwarzschild metric. Almost everything based on the latter is wrong.</a:t>
            </a:r>
          </a:p>
          <a:p>
            <a:r>
              <a:rPr lang="en-US" dirty="0" smtClean="0"/>
              <a:t>One has to review </a:t>
            </a:r>
            <a:r>
              <a:rPr lang="en-US" smtClean="0"/>
              <a:t>all the observable </a:t>
            </a:r>
            <a:r>
              <a:rPr lang="en-US" dirty="0" smtClean="0"/>
              <a:t>properties of BH and Neutron Stars (Compact Objects) based on the new metric (PM).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721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Acceleration of Universe expansion</a:t>
            </a:r>
            <a:endParaRPr lang="en-US" dirty="0"/>
          </a:p>
        </p:txBody>
      </p:sp>
      <p:pic>
        <p:nvPicPr>
          <p:cNvPr id="1029" name="Picture 5" descr="http://scitation.aip.org/docserver/fulltext/aip/magazine/physicstoday/news/10.1063/PT.4.0609/PT.4.0609.online.f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905000"/>
            <a:ext cx="428625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4400" y="48768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universe expansion is accelerated. Physics Nobel </a:t>
            </a:r>
            <a:r>
              <a:rPr lang="en-US" sz="2400" dirty="0"/>
              <a:t>P</a:t>
            </a:r>
            <a:r>
              <a:rPr lang="en-US" sz="2400" dirty="0" smtClean="0"/>
              <a:t>rizes are given in 2011.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556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Acceleration</a:t>
            </a:r>
            <a:endParaRPr lang="en-US" dirty="0"/>
          </a:p>
        </p:txBody>
      </p:sp>
      <p:pic>
        <p:nvPicPr>
          <p:cNvPr id="2053" name="Picture 5" descr="http://i234.photobucket.com/albums/ee66/neutralino/PerlmutterSchmidtfig4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3747" y="2085974"/>
            <a:ext cx="4229100" cy="268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-5486400" y="1524000"/>
            <a:ext cx="45719" cy="4525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264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Cosmological constant, </a:t>
            </a:r>
            <a:r>
              <a:rPr lang="el-GR" dirty="0" smtClean="0"/>
              <a:t>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Acceleration always.</a:t>
            </a:r>
          </a:p>
          <a:p>
            <a:r>
              <a:rPr lang="en-US" dirty="0" smtClean="0"/>
              <a:t>a(</a:t>
            </a:r>
            <a:r>
              <a:rPr lang="el-GR" dirty="0" smtClean="0"/>
              <a:t>τ</a:t>
            </a:r>
            <a:r>
              <a:rPr lang="en-US" dirty="0" smtClean="0"/>
              <a:t>): expansion factor</a:t>
            </a:r>
          </a:p>
          <a:p>
            <a:r>
              <a:rPr lang="en-US" dirty="0" smtClean="0"/>
              <a:t>[(da(</a:t>
            </a:r>
            <a:r>
              <a:rPr lang="el-GR" dirty="0" smtClean="0"/>
              <a:t>τ</a:t>
            </a:r>
            <a:r>
              <a:rPr lang="en-US" dirty="0" smtClean="0"/>
              <a:t>)/d</a:t>
            </a:r>
            <a:r>
              <a:rPr lang="el-GR" dirty="0" smtClean="0"/>
              <a:t>τ</a:t>
            </a:r>
            <a:r>
              <a:rPr lang="en-US" dirty="0" smtClean="0"/>
              <a:t>)/a(</a:t>
            </a:r>
            <a:r>
              <a:rPr lang="el-GR" dirty="0" smtClean="0"/>
              <a:t>τ</a:t>
            </a:r>
            <a:r>
              <a:rPr lang="en-US" dirty="0" smtClean="0"/>
              <a:t>)]^2=8</a:t>
            </a:r>
            <a:r>
              <a:rPr lang="el-GR" dirty="0" smtClean="0"/>
              <a:t>π</a:t>
            </a:r>
            <a:r>
              <a:rPr lang="en-US" dirty="0" smtClean="0"/>
              <a:t>G</a:t>
            </a:r>
            <a:r>
              <a:rPr lang="el-GR" dirty="0" smtClean="0"/>
              <a:t>ρ</a:t>
            </a:r>
            <a:r>
              <a:rPr lang="en-US" dirty="0" smtClean="0"/>
              <a:t>/3 + </a:t>
            </a:r>
            <a:r>
              <a:rPr lang="el-GR" dirty="0" smtClean="0"/>
              <a:t>Λ</a:t>
            </a:r>
            <a:r>
              <a:rPr lang="en-US" dirty="0" smtClean="0"/>
              <a:t>/3,   </a:t>
            </a:r>
            <a:r>
              <a:rPr lang="el-GR" dirty="0" smtClean="0"/>
              <a:t>Λ</a:t>
            </a:r>
            <a:r>
              <a:rPr lang="en-US" dirty="0" smtClean="0"/>
              <a:t>=constant</a:t>
            </a:r>
          </a:p>
          <a:p>
            <a:r>
              <a:rPr lang="en-US" dirty="0" smtClean="0"/>
              <a:t>For </a:t>
            </a:r>
            <a:r>
              <a:rPr lang="el-GR" dirty="0" smtClean="0"/>
              <a:t>ρ</a:t>
            </a:r>
            <a:r>
              <a:rPr lang="en-US" dirty="0" smtClean="0"/>
              <a:t>=0,   a(</a:t>
            </a:r>
            <a:r>
              <a:rPr lang="el-GR" dirty="0" smtClean="0"/>
              <a:t>τ</a:t>
            </a:r>
            <a:r>
              <a:rPr lang="en-US" dirty="0" smtClean="0"/>
              <a:t>) = A </a:t>
            </a:r>
            <a:r>
              <a:rPr lang="en-US" dirty="0" err="1" smtClean="0"/>
              <a:t>exp</a:t>
            </a:r>
            <a:r>
              <a:rPr lang="en-US" dirty="0" smtClean="0"/>
              <a:t> ((</a:t>
            </a:r>
            <a:r>
              <a:rPr lang="el-GR" dirty="0" smtClean="0"/>
              <a:t>Λ</a:t>
            </a:r>
            <a:r>
              <a:rPr lang="en-US" dirty="0" smtClean="0"/>
              <a:t>/3)^1/2 * </a:t>
            </a:r>
            <a:r>
              <a:rPr lang="el-GR" dirty="0" smtClean="0"/>
              <a:t>τ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Accelerating expansion!!    a”(</a:t>
            </a:r>
            <a:r>
              <a:rPr lang="el-GR" dirty="0" smtClean="0"/>
              <a:t>τ</a:t>
            </a:r>
            <a:r>
              <a:rPr lang="en-US" dirty="0" smtClean="0"/>
              <a:t>) &gt;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971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Experimental test of GR</a:t>
            </a:r>
            <a:br>
              <a:rPr lang="en-US" dirty="0" smtClean="0"/>
            </a:br>
            <a:r>
              <a:rPr lang="en-US" dirty="0" smtClean="0"/>
              <a:t>Time delay experiment of Solar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I. Shapiro et al, </a:t>
            </a:r>
            <a:r>
              <a:rPr lang="en-US" dirty="0" err="1" smtClean="0"/>
              <a:t>Bertotti</a:t>
            </a:r>
            <a:r>
              <a:rPr lang="en-US" dirty="0" smtClean="0"/>
              <a:t> et al.</a:t>
            </a:r>
          </a:p>
          <a:p>
            <a:r>
              <a:rPr lang="en-US" dirty="0" err="1" smtClean="0"/>
              <a:t>Δt</a:t>
            </a:r>
            <a:r>
              <a:rPr lang="en-US" dirty="0" smtClean="0"/>
              <a:t> </a:t>
            </a:r>
            <a:r>
              <a:rPr lang="en-US" dirty="0"/>
              <a:t>= (</a:t>
            </a:r>
            <a:r>
              <a:rPr lang="en-US" dirty="0" err="1"/>
              <a:t>r_s</a:t>
            </a:r>
            <a:r>
              <a:rPr lang="en-US" dirty="0"/>
              <a:t> /c) ln (r/b) fits </a:t>
            </a:r>
            <a:r>
              <a:rPr lang="en-US" dirty="0" smtClean="0"/>
              <a:t>the data well (1/10^5 accuracy), where b is the impact parameter and </a:t>
            </a:r>
            <a:r>
              <a:rPr lang="en-US" dirty="0" err="1" smtClean="0"/>
              <a:t>r_s</a:t>
            </a:r>
            <a:r>
              <a:rPr lang="en-US" dirty="0" smtClean="0"/>
              <a:t> is the Schwarzschild radius (SR hereafter).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</a:t>
            </a:r>
            <a:r>
              <a:rPr lang="en-US" dirty="0" err="1" smtClean="0"/>
              <a:t>r_s</a:t>
            </a:r>
            <a:r>
              <a:rPr lang="en-US" dirty="0" smtClean="0"/>
              <a:t> = 2Gm/c^2</a:t>
            </a:r>
          </a:p>
          <a:p>
            <a:r>
              <a:rPr lang="en-US" dirty="0" smtClean="0"/>
              <a:t>The Schwarzschild metric of GR gives the prediction (See Weinberg’s Gravitation, p.202)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l-GR" dirty="0" smtClean="0"/>
              <a:t>Δ</a:t>
            </a:r>
            <a:r>
              <a:rPr lang="en-US" dirty="0" smtClean="0"/>
              <a:t>t = </a:t>
            </a:r>
            <a:r>
              <a:rPr lang="en-US" dirty="0"/>
              <a:t>(</a:t>
            </a:r>
            <a:r>
              <a:rPr lang="en-US" dirty="0" err="1"/>
              <a:t>r_s</a:t>
            </a:r>
            <a:r>
              <a:rPr lang="en-US" dirty="0"/>
              <a:t> /c) </a:t>
            </a:r>
            <a:r>
              <a:rPr lang="en-US" dirty="0" smtClean="0"/>
              <a:t>[ln </a:t>
            </a:r>
            <a:r>
              <a:rPr lang="en-US" dirty="0"/>
              <a:t>(r/b)</a:t>
            </a:r>
            <a:r>
              <a:rPr lang="en-US" dirty="0" smtClean="0"/>
              <a:t> + ½*((r-b)/(</a:t>
            </a:r>
            <a:r>
              <a:rPr lang="en-US" dirty="0" err="1" smtClean="0"/>
              <a:t>r+b</a:t>
            </a:r>
            <a:r>
              <a:rPr lang="en-US" dirty="0" smtClean="0"/>
              <a:t>))^1/2]</a:t>
            </a:r>
          </a:p>
          <a:p>
            <a:r>
              <a:rPr lang="en-US" dirty="0" smtClean="0"/>
              <a:t>This does not fit the data.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470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in GR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Schwarzschild metric is the exact solution of the Einstein equation, but it does not fit the experimental data.</a:t>
            </a:r>
          </a:p>
          <a:p>
            <a:r>
              <a:rPr lang="en-US" dirty="0" smtClean="0"/>
              <a:t>ds^2=</a:t>
            </a:r>
            <a:r>
              <a:rPr lang="en-US" dirty="0" err="1" smtClean="0"/>
              <a:t>exp</a:t>
            </a:r>
            <a:r>
              <a:rPr lang="en-US" dirty="0" smtClean="0"/>
              <a:t>(a(r))*dt^2 – </a:t>
            </a:r>
            <a:r>
              <a:rPr lang="en-US" dirty="0" err="1" smtClean="0"/>
              <a:t>exp</a:t>
            </a:r>
            <a:r>
              <a:rPr lang="en-US" dirty="0" smtClean="0"/>
              <a:t>(b(r))*dr^2 – r^2*</a:t>
            </a:r>
            <a:r>
              <a:rPr lang="en-US" dirty="0" err="1" smtClean="0"/>
              <a:t>exp</a:t>
            </a:r>
            <a:r>
              <a:rPr lang="en-US" dirty="0" smtClean="0"/>
              <a:t>(c(r)*d</a:t>
            </a:r>
            <a:r>
              <a:rPr lang="el-GR" dirty="0" smtClean="0"/>
              <a:t>Ω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err="1" smtClean="0"/>
              <a:t>exp</a:t>
            </a:r>
            <a:r>
              <a:rPr lang="en-US" dirty="0" smtClean="0"/>
              <a:t>(a(r)=</a:t>
            </a:r>
            <a:r>
              <a:rPr lang="en-US" dirty="0" err="1" smtClean="0"/>
              <a:t>exp</a:t>
            </a:r>
            <a:r>
              <a:rPr lang="en-US" dirty="0" smtClean="0"/>
              <a:t>(c(r)), one gets the correct formula for time delay experiment,      </a:t>
            </a:r>
            <a:r>
              <a:rPr lang="el-GR" dirty="0" smtClean="0"/>
              <a:t>Δ</a:t>
            </a:r>
            <a:r>
              <a:rPr lang="en-US" dirty="0" smtClean="0"/>
              <a:t>t=(</a:t>
            </a:r>
            <a:r>
              <a:rPr lang="en-US" dirty="0" err="1" smtClean="0"/>
              <a:t>r_s</a:t>
            </a:r>
            <a:r>
              <a:rPr lang="en-US" dirty="0" smtClean="0"/>
              <a:t>/c) * ln (r/b).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304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871"/>
            <a:ext cx="8229600" cy="1143000"/>
          </a:xfrm>
        </p:spPr>
        <p:txBody>
          <a:bodyPr/>
          <a:lstStyle/>
          <a:p>
            <a:r>
              <a:rPr lang="en-US" dirty="0" smtClean="0"/>
              <a:t>The physical metric (PM)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e</a:t>
            </a:r>
            <a:r>
              <a:rPr lang="en-US" dirty="0" err="1" smtClean="0"/>
              <a:t>xp</a:t>
            </a:r>
            <a:r>
              <a:rPr lang="en-US" dirty="0" smtClean="0"/>
              <a:t>(a(r)) = </a:t>
            </a:r>
            <a:r>
              <a:rPr lang="en-US" dirty="0" err="1" smtClean="0"/>
              <a:t>exp</a:t>
            </a:r>
            <a:r>
              <a:rPr lang="en-US" dirty="0" smtClean="0"/>
              <a:t>(c(r)) = </a:t>
            </a:r>
            <a:r>
              <a:rPr lang="el-GR" dirty="0" smtClean="0"/>
              <a:t>ω</a:t>
            </a:r>
            <a:endParaRPr lang="en-US" dirty="0" smtClean="0"/>
          </a:p>
          <a:p>
            <a:r>
              <a:rPr lang="en-US" dirty="0" smtClean="0"/>
              <a:t>Schwarzschild metric, r’ = r * </a:t>
            </a:r>
            <a:r>
              <a:rPr lang="el-GR" dirty="0" smtClean="0"/>
              <a:t>ω</a:t>
            </a:r>
            <a:r>
              <a:rPr lang="en-US" dirty="0" smtClean="0"/>
              <a:t> ^1/2</a:t>
            </a:r>
          </a:p>
          <a:p>
            <a:r>
              <a:rPr lang="en-US" dirty="0" smtClean="0"/>
              <a:t>1-r_s/(r*</a:t>
            </a:r>
            <a:r>
              <a:rPr lang="el-GR" dirty="0" smtClean="0"/>
              <a:t> </a:t>
            </a:r>
            <a:r>
              <a:rPr lang="el-GR" dirty="0"/>
              <a:t>ω</a:t>
            </a:r>
            <a:r>
              <a:rPr lang="en-US" dirty="0"/>
              <a:t> ^</a:t>
            </a:r>
            <a:r>
              <a:rPr lang="en-US" dirty="0" smtClean="0"/>
              <a:t>1/2) = </a:t>
            </a:r>
            <a:r>
              <a:rPr lang="el-GR" dirty="0" smtClean="0"/>
              <a:t>ω</a:t>
            </a:r>
            <a:endParaRPr lang="en-US" dirty="0" smtClean="0"/>
          </a:p>
          <a:p>
            <a:r>
              <a:rPr lang="en-US" dirty="0" smtClean="0"/>
              <a:t>Solving for </a:t>
            </a:r>
            <a:r>
              <a:rPr lang="en-US" dirty="0" err="1" smtClean="0"/>
              <a:t>r_s</a:t>
            </a:r>
            <a:r>
              <a:rPr lang="en-US" dirty="0" smtClean="0"/>
              <a:t>/r, one gets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dirty="0" err="1" smtClean="0"/>
              <a:t>r_s</a:t>
            </a:r>
            <a:r>
              <a:rPr lang="en-US" dirty="0" smtClean="0"/>
              <a:t>/r = </a:t>
            </a:r>
            <a:r>
              <a:rPr lang="el-GR" dirty="0" smtClean="0"/>
              <a:t>ω</a:t>
            </a:r>
            <a:r>
              <a:rPr lang="en-US" dirty="0" smtClean="0"/>
              <a:t>^1/2 * (1 – </a:t>
            </a:r>
            <a:r>
              <a:rPr lang="el-GR" dirty="0" smtClean="0"/>
              <a:t>ω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This terminates at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R = (3*3^1/2)/2 </a:t>
            </a:r>
            <a:r>
              <a:rPr lang="en-US" dirty="0" err="1" smtClean="0"/>
              <a:t>r_s</a:t>
            </a:r>
            <a:r>
              <a:rPr lang="en-US" dirty="0" smtClean="0"/>
              <a:t> = 2.60 </a:t>
            </a:r>
            <a:r>
              <a:rPr lang="en-US" dirty="0" err="1" smtClean="0"/>
              <a:t>r_s</a:t>
            </a:r>
            <a:endParaRPr lang="en-US" dirty="0" smtClean="0"/>
          </a:p>
          <a:p>
            <a:r>
              <a:rPr lang="en-US" dirty="0" smtClean="0"/>
              <a:t>This gives the size of BH, called the extended horizon. </a:t>
            </a:r>
          </a:p>
          <a:p>
            <a:r>
              <a:rPr lang="en-US" dirty="0" err="1"/>
              <a:t>e</a:t>
            </a:r>
            <a:r>
              <a:rPr lang="en-US" dirty="0" err="1" smtClean="0"/>
              <a:t>xp</a:t>
            </a:r>
            <a:r>
              <a:rPr lang="en-US" dirty="0" smtClean="0"/>
              <a:t>(b(r)) = (d(r*</a:t>
            </a:r>
            <a:r>
              <a:rPr lang="el-GR" dirty="0" smtClean="0"/>
              <a:t>ω</a:t>
            </a:r>
            <a:r>
              <a:rPr lang="en-US" dirty="0" smtClean="0"/>
              <a:t>^1/2)/</a:t>
            </a:r>
            <a:r>
              <a:rPr lang="en-US" dirty="0" err="1" smtClean="0"/>
              <a:t>dr</a:t>
            </a:r>
            <a:r>
              <a:rPr lang="en-US" dirty="0" smtClean="0"/>
              <a:t>)^2/</a:t>
            </a:r>
            <a:r>
              <a:rPr lang="el-GR" dirty="0" smtClean="0"/>
              <a:t>ω</a:t>
            </a:r>
            <a:r>
              <a:rPr lang="en-US" dirty="0" smtClean="0"/>
              <a:t> = (2</a:t>
            </a:r>
            <a:r>
              <a:rPr lang="el-GR" dirty="0" smtClean="0"/>
              <a:t>ω</a:t>
            </a:r>
            <a:r>
              <a:rPr lang="en-US" dirty="0" smtClean="0"/>
              <a:t>/(3</a:t>
            </a:r>
            <a:r>
              <a:rPr lang="el-GR" dirty="0" smtClean="0"/>
              <a:t>ω</a:t>
            </a:r>
            <a:r>
              <a:rPr lang="en-US" dirty="0" smtClean="0"/>
              <a:t>-1))^2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PM(Inside solution)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Inside the extended horizon, using the internal solution of the Schwarzschild metric one gets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D (</a:t>
            </a:r>
            <a:r>
              <a:rPr lang="en-US" dirty="0" err="1" smtClean="0"/>
              <a:t>r_s</a:t>
            </a:r>
            <a:r>
              <a:rPr lang="en-US" dirty="0" smtClean="0"/>
              <a:t>/r) = </a:t>
            </a:r>
            <a:r>
              <a:rPr lang="el-GR" dirty="0" smtClean="0"/>
              <a:t>ω</a:t>
            </a:r>
            <a:r>
              <a:rPr lang="en-US" dirty="0" smtClean="0"/>
              <a:t>^1/2 (A</a:t>
            </a:r>
            <a:r>
              <a:rPr lang="el-GR" dirty="0" smtClean="0"/>
              <a:t>ω</a:t>
            </a:r>
            <a:r>
              <a:rPr lang="en-US" dirty="0" smtClean="0"/>
              <a:t> – 1)</a:t>
            </a:r>
          </a:p>
          <a:p>
            <a:r>
              <a:rPr lang="en-US" dirty="0" smtClean="0"/>
              <a:t>Connecting the inside and outside solutions at the extended horizon, R, one gets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A = 2D + 3</a:t>
            </a:r>
          </a:p>
          <a:p>
            <a:r>
              <a:rPr lang="en-US" dirty="0" smtClean="0"/>
              <a:t>The choice of   D &gt; 0, A &gt; 3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makes all the metric functions positive definite.</a:t>
            </a:r>
          </a:p>
          <a:p>
            <a:r>
              <a:rPr lang="en-US" dirty="0" err="1"/>
              <a:t>e</a:t>
            </a:r>
            <a:r>
              <a:rPr lang="en-US" dirty="0" err="1" smtClean="0"/>
              <a:t>xp</a:t>
            </a:r>
            <a:r>
              <a:rPr lang="en-US" dirty="0" smtClean="0"/>
              <a:t>(b(r)) = A*(2</a:t>
            </a:r>
            <a:r>
              <a:rPr lang="el-GR" dirty="0" smtClean="0"/>
              <a:t>ω</a:t>
            </a:r>
            <a:r>
              <a:rPr lang="en-US" dirty="0" smtClean="0"/>
              <a:t>/(3A</a:t>
            </a:r>
            <a:r>
              <a:rPr lang="el-GR" dirty="0" smtClean="0"/>
              <a:t>ω</a:t>
            </a:r>
            <a:r>
              <a:rPr lang="en-US" dirty="0" smtClean="0"/>
              <a:t>-1))^2 </a:t>
            </a:r>
          </a:p>
          <a:p>
            <a:r>
              <a:rPr lang="en-US" dirty="0" smtClean="0"/>
              <a:t>The inside solution is repulsive. (See the graph in the next page. This is a new feature!)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62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1709</Words>
  <Application>Microsoft Office PowerPoint</Application>
  <PresentationFormat>On-screen Show (4:3)</PresentationFormat>
  <Paragraphs>146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Dark Energy in General Relativity</vt:lpstr>
      <vt:lpstr>Contents</vt:lpstr>
      <vt:lpstr>Acceleration of Universe expansion</vt:lpstr>
      <vt:lpstr>Acceleration</vt:lpstr>
      <vt:lpstr>Cosmological constant, Λ</vt:lpstr>
      <vt:lpstr>Experimental test of GR Time delay experiment of Solar system </vt:lpstr>
      <vt:lpstr>Lesson in GR</vt:lpstr>
      <vt:lpstr>The physical metric (PM)</vt:lpstr>
      <vt:lpstr>PM(Inside solution)</vt:lpstr>
      <vt:lpstr>Physical metric (ω=g_00)</vt:lpstr>
      <vt:lpstr>Gravitational redshift at R</vt:lpstr>
      <vt:lpstr>PM with constant density, ρ [inside]</vt:lpstr>
      <vt:lpstr>Nature of BH and Neutron Stars</vt:lpstr>
      <vt:lpstr>Black hole merger in GW150914</vt:lpstr>
      <vt:lpstr>Black hole masses in GW150914</vt:lpstr>
      <vt:lpstr>Away from the Merger Contact</vt:lpstr>
      <vt:lpstr>Coordinate transformation from PM to FRW (Friedman- Robertson- Walker)</vt:lpstr>
      <vt:lpstr>Coordinate transformation [1]</vt:lpstr>
      <vt:lpstr>Coordinate transformation [2]</vt:lpstr>
      <vt:lpstr>Coordinate transformation [3]</vt:lpstr>
      <vt:lpstr>Dark energy by PM</vt:lpstr>
      <vt:lpstr>The end of the universe expansion [1]</vt:lpstr>
      <vt:lpstr>The end of the universe expansion [2]</vt:lpstr>
      <vt:lpstr>The most important comment</vt:lpstr>
    </vt:vector>
  </TitlesOfParts>
  <Company>University of Michigan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Dark Energy in General Relativity</dc:title>
  <dc:creator>tomozawa</dc:creator>
  <cp:lastModifiedBy>tomozawa</cp:lastModifiedBy>
  <cp:revision>46</cp:revision>
  <cp:lastPrinted>2016-06-24T15:10:51Z</cp:lastPrinted>
  <dcterms:created xsi:type="dcterms:W3CDTF">2016-06-23T20:14:19Z</dcterms:created>
  <dcterms:modified xsi:type="dcterms:W3CDTF">2016-06-25T01:53:56Z</dcterms:modified>
</cp:coreProperties>
</file>