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80" r:id="rId2"/>
    <p:sldId id="328" r:id="rId3"/>
    <p:sldId id="352" r:id="rId4"/>
    <p:sldId id="376" r:id="rId5"/>
    <p:sldId id="400" r:id="rId6"/>
    <p:sldId id="391" r:id="rId7"/>
    <p:sldId id="399" r:id="rId8"/>
    <p:sldId id="392" r:id="rId9"/>
    <p:sldId id="402" r:id="rId10"/>
    <p:sldId id="386" r:id="rId11"/>
    <p:sldId id="403" r:id="rId12"/>
    <p:sldId id="418" r:id="rId13"/>
    <p:sldId id="404" r:id="rId14"/>
    <p:sldId id="377" r:id="rId15"/>
    <p:sldId id="361" r:id="rId16"/>
    <p:sldId id="349" r:id="rId17"/>
    <p:sldId id="364" r:id="rId18"/>
    <p:sldId id="350" r:id="rId19"/>
    <p:sldId id="342" r:id="rId20"/>
    <p:sldId id="378" r:id="rId21"/>
    <p:sldId id="405" r:id="rId22"/>
    <p:sldId id="409" r:id="rId23"/>
    <p:sldId id="412" r:id="rId24"/>
    <p:sldId id="417" r:id="rId25"/>
    <p:sldId id="379" r:id="rId26"/>
    <p:sldId id="348" r:id="rId27"/>
    <p:sldId id="387" r:id="rId28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3399"/>
    <a:srgbClr val="9900CC"/>
    <a:srgbClr val="66579B"/>
    <a:srgbClr val="BC229F"/>
    <a:srgbClr val="E882D5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658" autoAdjust="0"/>
    <p:restoredTop sz="88075" autoAdjust="0"/>
  </p:normalViewPr>
  <p:slideViewPr>
    <p:cSldViewPr>
      <p:cViewPr>
        <p:scale>
          <a:sx n="80" d="100"/>
          <a:sy n="80" d="100"/>
        </p:scale>
        <p:origin x="-852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196" y="-102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hua_li\AppData\Local\Microsoft\Windows\Temporary%20Internet%20Files\Content.Outlook\WCYU5WR4\&#21382;&#24180;&#25991;&#31456;&#32479;&#3574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hua_li\AppData\Local\Microsoft\Windows\Temporary%20Internet%20Files\Content.Outlook\WCYU5WR4\&#21382;&#24180;&#25991;&#31456;&#32479;&#3574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en-US" altLang="zh-CN" sz="1400" b="1" i="0" u="none" strike="noStrike" baseline="0" dirty="0"/>
              <a:t>Impact Factors of Papers </a:t>
            </a:r>
            <a:r>
              <a:rPr lang="en-US" altLang="zh-CN" sz="1400" b="1" i="0" u="none" strike="noStrike" baseline="0" dirty="0" smtClean="0"/>
              <a:t>(2004-2013)</a:t>
            </a:r>
            <a:endParaRPr lang="zh-CN" altLang="en-US" sz="1400" dirty="0"/>
          </a:p>
        </c:rich>
      </c:tx>
      <c:layout>
        <c:manualLayout>
          <c:xMode val="edge"/>
          <c:yMode val="edge"/>
          <c:x val="0.31675096065163838"/>
          <c:y val="4.3996563418038898E-2"/>
        </c:manualLayout>
      </c:layout>
    </c:title>
    <c:plotArea>
      <c:layout>
        <c:manualLayout>
          <c:layoutTarget val="inner"/>
          <c:xMode val="edge"/>
          <c:yMode val="edge"/>
          <c:x val="0.15841030890747751"/>
          <c:y val="0.20358535774213643"/>
          <c:w val="0.81103400327653263"/>
          <c:h val="0.58784227247761578"/>
        </c:manualLayout>
      </c:layout>
      <c:lineChart>
        <c:grouping val="stacked"/>
        <c:ser>
          <c:idx val="0"/>
          <c:order val="0"/>
          <c:cat>
            <c:numRef>
              <c:f>统计!$B$1:$K$1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统计!$B$4:$K$4</c:f>
              <c:numCache>
                <c:formatCode>0.000_ </c:formatCode>
                <c:ptCount val="10"/>
                <c:pt idx="0">
                  <c:v>1.9329999999999963</c:v>
                </c:pt>
                <c:pt idx="1">
                  <c:v>21.527000000000001</c:v>
                </c:pt>
                <c:pt idx="2">
                  <c:v>39.826000000000001</c:v>
                </c:pt>
                <c:pt idx="3">
                  <c:v>28.25</c:v>
                </c:pt>
                <c:pt idx="4">
                  <c:v>42.039000000000001</c:v>
                </c:pt>
                <c:pt idx="5">
                  <c:v>237.93</c:v>
                </c:pt>
                <c:pt idx="6">
                  <c:v>232.33600000000001</c:v>
                </c:pt>
                <c:pt idx="7">
                  <c:v>383.48299999999864</c:v>
                </c:pt>
                <c:pt idx="8">
                  <c:v>531.03899999999999</c:v>
                </c:pt>
                <c:pt idx="9">
                  <c:v>510.73599999999863</c:v>
                </c:pt>
              </c:numCache>
            </c:numRef>
          </c:val>
        </c:ser>
        <c:marker val="1"/>
        <c:axId val="158411776"/>
        <c:axId val="158409088"/>
      </c:lineChart>
      <c:catAx>
        <c:axId val="158411776"/>
        <c:scaling>
          <c:orientation val="minMax"/>
        </c:scaling>
        <c:axPos val="b"/>
        <c:numFmt formatCode="General" sourceLinked="1"/>
        <c:majorTickMark val="none"/>
        <c:tickLblPos val="nextTo"/>
        <c:crossAx val="158409088"/>
        <c:crosses val="autoZero"/>
        <c:auto val="1"/>
        <c:lblAlgn val="ctr"/>
        <c:lblOffset val="100"/>
      </c:catAx>
      <c:valAx>
        <c:axId val="158409088"/>
        <c:scaling>
          <c:orientation val="minMax"/>
        </c:scaling>
        <c:axPos val="l"/>
        <c:majorGridlines/>
        <c:numFmt formatCode="0.000_ " sourceLinked="1"/>
        <c:majorTickMark val="none"/>
        <c:tickLblPos val="nextTo"/>
        <c:spPr>
          <a:ln w="9525">
            <a:noFill/>
          </a:ln>
        </c:spPr>
        <c:crossAx val="158411776"/>
        <c:crosses val="autoZero"/>
        <c:crossBetween val="between"/>
      </c:valAx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sz="1400"/>
            </a:pPr>
            <a:r>
              <a:rPr lang="en-US" altLang="zh-CN" sz="1400"/>
              <a:t>Number of Papers (2004</a:t>
            </a:r>
            <a:r>
              <a:rPr lang="en-US" altLang="zh-CN" sz="1400" baseline="0"/>
              <a:t>-2013)</a:t>
            </a:r>
            <a:endParaRPr lang="zh-CN" altLang="en-US" sz="1400"/>
          </a:p>
        </c:rich>
      </c:tx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436161225385867"/>
          <c:y val="0.20330461648052178"/>
          <c:w val="0.79555444924352881"/>
          <c:h val="0.55870997993686977"/>
        </c:manualLayout>
      </c:layout>
      <c:bar3DChart>
        <c:barDir val="col"/>
        <c:grouping val="stacked"/>
        <c:ser>
          <c:idx val="0"/>
          <c:order val="0"/>
          <c:tx>
            <c:strRef>
              <c:f>统计!$A$6</c:f>
              <c:strCache>
                <c:ptCount val="1"/>
                <c:pt idx="0">
                  <c:v>SBC</c:v>
                </c:pt>
              </c:strCache>
            </c:strRef>
          </c:tx>
          <c:cat>
            <c:numRef>
              <c:f>统计!$B$1:$K$1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统计!$B$6:$K$6</c:f>
              <c:numCache>
                <c:formatCode>General</c:formatCode>
                <c:ptCount val="10"/>
                <c:pt idx="0">
                  <c:v>3</c:v>
                </c:pt>
                <c:pt idx="1">
                  <c:v>21</c:v>
                </c:pt>
                <c:pt idx="2">
                  <c:v>27</c:v>
                </c:pt>
                <c:pt idx="3">
                  <c:v>19</c:v>
                </c:pt>
                <c:pt idx="4">
                  <c:v>23</c:v>
                </c:pt>
                <c:pt idx="5">
                  <c:v>49</c:v>
                </c:pt>
                <c:pt idx="6">
                  <c:v>33</c:v>
                </c:pt>
                <c:pt idx="7">
                  <c:v>29</c:v>
                </c:pt>
                <c:pt idx="8">
                  <c:v>19</c:v>
                </c:pt>
                <c:pt idx="9">
                  <c:v>7</c:v>
                </c:pt>
              </c:numCache>
            </c:numRef>
          </c:val>
        </c:ser>
        <c:ser>
          <c:idx val="1"/>
          <c:order val="1"/>
          <c:tx>
            <c:strRef>
              <c:f>统计!$A$7</c:f>
              <c:strCache>
                <c:ptCount val="1"/>
                <c:pt idx="0">
                  <c:v>Customer</c:v>
                </c:pt>
              </c:strCache>
            </c:strRef>
          </c:tx>
          <c:cat>
            <c:numRef>
              <c:f>统计!$B$1:$K$1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统计!$B$7:$K$7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11</c:v>
                </c:pt>
                <c:pt idx="6">
                  <c:v>37</c:v>
                </c:pt>
                <c:pt idx="7">
                  <c:v>67</c:v>
                </c:pt>
                <c:pt idx="8">
                  <c:v>82</c:v>
                </c:pt>
                <c:pt idx="9">
                  <c:v>117</c:v>
                </c:pt>
              </c:numCache>
            </c:numRef>
          </c:val>
        </c:ser>
        <c:gapWidth val="95"/>
        <c:gapDepth val="95"/>
        <c:shape val="box"/>
        <c:axId val="164583680"/>
        <c:axId val="164589568"/>
        <c:axId val="0"/>
      </c:bar3DChart>
      <c:catAx>
        <c:axId val="164583680"/>
        <c:scaling>
          <c:orientation val="minMax"/>
        </c:scaling>
        <c:axPos val="b"/>
        <c:numFmt formatCode="General" sourceLinked="1"/>
        <c:majorTickMark val="none"/>
        <c:tickLblPos val="nextTo"/>
        <c:crossAx val="164589568"/>
        <c:crosses val="autoZero"/>
        <c:auto val="1"/>
        <c:lblAlgn val="ctr"/>
        <c:lblOffset val="100"/>
      </c:catAx>
      <c:valAx>
        <c:axId val="164589568"/>
        <c:scaling>
          <c:orientation val="minMax"/>
        </c:scaling>
        <c:axPos val="l"/>
        <c:numFmt formatCode="General" sourceLinked="1"/>
        <c:majorTickMark val="none"/>
        <c:tickLblPos val="nextTo"/>
        <c:crossAx val="1645836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zh-CN"/>
          </a:p>
        </c:txPr>
      </c:dTable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DE541-8419-4232-B92D-22D6302A8374}" type="doc">
      <dgm:prSet loTypeId="urn:microsoft.com/office/officeart/2005/8/layout/gear1" loCatId="process" qsTypeId="urn:microsoft.com/office/officeart/2005/8/quickstyle/simple5" qsCatId="simple" csTypeId="urn:microsoft.com/office/officeart/2005/8/colors/colorful1#2" csCatId="colorful" phldr="1"/>
      <dgm:spPr/>
    </dgm:pt>
    <dgm:pt modelId="{54D10330-EFE9-4EAD-BC48-BEE3E1D06D5C}">
      <dgm:prSet phldrT="[文本]" custT="1"/>
      <dgm:spPr/>
      <dgm:t>
        <a:bodyPr/>
        <a:lstStyle/>
        <a:p>
          <a:r>
            <a:rPr lang="en-US" altLang="zh-CN" sz="1000" b="1" dirty="0" smtClean="0">
              <a:latin typeface="微软雅黑" pitchFamily="34" charset="-122"/>
              <a:ea typeface="微软雅黑" pitchFamily="34" charset="-122"/>
            </a:rPr>
            <a:t>Integrated </a:t>
          </a:r>
        </a:p>
        <a:p>
          <a:r>
            <a:rPr lang="en-US" altLang="zh-CN" sz="1000" b="1" dirty="0" smtClean="0">
              <a:latin typeface="微软雅黑" pitchFamily="34" charset="-122"/>
              <a:ea typeface="微软雅黑" pitchFamily="34" charset="-122"/>
            </a:rPr>
            <a:t>and </a:t>
          </a:r>
        </a:p>
        <a:p>
          <a:r>
            <a:rPr lang="en-US" altLang="zh-CN" sz="1000" b="1" dirty="0" smtClean="0">
              <a:latin typeface="微软雅黑" pitchFamily="34" charset="-122"/>
              <a:ea typeface="微软雅黑" pitchFamily="34" charset="-122"/>
            </a:rPr>
            <a:t>High-throughput</a:t>
          </a:r>
          <a:endParaRPr lang="zh-CN" altLang="en-US" sz="1000" b="1" dirty="0">
            <a:latin typeface="微软雅黑" pitchFamily="34" charset="-122"/>
            <a:ea typeface="微软雅黑" pitchFamily="34" charset="-122"/>
          </a:endParaRPr>
        </a:p>
      </dgm:t>
    </dgm:pt>
    <dgm:pt modelId="{5142FF72-5AA2-41A3-81B1-1000976BFB66}" type="parTrans" cxnId="{C656977D-CE46-455C-A6F5-AB26693468C9}">
      <dgm:prSet/>
      <dgm:spPr/>
      <dgm:t>
        <a:bodyPr/>
        <a:lstStyle/>
        <a:p>
          <a:endParaRPr lang="zh-CN" altLang="en-US"/>
        </a:p>
      </dgm:t>
    </dgm:pt>
    <dgm:pt modelId="{9FB789B8-BC49-423E-A422-47C2DA4B54C7}" type="sibTrans" cxnId="{C656977D-CE46-455C-A6F5-AB26693468C9}">
      <dgm:prSet/>
      <dgm:spPr/>
      <dgm:t>
        <a:bodyPr/>
        <a:lstStyle/>
        <a:p>
          <a:endParaRPr lang="zh-CN" altLang="en-US"/>
        </a:p>
      </dgm:t>
    </dgm:pt>
    <dgm:pt modelId="{8F280018-555F-455D-AA40-755A3416FE21}">
      <dgm:prSet phldrT="[文本]" custT="1"/>
      <dgm:spPr/>
      <dgm:t>
        <a:bodyPr/>
        <a:lstStyle/>
        <a:p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Flexible</a:t>
          </a:r>
          <a:endParaRPr lang="zh-CN" altLang="en-US" sz="1200" b="1" dirty="0">
            <a:latin typeface="微软雅黑" pitchFamily="34" charset="-122"/>
            <a:ea typeface="微软雅黑" pitchFamily="34" charset="-122"/>
          </a:endParaRPr>
        </a:p>
      </dgm:t>
    </dgm:pt>
    <dgm:pt modelId="{A0927DB9-214E-4F61-B404-E043AC92C861}" type="parTrans" cxnId="{F5B2EE3C-106C-4F9A-807C-4F10CD61ACDE}">
      <dgm:prSet/>
      <dgm:spPr/>
      <dgm:t>
        <a:bodyPr/>
        <a:lstStyle/>
        <a:p>
          <a:endParaRPr lang="zh-CN" altLang="en-US"/>
        </a:p>
      </dgm:t>
    </dgm:pt>
    <dgm:pt modelId="{0CD56D4F-EACD-436D-B25F-8B53B1AB39F7}" type="sibTrans" cxnId="{F5B2EE3C-106C-4F9A-807C-4F10CD61ACDE}">
      <dgm:prSet/>
      <dgm:spPr/>
      <dgm:t>
        <a:bodyPr/>
        <a:lstStyle/>
        <a:p>
          <a:endParaRPr lang="zh-CN" altLang="en-US"/>
        </a:p>
      </dgm:t>
    </dgm:pt>
    <dgm:pt modelId="{B9F40BD5-EB14-4056-B68D-9F13B06C6E6F}">
      <dgm:prSet phldrT="[文本]" custT="1"/>
      <dgm:spPr/>
      <dgm:t>
        <a:bodyPr/>
        <a:lstStyle/>
        <a:p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Stable</a:t>
          </a:r>
          <a:r>
            <a:rPr lang="en-US" altLang="zh-CN" sz="900" b="1" dirty="0" smtClean="0">
              <a:latin typeface="微软雅黑" pitchFamily="34" charset="-122"/>
              <a:ea typeface="微软雅黑" pitchFamily="34" charset="-122"/>
            </a:rPr>
            <a:t> </a:t>
          </a:r>
          <a:endParaRPr lang="zh-CN" altLang="en-US" sz="900" b="1" dirty="0">
            <a:latin typeface="微软雅黑" pitchFamily="34" charset="-122"/>
            <a:ea typeface="微软雅黑" pitchFamily="34" charset="-122"/>
          </a:endParaRPr>
        </a:p>
      </dgm:t>
    </dgm:pt>
    <dgm:pt modelId="{567AD943-40F5-4051-8400-4A862C2D7F4C}" type="parTrans" cxnId="{30451425-4B90-4CAE-883A-554D0C235222}">
      <dgm:prSet/>
      <dgm:spPr/>
      <dgm:t>
        <a:bodyPr/>
        <a:lstStyle/>
        <a:p>
          <a:endParaRPr lang="zh-CN" altLang="en-US"/>
        </a:p>
      </dgm:t>
    </dgm:pt>
    <dgm:pt modelId="{CA7E65FD-4AA8-4CBA-B843-B3D91490063D}" type="sibTrans" cxnId="{30451425-4B90-4CAE-883A-554D0C235222}">
      <dgm:prSet/>
      <dgm:spPr/>
      <dgm:t>
        <a:bodyPr/>
        <a:lstStyle/>
        <a:p>
          <a:endParaRPr lang="zh-CN" altLang="en-US"/>
        </a:p>
      </dgm:t>
    </dgm:pt>
    <dgm:pt modelId="{00771743-285D-4892-A847-CFD3F82B19AF}" type="pres">
      <dgm:prSet presAssocID="{534DE541-8419-4232-B92D-22D6302A837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A466207-8889-4CF2-84E9-A2DE6A111167}" type="pres">
      <dgm:prSet presAssocID="{54D10330-EFE9-4EAD-BC48-BEE3E1D06D5C}" presName="gear1" presStyleLbl="node1" presStyleIdx="0" presStyleCnt="3" custScaleX="113812" custLinFactNeighborX="-10088" custLinFactNeighborY="390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66F258-77E4-4630-9504-FAC28527802E}" type="pres">
      <dgm:prSet presAssocID="{54D10330-EFE9-4EAD-BC48-BEE3E1D06D5C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D83E77DB-2DD1-4DB1-ABA2-DB64ED7EEA7F}" type="pres">
      <dgm:prSet presAssocID="{54D10330-EFE9-4EAD-BC48-BEE3E1D06D5C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ED0B49CE-4349-4E34-B8E8-6EE64C178E59}" type="pres">
      <dgm:prSet presAssocID="{8F280018-555F-455D-AA40-755A3416FE2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5DE1AA-4911-4FE7-8A9F-3D2A232399DC}" type="pres">
      <dgm:prSet presAssocID="{8F280018-555F-455D-AA40-755A3416FE21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EFB3B04B-FA26-46EE-BAC3-2B0220923C62}" type="pres">
      <dgm:prSet presAssocID="{8F280018-555F-455D-AA40-755A3416FE21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7D945832-5921-4302-9263-E6E70E45F2E6}" type="pres">
      <dgm:prSet presAssocID="{B9F40BD5-EB14-4056-B68D-9F13B06C6E6F}" presName="gear3" presStyleLbl="node1" presStyleIdx="2" presStyleCnt="3" custLinFactNeighborX="2413" custLinFactNeighborY="7090"/>
      <dgm:spPr/>
      <dgm:t>
        <a:bodyPr/>
        <a:lstStyle/>
        <a:p>
          <a:endParaRPr lang="zh-CN" altLang="en-US"/>
        </a:p>
      </dgm:t>
    </dgm:pt>
    <dgm:pt modelId="{E7FBEC24-68A9-4ADD-BEA3-9466100923E2}" type="pres">
      <dgm:prSet presAssocID="{B9F40BD5-EB14-4056-B68D-9F13B06C6E6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182BB3-BFA1-4F5A-BD02-E9B9839D3B28}" type="pres">
      <dgm:prSet presAssocID="{B9F40BD5-EB14-4056-B68D-9F13B06C6E6F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E0EAE1A0-E428-4C1E-A06E-9477981FA7A3}" type="pres">
      <dgm:prSet presAssocID="{B9F40BD5-EB14-4056-B68D-9F13B06C6E6F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381DE1B7-666C-494B-B1D5-B38E1C7B57F4}" type="pres">
      <dgm:prSet presAssocID="{9FB789B8-BC49-423E-A422-47C2DA4B54C7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A93FF763-1F1A-406E-A0C2-F09A7BAD6D58}" type="pres">
      <dgm:prSet presAssocID="{0CD56D4F-EACD-436D-B25F-8B53B1AB39F7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15650CB7-F51F-4A99-A867-F77AA9FACE64}" type="pres">
      <dgm:prSet presAssocID="{CA7E65FD-4AA8-4CBA-B843-B3D91490063D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21B3C2AD-5AEC-48FB-8C2B-411CBCED424F}" type="presOf" srcId="{0CD56D4F-EACD-436D-B25F-8B53B1AB39F7}" destId="{A93FF763-1F1A-406E-A0C2-F09A7BAD6D58}" srcOrd="0" destOrd="0" presId="urn:microsoft.com/office/officeart/2005/8/layout/gear1"/>
    <dgm:cxn modelId="{43B4EDA8-3E7B-4F2B-B023-AA0BAE78A2BF}" type="presOf" srcId="{CA7E65FD-4AA8-4CBA-B843-B3D91490063D}" destId="{15650CB7-F51F-4A99-A867-F77AA9FACE64}" srcOrd="0" destOrd="0" presId="urn:microsoft.com/office/officeart/2005/8/layout/gear1"/>
    <dgm:cxn modelId="{7558C618-63C8-479F-A212-C6436B2F2217}" type="presOf" srcId="{54D10330-EFE9-4EAD-BC48-BEE3E1D06D5C}" destId="{D83E77DB-2DD1-4DB1-ABA2-DB64ED7EEA7F}" srcOrd="2" destOrd="0" presId="urn:microsoft.com/office/officeart/2005/8/layout/gear1"/>
    <dgm:cxn modelId="{721B17D7-7056-453A-A273-9E744127D67E}" type="presOf" srcId="{8F280018-555F-455D-AA40-755A3416FE21}" destId="{EFB3B04B-FA26-46EE-BAC3-2B0220923C62}" srcOrd="2" destOrd="0" presId="urn:microsoft.com/office/officeart/2005/8/layout/gear1"/>
    <dgm:cxn modelId="{E2B25061-70AC-45EB-8DBC-F357A6345EEE}" type="presOf" srcId="{B9F40BD5-EB14-4056-B68D-9F13B06C6E6F}" destId="{E0EAE1A0-E428-4C1E-A06E-9477981FA7A3}" srcOrd="3" destOrd="0" presId="urn:microsoft.com/office/officeart/2005/8/layout/gear1"/>
    <dgm:cxn modelId="{F5B2EE3C-106C-4F9A-807C-4F10CD61ACDE}" srcId="{534DE541-8419-4232-B92D-22D6302A8374}" destId="{8F280018-555F-455D-AA40-755A3416FE21}" srcOrd="1" destOrd="0" parTransId="{A0927DB9-214E-4F61-B404-E043AC92C861}" sibTransId="{0CD56D4F-EACD-436D-B25F-8B53B1AB39F7}"/>
    <dgm:cxn modelId="{5A1115BC-74BD-48F3-BB9D-C3582227B051}" type="presOf" srcId="{B9F40BD5-EB14-4056-B68D-9F13B06C6E6F}" destId="{E7FBEC24-68A9-4ADD-BEA3-9466100923E2}" srcOrd="1" destOrd="0" presId="urn:microsoft.com/office/officeart/2005/8/layout/gear1"/>
    <dgm:cxn modelId="{2BB60964-5446-4DE2-9669-BC7E003E8450}" type="presOf" srcId="{8F280018-555F-455D-AA40-755A3416FE21}" destId="{ED0B49CE-4349-4E34-B8E8-6EE64C178E59}" srcOrd="0" destOrd="0" presId="urn:microsoft.com/office/officeart/2005/8/layout/gear1"/>
    <dgm:cxn modelId="{3232C26D-25B4-4E81-95C7-6186094F3954}" type="presOf" srcId="{54D10330-EFE9-4EAD-BC48-BEE3E1D06D5C}" destId="{4A466207-8889-4CF2-84E9-A2DE6A111167}" srcOrd="0" destOrd="0" presId="urn:microsoft.com/office/officeart/2005/8/layout/gear1"/>
    <dgm:cxn modelId="{D09AD5EA-6F4A-4F0D-AD7C-9DCE6EDFA84A}" type="presOf" srcId="{B9F40BD5-EB14-4056-B68D-9F13B06C6E6F}" destId="{57182BB3-BFA1-4F5A-BD02-E9B9839D3B28}" srcOrd="2" destOrd="0" presId="urn:microsoft.com/office/officeart/2005/8/layout/gear1"/>
    <dgm:cxn modelId="{C7C7A448-E1A5-437C-95D7-65C67D4D508C}" type="presOf" srcId="{54D10330-EFE9-4EAD-BC48-BEE3E1D06D5C}" destId="{C466F258-77E4-4630-9504-FAC28527802E}" srcOrd="1" destOrd="0" presId="urn:microsoft.com/office/officeart/2005/8/layout/gear1"/>
    <dgm:cxn modelId="{30451425-4B90-4CAE-883A-554D0C235222}" srcId="{534DE541-8419-4232-B92D-22D6302A8374}" destId="{B9F40BD5-EB14-4056-B68D-9F13B06C6E6F}" srcOrd="2" destOrd="0" parTransId="{567AD943-40F5-4051-8400-4A862C2D7F4C}" sibTransId="{CA7E65FD-4AA8-4CBA-B843-B3D91490063D}"/>
    <dgm:cxn modelId="{F474514F-6404-4A88-8D69-E40F41EFA0C3}" type="presOf" srcId="{9FB789B8-BC49-423E-A422-47C2DA4B54C7}" destId="{381DE1B7-666C-494B-B1D5-B38E1C7B57F4}" srcOrd="0" destOrd="0" presId="urn:microsoft.com/office/officeart/2005/8/layout/gear1"/>
    <dgm:cxn modelId="{59FF6F2D-661F-4292-A2D0-206F15EEAAF1}" type="presOf" srcId="{B9F40BD5-EB14-4056-B68D-9F13B06C6E6F}" destId="{7D945832-5921-4302-9263-E6E70E45F2E6}" srcOrd="0" destOrd="0" presId="urn:microsoft.com/office/officeart/2005/8/layout/gear1"/>
    <dgm:cxn modelId="{C656977D-CE46-455C-A6F5-AB26693468C9}" srcId="{534DE541-8419-4232-B92D-22D6302A8374}" destId="{54D10330-EFE9-4EAD-BC48-BEE3E1D06D5C}" srcOrd="0" destOrd="0" parTransId="{5142FF72-5AA2-41A3-81B1-1000976BFB66}" sibTransId="{9FB789B8-BC49-423E-A422-47C2DA4B54C7}"/>
    <dgm:cxn modelId="{BEF382B3-A83B-48D0-B1A5-97C433CEAAC8}" type="presOf" srcId="{534DE541-8419-4232-B92D-22D6302A8374}" destId="{00771743-285D-4892-A847-CFD3F82B19AF}" srcOrd="0" destOrd="0" presId="urn:microsoft.com/office/officeart/2005/8/layout/gear1"/>
    <dgm:cxn modelId="{F0820247-DDDD-4861-BA0B-2CE3DD4786BF}" type="presOf" srcId="{8F280018-555F-455D-AA40-755A3416FE21}" destId="{B05DE1AA-4911-4FE7-8A9F-3D2A232399DC}" srcOrd="1" destOrd="0" presId="urn:microsoft.com/office/officeart/2005/8/layout/gear1"/>
    <dgm:cxn modelId="{F540E68D-6F85-47C5-911A-801D253294B3}" type="presParOf" srcId="{00771743-285D-4892-A847-CFD3F82B19AF}" destId="{4A466207-8889-4CF2-84E9-A2DE6A111167}" srcOrd="0" destOrd="0" presId="urn:microsoft.com/office/officeart/2005/8/layout/gear1"/>
    <dgm:cxn modelId="{3797528E-85CF-4724-BE13-23233325909F}" type="presParOf" srcId="{00771743-285D-4892-A847-CFD3F82B19AF}" destId="{C466F258-77E4-4630-9504-FAC28527802E}" srcOrd="1" destOrd="0" presId="urn:microsoft.com/office/officeart/2005/8/layout/gear1"/>
    <dgm:cxn modelId="{C73449F2-6235-4E3D-821D-5031BF2E92E9}" type="presParOf" srcId="{00771743-285D-4892-A847-CFD3F82B19AF}" destId="{D83E77DB-2DD1-4DB1-ABA2-DB64ED7EEA7F}" srcOrd="2" destOrd="0" presId="urn:microsoft.com/office/officeart/2005/8/layout/gear1"/>
    <dgm:cxn modelId="{863624A5-E70F-4884-A15A-C1A4D17DB40A}" type="presParOf" srcId="{00771743-285D-4892-A847-CFD3F82B19AF}" destId="{ED0B49CE-4349-4E34-B8E8-6EE64C178E59}" srcOrd="3" destOrd="0" presId="urn:microsoft.com/office/officeart/2005/8/layout/gear1"/>
    <dgm:cxn modelId="{EDD93F5B-E204-42C3-803C-432ECC6B602C}" type="presParOf" srcId="{00771743-285D-4892-A847-CFD3F82B19AF}" destId="{B05DE1AA-4911-4FE7-8A9F-3D2A232399DC}" srcOrd="4" destOrd="0" presId="urn:microsoft.com/office/officeart/2005/8/layout/gear1"/>
    <dgm:cxn modelId="{ACFB22EB-8268-48FF-9E0E-438622E650E9}" type="presParOf" srcId="{00771743-285D-4892-A847-CFD3F82B19AF}" destId="{EFB3B04B-FA26-46EE-BAC3-2B0220923C62}" srcOrd="5" destOrd="0" presId="urn:microsoft.com/office/officeart/2005/8/layout/gear1"/>
    <dgm:cxn modelId="{9BE0D859-4391-45C0-B846-AA0C1AE2B4B0}" type="presParOf" srcId="{00771743-285D-4892-A847-CFD3F82B19AF}" destId="{7D945832-5921-4302-9263-E6E70E45F2E6}" srcOrd="6" destOrd="0" presId="urn:microsoft.com/office/officeart/2005/8/layout/gear1"/>
    <dgm:cxn modelId="{229B438D-0207-4175-9B86-5C1A612D63D4}" type="presParOf" srcId="{00771743-285D-4892-A847-CFD3F82B19AF}" destId="{E7FBEC24-68A9-4ADD-BEA3-9466100923E2}" srcOrd="7" destOrd="0" presId="urn:microsoft.com/office/officeart/2005/8/layout/gear1"/>
    <dgm:cxn modelId="{46A99205-0D53-402E-B8B2-52F9AFEFFF5E}" type="presParOf" srcId="{00771743-285D-4892-A847-CFD3F82B19AF}" destId="{57182BB3-BFA1-4F5A-BD02-E9B9839D3B28}" srcOrd="8" destOrd="0" presId="urn:microsoft.com/office/officeart/2005/8/layout/gear1"/>
    <dgm:cxn modelId="{958B9363-3B4A-4D2B-80AD-F1DFADB04277}" type="presParOf" srcId="{00771743-285D-4892-A847-CFD3F82B19AF}" destId="{E0EAE1A0-E428-4C1E-A06E-9477981FA7A3}" srcOrd="9" destOrd="0" presId="urn:microsoft.com/office/officeart/2005/8/layout/gear1"/>
    <dgm:cxn modelId="{63BE9448-B419-48DD-9AE4-F057A637624C}" type="presParOf" srcId="{00771743-285D-4892-A847-CFD3F82B19AF}" destId="{381DE1B7-666C-494B-B1D5-B38E1C7B57F4}" srcOrd="10" destOrd="0" presId="urn:microsoft.com/office/officeart/2005/8/layout/gear1"/>
    <dgm:cxn modelId="{1541A3C0-714D-47CD-B05D-3FDA400E9FEB}" type="presParOf" srcId="{00771743-285D-4892-A847-CFD3F82B19AF}" destId="{A93FF763-1F1A-406E-A0C2-F09A7BAD6D58}" srcOrd="11" destOrd="0" presId="urn:microsoft.com/office/officeart/2005/8/layout/gear1"/>
    <dgm:cxn modelId="{02F01026-EEC0-416C-A888-7B9005018529}" type="presParOf" srcId="{00771743-285D-4892-A847-CFD3F82B19AF}" destId="{15650CB7-F51F-4A99-A867-F77AA9FACE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fld id="{94049392-C43E-4315-BCAA-6DC026A92886}" type="datetimeFigureOut">
              <a:rPr lang="zh-CN" altLang="en-US"/>
              <a:pPr>
                <a:defRPr/>
              </a:pPr>
              <a:t>2014/9/2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fld id="{B0C98161-E378-4F55-8372-B85B746AD6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>
                <a:ea typeface="宋体" charset="-122"/>
              </a:defRPr>
            </a:lvl1pPr>
          </a:lstStyle>
          <a:p>
            <a:pPr>
              <a:defRPr/>
            </a:pPr>
            <a:fld id="{0D03866E-8D33-49D8-8D79-2B142A1772F9}" type="datetimeFigureOut">
              <a:rPr lang="zh-CN" altLang="en-US"/>
              <a:pPr>
                <a:defRPr/>
              </a:pPr>
              <a:t>2014/9/2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38" tIns="49520" rIns="99038" bIns="495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>
                <a:ea typeface="宋体" charset="-122"/>
              </a:defRPr>
            </a:lvl1pPr>
          </a:lstStyle>
          <a:p>
            <a:pPr>
              <a:defRPr/>
            </a:pPr>
            <a:fld id="{004158F6-EAD4-4501-855C-31CF12B91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CF3D43-44D9-4FEA-AAF7-D8405F79C8C6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ED296D-FDE8-4826-97EF-4E51AA0C909D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BD0EFB-40F6-4BD2-AF86-F56F31644992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latin typeface="Arial" charset="0"/>
            </a:endParaRPr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 defTabSz="990600"/>
            <a:fld id="{978647DE-EF73-4044-99A7-9F14B69A6724}" type="slidenum">
              <a:rPr lang="zh-CN" altLang="en-US" sz="13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90600"/>
              <a:t>19</a:t>
            </a:fld>
            <a:endParaRPr lang="en-US" altLang="zh-CN" sz="13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6400800" cy="766936"/>
          </a:xfr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9493-669E-4509-8ECF-846B240FE324}" type="datetimeFigureOut">
              <a:rPr lang="zh-CN" altLang="en-US"/>
              <a:pPr>
                <a:defRPr/>
              </a:pPr>
              <a:t>2014/9/2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800">
                <a:latin typeface="微软雅黑" pitchFamily="34" charset="-122"/>
                <a:ea typeface="微软雅黑" pitchFamily="34" charset="-122"/>
              </a:defRPr>
            </a:lvl1pPr>
            <a:lvl2pPr>
              <a:lnSpc>
                <a:spcPct val="150000"/>
              </a:lnSpc>
              <a:defRPr sz="2400">
                <a:latin typeface="微软雅黑" pitchFamily="34" charset="-122"/>
                <a:ea typeface="微软雅黑" pitchFamily="34" charset="-122"/>
              </a:defRPr>
            </a:lvl2pPr>
            <a:lvl3pPr>
              <a:lnSpc>
                <a:spcPct val="150000"/>
              </a:lnSpc>
              <a:defRPr sz="2000">
                <a:latin typeface="微软雅黑" pitchFamily="34" charset="-122"/>
                <a:ea typeface="微软雅黑" pitchFamily="34" charset="-122"/>
              </a:defRPr>
            </a:lvl3pPr>
            <a:lvl4pPr>
              <a:lnSpc>
                <a:spcPct val="150000"/>
              </a:lnSpc>
              <a:defRPr sz="1800">
                <a:latin typeface="微软雅黑" pitchFamily="34" charset="-122"/>
                <a:ea typeface="微软雅黑" pitchFamily="34" charset="-122"/>
              </a:defRPr>
            </a:lvl4pPr>
            <a:lvl5pPr>
              <a:lnSpc>
                <a:spcPct val="150000"/>
              </a:lnSpc>
              <a:defRPr sz="16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73548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itchFamily="2" charset="-122"/>
                <a:ea typeface="黑体" pitchFamily="2" charset="-122"/>
              </a:defRPr>
            </a:lvl1pPr>
          </a:lstStyle>
          <a:p>
            <a:pPr>
              <a:defRPr/>
            </a:pPr>
            <a:fld id="{6B5C21D7-2F8F-431F-B612-1E6AC0D23607}" type="datetimeFigureOut">
              <a:rPr lang="zh-CN" altLang="en-US"/>
              <a:pPr>
                <a:defRPr/>
              </a:pPr>
              <a:t>2014/9/2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itchFamily="2" charset="-122"/>
                <a:ea typeface="黑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itchFamily="2" charset="-122"/>
                <a:ea typeface="黑体" pitchFamily="2" charset="-122"/>
              </a:defRPr>
            </a:lvl1pPr>
          </a:lstStyle>
          <a:p>
            <a:pPr>
              <a:defRPr/>
            </a:pPr>
            <a:fld id="{45AEFCF9-FFE0-4168-873F-848B8E39BB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3080" name="图片 9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0650" y="17463"/>
            <a:ext cx="1079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  <p:sldLayoutId id="2147485010" r:id="rId6"/>
    <p:sldLayoutId id="2147485011" r:id="rId7"/>
    <p:sldLayoutId id="2147485012" r:id="rId8"/>
    <p:sldLayoutId id="2147485013" r:id="rId9"/>
    <p:sldLayoutId id="2147485014" r:id="rId10"/>
    <p:sldLayoutId id="21474850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2" charset="-122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2" charset="-122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2" charset="-122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2" charset="-122"/>
          <a:ea typeface="黑体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hyperlink" Target="http://net5.xmzzy.com/bohao1111/service.aspx?pid=5&amp;cid=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nghaibiotech.com/" TargetMode="External"/><Relationship Id="rId2" Type="http://schemas.openxmlformats.org/officeDocument/2006/relationships/hyperlink" Target="http://www.shbiotech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39237" cy="331231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altLang="zh-CN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altLang="zh-CN" sz="2800" dirty="0" smtClean="0">
                <a:solidFill>
                  <a:srgbClr val="FFFF00"/>
                </a:solidFill>
              </a:rPr>
              <a:t>Multiple Solutions for Genomics and 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Pharmacogenomics</a:t>
            </a:r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zh-CN" sz="20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/>
            </a:r>
            <a:br>
              <a:rPr lang="en-US" altLang="zh-CN" sz="20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altLang="zh-CN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Yuhua Li, MD., PhD.</a:t>
            </a:r>
            <a:r>
              <a:rPr lang="en-US" altLang="zh-CN" sz="20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/>
            </a:r>
            <a:br>
              <a:rPr lang="en-US" altLang="zh-CN" sz="20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altLang="zh-CN" sz="20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/>
            </a:r>
            <a:br>
              <a:rPr lang="en-US" altLang="zh-CN" sz="20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宋体" pitchFamily="2" charset="-122"/>
                <a:cs typeface="Times New Roman" pitchFamily="18" charset="0"/>
              </a:rPr>
              <a:t>Shanghai Biotechnology Corporation (SBC)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/>
            </a:r>
            <a:b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en-US" altLang="zh-CN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zh-CN" altLang="en-US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0032" y="4941168"/>
            <a:ext cx="4283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微软雅黑" pitchFamily="34" charset="-122"/>
                <a:cs typeface="Times New Roman" pitchFamily="18" charset="0"/>
              </a:rPr>
              <a:t>global_market@shbiochip.com</a:t>
            </a:r>
            <a:r>
              <a:rPr lang="en-US" altLang="zh-CN" sz="2000" b="1" dirty="0" smtClean="0">
                <a:latin typeface="+mn-lt"/>
                <a:cs typeface="Times New Roman" pitchFamily="18" charset="0"/>
              </a:rPr>
              <a:t> </a:t>
            </a:r>
            <a:endParaRPr lang="zh-CN" alt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4288" y="115888"/>
            <a:ext cx="8153400" cy="639762"/>
          </a:xfrm>
        </p:spPr>
        <p:txBody>
          <a:bodyPr/>
          <a:lstStyle/>
          <a:p>
            <a:r>
              <a:rPr lang="en-US" altLang="zh-CN" sz="2400" dirty="0" smtClean="0"/>
              <a:t>       Biomarkers Testing and Validation </a:t>
            </a:r>
            <a:r>
              <a:rPr lang="en-US" altLang="zh-CN" sz="2400" dirty="0" smtClean="0">
                <a:cs typeface="Arial" pitchFamily="34" charset="0"/>
              </a:rPr>
              <a:t>Capability</a:t>
            </a:r>
            <a:endParaRPr lang="en-US" altLang="zh-CN" sz="2400" dirty="0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131888"/>
            <a:ext cx="7620000" cy="5105400"/>
          </a:xfrm>
        </p:spPr>
        <p:txBody>
          <a:bodyPr/>
          <a:lstStyle/>
          <a:p>
            <a:pPr lvl="1">
              <a:buFont typeface="Arial" pitchFamily="34" charset="0"/>
              <a:buChar char="•"/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RT-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qPCR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and genotyping using ABI 7900, ABI 7500, ABI 3730 xl </a:t>
            </a:r>
            <a:r>
              <a:rPr lang="en-US" altLang="zh-CN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and Roche COBAS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Multiplex gene expression (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bDNA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) assays using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Panomics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technology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Sanger Sequencing on ABI 3730 xl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FISH using Abbott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ThermoBrite</a:t>
            </a:r>
            <a:endParaRPr lang="en-US" altLang="zh-CN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Protein biomarker assays using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Luminex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and ELISA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Protein Microarray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sz="2000" dirty="0" err="1" smtClean="0">
                <a:latin typeface="Arial" charset="0"/>
                <a:cs typeface="Arial" charset="0"/>
              </a:rPr>
              <a:t>SiRNA</a:t>
            </a:r>
            <a:r>
              <a:rPr lang="en-US" altLang="zh-CN" sz="2000" dirty="0" smtClean="0">
                <a:latin typeface="Arial" charset="0"/>
                <a:cs typeface="Arial" charset="0"/>
              </a:rPr>
              <a:t> screening for biomarker pathway validations</a:t>
            </a:r>
          </a:p>
          <a:p>
            <a:pPr lvl="1">
              <a:defRPr/>
            </a:pPr>
            <a:endParaRPr lang="en-US" altLang="zh-CN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 smtClean="0"/>
          </a:p>
          <a:p>
            <a:pPr marL="411163" lvl="1" indent="0">
              <a:buFont typeface="Arial" charset="0"/>
              <a:buNone/>
              <a:defRPr/>
            </a:pPr>
            <a:endParaRPr lang="en-US" sz="1200" dirty="0"/>
          </a:p>
          <a:p>
            <a:pPr>
              <a:defRPr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Clinical Molecular Testing </a:t>
            </a:r>
            <a:r>
              <a:rPr lang="en-US" altLang="zh-CN" sz="2800" dirty="0" smtClean="0">
                <a:cs typeface="Arial" pitchFamily="34" charset="0"/>
              </a:rPr>
              <a:t>Capability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/>
          <a:lstStyle/>
          <a:p>
            <a:pPr lvl="1">
              <a:buSzPct val="51000"/>
              <a:buFont typeface="Wingdings" pitchFamily="2" charset="2"/>
              <a:buChar char="l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Early diagnostics</a:t>
            </a:r>
            <a:endParaRPr lang="zh-CN" altLang="zh-CN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SzPct val="51000"/>
              <a:buFont typeface="Wingdings" pitchFamily="2" charset="2"/>
              <a:buChar char="l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Molecular tests for target disease therapy</a:t>
            </a:r>
          </a:p>
          <a:p>
            <a:pPr lvl="1">
              <a:buSzPct val="51000"/>
              <a:buFont typeface="Wingdings" pitchFamily="2" charset="2"/>
              <a:buChar char="l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Companion diagnostics</a:t>
            </a:r>
            <a:endParaRPr lang="zh-CN" altLang="zh-CN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SzPct val="51000"/>
              <a:buFont typeface="Wingdings" pitchFamily="2" charset="2"/>
              <a:buChar char="l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Biomarker discovery and validation including but not limited to: ALK, BCR/ABL1, BRAF, BRCA1, CYP2D6, CYP2C9, CYP2C19, del (5q), DPYD, EGFR, ERBB2, ESR1, PGR, ESR1, FIP1L1/PDGFRA, Her2, HLA-B, IFNL3, KIT, KRAS, Ph Chromosome, PI3K-AKT, PML/RARA, PTEN, TPMT, SERPINC1, UGT1A1, NAT1-2, VKORC1</a:t>
            </a:r>
            <a:endParaRPr lang="zh-CN" altLang="zh-CN" sz="2000" dirty="0" smtClean="0">
              <a:latin typeface="Arial" pitchFamily="34" charset="0"/>
              <a:cs typeface="Arial" pitchFamily="34" charset="0"/>
            </a:endParaRPr>
          </a:p>
          <a:p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354888" cy="922337"/>
          </a:xfrm>
        </p:spPr>
        <p:txBody>
          <a:bodyPr/>
          <a:lstStyle/>
          <a:p>
            <a:pPr>
              <a:defRPr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Bioinformatics Analysis Capability</a:t>
            </a:r>
            <a:endParaRPr lang="zh-CN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1052736"/>
            <a:ext cx="8352928" cy="3093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u="sng" dirty="0" smtClean="0">
                <a:hlinkClick r:id="rId2" action="ppaction://hlinkfile"/>
              </a:rPr>
              <a:t>Microarray data analysis</a:t>
            </a:r>
            <a:endParaRPr lang="en-US" altLang="zh-CN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 smtClean="0"/>
              <a:t>Online SBC Analysis System (SAS)</a:t>
            </a:r>
            <a:endParaRPr lang="zh-CN" altLang="zh-CN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 smtClean="0"/>
              <a:t>Gene expression microarray data analysis</a:t>
            </a:r>
            <a:endParaRPr lang="zh-CN" altLang="zh-CN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 err="1" smtClean="0"/>
              <a:t>miRNA</a:t>
            </a:r>
            <a:r>
              <a:rPr lang="en-US" altLang="zh-CN" sz="1600" dirty="0" smtClean="0"/>
              <a:t> microarray data analysis</a:t>
            </a:r>
            <a:endParaRPr lang="zh-CN" altLang="zh-CN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 err="1" smtClean="0"/>
              <a:t>lncRNA</a:t>
            </a:r>
            <a:r>
              <a:rPr lang="en-US" altLang="zh-CN" sz="1600" dirty="0" smtClean="0"/>
              <a:t> microarray data analysis</a:t>
            </a:r>
            <a:endParaRPr lang="zh-CN" altLang="zh-CN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 err="1" smtClean="0"/>
              <a:t>Methylation</a:t>
            </a:r>
            <a:r>
              <a:rPr lang="en-US" altLang="zh-CN" sz="1600" dirty="0" smtClean="0"/>
              <a:t> microarray data analysis</a:t>
            </a:r>
            <a:endParaRPr lang="zh-CN" altLang="zh-CN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 smtClean="0"/>
              <a:t>SNP microarray data analysis  </a:t>
            </a:r>
            <a:endParaRPr lang="zh-CN" altLang="zh-CN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 err="1" smtClean="0"/>
              <a:t>aCGH</a:t>
            </a:r>
            <a:r>
              <a:rPr lang="en-US" altLang="zh-CN" sz="1600" dirty="0" smtClean="0"/>
              <a:t> microarray data analysis</a:t>
            </a:r>
            <a:endParaRPr lang="en-US" altLang="zh-CN" sz="1600" u="sng" dirty="0"/>
          </a:p>
        </p:txBody>
      </p: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179512" y="4221088"/>
            <a:ext cx="3222625" cy="2274888"/>
            <a:chOff x="179512" y="4577737"/>
            <a:chExt cx="3222104" cy="2274444"/>
          </a:xfrm>
        </p:grpSpPr>
        <p:pic>
          <p:nvPicPr>
            <p:cNvPr id="29710" name="图片 7" descr="34-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4577737"/>
              <a:ext cx="1368152" cy="1274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图片 8" descr="35-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6344" y="4604529"/>
              <a:ext cx="1706674" cy="10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2" name="图片 9" descr="35-0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5806021"/>
              <a:ext cx="1421904" cy="101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3" name="图片 10" descr="36-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8734" y="5851250"/>
              <a:ext cx="1684402" cy="100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7" name="图片 155" descr="39-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293096"/>
            <a:ext cx="148272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427984" y="1052736"/>
            <a:ext cx="439248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u="sng" dirty="0" smtClean="0">
                <a:latin typeface="+mn-lt"/>
                <a:hlinkClick r:id="rId2" action="ppaction://hlinkfile"/>
              </a:rPr>
              <a:t>NGS data analysis</a:t>
            </a:r>
            <a:endParaRPr lang="en-US" altLang="zh-CN" b="1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lt"/>
              </a:rPr>
              <a:t>Whole </a:t>
            </a:r>
            <a:r>
              <a:rPr lang="en-US" altLang="zh-CN" sz="1600" dirty="0" err="1" smtClean="0">
                <a:latin typeface="+mn-lt"/>
              </a:rPr>
              <a:t>exome</a:t>
            </a:r>
            <a:r>
              <a:rPr lang="en-US" altLang="zh-CN" sz="1600" dirty="0" smtClean="0">
                <a:latin typeface="+mn-lt"/>
              </a:rPr>
              <a:t> </a:t>
            </a:r>
            <a:r>
              <a:rPr lang="en-US" altLang="zh-CN" sz="1600" dirty="0" err="1" smtClean="0">
                <a:latin typeface="+mn-lt"/>
              </a:rPr>
              <a:t>seq</a:t>
            </a:r>
            <a:r>
              <a:rPr lang="en-US" altLang="zh-CN" sz="1600" dirty="0" smtClean="0">
                <a:latin typeface="+mn-lt"/>
              </a:rPr>
              <a:t> data analysis</a:t>
            </a:r>
            <a:endParaRPr lang="zh-CN" altLang="zh-CN" sz="16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err="1" smtClean="0">
                <a:latin typeface="+mn-lt"/>
              </a:rPr>
              <a:t>RNAseq</a:t>
            </a:r>
            <a:r>
              <a:rPr lang="en-US" altLang="zh-CN" sz="1600" dirty="0" smtClean="0">
                <a:latin typeface="+mn-lt"/>
              </a:rPr>
              <a:t> data analysis with reference genome</a:t>
            </a:r>
            <a:endParaRPr lang="zh-CN" altLang="zh-CN" sz="16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err="1" smtClean="0">
                <a:latin typeface="+mn-lt"/>
              </a:rPr>
              <a:t>RNAseq</a:t>
            </a:r>
            <a:r>
              <a:rPr lang="en-US" altLang="zh-CN" sz="1600" dirty="0" smtClean="0">
                <a:latin typeface="+mn-lt"/>
              </a:rPr>
              <a:t> data analysis without reference genome</a:t>
            </a:r>
            <a:endParaRPr lang="zh-CN" altLang="zh-CN" sz="16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err="1" smtClean="0">
                <a:latin typeface="+mn-lt"/>
              </a:rPr>
              <a:t>miRNA</a:t>
            </a:r>
            <a:r>
              <a:rPr lang="en-US" altLang="zh-CN" sz="1600" dirty="0" smtClean="0">
                <a:latin typeface="+mn-lt"/>
              </a:rPr>
              <a:t> </a:t>
            </a:r>
            <a:r>
              <a:rPr lang="en-US" altLang="zh-CN" sz="1600" dirty="0" err="1" smtClean="0">
                <a:latin typeface="+mn-lt"/>
              </a:rPr>
              <a:t>seq</a:t>
            </a:r>
            <a:r>
              <a:rPr lang="en-US" altLang="zh-CN" sz="1600" dirty="0" smtClean="0">
                <a:latin typeface="+mn-lt"/>
              </a:rPr>
              <a:t> data analysis</a:t>
            </a:r>
            <a:endParaRPr lang="zh-CN" altLang="zh-CN" sz="16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err="1" smtClean="0">
                <a:latin typeface="+mn-lt"/>
              </a:rPr>
              <a:t>Methylation</a:t>
            </a:r>
            <a:r>
              <a:rPr lang="en-US" altLang="zh-CN" sz="1600" dirty="0" smtClean="0">
                <a:latin typeface="+mn-lt"/>
              </a:rPr>
              <a:t> </a:t>
            </a:r>
            <a:r>
              <a:rPr lang="en-US" altLang="zh-CN" sz="1600" dirty="0" err="1" smtClean="0">
                <a:latin typeface="+mn-lt"/>
              </a:rPr>
              <a:t>seq</a:t>
            </a:r>
            <a:r>
              <a:rPr lang="en-US" altLang="zh-CN" sz="1600" dirty="0" smtClean="0">
                <a:latin typeface="+mn-lt"/>
              </a:rPr>
              <a:t> data analysis</a:t>
            </a:r>
            <a:endParaRPr lang="zh-CN" altLang="zh-CN" sz="1600" dirty="0" smtClean="0">
              <a:latin typeface="+mn-lt"/>
            </a:endParaRPr>
          </a:p>
          <a:p>
            <a:endParaRPr lang="zh-CN" alt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293096"/>
            <a:ext cx="2016224" cy="130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5661248"/>
            <a:ext cx="2843808" cy="6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64088" y="6309320"/>
            <a:ext cx="1728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Nature Genetics 2012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0" y="115888"/>
            <a:ext cx="7740650" cy="7207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800" dirty="0" smtClean="0"/>
              <a:t>Distinguishing features of </a:t>
            </a:r>
            <a:br>
              <a:rPr lang="en-US" altLang="zh-CN" sz="2800" dirty="0" smtClean="0"/>
            </a:br>
            <a:r>
              <a:rPr lang="en-US" altLang="zh-CN" sz="2800" dirty="0" smtClean="0"/>
              <a:t>                 the biotechnical services at SBC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5364088" y="2996952"/>
          <a:ext cx="3552056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79388" y="2205038"/>
            <a:ext cx="633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B050"/>
                </a:solidFill>
              </a:rPr>
              <a:t>Flexibility: </a:t>
            </a:r>
            <a:r>
              <a:rPr lang="en-US" altLang="zh-CN" sz="2000">
                <a:solidFill>
                  <a:srgbClr val="00B050"/>
                </a:solidFill>
              </a:rPr>
              <a:t>multiple platforms, species, formats and forms</a:t>
            </a:r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179388" y="4941888"/>
            <a:ext cx="6553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rgbClr val="9900CC"/>
                </a:solidFill>
              </a:rPr>
              <a:t>Stability: </a:t>
            </a:r>
            <a:r>
              <a:rPr lang="en-US" altLang="zh-CN" dirty="0">
                <a:solidFill>
                  <a:srgbClr val="9900CC"/>
                </a:solidFill>
              </a:rPr>
              <a:t>More than 10 years established technology platforms, </a:t>
            </a:r>
          </a:p>
          <a:p>
            <a:r>
              <a:rPr lang="en-US" altLang="zh-CN" dirty="0" smtClean="0">
                <a:solidFill>
                  <a:srgbClr val="9900CC"/>
                </a:solidFill>
              </a:rPr>
              <a:t>engaged </a:t>
            </a:r>
            <a:r>
              <a:rPr lang="en-US" altLang="zh-CN" dirty="0">
                <a:solidFill>
                  <a:srgbClr val="9900CC"/>
                </a:solidFill>
              </a:rPr>
              <a:t>technical services </a:t>
            </a:r>
            <a:r>
              <a:rPr lang="en-US" altLang="zh-CN" dirty="0" smtClean="0">
                <a:solidFill>
                  <a:srgbClr val="9900CC"/>
                </a:solidFill>
              </a:rPr>
              <a:t>with well trained staff,  custom supports, marketing/sales network and QA systems.</a:t>
            </a:r>
            <a:endParaRPr lang="zh-CN" altLang="zh-CN" dirty="0">
              <a:solidFill>
                <a:srgbClr val="9900CC"/>
              </a:solidFill>
            </a:endParaRP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179388" y="2781300"/>
            <a:ext cx="699611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b="1" dirty="0">
                <a:latin typeface="+mn-lt"/>
                <a:ea typeface="宋体" pitchFamily="2" charset="-122"/>
              </a:rPr>
              <a:t>Multiple platforms </a:t>
            </a:r>
            <a:r>
              <a:rPr lang="en-US" altLang="zh-CN" sz="1400" dirty="0">
                <a:latin typeface="+mn-lt"/>
                <a:ea typeface="宋体" pitchFamily="2" charset="-122"/>
              </a:rPr>
              <a:t>: </a:t>
            </a:r>
            <a:r>
              <a:rPr lang="en-US" altLang="zh-CN" sz="1400" dirty="0" err="1">
                <a:latin typeface="+mn-lt"/>
                <a:ea typeface="微软雅黑" pitchFamily="34" charset="-122"/>
              </a:rPr>
              <a:t>Affymetrix</a:t>
            </a:r>
            <a:r>
              <a:rPr lang="zh-CN" altLang="en-US" sz="1400" dirty="0">
                <a:latin typeface="+mn-lt"/>
                <a:ea typeface="微软雅黑" pitchFamily="34" charset="-122"/>
              </a:rPr>
              <a:t>、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Agilent</a:t>
            </a:r>
            <a:r>
              <a:rPr lang="zh-CN" altLang="en-US" sz="1400" dirty="0">
                <a:latin typeface="+mn-lt"/>
                <a:ea typeface="微软雅黑" pitchFamily="34" charset="-122"/>
              </a:rPr>
              <a:t>、</a:t>
            </a:r>
            <a:r>
              <a:rPr lang="en-US" altLang="zh-CN" sz="1400" dirty="0" err="1">
                <a:latin typeface="+mn-lt"/>
                <a:ea typeface="微软雅黑" pitchFamily="34" charset="-122"/>
              </a:rPr>
              <a:t>Illumina</a:t>
            </a:r>
            <a:r>
              <a:rPr lang="zh-CN" altLang="en-US" sz="1400" dirty="0">
                <a:latin typeface="+mn-lt"/>
                <a:ea typeface="微软雅黑" pitchFamily="34" charset="-122"/>
              </a:rPr>
              <a:t>、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Life Technologies</a:t>
            </a:r>
            <a:r>
              <a:rPr lang="zh-CN" altLang="en-US" sz="1400" dirty="0">
                <a:latin typeface="+mn-lt"/>
                <a:ea typeface="微软雅黑" pitchFamily="34" charset="-122"/>
              </a:rPr>
              <a:t>、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Roche</a:t>
            </a:r>
            <a:r>
              <a:rPr lang="zh-CN" altLang="en-US" sz="1400" dirty="0">
                <a:latin typeface="+mn-lt"/>
                <a:ea typeface="微软雅黑" pitchFamily="34" charset="-122"/>
              </a:rPr>
              <a:t>、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SBC ……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b="1" dirty="0">
                <a:latin typeface="+mn-lt"/>
                <a:ea typeface="宋体" pitchFamily="2" charset="-122"/>
              </a:rPr>
              <a:t>A variety of Technologies</a:t>
            </a:r>
            <a:r>
              <a:rPr lang="zh-CN" altLang="en-US" sz="1400" dirty="0">
                <a:latin typeface="+mn-lt"/>
                <a:ea typeface="微软雅黑" pitchFamily="34" charset="-122"/>
              </a:rPr>
              <a:t>：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NGS, Microarray</a:t>
            </a:r>
            <a:r>
              <a:rPr lang="en-US" altLang="zh-CN" sz="1400" dirty="0" smtClean="0">
                <a:latin typeface="+mn-lt"/>
                <a:ea typeface="微软雅黑" pitchFamily="34" charset="-122"/>
              </a:rPr>
              <a:t>, </a:t>
            </a:r>
            <a:r>
              <a:rPr lang="en-US" altLang="zh-CN" sz="1400" dirty="0" err="1" smtClean="0">
                <a:latin typeface="+mn-lt"/>
                <a:ea typeface="微软雅黑" pitchFamily="34" charset="-122"/>
              </a:rPr>
              <a:t>qPCR</a:t>
            </a:r>
            <a:r>
              <a:rPr lang="en-US" altLang="zh-CN" sz="1400" dirty="0" smtClean="0">
                <a:latin typeface="+mn-lt"/>
                <a:ea typeface="微软雅黑" pitchFamily="34" charset="-122"/>
              </a:rPr>
              <a:t>, FISH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, IHC…….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b="1" dirty="0">
                <a:latin typeface="+mn-lt"/>
                <a:ea typeface="宋体" pitchFamily="2" charset="-122"/>
              </a:rPr>
              <a:t>A variety of species </a:t>
            </a:r>
            <a:r>
              <a:rPr lang="en-US" altLang="zh-CN" sz="1400" dirty="0">
                <a:latin typeface="+mn-lt"/>
                <a:ea typeface="宋体" pitchFamily="2" charset="-122"/>
              </a:rPr>
              <a:t>:  Animals, 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plants , </a:t>
            </a:r>
            <a:r>
              <a:rPr lang="en-US" altLang="zh-CN" sz="1400" dirty="0" smtClean="0">
                <a:latin typeface="+mn-lt"/>
                <a:ea typeface="微软雅黑" pitchFamily="34" charset="-122"/>
              </a:rPr>
              <a:t>Microorganisms……</a:t>
            </a:r>
            <a:endParaRPr lang="en-US" altLang="zh-CN" sz="1400" dirty="0">
              <a:latin typeface="+mn-lt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b="1" dirty="0">
                <a:latin typeface="+mn-lt"/>
                <a:ea typeface="宋体" pitchFamily="2" charset="-122"/>
              </a:rPr>
              <a:t>A variety of applications: 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Human diseases</a:t>
            </a:r>
            <a:r>
              <a:rPr lang="zh-CN" altLang="en-US" sz="1400" dirty="0" smtClean="0">
                <a:latin typeface="+mn-lt"/>
                <a:ea typeface="微软雅黑" pitchFamily="34" charset="-122"/>
              </a:rPr>
              <a:t>，</a:t>
            </a:r>
            <a:r>
              <a:rPr lang="en-US" altLang="zh-CN" sz="1400" dirty="0" smtClean="0">
                <a:latin typeface="+mn-lt"/>
                <a:ea typeface="宋体" pitchFamily="2" charset="-122"/>
              </a:rPr>
              <a:t>animal </a:t>
            </a:r>
            <a:r>
              <a:rPr lang="en-US" altLang="zh-CN" sz="1400" dirty="0">
                <a:latin typeface="+mn-lt"/>
                <a:ea typeface="宋体" pitchFamily="2" charset="-122"/>
              </a:rPr>
              <a:t>and plant diseases and breeding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…….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b="1" dirty="0">
                <a:latin typeface="+mn-lt"/>
                <a:ea typeface="宋体" pitchFamily="2" charset="-122"/>
              </a:rPr>
              <a:t>A variety of formats</a:t>
            </a:r>
            <a:r>
              <a:rPr lang="zh-CN" altLang="en-US" sz="1400" b="1" dirty="0">
                <a:latin typeface="+mn-lt"/>
                <a:ea typeface="微软雅黑" pitchFamily="34" charset="-122"/>
              </a:rPr>
              <a:t>：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1×</a:t>
            </a:r>
            <a:r>
              <a:rPr lang="zh-CN" altLang="en-US" sz="1400" dirty="0">
                <a:latin typeface="+mn-lt"/>
                <a:ea typeface="微软雅黑" pitchFamily="34" charset="-122"/>
              </a:rPr>
              <a:t>，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2×</a:t>
            </a:r>
            <a:r>
              <a:rPr lang="zh-CN" altLang="en-US" sz="1400" dirty="0">
                <a:latin typeface="+mn-lt"/>
                <a:ea typeface="微软雅黑" pitchFamily="34" charset="-122"/>
              </a:rPr>
              <a:t>，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4×</a:t>
            </a:r>
            <a:r>
              <a:rPr lang="zh-CN" altLang="en-US" sz="1400" dirty="0">
                <a:latin typeface="+mn-lt"/>
                <a:ea typeface="微软雅黑" pitchFamily="34" charset="-122"/>
              </a:rPr>
              <a:t>，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8×</a:t>
            </a:r>
            <a:r>
              <a:rPr lang="zh-CN" altLang="en-US" sz="1400" dirty="0">
                <a:latin typeface="+mn-lt"/>
                <a:ea typeface="微软雅黑" pitchFamily="34" charset="-122"/>
              </a:rPr>
              <a:t>，</a:t>
            </a:r>
            <a:r>
              <a:rPr lang="en-US" altLang="zh-CN" sz="1400" dirty="0">
                <a:latin typeface="+mn-lt"/>
                <a:ea typeface="微软雅黑" pitchFamily="34" charset="-122"/>
              </a:rPr>
              <a:t>12× ……</a:t>
            </a:r>
            <a:endParaRPr lang="zh-CN" altLang="en-US" sz="1400" dirty="0">
              <a:latin typeface="+mn-lt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b="1" dirty="0">
                <a:latin typeface="+mn-lt"/>
                <a:ea typeface="宋体" pitchFamily="2" charset="-122"/>
              </a:rPr>
              <a:t>A variety of forms</a:t>
            </a:r>
            <a:r>
              <a:rPr lang="zh-CN" altLang="en-US" sz="1400" b="1" dirty="0">
                <a:latin typeface="+mn-lt"/>
                <a:ea typeface="微软雅黑" pitchFamily="34" charset="-122"/>
              </a:rPr>
              <a:t>：</a:t>
            </a:r>
            <a:r>
              <a:rPr lang="en-US" altLang="zh-CN" sz="1400" b="1" dirty="0">
                <a:latin typeface="+mn-lt"/>
                <a:ea typeface="宋体" pitchFamily="2" charset="-122"/>
              </a:rPr>
              <a:t> </a:t>
            </a:r>
            <a:r>
              <a:rPr lang="en-US" altLang="zh-CN" sz="1400" dirty="0">
                <a:latin typeface="+mn-lt"/>
                <a:ea typeface="宋体" pitchFamily="2" charset="-122"/>
              </a:rPr>
              <a:t>Commercial products + custom products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6386230"/>
            <a:ext cx="8724727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600" dirty="0"/>
              <a:t>Since 2004, SBC and its clients </a:t>
            </a:r>
            <a:r>
              <a:rPr lang="en-US" altLang="zh-CN" sz="1600" dirty="0" smtClean="0">
                <a:ea typeface="微软雅黑" pitchFamily="34" charset="-122"/>
              </a:rPr>
              <a:t>have published &gt;500 </a:t>
            </a:r>
            <a:r>
              <a:rPr lang="en-US" altLang="zh-CN" sz="1600" dirty="0">
                <a:ea typeface="微软雅黑" pitchFamily="34" charset="-122"/>
              </a:rPr>
              <a:t>papers </a:t>
            </a:r>
            <a:r>
              <a:rPr lang="en-US" altLang="zh-CN" sz="1600" dirty="0" smtClean="0">
                <a:ea typeface="微软雅黑" pitchFamily="34" charset="-122"/>
              </a:rPr>
              <a:t>with total impact factor &gt;2000</a:t>
            </a:r>
            <a:endParaRPr lang="zh-CN" altLang="en-US" sz="1600" dirty="0">
              <a:ea typeface="微软雅黑" pitchFamily="34" charset="-122"/>
              <a:cs typeface="Arial" charset="0"/>
            </a:endParaRPr>
          </a:p>
        </p:txBody>
      </p:sp>
      <p:sp>
        <p:nvSpPr>
          <p:cNvPr id="34826" name="矩形 9"/>
          <p:cNvSpPr>
            <a:spLocks noChangeArrowheads="1"/>
          </p:cNvSpPr>
          <p:nvPr/>
        </p:nvSpPr>
        <p:spPr bwMode="auto">
          <a:xfrm>
            <a:off x="179388" y="1196975"/>
            <a:ext cx="792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Integrated and high-throughput: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Genomics-</a:t>
            </a:r>
            <a:r>
              <a:rPr lang="en-US" altLang="zh-CN" sz="2400" b="1" dirty="0" err="1">
                <a:solidFill>
                  <a:srgbClr val="C00000"/>
                </a:solidFill>
              </a:rPr>
              <a:t>Transcriptomics</a:t>
            </a:r>
            <a:r>
              <a:rPr lang="en-US" altLang="zh-CN" sz="2400" b="1" dirty="0">
                <a:solidFill>
                  <a:srgbClr val="C00000"/>
                </a:solidFill>
              </a:rPr>
              <a:t>-</a:t>
            </a:r>
            <a:r>
              <a:rPr lang="en-US" altLang="zh-CN" sz="2400" b="1" dirty="0" err="1">
                <a:solidFill>
                  <a:srgbClr val="C00000"/>
                </a:solidFill>
              </a:rPr>
              <a:t>Epigenomics</a:t>
            </a:r>
            <a:r>
              <a:rPr lang="en-US" altLang="zh-CN" sz="2400" b="1" dirty="0">
                <a:solidFill>
                  <a:srgbClr val="C00000"/>
                </a:solidFill>
              </a:rPr>
              <a:t>-Proteomics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IT Support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       </a:t>
            </a:r>
            <a:endParaRPr lang="zh-CN" altLang="en-US" dirty="0"/>
          </a:p>
        </p:txBody>
      </p:sp>
      <p:sp>
        <p:nvSpPr>
          <p:cNvPr id="4" name="TextBox 48"/>
          <p:cNvSpPr txBox="1">
            <a:spLocks noChangeArrowheads="1"/>
          </p:cNvSpPr>
          <p:nvPr/>
        </p:nvSpPr>
        <p:spPr bwMode="auto">
          <a:xfrm>
            <a:off x="467544" y="1340768"/>
            <a:ext cx="8280400" cy="3381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 smtClean="0">
                <a:solidFill>
                  <a:srgbClr val="C00000"/>
                </a:solidFill>
              </a:rPr>
              <a:t>Hardware - high performance computing system + high speed network + efficient data storage   </a:t>
            </a:r>
            <a:endParaRPr lang="en-US" altLang="zh-CN" sz="1600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异地备份-安装工作3服务器位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04864"/>
            <a:ext cx="158417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21" name="组合 20"/>
          <p:cNvGrpSpPr/>
          <p:nvPr/>
        </p:nvGrpSpPr>
        <p:grpSpPr>
          <a:xfrm>
            <a:off x="323528" y="2204864"/>
            <a:ext cx="8571571" cy="3476079"/>
            <a:chOff x="323528" y="2204864"/>
            <a:chExt cx="8571571" cy="3476079"/>
          </a:xfrm>
        </p:grpSpPr>
        <p:pic>
          <p:nvPicPr>
            <p:cNvPr id="5" name="Picture 7" descr="1204_1347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204864"/>
              <a:ext cx="1944142" cy="23814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6" name="Picture 4" descr="异地备份-无锡电信机房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8304" y="2204864"/>
              <a:ext cx="1586795" cy="23042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5940152" y="4941168"/>
              <a:ext cx="2808288" cy="739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Data Backup Facility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China Telecom in </a:t>
              </a:r>
              <a:r>
                <a:rPr lang="en-US" altLang="zh-CN" sz="1200" b="1" dirty="0" err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WuXi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, </a:t>
              </a:r>
              <a:r>
                <a:rPr lang="en-US" altLang="zh-CN" sz="12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(Jiangsu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) </a:t>
              </a:r>
              <a:endParaRPr lang="zh-CN" altLang="en-US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528" y="5085184"/>
              <a:ext cx="2016224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IT 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Center </a:t>
              </a:r>
              <a:r>
                <a:rPr lang="en-US" altLang="zh-CN" sz="12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in SBC </a:t>
              </a:r>
              <a:endParaRPr lang="zh-CN" altLang="en-US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699792" y="2288541"/>
              <a:ext cx="2592288" cy="1754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 marL="176213" indent="-176213">
                <a:buFont typeface="Arial" charset="0"/>
                <a:buChar char="•"/>
              </a:pPr>
              <a:r>
                <a:rPr lang="en-US" altLang="zh-CN" dirty="0" smtClean="0">
                  <a:solidFill>
                    <a:srgbClr val="000000"/>
                  </a:solidFill>
                  <a:ea typeface="楷体_GB2312" pitchFamily="49" charset="-122"/>
                </a:rPr>
                <a:t>Data </a:t>
              </a:r>
              <a:r>
                <a:rPr lang="en-US" altLang="zh-CN" dirty="0">
                  <a:solidFill>
                    <a:srgbClr val="000000"/>
                  </a:solidFill>
                  <a:ea typeface="楷体_GB2312" pitchFamily="49" charset="-122"/>
                </a:rPr>
                <a:t>mining, storage, backup, and transfer under secured </a:t>
              </a:r>
              <a:r>
                <a:rPr lang="en-US" altLang="zh-CN" dirty="0" smtClean="0">
                  <a:solidFill>
                    <a:srgbClr val="000000"/>
                  </a:solidFill>
                  <a:ea typeface="楷体_GB2312" pitchFamily="49" charset="-122"/>
                </a:rPr>
                <a:t>controls</a:t>
              </a:r>
            </a:p>
            <a:p>
              <a:pPr marL="176213" indent="-176213">
                <a:buFont typeface="Arial" charset="0"/>
                <a:buChar char="•"/>
              </a:pPr>
              <a:endParaRPr lang="en-US" altLang="zh-CN" dirty="0">
                <a:solidFill>
                  <a:srgbClr val="000000"/>
                </a:solidFill>
                <a:ea typeface="楷体_GB2312" pitchFamily="49" charset="-122"/>
              </a:endParaRPr>
            </a:p>
            <a:p>
              <a:pPr>
                <a:buFont typeface="Arial" charset="0"/>
                <a:buChar char="•"/>
              </a:pPr>
              <a:r>
                <a:rPr lang="en-US" altLang="zh-CN" i="1" dirty="0" smtClean="0"/>
                <a:t>  </a:t>
              </a:r>
              <a:r>
                <a:rPr lang="en-US" altLang="zh-CN" dirty="0" smtClean="0">
                  <a:solidFill>
                    <a:srgbClr val="000000"/>
                  </a:solidFill>
                </a:rPr>
                <a:t>Part </a:t>
              </a:r>
              <a:r>
                <a:rPr lang="en-US" altLang="zh-CN" dirty="0">
                  <a:solidFill>
                    <a:srgbClr val="000000"/>
                  </a:solidFill>
                </a:rPr>
                <a:t>11 like compliance </a:t>
              </a:r>
            </a:p>
            <a:p>
              <a:endParaRPr lang="en-US" altLang="zh-CN" dirty="0">
                <a:solidFill>
                  <a:srgbClr val="000000"/>
                </a:solidFill>
                <a:ea typeface="楷体_GB2312" pitchFamily="49" charset="-122"/>
              </a:endParaRPr>
            </a:p>
          </p:txBody>
        </p:sp>
        <p:sp>
          <p:nvSpPr>
            <p:cNvPr id="19" name="左右箭头 18"/>
            <p:cNvSpPr/>
            <p:nvPr/>
          </p:nvSpPr>
          <p:spPr>
            <a:xfrm>
              <a:off x="3563888" y="5229200"/>
              <a:ext cx="1080120" cy="14401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/>
          <p:cNvSpPr txBox="1">
            <a:spLocks/>
          </p:cNvSpPr>
          <p:nvPr/>
        </p:nvSpPr>
        <p:spPr bwMode="auto">
          <a:xfrm>
            <a:off x="0" y="0"/>
            <a:ext cx="8872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  Sample Logistics</a:t>
            </a:r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68313" y="1268413"/>
            <a:ext cx="81359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n-lt"/>
                <a:ea typeface="宋体" pitchFamily="2" charset="-122"/>
                <a:cs typeface="Arial" charset="0"/>
              </a:rPr>
              <a:t>Origin of samples – </a:t>
            </a:r>
            <a:r>
              <a:rPr lang="en-US" altLang="zh-CN" sz="2400" dirty="0" smtClean="0">
                <a:latin typeface="+mn-lt"/>
                <a:ea typeface="宋体" pitchFamily="2" charset="-122"/>
                <a:cs typeface="Arial" charset="0"/>
              </a:rPr>
              <a:t>inside and outside </a:t>
            </a:r>
            <a:r>
              <a:rPr lang="en-US" altLang="zh-CN" sz="2400" dirty="0">
                <a:latin typeface="+mn-lt"/>
                <a:ea typeface="宋体" pitchFamily="2" charset="-122"/>
                <a:cs typeface="Arial" charset="0"/>
              </a:rPr>
              <a:t>China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n-lt"/>
                <a:ea typeface="宋体" pitchFamily="2" charset="-122"/>
                <a:cs typeface="Arial" charset="0"/>
              </a:rPr>
              <a:t>Sample import, green channel permit logistics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n-lt"/>
                <a:ea typeface="宋体" pitchFamily="2" charset="-122"/>
                <a:cs typeface="Arial" charset="0"/>
              </a:rPr>
              <a:t>Samples are shipped at customer specified temperatures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n-lt"/>
                <a:ea typeface="宋体" pitchFamily="2" charset="-122"/>
                <a:cs typeface="Arial" charset="0"/>
              </a:rPr>
              <a:t>All outside China sample shipments – World Courier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dirty="0" err="1">
                <a:latin typeface="+mn-lt"/>
                <a:ea typeface="宋体" pitchFamily="2" charset="-122"/>
                <a:cs typeface="Arial" charset="0"/>
              </a:rPr>
              <a:t>Anonymization</a:t>
            </a:r>
            <a:r>
              <a:rPr lang="en-US" altLang="zh-CN" sz="2400" dirty="0">
                <a:latin typeface="+mn-lt"/>
                <a:ea typeface="宋体" pitchFamily="2" charset="-122"/>
                <a:cs typeface="Arial" charset="0"/>
              </a:rPr>
              <a:t> or de-identification of samples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n-lt"/>
                <a:ea typeface="宋体" pitchFamily="2" charset="-122"/>
                <a:cs typeface="Arial" charset="0"/>
              </a:rPr>
              <a:t>Well established sample handling protocols in the laboratories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n-lt"/>
                <a:ea typeface="宋体" pitchFamily="2" charset="-122"/>
                <a:cs typeface="Arial" charset="0"/>
              </a:rPr>
              <a:t>Specific freezer operation  and maintenance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n-lt"/>
                <a:ea typeface="宋体" pitchFamily="2" charset="-122"/>
                <a:cs typeface="Arial" charset="0"/>
              </a:rPr>
              <a:t>Documentation of storage and withdrawal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n-lt"/>
                <a:ea typeface="宋体" pitchFamily="2" charset="-122"/>
                <a:cs typeface="Arial" charset="0"/>
              </a:rPr>
              <a:t>Sample destruction logistics</a:t>
            </a:r>
            <a:endParaRPr lang="en-US" altLang="zh-CN" sz="24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Verdana" pitchFamily="34" charset="0"/>
              <a:buNone/>
              <a:defRPr/>
            </a:pPr>
            <a:endParaRPr lang="en-US" altLang="zh-CN" sz="22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zh-CN" altLang="en-US" sz="22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632700" cy="922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Quality Assurance System in SBC</a:t>
            </a:r>
            <a:endParaRPr lang="zh-CN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251520" y="1412776"/>
            <a:ext cx="8497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微软雅黑" pitchFamily="34" charset="-122"/>
              <a:buChar char="※"/>
            </a:pPr>
            <a:r>
              <a:rPr lang="en-US" altLang="zh-CN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Strict </a:t>
            </a:r>
            <a:r>
              <a:rPr lang="en-US" altLang="zh-CN" sz="1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quality standards: we monitor </a:t>
            </a:r>
            <a:r>
              <a:rPr lang="en-US" altLang="zh-CN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sample management, project processes  and lab </a:t>
            </a:r>
            <a:r>
              <a:rPr lang="en-US" altLang="zh-CN" sz="1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tests strictly following 128 SOPs. </a:t>
            </a:r>
          </a:p>
          <a:p>
            <a:endParaRPr lang="en-US" altLang="zh-CN" sz="16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1313" indent="-341313">
              <a:buFont typeface="微软雅黑" pitchFamily="34" charset="-122"/>
              <a:buChar char="※"/>
            </a:pPr>
            <a:r>
              <a:rPr lang="en-US" altLang="zh-CN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Complete </a:t>
            </a:r>
            <a:r>
              <a:rPr lang="en-US" altLang="zh-CN" sz="1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experimental records: ensure all the records available for </a:t>
            </a:r>
            <a:r>
              <a:rPr lang="en-US" altLang="zh-CN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backtracking</a:t>
            </a:r>
            <a:r>
              <a:rPr lang="en-US" altLang="zh-CN" sz="1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buFont typeface="微软雅黑" pitchFamily="34" charset="-122"/>
              <a:buChar char="※"/>
            </a:pPr>
            <a:endParaRPr lang="zh-CN" altLang="zh-CN" sz="16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1313" indent="-341313">
              <a:buFont typeface="微软雅黑" pitchFamily="34" charset="-122"/>
              <a:buChar char="※"/>
            </a:pPr>
            <a:r>
              <a:rPr lang="en-US" altLang="zh-CN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Multiple </a:t>
            </a:r>
            <a:r>
              <a:rPr lang="en-US" altLang="zh-CN" sz="1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quality controls (3-step QC): QC on lab test, data analysis and project </a:t>
            </a:r>
            <a:r>
              <a:rPr lang="en-US" altLang="zh-CN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management</a:t>
            </a:r>
            <a:r>
              <a:rPr lang="en-US" altLang="zh-CN" sz="1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 to ensure high quality data.</a:t>
            </a:r>
            <a:endParaRPr lang="zh-CN" altLang="zh-CN" sz="16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17032"/>
            <a:ext cx="87849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Certificates and Accreditations </a:t>
            </a:r>
            <a:r>
              <a:rPr lang="en-US" altLang="zh-CN" sz="2000" dirty="0" smtClean="0"/>
              <a:t>(selected)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12875"/>
            <a:ext cx="8229352" cy="4680421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Certificate of ISO 9001:2008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Business License 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Clinical lab License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</a:rPr>
              <a:t>Certified Clinical PCR Testing Lab</a:t>
            </a:r>
            <a:endParaRPr lang="en-US" altLang="zh-CN" sz="1600" dirty="0" smtClean="0">
              <a:latin typeface="+mn-lt"/>
              <a:ea typeface="+mn-ea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Trade License</a:t>
            </a:r>
            <a:r>
              <a:rPr lang="en-US" altLang="zh-CN" sz="1600" i="1" dirty="0" smtClean="0">
                <a:latin typeface="+mn-lt"/>
                <a:ea typeface="+mn-ea"/>
              </a:rPr>
              <a:t> </a:t>
            </a:r>
            <a:endParaRPr lang="en-US" altLang="zh-CN" sz="1600" dirty="0" smtClean="0">
              <a:latin typeface="+mn-lt"/>
              <a:ea typeface="+mn-ea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Custom Import and Export Business Certificate 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Custom Clearance Certificate 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Certificate of High-tech Enterprises </a:t>
            </a:r>
            <a:endParaRPr lang="zh-CN" altLang="zh-CN" sz="1600" dirty="0" smtClean="0">
              <a:latin typeface="+mn-lt"/>
              <a:ea typeface="+mn-ea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zh-CN" sz="1600" dirty="0" smtClean="0">
                <a:latin typeface="+mn-lt"/>
                <a:ea typeface="+mn-ea"/>
              </a:rPr>
              <a:t>Certificated Key Service Outsourcing Enterprises in Shanghai  </a:t>
            </a:r>
            <a:endParaRPr lang="en-US" altLang="zh-CN" sz="1600" dirty="0" smtClean="0">
              <a:latin typeface="+mn-lt"/>
              <a:ea typeface="+mn-ea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Certificate of Shanghai Pathogenic Microbiology Laboratory  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Certificate of Pilot Company in the Inspection and Quarantine Reform Program  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Certificate of </a:t>
            </a:r>
            <a:r>
              <a:rPr lang="en-US" altLang="zh-CN" sz="1600" dirty="0" err="1" smtClean="0">
                <a:latin typeface="+mn-lt"/>
                <a:ea typeface="+mn-ea"/>
              </a:rPr>
              <a:t>Affymetrix</a:t>
            </a:r>
            <a:r>
              <a:rPr lang="en-US" altLang="zh-CN" sz="1600" dirty="0" smtClean="0">
                <a:latin typeface="+mn-lt"/>
                <a:ea typeface="+mn-ea"/>
              </a:rPr>
              <a:t> DMIT Array Accuracy Training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Applied </a:t>
            </a:r>
            <a:r>
              <a:rPr lang="en-US" altLang="zh-CN" sz="1600" dirty="0" err="1" smtClean="0">
                <a:latin typeface="+mn-lt"/>
                <a:ea typeface="+mn-ea"/>
              </a:rPr>
              <a:t>Biosystems</a:t>
            </a:r>
            <a:r>
              <a:rPr lang="en-US" altLang="zh-CN" sz="1600" dirty="0" smtClean="0">
                <a:latin typeface="+mn-lt"/>
                <a:ea typeface="+mn-ea"/>
              </a:rPr>
              <a:t> </a:t>
            </a:r>
            <a:r>
              <a:rPr lang="en-US" altLang="zh-CN" sz="1600" dirty="0" err="1" smtClean="0">
                <a:latin typeface="+mn-lt"/>
                <a:ea typeface="+mn-ea"/>
              </a:rPr>
              <a:t>SOLiD</a:t>
            </a:r>
            <a:r>
              <a:rPr lang="en-US" altLang="zh-CN" sz="1600" dirty="0" smtClean="0">
                <a:latin typeface="+mn-lt"/>
                <a:ea typeface="+mn-ea"/>
              </a:rPr>
              <a:t> Demo lab  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Certificated </a:t>
            </a:r>
            <a:r>
              <a:rPr lang="en-US" altLang="zh-CN" sz="1600" dirty="0" err="1" smtClean="0">
                <a:latin typeface="+mn-lt"/>
                <a:ea typeface="+mn-ea"/>
              </a:rPr>
              <a:t>GeneChip</a:t>
            </a:r>
            <a:r>
              <a:rPr lang="en-US" altLang="zh-CN" sz="1600" dirty="0" smtClean="0">
                <a:latin typeface="+mn-lt"/>
                <a:ea typeface="+mn-ea"/>
              </a:rPr>
              <a:t> Services Provider by Agilent  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Certificated </a:t>
            </a:r>
            <a:r>
              <a:rPr lang="en-US" altLang="zh-CN" sz="1600" dirty="0" err="1" smtClean="0">
                <a:latin typeface="+mn-lt"/>
                <a:ea typeface="+mn-ea"/>
              </a:rPr>
              <a:t>GeneChip</a:t>
            </a:r>
            <a:r>
              <a:rPr lang="en-US" altLang="zh-CN" sz="1600" dirty="0" smtClean="0">
                <a:latin typeface="+mn-lt"/>
                <a:ea typeface="+mn-ea"/>
              </a:rPr>
              <a:t> Services Provider by </a:t>
            </a:r>
            <a:r>
              <a:rPr lang="en-US" altLang="zh-CN" sz="1600" dirty="0" err="1" smtClean="0">
                <a:latin typeface="+mn-lt"/>
                <a:ea typeface="+mn-ea"/>
              </a:rPr>
              <a:t>Affymetrix</a:t>
            </a:r>
            <a:endParaRPr lang="en-US" altLang="zh-CN" sz="1600" dirty="0" smtClean="0">
              <a:latin typeface="+mn-lt"/>
              <a:ea typeface="+mn-ea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Certified Service Provider (</a:t>
            </a:r>
            <a:r>
              <a:rPr lang="en-US" altLang="zh-CN" sz="1600" dirty="0" err="1" smtClean="0">
                <a:latin typeface="+mn-lt"/>
                <a:ea typeface="+mn-ea"/>
              </a:rPr>
              <a:t>CSPro</a:t>
            </a:r>
            <a:r>
              <a:rPr lang="en-US" altLang="zh-CN" sz="1600" dirty="0" smtClean="0">
                <a:latin typeface="+mn-lt"/>
                <a:ea typeface="+mn-ea"/>
              </a:rPr>
              <a:t>) by </a:t>
            </a:r>
            <a:r>
              <a:rPr lang="en-US" altLang="zh-CN" sz="1600" dirty="0" err="1" smtClean="0">
                <a:latin typeface="+mn-lt"/>
                <a:ea typeface="+mn-ea"/>
              </a:rPr>
              <a:t>Illuminas</a:t>
            </a:r>
            <a:r>
              <a:rPr lang="en-US" altLang="zh-CN" sz="1600" dirty="0" smtClean="0">
                <a:latin typeface="+mn-lt"/>
                <a:ea typeface="+mn-ea"/>
              </a:rPr>
              <a:t>  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cs typeface="Arial" pitchFamily="34" charset="0"/>
              </a:rPr>
              <a:t>Supplier Award by Novartis 2012 </a:t>
            </a:r>
            <a:endParaRPr lang="en-US" altLang="zh-CN" sz="1600" dirty="0" smtClean="0">
              <a:latin typeface="+mn-lt"/>
              <a:ea typeface="+mn-ea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Award of Excellence/Agilent Best Certified Service Provider in Genomics  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Award of </a:t>
            </a:r>
            <a:r>
              <a:rPr lang="en-US" altLang="zh-CN" sz="1600" dirty="0" err="1" smtClean="0">
                <a:latin typeface="+mn-lt"/>
                <a:ea typeface="+mn-ea"/>
              </a:rPr>
              <a:t>Affymetrix</a:t>
            </a:r>
            <a:r>
              <a:rPr lang="en-US" altLang="zh-CN" sz="1600" dirty="0" smtClean="0">
                <a:latin typeface="+mn-lt"/>
                <a:ea typeface="+mn-ea"/>
              </a:rPr>
              <a:t> Service Provider of Excellence  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1600" dirty="0" smtClean="0">
                <a:latin typeface="+mn-lt"/>
                <a:ea typeface="+mn-ea"/>
              </a:rPr>
              <a:t>Award of Excellence/Agilent Best Distributor for Certified Service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354888" cy="9223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Control on Experiment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7950" y="2298700"/>
            <a:ext cx="4392613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SOP (ADM)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SOP (LAB)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SOP (IT)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Record of Documentation </a:t>
            </a:r>
            <a:br>
              <a:rPr lang="en-US" altLang="zh-CN" sz="1200" b="1" u="sng">
                <a:latin typeface="Arial" charset="0"/>
                <a:cs typeface="Arial" charset="0"/>
              </a:rPr>
            </a:br>
            <a:r>
              <a:rPr lang="en-US" altLang="zh-CN" sz="1200" b="1" u="sng">
                <a:latin typeface="Arial" charset="0"/>
                <a:cs typeface="Arial" charset="0"/>
              </a:rPr>
              <a:t>Development/Revision   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Record of Document Review  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Record of Deviation Report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Record of Laboratory </a:t>
            </a:r>
            <a:br>
              <a:rPr lang="en-US" altLang="zh-CN" sz="1200" b="1" u="sng">
                <a:latin typeface="Arial" charset="0"/>
                <a:cs typeface="Arial" charset="0"/>
              </a:rPr>
            </a:br>
            <a:r>
              <a:rPr lang="en-US" altLang="zh-CN" sz="1200" b="1" u="sng">
                <a:latin typeface="Arial" charset="0"/>
                <a:cs typeface="Arial" charset="0"/>
              </a:rPr>
              <a:t>Incident Report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Records of ADM Document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Record of Equipment Calibration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SOP  Reading Training Record 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SOP Distribution and Return Record  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Internal Audit Document 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QA Audit Report 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Corrective Action Plan</a:t>
            </a:r>
          </a:p>
          <a:p>
            <a:pPr marL="365125" indent="-255588" eaLnBrk="0" hangingPunct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CN" sz="1200" b="1" u="sng">
                <a:latin typeface="Arial" charset="0"/>
                <a:cs typeface="Arial" charset="0"/>
              </a:rPr>
              <a:t>Customer Complaints 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50" y="1212850"/>
            <a:ext cx="4392613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Strict quality standards: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srgbClr val="002060"/>
                </a:solidFill>
                <a:ea typeface="微软雅黑" pitchFamily="34" charset="-122"/>
              </a:rPr>
              <a:t>Perform  lab tests strictly following 128 </a:t>
            </a:r>
            <a:r>
              <a:rPr lang="en-US" altLang="zh-CN" sz="1200" b="1" dirty="0">
                <a:solidFill>
                  <a:srgbClr val="002060"/>
                </a:solidFill>
              </a:rPr>
              <a:t>Chinese-English bilingual </a:t>
            </a:r>
            <a:r>
              <a:rPr lang="en-US" altLang="zh-CN" sz="1200" b="1" dirty="0">
                <a:solidFill>
                  <a:srgbClr val="002060"/>
                </a:solidFill>
                <a:ea typeface="微软雅黑" pitchFamily="34" charset="-122"/>
              </a:rPr>
              <a:t>SOPs.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3438" y="4868863"/>
            <a:ext cx="4392612" cy="800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Complete experimental records: </a:t>
            </a:r>
          </a:p>
          <a:p>
            <a:pPr>
              <a:defRPr/>
            </a:pPr>
            <a:r>
              <a:rPr lang="en-US" altLang="zh-CN" sz="1400" b="1" dirty="0">
                <a:solidFill>
                  <a:srgbClr val="002060"/>
                </a:solidFill>
                <a:ea typeface="微软雅黑" pitchFamily="34" charset="-122"/>
              </a:rPr>
              <a:t>Ensure all the records available for backtracking.</a:t>
            </a:r>
          </a:p>
          <a:p>
            <a:pPr>
              <a:lnSpc>
                <a:spcPct val="150000"/>
              </a:lnSpc>
              <a:defRPr/>
            </a:pPr>
            <a:endParaRPr lang="en-US" altLang="zh-CN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5732463"/>
            <a:ext cx="4392612" cy="7381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Multiple quality controls (3-step QC): </a:t>
            </a:r>
          </a:p>
          <a:p>
            <a:pPr>
              <a:defRPr/>
            </a:pPr>
            <a:r>
              <a:rPr lang="en-US" altLang="zh-CN" sz="1400" b="1" dirty="0">
                <a:solidFill>
                  <a:srgbClr val="002060"/>
                </a:solidFill>
                <a:ea typeface="微软雅黑" pitchFamily="34" charset="-122"/>
              </a:rPr>
              <a:t>QC on lab test, data analysis and project management, to ensure high quality </a:t>
            </a:r>
            <a:r>
              <a:rPr lang="en-US" altLang="zh-CN" sz="1400" b="1" dirty="0" smtClean="0">
                <a:solidFill>
                  <a:srgbClr val="002060"/>
                </a:solidFill>
                <a:ea typeface="微软雅黑" pitchFamily="34" charset="-122"/>
              </a:rPr>
              <a:t>data deliverable to clients</a:t>
            </a:r>
            <a:endParaRPr lang="zh-CN" altLang="zh-CN" sz="1400" b="1" dirty="0">
              <a:solidFill>
                <a:srgbClr val="002060"/>
              </a:solidFill>
              <a:ea typeface="微软雅黑" pitchFamily="34" charset="-122"/>
            </a:endParaRPr>
          </a:p>
        </p:txBody>
      </p:sp>
      <p:sp>
        <p:nvSpPr>
          <p:cNvPr id="28681" name="Rectangle 2"/>
          <p:cNvSpPr txBox="1">
            <a:spLocks/>
          </p:cNvSpPr>
          <p:nvPr/>
        </p:nvSpPr>
        <p:spPr bwMode="auto">
          <a:xfrm>
            <a:off x="4576763" y="11699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j-lt"/>
              </a:rPr>
              <a:t>Selected Administration SOPs</a:t>
            </a:r>
            <a:endParaRPr lang="zh-CN" altLang="en-US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43438" y="1481138"/>
            <a:ext cx="4392612" cy="3243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S0001 Quality Objective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S0002 Quality Assurance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S0003 Document Control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S0004 Format and Guidelines for Standard Operating Procedures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S0005 Document Control Numbering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S0006 QA Auditing Procedures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S0007 Security Assurance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S0008 Staff Training Management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S0009 QA Management Archival Process and Security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S0010 Records Management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S0011 Deviation Management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S0012 Laboratory Incidents Reports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S0013 Preparation for Quality Assurance Audits and Responding to Audit Reports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S0014 Supplier Assessment and Management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S0015 Management of Customer Complaints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S0016 Proficiency Testing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S1017 Business Continuity/Recovery Plan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S0018 Outsourcing Project Management 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S0019 Handling of  Fraud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S0021 Customer Satisfaction Survey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S0024 Quality Assurance and Performance Improvement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900" u="sng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S1044 Procedures for Sample Receiving, Storage, Delivery and Destroy </a:t>
            </a:r>
            <a:endParaRPr lang="en-US" altLang="zh-CN" sz="9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en-US" altLang="zh-CN" sz="9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zh-CN" sz="4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1403350" y="2397125"/>
            <a:ext cx="316865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22" name="Picture 2" descr="E:\Re_ 确认附件内容\updated\updated\docume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781300"/>
            <a:ext cx="15128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3" descr="E:\Re_ 确认附件内容\updated\updated\docume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860800"/>
            <a:ext cx="15128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3"/>
          <p:cNvSpPr>
            <a:spLocks noGrp="1"/>
          </p:cNvSpPr>
          <p:nvPr>
            <p:ph type="title" idx="4294967295"/>
          </p:nvPr>
        </p:nvSpPr>
        <p:spPr>
          <a:xfrm>
            <a:off x="93663" y="115888"/>
            <a:ext cx="7978775" cy="863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 smtClean="0">
                <a:latin typeface="Arial" charset="0"/>
                <a:ea typeface="黑体" pitchFamily="49" charset="-122"/>
                <a:cs typeface="Arial" charset="0"/>
              </a:rPr>
              <a:t>Data Management and Report </a:t>
            </a: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691680" y="3140968"/>
            <a:ext cx="5329238" cy="2068929"/>
            <a:chOff x="0" y="1758950"/>
            <a:chExt cx="5329238" cy="206892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/>
          </p:blipFill>
          <p:spPr>
            <a:xfrm>
              <a:off x="2771775" y="1758950"/>
              <a:ext cx="1247775" cy="1231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2" name="组合 21"/>
            <p:cNvGrpSpPr/>
            <p:nvPr/>
          </p:nvGrpSpPr>
          <p:grpSpPr>
            <a:xfrm>
              <a:off x="0" y="1758950"/>
              <a:ext cx="5329238" cy="2068929"/>
              <a:chOff x="0" y="1758950"/>
              <a:chExt cx="5329238" cy="2068929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4" cstate="print"/>
              <a:srcRect/>
              <a:stretch/>
            </p:blipFill>
            <p:spPr>
              <a:xfrm>
                <a:off x="107950" y="1758950"/>
                <a:ext cx="2533650" cy="17049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9947" name="TextBox 3"/>
              <p:cNvSpPr txBox="1">
                <a:spLocks noChangeArrowheads="1"/>
              </p:cNvSpPr>
              <p:nvPr/>
            </p:nvSpPr>
            <p:spPr bwMode="auto">
              <a:xfrm>
                <a:off x="0" y="3489325"/>
                <a:ext cx="32758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C00000"/>
                    </a:solidFill>
                  </a:rPr>
                  <a:t>Project </a:t>
                </a:r>
                <a:r>
                  <a:rPr lang="en-US" altLang="zh-CN" sz="1600" b="1" dirty="0">
                    <a:solidFill>
                      <a:srgbClr val="C00000"/>
                    </a:solidFill>
                  </a:rPr>
                  <a:t>summary report (hard copy)</a:t>
                </a:r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5" cstate="print"/>
              <a:srcRect/>
              <a:stretch/>
            </p:blipFill>
            <p:spPr>
              <a:xfrm>
                <a:off x="4114800" y="1758950"/>
                <a:ext cx="1214438" cy="12319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9950" name="TextBox 17"/>
              <p:cNvSpPr txBox="1">
                <a:spLocks noChangeArrowheads="1"/>
              </p:cNvSpPr>
              <p:nvPr/>
            </p:nvSpPr>
            <p:spPr bwMode="auto">
              <a:xfrm>
                <a:off x="3089275" y="3057525"/>
                <a:ext cx="2051050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1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Test report</a:t>
                </a:r>
                <a:r>
                  <a:rPr lang="zh-CN" altLang="en-US" sz="11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（</a:t>
                </a:r>
                <a:r>
                  <a:rPr lang="en-US" altLang="zh-CN" sz="11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e-copy</a:t>
                </a:r>
                <a:r>
                  <a:rPr lang="zh-CN" altLang="en-US" sz="11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）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55576" y="5373216"/>
            <a:ext cx="7560838" cy="969496"/>
            <a:chOff x="683568" y="3573016"/>
            <a:chExt cx="7739954" cy="969496"/>
          </a:xfrm>
        </p:grpSpPr>
        <p:sp>
          <p:nvSpPr>
            <p:cNvPr id="12" name="TextBox 11"/>
            <p:cNvSpPr txBox="1"/>
            <p:nvPr/>
          </p:nvSpPr>
          <p:spPr>
            <a:xfrm>
              <a:off x="683568" y="3789040"/>
              <a:ext cx="2211416" cy="4154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Data and test </a:t>
              </a:r>
              <a:r>
                <a:rPr lang="en-US" altLang="zh-CN" sz="14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report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22396" y="3573016"/>
              <a:ext cx="2801126" cy="9694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upload to secured FTP</a:t>
              </a:r>
              <a:endPara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dirty="0" smtClean="0">
                  <a:solidFill>
                    <a:schemeClr val="tx1"/>
                  </a:solidFill>
                  <a:ea typeface="微软雅黑" pitchFamily="34" charset="-122"/>
                </a:rPr>
                <a:t>following SOPs to </a:t>
              </a:r>
              <a:r>
                <a:rPr lang="en-US" altLang="zh-CN" sz="1200" b="1" dirty="0">
                  <a:solidFill>
                    <a:schemeClr val="tx1"/>
                  </a:solidFill>
                  <a:ea typeface="微软雅黑" pitchFamily="34" charset="-122"/>
                </a:rPr>
                <a:t>ensure account and data safety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395536" y="1196753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微软雅黑" pitchFamily="34" charset="-122"/>
              <a:buChar char="–"/>
            </a:pPr>
            <a:r>
              <a:rPr lang="en-US" altLang="zh-CN" sz="1600" dirty="0" smtClean="0">
                <a:latin typeface="+mn-lt"/>
                <a:cs typeface="Arial" charset="0"/>
              </a:rPr>
              <a:t>Data backup in our secured servers</a:t>
            </a:r>
          </a:p>
          <a:p>
            <a:pPr>
              <a:buFont typeface="微软雅黑" pitchFamily="34" charset="-122"/>
              <a:buChar char="–"/>
            </a:pPr>
            <a:r>
              <a:rPr lang="en-US" altLang="zh-CN" sz="1600" dirty="0" smtClean="0">
                <a:latin typeface="+mn-lt"/>
                <a:cs typeface="Arial" charset="0"/>
              </a:rPr>
              <a:t>Data management following Part11 guidelines</a:t>
            </a:r>
          </a:p>
          <a:p>
            <a:pPr>
              <a:buFont typeface="微软雅黑" pitchFamily="34" charset="-122"/>
              <a:buChar char="–"/>
            </a:pPr>
            <a:r>
              <a:rPr lang="en-US" altLang="zh-CN" sz="1600" dirty="0" smtClean="0">
                <a:latin typeface="+mn-lt"/>
                <a:cs typeface="Arial" charset="0"/>
              </a:rPr>
              <a:t>Data upload through our secured FTP or sponsors secured FTP</a:t>
            </a:r>
          </a:p>
          <a:p>
            <a:pPr>
              <a:buFont typeface="微软雅黑" pitchFamily="34" charset="-122"/>
              <a:buChar char="–"/>
            </a:pPr>
            <a:r>
              <a:rPr lang="en-US" altLang="zh-CN" sz="1600" dirty="0" smtClean="0">
                <a:latin typeface="+mn-lt"/>
                <a:cs typeface="Arial" charset="0"/>
              </a:rPr>
              <a:t>External hard disks/DVDs/CDs locked with pass code</a:t>
            </a:r>
          </a:p>
          <a:p>
            <a:pPr>
              <a:buFont typeface="微软雅黑" pitchFamily="34" charset="-122"/>
              <a:buChar char="–"/>
            </a:pPr>
            <a:r>
              <a:rPr lang="en-US" altLang="zh-CN" sz="1600" dirty="0" smtClean="0">
                <a:latin typeface="+mn-lt"/>
                <a:cs typeface="Arial" charset="0"/>
              </a:rPr>
              <a:t>Email for small size data files with pass code</a:t>
            </a:r>
          </a:p>
          <a:p>
            <a:pPr marL="109538" indent="-109538">
              <a:buFont typeface="微软雅黑" pitchFamily="34" charset="-122"/>
              <a:buChar char="–"/>
            </a:pPr>
            <a:r>
              <a:rPr lang="en-US" altLang="zh-CN" sz="1600" dirty="0" smtClean="0">
                <a:latin typeface="+mn-lt"/>
                <a:ea typeface="微软雅黑" pitchFamily="34" charset="-122"/>
              </a:rPr>
              <a:t>Our IT system strictly protect data and ensure analysis, storage, backup and transportation safety </a:t>
            </a:r>
            <a:r>
              <a:rPr lang="zh-CN" altLang="en-US" sz="1600" dirty="0" smtClean="0">
                <a:latin typeface="+mn-lt"/>
                <a:ea typeface="微软雅黑" pitchFamily="34" charset="-122"/>
              </a:rPr>
              <a:t> </a:t>
            </a:r>
            <a:endParaRPr lang="en-US" altLang="zh-CN" sz="1600" dirty="0" smtClean="0">
              <a:latin typeface="+mn-lt"/>
              <a:ea typeface="微软雅黑" pitchFamily="34" charset="-122"/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3203848" y="5733256"/>
            <a:ext cx="20882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323850" y="1125538"/>
            <a:ext cx="8569325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C00000"/>
                </a:solidFill>
                <a:latin typeface="+mn-lt"/>
                <a:ea typeface="微软雅黑" pitchFamily="34" charset="-122"/>
                <a:cs typeface="Arial" charset="0"/>
              </a:rPr>
              <a:t>Shanghai Biochip Co., Ltd. / National Engineering Center for Biochip at Shanghai         </a:t>
            </a:r>
            <a:r>
              <a:rPr lang="zh-CN" altLang="en-US" b="1" dirty="0">
                <a:solidFill>
                  <a:srgbClr val="C00000"/>
                </a:solidFill>
                <a:latin typeface="+mn-lt"/>
                <a:ea typeface="微软雅黑" pitchFamily="34" charset="-122"/>
                <a:cs typeface="Arial" charset="0"/>
              </a:rPr>
              <a:t> </a:t>
            </a:r>
            <a:r>
              <a:rPr lang="zh-CN" altLang="en-US" b="1" dirty="0" smtClean="0">
                <a:solidFill>
                  <a:srgbClr val="C00000"/>
                </a:solidFill>
                <a:latin typeface="+mn-lt"/>
                <a:ea typeface="微软雅黑" pitchFamily="34" charset="-122"/>
                <a:cs typeface="Arial" charset="0"/>
              </a:rPr>
              <a:t>  </a:t>
            </a:r>
            <a:r>
              <a:rPr lang="en-US" altLang="zh-CN" b="1" dirty="0" smtClean="0">
                <a:solidFill>
                  <a:srgbClr val="C00000"/>
                </a:solidFill>
                <a:latin typeface="+mn-lt"/>
                <a:ea typeface="微软雅黑" pitchFamily="34" charset="-122"/>
                <a:cs typeface="Arial" charset="0"/>
              </a:rPr>
              <a:t>: </a:t>
            </a:r>
            <a:endParaRPr lang="en-US" altLang="zh-CN" dirty="0">
              <a:latin typeface="+mn-lt"/>
              <a:ea typeface="Arial Unicode MS" pitchFamily="34" charset="-122"/>
              <a:cs typeface="Arial" charset="0"/>
            </a:endParaRPr>
          </a:p>
          <a:p>
            <a:pPr marL="109538" lvl="1" indent="-10953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600" dirty="0" smtClean="0">
                <a:latin typeface="+mn-lt"/>
                <a:ea typeface="Arial Unicode MS" pitchFamily="34" charset="-122"/>
                <a:cs typeface="Arial" charset="0"/>
              </a:rPr>
              <a:t>Established </a:t>
            </a:r>
            <a:r>
              <a:rPr lang="en-US" altLang="zh-CN" sz="1600" dirty="0">
                <a:latin typeface="+mn-lt"/>
                <a:ea typeface="Arial Unicode MS" pitchFamily="34" charset="-122"/>
                <a:cs typeface="Arial" charset="0"/>
              </a:rPr>
              <a:t>in 2001 with $45 million seed fund, </a:t>
            </a:r>
            <a:r>
              <a:rPr lang="en-US" altLang="zh-CN" sz="1600" dirty="0" smtClean="0">
                <a:latin typeface="+mn-lt"/>
                <a:ea typeface="Arial Unicode MS" pitchFamily="34" charset="-122"/>
                <a:cs typeface="Arial" charset="0"/>
              </a:rPr>
              <a:t>a leading biotech company located </a:t>
            </a:r>
            <a:r>
              <a:rPr lang="en-US" altLang="zh-CN" sz="1600" dirty="0">
                <a:latin typeface="+mn-lt"/>
                <a:ea typeface="Arial Unicode MS" pitchFamily="34" charset="-122"/>
                <a:cs typeface="Arial" charset="0"/>
              </a:rPr>
              <a:t>in the </a:t>
            </a:r>
            <a:r>
              <a:rPr lang="en-US" altLang="zh-CN" sz="1600" dirty="0" smtClean="0">
                <a:latin typeface="+mn-lt"/>
                <a:ea typeface="Arial Unicode MS" pitchFamily="34" charset="-122"/>
                <a:cs typeface="Arial" charset="0"/>
              </a:rPr>
              <a:t>  heart </a:t>
            </a:r>
            <a:r>
              <a:rPr lang="en-US" altLang="zh-CN" sz="1600" dirty="0">
                <a:latin typeface="+mn-lt"/>
                <a:ea typeface="Arial Unicode MS" pitchFamily="34" charset="-122"/>
                <a:cs typeface="Arial" charset="0"/>
              </a:rPr>
              <a:t>area of </a:t>
            </a:r>
            <a:r>
              <a:rPr lang="en-US" altLang="zh-CN" sz="1600" dirty="0" err="1">
                <a:latin typeface="+mn-lt"/>
                <a:ea typeface="Arial Unicode MS" pitchFamily="34" charset="-122"/>
                <a:cs typeface="Arial" charset="0"/>
              </a:rPr>
              <a:t>Zhangjiang</a:t>
            </a:r>
            <a:r>
              <a:rPr lang="en-US" altLang="zh-CN" sz="1600" dirty="0">
                <a:latin typeface="+mn-lt"/>
                <a:ea typeface="Arial Unicode MS" pitchFamily="34" charset="-122"/>
                <a:cs typeface="Arial" charset="0"/>
              </a:rPr>
              <a:t> </a:t>
            </a:r>
            <a:r>
              <a:rPr lang="en-US" altLang="zh-CN" sz="1600" dirty="0" smtClean="0">
                <a:latin typeface="+mn-lt"/>
                <a:ea typeface="Arial Unicode MS" pitchFamily="34" charset="-122"/>
                <a:cs typeface="Arial" charset="0"/>
              </a:rPr>
              <a:t>Bio/</a:t>
            </a:r>
            <a:r>
              <a:rPr lang="en-US" altLang="zh-CN" sz="1600" dirty="0" err="1" smtClean="0">
                <a:latin typeface="+mn-lt"/>
                <a:ea typeface="Arial Unicode MS" pitchFamily="34" charset="-122"/>
                <a:cs typeface="Arial" charset="0"/>
              </a:rPr>
              <a:t>Pharma</a:t>
            </a:r>
            <a:r>
              <a:rPr lang="en-US" altLang="zh-CN" sz="1600" dirty="0" smtClean="0">
                <a:latin typeface="+mn-lt"/>
                <a:ea typeface="Arial Unicode MS" pitchFamily="34" charset="-122"/>
                <a:cs typeface="Arial" charset="0"/>
              </a:rPr>
              <a:t> valley; </a:t>
            </a:r>
            <a:r>
              <a:rPr lang="en-US" altLang="zh-CN" sz="1600" dirty="0" smtClean="0">
                <a:latin typeface="+mn-lt"/>
                <a:ea typeface="宋体" pitchFamily="2" charset="-122"/>
              </a:rPr>
              <a:t>With 10 </a:t>
            </a:r>
            <a:r>
              <a:rPr lang="en-US" altLang="zh-CN" sz="1600" dirty="0">
                <a:latin typeface="+mn-lt"/>
                <a:ea typeface="宋体" pitchFamily="2" charset="-122"/>
              </a:rPr>
              <a:t>acres land, 300+ full time employee, 7 buildings with 220K </a:t>
            </a:r>
            <a:r>
              <a:rPr lang="en-US" altLang="zh-CN" sz="1600" dirty="0" smtClean="0">
                <a:latin typeface="+mn-lt"/>
                <a:ea typeface="宋体" pitchFamily="2" charset="-122"/>
              </a:rPr>
              <a:t>SQF (</a:t>
            </a:r>
            <a:r>
              <a:rPr lang="en-US" altLang="zh-CN" sz="1600" dirty="0">
                <a:latin typeface="+mn-lt"/>
                <a:ea typeface="宋体" pitchFamily="2" charset="-122"/>
              </a:rPr>
              <a:t>20k m</a:t>
            </a:r>
            <a:r>
              <a:rPr lang="en-US" altLang="zh-CN" sz="1600" baseline="30000" dirty="0">
                <a:latin typeface="+mn-lt"/>
                <a:ea typeface="宋体" pitchFamily="2" charset="-122"/>
              </a:rPr>
              <a:t>2</a:t>
            </a:r>
            <a:r>
              <a:rPr lang="en-US" altLang="zh-CN" sz="1600" dirty="0">
                <a:latin typeface="+mn-lt"/>
                <a:ea typeface="宋体" pitchFamily="2" charset="-122"/>
              </a:rPr>
              <a:t>) lab </a:t>
            </a:r>
            <a:r>
              <a:rPr lang="en-US" altLang="zh-CN" sz="1600" dirty="0" smtClean="0">
                <a:latin typeface="+mn-lt"/>
                <a:ea typeface="宋体" pitchFamily="2" charset="-122"/>
              </a:rPr>
              <a:t>space </a:t>
            </a:r>
            <a:r>
              <a:rPr lang="en-US" altLang="zh-CN" sz="1600" dirty="0" smtClean="0">
                <a:ea typeface="宋体" pitchFamily="2" charset="-122"/>
              </a:rPr>
              <a:t>with </a:t>
            </a:r>
            <a:r>
              <a:rPr lang="en-US" altLang="zh-CN" sz="1600" dirty="0" smtClean="0">
                <a:latin typeface="+mn-lt"/>
                <a:ea typeface="宋体" pitchFamily="2" charset="-122"/>
              </a:rPr>
              <a:t>GMP</a:t>
            </a:r>
            <a:r>
              <a:rPr lang="en-US" altLang="zh-CN" sz="1600" dirty="0">
                <a:latin typeface="+mn-lt"/>
                <a:ea typeface="宋体" pitchFamily="2" charset="-122"/>
              </a:rPr>
              <a:t>, GCP and GLP compliance facilities.</a:t>
            </a:r>
            <a:endParaRPr lang="en-US" altLang="zh-CN" sz="1600" dirty="0">
              <a:latin typeface="+mn-lt"/>
              <a:ea typeface="Arial Unicode MS" pitchFamily="34" charset="-122"/>
              <a:cs typeface="Arial" charset="0"/>
            </a:endParaRPr>
          </a:p>
        </p:txBody>
      </p:sp>
      <p:sp>
        <p:nvSpPr>
          <p:cNvPr id="24581" name="标题 23"/>
          <p:cNvSpPr>
            <a:spLocks noGrp="1"/>
          </p:cNvSpPr>
          <p:nvPr>
            <p:ph type="title"/>
          </p:nvPr>
        </p:nvSpPr>
        <p:spPr>
          <a:xfrm>
            <a:off x="166688" y="260350"/>
            <a:ext cx="7573962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SBC, one of the most systematic high-throughput </a:t>
            </a:r>
            <a:b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</a:t>
            </a:r>
            <a:r>
              <a:rPr lang="en-US" altLang="zh-CN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omics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service providers in China</a:t>
            </a:r>
            <a:endParaRPr lang="zh-CN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2" name="TextBox 1"/>
          <p:cNvSpPr txBox="1">
            <a:spLocks noChangeArrowheads="1"/>
          </p:cNvSpPr>
          <p:nvPr/>
        </p:nvSpPr>
        <p:spPr bwMode="auto">
          <a:xfrm>
            <a:off x="323528" y="2780928"/>
            <a:ext cx="849662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+mn-lt"/>
                <a:ea typeface="微软雅黑" pitchFamily="34" charset="-122"/>
                <a:cs typeface="Arial" charset="0"/>
              </a:rPr>
              <a:t>Shanghai 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ea typeface="微软雅黑" pitchFamily="34" charset="-122"/>
                <a:cs typeface="Arial" charset="0"/>
              </a:rPr>
              <a:t>Biotechnology </a:t>
            </a:r>
            <a:r>
              <a:rPr lang="en-US" altLang="zh-CN" b="1" dirty="0" smtClean="0">
                <a:solidFill>
                  <a:srgbClr val="C00000"/>
                </a:solidFill>
                <a:latin typeface="+mn-lt"/>
                <a:ea typeface="微软雅黑" pitchFamily="34" charset="-122"/>
                <a:cs typeface="Arial" charset="0"/>
              </a:rPr>
              <a:t>Corporation            :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微软雅黑" pitchFamily="34" charset="-122"/>
                <a:cs typeface="Arial" charset="0"/>
              </a:rPr>
              <a:t>                </a:t>
            </a:r>
            <a:endParaRPr lang="en-US" altLang="zh-CN" sz="1600" dirty="0" smtClean="0"/>
          </a:p>
          <a:p>
            <a:pPr marL="109538" lvl="1" indent="-10953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600" dirty="0" smtClean="0">
                <a:ea typeface="宋体" pitchFamily="2" charset="-122"/>
              </a:rPr>
              <a:t>Established in 2008, formerly known as “</a:t>
            </a:r>
            <a:r>
              <a:rPr lang="en-US" altLang="zh-CN" sz="1600" dirty="0" err="1" smtClean="0">
                <a:ea typeface="宋体" pitchFamily="2" charset="-122"/>
              </a:rPr>
              <a:t>ShanghaiBio</a:t>
            </a:r>
            <a:r>
              <a:rPr lang="en-US" altLang="zh-CN" sz="1600" dirty="0" smtClean="0">
                <a:ea typeface="宋体" pitchFamily="2" charset="-122"/>
              </a:rPr>
              <a:t> Corporation (SBC) in China”. Effective July 1, 2011, its name was officially changed to be “Shanghai Biotechnology Corporation (SBC)”. </a:t>
            </a:r>
          </a:p>
          <a:p>
            <a:pPr marL="109538" lvl="1" indent="-10953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600" dirty="0" smtClean="0"/>
              <a:t>As a CRO subsidiary of Shanghai Biochip Co., Ltd. /National Engineering Center for Biochip at Shanghai, </a:t>
            </a:r>
            <a:r>
              <a:rPr lang="en-US" altLang="zh-CN" sz="1600" dirty="0" smtClean="0">
                <a:ea typeface="宋体" pitchFamily="2" charset="-122"/>
              </a:rPr>
              <a:t>Shanghai Biotechnology Corporation</a:t>
            </a:r>
            <a:r>
              <a:rPr lang="en-US" altLang="zh-CN" sz="1600" dirty="0" smtClean="0"/>
              <a:t> provides lab services with cutting-edge -</a:t>
            </a:r>
            <a:r>
              <a:rPr lang="en-US" altLang="zh-CN" sz="1600" dirty="0" err="1" smtClean="0"/>
              <a:t>omics</a:t>
            </a:r>
            <a:r>
              <a:rPr lang="en-US" altLang="zh-CN" sz="1600" dirty="0" smtClean="0"/>
              <a:t> technologies, </a:t>
            </a:r>
            <a:r>
              <a:rPr lang="en-US" altLang="zh-CN" sz="1600" dirty="0" smtClean="0">
                <a:latin typeface="+mn-lt"/>
                <a:ea typeface="Arial Unicode MS" pitchFamily="34" charset="-122"/>
                <a:cs typeface="Arial Unicode MS" pitchFamily="34" charset="-122"/>
              </a:rPr>
              <a:t>partnering in genomics/ </a:t>
            </a:r>
            <a:r>
              <a:rPr lang="en-US" altLang="zh-CN" sz="1600" dirty="0" err="1" smtClean="0">
                <a:latin typeface="+mn-lt"/>
                <a:ea typeface="Arial Unicode MS" pitchFamily="34" charset="-122"/>
                <a:cs typeface="Arial Unicode MS" pitchFamily="34" charset="-122"/>
              </a:rPr>
              <a:t>pharmacogenomics</a:t>
            </a:r>
            <a:r>
              <a:rPr lang="en-US" altLang="zh-CN" sz="1600" dirty="0" smtClean="0">
                <a:latin typeface="+mn-lt"/>
                <a:ea typeface="Arial Unicode MS" pitchFamily="34" charset="-122"/>
                <a:cs typeface="Arial Unicode MS" pitchFamily="34" charset="-122"/>
              </a:rPr>
              <a:t>, and discovering biomarker for preclinical to clinical  with leading global pharmaceuticals and biotech.  </a:t>
            </a:r>
            <a:endParaRPr lang="en-US" altLang="zh-CN" sz="1600" dirty="0" smtClean="0"/>
          </a:p>
          <a:p>
            <a:pPr marL="109538" indent="-10953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600" dirty="0" smtClean="0"/>
              <a:t>The clinic testing laboratory at SBC is a certified clinical PCR testing lab and provides services for molecular diagnostics, target therapy, predictive medicine and companion diagnostics. </a:t>
            </a:r>
          </a:p>
          <a:p>
            <a:pPr marL="109538" indent="-109538">
              <a:lnSpc>
                <a:spcPct val="150000"/>
              </a:lnSpc>
              <a:defRPr/>
            </a:pPr>
            <a:endParaRPr lang="en-US" altLang="zh-CN" sz="1600" dirty="0" smtClean="0"/>
          </a:p>
          <a:p>
            <a:pPr>
              <a:lnSpc>
                <a:spcPct val="150000"/>
              </a:lnSpc>
              <a:defRPr/>
            </a:pPr>
            <a:endParaRPr lang="zh-CN" altLang="en-US" sz="1600" b="1" dirty="0">
              <a:latin typeface="+mn-lt"/>
              <a:ea typeface="微软雅黑" pitchFamily="34" charset="-122"/>
              <a:cs typeface="Arial" charset="0"/>
            </a:endParaRPr>
          </a:p>
        </p:txBody>
      </p:sp>
      <p:pic>
        <p:nvPicPr>
          <p:cNvPr id="10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19697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852936"/>
            <a:ext cx="532712" cy="50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图表 11"/>
          <p:cNvGraphicFramePr>
            <a:graphicFrameLocks/>
          </p:cNvGraphicFramePr>
          <p:nvPr/>
        </p:nvGraphicFramePr>
        <p:xfrm>
          <a:off x="4067944" y="3140968"/>
          <a:ext cx="46085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56176" y="5877272"/>
            <a:ext cx="505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Year</a:t>
            </a:r>
            <a:endParaRPr lang="zh-CN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357737" y="464326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Impact Factors</a:t>
            </a:r>
            <a:endParaRPr lang="zh-CN" altLang="en-US" sz="1400" b="1" dirty="0"/>
          </a:p>
        </p:txBody>
      </p:sp>
      <p:sp>
        <p:nvSpPr>
          <p:cNvPr id="19" name="矩形 18"/>
          <p:cNvSpPr/>
          <p:nvPr/>
        </p:nvSpPr>
        <p:spPr>
          <a:xfrm>
            <a:off x="5076056" y="1484784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b="1" dirty="0" smtClean="0">
                <a:solidFill>
                  <a:srgbClr val="003399"/>
                </a:solidFill>
              </a:rPr>
              <a:t>Since 2004, SBC and its clients </a:t>
            </a:r>
            <a:r>
              <a:rPr lang="en-US" altLang="zh-CN" b="1" dirty="0" smtClean="0">
                <a:solidFill>
                  <a:srgbClr val="003399"/>
                </a:solidFill>
                <a:ea typeface="微软雅黑" pitchFamily="34" charset="-122"/>
              </a:rPr>
              <a:t>have published more than 500 papers with total impact factor </a:t>
            </a:r>
            <a:r>
              <a:rPr lang="en-US" altLang="zh-CN" b="1" dirty="0" smtClean="0">
                <a:solidFill>
                  <a:srgbClr val="003399"/>
                </a:solidFill>
              </a:rPr>
              <a:t>&gt;2000</a:t>
            </a:r>
            <a:endParaRPr lang="zh-CN" altLang="en-US" b="1" dirty="0" smtClean="0">
              <a:solidFill>
                <a:srgbClr val="003399"/>
              </a:solidFill>
              <a:ea typeface="微软雅黑" pitchFamily="34" charset="-122"/>
              <a:cs typeface="Arial" charset="0"/>
            </a:endParaRPr>
          </a:p>
        </p:txBody>
      </p:sp>
      <p:pic>
        <p:nvPicPr>
          <p:cNvPr id="56" name="图片 55" descr="2011_JMC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3717032"/>
            <a:ext cx="792163" cy="103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31" descr="C:\Users\gene\Desktop\COVER\2011_NATUR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833437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图片 57" descr="2011_CANCER_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03648" y="4293096"/>
            <a:ext cx="847725" cy="108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Picture 32" descr="C:\Users\gene\Desktop\COVER\2011_NATURE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581128"/>
            <a:ext cx="792163" cy="103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" name="矩形 59"/>
          <p:cNvSpPr/>
          <p:nvPr/>
        </p:nvSpPr>
        <p:spPr>
          <a:xfrm>
            <a:off x="323528" y="18864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Publications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9552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62" name="图表 61"/>
          <p:cNvGraphicFramePr>
            <a:graphicFrameLocks/>
          </p:cNvGraphicFramePr>
          <p:nvPr/>
        </p:nvGraphicFramePr>
        <p:xfrm>
          <a:off x="179512" y="1124744"/>
          <a:ext cx="4752527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3" name="TextBox 4"/>
          <p:cNvSpPr txBox="1"/>
          <p:nvPr/>
        </p:nvSpPr>
        <p:spPr>
          <a:xfrm>
            <a:off x="539552" y="2924944"/>
            <a:ext cx="556437" cy="2125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/>
              <a:t> </a:t>
            </a:r>
            <a:r>
              <a:rPr lang="en-US" altLang="zh-CN" sz="900" dirty="0" smtClean="0"/>
              <a:t>Year</a:t>
            </a:r>
            <a:endParaRPr lang="zh-CN" altLang="en-US" sz="900" dirty="0"/>
          </a:p>
        </p:txBody>
      </p:sp>
      <p:sp>
        <p:nvSpPr>
          <p:cNvPr id="64" name="TextBox 63"/>
          <p:cNvSpPr txBox="1"/>
          <p:nvPr/>
        </p:nvSpPr>
        <p:spPr>
          <a:xfrm rot="16200000">
            <a:off x="-88090" y="2167376"/>
            <a:ext cx="12442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/>
              <a:t>Number of Papers</a:t>
            </a:r>
            <a:endParaRPr lang="zh-CN" altLang="en-US" sz="1100" b="1" dirty="0"/>
          </a:p>
        </p:txBody>
      </p:sp>
      <p:pic>
        <p:nvPicPr>
          <p:cNvPr id="15" name="Picture 17" descr="Cell Stem Ce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869160"/>
            <a:ext cx="809625" cy="101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843808" y="5229200"/>
            <a:ext cx="785812" cy="100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6" descr="PNA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5517232"/>
            <a:ext cx="788987" cy="101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charset="0"/>
                <a:cs typeface="Arial" charset="0"/>
              </a:rPr>
              <a:t>Case Study (1)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r>
              <a:rPr lang="en-US" altLang="zh-CN" sz="2000" b="1" dirty="0" smtClean="0">
                <a:latin typeface="Arial" charset="0"/>
                <a:cs typeface="Arial" charset="0"/>
              </a:rPr>
              <a:t>Consortium Project Collaborating with ACRG (Asian Cancer Research Group) members (Pfizer, Merck and Lilly)</a:t>
            </a:r>
          </a:p>
          <a:p>
            <a:pPr lvl="1"/>
            <a:r>
              <a:rPr lang="en-US" altLang="zh-CN" sz="1800" b="1" dirty="0" smtClean="0">
                <a:latin typeface="Arial" charset="0"/>
                <a:cs typeface="Arial" charset="0"/>
              </a:rPr>
              <a:t>SBC’s responsibilities:</a:t>
            </a:r>
          </a:p>
          <a:p>
            <a:pPr lvl="2"/>
            <a:r>
              <a:rPr lang="en-US" altLang="zh-CN" sz="1500" dirty="0" smtClean="0">
                <a:latin typeface="Arial" charset="0"/>
                <a:cs typeface="Arial" charset="0"/>
              </a:rPr>
              <a:t>Inviting and coordinating three </a:t>
            </a:r>
            <a:r>
              <a:rPr lang="en-US" altLang="zh-CN" sz="1500" dirty="0" err="1" smtClean="0">
                <a:latin typeface="Arial" charset="0"/>
                <a:cs typeface="Arial" charset="0"/>
              </a:rPr>
              <a:t>pharmas</a:t>
            </a:r>
            <a:r>
              <a:rPr lang="en-US" altLang="zh-CN" sz="1500" dirty="0" smtClean="0">
                <a:latin typeface="Arial" charset="0"/>
                <a:cs typeface="Arial" charset="0"/>
              </a:rPr>
              <a:t> to plan the ACRG project since 2008</a:t>
            </a:r>
          </a:p>
          <a:p>
            <a:pPr lvl="2"/>
            <a:r>
              <a:rPr lang="en-US" altLang="zh-CN" sz="1500" dirty="0" smtClean="0">
                <a:latin typeface="Arial" charset="0"/>
                <a:cs typeface="Arial" charset="0"/>
              </a:rPr>
              <a:t>Writing SOPs for sample collections, clinical info and follow-up data collections, and all analysis platforms</a:t>
            </a:r>
          </a:p>
          <a:p>
            <a:pPr lvl="2"/>
            <a:r>
              <a:rPr lang="en-US" altLang="zh-CN" sz="1500" dirty="0" smtClean="0">
                <a:latin typeface="Arial" charset="0"/>
                <a:cs typeface="Arial" charset="0"/>
              </a:rPr>
              <a:t>Microarray analysis using  </a:t>
            </a:r>
            <a:r>
              <a:rPr lang="en-US" altLang="zh-CN" sz="1500" dirty="0" err="1" smtClean="0">
                <a:latin typeface="Arial" charset="0"/>
                <a:cs typeface="Arial" charset="0"/>
              </a:rPr>
              <a:t>Affymetrix</a:t>
            </a:r>
            <a:r>
              <a:rPr lang="en-US" altLang="zh-CN" sz="1500" dirty="0" smtClean="0">
                <a:latin typeface="Arial" charset="0"/>
                <a:cs typeface="Arial" charset="0"/>
              </a:rPr>
              <a:t> U133 plus 2.0, SNP 6.0 for 2000 samples from lung and gastric Asian cancer patients with full clinical info and follow-up data</a:t>
            </a:r>
          </a:p>
          <a:p>
            <a:pPr lvl="2"/>
            <a:r>
              <a:rPr lang="en-US" altLang="zh-CN" sz="1500" dirty="0" smtClean="0">
                <a:latin typeface="Arial" charset="0"/>
                <a:cs typeface="Arial" charset="0"/>
              </a:rPr>
              <a:t>TMA constructions and biomarker assays (IHC, etc) for selected target genes</a:t>
            </a:r>
          </a:p>
          <a:p>
            <a:endParaRPr lang="en-US" altLang="zh-CN" sz="2200" dirty="0" smtClean="0">
              <a:latin typeface="Arial" charset="0"/>
              <a:cs typeface="Arial" charset="0"/>
            </a:endParaRPr>
          </a:p>
          <a:p>
            <a:pPr lvl="2"/>
            <a:endParaRPr lang="en-US" altLang="zh-CN" sz="1400" dirty="0" smtClean="0">
              <a:latin typeface="Arial" charset="0"/>
              <a:cs typeface="Arial" charset="0"/>
            </a:endParaRPr>
          </a:p>
          <a:p>
            <a:pPr lvl="2"/>
            <a:endParaRPr lang="en-US" altLang="zh-CN" sz="1400" dirty="0" smtClean="0">
              <a:latin typeface="Arial" charset="0"/>
              <a:cs typeface="Arial" charset="0"/>
            </a:endParaRPr>
          </a:p>
          <a:p>
            <a:pPr lvl="2"/>
            <a:endParaRPr lang="en-US" altLang="zh-CN" sz="1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charset="0"/>
                <a:cs typeface="Arial" charset="0"/>
              </a:rPr>
              <a:t>Case Study (2)</a:t>
            </a:r>
            <a:endParaRPr lang="en-US" altLang="zh-CN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350963"/>
            <a:ext cx="8229600" cy="4525962"/>
          </a:xfrm>
        </p:spPr>
        <p:txBody>
          <a:bodyPr/>
          <a:lstStyle/>
          <a:p>
            <a:r>
              <a:rPr lang="en-US" altLang="zh-CN" sz="2000" b="1" dirty="0" smtClean="0">
                <a:latin typeface="Arial" charset="0"/>
                <a:cs typeface="Arial" charset="0"/>
              </a:rPr>
              <a:t>Integrated sample collections, </a:t>
            </a:r>
            <a:r>
              <a:rPr lang="en-US" altLang="zh-CN" sz="2000" b="1" dirty="0" err="1" smtClean="0">
                <a:latin typeface="Arial" charset="0"/>
                <a:cs typeface="Arial" charset="0"/>
              </a:rPr>
              <a:t>Omics</a:t>
            </a:r>
            <a:r>
              <a:rPr lang="en-US" altLang="zh-CN" sz="2000" b="1" dirty="0" smtClean="0">
                <a:latin typeface="Arial" charset="0"/>
                <a:cs typeface="Arial" charset="0"/>
              </a:rPr>
              <a:t> , and biomarker analysis for top large </a:t>
            </a:r>
            <a:r>
              <a:rPr lang="en-US" altLang="zh-CN" sz="2000" b="1" dirty="0" err="1" smtClean="0">
                <a:latin typeface="Arial" charset="0"/>
                <a:cs typeface="Arial" charset="0"/>
              </a:rPr>
              <a:t>pharmas</a:t>
            </a:r>
            <a:r>
              <a:rPr lang="en-US" altLang="zh-CN" sz="2000" b="1" dirty="0" smtClean="0">
                <a:latin typeface="Arial" charset="0"/>
                <a:cs typeface="Arial" charset="0"/>
              </a:rPr>
              <a:t>’ biomarker discovery projects</a:t>
            </a:r>
          </a:p>
          <a:p>
            <a:pPr lvl="1"/>
            <a:r>
              <a:rPr lang="en-US" altLang="zh-CN" sz="1800" b="1" dirty="0" smtClean="0">
                <a:latin typeface="Arial" charset="0"/>
                <a:cs typeface="Arial" charset="0"/>
              </a:rPr>
              <a:t>SBC’s responsibilities:</a:t>
            </a:r>
          </a:p>
          <a:p>
            <a:pPr lvl="2"/>
            <a:r>
              <a:rPr lang="en-US" altLang="zh-CN" sz="1400" dirty="0" smtClean="0">
                <a:latin typeface="Arial" charset="0"/>
                <a:cs typeface="Arial" charset="0"/>
              </a:rPr>
              <a:t>Custom sample collections from hospitals or search matched samples from our tissue bank</a:t>
            </a:r>
          </a:p>
          <a:p>
            <a:pPr lvl="2"/>
            <a:r>
              <a:rPr lang="en-US" altLang="zh-CN" sz="1400" dirty="0" smtClean="0">
                <a:latin typeface="Arial" charset="0"/>
                <a:cs typeface="Arial" charset="0"/>
              </a:rPr>
              <a:t>Generate </a:t>
            </a:r>
            <a:r>
              <a:rPr lang="en-US" altLang="zh-CN" sz="1400" dirty="0" err="1" smtClean="0">
                <a:latin typeface="Arial" charset="0"/>
                <a:cs typeface="Arial" charset="0"/>
              </a:rPr>
              <a:t>Omics</a:t>
            </a:r>
            <a:r>
              <a:rPr lang="en-US" altLang="zh-CN" sz="1400" dirty="0" smtClean="0">
                <a:latin typeface="Arial" charset="0"/>
                <a:cs typeface="Arial" charset="0"/>
              </a:rPr>
              <a:t> data using combined array platforms of gene expression, SNP, </a:t>
            </a:r>
            <a:r>
              <a:rPr lang="en-US" altLang="zh-CN" sz="1400" dirty="0" err="1" smtClean="0">
                <a:latin typeface="Arial" charset="0"/>
                <a:cs typeface="Arial" charset="0"/>
              </a:rPr>
              <a:t>microRNA</a:t>
            </a:r>
            <a:r>
              <a:rPr lang="en-US" altLang="zh-CN" sz="1400" dirty="0" smtClean="0">
                <a:latin typeface="Arial" charset="0"/>
                <a:cs typeface="Arial" charset="0"/>
              </a:rPr>
              <a:t>, DNA </a:t>
            </a:r>
            <a:r>
              <a:rPr lang="en-US" altLang="zh-CN" sz="1400" dirty="0" err="1" smtClean="0">
                <a:latin typeface="Arial" charset="0"/>
                <a:cs typeface="Arial" charset="0"/>
              </a:rPr>
              <a:t>methylation</a:t>
            </a:r>
            <a:r>
              <a:rPr lang="en-US" altLang="zh-CN" sz="1400" dirty="0" smtClean="0">
                <a:latin typeface="Arial" charset="0"/>
                <a:cs typeface="Arial" charset="0"/>
              </a:rPr>
              <a:t>, etc</a:t>
            </a:r>
          </a:p>
          <a:p>
            <a:pPr lvl="2"/>
            <a:r>
              <a:rPr lang="en-US" altLang="zh-CN" sz="1400" dirty="0" smtClean="0">
                <a:latin typeface="Arial" charset="0"/>
                <a:cs typeface="Arial" charset="0"/>
              </a:rPr>
              <a:t>Generate Next-Gen sequencing and data analysis</a:t>
            </a:r>
          </a:p>
          <a:p>
            <a:pPr lvl="2"/>
            <a:r>
              <a:rPr lang="en-US" altLang="zh-CN" sz="1400" dirty="0" err="1" smtClean="0">
                <a:latin typeface="Arial" charset="0"/>
                <a:cs typeface="Arial" charset="0"/>
              </a:rPr>
              <a:t>qPCR</a:t>
            </a:r>
            <a:r>
              <a:rPr lang="en-US" altLang="zh-CN" sz="1400" dirty="0" smtClean="0">
                <a:latin typeface="Arial" charset="0"/>
                <a:cs typeface="Arial" charset="0"/>
              </a:rPr>
              <a:t>/genotyping/mutation sequencing for selected target genes</a:t>
            </a:r>
          </a:p>
          <a:p>
            <a:pPr lvl="2"/>
            <a:r>
              <a:rPr lang="en-US" altLang="zh-CN" sz="1400" dirty="0" smtClean="0">
                <a:latin typeface="Arial" charset="0"/>
                <a:cs typeface="Arial" charset="0"/>
              </a:rPr>
              <a:t>Protein biomarker analysis using </a:t>
            </a:r>
            <a:r>
              <a:rPr lang="en-US" altLang="zh-CN" sz="1400" dirty="0" err="1" smtClean="0">
                <a:latin typeface="Arial" charset="0"/>
                <a:cs typeface="Arial" charset="0"/>
              </a:rPr>
              <a:t>Luminex</a:t>
            </a:r>
            <a:r>
              <a:rPr lang="en-US" altLang="zh-CN" sz="1400" dirty="0" smtClean="0">
                <a:latin typeface="Arial" charset="0"/>
                <a:cs typeface="Arial" charset="0"/>
              </a:rPr>
              <a:t> for selected Cytokine </a:t>
            </a:r>
            <a:r>
              <a:rPr lang="en-US" altLang="zh-CN" sz="1400" dirty="0" err="1" smtClean="0">
                <a:latin typeface="Arial" charset="0"/>
                <a:cs typeface="Arial" charset="0"/>
              </a:rPr>
              <a:t>analytes</a:t>
            </a:r>
            <a:endParaRPr lang="en-US" altLang="zh-CN" sz="1400" dirty="0" smtClean="0">
              <a:latin typeface="Arial" charset="0"/>
              <a:cs typeface="Arial" charset="0"/>
            </a:endParaRPr>
          </a:p>
          <a:p>
            <a:pPr lvl="2"/>
            <a:r>
              <a:rPr lang="en-US" altLang="zh-CN" sz="1400" dirty="0" smtClean="0">
                <a:latin typeface="Arial" charset="0"/>
                <a:cs typeface="Arial" charset="0"/>
              </a:rPr>
              <a:t>Make TMAs and IHC/FISH for selected biomarkers</a:t>
            </a:r>
          </a:p>
          <a:p>
            <a:pPr lvl="2"/>
            <a:r>
              <a:rPr lang="en-US" altLang="zh-CN" sz="1400" dirty="0" smtClean="0">
                <a:latin typeface="Arial" charset="0"/>
                <a:cs typeface="Arial" charset="0"/>
              </a:rPr>
              <a:t>Submit raw data and QC report to sponsors</a:t>
            </a:r>
          </a:p>
          <a:p>
            <a:pPr lvl="2"/>
            <a:r>
              <a:rPr lang="en-US" altLang="zh-CN" sz="1400" dirty="0" smtClean="0">
                <a:latin typeface="Arial" charset="0"/>
                <a:cs typeface="Arial" charset="0"/>
              </a:rPr>
              <a:t>Advanced data analysis for sponsors 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charset="0"/>
                <a:cs typeface="Arial" charset="0"/>
              </a:rPr>
              <a:t>Case Study (3)</a:t>
            </a:r>
            <a:endParaRPr lang="en-US" altLang="zh-C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r>
              <a:rPr lang="en-US" altLang="zh-CN" sz="2000" b="1" dirty="0" smtClean="0">
                <a:latin typeface="Arial" charset="0"/>
                <a:cs typeface="Arial" charset="0"/>
              </a:rPr>
              <a:t>Real-time clinical biomarker service, screen patients for global Phase III clinical trial in China</a:t>
            </a:r>
          </a:p>
          <a:p>
            <a:pPr lvl="1"/>
            <a:r>
              <a:rPr lang="en-US" altLang="zh-CN" sz="1800" b="1" dirty="0" smtClean="0">
                <a:latin typeface="Arial" charset="0"/>
                <a:cs typeface="Arial" charset="0"/>
              </a:rPr>
              <a:t>SBC’s responsibilities:</a:t>
            </a:r>
          </a:p>
          <a:p>
            <a:pPr lvl="2"/>
            <a:r>
              <a:rPr lang="en-US" altLang="zh-CN" sz="1300" dirty="0" smtClean="0">
                <a:latin typeface="Arial" charset="0"/>
                <a:cs typeface="Arial" charset="0"/>
              </a:rPr>
              <a:t>Collect FFPE samples from multi-centers of hospitals in China</a:t>
            </a:r>
          </a:p>
          <a:p>
            <a:pPr lvl="2"/>
            <a:r>
              <a:rPr lang="en-US" altLang="zh-CN" sz="1300" dirty="0" smtClean="0">
                <a:latin typeface="Arial" charset="0"/>
                <a:cs typeface="Arial" charset="0"/>
              </a:rPr>
              <a:t>Train pathologists in multi-centers  to prepare blocks and FFPEs following  the SOPs</a:t>
            </a:r>
          </a:p>
          <a:p>
            <a:pPr lvl="2"/>
            <a:r>
              <a:rPr lang="en-US" altLang="zh-CN" sz="1300" dirty="0" smtClean="0">
                <a:latin typeface="Arial" charset="0"/>
                <a:cs typeface="Arial" charset="0"/>
              </a:rPr>
              <a:t>Conduct  validation project, results are consistent with other global testing centers</a:t>
            </a:r>
          </a:p>
          <a:p>
            <a:pPr lvl="2"/>
            <a:r>
              <a:rPr lang="en-US" altLang="zh-CN" sz="1300" dirty="0" smtClean="0">
                <a:latin typeface="Arial" charset="0"/>
                <a:cs typeface="Arial" charset="0"/>
              </a:rPr>
              <a:t>Receive FFPE blocks or slides  from multi-centers in China and log into LIMS (Day 1)</a:t>
            </a:r>
          </a:p>
          <a:p>
            <a:pPr lvl="2"/>
            <a:r>
              <a:rPr lang="en-US" altLang="zh-CN" sz="1300" dirty="0" err="1" smtClean="0">
                <a:latin typeface="Arial" charset="0"/>
                <a:cs typeface="Arial" charset="0"/>
              </a:rPr>
              <a:t>Macrodisection</a:t>
            </a:r>
            <a:r>
              <a:rPr lang="en-US" altLang="zh-CN" sz="1300" dirty="0" smtClean="0">
                <a:latin typeface="Arial" charset="0"/>
                <a:cs typeface="Arial" charset="0"/>
              </a:rPr>
              <a:t> tumor samples from FFPE slides (Day 1-2)</a:t>
            </a:r>
          </a:p>
          <a:p>
            <a:pPr lvl="2"/>
            <a:r>
              <a:rPr lang="en-US" altLang="zh-CN" sz="1300" dirty="0" smtClean="0">
                <a:latin typeface="Arial" charset="0"/>
                <a:cs typeface="Arial" charset="0"/>
              </a:rPr>
              <a:t>RNA extractions for samples from FFPE and QC/QA (Day 3)</a:t>
            </a:r>
          </a:p>
          <a:p>
            <a:pPr lvl="2"/>
            <a:r>
              <a:rPr lang="en-US" altLang="zh-CN" sz="1300" dirty="0" smtClean="0">
                <a:latin typeface="Arial" charset="0"/>
                <a:cs typeface="Arial" charset="0"/>
              </a:rPr>
              <a:t>RT-PCR (Day 4)</a:t>
            </a:r>
          </a:p>
          <a:p>
            <a:pPr lvl="2"/>
            <a:r>
              <a:rPr lang="en-US" altLang="zh-CN" sz="1300" dirty="0" smtClean="0">
                <a:latin typeface="Arial" charset="0"/>
                <a:cs typeface="Arial" charset="0"/>
              </a:rPr>
              <a:t>RT-PCR data report  to sponsor's database for Sponsor to make therapy decision (Day 5)</a:t>
            </a:r>
          </a:p>
          <a:p>
            <a:pPr lvl="2"/>
            <a:endParaRPr lang="en-US" altLang="zh-CN" sz="1200" b="1" dirty="0" smtClean="0">
              <a:latin typeface="Arial" charset="0"/>
              <a:cs typeface="Arial" charset="0"/>
            </a:endParaRPr>
          </a:p>
          <a:p>
            <a:pPr lvl="2">
              <a:buFont typeface="Arial" charset="0"/>
              <a:buNone/>
            </a:pPr>
            <a:endParaRPr lang="en-US" altLang="zh-CN" sz="12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5039841" cy="922338"/>
          </a:xfrm>
        </p:spPr>
        <p:txBody>
          <a:bodyPr/>
          <a:lstStyle/>
          <a:p>
            <a:r>
              <a:rPr lang="en-US" altLang="zh-CN" sz="2400" dirty="0" smtClean="0">
                <a:latin typeface="Arial" charset="0"/>
                <a:cs typeface="Arial" charset="0"/>
              </a:rPr>
              <a:t/>
            </a:r>
            <a:br>
              <a:rPr lang="en-US" altLang="zh-CN" sz="2400" dirty="0" smtClean="0">
                <a:latin typeface="Arial" charset="0"/>
                <a:cs typeface="Arial" charset="0"/>
              </a:rPr>
            </a:br>
            <a:r>
              <a:rPr lang="en-US" altLang="zh-CN" dirty="0" smtClean="0">
                <a:cs typeface="Arial" charset="0"/>
              </a:rPr>
              <a:t>Why SBC?</a:t>
            </a:r>
            <a:r>
              <a:rPr lang="en-US" altLang="zh-CN" sz="2400" dirty="0" smtClean="0">
                <a:latin typeface="Arial" charset="0"/>
                <a:cs typeface="Arial" charset="0"/>
              </a:rPr>
              <a:t/>
            </a:r>
            <a:br>
              <a:rPr lang="en-US" altLang="zh-CN" sz="2400" dirty="0" smtClean="0">
                <a:latin typeface="Arial" charset="0"/>
                <a:cs typeface="Arial" charset="0"/>
              </a:rPr>
            </a:br>
            <a:endParaRPr lang="en-US" altLang="zh-CN" sz="2200" dirty="0" smtClean="0">
              <a:latin typeface="Arial" charset="0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268412"/>
            <a:ext cx="8291264" cy="4608859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altLang="zh-CN" sz="1800" dirty="0" smtClean="0"/>
              <a:t>Well-known CRO service provider in China and great facility in the heart area of </a:t>
            </a:r>
            <a:r>
              <a:rPr lang="en-US" altLang="zh-CN" sz="1800" dirty="0" err="1" smtClean="0"/>
              <a:t>Zhangjiang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Pharma</a:t>
            </a:r>
            <a:r>
              <a:rPr lang="en-US" altLang="zh-CN" sz="1800" dirty="0" smtClean="0"/>
              <a:t> Valley in Shanghai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 smtClean="0"/>
              <a:t>More than 10 years experience in preclinical and clinical testing for domestic and global customers</a:t>
            </a:r>
          </a:p>
          <a:p>
            <a:pPr lvl="1"/>
            <a:r>
              <a:rPr lang="en-US" altLang="zh-CN" sz="1800" dirty="0" smtClean="0"/>
              <a:t>Integrated Microarray/</a:t>
            </a:r>
            <a:r>
              <a:rPr lang="en-US" altLang="zh-CN" sz="1800" dirty="0" err="1" smtClean="0"/>
              <a:t>PGx</a:t>
            </a:r>
            <a:r>
              <a:rPr lang="en-US" altLang="zh-CN" sz="1800" dirty="0" smtClean="0"/>
              <a:t>/NGS/Biomarker analysis platforms</a:t>
            </a:r>
          </a:p>
          <a:p>
            <a:pPr lvl="1"/>
            <a:r>
              <a:rPr lang="en-US" altLang="zh-CN" sz="1800" dirty="0" smtClean="0"/>
              <a:t>GLP/GCP Central lab capability for clinical sample testing, </a:t>
            </a:r>
            <a:r>
              <a:rPr lang="en-US" altLang="zh-CN" sz="1800" dirty="0" err="1" smtClean="0"/>
              <a:t>biobanking</a:t>
            </a:r>
            <a:r>
              <a:rPr lang="en-US" altLang="zh-CN" sz="1800" dirty="0" smtClean="0"/>
              <a:t> and clinical trial sample storage</a:t>
            </a:r>
          </a:p>
          <a:p>
            <a:pPr lvl="1"/>
            <a:r>
              <a:rPr lang="en-US" altLang="zh-CN" sz="1800" dirty="0" smtClean="0"/>
              <a:t>Comprehensive quality assurance system and QC procedures</a:t>
            </a:r>
          </a:p>
          <a:p>
            <a:pPr lvl="1"/>
            <a:r>
              <a:rPr lang="en-US" altLang="zh-CN" sz="1800" dirty="0" smtClean="0">
                <a:cs typeface="Arial" charset="0"/>
              </a:rPr>
              <a:t>Data management following Part11 guidelines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Green channel for sample import logistics</a:t>
            </a:r>
          </a:p>
          <a:p>
            <a:pPr lvl="1"/>
            <a:r>
              <a:rPr lang="en-US" altLang="zh-CN" sz="1800" dirty="0" smtClean="0"/>
              <a:t>high quality output, low service cost and short turnaround time </a:t>
            </a:r>
            <a:endParaRPr lang="zh-CN" altLang="zh-CN" sz="1800" dirty="0" smtClean="0"/>
          </a:p>
          <a:p>
            <a:pPr lvl="1">
              <a:lnSpc>
                <a:spcPct val="100000"/>
              </a:lnSpc>
            </a:pPr>
            <a:r>
              <a:rPr lang="en-US" altLang="zh-CN" sz="1800" dirty="0" smtClean="0"/>
              <a:t>Strong support from shareholders of top academic institutes and hospitals in China for extended capabilities</a:t>
            </a:r>
            <a:endParaRPr lang="zh-CN" altLang="zh-CN" sz="1800" dirty="0" smtClean="0"/>
          </a:p>
          <a:p>
            <a:pPr lvl="1">
              <a:lnSpc>
                <a:spcPct val="100000"/>
              </a:lnSpc>
            </a:pPr>
            <a:endParaRPr lang="en-US" altLang="zh-CN" sz="1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C</a:t>
            </a:r>
            <a:r>
              <a:rPr lang="zh-CN" altLang="zh-CN" dirty="0" smtClean="0"/>
              <a:t>lient </a:t>
            </a:r>
            <a:r>
              <a:rPr lang="en-US" altLang="zh-CN" dirty="0" smtClean="0"/>
              <a:t>L</a:t>
            </a:r>
            <a:r>
              <a:rPr lang="zh-CN" altLang="zh-CN" dirty="0" smtClean="0"/>
              <a:t>ocations</a:t>
            </a:r>
            <a:endParaRPr lang="zh-CN" altLang="en-US" dirty="0"/>
          </a:p>
        </p:txBody>
      </p:sp>
      <p:pic>
        <p:nvPicPr>
          <p:cNvPr id="3" name="图片 2" descr="Client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4846"/>
            <a:ext cx="5580112" cy="419837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4427984" y="3356992"/>
            <a:ext cx="4510212" cy="3081784"/>
            <a:chOff x="4427984" y="3356992"/>
            <a:chExt cx="4510212" cy="30817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427984" y="3356992"/>
              <a:ext cx="4510212" cy="30817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五角星 5"/>
            <p:cNvSpPr/>
            <p:nvPr/>
          </p:nvSpPr>
          <p:spPr bwMode="auto">
            <a:xfrm>
              <a:off x="7494123" y="4519558"/>
              <a:ext cx="102153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五角星 6"/>
            <p:cNvSpPr/>
            <p:nvPr/>
          </p:nvSpPr>
          <p:spPr bwMode="auto">
            <a:xfrm>
              <a:off x="8151927" y="3959950"/>
              <a:ext cx="102153" cy="8538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五角星 7"/>
            <p:cNvSpPr/>
            <p:nvPr/>
          </p:nvSpPr>
          <p:spPr bwMode="auto">
            <a:xfrm>
              <a:off x="8077634" y="4137290"/>
              <a:ext cx="102153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五角星 8"/>
            <p:cNvSpPr/>
            <p:nvPr/>
          </p:nvSpPr>
          <p:spPr bwMode="auto">
            <a:xfrm>
              <a:off x="8015723" y="4260772"/>
              <a:ext cx="102153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五角星 9"/>
            <p:cNvSpPr/>
            <p:nvPr/>
          </p:nvSpPr>
          <p:spPr bwMode="auto">
            <a:xfrm>
              <a:off x="7596276" y="4557653"/>
              <a:ext cx="100606" cy="8538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五角星 10"/>
            <p:cNvSpPr/>
            <p:nvPr/>
          </p:nvSpPr>
          <p:spPr bwMode="auto">
            <a:xfrm>
              <a:off x="7443047" y="4643039"/>
              <a:ext cx="102153" cy="8538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五角星 11"/>
            <p:cNvSpPr/>
            <p:nvPr/>
          </p:nvSpPr>
          <p:spPr bwMode="auto">
            <a:xfrm>
              <a:off x="7607111" y="4750757"/>
              <a:ext cx="102153" cy="8538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五角星 12"/>
            <p:cNvSpPr/>
            <p:nvPr/>
          </p:nvSpPr>
          <p:spPr bwMode="auto">
            <a:xfrm>
              <a:off x="7822251" y="5122515"/>
              <a:ext cx="102153" cy="8538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五角星 13"/>
            <p:cNvSpPr/>
            <p:nvPr/>
          </p:nvSpPr>
          <p:spPr bwMode="auto">
            <a:xfrm>
              <a:off x="8007984" y="5171120"/>
              <a:ext cx="100606" cy="8538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五角星 14"/>
            <p:cNvSpPr/>
            <p:nvPr/>
          </p:nvSpPr>
          <p:spPr bwMode="auto">
            <a:xfrm>
              <a:off x="7905830" y="5256506"/>
              <a:ext cx="102153" cy="8538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 bwMode="auto">
            <a:xfrm>
              <a:off x="7882615" y="5596738"/>
              <a:ext cx="100605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 bwMode="auto">
            <a:xfrm>
              <a:off x="7616397" y="5407574"/>
              <a:ext cx="100605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 bwMode="auto">
            <a:xfrm>
              <a:off x="7667474" y="5115948"/>
              <a:ext cx="100606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 bwMode="auto">
            <a:xfrm>
              <a:off x="7439952" y="5848955"/>
              <a:ext cx="100605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五角星 19"/>
            <p:cNvSpPr/>
            <p:nvPr/>
          </p:nvSpPr>
          <p:spPr bwMode="auto">
            <a:xfrm>
              <a:off x="7326963" y="5450924"/>
              <a:ext cx="102153" cy="8538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五角星 20"/>
            <p:cNvSpPr/>
            <p:nvPr/>
          </p:nvSpPr>
          <p:spPr bwMode="auto">
            <a:xfrm>
              <a:off x="7446143" y="5256506"/>
              <a:ext cx="100605" cy="8538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五角星 21"/>
            <p:cNvSpPr/>
            <p:nvPr/>
          </p:nvSpPr>
          <p:spPr bwMode="auto">
            <a:xfrm>
              <a:off x="7384231" y="4950430"/>
              <a:ext cx="100605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五角星 22"/>
            <p:cNvSpPr/>
            <p:nvPr/>
          </p:nvSpPr>
          <p:spPr bwMode="auto">
            <a:xfrm>
              <a:off x="7275888" y="4658803"/>
              <a:ext cx="102153" cy="8538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五角星 23"/>
            <p:cNvSpPr/>
            <p:nvPr/>
          </p:nvSpPr>
          <p:spPr bwMode="auto">
            <a:xfrm>
              <a:off x="7201594" y="4453877"/>
              <a:ext cx="102153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五角星 24"/>
            <p:cNvSpPr/>
            <p:nvPr/>
          </p:nvSpPr>
          <p:spPr bwMode="auto">
            <a:xfrm>
              <a:off x="5568692" y="4147799"/>
              <a:ext cx="102153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五角星 25"/>
            <p:cNvSpPr/>
            <p:nvPr/>
          </p:nvSpPr>
          <p:spPr bwMode="auto">
            <a:xfrm>
              <a:off x="6632014" y="5267015"/>
              <a:ext cx="102153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五角星 26"/>
            <p:cNvSpPr/>
            <p:nvPr/>
          </p:nvSpPr>
          <p:spPr bwMode="auto">
            <a:xfrm>
              <a:off x="6514383" y="5735983"/>
              <a:ext cx="100605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五角星 27"/>
            <p:cNvSpPr/>
            <p:nvPr/>
          </p:nvSpPr>
          <p:spPr bwMode="auto">
            <a:xfrm>
              <a:off x="6936925" y="5288033"/>
              <a:ext cx="102153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 bwMode="auto">
            <a:xfrm>
              <a:off x="6850249" y="5596738"/>
              <a:ext cx="100606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 bwMode="auto">
            <a:xfrm>
              <a:off x="7032886" y="4987211"/>
              <a:ext cx="100606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五角星 30"/>
            <p:cNvSpPr/>
            <p:nvPr/>
          </p:nvSpPr>
          <p:spPr bwMode="auto">
            <a:xfrm>
              <a:off x="7000383" y="5902814"/>
              <a:ext cx="100605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 bwMode="auto">
            <a:xfrm>
              <a:off x="7164447" y="6156345"/>
              <a:ext cx="100605" cy="8538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 bwMode="auto">
            <a:xfrm>
              <a:off x="6463306" y="4792793"/>
              <a:ext cx="100606" cy="867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五角星 33"/>
            <p:cNvSpPr/>
            <p:nvPr/>
          </p:nvSpPr>
          <p:spPr bwMode="auto">
            <a:xfrm>
              <a:off x="6800720" y="4643039"/>
              <a:ext cx="100606" cy="8538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五角星 34"/>
            <p:cNvSpPr/>
            <p:nvPr/>
          </p:nvSpPr>
          <p:spPr bwMode="auto">
            <a:xfrm>
              <a:off x="7563773" y="5921204"/>
              <a:ext cx="102153" cy="8538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6" name="矩形 25"/>
          <p:cNvSpPr>
            <a:spLocks noChangeArrowheads="1"/>
          </p:cNvSpPr>
          <p:nvPr/>
        </p:nvSpPr>
        <p:spPr bwMode="auto">
          <a:xfrm>
            <a:off x="179512" y="5157192"/>
            <a:ext cx="3998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+mn-lt"/>
                <a:ea typeface="宋体" pitchFamily="2" charset="-122"/>
              </a:rPr>
              <a:t>The services and data quality from SBC’s </a:t>
            </a:r>
            <a:r>
              <a:rPr lang="en-US" altLang="zh-CN" sz="1600" b="1" dirty="0" smtClean="0">
                <a:solidFill>
                  <a:srgbClr val="C00000"/>
                </a:solidFill>
                <a:latin typeface="+mn-lt"/>
                <a:ea typeface="宋体" pitchFamily="2" charset="-122"/>
              </a:rPr>
              <a:t>technical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ea typeface="宋体" pitchFamily="2" charset="-122"/>
              </a:rPr>
              <a:t>platforms have been widely recognized by domestic researchers and international Pharmaceutical companies.</a:t>
            </a:r>
            <a:endParaRPr lang="zh-CN" altLang="en-US" sz="1600" b="1" dirty="0">
              <a:solidFill>
                <a:srgbClr val="C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37" name="五角星 36"/>
          <p:cNvSpPr/>
          <p:nvPr/>
        </p:nvSpPr>
        <p:spPr bwMode="auto">
          <a:xfrm>
            <a:off x="6660232" y="4869160"/>
            <a:ext cx="102153" cy="853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五角星 37"/>
          <p:cNvSpPr/>
          <p:nvPr/>
        </p:nvSpPr>
        <p:spPr bwMode="auto">
          <a:xfrm>
            <a:off x="8070247" y="5661248"/>
            <a:ext cx="102153" cy="853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Contact SBC</a:t>
            </a:r>
            <a:endParaRPr lang="zh-CN" altLang="en-US" smtClean="0"/>
          </a:p>
        </p:txBody>
      </p:sp>
      <p:sp>
        <p:nvSpPr>
          <p:cNvPr id="47107" name="内容占位符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ea typeface="宋体" charset="-122"/>
                <a:cs typeface="Times New Roman" pitchFamily="18" charset="0"/>
              </a:rPr>
              <a:t>Shanghai Biotechnology Corporation (SBC)</a:t>
            </a:r>
          </a:p>
          <a:p>
            <a:pPr>
              <a:buNone/>
            </a:pPr>
            <a:r>
              <a:rPr lang="en-US" altLang="zh-CN" sz="1200" dirty="0" smtClean="0">
                <a:ea typeface="宋体" pitchFamily="2" charset="-122"/>
              </a:rPr>
              <a:t>Shanghai Biochip Co., Ltd. /</a:t>
            </a:r>
            <a:r>
              <a:rPr lang="en-US" altLang="zh-CN" sz="1200" dirty="0" smtClean="0">
                <a:cs typeface="Arial" charset="0"/>
              </a:rPr>
              <a:t>National Engineering Center for Biochip at Shanghai</a:t>
            </a:r>
            <a:r>
              <a:rPr lang="en-US" altLang="zh-CN" sz="1200" dirty="0" smtClean="0">
                <a:ea typeface="宋体" pitchFamily="2" charset="-122"/>
              </a:rPr>
              <a:t> </a:t>
            </a: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ea typeface="宋体" charset="-122"/>
                <a:cs typeface="Times New Roman" pitchFamily="18" charset="0"/>
              </a:rPr>
              <a:t>151 </a:t>
            </a:r>
            <a:r>
              <a:rPr lang="en-US" altLang="zh-CN" sz="1200" dirty="0" err="1" smtClean="0">
                <a:solidFill>
                  <a:srgbClr val="000000"/>
                </a:solidFill>
                <a:ea typeface="宋体" charset="-122"/>
                <a:cs typeface="Times New Roman" pitchFamily="18" charset="0"/>
              </a:rPr>
              <a:t>Libing</a:t>
            </a:r>
            <a:r>
              <a:rPr lang="en-US" altLang="zh-CN" sz="1200" dirty="0" smtClean="0">
                <a:solidFill>
                  <a:srgbClr val="000000"/>
                </a:solidFill>
                <a:ea typeface="宋体" charset="-122"/>
                <a:cs typeface="Times New Roman" pitchFamily="18" charset="0"/>
              </a:rPr>
              <a:t> Road, </a:t>
            </a:r>
            <a:r>
              <a:rPr lang="en-US" altLang="zh-CN" sz="1200" dirty="0" err="1" smtClean="0">
                <a:solidFill>
                  <a:srgbClr val="000000"/>
                </a:solidFill>
                <a:ea typeface="宋体" charset="-122"/>
                <a:cs typeface="Times New Roman" pitchFamily="18" charset="0"/>
              </a:rPr>
              <a:t>Zhangjiang</a:t>
            </a:r>
            <a:r>
              <a:rPr lang="en-US" altLang="zh-CN" sz="1200" dirty="0" smtClean="0">
                <a:solidFill>
                  <a:srgbClr val="000000"/>
                </a:solidFill>
                <a:ea typeface="宋体" charset="-122"/>
                <a:cs typeface="Times New Roman" pitchFamily="18" charset="0"/>
              </a:rPr>
              <a:t> Hi-Tech Park, </a:t>
            </a:r>
            <a:r>
              <a:rPr lang="en-US" altLang="zh-CN" sz="1200" dirty="0" err="1" smtClean="0">
                <a:solidFill>
                  <a:srgbClr val="000000"/>
                </a:solidFill>
                <a:ea typeface="宋体" charset="-122"/>
                <a:cs typeface="Times New Roman" pitchFamily="18" charset="0"/>
              </a:rPr>
              <a:t>Pudong</a:t>
            </a:r>
            <a:r>
              <a:rPr lang="en-US" altLang="zh-CN" sz="1200" dirty="0" smtClean="0">
                <a:solidFill>
                  <a:srgbClr val="000000"/>
                </a:solidFill>
                <a:ea typeface="宋体" charset="-122"/>
                <a:cs typeface="Times New Roman" pitchFamily="18" charset="0"/>
              </a:rPr>
              <a:t>, Shanghai 201203, China</a:t>
            </a:r>
          </a:p>
          <a:p>
            <a:pPr>
              <a:buFont typeface="Arial" charset="0"/>
              <a:buNone/>
            </a:pPr>
            <a:r>
              <a:rPr lang="en-US" altLang="zh-CN" sz="1200" dirty="0" smtClean="0">
                <a:solidFill>
                  <a:srgbClr val="000000"/>
                </a:solidFill>
                <a:ea typeface="宋体" charset="-122"/>
                <a:cs typeface="Times New Roman" pitchFamily="18" charset="0"/>
              </a:rPr>
              <a:t>Tel:+86  800-820-5086 (China) / 404-276-8201(USA)</a:t>
            </a:r>
          </a:p>
          <a:p>
            <a:pPr>
              <a:buFont typeface="Arial" charset="0"/>
              <a:buNone/>
            </a:pPr>
            <a:r>
              <a:rPr lang="en-US" altLang="zh-CN" sz="1200" dirty="0" smtClean="0">
                <a:solidFill>
                  <a:srgbClr val="000000"/>
                </a:solidFill>
                <a:ea typeface="宋体" charset="-122"/>
                <a:cs typeface="Times New Roman" pitchFamily="18" charset="0"/>
              </a:rPr>
              <a:t>Email: </a:t>
            </a:r>
            <a:r>
              <a:rPr lang="en-US" altLang="zh-CN" sz="1200" dirty="0" smtClean="0">
                <a:solidFill>
                  <a:srgbClr val="0000FF"/>
                </a:solidFill>
                <a:ea typeface="宋体" charset="-122"/>
                <a:cs typeface="Times New Roman" pitchFamily="18" charset="0"/>
              </a:rPr>
              <a:t>global_market@shbiochip.com </a:t>
            </a:r>
            <a:endParaRPr lang="en-US" altLang="zh-CN" sz="1200" u="sng" dirty="0" smtClean="0">
              <a:solidFill>
                <a:srgbClr val="0000FF"/>
              </a:solidFill>
              <a:ea typeface="宋体" charset="-122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zh-CN" sz="1200" dirty="0" smtClean="0">
                <a:solidFill>
                  <a:srgbClr val="000000"/>
                </a:solidFill>
                <a:ea typeface="宋体" charset="-122"/>
                <a:cs typeface="Times New Roman" pitchFamily="18" charset="0"/>
                <a:hlinkClick r:id="rId2"/>
              </a:rPr>
              <a:t>http://www.shbiotech.org</a:t>
            </a:r>
            <a:endParaRPr lang="en-US" altLang="zh-CN" sz="1200" dirty="0" smtClean="0">
              <a:solidFill>
                <a:srgbClr val="000000"/>
              </a:solidFill>
              <a:ea typeface="宋体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1200" u="sng" dirty="0" smtClean="0">
                <a:ea typeface="宋体" charset="-122"/>
                <a:cs typeface="Times New Roman" pitchFamily="18" charset="0"/>
                <a:hlinkClick r:id="rId3"/>
              </a:rPr>
              <a:t>http://www.shanghaibiotech.com</a:t>
            </a:r>
            <a:endParaRPr lang="en-US" altLang="zh-CN" sz="1200" dirty="0" smtClean="0">
              <a:solidFill>
                <a:srgbClr val="000000"/>
              </a:solidFill>
              <a:ea typeface="宋体" charset="-122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zh-CN" sz="1800" dirty="0" smtClean="0">
              <a:solidFill>
                <a:srgbClr val="000000"/>
              </a:solidFill>
              <a:ea typeface="宋体" charset="-122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zh-CN" altLang="en-US" dirty="0" smtClean="0">
              <a:ea typeface="宋体" charset="-122"/>
              <a:cs typeface="Times New Roman" pitchFamily="18" charset="0"/>
            </a:endParaRPr>
          </a:p>
        </p:txBody>
      </p:sp>
      <p:pic>
        <p:nvPicPr>
          <p:cNvPr id="5" name="图片 4" descr="2013091609570285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636911"/>
            <a:ext cx="6048672" cy="413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54888" cy="922337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Thanks for your support!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r>
              <a:rPr lang="en-US" altLang="zh-CN" b="1" dirty="0" smtClean="0">
                <a:solidFill>
                  <a:srgbClr val="003399"/>
                </a:solidFill>
              </a:rPr>
              <a:t>We are looking forward to a successful collaboration with you.</a:t>
            </a:r>
          </a:p>
          <a:p>
            <a:pPr algn="ctr">
              <a:buNone/>
            </a:pPr>
            <a:endParaRPr lang="en-US" altLang="zh-CN" b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371600"/>
            <a:ext cx="5461000" cy="914400"/>
          </a:xfrm>
          <a:ln w="38100">
            <a:solidFill>
              <a:schemeClr val="hlink"/>
            </a:solidFill>
          </a:ln>
        </p:spPr>
        <p:txBody>
          <a:bodyPr/>
          <a:lstStyle/>
          <a:p>
            <a:r>
              <a:rPr lang="en-US" altLang="zh-CN" smtClean="0">
                <a:solidFill>
                  <a:schemeClr val="hlink"/>
                </a:solidFill>
              </a:rPr>
              <a:t>Shanghai Biochip Co. Ltd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2997200"/>
            <a:ext cx="6692900" cy="3024188"/>
          </a:xfrm>
          <a:solidFill>
            <a:schemeClr val="accent1">
              <a:lumMod val="75000"/>
            </a:schemeClr>
          </a:solidFill>
          <a:ln w="57150" cap="flat" algn="ctr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Shareholders</a:t>
            </a:r>
            <a:r>
              <a:rPr lang="en-US" altLang="zh-CN" sz="1600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Shanghai Venture Capital Co. Ltd.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Shanghai Institutes of Biological Sciences (SIBS), Chinese Academics of Sciences (CAS)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National Human Genomics Center at Shanghai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Fudan</a:t>
            </a: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University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Jiaotong</a:t>
            </a: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University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Institute of Microsystems and Information Technology, CAS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Rujin</a:t>
            </a: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Hospital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East </a:t>
            </a:r>
            <a:r>
              <a:rPr lang="en-US" altLang="zh-CN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Hepatobiliary</a:t>
            </a: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Surgery Hospital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BioStar</a:t>
            </a: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Biochip Co., Ltd.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Zhangjiang</a:t>
            </a: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High-Tech Park Co., Ltd.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4495800" y="2362200"/>
            <a:ext cx="0" cy="609600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7413" name="Picture 8" descr="SBC high res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187450" y="188913"/>
            <a:ext cx="525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Company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Vision</a:t>
            </a:r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2780928"/>
            <a:ext cx="8424936" cy="24622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 b="0" i="1" dirty="0">
                <a:solidFill>
                  <a:srgbClr val="000000"/>
                </a:solidFill>
                <a:ea typeface="华文中宋" pitchFamily="2" charset="-122"/>
              </a:rPr>
              <a:t> </a:t>
            </a:r>
            <a:r>
              <a:rPr lang="en-US" altLang="zh-CN" sz="2800" i="1" dirty="0" smtClean="0">
                <a:solidFill>
                  <a:srgbClr val="000000"/>
                </a:solidFill>
                <a:ea typeface="华文中宋" pitchFamily="2" charset="-122"/>
              </a:rPr>
              <a:t>	</a:t>
            </a:r>
            <a:r>
              <a:rPr lang="en-US" altLang="zh-CN" sz="2800" b="0" i="1" dirty="0" smtClean="0">
                <a:solidFill>
                  <a:srgbClr val="000000"/>
                </a:solidFill>
                <a:ea typeface="华文中宋" pitchFamily="2" charset="-122"/>
              </a:rPr>
              <a:t>Deliver </a:t>
            </a:r>
            <a:r>
              <a:rPr lang="en-US" altLang="zh-CN" sz="2800" b="0" i="1" dirty="0">
                <a:solidFill>
                  <a:srgbClr val="000000"/>
                </a:solidFill>
                <a:ea typeface="华文中宋" pitchFamily="2" charset="-122"/>
              </a:rPr>
              <a:t>the highest </a:t>
            </a:r>
            <a:r>
              <a:rPr lang="en-US" altLang="zh-CN" sz="2800" b="0" i="1" dirty="0" smtClean="0">
                <a:solidFill>
                  <a:srgbClr val="000000"/>
                </a:solidFill>
                <a:ea typeface="华文中宋" pitchFamily="2" charset="-122"/>
              </a:rPr>
              <a:t>quality, </a:t>
            </a:r>
            <a:r>
              <a:rPr lang="en-US" altLang="zh-CN" sz="2800" b="0" i="1" dirty="0">
                <a:solidFill>
                  <a:srgbClr val="000000"/>
                </a:solidFill>
                <a:ea typeface="华文中宋" pitchFamily="2" charset="-122"/>
              </a:rPr>
              <a:t>cost effective R&amp;D </a:t>
            </a:r>
            <a:r>
              <a:rPr lang="en-US" altLang="zh-CN" sz="2800" b="0" i="1" dirty="0" smtClean="0">
                <a:solidFill>
                  <a:srgbClr val="000000"/>
                </a:solidFill>
                <a:ea typeface="华文中宋" pitchFamily="2" charset="-122"/>
              </a:rPr>
              <a:t>solutions and </a:t>
            </a:r>
            <a:r>
              <a:rPr lang="en-US" altLang="zh-CN" sz="2800" b="0" i="1" dirty="0">
                <a:solidFill>
                  <a:srgbClr val="000000"/>
                </a:solidFill>
                <a:ea typeface="华文中宋" pitchFamily="2" charset="-122"/>
              </a:rPr>
              <a:t>clinical </a:t>
            </a:r>
            <a:r>
              <a:rPr lang="en-US" altLang="zh-CN" sz="2800" b="0" i="1" dirty="0" smtClean="0">
                <a:solidFill>
                  <a:srgbClr val="000000"/>
                </a:solidFill>
                <a:ea typeface="华文中宋" pitchFamily="2" charset="-122"/>
              </a:rPr>
              <a:t>lab testing services </a:t>
            </a:r>
            <a:r>
              <a:rPr lang="en-US" altLang="zh-CN" sz="2800" b="0" i="1" dirty="0">
                <a:solidFill>
                  <a:srgbClr val="000000"/>
                </a:solidFill>
                <a:ea typeface="华文中宋" pitchFamily="2" charset="-122"/>
              </a:rPr>
              <a:t>to accelerate drug discovery efforts of global pharmaceutical, biotech and CRO companies with integrity and excellence. </a:t>
            </a:r>
          </a:p>
          <a:p>
            <a:pPr marL="342900" indent="-342900">
              <a:spcBef>
                <a:spcPct val="50000"/>
              </a:spcBef>
            </a:pPr>
            <a:endParaRPr lang="en-US" altLang="zh-CN" sz="2800" b="0" i="1" dirty="0">
              <a:solidFill>
                <a:srgbClr val="000000"/>
              </a:solidFill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Arial" charset="0"/>
                <a:cs typeface="Arial" charset="0"/>
              </a:rPr>
              <a:t>SBC Facilities</a:t>
            </a:r>
            <a:endParaRPr lang="zh-CN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5123" name="Picture 5" descr="sbc bird vi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6088" y="1196975"/>
            <a:ext cx="8229600" cy="3341688"/>
          </a:xfrm>
          <a:noFill/>
          <a:ln>
            <a:solidFill>
              <a:schemeClr val="bg1"/>
            </a:solidFill>
          </a:ln>
        </p:spPr>
      </p:pic>
      <p:pic>
        <p:nvPicPr>
          <p:cNvPr id="5" name="Picture 5" descr="IMG_06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4703763"/>
            <a:ext cx="262572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MG_06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727575"/>
            <a:ext cx="26225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IMG_06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50" y="4703763"/>
            <a:ext cx="2668588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SBC Platforms </a:t>
            </a:r>
            <a:r>
              <a:rPr lang="zh-CN" altLang="en-US" dirty="0" smtClean="0"/>
              <a:t>　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/>
          <a:lstStyle/>
          <a:p>
            <a:r>
              <a:rPr lang="en-US" altLang="zh-CN" sz="1800" b="1" dirty="0" smtClean="0"/>
              <a:t>Microarray  Platforms : </a:t>
            </a:r>
            <a:r>
              <a:rPr lang="en-US" altLang="zh-CN" sz="1800" dirty="0" smtClean="0"/>
              <a:t>SBC, </a:t>
            </a:r>
            <a:r>
              <a:rPr lang="en-US" altLang="zh-CN" sz="1800" dirty="0" err="1" smtClean="0"/>
              <a:t>Affymetrix</a:t>
            </a:r>
            <a:r>
              <a:rPr lang="en-US" altLang="zh-CN" sz="1800" dirty="0" smtClean="0"/>
              <a:t>, Agilent and </a:t>
            </a:r>
            <a:r>
              <a:rPr lang="en-US" altLang="zh-CN" sz="1800" dirty="0" err="1" smtClean="0"/>
              <a:t>Illumina</a:t>
            </a:r>
            <a:endParaRPr lang="en-US" altLang="zh-CN" sz="1800" dirty="0" smtClean="0"/>
          </a:p>
          <a:p>
            <a:r>
              <a:rPr lang="en-US" altLang="zh-CN" sz="1800" b="1" dirty="0" smtClean="0"/>
              <a:t>Next Generation Sequencing Platforms: </a:t>
            </a:r>
            <a:r>
              <a:rPr lang="en-US" altLang="zh-CN" sz="1800" dirty="0" err="1" smtClean="0"/>
              <a:t>Illumina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HiSeq</a:t>
            </a:r>
            <a:r>
              <a:rPr lang="en-US" altLang="zh-CN" sz="1800" dirty="0" smtClean="0"/>
              <a:t> 2000/2500 and </a:t>
            </a:r>
            <a:r>
              <a:rPr lang="en-US" altLang="zh-CN" sz="1800" dirty="0" err="1" smtClean="0"/>
              <a:t>GAIIx</a:t>
            </a:r>
            <a:r>
              <a:rPr lang="en-US" altLang="zh-CN" sz="1800" dirty="0" smtClean="0"/>
              <a:t>, ABI Ion Torrent, Ion Proton, </a:t>
            </a:r>
            <a:r>
              <a:rPr lang="en-US" altLang="zh-CN" sz="1800" dirty="0" err="1" smtClean="0"/>
              <a:t>PacBio</a:t>
            </a:r>
            <a:r>
              <a:rPr lang="en-US" altLang="zh-CN" sz="1800" dirty="0" smtClean="0"/>
              <a:t>, SOLiD4 and 5500, and Roche 454</a:t>
            </a:r>
          </a:p>
          <a:p>
            <a:r>
              <a:rPr lang="en-US" altLang="zh-CN" sz="1800" b="1" dirty="0" smtClean="0"/>
              <a:t>Biomarkers Testing and Validation Platforms</a:t>
            </a:r>
            <a:r>
              <a:rPr lang="en-US" altLang="zh-CN" sz="1800" dirty="0" smtClean="0"/>
              <a:t>: RT-</a:t>
            </a:r>
            <a:r>
              <a:rPr lang="en-US" altLang="zh-CN" sz="1800" dirty="0" err="1" smtClean="0"/>
              <a:t>qPCR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bDNA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sanger</a:t>
            </a:r>
            <a:r>
              <a:rPr lang="en-US" altLang="zh-CN" sz="1800" dirty="0" smtClean="0"/>
              <a:t> sequencing, </a:t>
            </a:r>
            <a:r>
              <a:rPr lang="en-US" altLang="zh-CN" sz="1800" dirty="0" err="1" smtClean="0"/>
              <a:t>luminex</a:t>
            </a:r>
            <a:r>
              <a:rPr lang="en-US" altLang="zh-CN" sz="1800" dirty="0" smtClean="0"/>
              <a:t>, protein microarray and ELISA etc. </a:t>
            </a:r>
          </a:p>
          <a:p>
            <a:r>
              <a:rPr lang="en-US" altLang="zh-CN" sz="1800" b="1" dirty="0" smtClean="0"/>
              <a:t>Molecular Pathology Platforms: </a:t>
            </a:r>
            <a:r>
              <a:rPr lang="en-US" altLang="zh-CN" sz="1800" dirty="0" smtClean="0"/>
              <a:t>FISH, IHC, tissue microarray</a:t>
            </a:r>
          </a:p>
          <a:p>
            <a:r>
              <a:rPr lang="en-US" altLang="zh-CN" sz="1800" b="1" dirty="0" smtClean="0"/>
              <a:t>Sample Quality Control Platforms</a:t>
            </a:r>
            <a:r>
              <a:rPr lang="en-US" altLang="zh-CN" sz="1800" dirty="0" smtClean="0"/>
              <a:t>: Agilent </a:t>
            </a:r>
            <a:r>
              <a:rPr lang="en-US" altLang="zh-CN" sz="1800" dirty="0" err="1" smtClean="0"/>
              <a:t>bioanalyzer</a:t>
            </a:r>
            <a:r>
              <a:rPr lang="en-US" altLang="zh-CN" sz="1800" dirty="0" smtClean="0"/>
              <a:t>, gel imaging and </a:t>
            </a:r>
            <a:r>
              <a:rPr lang="en-US" altLang="zh-CN" sz="1800" dirty="0" err="1" smtClean="0"/>
              <a:t>nanodrop</a:t>
            </a:r>
            <a:r>
              <a:rPr lang="en-US" altLang="zh-CN" sz="1800" dirty="0" smtClean="0"/>
              <a:t> </a:t>
            </a:r>
            <a:endParaRPr lang="en-US" altLang="zh-CN" sz="1800" b="1" dirty="0" smtClean="0"/>
          </a:p>
          <a:p>
            <a:r>
              <a:rPr lang="en-US" altLang="zh-CN" sz="1800" b="1" dirty="0" smtClean="0"/>
              <a:t>Bioinformatics/Biostatistics Platforms: </a:t>
            </a:r>
            <a:r>
              <a:rPr lang="en-US" altLang="zh-CN" sz="1800" dirty="0" smtClean="0"/>
              <a:t>SBC Analysis System (SAS) and commercial software</a:t>
            </a:r>
            <a:endParaRPr lang="zh-CN" altLang="en-US" sz="1800" dirty="0" smtClean="0"/>
          </a:p>
          <a:p>
            <a:pPr>
              <a:buFont typeface="Arial" charset="0"/>
              <a:buNone/>
            </a:pPr>
            <a:endParaRPr lang="zh-CN" altLang="en-US" dirty="0" smtClean="0"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SBC Services and Capability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/>
          <a:lstStyle/>
          <a:p>
            <a:r>
              <a:rPr lang="en-US" altLang="zh-CN" sz="2400" b="1" dirty="0" smtClean="0"/>
              <a:t>Microarray Analysis  </a:t>
            </a:r>
          </a:p>
          <a:p>
            <a:r>
              <a:rPr lang="en-US" altLang="zh-CN" sz="2400" b="1" dirty="0" smtClean="0"/>
              <a:t>Next Generation Sequencing  </a:t>
            </a:r>
          </a:p>
          <a:p>
            <a:r>
              <a:rPr lang="en-US" altLang="zh-CN" sz="2400" b="1" dirty="0" smtClean="0"/>
              <a:t>Biomarker Testing and Validation </a:t>
            </a:r>
          </a:p>
          <a:p>
            <a:r>
              <a:rPr lang="en-US" altLang="zh-CN" sz="2400" b="1" dirty="0" smtClean="0"/>
              <a:t>Molecular Pathology and Clinical Lab Testing  </a:t>
            </a:r>
          </a:p>
          <a:p>
            <a:r>
              <a:rPr lang="en-US" altLang="zh-CN" sz="2400" b="1" dirty="0" smtClean="0"/>
              <a:t>Bioinformatics/ Biostatistics Analysis</a:t>
            </a:r>
          </a:p>
          <a:p>
            <a:pPr>
              <a:lnSpc>
                <a:spcPct val="100000"/>
              </a:lnSpc>
              <a:buNone/>
            </a:pPr>
            <a:endParaRPr lang="en-US" altLang="zh-CN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cs typeface="Arial" pitchFamily="34" charset="0"/>
              </a:rPr>
              <a:t>	Integrated Genomics and </a:t>
            </a:r>
            <a:r>
              <a:rPr lang="en-US" altLang="zh-CN" sz="1800" b="1" dirty="0" err="1" smtClean="0">
                <a:solidFill>
                  <a:srgbClr val="FF0000"/>
                </a:solidFill>
                <a:cs typeface="Arial" pitchFamily="34" charset="0"/>
              </a:rPr>
              <a:t>Pharmacogenomics</a:t>
            </a:r>
            <a:r>
              <a:rPr lang="en-US" altLang="zh-CN" sz="1800" b="1" dirty="0" smtClean="0">
                <a:solidFill>
                  <a:srgbClr val="FF0000"/>
                </a:solidFill>
                <a:cs typeface="Arial" pitchFamily="34" charset="0"/>
              </a:rPr>
              <a:t> Capabilities for 	Biomarker Discovery and Translational Medicine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153400" cy="639762"/>
          </a:xfrm>
        </p:spPr>
        <p:txBody>
          <a:bodyPr/>
          <a:lstStyle/>
          <a:p>
            <a:r>
              <a:rPr lang="en-US" altLang="zh-CN" sz="2600" dirty="0" smtClean="0">
                <a:latin typeface="Arial" charset="0"/>
                <a:ea typeface="黑体" pitchFamily="49" charset="-122"/>
                <a:cs typeface="Arial" charset="0"/>
              </a:rPr>
              <a:t>   </a:t>
            </a:r>
            <a:r>
              <a:rPr lang="en-US" altLang="zh-CN" sz="2800" dirty="0" smtClean="0">
                <a:latin typeface="Arial" charset="0"/>
                <a:ea typeface="黑体" pitchFamily="49" charset="-122"/>
                <a:cs typeface="Arial" charset="0"/>
              </a:rPr>
              <a:t>Microarray Analysis </a:t>
            </a:r>
            <a:r>
              <a:rPr lang="en-US" altLang="zh-CN" sz="2800" dirty="0" smtClean="0">
                <a:latin typeface="Arial" charset="0"/>
                <a:cs typeface="Arial" charset="0"/>
              </a:rPr>
              <a:t>Capability</a:t>
            </a:r>
            <a:endParaRPr lang="en-US" altLang="zh-CN" sz="2800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73246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600" b="1" dirty="0" smtClean="0">
                <a:cs typeface="Arial" pitchFamily="34" charset="0"/>
              </a:rPr>
              <a:t>Whole Genome SNP Genotyping 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 err="1" smtClean="0">
                <a:cs typeface="Arial" pitchFamily="34" charset="0"/>
              </a:rPr>
              <a:t>Illumina</a:t>
            </a:r>
            <a:r>
              <a:rPr lang="en-US" altLang="zh-CN" sz="1600" dirty="0" smtClean="0">
                <a:cs typeface="Arial" pitchFamily="34" charset="0"/>
              </a:rPr>
              <a:t> </a:t>
            </a:r>
            <a:r>
              <a:rPr lang="en-US" altLang="zh-CN" sz="1600" dirty="0" smtClean="0"/>
              <a:t>Omni Whole-Genome Arrays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 err="1" smtClean="0">
                <a:cs typeface="Arial" pitchFamily="34" charset="0"/>
              </a:rPr>
              <a:t>Affymetrix</a:t>
            </a:r>
            <a:r>
              <a:rPr lang="en-US" sz="1600" dirty="0" smtClean="0">
                <a:cs typeface="Arial" pitchFamily="34" charset="0"/>
              </a:rPr>
              <a:t> Genome-Wide Human SNP 6.0 Array</a:t>
            </a:r>
          </a:p>
          <a:p>
            <a:pPr lvl="1">
              <a:lnSpc>
                <a:spcPct val="100000"/>
              </a:lnSpc>
              <a:defRPr/>
            </a:pPr>
            <a:r>
              <a:rPr lang="zh-CN" altLang="zh-CN" sz="1600" dirty="0" smtClean="0"/>
              <a:t>Affymetrix OncoScan™ FFPE Assay</a:t>
            </a:r>
            <a:endParaRPr lang="en-US" sz="1600" dirty="0" smtClean="0">
              <a:cs typeface="Arial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1600" b="1" dirty="0" smtClean="0">
                <a:cs typeface="Arial" pitchFamily="34" charset="0"/>
              </a:rPr>
              <a:t>Whole Genome Expression Array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 err="1" smtClean="0">
                <a:cs typeface="Arial" pitchFamily="34" charset="0"/>
              </a:rPr>
              <a:t>Affymetrix</a:t>
            </a:r>
            <a:r>
              <a:rPr lang="en-US" altLang="zh-CN" sz="1600" dirty="0" smtClean="0">
                <a:cs typeface="Arial" pitchFamily="34" charset="0"/>
              </a:rPr>
              <a:t> Human genome U133 Plus 2.0 array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 err="1" smtClean="0">
                <a:cs typeface="Arial" pitchFamily="34" charset="0"/>
              </a:rPr>
              <a:t>Affymetrix</a:t>
            </a:r>
            <a:r>
              <a:rPr lang="en-US" altLang="zh-CN" sz="1600" dirty="0" smtClean="0">
                <a:cs typeface="Arial" pitchFamily="34" charset="0"/>
              </a:rPr>
              <a:t> Human </a:t>
            </a:r>
            <a:r>
              <a:rPr lang="en-US" altLang="zh-CN" sz="1600" dirty="0" err="1" smtClean="0">
                <a:cs typeface="Arial" pitchFamily="34" charset="0"/>
              </a:rPr>
              <a:t>Transcriptome</a:t>
            </a:r>
            <a:r>
              <a:rPr lang="en-US" altLang="zh-CN" sz="1600" dirty="0" smtClean="0">
                <a:cs typeface="Arial" pitchFamily="34" charset="0"/>
              </a:rPr>
              <a:t> Array (HTA) 2.0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 err="1" smtClean="0"/>
              <a:t>Affymetrix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GeneChip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PrimeView</a:t>
            </a:r>
            <a:r>
              <a:rPr lang="en-US" altLang="zh-CN" sz="1600" dirty="0" smtClean="0"/>
              <a:t> Human Gene Expression Array</a:t>
            </a:r>
            <a:endParaRPr lang="en-US" altLang="zh-CN" sz="1600" dirty="0" smtClean="0">
              <a:cs typeface="Arial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 err="1" smtClean="0">
                <a:cs typeface="Arial" pitchFamily="34" charset="0"/>
              </a:rPr>
              <a:t>Affymetrix</a:t>
            </a:r>
            <a:r>
              <a:rPr lang="en-US" altLang="zh-CN" sz="1600" dirty="0" smtClean="0">
                <a:cs typeface="Arial" pitchFamily="34" charset="0"/>
              </a:rPr>
              <a:t> Human Gene 2.0 ST Array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 smtClean="0"/>
              <a:t>Agilent Whole Human Genome </a:t>
            </a:r>
            <a:r>
              <a:rPr lang="en-US" altLang="zh-CN" sz="1600" dirty="0" err="1" smtClean="0"/>
              <a:t>Oligo</a:t>
            </a:r>
            <a:r>
              <a:rPr lang="en-US" altLang="zh-CN" sz="1600" dirty="0" smtClean="0"/>
              <a:t> Microarray</a:t>
            </a:r>
            <a:endParaRPr lang="en-US" altLang="zh-CN" sz="1600" dirty="0" smtClean="0">
              <a:cs typeface="Arial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 smtClean="0">
                <a:cs typeface="Arial" pitchFamily="34" charset="0"/>
              </a:rPr>
              <a:t>Agilent </a:t>
            </a:r>
            <a:r>
              <a:rPr lang="en-US" altLang="zh-CN" sz="1600" dirty="0" err="1" smtClean="0"/>
              <a:t>SurePrint</a:t>
            </a:r>
            <a:r>
              <a:rPr lang="en-US" altLang="zh-CN" sz="1600" dirty="0" smtClean="0">
                <a:cs typeface="Arial" pitchFamily="34" charset="0"/>
              </a:rPr>
              <a:t> G3 Human Gene Expression Microarray </a:t>
            </a:r>
            <a:r>
              <a:rPr lang="en-US" altLang="zh-CN" sz="1600" dirty="0" smtClean="0"/>
              <a:t>8x60K</a:t>
            </a:r>
            <a:endParaRPr lang="en-US" altLang="zh-CN" sz="1600" dirty="0" smtClean="0">
              <a:cs typeface="Arial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 err="1" smtClean="0">
                <a:cs typeface="Arial" pitchFamily="34" charset="0"/>
              </a:rPr>
              <a:t>Illumina</a:t>
            </a:r>
            <a:r>
              <a:rPr lang="en-US" altLang="zh-CN" sz="1600" dirty="0" smtClean="0">
                <a:cs typeface="Arial" pitchFamily="34" charset="0"/>
              </a:rPr>
              <a:t> Whole-Genome DASL Ht-12 Assay-FFPE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CN" sz="1600" b="1" dirty="0" err="1" smtClean="0">
                <a:cs typeface="Arial" pitchFamily="34" charset="0"/>
              </a:rPr>
              <a:t>miRNA</a:t>
            </a:r>
            <a:r>
              <a:rPr lang="en-US" altLang="zh-CN" sz="1600" b="1" dirty="0" smtClean="0">
                <a:cs typeface="Arial" pitchFamily="34" charset="0"/>
              </a:rPr>
              <a:t> Detection/Expression Microarray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 smtClean="0">
                <a:cs typeface="Arial" pitchFamily="34" charset="0"/>
              </a:rPr>
              <a:t>Agilent </a:t>
            </a:r>
            <a:r>
              <a:rPr lang="en-US" altLang="zh-CN" sz="1600" dirty="0" err="1" smtClean="0">
                <a:cs typeface="Arial" pitchFamily="34" charset="0"/>
              </a:rPr>
              <a:t>miRNA</a:t>
            </a:r>
            <a:r>
              <a:rPr lang="en-US" altLang="zh-CN" sz="1600" dirty="0" smtClean="0">
                <a:cs typeface="Arial" pitchFamily="34" charset="0"/>
              </a:rPr>
              <a:t> Microarray (human, mouse, rat), V19.0 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 err="1" smtClean="0">
                <a:cs typeface="Arial" pitchFamily="34" charset="0"/>
              </a:rPr>
              <a:t>Affymetrix</a:t>
            </a:r>
            <a:r>
              <a:rPr lang="en-US" altLang="zh-CN" sz="1600" dirty="0" smtClean="0">
                <a:cs typeface="Arial" pitchFamily="34" charset="0"/>
              </a:rPr>
              <a:t>  </a:t>
            </a:r>
            <a:r>
              <a:rPr lang="en-US" altLang="zh-CN" sz="1600" dirty="0" err="1" smtClean="0">
                <a:cs typeface="Arial" pitchFamily="34" charset="0"/>
              </a:rPr>
              <a:t>miRNA</a:t>
            </a:r>
            <a:r>
              <a:rPr lang="en-US" altLang="zh-CN" sz="1600" dirty="0" smtClean="0">
                <a:cs typeface="Arial" pitchFamily="34" charset="0"/>
              </a:rPr>
              <a:t>  4.0 Array (human, mouse, rat)  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CN" sz="1600" b="1" dirty="0" smtClean="0">
                <a:cs typeface="Arial" pitchFamily="34" charset="0"/>
              </a:rPr>
              <a:t>ADME/DMET Array</a:t>
            </a:r>
          </a:p>
          <a:p>
            <a:pPr lvl="1">
              <a:lnSpc>
                <a:spcPct val="100000"/>
              </a:lnSpc>
              <a:defRPr/>
            </a:pPr>
            <a:r>
              <a:rPr lang="fr-FR" altLang="zh-CN" sz="1600" dirty="0" smtClean="0">
                <a:cs typeface="Arial" pitchFamily="34" charset="0"/>
              </a:rPr>
              <a:t>Affymetrix DMET™ Plus Premier Pack  </a:t>
            </a:r>
          </a:p>
          <a:p>
            <a:pPr lvl="1">
              <a:lnSpc>
                <a:spcPct val="100000"/>
              </a:lnSpc>
              <a:defRPr/>
            </a:pPr>
            <a:r>
              <a:rPr lang="fr-FR" altLang="zh-CN" sz="1600" dirty="0" smtClean="0">
                <a:cs typeface="Arial" pitchFamily="34" charset="0"/>
              </a:rPr>
              <a:t>Illumina </a:t>
            </a:r>
            <a:r>
              <a:rPr lang="en-US" altLang="zh-CN" sz="1600" dirty="0" err="1" smtClean="0"/>
              <a:t>VeraCode</a:t>
            </a:r>
            <a:r>
              <a:rPr lang="en-US" altLang="zh-CN" sz="1600" dirty="0" smtClean="0"/>
              <a:t> ADME Core Panel</a:t>
            </a:r>
            <a:endParaRPr lang="en-US" altLang="zh-CN" sz="1600" dirty="0" smtClean="0">
              <a:cs typeface="Arial" pitchFamily="34" charset="0"/>
            </a:endParaRPr>
          </a:p>
          <a:p>
            <a:pPr lvl="1">
              <a:defRPr/>
            </a:pPr>
            <a:endParaRPr lang="en-US" altLang="zh-CN" sz="1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charset="0"/>
              <a:buNone/>
              <a:defRPr/>
            </a:pPr>
            <a:endParaRPr lang="en-US" altLang="zh-CN" sz="12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US" altLang="zh-CN" sz="12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US" altLang="zh-CN" sz="12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US" altLang="zh-CN" sz="1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charset="0"/>
              <a:buNone/>
              <a:defRPr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 smtClean="0"/>
          </a:p>
          <a:p>
            <a:pPr marL="411163" lvl="1" indent="0">
              <a:buFont typeface="Arial" charset="0"/>
              <a:buNone/>
              <a:defRPr/>
            </a:pPr>
            <a:endParaRPr lang="en-US" sz="1200" dirty="0"/>
          </a:p>
          <a:p>
            <a:pPr>
              <a:defRPr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5888"/>
            <a:ext cx="7812088" cy="922337"/>
          </a:xfrm>
        </p:spPr>
        <p:txBody>
          <a:bodyPr/>
          <a:lstStyle/>
          <a:p>
            <a:r>
              <a:rPr lang="en-US" altLang="zh-CN" sz="2400" dirty="0" smtClean="0">
                <a:cs typeface="Arial" pitchFamily="34" charset="0"/>
              </a:rPr>
              <a:t>  Next Generation Sequencing Analysis Capability </a:t>
            </a:r>
            <a:endParaRPr lang="zh-CN" altLang="en-US" sz="2400" dirty="0">
              <a:cs typeface="Arial" pitchFamily="34" charset="0"/>
            </a:endParaRPr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1475656" y="1196752"/>
            <a:ext cx="676875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Genome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sequencing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altLang="zh-CN" sz="2000" b="1" dirty="0" smtClean="0">
              <a:latin typeface="Arial" pitchFamily="34" charset="0"/>
              <a:cs typeface="Arial" pitchFamily="34" charset="0"/>
            </a:endParaRPr>
          </a:p>
          <a:p>
            <a:pPr marL="685800" lvl="1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─"/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Whole genome sequencing </a:t>
            </a:r>
          </a:p>
          <a:p>
            <a:pPr marL="685800" lvl="1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─"/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Whole </a:t>
            </a:r>
            <a:r>
              <a:rPr lang="en-US" altLang="zh-CN" sz="1600" dirty="0" err="1">
                <a:latin typeface="Arial" pitchFamily="34" charset="0"/>
                <a:cs typeface="Arial" pitchFamily="34" charset="0"/>
              </a:rPr>
              <a:t>exome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sequencing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zh-CN" sz="1600" dirty="0" smtClean="0">
              <a:latin typeface="Arial" pitchFamily="34" charset="0"/>
              <a:cs typeface="Arial" pitchFamily="34" charset="0"/>
            </a:endParaRPr>
          </a:p>
          <a:p>
            <a:pPr marL="685800" lvl="1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─"/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Target gene capture sequencing </a:t>
            </a:r>
          </a:p>
          <a:p>
            <a:pPr marL="685800" lvl="1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─"/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Disease 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panel gene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sequencing</a:t>
            </a:r>
            <a:endParaRPr lang="en-US" altLang="zh-CN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b="1" dirty="0" err="1">
                <a:latin typeface="Arial" pitchFamily="34" charset="0"/>
                <a:cs typeface="Arial" pitchFamily="34" charset="0"/>
              </a:rPr>
              <a:t>Transcriptome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sequencing:</a:t>
            </a:r>
          </a:p>
          <a:p>
            <a:pPr marL="741363" lvl="1" indent="-341313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─"/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RNA sequencing (with or without reference genome)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zh-CN" sz="1600" dirty="0" smtClean="0">
              <a:latin typeface="Arial" pitchFamily="34" charset="0"/>
              <a:cs typeface="Arial" pitchFamily="34" charset="0"/>
            </a:endParaRPr>
          </a:p>
          <a:p>
            <a:pPr marL="741363" lvl="1" indent="-341313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─"/>
            </a:pPr>
            <a:r>
              <a:rPr lang="en-US" altLang="zh-CN" sz="1600" dirty="0" err="1" smtClean="0">
                <a:latin typeface="Arial" pitchFamily="34" charset="0"/>
                <a:cs typeface="Arial" pitchFamily="34" charset="0"/>
              </a:rPr>
              <a:t>miRNA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sequencing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Epigenome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sequencing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altLang="zh-CN" sz="2000" b="1" dirty="0" smtClean="0">
              <a:latin typeface="Arial" pitchFamily="34" charset="0"/>
              <a:cs typeface="Arial" pitchFamily="34" charset="0"/>
            </a:endParaRPr>
          </a:p>
          <a:p>
            <a:pPr marL="741363" lvl="1" indent="-341313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─"/>
            </a:pPr>
            <a:r>
              <a:rPr lang="en-US" altLang="zh-CN" sz="1600" dirty="0" err="1" smtClean="0">
                <a:latin typeface="Arial" pitchFamily="34" charset="0"/>
                <a:cs typeface="Arial" pitchFamily="34" charset="0"/>
              </a:rPr>
              <a:t>ChIP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 sequencing </a:t>
            </a:r>
          </a:p>
          <a:p>
            <a:pPr marL="741363" lvl="1" indent="-341313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─"/>
            </a:pPr>
            <a:r>
              <a:rPr lang="en-US" altLang="zh-CN" sz="1600" dirty="0" err="1" smtClean="0">
                <a:latin typeface="Arial" pitchFamily="34" charset="0"/>
                <a:cs typeface="Arial" pitchFamily="34" charset="0"/>
              </a:rPr>
              <a:t>MeDIP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  sequencing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9103</TotalTime>
  <Words>2011</Words>
  <Application>Microsoft Office PowerPoint</Application>
  <PresentationFormat>全屏显示(4:3)</PresentationFormat>
  <Paragraphs>299</Paragraphs>
  <Slides>27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主题​​</vt:lpstr>
      <vt:lpstr>  Multiple Solutions for Genomics and Pharmacogenomics    Yuhua Li, MD., PhD.  Shanghai Biotechnology Corporation (SBC)  </vt:lpstr>
      <vt:lpstr>SBC, one of the most systematic high-throughput   -omics service providers in China</vt:lpstr>
      <vt:lpstr>Shanghai Biochip Co. Ltd</vt:lpstr>
      <vt:lpstr>Our Vision</vt:lpstr>
      <vt:lpstr>SBC Facilities</vt:lpstr>
      <vt:lpstr>SBC Platforms 　</vt:lpstr>
      <vt:lpstr>SBC Services and Capability</vt:lpstr>
      <vt:lpstr>   Microarray Analysis Capability</vt:lpstr>
      <vt:lpstr>  Next Generation Sequencing Analysis Capability </vt:lpstr>
      <vt:lpstr>       Biomarkers Testing and Validation Capability</vt:lpstr>
      <vt:lpstr>Clinical Molecular Testing Capability</vt:lpstr>
      <vt:lpstr>Bioinformatics Analysis Capability</vt:lpstr>
      <vt:lpstr>  Distinguishing features of                   the biotechnical services at SBC  </vt:lpstr>
      <vt:lpstr>IT Support </vt:lpstr>
      <vt:lpstr>幻灯片 15</vt:lpstr>
      <vt:lpstr>Quality Assurance System in SBC</vt:lpstr>
      <vt:lpstr>Certificates and Accreditations (selected)</vt:lpstr>
      <vt:lpstr>Quality Control on Experiment </vt:lpstr>
      <vt:lpstr>Data Management and Report </vt:lpstr>
      <vt:lpstr>幻灯片 20</vt:lpstr>
      <vt:lpstr>Case Study (1)</vt:lpstr>
      <vt:lpstr>Case Study (2)</vt:lpstr>
      <vt:lpstr>Case Study (3)</vt:lpstr>
      <vt:lpstr> Why SBC? </vt:lpstr>
      <vt:lpstr> Client Locations</vt:lpstr>
      <vt:lpstr>Contact SBC</vt:lpstr>
      <vt:lpstr> Thanks for your support! </vt:lpstr>
    </vt:vector>
  </TitlesOfParts>
  <Company>sbc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黄彦</dc:creator>
  <cp:lastModifiedBy>yuhua_li</cp:lastModifiedBy>
  <cp:revision>710</cp:revision>
  <cp:lastPrinted>2012-03-09T04:15:12Z</cp:lastPrinted>
  <dcterms:created xsi:type="dcterms:W3CDTF">2010-10-19T04:11:47Z</dcterms:created>
  <dcterms:modified xsi:type="dcterms:W3CDTF">2014-09-02T18:45:36Z</dcterms:modified>
</cp:coreProperties>
</file>