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2"/>
  </p:notesMasterIdLst>
  <p:handoutMasterIdLst>
    <p:handoutMasterId r:id="rId23"/>
  </p:handoutMasterIdLst>
  <p:sldIdLst>
    <p:sldId id="261" r:id="rId2"/>
    <p:sldId id="332" r:id="rId3"/>
    <p:sldId id="336" r:id="rId4"/>
    <p:sldId id="355" r:id="rId5"/>
    <p:sldId id="346" r:id="rId6"/>
    <p:sldId id="348" r:id="rId7"/>
    <p:sldId id="349" r:id="rId8"/>
    <p:sldId id="358" r:id="rId9"/>
    <p:sldId id="351" r:id="rId10"/>
    <p:sldId id="362" r:id="rId11"/>
    <p:sldId id="359" r:id="rId12"/>
    <p:sldId id="360" r:id="rId13"/>
    <p:sldId id="353" r:id="rId14"/>
    <p:sldId id="363" r:id="rId15"/>
    <p:sldId id="364" r:id="rId16"/>
    <p:sldId id="327" r:id="rId17"/>
    <p:sldId id="365" r:id="rId18"/>
    <p:sldId id="328" r:id="rId19"/>
    <p:sldId id="350" r:id="rId20"/>
    <p:sldId id="366" r:id="rId21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华文新魏" panose="02010800040101010101" pitchFamily="2" charset="-122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00"/>
    <a:srgbClr val="000099"/>
    <a:srgbClr val="2C32A0"/>
    <a:srgbClr val="03ABBD"/>
    <a:srgbClr val="CCCCFF"/>
    <a:srgbClr val="CCFFCC"/>
    <a:srgbClr val="CCECFF"/>
    <a:srgbClr val="92D2C7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5503" autoAdjust="0"/>
  </p:normalViewPr>
  <p:slideViewPr>
    <p:cSldViewPr>
      <p:cViewPr varScale="1">
        <p:scale>
          <a:sx n="88" d="100"/>
          <a:sy n="88" d="100"/>
        </p:scale>
        <p:origin x="1536" y="78"/>
      </p:cViewPr>
      <p:guideLst>
        <p:guide orient="horz" pos="2273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OneDrive\QMUL\1%20research\Conferences\talks\02%2006Aug2015_Epidemiology_spain\slides\urine%20data%20vs%20sales%20data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OneDrive\QMUL\1%20research\CRHI\1&#30005;&#35805;&#35843;&#26597;&#25968;&#25454;20131027\&#31532;4&#29256;20141104\power%20analysis_25_Feb_2015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576676337830709E-2"/>
          <c:y val="8.1080424210273047E-2"/>
          <c:w val="0.96410354601701087"/>
          <c:h val="0.781537477971434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Nacl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Regular salt</c:v>
                </c:pt>
                <c:pt idx="1">
                  <c:v>Salt substitute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1</c:v>
                </c:pt>
                <c:pt idx="1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Kcl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Regular salt</c:v>
                </c:pt>
                <c:pt idx="1">
                  <c:v>Salt substitute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 formatCode="General">
                  <c:v>0</c:v>
                </c:pt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MgSO4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Regular salt</c:v>
                </c:pt>
                <c:pt idx="1">
                  <c:v>Salt substitute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 formatCode="General">
                  <c:v>0</c:v>
                </c:pt>
                <c:pt idx="1">
                  <c:v>0.1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954194656"/>
        <c:axId val="-954184864"/>
      </c:barChart>
      <c:catAx>
        <c:axId val="-95419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4184864"/>
        <c:crosses val="autoZero"/>
        <c:auto val="1"/>
        <c:lblAlgn val="ctr"/>
        <c:lblOffset val="100"/>
        <c:noMultiLvlLbl val="0"/>
      </c:catAx>
      <c:valAx>
        <c:axId val="-954184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95419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365987990859945"/>
          <c:y val="0.10275831392551633"/>
          <c:w val="0.79773092962494785"/>
          <c:h val="0.74758063784055306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PowerPoint]全集纵向作图'!$C$27</c:f>
              <c:strCache>
                <c:ptCount val="1"/>
                <c:pt idx="0">
                  <c:v>PS+HE</c:v>
                </c:pt>
              </c:strCache>
            </c:strRef>
          </c:tx>
          <c:spPr>
            <a:ln w="50800"/>
          </c:spPr>
          <c:marker>
            <c:symbol val="square"/>
            <c:size val="8"/>
          </c:marker>
          <c:cat>
            <c:strRef>
              <c:f>'[Chart in Microsoft PowerPoint]全集纵向作图'!$B$28:$B$40</c:f>
              <c:strCache>
                <c:ptCount val="13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  <c:pt idx="12">
                  <c:v>Jul</c:v>
                </c:pt>
              </c:strCache>
            </c:strRef>
          </c:cat>
          <c:val>
            <c:numRef>
              <c:f>'[Chart in Microsoft PowerPoint]全集纵向作图'!$C$28:$C$40</c:f>
              <c:numCache>
                <c:formatCode>General</c:formatCode>
                <c:ptCount val="13"/>
                <c:pt idx="1">
                  <c:v>1.7044657000000001</c:v>
                </c:pt>
                <c:pt idx="2">
                  <c:v>1.172301</c:v>
                </c:pt>
                <c:pt idx="3">
                  <c:v>0.95391380000000003</c:v>
                </c:pt>
                <c:pt idx="4">
                  <c:v>1.4045278000000001</c:v>
                </c:pt>
                <c:pt idx="5">
                  <c:v>1.1126925000000001</c:v>
                </c:pt>
                <c:pt idx="6">
                  <c:v>1.3076570000000001</c:v>
                </c:pt>
                <c:pt idx="7">
                  <c:v>0.28252769999999999</c:v>
                </c:pt>
                <c:pt idx="8">
                  <c:v>0.44550430000000002</c:v>
                </c:pt>
                <c:pt idx="9">
                  <c:v>0.2907169</c:v>
                </c:pt>
                <c:pt idx="10">
                  <c:v>0.3395436</c:v>
                </c:pt>
                <c:pt idx="11">
                  <c:v>0.33488820000000002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'[Chart in Microsoft PowerPoint]全集纵向作图'!$D$27</c:f>
              <c:strCache>
                <c:ptCount val="1"/>
                <c:pt idx="0">
                  <c:v>HE</c:v>
                </c:pt>
              </c:strCache>
            </c:strRef>
          </c:tx>
          <c:spPr>
            <a:ln w="50800"/>
          </c:spPr>
          <c:marker>
            <c:symbol val="circle"/>
            <c:size val="8"/>
          </c:marker>
          <c:cat>
            <c:strRef>
              <c:f>'[Chart in Microsoft PowerPoint]全集纵向作图'!$B$28:$B$40</c:f>
              <c:strCache>
                <c:ptCount val="13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  <c:pt idx="12">
                  <c:v>Jul</c:v>
                </c:pt>
              </c:strCache>
            </c:strRef>
          </c:cat>
          <c:val>
            <c:numRef>
              <c:f>'[Chart in Microsoft PowerPoint]全集纵向作图'!$D$28:$D$40</c:f>
              <c:numCache>
                <c:formatCode>General</c:formatCode>
                <c:ptCount val="13"/>
                <c:pt idx="1">
                  <c:v>0.80422130000000003</c:v>
                </c:pt>
                <c:pt idx="2">
                  <c:v>0.6570049</c:v>
                </c:pt>
                <c:pt idx="3">
                  <c:v>0.74692709999999995</c:v>
                </c:pt>
                <c:pt idx="4">
                  <c:v>0.56322689999999997</c:v>
                </c:pt>
                <c:pt idx="5">
                  <c:v>0.44702730000000002</c:v>
                </c:pt>
                <c:pt idx="6">
                  <c:v>0.34111669999999999</c:v>
                </c:pt>
                <c:pt idx="7">
                  <c:v>0.3334491</c:v>
                </c:pt>
                <c:pt idx="8">
                  <c:v>0.23100599999999999</c:v>
                </c:pt>
                <c:pt idx="9">
                  <c:v>0.13547380000000001</c:v>
                </c:pt>
                <c:pt idx="10">
                  <c:v>0.1794289</c:v>
                </c:pt>
                <c:pt idx="11">
                  <c:v>0.17469889999999999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'[Chart in Microsoft PowerPoint]全集纵向作图'!$E$27</c:f>
              <c:strCache>
                <c:ptCount val="1"/>
                <c:pt idx="0">
                  <c:v>Control</c:v>
                </c:pt>
              </c:strCache>
            </c:strRef>
          </c:tx>
          <c:spPr>
            <a:ln w="50800"/>
          </c:spPr>
          <c:marker>
            <c:symbol val="diamond"/>
            <c:size val="10"/>
          </c:marker>
          <c:cat>
            <c:strRef>
              <c:f>'[Chart in Microsoft PowerPoint]全集纵向作图'!$B$28:$B$40</c:f>
              <c:strCache>
                <c:ptCount val="13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  <c:pt idx="12">
                  <c:v>Jul</c:v>
                </c:pt>
              </c:strCache>
            </c:strRef>
          </c:cat>
          <c:val>
            <c:numRef>
              <c:f>'[Chart in Microsoft PowerPoint]全集纵向作图'!$E$28:$E$40</c:f>
              <c:numCache>
                <c:formatCode>General</c:formatCode>
                <c:ptCount val="13"/>
                <c:pt idx="1">
                  <c:v>0.220438</c:v>
                </c:pt>
                <c:pt idx="2">
                  <c:v>0.1305075</c:v>
                </c:pt>
                <c:pt idx="3">
                  <c:v>6.9258E-2</c:v>
                </c:pt>
                <c:pt idx="4">
                  <c:v>7.2175900000000001E-2</c:v>
                </c:pt>
                <c:pt idx="5">
                  <c:v>3.6941799999999997E-2</c:v>
                </c:pt>
                <c:pt idx="6">
                  <c:v>3.1943899999999997E-2</c:v>
                </c:pt>
                <c:pt idx="7">
                  <c:v>2.91948E-2</c:v>
                </c:pt>
                <c:pt idx="8">
                  <c:v>2.1129100000000001E-2</c:v>
                </c:pt>
                <c:pt idx="9">
                  <c:v>2.9166600000000001E-2</c:v>
                </c:pt>
                <c:pt idx="10">
                  <c:v>8.2032000000000008E-3</c:v>
                </c:pt>
                <c:pt idx="11">
                  <c:v>1.29041E-2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54191936"/>
        <c:axId val="-954195744"/>
      </c:lineChart>
      <c:catAx>
        <c:axId val="-95419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954195744"/>
        <c:crosses val="autoZero"/>
        <c:auto val="1"/>
        <c:lblAlgn val="ctr"/>
        <c:lblOffset val="100"/>
        <c:noMultiLvlLbl val="1"/>
      </c:catAx>
      <c:valAx>
        <c:axId val="-954195744"/>
        <c:scaling>
          <c:orientation val="minMax"/>
          <c:max val="2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Daily</a:t>
                </a:r>
              </a:p>
              <a:p>
                <a:pPr>
                  <a:defRPr/>
                </a:pPr>
                <a:r>
                  <a:rPr lang="en-US"/>
                  <a:t> SS</a:t>
                </a:r>
              </a:p>
              <a:p>
                <a:pPr>
                  <a:defRPr/>
                </a:pPr>
                <a:r>
                  <a:rPr lang="en-US"/>
                  <a:t>Sales</a:t>
                </a:r>
              </a:p>
              <a:p>
                <a:pPr>
                  <a:defRPr/>
                </a:pPr>
                <a:r>
                  <a:rPr lang="en-US"/>
                  <a:t>Per</a:t>
                </a:r>
              </a:p>
              <a:p>
                <a:pPr>
                  <a:defRPr/>
                </a:pPr>
                <a:r>
                  <a:rPr lang="en-US"/>
                  <a:t>shop</a:t>
                </a:r>
              </a:p>
              <a:p>
                <a:pPr>
                  <a:defRPr/>
                </a:pPr>
                <a:r>
                  <a:rPr lang="en-US"/>
                  <a:t> (kg)</a:t>
                </a:r>
              </a:p>
            </c:rich>
          </c:tx>
          <c:layout>
            <c:manualLayout>
              <c:xMode val="edge"/>
              <c:yMode val="edge"/>
              <c:x val="1.0749409485902528E-2"/>
              <c:y val="0.1852467484018172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-954191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707602536916185"/>
          <c:y val="0.24088797249420421"/>
          <c:w val="0.24292397463083815"/>
          <c:h val="0.28615070622281996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 algn="ctr">
        <a:defRPr lang="en-GB" sz="2000" b="1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04882250176747"/>
          <c:y val="0.12315347343280304"/>
          <c:w val="0.66848124873910797"/>
          <c:h val="0.7757221162249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'120vs 30 vs sales'!$T$4:$V$4</c:f>
              <c:strCache>
                <c:ptCount val="1"/>
                <c:pt idx="0">
                  <c:v>SS sales</c:v>
                </c:pt>
              </c:strCache>
            </c:strRef>
          </c:tx>
          <c:spPr>
            <a:solidFill>
              <a:schemeClr val="accent1"/>
            </a:solidFill>
            <a:ln w="47625"/>
          </c:spPr>
          <c:invertIfNegative val="0"/>
          <c:errBars>
            <c:errBarType val="plus"/>
            <c:errValType val="cust"/>
            <c:noEndCap val="0"/>
            <c:plus>
              <c:numRef>
                <c:f>'120vs 30 vs sales'!$V$6:$V$8</c:f>
                <c:numCache>
                  <c:formatCode>General</c:formatCode>
                  <c:ptCount val="3"/>
                  <c:pt idx="0">
                    <c:v>0.17106669999999999</c:v>
                  </c:pt>
                  <c:pt idx="1">
                    <c:v>7.0967000000000002E-2</c:v>
                  </c:pt>
                  <c:pt idx="2">
                    <c:v>1.95631E-2</c:v>
                  </c:pt>
                </c:numCache>
              </c:numRef>
            </c:plus>
            <c:minus>
              <c:numRef>
                <c:f>'120vs 30 vs sales'!$V$6:$V$8</c:f>
                <c:numCache>
                  <c:formatCode>General</c:formatCode>
                  <c:ptCount val="3"/>
                  <c:pt idx="0">
                    <c:v>0.17106669999999999</c:v>
                  </c:pt>
                  <c:pt idx="1">
                    <c:v>7.0967000000000002E-2</c:v>
                  </c:pt>
                  <c:pt idx="2">
                    <c:v>1.95631E-2</c:v>
                  </c:pt>
                </c:numCache>
              </c:numRef>
            </c:minus>
          </c:errBars>
          <c:cat>
            <c:strRef>
              <c:f>'120vs 30 vs sales'!$I$6:$I$8</c:f>
              <c:strCache>
                <c:ptCount val="3"/>
                <c:pt idx="0">
                  <c:v>PS+HE</c:v>
                </c:pt>
                <c:pt idx="1">
                  <c:v>HE</c:v>
                </c:pt>
                <c:pt idx="2">
                  <c:v>Control</c:v>
                </c:pt>
              </c:strCache>
            </c:strRef>
          </c:cat>
          <c:val>
            <c:numRef>
              <c:f>'120vs 30 vs sales'!$U$6:$U$8</c:f>
              <c:numCache>
                <c:formatCode>General</c:formatCode>
                <c:ptCount val="3"/>
                <c:pt idx="0">
                  <c:v>1.1769141999999999</c:v>
                </c:pt>
                <c:pt idx="1">
                  <c:v>0.65571959999999996</c:v>
                </c:pt>
                <c:pt idx="2">
                  <c:v>9.0647099999999994E-2</c:v>
                </c:pt>
              </c:numCache>
            </c:numRef>
          </c:val>
        </c:ser>
        <c:ser>
          <c:idx val="3"/>
          <c:order val="2"/>
          <c:tx>
            <c:strRef>
              <c:f>'120vs 30 vs sales'!$T$4:$V$4</c:f>
              <c:strCache>
                <c:ptCount val="1"/>
                <c:pt idx="0">
                  <c:v>SS sales</c:v>
                </c:pt>
              </c:strCache>
            </c:strRef>
          </c:tx>
          <c:spPr>
            <a:noFill/>
          </c:spPr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100"/>
        <c:axId val="-1015868128"/>
        <c:axId val="-1015865952"/>
      </c:barChart>
      <c:barChart>
        <c:barDir val="col"/>
        <c:grouping val="clustered"/>
        <c:varyColors val="0"/>
        <c:ser>
          <c:idx val="2"/>
          <c:order val="1"/>
          <c:tx>
            <c:strRef>
              <c:f>'120vs 30 vs sales'!$M$4:$N$4</c:f>
              <c:strCache>
                <c:ptCount val="1"/>
                <c:pt idx="0">
                  <c:v>24h urinary K</c:v>
                </c:pt>
              </c:strCache>
            </c:strRef>
          </c:tx>
          <c:spPr>
            <a:solidFill>
              <a:srgbClr val="FFFFFF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'120vs 30 vs sales'!$N$6:$N$8</c:f>
                <c:numCache>
                  <c:formatCode>General</c:formatCode>
                  <c:ptCount val="3"/>
                  <c:pt idx="0">
                    <c:v>1.1176938000000001</c:v>
                  </c:pt>
                  <c:pt idx="1">
                    <c:v>1.1656267</c:v>
                  </c:pt>
                  <c:pt idx="2">
                    <c:v>0.62264980000000003</c:v>
                  </c:pt>
                </c:numCache>
              </c:numRef>
            </c:plus>
            <c:minus>
              <c:numRef>
                <c:f>'120vs 30 vs sales'!$N$6:$N$8</c:f>
                <c:numCache>
                  <c:formatCode>General</c:formatCode>
                  <c:ptCount val="3"/>
                  <c:pt idx="0">
                    <c:v>1.1176938000000001</c:v>
                  </c:pt>
                  <c:pt idx="1">
                    <c:v>1.1656267</c:v>
                  </c:pt>
                  <c:pt idx="2">
                    <c:v>0.62264980000000003</c:v>
                  </c:pt>
                </c:numCache>
              </c:numRef>
            </c:minus>
            <c:spPr>
              <a:ln>
                <a:solidFill>
                  <a:srgbClr val="FFFFFF"/>
                </a:solidFill>
              </a:ln>
            </c:spPr>
          </c:errBars>
          <c:val>
            <c:numRef>
              <c:f>'120vs 30 vs sales'!$M$6:$M$8</c:f>
              <c:numCache>
                <c:formatCode>General</c:formatCode>
                <c:ptCount val="3"/>
                <c:pt idx="0">
                  <c:v>54.491272700000003</c:v>
                </c:pt>
                <c:pt idx="1">
                  <c:v>50.512041400000001</c:v>
                </c:pt>
                <c:pt idx="2">
                  <c:v>45.445204699999998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0"/>
        <c:overlap val="2"/>
        <c:axId val="-1015876832"/>
        <c:axId val="-1015862688"/>
      </c:barChart>
      <c:catAx>
        <c:axId val="-101586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015865952"/>
        <c:crosses val="autoZero"/>
        <c:auto val="1"/>
        <c:lblAlgn val="ctr"/>
        <c:lblOffset val="100"/>
        <c:noMultiLvlLbl val="0"/>
      </c:catAx>
      <c:valAx>
        <c:axId val="-10158659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 b="1"/>
                </a:pPr>
                <a:r>
                  <a:rPr lang="en-GB" sz="1600" b="1" baseline="0"/>
                  <a:t>SS Sales</a:t>
                </a:r>
              </a:p>
              <a:p>
                <a:pPr>
                  <a:defRPr sz="1600" b="1"/>
                </a:pPr>
                <a:r>
                  <a:rPr lang="en-GB" sz="1600" b="1" baseline="0"/>
                  <a:t> per</a:t>
                </a:r>
              </a:p>
              <a:p>
                <a:pPr>
                  <a:defRPr sz="1600" b="1"/>
                </a:pPr>
                <a:r>
                  <a:rPr lang="en-GB" sz="1600" b="1" baseline="0"/>
                  <a:t> shop</a:t>
                </a:r>
              </a:p>
              <a:p>
                <a:pPr>
                  <a:defRPr sz="1600" b="1"/>
                </a:pPr>
                <a:r>
                  <a:rPr lang="en-GB" sz="1600" b="1" baseline="0"/>
                  <a:t>(kg/day)</a:t>
                </a:r>
                <a:endParaRPr lang="en-GB" sz="1600" b="1"/>
              </a:p>
            </c:rich>
          </c:tx>
          <c:layout>
            <c:manualLayout>
              <c:xMode val="edge"/>
              <c:yMode val="edge"/>
              <c:x val="2.1295099306616518E-3"/>
              <c:y val="0.292303855317405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015868128"/>
        <c:crosses val="autoZero"/>
        <c:crossBetween val="between"/>
      </c:valAx>
      <c:valAx>
        <c:axId val="-101586268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 algn="ctr" rtl="0">
                  <a:defRPr lang="en-GB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K+</a:t>
                </a:r>
              </a:p>
              <a:p>
                <a:pPr algn="ctr" rtl="0">
                  <a:defRPr lang="en-GB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(mmol/d)</a:t>
                </a:r>
              </a:p>
            </c:rich>
          </c:tx>
          <c:layout>
            <c:manualLayout>
              <c:xMode val="edge"/>
              <c:yMode val="edge"/>
              <c:x val="0.88290555098523149"/>
              <c:y val="0.30322199389949511"/>
            </c:manualLayout>
          </c:layout>
          <c:overlay val="0"/>
          <c:spPr>
            <a:solidFill>
              <a:schemeClr val="bg1"/>
            </a:solidFill>
            <a:ln>
              <a:solidFill>
                <a:srgbClr val="FFFFFF"/>
              </a:solidFill>
            </a:ln>
          </c:spPr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en-GB"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015876832"/>
        <c:crosses val="max"/>
        <c:crossBetween val="between"/>
      </c:valAx>
      <c:catAx>
        <c:axId val="-1015876832"/>
        <c:scaling>
          <c:orientation val="minMax"/>
        </c:scaling>
        <c:delete val="1"/>
        <c:axPos val="b"/>
        <c:majorTickMark val="out"/>
        <c:minorTickMark val="none"/>
        <c:tickLblPos val="nextTo"/>
        <c:crossAx val="-1015862688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egendEntry>
        <c:idx val="2"/>
        <c:txPr>
          <a:bodyPr/>
          <a:lstStyle/>
          <a:p>
            <a: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7481909936248791"/>
          <c:y val="1.6675131200270866E-3"/>
          <c:w val="0.59004909834031938"/>
          <c:h val="0.15457881028272957"/>
        </c:manualLayout>
      </c:layout>
      <c:overlay val="1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16335505517994"/>
          <c:y val="0.15852698409520394"/>
          <c:w val="0.86428102884900082"/>
          <c:h val="0.64474102697418878"/>
        </c:manualLayout>
      </c:layout>
      <c:lineChart>
        <c:grouping val="standard"/>
        <c:varyColors val="0"/>
        <c:ser>
          <c:idx val="2"/>
          <c:order val="0"/>
          <c:tx>
            <c:v>SS sales survey for 24 times in all the shops in 30 villages</c:v>
          </c:tx>
          <c:spPr>
            <a:ln w="38100">
              <a:solidFill>
                <a:srgbClr val="0070C0"/>
              </a:solidFill>
            </a:ln>
          </c:spPr>
          <c:marker>
            <c:symbol val="square"/>
            <c:size val="5"/>
            <c:spPr>
              <a:ln w="38100">
                <a:solidFill>
                  <a:srgbClr val="0070C0"/>
                </a:solidFill>
              </a:ln>
            </c:spPr>
          </c:marker>
          <c:cat>
            <c:numRef>
              <c:f>'Power analysis'!$D$5:$D$20</c:f>
              <c:numCache>
                <c:formatCode>General</c:formatCode>
                <c:ptCount val="1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  <c:pt idx="6">
                  <c:v>1.1000000000000001</c:v>
                </c:pt>
                <c:pt idx="7">
                  <c:v>1.2</c:v>
                </c:pt>
                <c:pt idx="8">
                  <c:v>1.3</c:v>
                </c:pt>
                <c:pt idx="9">
                  <c:v>1.4</c:v>
                </c:pt>
                <c:pt idx="10">
                  <c:v>1.5</c:v>
                </c:pt>
                <c:pt idx="11">
                  <c:v>1.6</c:v>
                </c:pt>
                <c:pt idx="12">
                  <c:v>1.7</c:v>
                </c:pt>
                <c:pt idx="13">
                  <c:v>1.8</c:v>
                </c:pt>
                <c:pt idx="14">
                  <c:v>1.9</c:v>
                </c:pt>
                <c:pt idx="15">
                  <c:v>2</c:v>
                </c:pt>
              </c:numCache>
            </c:numRef>
          </c:cat>
          <c:val>
            <c:numRef>
              <c:f>'Power analysis'!$J$5:$J$20</c:f>
              <c:numCache>
                <c:formatCode>General</c:formatCode>
                <c:ptCount val="16"/>
                <c:pt idx="0">
                  <c:v>0.38849</c:v>
                </c:pt>
                <c:pt idx="1">
                  <c:v>0.52051999999999998</c:v>
                </c:pt>
                <c:pt idx="2">
                  <c:v>0.65036000000000005</c:v>
                </c:pt>
                <c:pt idx="3">
                  <c:v>0.76456999999999997</c:v>
                </c:pt>
                <c:pt idx="4">
                  <c:v>0.85446</c:v>
                </c:pt>
                <c:pt idx="5">
                  <c:v>0.91779999999999995</c:v>
                </c:pt>
                <c:pt idx="6">
                  <c:v>0.95772999999999997</c:v>
                </c:pt>
                <c:pt idx="7">
                  <c:v>0.98026999999999997</c:v>
                </c:pt>
                <c:pt idx="8">
                  <c:v>0.99165999999999999</c:v>
                </c:pt>
                <c:pt idx="9">
                  <c:v>0.99680999999999997</c:v>
                </c:pt>
                <c:pt idx="10">
                  <c:v>0.99890000000000001</c:v>
                </c:pt>
                <c:pt idx="11">
                  <c:v>0.99965999999999999</c:v>
                </c:pt>
                <c:pt idx="12">
                  <c:v>0.99990000000000001</c:v>
                </c:pt>
                <c:pt idx="13">
                  <c:v>0.99997999999999998</c:v>
                </c:pt>
                <c:pt idx="14">
                  <c:v>0.99999000000000005</c:v>
                </c:pt>
                <c:pt idx="15">
                  <c:v>1</c:v>
                </c:pt>
              </c:numCache>
            </c:numRef>
          </c:val>
          <c:smooth val="0"/>
        </c:ser>
        <c:ser>
          <c:idx val="0"/>
          <c:order val="1"/>
          <c:tx>
            <c:v>24h urine collection for 2400 individuals in 120 villages</c:v>
          </c:tx>
          <c:spPr>
            <a:ln w="38100">
              <a:solidFill>
                <a:srgbClr val="99CC00"/>
              </a:solidFill>
            </a:ln>
          </c:spPr>
          <c:marker>
            <c:symbol val="square"/>
            <c:size val="5"/>
            <c:spPr>
              <a:ln w="38100">
                <a:solidFill>
                  <a:srgbClr val="99CC00"/>
                </a:solidFill>
              </a:ln>
            </c:spPr>
          </c:marker>
          <c:cat>
            <c:numRef>
              <c:f>'Power analysis'!$D$5:$D$20</c:f>
              <c:numCache>
                <c:formatCode>General</c:formatCode>
                <c:ptCount val="16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  <c:pt idx="6">
                  <c:v>1.1000000000000001</c:v>
                </c:pt>
                <c:pt idx="7">
                  <c:v>1.2</c:v>
                </c:pt>
                <c:pt idx="8">
                  <c:v>1.3</c:v>
                </c:pt>
                <c:pt idx="9">
                  <c:v>1.4</c:v>
                </c:pt>
                <c:pt idx="10">
                  <c:v>1.5</c:v>
                </c:pt>
                <c:pt idx="11">
                  <c:v>1.6</c:v>
                </c:pt>
                <c:pt idx="12">
                  <c:v>1.7</c:v>
                </c:pt>
                <c:pt idx="13">
                  <c:v>1.8</c:v>
                </c:pt>
                <c:pt idx="14">
                  <c:v>1.9</c:v>
                </c:pt>
                <c:pt idx="15">
                  <c:v>2</c:v>
                </c:pt>
              </c:numCache>
            </c:numRef>
          </c:cat>
          <c:val>
            <c:numRef>
              <c:f>'Power analysis'!$H$5:$H$20</c:f>
              <c:numCache>
                <c:formatCode>General</c:formatCode>
                <c:ptCount val="16"/>
                <c:pt idx="0">
                  <c:v>0.27688000000000001</c:v>
                </c:pt>
                <c:pt idx="1">
                  <c:v>0.37458000000000002</c:v>
                </c:pt>
                <c:pt idx="2">
                  <c:v>0.48136000000000001</c:v>
                </c:pt>
                <c:pt idx="3">
                  <c:v>0.58957000000000004</c:v>
                </c:pt>
                <c:pt idx="4">
                  <c:v>0.69135999999999997</c:v>
                </c:pt>
                <c:pt idx="5">
                  <c:v>0.78022999999999998</c:v>
                </c:pt>
                <c:pt idx="6">
                  <c:v>0.85226999999999997</c:v>
                </c:pt>
                <c:pt idx="7">
                  <c:v>0.90649999999999997</c:v>
                </c:pt>
                <c:pt idx="8">
                  <c:v>0.94438999999999995</c:v>
                </c:pt>
                <c:pt idx="9">
                  <c:v>0.96897999999999995</c:v>
                </c:pt>
                <c:pt idx="10">
                  <c:v>0.98379000000000005</c:v>
                </c:pt>
                <c:pt idx="11">
                  <c:v>0.99207999999999996</c:v>
                </c:pt>
                <c:pt idx="12">
                  <c:v>0.99638000000000004</c:v>
                </c:pt>
                <c:pt idx="13">
                  <c:v>0.99846000000000001</c:v>
                </c:pt>
                <c:pt idx="14">
                  <c:v>0.99939</c:v>
                </c:pt>
                <c:pt idx="15">
                  <c:v>0.99977000000000005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54186496"/>
        <c:axId val="-954188128"/>
      </c:lineChart>
      <c:catAx>
        <c:axId val="-954186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>
                    <a:latin typeface="+mn-lt"/>
                    <a:ea typeface="+mj-ea"/>
                  </a:defRPr>
                </a:pPr>
                <a:r>
                  <a:rPr lang="en-GB" sz="2000" baseline="0">
                    <a:latin typeface="+mn-lt"/>
                    <a:ea typeface="+mj-ea"/>
                  </a:rPr>
                  <a:t>Difference in salt intake(g/d)</a:t>
                </a:r>
                <a:endParaRPr lang="en-GB" sz="2000">
                  <a:latin typeface="+mn-lt"/>
                  <a:ea typeface="+mj-ea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954188128"/>
        <c:crosses val="autoZero"/>
        <c:auto val="1"/>
        <c:lblAlgn val="ctr"/>
        <c:lblOffset val="100"/>
        <c:noMultiLvlLbl val="0"/>
      </c:catAx>
      <c:valAx>
        <c:axId val="-954188128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GB" sz="2000"/>
                  <a:t>P</a:t>
                </a:r>
                <a:r>
                  <a:rPr lang="en-US" altLang="zh-CN" sz="2000"/>
                  <a:t>ower</a:t>
                </a:r>
                <a:endParaRPr lang="en-GB" sz="200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954186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en-US"/>
          </a:p>
        </c:txPr>
      </c:legendEntry>
      <c:layout>
        <c:manualLayout>
          <c:xMode val="edge"/>
          <c:yMode val="edge"/>
          <c:x val="0.15264332671170508"/>
          <c:y val="0.59401027312051713"/>
          <c:w val="0.84735667328829489"/>
          <c:h val="0.21601730552911658"/>
        </c:manualLayout>
      </c:layout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b="1" i="0" u="none" strike="noStrike" baseline="0" dirty="0">
                <a:effectLst/>
              </a:rPr>
              <a:t> </a:t>
            </a:r>
            <a:endParaRPr lang="en-GB" sz="1200" dirty="0">
              <a:effectLst/>
            </a:endParaRPr>
          </a:p>
        </c:rich>
      </c:tx>
      <c:layout>
        <c:manualLayout>
          <c:xMode val="edge"/>
          <c:yMode val="edge"/>
          <c:x val="0.1883169030738725"/>
          <c:y val="0.911955198946888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43677714673615"/>
          <c:y val="0.16254149033640569"/>
          <c:w val="0.73885548277023483"/>
          <c:h val="0.65493624940943718"/>
        </c:manualLayout>
      </c:layout>
      <c:lineChart>
        <c:grouping val="standard"/>
        <c:varyColors val="0"/>
        <c:ser>
          <c:idx val="0"/>
          <c:order val="0"/>
          <c:tx>
            <c:strRef>
              <c:f>全集纵向作图!$C$55</c:f>
              <c:strCache>
                <c:ptCount val="1"/>
                <c:pt idx="0">
                  <c:v>PS+HE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全集纵向作图!$B$56:$B$66</c:f>
              <c:strCache>
                <c:ptCount val="11"/>
                <c:pt idx="0">
                  <c:v>Aug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</c:v>
                </c:pt>
              </c:strCache>
            </c:strRef>
          </c:cat>
          <c:val>
            <c:numRef>
              <c:f>全集纵向作图!$C$56:$C$66</c:f>
              <c:numCache>
                <c:formatCode>General</c:formatCode>
                <c:ptCount val="11"/>
                <c:pt idx="0">
                  <c:v>2.3844283000000002</c:v>
                </c:pt>
                <c:pt idx="1">
                  <c:v>1.9428920000000001</c:v>
                </c:pt>
                <c:pt idx="2">
                  <c:v>2.8275494999999999</c:v>
                </c:pt>
                <c:pt idx="3">
                  <c:v>2.6824094999999999</c:v>
                </c:pt>
                <c:pt idx="4">
                  <c:v>1.937216</c:v>
                </c:pt>
                <c:pt idx="5">
                  <c:v>2.3198387999999999</c:v>
                </c:pt>
                <c:pt idx="6">
                  <c:v>1.2038932</c:v>
                </c:pt>
                <c:pt idx="7">
                  <c:v>1.4859017999999999</c:v>
                </c:pt>
                <c:pt idx="8">
                  <c:v>1.4613959000000001</c:v>
                </c:pt>
                <c:pt idx="9">
                  <c:v>1.5926686999999999</c:v>
                </c:pt>
                <c:pt idx="10">
                  <c:v>1.4659241000000001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全集纵向作图!$D$55</c:f>
              <c:strCache>
                <c:ptCount val="1"/>
                <c:pt idx="0">
                  <c:v>HE</c:v>
                </c:pt>
              </c:strCache>
            </c:strRef>
          </c:tx>
          <c:spPr>
            <a:ln>
              <a:solidFill>
                <a:srgbClr val="C00000"/>
              </a:solidFill>
              <a:prstDash val="dash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全集纵向作图!$B$56:$B$66</c:f>
              <c:strCache>
                <c:ptCount val="11"/>
                <c:pt idx="0">
                  <c:v>Aug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</c:v>
                </c:pt>
              </c:strCache>
            </c:strRef>
          </c:cat>
          <c:val>
            <c:numRef>
              <c:f>全集纵向作图!$D$56:$D$66</c:f>
              <c:numCache>
                <c:formatCode>General</c:formatCode>
                <c:ptCount val="11"/>
                <c:pt idx="0">
                  <c:v>2.1097872999999998</c:v>
                </c:pt>
                <c:pt idx="1">
                  <c:v>2.0274176000000002</c:v>
                </c:pt>
                <c:pt idx="2">
                  <c:v>2.6634376</c:v>
                </c:pt>
                <c:pt idx="3">
                  <c:v>2.6189355999999999</c:v>
                </c:pt>
                <c:pt idx="4">
                  <c:v>2.2322684000000002</c:v>
                </c:pt>
                <c:pt idx="5">
                  <c:v>1.9144044</c:v>
                </c:pt>
                <c:pt idx="6">
                  <c:v>1.7316176000000001</c:v>
                </c:pt>
                <c:pt idx="7">
                  <c:v>1.4788517999999999</c:v>
                </c:pt>
                <c:pt idx="8">
                  <c:v>1.7133712999999999</c:v>
                </c:pt>
                <c:pt idx="9">
                  <c:v>1.7102615999999999</c:v>
                </c:pt>
                <c:pt idx="10">
                  <c:v>1.8629867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全集纵向作图!$E$55</c:f>
              <c:strCache>
                <c:ptCount val="1"/>
                <c:pt idx="0">
                  <c:v>Control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ysDot"/>
            </a:ln>
          </c:spPr>
          <c:marker>
            <c:symbol val="triangle"/>
            <c:size val="5"/>
            <c:spPr>
              <a:solidFill>
                <a:schemeClr val="tx1"/>
              </a:solidFill>
              <a:ln w="28575">
                <a:solidFill>
                  <a:srgbClr val="00B050"/>
                </a:solidFill>
              </a:ln>
            </c:spPr>
          </c:marker>
          <c:cat>
            <c:strRef>
              <c:f>全集纵向作图!$B$56:$B$66</c:f>
              <c:strCache>
                <c:ptCount val="11"/>
                <c:pt idx="0">
                  <c:v>Aug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</c:v>
                </c:pt>
              </c:strCache>
            </c:strRef>
          </c:cat>
          <c:val>
            <c:numRef>
              <c:f>全集纵向作图!$E$56:$E$66</c:f>
              <c:numCache>
                <c:formatCode>General</c:formatCode>
                <c:ptCount val="11"/>
                <c:pt idx="0">
                  <c:v>1.8721798000000001</c:v>
                </c:pt>
                <c:pt idx="1">
                  <c:v>1.472847</c:v>
                </c:pt>
                <c:pt idx="2">
                  <c:v>1.92889</c:v>
                </c:pt>
                <c:pt idx="3">
                  <c:v>1.8352648</c:v>
                </c:pt>
                <c:pt idx="4">
                  <c:v>1.3454980000000001</c:v>
                </c:pt>
                <c:pt idx="5">
                  <c:v>1.7165608999999999</c:v>
                </c:pt>
                <c:pt idx="6">
                  <c:v>1.6773518000000001</c:v>
                </c:pt>
                <c:pt idx="7">
                  <c:v>1.5023755000000001</c:v>
                </c:pt>
                <c:pt idx="8">
                  <c:v>1.4147818000000001</c:v>
                </c:pt>
                <c:pt idx="9">
                  <c:v>1.784273</c:v>
                </c:pt>
                <c:pt idx="10">
                  <c:v>1.7253335999999999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54184320"/>
        <c:axId val="-954183776"/>
      </c:lineChart>
      <c:catAx>
        <c:axId val="-95418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954183776"/>
        <c:crosses val="autoZero"/>
        <c:auto val="1"/>
        <c:lblAlgn val="ctr"/>
        <c:lblOffset val="100"/>
        <c:noMultiLvlLbl val="1"/>
      </c:catAx>
      <c:valAx>
        <c:axId val="-954183776"/>
        <c:scaling>
          <c:orientation val="minMax"/>
        </c:scaling>
        <c:delete val="0"/>
        <c:axPos val="l"/>
        <c:majorGridlines>
          <c:spPr>
            <a:ln>
              <a:solidFill>
                <a:schemeClr val="accent5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altLang="zh-CN" sz="1400"/>
                  <a:t>Daily sales </a:t>
                </a:r>
              </a:p>
              <a:p>
                <a:pPr>
                  <a:defRPr sz="1400"/>
                </a:pPr>
                <a:r>
                  <a:rPr lang="en-US" altLang="zh-CN" sz="1400"/>
                  <a:t>of</a:t>
                </a:r>
              </a:p>
              <a:p>
                <a:pPr>
                  <a:defRPr sz="1400"/>
                </a:pPr>
                <a:r>
                  <a:rPr lang="en-US" altLang="zh-CN" sz="1400"/>
                  <a:t>Total</a:t>
                </a:r>
              </a:p>
              <a:p>
                <a:pPr>
                  <a:defRPr sz="1400"/>
                </a:pPr>
                <a:r>
                  <a:rPr lang="en-US" altLang="zh-CN" sz="1400" baseline="0"/>
                  <a:t> salt</a:t>
                </a:r>
              </a:p>
              <a:p>
                <a:pPr>
                  <a:defRPr sz="1400"/>
                </a:pPr>
                <a:r>
                  <a:rPr lang="zh-CN" altLang="en-US" sz="1400"/>
                  <a:t>（</a:t>
                </a:r>
                <a:r>
                  <a:rPr lang="en-US" altLang="zh-CN" sz="1400"/>
                  <a:t>kg/d/shop</a:t>
                </a:r>
                <a:r>
                  <a:rPr lang="zh-CN" altLang="en-US" sz="1400"/>
                  <a:t>）</a:t>
                </a:r>
              </a:p>
            </c:rich>
          </c:tx>
          <c:layout>
            <c:manualLayout>
              <c:xMode val="edge"/>
              <c:yMode val="edge"/>
              <c:x val="0"/>
              <c:y val="0.23423031108143966"/>
            </c:manualLayout>
          </c:layout>
          <c:overlay val="0"/>
        </c:title>
        <c:numFmt formatCode="#,##0.00_);[Red]\(#,##0.00\)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954184320"/>
        <c:crosses val="autoZero"/>
        <c:crossBetween val="midCat"/>
        <c:majorUnit val="0.2"/>
      </c:valAx>
    </c:plotArea>
    <c:legend>
      <c:legendPos val="r"/>
      <c:layout>
        <c:manualLayout>
          <c:xMode val="edge"/>
          <c:yMode val="edge"/>
          <c:x val="0.43345213643077057"/>
          <c:y val="3.0471600976220825E-4"/>
          <c:w val="0.50474170328868295"/>
          <c:h val="0.1219629359147495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0.39081</cdr:x>
      <cdr:y>0.43717</cdr:y>
    </cdr:from>
    <cdr:to>
      <cdr:x>0.51062</cdr:x>
      <cdr:y>0.53986</cdr:y>
    </cdr:to>
    <cdr:sp macro="" textlink="">
      <cdr:nvSpPr>
        <cdr:cNvPr id="2" name="Right Arrow 1"/>
        <cdr:cNvSpPr/>
      </cdr:nvSpPr>
      <cdr:spPr>
        <a:xfrm xmlns:a="http://schemas.openxmlformats.org/drawingml/2006/main">
          <a:off x="1421155" y="1839437"/>
          <a:ext cx="435678" cy="43207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0.14851</cdr:x>
      <cdr:y>0.36075</cdr:y>
    </cdr:from>
    <cdr:to>
      <cdr:x>0.39413</cdr:x>
      <cdr:y>0.56612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0060" y="1517889"/>
          <a:ext cx="893144" cy="864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/>
            <a:t>100</a:t>
          </a:r>
          <a:r>
            <a:rPr lang="en-US" altLang="zh-CN" sz="2000" dirty="0" smtClean="0"/>
            <a:t>%</a:t>
          </a:r>
        </a:p>
        <a:p xmlns:a="http://schemas.openxmlformats.org/drawingml/2006/main">
          <a:pPr algn="ctr"/>
          <a:r>
            <a:rPr lang="en-US" sz="2000" dirty="0" err="1" smtClean="0"/>
            <a:t>Nacl</a:t>
          </a:r>
          <a:endParaRPr lang="en-GB" sz="2000" dirty="0"/>
        </a:p>
      </cdr:txBody>
    </cdr:sp>
  </cdr:relSizeAnchor>
  <cdr:relSizeAnchor xmlns:cdr="http://schemas.openxmlformats.org/drawingml/2006/chartDrawing">
    <cdr:from>
      <cdr:x>0.65347</cdr:x>
      <cdr:y>0.51094</cdr:y>
    </cdr:from>
    <cdr:to>
      <cdr:x>0.87928</cdr:x>
      <cdr:y>0.71631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76264" y="2149827"/>
          <a:ext cx="821136" cy="864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/>
            <a:t>65</a:t>
          </a:r>
          <a:r>
            <a:rPr lang="en-US" altLang="zh-CN" sz="2000" dirty="0" smtClean="0"/>
            <a:t>%</a:t>
          </a:r>
        </a:p>
        <a:p xmlns:a="http://schemas.openxmlformats.org/drawingml/2006/main">
          <a:pPr algn="ctr"/>
          <a:r>
            <a:rPr lang="en-US" sz="2000" dirty="0" err="1" smtClean="0"/>
            <a:t>Nacl</a:t>
          </a:r>
          <a:endParaRPr lang="en-GB" sz="2000" dirty="0"/>
        </a:p>
      </cdr:txBody>
    </cdr:sp>
  </cdr:relSizeAnchor>
  <cdr:relSizeAnchor xmlns:cdr="http://schemas.openxmlformats.org/drawingml/2006/chartDrawing">
    <cdr:from>
      <cdr:x>0.65347</cdr:x>
      <cdr:y>0.17854</cdr:y>
    </cdr:from>
    <cdr:to>
      <cdr:x>0.87928</cdr:x>
      <cdr:y>0.34968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76264" y="751222"/>
          <a:ext cx="821136" cy="720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chemeClr val="accent3">
                  <a:lumMod val="95000"/>
                </a:schemeClr>
              </a:solidFill>
            </a:rPr>
            <a:t>25</a:t>
          </a:r>
          <a:r>
            <a:rPr lang="en-US" altLang="zh-CN" sz="2000" dirty="0" smtClean="0">
              <a:solidFill>
                <a:schemeClr val="accent3">
                  <a:lumMod val="95000"/>
                </a:schemeClr>
              </a:solidFill>
            </a:rPr>
            <a:t>%</a:t>
          </a:r>
        </a:p>
        <a:p xmlns:a="http://schemas.openxmlformats.org/drawingml/2006/main">
          <a:pPr algn="ctr"/>
          <a:r>
            <a:rPr lang="en-US" sz="2000" dirty="0" err="1">
              <a:solidFill>
                <a:schemeClr val="accent3">
                  <a:lumMod val="95000"/>
                </a:schemeClr>
              </a:solidFill>
            </a:rPr>
            <a:t>K</a:t>
          </a:r>
          <a:r>
            <a:rPr lang="en-US" sz="2000" dirty="0" err="1" smtClean="0">
              <a:solidFill>
                <a:schemeClr val="accent3">
                  <a:lumMod val="95000"/>
                </a:schemeClr>
              </a:solidFill>
            </a:rPr>
            <a:t>cl</a:t>
          </a:r>
          <a:endParaRPr lang="en-GB" sz="2000" dirty="0">
            <a:solidFill>
              <a:schemeClr val="accent3">
                <a:lumMod val="9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0.64356</cdr:x>
      <cdr:y>0.07586</cdr:y>
    </cdr:from>
    <cdr:to>
      <cdr:x>0.9134</cdr:x>
      <cdr:y>0.17854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40260" y="319174"/>
          <a:ext cx="981247" cy="432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MgSO</a:t>
          </a:r>
          <a:r>
            <a:rPr lang="en-US" sz="1200" baseline="-25000" dirty="0" smtClean="0"/>
            <a:t>4</a:t>
          </a:r>
          <a:endParaRPr lang="en-GB" sz="1200" baseline="-25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0.28696</cdr:x>
      <cdr:y>0.91947</cdr:y>
    </cdr:from>
    <cdr:to>
      <cdr:x>0.39565</cdr:x>
      <cdr:y>0.99484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76265" y="4392488"/>
          <a:ext cx="9001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2012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0.68261</cdr:x>
      <cdr:y>0.91947</cdr:y>
    </cdr:from>
    <cdr:to>
      <cdr:x>0.80435</cdr:x>
      <cdr:y>0.97449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5652628" y="4392488"/>
          <a:ext cx="1008130" cy="262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/>
            <a:t>2013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0.284</cdr:x>
      <cdr:y>0.47209</cdr:y>
    </cdr:from>
    <cdr:to>
      <cdr:x>0.30574</cdr:x>
      <cdr:y>0.56789</cdr:y>
    </cdr:to>
    <cdr:sp macro="" textlink="">
      <cdr:nvSpPr>
        <cdr:cNvPr id="5" name="下箭头 15"/>
        <cdr:cNvSpPr/>
      </cdr:nvSpPr>
      <cdr:spPr>
        <a:xfrm xmlns:a="http://schemas.openxmlformats.org/drawingml/2006/main">
          <a:off x="2376265" y="2340260"/>
          <a:ext cx="181895" cy="47488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CN" altLang="en-US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0.28696</cdr:x>
      <cdr:y>0.21063</cdr:y>
    </cdr:from>
    <cdr:to>
      <cdr:x>0.30552</cdr:x>
      <cdr:y>0.34451</cdr:y>
    </cdr:to>
    <cdr:sp macro="" textlink="">
      <cdr:nvSpPr>
        <cdr:cNvPr id="6" name="下箭头 15"/>
        <cdr:cNvSpPr/>
      </cdr:nvSpPr>
      <cdr:spPr>
        <a:xfrm xmlns:a="http://schemas.openxmlformats.org/drawingml/2006/main">
          <a:off x="2401002" y="1044116"/>
          <a:ext cx="155283" cy="66367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CN" altLang="en-US">
            <a:solidFill>
              <a:prstClr val="white"/>
            </a:solidFill>
          </a:endParaRPr>
        </a:p>
      </cdr:txBody>
    </cdr:sp>
  </cdr:relSizeAnchor>
  <cdr:relSizeAnchor xmlns:cdr="http://schemas.openxmlformats.org/drawingml/2006/chartDrawing">
    <cdr:from>
      <cdr:x>0.48459</cdr:x>
      <cdr:y>0.21789</cdr:y>
    </cdr:from>
    <cdr:to>
      <cdr:x>0.50522</cdr:x>
      <cdr:y>0.38537</cdr:y>
    </cdr:to>
    <cdr:sp macro="" textlink="">
      <cdr:nvSpPr>
        <cdr:cNvPr id="7" name="下箭头 13"/>
        <cdr:cNvSpPr/>
      </cdr:nvSpPr>
      <cdr:spPr>
        <a:xfrm xmlns:a="http://schemas.openxmlformats.org/drawingml/2006/main">
          <a:off x="4054590" y="1080120"/>
          <a:ext cx="172675" cy="830210"/>
        </a:xfrm>
        <a:prstGeom xmlns:a="http://schemas.openxmlformats.org/drawingml/2006/main" prst="downArrow">
          <a:avLst/>
        </a:prstGeom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CN" altLang="en-US">
            <a:solidFill>
              <a:prstClr val="whit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8CFFB-38D6-4ED3-B64A-B2214A2BA1E9}" type="datetimeFigureOut">
              <a:rPr lang="en-GB" smtClean="0"/>
              <a:t>05/08/2015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3FA40-054C-424F-95B7-CA7C64094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25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85A60-C0A1-47BA-AB64-68B43B1D7FA3}" type="datetimeFigureOut">
              <a:rPr lang="zh-CN" altLang="en-US" smtClean="0"/>
              <a:t>2015/8/5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4510D-9113-4D28-A38C-ED4637780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86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silent killer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4510D-9113-4D28-A38C-ED463778074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66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17401" y="10183423"/>
            <a:ext cx="2920483" cy="53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2375283-C0C7-4E7A-AF12-673E953F9F58}" type="slidenum">
              <a:rPr lang="en-GB" altLang="en-US" sz="1200"/>
              <a:pPr algn="r"/>
              <a:t>3</a:t>
            </a:fld>
            <a:endParaRPr lang="en-GB" alt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10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7BB33-6BDE-4FE3-B7FB-EA1C221C9C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5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7BB33-6BDE-4FE3-B7FB-EA1C221C9C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5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51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5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6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j-ea"/>
              </a:defRPr>
            </a:lvl1pPr>
            <a:lvl2pPr>
              <a:defRPr>
                <a:latin typeface="+mn-lt"/>
                <a:ea typeface="+mj-ea"/>
              </a:defRPr>
            </a:lvl2pPr>
            <a:lvl3pPr>
              <a:defRPr>
                <a:latin typeface="+mn-lt"/>
                <a:ea typeface="+mj-ea"/>
              </a:defRPr>
            </a:lvl3pPr>
            <a:lvl4pPr>
              <a:defRPr>
                <a:latin typeface="+mn-lt"/>
                <a:ea typeface="+mj-ea"/>
              </a:defRPr>
            </a:lvl4pPr>
            <a:lvl5pPr>
              <a:defRPr>
                <a:latin typeface="+mn-lt"/>
                <a:ea typeface="+mj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06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0606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669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34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05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582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7569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19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8"/>
          <p:cNvSpPr>
            <a:spLocks noChangeShapeType="1"/>
          </p:cNvSpPr>
          <p:nvPr/>
        </p:nvSpPr>
        <p:spPr bwMode="auto">
          <a:xfrm>
            <a:off x="474903" y="6381328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Freeform 9"/>
          <p:cNvSpPr>
            <a:spLocks noChangeArrowheads="1"/>
          </p:cNvSpPr>
          <p:nvPr userDrawn="1"/>
        </p:nvSpPr>
        <p:spPr bwMode="auto">
          <a:xfrm>
            <a:off x="618919" y="282352"/>
            <a:ext cx="6869405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18919" y="29665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A1D4-24BB-4A08-A076-744FB7A673C3}" type="datetimeFigureOut">
              <a:rPr lang="zh-CN" altLang="en-US" smtClean="0"/>
              <a:t>2015/8/5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3B91-4826-4F9B-A235-275ADC59A59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Picture 2" descr="C:\Users\yuanma\Desktop\Peking 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324" y="76100"/>
            <a:ext cx="1550317" cy="43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70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7" y="4257092"/>
            <a:ext cx="93245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n-lt"/>
              </a:rPr>
              <a:t>Yuan </a:t>
            </a:r>
            <a:r>
              <a:rPr lang="en-US" b="1" dirty="0" smtClean="0">
                <a:latin typeface="+mn-lt"/>
              </a:rPr>
              <a:t>Ma, </a:t>
            </a:r>
            <a:r>
              <a:rPr lang="en-US" b="1" dirty="0">
                <a:latin typeface="+mn-lt"/>
              </a:rPr>
              <a:t>Feng J </a:t>
            </a:r>
            <a:r>
              <a:rPr lang="en-US" b="1" dirty="0" smtClean="0">
                <a:latin typeface="+mn-lt"/>
              </a:rPr>
              <a:t>He, </a:t>
            </a:r>
            <a:r>
              <a:rPr lang="en-US" b="1" dirty="0">
                <a:latin typeface="+mn-lt"/>
              </a:rPr>
              <a:t>Nicole </a:t>
            </a:r>
            <a:r>
              <a:rPr lang="en-US" b="1" dirty="0" smtClean="0">
                <a:latin typeface="+mn-lt"/>
              </a:rPr>
              <a:t>Li, </a:t>
            </a:r>
            <a:r>
              <a:rPr lang="en-US" b="1" dirty="0">
                <a:latin typeface="+mn-lt"/>
              </a:rPr>
              <a:t>Jesse </a:t>
            </a:r>
            <a:r>
              <a:rPr lang="en-US" b="1" dirty="0" err="1" smtClean="0">
                <a:latin typeface="+mn-lt"/>
              </a:rPr>
              <a:t>Hao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>
                <a:latin typeface="+mn-lt"/>
              </a:rPr>
              <a:t>Jing </a:t>
            </a:r>
            <a:r>
              <a:rPr lang="en-US" b="1" dirty="0" smtClean="0">
                <a:latin typeface="+mn-lt"/>
              </a:rPr>
              <a:t>Zhang, </a:t>
            </a:r>
            <a:r>
              <a:rPr lang="en-US" b="1" dirty="0" err="1">
                <a:latin typeface="+mn-lt"/>
              </a:rPr>
              <a:t>Lijing</a:t>
            </a:r>
            <a:r>
              <a:rPr lang="en-US" b="1" dirty="0">
                <a:latin typeface="+mn-lt"/>
              </a:rPr>
              <a:t> L. </a:t>
            </a:r>
            <a:r>
              <a:rPr lang="en-US" b="1" dirty="0" smtClean="0">
                <a:latin typeface="+mn-lt"/>
              </a:rPr>
              <a:t>Yan, </a:t>
            </a:r>
            <a:r>
              <a:rPr lang="en-US" b="1" dirty="0" err="1">
                <a:latin typeface="+mn-lt"/>
              </a:rPr>
              <a:t>Yangfeng</a:t>
            </a: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Wu</a:t>
            </a:r>
          </a:p>
          <a:p>
            <a:pPr algn="ctr"/>
            <a:endParaRPr lang="en-US" dirty="0" smtClean="0">
              <a:latin typeface="+mn-lt"/>
            </a:endParaRPr>
          </a:p>
          <a:p>
            <a:pPr algn="ctr"/>
            <a:r>
              <a:rPr lang="en-GB" dirty="0">
                <a:latin typeface="+mn-lt"/>
              </a:rPr>
              <a:t>The George </a:t>
            </a:r>
            <a:r>
              <a:rPr lang="en-GB" dirty="0" smtClean="0">
                <a:latin typeface="+mn-lt"/>
              </a:rPr>
              <a:t>Institute for </a:t>
            </a:r>
            <a:r>
              <a:rPr lang="en-GB" dirty="0">
                <a:latin typeface="+mn-lt"/>
              </a:rPr>
              <a:t>Global Health at Peking University Health Science </a:t>
            </a:r>
            <a:r>
              <a:rPr lang="en-GB" dirty="0" smtClean="0">
                <a:latin typeface="+mn-lt"/>
              </a:rPr>
              <a:t>Centre</a:t>
            </a:r>
          </a:p>
          <a:p>
            <a:pPr algn="ctr"/>
            <a:endParaRPr lang="en-US" dirty="0">
              <a:latin typeface="+mn-lt"/>
            </a:endParaRPr>
          </a:p>
          <a:p>
            <a:pPr algn="ctr"/>
            <a:r>
              <a:rPr lang="en-US" dirty="0" smtClean="0">
                <a:latin typeface="+mn-lt"/>
              </a:rPr>
              <a:t>School of Public Health, Peking University</a:t>
            </a:r>
          </a:p>
          <a:p>
            <a:pPr algn="ctr"/>
            <a:endParaRPr lang="en-US" dirty="0" smtClean="0">
              <a:latin typeface="+mn-lt"/>
            </a:endParaRPr>
          </a:p>
          <a:p>
            <a:pPr algn="ctr"/>
            <a:r>
              <a:rPr lang="en-US" b="1" dirty="0" smtClean="0">
                <a:latin typeface="+mn-lt"/>
              </a:rPr>
              <a:t>5</a:t>
            </a:r>
            <a:r>
              <a:rPr lang="en-US" b="1" baseline="30000" dirty="0" smtClean="0">
                <a:latin typeface="+mn-lt"/>
              </a:rPr>
              <a:t>th</a:t>
            </a:r>
            <a:r>
              <a:rPr lang="en-US" b="1" dirty="0" smtClean="0">
                <a:latin typeface="+mn-lt"/>
              </a:rPr>
              <a:t> August 2015, Valencia, Spain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916832"/>
            <a:ext cx="9036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400" b="1" kern="10" dirty="0">
                <a:effectLst>
                  <a:outerShdw dist="38100" dir="5400000" algn="ctr" rotWithShape="0">
                    <a:srgbClr val="4D4D4D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华文隶书" panose="02010800040101010101" pitchFamily="2" charset="-122"/>
                <a:cs typeface="Arial" panose="020B0604020202020204" pitchFamily="34" charset="0"/>
              </a:rPr>
              <a:t>Salt sales survey: a </a:t>
            </a:r>
            <a:r>
              <a:rPr lang="en-GB" altLang="zh-CN" sz="4400" b="1" kern="10" dirty="0" smtClean="0">
                <a:effectLst>
                  <a:outerShdw dist="38100" dir="5400000" algn="ctr" rotWithShape="0">
                    <a:srgbClr val="4D4D4D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华文隶书" panose="02010800040101010101" pitchFamily="2" charset="-122"/>
                <a:cs typeface="Arial" panose="020B0604020202020204" pitchFamily="34" charset="0"/>
              </a:rPr>
              <a:t>simplified method to evaluate population </a:t>
            </a:r>
            <a:r>
              <a:rPr lang="en-GB" altLang="zh-CN" sz="4400" b="1" kern="10" dirty="0">
                <a:effectLst>
                  <a:outerShdw dist="38100" dir="5400000" algn="ctr" rotWithShape="0">
                    <a:srgbClr val="4D4D4D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华文隶书" panose="02010800040101010101" pitchFamily="2" charset="-122"/>
                <a:cs typeface="Arial" panose="020B0604020202020204" pitchFamily="34" charset="0"/>
              </a:rPr>
              <a:t>salt reduction </a:t>
            </a:r>
            <a:r>
              <a:rPr lang="en-GB" altLang="zh-CN" sz="4400" b="1" kern="10" dirty="0" smtClean="0">
                <a:effectLst>
                  <a:outerShdw dist="38100" dir="5400000" algn="ctr" rotWithShape="0">
                    <a:srgbClr val="4D4D4D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华文隶书" panose="02010800040101010101" pitchFamily="2" charset="-122"/>
                <a:cs typeface="Arial" panose="020B0604020202020204" pitchFamily="34" charset="0"/>
              </a:rPr>
              <a:t>program</a:t>
            </a:r>
            <a:r>
              <a:rPr lang="en-US" altLang="zh-CN" sz="4400" b="1" kern="10" dirty="0" smtClean="0">
                <a:effectLst>
                  <a:outerShdw dist="38100" dir="5400000" algn="ctr" rotWithShape="0">
                    <a:srgbClr val="4D4D4D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华文隶书" panose="02010800040101010101" pitchFamily="2" charset="-122"/>
                <a:cs typeface="Arial" panose="020B0604020202020204" pitchFamily="34" charset="0"/>
              </a:rPr>
              <a:t>s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564" y="5995958"/>
            <a:ext cx="7956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r>
              <a:rPr lang="en-US" dirty="0" smtClean="0"/>
              <a:t>Salt </a:t>
            </a:r>
            <a:r>
              <a:rPr lang="en-US" dirty="0"/>
              <a:t>substitute sales vs </a:t>
            </a:r>
            <a:r>
              <a:rPr lang="en-US" dirty="0" smtClean="0"/>
              <a:t>24</a:t>
            </a:r>
            <a:r>
              <a:rPr lang="en-US" altLang="zh-CN" dirty="0" smtClean="0"/>
              <a:t>h </a:t>
            </a:r>
            <a:r>
              <a:rPr lang="en-US" dirty="0" smtClean="0"/>
              <a:t>urinary K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5556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47521"/>
              </p:ext>
            </p:extLst>
          </p:nvPr>
        </p:nvGraphicFramePr>
        <p:xfrm>
          <a:off x="742950" y="1124745"/>
          <a:ext cx="7861498" cy="4371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9" name="Picture 7" descr="C:\Users\yuanma\Desktop\Pictur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61" y="1124744"/>
            <a:ext cx="7862887" cy="437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接箭头连接符 2"/>
          <p:cNvCxnSpPr/>
          <p:nvPr/>
        </p:nvCxnSpPr>
        <p:spPr>
          <a:xfrm>
            <a:off x="3095836" y="2737006"/>
            <a:ext cx="2599296" cy="11458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3851920" y="1760459"/>
            <a:ext cx="2599296" cy="11458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58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569" y="5955667"/>
            <a:ext cx="7956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r>
              <a:rPr lang="en-US" dirty="0" smtClean="0"/>
              <a:t>Salt </a:t>
            </a:r>
            <a:r>
              <a:rPr lang="en-US" dirty="0"/>
              <a:t>substitute sales vs </a:t>
            </a:r>
            <a:r>
              <a:rPr lang="en-US" dirty="0" smtClean="0"/>
              <a:t>24</a:t>
            </a:r>
            <a:r>
              <a:rPr lang="en-US" altLang="zh-CN" dirty="0" smtClean="0"/>
              <a:t>h </a:t>
            </a:r>
            <a:r>
              <a:rPr lang="en-US" dirty="0" smtClean="0"/>
              <a:t>urinary N</a:t>
            </a:r>
            <a:r>
              <a:rPr lang="en-US" altLang="zh-CN" dirty="0" smtClean="0"/>
              <a:t>a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5556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yuanma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016732"/>
            <a:ext cx="8294686" cy="44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yuanma\Desktop\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016732"/>
            <a:ext cx="8294686" cy="44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接箭头连接符 5"/>
          <p:cNvCxnSpPr/>
          <p:nvPr/>
        </p:nvCxnSpPr>
        <p:spPr>
          <a:xfrm>
            <a:off x="3177892" y="2524113"/>
            <a:ext cx="1351119" cy="7412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4319972" y="1688883"/>
            <a:ext cx="1540896" cy="8348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52922"/>
              </p:ext>
            </p:extLst>
          </p:nvPr>
        </p:nvGraphicFramePr>
        <p:xfrm>
          <a:off x="264248" y="1892027"/>
          <a:ext cx="8780208" cy="29595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1"/>
                <a:gridCol w="2373132"/>
                <a:gridCol w="2518645"/>
              </a:tblGrid>
              <a:tr h="41332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Effect</a:t>
                      </a:r>
                      <a:r>
                        <a:rPr lang="en-GB" sz="2400" baseline="0" dirty="0" smtClean="0"/>
                        <a:t> size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(Intervention vs control)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Assessed</a:t>
                      </a:r>
                      <a:r>
                        <a:rPr lang="en-US" sz="2400" baseline="0" dirty="0" smtClean="0"/>
                        <a:t> by </a:t>
                      </a:r>
                      <a:r>
                        <a:rPr lang="en-US" sz="2400" dirty="0" smtClean="0"/>
                        <a:t>24-hour</a:t>
                      </a:r>
                      <a:r>
                        <a:rPr lang="en-US" sz="2400" baseline="0" dirty="0" smtClean="0"/>
                        <a:t> Urine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Estimated from SS</a:t>
                      </a:r>
                      <a:r>
                        <a:rPr lang="en-US" sz="2400" baseline="0" dirty="0" smtClean="0"/>
                        <a:t> sales</a:t>
                      </a:r>
                      <a:endParaRPr lang="en-GB" sz="2400" dirty="0"/>
                    </a:p>
                  </a:txBody>
                  <a:tcPr/>
                </a:tc>
              </a:tr>
              <a:tr h="763053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difference in </a:t>
                      </a:r>
                    </a:p>
                    <a:p>
                      <a:r>
                        <a:rPr lang="en-US" sz="2400" baseline="0" dirty="0" smtClean="0"/>
                        <a:t>sodium intake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-</a:t>
                      </a:r>
                      <a:r>
                        <a:rPr lang="en-US" sz="2400" dirty="0" smtClean="0"/>
                        <a:t>7.0</a:t>
                      </a:r>
                    </a:p>
                    <a:p>
                      <a:pPr algn="ctr"/>
                      <a:r>
                        <a:rPr lang="en-US" sz="2400" baseline="0" dirty="0" err="1" smtClean="0"/>
                        <a:t>mmol</a:t>
                      </a:r>
                      <a:r>
                        <a:rPr lang="en-US" sz="2400" baseline="0" dirty="0" smtClean="0"/>
                        <a:t>/d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-</a:t>
                      </a:r>
                      <a:r>
                        <a:rPr lang="en-US" sz="2400" dirty="0" smtClean="0"/>
                        <a:t>8.0</a:t>
                      </a:r>
                    </a:p>
                    <a:p>
                      <a:pPr algn="ctr"/>
                      <a:r>
                        <a:rPr lang="en-US" sz="2400" baseline="0" dirty="0" err="1" smtClean="0"/>
                        <a:t>mmol</a:t>
                      </a:r>
                      <a:r>
                        <a:rPr lang="en-US" sz="2400" baseline="0" dirty="0" smtClean="0"/>
                        <a:t>/d</a:t>
                      </a:r>
                      <a:endParaRPr lang="en-GB" sz="2400" dirty="0"/>
                    </a:p>
                  </a:txBody>
                  <a:tcPr anchor="ctr"/>
                </a:tc>
              </a:tr>
              <a:tr h="947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difference in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potassium intake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14.1</a:t>
                      </a:r>
                    </a:p>
                    <a:p>
                      <a:pPr algn="ctr"/>
                      <a:r>
                        <a:rPr lang="en-US" sz="2400" baseline="0" dirty="0" err="1" smtClean="0"/>
                        <a:t>mmol</a:t>
                      </a:r>
                      <a:r>
                        <a:rPr lang="en-US" sz="2400" baseline="0" dirty="0" smtClean="0"/>
                        <a:t>/d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14.2</a:t>
                      </a:r>
                    </a:p>
                    <a:p>
                      <a:pPr algn="ctr"/>
                      <a:r>
                        <a:rPr lang="en-US" sz="2400" baseline="0" dirty="0" err="1" smtClean="0"/>
                        <a:t>mmol</a:t>
                      </a:r>
                      <a:r>
                        <a:rPr lang="en-US" sz="2400" baseline="0" dirty="0" smtClean="0"/>
                        <a:t>/d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048164" y="31409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114%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20172" y="407707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101%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32040" y="3068960"/>
            <a:ext cx="936104" cy="4616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椭圆 21"/>
          <p:cNvSpPr/>
          <p:nvPr/>
        </p:nvSpPr>
        <p:spPr>
          <a:xfrm>
            <a:off x="7292145" y="3068960"/>
            <a:ext cx="936104" cy="4616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5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871577"/>
              </p:ext>
            </p:extLst>
          </p:nvPr>
        </p:nvGraphicFramePr>
        <p:xfrm>
          <a:off x="827584" y="584684"/>
          <a:ext cx="7524836" cy="479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5556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19672" y="5569495"/>
            <a:ext cx="867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Cost</a:t>
            </a:r>
            <a:endParaRPr lang="en-US" sz="2000" b="1" dirty="0">
              <a:latin typeface="+mn-lt"/>
            </a:endParaRPr>
          </a:p>
        </p:txBody>
      </p:sp>
      <p:cxnSp>
        <p:nvCxnSpPr>
          <p:cNvPr id="8" name="直接箭头连接符 7"/>
          <p:cNvCxnSpPr>
            <a:stCxn id="2" idx="3"/>
          </p:cNvCxnSpPr>
          <p:nvPr/>
        </p:nvCxnSpPr>
        <p:spPr>
          <a:xfrm flipV="1">
            <a:off x="2487117" y="5434771"/>
            <a:ext cx="428700" cy="3347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2" idx="3"/>
          </p:cNvCxnSpPr>
          <p:nvPr/>
        </p:nvCxnSpPr>
        <p:spPr>
          <a:xfrm>
            <a:off x="2487117" y="5769550"/>
            <a:ext cx="428700" cy="3040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771800" y="532136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Salt sales sur</a:t>
            </a:r>
            <a:r>
              <a:rPr lang="en-US" altLang="zh-CN" sz="2000" b="1" dirty="0" smtClean="0">
                <a:latin typeface="+mn-lt"/>
              </a:rPr>
              <a:t>v</a:t>
            </a:r>
            <a:r>
              <a:rPr lang="en-US" sz="2000" b="1" dirty="0" smtClean="0">
                <a:latin typeface="+mn-lt"/>
              </a:rPr>
              <a:t>ey: </a:t>
            </a:r>
            <a:r>
              <a:rPr lang="en-US" altLang="zh-CN" sz="2000" b="1" dirty="0" smtClean="0">
                <a:latin typeface="+mn-lt"/>
              </a:rPr>
              <a:t>¥RMB </a:t>
            </a:r>
            <a:r>
              <a:rPr lang="en-US" altLang="zh-CN" sz="2000" b="1" u="sng" dirty="0" smtClean="0">
                <a:latin typeface="+mn-lt"/>
              </a:rPr>
              <a:t>57,000 (</a:t>
            </a:r>
            <a:r>
              <a:rPr lang="zh-CN" altLang="en-US" sz="2000" b="1" u="sng" dirty="0" smtClean="0">
                <a:latin typeface="+mn-lt"/>
              </a:rPr>
              <a:t>≈ </a:t>
            </a:r>
            <a:r>
              <a:rPr lang="en-GB" altLang="zh-CN" sz="2000" b="1" u="sng" dirty="0" smtClean="0">
                <a:solidFill>
                  <a:srgbClr val="FF0000"/>
                </a:solidFill>
                <a:latin typeface="+mn-lt"/>
              </a:rPr>
              <a:t>$</a:t>
            </a:r>
            <a:r>
              <a:rPr lang="en-US" altLang="zh-CN" sz="2000" b="1" u="sng" dirty="0" smtClean="0">
                <a:solidFill>
                  <a:srgbClr val="FF0000"/>
                </a:solidFill>
                <a:latin typeface="+mn-lt"/>
              </a:rPr>
              <a:t>10,000 </a:t>
            </a:r>
            <a:r>
              <a:rPr lang="en-US" altLang="zh-CN" sz="2000" b="1" u="sng" dirty="0" smtClean="0">
                <a:latin typeface="+mn-lt"/>
              </a:rPr>
              <a:t>)</a:t>
            </a:r>
            <a:endParaRPr lang="en-US" sz="2000" b="1" u="sng" dirty="0">
              <a:latin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71800" y="5969605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24h Urine collection : </a:t>
            </a:r>
            <a:r>
              <a:rPr lang="en-US" altLang="zh-CN" sz="2000" b="1" dirty="0" smtClean="0">
                <a:latin typeface="+mn-lt"/>
              </a:rPr>
              <a:t>RMB </a:t>
            </a:r>
            <a:r>
              <a:rPr lang="en-US" altLang="zh-CN" sz="2000" b="1" u="sng" dirty="0">
                <a:latin typeface="+mn-lt"/>
              </a:rPr>
              <a:t>420,000 (</a:t>
            </a:r>
            <a:r>
              <a:rPr lang="zh-CN" altLang="en-US" sz="2000" b="1" u="sng" dirty="0">
                <a:latin typeface="+mn-lt"/>
              </a:rPr>
              <a:t>≈ </a:t>
            </a:r>
            <a:r>
              <a:rPr lang="en-GB" altLang="zh-CN" sz="2000" b="1" u="sng" dirty="0" smtClean="0">
                <a:solidFill>
                  <a:srgbClr val="FF0000"/>
                </a:solidFill>
                <a:latin typeface="+mn-lt"/>
              </a:rPr>
              <a:t>$</a:t>
            </a:r>
            <a:r>
              <a:rPr lang="en-US" altLang="zh-CN" sz="2000" b="1" u="sng" dirty="0" smtClean="0">
                <a:solidFill>
                  <a:srgbClr val="FF0000"/>
                </a:solidFill>
                <a:latin typeface="+mn-lt"/>
              </a:rPr>
              <a:t>70,000 </a:t>
            </a:r>
            <a:r>
              <a:rPr lang="en-US" altLang="zh-CN" sz="2000" b="1" u="sng" dirty="0">
                <a:latin typeface="+mn-lt"/>
              </a:rPr>
              <a:t>)</a:t>
            </a:r>
            <a:endParaRPr lang="en-US" sz="2000" b="1" u="sng" dirty="0">
              <a:latin typeface="+mn-lt"/>
            </a:endParaRPr>
          </a:p>
          <a:p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273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665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kern="1200" dirty="0" smtClean="0">
                <a:solidFill>
                  <a:schemeClr val="tx1"/>
                </a:solidFill>
                <a:ea typeface="微软雅黑" panose="020B0503020204020204" pitchFamily="34" charset="-122"/>
                <a:cs typeface="+mn-cs"/>
              </a:rPr>
              <a:t>Summary- Salt sales survey</a:t>
            </a:r>
            <a:endParaRPr lang="en-GB" sz="3200" b="1" kern="1200" dirty="0">
              <a:solidFill>
                <a:schemeClr val="tx1"/>
              </a:solidFill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876" y="1423317"/>
            <a:ext cx="8985684" cy="4525963"/>
          </a:xfrm>
        </p:spPr>
        <p:txBody>
          <a:bodyPr/>
          <a:lstStyle/>
          <a:p>
            <a:pPr marL="514350" indent="-514350">
              <a:buClrTx/>
              <a:buSzPct val="125000"/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SS sales: PS+HE&gt;HE&gt;control</a:t>
            </a:r>
          </a:p>
          <a:p>
            <a:pPr marL="841375" lvl="1" indent="-51435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24h urinary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:PS+HE&gt;HE&gt;control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1375" lvl="1" indent="-514350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24h urinary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:PS+HE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&lt;HE&lt;control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Tx/>
              <a:buSzPct val="125000"/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 effect estimated from SS sales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Potassium: 114% of that from 24h urine.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Sodium: 110% of that from 24h urine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Tx/>
              <a:buSzPct val="125000"/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Larger statistical power</a:t>
            </a:r>
          </a:p>
          <a:p>
            <a:pPr marL="514350" indent="-514350">
              <a:buClrTx/>
              <a:buSzPct val="125000"/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Lower cost</a:t>
            </a:r>
          </a:p>
        </p:txBody>
      </p:sp>
    </p:spTree>
    <p:extLst>
      <p:ext uri="{BB962C8B-B14F-4D97-AF65-F5344CB8AC3E}">
        <p14:creationId xmlns:p14="http://schemas.microsoft.com/office/powerpoint/2010/main" val="43421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665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kern="1200" dirty="0">
                <a:solidFill>
                  <a:schemeClr val="tx1"/>
                </a:solidFill>
                <a:ea typeface="微软雅黑" panose="020B0503020204020204" pitchFamily="34" charset="-122"/>
                <a:cs typeface="+mn-cs"/>
              </a:rPr>
              <a:t>Limitations</a:t>
            </a:r>
            <a:endParaRPr lang="en-GB" sz="3200" b="1" kern="1200" dirty="0">
              <a:solidFill>
                <a:schemeClr val="tx1"/>
              </a:solidFill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876" y="1423317"/>
            <a:ext cx="8985684" cy="4525963"/>
          </a:xfrm>
        </p:spPr>
        <p:txBody>
          <a:bodyPr/>
          <a:lstStyle/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 Salt intake level</a:t>
            </a:r>
          </a:p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Suitable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Salt added by consumers is major source 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should be stable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Community-based</a:t>
            </a:r>
          </a:p>
          <a:p>
            <a:pPr lvl="1">
              <a:buClrTx/>
              <a:buSzPct val="125000"/>
              <a:buFont typeface="Arial" panose="020B0604020202020204" pitchFamily="34" charset="0"/>
              <a:buChar char="•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7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kern="1200" dirty="0">
                <a:solidFill>
                  <a:schemeClr val="tx1"/>
                </a:solidFill>
                <a:ea typeface="微软雅黑" panose="020B0503020204020204" pitchFamily="34" charset="-122"/>
                <a:cs typeface="+mn-cs"/>
              </a:rPr>
              <a:t>Conclusion</a:t>
            </a:r>
            <a:endParaRPr lang="en-GB" sz="3200" b="1" kern="1200" dirty="0">
              <a:solidFill>
                <a:schemeClr val="tx1"/>
              </a:solidFill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25000"/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salt sales survey could serve as a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method to evaluate community-based salt reduction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salt is mainly added by the consumers.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7564" y="29665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kern="1200" dirty="0">
                <a:solidFill>
                  <a:schemeClr val="tx1"/>
                </a:solidFill>
                <a:ea typeface="微软雅黑" panose="020B0503020204020204" pitchFamily="34" charset="-122"/>
                <a:cs typeface="+mn-cs"/>
              </a:rPr>
              <a:t>Acknowledgement</a:t>
            </a:r>
            <a:endParaRPr lang="en-GB" sz="3200" b="1" kern="1200" dirty="0">
              <a:solidFill>
                <a:schemeClr val="tx1"/>
              </a:solidFill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1596864"/>
            <a:ext cx="374441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Sponsors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US NIH NHLBI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US CDC DHDSP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United Health Group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91880" y="1592796"/>
            <a:ext cx="5940660" cy="3420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Partners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US CDC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Duke University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George Institute for Global Health, Australia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China Medical University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Jiaotong</a:t>
            </a:r>
            <a:r>
              <a:rPr lang="en-US" sz="2000" dirty="0" smtClean="0">
                <a:solidFill>
                  <a:schemeClr val="tx1"/>
                </a:solidFill>
              </a:rPr>
              <a:t> University Medical College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Hebei Provincial CDC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Ningxia Medical University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Changzhi</a:t>
            </a:r>
            <a:r>
              <a:rPr lang="en-US" sz="2000" dirty="0" smtClean="0">
                <a:solidFill>
                  <a:schemeClr val="tx1"/>
                </a:solidFill>
              </a:rPr>
              <a:t> Medical University</a:t>
            </a:r>
          </a:p>
        </p:txBody>
      </p:sp>
      <p:sp>
        <p:nvSpPr>
          <p:cNvPr id="9" name="矩形 8"/>
          <p:cNvSpPr/>
          <p:nvPr/>
        </p:nvSpPr>
        <p:spPr>
          <a:xfrm>
            <a:off x="10592" y="3109032"/>
            <a:ext cx="374441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17152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886" y="260648"/>
            <a:ext cx="2556284" cy="684076"/>
          </a:xfrm>
        </p:spPr>
        <p:txBody>
          <a:bodyPr>
            <a:no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pitchFamily="34" charset="-122"/>
                <a:cs typeface="+mn-cs"/>
              </a:rPr>
              <a:t>Timeline</a:t>
            </a:r>
            <a:endParaRPr lang="en-GB" sz="4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27313" y="1232756"/>
            <a:ext cx="0" cy="298833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31269" y="4113076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May 2011</a:t>
            </a:r>
            <a:endParaRPr lang="en-GB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57701" y="1376773"/>
            <a:ext cx="465013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7701" y="2168860"/>
            <a:ext cx="36420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15816" y="1052736"/>
            <a:ext cx="2140809" cy="27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Price subsidy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28" idx="2"/>
            <a:endCxn id="25" idx="0"/>
          </p:cNvCxnSpPr>
          <p:nvPr/>
        </p:nvCxnSpPr>
        <p:spPr>
          <a:xfrm>
            <a:off x="6670804" y="3080865"/>
            <a:ext cx="0" cy="960203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22415" y="1844824"/>
            <a:ext cx="2441673" cy="301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Health education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057701" y="1772816"/>
            <a:ext cx="46501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735796" y="1471747"/>
            <a:ext cx="3852428" cy="301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Delivery of Salt substitut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707833" y="1196752"/>
            <a:ext cx="0" cy="298833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56758" y="4041068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Sep 2012</a:t>
            </a:r>
            <a:endParaRPr lang="en-GB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11789" y="4041068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Dec 2012</a:t>
            </a:r>
            <a:endParaRPr lang="en-GB" b="1" dirty="0">
              <a:latin typeface="+mn-lt"/>
            </a:endParaRPr>
          </a:p>
        </p:txBody>
      </p:sp>
      <p:sp>
        <p:nvSpPr>
          <p:cNvPr id="27" name="Left Brace 26"/>
          <p:cNvSpPr/>
          <p:nvPr/>
        </p:nvSpPr>
        <p:spPr>
          <a:xfrm>
            <a:off x="2382245" y="1340869"/>
            <a:ext cx="288032" cy="93600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13463" y="1511206"/>
            <a:ext cx="224678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Intervention</a:t>
            </a:r>
            <a:endParaRPr lang="en-GB" sz="28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07903" y="3360911"/>
            <a:ext cx="5148573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Monthly salt sales survey</a:t>
            </a:r>
          </a:p>
        </p:txBody>
      </p:sp>
      <p:sp>
        <p:nvSpPr>
          <p:cNvPr id="30" name="TextBox 25"/>
          <p:cNvSpPr txBox="1"/>
          <p:nvPr/>
        </p:nvSpPr>
        <p:spPr>
          <a:xfrm>
            <a:off x="8388424" y="4041068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J</a:t>
            </a:r>
            <a:r>
              <a:rPr lang="en-US" altLang="zh-CN" b="1" dirty="0" smtClean="0">
                <a:latin typeface="+mn-lt"/>
              </a:rPr>
              <a:t>une</a:t>
            </a:r>
            <a:r>
              <a:rPr lang="en-US" b="1" dirty="0" smtClean="0">
                <a:latin typeface="+mn-lt"/>
              </a:rPr>
              <a:t> 2013</a:t>
            </a:r>
            <a:endParaRPr lang="en-GB" b="1" dirty="0">
              <a:latin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932663" y="2372979"/>
            <a:ext cx="147628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24h</a:t>
            </a:r>
            <a:r>
              <a:rPr lang="en-US" sz="2000" dirty="0"/>
              <a:t> </a:t>
            </a:r>
            <a:r>
              <a:rPr lang="en-US" sz="2000" b="1" dirty="0">
                <a:latin typeface="+mn-lt"/>
              </a:rPr>
              <a:t>urine </a:t>
            </a:r>
          </a:p>
          <a:p>
            <a:r>
              <a:rPr lang="en-US" sz="2000" b="1" dirty="0">
                <a:latin typeface="+mn-lt"/>
              </a:rPr>
              <a:t>collection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59361" y="4104597"/>
            <a:ext cx="82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July 2011</a:t>
            </a:r>
            <a:endParaRPr lang="en-GB" b="1" dirty="0"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743908" y="3789040"/>
            <a:ext cx="0" cy="30595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784468" y="3807126"/>
            <a:ext cx="0" cy="30595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660232" y="2221551"/>
            <a:ext cx="0" cy="185552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3046" y="2887701"/>
            <a:ext cx="224678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S</a:t>
            </a:r>
            <a:r>
              <a:rPr lang="en-US" altLang="zh-CN" sz="2800" b="1" dirty="0" smtClean="0">
                <a:latin typeface="+mn-lt"/>
              </a:rPr>
              <a:t>urvey</a:t>
            </a:r>
            <a:endParaRPr lang="en-GB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08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0" grpId="0"/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522288"/>
            <a:ext cx="7710487" cy="5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7344308" y="6565900"/>
            <a:ext cx="181080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/>
              <a:t>www.actiononsalt.org.uk</a:t>
            </a:r>
          </a:p>
        </p:txBody>
      </p:sp>
    </p:spTree>
    <p:extLst>
      <p:ext uri="{BB962C8B-B14F-4D97-AF65-F5344CB8AC3E}">
        <p14:creationId xmlns:p14="http://schemas.microsoft.com/office/powerpoint/2010/main" val="24071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929669"/>
              </p:ext>
            </p:extLst>
          </p:nvPr>
        </p:nvGraphicFramePr>
        <p:xfrm>
          <a:off x="503548" y="1124744"/>
          <a:ext cx="8172907" cy="397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3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6588224" y="6453336"/>
            <a:ext cx="2473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1" dirty="0"/>
              <a:t>Lim et al. Lancet 2012;380:2224</a:t>
            </a:r>
          </a:p>
        </p:txBody>
      </p:sp>
      <p:sp>
        <p:nvSpPr>
          <p:cNvPr id="77" name="矩形 76"/>
          <p:cNvSpPr/>
          <p:nvPr/>
        </p:nvSpPr>
        <p:spPr>
          <a:xfrm>
            <a:off x="3635896" y="1679610"/>
            <a:ext cx="1894111" cy="37220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800" b="1" dirty="0">
                <a:solidFill>
                  <a:schemeClr val="tx1"/>
                </a:solidFill>
              </a:rPr>
              <a:t>S</a:t>
            </a:r>
            <a:r>
              <a:rPr lang="en-GB" altLang="zh-CN" sz="2800" b="1" dirty="0" smtClean="0">
                <a:solidFill>
                  <a:schemeClr val="tx1"/>
                </a:solidFill>
              </a:rPr>
              <a:t>alt  intake</a:t>
            </a:r>
            <a:endParaRPr lang="en-GB" altLang="zh-CN" sz="2800" b="1" dirty="0">
              <a:solidFill>
                <a:schemeClr val="tx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159732" y="4226094"/>
            <a:ext cx="4544340" cy="7510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2800" b="1" dirty="0">
                <a:solidFill>
                  <a:schemeClr val="tx1"/>
                </a:solidFill>
              </a:rPr>
              <a:t>Cardiovascular </a:t>
            </a:r>
            <a:r>
              <a:rPr lang="en-GB" altLang="zh-CN" sz="2800" b="1" dirty="0" smtClean="0">
                <a:solidFill>
                  <a:schemeClr val="tx1"/>
                </a:solidFill>
              </a:rPr>
              <a:t>disease (</a:t>
            </a:r>
            <a:r>
              <a:rPr lang="en-GB" altLang="zh-CN" sz="2800" b="1" dirty="0" smtClean="0">
                <a:solidFill>
                  <a:srgbClr val="FF0000"/>
                </a:solidFill>
              </a:rPr>
              <a:t>62</a:t>
            </a:r>
            <a:r>
              <a:rPr lang="en-GB" altLang="zh-CN" sz="2800" b="1" dirty="0">
                <a:solidFill>
                  <a:srgbClr val="FF0000"/>
                </a:solidFill>
              </a:rPr>
              <a:t>% strokes </a:t>
            </a:r>
            <a:r>
              <a:rPr lang="en-GB" altLang="zh-CN" sz="2800" b="1" dirty="0" smtClean="0">
                <a:solidFill>
                  <a:srgbClr val="FF0000"/>
                </a:solidFill>
              </a:rPr>
              <a:t>,49</a:t>
            </a:r>
            <a:r>
              <a:rPr lang="en-GB" altLang="zh-CN" sz="2800" b="1" dirty="0">
                <a:solidFill>
                  <a:srgbClr val="FF0000"/>
                </a:solidFill>
              </a:rPr>
              <a:t>% </a:t>
            </a:r>
            <a:r>
              <a:rPr lang="en-GB" altLang="zh-CN" sz="2800" b="1" dirty="0" smtClean="0">
                <a:solidFill>
                  <a:srgbClr val="FF0000"/>
                </a:solidFill>
              </a:rPr>
              <a:t>CHD</a:t>
            </a:r>
            <a:r>
              <a:rPr lang="en-GB" altLang="zh-CN" sz="2800" b="1" dirty="0" smtClean="0">
                <a:solidFill>
                  <a:schemeClr val="tx1"/>
                </a:solidFill>
              </a:rPr>
              <a:t>)</a:t>
            </a:r>
            <a:endParaRPr lang="en-GB" altLang="zh-CN" sz="2800" b="1" dirty="0">
              <a:solidFill>
                <a:schemeClr val="tx1"/>
              </a:solidFill>
            </a:endParaRPr>
          </a:p>
        </p:txBody>
      </p:sp>
      <p:cxnSp>
        <p:nvCxnSpPr>
          <p:cNvPr id="80" name="直接箭头连接符 79"/>
          <p:cNvCxnSpPr/>
          <p:nvPr/>
        </p:nvCxnSpPr>
        <p:spPr>
          <a:xfrm flipV="1">
            <a:off x="5227710" y="1617641"/>
            <a:ext cx="15485" cy="4068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 flipH="1">
            <a:off x="4426063" y="2275162"/>
            <a:ext cx="1" cy="4651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/>
          <p:nvPr/>
        </p:nvCxnSpPr>
        <p:spPr>
          <a:xfrm>
            <a:off x="4425051" y="3609020"/>
            <a:ext cx="0" cy="506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290409" y="2816932"/>
            <a:ext cx="15485" cy="4068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294275" y="965557"/>
            <a:ext cx="50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n-lt"/>
              </a:rPr>
              <a:t>？</a:t>
            </a:r>
            <a:endParaRPr lang="zh-CN" alt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9608" y="2712968"/>
            <a:ext cx="78693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n-lt"/>
                <a:ea typeface="+mn-ea"/>
                <a:sym typeface="Symbol" pitchFamily="18" charset="2"/>
              </a:rPr>
              <a:t>High blood </a:t>
            </a:r>
            <a:r>
              <a:rPr lang="en-GB" sz="2800" b="1" dirty="0" smtClean="0">
                <a:latin typeface="+mn-lt"/>
                <a:ea typeface="+mn-ea"/>
                <a:sym typeface="Symbol" pitchFamily="18" charset="2"/>
              </a:rPr>
              <a:t>pressure</a:t>
            </a:r>
            <a:endParaRPr lang="en-US" sz="2800" b="1" dirty="0" smtClean="0">
              <a:latin typeface="+mn-lt"/>
              <a:ea typeface="+mn-ea"/>
              <a:sym typeface="Symbol" pitchFamily="18" charset="2"/>
            </a:endParaRPr>
          </a:p>
          <a:p>
            <a:pPr algn="r">
              <a:defRPr/>
            </a:pPr>
            <a:r>
              <a:rPr lang="en-GB" altLang="en-US" sz="2800" dirty="0" smtClean="0">
                <a:solidFill>
                  <a:srgbClr val="FF0000"/>
                </a:solidFill>
                <a:latin typeface="+mn-lt"/>
                <a:ea typeface="+mn-ea"/>
                <a:sym typeface="Symbol" panose="05050102010706020507" pitchFamily="18" charset="2"/>
              </a:rPr>
              <a:t>TOP</a:t>
            </a:r>
            <a:r>
              <a:rPr lang="en-GB" altLang="en-US" sz="2800" dirty="0" smtClean="0">
                <a:latin typeface="+mn-lt"/>
                <a:ea typeface="+mn-ea"/>
                <a:sym typeface="Symbol" panose="05050102010706020507" pitchFamily="18" charset="2"/>
              </a:rPr>
              <a:t> </a:t>
            </a:r>
            <a:r>
              <a:rPr lang="en-GB" altLang="en-US" sz="2800" dirty="0">
                <a:latin typeface="+mn-lt"/>
                <a:ea typeface="+mn-ea"/>
                <a:sym typeface="Symbol" panose="05050102010706020507" pitchFamily="18" charset="2"/>
              </a:rPr>
              <a:t>risk factor of global disease </a:t>
            </a:r>
            <a:r>
              <a:rPr lang="en-GB" altLang="en-US" sz="2800" dirty="0" smtClean="0">
                <a:latin typeface="+mn-lt"/>
                <a:ea typeface="+mn-ea"/>
                <a:sym typeface="Symbol" panose="05050102010706020507" pitchFamily="18" charset="2"/>
              </a:rPr>
              <a:t>burden in 2010</a:t>
            </a:r>
            <a:endParaRPr lang="en-GB" sz="2800" dirty="0">
              <a:latin typeface="+mn-lt"/>
              <a:ea typeface="+mn-ea"/>
              <a:sym typeface="Symbol" pitchFamily="18" charset="2"/>
            </a:endParaRPr>
          </a:p>
        </p:txBody>
      </p:sp>
      <p:sp>
        <p:nvSpPr>
          <p:cNvPr id="66" name="TextBox 2"/>
          <p:cNvSpPr txBox="1"/>
          <p:nvPr/>
        </p:nvSpPr>
        <p:spPr>
          <a:xfrm>
            <a:off x="683314" y="368660"/>
            <a:ext cx="6336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Background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05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412776"/>
            <a:ext cx="96495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GB" altLang="zh-CN" sz="2800" b="1" u="sng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Salt intake in China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GB" altLang="zh-CN" sz="2800" b="1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one of </a:t>
            </a:r>
            <a:r>
              <a:rPr kumimoji="1" lang="en-GB" altLang="zh-CN" sz="28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the </a:t>
            </a:r>
            <a:r>
              <a:rPr kumimoji="1" lang="en-GB" altLang="zh-CN" sz="2800" b="1" dirty="0">
                <a:solidFill>
                  <a:srgbClr val="FF0000"/>
                </a:solidFill>
                <a:latin typeface="+mn-lt"/>
                <a:ea typeface="MS Mincho" pitchFamily="49" charset="-128"/>
                <a:cs typeface="Avenir Roman"/>
              </a:rPr>
              <a:t>highest</a:t>
            </a:r>
            <a:r>
              <a:rPr kumimoji="1" lang="en-GB" altLang="zh-CN" sz="28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 in the </a:t>
            </a:r>
            <a:r>
              <a:rPr kumimoji="1" lang="en-GB" altLang="zh-CN" sz="2800" b="1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world (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≈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+mn-lt"/>
                <a:ea typeface="MS Mincho" pitchFamily="49" charset="-128"/>
                <a:cs typeface="Avenir Roman"/>
              </a:rPr>
              <a:t>12-14g/d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)</a:t>
            </a:r>
            <a:endParaRPr kumimoji="1" lang="en-GB" altLang="zh-CN" sz="2800" b="1" dirty="0">
              <a:solidFill>
                <a:srgbClr val="000000"/>
              </a:solidFill>
              <a:latin typeface="+mn-lt"/>
              <a:ea typeface="MS Mincho" pitchFamily="49" charset="-128"/>
              <a:cs typeface="Avenir Roman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GB" altLang="zh-CN" sz="28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≈</a:t>
            </a:r>
            <a:r>
              <a:rPr kumimoji="1" lang="en-GB" altLang="zh-CN" sz="2800" b="1" dirty="0">
                <a:solidFill>
                  <a:srgbClr val="FF0000"/>
                </a:solidFill>
                <a:latin typeface="+mn-lt"/>
                <a:ea typeface="MS Mincho" pitchFamily="49" charset="-128"/>
                <a:cs typeface="Avenir Roman"/>
              </a:rPr>
              <a:t>80%</a:t>
            </a:r>
            <a:r>
              <a:rPr kumimoji="1" lang="en-GB" altLang="zh-CN" sz="28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 </a:t>
            </a:r>
            <a:r>
              <a:rPr kumimoji="1" lang="en-GB" altLang="zh-CN" sz="2800" b="1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added </a:t>
            </a:r>
            <a:r>
              <a:rPr kumimoji="1" lang="en-GB" altLang="zh-CN" sz="28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by </a:t>
            </a:r>
            <a:r>
              <a:rPr kumimoji="1" lang="en-GB" altLang="zh-CN" sz="2800" b="1" dirty="0" smtClean="0">
                <a:solidFill>
                  <a:srgbClr val="000000"/>
                </a:solidFill>
                <a:latin typeface="+mn-lt"/>
                <a:ea typeface="MS Mincho" pitchFamily="49" charset="-128"/>
                <a:cs typeface="Avenir Roman"/>
              </a:rPr>
              <a:t>consumers</a:t>
            </a:r>
            <a:endParaRPr kumimoji="1" lang="en-GB" altLang="zh-CN" sz="2800" b="1" dirty="0">
              <a:solidFill>
                <a:srgbClr val="000000"/>
              </a:solidFill>
              <a:latin typeface="+mn-lt"/>
              <a:ea typeface="MS Mincho" pitchFamily="49" charset="-128"/>
              <a:cs typeface="Avenir Roman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GB" sz="28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M</a:t>
            </a:r>
            <a:r>
              <a:rPr lang="en-GB" sz="2800" b="1" dirty="0" smtClean="0">
                <a:latin typeface="+mn-lt"/>
              </a:rPr>
              <a:t>ore </a:t>
            </a:r>
            <a:r>
              <a:rPr lang="en-GB" sz="2800" b="1" dirty="0">
                <a:latin typeface="+mn-lt"/>
              </a:rPr>
              <a:t>than </a:t>
            </a: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GB" sz="2800" b="1" dirty="0" smtClean="0">
                <a:latin typeface="+mn-lt"/>
              </a:rPr>
              <a:t> </a:t>
            </a:r>
            <a:r>
              <a:rPr lang="en-GB" sz="2800" b="1" dirty="0">
                <a:latin typeface="+mn-lt"/>
              </a:rPr>
              <a:t>in </a:t>
            </a:r>
            <a:r>
              <a:rPr lang="en-GB" sz="2800" b="1" dirty="0" smtClean="0">
                <a:solidFill>
                  <a:srgbClr val="FF0000"/>
                </a:solidFill>
                <a:latin typeface="+mn-lt"/>
              </a:rPr>
              <a:t>4</a:t>
            </a:r>
            <a:r>
              <a:rPr lang="en-GB" sz="2800" b="1" dirty="0" smtClean="0">
                <a:latin typeface="+mn-lt"/>
              </a:rPr>
              <a:t> adults have </a:t>
            </a:r>
            <a:r>
              <a:rPr lang="en-GB" sz="2800" b="1" dirty="0">
                <a:latin typeface="+mn-lt"/>
              </a:rPr>
              <a:t>hypertension </a:t>
            </a:r>
            <a:endParaRPr lang="en-GB" sz="2800" b="1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sz="2800" b="1" u="sng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24h urine collection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2800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√</a:t>
            </a:r>
            <a:r>
              <a:rPr kumimoji="1" lang="en-US" sz="2400" b="1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: accurate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400" b="1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×:</a:t>
            </a:r>
            <a:r>
              <a:rPr kumimoji="1" lang="en-GB" sz="2400" b="1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High </a:t>
            </a:r>
            <a:r>
              <a:rPr kumimoji="1" lang="en-GB" sz="24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participant </a:t>
            </a:r>
            <a:r>
              <a:rPr kumimoji="1" lang="en-GB" sz="2400" b="1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burden; costly; </a:t>
            </a:r>
            <a:endParaRPr kumimoji="1" lang="en-GB" sz="2400" b="1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400" b="1" dirty="0" smtClean="0">
                <a:solidFill>
                  <a:srgbClr val="000000"/>
                </a:solidFill>
                <a:ea typeface="MS Mincho" pitchFamily="49" charset="-128"/>
              </a:rPr>
              <a:t>×:</a:t>
            </a:r>
            <a:r>
              <a:rPr kumimoji="1" lang="en-GB" sz="2400" b="1" dirty="0" smtClean="0">
                <a:solidFill>
                  <a:srgbClr val="000000"/>
                </a:solidFill>
                <a:latin typeface="+mn-lt"/>
                <a:ea typeface="MS Mincho" pitchFamily="49" charset="-128"/>
              </a:rPr>
              <a:t> Completeness?</a:t>
            </a:r>
            <a:endParaRPr kumimoji="1" lang="en-US" sz="2400" b="1" dirty="0" smtClean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314" y="512676"/>
            <a:ext cx="6336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Background  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5896"/>
            <a:ext cx="5796644" cy="443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2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35596" y="512676"/>
            <a:ext cx="7308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Aim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564" y="2024844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solidFill>
                  <a:srgbClr val="000000"/>
                </a:solidFill>
                <a:latin typeface="Arial"/>
                <a:ea typeface="宋体"/>
              </a:rPr>
              <a:t>To determine whether a salt sales survey could serve as a simplified method to evaluate community-based salt reduction </a:t>
            </a:r>
            <a:r>
              <a:rPr lang="en-GB" sz="2800" b="1" dirty="0" smtClean="0">
                <a:solidFill>
                  <a:srgbClr val="000000"/>
                </a:solidFill>
                <a:latin typeface="Arial"/>
                <a:ea typeface="宋体"/>
              </a:rPr>
              <a:t>programs</a:t>
            </a:r>
            <a:endParaRPr lang="en-GB" sz="2800" b="1" dirty="0">
              <a:solidFill>
                <a:srgbClr val="000000"/>
              </a:solidFill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0425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375756" y="230832"/>
            <a:ext cx="453100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CRHI-SRS main study design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4880" y="836712"/>
            <a:ext cx="402435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120 </a:t>
            </a:r>
            <a:r>
              <a:rPr lang="en-US" altLang="zh-CN" sz="2000" b="1" dirty="0">
                <a:latin typeface="+mn-lt"/>
              </a:rPr>
              <a:t>villages</a:t>
            </a:r>
          </a:p>
          <a:p>
            <a:pPr algn="ctr"/>
            <a:r>
              <a:rPr lang="en-US" altLang="zh-CN" sz="2000" dirty="0" smtClean="0">
                <a:latin typeface="+mn-lt"/>
              </a:rPr>
              <a:t> in 10 counties from 5 provinces</a:t>
            </a:r>
            <a:endParaRPr lang="en-US" altLang="zh-CN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8539" y="2492896"/>
            <a:ext cx="18134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Intervention</a:t>
            </a:r>
          </a:p>
          <a:p>
            <a:pPr algn="ctr"/>
            <a:r>
              <a:rPr lang="en-US" altLang="zh-CN" sz="2000" dirty="0" smtClean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60</a:t>
            </a:r>
            <a:r>
              <a:rPr lang="en-US" sz="2000" dirty="0" smtClean="0">
                <a:latin typeface="+mn-lt"/>
              </a:rPr>
              <a:t> </a:t>
            </a:r>
            <a:r>
              <a:rPr lang="en-US" altLang="zh-CN" sz="2000" dirty="0">
                <a:latin typeface="+mn-lt"/>
              </a:rPr>
              <a:t>villages</a:t>
            </a:r>
            <a:r>
              <a:rPr lang="en-US" altLang="zh-CN" sz="2000" dirty="0" smtClean="0">
                <a:latin typeface="+mn-lt"/>
              </a:rPr>
              <a:t>)</a:t>
            </a:r>
          </a:p>
        </p:txBody>
      </p:sp>
      <p:cxnSp>
        <p:nvCxnSpPr>
          <p:cNvPr id="11" name="Straight Arrow Connector 10"/>
          <p:cNvCxnSpPr>
            <a:stCxn id="24" idx="2"/>
            <a:endCxn id="8" idx="0"/>
          </p:cNvCxnSpPr>
          <p:nvPr/>
        </p:nvCxnSpPr>
        <p:spPr>
          <a:xfrm>
            <a:off x="3597058" y="2262666"/>
            <a:ext cx="1398231" cy="2302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4" idx="2"/>
            <a:endCxn id="9" idx="0"/>
          </p:cNvCxnSpPr>
          <p:nvPr/>
        </p:nvCxnSpPr>
        <p:spPr>
          <a:xfrm flipH="1">
            <a:off x="2374339" y="2262666"/>
            <a:ext cx="1222719" cy="2306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22" idx="0"/>
          </p:cNvCxnSpPr>
          <p:nvPr/>
        </p:nvCxnSpPr>
        <p:spPr>
          <a:xfrm flipH="1">
            <a:off x="3148070" y="3200782"/>
            <a:ext cx="1847219" cy="10923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23" idx="0"/>
          </p:cNvCxnSpPr>
          <p:nvPr/>
        </p:nvCxnSpPr>
        <p:spPr>
          <a:xfrm>
            <a:off x="4995289" y="3200782"/>
            <a:ext cx="2421968" cy="11263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16056" y="3745997"/>
            <a:ext cx="19041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ea typeface="微软雅黑" panose="020B0503020204020204" pitchFamily="34" charset="-122"/>
              </a:defRPr>
            </a:lvl1pPr>
            <a:lvl2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2pPr>
            <a:lvl3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3pPr>
            <a:lvl4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4pPr>
            <a:lvl5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5pPr>
            <a:lvl6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6pPr>
            <a:lvl7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7pPr>
            <a:lvl8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8pPr>
            <a:lvl9pPr>
              <a:defRPr>
                <a:latin typeface="华文新魏" panose="02010800040101010101" pitchFamily="2" charset="-122"/>
                <a:ea typeface="微软雅黑" panose="020B0503020204020204" pitchFamily="34" charset="-122"/>
              </a:defRPr>
            </a:lvl9pPr>
          </a:lstStyle>
          <a:p>
            <a:r>
              <a:rPr lang="en-US" dirty="0">
                <a:latin typeface="+mn-lt"/>
              </a:rPr>
              <a:t>Randomization</a:t>
            </a:r>
            <a:endParaRPr lang="en-GB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51332" y="1862556"/>
            <a:ext cx="209145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Randomization</a:t>
            </a:r>
            <a:endParaRPr lang="en-GB" sz="2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05405" y="4327122"/>
            <a:ext cx="3223704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HE </a:t>
            </a:r>
            <a:r>
              <a:rPr lang="en-US" altLang="zh-CN" sz="2000" dirty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30 </a:t>
            </a:r>
            <a:r>
              <a:rPr lang="en-US" altLang="zh-CN" sz="2000" dirty="0">
                <a:latin typeface="+mn-lt"/>
              </a:rPr>
              <a:t>villages)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altLang="zh-CN" sz="2000" dirty="0">
                <a:latin typeface="+mn-lt"/>
              </a:rPr>
              <a:t>ealth 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CN" sz="2000" dirty="0" smtClean="0">
                <a:latin typeface="+mn-lt"/>
              </a:rPr>
              <a:t>ducation</a:t>
            </a:r>
            <a:endParaRPr lang="en-US" altLang="zh-CN" sz="20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</a:rPr>
              <a:t>Delivery of salt </a:t>
            </a:r>
            <a:r>
              <a:rPr lang="en-US" altLang="zh-CN" sz="2000" dirty="0" smtClean="0">
                <a:latin typeface="+mn-lt"/>
              </a:rPr>
              <a:t>substitute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20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1660" y="4293096"/>
            <a:ext cx="327282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HE</a:t>
            </a:r>
            <a:r>
              <a:rPr lang="en-US" altLang="zh-CN" sz="2000" b="1" dirty="0">
                <a:latin typeface="+mn-lt"/>
              </a:rPr>
              <a:t>+PS </a:t>
            </a:r>
            <a:r>
              <a:rPr lang="en-US" altLang="zh-CN" sz="200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30 </a:t>
            </a:r>
            <a:r>
              <a:rPr lang="en-US" altLang="zh-CN" sz="2000" dirty="0" smtClean="0">
                <a:latin typeface="+mn-lt"/>
              </a:rPr>
              <a:t>villages)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altLang="zh-CN" sz="2000" dirty="0">
                <a:latin typeface="+mn-lt"/>
              </a:rPr>
              <a:t>ealth 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CN" sz="2000" dirty="0" smtClean="0">
                <a:latin typeface="+mn-lt"/>
              </a:rPr>
              <a:t>ducation</a:t>
            </a:r>
            <a:endParaRPr lang="en-US" altLang="zh-CN" sz="20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n-lt"/>
              </a:rPr>
              <a:t>Delivery of </a:t>
            </a:r>
            <a:r>
              <a:rPr lang="en-US" altLang="zh-CN" sz="2000" dirty="0">
                <a:latin typeface="+mn-lt"/>
              </a:rPr>
              <a:t>s</a:t>
            </a:r>
            <a:r>
              <a:rPr lang="en-US" altLang="zh-CN" sz="2000" dirty="0" smtClean="0">
                <a:latin typeface="+mn-lt"/>
              </a:rPr>
              <a:t>alt substitute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US" altLang="zh-CN" sz="2000" dirty="0" smtClean="0">
                <a:latin typeface="+mn-lt"/>
              </a:rPr>
              <a:t>rice 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altLang="zh-CN" sz="2000" dirty="0" smtClean="0">
                <a:latin typeface="+mn-lt"/>
              </a:rPr>
              <a:t>ubsidy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79512" y="5965249"/>
            <a:ext cx="9191002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algn="l"/>
            <a:r>
              <a:rPr lang="zh-CN" altLang="en-US" sz="2000" b="1" dirty="0" smtClean="0">
                <a:latin typeface="+mn-lt"/>
              </a:rPr>
              <a:t>≈</a:t>
            </a:r>
            <a:r>
              <a:rPr lang="en-US" sz="2000" b="1" dirty="0" smtClean="0">
                <a:latin typeface="+mn-lt"/>
              </a:rPr>
              <a:t>2400 individuals collected one 24h urine collection at the end of the trial</a:t>
            </a:r>
            <a:endParaRPr lang="en-GB" sz="2000" b="1" dirty="0">
              <a:latin typeface="+mn-lt"/>
            </a:endParaRPr>
          </a:p>
        </p:txBody>
      </p:sp>
      <p:cxnSp>
        <p:nvCxnSpPr>
          <p:cNvPr id="20" name="直接箭头连接符 19"/>
          <p:cNvCxnSpPr>
            <a:stCxn id="7" idx="2"/>
            <a:endCxn id="24" idx="0"/>
          </p:cNvCxnSpPr>
          <p:nvPr/>
        </p:nvCxnSpPr>
        <p:spPr>
          <a:xfrm>
            <a:off x="3597057" y="1544598"/>
            <a:ext cx="1" cy="3179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51619" y="2493278"/>
            <a:ext cx="244543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Control</a:t>
            </a:r>
            <a:r>
              <a:rPr lang="en-US" altLang="zh-CN" sz="200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60</a:t>
            </a:r>
            <a:r>
              <a:rPr lang="en-US" altLang="zh-CN" sz="2000" dirty="0" smtClean="0">
                <a:latin typeface="+mn-lt"/>
              </a:rPr>
              <a:t>villages</a:t>
            </a:r>
            <a:r>
              <a:rPr lang="en-US" altLang="zh-CN" sz="2000" dirty="0">
                <a:latin typeface="+mn-lt"/>
              </a:rPr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</a:rPr>
              <a:t>No </a:t>
            </a:r>
            <a:r>
              <a:rPr lang="en-US" altLang="zh-CN" sz="2000" dirty="0" smtClean="0">
                <a:latin typeface="+mn-lt"/>
              </a:rPr>
              <a:t>intervention</a:t>
            </a:r>
            <a:endParaRPr lang="en-US" altLang="zh-CN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77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743228" y="316486"/>
            <a:ext cx="292456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Salt sales Survey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203848" y="1844824"/>
            <a:ext cx="4811" cy="1738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373101" y="1844824"/>
            <a:ext cx="22670" cy="1702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18094" y="1844824"/>
            <a:ext cx="3282" cy="17496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10800000">
            <a:off x="1583669" y="3608164"/>
            <a:ext cx="6372707" cy="283726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375756" y="2623410"/>
            <a:ext cx="1648378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zh-CN" sz="2000" dirty="0">
                <a:latin typeface="+mn-lt"/>
              </a:rPr>
              <a:t>PS+HE</a:t>
            </a:r>
          </a:p>
          <a:p>
            <a:r>
              <a:rPr lang="en-US" sz="2000" dirty="0">
                <a:latin typeface="+mn-lt"/>
              </a:rPr>
              <a:t>10 </a:t>
            </a:r>
            <a:r>
              <a:rPr lang="en-US" altLang="zh-CN" sz="2000" dirty="0">
                <a:latin typeface="+mn-lt"/>
              </a:rPr>
              <a:t>villages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16216" y="2615950"/>
            <a:ext cx="178737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zh-CN" sz="2000" dirty="0">
                <a:latin typeface="+mn-lt"/>
              </a:rPr>
              <a:t>Control</a:t>
            </a:r>
          </a:p>
          <a:p>
            <a:r>
              <a:rPr lang="en-US" sz="2000" dirty="0">
                <a:latin typeface="+mn-lt"/>
              </a:rPr>
              <a:t>10 </a:t>
            </a:r>
            <a:r>
              <a:rPr lang="en-US" altLang="zh-CN" sz="2000" dirty="0">
                <a:latin typeface="+mn-lt"/>
              </a:rPr>
              <a:t>villages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44008" y="2623410"/>
            <a:ext cx="154817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zh-CN" sz="2000" dirty="0">
                <a:latin typeface="+mn-lt"/>
              </a:rPr>
              <a:t>HE</a:t>
            </a:r>
          </a:p>
          <a:p>
            <a:r>
              <a:rPr lang="en-US" sz="2000" dirty="0">
                <a:latin typeface="+mn-lt"/>
              </a:rPr>
              <a:t>10 </a:t>
            </a:r>
            <a:r>
              <a:rPr lang="en-US" altLang="zh-CN" sz="2000" dirty="0">
                <a:latin typeface="+mn-lt"/>
              </a:rPr>
              <a:t>villages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25112" y="1124744"/>
            <a:ext cx="179252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HE</a:t>
            </a:r>
          </a:p>
          <a:p>
            <a:pPr algn="ctr"/>
            <a:r>
              <a:rPr lang="en-US" altLang="zh-CN" sz="2000" dirty="0" smtClean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30 </a:t>
            </a:r>
            <a:r>
              <a:rPr lang="en-US" altLang="zh-CN" sz="2000" dirty="0">
                <a:latin typeface="+mn-lt"/>
              </a:rPr>
              <a:t>villages</a:t>
            </a:r>
            <a:r>
              <a:rPr lang="en-US" altLang="zh-CN" sz="2000" dirty="0" smtClean="0">
                <a:latin typeface="+mn-lt"/>
              </a:rPr>
              <a:t>)</a:t>
            </a:r>
            <a:endParaRPr lang="en-US" altLang="zh-CN" sz="20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24460" y="2071156"/>
            <a:ext cx="48798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  <a:cs typeface="Times New Roman" panose="02020603050405020304" pitchFamily="18" charset="0"/>
              </a:rPr>
              <a:t>Random </a:t>
            </a:r>
            <a:r>
              <a:rPr lang="en-US" altLang="zh-CN" sz="2000" b="1" dirty="0" smtClean="0">
                <a:latin typeface="+mn-lt"/>
                <a:cs typeface="Times New Roman" panose="02020603050405020304" pitchFamily="18" charset="0"/>
              </a:rPr>
              <a:t>sampling</a:t>
            </a:r>
            <a:endParaRPr lang="en-GB" sz="2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45539" y="1136938"/>
            <a:ext cx="172240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PS+HE</a:t>
            </a:r>
          </a:p>
          <a:p>
            <a:pPr algn="ctr"/>
            <a:r>
              <a:rPr lang="en-US" altLang="zh-CN" sz="200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30 </a:t>
            </a:r>
            <a:r>
              <a:rPr lang="en-US" altLang="zh-CN" sz="2000" dirty="0" smtClean="0">
                <a:latin typeface="+mn-lt"/>
              </a:rPr>
              <a:t>villages)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91147" y="3549972"/>
            <a:ext cx="1435024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50 </a:t>
            </a:r>
            <a:r>
              <a:rPr lang="en-US" altLang="zh-CN" sz="2000" dirty="0">
                <a:latin typeface="+mn-lt"/>
              </a:rPr>
              <a:t>shops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36313" y="3549972"/>
            <a:ext cx="1397449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zh-CN" sz="2000" dirty="0" smtClean="0">
                <a:latin typeface="+mn-lt"/>
              </a:rPr>
              <a:t>56 </a:t>
            </a:r>
            <a:r>
              <a:rPr lang="en-US" altLang="zh-CN" sz="2000" dirty="0">
                <a:latin typeface="+mn-lt"/>
              </a:rPr>
              <a:t>shops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14387" y="3547524"/>
            <a:ext cx="133185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zh-CN" sz="2000" dirty="0" smtClean="0">
                <a:latin typeface="+mn-lt"/>
              </a:rPr>
              <a:t>60 </a:t>
            </a:r>
            <a:r>
              <a:rPr lang="en-US" altLang="zh-CN" sz="2000" dirty="0">
                <a:latin typeface="+mn-lt"/>
              </a:rPr>
              <a:t>shops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500" y="3396084"/>
            <a:ext cx="149483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latin typeface="+mn-lt"/>
              </a:defRPr>
            </a:lvl1pPr>
          </a:lstStyle>
          <a:p>
            <a:r>
              <a:rPr lang="en-US" altLang="zh-CN" dirty="0" smtClean="0"/>
              <a:t> 166 Shops </a:t>
            </a:r>
            <a:r>
              <a:rPr lang="en-US" altLang="zh-CN" dirty="0"/>
              <a:t>invited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80212" y="1124744"/>
            <a:ext cx="182463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Control</a:t>
            </a:r>
          </a:p>
          <a:p>
            <a:pPr algn="ctr"/>
            <a:r>
              <a:rPr lang="en-US" altLang="zh-CN" sz="200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60 </a:t>
            </a:r>
            <a:r>
              <a:rPr lang="en-US" altLang="zh-CN" sz="2000" dirty="0" smtClean="0">
                <a:latin typeface="+mn-lt"/>
              </a:rPr>
              <a:t>villages)</a:t>
            </a:r>
            <a:endParaRPr lang="en-US" altLang="zh-CN" sz="2000" dirty="0">
              <a:latin typeface="+mn-lt"/>
            </a:endParaRPr>
          </a:p>
        </p:txBody>
      </p:sp>
      <p:sp>
        <p:nvSpPr>
          <p:cNvPr id="19" name="Right Arrow 18"/>
          <p:cNvSpPr/>
          <p:nvPr/>
        </p:nvSpPr>
        <p:spPr>
          <a:xfrm rot="10800000">
            <a:off x="1543947" y="5017481"/>
            <a:ext cx="6408713" cy="283726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87724" y="3861048"/>
            <a:ext cx="0" cy="1070635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cxnSp>
        <p:nvCxnSpPr>
          <p:cNvPr id="21" name="Straight Arrow Connector 20"/>
          <p:cNvCxnSpPr/>
          <p:nvPr/>
        </p:nvCxnSpPr>
        <p:spPr>
          <a:xfrm>
            <a:off x="4579426" y="3862049"/>
            <a:ext cx="1780" cy="1079119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cxnSp>
        <p:nvCxnSpPr>
          <p:cNvPr id="22" name="Straight Arrow Connector 21"/>
          <p:cNvCxnSpPr/>
          <p:nvPr/>
        </p:nvCxnSpPr>
        <p:spPr>
          <a:xfrm>
            <a:off x="6897519" y="3948435"/>
            <a:ext cx="0" cy="1028737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sp>
        <p:nvSpPr>
          <p:cNvPr id="23" name="TextBox 22"/>
          <p:cNvSpPr txBox="1"/>
          <p:nvPr/>
        </p:nvSpPr>
        <p:spPr>
          <a:xfrm>
            <a:off x="1922119" y="4970922"/>
            <a:ext cx="159793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latin typeface="+mn-lt"/>
              </a:defRPr>
            </a:lvl1pPr>
          </a:lstStyle>
          <a:p>
            <a:r>
              <a:rPr lang="en-US" altLang="zh-CN" dirty="0"/>
              <a:t>40 shops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25530" y="4977673"/>
            <a:ext cx="1482874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latin typeface="+mn-lt"/>
              </a:defRPr>
            </a:lvl1pPr>
          </a:lstStyle>
          <a:p>
            <a:r>
              <a:rPr lang="en-US" altLang="zh-CN" dirty="0"/>
              <a:t>44 shops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03728" y="4977674"/>
            <a:ext cx="1651184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latin typeface="+mn-lt"/>
              </a:defRPr>
            </a:lvl1pPr>
          </a:lstStyle>
          <a:p>
            <a:r>
              <a:rPr lang="en-US" altLang="zh-CN" dirty="0"/>
              <a:t>45 shops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108698" y="4339261"/>
            <a:ext cx="123042" cy="0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sp>
        <p:nvSpPr>
          <p:cNvPr id="27" name="TextBox 26"/>
          <p:cNvSpPr txBox="1"/>
          <p:nvPr/>
        </p:nvSpPr>
        <p:spPr>
          <a:xfrm>
            <a:off x="2210766" y="4043886"/>
            <a:ext cx="1813368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1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had no telephone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3 closed down 1 merged by another shop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5 could not be reached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95082" y="4328888"/>
            <a:ext cx="156938" cy="0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sp>
        <p:nvSpPr>
          <p:cNvPr id="29" name="TextBox 28"/>
          <p:cNvSpPr txBox="1"/>
          <p:nvPr/>
        </p:nvSpPr>
        <p:spPr>
          <a:xfrm>
            <a:off x="4736313" y="4040857"/>
            <a:ext cx="1671891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900"/>
            </a:lvl1pPr>
          </a:lstStyle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1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 refused to participate</a:t>
            </a: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宋体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1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did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not sell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salt </a:t>
            </a: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宋体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1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closed down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8 could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not be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reached </a:t>
            </a: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宋体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76365" y="4391137"/>
            <a:ext cx="196405" cy="2656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sp>
        <p:nvSpPr>
          <p:cNvPr id="31" name="TextBox 30"/>
          <p:cNvSpPr txBox="1"/>
          <p:nvPr/>
        </p:nvSpPr>
        <p:spPr>
          <a:xfrm>
            <a:off x="7072770" y="4043886"/>
            <a:ext cx="1711698" cy="507831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900"/>
            </a:lvl1pPr>
          </a:lstStyle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2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 refused to participate</a:t>
            </a: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宋体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2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closed down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12 </a:t>
            </a:r>
            <a:r>
              <a:rPr kumimoji="0" lang="en-US" altLang="zh-CN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could not be </a:t>
            </a:r>
            <a:r>
              <a:rPr kumimoji="0" lang="en-US" altLang="zh-CN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宋体"/>
              </a:rPr>
              <a:t>reached </a:t>
            </a: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宋体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091473" y="3861048"/>
            <a:ext cx="392295" cy="9553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sp>
        <p:nvSpPr>
          <p:cNvPr id="39" name="TextBox 38"/>
          <p:cNvSpPr txBox="1"/>
          <p:nvPr/>
        </p:nvSpPr>
        <p:spPr>
          <a:xfrm>
            <a:off x="107504" y="4761148"/>
            <a:ext cx="1440158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latin typeface="+mn-lt"/>
              </a:defRPr>
            </a:lvl1pPr>
          </a:lstStyle>
          <a:p>
            <a:r>
              <a:rPr lang="en-US" altLang="zh-CN" dirty="0"/>
              <a:t>129 </a:t>
            </a:r>
            <a:r>
              <a:rPr lang="en-US" altLang="zh-CN" dirty="0" smtClean="0"/>
              <a:t>shops recruited</a:t>
            </a:r>
            <a:endParaRPr lang="zh-CN" alt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579388" y="3870533"/>
            <a:ext cx="172632" cy="0"/>
          </a:xfrm>
          <a:prstGeom prst="straightConnector1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</p:spPr>
      </p:cxnSp>
      <p:sp>
        <p:nvSpPr>
          <p:cNvPr id="2" name="文本框 1"/>
          <p:cNvSpPr txBox="1"/>
          <p:nvPr/>
        </p:nvSpPr>
        <p:spPr>
          <a:xfrm>
            <a:off x="287524" y="5733256"/>
            <a:ext cx="8496944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latin typeface="+mn-lt"/>
              </a:defRPr>
            </a:lvl1pPr>
          </a:lstStyle>
          <a:p>
            <a:pPr algn="ctr"/>
            <a:r>
              <a:rPr lang="en-US" dirty="0"/>
              <a:t>An independent researcher called the shopkeepers </a:t>
            </a:r>
            <a:r>
              <a:rPr lang="en-US" altLang="zh-CN" dirty="0" smtClean="0"/>
              <a:t>monthly</a:t>
            </a:r>
            <a:r>
              <a:rPr lang="en-US" dirty="0" smtClean="0"/>
              <a:t> </a:t>
            </a:r>
            <a:r>
              <a:rPr lang="en-US" dirty="0"/>
              <a:t>to collect </a:t>
            </a:r>
            <a:r>
              <a:rPr lang="en-US" altLang="zh-CN" dirty="0"/>
              <a:t>salt</a:t>
            </a:r>
            <a:r>
              <a:rPr lang="en-US" dirty="0"/>
              <a:t> sales data</a:t>
            </a:r>
          </a:p>
        </p:txBody>
      </p:sp>
    </p:spTree>
    <p:extLst>
      <p:ext uri="{BB962C8B-B14F-4D97-AF65-F5344CB8AC3E}">
        <p14:creationId xmlns:p14="http://schemas.microsoft.com/office/powerpoint/2010/main" val="40587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pitchFamily="34" charset="-122"/>
                <a:cs typeface="+mn-cs"/>
              </a:rPr>
              <a:t>R</a:t>
            </a:r>
            <a:r>
              <a:rPr lang="en-US" altLang="zh-CN" sz="4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软雅黑" panose="020B0503020204020204" pitchFamily="34" charset="-122"/>
                <a:cs typeface="+mn-cs"/>
              </a:rPr>
              <a:t>egular salt vs Salt Substitute</a:t>
            </a:r>
            <a:endParaRPr lang="en-US" sz="4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06867"/>
              </p:ext>
            </p:extLst>
          </p:nvPr>
        </p:nvGraphicFramePr>
        <p:xfrm>
          <a:off x="1727684" y="1417638"/>
          <a:ext cx="3852428" cy="420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qual 2"/>
          <p:cNvSpPr/>
          <p:nvPr/>
        </p:nvSpPr>
        <p:spPr>
          <a:xfrm>
            <a:off x="5004048" y="3219296"/>
            <a:ext cx="1080120" cy="504056"/>
          </a:xfrm>
          <a:prstGeom prst="mathEqual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3014215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0.25g </a:t>
            </a:r>
            <a:r>
              <a:rPr lang="en-US" sz="2800" b="1" dirty="0" err="1" smtClean="0">
                <a:latin typeface="+mn-lt"/>
              </a:rPr>
              <a:t>Nacl</a:t>
            </a:r>
            <a:r>
              <a:rPr lang="en-US" sz="2800" b="1" dirty="0" smtClean="0">
                <a:latin typeface="+mn-lt"/>
              </a:rPr>
              <a:t> (salt) </a:t>
            </a:r>
          </a:p>
          <a:p>
            <a:r>
              <a:rPr lang="zh-CN" altLang="en-US" sz="2800" b="1" dirty="0" smtClean="0">
                <a:latin typeface="+mn-lt"/>
              </a:rPr>
              <a:t> </a:t>
            </a:r>
            <a:r>
              <a:rPr lang="en-US" altLang="zh-CN" sz="2800" b="1" dirty="0" smtClean="0">
                <a:latin typeface="+mn-lt"/>
              </a:rPr>
              <a:t>0.25g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K</a:t>
            </a:r>
            <a:r>
              <a:rPr lang="en-US" altLang="zh-CN" sz="2800" b="1" dirty="0" err="1" smtClean="0">
                <a:latin typeface="+mn-lt"/>
              </a:rPr>
              <a:t>cl</a:t>
            </a:r>
            <a:endParaRPr lang="en-GB" sz="2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08088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1 g</a:t>
            </a:r>
            <a:endParaRPr lang="en-GB" sz="3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4683" y="31090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1 g</a:t>
            </a:r>
            <a:endParaRPr lang="en-GB" sz="3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432910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+mn-lt"/>
              </a:rPr>
              <a:t>↓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Blood 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ressure</a:t>
            </a:r>
            <a:endParaRPr lang="en-GB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104148" y="3525330"/>
            <a:ext cx="0" cy="3960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04148" y="3149968"/>
            <a:ext cx="0" cy="3412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6948264" y="3968322"/>
            <a:ext cx="144016" cy="46879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6433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9" grpId="0"/>
      <p:bldP spid="11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98345"/>
              </p:ext>
            </p:extLst>
          </p:nvPr>
        </p:nvGraphicFramePr>
        <p:xfrm>
          <a:off x="359531" y="980728"/>
          <a:ext cx="8367127" cy="4957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5556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596" y="5949280"/>
            <a:ext cx="723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+mn-lt"/>
                <a:ea typeface="+mn-ea"/>
              </a:rPr>
              <a:t>Salt </a:t>
            </a:r>
            <a:r>
              <a:rPr lang="en-US" sz="2400" b="1" dirty="0">
                <a:solidFill>
                  <a:prstClr val="black"/>
                </a:solidFill>
                <a:latin typeface="+mn-lt"/>
                <a:ea typeface="+mn-ea"/>
              </a:rPr>
              <a:t>substitute sales </a:t>
            </a:r>
            <a:r>
              <a:rPr lang="en-US" sz="2400" b="1" dirty="0" smtClean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lang="en-US" altLang="zh-CN" sz="2400" b="1" dirty="0" smtClean="0">
                <a:solidFill>
                  <a:prstClr val="black"/>
                </a:solidFill>
                <a:latin typeface="+mn-lt"/>
                <a:ea typeface="+mn-ea"/>
              </a:rPr>
              <a:t>trend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</a:rPr>
              <a:t> </a:t>
            </a:r>
            <a:r>
              <a:rPr lang="en-US" altLang="zh-CN" sz="2400" b="1" dirty="0" smtClean="0">
                <a:solidFill>
                  <a:prstClr val="black"/>
                </a:solidFill>
                <a:latin typeface="+mn-lt"/>
                <a:ea typeface="+mn-ea"/>
              </a:rPr>
              <a:t>by group</a:t>
            </a:r>
            <a:endParaRPr lang="en-GB" sz="2400" b="1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93840" y="856873"/>
            <a:ext cx="1692188" cy="928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latin typeface="+mn-lt"/>
                <a:ea typeface="宋体"/>
                <a:cs typeface="Times New Roman" panose="02020603050405020304" pitchFamily="18" charset="0"/>
              </a:rPr>
              <a:t>The last PS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latin typeface="+mn-lt"/>
                <a:ea typeface="宋体"/>
                <a:cs typeface="Times New Roman" panose="02020603050405020304" pitchFamily="18" charset="0"/>
              </a:rPr>
              <a:t>intervention</a:t>
            </a:r>
            <a:endParaRPr lang="zh-CN" altLang="en-US" sz="2000" b="1" dirty="0">
              <a:solidFill>
                <a:prstClr val="black"/>
              </a:solidFill>
              <a:latin typeface="+mn-lt"/>
              <a:ea typeface="宋体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07704" y="903040"/>
            <a:ext cx="1692188" cy="836126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100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The last HE </a:t>
            </a:r>
          </a:p>
          <a:p>
            <a:pPr fontAlgn="auto">
              <a:spcBef>
                <a:spcPts val="0"/>
              </a:spcBef>
              <a:spcAft>
                <a:spcPts val="100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intervention</a:t>
            </a:r>
            <a:endParaRPr lang="zh-CN" altLang="en-US" sz="2000" b="1" dirty="0">
              <a:solidFill>
                <a:prstClr val="black"/>
              </a:solidFill>
              <a:latin typeface="Arial" panose="020B0604020202020204" pitchFamily="34" charset="0"/>
              <a:ea typeface="宋体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40052" y="1916832"/>
            <a:ext cx="0" cy="327636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5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157264782</TotalTime>
  <Pages>0</Pages>
  <Words>679</Words>
  <Characters>0</Characters>
  <Application>Microsoft Office PowerPoint</Application>
  <DocSecurity>0</DocSecurity>
  <PresentationFormat>全屏显示(4:3)</PresentationFormat>
  <Lines>0</Lines>
  <Paragraphs>199</Paragraphs>
  <Slides>20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Avenir Roman</vt:lpstr>
      <vt:lpstr>MS Mincho</vt:lpstr>
      <vt:lpstr>华文隶书</vt:lpstr>
      <vt:lpstr>华文新魏</vt:lpstr>
      <vt:lpstr>宋体</vt:lpstr>
      <vt:lpstr>微软雅黑</vt:lpstr>
      <vt:lpstr>Arial</vt:lpstr>
      <vt:lpstr>Calibri</vt:lpstr>
      <vt:lpstr>Garamond</vt:lpstr>
      <vt:lpstr>Symbol</vt:lpstr>
      <vt:lpstr>Times New Roman</vt:lpstr>
      <vt:lpstr>Wingdings</vt:lpstr>
      <vt:lpstr>Edge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Regular salt vs Salt Substitute</vt:lpstr>
      <vt:lpstr>Results</vt:lpstr>
      <vt:lpstr>Results</vt:lpstr>
      <vt:lpstr>Results</vt:lpstr>
      <vt:lpstr>Results</vt:lpstr>
      <vt:lpstr>Results</vt:lpstr>
      <vt:lpstr>Summary- Salt sales survey</vt:lpstr>
      <vt:lpstr>Limitations</vt:lpstr>
      <vt:lpstr>Conclusion</vt:lpstr>
      <vt:lpstr>Acknowledgement</vt:lpstr>
      <vt:lpstr>PowerPoint 演示文稿</vt:lpstr>
      <vt:lpstr>Timeline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Ma Yuan</cp:lastModifiedBy>
  <cp:revision>546</cp:revision>
  <cp:lastPrinted>2015-08-01T08:54:30Z</cp:lastPrinted>
  <dcterms:created xsi:type="dcterms:W3CDTF">2012-05-19T11:28:00Z</dcterms:created>
  <dcterms:modified xsi:type="dcterms:W3CDTF">2015-08-05T10:40:36Z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