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82" r:id="rId2"/>
    <p:sldId id="283" r:id="rId3"/>
    <p:sldId id="256" r:id="rId4"/>
    <p:sldId id="272" r:id="rId5"/>
    <p:sldId id="277" r:id="rId6"/>
    <p:sldId id="268" r:id="rId7"/>
    <p:sldId id="265" r:id="rId8"/>
    <p:sldId id="269" r:id="rId9"/>
    <p:sldId id="264" r:id="rId10"/>
    <p:sldId id="257" r:id="rId11"/>
    <p:sldId id="258" r:id="rId12"/>
    <p:sldId id="259" r:id="rId13"/>
    <p:sldId id="280" r:id="rId14"/>
    <p:sldId id="279" r:id="rId15"/>
    <p:sldId id="260" r:id="rId16"/>
    <p:sldId id="261" r:id="rId17"/>
    <p:sldId id="262" r:id="rId18"/>
    <p:sldId id="263" r:id="rId19"/>
    <p:sldId id="275" r:id="rId20"/>
    <p:sldId id="278" r:id="rId21"/>
    <p:sldId id="281" r:id="rId22"/>
    <p:sldId id="270" r:id="rId23"/>
    <p:sldId id="273" r:id="rId24"/>
    <p:sldId id="276" r:id="rId25"/>
    <p:sldId id="284"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80" autoAdjust="0"/>
  </p:normalViewPr>
  <p:slideViewPr>
    <p:cSldViewPr showGuides="1">
      <p:cViewPr>
        <p:scale>
          <a:sx n="70" d="100"/>
          <a:sy n="70" d="100"/>
        </p:scale>
        <p:origin x="588" y="756"/>
      </p:cViewPr>
      <p:guideLst>
        <p:guide orient="horz" pos="2160"/>
        <p:guide pos="2880"/>
      </p:guideLst>
    </p:cSldViewPr>
  </p:slideViewPr>
  <p:notesTextViewPr>
    <p:cViewPr>
      <p:scale>
        <a:sx n="1" d="1"/>
        <a:sy n="1" d="1"/>
      </p:scale>
      <p:origin x="0" y="0"/>
    </p:cViewPr>
  </p:notesTextViewPr>
  <p:sorterViewPr>
    <p:cViewPr>
      <p:scale>
        <a:sx n="100" d="100"/>
        <a:sy n="100" d="100"/>
      </p:scale>
      <p:origin x="0" y="29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F:\&#29983;&#29289;&#24037;&#23398;&#20250;&#30330;&#34920;&#28310;&#20633;\EcoliGlu&#30330;&#37237;&#12414;&#12392;&#1241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29983;&#29289;&#24037;&#23398;&#20250;&#30330;&#34920;&#28310;&#20633;\&#30740;&#31350;&#22577;&#21578;\CS&#12414;&#12392;&#12417;_4125-67.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yousuke_nishio\Documents\ToDo\&#23398;&#20250;&#30330;&#34920;&#28310;&#20633;\cfp%20assa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Sheet1!$C$9</c:f>
              <c:strCache>
                <c:ptCount val="1"/>
                <c:pt idx="0">
                  <c:v>OD600</c:v>
                </c:pt>
              </c:strCache>
            </c:strRef>
          </c:tx>
          <c:invertIfNegative val="0"/>
          <c:errBars>
            <c:errBarType val="both"/>
            <c:errValType val="cust"/>
            <c:noEndCap val="0"/>
            <c:plus>
              <c:numRef>
                <c:f>Sheet1!$C$16:$C$19</c:f>
                <c:numCache>
                  <c:formatCode>General</c:formatCode>
                  <c:ptCount val="4"/>
                  <c:pt idx="0">
                    <c:v>0.5</c:v>
                  </c:pt>
                  <c:pt idx="1">
                    <c:v>0.4</c:v>
                  </c:pt>
                  <c:pt idx="2">
                    <c:v>0.5</c:v>
                  </c:pt>
                  <c:pt idx="3">
                    <c:v>0.5</c:v>
                  </c:pt>
                </c:numCache>
              </c:numRef>
            </c:plus>
            <c:minus>
              <c:numRef>
                <c:f>Sheet1!$C$16:$C$19</c:f>
                <c:numCache>
                  <c:formatCode>General</c:formatCode>
                  <c:ptCount val="4"/>
                  <c:pt idx="0">
                    <c:v>0.5</c:v>
                  </c:pt>
                  <c:pt idx="1">
                    <c:v>0.4</c:v>
                  </c:pt>
                  <c:pt idx="2">
                    <c:v>0.5</c:v>
                  </c:pt>
                  <c:pt idx="3">
                    <c:v>0.5</c:v>
                  </c:pt>
                </c:numCache>
              </c:numRef>
            </c:minus>
          </c:errBars>
          <c:cat>
            <c:strRef>
              <c:f>Sheet1!$B$10:$B$13</c:f>
              <c:strCache>
                <c:ptCount val="4"/>
                <c:pt idx="0">
                  <c:v>⊿sucA</c:v>
                </c:pt>
                <c:pt idx="1">
                  <c:v>⊿sucA⊿ydcI</c:v>
                </c:pt>
                <c:pt idx="2">
                  <c:v>⊿sucA/pMW218</c:v>
                </c:pt>
                <c:pt idx="3">
                  <c:v>⊿sucA/pMW218-ydcI</c:v>
                </c:pt>
              </c:strCache>
            </c:strRef>
          </c:cat>
          <c:val>
            <c:numRef>
              <c:f>Sheet1!$C$10:$C$13</c:f>
              <c:numCache>
                <c:formatCode>General</c:formatCode>
                <c:ptCount val="4"/>
                <c:pt idx="0">
                  <c:v>9.8000000000000007</c:v>
                </c:pt>
                <c:pt idx="1">
                  <c:v>10.3</c:v>
                </c:pt>
                <c:pt idx="2">
                  <c:v>9.6999999999999993</c:v>
                </c:pt>
                <c:pt idx="3">
                  <c:v>10</c:v>
                </c:pt>
              </c:numCache>
            </c:numRef>
          </c:val>
        </c:ser>
        <c:ser>
          <c:idx val="1"/>
          <c:order val="1"/>
          <c:tx>
            <c:strRef>
              <c:f>Sheet1!$D$9</c:f>
              <c:strCache>
                <c:ptCount val="1"/>
                <c:pt idx="0">
                  <c:v>Glu(g/L)</c:v>
                </c:pt>
              </c:strCache>
            </c:strRef>
          </c:tx>
          <c:invertIfNegative val="0"/>
          <c:errBars>
            <c:errBarType val="both"/>
            <c:errValType val="cust"/>
            <c:noEndCap val="0"/>
            <c:plus>
              <c:numRef>
                <c:f>Sheet1!$D$16:$D$19</c:f>
                <c:numCache>
                  <c:formatCode>General</c:formatCode>
                  <c:ptCount val="4"/>
                  <c:pt idx="0">
                    <c:v>1</c:v>
                  </c:pt>
                  <c:pt idx="1">
                    <c:v>0.7</c:v>
                  </c:pt>
                  <c:pt idx="2">
                    <c:v>1</c:v>
                  </c:pt>
                  <c:pt idx="3">
                    <c:v>0.5</c:v>
                  </c:pt>
                </c:numCache>
              </c:numRef>
            </c:plus>
            <c:minus>
              <c:numRef>
                <c:f>Sheet1!$D$16:$D$19</c:f>
                <c:numCache>
                  <c:formatCode>General</c:formatCode>
                  <c:ptCount val="4"/>
                  <c:pt idx="0">
                    <c:v>1</c:v>
                  </c:pt>
                  <c:pt idx="1">
                    <c:v>0.7</c:v>
                  </c:pt>
                  <c:pt idx="2">
                    <c:v>1</c:v>
                  </c:pt>
                  <c:pt idx="3">
                    <c:v>0.5</c:v>
                  </c:pt>
                </c:numCache>
              </c:numRef>
            </c:minus>
          </c:errBars>
          <c:cat>
            <c:strRef>
              <c:f>Sheet1!$B$10:$B$13</c:f>
              <c:strCache>
                <c:ptCount val="4"/>
                <c:pt idx="0">
                  <c:v>⊿sucA</c:v>
                </c:pt>
                <c:pt idx="1">
                  <c:v>⊿sucA⊿ydcI</c:v>
                </c:pt>
                <c:pt idx="2">
                  <c:v>⊿sucA/pMW218</c:v>
                </c:pt>
                <c:pt idx="3">
                  <c:v>⊿sucA/pMW218-ydcI</c:v>
                </c:pt>
              </c:strCache>
            </c:strRef>
          </c:cat>
          <c:val>
            <c:numRef>
              <c:f>Sheet1!$D$10:$D$13</c:f>
              <c:numCache>
                <c:formatCode>General</c:formatCode>
                <c:ptCount val="4"/>
                <c:pt idx="0">
                  <c:v>14.9</c:v>
                </c:pt>
                <c:pt idx="1">
                  <c:v>16.100000000000001</c:v>
                </c:pt>
                <c:pt idx="2">
                  <c:v>16.2</c:v>
                </c:pt>
                <c:pt idx="3">
                  <c:v>13.8</c:v>
                </c:pt>
              </c:numCache>
            </c:numRef>
          </c:val>
        </c:ser>
        <c:dLbls>
          <c:showLegendKey val="0"/>
          <c:showVal val="0"/>
          <c:showCatName val="0"/>
          <c:showSerName val="0"/>
          <c:showPercent val="0"/>
          <c:showBubbleSize val="0"/>
        </c:dLbls>
        <c:gapWidth val="150"/>
        <c:axId val="177412096"/>
        <c:axId val="37546816"/>
      </c:barChart>
      <c:catAx>
        <c:axId val="177412096"/>
        <c:scaling>
          <c:orientation val="minMax"/>
        </c:scaling>
        <c:delete val="0"/>
        <c:axPos val="b"/>
        <c:majorTickMark val="out"/>
        <c:minorTickMark val="none"/>
        <c:tickLblPos val="nextTo"/>
        <c:txPr>
          <a:bodyPr/>
          <a:lstStyle/>
          <a:p>
            <a:pPr>
              <a:defRPr lang="ja-JP" sz="1600"/>
            </a:pPr>
            <a:endParaRPr lang="en-US"/>
          </a:p>
        </c:txPr>
        <c:crossAx val="37546816"/>
        <c:crosses val="autoZero"/>
        <c:auto val="1"/>
        <c:lblAlgn val="ctr"/>
        <c:lblOffset val="100"/>
        <c:noMultiLvlLbl val="0"/>
      </c:catAx>
      <c:valAx>
        <c:axId val="37546816"/>
        <c:scaling>
          <c:orientation val="minMax"/>
        </c:scaling>
        <c:delete val="0"/>
        <c:axPos val="l"/>
        <c:majorGridlines/>
        <c:title>
          <c:tx>
            <c:rich>
              <a:bodyPr rot="0" vert="horz"/>
              <a:lstStyle/>
              <a:p>
                <a:pPr marL="0" marR="0" indent="0" algn="ctr" defTabSz="914400" rtl="0" eaLnBrk="1" fontAlgn="auto" latinLnBrk="0" hangingPunct="1">
                  <a:lnSpc>
                    <a:spcPct val="100000"/>
                  </a:lnSpc>
                  <a:spcBef>
                    <a:spcPts val="0"/>
                  </a:spcBef>
                  <a:spcAft>
                    <a:spcPts val="0"/>
                  </a:spcAft>
                  <a:buClrTx/>
                  <a:buSzTx/>
                  <a:buFontTx/>
                  <a:buNone/>
                  <a:tabLst/>
                  <a:defRPr lang="ja-JP" sz="1000" b="1" i="0" u="none" strike="noStrike" kern="1200" baseline="0">
                    <a:solidFill>
                      <a:sysClr val="windowText" lastClr="000000"/>
                    </a:solidFill>
                    <a:latin typeface="+mn-lt"/>
                    <a:ea typeface="+mn-ea"/>
                    <a:cs typeface="+mn-cs"/>
                  </a:defRPr>
                </a:pPr>
                <a:r>
                  <a:rPr lang="en-US" altLang="ja-JP" sz="1600" b="0" dirty="0"/>
                  <a:t>OD600 /</a:t>
                </a:r>
              </a:p>
              <a:p>
                <a:pPr marL="0" marR="0" indent="0" algn="ctr" defTabSz="914400" rtl="0" eaLnBrk="1" fontAlgn="auto" latinLnBrk="0" hangingPunct="1">
                  <a:lnSpc>
                    <a:spcPct val="100000"/>
                  </a:lnSpc>
                  <a:spcBef>
                    <a:spcPts val="0"/>
                  </a:spcBef>
                  <a:spcAft>
                    <a:spcPts val="0"/>
                  </a:spcAft>
                  <a:buClrTx/>
                  <a:buSzTx/>
                  <a:buFontTx/>
                  <a:buNone/>
                  <a:tabLst/>
                  <a:defRPr lang="ja-JP" sz="1000" b="1" i="0" u="none" strike="noStrike" kern="1200" baseline="0">
                    <a:solidFill>
                      <a:sysClr val="windowText" lastClr="000000"/>
                    </a:solidFill>
                    <a:latin typeface="+mn-lt"/>
                    <a:ea typeface="+mn-ea"/>
                    <a:cs typeface="+mn-cs"/>
                  </a:defRPr>
                </a:pPr>
                <a:r>
                  <a:rPr lang="en-US" altLang="ja-JP" sz="1600" b="0" i="0" baseline="0" dirty="0" err="1" smtClean="0">
                    <a:effectLst/>
                  </a:rPr>
                  <a:t>Glu</a:t>
                </a:r>
                <a:r>
                  <a:rPr lang="en-US" altLang="ja-JP" sz="1600" b="0" i="0" baseline="0" dirty="0">
                    <a:effectLst/>
                  </a:rPr>
                  <a:t> </a:t>
                </a:r>
                <a:r>
                  <a:rPr lang="en-US" altLang="ja-JP" sz="1600" b="0" dirty="0" smtClean="0"/>
                  <a:t>(g/l</a:t>
                </a:r>
                <a:r>
                  <a:rPr lang="en-US" altLang="ja-JP" sz="1600" b="0" dirty="0"/>
                  <a:t>) </a:t>
                </a:r>
                <a:endParaRPr lang="ja-JP" altLang="en-US" sz="1600" b="0" dirty="0"/>
              </a:p>
            </c:rich>
          </c:tx>
          <c:layout>
            <c:manualLayout>
              <c:xMode val="edge"/>
              <c:yMode val="edge"/>
              <c:x val="2.3694130317716746E-2"/>
              <c:y val="0.17215148106486688"/>
            </c:manualLayout>
          </c:layout>
          <c:overlay val="0"/>
        </c:title>
        <c:numFmt formatCode="General" sourceLinked="1"/>
        <c:majorTickMark val="out"/>
        <c:minorTickMark val="none"/>
        <c:tickLblPos val="nextTo"/>
        <c:txPr>
          <a:bodyPr/>
          <a:lstStyle/>
          <a:p>
            <a:pPr>
              <a:defRPr lang="ja-JP" sz="1600"/>
            </a:pPr>
            <a:endParaRPr lang="en-US"/>
          </a:p>
        </c:txPr>
        <c:crossAx val="177412096"/>
        <c:crosses val="autoZero"/>
        <c:crossBetween val="between"/>
        <c:majorUnit val="5"/>
      </c:valAx>
    </c:plotArea>
    <c:legend>
      <c:legendPos val="l"/>
      <c:layout/>
      <c:overlay val="1"/>
      <c:txPr>
        <a:bodyPr/>
        <a:lstStyle/>
        <a:p>
          <a:pPr>
            <a:defRPr lang="ja-JP" sz="16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277099212548722"/>
          <c:y val="7.4501064594907393E-2"/>
          <c:w val="0.76384430873139864"/>
          <c:h val="0.73641436926504622"/>
        </c:manualLayout>
      </c:layout>
      <c:barChart>
        <c:barDir val="col"/>
        <c:grouping val="clustered"/>
        <c:varyColors val="0"/>
        <c:ser>
          <c:idx val="0"/>
          <c:order val="0"/>
          <c:spPr>
            <a:solidFill>
              <a:srgbClr val="9999FF"/>
            </a:solidFill>
            <a:ln w="12700">
              <a:solidFill>
                <a:srgbClr val="000000"/>
              </a:solidFill>
              <a:prstDash val="solid"/>
            </a:ln>
          </c:spPr>
          <c:invertIfNegative val="0"/>
          <c:errBars>
            <c:errBarType val="both"/>
            <c:errValType val="cust"/>
            <c:noEndCap val="1"/>
            <c:plus>
              <c:numLit>
                <c:formatCode>General</c:formatCode>
                <c:ptCount val="4"/>
                <c:pt idx="0">
                  <c:v>0</c:v>
                </c:pt>
                <c:pt idx="1">
                  <c:v>0.21</c:v>
                </c:pt>
                <c:pt idx="2">
                  <c:v>0</c:v>
                </c:pt>
                <c:pt idx="3">
                  <c:v>0.12</c:v>
                </c:pt>
              </c:numLit>
            </c:plus>
            <c:minus>
              <c:numLit>
                <c:formatCode>General</c:formatCode>
                <c:ptCount val="4"/>
                <c:pt idx="0">
                  <c:v>0</c:v>
                </c:pt>
                <c:pt idx="1">
                  <c:v>0.21</c:v>
                </c:pt>
                <c:pt idx="2">
                  <c:v>0</c:v>
                </c:pt>
                <c:pt idx="3">
                  <c:v>0.12</c:v>
                </c:pt>
              </c:numLit>
            </c:minus>
            <c:spPr>
              <a:ln w="12700">
                <a:solidFill>
                  <a:srgbClr val="000000"/>
                </a:solidFill>
                <a:prstDash val="solid"/>
              </a:ln>
            </c:spPr>
          </c:errBars>
          <c:cat>
            <c:strRef>
              <c:f>Sheet2!$H$5:$H$8</c:f>
              <c:strCache>
                <c:ptCount val="4"/>
                <c:pt idx="0">
                  <c:v>ΔsucA</c:v>
                </c:pt>
                <c:pt idx="1">
                  <c:v>ΔsucAΔydcI</c:v>
                </c:pt>
                <c:pt idx="2">
                  <c:v>ΔsucA / pMW218</c:v>
                </c:pt>
                <c:pt idx="3">
                  <c:v>ΔsucA / pMW218-ydcI</c:v>
                </c:pt>
              </c:strCache>
            </c:strRef>
          </c:cat>
          <c:val>
            <c:numRef>
              <c:f>Sheet2!$I$5:$I$8</c:f>
              <c:numCache>
                <c:formatCode>General</c:formatCode>
                <c:ptCount val="4"/>
                <c:pt idx="0">
                  <c:v>1</c:v>
                </c:pt>
                <c:pt idx="1">
                  <c:v>1.28</c:v>
                </c:pt>
                <c:pt idx="2">
                  <c:v>1</c:v>
                </c:pt>
                <c:pt idx="3">
                  <c:v>0.59</c:v>
                </c:pt>
              </c:numCache>
            </c:numRef>
          </c:val>
        </c:ser>
        <c:dLbls>
          <c:showLegendKey val="0"/>
          <c:showVal val="0"/>
          <c:showCatName val="0"/>
          <c:showSerName val="0"/>
          <c:showPercent val="0"/>
          <c:showBubbleSize val="0"/>
        </c:dLbls>
        <c:gapWidth val="150"/>
        <c:axId val="127763456"/>
        <c:axId val="37546240"/>
      </c:barChart>
      <c:catAx>
        <c:axId val="127763456"/>
        <c:scaling>
          <c:orientation val="minMax"/>
        </c:scaling>
        <c:delete val="0"/>
        <c:axPos val="b"/>
        <c:numFmt formatCode="General" sourceLinked="1"/>
        <c:majorTickMark val="in"/>
        <c:minorTickMark val="none"/>
        <c:tickLblPos val="nextTo"/>
        <c:txPr>
          <a:bodyPr rot="0" vert="horz"/>
          <a:lstStyle/>
          <a:p>
            <a:pPr>
              <a:defRPr lang="ja-JP" sz="1600"/>
            </a:pPr>
            <a:endParaRPr lang="en-US"/>
          </a:p>
        </c:txPr>
        <c:crossAx val="37546240"/>
        <c:crosses val="autoZero"/>
        <c:auto val="1"/>
        <c:lblAlgn val="ctr"/>
        <c:lblOffset val="100"/>
        <c:tickLblSkip val="1"/>
        <c:tickMarkSkip val="1"/>
        <c:noMultiLvlLbl val="0"/>
      </c:catAx>
      <c:valAx>
        <c:axId val="37546240"/>
        <c:scaling>
          <c:orientation val="minMax"/>
        </c:scaling>
        <c:delete val="0"/>
        <c:axPos val="l"/>
        <c:majorGridlines>
          <c:spPr>
            <a:ln w="3175">
              <a:solidFill>
                <a:srgbClr val="000000"/>
              </a:solidFill>
              <a:prstDash val="solid"/>
            </a:ln>
          </c:spPr>
        </c:majorGridlines>
        <c:title>
          <c:tx>
            <c:rich>
              <a:bodyPr/>
              <a:lstStyle/>
              <a:p>
                <a:pPr>
                  <a:defRPr lang="ja-JP" sz="1600" b="0" i="0" u="none" strike="noStrike" baseline="0">
                    <a:solidFill>
                      <a:srgbClr val="000000"/>
                    </a:solidFill>
                    <a:latin typeface="+mn-ea"/>
                    <a:ea typeface="+mn-ea"/>
                    <a:cs typeface="ＭＳ Ｐゴシック"/>
                  </a:defRPr>
                </a:pPr>
                <a:r>
                  <a:rPr lang="en-US" altLang="en-US" sz="1600" dirty="0" smtClean="0">
                    <a:latin typeface="+mn-ea"/>
                    <a:ea typeface="+mn-ea"/>
                  </a:rPr>
                  <a:t>Relative</a:t>
                </a:r>
                <a:r>
                  <a:rPr lang="en-US" altLang="en-US" sz="1600" baseline="0" dirty="0" smtClean="0">
                    <a:latin typeface="+mn-ea"/>
                    <a:ea typeface="+mn-ea"/>
                  </a:rPr>
                  <a:t> activity</a:t>
                </a:r>
              </a:p>
              <a:p>
                <a:pPr>
                  <a:defRPr lang="ja-JP" sz="1600" b="0" i="0" u="none" strike="noStrike" baseline="0">
                    <a:solidFill>
                      <a:srgbClr val="000000"/>
                    </a:solidFill>
                    <a:latin typeface="+mn-ea"/>
                    <a:ea typeface="+mn-ea"/>
                    <a:cs typeface="ＭＳ Ｐゴシック"/>
                  </a:defRPr>
                </a:pPr>
                <a:r>
                  <a:rPr lang="el-GR" altLang="en-US" sz="1600" dirty="0" smtClean="0">
                    <a:latin typeface="+mn-ea"/>
                    <a:ea typeface="+mn-ea"/>
                  </a:rPr>
                  <a:t>μ</a:t>
                </a:r>
                <a:r>
                  <a:rPr lang="en-US" altLang="en-US" sz="1600" dirty="0">
                    <a:latin typeface="+mn-ea"/>
                    <a:ea typeface="+mn-ea"/>
                  </a:rPr>
                  <a:t>M/min/mg protein</a:t>
                </a:r>
              </a:p>
            </c:rich>
          </c:tx>
          <c:layout>
            <c:manualLayout>
              <c:xMode val="edge"/>
              <c:yMode val="edge"/>
              <c:x val="3.0791606831942011E-2"/>
              <c:y val="0.19669987271831016"/>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lang="ja-JP" sz="1600" b="0" i="0" u="none" strike="noStrike" baseline="0">
                <a:solidFill>
                  <a:srgbClr val="000000"/>
                </a:solidFill>
                <a:latin typeface="ＭＳ Ｐゴシック"/>
                <a:ea typeface="ＭＳ Ｐゴシック"/>
                <a:cs typeface="ＭＳ Ｐゴシック"/>
              </a:defRPr>
            </a:pPr>
            <a:endParaRPr lang="en-US"/>
          </a:p>
        </c:txPr>
        <c:crossAx val="127763456"/>
        <c:crosses val="autoZero"/>
        <c:crossBetween val="between"/>
      </c:valAx>
      <c:spPr>
        <a:solidFill>
          <a:srgbClr val="FFFFFF"/>
        </a:solidFill>
        <a:ln w="12700">
          <a:solidFill>
            <a:srgbClr val="000000"/>
          </a:solidFill>
          <a:prstDash val="solid"/>
        </a:ln>
      </c:spPr>
    </c:plotArea>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ＭＳ Ｐゴシック"/>
          <a:ea typeface="ＭＳ Ｐゴシック"/>
          <a:cs typeface="ＭＳ Ｐゴシック"/>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errBars>
            <c:errBarType val="both"/>
            <c:errValType val="cust"/>
            <c:noEndCap val="0"/>
            <c:plus>
              <c:numRef>
                <c:f>Sheet1!$O$5:$O$6</c:f>
                <c:numCache>
                  <c:formatCode>General</c:formatCode>
                  <c:ptCount val="2"/>
                  <c:pt idx="0">
                    <c:v>0.51672570532677387</c:v>
                  </c:pt>
                  <c:pt idx="1">
                    <c:v>0.58186065185903424</c:v>
                  </c:pt>
                </c:numCache>
              </c:numRef>
            </c:plus>
            <c:minus>
              <c:numRef>
                <c:f>Sheet1!$O$5:$O$6</c:f>
                <c:numCache>
                  <c:formatCode>General</c:formatCode>
                  <c:ptCount val="2"/>
                  <c:pt idx="0">
                    <c:v>0.51672570532677387</c:v>
                  </c:pt>
                  <c:pt idx="1">
                    <c:v>0.58186065185903424</c:v>
                  </c:pt>
                </c:numCache>
              </c:numRef>
            </c:minus>
          </c:errBars>
          <c:cat>
            <c:strRef>
              <c:f>Sheet1!$M$5:$M$6</c:f>
              <c:strCache>
                <c:ptCount val="2"/>
                <c:pt idx="0">
                  <c:v>Vector-PgltA</c:v>
                </c:pt>
                <c:pt idx="1">
                  <c:v>YdcI-PgltA</c:v>
                </c:pt>
              </c:strCache>
            </c:strRef>
          </c:cat>
          <c:val>
            <c:numRef>
              <c:f>Sheet1!$N$5:$N$6</c:f>
              <c:numCache>
                <c:formatCode>General</c:formatCode>
                <c:ptCount val="2"/>
                <c:pt idx="0">
                  <c:v>3.516363636363637</c:v>
                </c:pt>
                <c:pt idx="1">
                  <c:v>3.2927272727272725</c:v>
                </c:pt>
              </c:numCache>
            </c:numRef>
          </c:val>
        </c:ser>
        <c:dLbls>
          <c:showLegendKey val="0"/>
          <c:showVal val="0"/>
          <c:showCatName val="0"/>
          <c:showSerName val="0"/>
          <c:showPercent val="0"/>
          <c:showBubbleSize val="0"/>
        </c:dLbls>
        <c:gapWidth val="150"/>
        <c:axId val="128923648"/>
        <c:axId val="37545088"/>
      </c:barChart>
      <c:catAx>
        <c:axId val="128923648"/>
        <c:scaling>
          <c:orientation val="minMax"/>
        </c:scaling>
        <c:delete val="0"/>
        <c:axPos val="b"/>
        <c:majorTickMark val="out"/>
        <c:minorTickMark val="none"/>
        <c:tickLblPos val="nextTo"/>
        <c:txPr>
          <a:bodyPr/>
          <a:lstStyle/>
          <a:p>
            <a:pPr>
              <a:defRPr lang="ja-JP" sz="1400"/>
            </a:pPr>
            <a:endParaRPr lang="en-US"/>
          </a:p>
        </c:txPr>
        <c:crossAx val="37545088"/>
        <c:crosses val="autoZero"/>
        <c:auto val="1"/>
        <c:lblAlgn val="ctr"/>
        <c:lblOffset val="100"/>
        <c:noMultiLvlLbl val="0"/>
      </c:catAx>
      <c:valAx>
        <c:axId val="37545088"/>
        <c:scaling>
          <c:orientation val="minMax"/>
        </c:scaling>
        <c:delete val="0"/>
        <c:axPos val="l"/>
        <c:majorGridlines/>
        <c:numFmt formatCode="General" sourceLinked="1"/>
        <c:majorTickMark val="out"/>
        <c:minorTickMark val="none"/>
        <c:tickLblPos val="nextTo"/>
        <c:txPr>
          <a:bodyPr/>
          <a:lstStyle/>
          <a:p>
            <a:pPr>
              <a:defRPr lang="ja-JP" sz="1400"/>
            </a:pPr>
            <a:endParaRPr lang="en-US"/>
          </a:p>
        </c:txPr>
        <c:crossAx val="12892364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4EDA0B-B8AC-44FD-A562-DC2773FF234E}" type="datetimeFigureOut">
              <a:rPr kumimoji="1" lang="ja-JP" altLang="en-US" smtClean="0"/>
              <a:t>2015/9/23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3DCA05-2988-4247-9D70-B0C991CF8C06}" type="slidenum">
              <a:rPr kumimoji="1" lang="ja-JP" altLang="en-US" smtClean="0"/>
              <a:t>‹#›</a:t>
            </a:fld>
            <a:endParaRPr kumimoji="1" lang="ja-JP" altLang="en-US"/>
          </a:p>
        </p:txBody>
      </p:sp>
    </p:spTree>
    <p:extLst>
      <p:ext uri="{BB962C8B-B14F-4D97-AF65-F5344CB8AC3E}">
        <p14:creationId xmlns:p14="http://schemas.microsoft.com/office/powerpoint/2010/main" val="11193712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BF0028-05B9-431F-AAAD-9A34AB4902D5}" type="datetimeFigureOut">
              <a:rPr kumimoji="1" lang="ja-JP" altLang="en-US" smtClean="0"/>
              <a:t>2015/9/23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F4A86-84FE-4AF1-8E8F-25EE3B7CEABB}" type="slidenum">
              <a:rPr kumimoji="1" lang="ja-JP" altLang="en-US" smtClean="0"/>
              <a:t>‹#›</a:t>
            </a:fld>
            <a:endParaRPr kumimoji="1" lang="ja-JP" altLang="en-US"/>
          </a:p>
        </p:txBody>
      </p:sp>
    </p:spTree>
    <p:extLst>
      <p:ext uri="{BB962C8B-B14F-4D97-AF65-F5344CB8AC3E}">
        <p14:creationId xmlns:p14="http://schemas.microsoft.com/office/powerpoint/2010/main" val="17675568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0EF4A86-84FE-4AF1-8E8F-25EE3B7CEABB}" type="slidenum">
              <a:rPr kumimoji="1" lang="ja-JP" altLang="en-US" smtClean="0"/>
              <a:t>3</a:t>
            </a:fld>
            <a:endParaRPr kumimoji="1" lang="ja-JP" altLang="en-US"/>
          </a:p>
        </p:txBody>
      </p:sp>
    </p:spTree>
    <p:extLst>
      <p:ext uri="{BB962C8B-B14F-4D97-AF65-F5344CB8AC3E}">
        <p14:creationId xmlns:p14="http://schemas.microsoft.com/office/powerpoint/2010/main" val="635690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a:t>
            </a:r>
            <a:r>
              <a:rPr kumimoji="1" lang="en-US" altLang="ja-JP" baseline="0" dirty="0" smtClean="0"/>
              <a:t> finding out DNA motif, I used procedure shown in here. Input sequences are breakdown to elements whose length were from 20mer to 30mer. For each elements, similar sequence were </a:t>
            </a:r>
            <a:r>
              <a:rPr lang="en-US" altLang="ja-JP" dirty="0" smtClean="0"/>
              <a:t>exhaustively explored from input sequences. Found</a:t>
            </a:r>
            <a:r>
              <a:rPr lang="en-US" altLang="ja-JP" baseline="0" dirty="0" smtClean="0"/>
              <a:t> similar sequence were aligned by MEME. Weak similarity of DNA motif were detected by hidden </a:t>
            </a:r>
            <a:r>
              <a:rPr lang="en-US" altLang="ja-JP" baseline="0" dirty="0" err="1" smtClean="0"/>
              <a:t>markov</a:t>
            </a:r>
            <a:r>
              <a:rPr lang="en-US" altLang="ja-JP" baseline="0" dirty="0" smtClean="0"/>
              <a:t> model method.</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12</a:t>
            </a:fld>
            <a:endParaRPr kumimoji="1" lang="ja-JP" altLang="en-US"/>
          </a:p>
        </p:txBody>
      </p:sp>
    </p:spTree>
    <p:extLst>
      <p:ext uri="{BB962C8B-B14F-4D97-AF65-F5344CB8AC3E}">
        <p14:creationId xmlns:p14="http://schemas.microsoft.com/office/powerpoint/2010/main" val="171487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this procedure, we found many similar DNA motif. So, we need to measure the similarity of similar DNA motif. For this purpose, we used </a:t>
            </a:r>
            <a:r>
              <a:rPr kumimoji="1" lang="en-US" altLang="ja-JP" dirty="0" err="1" smtClean="0"/>
              <a:t>shanon</a:t>
            </a:r>
            <a:r>
              <a:rPr kumimoji="1" lang="en-US" altLang="ja-JP" dirty="0" smtClean="0"/>
              <a:t> entropy. This is an example of DNA motif comparison</a:t>
            </a:r>
            <a:r>
              <a:rPr kumimoji="1" lang="en-US" altLang="ja-JP" baseline="0" dirty="0" smtClean="0"/>
              <a:t> for calculating similarity. Aligned DNA sequence was converted into matrix by using information content calculation. Motif A and Motif B are shown in matrix as shown in here..  </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13</a:t>
            </a:fld>
            <a:endParaRPr kumimoji="1" lang="ja-JP" altLang="en-US"/>
          </a:p>
        </p:txBody>
      </p:sp>
    </p:spTree>
    <p:extLst>
      <p:ext uri="{BB962C8B-B14F-4D97-AF65-F5344CB8AC3E}">
        <p14:creationId xmlns:p14="http://schemas.microsoft.com/office/powerpoint/2010/main" val="254936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For</a:t>
            </a:r>
            <a:r>
              <a:rPr kumimoji="1" lang="en-US" altLang="ja-JP" baseline="0" dirty="0" smtClean="0"/>
              <a:t> calculation of similarity score, we used </a:t>
            </a:r>
            <a:r>
              <a:rPr kumimoji="1" lang="en-US" altLang="ja-JP" sz="1200" b="0" i="0" u="none" strike="noStrike" kern="1200" baseline="0" dirty="0" smtClean="0">
                <a:solidFill>
                  <a:schemeClr val="tx1"/>
                </a:solidFill>
                <a:latin typeface="+mn-lt"/>
                <a:ea typeface="+mn-ea"/>
                <a:cs typeface="+mn-cs"/>
              </a:rPr>
              <a:t>semi-global alignment with no penalty for end gaps. Here is an example. And we obtained similarity score as 19.58. By using this method, we can classify many DNA motif by measuring distances based on similarity score.</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14</a:t>
            </a:fld>
            <a:endParaRPr kumimoji="1" lang="ja-JP" altLang="en-US"/>
          </a:p>
        </p:txBody>
      </p:sp>
    </p:spTree>
    <p:extLst>
      <p:ext uri="{BB962C8B-B14F-4D97-AF65-F5344CB8AC3E}">
        <p14:creationId xmlns:p14="http://schemas.microsoft.com/office/powerpoint/2010/main" val="150249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I showed the result of gene</a:t>
            </a:r>
            <a:r>
              <a:rPr kumimoji="1" lang="en-US" altLang="ja-JP" baseline="0" dirty="0" smtClean="0"/>
              <a:t> network analysis. I found two network. Line arrow shows network with consisting DNA motif. Dot arrow shows network with weak similarity detected by hidden </a:t>
            </a:r>
            <a:r>
              <a:rPr kumimoji="1" lang="en-US" altLang="ja-JP" baseline="0" dirty="0" err="1" smtClean="0"/>
              <a:t>markov</a:t>
            </a:r>
            <a:r>
              <a:rPr kumimoji="1" lang="en-US" altLang="ja-JP" baseline="0" dirty="0" smtClean="0"/>
              <a:t> model. One is from </a:t>
            </a:r>
            <a:r>
              <a:rPr kumimoji="1" lang="en-US" altLang="ja-JP" baseline="0" dirty="0" err="1" smtClean="0"/>
              <a:t>ArcA</a:t>
            </a:r>
            <a:r>
              <a:rPr kumimoji="1" lang="en-US" altLang="ja-JP" baseline="0" dirty="0" smtClean="0"/>
              <a:t> oriented DNA motif shown in here. These relations are agree with previous knowledge. These three genes has not known in a member of </a:t>
            </a:r>
            <a:r>
              <a:rPr kumimoji="1" lang="en-US" altLang="ja-JP" baseline="0" dirty="0" err="1" smtClean="0"/>
              <a:t>arcA</a:t>
            </a:r>
            <a:r>
              <a:rPr kumimoji="1" lang="en-US" altLang="ja-JP" baseline="0" dirty="0" smtClean="0"/>
              <a:t> </a:t>
            </a:r>
            <a:r>
              <a:rPr kumimoji="1" lang="en-US" altLang="ja-JP" baseline="0" dirty="0" err="1" smtClean="0"/>
              <a:t>regulon</a:t>
            </a:r>
            <a:r>
              <a:rPr kumimoji="1" lang="en-US" altLang="ja-JP" baseline="0" dirty="0" smtClean="0"/>
              <a:t>. The </a:t>
            </a:r>
            <a:r>
              <a:rPr kumimoji="1" lang="en-US" altLang="ja-JP" baseline="0" dirty="0" err="1" smtClean="0"/>
              <a:t>icdA</a:t>
            </a:r>
            <a:r>
              <a:rPr kumimoji="1" lang="en-US" altLang="ja-JP" baseline="0" dirty="0" smtClean="0"/>
              <a:t> gene has been known as </a:t>
            </a:r>
            <a:r>
              <a:rPr kumimoji="1" lang="en-US" altLang="ja-JP" baseline="0" dirty="0" err="1" smtClean="0"/>
              <a:t>arcA</a:t>
            </a:r>
            <a:r>
              <a:rPr kumimoji="1" lang="en-US" altLang="ja-JP" baseline="0" dirty="0" smtClean="0"/>
              <a:t> regulated gene. In my analysis, direct relation was not connected. This is an only exception in my analysis or </a:t>
            </a:r>
            <a:r>
              <a:rPr kumimoji="1" lang="en-US" altLang="ja-JP" baseline="0" dirty="0" err="1" smtClean="0"/>
              <a:t>arcA</a:t>
            </a:r>
            <a:r>
              <a:rPr kumimoji="1" lang="en-US" altLang="ja-JP" baseline="0" dirty="0" smtClean="0"/>
              <a:t> regulated gene network. So, from the view point of gene network prediction, I can use our analysis method for finding new as a useful method. In addition to </a:t>
            </a:r>
            <a:r>
              <a:rPr kumimoji="1" lang="en-US" altLang="ja-JP" baseline="0" dirty="0" err="1" smtClean="0"/>
              <a:t>ArcA</a:t>
            </a:r>
            <a:r>
              <a:rPr kumimoji="1" lang="en-US" altLang="ja-JP" baseline="0" dirty="0" smtClean="0"/>
              <a:t>-binding site related motif, I found different motif. Among up-regulated genes, </a:t>
            </a:r>
            <a:r>
              <a:rPr kumimoji="1" lang="en-US" altLang="ja-JP" baseline="0" dirty="0" err="1" smtClean="0"/>
              <a:t>YdcI</a:t>
            </a:r>
            <a:r>
              <a:rPr kumimoji="1" lang="en-US" altLang="ja-JP" baseline="0" dirty="0" smtClean="0"/>
              <a:t> protein is a transcriptional regulator. So, we hypothesized that </a:t>
            </a:r>
            <a:r>
              <a:rPr kumimoji="1" lang="en-US" altLang="ja-JP" baseline="0" dirty="0" err="1" smtClean="0"/>
              <a:t>YdcI</a:t>
            </a:r>
            <a:r>
              <a:rPr kumimoji="1" lang="en-US" altLang="ja-JP" baseline="0" dirty="0" smtClean="0"/>
              <a:t> may play an important role of this new network. As a result, we hypothesized that </a:t>
            </a:r>
            <a:r>
              <a:rPr kumimoji="1" lang="en-US" altLang="ja-JP" baseline="0" dirty="0" err="1" smtClean="0"/>
              <a:t>YdcI</a:t>
            </a:r>
            <a:r>
              <a:rPr kumimoji="1" lang="en-US" altLang="ja-JP" baseline="0" dirty="0" smtClean="0"/>
              <a:t> may regulate gene expression on these genes and this is an attractive hypothesis for us. So, we tried to validate this hypothesis through experiment. </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15</a:t>
            </a:fld>
            <a:endParaRPr kumimoji="1" lang="ja-JP" altLang="en-US"/>
          </a:p>
        </p:txBody>
      </p:sp>
    </p:spTree>
    <p:extLst>
      <p:ext uri="{BB962C8B-B14F-4D97-AF65-F5344CB8AC3E}">
        <p14:creationId xmlns:p14="http://schemas.microsoft.com/office/powerpoint/2010/main" val="45319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I</a:t>
            </a:r>
            <a:r>
              <a:rPr kumimoji="1" lang="en-US" altLang="ja-JP" baseline="0" dirty="0" smtClean="0"/>
              <a:t> explain our experimental model for experiment. We have a model strain and cultivation system for glutamate fermentation in E. coli. For glutamate production, citrate synthase activity has been known to show high sensitivity. Based on our prediction, </a:t>
            </a:r>
            <a:r>
              <a:rPr kumimoji="1" lang="en-US" altLang="ja-JP" baseline="0" dirty="0" err="1" smtClean="0"/>
              <a:t>YdcI</a:t>
            </a:r>
            <a:r>
              <a:rPr kumimoji="1" lang="en-US" altLang="ja-JP" baseline="0" dirty="0" smtClean="0"/>
              <a:t> may regulate </a:t>
            </a:r>
            <a:r>
              <a:rPr kumimoji="1" lang="en-US" altLang="ja-JP" baseline="0" dirty="0" err="1" smtClean="0"/>
              <a:t>gltA</a:t>
            </a:r>
            <a:r>
              <a:rPr kumimoji="1" lang="en-US" altLang="ja-JP" baseline="0" dirty="0" smtClean="0"/>
              <a:t> gene expression. So, at first, we tried to confirm the effect to glutamate fermentation by </a:t>
            </a:r>
            <a:r>
              <a:rPr kumimoji="1" lang="en-US" altLang="ja-JP" baseline="0" dirty="0" err="1" smtClean="0"/>
              <a:t>ydcI</a:t>
            </a:r>
            <a:r>
              <a:rPr kumimoji="1" lang="en-US" altLang="ja-JP" baseline="0" dirty="0" smtClean="0"/>
              <a:t> gene amplification and deletion. And then, we confirmed citrate synthase activity in </a:t>
            </a:r>
            <a:r>
              <a:rPr kumimoji="1" lang="en-US" altLang="ja-JP" baseline="0" dirty="0" err="1" smtClean="0"/>
              <a:t>ydcI</a:t>
            </a:r>
            <a:r>
              <a:rPr kumimoji="1" lang="en-US" altLang="ja-JP" baseline="0" dirty="0" smtClean="0"/>
              <a:t> gene amplification and deletion strain.</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16</a:t>
            </a:fld>
            <a:endParaRPr kumimoji="1" lang="ja-JP" altLang="en-US"/>
          </a:p>
        </p:txBody>
      </p:sp>
    </p:spTree>
    <p:extLst>
      <p:ext uri="{BB962C8B-B14F-4D97-AF65-F5344CB8AC3E}">
        <p14:creationId xmlns:p14="http://schemas.microsoft.com/office/powerpoint/2010/main" val="472323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I showed glutamate fermentation result. Vertical axis shows OD and glutamate</a:t>
            </a:r>
            <a:r>
              <a:rPr kumimoji="1" lang="en-US" altLang="ja-JP" baseline="0" dirty="0" smtClean="0"/>
              <a:t> concentration. Blue bar shows OD and red bar shows glutamate concentration. In </a:t>
            </a:r>
            <a:r>
              <a:rPr kumimoji="1" lang="en-US" altLang="ja-JP" baseline="0" dirty="0" err="1" smtClean="0"/>
              <a:t>ydcI</a:t>
            </a:r>
            <a:r>
              <a:rPr kumimoji="1" lang="en-US" altLang="ja-JP" baseline="0" dirty="0" smtClean="0"/>
              <a:t> gene deletion, slightly increase of glutamate accumulation was observed. On the other hand, in </a:t>
            </a:r>
            <a:r>
              <a:rPr kumimoji="1" lang="en-US" altLang="ja-JP" baseline="0" dirty="0" err="1" smtClean="0"/>
              <a:t>ydcI</a:t>
            </a:r>
            <a:r>
              <a:rPr kumimoji="1" lang="en-US" altLang="ja-JP" baseline="0" dirty="0" smtClean="0"/>
              <a:t> gene </a:t>
            </a:r>
            <a:r>
              <a:rPr kumimoji="1" lang="en-US" altLang="ja-JP" baseline="0" dirty="0" err="1" smtClean="0"/>
              <a:t>amplifaction</a:t>
            </a:r>
            <a:r>
              <a:rPr kumimoji="1" lang="en-US" altLang="ja-JP" baseline="0" dirty="0" smtClean="0"/>
              <a:t>, decrease of glutamate accumulation was observed. This result suggested to support our hypothesis, </a:t>
            </a:r>
            <a:r>
              <a:rPr kumimoji="1" lang="en-US" altLang="ja-JP" baseline="0" dirty="0" err="1" smtClean="0"/>
              <a:t>YdcI</a:t>
            </a:r>
            <a:r>
              <a:rPr kumimoji="1" lang="en-US" altLang="ja-JP" baseline="0" dirty="0" smtClean="0"/>
              <a:t> may control carbon flux into TCA cycle.</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17</a:t>
            </a:fld>
            <a:endParaRPr kumimoji="1" lang="ja-JP" altLang="en-US"/>
          </a:p>
        </p:txBody>
      </p:sp>
    </p:spTree>
    <p:extLst>
      <p:ext uri="{BB962C8B-B14F-4D97-AF65-F5344CB8AC3E}">
        <p14:creationId xmlns:p14="http://schemas.microsoft.com/office/powerpoint/2010/main" val="3980195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I</a:t>
            </a:r>
            <a:r>
              <a:rPr kumimoji="1" lang="en-US" altLang="ja-JP" baseline="0" dirty="0" smtClean="0"/>
              <a:t> measured citrate synthase activity from crude extract of E. coli. In citrate synthase reaction, free CoA is produced, and by using DTNB molecule, we can measure CoA production. Vertical axis showed the relative activity of citrate synthase. In each condition, control condition was set to one. In </a:t>
            </a:r>
            <a:r>
              <a:rPr kumimoji="1" lang="en-US" altLang="ja-JP" baseline="0" dirty="0" err="1" smtClean="0"/>
              <a:t>ydcI</a:t>
            </a:r>
            <a:r>
              <a:rPr kumimoji="1" lang="en-US" altLang="ja-JP" baseline="0" dirty="0" smtClean="0"/>
              <a:t> gene deletion condition, citrate synthase activity was increased and </a:t>
            </a:r>
            <a:r>
              <a:rPr kumimoji="1" lang="en-US" altLang="ja-JP" baseline="0" dirty="0" err="1" smtClean="0"/>
              <a:t>ydcI</a:t>
            </a:r>
            <a:r>
              <a:rPr kumimoji="1" lang="en-US" altLang="ja-JP" baseline="0" dirty="0" smtClean="0"/>
              <a:t> gene amplification condition, citrate synthase activity was decreased. This result was agree with glutamate fermentation result. So, it was suggested that </a:t>
            </a:r>
            <a:r>
              <a:rPr kumimoji="1" lang="en-US" altLang="ja-JP" baseline="0" dirty="0" err="1" smtClean="0"/>
              <a:t>YdcI</a:t>
            </a:r>
            <a:r>
              <a:rPr kumimoji="1" lang="en-US" altLang="ja-JP" baseline="0" dirty="0" smtClean="0"/>
              <a:t> may control citrate synthase expression levels by regulate </a:t>
            </a:r>
            <a:r>
              <a:rPr kumimoji="1" lang="en-US" altLang="ja-JP" baseline="0" dirty="0" err="1" smtClean="0"/>
              <a:t>gltA</a:t>
            </a:r>
            <a:r>
              <a:rPr kumimoji="1" lang="en-US" altLang="ja-JP" baseline="0" dirty="0" smtClean="0"/>
              <a:t> gene expression.</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18</a:t>
            </a:fld>
            <a:endParaRPr kumimoji="1" lang="ja-JP" altLang="en-US"/>
          </a:p>
        </p:txBody>
      </p:sp>
    </p:spTree>
    <p:extLst>
      <p:ext uri="{BB962C8B-B14F-4D97-AF65-F5344CB8AC3E}">
        <p14:creationId xmlns:p14="http://schemas.microsoft.com/office/powerpoint/2010/main" val="1514193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I summarize</a:t>
            </a:r>
            <a:r>
              <a:rPr kumimoji="1" lang="en-US" altLang="ja-JP" baseline="0" dirty="0" smtClean="0"/>
              <a:t> our result. In E. coli, in addition to </a:t>
            </a:r>
            <a:r>
              <a:rPr kumimoji="1" lang="en-US" altLang="ja-JP" baseline="0" dirty="0" err="1" smtClean="0"/>
              <a:t>ArcA</a:t>
            </a:r>
            <a:r>
              <a:rPr kumimoji="1" lang="en-US" altLang="ja-JP" baseline="0" dirty="0" smtClean="0"/>
              <a:t>, </a:t>
            </a:r>
            <a:r>
              <a:rPr kumimoji="1" lang="en-US" altLang="ja-JP" baseline="0" dirty="0" err="1" smtClean="0"/>
              <a:t>YdcI</a:t>
            </a:r>
            <a:r>
              <a:rPr kumimoji="1" lang="en-US" altLang="ja-JP" baseline="0" dirty="0" smtClean="0"/>
              <a:t> may regulate carbon flux into TCA cycle through control of </a:t>
            </a:r>
            <a:r>
              <a:rPr kumimoji="1" lang="en-US" altLang="ja-JP" baseline="0" dirty="0" err="1" smtClean="0"/>
              <a:t>gltA</a:t>
            </a:r>
            <a:r>
              <a:rPr kumimoji="1" lang="en-US" altLang="ja-JP" baseline="0" dirty="0" smtClean="0"/>
              <a:t> gene expression. In future, Protein-DNA interaction at promoter region of </a:t>
            </a:r>
            <a:r>
              <a:rPr kumimoji="1" lang="en-US" altLang="ja-JP" baseline="0" dirty="0" err="1" smtClean="0"/>
              <a:t>gltA</a:t>
            </a:r>
            <a:r>
              <a:rPr kumimoji="1" lang="en-US" altLang="ja-JP" baseline="0" dirty="0" smtClean="0"/>
              <a:t> gene should be verified more precisely. And cell growth control by </a:t>
            </a:r>
            <a:r>
              <a:rPr kumimoji="1" lang="en-US" altLang="ja-JP" baseline="0" dirty="0" err="1" smtClean="0"/>
              <a:t>YdcI</a:t>
            </a:r>
            <a:r>
              <a:rPr kumimoji="1" lang="en-US" altLang="ja-JP" baseline="0" dirty="0" smtClean="0"/>
              <a:t> should be also verified. </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19</a:t>
            </a:fld>
            <a:endParaRPr kumimoji="1" lang="ja-JP" altLang="en-US"/>
          </a:p>
        </p:txBody>
      </p:sp>
    </p:spTree>
    <p:extLst>
      <p:ext uri="{BB962C8B-B14F-4D97-AF65-F5344CB8AC3E}">
        <p14:creationId xmlns:p14="http://schemas.microsoft.com/office/powerpoint/2010/main" val="3811702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20</a:t>
            </a:fld>
            <a:endParaRPr kumimoji="1" lang="ja-JP" altLang="en-US"/>
          </a:p>
        </p:txBody>
      </p:sp>
    </p:spTree>
    <p:extLst>
      <p:ext uri="{BB962C8B-B14F-4D97-AF65-F5344CB8AC3E}">
        <p14:creationId xmlns:p14="http://schemas.microsoft.com/office/powerpoint/2010/main" val="3990058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21</a:t>
            </a:fld>
            <a:endParaRPr kumimoji="1" lang="ja-JP" altLang="en-US"/>
          </a:p>
        </p:txBody>
      </p:sp>
    </p:spTree>
    <p:extLst>
      <p:ext uri="{BB962C8B-B14F-4D97-AF65-F5344CB8AC3E}">
        <p14:creationId xmlns:p14="http://schemas.microsoft.com/office/powerpoint/2010/main" val="175191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4</a:t>
            </a:fld>
            <a:endParaRPr kumimoji="1" lang="ja-JP" altLang="en-US"/>
          </a:p>
        </p:txBody>
      </p:sp>
    </p:spTree>
    <p:extLst>
      <p:ext uri="{BB962C8B-B14F-4D97-AF65-F5344CB8AC3E}">
        <p14:creationId xmlns:p14="http://schemas.microsoft.com/office/powerpoint/2010/main" val="3567455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we tried to measure </a:t>
            </a:r>
            <a:r>
              <a:rPr kumimoji="1" lang="en-US" altLang="ja-JP" dirty="0" err="1" smtClean="0"/>
              <a:t>gltA</a:t>
            </a:r>
            <a:r>
              <a:rPr kumimoji="1" lang="en-US" altLang="ja-JP" baseline="0" dirty="0" smtClean="0"/>
              <a:t> promoter activity by cyan fluorescent protein. In my experiment, two vector expression system was used. In front of </a:t>
            </a:r>
            <a:r>
              <a:rPr kumimoji="1" lang="en-US" altLang="ja-JP" baseline="0" dirty="0" err="1" smtClean="0"/>
              <a:t>cfp</a:t>
            </a:r>
            <a:r>
              <a:rPr kumimoji="1" lang="en-US" altLang="ja-JP" baseline="0" dirty="0" smtClean="0"/>
              <a:t> gene, </a:t>
            </a:r>
            <a:r>
              <a:rPr kumimoji="1" lang="en-US" altLang="ja-JP" baseline="0" dirty="0" err="1" smtClean="0"/>
              <a:t>gltA</a:t>
            </a:r>
            <a:r>
              <a:rPr kumimoji="1" lang="en-US" altLang="ja-JP" baseline="0" dirty="0" smtClean="0"/>
              <a:t> promoter was cloned. </a:t>
            </a:r>
            <a:r>
              <a:rPr kumimoji="1" lang="en-US" altLang="ja-JP" baseline="0" dirty="0" err="1" smtClean="0"/>
              <a:t>YdcI</a:t>
            </a:r>
            <a:r>
              <a:rPr kumimoji="1" lang="en-US" altLang="ja-JP" baseline="0" dirty="0" smtClean="0"/>
              <a:t> gene was clone into different plasmid with its own promoter. The result was shown in here. When we co-expressed </a:t>
            </a:r>
            <a:r>
              <a:rPr kumimoji="1" lang="en-US" altLang="ja-JP" baseline="0" dirty="0" err="1" smtClean="0"/>
              <a:t>cfp</a:t>
            </a:r>
            <a:r>
              <a:rPr kumimoji="1" lang="en-US" altLang="ja-JP" baseline="0" dirty="0" smtClean="0"/>
              <a:t> and </a:t>
            </a:r>
            <a:r>
              <a:rPr kumimoji="1" lang="en-US" altLang="ja-JP" baseline="0" dirty="0" err="1" smtClean="0"/>
              <a:t>YdcI</a:t>
            </a:r>
            <a:r>
              <a:rPr kumimoji="1" lang="en-US" altLang="ja-JP" baseline="0" dirty="0" smtClean="0"/>
              <a:t>, specific fluorescence level was slightly decreased. In honest, this experiment should be improved. But it also suggest </a:t>
            </a:r>
            <a:r>
              <a:rPr kumimoji="1" lang="en-US" altLang="ja-JP" baseline="0" dirty="0" err="1" smtClean="0"/>
              <a:t>gltA</a:t>
            </a:r>
            <a:r>
              <a:rPr kumimoji="1" lang="en-US" altLang="ja-JP" baseline="0" dirty="0" smtClean="0"/>
              <a:t> gene expression regulation by </a:t>
            </a:r>
            <a:r>
              <a:rPr kumimoji="1" lang="en-US" altLang="ja-JP" baseline="0" dirty="0" err="1" smtClean="0"/>
              <a:t>YdcI</a:t>
            </a:r>
            <a:r>
              <a:rPr kumimoji="1" lang="en-US" altLang="ja-JP" baseline="0" dirty="0" smtClean="0"/>
              <a:t>.</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22</a:t>
            </a:fld>
            <a:endParaRPr kumimoji="1" lang="ja-JP" altLang="en-US"/>
          </a:p>
        </p:txBody>
      </p:sp>
    </p:spTree>
    <p:extLst>
      <p:ext uri="{BB962C8B-B14F-4D97-AF65-F5344CB8AC3E}">
        <p14:creationId xmlns:p14="http://schemas.microsoft.com/office/powerpoint/2010/main" val="3560150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23</a:t>
            </a:fld>
            <a:endParaRPr kumimoji="1" lang="ja-JP" altLang="en-US"/>
          </a:p>
        </p:txBody>
      </p:sp>
    </p:spTree>
    <p:extLst>
      <p:ext uri="{BB962C8B-B14F-4D97-AF65-F5344CB8AC3E}">
        <p14:creationId xmlns:p14="http://schemas.microsoft.com/office/powerpoint/2010/main" val="1452702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24</a:t>
            </a:fld>
            <a:endParaRPr kumimoji="1" lang="ja-JP" altLang="en-US"/>
          </a:p>
        </p:txBody>
      </p:sp>
    </p:spTree>
    <p:extLst>
      <p:ext uri="{BB962C8B-B14F-4D97-AF65-F5344CB8AC3E}">
        <p14:creationId xmlns:p14="http://schemas.microsoft.com/office/powerpoint/2010/main" val="2437757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5</a:t>
            </a:fld>
            <a:endParaRPr kumimoji="1" lang="ja-JP" altLang="en-US"/>
          </a:p>
        </p:txBody>
      </p:sp>
    </p:spTree>
    <p:extLst>
      <p:ext uri="{BB962C8B-B14F-4D97-AF65-F5344CB8AC3E}">
        <p14:creationId xmlns:p14="http://schemas.microsoft.com/office/powerpoint/2010/main" val="80875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I explain fermentation technology. We used several kinds of cereals as feed stock. Bacterial cells converted them into useful</a:t>
            </a:r>
            <a:r>
              <a:rPr kumimoji="1" lang="en-US" altLang="ja-JP" baseline="0" dirty="0" smtClean="0"/>
              <a:t> products like amino acid, soy source, beer or medicines. For industrial fermentation, we used several kilo litters volume fermentation tank. You may easily understand we should increase the number of bacterial cells from seed culture in test tube. As I show here, we should control both bacterial cell growth and material production for efficient fermentation.</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6</a:t>
            </a:fld>
            <a:endParaRPr kumimoji="1" lang="ja-JP" altLang="en-US"/>
          </a:p>
        </p:txBody>
      </p:sp>
    </p:spTree>
    <p:extLst>
      <p:ext uri="{BB962C8B-B14F-4D97-AF65-F5344CB8AC3E}">
        <p14:creationId xmlns:p14="http://schemas.microsoft.com/office/powerpoint/2010/main" val="372498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usual, we formalize</a:t>
            </a:r>
            <a:r>
              <a:rPr kumimoji="1" lang="en-US" altLang="ja-JP" baseline="0" dirty="0" smtClean="0"/>
              <a:t> metabolism and cell production. Here, I showed our general concept of metabolism. Cells utilize carbon source. According to its metabolic pathway, it will converted into fermentation product, by-product and cells. For cells, we can apply stoichiometry system. Biomass formation is consisted from many precursors, energy for polymerization and maintenance, and oxygen. As a precursor, Protein, DNA, RNA lipid </a:t>
            </a:r>
            <a:r>
              <a:rPr kumimoji="1" lang="en-US" altLang="ja-JP" baseline="0" dirty="0" err="1" smtClean="0"/>
              <a:t>murein</a:t>
            </a:r>
            <a:r>
              <a:rPr kumimoji="1" lang="en-US" altLang="ja-JP" baseline="0" dirty="0" smtClean="0"/>
              <a:t> and glycogen are necessary. Moreover, energy production through metabolism and respiration, and energy consumption are considered in this equation.</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7</a:t>
            </a:fld>
            <a:endParaRPr kumimoji="1" lang="ja-JP" altLang="en-US"/>
          </a:p>
        </p:txBody>
      </p:sp>
    </p:spTree>
    <p:extLst>
      <p:ext uri="{BB962C8B-B14F-4D97-AF65-F5344CB8AC3E}">
        <p14:creationId xmlns:p14="http://schemas.microsoft.com/office/powerpoint/2010/main" val="295005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I showed a metabolic pathway in E. coli with amino acid production. From pyruvate, branched</a:t>
            </a:r>
            <a:r>
              <a:rPr kumimoji="1" lang="en-US" altLang="ja-JP" baseline="0" dirty="0" smtClean="0"/>
              <a:t> amino acid are synthesized. These amino acids are synthesized from 2-ketoglutarate, and these amino acids are synthesized from oxaloacetate. TCA cycle is used for energy production. When one molecule of pyruvate are completely oxidized, 15 ATP molecules are provided. Thus, regulation of carbon flux into TCA cycle is important for cell growth control and amino acid fermentation. In E. coli, as a global regulator of TCA cycle, </a:t>
            </a:r>
            <a:r>
              <a:rPr kumimoji="1" lang="en-US" altLang="ja-JP" baseline="0" dirty="0" err="1" smtClean="0"/>
              <a:t>ArcA</a:t>
            </a:r>
            <a:r>
              <a:rPr kumimoji="1" lang="en-US" altLang="ja-JP" baseline="0" dirty="0" smtClean="0"/>
              <a:t> has been known.</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8</a:t>
            </a:fld>
            <a:endParaRPr kumimoji="1" lang="ja-JP" altLang="en-US"/>
          </a:p>
        </p:txBody>
      </p:sp>
    </p:spTree>
    <p:extLst>
      <p:ext uri="{BB962C8B-B14F-4D97-AF65-F5344CB8AC3E}">
        <p14:creationId xmlns:p14="http://schemas.microsoft.com/office/powerpoint/2010/main" val="100437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a:t>
            </a:r>
            <a:r>
              <a:rPr kumimoji="1" lang="en-US" altLang="ja-JP" baseline="0" dirty="0" smtClean="0"/>
              <a:t> I explain </a:t>
            </a:r>
            <a:r>
              <a:rPr kumimoji="1" lang="en-US" altLang="ja-JP" baseline="0" dirty="0" err="1" smtClean="0"/>
              <a:t>ArcAB</a:t>
            </a:r>
            <a:r>
              <a:rPr kumimoji="1" lang="en-US" altLang="ja-JP" baseline="0" dirty="0" smtClean="0"/>
              <a:t> two-component system in E. coli. When oxygen concentration is changed, </a:t>
            </a:r>
            <a:r>
              <a:rPr kumimoji="1" lang="en-US" altLang="ja-JP" baseline="0" dirty="0" err="1" smtClean="0"/>
              <a:t>ArcB</a:t>
            </a:r>
            <a:r>
              <a:rPr kumimoji="1" lang="en-US" altLang="ja-JP" baseline="0" dirty="0" smtClean="0"/>
              <a:t> sensor kinase catch it and it is in phosphorylated status. Phosphorylation modification is transferred into </a:t>
            </a:r>
            <a:r>
              <a:rPr kumimoji="1" lang="en-US" altLang="ja-JP" baseline="0" dirty="0" err="1" smtClean="0"/>
              <a:t>ArcA</a:t>
            </a:r>
            <a:r>
              <a:rPr kumimoji="1" lang="en-US" altLang="ja-JP" baseline="0" dirty="0" smtClean="0"/>
              <a:t> response regulator. Phosphorylated </a:t>
            </a:r>
            <a:r>
              <a:rPr kumimoji="1" lang="en-US" altLang="ja-JP" baseline="0" dirty="0" err="1" smtClean="0"/>
              <a:t>ArcA</a:t>
            </a:r>
            <a:r>
              <a:rPr kumimoji="1" lang="en-US" altLang="ja-JP" baseline="0" dirty="0" smtClean="0"/>
              <a:t> molecule will bind to DNA and modify several gene expressions as shown in here. Until now, gene disruption of </a:t>
            </a:r>
            <a:r>
              <a:rPr kumimoji="1" lang="en-US" altLang="ja-JP" baseline="0" dirty="0" err="1" smtClean="0"/>
              <a:t>arcA</a:t>
            </a:r>
            <a:r>
              <a:rPr kumimoji="1" lang="en-US" altLang="ja-JP" baseline="0" dirty="0" smtClean="0"/>
              <a:t> has been shown to enhance expression of genes on TCA cycle. As a result, carbon flux into TCA cycle will be increased. So, carbon flux control into TCA cycle is important for fermentation. On the other hand, gene amplification of </a:t>
            </a:r>
            <a:r>
              <a:rPr kumimoji="1" lang="en-US" altLang="ja-JP" baseline="0" dirty="0" err="1" smtClean="0"/>
              <a:t>arcA</a:t>
            </a:r>
            <a:r>
              <a:rPr kumimoji="1" lang="en-US" altLang="ja-JP" baseline="0" dirty="0" smtClean="0"/>
              <a:t> may not repress gene expression of genes on TCA cycle, because for DNA binding, phosphorylation is required. Simple increase of </a:t>
            </a:r>
            <a:r>
              <a:rPr kumimoji="1" lang="en-US" altLang="ja-JP" baseline="0" dirty="0" err="1" smtClean="0"/>
              <a:t>ArcA</a:t>
            </a:r>
            <a:r>
              <a:rPr kumimoji="1" lang="en-US" altLang="ja-JP" baseline="0" dirty="0" smtClean="0"/>
              <a:t> molecule may not lead phosphorylation. So, in this study, I tried to find out regulatory factor for repressing carbon flux into TCA cycle.  </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9</a:t>
            </a:fld>
            <a:endParaRPr kumimoji="1" lang="ja-JP" altLang="en-US"/>
          </a:p>
        </p:txBody>
      </p:sp>
    </p:spTree>
    <p:extLst>
      <p:ext uri="{BB962C8B-B14F-4D97-AF65-F5344CB8AC3E}">
        <p14:creationId xmlns:p14="http://schemas.microsoft.com/office/powerpoint/2010/main" val="238450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the beginning of this study, I reanalyzed previous</a:t>
            </a:r>
            <a:r>
              <a:rPr kumimoji="1" lang="en-US" altLang="ja-JP" baseline="0" dirty="0" smtClean="0"/>
              <a:t> DNA array data in </a:t>
            </a:r>
            <a:r>
              <a:rPr kumimoji="1" lang="en-US" altLang="ja-JP" baseline="0" dirty="0" err="1" smtClean="0">
                <a:latin typeface="Symbol" pitchFamily="18" charset="2"/>
              </a:rPr>
              <a:t>D</a:t>
            </a:r>
            <a:r>
              <a:rPr kumimoji="1" lang="en-US" altLang="ja-JP" baseline="0" dirty="0" err="1" smtClean="0"/>
              <a:t>arcA</a:t>
            </a:r>
            <a:r>
              <a:rPr kumimoji="1" lang="en-US" altLang="ja-JP" baseline="0" dirty="0" smtClean="0"/>
              <a:t> and </a:t>
            </a:r>
            <a:r>
              <a:rPr kumimoji="1" lang="en-US" altLang="ja-JP" baseline="0" dirty="0" err="1" smtClean="0"/>
              <a:t>DarcB</a:t>
            </a:r>
            <a:r>
              <a:rPr kumimoji="1" lang="en-US" altLang="ja-JP" baseline="0" dirty="0" smtClean="0"/>
              <a:t> strains. And I tried to confirm the agreement and disagreement in previous knowledge. We extracted 21 genes whose expression levels are increased in both </a:t>
            </a:r>
            <a:r>
              <a:rPr kumimoji="1" lang="en-US" altLang="ja-JP" baseline="0" dirty="0" err="1" smtClean="0"/>
              <a:t>DarcA</a:t>
            </a:r>
            <a:r>
              <a:rPr kumimoji="1" lang="en-US" altLang="ja-JP" baseline="0" dirty="0" smtClean="0"/>
              <a:t> and </a:t>
            </a:r>
            <a:r>
              <a:rPr kumimoji="1" lang="en-US" altLang="ja-JP" baseline="0" dirty="0" err="1" smtClean="0"/>
              <a:t>DarcB</a:t>
            </a:r>
            <a:r>
              <a:rPr kumimoji="1" lang="en-US" altLang="ja-JP" baseline="0" dirty="0" smtClean="0"/>
              <a:t> strains. Comparing this result with literature, only 9 genes have been known as </a:t>
            </a:r>
            <a:r>
              <a:rPr kumimoji="1" lang="en-US" altLang="ja-JP" baseline="0" dirty="0" err="1" smtClean="0"/>
              <a:t>ArcA</a:t>
            </a:r>
            <a:r>
              <a:rPr kumimoji="1" lang="en-US" altLang="ja-JP" baseline="0" dirty="0" smtClean="0"/>
              <a:t> </a:t>
            </a:r>
            <a:r>
              <a:rPr kumimoji="1" lang="en-US" altLang="ja-JP" baseline="0" dirty="0" err="1" smtClean="0"/>
              <a:t>regulon</a:t>
            </a:r>
            <a:r>
              <a:rPr kumimoji="1" lang="en-US" altLang="ja-JP" baseline="0" dirty="0" smtClean="0"/>
              <a:t>. That suggests unknown regulatory system will exist in E. coli. </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10</a:t>
            </a:fld>
            <a:endParaRPr kumimoji="1" lang="ja-JP" altLang="en-US"/>
          </a:p>
        </p:txBody>
      </p:sp>
    </p:spTree>
    <p:extLst>
      <p:ext uri="{BB962C8B-B14F-4D97-AF65-F5344CB8AC3E}">
        <p14:creationId xmlns:p14="http://schemas.microsoft.com/office/powerpoint/2010/main" val="1790969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I explain Gene network in this study. We</a:t>
            </a:r>
            <a:r>
              <a:rPr kumimoji="1" lang="en-US" altLang="ja-JP" baseline="0" dirty="0" smtClean="0"/>
              <a:t> tried to combine DNA expression data with sequence data. From upstream region of similar expression pattern genes, we found locally conserved sequence as shown in here. Genes with the same motif are to form network. This idea is very common. However, to find locally conserved sequence is not a easy task. </a:t>
            </a:r>
            <a:endParaRPr kumimoji="1" lang="ja-JP" altLang="en-US" dirty="0"/>
          </a:p>
        </p:txBody>
      </p:sp>
      <p:sp>
        <p:nvSpPr>
          <p:cNvPr id="5" name="スライド番号プレースホルダー 4"/>
          <p:cNvSpPr>
            <a:spLocks noGrp="1"/>
          </p:cNvSpPr>
          <p:nvPr>
            <p:ph type="sldNum" sz="quarter" idx="11"/>
          </p:nvPr>
        </p:nvSpPr>
        <p:spPr/>
        <p:txBody>
          <a:bodyPr/>
          <a:lstStyle/>
          <a:p>
            <a:fld id="{40EF4A86-84FE-4AF1-8E8F-25EE3B7CEABB}" type="slidenum">
              <a:rPr kumimoji="1" lang="ja-JP" altLang="en-US" smtClean="0"/>
              <a:t>11</a:t>
            </a:fld>
            <a:endParaRPr kumimoji="1" lang="ja-JP" altLang="en-US"/>
          </a:p>
        </p:txBody>
      </p:sp>
    </p:spTree>
    <p:extLst>
      <p:ext uri="{BB962C8B-B14F-4D97-AF65-F5344CB8AC3E}">
        <p14:creationId xmlns:p14="http://schemas.microsoft.com/office/powerpoint/2010/main" val="277866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fld id="{8194F7AE-23B7-49A4-95D9-D1B8424C5376}" type="datetime1">
              <a:rPr kumimoji="1" lang="ja-JP" altLang="en-US" smtClean="0"/>
              <a:t>2015/9/23</a:t>
            </a:fld>
            <a:endParaRPr kumimoji="1" lang="ja-JP" altLang="en-US"/>
          </a:p>
        </p:txBody>
      </p:sp>
      <p:sp>
        <p:nvSpPr>
          <p:cNvPr id="5" name="フッター プレースホルダー 4"/>
          <p:cNvSpPr>
            <a:spLocks noGrp="1"/>
          </p:cNvSpPr>
          <p:nvPr>
            <p:ph type="ftr" sz="quarter" idx="11"/>
          </p:nvPr>
        </p:nvSpPr>
        <p:spPr>
          <a:xfrm>
            <a:off x="2271408" y="6607742"/>
            <a:ext cx="5408240" cy="260226"/>
          </a:xfrm>
        </p:spPr>
        <p:txBody>
          <a:bodyPr/>
          <a:lstStyle>
            <a:lvl1pPr>
              <a:defRPr/>
            </a:lvl1pPr>
          </a:lstStyle>
          <a:p>
            <a:r>
              <a:rPr lang="en-US" altLang="ja-JP" dirty="0" smtClean="0"/>
              <a:t>Confidential, ATTORNEY-CLIENT PRIVILEGED MATERIAL</a:t>
            </a:r>
            <a:endParaRPr lang="ja-JP" altLang="en-US" dirty="0"/>
          </a:p>
        </p:txBody>
      </p:sp>
      <p:sp>
        <p:nvSpPr>
          <p:cNvPr id="6" name="スライド番号プレースホルダー 5"/>
          <p:cNvSpPr>
            <a:spLocks noGrp="1"/>
          </p:cNvSpPr>
          <p:nvPr>
            <p:ph type="sldNum" sz="quarter" idx="12"/>
          </p:nvPr>
        </p:nvSpPr>
        <p:spPr/>
        <p:txBody>
          <a:bodyPr/>
          <a:lstStyle>
            <a:lvl1pPr>
              <a:defRPr/>
            </a:lvl1pPr>
          </a:lstStyle>
          <a:p>
            <a:fld id="{5176CFF9-399C-423C-B639-25D68717852E}" type="slidenum">
              <a:rPr kumimoji="1" lang="ja-JP" altLang="en-US" smtClean="0"/>
              <a:t>‹#›</a:t>
            </a:fld>
            <a:endParaRPr kumimoji="1" lang="ja-JP" altLang="en-US"/>
          </a:p>
        </p:txBody>
      </p:sp>
    </p:spTree>
    <p:extLst>
      <p:ext uri="{BB962C8B-B14F-4D97-AF65-F5344CB8AC3E}">
        <p14:creationId xmlns:p14="http://schemas.microsoft.com/office/powerpoint/2010/main" val="332034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BCEBAA49-31B3-4287-9B8C-3CC60B56222A}" type="datetime1">
              <a:rPr kumimoji="1" lang="ja-JP" altLang="en-US" smtClean="0"/>
              <a:t>2015/9/23</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r>
              <a:rPr kumimoji="1" lang="en-US" altLang="ja-JP" smtClean="0"/>
              <a:t>Confidential, ATTORNEY-CLIENT PRIVILEGED MATERIAL</a:t>
            </a:r>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5176CFF9-399C-423C-B639-25D68717852E}" type="slidenum">
              <a:rPr kumimoji="1" lang="ja-JP" altLang="en-US" smtClean="0"/>
              <a:t>‹#›</a:t>
            </a:fld>
            <a:endParaRPr kumimoji="1" lang="ja-JP" altLang="en-US"/>
          </a:p>
        </p:txBody>
      </p:sp>
    </p:spTree>
    <p:extLst>
      <p:ext uri="{BB962C8B-B14F-4D97-AF65-F5344CB8AC3E}">
        <p14:creationId xmlns:p14="http://schemas.microsoft.com/office/powerpoint/2010/main" val="303906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78588" y="44450"/>
            <a:ext cx="2146300" cy="64801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925" y="44450"/>
            <a:ext cx="6291263" cy="64801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349BBE51-E544-4C04-B12D-C5A0F7E8CBF5}" type="datetime1">
              <a:rPr kumimoji="1" lang="ja-JP" altLang="en-US" smtClean="0"/>
              <a:t>2015/9/23</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r>
              <a:rPr kumimoji="1" lang="en-US" altLang="ja-JP" smtClean="0"/>
              <a:t>Confidential, ATTORNEY-CLIENT PRIVILEGED MATERIAL</a:t>
            </a:r>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5176CFF9-399C-423C-B639-25D68717852E}" type="slidenum">
              <a:rPr kumimoji="1" lang="ja-JP" altLang="en-US" smtClean="0"/>
              <a:t>‹#›</a:t>
            </a:fld>
            <a:endParaRPr kumimoji="1" lang="ja-JP" altLang="en-US"/>
          </a:p>
        </p:txBody>
      </p:sp>
    </p:spTree>
    <p:extLst>
      <p:ext uri="{BB962C8B-B14F-4D97-AF65-F5344CB8AC3E}">
        <p14:creationId xmlns:p14="http://schemas.microsoft.com/office/powerpoint/2010/main" val="27101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179512" y="765175"/>
            <a:ext cx="8784976" cy="57594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FA884550-44DC-4B93-869A-95C9196D0E6B}" type="datetime1">
              <a:rPr kumimoji="1" lang="ja-JP" altLang="en-US" smtClean="0"/>
              <a:t>2015/9/23</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r>
              <a:rPr kumimoji="1" lang="en-US" altLang="ja-JP" smtClean="0"/>
              <a:t>Confidential, ATTORNEY-CLIENT PRIVILEGED MATERIAL</a:t>
            </a:r>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5176CFF9-399C-423C-B639-25D68717852E}" type="slidenum">
              <a:rPr kumimoji="1" lang="ja-JP" altLang="en-US" smtClean="0"/>
              <a:t>‹#›</a:t>
            </a:fld>
            <a:endParaRPr kumimoji="1" lang="ja-JP" altLang="en-US"/>
          </a:p>
        </p:txBody>
      </p:sp>
    </p:spTree>
    <p:extLst>
      <p:ext uri="{BB962C8B-B14F-4D97-AF65-F5344CB8AC3E}">
        <p14:creationId xmlns:p14="http://schemas.microsoft.com/office/powerpoint/2010/main" val="14691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3DDDFB10-3613-430F-A261-A2ADE482A53C}" type="datetime1">
              <a:rPr kumimoji="1" lang="ja-JP" altLang="en-US" smtClean="0"/>
              <a:t>2015/9/23</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r>
              <a:rPr kumimoji="1" lang="en-US" altLang="ja-JP" smtClean="0"/>
              <a:t>Confidential, ATTORNEY-CLIENT PRIVILEGED MATERIAL</a:t>
            </a:r>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5176CFF9-399C-423C-B639-25D68717852E}" type="slidenum">
              <a:rPr kumimoji="1" lang="ja-JP" altLang="en-US" smtClean="0"/>
              <a:t>‹#›</a:t>
            </a:fld>
            <a:endParaRPr kumimoji="1" lang="ja-JP" altLang="en-US"/>
          </a:p>
        </p:txBody>
      </p:sp>
    </p:spTree>
    <p:extLst>
      <p:ext uri="{BB962C8B-B14F-4D97-AF65-F5344CB8AC3E}">
        <p14:creationId xmlns:p14="http://schemas.microsoft.com/office/powerpoint/2010/main" val="198006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95288" y="765175"/>
            <a:ext cx="4038600" cy="575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586288" y="765175"/>
            <a:ext cx="4038600" cy="575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40276515-7B77-4832-ADC9-D12FCC4A8FB2}" type="datetime1">
              <a:rPr kumimoji="1" lang="ja-JP" altLang="en-US" smtClean="0"/>
              <a:t>2015/9/23</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r>
              <a:rPr kumimoji="1" lang="en-US" altLang="ja-JP" smtClean="0"/>
              <a:t>Confidential, ATTORNEY-CLIENT PRIVILEGED MATERIAL</a:t>
            </a:r>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5176CFF9-399C-423C-B639-25D68717852E}" type="slidenum">
              <a:rPr kumimoji="1" lang="ja-JP" altLang="en-US" smtClean="0"/>
              <a:t>‹#›</a:t>
            </a:fld>
            <a:endParaRPr kumimoji="1" lang="ja-JP" altLang="en-US"/>
          </a:p>
        </p:txBody>
      </p:sp>
    </p:spTree>
    <p:extLst>
      <p:ext uri="{BB962C8B-B14F-4D97-AF65-F5344CB8AC3E}">
        <p14:creationId xmlns:p14="http://schemas.microsoft.com/office/powerpoint/2010/main" val="11980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AB712DC8-BA6E-4392-8BF9-8B125EAC6FA0}" type="datetime1">
              <a:rPr kumimoji="1" lang="ja-JP" altLang="en-US" smtClean="0"/>
              <a:t>2015/9/23</a:t>
            </a:fld>
            <a:endParaRPr kumimoji="1" lang="ja-JP" altLang="en-US"/>
          </a:p>
        </p:txBody>
      </p:sp>
      <p:sp>
        <p:nvSpPr>
          <p:cNvPr id="8" name="フッター プレースホルダー 7"/>
          <p:cNvSpPr>
            <a:spLocks noGrp="1"/>
          </p:cNvSpPr>
          <p:nvPr>
            <p:ph type="ftr" sz="quarter" idx="11"/>
          </p:nvPr>
        </p:nvSpPr>
        <p:spPr/>
        <p:txBody>
          <a:bodyPr/>
          <a:lstStyle>
            <a:lvl1pPr>
              <a:defRPr/>
            </a:lvl1pPr>
          </a:lstStyle>
          <a:p>
            <a:r>
              <a:rPr kumimoji="1" lang="en-US" altLang="ja-JP" smtClean="0"/>
              <a:t>Confidential, ATTORNEY-CLIENT PRIVILEGED MATERIAL</a:t>
            </a:r>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5176CFF9-399C-423C-B639-25D68717852E}" type="slidenum">
              <a:rPr kumimoji="1" lang="ja-JP" altLang="en-US" smtClean="0"/>
              <a:t>‹#›</a:t>
            </a:fld>
            <a:endParaRPr kumimoji="1" lang="ja-JP" altLang="en-US"/>
          </a:p>
        </p:txBody>
      </p:sp>
    </p:spTree>
    <p:extLst>
      <p:ext uri="{BB962C8B-B14F-4D97-AF65-F5344CB8AC3E}">
        <p14:creationId xmlns:p14="http://schemas.microsoft.com/office/powerpoint/2010/main" val="91259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F1E5EDE5-1F33-41F7-9494-704A64413DFB}" type="datetime1">
              <a:rPr kumimoji="1" lang="ja-JP" altLang="en-US" smtClean="0"/>
              <a:t>2015/9/23</a:t>
            </a:fld>
            <a:endParaRPr kumimoji="1" lang="ja-JP" altLang="en-US"/>
          </a:p>
        </p:txBody>
      </p:sp>
      <p:sp>
        <p:nvSpPr>
          <p:cNvPr id="4" name="フッター プレースホルダー 3"/>
          <p:cNvSpPr>
            <a:spLocks noGrp="1"/>
          </p:cNvSpPr>
          <p:nvPr>
            <p:ph type="ftr" sz="quarter" idx="11"/>
          </p:nvPr>
        </p:nvSpPr>
        <p:spPr/>
        <p:txBody>
          <a:bodyPr/>
          <a:lstStyle>
            <a:lvl1pPr>
              <a:defRPr/>
            </a:lvl1pPr>
          </a:lstStyle>
          <a:p>
            <a:r>
              <a:rPr kumimoji="1" lang="en-US" altLang="ja-JP" smtClean="0"/>
              <a:t>Confidential, ATTORNEY-CLIENT PRIVILEGED MATERIAL</a:t>
            </a:r>
            <a:endParaRPr kumimoji="1" lang="ja-JP" altLang="en-US"/>
          </a:p>
        </p:txBody>
      </p:sp>
      <p:sp>
        <p:nvSpPr>
          <p:cNvPr id="5" name="スライド番号プレースホルダー 4"/>
          <p:cNvSpPr>
            <a:spLocks noGrp="1"/>
          </p:cNvSpPr>
          <p:nvPr>
            <p:ph type="sldNum" sz="quarter" idx="12"/>
          </p:nvPr>
        </p:nvSpPr>
        <p:spPr/>
        <p:txBody>
          <a:bodyPr/>
          <a:lstStyle>
            <a:lvl1pPr>
              <a:defRPr/>
            </a:lvl1pPr>
          </a:lstStyle>
          <a:p>
            <a:fld id="{5176CFF9-399C-423C-B639-25D68717852E}" type="slidenum">
              <a:rPr kumimoji="1" lang="ja-JP" altLang="en-US" smtClean="0"/>
              <a:t>‹#›</a:t>
            </a:fld>
            <a:endParaRPr kumimoji="1" lang="ja-JP" altLang="en-US"/>
          </a:p>
        </p:txBody>
      </p:sp>
    </p:spTree>
    <p:extLst>
      <p:ext uri="{BB962C8B-B14F-4D97-AF65-F5344CB8AC3E}">
        <p14:creationId xmlns:p14="http://schemas.microsoft.com/office/powerpoint/2010/main" val="61177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4C479585-920B-4AE1-80E5-C8DF77C0B42C}" type="datetime1">
              <a:rPr kumimoji="1" lang="ja-JP" altLang="en-US" smtClean="0"/>
              <a:t>2015/9/23</a:t>
            </a:fld>
            <a:endParaRPr kumimoji="1" lang="ja-JP" altLang="en-US"/>
          </a:p>
        </p:txBody>
      </p:sp>
      <p:sp>
        <p:nvSpPr>
          <p:cNvPr id="3" name="フッター プレースホルダー 2"/>
          <p:cNvSpPr>
            <a:spLocks noGrp="1"/>
          </p:cNvSpPr>
          <p:nvPr>
            <p:ph type="ftr" sz="quarter" idx="11"/>
          </p:nvPr>
        </p:nvSpPr>
        <p:spPr/>
        <p:txBody>
          <a:bodyPr/>
          <a:lstStyle>
            <a:lvl1pPr>
              <a:defRPr/>
            </a:lvl1pPr>
          </a:lstStyle>
          <a:p>
            <a:r>
              <a:rPr kumimoji="1" lang="en-US" altLang="ja-JP" smtClean="0"/>
              <a:t>Confidential, ATTORNEY-CLIENT PRIVILEGED MATERIAL</a:t>
            </a:r>
            <a:endParaRPr kumimoji="1" lang="ja-JP" altLang="en-US"/>
          </a:p>
        </p:txBody>
      </p:sp>
      <p:sp>
        <p:nvSpPr>
          <p:cNvPr id="4" name="スライド番号プレースホルダー 3"/>
          <p:cNvSpPr>
            <a:spLocks noGrp="1"/>
          </p:cNvSpPr>
          <p:nvPr>
            <p:ph type="sldNum" sz="quarter" idx="12"/>
          </p:nvPr>
        </p:nvSpPr>
        <p:spPr/>
        <p:txBody>
          <a:bodyPr/>
          <a:lstStyle>
            <a:lvl1pPr>
              <a:defRPr/>
            </a:lvl1pPr>
          </a:lstStyle>
          <a:p>
            <a:fld id="{5176CFF9-399C-423C-B639-25D68717852E}" type="slidenum">
              <a:rPr kumimoji="1" lang="ja-JP" altLang="en-US" smtClean="0"/>
              <a:t>‹#›</a:t>
            </a:fld>
            <a:endParaRPr kumimoji="1" lang="ja-JP" altLang="en-US"/>
          </a:p>
        </p:txBody>
      </p:sp>
    </p:spTree>
    <p:extLst>
      <p:ext uri="{BB962C8B-B14F-4D97-AF65-F5344CB8AC3E}">
        <p14:creationId xmlns:p14="http://schemas.microsoft.com/office/powerpoint/2010/main" val="70694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72231"/>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67223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83428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E943A83-DE45-43B2-BB1C-6F5BFAF3808A}" type="datetime1">
              <a:rPr kumimoji="1" lang="ja-JP" altLang="en-US" smtClean="0"/>
              <a:t>2015/9/23</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r>
              <a:rPr kumimoji="1" lang="en-US" altLang="ja-JP" smtClean="0"/>
              <a:t>Confidential, ATTORNEY-CLIENT PRIVILEGED MATERIAL</a:t>
            </a:r>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5176CFF9-399C-423C-B639-25D68717852E}" type="slidenum">
              <a:rPr kumimoji="1" lang="ja-JP" altLang="en-US" smtClean="0"/>
              <a:t>‹#›</a:t>
            </a:fld>
            <a:endParaRPr kumimoji="1" lang="ja-JP" altLang="en-US"/>
          </a:p>
        </p:txBody>
      </p:sp>
    </p:spTree>
    <p:extLst>
      <p:ext uri="{BB962C8B-B14F-4D97-AF65-F5344CB8AC3E}">
        <p14:creationId xmlns:p14="http://schemas.microsoft.com/office/powerpoint/2010/main" val="45073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93772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74989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50445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212B657-6429-4BBF-ABF7-C90DCA711A5C}" type="datetime1">
              <a:rPr kumimoji="1" lang="ja-JP" altLang="en-US" smtClean="0"/>
              <a:t>2015/9/23</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r>
              <a:rPr kumimoji="1" lang="en-US" altLang="ja-JP" smtClean="0"/>
              <a:t>Confidential, ATTORNEY-CLIENT PRIVILEGED MATERIAL</a:t>
            </a:r>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5176CFF9-399C-423C-B639-25D68717852E}" type="slidenum">
              <a:rPr kumimoji="1" lang="ja-JP" altLang="en-US" smtClean="0"/>
              <a:t>‹#›</a:t>
            </a:fld>
            <a:endParaRPr kumimoji="1" lang="ja-JP" altLang="en-US"/>
          </a:p>
        </p:txBody>
      </p:sp>
    </p:spTree>
    <p:extLst>
      <p:ext uri="{BB962C8B-B14F-4D97-AF65-F5344CB8AC3E}">
        <p14:creationId xmlns:p14="http://schemas.microsoft.com/office/powerpoint/2010/main" val="338286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925" y="44450"/>
            <a:ext cx="792162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147" name="Rectangle 3"/>
          <p:cNvSpPr>
            <a:spLocks noGrp="1" noChangeArrowheads="1"/>
          </p:cNvSpPr>
          <p:nvPr>
            <p:ph type="body" idx="1"/>
          </p:nvPr>
        </p:nvSpPr>
        <p:spPr bwMode="auto">
          <a:xfrm>
            <a:off x="395288" y="765175"/>
            <a:ext cx="8229600"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148" name="Rectangle 4"/>
          <p:cNvSpPr>
            <a:spLocks noGrp="1" noChangeArrowheads="1"/>
          </p:cNvSpPr>
          <p:nvPr>
            <p:ph type="dt" sz="half" idx="2"/>
          </p:nvPr>
        </p:nvSpPr>
        <p:spPr bwMode="auto">
          <a:xfrm>
            <a:off x="34925" y="6597650"/>
            <a:ext cx="213360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58F42292-832E-49B9-A313-40D85A4724B0}" type="datetime1">
              <a:rPr kumimoji="1" lang="ja-JP" altLang="en-US" smtClean="0"/>
              <a:t>2015/9/23</a:t>
            </a:fld>
            <a:endParaRPr kumimoji="1" lang="ja-JP" altLang="en-US"/>
          </a:p>
        </p:txBody>
      </p:sp>
      <p:sp>
        <p:nvSpPr>
          <p:cNvPr id="6149" name="Rectangle 5"/>
          <p:cNvSpPr>
            <a:spLocks noGrp="1" noChangeArrowheads="1"/>
          </p:cNvSpPr>
          <p:nvPr>
            <p:ph type="ftr" sz="quarter" idx="3"/>
          </p:nvPr>
        </p:nvSpPr>
        <p:spPr bwMode="auto">
          <a:xfrm>
            <a:off x="2010776" y="6605265"/>
            <a:ext cx="5112568" cy="28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r>
              <a:rPr kumimoji="1" lang="en-US" altLang="ja-JP" smtClean="0"/>
              <a:t>Confidential, ATTORNEY-CLIENT PRIVILEGED MATERIAL</a:t>
            </a:r>
            <a:endParaRPr kumimoji="1" lang="ja-JP" altLang="en-US"/>
          </a:p>
        </p:txBody>
      </p:sp>
      <p:sp>
        <p:nvSpPr>
          <p:cNvPr id="6150" name="Rectangle 6"/>
          <p:cNvSpPr>
            <a:spLocks noGrp="1" noChangeArrowheads="1"/>
          </p:cNvSpPr>
          <p:nvPr>
            <p:ph type="sldNum" sz="quarter" idx="4"/>
          </p:nvPr>
        </p:nvSpPr>
        <p:spPr bwMode="auto">
          <a:xfrm>
            <a:off x="8558213" y="6589713"/>
            <a:ext cx="585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176CFF9-399C-423C-B639-25D68717852E}" type="slidenum">
              <a:rPr kumimoji="1" lang="ja-JP" altLang="en-US" smtClean="0"/>
              <a:t>‹#›</a:t>
            </a:fld>
            <a:endParaRPr kumimoji="1" lang="ja-JP" altLang="en-US"/>
          </a:p>
        </p:txBody>
      </p:sp>
      <p:pic>
        <p:nvPicPr>
          <p:cNvPr id="6151" name="Picture 7" descr="2_新スローガン付きCBロゴ_英文"/>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01000" y="0"/>
            <a:ext cx="1143000" cy="322263"/>
          </a:xfrm>
          <a:prstGeom prst="rect">
            <a:avLst/>
          </a:prstGeom>
          <a:noFill/>
          <a:extLst>
            <a:ext uri="{909E8E84-426E-40DD-AFC4-6F175D3DCCD1}">
              <a14:hiddenFill xmlns:a14="http://schemas.microsoft.com/office/drawing/2010/main">
                <a:solidFill>
                  <a:srgbClr val="FFFFFF"/>
                </a:solidFill>
              </a14:hiddenFill>
            </a:ext>
          </a:extLst>
        </p:spPr>
      </p:pic>
      <p:sp>
        <p:nvSpPr>
          <p:cNvPr id="6152" name="Line 8"/>
          <p:cNvSpPr>
            <a:spLocks noChangeShapeType="1"/>
          </p:cNvSpPr>
          <p:nvPr/>
        </p:nvSpPr>
        <p:spPr bwMode="auto">
          <a:xfrm>
            <a:off x="0" y="620713"/>
            <a:ext cx="9144000" cy="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fontAlgn="base" hangingPunct="1">
        <a:spcBef>
          <a:spcPct val="0"/>
        </a:spcBef>
        <a:spcAft>
          <a:spcPct val="0"/>
        </a:spcAft>
        <a:defRPr kumimoji="1" sz="3200">
          <a:solidFill>
            <a:schemeClr val="tx2"/>
          </a:solidFill>
          <a:latin typeface="+mj-lt"/>
          <a:ea typeface="+mj-ea"/>
          <a:cs typeface="+mj-cs"/>
        </a:defRPr>
      </a:lvl1pPr>
      <a:lvl2pPr algn="ctr" rtl="0" eaLnBrk="1" fontAlgn="base" hangingPunct="1">
        <a:spcBef>
          <a:spcPct val="0"/>
        </a:spcBef>
        <a:spcAft>
          <a:spcPct val="0"/>
        </a:spcAft>
        <a:defRPr kumimoji="1" sz="3200">
          <a:solidFill>
            <a:schemeClr val="tx2"/>
          </a:solidFill>
          <a:latin typeface="Arial" charset="0"/>
          <a:ea typeface="ＭＳ Ｐゴシック" charset="-128"/>
        </a:defRPr>
      </a:lvl2pPr>
      <a:lvl3pPr algn="ctr" rtl="0" eaLnBrk="1" fontAlgn="base" hangingPunct="1">
        <a:spcBef>
          <a:spcPct val="0"/>
        </a:spcBef>
        <a:spcAft>
          <a:spcPct val="0"/>
        </a:spcAft>
        <a:defRPr kumimoji="1" sz="3200">
          <a:solidFill>
            <a:schemeClr val="tx2"/>
          </a:solidFill>
          <a:latin typeface="Arial" charset="0"/>
          <a:ea typeface="ＭＳ Ｐゴシック" charset="-128"/>
        </a:defRPr>
      </a:lvl3pPr>
      <a:lvl4pPr algn="ctr" rtl="0" eaLnBrk="1" fontAlgn="base" hangingPunct="1">
        <a:spcBef>
          <a:spcPct val="0"/>
        </a:spcBef>
        <a:spcAft>
          <a:spcPct val="0"/>
        </a:spcAft>
        <a:defRPr kumimoji="1" sz="3200">
          <a:solidFill>
            <a:schemeClr val="tx2"/>
          </a:solidFill>
          <a:latin typeface="Arial" charset="0"/>
          <a:ea typeface="ＭＳ Ｐゴシック" charset="-128"/>
        </a:defRPr>
      </a:lvl4pPr>
      <a:lvl5pPr algn="ctr" rtl="0" eaLnBrk="1" fontAlgn="base" hangingPunct="1">
        <a:spcBef>
          <a:spcPct val="0"/>
        </a:spcBef>
        <a:spcAft>
          <a:spcPct val="0"/>
        </a:spcAft>
        <a:defRPr kumimoji="1" sz="32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32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32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32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32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000">
          <a:solidFill>
            <a:schemeClr val="tx1"/>
          </a:solidFill>
          <a:latin typeface="+mn-lt"/>
          <a:ea typeface="+mn-ea"/>
        </a:defRPr>
      </a:lvl2pPr>
      <a:lvl3pPr marL="1143000" indent="-228600" algn="l" rtl="0" eaLnBrk="1" fontAlgn="base" hangingPunct="1">
        <a:spcBef>
          <a:spcPct val="20000"/>
        </a:spcBef>
        <a:spcAft>
          <a:spcPct val="0"/>
        </a:spcAft>
        <a:buChar char="•"/>
        <a:defRPr kumimoji="1">
          <a:solidFill>
            <a:schemeClr val="tx1"/>
          </a:solidFill>
          <a:latin typeface="+mn-lt"/>
          <a:ea typeface="+mn-ea"/>
        </a:defRPr>
      </a:lvl3pPr>
      <a:lvl4pPr marL="1600200" indent="-228600" algn="l" rtl="0" eaLnBrk="1" fontAlgn="base" hangingPunct="1">
        <a:spcBef>
          <a:spcPct val="20000"/>
        </a:spcBef>
        <a:spcAft>
          <a:spcPct val="0"/>
        </a:spcAft>
        <a:buChar char="–"/>
        <a:defRPr kumimoji="1" sz="1600">
          <a:solidFill>
            <a:schemeClr val="tx1"/>
          </a:solidFill>
          <a:latin typeface="+mn-lt"/>
          <a:ea typeface="+mn-ea"/>
        </a:defRPr>
      </a:lvl4pPr>
      <a:lvl5pPr marL="2057400" indent="-228600" algn="l" rtl="0" eaLnBrk="1" fontAlgn="base" hangingPunct="1">
        <a:spcBef>
          <a:spcPct val="20000"/>
        </a:spcBef>
        <a:spcAft>
          <a:spcPct val="0"/>
        </a:spcAft>
        <a:buChar char="»"/>
        <a:defRPr kumimoji="1" sz="1400">
          <a:solidFill>
            <a:schemeClr val="tx1"/>
          </a:solidFill>
          <a:latin typeface="+mn-lt"/>
          <a:ea typeface="+mn-ea"/>
        </a:defRPr>
      </a:lvl5pPr>
      <a:lvl6pPr marL="2514600" indent="-228600" algn="l" rtl="0" eaLnBrk="1" fontAlgn="base" hangingPunct="1">
        <a:spcBef>
          <a:spcPct val="20000"/>
        </a:spcBef>
        <a:spcAft>
          <a:spcPct val="0"/>
        </a:spcAft>
        <a:buChar char="»"/>
        <a:defRPr kumimoji="1" sz="1400">
          <a:solidFill>
            <a:schemeClr val="tx1"/>
          </a:solidFill>
          <a:latin typeface="+mn-lt"/>
          <a:ea typeface="+mn-ea"/>
        </a:defRPr>
      </a:lvl6pPr>
      <a:lvl7pPr marL="2971800" indent="-228600" algn="l" rtl="0" eaLnBrk="1" fontAlgn="base" hangingPunct="1">
        <a:spcBef>
          <a:spcPct val="20000"/>
        </a:spcBef>
        <a:spcAft>
          <a:spcPct val="0"/>
        </a:spcAft>
        <a:buChar char="»"/>
        <a:defRPr kumimoji="1" sz="1400">
          <a:solidFill>
            <a:schemeClr val="tx1"/>
          </a:solidFill>
          <a:latin typeface="+mn-lt"/>
          <a:ea typeface="+mn-ea"/>
        </a:defRPr>
      </a:lvl7pPr>
      <a:lvl8pPr marL="3429000" indent="-228600" algn="l" rtl="0" eaLnBrk="1" fontAlgn="base" hangingPunct="1">
        <a:spcBef>
          <a:spcPct val="20000"/>
        </a:spcBef>
        <a:spcAft>
          <a:spcPct val="0"/>
        </a:spcAft>
        <a:buChar char="»"/>
        <a:defRPr kumimoji="1" sz="1400">
          <a:solidFill>
            <a:schemeClr val="tx1"/>
          </a:solidFill>
          <a:latin typeface="+mn-lt"/>
          <a:ea typeface="+mn-ea"/>
        </a:defRPr>
      </a:lvl8pPr>
      <a:lvl9pPr marL="3886200" indent="-228600"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image" Target="../media/image7.png"/><Relationship Id="rId10" Type="http://schemas.openxmlformats.org/officeDocument/2006/relationships/image" Target="../media/image5.emf"/><Relationship Id="rId4" Type="http://schemas.openxmlformats.org/officeDocument/2006/relationships/image" Target="../media/image6.png"/><Relationship Id="rId9"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europe.pharmaceuticalconferenc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OMICS Group</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a:t>OMICS Group is an amalgamation of </a:t>
            </a:r>
            <a:r>
              <a:rPr lang="en-US" dirty="0">
                <a:hlinkClick r:id="rId2"/>
              </a:rPr>
              <a:t>Open Access </a:t>
            </a:r>
            <a:r>
              <a:rPr lang="en-US" dirty="0" smtClean="0">
                <a:hlinkClick r:id="rId2"/>
              </a:rPr>
              <a:t>Publications</a:t>
            </a:r>
            <a:r>
              <a:rPr lang="en-US" dirty="0" smtClean="0"/>
              <a:t> </a:t>
            </a:r>
            <a:r>
              <a:rPr lang="en-US" dirty="0"/>
              <a:t>and worldwide international science conferences and events. Established in the year 2007 with the sole aim of making the information on Sciences and technology ‘Open Access’, OMICS Group publishes 500 online open access </a:t>
            </a:r>
            <a:r>
              <a:rPr lang="en-US" dirty="0">
                <a:hlinkClick r:id="rId3"/>
              </a:rPr>
              <a:t>scholarly journals </a:t>
            </a:r>
            <a:r>
              <a:rPr lang="en-US" dirty="0"/>
              <a:t>in all aspects </a:t>
            </a:r>
            <a:r>
              <a:rPr lang="en-US" dirty="0" smtClean="0"/>
              <a:t>of Science, Engineering, Management </a:t>
            </a:r>
            <a:r>
              <a:rPr lang="en-US" dirty="0"/>
              <a:t>and Technology </a:t>
            </a:r>
            <a:r>
              <a:rPr lang="en-US" dirty="0" smtClean="0"/>
              <a:t>journals. </a:t>
            </a:r>
            <a:r>
              <a:rPr lang="en-US"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a:hlinkClick r:id="rId4"/>
              </a:rPr>
              <a:t>International conferences</a:t>
            </a:r>
            <a:r>
              <a:rPr lang="en-US" dirty="0"/>
              <a:t> annually across the globe, where knowledge transfer takes place through debates, round table discussions, poster presentations, workshops, symposia and exhibitions.</a:t>
            </a:r>
          </a:p>
        </p:txBody>
      </p:sp>
    </p:spTree>
    <p:extLst>
      <p:ext uri="{BB962C8B-B14F-4D97-AF65-F5344CB8AC3E}">
        <p14:creationId xmlns:p14="http://schemas.microsoft.com/office/powerpoint/2010/main" val="185860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DNA array data analysis</a:t>
            </a:r>
            <a:endParaRPr kumimoji="1" lang="ja-JP" altLang="en-US" dirty="0"/>
          </a:p>
        </p:txBody>
      </p:sp>
      <p:sp>
        <p:nvSpPr>
          <p:cNvPr id="5" name="Text Box 11"/>
          <p:cNvSpPr txBox="1">
            <a:spLocks noChangeArrowheads="1"/>
          </p:cNvSpPr>
          <p:nvPr/>
        </p:nvSpPr>
        <p:spPr bwMode="auto">
          <a:xfrm>
            <a:off x="1583319" y="1124744"/>
            <a:ext cx="702112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dirty="0" smtClean="0"/>
              <a:t>【DNA</a:t>
            </a:r>
            <a:r>
              <a:rPr lang="ja-JP" altLang="en-US" dirty="0" smtClean="0"/>
              <a:t> </a:t>
            </a:r>
            <a:r>
              <a:rPr lang="en-US" altLang="ja-JP" dirty="0" smtClean="0"/>
              <a:t>array data analysis</a:t>
            </a:r>
            <a:r>
              <a:rPr lang="ja-JP" altLang="en-US" dirty="0"/>
              <a:t> </a:t>
            </a:r>
            <a:r>
              <a:rPr lang="en-US" altLang="ja-JP" dirty="0" smtClean="0"/>
              <a:t>result】</a:t>
            </a:r>
            <a:endParaRPr lang="en-US" altLang="ja-JP" dirty="0"/>
          </a:p>
          <a:p>
            <a:r>
              <a:rPr lang="en-US" altLang="ja-JP" dirty="0" smtClean="0"/>
              <a:t>By data analysis of </a:t>
            </a:r>
            <a:r>
              <a:rPr lang="en-US" altLang="ja-JP" dirty="0" err="1" smtClean="0">
                <a:latin typeface="Symbol" pitchFamily="18" charset="2"/>
              </a:rPr>
              <a:t>D</a:t>
            </a:r>
            <a:r>
              <a:rPr lang="en-US" altLang="ja-JP" i="1" dirty="0" err="1" smtClean="0"/>
              <a:t>arcA</a:t>
            </a:r>
            <a:r>
              <a:rPr lang="en-US" altLang="ja-JP" dirty="0" smtClean="0"/>
              <a:t> and </a:t>
            </a:r>
            <a:r>
              <a:rPr lang="en-US" altLang="ja-JP" dirty="0" err="1" smtClean="0">
                <a:latin typeface="Symbol" pitchFamily="18" charset="2"/>
              </a:rPr>
              <a:t>D</a:t>
            </a:r>
            <a:r>
              <a:rPr lang="en-US" altLang="ja-JP" i="1" dirty="0" err="1" smtClean="0"/>
              <a:t>arcB</a:t>
            </a:r>
            <a:r>
              <a:rPr lang="en-US" altLang="ja-JP" dirty="0" smtClean="0"/>
              <a:t> gene in </a:t>
            </a:r>
            <a:r>
              <a:rPr lang="en-US" altLang="ja-JP" sz="1800" i="1" dirty="0" smtClean="0"/>
              <a:t>E</a:t>
            </a:r>
            <a:r>
              <a:rPr lang="en-US" altLang="ja-JP" sz="1800" i="1" dirty="0"/>
              <a:t>. </a:t>
            </a:r>
            <a:r>
              <a:rPr lang="en-US" altLang="ja-JP" sz="1800" i="1" dirty="0" smtClean="0"/>
              <a:t>coli</a:t>
            </a:r>
            <a:r>
              <a:rPr lang="en-US" altLang="ja-JP" sz="1800" baseline="30000" dirty="0" smtClean="0"/>
              <a:t>1)</a:t>
            </a:r>
            <a:r>
              <a:rPr lang="en-US" altLang="ja-JP" sz="1800" dirty="0" smtClean="0"/>
              <a:t>,  we extracted</a:t>
            </a:r>
          </a:p>
          <a:p>
            <a:r>
              <a:rPr lang="en-US" altLang="ja-JP" sz="1800" dirty="0" smtClean="0"/>
              <a:t>genes whose expression are negatively regulated by </a:t>
            </a:r>
            <a:r>
              <a:rPr lang="en-US" altLang="ja-JP" sz="1800" dirty="0" err="1" smtClean="0"/>
              <a:t>ArcA</a:t>
            </a:r>
            <a:r>
              <a:rPr lang="en-US" altLang="ja-JP" sz="1800" dirty="0" smtClean="0"/>
              <a:t>. </a:t>
            </a:r>
            <a:endParaRPr lang="ja-JP" altLang="en-US" sz="1800" dirty="0"/>
          </a:p>
        </p:txBody>
      </p:sp>
      <p:sp>
        <p:nvSpPr>
          <p:cNvPr id="6" name="Text Box 13"/>
          <p:cNvSpPr txBox="1">
            <a:spLocks noChangeArrowheads="1"/>
          </p:cNvSpPr>
          <p:nvPr/>
        </p:nvSpPr>
        <p:spPr bwMode="auto">
          <a:xfrm>
            <a:off x="1637953" y="2636912"/>
            <a:ext cx="732653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dirty="0" smtClean="0"/>
              <a:t>【Result】</a:t>
            </a:r>
            <a:endParaRPr lang="en-US" altLang="ja-JP" dirty="0"/>
          </a:p>
          <a:p>
            <a:r>
              <a:rPr lang="en-US" altLang="ja-JP" sz="1800" dirty="0" smtClean="0"/>
              <a:t>Among 21 genes whose expression levels were increased, only 9 </a:t>
            </a:r>
            <a:r>
              <a:rPr lang="en-US" altLang="ja-JP" dirty="0"/>
              <a:t>genes (</a:t>
            </a:r>
            <a:r>
              <a:rPr lang="en-US" altLang="ja-JP" i="1" dirty="0" err="1"/>
              <a:t>lpdA</a:t>
            </a:r>
            <a:r>
              <a:rPr lang="en-US" altLang="ja-JP" dirty="0"/>
              <a:t>, </a:t>
            </a:r>
            <a:r>
              <a:rPr lang="en-US" altLang="ja-JP" i="1" dirty="0" err="1"/>
              <a:t>acnB</a:t>
            </a:r>
            <a:r>
              <a:rPr lang="en-US" altLang="ja-JP" i="1" dirty="0"/>
              <a:t>,</a:t>
            </a:r>
            <a:r>
              <a:rPr lang="en-US" altLang="ja-JP" dirty="0"/>
              <a:t> </a:t>
            </a:r>
            <a:r>
              <a:rPr lang="en-US" altLang="ja-JP" i="1" dirty="0" err="1"/>
              <a:t>gltA</a:t>
            </a:r>
            <a:r>
              <a:rPr lang="en-US" altLang="ja-JP" dirty="0"/>
              <a:t>, </a:t>
            </a:r>
            <a:r>
              <a:rPr lang="en-US" altLang="ja-JP" i="1" dirty="0" err="1"/>
              <a:t>sdhCB,sucCD</a:t>
            </a:r>
            <a:r>
              <a:rPr lang="en-US" altLang="ja-JP" dirty="0"/>
              <a:t>, </a:t>
            </a:r>
            <a:r>
              <a:rPr lang="en-US" altLang="ja-JP" i="1" dirty="0" err="1"/>
              <a:t>icdA</a:t>
            </a:r>
            <a:r>
              <a:rPr lang="en-US" altLang="ja-JP" i="1" dirty="0"/>
              <a:t>,</a:t>
            </a:r>
            <a:r>
              <a:rPr lang="en-US" altLang="ja-JP" dirty="0"/>
              <a:t> </a:t>
            </a:r>
            <a:r>
              <a:rPr lang="en-US" altLang="ja-JP" dirty="0" smtClean="0"/>
              <a:t>and </a:t>
            </a:r>
            <a:r>
              <a:rPr lang="en-US" altLang="ja-JP" i="1" dirty="0" err="1" smtClean="0"/>
              <a:t>glcB</a:t>
            </a:r>
            <a:r>
              <a:rPr lang="en-US" altLang="ja-JP" dirty="0"/>
              <a:t>) </a:t>
            </a:r>
            <a:r>
              <a:rPr lang="en-US" altLang="ja-JP" dirty="0" smtClean="0"/>
              <a:t>have </a:t>
            </a:r>
            <a:r>
              <a:rPr lang="en-US" altLang="ja-JP" sz="1800" dirty="0" smtClean="0"/>
              <a:t>been known as </a:t>
            </a:r>
            <a:r>
              <a:rPr lang="en-US" altLang="ja-JP" sz="1800" dirty="0" err="1" smtClean="0"/>
              <a:t>ArcA</a:t>
            </a:r>
            <a:r>
              <a:rPr lang="en-US" altLang="ja-JP" sz="1800" dirty="0" smtClean="0"/>
              <a:t> </a:t>
            </a:r>
            <a:r>
              <a:rPr lang="en-US" altLang="ja-JP" sz="1800" dirty="0" err="1" smtClean="0"/>
              <a:t>regulon</a:t>
            </a:r>
            <a:r>
              <a:rPr lang="en-US" altLang="ja-JP" sz="1800" dirty="0" smtClean="0"/>
              <a:t>. </a:t>
            </a:r>
            <a:r>
              <a:rPr lang="en-US" altLang="ja-JP" dirty="0" smtClean="0"/>
              <a:t>We observed the increase of expression levels due to unknown regulation system.</a:t>
            </a:r>
            <a:endParaRPr lang="en-US" altLang="ja-JP" sz="1800" dirty="0" smtClean="0"/>
          </a:p>
        </p:txBody>
      </p:sp>
      <p:grpSp>
        <p:nvGrpSpPr>
          <p:cNvPr id="7" name="グループ化 6"/>
          <p:cNvGrpSpPr/>
          <p:nvPr/>
        </p:nvGrpSpPr>
        <p:grpSpPr>
          <a:xfrm>
            <a:off x="155104" y="1463152"/>
            <a:ext cx="1752600" cy="21336000"/>
            <a:chOff x="0" y="762000"/>
            <a:chExt cx="1752600" cy="21336000"/>
          </a:xfrm>
        </p:grpSpPr>
        <p:grpSp>
          <p:nvGrpSpPr>
            <p:cNvPr id="8" name="Group 2"/>
            <p:cNvGrpSpPr>
              <a:grpSpLocks/>
            </p:cNvGrpSpPr>
            <p:nvPr/>
          </p:nvGrpSpPr>
          <p:grpSpPr bwMode="auto">
            <a:xfrm>
              <a:off x="152400" y="781050"/>
              <a:ext cx="1143000" cy="21316950"/>
              <a:chOff x="96" y="672"/>
              <a:chExt cx="720" cy="13428"/>
            </a:xfrm>
          </p:grpSpPr>
          <p:pic>
            <p:nvPicPr>
              <p:cNvPr id="16" name="Picture 3" descr="ArcAB7_2_K_G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768"/>
                <a:ext cx="654" cy="13332"/>
              </a:xfrm>
              <a:prstGeom prst="rect">
                <a:avLst/>
              </a:prstGeom>
              <a:noFill/>
              <a:extLst>
                <a:ext uri="{909E8E84-426E-40DD-AFC4-6F175D3DCCD1}">
                  <a14:hiddenFill xmlns:a14="http://schemas.microsoft.com/office/drawing/2010/main">
                    <a:solidFill>
                      <a:srgbClr val="FFFFFF"/>
                    </a:solidFill>
                  </a14:hiddenFill>
                </a:ext>
              </a:extLst>
            </p:spPr>
          </p:pic>
          <p:sp useBgFill="1">
            <p:nvSpPr>
              <p:cNvPr id="17" name="Rectangle 4"/>
              <p:cNvSpPr>
                <a:spLocks noChangeArrowheads="1"/>
              </p:cNvSpPr>
              <p:nvPr/>
            </p:nvSpPr>
            <p:spPr bwMode="auto">
              <a:xfrm>
                <a:off x="96" y="672"/>
                <a:ext cx="576" cy="624"/>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useBgFill="1">
            <p:nvSpPr>
              <p:cNvPr id="18" name="Rectangle 5"/>
              <p:cNvSpPr>
                <a:spLocks noChangeArrowheads="1"/>
              </p:cNvSpPr>
              <p:nvPr/>
            </p:nvSpPr>
            <p:spPr bwMode="auto">
              <a:xfrm>
                <a:off x="144" y="3888"/>
                <a:ext cx="672" cy="624"/>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9" name="Text Box 6"/>
            <p:cNvSpPr txBox="1">
              <a:spLocks noChangeArrowheads="1"/>
            </p:cNvSpPr>
            <p:nvPr/>
          </p:nvSpPr>
          <p:spPr bwMode="auto">
            <a:xfrm rot="16200000">
              <a:off x="258762" y="1058863"/>
              <a:ext cx="625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i="1"/>
                <a:t>arcA</a:t>
              </a:r>
              <a:r>
                <a:rPr lang="en-US" altLang="ja-JP" sz="1600" baseline="30000"/>
                <a:t>-</a:t>
              </a:r>
            </a:p>
          </p:txBody>
        </p:sp>
        <p:sp>
          <p:nvSpPr>
            <p:cNvPr id="10" name="Text Box 7"/>
            <p:cNvSpPr txBox="1">
              <a:spLocks noChangeArrowheads="1"/>
            </p:cNvSpPr>
            <p:nvPr/>
          </p:nvSpPr>
          <p:spPr bwMode="auto">
            <a:xfrm rot="16200000">
              <a:off x="465137" y="1058863"/>
              <a:ext cx="625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i="1"/>
                <a:t>arcB</a:t>
              </a:r>
              <a:r>
                <a:rPr lang="en-US" altLang="ja-JP" sz="1600" baseline="30000"/>
                <a:t>-</a:t>
              </a:r>
            </a:p>
          </p:txBody>
        </p:sp>
        <p:sp>
          <p:nvSpPr>
            <p:cNvPr id="11" name="Text Box 8"/>
            <p:cNvSpPr txBox="1">
              <a:spLocks noChangeArrowheads="1"/>
            </p:cNvSpPr>
            <p:nvPr/>
          </p:nvSpPr>
          <p:spPr bwMode="auto">
            <a:xfrm rot="16200000">
              <a:off x="-15875" y="974725"/>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600" dirty="0"/>
                <a:t>control</a:t>
              </a:r>
              <a:endParaRPr lang="en-US" altLang="ja-JP" sz="1600" baseline="30000" dirty="0"/>
            </a:p>
          </p:txBody>
        </p:sp>
        <p:sp useBgFill="1">
          <p:nvSpPr>
            <p:cNvPr id="12" name="Rectangle 9"/>
            <p:cNvSpPr>
              <a:spLocks noChangeArrowheads="1"/>
            </p:cNvSpPr>
            <p:nvPr/>
          </p:nvSpPr>
          <p:spPr bwMode="auto">
            <a:xfrm>
              <a:off x="0" y="6267450"/>
              <a:ext cx="1752600" cy="26670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800">
                <a:ea typeface="ＭＳ Ｐゴシック" charset="-128"/>
              </a:endParaRPr>
            </a:p>
          </p:txBody>
        </p:sp>
        <p:sp>
          <p:nvSpPr>
            <p:cNvPr id="13" name="AutoShape 19"/>
            <p:cNvSpPr>
              <a:spLocks/>
            </p:cNvSpPr>
            <p:nvPr/>
          </p:nvSpPr>
          <p:spPr bwMode="auto">
            <a:xfrm rot="16200000">
              <a:off x="228600" y="1524000"/>
              <a:ext cx="228600" cy="228600"/>
            </a:xfrm>
            <a:prstGeom prst="rightBrace">
              <a:avLst>
                <a:gd name="adj1" fmla="val 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AutoShape 20"/>
            <p:cNvSpPr>
              <a:spLocks/>
            </p:cNvSpPr>
            <p:nvPr/>
          </p:nvSpPr>
          <p:spPr bwMode="auto">
            <a:xfrm rot="16200000">
              <a:off x="457200" y="1524000"/>
              <a:ext cx="228600" cy="228600"/>
            </a:xfrm>
            <a:prstGeom prst="rightBrace">
              <a:avLst>
                <a:gd name="adj1" fmla="val 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 name="AutoShape 21"/>
            <p:cNvSpPr>
              <a:spLocks/>
            </p:cNvSpPr>
            <p:nvPr/>
          </p:nvSpPr>
          <p:spPr bwMode="auto">
            <a:xfrm rot="16200000">
              <a:off x="685800" y="1524000"/>
              <a:ext cx="228600" cy="228600"/>
            </a:xfrm>
            <a:prstGeom prst="rightBrace">
              <a:avLst>
                <a:gd name="adj1" fmla="val 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9" name="テキスト ボックス 18"/>
          <p:cNvSpPr txBox="1"/>
          <p:nvPr/>
        </p:nvSpPr>
        <p:spPr>
          <a:xfrm>
            <a:off x="1691680" y="6237312"/>
            <a:ext cx="5150192" cy="369332"/>
          </a:xfrm>
          <a:prstGeom prst="rect">
            <a:avLst/>
          </a:prstGeom>
          <a:noFill/>
        </p:spPr>
        <p:txBody>
          <a:bodyPr wrap="none" rtlCol="0">
            <a:spAutoFit/>
          </a:bodyPr>
          <a:lstStyle/>
          <a:p>
            <a:r>
              <a:rPr lang="en-US" altLang="ja-JP" dirty="0" smtClean="0"/>
              <a:t>1) </a:t>
            </a:r>
            <a:r>
              <a:rPr lang="en-US" altLang="ja-JP" dirty="0" err="1"/>
              <a:t>Oshima</a:t>
            </a:r>
            <a:r>
              <a:rPr lang="en-US" altLang="ja-JP" dirty="0"/>
              <a:t>, T</a:t>
            </a:r>
            <a:r>
              <a:rPr lang="en-US" altLang="ja-JP" dirty="0" smtClean="0"/>
              <a:t>. et al., </a:t>
            </a:r>
            <a:r>
              <a:rPr lang="en-US" altLang="ja-JP" i="1" dirty="0" err="1" smtClean="0"/>
              <a:t>Mol</a:t>
            </a:r>
            <a:r>
              <a:rPr lang="en-US" altLang="ja-JP" i="1" dirty="0" smtClean="0"/>
              <a:t> </a:t>
            </a:r>
            <a:r>
              <a:rPr lang="en-US" altLang="ja-JP" i="1" dirty="0" err="1"/>
              <a:t>Microbiol</a:t>
            </a:r>
            <a:r>
              <a:rPr lang="en-US" altLang="ja-JP" dirty="0"/>
              <a:t>, </a:t>
            </a:r>
            <a:r>
              <a:rPr lang="en-US" altLang="ja-JP" b="1" dirty="0"/>
              <a:t>46</a:t>
            </a:r>
            <a:r>
              <a:rPr lang="en-US" altLang="ja-JP" dirty="0"/>
              <a:t>, </a:t>
            </a:r>
            <a:r>
              <a:rPr lang="en-US" altLang="ja-JP" dirty="0" smtClean="0"/>
              <a:t>281-291, 2002</a:t>
            </a:r>
            <a:endParaRPr lang="en-US" altLang="ja-JP" dirty="0"/>
          </a:p>
        </p:txBody>
      </p:sp>
      <p:sp>
        <p:nvSpPr>
          <p:cNvPr id="20" name="下矢印 19"/>
          <p:cNvSpPr/>
          <p:nvPr/>
        </p:nvSpPr>
        <p:spPr>
          <a:xfrm>
            <a:off x="4266776" y="2204864"/>
            <a:ext cx="522711" cy="380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1691680" y="4293096"/>
            <a:ext cx="7236296" cy="1827495"/>
            <a:chOff x="1691680" y="4293096"/>
            <a:chExt cx="7236296" cy="1827495"/>
          </a:xfrm>
        </p:grpSpPr>
        <p:sp>
          <p:nvSpPr>
            <p:cNvPr id="22" name="下矢印 21"/>
            <p:cNvSpPr/>
            <p:nvPr/>
          </p:nvSpPr>
          <p:spPr>
            <a:xfrm>
              <a:off x="4310644" y="4293096"/>
              <a:ext cx="522711" cy="3801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691680" y="4797152"/>
              <a:ext cx="7236296"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2000" dirty="0" smtClean="0"/>
                <a:t>【Working hypothesis】</a:t>
              </a:r>
            </a:p>
            <a:p>
              <a:r>
                <a:rPr lang="en-US" altLang="ja-JP" sz="2000" dirty="0" smtClean="0"/>
                <a:t>Through gene network analysis of these 21 genes, we may find out new regulation system involved in TCA cycle regulation. </a:t>
              </a:r>
              <a:endParaRPr kumimoji="1" lang="ja-JP" altLang="en-US" sz="2000" dirty="0"/>
            </a:p>
          </p:txBody>
        </p:sp>
      </p:grpSp>
    </p:spTree>
    <p:extLst>
      <p:ext uri="{BB962C8B-B14F-4D97-AF65-F5344CB8AC3E}">
        <p14:creationId xmlns:p14="http://schemas.microsoft.com/office/powerpoint/2010/main" val="148272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Gene network analysis</a:t>
            </a:r>
            <a:endParaRPr kumimoji="1" lang="ja-JP" altLang="en-US" dirty="0"/>
          </a:p>
        </p:txBody>
      </p:sp>
      <p:sp>
        <p:nvSpPr>
          <p:cNvPr id="61" name="Line 4"/>
          <p:cNvSpPr>
            <a:spLocks noChangeShapeType="1"/>
          </p:cNvSpPr>
          <p:nvPr/>
        </p:nvSpPr>
        <p:spPr bwMode="auto">
          <a:xfrm>
            <a:off x="381000" y="2002525"/>
            <a:ext cx="5486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2" name="Line 5"/>
          <p:cNvSpPr>
            <a:spLocks noChangeShapeType="1"/>
          </p:cNvSpPr>
          <p:nvPr/>
        </p:nvSpPr>
        <p:spPr bwMode="auto">
          <a:xfrm>
            <a:off x="381000" y="2459725"/>
            <a:ext cx="5486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3" name="Line 6"/>
          <p:cNvSpPr>
            <a:spLocks noChangeShapeType="1"/>
          </p:cNvSpPr>
          <p:nvPr/>
        </p:nvSpPr>
        <p:spPr bwMode="auto">
          <a:xfrm>
            <a:off x="381000" y="2916925"/>
            <a:ext cx="5486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4" name="Line 7"/>
          <p:cNvSpPr>
            <a:spLocks noChangeShapeType="1"/>
          </p:cNvSpPr>
          <p:nvPr/>
        </p:nvSpPr>
        <p:spPr bwMode="auto">
          <a:xfrm>
            <a:off x="381000" y="3374125"/>
            <a:ext cx="5486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5" name="Line 8"/>
          <p:cNvSpPr>
            <a:spLocks noChangeShapeType="1"/>
          </p:cNvSpPr>
          <p:nvPr/>
        </p:nvSpPr>
        <p:spPr bwMode="auto">
          <a:xfrm>
            <a:off x="381000" y="3831325"/>
            <a:ext cx="5486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6" name="Line 9"/>
          <p:cNvSpPr>
            <a:spLocks noChangeShapeType="1"/>
          </p:cNvSpPr>
          <p:nvPr/>
        </p:nvSpPr>
        <p:spPr bwMode="auto">
          <a:xfrm>
            <a:off x="1219200" y="2002525"/>
            <a:ext cx="228600" cy="0"/>
          </a:xfrm>
          <a:prstGeom prst="line">
            <a:avLst/>
          </a:prstGeom>
          <a:noFill/>
          <a:ln w="101600">
            <a:solidFill>
              <a:srgbClr val="C050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7" name="Line 10"/>
          <p:cNvSpPr>
            <a:spLocks noChangeShapeType="1"/>
          </p:cNvSpPr>
          <p:nvPr/>
        </p:nvSpPr>
        <p:spPr bwMode="auto">
          <a:xfrm>
            <a:off x="2057400" y="2459725"/>
            <a:ext cx="228600" cy="0"/>
          </a:xfrm>
          <a:prstGeom prst="line">
            <a:avLst/>
          </a:prstGeom>
          <a:noFill/>
          <a:ln w="101600">
            <a:solidFill>
              <a:srgbClr val="C050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8" name="Line 11"/>
          <p:cNvSpPr>
            <a:spLocks noChangeShapeType="1"/>
          </p:cNvSpPr>
          <p:nvPr/>
        </p:nvSpPr>
        <p:spPr bwMode="auto">
          <a:xfrm>
            <a:off x="2895600" y="2916925"/>
            <a:ext cx="228600" cy="0"/>
          </a:xfrm>
          <a:prstGeom prst="line">
            <a:avLst/>
          </a:prstGeom>
          <a:noFill/>
          <a:ln w="101600">
            <a:solidFill>
              <a:srgbClr val="C050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9" name="Line 12"/>
          <p:cNvSpPr>
            <a:spLocks noChangeShapeType="1"/>
          </p:cNvSpPr>
          <p:nvPr/>
        </p:nvSpPr>
        <p:spPr bwMode="auto">
          <a:xfrm>
            <a:off x="2209800" y="3374125"/>
            <a:ext cx="228600" cy="0"/>
          </a:xfrm>
          <a:prstGeom prst="line">
            <a:avLst/>
          </a:prstGeom>
          <a:noFill/>
          <a:ln w="101600">
            <a:solidFill>
              <a:srgbClr val="C050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0" name="Line 13"/>
          <p:cNvSpPr>
            <a:spLocks noChangeShapeType="1"/>
          </p:cNvSpPr>
          <p:nvPr/>
        </p:nvSpPr>
        <p:spPr bwMode="auto">
          <a:xfrm>
            <a:off x="3124200" y="3831325"/>
            <a:ext cx="228600" cy="0"/>
          </a:xfrm>
          <a:prstGeom prst="line">
            <a:avLst/>
          </a:prstGeom>
          <a:noFill/>
          <a:ln w="101600">
            <a:solidFill>
              <a:srgbClr val="C050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1" name="Line 14"/>
          <p:cNvSpPr>
            <a:spLocks noChangeShapeType="1"/>
          </p:cNvSpPr>
          <p:nvPr/>
        </p:nvSpPr>
        <p:spPr bwMode="auto">
          <a:xfrm>
            <a:off x="5867400" y="2002525"/>
            <a:ext cx="838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2" name="Line 15"/>
          <p:cNvSpPr>
            <a:spLocks noChangeShapeType="1"/>
          </p:cNvSpPr>
          <p:nvPr/>
        </p:nvSpPr>
        <p:spPr bwMode="auto">
          <a:xfrm>
            <a:off x="5867400" y="2459725"/>
            <a:ext cx="838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 name="Line 16"/>
          <p:cNvSpPr>
            <a:spLocks noChangeShapeType="1"/>
          </p:cNvSpPr>
          <p:nvPr/>
        </p:nvSpPr>
        <p:spPr bwMode="auto">
          <a:xfrm>
            <a:off x="5867400" y="2916925"/>
            <a:ext cx="838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4" name="Line 17"/>
          <p:cNvSpPr>
            <a:spLocks noChangeShapeType="1"/>
          </p:cNvSpPr>
          <p:nvPr/>
        </p:nvSpPr>
        <p:spPr bwMode="auto">
          <a:xfrm>
            <a:off x="5867400" y="3374125"/>
            <a:ext cx="838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5" name="Line 18"/>
          <p:cNvSpPr>
            <a:spLocks noChangeShapeType="1"/>
          </p:cNvSpPr>
          <p:nvPr/>
        </p:nvSpPr>
        <p:spPr bwMode="auto">
          <a:xfrm>
            <a:off x="5867400" y="3831325"/>
            <a:ext cx="838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6" name="Text Box 19"/>
          <p:cNvSpPr txBox="1">
            <a:spLocks noChangeArrowheads="1"/>
          </p:cNvSpPr>
          <p:nvPr/>
        </p:nvSpPr>
        <p:spPr bwMode="auto">
          <a:xfrm>
            <a:off x="6784975" y="1731062"/>
            <a:ext cx="98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a:ln>
                  <a:noFill/>
                </a:ln>
                <a:solidFill>
                  <a:sysClr val="windowText" lastClr="000000"/>
                </a:solidFill>
                <a:effectLst/>
                <a:uLnTx/>
                <a:uFillTx/>
              </a:rPr>
              <a:t>gene 1</a:t>
            </a:r>
          </a:p>
        </p:txBody>
      </p:sp>
      <p:sp>
        <p:nvSpPr>
          <p:cNvPr id="77" name="Text Box 20"/>
          <p:cNvSpPr txBox="1">
            <a:spLocks noChangeArrowheads="1"/>
          </p:cNvSpPr>
          <p:nvPr/>
        </p:nvSpPr>
        <p:spPr bwMode="auto">
          <a:xfrm>
            <a:off x="6804025" y="2189850"/>
            <a:ext cx="98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a:ln>
                  <a:noFill/>
                </a:ln>
                <a:solidFill>
                  <a:sysClr val="windowText" lastClr="000000"/>
                </a:solidFill>
                <a:effectLst/>
                <a:uLnTx/>
                <a:uFillTx/>
              </a:rPr>
              <a:t>gene 2</a:t>
            </a:r>
          </a:p>
        </p:txBody>
      </p:sp>
      <p:sp>
        <p:nvSpPr>
          <p:cNvPr id="78" name="Text Box 21"/>
          <p:cNvSpPr txBox="1">
            <a:spLocks noChangeArrowheads="1"/>
          </p:cNvSpPr>
          <p:nvPr/>
        </p:nvSpPr>
        <p:spPr bwMode="auto">
          <a:xfrm>
            <a:off x="6804025" y="2647050"/>
            <a:ext cx="98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a:ln>
                  <a:noFill/>
                </a:ln>
                <a:solidFill>
                  <a:sysClr val="windowText" lastClr="000000"/>
                </a:solidFill>
                <a:effectLst/>
                <a:uLnTx/>
                <a:uFillTx/>
              </a:rPr>
              <a:t>gene 3</a:t>
            </a:r>
          </a:p>
        </p:txBody>
      </p:sp>
      <p:sp>
        <p:nvSpPr>
          <p:cNvPr id="79" name="Text Box 22"/>
          <p:cNvSpPr txBox="1">
            <a:spLocks noChangeArrowheads="1"/>
          </p:cNvSpPr>
          <p:nvPr/>
        </p:nvSpPr>
        <p:spPr bwMode="auto">
          <a:xfrm>
            <a:off x="6804025" y="3053450"/>
            <a:ext cx="98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a:ln>
                  <a:noFill/>
                </a:ln>
                <a:solidFill>
                  <a:sysClr val="windowText" lastClr="000000"/>
                </a:solidFill>
                <a:effectLst/>
                <a:uLnTx/>
                <a:uFillTx/>
              </a:rPr>
              <a:t>gene 4</a:t>
            </a:r>
          </a:p>
        </p:txBody>
      </p:sp>
      <p:sp>
        <p:nvSpPr>
          <p:cNvPr id="80" name="Text Box 23"/>
          <p:cNvSpPr txBox="1">
            <a:spLocks noChangeArrowheads="1"/>
          </p:cNvSpPr>
          <p:nvPr/>
        </p:nvSpPr>
        <p:spPr bwMode="auto">
          <a:xfrm>
            <a:off x="6804025" y="3556687"/>
            <a:ext cx="987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a:ln>
                  <a:noFill/>
                </a:ln>
                <a:solidFill>
                  <a:sysClr val="windowText" lastClr="000000"/>
                </a:solidFill>
                <a:effectLst/>
                <a:uLnTx/>
                <a:uFillTx/>
              </a:rPr>
              <a:t>gene 5</a:t>
            </a:r>
          </a:p>
        </p:txBody>
      </p:sp>
      <p:sp>
        <p:nvSpPr>
          <p:cNvPr id="81" name="AutoShape 24"/>
          <p:cNvSpPr>
            <a:spLocks/>
          </p:cNvSpPr>
          <p:nvPr/>
        </p:nvSpPr>
        <p:spPr bwMode="auto">
          <a:xfrm rot="16200000" flipV="1">
            <a:off x="6623843" y="593619"/>
            <a:ext cx="576263" cy="2089150"/>
          </a:xfrm>
          <a:prstGeom prst="rightBrace">
            <a:avLst>
              <a:gd name="adj1" fmla="val 30211"/>
              <a:gd name="adj2" fmla="val 50000"/>
            </a:avLst>
          </a:pr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2" name="Text Box 25"/>
          <p:cNvSpPr txBox="1">
            <a:spLocks noChangeArrowheads="1"/>
          </p:cNvSpPr>
          <p:nvPr/>
        </p:nvSpPr>
        <p:spPr bwMode="auto">
          <a:xfrm>
            <a:off x="5652765" y="980728"/>
            <a:ext cx="2951683" cy="36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ysClr val="windowText" lastClr="000000"/>
                </a:solidFill>
                <a:effectLst/>
                <a:uLnTx/>
                <a:uFillTx/>
              </a:rPr>
              <a:t>Similar expression pattern</a:t>
            </a: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83" name="AutoShape 26"/>
          <p:cNvSpPr>
            <a:spLocks/>
          </p:cNvSpPr>
          <p:nvPr/>
        </p:nvSpPr>
        <p:spPr bwMode="auto">
          <a:xfrm rot="16200000" flipV="1">
            <a:off x="2771775" y="-1026425"/>
            <a:ext cx="576263" cy="5329237"/>
          </a:xfrm>
          <a:prstGeom prst="rightBrace">
            <a:avLst>
              <a:gd name="adj1" fmla="val 77066"/>
              <a:gd name="adj2" fmla="val 50000"/>
            </a:avLst>
          </a:pr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4" name="Text Box 27"/>
          <p:cNvSpPr txBox="1">
            <a:spLocks noChangeArrowheads="1"/>
          </p:cNvSpPr>
          <p:nvPr/>
        </p:nvSpPr>
        <p:spPr bwMode="auto">
          <a:xfrm>
            <a:off x="1115616" y="980729"/>
            <a:ext cx="35830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kern="0" dirty="0" smtClean="0">
                <a:solidFill>
                  <a:sysClr val="windowText" lastClr="000000"/>
                </a:solidFill>
              </a:rPr>
              <a:t>Upstream of initial codon (</a:t>
            </a:r>
            <a:r>
              <a:rPr kumimoji="0" lang="en-US" altLang="ja-JP" sz="1800" b="0" i="0" u="none" strike="noStrike" kern="0" cap="none" spc="0" normalizeH="0" baseline="0" noProof="0" dirty="0" smtClean="0">
                <a:ln>
                  <a:noFill/>
                </a:ln>
                <a:solidFill>
                  <a:sysClr val="windowText" lastClr="000000"/>
                </a:solidFill>
                <a:effectLst/>
                <a:uLnTx/>
                <a:uFillTx/>
              </a:rPr>
              <a:t>500bp)</a:t>
            </a: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85" name="Text Box 28"/>
          <p:cNvSpPr txBox="1">
            <a:spLocks noChangeArrowheads="1"/>
          </p:cNvSpPr>
          <p:nvPr/>
        </p:nvSpPr>
        <p:spPr bwMode="auto">
          <a:xfrm>
            <a:off x="1482254" y="5457418"/>
            <a:ext cx="5321994" cy="707886"/>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a:t>
            </a:r>
            <a:r>
              <a:rPr kumimoji="0"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Key concept is finding out all of DNA motifs</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a:t>
            </a:r>
            <a:r>
              <a:rPr kumimoji="0"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Network formation</a:t>
            </a:r>
            <a:r>
              <a:rPr kumimoji="0" lang="en-US" altLang="ja-JP" sz="2000" b="0" i="0" u="none" strike="noStrike" kern="0" cap="none" spc="0" normalizeH="0" noProof="0" dirty="0" smtClean="0">
                <a:ln>
                  <a:noFill/>
                </a:ln>
                <a:solidFill>
                  <a:sysClr val="windowText" lastClr="000000"/>
                </a:solidFill>
                <a:effectLst/>
                <a:uLnTx/>
                <a:uFillTx/>
                <a:latin typeface="Calibri"/>
                <a:ea typeface="ＭＳ Ｐゴシック"/>
                <a:cs typeface="+mn-cs"/>
              </a:rPr>
              <a:t> is defined per DNA motif</a:t>
            </a:r>
            <a:endParaRPr kumimoji="0"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sp>
        <p:nvSpPr>
          <p:cNvPr id="86" name="Line 43"/>
          <p:cNvSpPr>
            <a:spLocks noChangeShapeType="1"/>
          </p:cNvSpPr>
          <p:nvPr/>
        </p:nvSpPr>
        <p:spPr bwMode="auto">
          <a:xfrm>
            <a:off x="1331913" y="2458137"/>
            <a:ext cx="228600" cy="0"/>
          </a:xfrm>
          <a:prstGeom prst="line">
            <a:avLst/>
          </a:prstGeom>
          <a:noFill/>
          <a:ln w="101600">
            <a:solidFill>
              <a:srgbClr val="F79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7" name="Line 44"/>
          <p:cNvSpPr>
            <a:spLocks noChangeShapeType="1"/>
          </p:cNvSpPr>
          <p:nvPr/>
        </p:nvSpPr>
        <p:spPr bwMode="auto">
          <a:xfrm>
            <a:off x="3419475" y="2889937"/>
            <a:ext cx="228600" cy="0"/>
          </a:xfrm>
          <a:prstGeom prst="line">
            <a:avLst/>
          </a:prstGeom>
          <a:noFill/>
          <a:ln w="101600">
            <a:solidFill>
              <a:srgbClr val="F79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8" name="Line 45"/>
          <p:cNvSpPr>
            <a:spLocks noChangeShapeType="1"/>
          </p:cNvSpPr>
          <p:nvPr/>
        </p:nvSpPr>
        <p:spPr bwMode="auto">
          <a:xfrm>
            <a:off x="3767138" y="3393175"/>
            <a:ext cx="228600" cy="0"/>
          </a:xfrm>
          <a:prstGeom prst="line">
            <a:avLst/>
          </a:prstGeom>
          <a:noFill/>
          <a:ln w="101600">
            <a:solidFill>
              <a:srgbClr val="F79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9" name="Line 46"/>
          <p:cNvSpPr>
            <a:spLocks noChangeShapeType="1"/>
          </p:cNvSpPr>
          <p:nvPr/>
        </p:nvSpPr>
        <p:spPr bwMode="auto">
          <a:xfrm>
            <a:off x="3276600" y="3393175"/>
            <a:ext cx="228600" cy="0"/>
          </a:xfrm>
          <a:prstGeom prst="line">
            <a:avLst/>
          </a:prstGeom>
          <a:noFill/>
          <a:ln w="101600">
            <a:solidFill>
              <a:srgbClr val="F79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0" name="Line 48"/>
          <p:cNvSpPr>
            <a:spLocks noChangeShapeType="1"/>
          </p:cNvSpPr>
          <p:nvPr/>
        </p:nvSpPr>
        <p:spPr bwMode="auto">
          <a:xfrm>
            <a:off x="2543200" y="3824975"/>
            <a:ext cx="228600" cy="0"/>
          </a:xfrm>
          <a:prstGeom prst="line">
            <a:avLst/>
          </a:prstGeom>
          <a:noFill/>
          <a:ln w="101600">
            <a:solidFill>
              <a:srgbClr val="F79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1" name="Line 49"/>
          <p:cNvSpPr>
            <a:spLocks noChangeShapeType="1"/>
          </p:cNvSpPr>
          <p:nvPr/>
        </p:nvSpPr>
        <p:spPr bwMode="auto">
          <a:xfrm>
            <a:off x="2830513" y="2002525"/>
            <a:ext cx="228600" cy="0"/>
          </a:xfrm>
          <a:prstGeom prst="line">
            <a:avLst/>
          </a:prstGeom>
          <a:noFill/>
          <a:ln w="101600">
            <a:solidFill>
              <a:srgbClr val="9BBB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2" name="Line 50"/>
          <p:cNvSpPr>
            <a:spLocks noChangeShapeType="1"/>
          </p:cNvSpPr>
          <p:nvPr/>
        </p:nvSpPr>
        <p:spPr bwMode="auto">
          <a:xfrm>
            <a:off x="3263900" y="2458137"/>
            <a:ext cx="228600" cy="0"/>
          </a:xfrm>
          <a:prstGeom prst="line">
            <a:avLst/>
          </a:prstGeom>
          <a:noFill/>
          <a:ln w="101600">
            <a:solidFill>
              <a:srgbClr val="9BBB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3" name="Line 51"/>
          <p:cNvSpPr>
            <a:spLocks noChangeShapeType="1"/>
          </p:cNvSpPr>
          <p:nvPr/>
        </p:nvSpPr>
        <p:spPr bwMode="auto">
          <a:xfrm>
            <a:off x="3767138" y="2458137"/>
            <a:ext cx="228600" cy="0"/>
          </a:xfrm>
          <a:prstGeom prst="line">
            <a:avLst/>
          </a:prstGeom>
          <a:noFill/>
          <a:ln w="101600">
            <a:solidFill>
              <a:srgbClr val="9BBB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4" name="Line 52"/>
          <p:cNvSpPr>
            <a:spLocks noChangeShapeType="1"/>
          </p:cNvSpPr>
          <p:nvPr/>
        </p:nvSpPr>
        <p:spPr bwMode="auto">
          <a:xfrm>
            <a:off x="1691680" y="2889937"/>
            <a:ext cx="228600" cy="0"/>
          </a:xfrm>
          <a:prstGeom prst="line">
            <a:avLst/>
          </a:prstGeom>
          <a:noFill/>
          <a:ln w="101600">
            <a:solidFill>
              <a:srgbClr val="9BBB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5" name="Line 56"/>
          <p:cNvSpPr>
            <a:spLocks noChangeShapeType="1"/>
          </p:cNvSpPr>
          <p:nvPr/>
        </p:nvSpPr>
        <p:spPr bwMode="auto">
          <a:xfrm>
            <a:off x="5375597" y="4185337"/>
            <a:ext cx="228600" cy="0"/>
          </a:xfrm>
          <a:prstGeom prst="line">
            <a:avLst/>
          </a:prstGeom>
          <a:noFill/>
          <a:ln w="101600">
            <a:solidFill>
              <a:srgbClr val="C050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6" name="Line 57"/>
          <p:cNvSpPr>
            <a:spLocks noChangeShapeType="1"/>
          </p:cNvSpPr>
          <p:nvPr/>
        </p:nvSpPr>
        <p:spPr bwMode="auto">
          <a:xfrm>
            <a:off x="5375597" y="4329800"/>
            <a:ext cx="228600" cy="0"/>
          </a:xfrm>
          <a:prstGeom prst="line">
            <a:avLst/>
          </a:prstGeom>
          <a:noFill/>
          <a:ln w="101600">
            <a:solidFill>
              <a:srgbClr val="F796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7" name="Line 58"/>
          <p:cNvSpPr>
            <a:spLocks noChangeShapeType="1"/>
          </p:cNvSpPr>
          <p:nvPr/>
        </p:nvSpPr>
        <p:spPr bwMode="auto">
          <a:xfrm>
            <a:off x="5375597" y="4474262"/>
            <a:ext cx="228600" cy="0"/>
          </a:xfrm>
          <a:prstGeom prst="line">
            <a:avLst/>
          </a:prstGeom>
          <a:noFill/>
          <a:ln w="101600">
            <a:solidFill>
              <a:srgbClr val="9BBB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8" name="AutoShape 59"/>
          <p:cNvSpPr>
            <a:spLocks/>
          </p:cNvSpPr>
          <p:nvPr/>
        </p:nvSpPr>
        <p:spPr bwMode="auto">
          <a:xfrm>
            <a:off x="5677222" y="4042462"/>
            <a:ext cx="215900" cy="574675"/>
          </a:xfrm>
          <a:prstGeom prst="rightBrace">
            <a:avLst>
              <a:gd name="adj1" fmla="val 22181"/>
              <a:gd name="adj2" fmla="val 50000"/>
            </a:avLst>
          </a:pr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9" name="Text Box 60"/>
          <p:cNvSpPr txBox="1">
            <a:spLocks noChangeArrowheads="1"/>
          </p:cNvSpPr>
          <p:nvPr/>
        </p:nvSpPr>
        <p:spPr bwMode="auto">
          <a:xfrm>
            <a:off x="5893122" y="4042462"/>
            <a:ext cx="3095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ysClr val="windowText" lastClr="000000"/>
                </a:solidFill>
                <a:effectLst/>
                <a:uLnTx/>
                <a:uFillTx/>
              </a:rPr>
              <a:t>Locally conserved sequence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kern="0" dirty="0">
                <a:solidFill>
                  <a:sysClr val="windowText" lastClr="000000"/>
                </a:solidFill>
              </a:rPr>
              <a:t>(</a:t>
            </a:r>
            <a:r>
              <a:rPr kumimoji="0" lang="en-US" altLang="ja-JP" sz="1800" b="0" i="0" u="none" strike="noStrike" kern="0" cap="none" spc="0" normalizeH="0" baseline="0" noProof="0" dirty="0" smtClean="0">
                <a:ln>
                  <a:noFill/>
                </a:ln>
                <a:solidFill>
                  <a:sysClr val="windowText" lastClr="000000"/>
                </a:solidFill>
                <a:effectLst/>
                <a:uLnTx/>
                <a:uFillTx/>
              </a:rPr>
              <a:t>DNA</a:t>
            </a:r>
            <a:r>
              <a:rPr kumimoji="0" lang="ja-JP" altLang="en-US" kern="0" dirty="0" smtClean="0">
                <a:solidFill>
                  <a:sysClr val="windowText" lastClr="000000"/>
                </a:solidFill>
              </a:rPr>
              <a:t> </a:t>
            </a:r>
            <a:r>
              <a:rPr kumimoji="0" lang="en-US" altLang="ja-JP" kern="0" dirty="0" smtClean="0">
                <a:solidFill>
                  <a:sysClr val="windowText" lastClr="000000"/>
                </a:solidFill>
              </a:rPr>
              <a:t>motif)</a:t>
            </a: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100" name="テキスト ボックス 99"/>
          <p:cNvSpPr txBox="1"/>
          <p:nvPr/>
        </p:nvSpPr>
        <p:spPr>
          <a:xfrm>
            <a:off x="381000" y="4561514"/>
            <a:ext cx="1223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ysClr val="windowText" lastClr="000000"/>
                </a:solidFill>
                <a:effectLst/>
                <a:uLnTx/>
                <a:uFillTx/>
              </a:rPr>
              <a:t>Network 1</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01" name="テキスト ボックス 100"/>
          <p:cNvSpPr txBox="1"/>
          <p:nvPr/>
        </p:nvSpPr>
        <p:spPr>
          <a:xfrm>
            <a:off x="1906511" y="4561514"/>
            <a:ext cx="1223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ysClr val="windowText" lastClr="000000"/>
                </a:solidFill>
                <a:effectLst/>
                <a:uLnTx/>
                <a:uFillTx/>
              </a:rPr>
              <a:t>Network 2</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02" name="テキスト ボックス 101"/>
          <p:cNvSpPr txBox="1"/>
          <p:nvPr/>
        </p:nvSpPr>
        <p:spPr>
          <a:xfrm>
            <a:off x="3432022" y="4561514"/>
            <a:ext cx="12234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ysClr val="windowText" lastClr="000000"/>
                </a:solidFill>
                <a:effectLst/>
                <a:uLnTx/>
                <a:uFillTx/>
              </a:rPr>
              <a:t>Network 3</a:t>
            </a:r>
            <a:endParaRPr kumimoji="1" lang="ja-JP" altLang="en-US" sz="1800" b="0" i="0" u="none" strike="noStrike" kern="0" cap="none" spc="0" normalizeH="0" baseline="0" noProof="0" dirty="0">
              <a:ln>
                <a:noFill/>
              </a:ln>
              <a:solidFill>
                <a:sysClr val="windowText" lastClr="000000"/>
              </a:solidFill>
              <a:effectLst/>
              <a:uLnTx/>
              <a:uFillTx/>
            </a:endParaRPr>
          </a:p>
        </p:txBody>
      </p:sp>
      <p:cxnSp>
        <p:nvCxnSpPr>
          <p:cNvPr id="103" name="直線コネクタ 102"/>
          <p:cNvCxnSpPr>
            <a:endCxn id="100" idx="0"/>
          </p:cNvCxnSpPr>
          <p:nvPr/>
        </p:nvCxnSpPr>
        <p:spPr>
          <a:xfrm flipH="1">
            <a:off x="992706" y="2002525"/>
            <a:ext cx="1952110" cy="2558989"/>
          </a:xfrm>
          <a:prstGeom prst="line">
            <a:avLst/>
          </a:prstGeom>
          <a:noFill/>
          <a:ln w="25400" cap="flat" cmpd="sng" algn="ctr">
            <a:solidFill>
              <a:srgbClr val="9BBB59"/>
            </a:solidFill>
            <a:prstDash val="solid"/>
          </a:ln>
          <a:effectLst/>
        </p:spPr>
      </p:cxnSp>
      <p:cxnSp>
        <p:nvCxnSpPr>
          <p:cNvPr id="104" name="直線コネクタ 103"/>
          <p:cNvCxnSpPr>
            <a:endCxn id="100" idx="0"/>
          </p:cNvCxnSpPr>
          <p:nvPr/>
        </p:nvCxnSpPr>
        <p:spPr>
          <a:xfrm flipH="1">
            <a:off x="992706" y="2459725"/>
            <a:ext cx="2888734" cy="2101789"/>
          </a:xfrm>
          <a:prstGeom prst="line">
            <a:avLst/>
          </a:prstGeom>
          <a:noFill/>
          <a:ln w="25400" cap="flat" cmpd="sng" algn="ctr">
            <a:solidFill>
              <a:srgbClr val="9BBB59"/>
            </a:solidFill>
            <a:prstDash val="solid"/>
          </a:ln>
          <a:effectLst/>
        </p:spPr>
      </p:cxnSp>
      <p:cxnSp>
        <p:nvCxnSpPr>
          <p:cNvPr id="105" name="直線コネクタ 104"/>
          <p:cNvCxnSpPr>
            <a:stCxn id="92" idx="0"/>
            <a:endCxn id="100" idx="0"/>
          </p:cNvCxnSpPr>
          <p:nvPr/>
        </p:nvCxnSpPr>
        <p:spPr>
          <a:xfrm flipH="1">
            <a:off x="992706" y="2458137"/>
            <a:ext cx="2271194" cy="2103377"/>
          </a:xfrm>
          <a:prstGeom prst="line">
            <a:avLst/>
          </a:prstGeom>
          <a:noFill/>
          <a:ln w="25400" cap="flat" cmpd="sng" algn="ctr">
            <a:solidFill>
              <a:srgbClr val="9BBB59"/>
            </a:solidFill>
            <a:prstDash val="solid"/>
          </a:ln>
          <a:effectLst/>
        </p:spPr>
      </p:cxnSp>
      <p:cxnSp>
        <p:nvCxnSpPr>
          <p:cNvPr id="106" name="直線コネクタ 105"/>
          <p:cNvCxnSpPr>
            <a:endCxn id="100" idx="0"/>
          </p:cNvCxnSpPr>
          <p:nvPr/>
        </p:nvCxnSpPr>
        <p:spPr>
          <a:xfrm flipH="1">
            <a:off x="992706" y="2889937"/>
            <a:ext cx="813276" cy="1671577"/>
          </a:xfrm>
          <a:prstGeom prst="line">
            <a:avLst/>
          </a:prstGeom>
          <a:noFill/>
          <a:ln w="25400" cap="flat" cmpd="sng" algn="ctr">
            <a:solidFill>
              <a:srgbClr val="9BBB59"/>
            </a:solidFill>
            <a:prstDash val="solid"/>
          </a:ln>
          <a:effectLst/>
        </p:spPr>
      </p:cxnSp>
      <p:cxnSp>
        <p:nvCxnSpPr>
          <p:cNvPr id="107" name="直線コネクタ 106"/>
          <p:cNvCxnSpPr>
            <a:endCxn id="101" idx="0"/>
          </p:cNvCxnSpPr>
          <p:nvPr/>
        </p:nvCxnSpPr>
        <p:spPr>
          <a:xfrm flipH="1">
            <a:off x="2518217" y="3393175"/>
            <a:ext cx="1363224" cy="1168339"/>
          </a:xfrm>
          <a:prstGeom prst="line">
            <a:avLst/>
          </a:prstGeom>
          <a:noFill/>
          <a:ln w="25400" cap="flat" cmpd="sng" algn="ctr">
            <a:solidFill>
              <a:srgbClr val="F79646"/>
            </a:solidFill>
            <a:prstDash val="solid"/>
          </a:ln>
          <a:effectLst/>
        </p:spPr>
      </p:cxnSp>
      <p:cxnSp>
        <p:nvCxnSpPr>
          <p:cNvPr id="108" name="直線コネクタ 107"/>
          <p:cNvCxnSpPr>
            <a:endCxn id="101" idx="0"/>
          </p:cNvCxnSpPr>
          <p:nvPr/>
        </p:nvCxnSpPr>
        <p:spPr>
          <a:xfrm flipH="1">
            <a:off x="2518217" y="3393175"/>
            <a:ext cx="872686" cy="1168339"/>
          </a:xfrm>
          <a:prstGeom prst="line">
            <a:avLst/>
          </a:prstGeom>
          <a:noFill/>
          <a:ln w="25400" cap="flat" cmpd="sng" algn="ctr">
            <a:solidFill>
              <a:srgbClr val="F79646"/>
            </a:solidFill>
            <a:prstDash val="solid"/>
          </a:ln>
          <a:effectLst/>
        </p:spPr>
      </p:cxnSp>
      <p:cxnSp>
        <p:nvCxnSpPr>
          <p:cNvPr id="109" name="直線コネクタ 108"/>
          <p:cNvCxnSpPr>
            <a:endCxn id="101" idx="0"/>
          </p:cNvCxnSpPr>
          <p:nvPr/>
        </p:nvCxnSpPr>
        <p:spPr>
          <a:xfrm flipH="1">
            <a:off x="2518217" y="2916925"/>
            <a:ext cx="1015560" cy="1644589"/>
          </a:xfrm>
          <a:prstGeom prst="line">
            <a:avLst/>
          </a:prstGeom>
          <a:noFill/>
          <a:ln w="25400" cap="flat" cmpd="sng" algn="ctr">
            <a:solidFill>
              <a:srgbClr val="F79646"/>
            </a:solidFill>
            <a:prstDash val="solid"/>
          </a:ln>
          <a:effectLst/>
        </p:spPr>
      </p:cxnSp>
      <p:cxnSp>
        <p:nvCxnSpPr>
          <p:cNvPr id="110" name="直線コネクタ 109"/>
          <p:cNvCxnSpPr>
            <a:stCxn id="86" idx="1"/>
            <a:endCxn id="101" idx="0"/>
          </p:cNvCxnSpPr>
          <p:nvPr/>
        </p:nvCxnSpPr>
        <p:spPr>
          <a:xfrm>
            <a:off x="1560513" y="2458138"/>
            <a:ext cx="957704" cy="2103376"/>
          </a:xfrm>
          <a:prstGeom prst="line">
            <a:avLst/>
          </a:prstGeom>
          <a:noFill/>
          <a:ln w="25400" cap="flat" cmpd="sng" algn="ctr">
            <a:solidFill>
              <a:srgbClr val="F79646"/>
            </a:solidFill>
            <a:prstDash val="solid"/>
          </a:ln>
          <a:effectLst/>
        </p:spPr>
      </p:cxnSp>
      <p:cxnSp>
        <p:nvCxnSpPr>
          <p:cNvPr id="111" name="直線コネクタ 110"/>
          <p:cNvCxnSpPr>
            <a:endCxn id="101" idx="0"/>
          </p:cNvCxnSpPr>
          <p:nvPr/>
        </p:nvCxnSpPr>
        <p:spPr>
          <a:xfrm flipH="1">
            <a:off x="2518217" y="3831325"/>
            <a:ext cx="139286" cy="730189"/>
          </a:xfrm>
          <a:prstGeom prst="line">
            <a:avLst/>
          </a:prstGeom>
          <a:noFill/>
          <a:ln w="25400" cap="flat" cmpd="sng" algn="ctr">
            <a:solidFill>
              <a:srgbClr val="F79646"/>
            </a:solidFill>
            <a:prstDash val="solid"/>
          </a:ln>
          <a:effectLst/>
        </p:spPr>
      </p:cxnSp>
      <p:cxnSp>
        <p:nvCxnSpPr>
          <p:cNvPr id="112" name="直線コネクタ 111"/>
          <p:cNvCxnSpPr>
            <a:endCxn id="102" idx="0"/>
          </p:cNvCxnSpPr>
          <p:nvPr/>
        </p:nvCxnSpPr>
        <p:spPr>
          <a:xfrm>
            <a:off x="3238500" y="3831325"/>
            <a:ext cx="805228" cy="730189"/>
          </a:xfrm>
          <a:prstGeom prst="line">
            <a:avLst/>
          </a:prstGeom>
          <a:noFill/>
          <a:ln w="25400" cap="flat" cmpd="sng" algn="ctr">
            <a:solidFill>
              <a:srgbClr val="C0504D"/>
            </a:solidFill>
            <a:prstDash val="solid"/>
          </a:ln>
          <a:effectLst/>
        </p:spPr>
      </p:cxnSp>
      <p:cxnSp>
        <p:nvCxnSpPr>
          <p:cNvPr id="113" name="直線コネクタ 112"/>
          <p:cNvCxnSpPr>
            <a:endCxn id="102" idx="0"/>
          </p:cNvCxnSpPr>
          <p:nvPr/>
        </p:nvCxnSpPr>
        <p:spPr>
          <a:xfrm>
            <a:off x="2324100" y="3374125"/>
            <a:ext cx="1719628" cy="1187389"/>
          </a:xfrm>
          <a:prstGeom prst="line">
            <a:avLst/>
          </a:prstGeom>
          <a:noFill/>
          <a:ln w="25400" cap="flat" cmpd="sng" algn="ctr">
            <a:solidFill>
              <a:srgbClr val="C0504D"/>
            </a:solidFill>
            <a:prstDash val="solid"/>
          </a:ln>
          <a:effectLst/>
        </p:spPr>
      </p:cxnSp>
      <p:cxnSp>
        <p:nvCxnSpPr>
          <p:cNvPr id="114" name="直線コネクタ 113"/>
          <p:cNvCxnSpPr>
            <a:stCxn id="68" idx="0"/>
            <a:endCxn id="102" idx="0"/>
          </p:cNvCxnSpPr>
          <p:nvPr/>
        </p:nvCxnSpPr>
        <p:spPr>
          <a:xfrm>
            <a:off x="2895600" y="2916925"/>
            <a:ext cx="1148128" cy="1644589"/>
          </a:xfrm>
          <a:prstGeom prst="line">
            <a:avLst/>
          </a:prstGeom>
          <a:noFill/>
          <a:ln w="25400" cap="flat" cmpd="sng" algn="ctr">
            <a:solidFill>
              <a:srgbClr val="C0504D"/>
            </a:solidFill>
            <a:prstDash val="solid"/>
          </a:ln>
          <a:effectLst/>
        </p:spPr>
      </p:cxnSp>
      <p:cxnSp>
        <p:nvCxnSpPr>
          <p:cNvPr id="115" name="直線コネクタ 114"/>
          <p:cNvCxnSpPr>
            <a:endCxn id="102" idx="0"/>
          </p:cNvCxnSpPr>
          <p:nvPr/>
        </p:nvCxnSpPr>
        <p:spPr>
          <a:xfrm>
            <a:off x="2171700" y="2459725"/>
            <a:ext cx="1872028" cy="2101789"/>
          </a:xfrm>
          <a:prstGeom prst="line">
            <a:avLst/>
          </a:prstGeom>
          <a:noFill/>
          <a:ln w="25400" cap="flat" cmpd="sng" algn="ctr">
            <a:solidFill>
              <a:srgbClr val="C0504D"/>
            </a:solidFill>
            <a:prstDash val="solid"/>
          </a:ln>
          <a:effectLst/>
        </p:spPr>
      </p:cxnSp>
      <p:cxnSp>
        <p:nvCxnSpPr>
          <p:cNvPr id="116" name="直線コネクタ 115"/>
          <p:cNvCxnSpPr>
            <a:stCxn id="66" idx="0"/>
            <a:endCxn id="102" idx="0"/>
          </p:cNvCxnSpPr>
          <p:nvPr/>
        </p:nvCxnSpPr>
        <p:spPr>
          <a:xfrm>
            <a:off x="1219200" y="2002525"/>
            <a:ext cx="2824528" cy="2558989"/>
          </a:xfrm>
          <a:prstGeom prst="line">
            <a:avLst/>
          </a:prstGeom>
          <a:noFill/>
          <a:ln w="25400" cap="flat" cmpd="sng" algn="ctr">
            <a:solidFill>
              <a:srgbClr val="C0504D"/>
            </a:solidFill>
            <a:prstDash val="solid"/>
          </a:ln>
          <a:effectLst/>
        </p:spPr>
      </p:cxnSp>
    </p:spTree>
    <p:extLst>
      <p:ext uri="{BB962C8B-B14F-4D97-AF65-F5344CB8AC3E}">
        <p14:creationId xmlns:p14="http://schemas.microsoft.com/office/powerpoint/2010/main" val="3137433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DNA motif detection</a:t>
            </a:r>
            <a:endParaRPr kumimoji="1" lang="ja-JP" altLang="en-US" dirty="0"/>
          </a:p>
        </p:txBody>
      </p:sp>
      <p:sp>
        <p:nvSpPr>
          <p:cNvPr id="6" name="Line 8"/>
          <p:cNvSpPr>
            <a:spLocks noChangeShapeType="1"/>
          </p:cNvSpPr>
          <p:nvPr/>
        </p:nvSpPr>
        <p:spPr bwMode="auto">
          <a:xfrm>
            <a:off x="762000" y="2553266"/>
            <a:ext cx="18288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 name="Text Box 9"/>
          <p:cNvSpPr txBox="1">
            <a:spLocks noChangeArrowheads="1"/>
          </p:cNvSpPr>
          <p:nvPr/>
        </p:nvSpPr>
        <p:spPr bwMode="auto">
          <a:xfrm>
            <a:off x="467544" y="1052736"/>
            <a:ext cx="2621230" cy="369332"/>
          </a:xfrm>
          <a:prstGeom prst="rect">
            <a:avLst/>
          </a:prstGeom>
          <a:ln/>
          <a:extLst/>
        </p:spPr>
        <p:style>
          <a:lnRef idx="1">
            <a:schemeClr val="dk1"/>
          </a:lnRef>
          <a:fillRef idx="2">
            <a:schemeClr val="dk1"/>
          </a:fillRef>
          <a:effectRef idx="1">
            <a:schemeClr val="dk1"/>
          </a:effectRef>
          <a:fontRef idx="minor">
            <a:schemeClr val="dk1"/>
          </a:fontRef>
        </p:style>
        <p:txBody>
          <a:bodyPr wrap="none">
            <a:spAutoFit/>
          </a:bodyPr>
          <a:lstStyle/>
          <a:p>
            <a:r>
              <a:rPr lang="en-US" altLang="ja-JP" dirty="0" smtClean="0"/>
              <a:t>Step 1 : input sequence</a:t>
            </a:r>
            <a:endParaRPr lang="ja-JP" altLang="en-US" dirty="0"/>
          </a:p>
        </p:txBody>
      </p:sp>
      <p:grpSp>
        <p:nvGrpSpPr>
          <p:cNvPr id="8" name="グループ化 7"/>
          <p:cNvGrpSpPr/>
          <p:nvPr/>
        </p:nvGrpSpPr>
        <p:grpSpPr>
          <a:xfrm>
            <a:off x="479425" y="1530400"/>
            <a:ext cx="2111375" cy="369332"/>
            <a:chOff x="479425" y="2021682"/>
            <a:chExt cx="2111375" cy="369332"/>
          </a:xfrm>
        </p:grpSpPr>
        <p:sp>
          <p:nvSpPr>
            <p:cNvPr id="9" name="Line 5"/>
            <p:cNvSpPr>
              <a:spLocks noChangeShapeType="1"/>
            </p:cNvSpPr>
            <p:nvPr/>
          </p:nvSpPr>
          <p:spPr bwMode="auto">
            <a:xfrm>
              <a:off x="762000" y="2206348"/>
              <a:ext cx="18288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 name="Text Box 10"/>
            <p:cNvSpPr txBox="1">
              <a:spLocks noChangeArrowheads="1"/>
            </p:cNvSpPr>
            <p:nvPr/>
          </p:nvSpPr>
          <p:spPr bwMode="auto">
            <a:xfrm>
              <a:off x="479425" y="2021682"/>
              <a:ext cx="3417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Times New Roman" pitchFamily="18" charset="0"/>
                </a:rPr>
                <a:t>１</a:t>
              </a:r>
            </a:p>
          </p:txBody>
        </p:sp>
      </p:grpSp>
      <p:grpSp>
        <p:nvGrpSpPr>
          <p:cNvPr id="11" name="グループ化 10"/>
          <p:cNvGrpSpPr/>
          <p:nvPr/>
        </p:nvGrpSpPr>
        <p:grpSpPr>
          <a:xfrm>
            <a:off x="479425" y="1725357"/>
            <a:ext cx="2111375" cy="369332"/>
            <a:chOff x="479425" y="2174082"/>
            <a:chExt cx="2111375" cy="369332"/>
          </a:xfrm>
        </p:grpSpPr>
        <p:sp>
          <p:nvSpPr>
            <p:cNvPr id="12" name="Line 6"/>
            <p:cNvSpPr>
              <a:spLocks noChangeShapeType="1"/>
            </p:cNvSpPr>
            <p:nvPr/>
          </p:nvSpPr>
          <p:spPr bwMode="auto">
            <a:xfrm>
              <a:off x="762000" y="2358748"/>
              <a:ext cx="18288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 name="Text Box 11"/>
            <p:cNvSpPr txBox="1">
              <a:spLocks noChangeArrowheads="1"/>
            </p:cNvSpPr>
            <p:nvPr/>
          </p:nvSpPr>
          <p:spPr bwMode="auto">
            <a:xfrm>
              <a:off x="479425" y="2174082"/>
              <a:ext cx="3417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ysClr val="windowText" lastClr="000000"/>
                  </a:solidFill>
                  <a:effectLst/>
                  <a:uLnTx/>
                  <a:uFillTx/>
                  <a:latin typeface="Times New Roman" pitchFamily="18" charset="0"/>
                </a:rPr>
                <a:t>２</a:t>
              </a:r>
            </a:p>
          </p:txBody>
        </p:sp>
      </p:grpSp>
      <p:grpSp>
        <p:nvGrpSpPr>
          <p:cNvPr id="14" name="グループ化 13"/>
          <p:cNvGrpSpPr/>
          <p:nvPr/>
        </p:nvGrpSpPr>
        <p:grpSpPr>
          <a:xfrm>
            <a:off x="479425" y="1920314"/>
            <a:ext cx="2111375" cy="369332"/>
            <a:chOff x="479425" y="2326482"/>
            <a:chExt cx="2111375" cy="369332"/>
          </a:xfrm>
        </p:grpSpPr>
        <p:sp>
          <p:nvSpPr>
            <p:cNvPr id="15" name="Line 7"/>
            <p:cNvSpPr>
              <a:spLocks noChangeShapeType="1"/>
            </p:cNvSpPr>
            <p:nvPr/>
          </p:nvSpPr>
          <p:spPr bwMode="auto">
            <a:xfrm>
              <a:off x="762000" y="2511148"/>
              <a:ext cx="18288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 name="Text Box 12"/>
            <p:cNvSpPr txBox="1">
              <a:spLocks noChangeArrowheads="1"/>
            </p:cNvSpPr>
            <p:nvPr/>
          </p:nvSpPr>
          <p:spPr bwMode="auto">
            <a:xfrm>
              <a:off x="479425" y="2326482"/>
              <a:ext cx="3417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Times New Roman" pitchFamily="18" charset="0"/>
                </a:rPr>
                <a:t>３</a:t>
              </a:r>
            </a:p>
          </p:txBody>
        </p:sp>
      </p:grpSp>
      <p:sp>
        <p:nvSpPr>
          <p:cNvPr id="17" name="Text Box 13"/>
          <p:cNvSpPr txBox="1">
            <a:spLocks noChangeArrowheads="1"/>
          </p:cNvSpPr>
          <p:nvPr/>
        </p:nvSpPr>
        <p:spPr bwMode="auto">
          <a:xfrm>
            <a:off x="473075" y="2368600"/>
            <a:ext cx="36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dirty="0">
                <a:latin typeface="Times New Roman" pitchFamily="18" charset="0"/>
              </a:rPr>
              <a:t>Ｎ</a:t>
            </a:r>
          </a:p>
        </p:txBody>
      </p:sp>
      <p:sp>
        <p:nvSpPr>
          <p:cNvPr id="18" name="Text Box 14"/>
          <p:cNvSpPr txBox="1">
            <a:spLocks noChangeArrowheads="1"/>
          </p:cNvSpPr>
          <p:nvPr/>
        </p:nvSpPr>
        <p:spPr bwMode="auto">
          <a:xfrm rot="16200000">
            <a:off x="1279525" y="2166491"/>
            <a:ext cx="460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a:latin typeface="Times New Roman" pitchFamily="18" charset="0"/>
              </a:rPr>
              <a:t>･ ･ ･</a:t>
            </a:r>
          </a:p>
        </p:txBody>
      </p:sp>
      <p:grpSp>
        <p:nvGrpSpPr>
          <p:cNvPr id="19" name="Group 15"/>
          <p:cNvGrpSpPr>
            <a:grpSpLocks/>
          </p:cNvGrpSpPr>
          <p:nvPr/>
        </p:nvGrpSpPr>
        <p:grpSpPr bwMode="auto">
          <a:xfrm>
            <a:off x="3491880" y="1732012"/>
            <a:ext cx="1905000" cy="762000"/>
            <a:chOff x="2592" y="432"/>
            <a:chExt cx="1200" cy="480"/>
          </a:xfrm>
        </p:grpSpPr>
        <p:sp>
          <p:nvSpPr>
            <p:cNvPr id="20" name="Line 16"/>
            <p:cNvSpPr>
              <a:spLocks noChangeShapeType="1"/>
            </p:cNvSpPr>
            <p:nvPr/>
          </p:nvSpPr>
          <p:spPr bwMode="auto">
            <a:xfrm>
              <a:off x="2592" y="432"/>
              <a:ext cx="24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1" name="Line 17"/>
            <p:cNvSpPr>
              <a:spLocks noChangeShapeType="1"/>
            </p:cNvSpPr>
            <p:nvPr/>
          </p:nvSpPr>
          <p:spPr bwMode="auto">
            <a:xfrm>
              <a:off x="2688" y="480"/>
              <a:ext cx="24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2" name="Line 18"/>
            <p:cNvSpPr>
              <a:spLocks noChangeShapeType="1"/>
            </p:cNvSpPr>
            <p:nvPr/>
          </p:nvSpPr>
          <p:spPr bwMode="auto">
            <a:xfrm>
              <a:off x="2784" y="528"/>
              <a:ext cx="24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3" name="Line 19"/>
            <p:cNvSpPr>
              <a:spLocks noChangeShapeType="1"/>
            </p:cNvSpPr>
            <p:nvPr/>
          </p:nvSpPr>
          <p:spPr bwMode="auto">
            <a:xfrm>
              <a:off x="2880" y="576"/>
              <a:ext cx="24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4" name="Line 20"/>
            <p:cNvSpPr>
              <a:spLocks noChangeShapeType="1"/>
            </p:cNvSpPr>
            <p:nvPr/>
          </p:nvSpPr>
          <p:spPr bwMode="auto">
            <a:xfrm>
              <a:off x="2976" y="624"/>
              <a:ext cx="24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 name="Line 21"/>
            <p:cNvSpPr>
              <a:spLocks noChangeShapeType="1"/>
            </p:cNvSpPr>
            <p:nvPr/>
          </p:nvSpPr>
          <p:spPr bwMode="auto">
            <a:xfrm>
              <a:off x="3072" y="672"/>
              <a:ext cx="24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6" name="Line 22"/>
            <p:cNvSpPr>
              <a:spLocks noChangeShapeType="1"/>
            </p:cNvSpPr>
            <p:nvPr/>
          </p:nvSpPr>
          <p:spPr bwMode="auto">
            <a:xfrm>
              <a:off x="3168" y="720"/>
              <a:ext cx="24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7" name="Line 23"/>
            <p:cNvSpPr>
              <a:spLocks noChangeShapeType="1"/>
            </p:cNvSpPr>
            <p:nvPr/>
          </p:nvSpPr>
          <p:spPr bwMode="auto">
            <a:xfrm>
              <a:off x="3264" y="768"/>
              <a:ext cx="24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 name="Line 24"/>
            <p:cNvSpPr>
              <a:spLocks noChangeShapeType="1"/>
            </p:cNvSpPr>
            <p:nvPr/>
          </p:nvSpPr>
          <p:spPr bwMode="auto">
            <a:xfrm>
              <a:off x="3360" y="816"/>
              <a:ext cx="24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9" name="Line 25"/>
            <p:cNvSpPr>
              <a:spLocks noChangeShapeType="1"/>
            </p:cNvSpPr>
            <p:nvPr/>
          </p:nvSpPr>
          <p:spPr bwMode="auto">
            <a:xfrm>
              <a:off x="3456" y="864"/>
              <a:ext cx="24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0" name="Line 26"/>
            <p:cNvSpPr>
              <a:spLocks noChangeShapeType="1"/>
            </p:cNvSpPr>
            <p:nvPr/>
          </p:nvSpPr>
          <p:spPr bwMode="auto">
            <a:xfrm>
              <a:off x="3552" y="912"/>
              <a:ext cx="24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31" name="AutoShape 27"/>
          <p:cNvSpPr>
            <a:spLocks noChangeArrowheads="1"/>
          </p:cNvSpPr>
          <p:nvPr/>
        </p:nvSpPr>
        <p:spPr bwMode="auto">
          <a:xfrm>
            <a:off x="2971800" y="1884412"/>
            <a:ext cx="457200" cy="228600"/>
          </a:xfrm>
          <a:prstGeom prst="rightArrow">
            <a:avLst>
              <a:gd name="adj1" fmla="val 50000"/>
              <a:gd name="adj2" fmla="val 50000"/>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2" name="AutoShape 28"/>
          <p:cNvSpPr>
            <a:spLocks/>
          </p:cNvSpPr>
          <p:nvPr/>
        </p:nvSpPr>
        <p:spPr bwMode="auto">
          <a:xfrm>
            <a:off x="5436096" y="1732012"/>
            <a:ext cx="304800" cy="838200"/>
          </a:xfrm>
          <a:prstGeom prst="rightBrace">
            <a:avLst>
              <a:gd name="adj1" fmla="val 22917"/>
              <a:gd name="adj2" fmla="val 50000"/>
            </a:avLst>
          </a:pr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3" name="Text Box 29"/>
          <p:cNvSpPr txBox="1">
            <a:spLocks noChangeArrowheads="1"/>
          </p:cNvSpPr>
          <p:nvPr/>
        </p:nvSpPr>
        <p:spPr bwMode="auto">
          <a:xfrm>
            <a:off x="5652120" y="1641574"/>
            <a:ext cx="237626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dirty="0"/>
              <a:t>20mer or 25mer or </a:t>
            </a:r>
            <a:r>
              <a:rPr lang="en-US" altLang="ja-JP" dirty="0" smtClean="0"/>
              <a:t>30mer by </a:t>
            </a:r>
            <a:r>
              <a:rPr lang="en-US" altLang="ja-JP" dirty="0" err="1" smtClean="0"/>
              <a:t>wordcount</a:t>
            </a:r>
            <a:r>
              <a:rPr lang="en-US" altLang="ja-JP" dirty="0" smtClean="0"/>
              <a:t>(EMBOSS)</a:t>
            </a:r>
            <a:endParaRPr lang="ja-JP" altLang="en-US" dirty="0"/>
          </a:p>
        </p:txBody>
      </p:sp>
      <p:sp>
        <p:nvSpPr>
          <p:cNvPr id="34" name="AutoShape 30"/>
          <p:cNvSpPr>
            <a:spLocks noChangeArrowheads="1"/>
          </p:cNvSpPr>
          <p:nvPr/>
        </p:nvSpPr>
        <p:spPr bwMode="auto">
          <a:xfrm>
            <a:off x="8028384" y="2036812"/>
            <a:ext cx="457200" cy="228600"/>
          </a:xfrm>
          <a:prstGeom prst="rightArrow">
            <a:avLst>
              <a:gd name="adj1" fmla="val 50000"/>
              <a:gd name="adj2" fmla="val 50000"/>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5" name="Text Box 36"/>
          <p:cNvSpPr txBox="1">
            <a:spLocks noChangeArrowheads="1"/>
          </p:cNvSpPr>
          <p:nvPr/>
        </p:nvSpPr>
        <p:spPr bwMode="auto">
          <a:xfrm>
            <a:off x="1159386" y="3423190"/>
            <a:ext cx="17620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Input sequence</a:t>
            </a:r>
            <a:endParaRPr lang="ja-JP" altLang="en-US" dirty="0"/>
          </a:p>
        </p:txBody>
      </p:sp>
      <p:grpSp>
        <p:nvGrpSpPr>
          <p:cNvPr id="36" name="グループ化 35"/>
          <p:cNvGrpSpPr/>
          <p:nvPr/>
        </p:nvGrpSpPr>
        <p:grpSpPr>
          <a:xfrm>
            <a:off x="625475" y="3786148"/>
            <a:ext cx="2117725" cy="1207532"/>
            <a:chOff x="625475" y="3926682"/>
            <a:chExt cx="2117725" cy="1207532"/>
          </a:xfrm>
        </p:grpSpPr>
        <p:sp>
          <p:nvSpPr>
            <p:cNvPr id="37" name="Text Box 41"/>
            <p:cNvSpPr txBox="1">
              <a:spLocks noChangeArrowheads="1"/>
            </p:cNvSpPr>
            <p:nvPr/>
          </p:nvSpPr>
          <p:spPr bwMode="auto">
            <a:xfrm rot="16200000">
              <a:off x="1431925" y="4607569"/>
              <a:ext cx="460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Times New Roman" pitchFamily="18" charset="0"/>
                </a:rPr>
                <a:t>･ ･ ･</a:t>
              </a:r>
            </a:p>
          </p:txBody>
        </p:sp>
        <p:grpSp>
          <p:nvGrpSpPr>
            <p:cNvPr id="38" name="グループ化 37"/>
            <p:cNvGrpSpPr/>
            <p:nvPr/>
          </p:nvGrpSpPr>
          <p:grpSpPr>
            <a:xfrm>
              <a:off x="631825" y="3926682"/>
              <a:ext cx="2111375" cy="369332"/>
              <a:chOff x="631825" y="3926682"/>
              <a:chExt cx="2111375" cy="369332"/>
            </a:xfrm>
          </p:grpSpPr>
          <p:sp>
            <p:nvSpPr>
              <p:cNvPr id="53" name="Line 32"/>
              <p:cNvSpPr>
                <a:spLocks noChangeShapeType="1"/>
              </p:cNvSpPr>
              <p:nvPr/>
            </p:nvSpPr>
            <p:spPr bwMode="auto">
              <a:xfrm>
                <a:off x="914400" y="4111348"/>
                <a:ext cx="18288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4" name="Text Box 37"/>
              <p:cNvSpPr txBox="1">
                <a:spLocks noChangeArrowheads="1"/>
              </p:cNvSpPr>
              <p:nvPr/>
            </p:nvSpPr>
            <p:spPr bwMode="auto">
              <a:xfrm>
                <a:off x="631825" y="3926682"/>
                <a:ext cx="3417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ysClr val="windowText" lastClr="000000"/>
                    </a:solidFill>
                    <a:effectLst/>
                    <a:uLnTx/>
                    <a:uFillTx/>
                    <a:latin typeface="Times New Roman" pitchFamily="18" charset="0"/>
                  </a:rPr>
                  <a:t>１</a:t>
                </a:r>
              </a:p>
            </p:txBody>
          </p:sp>
          <p:sp>
            <p:nvSpPr>
              <p:cNvPr id="55" name="Line 42"/>
              <p:cNvSpPr>
                <a:spLocks noChangeShapeType="1"/>
              </p:cNvSpPr>
              <p:nvPr/>
            </p:nvSpPr>
            <p:spPr bwMode="auto">
              <a:xfrm>
                <a:off x="1066800" y="4111348"/>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6" name="Line 43"/>
              <p:cNvSpPr>
                <a:spLocks noChangeShapeType="1"/>
              </p:cNvSpPr>
              <p:nvPr/>
            </p:nvSpPr>
            <p:spPr bwMode="auto">
              <a:xfrm>
                <a:off x="1600200" y="4111348"/>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39" name="グループ化 38"/>
            <p:cNvGrpSpPr/>
            <p:nvPr/>
          </p:nvGrpSpPr>
          <p:grpSpPr>
            <a:xfrm>
              <a:off x="631825" y="4141247"/>
              <a:ext cx="2111375" cy="369332"/>
              <a:chOff x="631825" y="4079082"/>
              <a:chExt cx="2111375" cy="369332"/>
            </a:xfrm>
          </p:grpSpPr>
          <p:sp>
            <p:nvSpPr>
              <p:cNvPr id="50" name="Line 33"/>
              <p:cNvSpPr>
                <a:spLocks noChangeShapeType="1"/>
              </p:cNvSpPr>
              <p:nvPr/>
            </p:nvSpPr>
            <p:spPr bwMode="auto">
              <a:xfrm>
                <a:off x="914400" y="4263748"/>
                <a:ext cx="18288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1" name="Text Box 38"/>
              <p:cNvSpPr txBox="1">
                <a:spLocks noChangeArrowheads="1"/>
              </p:cNvSpPr>
              <p:nvPr/>
            </p:nvSpPr>
            <p:spPr bwMode="auto">
              <a:xfrm>
                <a:off x="631825" y="4079082"/>
                <a:ext cx="3417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ysClr val="windowText" lastClr="000000"/>
                    </a:solidFill>
                    <a:effectLst/>
                    <a:uLnTx/>
                    <a:uFillTx/>
                    <a:latin typeface="Times New Roman" pitchFamily="18" charset="0"/>
                  </a:rPr>
                  <a:t>２</a:t>
                </a:r>
              </a:p>
            </p:txBody>
          </p:sp>
          <p:sp>
            <p:nvSpPr>
              <p:cNvPr id="52" name="Line 44"/>
              <p:cNvSpPr>
                <a:spLocks noChangeShapeType="1"/>
              </p:cNvSpPr>
              <p:nvPr/>
            </p:nvSpPr>
            <p:spPr bwMode="auto">
              <a:xfrm>
                <a:off x="2133600" y="4263748"/>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40" name="グループ化 39"/>
            <p:cNvGrpSpPr/>
            <p:nvPr/>
          </p:nvGrpSpPr>
          <p:grpSpPr>
            <a:xfrm>
              <a:off x="625475" y="4764882"/>
              <a:ext cx="2117725" cy="369332"/>
              <a:chOff x="625475" y="4764882"/>
              <a:chExt cx="2117725" cy="369332"/>
            </a:xfrm>
          </p:grpSpPr>
          <p:sp>
            <p:nvSpPr>
              <p:cNvPr id="46" name="Line 35"/>
              <p:cNvSpPr>
                <a:spLocks noChangeShapeType="1"/>
              </p:cNvSpPr>
              <p:nvPr/>
            </p:nvSpPr>
            <p:spPr bwMode="auto">
              <a:xfrm>
                <a:off x="914400" y="4949548"/>
                <a:ext cx="18288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7" name="Text Box 40"/>
              <p:cNvSpPr txBox="1">
                <a:spLocks noChangeArrowheads="1"/>
              </p:cNvSpPr>
              <p:nvPr/>
            </p:nvSpPr>
            <p:spPr bwMode="auto">
              <a:xfrm>
                <a:off x="625475" y="4764882"/>
                <a:ext cx="36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ysClr val="windowText" lastClr="000000"/>
                    </a:solidFill>
                    <a:effectLst/>
                    <a:uLnTx/>
                    <a:uFillTx/>
                    <a:latin typeface="Times New Roman" pitchFamily="18" charset="0"/>
                  </a:rPr>
                  <a:t>Ｎ</a:t>
                </a:r>
              </a:p>
            </p:txBody>
          </p:sp>
          <p:sp>
            <p:nvSpPr>
              <p:cNvPr id="48" name="Line 46"/>
              <p:cNvSpPr>
                <a:spLocks noChangeShapeType="1"/>
              </p:cNvSpPr>
              <p:nvPr/>
            </p:nvSpPr>
            <p:spPr bwMode="auto">
              <a:xfrm>
                <a:off x="2209800" y="4949548"/>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9" name="Line 47"/>
              <p:cNvSpPr>
                <a:spLocks noChangeShapeType="1"/>
              </p:cNvSpPr>
              <p:nvPr/>
            </p:nvSpPr>
            <p:spPr bwMode="auto">
              <a:xfrm>
                <a:off x="1524000" y="4949548"/>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41" name="グループ化 40"/>
            <p:cNvGrpSpPr/>
            <p:nvPr/>
          </p:nvGrpSpPr>
          <p:grpSpPr>
            <a:xfrm>
              <a:off x="631825" y="4355812"/>
              <a:ext cx="2111375" cy="369332"/>
              <a:chOff x="631825" y="4231482"/>
              <a:chExt cx="2111375" cy="369332"/>
            </a:xfrm>
          </p:grpSpPr>
          <p:sp>
            <p:nvSpPr>
              <p:cNvPr id="42" name="Line 34"/>
              <p:cNvSpPr>
                <a:spLocks noChangeShapeType="1"/>
              </p:cNvSpPr>
              <p:nvPr/>
            </p:nvSpPr>
            <p:spPr bwMode="auto">
              <a:xfrm>
                <a:off x="914400" y="4416148"/>
                <a:ext cx="18288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3" name="Text Box 39"/>
              <p:cNvSpPr txBox="1">
                <a:spLocks noChangeArrowheads="1"/>
              </p:cNvSpPr>
              <p:nvPr/>
            </p:nvSpPr>
            <p:spPr bwMode="auto">
              <a:xfrm>
                <a:off x="631825" y="4231482"/>
                <a:ext cx="3417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sysClr val="windowText" lastClr="000000"/>
                    </a:solidFill>
                    <a:effectLst/>
                    <a:uLnTx/>
                    <a:uFillTx/>
                    <a:latin typeface="Times New Roman" pitchFamily="18" charset="0"/>
                  </a:rPr>
                  <a:t>３</a:t>
                </a:r>
              </a:p>
            </p:txBody>
          </p:sp>
          <p:sp>
            <p:nvSpPr>
              <p:cNvPr id="44" name="Line 45"/>
              <p:cNvSpPr>
                <a:spLocks noChangeShapeType="1"/>
              </p:cNvSpPr>
              <p:nvPr/>
            </p:nvSpPr>
            <p:spPr bwMode="auto">
              <a:xfrm>
                <a:off x="1752600" y="4416148"/>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5" name="Line 48"/>
              <p:cNvSpPr>
                <a:spLocks noChangeShapeType="1"/>
              </p:cNvSpPr>
              <p:nvPr/>
            </p:nvSpPr>
            <p:spPr bwMode="auto">
              <a:xfrm>
                <a:off x="1143000" y="4416148"/>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57" name="Text Box 49"/>
          <p:cNvSpPr txBox="1">
            <a:spLocks noChangeArrowheads="1"/>
          </p:cNvSpPr>
          <p:nvPr/>
        </p:nvSpPr>
        <p:spPr bwMode="auto">
          <a:xfrm>
            <a:off x="219471" y="5036983"/>
            <a:ext cx="32004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dirty="0" smtClean="0"/>
              <a:t>20mer, 25mer or 30mer elements will have similar sequence in input sequence.</a:t>
            </a:r>
          </a:p>
          <a:p>
            <a:pPr algn="ctr"/>
            <a:r>
              <a:rPr lang="en-US" altLang="ja-JP" dirty="0" err="1" smtClean="0"/>
              <a:t>fuzznuc</a:t>
            </a:r>
            <a:r>
              <a:rPr lang="en-US" altLang="ja-JP" dirty="0" smtClean="0"/>
              <a:t> (EMBOSS)</a:t>
            </a:r>
            <a:endParaRPr lang="ja-JP" altLang="en-US" dirty="0"/>
          </a:p>
        </p:txBody>
      </p:sp>
      <p:sp>
        <p:nvSpPr>
          <p:cNvPr id="58" name="AutoShape 50"/>
          <p:cNvSpPr>
            <a:spLocks noChangeArrowheads="1"/>
          </p:cNvSpPr>
          <p:nvPr/>
        </p:nvSpPr>
        <p:spPr bwMode="auto">
          <a:xfrm>
            <a:off x="3618880" y="4140160"/>
            <a:ext cx="457200" cy="228600"/>
          </a:xfrm>
          <a:prstGeom prst="rightArrow">
            <a:avLst>
              <a:gd name="adj1" fmla="val 50000"/>
              <a:gd name="adj2" fmla="val 50000"/>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59" name="グループ化 58"/>
          <p:cNvGrpSpPr/>
          <p:nvPr/>
        </p:nvGrpSpPr>
        <p:grpSpPr>
          <a:xfrm>
            <a:off x="4900600" y="3911560"/>
            <a:ext cx="381000" cy="914400"/>
            <a:chOff x="4419600" y="4052094"/>
            <a:chExt cx="381000" cy="914400"/>
          </a:xfrm>
        </p:grpSpPr>
        <p:sp>
          <p:nvSpPr>
            <p:cNvPr id="60" name="Line 51"/>
            <p:cNvSpPr>
              <a:spLocks noChangeShapeType="1"/>
            </p:cNvSpPr>
            <p:nvPr/>
          </p:nvSpPr>
          <p:spPr bwMode="auto">
            <a:xfrm>
              <a:off x="4419600" y="4052094"/>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1" name="Line 52"/>
            <p:cNvSpPr>
              <a:spLocks noChangeShapeType="1"/>
            </p:cNvSpPr>
            <p:nvPr/>
          </p:nvSpPr>
          <p:spPr bwMode="auto">
            <a:xfrm>
              <a:off x="4419600" y="4204494"/>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2" name="Line 53"/>
            <p:cNvSpPr>
              <a:spLocks noChangeShapeType="1"/>
            </p:cNvSpPr>
            <p:nvPr/>
          </p:nvSpPr>
          <p:spPr bwMode="auto">
            <a:xfrm>
              <a:off x="4419600" y="4356894"/>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3" name="Line 54"/>
            <p:cNvSpPr>
              <a:spLocks noChangeShapeType="1"/>
            </p:cNvSpPr>
            <p:nvPr/>
          </p:nvSpPr>
          <p:spPr bwMode="auto">
            <a:xfrm>
              <a:off x="4419600" y="4509294"/>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4" name="Line 55"/>
            <p:cNvSpPr>
              <a:spLocks noChangeShapeType="1"/>
            </p:cNvSpPr>
            <p:nvPr/>
          </p:nvSpPr>
          <p:spPr bwMode="auto">
            <a:xfrm>
              <a:off x="4419600" y="4661694"/>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5" name="Line 56"/>
            <p:cNvSpPr>
              <a:spLocks noChangeShapeType="1"/>
            </p:cNvSpPr>
            <p:nvPr/>
          </p:nvSpPr>
          <p:spPr bwMode="auto">
            <a:xfrm>
              <a:off x="4419600" y="4814094"/>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6" name="Line 57"/>
            <p:cNvSpPr>
              <a:spLocks noChangeShapeType="1"/>
            </p:cNvSpPr>
            <p:nvPr/>
          </p:nvSpPr>
          <p:spPr bwMode="auto">
            <a:xfrm>
              <a:off x="4419600" y="4966494"/>
              <a:ext cx="381000" cy="0"/>
            </a:xfrm>
            <a:prstGeom prst="line">
              <a:avLst/>
            </a:prstGeom>
            <a:noFill/>
            <a:ln w="381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67" name="Text Box 58"/>
          <p:cNvSpPr txBox="1">
            <a:spLocks noChangeArrowheads="1"/>
          </p:cNvSpPr>
          <p:nvPr/>
        </p:nvSpPr>
        <p:spPr bwMode="auto">
          <a:xfrm>
            <a:off x="3810000" y="4944650"/>
            <a:ext cx="256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dirty="0" smtClean="0"/>
              <a:t>Multiple Alignment by</a:t>
            </a:r>
          </a:p>
          <a:p>
            <a:pPr algn="ctr"/>
            <a:r>
              <a:rPr lang="en-US" altLang="ja-JP" dirty="0" smtClean="0"/>
              <a:t>MEME</a:t>
            </a:r>
            <a:endParaRPr lang="ja-JP" altLang="en-US" dirty="0"/>
          </a:p>
        </p:txBody>
      </p:sp>
      <p:sp>
        <p:nvSpPr>
          <p:cNvPr id="68" name="Text Box 59"/>
          <p:cNvSpPr txBox="1">
            <a:spLocks noChangeArrowheads="1"/>
          </p:cNvSpPr>
          <p:nvPr/>
        </p:nvSpPr>
        <p:spPr bwMode="auto">
          <a:xfrm>
            <a:off x="4336727" y="3432482"/>
            <a:ext cx="1229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DNA motif</a:t>
            </a:r>
            <a:endParaRPr lang="ja-JP" altLang="en-US" dirty="0"/>
          </a:p>
        </p:txBody>
      </p:sp>
      <p:sp>
        <p:nvSpPr>
          <p:cNvPr id="69" name="AutoShape 50"/>
          <p:cNvSpPr>
            <a:spLocks noChangeArrowheads="1"/>
          </p:cNvSpPr>
          <p:nvPr/>
        </p:nvSpPr>
        <p:spPr bwMode="auto">
          <a:xfrm>
            <a:off x="5845473" y="4216360"/>
            <a:ext cx="457200" cy="228600"/>
          </a:xfrm>
          <a:prstGeom prst="rightArrow">
            <a:avLst>
              <a:gd name="adj1" fmla="val 50000"/>
              <a:gd name="adj2" fmla="val 50000"/>
            </a:avLst>
          </a:prstGeom>
          <a:solidFill>
            <a:srgbClr val="4F81BD"/>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pic>
        <p:nvPicPr>
          <p:cNvPr id="71" name="Picture 11" descr="JBCAr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0388" y="3883042"/>
            <a:ext cx="2141596" cy="742836"/>
          </a:xfrm>
          <a:prstGeom prst="rect">
            <a:avLst/>
          </a:prstGeom>
          <a:noFill/>
          <a:extLst>
            <a:ext uri="{909E8E84-426E-40DD-AFC4-6F175D3DCCD1}">
              <a14:hiddenFill xmlns:a14="http://schemas.microsoft.com/office/drawing/2010/main">
                <a:solidFill>
                  <a:srgbClr val="FFFFFF"/>
                </a:solidFill>
              </a14:hiddenFill>
            </a:ext>
          </a:extLst>
        </p:spPr>
      </p:pic>
      <p:sp>
        <p:nvSpPr>
          <p:cNvPr id="72" name="テキスト ボックス 71"/>
          <p:cNvSpPr txBox="1"/>
          <p:nvPr/>
        </p:nvSpPr>
        <p:spPr>
          <a:xfrm>
            <a:off x="6690389" y="4869160"/>
            <a:ext cx="2346108"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Finding similar sequence by </a:t>
            </a:r>
            <a:endParaRPr kumimoji="0" lang="en-US" altLang="ja-JP" sz="1800" b="0"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err="1" smtClean="0">
                <a:ln>
                  <a:noFill/>
                </a:ln>
                <a:solidFill>
                  <a:sysClr val="windowText" lastClr="000000"/>
                </a:solidFill>
                <a:effectLst/>
                <a:uLnTx/>
                <a:uFillTx/>
              </a:rPr>
              <a:t>HMMalign</a:t>
            </a:r>
            <a:r>
              <a:rPr kumimoji="0" lang="en-US" altLang="ja-JP" sz="1800" b="0" i="0" u="none" strike="noStrike" kern="0" cap="none" spc="0" normalizeH="0" baseline="0" noProof="0" dirty="0" smtClean="0">
                <a:ln>
                  <a:noFill/>
                </a:ln>
                <a:solidFill>
                  <a:sysClr val="windowText" lastClr="000000"/>
                </a:solidFill>
                <a:effectLst/>
                <a:uLnTx/>
                <a:uFillTx/>
              </a:rPr>
              <a:t> (MATLAB)</a:t>
            </a:r>
          </a:p>
        </p:txBody>
      </p:sp>
      <p:sp>
        <p:nvSpPr>
          <p:cNvPr id="73" name="右中かっこ 72"/>
          <p:cNvSpPr/>
          <p:nvPr/>
        </p:nvSpPr>
        <p:spPr>
          <a:xfrm rot="5400000">
            <a:off x="6174507" y="3642553"/>
            <a:ext cx="432048" cy="4882903"/>
          </a:xfrm>
          <a:prstGeom prst="rightBrace">
            <a:avLst/>
          </a:prstGeom>
          <a:noFill/>
          <a:ln w="95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Calibri"/>
              <a:ea typeface="ＭＳ Ｐゴシック"/>
              <a:cs typeface="+mn-cs"/>
            </a:endParaRPr>
          </a:p>
        </p:txBody>
      </p:sp>
      <p:sp>
        <p:nvSpPr>
          <p:cNvPr id="74" name="テキスト ボックス 73"/>
          <p:cNvSpPr txBox="1"/>
          <p:nvPr/>
        </p:nvSpPr>
        <p:spPr>
          <a:xfrm>
            <a:off x="4368993" y="6372036"/>
            <a:ext cx="392928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ysClr val="windowText" lastClr="000000"/>
                </a:solidFill>
                <a:effectLst/>
                <a:uLnTx/>
                <a:uFillTx/>
              </a:rPr>
              <a:t>Belonging to the same gene</a:t>
            </a:r>
            <a:r>
              <a:rPr kumimoji="0" lang="en-US" altLang="ja-JP" sz="1800" b="0" i="0" u="none" strike="noStrike" kern="0" cap="none" spc="0" normalizeH="0" noProof="0" dirty="0" smtClean="0">
                <a:ln>
                  <a:noFill/>
                </a:ln>
                <a:solidFill>
                  <a:sysClr val="windowText" lastClr="000000"/>
                </a:solidFill>
                <a:effectLst/>
                <a:uLnTx/>
                <a:uFillTx/>
              </a:rPr>
              <a:t> network</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75" name="テキスト ボックス 74"/>
          <p:cNvSpPr txBox="1"/>
          <p:nvPr/>
        </p:nvSpPr>
        <p:spPr>
          <a:xfrm>
            <a:off x="3623767" y="1052736"/>
            <a:ext cx="346851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ja-JP" dirty="0" smtClean="0"/>
              <a:t>Step 2 : breakdown to elements</a:t>
            </a:r>
            <a:endParaRPr kumimoji="1" lang="ja-JP" altLang="en-US" dirty="0"/>
          </a:p>
        </p:txBody>
      </p:sp>
      <p:sp>
        <p:nvSpPr>
          <p:cNvPr id="76" name="テキスト ボックス 75"/>
          <p:cNvSpPr txBox="1"/>
          <p:nvPr/>
        </p:nvSpPr>
        <p:spPr>
          <a:xfrm>
            <a:off x="116984" y="2987660"/>
            <a:ext cx="351891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dirty="0" smtClean="0"/>
              <a:t>Step 3 : finding similar sequence</a:t>
            </a:r>
            <a:endParaRPr kumimoji="1" lang="ja-JP" altLang="en-US" dirty="0"/>
          </a:p>
        </p:txBody>
      </p:sp>
      <p:sp>
        <p:nvSpPr>
          <p:cNvPr id="77" name="テキスト ボックス 76"/>
          <p:cNvSpPr txBox="1"/>
          <p:nvPr/>
        </p:nvSpPr>
        <p:spPr>
          <a:xfrm>
            <a:off x="3655879" y="2987660"/>
            <a:ext cx="2912361"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ja-JP" dirty="0" smtClean="0"/>
              <a:t>Step 4 : aligning elements</a:t>
            </a:r>
            <a:endParaRPr kumimoji="1" lang="ja-JP" altLang="en-US" dirty="0"/>
          </a:p>
        </p:txBody>
      </p:sp>
      <p:sp>
        <p:nvSpPr>
          <p:cNvPr id="78" name="テキスト ボックス 77"/>
          <p:cNvSpPr txBox="1"/>
          <p:nvPr/>
        </p:nvSpPr>
        <p:spPr>
          <a:xfrm>
            <a:off x="6588224" y="2987660"/>
            <a:ext cx="254428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dirty="0" smtClean="0"/>
              <a:t>Step 5 : weak similarity</a:t>
            </a:r>
            <a:endParaRPr kumimoji="1" lang="ja-JP" altLang="en-US" dirty="0"/>
          </a:p>
        </p:txBody>
      </p:sp>
    </p:spTree>
    <p:extLst>
      <p:ext uri="{BB962C8B-B14F-4D97-AF65-F5344CB8AC3E}">
        <p14:creationId xmlns:p14="http://schemas.microsoft.com/office/powerpoint/2010/main" val="3357888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DNA motif comparison</a:t>
            </a:r>
            <a:endParaRPr kumimoji="1" lang="ja-JP" altLang="en-US" dirty="0"/>
          </a:p>
        </p:txBody>
      </p:sp>
      <p:pic>
        <p:nvPicPr>
          <p:cNvPr id="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355" t="10024" b="20664"/>
          <a:stretch/>
        </p:blipFill>
        <p:spPr bwMode="auto">
          <a:xfrm>
            <a:off x="7030" y="1124744"/>
            <a:ext cx="5472608" cy="12482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rcA"/>
          <p:cNvPicPr>
            <a:picLocks noChangeAspect="1" noChangeArrowheads="1"/>
          </p:cNvPicPr>
          <p:nvPr/>
        </p:nvPicPr>
        <p:blipFill rotWithShape="1">
          <a:blip r:embed="rId5">
            <a:extLst>
              <a:ext uri="{28A0092B-C50C-407E-A947-70E740481C1C}">
                <a14:useLocalDpi xmlns:a14="http://schemas.microsoft.com/office/drawing/2010/main" val="0"/>
              </a:ext>
            </a:extLst>
          </a:blip>
          <a:srcRect l="2536" t="10024" r="8919" b="20664"/>
          <a:stretch/>
        </p:blipFill>
        <p:spPr bwMode="auto">
          <a:xfrm>
            <a:off x="4788024" y="1124744"/>
            <a:ext cx="4307745" cy="1248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0"/>
          <p:cNvSpPr txBox="1">
            <a:spLocks noChangeArrowheads="1"/>
          </p:cNvSpPr>
          <p:nvPr/>
        </p:nvSpPr>
        <p:spPr bwMode="auto">
          <a:xfrm>
            <a:off x="22686" y="782705"/>
            <a:ext cx="889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Motif A</a:t>
            </a:r>
          </a:p>
        </p:txBody>
      </p:sp>
      <p:sp>
        <p:nvSpPr>
          <p:cNvPr id="7" name="Text Box 11"/>
          <p:cNvSpPr txBox="1">
            <a:spLocks noChangeArrowheads="1"/>
          </p:cNvSpPr>
          <p:nvPr/>
        </p:nvSpPr>
        <p:spPr bwMode="auto">
          <a:xfrm>
            <a:off x="4856327" y="795483"/>
            <a:ext cx="8819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Motif B</a:t>
            </a:r>
          </a:p>
        </p:txBody>
      </p:sp>
      <p:pic>
        <p:nvPicPr>
          <p:cNvPr id="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2" y="2915652"/>
            <a:ext cx="91440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89" y="4096280"/>
            <a:ext cx="73152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115714" y="2492896"/>
            <a:ext cx="3807517" cy="369332"/>
          </a:xfrm>
          <a:prstGeom prst="rect">
            <a:avLst/>
          </a:prstGeom>
          <a:noFill/>
        </p:spPr>
        <p:txBody>
          <a:bodyPr wrap="none" rtlCol="0">
            <a:spAutoFit/>
          </a:bodyPr>
          <a:lstStyle/>
          <a:p>
            <a:r>
              <a:rPr kumimoji="1" lang="en-US" altLang="ja-JP" dirty="0" smtClean="0"/>
              <a:t>Information content matrix for Motif A</a:t>
            </a:r>
            <a:endParaRPr kumimoji="1" lang="ja-JP" altLang="en-US" dirty="0"/>
          </a:p>
        </p:txBody>
      </p:sp>
      <p:sp>
        <p:nvSpPr>
          <p:cNvPr id="11" name="テキスト ボックス 10"/>
          <p:cNvSpPr txBox="1"/>
          <p:nvPr/>
        </p:nvSpPr>
        <p:spPr>
          <a:xfrm>
            <a:off x="107504" y="3770456"/>
            <a:ext cx="3807517" cy="369332"/>
          </a:xfrm>
          <a:prstGeom prst="rect">
            <a:avLst/>
          </a:prstGeom>
          <a:noFill/>
        </p:spPr>
        <p:txBody>
          <a:bodyPr wrap="none" rtlCol="0">
            <a:spAutoFit/>
          </a:bodyPr>
          <a:lstStyle/>
          <a:p>
            <a:r>
              <a:rPr kumimoji="1" lang="en-US" altLang="ja-JP" dirty="0" smtClean="0"/>
              <a:t>Information content matrix for Motif B</a:t>
            </a:r>
            <a:endParaRPr kumimoji="1" lang="ja-JP" altLang="en-US" dirty="0"/>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674298387"/>
              </p:ext>
            </p:extLst>
          </p:nvPr>
        </p:nvGraphicFramePr>
        <p:xfrm>
          <a:off x="-1361121" y="5480597"/>
          <a:ext cx="5400675" cy="790575"/>
        </p:xfrm>
        <a:graphic>
          <a:graphicData uri="http://schemas.openxmlformats.org/presentationml/2006/ole">
            <mc:AlternateContent xmlns:mc="http://schemas.openxmlformats.org/markup-compatibility/2006">
              <mc:Choice xmlns:v="urn:schemas-microsoft-com:vml" Requires="v">
                <p:oleObj spid="_x0000_s6190" name="文書" r:id="rId9" imgW="5401235" imgH="787433" progId="Word.Document.12">
                  <p:embed/>
                </p:oleObj>
              </mc:Choice>
              <mc:Fallback>
                <p:oleObj name="文書" r:id="rId9" imgW="5401235" imgH="787433" progId="Word.Document.12">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1121" y="5480597"/>
                        <a:ext cx="5400675" cy="790575"/>
                      </a:xfrm>
                      <a:prstGeom prst="rect">
                        <a:avLst/>
                      </a:prstGeom>
                      <a:noFill/>
                    </p:spPr>
                  </p:pic>
                </p:oleObj>
              </mc:Fallback>
            </mc:AlternateContent>
          </a:graphicData>
        </a:graphic>
      </p:graphicFrame>
      <p:sp>
        <p:nvSpPr>
          <p:cNvPr id="14" name="テキスト ボックス 13"/>
          <p:cNvSpPr txBox="1"/>
          <p:nvPr/>
        </p:nvSpPr>
        <p:spPr>
          <a:xfrm>
            <a:off x="2383295" y="5478323"/>
            <a:ext cx="6437177" cy="830997"/>
          </a:xfrm>
          <a:prstGeom prst="rect">
            <a:avLst/>
          </a:prstGeom>
          <a:noFill/>
        </p:spPr>
        <p:txBody>
          <a:bodyPr wrap="square" rtlCol="0">
            <a:spAutoFit/>
          </a:bodyPr>
          <a:lstStyle/>
          <a:p>
            <a:r>
              <a:rPr lang="ja-JP" altLang="ja-JP" sz="1600" dirty="0"/>
              <a:t> </a:t>
            </a:r>
            <a:r>
              <a:rPr lang="en-US" altLang="ja-JP" sz="1600" i="1" dirty="0" err="1"/>
              <a:t>f</a:t>
            </a:r>
            <a:r>
              <a:rPr lang="en-US" altLang="ja-JP" sz="1600" i="1" baseline="-25000" dirty="0" err="1"/>
              <a:t>b</a:t>
            </a:r>
            <a:r>
              <a:rPr lang="en-US" altLang="ja-JP" sz="1600" i="1" dirty="0"/>
              <a:t> </a:t>
            </a:r>
            <a:r>
              <a:rPr lang="en-US" altLang="ja-JP" sz="1600" dirty="0"/>
              <a:t>is the appearance frequency of A, G, C and T in a residue position of the DNA motif, and </a:t>
            </a:r>
            <a:r>
              <a:rPr lang="en-US" altLang="ja-JP" sz="1600" i="1" dirty="0" err="1"/>
              <a:t>P</a:t>
            </a:r>
            <a:r>
              <a:rPr lang="en-US" altLang="ja-JP" sz="1600" i="1" baseline="-25000" dirty="0" err="1"/>
              <a:t>b</a:t>
            </a:r>
            <a:r>
              <a:rPr lang="en-US" altLang="ja-JP" sz="1600" dirty="0"/>
              <a:t> is the A, G, C, and T frequencies in the </a:t>
            </a:r>
            <a:r>
              <a:rPr lang="en-US" altLang="ja-JP" sz="1600" i="1" dirty="0"/>
              <a:t>E. coli</a:t>
            </a:r>
            <a:r>
              <a:rPr lang="en-US" altLang="ja-JP" sz="1600" dirty="0"/>
              <a:t> genome, which were each set to 25%. </a:t>
            </a:r>
            <a:endParaRPr kumimoji="1" lang="ja-JP" altLang="en-US" sz="1600" dirty="0"/>
          </a:p>
        </p:txBody>
      </p:sp>
      <p:sp>
        <p:nvSpPr>
          <p:cNvPr id="15" name="テキスト ボックス 14"/>
          <p:cNvSpPr txBox="1"/>
          <p:nvPr/>
        </p:nvSpPr>
        <p:spPr>
          <a:xfrm>
            <a:off x="345967" y="5120557"/>
            <a:ext cx="3621504" cy="369332"/>
          </a:xfrm>
          <a:prstGeom prst="rect">
            <a:avLst/>
          </a:prstGeom>
          <a:noFill/>
        </p:spPr>
        <p:txBody>
          <a:bodyPr wrap="none" rtlCol="0">
            <a:spAutoFit/>
          </a:bodyPr>
          <a:lstStyle/>
          <a:p>
            <a:r>
              <a:rPr kumimoji="1" lang="en-US" altLang="ja-JP" dirty="0" smtClean="0"/>
              <a:t>[ Information content calculation ]</a:t>
            </a:r>
            <a:endParaRPr kumimoji="1" lang="ja-JP" altLang="en-US" dirty="0"/>
          </a:p>
        </p:txBody>
      </p:sp>
    </p:spTree>
    <p:extLst>
      <p:ext uri="{BB962C8B-B14F-4D97-AF65-F5344CB8AC3E}">
        <p14:creationId xmlns:p14="http://schemas.microsoft.com/office/powerpoint/2010/main" val="1485306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DNA motif comparison</a:t>
            </a:r>
            <a:endParaRPr kumimoji="1" lang="ja-JP" altLang="en-US" dirty="0"/>
          </a:p>
        </p:txBody>
      </p:sp>
      <p:pic>
        <p:nvPicPr>
          <p:cNvPr id="5"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3830" t="19077" r="8207" b="31590"/>
          <a:stretch/>
        </p:blipFill>
        <p:spPr bwMode="auto">
          <a:xfrm>
            <a:off x="1919667" y="764704"/>
            <a:ext cx="3471483" cy="612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ArcA"/>
          <p:cNvPicPr>
            <a:picLocks noChangeAspect="1" noChangeArrowheads="1"/>
          </p:cNvPicPr>
          <p:nvPr/>
        </p:nvPicPr>
        <p:blipFill rotWithShape="1">
          <a:blip r:embed="rId4">
            <a:extLst>
              <a:ext uri="{28A0092B-C50C-407E-A947-70E740481C1C}">
                <a14:useLocalDpi xmlns:a14="http://schemas.microsoft.com/office/drawing/2010/main" val="0"/>
              </a:ext>
            </a:extLst>
          </a:blip>
          <a:srcRect l="4198" t="17380" r="9887" b="32796"/>
          <a:stretch/>
        </p:blipFill>
        <p:spPr bwMode="auto">
          <a:xfrm>
            <a:off x="1907704" y="1439168"/>
            <a:ext cx="2882900" cy="61885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2"/>
          <p:cNvSpPr txBox="1">
            <a:spLocks noChangeArrowheads="1"/>
          </p:cNvSpPr>
          <p:nvPr/>
        </p:nvSpPr>
        <p:spPr bwMode="auto">
          <a:xfrm>
            <a:off x="970522" y="918964"/>
            <a:ext cx="889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latin typeface="+mj-lt"/>
              </a:rPr>
              <a:t>Motif A</a:t>
            </a:r>
          </a:p>
        </p:txBody>
      </p:sp>
      <p:sp>
        <p:nvSpPr>
          <p:cNvPr id="8" name="Text Box 13"/>
          <p:cNvSpPr txBox="1">
            <a:spLocks noChangeArrowheads="1"/>
          </p:cNvSpPr>
          <p:nvPr/>
        </p:nvSpPr>
        <p:spPr bwMode="auto">
          <a:xfrm>
            <a:off x="970522" y="1606644"/>
            <a:ext cx="8819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latin typeface="+mj-lt"/>
              </a:rPr>
              <a:t>Motif B</a:t>
            </a:r>
          </a:p>
        </p:txBody>
      </p:sp>
      <p:sp>
        <p:nvSpPr>
          <p:cNvPr id="9" name="Line 14"/>
          <p:cNvSpPr>
            <a:spLocks noChangeShapeType="1"/>
          </p:cNvSpPr>
          <p:nvPr/>
        </p:nvSpPr>
        <p:spPr bwMode="auto">
          <a:xfrm flipV="1">
            <a:off x="2490118" y="791096"/>
            <a:ext cx="0" cy="1371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15"/>
          <p:cNvSpPr>
            <a:spLocks noChangeShapeType="1"/>
          </p:cNvSpPr>
          <p:nvPr/>
        </p:nvSpPr>
        <p:spPr bwMode="auto">
          <a:xfrm flipV="1">
            <a:off x="3821440" y="846956"/>
            <a:ext cx="0" cy="1371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Text Box 16"/>
          <p:cNvSpPr txBox="1">
            <a:spLocks noChangeArrowheads="1"/>
          </p:cNvSpPr>
          <p:nvPr/>
        </p:nvSpPr>
        <p:spPr bwMode="auto">
          <a:xfrm>
            <a:off x="5508104" y="1331476"/>
            <a:ext cx="2417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Similarity score = 19.58</a:t>
            </a:r>
            <a:endParaRPr lang="en-US" altLang="ja-JP" dirty="0"/>
          </a:p>
        </p:txBody>
      </p:sp>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185" y="2417930"/>
            <a:ext cx="7818204" cy="389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7"/>
          <p:cNvSpPr txBox="1">
            <a:spLocks noChangeArrowheads="1"/>
          </p:cNvSpPr>
          <p:nvPr/>
        </p:nvSpPr>
        <p:spPr bwMode="auto">
          <a:xfrm flipV="1">
            <a:off x="437927" y="3390527"/>
            <a:ext cx="461665" cy="183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en-US" altLang="ja-JP" dirty="0" smtClean="0"/>
              <a:t>Residue of Motif </a:t>
            </a:r>
            <a:r>
              <a:rPr lang="en-US" altLang="ja-JP" dirty="0"/>
              <a:t>A</a:t>
            </a:r>
          </a:p>
        </p:txBody>
      </p:sp>
      <p:sp>
        <p:nvSpPr>
          <p:cNvPr id="14" name="テキスト ボックス 13"/>
          <p:cNvSpPr txBox="1"/>
          <p:nvPr/>
        </p:nvSpPr>
        <p:spPr>
          <a:xfrm>
            <a:off x="672073" y="6444044"/>
            <a:ext cx="721229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dirty="0" smtClean="0"/>
              <a:t>DNA motifs were classified into two groups based on their similarities.</a:t>
            </a:r>
            <a:endParaRPr kumimoji="1" lang="ja-JP" altLang="en-US" dirty="0"/>
          </a:p>
        </p:txBody>
      </p:sp>
      <p:sp>
        <p:nvSpPr>
          <p:cNvPr id="15" name="Text Box 6"/>
          <p:cNvSpPr txBox="1">
            <a:spLocks noChangeArrowheads="1"/>
          </p:cNvSpPr>
          <p:nvPr/>
        </p:nvSpPr>
        <p:spPr bwMode="auto">
          <a:xfrm>
            <a:off x="3085766" y="2123564"/>
            <a:ext cx="1918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smtClean="0"/>
              <a:t>Residue of Motif B</a:t>
            </a:r>
            <a:endParaRPr lang="ja-JP" altLang="en-US" dirty="0"/>
          </a:p>
        </p:txBody>
      </p:sp>
    </p:spTree>
    <p:extLst>
      <p:ext uri="{BB962C8B-B14F-4D97-AF65-F5344CB8AC3E}">
        <p14:creationId xmlns:p14="http://schemas.microsoft.com/office/powerpoint/2010/main" val="3987759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Predicted gene network</a:t>
            </a:r>
            <a:endParaRPr kumimoji="1" lang="ja-JP" altLang="en-US" dirty="0"/>
          </a:p>
        </p:txBody>
      </p:sp>
      <p:grpSp>
        <p:nvGrpSpPr>
          <p:cNvPr id="4" name="グループ化 3"/>
          <p:cNvGrpSpPr/>
          <p:nvPr/>
        </p:nvGrpSpPr>
        <p:grpSpPr>
          <a:xfrm>
            <a:off x="35496" y="847474"/>
            <a:ext cx="9145016" cy="5893894"/>
            <a:chOff x="35496" y="914400"/>
            <a:chExt cx="9145016" cy="5893894"/>
          </a:xfrm>
        </p:grpSpPr>
        <p:pic>
          <p:nvPicPr>
            <p:cNvPr id="5" name="Picture 4" descr="20_150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512" y="2801779"/>
              <a:ext cx="34290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EME_sort_20_95_sample3_tab"/>
            <p:cNvPicPr>
              <a:picLocks noChangeAspect="1" noChangeArrowheads="1"/>
            </p:cNvPicPr>
            <p:nvPr/>
          </p:nvPicPr>
          <p:blipFill rotWithShape="1">
            <a:blip r:embed="rId4">
              <a:extLst>
                <a:ext uri="{28A0092B-C50C-407E-A947-70E740481C1C}">
                  <a14:useLocalDpi xmlns:a14="http://schemas.microsoft.com/office/drawing/2010/main" val="0"/>
                </a:ext>
              </a:extLst>
            </a:blip>
            <a:srcRect t="13776"/>
            <a:stretch/>
          </p:blipFill>
          <p:spPr bwMode="auto">
            <a:xfrm>
              <a:off x="76200" y="914400"/>
              <a:ext cx="3886200" cy="131131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4225925" y="1155319"/>
              <a:ext cx="701675" cy="376238"/>
            </a:xfrm>
            <a:prstGeom prst="rect">
              <a:avLst/>
            </a:prstGeom>
            <a:solidFill>
              <a:srgbClr val="CC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ysClr val="windowText" lastClr="000000"/>
                  </a:solidFill>
                  <a:effectLst/>
                  <a:uLnTx/>
                  <a:uFillTx/>
                  <a:latin typeface="Times New Roman" pitchFamily="18" charset="0"/>
                </a:rPr>
                <a:t>ArcA</a:t>
              </a:r>
            </a:p>
          </p:txBody>
        </p:sp>
        <p:sp>
          <p:nvSpPr>
            <p:cNvPr id="8" name="Text Box 8"/>
            <p:cNvSpPr txBox="1">
              <a:spLocks noChangeArrowheads="1"/>
            </p:cNvSpPr>
            <p:nvPr/>
          </p:nvSpPr>
          <p:spPr bwMode="auto">
            <a:xfrm>
              <a:off x="120650" y="2393569"/>
              <a:ext cx="47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lpd</a:t>
              </a:r>
            </a:p>
          </p:txBody>
        </p:sp>
        <p:sp>
          <p:nvSpPr>
            <p:cNvPr id="9" name="Text Box 9"/>
            <p:cNvSpPr txBox="1">
              <a:spLocks noChangeArrowheads="1"/>
            </p:cNvSpPr>
            <p:nvPr/>
          </p:nvSpPr>
          <p:spPr bwMode="auto">
            <a:xfrm>
              <a:off x="655638" y="2393569"/>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acnB</a:t>
              </a:r>
            </a:p>
          </p:txBody>
        </p:sp>
        <p:sp>
          <p:nvSpPr>
            <p:cNvPr id="10" name="Text Box 10"/>
            <p:cNvSpPr txBox="1">
              <a:spLocks noChangeArrowheads="1"/>
            </p:cNvSpPr>
            <p:nvPr/>
          </p:nvSpPr>
          <p:spPr bwMode="auto">
            <a:xfrm>
              <a:off x="1370013" y="2393569"/>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fepA</a:t>
              </a:r>
            </a:p>
          </p:txBody>
        </p:sp>
        <p:sp>
          <p:nvSpPr>
            <p:cNvPr id="11" name="Text Box 11"/>
            <p:cNvSpPr txBox="1">
              <a:spLocks noChangeArrowheads="1"/>
            </p:cNvSpPr>
            <p:nvPr/>
          </p:nvSpPr>
          <p:spPr bwMode="auto">
            <a:xfrm>
              <a:off x="2033588" y="2393569"/>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gltA</a:t>
              </a:r>
            </a:p>
          </p:txBody>
        </p:sp>
        <p:sp>
          <p:nvSpPr>
            <p:cNvPr id="12" name="Text Box 12"/>
            <p:cNvSpPr txBox="1">
              <a:spLocks noChangeArrowheads="1"/>
            </p:cNvSpPr>
            <p:nvPr/>
          </p:nvSpPr>
          <p:spPr bwMode="auto">
            <a:xfrm>
              <a:off x="2659063" y="2393569"/>
              <a:ext cx="147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sdhCB,sucCD</a:t>
              </a:r>
            </a:p>
          </p:txBody>
        </p:sp>
        <p:sp>
          <p:nvSpPr>
            <p:cNvPr id="13" name="Text Box 13"/>
            <p:cNvSpPr txBox="1">
              <a:spLocks noChangeArrowheads="1"/>
            </p:cNvSpPr>
            <p:nvPr/>
          </p:nvSpPr>
          <p:spPr bwMode="auto">
            <a:xfrm>
              <a:off x="4829175" y="2393569"/>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yejG</a:t>
              </a:r>
            </a:p>
          </p:txBody>
        </p:sp>
        <p:sp>
          <p:nvSpPr>
            <p:cNvPr id="14" name="Text Box 14"/>
            <p:cNvSpPr txBox="1">
              <a:spLocks noChangeArrowheads="1"/>
            </p:cNvSpPr>
            <p:nvPr/>
          </p:nvSpPr>
          <p:spPr bwMode="auto">
            <a:xfrm>
              <a:off x="5505450" y="2393569"/>
              <a:ext cx="5822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dirty="0" err="1" smtClean="0">
                  <a:latin typeface="Times New Roman" pitchFamily="18" charset="0"/>
                </a:rPr>
                <a:t>mqo</a:t>
              </a:r>
              <a:endParaRPr lang="en-US" altLang="ja-JP" i="1" dirty="0">
                <a:latin typeface="Times New Roman" pitchFamily="18" charset="0"/>
              </a:endParaRPr>
            </a:p>
          </p:txBody>
        </p:sp>
        <p:cxnSp>
          <p:nvCxnSpPr>
            <p:cNvPr id="15" name="AutoShape 15"/>
            <p:cNvCxnSpPr>
              <a:cxnSpLocks noChangeShapeType="1"/>
              <a:stCxn id="7" idx="2"/>
              <a:endCxn id="8" idx="0"/>
            </p:cNvCxnSpPr>
            <p:nvPr/>
          </p:nvCxnSpPr>
          <p:spPr bwMode="auto">
            <a:xfrm flipH="1">
              <a:off x="358775" y="1531556"/>
              <a:ext cx="4217988" cy="862013"/>
            </a:xfrm>
            <a:prstGeom prst="straightConnector1">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16"/>
            <p:cNvCxnSpPr>
              <a:cxnSpLocks noChangeShapeType="1"/>
              <a:stCxn id="7" idx="2"/>
              <a:endCxn id="9" idx="0"/>
            </p:cNvCxnSpPr>
            <p:nvPr/>
          </p:nvCxnSpPr>
          <p:spPr bwMode="auto">
            <a:xfrm flipH="1">
              <a:off x="982663" y="1531556"/>
              <a:ext cx="3594100" cy="862013"/>
            </a:xfrm>
            <a:prstGeom prst="straightConnector1">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17"/>
            <p:cNvCxnSpPr>
              <a:cxnSpLocks noChangeShapeType="1"/>
              <a:stCxn id="7" idx="2"/>
              <a:endCxn id="10" idx="0"/>
            </p:cNvCxnSpPr>
            <p:nvPr/>
          </p:nvCxnSpPr>
          <p:spPr bwMode="auto">
            <a:xfrm flipH="1">
              <a:off x="1671638" y="1531556"/>
              <a:ext cx="2905125" cy="862013"/>
            </a:xfrm>
            <a:prstGeom prst="straightConnector1">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18"/>
            <p:cNvCxnSpPr>
              <a:cxnSpLocks noChangeShapeType="1"/>
              <a:stCxn id="7" idx="2"/>
              <a:endCxn id="11" idx="0"/>
            </p:cNvCxnSpPr>
            <p:nvPr/>
          </p:nvCxnSpPr>
          <p:spPr bwMode="auto">
            <a:xfrm flipH="1">
              <a:off x="2316163" y="1531556"/>
              <a:ext cx="2260600" cy="862013"/>
            </a:xfrm>
            <a:prstGeom prst="straightConnector1">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19"/>
            <p:cNvCxnSpPr>
              <a:cxnSpLocks noChangeShapeType="1"/>
              <a:stCxn id="7" idx="2"/>
              <a:endCxn id="12" idx="0"/>
            </p:cNvCxnSpPr>
            <p:nvPr/>
          </p:nvCxnSpPr>
          <p:spPr bwMode="auto">
            <a:xfrm flipH="1">
              <a:off x="3395663" y="1531556"/>
              <a:ext cx="1181100" cy="862013"/>
            </a:xfrm>
            <a:prstGeom prst="straightConnector1">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0"/>
            <p:cNvCxnSpPr>
              <a:cxnSpLocks noChangeShapeType="1"/>
              <a:stCxn id="7" idx="2"/>
              <a:endCxn id="13" idx="0"/>
            </p:cNvCxnSpPr>
            <p:nvPr/>
          </p:nvCxnSpPr>
          <p:spPr bwMode="auto">
            <a:xfrm>
              <a:off x="4576763" y="1531556"/>
              <a:ext cx="560388" cy="862013"/>
            </a:xfrm>
            <a:prstGeom prst="straightConnector1">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21"/>
            <p:cNvCxnSpPr>
              <a:cxnSpLocks noChangeShapeType="1"/>
              <a:stCxn id="7" idx="2"/>
              <a:endCxn id="14" idx="0"/>
            </p:cNvCxnSpPr>
            <p:nvPr/>
          </p:nvCxnSpPr>
          <p:spPr bwMode="auto">
            <a:xfrm>
              <a:off x="4576763" y="1531557"/>
              <a:ext cx="1219793" cy="862012"/>
            </a:xfrm>
            <a:prstGeom prst="straightConnector1">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 Box 23"/>
            <p:cNvSpPr txBox="1">
              <a:spLocks noChangeArrowheads="1"/>
            </p:cNvSpPr>
            <p:nvPr/>
          </p:nvSpPr>
          <p:spPr bwMode="auto">
            <a:xfrm>
              <a:off x="6194425" y="2393569"/>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b1163</a:t>
              </a:r>
            </a:p>
          </p:txBody>
        </p:sp>
        <p:sp>
          <p:nvSpPr>
            <p:cNvPr id="23" name="Text Box 24"/>
            <p:cNvSpPr txBox="1">
              <a:spLocks noChangeArrowheads="1"/>
            </p:cNvSpPr>
            <p:nvPr/>
          </p:nvSpPr>
          <p:spPr bwMode="auto">
            <a:xfrm>
              <a:off x="7010400" y="2393569"/>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osmB</a:t>
              </a:r>
            </a:p>
          </p:txBody>
        </p:sp>
        <p:sp>
          <p:nvSpPr>
            <p:cNvPr id="24" name="Text Box 25"/>
            <p:cNvSpPr txBox="1">
              <a:spLocks noChangeArrowheads="1"/>
            </p:cNvSpPr>
            <p:nvPr/>
          </p:nvSpPr>
          <p:spPr bwMode="auto">
            <a:xfrm>
              <a:off x="7762875" y="2393569"/>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glcB</a:t>
              </a:r>
            </a:p>
          </p:txBody>
        </p:sp>
        <p:sp>
          <p:nvSpPr>
            <p:cNvPr id="25" name="Text Box 26"/>
            <p:cNvSpPr txBox="1">
              <a:spLocks noChangeArrowheads="1"/>
            </p:cNvSpPr>
            <p:nvPr/>
          </p:nvSpPr>
          <p:spPr bwMode="auto">
            <a:xfrm>
              <a:off x="8426450" y="2393569"/>
              <a:ext cx="48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acs</a:t>
              </a:r>
            </a:p>
          </p:txBody>
        </p:sp>
        <p:cxnSp>
          <p:nvCxnSpPr>
            <p:cNvPr id="26" name="AutoShape 27"/>
            <p:cNvCxnSpPr>
              <a:cxnSpLocks noChangeShapeType="1"/>
              <a:stCxn id="7" idx="2"/>
              <a:endCxn id="22" idx="0"/>
            </p:cNvCxnSpPr>
            <p:nvPr/>
          </p:nvCxnSpPr>
          <p:spPr bwMode="auto">
            <a:xfrm>
              <a:off x="4576763" y="1531556"/>
              <a:ext cx="1995488" cy="862013"/>
            </a:xfrm>
            <a:prstGeom prst="straightConnector1">
              <a:avLst/>
            </a:prstGeom>
            <a:noFill/>
            <a:ln w="9525">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28"/>
            <p:cNvCxnSpPr>
              <a:cxnSpLocks noChangeShapeType="1"/>
              <a:stCxn id="7" idx="2"/>
              <a:endCxn id="23" idx="0"/>
            </p:cNvCxnSpPr>
            <p:nvPr/>
          </p:nvCxnSpPr>
          <p:spPr bwMode="auto">
            <a:xfrm>
              <a:off x="4576763" y="1531556"/>
              <a:ext cx="2779713" cy="862013"/>
            </a:xfrm>
            <a:prstGeom prst="straightConnector1">
              <a:avLst/>
            </a:prstGeom>
            <a:noFill/>
            <a:ln w="9525">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29"/>
            <p:cNvCxnSpPr>
              <a:cxnSpLocks noChangeShapeType="1"/>
              <a:stCxn id="7" idx="2"/>
              <a:endCxn id="24" idx="0"/>
            </p:cNvCxnSpPr>
            <p:nvPr/>
          </p:nvCxnSpPr>
          <p:spPr bwMode="auto">
            <a:xfrm>
              <a:off x="4576763" y="1531556"/>
              <a:ext cx="3487738" cy="862013"/>
            </a:xfrm>
            <a:prstGeom prst="straightConnector1">
              <a:avLst/>
            </a:prstGeom>
            <a:noFill/>
            <a:ln w="9525">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0"/>
            <p:cNvCxnSpPr>
              <a:cxnSpLocks noChangeShapeType="1"/>
              <a:stCxn id="7" idx="2"/>
              <a:endCxn id="25" idx="0"/>
            </p:cNvCxnSpPr>
            <p:nvPr/>
          </p:nvCxnSpPr>
          <p:spPr bwMode="auto">
            <a:xfrm>
              <a:off x="4576763" y="1531556"/>
              <a:ext cx="4094163" cy="862013"/>
            </a:xfrm>
            <a:prstGeom prst="straightConnector1">
              <a:avLst/>
            </a:prstGeom>
            <a:noFill/>
            <a:ln w="9525">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32"/>
            <p:cNvSpPr txBox="1">
              <a:spLocks noChangeArrowheads="1"/>
            </p:cNvSpPr>
            <p:nvPr/>
          </p:nvSpPr>
          <p:spPr bwMode="auto">
            <a:xfrm>
              <a:off x="3810000" y="1253744"/>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latin typeface="Times New Roman" pitchFamily="18" charset="0"/>
                </a:rPr>
                <a:t>－</a:t>
              </a:r>
            </a:p>
          </p:txBody>
        </p:sp>
        <p:sp>
          <p:nvSpPr>
            <p:cNvPr id="31" name="Oval 33"/>
            <p:cNvSpPr>
              <a:spLocks noChangeArrowheads="1"/>
            </p:cNvSpPr>
            <p:nvPr/>
          </p:nvSpPr>
          <p:spPr bwMode="auto">
            <a:xfrm>
              <a:off x="3825875" y="1231519"/>
              <a:ext cx="381000" cy="381000"/>
            </a:xfrm>
            <a:prstGeom prst="ellipse">
              <a:avLst/>
            </a:pr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2" name="Text Box 34"/>
            <p:cNvSpPr txBox="1">
              <a:spLocks noChangeArrowheads="1"/>
            </p:cNvSpPr>
            <p:nvPr/>
          </p:nvSpPr>
          <p:spPr bwMode="auto">
            <a:xfrm>
              <a:off x="4156075" y="2412619"/>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ydcI</a:t>
              </a:r>
            </a:p>
          </p:txBody>
        </p:sp>
        <p:cxnSp>
          <p:nvCxnSpPr>
            <p:cNvPr id="33" name="AutoShape 35"/>
            <p:cNvCxnSpPr>
              <a:cxnSpLocks noChangeShapeType="1"/>
              <a:stCxn id="7" idx="2"/>
              <a:endCxn id="32" idx="0"/>
            </p:cNvCxnSpPr>
            <p:nvPr/>
          </p:nvCxnSpPr>
          <p:spPr bwMode="auto">
            <a:xfrm flipH="1">
              <a:off x="4445000" y="1531556"/>
              <a:ext cx="131763" cy="881063"/>
            </a:xfrm>
            <a:prstGeom prst="straightConnector1">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37"/>
            <p:cNvCxnSpPr>
              <a:cxnSpLocks noChangeShapeType="1"/>
              <a:stCxn id="45" idx="2"/>
              <a:endCxn id="24" idx="2"/>
            </p:cNvCxnSpPr>
            <p:nvPr/>
          </p:nvCxnSpPr>
          <p:spPr bwMode="auto">
            <a:xfrm rot="5400000" flipH="1" flipV="1">
              <a:off x="5707063" y="1498219"/>
              <a:ext cx="1095375" cy="3619500"/>
            </a:xfrm>
            <a:prstGeom prst="curvedConnector3">
              <a:avLst>
                <a:gd name="adj1" fmla="val -20870"/>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 Box 38"/>
            <p:cNvSpPr txBox="1">
              <a:spLocks noChangeArrowheads="1"/>
            </p:cNvSpPr>
            <p:nvPr/>
          </p:nvSpPr>
          <p:spPr bwMode="auto">
            <a:xfrm>
              <a:off x="746125" y="5003419"/>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icdA</a:t>
              </a:r>
            </a:p>
          </p:txBody>
        </p:sp>
        <p:sp>
          <p:nvSpPr>
            <p:cNvPr id="36" name="Text Box 39"/>
            <p:cNvSpPr txBox="1">
              <a:spLocks noChangeArrowheads="1"/>
            </p:cNvSpPr>
            <p:nvPr/>
          </p:nvSpPr>
          <p:spPr bwMode="auto">
            <a:xfrm>
              <a:off x="1660525" y="5003419"/>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yhhX</a:t>
              </a:r>
            </a:p>
          </p:txBody>
        </p:sp>
        <p:sp>
          <p:nvSpPr>
            <p:cNvPr id="37" name="Text Box 40"/>
            <p:cNvSpPr txBox="1">
              <a:spLocks noChangeArrowheads="1"/>
            </p:cNvSpPr>
            <p:nvPr/>
          </p:nvSpPr>
          <p:spPr bwMode="auto">
            <a:xfrm>
              <a:off x="2574925" y="5003419"/>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hdeA</a:t>
              </a:r>
            </a:p>
          </p:txBody>
        </p:sp>
        <p:cxnSp>
          <p:nvCxnSpPr>
            <p:cNvPr id="38" name="AutoShape 41"/>
            <p:cNvCxnSpPr>
              <a:cxnSpLocks noChangeShapeType="1"/>
              <a:stCxn id="45" idx="2"/>
              <a:endCxn id="35" idx="0"/>
            </p:cNvCxnSpPr>
            <p:nvPr/>
          </p:nvCxnSpPr>
          <p:spPr bwMode="auto">
            <a:xfrm flipH="1">
              <a:off x="1047750" y="3855656"/>
              <a:ext cx="3397250" cy="1147763"/>
            </a:xfrm>
            <a:prstGeom prst="straightConnector1">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2"/>
            <p:cNvCxnSpPr>
              <a:cxnSpLocks noChangeShapeType="1"/>
              <a:stCxn id="45" idx="2"/>
              <a:endCxn id="36" idx="0"/>
            </p:cNvCxnSpPr>
            <p:nvPr/>
          </p:nvCxnSpPr>
          <p:spPr bwMode="auto">
            <a:xfrm flipH="1">
              <a:off x="1987550" y="3855656"/>
              <a:ext cx="2457450" cy="1147763"/>
            </a:xfrm>
            <a:prstGeom prst="straightConnector1">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43"/>
            <p:cNvCxnSpPr>
              <a:cxnSpLocks noChangeShapeType="1"/>
              <a:stCxn id="45" idx="2"/>
              <a:endCxn id="37" idx="0"/>
            </p:cNvCxnSpPr>
            <p:nvPr/>
          </p:nvCxnSpPr>
          <p:spPr bwMode="auto">
            <a:xfrm flipH="1">
              <a:off x="2901950" y="3855656"/>
              <a:ext cx="1543050" cy="1147763"/>
            </a:xfrm>
            <a:prstGeom prst="straightConnector1">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44"/>
            <p:cNvCxnSpPr>
              <a:cxnSpLocks noChangeShapeType="1"/>
            </p:cNvCxnSpPr>
            <p:nvPr/>
          </p:nvCxnSpPr>
          <p:spPr bwMode="auto">
            <a:xfrm rot="16200000" flipV="1">
              <a:off x="1854200" y="1264856"/>
              <a:ext cx="1095375" cy="4086225"/>
            </a:xfrm>
            <a:prstGeom prst="curvedConnector3">
              <a:avLst>
                <a:gd name="adj1" fmla="val -20870"/>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45"/>
            <p:cNvCxnSpPr>
              <a:cxnSpLocks noChangeShapeType="1"/>
            </p:cNvCxnSpPr>
            <p:nvPr/>
          </p:nvCxnSpPr>
          <p:spPr bwMode="auto">
            <a:xfrm rot="16200000" flipV="1">
              <a:off x="2166938" y="1576006"/>
              <a:ext cx="1095375" cy="3462338"/>
            </a:xfrm>
            <a:prstGeom prst="curvedConnector3">
              <a:avLst>
                <a:gd name="adj1" fmla="val -20870"/>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46"/>
            <p:cNvCxnSpPr>
              <a:cxnSpLocks noChangeShapeType="1"/>
            </p:cNvCxnSpPr>
            <p:nvPr/>
          </p:nvCxnSpPr>
          <p:spPr bwMode="auto">
            <a:xfrm rot="16200000" flipV="1">
              <a:off x="2833688" y="2242756"/>
              <a:ext cx="1095375" cy="2128838"/>
            </a:xfrm>
            <a:prstGeom prst="curvedConnector3">
              <a:avLst>
                <a:gd name="adj1" fmla="val -20870"/>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47"/>
            <p:cNvCxnSpPr>
              <a:cxnSpLocks noChangeShapeType="1"/>
            </p:cNvCxnSpPr>
            <p:nvPr/>
          </p:nvCxnSpPr>
          <p:spPr bwMode="auto">
            <a:xfrm rot="16200000" flipV="1">
              <a:off x="3373438" y="2782506"/>
              <a:ext cx="1095375" cy="1049338"/>
            </a:xfrm>
            <a:prstGeom prst="curvedConnector3">
              <a:avLst>
                <a:gd name="adj1" fmla="val -20870"/>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 Box 49"/>
            <p:cNvSpPr txBox="1">
              <a:spLocks noChangeArrowheads="1"/>
            </p:cNvSpPr>
            <p:nvPr/>
          </p:nvSpPr>
          <p:spPr bwMode="auto">
            <a:xfrm>
              <a:off x="4119563" y="3479419"/>
              <a:ext cx="650875" cy="376238"/>
            </a:xfrm>
            <a:prstGeom prst="rect">
              <a:avLst/>
            </a:prstGeom>
            <a:solidFill>
              <a:srgbClr val="CCFFCC"/>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ysClr val="windowText" lastClr="000000"/>
                  </a:solidFill>
                  <a:effectLst/>
                  <a:uLnTx/>
                  <a:uFillTx/>
                  <a:latin typeface="Times New Roman" pitchFamily="18" charset="0"/>
                </a:rPr>
                <a:t>YdcI</a:t>
              </a:r>
            </a:p>
          </p:txBody>
        </p:sp>
        <p:cxnSp>
          <p:nvCxnSpPr>
            <p:cNvPr id="46" name="AutoShape 53"/>
            <p:cNvCxnSpPr>
              <a:cxnSpLocks noChangeShapeType="1"/>
              <a:stCxn id="32" idx="2"/>
              <a:endCxn id="45" idx="0"/>
            </p:cNvCxnSpPr>
            <p:nvPr/>
          </p:nvCxnSpPr>
          <p:spPr bwMode="auto">
            <a:xfrm>
              <a:off x="4445000" y="2779331"/>
              <a:ext cx="0" cy="700088"/>
            </a:xfrm>
            <a:prstGeom prst="straightConnector1">
              <a:avLst/>
            </a:prstGeom>
            <a:noFill/>
            <a:ln w="28575">
              <a:solidFill>
                <a:sysClr val="windowText" lastClr="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 Box 56"/>
            <p:cNvSpPr txBox="1">
              <a:spLocks noChangeArrowheads="1"/>
            </p:cNvSpPr>
            <p:nvPr/>
          </p:nvSpPr>
          <p:spPr bwMode="auto">
            <a:xfrm>
              <a:off x="4724400" y="5003419"/>
              <a:ext cx="57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bglJ</a:t>
              </a:r>
            </a:p>
          </p:txBody>
        </p:sp>
        <p:sp>
          <p:nvSpPr>
            <p:cNvPr id="48" name="Text Box 57"/>
            <p:cNvSpPr txBox="1">
              <a:spLocks noChangeArrowheads="1"/>
            </p:cNvSpPr>
            <p:nvPr/>
          </p:nvSpPr>
          <p:spPr bwMode="auto">
            <a:xfrm>
              <a:off x="3641725" y="5003419"/>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latin typeface="Times New Roman" pitchFamily="18" charset="0"/>
                </a:rPr>
                <a:t>purEK</a:t>
              </a:r>
            </a:p>
          </p:txBody>
        </p:sp>
        <p:cxnSp>
          <p:nvCxnSpPr>
            <p:cNvPr id="49" name="AutoShape 58"/>
            <p:cNvCxnSpPr>
              <a:cxnSpLocks noChangeShapeType="1"/>
              <a:stCxn id="45" idx="2"/>
              <a:endCxn id="48" idx="0"/>
            </p:cNvCxnSpPr>
            <p:nvPr/>
          </p:nvCxnSpPr>
          <p:spPr bwMode="auto">
            <a:xfrm flipH="1">
              <a:off x="4038600" y="3855656"/>
              <a:ext cx="406400" cy="1147763"/>
            </a:xfrm>
            <a:prstGeom prst="straightConnector1">
              <a:avLst/>
            </a:prstGeom>
            <a:noFill/>
            <a:ln w="9525">
              <a:solidFill>
                <a:sysClr val="windowText" lastClr="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0" name="グループ化 49"/>
            <p:cNvGrpSpPr/>
            <p:nvPr/>
          </p:nvGrpSpPr>
          <p:grpSpPr>
            <a:xfrm>
              <a:off x="4114800" y="2245931"/>
              <a:ext cx="2133600" cy="1055132"/>
              <a:chOff x="4114800" y="2575828"/>
              <a:chExt cx="2133600" cy="1055132"/>
            </a:xfrm>
          </p:grpSpPr>
          <p:sp>
            <p:nvSpPr>
              <p:cNvPr id="51" name="Text Box 54"/>
              <p:cNvSpPr txBox="1">
                <a:spLocks noChangeArrowheads="1"/>
              </p:cNvSpPr>
              <p:nvPr/>
            </p:nvSpPr>
            <p:spPr bwMode="auto">
              <a:xfrm>
                <a:off x="4470082" y="3261628"/>
                <a:ext cx="16914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rgbClr val="FF0000"/>
                    </a:solidFill>
                    <a:effectLst/>
                    <a:uLnTx/>
                    <a:uFillTx/>
                    <a:latin typeface="Times New Roman" pitchFamily="18" charset="0"/>
                    <a:ea typeface="ＭＳ ゴシック" pitchFamily="49" charset="-128"/>
                  </a:rPr>
                  <a:t>New knowledge</a:t>
                </a:r>
                <a:endParaRPr kumimoji="0" lang="ja-JP" altLang="en-US" sz="1800" b="0" i="0" u="none" strike="noStrike" kern="0" cap="none" spc="0" normalizeH="0" baseline="0" noProof="0" dirty="0">
                  <a:ln>
                    <a:noFill/>
                  </a:ln>
                  <a:solidFill>
                    <a:srgbClr val="FF0000"/>
                  </a:solidFill>
                  <a:effectLst/>
                  <a:uLnTx/>
                  <a:uFillTx/>
                  <a:latin typeface="Times New Roman" pitchFamily="18" charset="0"/>
                  <a:ea typeface="ＭＳ ゴシック" pitchFamily="49" charset="-128"/>
                </a:endParaRPr>
              </a:p>
            </p:txBody>
          </p:sp>
          <p:sp>
            <p:nvSpPr>
              <p:cNvPr id="52" name="Oval 61"/>
              <p:cNvSpPr>
                <a:spLocks noChangeArrowheads="1"/>
              </p:cNvSpPr>
              <p:nvPr/>
            </p:nvSpPr>
            <p:spPr bwMode="auto">
              <a:xfrm>
                <a:off x="4114800" y="2575828"/>
                <a:ext cx="2133600" cy="6858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53" name="グループ化 52"/>
            <p:cNvGrpSpPr/>
            <p:nvPr/>
          </p:nvGrpSpPr>
          <p:grpSpPr>
            <a:xfrm>
              <a:off x="35496" y="4912931"/>
              <a:ext cx="4198585" cy="850468"/>
              <a:chOff x="35496" y="5242828"/>
              <a:chExt cx="4198585" cy="850468"/>
            </a:xfrm>
          </p:grpSpPr>
          <p:sp>
            <p:nvSpPr>
              <p:cNvPr id="54" name="Oval 64"/>
              <p:cNvSpPr>
                <a:spLocks noChangeArrowheads="1"/>
              </p:cNvSpPr>
              <p:nvPr/>
            </p:nvSpPr>
            <p:spPr bwMode="auto">
              <a:xfrm>
                <a:off x="609600" y="5242828"/>
                <a:ext cx="914400" cy="457201"/>
              </a:xfrm>
              <a:prstGeom prst="ellipse">
                <a:avLst/>
              </a:prstGeom>
              <a:noFill/>
              <a:ln w="25400">
                <a:solidFill>
                  <a:srgbClr val="1F497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5" name="テキスト ボックス 54"/>
              <p:cNvSpPr txBox="1"/>
              <p:nvPr/>
            </p:nvSpPr>
            <p:spPr>
              <a:xfrm>
                <a:off x="35496" y="5723964"/>
                <a:ext cx="419858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chemeClr val="tx2"/>
                    </a:solidFill>
                    <a:effectLst/>
                    <a:uLnTx/>
                    <a:uFillTx/>
                  </a:rPr>
                  <a:t>Disagreement with previous knowledge</a:t>
                </a:r>
                <a:endParaRPr kumimoji="1" lang="ja-JP" altLang="en-US" sz="1800" b="0" i="0" u="none" strike="noStrike" kern="0" cap="none" spc="0" normalizeH="0" baseline="0" noProof="0" dirty="0">
                  <a:ln>
                    <a:noFill/>
                  </a:ln>
                  <a:solidFill>
                    <a:schemeClr val="tx2"/>
                  </a:solidFill>
                  <a:effectLst/>
                  <a:uLnTx/>
                  <a:uFillTx/>
                </a:endParaRPr>
              </a:p>
            </p:txBody>
          </p:sp>
        </p:grpSp>
        <p:grpSp>
          <p:nvGrpSpPr>
            <p:cNvPr id="56" name="グループ化 55"/>
            <p:cNvGrpSpPr/>
            <p:nvPr/>
          </p:nvGrpSpPr>
          <p:grpSpPr>
            <a:xfrm>
              <a:off x="5652120" y="4429537"/>
              <a:ext cx="3527817" cy="657364"/>
              <a:chOff x="6084168" y="1772816"/>
              <a:chExt cx="3527817" cy="657364"/>
            </a:xfrm>
          </p:grpSpPr>
          <p:cxnSp>
            <p:nvCxnSpPr>
              <p:cNvPr id="57" name="直線矢印コネクタ 56"/>
              <p:cNvCxnSpPr/>
              <p:nvPr/>
            </p:nvCxnSpPr>
            <p:spPr>
              <a:xfrm>
                <a:off x="6084168" y="1970659"/>
                <a:ext cx="755650" cy="0"/>
              </a:xfrm>
              <a:prstGeom prst="straightConnector1">
                <a:avLst/>
              </a:prstGeom>
              <a:noFill/>
              <a:ln w="25400" cap="flat" cmpd="sng" algn="ctr">
                <a:solidFill>
                  <a:sysClr val="windowText" lastClr="000000"/>
                </a:solidFill>
                <a:prstDash val="solid"/>
                <a:tailEnd type="triangle"/>
              </a:ln>
              <a:effectLst/>
            </p:spPr>
          </p:cxnSp>
          <p:cxnSp>
            <p:nvCxnSpPr>
              <p:cNvPr id="58" name="直線矢印コネクタ 57"/>
              <p:cNvCxnSpPr/>
              <p:nvPr/>
            </p:nvCxnSpPr>
            <p:spPr>
              <a:xfrm>
                <a:off x="6094040" y="2204864"/>
                <a:ext cx="755650" cy="0"/>
              </a:xfrm>
              <a:prstGeom prst="straightConnector1">
                <a:avLst/>
              </a:prstGeom>
              <a:noFill/>
              <a:ln w="25400" cap="flat" cmpd="sng" algn="ctr">
                <a:solidFill>
                  <a:sysClr val="windowText" lastClr="000000"/>
                </a:solidFill>
                <a:prstDash val="dash"/>
                <a:tailEnd type="triangle"/>
              </a:ln>
              <a:effectLst/>
            </p:spPr>
          </p:cxnSp>
          <p:sp>
            <p:nvSpPr>
              <p:cNvPr id="59" name="テキスト ボックス 58"/>
              <p:cNvSpPr txBox="1"/>
              <p:nvPr/>
            </p:nvSpPr>
            <p:spPr>
              <a:xfrm>
                <a:off x="6849690" y="2060848"/>
                <a:ext cx="173637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Weak similarity</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60" name="テキスト ボックス 59"/>
              <p:cNvSpPr txBox="1"/>
              <p:nvPr/>
            </p:nvSpPr>
            <p:spPr>
              <a:xfrm>
                <a:off x="6849690" y="1772816"/>
                <a:ext cx="276229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kern="0" dirty="0" smtClean="0">
                    <a:solidFill>
                      <a:sysClr val="windowText" lastClr="000000"/>
                    </a:solidFill>
                  </a:rPr>
                  <a:t>Networking by DNA motif</a:t>
                </a:r>
                <a:endParaRPr kumimoji="1" lang="ja-JP" altLang="en-US" sz="1800" b="0" i="0" u="none" strike="noStrike" kern="0" cap="none" spc="0" normalizeH="0" baseline="0" noProof="0" dirty="0">
                  <a:ln>
                    <a:noFill/>
                  </a:ln>
                  <a:solidFill>
                    <a:sysClr val="windowText" lastClr="000000"/>
                  </a:solidFill>
                  <a:effectLst/>
                  <a:uLnTx/>
                  <a:uFillTx/>
                </a:endParaRPr>
              </a:p>
            </p:txBody>
          </p:sp>
        </p:grpSp>
        <p:sp>
          <p:nvSpPr>
            <p:cNvPr id="61" name="テキスト ボックス 60"/>
            <p:cNvSpPr txBox="1"/>
            <p:nvPr/>
          </p:nvSpPr>
          <p:spPr>
            <a:xfrm>
              <a:off x="751143" y="5792631"/>
              <a:ext cx="7781297" cy="1015663"/>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marL="342900" lvl="0" indent="-342900">
                <a:buFont typeface="Arial" pitchFamily="34" charset="0"/>
                <a:buChar char="•"/>
                <a:defRPr/>
              </a:pPr>
              <a:r>
                <a:rPr kumimoji="0" lang="en-US" altLang="ja-JP" sz="2000" b="0" i="0" u="none" strike="noStrike" kern="0" cap="none" spc="0" normalizeH="0" baseline="0" noProof="0" dirty="0" err="1" smtClean="0">
                  <a:ln>
                    <a:noFill/>
                  </a:ln>
                  <a:solidFill>
                    <a:sysClr val="windowText" lastClr="000000"/>
                  </a:solidFill>
                  <a:effectLst/>
                  <a:uLnTx/>
                  <a:uFillTx/>
                  <a:latin typeface="Calibri"/>
                  <a:ea typeface="ＭＳ Ｐゴシック"/>
                  <a:cs typeface="+mn-cs"/>
                </a:rPr>
                <a:t>YdcI</a:t>
              </a:r>
              <a:r>
                <a:rPr kumimoji="0"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 is </a:t>
              </a:r>
              <a:r>
                <a:rPr kumimoji="0" lang="en-US" altLang="ja-JP" sz="2000" kern="0" dirty="0">
                  <a:solidFill>
                    <a:sysClr val="windowText" lastClr="000000"/>
                  </a:solidFill>
                  <a:latin typeface="Calibri"/>
                </a:rPr>
                <a:t>a </a:t>
              </a:r>
              <a:r>
                <a:rPr kumimoji="0" lang="en-US" altLang="ja-JP" sz="2000" kern="0" dirty="0" err="1">
                  <a:solidFill>
                    <a:sysClr val="windowText" lastClr="000000"/>
                  </a:solidFill>
                  <a:latin typeface="Calibri"/>
                </a:rPr>
                <a:t>LysR</a:t>
              </a:r>
              <a:r>
                <a:rPr kumimoji="0" lang="en-US" altLang="ja-JP" sz="2000" kern="0" dirty="0">
                  <a:solidFill>
                    <a:sysClr val="windowText" lastClr="000000"/>
                  </a:solidFill>
                  <a:latin typeface="Calibri"/>
                </a:rPr>
                <a:t> family predicted HTH transcriptional regulator</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ja-JP" sz="2000" b="0" i="0" u="none" strike="noStrike" kern="0" cap="none" spc="0" normalizeH="0" baseline="0" noProof="0" dirty="0" err="1" smtClean="0">
                  <a:ln>
                    <a:noFill/>
                  </a:ln>
                  <a:solidFill>
                    <a:sysClr val="windowText" lastClr="000000"/>
                  </a:solidFill>
                  <a:effectLst/>
                  <a:uLnTx/>
                  <a:uFillTx/>
                  <a:latin typeface="Calibri"/>
                  <a:ea typeface="ＭＳ Ｐゴシック"/>
                  <a:cs typeface="+mn-cs"/>
                </a:rPr>
                <a:t>YdcI</a:t>
              </a:r>
              <a:r>
                <a:rPr kumimoji="0"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 is suggested to regulate gene</a:t>
              </a:r>
              <a:r>
                <a:rPr kumimoji="0" lang="en-US" altLang="ja-JP" sz="2000" b="0" i="0" u="none" strike="noStrike" kern="0" cap="none" spc="0" normalizeH="0" noProof="0" dirty="0" smtClean="0">
                  <a:ln>
                    <a:noFill/>
                  </a:ln>
                  <a:solidFill>
                    <a:sysClr val="windowText" lastClr="000000"/>
                  </a:solidFill>
                  <a:effectLst/>
                  <a:uLnTx/>
                  <a:uFillTx/>
                  <a:latin typeface="Calibri"/>
                  <a:ea typeface="ＭＳ Ｐゴシック"/>
                  <a:cs typeface="+mn-cs"/>
                </a:rPr>
                <a:t> expression on TCA cycle.</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ja-JP" sz="2000" kern="0" dirty="0" smtClean="0">
                  <a:solidFill>
                    <a:sysClr val="windowText" lastClr="000000"/>
                  </a:solidFill>
                  <a:latin typeface="Calibri"/>
                  <a:ea typeface="ＭＳ Ｐゴシック"/>
                </a:rPr>
                <a:t>Attractive hypothesis is proposed by DNA motif based gene network. </a:t>
              </a:r>
              <a:endParaRPr kumimoji="0" lang="en-US" altLang="ja-JP" sz="2000" b="0" i="0" u="none" strike="noStrike" kern="0" cap="none" spc="0" normalizeH="0" noProof="0" dirty="0" smtClean="0">
                <a:ln>
                  <a:noFill/>
                </a:ln>
                <a:solidFill>
                  <a:sysClr val="windowText" lastClr="000000"/>
                </a:solidFill>
                <a:effectLst/>
                <a:uLnTx/>
                <a:uFillTx/>
                <a:latin typeface="Calibri"/>
                <a:ea typeface="ＭＳ Ｐゴシック"/>
                <a:cs typeface="+mn-cs"/>
              </a:endParaRPr>
            </a:p>
          </p:txBody>
        </p:sp>
      </p:grpSp>
    </p:spTree>
    <p:extLst>
      <p:ext uri="{BB962C8B-B14F-4D97-AF65-F5344CB8AC3E}">
        <p14:creationId xmlns:p14="http://schemas.microsoft.com/office/powerpoint/2010/main" val="3585270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Model for experimental validation</a:t>
            </a:r>
            <a:endParaRPr kumimoji="1" lang="ja-JP" altLang="en-US" dirty="0"/>
          </a:p>
        </p:txBody>
      </p:sp>
      <p:sp>
        <p:nvSpPr>
          <p:cNvPr id="6" name="円/楕円 5"/>
          <p:cNvSpPr/>
          <p:nvPr/>
        </p:nvSpPr>
        <p:spPr>
          <a:xfrm>
            <a:off x="2322486" y="3312735"/>
            <a:ext cx="1601442" cy="1628433"/>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8" name="テキスト ボックス 7"/>
          <p:cNvSpPr txBox="1"/>
          <p:nvPr/>
        </p:nvSpPr>
        <p:spPr>
          <a:xfrm>
            <a:off x="1856099" y="3785335"/>
            <a:ext cx="843693"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Malate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9" name="テキスト ボックス 8"/>
          <p:cNvSpPr txBox="1"/>
          <p:nvPr/>
        </p:nvSpPr>
        <p:spPr>
          <a:xfrm>
            <a:off x="2663788" y="836712"/>
            <a:ext cx="92813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Glucose</a:t>
            </a:r>
            <a:endParaRPr kumimoji="1" lang="ja-JP" altLang="en-US" sz="1800" b="0" i="0" u="none" strike="noStrike" kern="0" cap="none" spc="0" normalizeH="0" baseline="0" noProof="0" dirty="0">
              <a:ln>
                <a:noFill/>
              </a:ln>
              <a:solidFill>
                <a:sysClr val="windowText" lastClr="000000"/>
              </a:solidFill>
              <a:effectLst/>
              <a:uLnTx/>
              <a:uFillTx/>
            </a:endParaRPr>
          </a:p>
        </p:txBody>
      </p:sp>
      <p:cxnSp>
        <p:nvCxnSpPr>
          <p:cNvPr id="10" name="直線矢印コネクタ 9"/>
          <p:cNvCxnSpPr/>
          <p:nvPr/>
        </p:nvCxnSpPr>
        <p:spPr>
          <a:xfrm>
            <a:off x="3116850" y="1206044"/>
            <a:ext cx="0" cy="278740"/>
          </a:xfrm>
          <a:prstGeom prst="straightConnector1">
            <a:avLst/>
          </a:prstGeom>
          <a:noFill/>
          <a:ln w="25400" cap="flat" cmpd="sng" algn="ctr">
            <a:solidFill>
              <a:sysClr val="windowText" lastClr="000000"/>
            </a:solidFill>
            <a:prstDash val="solid"/>
            <a:tailEnd type="arrow"/>
          </a:ln>
          <a:effectLst/>
        </p:spPr>
      </p:cxnSp>
      <p:cxnSp>
        <p:nvCxnSpPr>
          <p:cNvPr id="11" name="直線矢印コネクタ 10"/>
          <p:cNvCxnSpPr/>
          <p:nvPr/>
        </p:nvCxnSpPr>
        <p:spPr>
          <a:xfrm>
            <a:off x="3116850" y="1509066"/>
            <a:ext cx="0" cy="278740"/>
          </a:xfrm>
          <a:prstGeom prst="straightConnector1">
            <a:avLst/>
          </a:prstGeom>
          <a:noFill/>
          <a:ln w="25400" cap="flat" cmpd="sng" algn="ctr">
            <a:solidFill>
              <a:sysClr val="windowText" lastClr="000000"/>
            </a:solidFill>
            <a:prstDash val="solid"/>
            <a:tailEnd type="arrow"/>
          </a:ln>
          <a:effectLst/>
        </p:spPr>
      </p:cxnSp>
      <p:cxnSp>
        <p:nvCxnSpPr>
          <p:cNvPr id="12" name="直線矢印コネクタ 11"/>
          <p:cNvCxnSpPr/>
          <p:nvPr/>
        </p:nvCxnSpPr>
        <p:spPr>
          <a:xfrm>
            <a:off x="3131840" y="1844824"/>
            <a:ext cx="0" cy="278740"/>
          </a:xfrm>
          <a:prstGeom prst="straightConnector1">
            <a:avLst/>
          </a:prstGeom>
          <a:noFill/>
          <a:ln w="25400" cap="flat" cmpd="sng" algn="ctr">
            <a:solidFill>
              <a:sysClr val="windowText" lastClr="000000"/>
            </a:solidFill>
            <a:prstDash val="solid"/>
            <a:tailEnd type="arrow"/>
          </a:ln>
          <a:effectLst/>
        </p:spPr>
      </p:cxnSp>
      <p:cxnSp>
        <p:nvCxnSpPr>
          <p:cNvPr id="13" name="直線矢印コネクタ 12"/>
          <p:cNvCxnSpPr/>
          <p:nvPr/>
        </p:nvCxnSpPr>
        <p:spPr>
          <a:xfrm>
            <a:off x="3131840" y="2492896"/>
            <a:ext cx="0" cy="278740"/>
          </a:xfrm>
          <a:prstGeom prst="straightConnector1">
            <a:avLst/>
          </a:prstGeom>
          <a:noFill/>
          <a:ln w="25400" cap="flat" cmpd="sng" algn="ctr">
            <a:solidFill>
              <a:sysClr val="windowText" lastClr="000000"/>
            </a:solidFill>
            <a:prstDash val="solid"/>
            <a:tailEnd type="arrow"/>
          </a:ln>
          <a:effectLst/>
        </p:spPr>
      </p:cxnSp>
      <p:sp>
        <p:nvSpPr>
          <p:cNvPr id="14" name="テキスト ボックス 13"/>
          <p:cNvSpPr txBox="1"/>
          <p:nvPr/>
        </p:nvSpPr>
        <p:spPr>
          <a:xfrm>
            <a:off x="2626862" y="2132856"/>
            <a:ext cx="100995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Pyruvate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5" name="テキスト ボックス 14"/>
          <p:cNvSpPr txBox="1"/>
          <p:nvPr/>
        </p:nvSpPr>
        <p:spPr>
          <a:xfrm>
            <a:off x="2510562" y="2708920"/>
            <a:ext cx="121257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Acetyl-CoA</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6" name="テキスト ボックス 15"/>
          <p:cNvSpPr txBox="1"/>
          <p:nvPr/>
        </p:nvSpPr>
        <p:spPr>
          <a:xfrm>
            <a:off x="1475656" y="3284984"/>
            <a:ext cx="1411220"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Oxaloacetate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7" name="フリーフォーム 16"/>
          <p:cNvSpPr/>
          <p:nvPr/>
        </p:nvSpPr>
        <p:spPr>
          <a:xfrm>
            <a:off x="3086870" y="3057717"/>
            <a:ext cx="179881" cy="284813"/>
          </a:xfrm>
          <a:custGeom>
            <a:avLst/>
            <a:gdLst>
              <a:gd name="connsiteX0" fmla="*/ 0 w 179881"/>
              <a:gd name="connsiteY0" fmla="*/ 0 h 284813"/>
              <a:gd name="connsiteX1" fmla="*/ 179881 w 179881"/>
              <a:gd name="connsiteY1" fmla="*/ 284813 h 284813"/>
            </a:gdLst>
            <a:ahLst/>
            <a:cxnLst>
              <a:cxn ang="0">
                <a:pos x="connsiteX0" y="connsiteY0"/>
              </a:cxn>
              <a:cxn ang="0">
                <a:pos x="connsiteX1" y="connsiteY1"/>
              </a:cxn>
            </a:cxnLst>
            <a:rect l="l" t="t" r="r" b="b"/>
            <a:pathLst>
              <a:path w="179881" h="284813">
                <a:moveTo>
                  <a:pt x="0" y="0"/>
                </a:moveTo>
                <a:lnTo>
                  <a:pt x="179881" y="284813"/>
                </a:lnTo>
              </a:path>
            </a:pathLst>
          </a:cu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Calibri"/>
              <a:ea typeface="ＭＳ Ｐゴシック"/>
              <a:cs typeface="+mn-cs"/>
            </a:endParaRPr>
          </a:p>
        </p:txBody>
      </p:sp>
      <p:sp>
        <p:nvSpPr>
          <p:cNvPr id="18" name="テキスト ボックス 17"/>
          <p:cNvSpPr txBox="1"/>
          <p:nvPr/>
        </p:nvSpPr>
        <p:spPr>
          <a:xfrm>
            <a:off x="3472271" y="3356992"/>
            <a:ext cx="811697"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Citrate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9" name="テキスト ボックス 18"/>
          <p:cNvSpPr txBox="1"/>
          <p:nvPr/>
        </p:nvSpPr>
        <p:spPr>
          <a:xfrm>
            <a:off x="3588654" y="3833341"/>
            <a:ext cx="1055354"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err="1" smtClean="0">
                <a:ln>
                  <a:noFill/>
                </a:ln>
                <a:solidFill>
                  <a:sysClr val="windowText" lastClr="000000"/>
                </a:solidFill>
                <a:effectLst/>
                <a:uLnTx/>
                <a:uFillTx/>
              </a:rPr>
              <a:t>Isocitrate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0" name="テキスト ボックス 19"/>
          <p:cNvSpPr txBox="1"/>
          <p:nvPr/>
        </p:nvSpPr>
        <p:spPr>
          <a:xfrm>
            <a:off x="3382129" y="4309690"/>
            <a:ext cx="1621919"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2-ketoglutarate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1" name="テキスト ボックス 20"/>
          <p:cNvSpPr txBox="1"/>
          <p:nvPr/>
        </p:nvSpPr>
        <p:spPr>
          <a:xfrm>
            <a:off x="1900990" y="4786038"/>
            <a:ext cx="1080937"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ysClr val="windowText" lastClr="000000"/>
                </a:solidFill>
                <a:effectLst/>
                <a:uLnTx/>
                <a:uFillTx/>
              </a:rPr>
              <a:t>Succinate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2" name="テキスト ボックス 21"/>
          <p:cNvSpPr txBox="1"/>
          <p:nvPr/>
        </p:nvSpPr>
        <p:spPr>
          <a:xfrm>
            <a:off x="1582786" y="4285686"/>
            <a:ext cx="1081002"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err="1" smtClean="0">
                <a:ln>
                  <a:noFill/>
                </a:ln>
                <a:solidFill>
                  <a:sysClr val="windowText" lastClr="000000"/>
                </a:solidFill>
                <a:effectLst/>
                <a:uLnTx/>
                <a:uFillTx/>
              </a:rPr>
              <a:t>Fumarate</a:t>
            </a: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23" name="テキスト ボックス 22"/>
          <p:cNvSpPr txBox="1"/>
          <p:nvPr/>
        </p:nvSpPr>
        <p:spPr>
          <a:xfrm>
            <a:off x="3231815" y="4786038"/>
            <a:ext cx="1569660"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err="1" smtClean="0">
                <a:ln>
                  <a:noFill/>
                </a:ln>
                <a:solidFill>
                  <a:sysClr val="windowText" lastClr="000000"/>
                </a:solidFill>
                <a:effectLst/>
                <a:uLnTx/>
                <a:uFillTx/>
              </a:rPr>
              <a:t>Succinyl</a:t>
            </a:r>
            <a:r>
              <a:rPr kumimoji="0" lang="en-US" altLang="ja-JP" sz="1800" b="0" i="0" u="none" strike="noStrike" kern="0" cap="none" spc="0" normalizeH="0" baseline="0" noProof="0" dirty="0" smtClean="0">
                <a:ln>
                  <a:noFill/>
                </a:ln>
                <a:solidFill>
                  <a:sysClr val="windowText" lastClr="000000"/>
                </a:solidFill>
                <a:effectLst/>
                <a:uLnTx/>
                <a:uFillTx/>
              </a:rPr>
              <a:t>-CoA</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5" name="テキスト ボックス 24"/>
          <p:cNvSpPr txBox="1"/>
          <p:nvPr/>
        </p:nvSpPr>
        <p:spPr>
          <a:xfrm>
            <a:off x="21641" y="5373216"/>
            <a:ext cx="9122359"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①</a:t>
            </a:r>
            <a:r>
              <a:rPr kumimoji="0"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Confirm the effect of </a:t>
            </a:r>
            <a:r>
              <a:rPr kumimoji="0" lang="en-US" altLang="ja-JP" sz="2000" b="0" i="1" u="none" strike="noStrike" kern="0" cap="none" spc="0" normalizeH="0" baseline="0" noProof="0" dirty="0" err="1" smtClean="0">
                <a:ln>
                  <a:noFill/>
                </a:ln>
                <a:solidFill>
                  <a:sysClr val="windowText" lastClr="000000"/>
                </a:solidFill>
                <a:effectLst/>
                <a:uLnTx/>
                <a:uFillTx/>
                <a:latin typeface="Calibri"/>
                <a:ea typeface="ＭＳ Ｐゴシック"/>
                <a:cs typeface="+mn-cs"/>
              </a:rPr>
              <a:t>ydcI</a:t>
            </a:r>
            <a:r>
              <a:rPr kumimoji="0"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 gene amplification or</a:t>
            </a:r>
            <a:r>
              <a:rPr kumimoji="0" lang="en-US" altLang="ja-JP" sz="2000" b="0" i="0" u="none" strike="noStrike" kern="0" cap="none" spc="0" normalizeH="0" noProof="0" dirty="0" smtClean="0">
                <a:ln>
                  <a:noFill/>
                </a:ln>
                <a:solidFill>
                  <a:sysClr val="windowText" lastClr="000000"/>
                </a:solidFill>
                <a:effectLst/>
                <a:uLnTx/>
                <a:uFillTx/>
                <a:latin typeface="Calibri"/>
                <a:ea typeface="ＭＳ Ｐゴシック"/>
                <a:cs typeface="+mn-cs"/>
              </a:rPr>
              <a:t> deletion on L-</a:t>
            </a:r>
            <a:r>
              <a:rPr kumimoji="0" lang="en-US" altLang="ja-JP" sz="2000" b="0" i="0" u="none" strike="noStrike" kern="0" cap="none" spc="0" normalizeH="0" noProof="0" dirty="0" err="1" smtClean="0">
                <a:ln>
                  <a:noFill/>
                </a:ln>
                <a:solidFill>
                  <a:sysClr val="windowText" lastClr="000000"/>
                </a:solidFill>
                <a:effectLst/>
                <a:uLnTx/>
                <a:uFillTx/>
                <a:latin typeface="Calibri"/>
                <a:ea typeface="ＭＳ Ｐゴシック"/>
                <a:cs typeface="+mn-cs"/>
              </a:rPr>
              <a:t>Glu</a:t>
            </a:r>
            <a:r>
              <a:rPr kumimoji="0" lang="en-US" altLang="ja-JP" sz="2000" b="0" i="0" u="none" strike="noStrike" kern="0" cap="none" spc="0" normalizeH="0" noProof="0" dirty="0" smtClean="0">
                <a:ln>
                  <a:noFill/>
                </a:ln>
                <a:solidFill>
                  <a:sysClr val="windowText" lastClr="000000"/>
                </a:solidFill>
                <a:effectLst/>
                <a:uLnTx/>
                <a:uFillTx/>
                <a:latin typeface="Calibri"/>
                <a:ea typeface="ＭＳ Ｐゴシック"/>
                <a:cs typeface="+mn-cs"/>
              </a:rPr>
              <a:t> fermentation</a:t>
            </a:r>
            <a:endParaRPr kumimoji="0"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a:p>
            <a:pPr lvl="0">
              <a:defRPr/>
            </a:pPr>
            <a:r>
              <a:rPr kumimoji="1" lang="ja-JP" altLang="en-US"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②</a:t>
            </a:r>
            <a:r>
              <a:rPr kumimoji="0"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Confirm the effect </a:t>
            </a:r>
            <a:r>
              <a:rPr kumimoji="0" lang="en-US" altLang="ja-JP" sz="2000" kern="0" dirty="0">
                <a:solidFill>
                  <a:sysClr val="windowText" lastClr="000000"/>
                </a:solidFill>
                <a:latin typeface="Calibri"/>
              </a:rPr>
              <a:t>of </a:t>
            </a:r>
            <a:r>
              <a:rPr kumimoji="0" lang="en-US" altLang="ja-JP" sz="2000" i="1" kern="0" dirty="0" err="1">
                <a:solidFill>
                  <a:sysClr val="windowText" lastClr="000000"/>
                </a:solidFill>
                <a:latin typeface="Calibri"/>
              </a:rPr>
              <a:t>ydcI</a:t>
            </a:r>
            <a:r>
              <a:rPr kumimoji="0" lang="en-US" altLang="ja-JP" sz="2000" kern="0" dirty="0">
                <a:solidFill>
                  <a:sysClr val="windowText" lastClr="000000"/>
                </a:solidFill>
                <a:latin typeface="Calibri"/>
              </a:rPr>
              <a:t> gene amplification or deletion on </a:t>
            </a:r>
            <a:r>
              <a:rPr kumimoji="0"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citrate synthase activity</a:t>
            </a:r>
            <a:endParaRPr kumimoji="0" lang="en-US" altLang="ja-JP" sz="2000" kern="0" dirty="0" smtClean="0">
              <a:solidFill>
                <a:sysClr val="windowText" lastClr="000000"/>
              </a:solidFill>
              <a:latin typeface="Calibri"/>
            </a:endParaRPr>
          </a:p>
        </p:txBody>
      </p:sp>
      <p:grpSp>
        <p:nvGrpSpPr>
          <p:cNvPr id="26" name="グループ化 25"/>
          <p:cNvGrpSpPr/>
          <p:nvPr/>
        </p:nvGrpSpPr>
        <p:grpSpPr>
          <a:xfrm>
            <a:off x="4260347" y="980728"/>
            <a:ext cx="3119965" cy="1408802"/>
            <a:chOff x="5556491" y="1516142"/>
            <a:chExt cx="3119965" cy="1408802"/>
          </a:xfrm>
        </p:grpSpPr>
        <p:sp>
          <p:nvSpPr>
            <p:cNvPr id="27" name="右矢印 26"/>
            <p:cNvSpPr/>
            <p:nvPr/>
          </p:nvSpPr>
          <p:spPr>
            <a:xfrm>
              <a:off x="7227988" y="2395228"/>
              <a:ext cx="1448468" cy="529716"/>
            </a:xfrm>
            <a:prstGeom prst="rightArrow">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1" u="none" strike="noStrike" kern="0" cap="none" spc="0" normalizeH="0" baseline="0" noProof="0" dirty="0" err="1" smtClean="0">
                  <a:ln>
                    <a:noFill/>
                  </a:ln>
                  <a:solidFill>
                    <a:sysClr val="windowText" lastClr="000000"/>
                  </a:solidFill>
                  <a:effectLst/>
                  <a:uLnTx/>
                  <a:uFillTx/>
                  <a:latin typeface="Calibri"/>
                  <a:ea typeface="ＭＳ Ｐゴシック"/>
                  <a:cs typeface="+mn-cs"/>
                </a:rPr>
                <a:t>gltA</a:t>
              </a:r>
              <a:endParaRPr kumimoji="1" lang="ja-JP" altLang="en-US" sz="1800" b="0" i="1"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cxnSp>
          <p:nvCxnSpPr>
            <p:cNvPr id="28" name="直線コネクタ 27"/>
            <p:cNvCxnSpPr>
              <a:endCxn id="27" idx="1"/>
            </p:cNvCxnSpPr>
            <p:nvPr/>
          </p:nvCxnSpPr>
          <p:spPr>
            <a:xfrm>
              <a:off x="5556491" y="2660086"/>
              <a:ext cx="1671497" cy="0"/>
            </a:xfrm>
            <a:prstGeom prst="line">
              <a:avLst/>
            </a:prstGeom>
            <a:noFill/>
            <a:ln w="28575" cap="flat" cmpd="sng" algn="ctr">
              <a:solidFill>
                <a:srgbClr val="F79646"/>
              </a:solidFill>
              <a:prstDash val="solid"/>
            </a:ln>
            <a:effectLst/>
          </p:spPr>
        </p:cxnSp>
        <p:sp>
          <p:nvSpPr>
            <p:cNvPr id="29" name="正方形/長方形 28"/>
            <p:cNvSpPr/>
            <p:nvPr/>
          </p:nvSpPr>
          <p:spPr>
            <a:xfrm>
              <a:off x="6758529" y="2452246"/>
              <a:ext cx="45719" cy="47269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30" name="正方形/長方形 29"/>
            <p:cNvSpPr/>
            <p:nvPr/>
          </p:nvSpPr>
          <p:spPr>
            <a:xfrm>
              <a:off x="6516216" y="2452246"/>
              <a:ext cx="45719" cy="47269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31" name="正方形/長方形 30"/>
            <p:cNvSpPr/>
            <p:nvPr/>
          </p:nvSpPr>
          <p:spPr>
            <a:xfrm>
              <a:off x="6415742" y="2452246"/>
              <a:ext cx="45719" cy="47269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32" name="正方形/長方形 31"/>
            <p:cNvSpPr/>
            <p:nvPr/>
          </p:nvSpPr>
          <p:spPr>
            <a:xfrm>
              <a:off x="6326481" y="2452246"/>
              <a:ext cx="45719" cy="47269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33" name="正方形/長方形 32"/>
            <p:cNvSpPr/>
            <p:nvPr/>
          </p:nvSpPr>
          <p:spPr>
            <a:xfrm>
              <a:off x="6228184" y="2452246"/>
              <a:ext cx="45719" cy="472698"/>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34" name="テキスト ボックス 33"/>
            <p:cNvSpPr txBox="1"/>
            <p:nvPr/>
          </p:nvSpPr>
          <p:spPr>
            <a:xfrm>
              <a:off x="6588224" y="2092206"/>
              <a:ext cx="42351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p2</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35" name="テキスト ボックス 34"/>
            <p:cNvSpPr txBox="1"/>
            <p:nvPr/>
          </p:nvSpPr>
          <p:spPr>
            <a:xfrm>
              <a:off x="6300192" y="2092206"/>
              <a:ext cx="42351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p1</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36" name="テキスト ボックス 35"/>
            <p:cNvSpPr txBox="1"/>
            <p:nvPr/>
          </p:nvSpPr>
          <p:spPr>
            <a:xfrm>
              <a:off x="6156176" y="1900184"/>
              <a:ext cx="5594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err="1" smtClean="0">
                  <a:ln>
                    <a:noFill/>
                  </a:ln>
                  <a:solidFill>
                    <a:sysClr val="windowText" lastClr="000000"/>
                  </a:solidFill>
                  <a:effectLst/>
                  <a:uLnTx/>
                  <a:uFillTx/>
                </a:rPr>
                <a:t>YdcI</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37" name="テキスト ボックス 36"/>
            <p:cNvSpPr txBox="1"/>
            <p:nvPr/>
          </p:nvSpPr>
          <p:spPr>
            <a:xfrm>
              <a:off x="6034933" y="1708163"/>
              <a:ext cx="62529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err="1" smtClean="0">
                  <a:ln>
                    <a:noFill/>
                  </a:ln>
                  <a:solidFill>
                    <a:sysClr val="windowText" lastClr="000000"/>
                  </a:solidFill>
                  <a:effectLst/>
                  <a:uLnTx/>
                  <a:uFillTx/>
                </a:rPr>
                <a:t>ArcA</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38" name="テキスト ボックス 37"/>
            <p:cNvSpPr txBox="1"/>
            <p:nvPr/>
          </p:nvSpPr>
          <p:spPr>
            <a:xfrm>
              <a:off x="5951765" y="1516142"/>
              <a:ext cx="49244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IHF</a:t>
              </a:r>
              <a:endParaRPr kumimoji="1" lang="ja-JP" altLang="en-US" sz="1800" b="0" i="0" u="none" strike="noStrike" kern="0" cap="none" spc="0" normalizeH="0" baseline="0" noProof="0" dirty="0">
                <a:ln>
                  <a:noFill/>
                </a:ln>
                <a:solidFill>
                  <a:sysClr val="windowText" lastClr="000000"/>
                </a:solidFill>
                <a:effectLst/>
                <a:uLnTx/>
                <a:uFillTx/>
              </a:endParaRPr>
            </a:p>
          </p:txBody>
        </p:sp>
      </p:grpSp>
      <p:grpSp>
        <p:nvGrpSpPr>
          <p:cNvPr id="51" name="グループ化 50"/>
          <p:cNvGrpSpPr/>
          <p:nvPr/>
        </p:nvGrpSpPr>
        <p:grpSpPr>
          <a:xfrm rot="5400000">
            <a:off x="4287510" y="2864385"/>
            <a:ext cx="462430" cy="871581"/>
            <a:chOff x="5414863" y="2743628"/>
            <a:chExt cx="462430" cy="871581"/>
          </a:xfrm>
        </p:grpSpPr>
        <p:cxnSp>
          <p:nvCxnSpPr>
            <p:cNvPr id="58" name="直線コネクタ 57"/>
            <p:cNvCxnSpPr/>
            <p:nvPr/>
          </p:nvCxnSpPr>
          <p:spPr>
            <a:xfrm rot="-3240000">
              <a:off x="5556491" y="3417757"/>
              <a:ext cx="167637" cy="227267"/>
            </a:xfrm>
            <a:prstGeom prst="line">
              <a:avLst/>
            </a:prstGeom>
            <a:noFill/>
            <a:ln w="25400" cap="flat" cmpd="sng" algn="ctr">
              <a:solidFill>
                <a:srgbClr val="1F497D"/>
              </a:solidFill>
              <a:prstDash val="solid"/>
            </a:ln>
            <a:effectLst/>
          </p:spPr>
        </p:cxnSp>
        <p:cxnSp>
          <p:nvCxnSpPr>
            <p:cNvPr id="59" name="直線コネクタ 58"/>
            <p:cNvCxnSpPr/>
            <p:nvPr/>
          </p:nvCxnSpPr>
          <p:spPr>
            <a:xfrm rot="-3480000" flipV="1">
              <a:off x="5280830" y="2877661"/>
              <a:ext cx="730496" cy="462430"/>
            </a:xfrm>
            <a:prstGeom prst="line">
              <a:avLst/>
            </a:prstGeom>
            <a:noFill/>
            <a:ln w="25400" cap="flat" cmpd="sng" algn="ctr">
              <a:solidFill>
                <a:srgbClr val="1F497D"/>
              </a:solidFill>
              <a:prstDash val="solid"/>
            </a:ln>
            <a:effectLst/>
          </p:spPr>
        </p:cxnSp>
      </p:grpSp>
      <p:sp>
        <p:nvSpPr>
          <p:cNvPr id="52" name="テキスト ボックス 51"/>
          <p:cNvSpPr txBox="1"/>
          <p:nvPr/>
        </p:nvSpPr>
        <p:spPr>
          <a:xfrm>
            <a:off x="5035816" y="3078252"/>
            <a:ext cx="55944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err="1" smtClean="0">
                <a:ln>
                  <a:noFill/>
                </a:ln>
                <a:solidFill>
                  <a:srgbClr val="1F497D"/>
                </a:solidFill>
                <a:effectLst/>
                <a:uLnTx/>
                <a:uFillTx/>
              </a:rPr>
              <a:t>YdcI</a:t>
            </a:r>
            <a:endParaRPr kumimoji="1" lang="ja-JP" altLang="en-US" sz="1800" b="0" i="0" u="none" strike="noStrike" kern="0" cap="none" spc="0" normalizeH="0" baseline="0" noProof="0" dirty="0">
              <a:ln>
                <a:noFill/>
              </a:ln>
              <a:solidFill>
                <a:srgbClr val="1F497D"/>
              </a:solidFill>
              <a:effectLst/>
              <a:uLnTx/>
              <a:uFillTx/>
            </a:endParaRPr>
          </a:p>
        </p:txBody>
      </p:sp>
      <p:grpSp>
        <p:nvGrpSpPr>
          <p:cNvPr id="63" name="グループ化 62"/>
          <p:cNvGrpSpPr/>
          <p:nvPr/>
        </p:nvGrpSpPr>
        <p:grpSpPr>
          <a:xfrm>
            <a:off x="3563888" y="4136140"/>
            <a:ext cx="2693139" cy="684482"/>
            <a:chOff x="3563888" y="4136140"/>
            <a:chExt cx="2693139" cy="684482"/>
          </a:xfrm>
        </p:grpSpPr>
        <p:sp>
          <p:nvSpPr>
            <p:cNvPr id="7" name="テキスト ボックス 6"/>
            <p:cNvSpPr txBox="1"/>
            <p:nvPr/>
          </p:nvSpPr>
          <p:spPr>
            <a:xfrm>
              <a:off x="5508104" y="4309690"/>
              <a:ext cx="74892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kern="0" dirty="0" smtClean="0">
                  <a:solidFill>
                    <a:sysClr val="windowText" lastClr="000000"/>
                  </a:solidFill>
                </a:rPr>
                <a:t>L-</a:t>
              </a:r>
              <a:r>
                <a:rPr kumimoji="1" lang="en-US" altLang="ja-JP" sz="1800" b="0" i="0" u="none" strike="noStrike" kern="0" cap="none" spc="0" normalizeH="0" baseline="0" noProof="0" dirty="0" err="1" smtClean="0">
                  <a:ln>
                    <a:noFill/>
                  </a:ln>
                  <a:solidFill>
                    <a:sysClr val="windowText" lastClr="000000"/>
                  </a:solidFill>
                  <a:effectLst/>
                  <a:uLnTx/>
                  <a:uFillTx/>
                </a:rPr>
                <a:t>Glu</a:t>
              </a:r>
              <a:endParaRPr kumimoji="1" lang="ja-JP" altLang="en-US" sz="1800" b="0" i="0" u="none" strike="noStrike" kern="0" cap="none" spc="0" normalizeH="0" baseline="0" noProof="0" dirty="0">
                <a:ln>
                  <a:noFill/>
                </a:ln>
                <a:solidFill>
                  <a:sysClr val="windowText" lastClr="000000"/>
                </a:solidFill>
                <a:effectLst/>
                <a:uLnTx/>
                <a:uFillTx/>
              </a:endParaRPr>
            </a:p>
          </p:txBody>
        </p:sp>
        <p:cxnSp>
          <p:nvCxnSpPr>
            <p:cNvPr id="24" name="直線矢印コネクタ 23"/>
            <p:cNvCxnSpPr>
              <a:stCxn id="20" idx="3"/>
              <a:endCxn id="7" idx="1"/>
            </p:cNvCxnSpPr>
            <p:nvPr/>
          </p:nvCxnSpPr>
          <p:spPr>
            <a:xfrm>
              <a:off x="5004048" y="4494356"/>
              <a:ext cx="504056" cy="0"/>
            </a:xfrm>
            <a:prstGeom prst="straightConnector1">
              <a:avLst/>
            </a:prstGeom>
            <a:noFill/>
            <a:ln w="25400" cap="flat" cmpd="sng" algn="ctr">
              <a:solidFill>
                <a:sysClr val="windowText" lastClr="000000"/>
              </a:solidFill>
              <a:prstDash val="solid"/>
              <a:tailEnd type="arrow"/>
            </a:ln>
            <a:effectLst/>
          </p:spPr>
        </p:cxnSp>
        <p:cxnSp>
          <p:nvCxnSpPr>
            <p:cNvPr id="53" name="直線コネクタ 52"/>
            <p:cNvCxnSpPr/>
            <p:nvPr/>
          </p:nvCxnSpPr>
          <p:spPr>
            <a:xfrm>
              <a:off x="3563888" y="4651314"/>
              <a:ext cx="191672" cy="169308"/>
            </a:xfrm>
            <a:prstGeom prst="line">
              <a:avLst/>
            </a:prstGeom>
            <a:noFill/>
            <a:ln w="50800" cap="flat" cmpd="sng" algn="ctr">
              <a:solidFill>
                <a:srgbClr val="FF0000"/>
              </a:solidFill>
              <a:prstDash val="solid"/>
            </a:ln>
            <a:effectLst/>
          </p:spPr>
        </p:cxnSp>
        <p:sp>
          <p:nvSpPr>
            <p:cNvPr id="3" name="テキスト ボックス 2"/>
            <p:cNvSpPr txBox="1"/>
            <p:nvPr/>
          </p:nvSpPr>
          <p:spPr>
            <a:xfrm>
              <a:off x="4990839" y="4136140"/>
              <a:ext cx="415498" cy="369332"/>
            </a:xfrm>
            <a:prstGeom prst="rect">
              <a:avLst/>
            </a:prstGeom>
            <a:noFill/>
          </p:spPr>
          <p:txBody>
            <a:bodyPr wrap="none" rtlCol="0">
              <a:spAutoFit/>
            </a:bodyPr>
            <a:lstStyle/>
            <a:p>
              <a:r>
                <a:rPr kumimoji="1" lang="ja-JP" altLang="en-US" dirty="0" smtClean="0"/>
                <a:t>①</a:t>
              </a:r>
              <a:endParaRPr kumimoji="1" lang="ja-JP" altLang="en-US" dirty="0"/>
            </a:p>
          </p:txBody>
        </p:sp>
      </p:grpSp>
      <p:sp>
        <p:nvSpPr>
          <p:cNvPr id="60" name="テキスト ボックス 59"/>
          <p:cNvSpPr txBox="1"/>
          <p:nvPr/>
        </p:nvSpPr>
        <p:spPr>
          <a:xfrm>
            <a:off x="3419872" y="3068960"/>
            <a:ext cx="415498" cy="369332"/>
          </a:xfrm>
          <a:prstGeom prst="rect">
            <a:avLst/>
          </a:prstGeom>
          <a:noFill/>
        </p:spPr>
        <p:txBody>
          <a:bodyPr wrap="none" rtlCol="0">
            <a:spAutoFit/>
          </a:bodyPr>
          <a:lstStyle/>
          <a:p>
            <a:r>
              <a:rPr kumimoji="1" lang="ja-JP" altLang="en-US" dirty="0" smtClean="0"/>
              <a:t>②</a:t>
            </a:r>
            <a:endParaRPr kumimoji="1" lang="ja-JP" altLang="en-US" dirty="0"/>
          </a:p>
        </p:txBody>
      </p:sp>
      <p:sp>
        <p:nvSpPr>
          <p:cNvPr id="4" name="テキスト ボックス 3"/>
          <p:cNvSpPr txBox="1"/>
          <p:nvPr/>
        </p:nvSpPr>
        <p:spPr>
          <a:xfrm>
            <a:off x="5833278" y="2663694"/>
            <a:ext cx="3203848"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ja-JP" dirty="0" smtClean="0"/>
              <a:t>Citrate synthase activity has been kno</a:t>
            </a:r>
            <a:r>
              <a:rPr lang="en-US" altLang="ja-JP" dirty="0" smtClean="0"/>
              <a:t>wn to show high sensitivity for L-</a:t>
            </a:r>
            <a:r>
              <a:rPr lang="en-US" altLang="ja-JP" dirty="0" err="1" smtClean="0"/>
              <a:t>Glu</a:t>
            </a:r>
            <a:r>
              <a:rPr lang="en-US" altLang="ja-JP" dirty="0" smtClean="0"/>
              <a:t> fermentation in </a:t>
            </a:r>
            <a:r>
              <a:rPr lang="en-US" altLang="ja-JP" i="1" dirty="0" smtClean="0"/>
              <a:t>E. coli</a:t>
            </a:r>
            <a:r>
              <a:rPr lang="en-US" altLang="ja-JP" dirty="0" smtClean="0"/>
              <a:t> </a:t>
            </a:r>
            <a:r>
              <a:rPr lang="en-US" altLang="ja-JP" baseline="30000" dirty="0" smtClean="0"/>
              <a:t>(1)</a:t>
            </a:r>
            <a:r>
              <a:rPr lang="en-US" altLang="ja-JP" dirty="0" smtClean="0"/>
              <a:t>.</a:t>
            </a:r>
            <a:endParaRPr kumimoji="1" lang="ja-JP" altLang="en-US" dirty="0"/>
          </a:p>
        </p:txBody>
      </p:sp>
      <p:sp>
        <p:nvSpPr>
          <p:cNvPr id="61" name="テキスト ボックス 60"/>
          <p:cNvSpPr txBox="1"/>
          <p:nvPr/>
        </p:nvSpPr>
        <p:spPr>
          <a:xfrm>
            <a:off x="107504" y="6237312"/>
            <a:ext cx="8929622"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kumimoji="1" lang="en-US" altLang="ja-JP" sz="1400" dirty="0" smtClean="0"/>
              <a:t>(1) </a:t>
            </a:r>
            <a:r>
              <a:rPr kumimoji="1" lang="en-US" altLang="ja-JP" sz="1400" dirty="0" err="1" smtClean="0"/>
              <a:t>Nishio</a:t>
            </a:r>
            <a:r>
              <a:rPr lang="en-US" altLang="ja-JP" sz="1400" dirty="0"/>
              <a:t> Y et al., Analysis of l-glutamic acid fermentation by using a dynamic metabolic simulation model of </a:t>
            </a:r>
            <a:r>
              <a:rPr lang="en-US" altLang="ja-JP" sz="1400" i="1" dirty="0"/>
              <a:t>Escherichia coli</a:t>
            </a:r>
            <a:r>
              <a:rPr lang="en-US" altLang="ja-JP" sz="1400" dirty="0"/>
              <a:t>, BMC Systems Biology 2013, </a:t>
            </a:r>
            <a:r>
              <a:rPr lang="en-US" altLang="ja-JP" sz="1400" b="1" dirty="0"/>
              <a:t>7</a:t>
            </a:r>
            <a:r>
              <a:rPr lang="en-US" altLang="ja-JP" sz="1400" dirty="0"/>
              <a:t>:92 </a:t>
            </a:r>
            <a:endParaRPr kumimoji="1" lang="ja-JP" altLang="en-US" sz="1400" dirty="0"/>
          </a:p>
        </p:txBody>
      </p:sp>
    </p:spTree>
    <p:extLst>
      <p:ext uri="{BB962C8B-B14F-4D97-AF65-F5344CB8AC3E}">
        <p14:creationId xmlns:p14="http://schemas.microsoft.com/office/powerpoint/2010/main" val="3957747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L-</a:t>
            </a:r>
            <a:r>
              <a:rPr kumimoji="1" lang="en-US" altLang="ja-JP" dirty="0" err="1" smtClean="0"/>
              <a:t>Glu</a:t>
            </a:r>
            <a:r>
              <a:rPr kumimoji="1" lang="en-US" altLang="ja-JP" dirty="0" smtClean="0"/>
              <a:t> fermentation result</a:t>
            </a:r>
            <a:endParaRPr kumimoji="1" lang="ja-JP" altLang="en-US" dirty="0"/>
          </a:p>
        </p:txBody>
      </p:sp>
      <p:sp>
        <p:nvSpPr>
          <p:cNvPr id="7" name="テキスト ボックス 6"/>
          <p:cNvSpPr txBox="1"/>
          <p:nvPr/>
        </p:nvSpPr>
        <p:spPr>
          <a:xfrm>
            <a:off x="1603355" y="5725705"/>
            <a:ext cx="6353021" cy="1015663"/>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kern="0" dirty="0" smtClean="0">
                <a:solidFill>
                  <a:sysClr val="windowText" lastClr="000000"/>
                </a:solidFill>
                <a:latin typeface="Calibri"/>
                <a:ea typeface="ＭＳ Ｐゴシック"/>
              </a:rPr>
              <a:t>L-</a:t>
            </a:r>
            <a:r>
              <a:rPr kumimoji="0" lang="en-US" altLang="ja-JP" sz="2000" kern="0" dirty="0" err="1" smtClean="0">
                <a:solidFill>
                  <a:sysClr val="windowText" lastClr="000000"/>
                </a:solidFill>
                <a:latin typeface="Calibri"/>
                <a:ea typeface="ＭＳ Ｐゴシック"/>
              </a:rPr>
              <a:t>Glu</a:t>
            </a:r>
            <a:r>
              <a:rPr kumimoji="0" lang="en-US" altLang="ja-JP" sz="2000" kern="0" dirty="0" smtClean="0">
                <a:solidFill>
                  <a:sysClr val="windowText" lastClr="000000"/>
                </a:solidFill>
                <a:latin typeface="Calibri"/>
                <a:ea typeface="ＭＳ Ｐゴシック"/>
              </a:rPr>
              <a:t> accumulation is increased by </a:t>
            </a:r>
            <a:r>
              <a:rPr kumimoji="0" lang="en-US" altLang="ja-JP" sz="2000" i="1" kern="0" dirty="0" err="1" smtClean="0">
                <a:solidFill>
                  <a:sysClr val="windowText" lastClr="000000"/>
                </a:solidFill>
                <a:latin typeface="Calibri"/>
                <a:ea typeface="ＭＳ Ｐゴシック"/>
              </a:rPr>
              <a:t>ydcI</a:t>
            </a:r>
            <a:r>
              <a:rPr kumimoji="0" lang="en-US" altLang="ja-JP" sz="2000" kern="0" dirty="0" smtClean="0">
                <a:solidFill>
                  <a:sysClr val="windowText" lastClr="000000"/>
                </a:solidFill>
                <a:latin typeface="Calibri"/>
                <a:ea typeface="ＭＳ Ｐゴシック"/>
              </a:rPr>
              <a:t> gene deletion &amp;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kern="0" dirty="0">
                <a:solidFill>
                  <a:sysClr val="windowText" lastClr="000000"/>
                </a:solidFill>
                <a:latin typeface="Calibri"/>
                <a:ea typeface="ＭＳ Ｐゴシック"/>
              </a:rPr>
              <a:t> </a:t>
            </a:r>
            <a:r>
              <a:rPr kumimoji="0" lang="en-US" altLang="ja-JP" sz="2000" kern="0" dirty="0" smtClean="0">
                <a:solidFill>
                  <a:sysClr val="windowText" lastClr="000000"/>
                </a:solidFill>
                <a:latin typeface="Calibri"/>
                <a:ea typeface="ＭＳ Ｐゴシック"/>
              </a:rPr>
              <a:t>                                       decreased by </a:t>
            </a:r>
            <a:r>
              <a:rPr kumimoji="0" lang="en-US" altLang="ja-JP" sz="2000" i="1" kern="0" dirty="0" err="1" smtClean="0">
                <a:solidFill>
                  <a:sysClr val="windowText" lastClr="000000"/>
                </a:solidFill>
                <a:latin typeface="Calibri"/>
                <a:ea typeface="ＭＳ Ｐゴシック"/>
              </a:rPr>
              <a:t>ydcI</a:t>
            </a:r>
            <a:r>
              <a:rPr kumimoji="0" lang="en-US" altLang="ja-JP" sz="2000" kern="0" dirty="0" smtClean="0">
                <a:solidFill>
                  <a:sysClr val="windowText" lastClr="000000"/>
                </a:solidFill>
                <a:latin typeface="Calibri"/>
                <a:ea typeface="ＭＳ Ｐゴシック"/>
              </a:rPr>
              <a:t> gene amplification</a:t>
            </a:r>
            <a:endParaRPr kumimoji="0" lang="en-US" altLang="ja-JP" sz="2000" b="0" u="none" strike="noStrike" kern="0" cap="none" spc="0" normalizeH="0" baseline="0" noProof="0" dirty="0" smtClean="0">
              <a:ln>
                <a:noFill/>
              </a:ln>
              <a:solidFill>
                <a:sysClr val="windowText" lastClr="000000"/>
              </a:solidFill>
              <a:effectLst/>
              <a:uLnTx/>
              <a:uFillTx/>
              <a:latin typeface="Calibri"/>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sym typeface="Wingdings" pitchFamily="2" charset="2"/>
              </a:rPr>
              <a:t> </a:t>
            </a:r>
            <a:r>
              <a:rPr kumimoji="1" lang="en-US" altLang="ja-JP" sz="2000" b="0" i="0" u="none" strike="noStrike" kern="0" cap="none" spc="0" normalizeH="0" baseline="0" noProof="0" dirty="0" err="1" smtClean="0">
                <a:ln>
                  <a:noFill/>
                </a:ln>
                <a:solidFill>
                  <a:sysClr val="windowText" lastClr="000000"/>
                </a:solidFill>
                <a:effectLst/>
                <a:uLnTx/>
                <a:uFillTx/>
                <a:latin typeface="Calibri"/>
                <a:ea typeface="ＭＳ Ｐゴシック"/>
                <a:cs typeface="+mn-cs"/>
                <a:sym typeface="Wingdings" pitchFamily="2" charset="2"/>
              </a:rPr>
              <a:t>YdcI</a:t>
            </a:r>
            <a:r>
              <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sym typeface="Wingdings" pitchFamily="2" charset="2"/>
              </a:rPr>
              <a:t> may control carbon flux into TCA cycle. </a:t>
            </a:r>
            <a:endParaRPr kumimoji="1"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grpSp>
        <p:nvGrpSpPr>
          <p:cNvPr id="20" name="グループ化 19"/>
          <p:cNvGrpSpPr/>
          <p:nvPr/>
        </p:nvGrpSpPr>
        <p:grpSpPr>
          <a:xfrm>
            <a:off x="738988" y="730026"/>
            <a:ext cx="7118334" cy="4752528"/>
            <a:chOff x="755576" y="735017"/>
            <a:chExt cx="7118334" cy="4752528"/>
          </a:xfrm>
        </p:grpSpPr>
        <p:grpSp>
          <p:nvGrpSpPr>
            <p:cNvPr id="12" name="グループ化 11"/>
            <p:cNvGrpSpPr/>
            <p:nvPr/>
          </p:nvGrpSpPr>
          <p:grpSpPr>
            <a:xfrm>
              <a:off x="755576" y="735017"/>
              <a:ext cx="6480720" cy="4752528"/>
              <a:chOff x="1187624" y="735017"/>
              <a:chExt cx="6480720" cy="4752528"/>
            </a:xfrm>
          </p:grpSpPr>
          <p:graphicFrame>
            <p:nvGraphicFramePr>
              <p:cNvPr id="6" name="グラフ 5"/>
              <p:cNvGraphicFramePr>
                <a:graphicFrameLocks/>
              </p:cNvGraphicFramePr>
              <p:nvPr>
                <p:extLst>
                  <p:ext uri="{D42A27DB-BD31-4B8C-83A1-F6EECF244321}">
                    <p14:modId xmlns:p14="http://schemas.microsoft.com/office/powerpoint/2010/main" val="1344328608"/>
                  </p:ext>
                </p:extLst>
              </p:nvPr>
            </p:nvGraphicFramePr>
            <p:xfrm>
              <a:off x="1187624" y="735017"/>
              <a:ext cx="6480720"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bwMode="auto">
              <a:xfrm>
                <a:off x="2555208" y="3933624"/>
                <a:ext cx="4824536" cy="143959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charset="0"/>
                  <a:ea typeface="ＭＳ Ｐゴシック" charset="-128"/>
                </a:endParaRPr>
              </a:p>
            </p:txBody>
          </p:sp>
        </p:grpSp>
        <p:sp>
          <p:nvSpPr>
            <p:cNvPr id="13" name="テキスト ボックス 12"/>
            <p:cNvSpPr txBox="1"/>
            <p:nvPr/>
          </p:nvSpPr>
          <p:spPr>
            <a:xfrm>
              <a:off x="5838842" y="3933624"/>
              <a:ext cx="1451038" cy="584775"/>
            </a:xfrm>
            <a:prstGeom prst="rect">
              <a:avLst/>
            </a:prstGeom>
            <a:noFill/>
          </p:spPr>
          <p:txBody>
            <a:bodyPr wrap="none" rtlCol="0">
              <a:spAutoFit/>
            </a:bodyPr>
            <a:lstStyle/>
            <a:p>
              <a:pPr algn="ctr"/>
              <a:r>
                <a:rPr kumimoji="1" lang="en-US" altLang="ja-JP" sz="1600" dirty="0" err="1" smtClean="0">
                  <a:latin typeface="Symbol" pitchFamily="18" charset="2"/>
                </a:rPr>
                <a:t>D</a:t>
              </a:r>
              <a:r>
                <a:rPr kumimoji="1" lang="en-US" altLang="ja-JP" sz="1600" i="1" dirty="0" err="1" smtClean="0"/>
                <a:t>sucA</a:t>
              </a:r>
              <a:r>
                <a:rPr kumimoji="1" lang="en-US" altLang="ja-JP" sz="1600" i="1" dirty="0" smtClean="0"/>
                <a:t> </a:t>
              </a:r>
              <a:r>
                <a:rPr kumimoji="1" lang="en-US" altLang="ja-JP" sz="1600" dirty="0" smtClean="0"/>
                <a:t>/</a:t>
              </a:r>
            </a:p>
            <a:p>
              <a:pPr algn="ctr"/>
              <a:r>
                <a:rPr lang="en-US" altLang="ja-JP" sz="1600" dirty="0" smtClean="0"/>
                <a:t>pMW218-</a:t>
              </a:r>
              <a:r>
                <a:rPr lang="en-US" altLang="ja-JP" sz="1600" i="1" dirty="0" smtClean="0"/>
                <a:t>ydcI</a:t>
              </a:r>
              <a:endParaRPr kumimoji="1" lang="ja-JP" altLang="en-US" sz="1600" i="1" dirty="0"/>
            </a:p>
          </p:txBody>
        </p:sp>
        <p:sp>
          <p:nvSpPr>
            <p:cNvPr id="14" name="テキスト ボックス 13"/>
            <p:cNvSpPr txBox="1"/>
            <p:nvPr/>
          </p:nvSpPr>
          <p:spPr>
            <a:xfrm>
              <a:off x="2294879" y="3933624"/>
              <a:ext cx="764953" cy="338554"/>
            </a:xfrm>
            <a:prstGeom prst="rect">
              <a:avLst/>
            </a:prstGeom>
            <a:noFill/>
          </p:spPr>
          <p:txBody>
            <a:bodyPr wrap="none" rtlCol="0">
              <a:spAutoFit/>
            </a:bodyPr>
            <a:lstStyle/>
            <a:p>
              <a:r>
                <a:rPr kumimoji="1" lang="en-US" altLang="ja-JP" sz="1600" dirty="0" err="1" smtClean="0">
                  <a:latin typeface="Symbol" pitchFamily="18" charset="2"/>
                </a:rPr>
                <a:t>D</a:t>
              </a:r>
              <a:r>
                <a:rPr kumimoji="1" lang="en-US" altLang="ja-JP" sz="1600" i="1" dirty="0" err="1" smtClean="0"/>
                <a:t>sucA</a:t>
              </a:r>
              <a:endParaRPr kumimoji="1" lang="ja-JP" altLang="en-US" sz="1600" i="1" dirty="0"/>
            </a:p>
          </p:txBody>
        </p:sp>
        <p:sp>
          <p:nvSpPr>
            <p:cNvPr id="15" name="テキスト ボックス 14"/>
            <p:cNvSpPr txBox="1"/>
            <p:nvPr/>
          </p:nvSpPr>
          <p:spPr>
            <a:xfrm>
              <a:off x="3589172" y="3933624"/>
              <a:ext cx="764953" cy="584775"/>
            </a:xfrm>
            <a:prstGeom prst="rect">
              <a:avLst/>
            </a:prstGeom>
            <a:noFill/>
          </p:spPr>
          <p:txBody>
            <a:bodyPr wrap="none" rtlCol="0">
              <a:spAutoFit/>
            </a:bodyPr>
            <a:lstStyle/>
            <a:p>
              <a:r>
                <a:rPr kumimoji="1" lang="en-US" altLang="ja-JP" sz="1600" dirty="0" err="1" smtClean="0">
                  <a:latin typeface="Symbol" pitchFamily="18" charset="2"/>
                </a:rPr>
                <a:t>D</a:t>
              </a:r>
              <a:r>
                <a:rPr kumimoji="1" lang="en-US" altLang="ja-JP" sz="1600" i="1" dirty="0" err="1" smtClean="0"/>
                <a:t>sucA</a:t>
              </a:r>
              <a:endParaRPr kumimoji="1" lang="en-US" altLang="ja-JP" sz="1600" i="1" dirty="0" smtClean="0"/>
            </a:p>
            <a:p>
              <a:r>
                <a:rPr lang="en-US" altLang="ja-JP" sz="1600" dirty="0" err="1" smtClean="0">
                  <a:latin typeface="Symbol" pitchFamily="18" charset="2"/>
                </a:rPr>
                <a:t>D</a:t>
              </a:r>
              <a:r>
                <a:rPr lang="en-US" altLang="ja-JP" sz="1600" i="1" dirty="0" err="1" smtClean="0"/>
                <a:t>ydcI</a:t>
              </a:r>
              <a:endParaRPr kumimoji="1" lang="ja-JP" altLang="en-US" sz="1600" i="1" dirty="0"/>
            </a:p>
          </p:txBody>
        </p:sp>
        <p:sp>
          <p:nvSpPr>
            <p:cNvPr id="16" name="テキスト ボックス 15"/>
            <p:cNvSpPr txBox="1"/>
            <p:nvPr/>
          </p:nvSpPr>
          <p:spPr>
            <a:xfrm>
              <a:off x="4788024" y="3933624"/>
              <a:ext cx="1005403" cy="584775"/>
            </a:xfrm>
            <a:prstGeom prst="rect">
              <a:avLst/>
            </a:prstGeom>
            <a:noFill/>
          </p:spPr>
          <p:txBody>
            <a:bodyPr wrap="none" rtlCol="0">
              <a:spAutoFit/>
            </a:bodyPr>
            <a:lstStyle/>
            <a:p>
              <a:pPr algn="ctr"/>
              <a:r>
                <a:rPr kumimoji="1" lang="en-US" altLang="ja-JP" sz="1600" dirty="0" err="1" smtClean="0">
                  <a:latin typeface="Symbol" pitchFamily="18" charset="2"/>
                </a:rPr>
                <a:t>D</a:t>
              </a:r>
              <a:r>
                <a:rPr kumimoji="1" lang="en-US" altLang="ja-JP" sz="1600" i="1" dirty="0" err="1" smtClean="0"/>
                <a:t>sucA</a:t>
              </a:r>
              <a:r>
                <a:rPr kumimoji="1" lang="en-US" altLang="ja-JP" sz="1600" i="1" dirty="0" smtClean="0"/>
                <a:t> </a:t>
              </a:r>
              <a:r>
                <a:rPr kumimoji="1" lang="en-US" altLang="ja-JP" sz="1600" dirty="0" smtClean="0"/>
                <a:t>/</a:t>
              </a:r>
            </a:p>
            <a:p>
              <a:pPr algn="ctr"/>
              <a:r>
                <a:rPr lang="en-US" altLang="ja-JP" sz="1600" dirty="0" smtClean="0"/>
                <a:t>pMW218</a:t>
              </a:r>
              <a:endParaRPr kumimoji="1" lang="ja-JP" altLang="en-US" sz="1600" dirty="0"/>
            </a:p>
          </p:txBody>
        </p:sp>
        <p:sp>
          <p:nvSpPr>
            <p:cNvPr id="17" name="テキスト ボックス 16"/>
            <p:cNvSpPr txBox="1"/>
            <p:nvPr/>
          </p:nvSpPr>
          <p:spPr>
            <a:xfrm>
              <a:off x="1925315" y="4530606"/>
              <a:ext cx="2718693" cy="338554"/>
            </a:xfrm>
            <a:prstGeom prst="rect">
              <a:avLst/>
            </a:prstGeom>
            <a:noFill/>
          </p:spPr>
          <p:txBody>
            <a:bodyPr wrap="none" rtlCol="0">
              <a:spAutoFit/>
            </a:bodyPr>
            <a:lstStyle/>
            <a:p>
              <a:r>
                <a:rPr kumimoji="1" lang="en-US" altLang="ja-JP" sz="1600" dirty="0" smtClean="0"/>
                <a:t>(Test for </a:t>
              </a:r>
              <a:r>
                <a:rPr kumimoji="1" lang="en-US" altLang="ja-JP" sz="1600" i="1" dirty="0" err="1" smtClean="0"/>
                <a:t>ydcI</a:t>
              </a:r>
              <a:r>
                <a:rPr kumimoji="1" lang="en-US" altLang="ja-JP" sz="1600" dirty="0" smtClean="0"/>
                <a:t> gene deletion)</a:t>
              </a:r>
              <a:endParaRPr kumimoji="1" lang="ja-JP" altLang="en-US" sz="1600" dirty="0"/>
            </a:p>
          </p:txBody>
        </p:sp>
        <p:sp>
          <p:nvSpPr>
            <p:cNvPr id="18" name="テキスト ボックス 17"/>
            <p:cNvSpPr txBox="1"/>
            <p:nvPr/>
          </p:nvSpPr>
          <p:spPr>
            <a:xfrm>
              <a:off x="4733627" y="4509120"/>
              <a:ext cx="3140283" cy="338554"/>
            </a:xfrm>
            <a:prstGeom prst="rect">
              <a:avLst/>
            </a:prstGeom>
            <a:noFill/>
          </p:spPr>
          <p:txBody>
            <a:bodyPr wrap="none" rtlCol="0">
              <a:spAutoFit/>
            </a:bodyPr>
            <a:lstStyle/>
            <a:p>
              <a:r>
                <a:rPr kumimoji="1" lang="en-US" altLang="ja-JP" sz="1600" dirty="0" smtClean="0"/>
                <a:t>(Test for </a:t>
              </a:r>
              <a:r>
                <a:rPr kumimoji="1" lang="en-US" altLang="ja-JP" sz="1600" i="1" dirty="0" err="1" smtClean="0"/>
                <a:t>ydcI</a:t>
              </a:r>
              <a:r>
                <a:rPr kumimoji="1" lang="en-US" altLang="ja-JP" sz="1600" dirty="0" smtClean="0"/>
                <a:t> gene amplification)</a:t>
              </a:r>
              <a:endParaRPr kumimoji="1" lang="ja-JP" altLang="en-US" sz="1600" dirty="0"/>
            </a:p>
          </p:txBody>
        </p:sp>
      </p:grpSp>
      <p:sp>
        <p:nvSpPr>
          <p:cNvPr id="8" name="テキスト ボックス 7"/>
          <p:cNvSpPr txBox="1"/>
          <p:nvPr/>
        </p:nvSpPr>
        <p:spPr>
          <a:xfrm>
            <a:off x="261719" y="5013176"/>
            <a:ext cx="8558753" cy="584775"/>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ja-JP" sz="1600" b="0" i="0" u="none" strike="noStrike" kern="0" cap="none" spc="0" normalizeH="0" baseline="0" noProof="0" dirty="0" smtClean="0">
                <a:ln>
                  <a:noFill/>
                </a:ln>
                <a:solidFill>
                  <a:sysClr val="windowText" lastClr="000000"/>
                </a:solidFill>
                <a:effectLst/>
                <a:uLnTx/>
                <a:uFillTx/>
              </a:rPr>
              <a:t>Condition: glucose 40g/L, MS medium,</a:t>
            </a:r>
            <a:r>
              <a:rPr kumimoji="0" lang="en-US" altLang="ja-JP" sz="1600" b="0" i="0" u="none" strike="noStrike" kern="0" cap="none" spc="0" normalizeH="0" noProof="0" dirty="0" smtClean="0">
                <a:ln>
                  <a:noFill/>
                </a:ln>
                <a:solidFill>
                  <a:sysClr val="windowText" lastClr="000000"/>
                </a:solidFill>
                <a:effectLst/>
                <a:uLnTx/>
                <a:uFillTx/>
              </a:rPr>
              <a:t> 24h &amp; 37</a:t>
            </a:r>
            <a:r>
              <a:rPr kumimoji="0" lang="en-US" altLang="ja-JP" sz="1600" b="0" i="0" u="none" strike="noStrike" kern="0" cap="none" spc="0" normalizeH="0" baseline="30000" noProof="0" dirty="0" smtClean="0">
                <a:ln>
                  <a:noFill/>
                </a:ln>
                <a:solidFill>
                  <a:sysClr val="windowText" lastClr="000000"/>
                </a:solidFill>
                <a:effectLst/>
                <a:uLnTx/>
                <a:uFillTx/>
              </a:rPr>
              <a:t>o</a:t>
            </a:r>
            <a:r>
              <a:rPr kumimoji="0" lang="en-US" altLang="ja-JP" sz="1600" b="0" i="0" u="none" strike="noStrike" kern="0" cap="none" spc="0" normalizeH="0" noProof="0" dirty="0" smtClean="0">
                <a:ln>
                  <a:noFill/>
                </a:ln>
                <a:solidFill>
                  <a:sysClr val="windowText" lastClr="000000"/>
                </a:solidFill>
                <a:effectLst/>
                <a:uLnTx/>
                <a:uFillTx/>
              </a:rPr>
              <a:t>C cultivation</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US" altLang="ja-JP" sz="1600" kern="0" baseline="0" dirty="0" smtClean="0">
                <a:solidFill>
                  <a:sysClr val="windowText" lastClr="000000"/>
                </a:solidFill>
              </a:rPr>
              <a:t>Cell growth (OD600) should not be different in this condition because of </a:t>
            </a:r>
            <a:r>
              <a:rPr kumimoji="0" lang="en-US" altLang="ja-JP" sz="1600" kern="0" baseline="0" dirty="0" err="1" smtClean="0">
                <a:solidFill>
                  <a:sysClr val="windowText" lastClr="000000"/>
                </a:solidFill>
                <a:latin typeface="Symbol" pitchFamily="18" charset="2"/>
              </a:rPr>
              <a:t>D</a:t>
            </a:r>
            <a:r>
              <a:rPr kumimoji="0" lang="en-US" altLang="ja-JP" sz="1600" i="1" kern="0" baseline="0" dirty="0" err="1" smtClean="0">
                <a:solidFill>
                  <a:sysClr val="windowText" lastClr="000000"/>
                </a:solidFill>
              </a:rPr>
              <a:t>sucA</a:t>
            </a:r>
            <a:r>
              <a:rPr kumimoji="0" lang="en-US" altLang="ja-JP" sz="1600" kern="0" baseline="0" dirty="0" smtClean="0">
                <a:solidFill>
                  <a:sysClr val="windowText" lastClr="000000"/>
                </a:solidFill>
              </a:rPr>
              <a:t> genotype.</a:t>
            </a:r>
            <a:endParaRPr kumimoji="1" lang="ja-JP" altLang="en-US" sz="1600" b="0" i="0" u="none" strike="noStrike" kern="0" cap="none" spc="0" normalizeH="0" baseline="0" noProof="0" dirty="0">
              <a:ln>
                <a:noFill/>
              </a:ln>
              <a:solidFill>
                <a:sysClr val="windowText" lastClr="000000"/>
              </a:solidFill>
              <a:effectLst/>
              <a:uLnTx/>
              <a:uFillTx/>
            </a:endParaRPr>
          </a:p>
        </p:txBody>
      </p:sp>
      <p:sp>
        <p:nvSpPr>
          <p:cNvPr id="3" name="右矢印 2"/>
          <p:cNvSpPr/>
          <p:nvPr/>
        </p:nvSpPr>
        <p:spPr bwMode="auto">
          <a:xfrm rot="19831450">
            <a:off x="3213481" y="1577976"/>
            <a:ext cx="511839" cy="144016"/>
          </a:xfrm>
          <a:prstGeom prst="rightArrow">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9" name="右矢印 18"/>
          <p:cNvSpPr/>
          <p:nvPr/>
        </p:nvSpPr>
        <p:spPr bwMode="auto">
          <a:xfrm rot="1296884">
            <a:off x="5761173" y="1577976"/>
            <a:ext cx="511839" cy="144016"/>
          </a:xfrm>
          <a:prstGeom prst="rightArrow">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1968156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Relative activity of citrate synthase</a:t>
            </a:r>
            <a:endParaRPr kumimoji="1" lang="ja-JP" altLang="en-US" dirty="0"/>
          </a:p>
        </p:txBody>
      </p:sp>
      <p:sp>
        <p:nvSpPr>
          <p:cNvPr id="6" name="テキスト ボックス 5"/>
          <p:cNvSpPr txBox="1"/>
          <p:nvPr/>
        </p:nvSpPr>
        <p:spPr>
          <a:xfrm>
            <a:off x="1227411" y="764704"/>
            <a:ext cx="6296917" cy="9233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ysClr val="windowText" lastClr="000000"/>
                </a:solidFill>
                <a:effectLst/>
                <a:uLnTx/>
                <a:uFillTx/>
              </a:rPr>
              <a:t>Oxaloacetate</a:t>
            </a:r>
            <a:r>
              <a:rPr kumimoji="0" lang="ja-JP" altLang="en-US" sz="1800" b="0" i="0" u="none" strike="noStrike" kern="0" cap="none" spc="0" normalizeH="0" baseline="0" noProof="0" dirty="0" smtClean="0">
                <a:ln>
                  <a:noFill/>
                </a:ln>
                <a:solidFill>
                  <a:sysClr val="windowText" lastClr="000000"/>
                </a:solidFill>
                <a:effectLst/>
                <a:uLnTx/>
                <a:uFillTx/>
              </a:rPr>
              <a:t> </a:t>
            </a:r>
            <a:r>
              <a:rPr kumimoji="0" lang="en-US" altLang="ja-JP" sz="1800" b="0" i="0" u="none" strike="noStrike" kern="0" cap="none" spc="0" normalizeH="0" baseline="0" noProof="0" dirty="0" smtClean="0">
                <a:ln>
                  <a:noFill/>
                </a:ln>
                <a:solidFill>
                  <a:sysClr val="windowText" lastClr="000000"/>
                </a:solidFill>
                <a:effectLst/>
                <a:uLnTx/>
                <a:uFillTx/>
              </a:rPr>
              <a:t>+ Acetyl-CoA </a:t>
            </a:r>
            <a:r>
              <a:rPr kumimoji="0" lang="en-US" altLang="ja-JP" sz="1800" b="0" i="0" u="none" strike="noStrike" kern="0" cap="none" spc="0" normalizeH="0" baseline="0" noProof="0" dirty="0" smtClean="0">
                <a:ln>
                  <a:noFill/>
                </a:ln>
                <a:solidFill>
                  <a:sysClr val="windowText" lastClr="000000"/>
                </a:solidFill>
                <a:effectLst/>
                <a:uLnTx/>
                <a:uFillTx/>
                <a:sym typeface="Wingdings" pitchFamily="2" charset="2"/>
              </a:rPr>
              <a:t> Citrate</a:t>
            </a:r>
            <a:r>
              <a:rPr kumimoji="0" lang="ja-JP" altLang="en-US" sz="1800" b="0" i="0" u="none" strike="noStrike" kern="0" cap="none" spc="0" normalizeH="0" baseline="0" noProof="0" dirty="0" smtClean="0">
                <a:ln>
                  <a:noFill/>
                </a:ln>
                <a:solidFill>
                  <a:sysClr val="windowText" lastClr="000000"/>
                </a:solidFill>
                <a:effectLst/>
                <a:uLnTx/>
                <a:uFillTx/>
                <a:sym typeface="Wingdings" pitchFamily="2" charset="2"/>
              </a:rPr>
              <a:t>　</a:t>
            </a:r>
            <a:r>
              <a:rPr kumimoji="0" lang="en-US" altLang="ja-JP" sz="1800" b="0" i="0" u="none" strike="noStrike" kern="0" cap="none" spc="0" normalizeH="0" baseline="0" noProof="0" dirty="0" smtClean="0">
                <a:ln>
                  <a:noFill/>
                </a:ln>
                <a:solidFill>
                  <a:sysClr val="windowText" lastClr="000000"/>
                </a:solidFill>
                <a:effectLst/>
                <a:uLnTx/>
                <a:uFillTx/>
                <a:sym typeface="Wingdings" pitchFamily="2" charset="2"/>
              </a:rPr>
              <a:t>+ CoA</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sym typeface="Wingdings" pitchFamily="2" charset="2"/>
              </a:rPr>
              <a:t>                                  CoA + DTNB  </a:t>
            </a:r>
            <a:r>
              <a:rPr kumimoji="1" lang="en-US" altLang="ja-JP" sz="1800" b="0" i="0" u="sng" strike="noStrike" kern="0" cap="none" spc="0" normalizeH="0" baseline="0" noProof="0" dirty="0" smtClean="0">
                <a:ln>
                  <a:noFill/>
                </a:ln>
                <a:solidFill>
                  <a:sysClr val="windowText" lastClr="000000"/>
                </a:solidFill>
                <a:effectLst/>
                <a:uLnTx/>
                <a:uFillTx/>
                <a:sym typeface="Wingdings" pitchFamily="2" charset="2"/>
              </a:rPr>
              <a:t>TNB</a:t>
            </a:r>
            <a:r>
              <a:rPr kumimoji="1" lang="en-US" altLang="ja-JP" sz="1800" b="0" i="0" u="none" strike="noStrike" kern="0" cap="none" spc="0" normalizeH="0" baseline="0" noProof="0" dirty="0" smtClean="0">
                <a:ln>
                  <a:noFill/>
                </a:ln>
                <a:solidFill>
                  <a:sysClr val="windowText" lastClr="000000"/>
                </a:solidFill>
                <a:effectLst/>
                <a:uLnTx/>
                <a:uFillTx/>
                <a:sym typeface="Wingdings" pitchFamily="2" charset="2"/>
              </a:rPr>
              <a:t> + CoA-derivative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sym typeface="Wingdings" pitchFamily="2" charset="2"/>
              </a:rPr>
              <a:t>　</a:t>
            </a:r>
            <a:r>
              <a:rPr kumimoji="0" lang="ja-JP" altLang="en-US" sz="1800" b="0" i="0" u="none" strike="noStrike" kern="0" cap="none" spc="0" normalizeH="0" baseline="0" noProof="0" dirty="0" smtClean="0">
                <a:ln>
                  <a:noFill/>
                </a:ln>
                <a:solidFill>
                  <a:sysClr val="windowText" lastClr="000000"/>
                </a:solidFill>
                <a:effectLst/>
                <a:uLnTx/>
                <a:uFillTx/>
                <a:sym typeface="Wingdings" pitchFamily="2" charset="2"/>
              </a:rPr>
              <a:t>　　　　　　                  </a:t>
            </a:r>
            <a:r>
              <a:rPr kumimoji="0" lang="en-US" altLang="ja-JP" sz="1800" b="0" i="0" u="none" strike="noStrike" kern="0" cap="none" spc="0" normalizeH="0" baseline="0" noProof="0" dirty="0" smtClean="0">
                <a:ln>
                  <a:noFill/>
                </a:ln>
                <a:solidFill>
                  <a:sysClr val="windowText" lastClr="000000"/>
                </a:solidFill>
                <a:effectLst/>
                <a:uLnTx/>
                <a:uFillTx/>
                <a:sym typeface="Wingdings" pitchFamily="2" charset="2"/>
              </a:rPr>
              <a:t>Increase of 412nm</a:t>
            </a:r>
            <a:r>
              <a:rPr kumimoji="0" lang="en-US" altLang="ja-JP" sz="1800" b="0" i="0" u="none" strike="noStrike" kern="0" cap="none" spc="0" normalizeH="0" noProof="0" dirty="0" smtClean="0">
                <a:ln>
                  <a:noFill/>
                </a:ln>
                <a:solidFill>
                  <a:sysClr val="windowText" lastClr="000000"/>
                </a:solidFill>
                <a:effectLst/>
                <a:uLnTx/>
                <a:uFillTx/>
                <a:sym typeface="Wingdings" pitchFamily="2" charset="2"/>
              </a:rPr>
              <a:t> absorbance</a:t>
            </a:r>
            <a:endParaRPr kumimoji="1" lang="ja-JP" altLang="en-US" sz="1800" b="0" i="0" u="none" strike="noStrike" kern="0" cap="none" spc="0" normalizeH="0" baseline="0" noProof="0" dirty="0">
              <a:ln>
                <a:noFill/>
              </a:ln>
              <a:solidFill>
                <a:sysClr val="windowText" lastClr="000000"/>
              </a:solidFill>
              <a:effectLst/>
              <a:uLnTx/>
              <a:uFillTx/>
            </a:endParaRPr>
          </a:p>
        </p:txBody>
      </p:sp>
      <p:grpSp>
        <p:nvGrpSpPr>
          <p:cNvPr id="3" name="グループ化 2"/>
          <p:cNvGrpSpPr/>
          <p:nvPr/>
        </p:nvGrpSpPr>
        <p:grpSpPr>
          <a:xfrm>
            <a:off x="337383" y="1556792"/>
            <a:ext cx="8502632" cy="4080990"/>
            <a:chOff x="395536" y="1916832"/>
            <a:chExt cx="8502632" cy="4080990"/>
          </a:xfrm>
        </p:grpSpPr>
        <p:grpSp>
          <p:nvGrpSpPr>
            <p:cNvPr id="7" name="グループ化 6"/>
            <p:cNvGrpSpPr/>
            <p:nvPr/>
          </p:nvGrpSpPr>
          <p:grpSpPr>
            <a:xfrm>
              <a:off x="395536" y="1916832"/>
              <a:ext cx="7604280" cy="4080990"/>
              <a:chOff x="395536" y="1916832"/>
              <a:chExt cx="7604280" cy="4080990"/>
            </a:xfrm>
          </p:grpSpPr>
          <p:sp>
            <p:nvSpPr>
              <p:cNvPr id="8" name="テキスト ボックス 7"/>
              <p:cNvSpPr txBox="1"/>
              <p:nvPr/>
            </p:nvSpPr>
            <p:spPr>
              <a:xfrm>
                <a:off x="2843808" y="1916832"/>
                <a:ext cx="30008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a:t>
                </a:r>
                <a:endParaRPr kumimoji="1" lang="ja-JP" altLang="en-US" sz="1800" b="0" i="0" u="none" strike="noStrike" kern="0" cap="none" spc="0" normalizeH="0" baseline="0" noProof="0" dirty="0">
                  <a:ln>
                    <a:noFill/>
                  </a:ln>
                  <a:solidFill>
                    <a:sysClr val="windowText" lastClr="000000"/>
                  </a:solidFill>
                  <a:effectLst/>
                  <a:uLnTx/>
                  <a:uFillTx/>
                </a:endParaRPr>
              </a:p>
            </p:txBody>
          </p:sp>
          <p:grpSp>
            <p:nvGrpSpPr>
              <p:cNvPr id="9" name="グループ化 8"/>
              <p:cNvGrpSpPr/>
              <p:nvPr/>
            </p:nvGrpSpPr>
            <p:grpSpPr>
              <a:xfrm>
                <a:off x="395536" y="2192090"/>
                <a:ext cx="7604280" cy="3805732"/>
                <a:chOff x="539552" y="2192090"/>
                <a:chExt cx="7604280" cy="3805732"/>
              </a:xfrm>
            </p:grpSpPr>
            <p:graphicFrame>
              <p:nvGraphicFramePr>
                <p:cNvPr id="10" name="グラフ 9"/>
                <p:cNvGraphicFramePr>
                  <a:graphicFrameLocks/>
                </p:cNvGraphicFramePr>
                <p:nvPr>
                  <p:extLst>
                    <p:ext uri="{D42A27DB-BD31-4B8C-83A1-F6EECF244321}">
                      <p14:modId xmlns:p14="http://schemas.microsoft.com/office/powerpoint/2010/main" val="1524123259"/>
                    </p:ext>
                  </p:extLst>
                </p:nvPr>
              </p:nvGraphicFramePr>
              <p:xfrm>
                <a:off x="539552" y="2192090"/>
                <a:ext cx="7604280" cy="3805732"/>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グループ化 10"/>
                <p:cNvGrpSpPr/>
                <p:nvPr/>
              </p:nvGrpSpPr>
              <p:grpSpPr>
                <a:xfrm>
                  <a:off x="2527310" y="2192090"/>
                  <a:ext cx="1396618" cy="457596"/>
                  <a:chOff x="2527310" y="2192090"/>
                  <a:chExt cx="1396618" cy="457596"/>
                </a:xfrm>
              </p:grpSpPr>
              <p:cxnSp>
                <p:nvCxnSpPr>
                  <p:cNvPr id="17" name="直線コネクタ 16"/>
                  <p:cNvCxnSpPr/>
                  <p:nvPr/>
                </p:nvCxnSpPr>
                <p:spPr>
                  <a:xfrm flipV="1">
                    <a:off x="2527310" y="2192090"/>
                    <a:ext cx="0" cy="444822"/>
                  </a:xfrm>
                  <a:prstGeom prst="line">
                    <a:avLst/>
                  </a:prstGeom>
                  <a:noFill/>
                  <a:ln w="25400" cap="flat" cmpd="sng" algn="ctr">
                    <a:solidFill>
                      <a:srgbClr val="F79646"/>
                    </a:solidFill>
                    <a:prstDash val="solid"/>
                  </a:ln>
                  <a:effectLst/>
                </p:spPr>
              </p:cxnSp>
              <p:cxnSp>
                <p:nvCxnSpPr>
                  <p:cNvPr id="18" name="直線コネクタ 17"/>
                  <p:cNvCxnSpPr/>
                  <p:nvPr/>
                </p:nvCxnSpPr>
                <p:spPr>
                  <a:xfrm flipV="1">
                    <a:off x="3923928" y="2204864"/>
                    <a:ext cx="0" cy="444822"/>
                  </a:xfrm>
                  <a:prstGeom prst="line">
                    <a:avLst/>
                  </a:prstGeom>
                  <a:noFill/>
                  <a:ln w="25400" cap="flat" cmpd="sng" algn="ctr">
                    <a:solidFill>
                      <a:srgbClr val="F79646"/>
                    </a:solidFill>
                    <a:prstDash val="solid"/>
                  </a:ln>
                  <a:effectLst/>
                </p:spPr>
              </p:cxnSp>
              <p:cxnSp>
                <p:nvCxnSpPr>
                  <p:cNvPr id="19" name="直線コネクタ 18"/>
                  <p:cNvCxnSpPr/>
                  <p:nvPr/>
                </p:nvCxnSpPr>
                <p:spPr>
                  <a:xfrm>
                    <a:off x="2527310" y="2204864"/>
                    <a:ext cx="1396618" cy="0"/>
                  </a:xfrm>
                  <a:prstGeom prst="line">
                    <a:avLst/>
                  </a:prstGeom>
                  <a:noFill/>
                  <a:ln w="25400" cap="flat" cmpd="sng" algn="ctr">
                    <a:solidFill>
                      <a:srgbClr val="F79646"/>
                    </a:solidFill>
                    <a:prstDash val="solid"/>
                  </a:ln>
                  <a:effectLst/>
                </p:spPr>
              </p:cxnSp>
            </p:grpSp>
            <p:grpSp>
              <p:nvGrpSpPr>
                <p:cNvPr id="12" name="グループ化 11"/>
                <p:cNvGrpSpPr/>
                <p:nvPr/>
              </p:nvGrpSpPr>
              <p:grpSpPr>
                <a:xfrm>
                  <a:off x="5436096" y="2984178"/>
                  <a:ext cx="1440160" cy="457596"/>
                  <a:chOff x="5436096" y="2984178"/>
                  <a:chExt cx="1440160" cy="457596"/>
                </a:xfrm>
              </p:grpSpPr>
              <p:cxnSp>
                <p:nvCxnSpPr>
                  <p:cNvPr id="14" name="直線コネクタ 13"/>
                  <p:cNvCxnSpPr/>
                  <p:nvPr/>
                </p:nvCxnSpPr>
                <p:spPr>
                  <a:xfrm flipV="1">
                    <a:off x="5436096" y="2984178"/>
                    <a:ext cx="0" cy="444822"/>
                  </a:xfrm>
                  <a:prstGeom prst="line">
                    <a:avLst/>
                  </a:prstGeom>
                  <a:noFill/>
                  <a:ln w="25400" cap="flat" cmpd="sng" algn="ctr">
                    <a:solidFill>
                      <a:srgbClr val="F79646"/>
                    </a:solidFill>
                    <a:prstDash val="solid"/>
                  </a:ln>
                  <a:effectLst/>
                </p:spPr>
              </p:cxnSp>
              <p:cxnSp>
                <p:nvCxnSpPr>
                  <p:cNvPr id="15" name="直線コネクタ 14"/>
                  <p:cNvCxnSpPr/>
                  <p:nvPr/>
                </p:nvCxnSpPr>
                <p:spPr>
                  <a:xfrm flipV="1">
                    <a:off x="6876256" y="2996952"/>
                    <a:ext cx="0" cy="444822"/>
                  </a:xfrm>
                  <a:prstGeom prst="line">
                    <a:avLst/>
                  </a:prstGeom>
                  <a:noFill/>
                  <a:ln w="25400" cap="flat" cmpd="sng" algn="ctr">
                    <a:solidFill>
                      <a:srgbClr val="F79646"/>
                    </a:solidFill>
                    <a:prstDash val="solid"/>
                  </a:ln>
                  <a:effectLst/>
                </p:spPr>
              </p:cxnSp>
              <p:cxnSp>
                <p:nvCxnSpPr>
                  <p:cNvPr id="16" name="直線コネクタ 15"/>
                  <p:cNvCxnSpPr/>
                  <p:nvPr/>
                </p:nvCxnSpPr>
                <p:spPr>
                  <a:xfrm>
                    <a:off x="5436096" y="2996952"/>
                    <a:ext cx="1440160" cy="0"/>
                  </a:xfrm>
                  <a:prstGeom prst="line">
                    <a:avLst/>
                  </a:prstGeom>
                  <a:noFill/>
                  <a:ln w="25400" cap="flat" cmpd="sng" algn="ctr">
                    <a:solidFill>
                      <a:srgbClr val="F79646"/>
                    </a:solidFill>
                    <a:prstDash val="solid"/>
                  </a:ln>
                  <a:effectLst/>
                </p:spPr>
              </p:cxnSp>
            </p:grpSp>
            <p:sp>
              <p:nvSpPr>
                <p:cNvPr id="13" name="テキスト ボックス 12"/>
                <p:cNvSpPr txBox="1"/>
                <p:nvPr/>
              </p:nvSpPr>
              <p:spPr>
                <a:xfrm>
                  <a:off x="5956702" y="2742608"/>
                  <a:ext cx="41549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a:t>
                  </a:r>
                  <a:endParaRPr kumimoji="1" lang="ja-JP" altLang="en-US" sz="1800" b="0" i="0" u="none" strike="noStrike" kern="0" cap="none" spc="0" normalizeH="0" baseline="0" noProof="0" dirty="0">
                    <a:ln>
                      <a:noFill/>
                    </a:ln>
                    <a:solidFill>
                      <a:sysClr val="windowText" lastClr="000000"/>
                    </a:solidFill>
                    <a:effectLst/>
                    <a:uLnTx/>
                    <a:uFillTx/>
                  </a:endParaRPr>
                </a:p>
              </p:txBody>
            </p:sp>
          </p:grpSp>
        </p:grpSp>
        <p:sp>
          <p:nvSpPr>
            <p:cNvPr id="20" name="テキスト ボックス 19"/>
            <p:cNvSpPr txBox="1"/>
            <p:nvPr/>
          </p:nvSpPr>
          <p:spPr>
            <a:xfrm>
              <a:off x="7668344" y="2782669"/>
              <a:ext cx="1229824"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   : p&lt;0.05</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 : p&lt;0.01</a:t>
              </a:r>
              <a:endParaRPr kumimoji="1" lang="ja-JP" altLang="en-US" sz="1800" b="0" i="0" u="none" strike="noStrike" kern="0" cap="none" spc="0" normalizeH="0" baseline="0" noProof="0" dirty="0">
                <a:ln>
                  <a:noFill/>
                </a:ln>
                <a:solidFill>
                  <a:sysClr val="windowText" lastClr="000000"/>
                </a:solidFill>
                <a:effectLst/>
                <a:uLnTx/>
                <a:uFillTx/>
              </a:endParaRPr>
            </a:p>
          </p:txBody>
        </p:sp>
      </p:grpSp>
      <p:sp>
        <p:nvSpPr>
          <p:cNvPr id="21" name="テキスト ボックス 20"/>
          <p:cNvSpPr txBox="1"/>
          <p:nvPr/>
        </p:nvSpPr>
        <p:spPr>
          <a:xfrm>
            <a:off x="-16236" y="5733256"/>
            <a:ext cx="9196748" cy="1015663"/>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kern="0" dirty="0" smtClean="0">
                <a:solidFill>
                  <a:sysClr val="windowText" lastClr="000000"/>
                </a:solidFill>
                <a:latin typeface="Calibri"/>
                <a:ea typeface="ＭＳ Ｐゴシック"/>
              </a:rPr>
              <a:t>Expression level of citrate synthase is increased by </a:t>
            </a:r>
            <a:r>
              <a:rPr kumimoji="0" lang="en-US" altLang="ja-JP" sz="2000" i="1" kern="0" dirty="0" err="1" smtClean="0">
                <a:solidFill>
                  <a:sysClr val="windowText" lastClr="000000"/>
                </a:solidFill>
                <a:latin typeface="Calibri"/>
                <a:ea typeface="ＭＳ Ｐゴシック"/>
              </a:rPr>
              <a:t>ydcI</a:t>
            </a:r>
            <a:r>
              <a:rPr kumimoji="0" lang="en-US" altLang="ja-JP" sz="2000" kern="0" dirty="0" smtClean="0">
                <a:solidFill>
                  <a:sysClr val="windowText" lastClr="000000"/>
                </a:solidFill>
                <a:latin typeface="Calibri"/>
                <a:ea typeface="ＭＳ Ｐゴシック"/>
              </a:rPr>
              <a:t> gene deletion and</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kern="0" dirty="0" smtClean="0">
                <a:solidFill>
                  <a:sysClr val="windowText" lastClr="000000"/>
                </a:solidFill>
                <a:latin typeface="Calibri"/>
                <a:ea typeface="ＭＳ Ｐゴシック"/>
              </a:rPr>
              <a:t>                                                                     decreased by </a:t>
            </a:r>
            <a:r>
              <a:rPr kumimoji="0" lang="en-US" altLang="ja-JP" sz="2000" b="0" i="1" u="none" strike="noStrike" kern="0" cap="none" spc="0" normalizeH="0" baseline="0" noProof="0" dirty="0" err="1" smtClean="0">
                <a:ln>
                  <a:noFill/>
                </a:ln>
                <a:solidFill>
                  <a:sysClr val="windowText" lastClr="000000"/>
                </a:solidFill>
                <a:effectLst/>
                <a:uLnTx/>
                <a:uFillTx/>
                <a:latin typeface="Calibri"/>
                <a:ea typeface="ＭＳ Ｐゴシック"/>
                <a:cs typeface="+mn-cs"/>
              </a:rPr>
              <a:t>ydcI</a:t>
            </a:r>
            <a:r>
              <a:rPr kumimoji="0" lang="en-US" altLang="ja-JP" sz="2000" b="0" i="1" u="none" strike="noStrike" kern="0" cap="none" spc="0" normalizeH="0" baseline="0" noProof="0" dirty="0" smtClean="0">
                <a:ln>
                  <a:noFill/>
                </a:ln>
                <a:solidFill>
                  <a:sysClr val="windowText" lastClr="000000"/>
                </a:solidFill>
                <a:effectLst/>
                <a:uLnTx/>
                <a:uFillTx/>
                <a:latin typeface="Calibri"/>
                <a:ea typeface="ＭＳ Ｐゴシック"/>
                <a:cs typeface="+mn-cs"/>
              </a:rPr>
              <a:t> </a:t>
            </a:r>
            <a:r>
              <a:rPr kumimoji="0" lang="en-US" altLang="ja-JP" sz="2000" b="0" u="none" strike="noStrike" kern="0" cap="none" spc="0" normalizeH="0" baseline="0" noProof="0" dirty="0" smtClean="0">
                <a:ln>
                  <a:noFill/>
                </a:ln>
                <a:solidFill>
                  <a:sysClr val="windowText" lastClr="000000"/>
                </a:solidFill>
                <a:effectLst/>
                <a:uLnTx/>
                <a:uFillTx/>
                <a:latin typeface="Calibri"/>
                <a:ea typeface="ＭＳ Ｐゴシック"/>
                <a:cs typeface="+mn-cs"/>
              </a:rPr>
              <a:t>gene amplification</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err="1" smtClean="0">
                <a:ln>
                  <a:noFill/>
                </a:ln>
                <a:solidFill>
                  <a:sysClr val="windowText" lastClr="000000"/>
                </a:solidFill>
                <a:effectLst/>
                <a:uLnTx/>
                <a:uFillTx/>
                <a:latin typeface="Calibri"/>
                <a:ea typeface="ＭＳ Ｐゴシック"/>
                <a:cs typeface="+mn-cs"/>
              </a:rPr>
              <a:t>YdcI</a:t>
            </a:r>
            <a:r>
              <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 may control</a:t>
            </a:r>
            <a:r>
              <a:rPr kumimoji="1" lang="en-US" altLang="ja-JP" sz="2000" b="0" i="0" u="none" strike="noStrike" kern="0" cap="none" spc="0" normalizeH="0" noProof="0" dirty="0" smtClean="0">
                <a:ln>
                  <a:noFill/>
                </a:ln>
                <a:solidFill>
                  <a:sysClr val="windowText" lastClr="000000"/>
                </a:solidFill>
                <a:effectLst/>
                <a:uLnTx/>
                <a:uFillTx/>
                <a:latin typeface="Calibri"/>
                <a:ea typeface="ＭＳ Ｐゴシック"/>
                <a:cs typeface="+mn-cs"/>
              </a:rPr>
              <a:t> citrate synthase expression levels by regulating </a:t>
            </a:r>
            <a:r>
              <a:rPr kumimoji="1" lang="en-US" altLang="ja-JP" sz="2000" b="0" i="1" u="none" strike="noStrike" kern="0" cap="none" spc="0" normalizeH="0" noProof="0" dirty="0" err="1" smtClean="0">
                <a:ln>
                  <a:noFill/>
                </a:ln>
                <a:solidFill>
                  <a:sysClr val="windowText" lastClr="000000"/>
                </a:solidFill>
                <a:effectLst/>
                <a:uLnTx/>
                <a:uFillTx/>
                <a:latin typeface="Calibri"/>
                <a:ea typeface="ＭＳ Ｐゴシック"/>
                <a:cs typeface="+mn-cs"/>
              </a:rPr>
              <a:t>gltA</a:t>
            </a:r>
            <a:r>
              <a:rPr kumimoji="1" lang="en-US" altLang="ja-JP" sz="2000" b="0" i="0" u="none" strike="noStrike" kern="0" cap="none" spc="0" normalizeH="0" noProof="0" dirty="0" smtClean="0">
                <a:ln>
                  <a:noFill/>
                </a:ln>
                <a:solidFill>
                  <a:sysClr val="windowText" lastClr="000000"/>
                </a:solidFill>
                <a:effectLst/>
                <a:uLnTx/>
                <a:uFillTx/>
                <a:latin typeface="Calibri"/>
                <a:ea typeface="ＭＳ Ｐゴシック"/>
                <a:cs typeface="+mn-cs"/>
              </a:rPr>
              <a:t> gene expression.</a:t>
            </a:r>
            <a:endParaRPr kumimoji="1"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spTree>
    <p:extLst>
      <p:ext uri="{BB962C8B-B14F-4D97-AF65-F5344CB8AC3E}">
        <p14:creationId xmlns:p14="http://schemas.microsoft.com/office/powerpoint/2010/main" val="223453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Proposed TCA cycle regulation </a:t>
            </a:r>
            <a:r>
              <a:rPr kumimoji="1" lang="en-US" altLang="ja-JP" dirty="0" smtClean="0"/>
              <a:t>in </a:t>
            </a:r>
            <a:r>
              <a:rPr kumimoji="1" lang="en-US" altLang="ja-JP" i="1" dirty="0" smtClean="0"/>
              <a:t>E. coli</a:t>
            </a:r>
            <a:endParaRPr kumimoji="1" lang="ja-JP" altLang="en-US" i="1" dirty="0"/>
          </a:p>
        </p:txBody>
      </p:sp>
      <p:sp>
        <p:nvSpPr>
          <p:cNvPr id="5" name="円/楕円 4"/>
          <p:cNvSpPr/>
          <p:nvPr/>
        </p:nvSpPr>
        <p:spPr>
          <a:xfrm>
            <a:off x="3762646" y="3240727"/>
            <a:ext cx="1601442" cy="1628433"/>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6" name="下矢印 5"/>
          <p:cNvSpPr/>
          <p:nvPr/>
        </p:nvSpPr>
        <p:spPr>
          <a:xfrm rot="16200000">
            <a:off x="6451446" y="4183599"/>
            <a:ext cx="342774" cy="504056"/>
          </a:xfrm>
          <a:prstGeom prst="downArrow">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7" name="テキスト ボックス 6"/>
          <p:cNvSpPr txBox="1"/>
          <p:nvPr/>
        </p:nvSpPr>
        <p:spPr>
          <a:xfrm>
            <a:off x="6948264" y="4250961"/>
            <a:ext cx="17961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err="1" smtClean="0">
                <a:ln>
                  <a:noFill/>
                </a:ln>
                <a:solidFill>
                  <a:sysClr val="windowText" lastClr="000000"/>
                </a:solidFill>
                <a:effectLst/>
                <a:uLnTx/>
                <a:uFillTx/>
              </a:rPr>
              <a:t>Glu</a:t>
            </a:r>
            <a:r>
              <a:rPr kumimoji="1" lang="en-US" altLang="ja-JP" sz="1800" b="0" i="0" u="none" strike="noStrike" kern="0" cap="none" spc="0" normalizeH="0" baseline="0" noProof="0" dirty="0" smtClean="0">
                <a:ln>
                  <a:noFill/>
                </a:ln>
                <a:solidFill>
                  <a:sysClr val="windowText" lastClr="000000"/>
                </a:solidFill>
                <a:effectLst/>
                <a:uLnTx/>
                <a:uFillTx/>
              </a:rPr>
              <a:t>, </a:t>
            </a:r>
            <a:r>
              <a:rPr kumimoji="1" lang="en-US" altLang="ja-JP" sz="1800" b="0" i="0" u="none" strike="noStrike" kern="0" cap="none" spc="0" normalizeH="0" baseline="0" noProof="0" dirty="0" err="1" smtClean="0">
                <a:ln>
                  <a:noFill/>
                </a:ln>
                <a:solidFill>
                  <a:sysClr val="windowText" lastClr="000000"/>
                </a:solidFill>
                <a:effectLst/>
                <a:uLnTx/>
                <a:uFillTx/>
              </a:rPr>
              <a:t>Gln</a:t>
            </a:r>
            <a:r>
              <a:rPr kumimoji="1" lang="en-US" altLang="ja-JP" sz="1800" b="0" i="0" u="none" strike="noStrike" kern="0" cap="none" spc="0" normalizeH="0" baseline="0" noProof="0" dirty="0" smtClean="0">
                <a:ln>
                  <a:noFill/>
                </a:ln>
                <a:solidFill>
                  <a:sysClr val="windowText" lastClr="000000"/>
                </a:solidFill>
                <a:effectLst/>
                <a:uLnTx/>
                <a:uFillTx/>
              </a:rPr>
              <a:t>, </a:t>
            </a:r>
            <a:r>
              <a:rPr kumimoji="1" lang="en-US" altLang="ja-JP" sz="1800" b="0" i="0" u="none" strike="noStrike" kern="0" cap="none" spc="0" normalizeH="0" baseline="0" noProof="0" dirty="0" err="1" smtClean="0">
                <a:ln>
                  <a:noFill/>
                </a:ln>
                <a:solidFill>
                  <a:sysClr val="windowText" lastClr="000000"/>
                </a:solidFill>
                <a:effectLst/>
                <a:uLnTx/>
                <a:uFillTx/>
              </a:rPr>
              <a:t>Arg</a:t>
            </a:r>
            <a:r>
              <a:rPr kumimoji="1" lang="en-US" altLang="ja-JP" sz="1800" b="0" i="0" u="none" strike="noStrike" kern="0" cap="none" spc="0" normalizeH="0" baseline="0" noProof="0" dirty="0" smtClean="0">
                <a:ln>
                  <a:noFill/>
                </a:ln>
                <a:solidFill>
                  <a:sysClr val="windowText" lastClr="000000"/>
                </a:solidFill>
                <a:effectLst/>
                <a:uLnTx/>
                <a:uFillTx/>
              </a:rPr>
              <a:t>, Pro</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8" name="下矢印 7"/>
          <p:cNvSpPr/>
          <p:nvPr/>
        </p:nvSpPr>
        <p:spPr>
          <a:xfrm rot="5400000">
            <a:off x="2389109" y="3189881"/>
            <a:ext cx="342774" cy="504056"/>
          </a:xfrm>
          <a:prstGeom prst="downArrow">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9" name="テキスト ボックス 8"/>
          <p:cNvSpPr txBox="1"/>
          <p:nvPr/>
        </p:nvSpPr>
        <p:spPr>
          <a:xfrm>
            <a:off x="326522" y="3146484"/>
            <a:ext cx="178087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Asp, </a:t>
            </a:r>
            <a:r>
              <a:rPr kumimoji="1" lang="en-US" altLang="ja-JP" sz="1800" b="0" i="0" u="none" strike="noStrike" kern="0" cap="none" spc="0" normalizeH="0" baseline="0" noProof="0" dirty="0" err="1" smtClean="0">
                <a:ln>
                  <a:noFill/>
                </a:ln>
                <a:solidFill>
                  <a:sysClr val="windowText" lastClr="000000"/>
                </a:solidFill>
                <a:effectLst/>
                <a:uLnTx/>
                <a:uFillTx/>
              </a:rPr>
              <a:t>Asn</a:t>
            </a:r>
            <a:r>
              <a:rPr kumimoji="1" lang="en-US" altLang="ja-JP" sz="1800" b="0" i="0" u="none" strike="noStrike" kern="0" cap="none" spc="0" normalizeH="0" baseline="0" noProof="0" dirty="0" smtClean="0">
                <a:ln>
                  <a:noFill/>
                </a:ln>
                <a:solidFill>
                  <a:sysClr val="windowText" lastClr="000000"/>
                </a:solidFill>
                <a:effectLst/>
                <a:uLnTx/>
                <a:uFillTx/>
              </a:rPr>
              <a:t>, </a:t>
            </a:r>
            <a:r>
              <a:rPr kumimoji="1" lang="en-US" altLang="ja-JP" sz="1800" b="0" i="0" u="none" strike="noStrike" kern="0" cap="none" spc="0" normalizeH="0" baseline="0" noProof="0" dirty="0" err="1" smtClean="0">
                <a:ln>
                  <a:noFill/>
                </a:ln>
                <a:solidFill>
                  <a:sysClr val="windowText" lastClr="000000"/>
                </a:solidFill>
                <a:effectLst/>
                <a:uLnTx/>
                <a:uFillTx/>
              </a:rPr>
              <a:t>Thr</a:t>
            </a:r>
            <a:r>
              <a:rPr kumimoji="1" lang="en-US" altLang="ja-JP" sz="1800" b="0" i="0" u="none" strike="noStrike" kern="0" cap="none" spc="0" normalizeH="0" baseline="0" noProof="0" dirty="0" smtClean="0">
                <a:ln>
                  <a:noFill/>
                </a:ln>
                <a:solidFill>
                  <a:sysClr val="windowText" lastClr="000000"/>
                </a:solidFill>
                <a:effectLst/>
                <a:uLnTx/>
                <a:uFillTx/>
              </a:rPr>
              <a:t>, Lys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err="1" smtClean="0">
                <a:ln>
                  <a:noFill/>
                </a:ln>
                <a:solidFill>
                  <a:sysClr val="windowText" lastClr="000000"/>
                </a:solidFill>
                <a:effectLst/>
                <a:uLnTx/>
                <a:uFillTx/>
              </a:rPr>
              <a:t>Ser</a:t>
            </a:r>
            <a:r>
              <a:rPr kumimoji="0" lang="en-US" altLang="ja-JP" sz="1800" b="0" i="0" u="none" strike="noStrike" kern="0" cap="none" spc="0" normalizeH="0" baseline="0" noProof="0" dirty="0" smtClean="0">
                <a:ln>
                  <a:noFill/>
                </a:ln>
                <a:solidFill>
                  <a:sysClr val="windowText" lastClr="000000"/>
                </a:solidFill>
                <a:effectLst/>
                <a:uLnTx/>
                <a:uFillTx/>
              </a:rPr>
              <a:t>, </a:t>
            </a:r>
            <a:r>
              <a:rPr kumimoji="0" lang="en-US" altLang="ja-JP" sz="1800" b="0" i="0" u="none" strike="noStrike" kern="0" cap="none" spc="0" normalizeH="0" baseline="0" noProof="0" dirty="0" err="1" smtClean="0">
                <a:ln>
                  <a:noFill/>
                </a:ln>
                <a:solidFill>
                  <a:sysClr val="windowText" lastClr="000000"/>
                </a:solidFill>
                <a:effectLst/>
                <a:uLnTx/>
                <a:uFillTx/>
              </a:rPr>
              <a:t>Gly</a:t>
            </a:r>
            <a:r>
              <a:rPr kumimoji="0" lang="en-US" altLang="ja-JP" sz="1800" b="0" i="0" u="none" strike="noStrike" kern="0" cap="none" spc="0" normalizeH="0" baseline="0" noProof="0" dirty="0" smtClean="0">
                <a:ln>
                  <a:noFill/>
                </a:ln>
                <a:solidFill>
                  <a:sysClr val="windowText" lastClr="000000"/>
                </a:solidFill>
                <a:effectLst/>
                <a:uLnTx/>
                <a:uFillTx/>
              </a:rPr>
              <a:t>, </a:t>
            </a:r>
            <a:r>
              <a:rPr kumimoji="0" lang="en-US" altLang="ja-JP" sz="1800" b="0" i="0" u="none" strike="noStrike" kern="0" cap="none" spc="0" normalizeH="0" baseline="0" noProof="0" dirty="0" err="1" smtClean="0">
                <a:ln>
                  <a:noFill/>
                </a:ln>
                <a:solidFill>
                  <a:sysClr val="windowText" lastClr="000000"/>
                </a:solidFill>
                <a:effectLst/>
                <a:uLnTx/>
                <a:uFillTx/>
              </a:rPr>
              <a:t>Cys</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0" name="下矢印 9"/>
          <p:cNvSpPr/>
          <p:nvPr/>
        </p:nvSpPr>
        <p:spPr>
          <a:xfrm rot="5400000">
            <a:off x="3591259" y="1971058"/>
            <a:ext cx="342774" cy="504056"/>
          </a:xfrm>
          <a:prstGeom prst="downArrow">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1" name="テキスト ボックス 10"/>
          <p:cNvSpPr txBox="1"/>
          <p:nvPr/>
        </p:nvSpPr>
        <p:spPr>
          <a:xfrm>
            <a:off x="2079898" y="2060848"/>
            <a:ext cx="124906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Val, </a:t>
            </a:r>
            <a:r>
              <a:rPr kumimoji="1" lang="en-US" altLang="ja-JP" sz="1800" b="0" i="0" u="none" strike="noStrike" kern="0" cap="none" spc="0" normalizeH="0" baseline="0" noProof="0" dirty="0" err="1" smtClean="0">
                <a:ln>
                  <a:noFill/>
                </a:ln>
                <a:solidFill>
                  <a:sysClr val="windowText" lastClr="000000"/>
                </a:solidFill>
                <a:effectLst/>
                <a:uLnTx/>
                <a:uFillTx/>
              </a:rPr>
              <a:t>Leu</a:t>
            </a:r>
            <a:r>
              <a:rPr kumimoji="1" lang="en-US" altLang="ja-JP" sz="1800" b="0" i="0" u="none" strike="noStrike" kern="0" cap="none" spc="0" normalizeH="0" baseline="0" noProof="0" dirty="0" smtClean="0">
                <a:ln>
                  <a:noFill/>
                </a:ln>
                <a:solidFill>
                  <a:sysClr val="windowText" lastClr="000000"/>
                </a:solidFill>
                <a:effectLst/>
                <a:uLnTx/>
                <a:uFillTx/>
              </a:rPr>
              <a:t>, Ile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2" name="テキスト ボックス 11"/>
          <p:cNvSpPr txBox="1"/>
          <p:nvPr/>
        </p:nvSpPr>
        <p:spPr>
          <a:xfrm>
            <a:off x="3296259" y="3713327"/>
            <a:ext cx="843693"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Malate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3" name="テキスト ボックス 12"/>
          <p:cNvSpPr txBox="1"/>
          <p:nvPr/>
        </p:nvSpPr>
        <p:spPr>
          <a:xfrm>
            <a:off x="281723" y="5457418"/>
            <a:ext cx="8610757"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Protein-DNA</a:t>
            </a:r>
            <a:r>
              <a:rPr kumimoji="1" lang="en-US" altLang="ja-JP" sz="2000" b="0" i="0" u="none" strike="noStrike" kern="0" cap="none" spc="0" normalizeH="0" noProof="0" dirty="0" smtClean="0">
                <a:ln>
                  <a:noFill/>
                </a:ln>
                <a:solidFill>
                  <a:sysClr val="windowText" lastClr="000000"/>
                </a:solidFill>
                <a:effectLst/>
                <a:uLnTx/>
                <a:uFillTx/>
                <a:latin typeface="Calibri"/>
                <a:ea typeface="ＭＳ Ｐゴシック"/>
                <a:cs typeface="+mn-cs"/>
              </a:rPr>
              <a:t> interaction at promoter region of </a:t>
            </a:r>
            <a:r>
              <a:rPr kumimoji="1" lang="en-US" altLang="ja-JP" sz="2000" b="0" i="1" u="none" strike="noStrike" kern="0" cap="none" spc="0" normalizeH="0" noProof="0" dirty="0" err="1" smtClean="0">
                <a:ln>
                  <a:noFill/>
                </a:ln>
                <a:solidFill>
                  <a:sysClr val="windowText" lastClr="000000"/>
                </a:solidFill>
                <a:effectLst/>
                <a:uLnTx/>
                <a:uFillTx/>
                <a:latin typeface="Calibri"/>
                <a:ea typeface="ＭＳ Ｐゴシック"/>
                <a:cs typeface="+mn-cs"/>
              </a:rPr>
              <a:t>gltA</a:t>
            </a:r>
            <a:r>
              <a:rPr kumimoji="1" lang="en-US" altLang="ja-JP" sz="2000" b="0" i="0" u="none" strike="noStrike" kern="0" cap="none" spc="0" normalizeH="0" noProof="0" dirty="0" smtClean="0">
                <a:ln>
                  <a:noFill/>
                </a:ln>
                <a:solidFill>
                  <a:sysClr val="windowText" lastClr="000000"/>
                </a:solidFill>
                <a:effectLst/>
                <a:uLnTx/>
                <a:uFillTx/>
                <a:latin typeface="Calibri"/>
                <a:ea typeface="ＭＳ Ｐゴシック"/>
                <a:cs typeface="+mn-cs"/>
              </a:rPr>
              <a:t> gene should be verified.</a:t>
            </a:r>
          </a:p>
          <a:p>
            <a:pPr marL="342900" marR="0" lvl="0" indent="-342900" defTabSz="914400" eaLnBrk="1" fontAlgn="auto" latinLnBrk="0" hangingPunct="1">
              <a:lnSpc>
                <a:spcPct val="100000"/>
              </a:lnSpc>
              <a:spcBef>
                <a:spcPts val="0"/>
              </a:spcBef>
              <a:spcAft>
                <a:spcPts val="0"/>
              </a:spcAft>
              <a:buClrTx/>
              <a:buSzTx/>
              <a:buFont typeface="Arial" pitchFamily="34" charset="0"/>
              <a:buChar char="•"/>
              <a:tabLst/>
              <a:defRPr/>
            </a:pPr>
            <a:r>
              <a:rPr lang="en-US" altLang="ja-JP" sz="2000" kern="0" dirty="0" smtClean="0">
                <a:solidFill>
                  <a:sysClr val="windowText" lastClr="000000"/>
                </a:solidFill>
                <a:latin typeface="Calibri"/>
                <a:ea typeface="ＭＳ Ｐゴシック"/>
              </a:rPr>
              <a:t>Cell growth control by </a:t>
            </a:r>
            <a:r>
              <a:rPr lang="en-US" altLang="ja-JP" sz="2000" kern="0" dirty="0" err="1" smtClean="0">
                <a:solidFill>
                  <a:sysClr val="windowText" lastClr="000000"/>
                </a:solidFill>
                <a:latin typeface="Calibri"/>
                <a:ea typeface="ＭＳ Ｐゴシック"/>
              </a:rPr>
              <a:t>YdcI</a:t>
            </a:r>
            <a:r>
              <a:rPr lang="en-US" altLang="ja-JP" sz="2000" kern="0" dirty="0" smtClean="0">
                <a:solidFill>
                  <a:sysClr val="windowText" lastClr="000000"/>
                </a:solidFill>
                <a:latin typeface="Calibri"/>
                <a:ea typeface="ＭＳ Ｐゴシック"/>
              </a:rPr>
              <a:t> should be verified.</a:t>
            </a:r>
            <a:endParaRPr kumimoji="1"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sp>
        <p:nvSpPr>
          <p:cNvPr id="14" name="テキスト ボックス 13"/>
          <p:cNvSpPr txBox="1"/>
          <p:nvPr/>
        </p:nvSpPr>
        <p:spPr>
          <a:xfrm>
            <a:off x="4103948" y="764704"/>
            <a:ext cx="92813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Glucose</a:t>
            </a:r>
            <a:endParaRPr kumimoji="1" lang="ja-JP" altLang="en-US" sz="1800" b="0" i="0" u="none" strike="noStrike" kern="0" cap="none" spc="0" normalizeH="0" baseline="0" noProof="0" dirty="0">
              <a:ln>
                <a:noFill/>
              </a:ln>
              <a:solidFill>
                <a:sysClr val="windowText" lastClr="000000"/>
              </a:solidFill>
              <a:effectLst/>
              <a:uLnTx/>
              <a:uFillTx/>
            </a:endParaRPr>
          </a:p>
        </p:txBody>
      </p:sp>
      <p:cxnSp>
        <p:nvCxnSpPr>
          <p:cNvPr id="15" name="直線矢印コネクタ 14"/>
          <p:cNvCxnSpPr/>
          <p:nvPr/>
        </p:nvCxnSpPr>
        <p:spPr>
          <a:xfrm>
            <a:off x="4557010" y="1134036"/>
            <a:ext cx="0" cy="278740"/>
          </a:xfrm>
          <a:prstGeom prst="straightConnector1">
            <a:avLst/>
          </a:prstGeom>
          <a:noFill/>
          <a:ln w="25400" cap="flat" cmpd="sng" algn="ctr">
            <a:solidFill>
              <a:sysClr val="windowText" lastClr="000000"/>
            </a:solidFill>
            <a:prstDash val="solid"/>
            <a:tailEnd type="arrow"/>
          </a:ln>
          <a:effectLst/>
        </p:spPr>
      </p:cxnSp>
      <p:cxnSp>
        <p:nvCxnSpPr>
          <p:cNvPr id="16" name="直線矢印コネクタ 15"/>
          <p:cNvCxnSpPr/>
          <p:nvPr/>
        </p:nvCxnSpPr>
        <p:spPr>
          <a:xfrm>
            <a:off x="4557010" y="1437058"/>
            <a:ext cx="0" cy="278740"/>
          </a:xfrm>
          <a:prstGeom prst="straightConnector1">
            <a:avLst/>
          </a:prstGeom>
          <a:noFill/>
          <a:ln w="25400" cap="flat" cmpd="sng" algn="ctr">
            <a:solidFill>
              <a:sysClr val="windowText" lastClr="000000"/>
            </a:solidFill>
            <a:prstDash val="solid"/>
            <a:tailEnd type="arrow"/>
          </a:ln>
          <a:effectLst/>
        </p:spPr>
      </p:cxnSp>
      <p:cxnSp>
        <p:nvCxnSpPr>
          <p:cNvPr id="17" name="直線矢印コネクタ 16"/>
          <p:cNvCxnSpPr/>
          <p:nvPr/>
        </p:nvCxnSpPr>
        <p:spPr>
          <a:xfrm>
            <a:off x="4572000" y="1772816"/>
            <a:ext cx="0" cy="278740"/>
          </a:xfrm>
          <a:prstGeom prst="straightConnector1">
            <a:avLst/>
          </a:prstGeom>
          <a:noFill/>
          <a:ln w="25400" cap="flat" cmpd="sng" algn="ctr">
            <a:solidFill>
              <a:sysClr val="windowText" lastClr="000000"/>
            </a:solidFill>
            <a:prstDash val="solid"/>
            <a:tailEnd type="arrow"/>
          </a:ln>
          <a:effectLst/>
        </p:spPr>
      </p:cxnSp>
      <p:cxnSp>
        <p:nvCxnSpPr>
          <p:cNvPr id="18" name="直線矢印コネクタ 17"/>
          <p:cNvCxnSpPr/>
          <p:nvPr/>
        </p:nvCxnSpPr>
        <p:spPr>
          <a:xfrm>
            <a:off x="4572000" y="2420888"/>
            <a:ext cx="0" cy="278740"/>
          </a:xfrm>
          <a:prstGeom prst="straightConnector1">
            <a:avLst/>
          </a:prstGeom>
          <a:noFill/>
          <a:ln w="25400" cap="flat" cmpd="sng" algn="ctr">
            <a:solidFill>
              <a:sysClr val="windowText" lastClr="000000"/>
            </a:solidFill>
            <a:prstDash val="solid"/>
            <a:tailEnd type="arrow"/>
          </a:ln>
          <a:effectLst/>
        </p:spPr>
      </p:cxnSp>
      <p:sp>
        <p:nvSpPr>
          <p:cNvPr id="19" name="テキスト ボックス 18"/>
          <p:cNvSpPr txBox="1"/>
          <p:nvPr/>
        </p:nvSpPr>
        <p:spPr>
          <a:xfrm>
            <a:off x="4067022" y="2060848"/>
            <a:ext cx="100995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Pyruvate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0" name="テキスト ボックス 19"/>
          <p:cNvSpPr txBox="1"/>
          <p:nvPr/>
        </p:nvSpPr>
        <p:spPr>
          <a:xfrm>
            <a:off x="3950722" y="2636912"/>
            <a:ext cx="121257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Acetyl-CoA</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1" name="テキスト ボックス 20"/>
          <p:cNvSpPr txBox="1"/>
          <p:nvPr/>
        </p:nvSpPr>
        <p:spPr>
          <a:xfrm>
            <a:off x="2915816" y="3212976"/>
            <a:ext cx="1411220"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Oxaloacetate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2" name="フリーフォーム 21"/>
          <p:cNvSpPr/>
          <p:nvPr/>
        </p:nvSpPr>
        <p:spPr>
          <a:xfrm>
            <a:off x="4527030" y="2985709"/>
            <a:ext cx="179881" cy="284813"/>
          </a:xfrm>
          <a:custGeom>
            <a:avLst/>
            <a:gdLst>
              <a:gd name="connsiteX0" fmla="*/ 0 w 179881"/>
              <a:gd name="connsiteY0" fmla="*/ 0 h 284813"/>
              <a:gd name="connsiteX1" fmla="*/ 179881 w 179881"/>
              <a:gd name="connsiteY1" fmla="*/ 284813 h 284813"/>
            </a:gdLst>
            <a:ahLst/>
            <a:cxnLst>
              <a:cxn ang="0">
                <a:pos x="connsiteX0" y="connsiteY0"/>
              </a:cxn>
              <a:cxn ang="0">
                <a:pos x="connsiteX1" y="connsiteY1"/>
              </a:cxn>
            </a:cxnLst>
            <a:rect l="l" t="t" r="r" b="b"/>
            <a:pathLst>
              <a:path w="179881" h="284813">
                <a:moveTo>
                  <a:pt x="0" y="0"/>
                </a:moveTo>
                <a:lnTo>
                  <a:pt x="179881" y="284813"/>
                </a:lnTo>
              </a:path>
            </a:pathLst>
          </a:cu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Calibri"/>
              <a:ea typeface="ＭＳ Ｐゴシック"/>
              <a:cs typeface="+mn-cs"/>
            </a:endParaRPr>
          </a:p>
        </p:txBody>
      </p:sp>
      <p:sp>
        <p:nvSpPr>
          <p:cNvPr id="23" name="テキスト ボックス 22"/>
          <p:cNvSpPr txBox="1"/>
          <p:nvPr/>
        </p:nvSpPr>
        <p:spPr>
          <a:xfrm>
            <a:off x="4912431" y="3284984"/>
            <a:ext cx="811697"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Citrate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4" name="テキスト ボックス 23"/>
          <p:cNvSpPr txBox="1"/>
          <p:nvPr/>
        </p:nvSpPr>
        <p:spPr>
          <a:xfrm>
            <a:off x="5028814" y="3761333"/>
            <a:ext cx="1055354"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err="1" smtClean="0">
                <a:ln>
                  <a:noFill/>
                </a:ln>
                <a:solidFill>
                  <a:sysClr val="windowText" lastClr="000000"/>
                </a:solidFill>
                <a:effectLst/>
                <a:uLnTx/>
                <a:uFillTx/>
              </a:rPr>
              <a:t>Isocitrate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5" name="テキスト ボックス 24"/>
          <p:cNvSpPr txBox="1"/>
          <p:nvPr/>
        </p:nvSpPr>
        <p:spPr>
          <a:xfrm>
            <a:off x="4822289" y="4237682"/>
            <a:ext cx="1621919"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2-ketoglutarate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6" name="テキスト ボックス 25"/>
          <p:cNvSpPr txBox="1"/>
          <p:nvPr/>
        </p:nvSpPr>
        <p:spPr>
          <a:xfrm>
            <a:off x="3341150" y="4714030"/>
            <a:ext cx="1080937"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ysClr val="windowText" lastClr="000000"/>
                </a:solidFill>
                <a:effectLst/>
                <a:uLnTx/>
                <a:uFillTx/>
              </a:rPr>
              <a:t>Succinate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7" name="テキスト ボックス 26"/>
          <p:cNvSpPr txBox="1"/>
          <p:nvPr/>
        </p:nvSpPr>
        <p:spPr>
          <a:xfrm>
            <a:off x="3022946" y="4213678"/>
            <a:ext cx="1081002"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err="1" smtClean="0">
                <a:ln>
                  <a:noFill/>
                </a:ln>
                <a:solidFill>
                  <a:sysClr val="windowText" lastClr="000000"/>
                </a:solidFill>
                <a:effectLst/>
                <a:uLnTx/>
                <a:uFillTx/>
              </a:rPr>
              <a:t>Fumarate</a:t>
            </a: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28" name="テキスト ボックス 27"/>
          <p:cNvSpPr txBox="1"/>
          <p:nvPr/>
        </p:nvSpPr>
        <p:spPr>
          <a:xfrm>
            <a:off x="4671975" y="4714030"/>
            <a:ext cx="1384225"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err="1" smtClean="0">
                <a:ln>
                  <a:noFill/>
                </a:ln>
                <a:solidFill>
                  <a:sysClr val="windowText" lastClr="000000"/>
                </a:solidFill>
                <a:effectLst/>
                <a:uLnTx/>
                <a:uFillTx/>
              </a:rPr>
              <a:t>Succiny-lCoA</a:t>
            </a:r>
            <a:endParaRPr kumimoji="1" lang="ja-JP" altLang="en-US" sz="1800" b="0" i="0" u="none" strike="noStrike" kern="0" cap="none" spc="0" normalizeH="0" baseline="0" noProof="0" dirty="0">
              <a:ln>
                <a:noFill/>
              </a:ln>
              <a:solidFill>
                <a:sysClr val="windowText" lastClr="000000"/>
              </a:solidFill>
              <a:effectLst/>
              <a:uLnTx/>
              <a:uFillTx/>
            </a:endParaRPr>
          </a:p>
        </p:txBody>
      </p:sp>
      <p:grpSp>
        <p:nvGrpSpPr>
          <p:cNvPr id="42" name="グループ化 41"/>
          <p:cNvGrpSpPr/>
          <p:nvPr/>
        </p:nvGrpSpPr>
        <p:grpSpPr>
          <a:xfrm>
            <a:off x="534174" y="1610661"/>
            <a:ext cx="4524035" cy="3117031"/>
            <a:chOff x="534174" y="2042709"/>
            <a:chExt cx="4524035" cy="3117031"/>
          </a:xfrm>
        </p:grpSpPr>
        <p:sp>
          <p:nvSpPr>
            <p:cNvPr id="43" name="テキスト ボックス 42"/>
            <p:cNvSpPr txBox="1"/>
            <p:nvPr/>
          </p:nvSpPr>
          <p:spPr>
            <a:xfrm>
              <a:off x="534174" y="2042709"/>
              <a:ext cx="68480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err="1" smtClean="0">
                  <a:ln>
                    <a:noFill/>
                  </a:ln>
                  <a:solidFill>
                    <a:sysClr val="windowText" lastClr="000000"/>
                  </a:solidFill>
                  <a:effectLst/>
                  <a:uLnTx/>
                  <a:uFillTx/>
                </a:rPr>
                <a:t>ArcA</a:t>
              </a:r>
              <a:endParaRPr kumimoji="1" lang="ja-JP" altLang="en-US" sz="1800" b="0" i="0" u="none" strike="noStrike" kern="0" cap="none" spc="0" normalizeH="0" baseline="0" noProof="0" dirty="0">
                <a:ln>
                  <a:noFill/>
                </a:ln>
                <a:solidFill>
                  <a:sysClr val="windowText" lastClr="000000"/>
                </a:solidFill>
                <a:effectLst/>
                <a:uLnTx/>
                <a:uFillTx/>
              </a:endParaRPr>
            </a:p>
          </p:txBody>
        </p:sp>
        <p:cxnSp>
          <p:nvCxnSpPr>
            <p:cNvPr id="44" name="直線コネクタ 43"/>
            <p:cNvCxnSpPr>
              <a:stCxn id="43" idx="2"/>
            </p:cNvCxnSpPr>
            <p:nvPr/>
          </p:nvCxnSpPr>
          <p:spPr>
            <a:xfrm>
              <a:off x="876576" y="2412041"/>
              <a:ext cx="3795399" cy="1417649"/>
            </a:xfrm>
            <a:prstGeom prst="line">
              <a:avLst/>
            </a:prstGeom>
            <a:noFill/>
            <a:ln w="25400" cap="flat" cmpd="sng" algn="ctr">
              <a:solidFill>
                <a:srgbClr val="00B050"/>
              </a:solidFill>
              <a:prstDash val="solid"/>
            </a:ln>
            <a:effectLst/>
          </p:spPr>
        </p:cxnSp>
        <p:cxnSp>
          <p:nvCxnSpPr>
            <p:cNvPr id="45" name="直線コネクタ 44"/>
            <p:cNvCxnSpPr>
              <a:stCxn id="43" idx="2"/>
            </p:cNvCxnSpPr>
            <p:nvPr/>
          </p:nvCxnSpPr>
          <p:spPr>
            <a:xfrm>
              <a:off x="876576" y="2412041"/>
              <a:ext cx="2841529" cy="1633303"/>
            </a:xfrm>
            <a:prstGeom prst="line">
              <a:avLst/>
            </a:prstGeom>
            <a:noFill/>
            <a:ln w="25400" cap="flat" cmpd="sng" algn="ctr">
              <a:solidFill>
                <a:srgbClr val="00B050"/>
              </a:solidFill>
              <a:prstDash val="solid"/>
            </a:ln>
            <a:effectLst/>
          </p:spPr>
        </p:cxnSp>
        <p:cxnSp>
          <p:nvCxnSpPr>
            <p:cNvPr id="46" name="直線コネクタ 45"/>
            <p:cNvCxnSpPr>
              <a:stCxn id="43" idx="2"/>
            </p:cNvCxnSpPr>
            <p:nvPr/>
          </p:nvCxnSpPr>
          <p:spPr>
            <a:xfrm>
              <a:off x="876576" y="2412041"/>
              <a:ext cx="2744850" cy="2150672"/>
            </a:xfrm>
            <a:prstGeom prst="line">
              <a:avLst/>
            </a:prstGeom>
            <a:noFill/>
            <a:ln w="25400" cap="flat" cmpd="sng" algn="ctr">
              <a:solidFill>
                <a:srgbClr val="00B050"/>
              </a:solidFill>
              <a:prstDash val="solid"/>
            </a:ln>
            <a:effectLst/>
          </p:spPr>
        </p:cxnSp>
        <p:cxnSp>
          <p:nvCxnSpPr>
            <p:cNvPr id="47" name="直線コネクタ 46"/>
            <p:cNvCxnSpPr>
              <a:stCxn id="43" idx="2"/>
            </p:cNvCxnSpPr>
            <p:nvPr/>
          </p:nvCxnSpPr>
          <p:spPr>
            <a:xfrm>
              <a:off x="876576" y="2412041"/>
              <a:ext cx="3005042" cy="2677651"/>
            </a:xfrm>
            <a:prstGeom prst="line">
              <a:avLst/>
            </a:prstGeom>
            <a:noFill/>
            <a:ln w="25400" cap="flat" cmpd="sng" algn="ctr">
              <a:solidFill>
                <a:srgbClr val="00B050"/>
              </a:solidFill>
              <a:prstDash val="solid"/>
            </a:ln>
            <a:effectLst/>
          </p:spPr>
        </p:cxnSp>
        <p:cxnSp>
          <p:nvCxnSpPr>
            <p:cNvPr id="48" name="直線コネクタ 47"/>
            <p:cNvCxnSpPr>
              <a:stCxn id="43" idx="2"/>
            </p:cNvCxnSpPr>
            <p:nvPr/>
          </p:nvCxnSpPr>
          <p:spPr>
            <a:xfrm>
              <a:off x="876576" y="2412041"/>
              <a:ext cx="3945713" cy="2677651"/>
            </a:xfrm>
            <a:prstGeom prst="line">
              <a:avLst/>
            </a:prstGeom>
            <a:noFill/>
            <a:ln w="25400" cap="flat" cmpd="sng" algn="ctr">
              <a:solidFill>
                <a:srgbClr val="00B050"/>
              </a:solidFill>
              <a:prstDash val="solid"/>
            </a:ln>
            <a:effectLst/>
          </p:spPr>
        </p:cxnSp>
        <p:cxnSp>
          <p:nvCxnSpPr>
            <p:cNvPr id="49" name="直線コネクタ 48"/>
            <p:cNvCxnSpPr>
              <a:stCxn id="43" idx="2"/>
            </p:cNvCxnSpPr>
            <p:nvPr/>
          </p:nvCxnSpPr>
          <p:spPr>
            <a:xfrm>
              <a:off x="876576" y="2412041"/>
              <a:ext cx="3650454" cy="2640300"/>
            </a:xfrm>
            <a:prstGeom prst="line">
              <a:avLst/>
            </a:prstGeom>
            <a:noFill/>
            <a:ln w="25400" cap="flat" cmpd="sng" algn="ctr">
              <a:solidFill>
                <a:srgbClr val="00B050"/>
              </a:solidFill>
              <a:prstDash val="solid"/>
            </a:ln>
            <a:effectLst/>
          </p:spPr>
        </p:cxnSp>
        <p:cxnSp>
          <p:nvCxnSpPr>
            <p:cNvPr id="50" name="直線コネクタ 49"/>
            <p:cNvCxnSpPr>
              <a:stCxn id="43" idx="2"/>
            </p:cNvCxnSpPr>
            <p:nvPr/>
          </p:nvCxnSpPr>
          <p:spPr>
            <a:xfrm>
              <a:off x="876576" y="2412041"/>
              <a:ext cx="4095252" cy="2110506"/>
            </a:xfrm>
            <a:prstGeom prst="line">
              <a:avLst/>
            </a:prstGeom>
            <a:noFill/>
            <a:ln w="25400" cap="flat" cmpd="sng" algn="ctr">
              <a:solidFill>
                <a:srgbClr val="00B050"/>
              </a:solidFill>
              <a:prstDash val="solid"/>
            </a:ln>
            <a:effectLst/>
          </p:spPr>
        </p:cxnSp>
        <p:cxnSp>
          <p:nvCxnSpPr>
            <p:cNvPr id="51" name="直線コネクタ 50"/>
            <p:cNvCxnSpPr>
              <a:stCxn id="43" idx="2"/>
            </p:cNvCxnSpPr>
            <p:nvPr/>
          </p:nvCxnSpPr>
          <p:spPr>
            <a:xfrm>
              <a:off x="876576" y="2412041"/>
              <a:ext cx="4152238" cy="1733334"/>
            </a:xfrm>
            <a:prstGeom prst="line">
              <a:avLst/>
            </a:prstGeom>
            <a:noFill/>
            <a:ln w="25400" cap="flat" cmpd="sng" algn="ctr">
              <a:solidFill>
                <a:srgbClr val="00B050"/>
              </a:solidFill>
              <a:prstDash val="solid"/>
            </a:ln>
            <a:effectLst/>
          </p:spPr>
        </p:cxnSp>
        <p:cxnSp>
          <p:nvCxnSpPr>
            <p:cNvPr id="52" name="直線コネクタ 51"/>
            <p:cNvCxnSpPr/>
            <p:nvPr/>
          </p:nvCxnSpPr>
          <p:spPr>
            <a:xfrm flipH="1">
              <a:off x="4640833" y="3757216"/>
              <a:ext cx="62903" cy="140096"/>
            </a:xfrm>
            <a:prstGeom prst="line">
              <a:avLst/>
            </a:prstGeom>
            <a:noFill/>
            <a:ln w="25400" cap="flat" cmpd="sng" algn="ctr">
              <a:solidFill>
                <a:srgbClr val="00B050"/>
              </a:solidFill>
              <a:prstDash val="solid"/>
            </a:ln>
            <a:effectLst/>
          </p:spPr>
        </p:cxnSp>
        <p:cxnSp>
          <p:nvCxnSpPr>
            <p:cNvPr id="53" name="直線コネクタ 52"/>
            <p:cNvCxnSpPr/>
            <p:nvPr/>
          </p:nvCxnSpPr>
          <p:spPr>
            <a:xfrm flipH="1">
              <a:off x="4995306" y="4075327"/>
              <a:ext cx="62903" cy="140096"/>
            </a:xfrm>
            <a:prstGeom prst="line">
              <a:avLst/>
            </a:prstGeom>
            <a:noFill/>
            <a:ln w="25400" cap="flat" cmpd="sng" algn="ctr">
              <a:solidFill>
                <a:srgbClr val="00B050"/>
              </a:solidFill>
              <a:prstDash val="solid"/>
            </a:ln>
            <a:effectLst/>
          </p:spPr>
        </p:cxnSp>
        <p:cxnSp>
          <p:nvCxnSpPr>
            <p:cNvPr id="54" name="直線コネクタ 53"/>
            <p:cNvCxnSpPr/>
            <p:nvPr/>
          </p:nvCxnSpPr>
          <p:spPr>
            <a:xfrm flipH="1">
              <a:off x="4940376" y="4452499"/>
              <a:ext cx="62903" cy="140096"/>
            </a:xfrm>
            <a:prstGeom prst="line">
              <a:avLst/>
            </a:prstGeom>
            <a:noFill/>
            <a:ln w="25400" cap="flat" cmpd="sng" algn="ctr">
              <a:solidFill>
                <a:srgbClr val="00B050"/>
              </a:solidFill>
              <a:prstDash val="solid"/>
            </a:ln>
            <a:effectLst/>
          </p:spPr>
        </p:cxnSp>
        <p:cxnSp>
          <p:nvCxnSpPr>
            <p:cNvPr id="55" name="直線コネクタ 54"/>
            <p:cNvCxnSpPr/>
            <p:nvPr/>
          </p:nvCxnSpPr>
          <p:spPr>
            <a:xfrm flipH="1">
              <a:off x="4790837" y="5015058"/>
              <a:ext cx="62903" cy="140096"/>
            </a:xfrm>
            <a:prstGeom prst="line">
              <a:avLst/>
            </a:prstGeom>
            <a:noFill/>
            <a:ln w="25400" cap="flat" cmpd="sng" algn="ctr">
              <a:solidFill>
                <a:srgbClr val="00B050"/>
              </a:solidFill>
              <a:prstDash val="solid"/>
            </a:ln>
            <a:effectLst/>
          </p:spPr>
        </p:cxnSp>
        <p:cxnSp>
          <p:nvCxnSpPr>
            <p:cNvPr id="56" name="直線コネクタ 55"/>
            <p:cNvCxnSpPr/>
            <p:nvPr/>
          </p:nvCxnSpPr>
          <p:spPr>
            <a:xfrm flipH="1">
              <a:off x="4505114" y="4982293"/>
              <a:ext cx="62903" cy="140096"/>
            </a:xfrm>
            <a:prstGeom prst="line">
              <a:avLst/>
            </a:prstGeom>
            <a:noFill/>
            <a:ln w="25400" cap="flat" cmpd="sng" algn="ctr">
              <a:solidFill>
                <a:srgbClr val="00B050"/>
              </a:solidFill>
              <a:prstDash val="solid"/>
            </a:ln>
            <a:effectLst/>
          </p:spPr>
        </p:cxnSp>
        <p:cxnSp>
          <p:nvCxnSpPr>
            <p:cNvPr id="57" name="直線コネクタ 56"/>
            <p:cNvCxnSpPr/>
            <p:nvPr/>
          </p:nvCxnSpPr>
          <p:spPr>
            <a:xfrm flipH="1">
              <a:off x="3850166" y="5019644"/>
              <a:ext cx="62903" cy="140096"/>
            </a:xfrm>
            <a:prstGeom prst="line">
              <a:avLst/>
            </a:prstGeom>
            <a:noFill/>
            <a:ln w="25400" cap="flat" cmpd="sng" algn="ctr">
              <a:solidFill>
                <a:srgbClr val="00B050"/>
              </a:solidFill>
              <a:prstDash val="solid"/>
            </a:ln>
            <a:effectLst/>
          </p:spPr>
        </p:cxnSp>
        <p:cxnSp>
          <p:nvCxnSpPr>
            <p:cNvPr id="58" name="直線コネクタ 57"/>
            <p:cNvCxnSpPr/>
            <p:nvPr/>
          </p:nvCxnSpPr>
          <p:spPr>
            <a:xfrm flipH="1">
              <a:off x="3589974" y="4492665"/>
              <a:ext cx="62903" cy="140096"/>
            </a:xfrm>
            <a:prstGeom prst="line">
              <a:avLst/>
            </a:prstGeom>
            <a:noFill/>
            <a:ln w="25400" cap="flat" cmpd="sng" algn="ctr">
              <a:solidFill>
                <a:srgbClr val="00B050"/>
              </a:solidFill>
              <a:prstDash val="solid"/>
            </a:ln>
            <a:effectLst/>
          </p:spPr>
        </p:cxnSp>
        <p:cxnSp>
          <p:nvCxnSpPr>
            <p:cNvPr id="59" name="直線コネクタ 58"/>
            <p:cNvCxnSpPr/>
            <p:nvPr/>
          </p:nvCxnSpPr>
          <p:spPr>
            <a:xfrm flipH="1">
              <a:off x="3686653" y="3985945"/>
              <a:ext cx="62903" cy="140096"/>
            </a:xfrm>
            <a:prstGeom prst="line">
              <a:avLst/>
            </a:prstGeom>
            <a:noFill/>
            <a:ln w="25400" cap="flat" cmpd="sng" algn="ctr">
              <a:solidFill>
                <a:srgbClr val="00B050"/>
              </a:solidFill>
              <a:prstDash val="solid"/>
            </a:ln>
            <a:effectLst/>
          </p:spPr>
        </p:cxnSp>
      </p:grpSp>
      <p:grpSp>
        <p:nvGrpSpPr>
          <p:cNvPr id="60" name="グループ化 59"/>
          <p:cNvGrpSpPr/>
          <p:nvPr/>
        </p:nvGrpSpPr>
        <p:grpSpPr>
          <a:xfrm>
            <a:off x="5076056" y="2060848"/>
            <a:ext cx="949555" cy="1242498"/>
            <a:chOff x="5132872" y="2492896"/>
            <a:chExt cx="949555" cy="1242498"/>
          </a:xfrm>
        </p:grpSpPr>
        <p:grpSp>
          <p:nvGrpSpPr>
            <p:cNvPr id="61" name="グループ化 60"/>
            <p:cNvGrpSpPr/>
            <p:nvPr/>
          </p:nvGrpSpPr>
          <p:grpSpPr>
            <a:xfrm rot="1920000">
              <a:off x="5132872" y="2863813"/>
              <a:ext cx="462430" cy="871581"/>
              <a:chOff x="5414863" y="2743628"/>
              <a:chExt cx="462430" cy="871581"/>
            </a:xfrm>
          </p:grpSpPr>
          <p:cxnSp>
            <p:nvCxnSpPr>
              <p:cNvPr id="63" name="直線コネクタ 62"/>
              <p:cNvCxnSpPr/>
              <p:nvPr/>
            </p:nvCxnSpPr>
            <p:spPr>
              <a:xfrm rot="-3240000">
                <a:off x="5556491" y="3417757"/>
                <a:ext cx="167637" cy="227267"/>
              </a:xfrm>
              <a:prstGeom prst="line">
                <a:avLst/>
              </a:prstGeom>
              <a:noFill/>
              <a:ln w="25400" cap="flat" cmpd="sng" algn="ctr">
                <a:solidFill>
                  <a:srgbClr val="FF0000"/>
                </a:solidFill>
                <a:prstDash val="solid"/>
              </a:ln>
              <a:effectLst/>
            </p:spPr>
          </p:cxnSp>
          <p:cxnSp>
            <p:nvCxnSpPr>
              <p:cNvPr id="64" name="直線コネクタ 63"/>
              <p:cNvCxnSpPr/>
              <p:nvPr/>
            </p:nvCxnSpPr>
            <p:spPr>
              <a:xfrm rot="-3480000" flipV="1">
                <a:off x="5280830" y="2877661"/>
                <a:ext cx="730496" cy="462430"/>
              </a:xfrm>
              <a:prstGeom prst="line">
                <a:avLst/>
              </a:prstGeom>
              <a:noFill/>
              <a:ln w="25400" cap="flat" cmpd="sng" algn="ctr">
                <a:solidFill>
                  <a:srgbClr val="FF0000"/>
                </a:solidFill>
                <a:prstDash val="solid"/>
              </a:ln>
              <a:effectLst/>
            </p:spPr>
          </p:cxnSp>
        </p:grpSp>
        <p:sp>
          <p:nvSpPr>
            <p:cNvPr id="62" name="テキスト ボックス 61"/>
            <p:cNvSpPr txBox="1"/>
            <p:nvPr/>
          </p:nvSpPr>
          <p:spPr>
            <a:xfrm>
              <a:off x="5436096" y="2492896"/>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err="1" smtClean="0">
                  <a:ln>
                    <a:noFill/>
                  </a:ln>
                  <a:solidFill>
                    <a:srgbClr val="FF0000"/>
                  </a:solidFill>
                  <a:effectLst/>
                  <a:uLnTx/>
                  <a:uFillTx/>
                </a:rPr>
                <a:t>YdcI</a:t>
              </a:r>
              <a:endParaRPr kumimoji="1" lang="ja-JP" altLang="en-US" sz="1800" b="0" i="0" u="none" strike="noStrike" kern="0" cap="none" spc="0" normalizeH="0" baseline="0" noProof="0" dirty="0">
                <a:ln>
                  <a:noFill/>
                </a:ln>
                <a:solidFill>
                  <a:srgbClr val="FF0000"/>
                </a:solidFill>
                <a:effectLst/>
                <a:uLnTx/>
                <a:uFillTx/>
              </a:endParaRPr>
            </a:p>
          </p:txBody>
        </p:sp>
      </p:grpSp>
    </p:spTree>
    <p:extLst>
      <p:ext uri="{BB962C8B-B14F-4D97-AF65-F5344CB8AC3E}">
        <p14:creationId xmlns:p14="http://schemas.microsoft.com/office/powerpoint/2010/main" val="419304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OMICS International Conferences</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buNone/>
            </a:pPr>
            <a:endParaRPr lang="en-US" dirty="0" smtClean="0"/>
          </a:p>
          <a:p>
            <a:pPr marL="0" indent="0" algn="just">
              <a:buNone/>
            </a:pPr>
            <a:r>
              <a:rPr lang="en-US" dirty="0" smtClean="0"/>
              <a:t>OMICS </a:t>
            </a:r>
            <a:r>
              <a:rPr lang="en-US" dirty="0"/>
              <a:t>Group has organized 500 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extLst>
      <p:ext uri="{BB962C8B-B14F-4D97-AF65-F5344CB8AC3E}">
        <p14:creationId xmlns:p14="http://schemas.microsoft.com/office/powerpoint/2010/main" val="4014548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Combination of DNA array and DNA motif analysis is useful for understanding gene network.</a:t>
            </a:r>
          </a:p>
          <a:p>
            <a:pPr lvl="1"/>
            <a:r>
              <a:rPr lang="en-US" altLang="ja-JP" dirty="0"/>
              <a:t>Similarity scores between DNA motifs were calculated using </a:t>
            </a:r>
            <a:r>
              <a:rPr lang="en-US" altLang="ja-JP" dirty="0" smtClean="0"/>
              <a:t>the information content </a:t>
            </a:r>
            <a:r>
              <a:rPr lang="en-US" altLang="ja-JP" dirty="0"/>
              <a:t>of the DNA motif and semi-global alignment with no penalty </a:t>
            </a:r>
            <a:r>
              <a:rPr lang="en-US" altLang="ja-JP" dirty="0" smtClean="0"/>
              <a:t>for end gaps.</a:t>
            </a:r>
          </a:p>
          <a:p>
            <a:r>
              <a:rPr kumimoji="1" lang="en-US" altLang="ja-JP" dirty="0" smtClean="0"/>
              <a:t>Biological function of </a:t>
            </a:r>
            <a:r>
              <a:rPr kumimoji="1" lang="en-US" altLang="ja-JP" dirty="0" err="1" smtClean="0"/>
              <a:t>YdcI</a:t>
            </a:r>
            <a:r>
              <a:rPr kumimoji="1" lang="en-US" altLang="ja-JP" dirty="0" smtClean="0"/>
              <a:t> in </a:t>
            </a:r>
            <a:r>
              <a:rPr kumimoji="1" lang="en-US" altLang="ja-JP" i="1" dirty="0" smtClean="0"/>
              <a:t>E. coli</a:t>
            </a:r>
            <a:r>
              <a:rPr kumimoji="1" lang="en-US" altLang="ja-JP" dirty="0" smtClean="0"/>
              <a:t> was proposed as a transcriptional regulator repressing </a:t>
            </a:r>
            <a:r>
              <a:rPr kumimoji="1" lang="en-US" altLang="ja-JP" i="1" dirty="0" err="1" smtClean="0"/>
              <a:t>gltA</a:t>
            </a:r>
            <a:r>
              <a:rPr kumimoji="1" lang="en-US" altLang="ja-JP" dirty="0" smtClean="0"/>
              <a:t> gene.</a:t>
            </a:r>
          </a:p>
          <a:p>
            <a:endParaRPr lang="en-US" altLang="ja-JP" dirty="0"/>
          </a:p>
          <a:p>
            <a:pPr marL="0" indent="0">
              <a:buNone/>
            </a:pPr>
            <a:r>
              <a:rPr lang="en-US" altLang="ja-JP" sz="1800" dirty="0" err="1"/>
              <a:t>Nishio</a:t>
            </a:r>
            <a:r>
              <a:rPr lang="en-US" altLang="ja-JP" sz="1800" dirty="0"/>
              <a:t> Y, Suzuki T, Matsui K, </a:t>
            </a:r>
            <a:r>
              <a:rPr lang="en-US" altLang="ja-JP" sz="1800" dirty="0" err="1"/>
              <a:t>Usuda</a:t>
            </a:r>
            <a:r>
              <a:rPr lang="en-US" altLang="ja-JP" sz="1800" dirty="0"/>
              <a:t> Y (2013) Metabolic Control of the TCA cycle by the </a:t>
            </a:r>
            <a:r>
              <a:rPr lang="en-US" altLang="ja-JP" sz="1800" dirty="0" err="1"/>
              <a:t>YdcI</a:t>
            </a:r>
            <a:r>
              <a:rPr lang="en-US" altLang="ja-JP" sz="1800" dirty="0"/>
              <a:t> Transcriptional Regulator in </a:t>
            </a:r>
            <a:r>
              <a:rPr lang="en-US" altLang="ja-JP" sz="1800" i="1" dirty="0"/>
              <a:t>Escherichia coli</a:t>
            </a:r>
            <a:r>
              <a:rPr lang="en-US" altLang="ja-JP" sz="1800" dirty="0"/>
              <a:t>.</a:t>
            </a:r>
          </a:p>
          <a:p>
            <a:pPr marL="0" indent="0">
              <a:buNone/>
            </a:pPr>
            <a:r>
              <a:rPr lang="nl-NL" altLang="ja-JP" sz="1800" dirty="0"/>
              <a:t>J Microb Biochem Technol 5: 059-067. doi:10.4172/1948-5948.1000101</a:t>
            </a:r>
            <a:endParaRPr kumimoji="1" lang="ja-JP" altLang="en-US" sz="1800" dirty="0"/>
          </a:p>
        </p:txBody>
      </p:sp>
    </p:spTree>
    <p:extLst>
      <p:ext uri="{BB962C8B-B14F-4D97-AF65-F5344CB8AC3E}">
        <p14:creationId xmlns:p14="http://schemas.microsoft.com/office/powerpoint/2010/main" val="1101510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Acknowldgement</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Dr. Yoshihiro </a:t>
            </a:r>
            <a:r>
              <a:rPr kumimoji="1" lang="en-US" altLang="ja-JP" dirty="0" err="1" smtClean="0"/>
              <a:t>Usuda</a:t>
            </a:r>
            <a:endParaRPr kumimoji="1" lang="en-US" altLang="ja-JP" dirty="0" smtClean="0"/>
          </a:p>
          <a:p>
            <a:r>
              <a:rPr lang="en-US" altLang="ja-JP" dirty="0" smtClean="0"/>
              <a:t>Mr. </a:t>
            </a:r>
            <a:r>
              <a:rPr lang="en-US" altLang="ja-JP" dirty="0" err="1" smtClean="0"/>
              <a:t>Yohei</a:t>
            </a:r>
            <a:r>
              <a:rPr lang="en-US" altLang="ja-JP" dirty="0" smtClean="0"/>
              <a:t> Yamada</a:t>
            </a:r>
          </a:p>
          <a:p>
            <a:r>
              <a:rPr kumimoji="1" lang="en-US" altLang="ja-JP" dirty="0" smtClean="0"/>
              <a:t>Ms. Tomoko Suzuki</a:t>
            </a:r>
            <a:endParaRPr kumimoji="1" lang="ja-JP" altLang="en-US" dirty="0"/>
          </a:p>
        </p:txBody>
      </p:sp>
    </p:spTree>
    <p:extLst>
      <p:ext uri="{BB962C8B-B14F-4D97-AF65-F5344CB8AC3E}">
        <p14:creationId xmlns:p14="http://schemas.microsoft.com/office/powerpoint/2010/main" val="166101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YdcI</a:t>
            </a:r>
            <a:r>
              <a:rPr lang="en-US" altLang="ja-JP" dirty="0" smtClean="0"/>
              <a:t> binding test on </a:t>
            </a:r>
            <a:r>
              <a:rPr lang="en-US" altLang="ja-JP" i="1" dirty="0" err="1" smtClean="0"/>
              <a:t>gltA</a:t>
            </a:r>
            <a:r>
              <a:rPr lang="en-US" altLang="ja-JP" dirty="0" smtClean="0"/>
              <a:t> promoter region</a:t>
            </a:r>
            <a:endParaRPr kumimoji="1" lang="ja-JP" altLang="en-US" dirty="0"/>
          </a:p>
        </p:txBody>
      </p:sp>
      <p:sp>
        <p:nvSpPr>
          <p:cNvPr id="32" name="テキスト ボックス 31"/>
          <p:cNvSpPr txBox="1"/>
          <p:nvPr/>
        </p:nvSpPr>
        <p:spPr>
          <a:xfrm>
            <a:off x="1259632" y="836712"/>
            <a:ext cx="2646878" cy="369332"/>
          </a:xfrm>
          <a:prstGeom prst="rect">
            <a:avLst/>
          </a:prstGeom>
          <a:noFill/>
        </p:spPr>
        <p:txBody>
          <a:bodyPr wrap="none" rtlCol="0">
            <a:spAutoFit/>
          </a:bodyPr>
          <a:lstStyle/>
          <a:p>
            <a:r>
              <a:rPr kumimoji="1" lang="en-US" altLang="ja-JP" dirty="0" smtClean="0"/>
              <a:t>[Experimental condition]</a:t>
            </a:r>
            <a:endParaRPr kumimoji="1" lang="ja-JP" altLang="en-US" dirty="0"/>
          </a:p>
        </p:txBody>
      </p:sp>
      <p:grpSp>
        <p:nvGrpSpPr>
          <p:cNvPr id="3077" name="グループ化 3076"/>
          <p:cNvGrpSpPr/>
          <p:nvPr/>
        </p:nvGrpSpPr>
        <p:grpSpPr>
          <a:xfrm>
            <a:off x="107504" y="1281686"/>
            <a:ext cx="5112568" cy="2363338"/>
            <a:chOff x="3779912" y="1209678"/>
            <a:chExt cx="5112568" cy="2363338"/>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204573"/>
              <a:ext cx="2164940" cy="11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607561"/>
              <a:ext cx="2400935" cy="182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円/楕円 58"/>
            <p:cNvSpPr/>
            <p:nvPr/>
          </p:nvSpPr>
          <p:spPr bwMode="auto">
            <a:xfrm>
              <a:off x="4692347" y="1389698"/>
              <a:ext cx="360040" cy="501002"/>
            </a:xfrm>
            <a:prstGeom prst="ellipse">
              <a:avLst/>
            </a:prstGeom>
            <a:ln>
              <a:headEnd type="none" w="med" len="med"/>
              <a:tailEnd type="none" w="med" len="med"/>
            </a:ln>
            <a:scene3d>
              <a:camera prst="orthographicFront"/>
              <a:lightRig rig="threePt" dir="t"/>
            </a:scene3d>
            <a:sp3d>
              <a:bevelT/>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050" b="0" i="0" u="none" strike="noStrike" cap="none" normalizeH="0" baseline="0" dirty="0" smtClean="0">
                <a:ln>
                  <a:noFill/>
                </a:ln>
                <a:solidFill>
                  <a:schemeClr val="tx1"/>
                </a:solidFill>
                <a:effectLst/>
                <a:latin typeface="Arial" charset="0"/>
                <a:ea typeface="ＭＳ Ｐゴシック" charset="-128"/>
              </a:endParaRPr>
            </a:p>
          </p:txBody>
        </p:sp>
        <p:sp>
          <p:nvSpPr>
            <p:cNvPr id="60" name="テキスト ボックス 59"/>
            <p:cNvSpPr txBox="1"/>
            <p:nvPr/>
          </p:nvSpPr>
          <p:spPr>
            <a:xfrm>
              <a:off x="5052387" y="1209678"/>
              <a:ext cx="1140056" cy="307777"/>
            </a:xfrm>
            <a:prstGeom prst="rect">
              <a:avLst/>
            </a:prstGeom>
            <a:noFill/>
          </p:spPr>
          <p:txBody>
            <a:bodyPr wrap="none" rtlCol="0">
              <a:spAutoFit/>
            </a:bodyPr>
            <a:lstStyle/>
            <a:p>
              <a:r>
                <a:rPr kumimoji="1" lang="en-US" altLang="ja-JP" sz="1400" dirty="0" err="1" smtClean="0"/>
                <a:t>YdcI</a:t>
              </a:r>
              <a:r>
                <a:rPr kumimoji="1" lang="en-US" altLang="ja-JP" sz="1400" dirty="0" smtClean="0"/>
                <a:t> protein</a:t>
              </a:r>
              <a:endParaRPr kumimoji="1" lang="ja-JP" altLang="en-US" sz="1400" dirty="0"/>
            </a:p>
          </p:txBody>
        </p:sp>
        <p:cxnSp>
          <p:nvCxnSpPr>
            <p:cNvPr id="62" name="直線矢印コネクタ 61"/>
            <p:cNvCxnSpPr>
              <a:stCxn id="59" idx="3"/>
            </p:cNvCxnSpPr>
            <p:nvPr/>
          </p:nvCxnSpPr>
          <p:spPr bwMode="auto">
            <a:xfrm flipH="1">
              <a:off x="4427984" y="1817330"/>
              <a:ext cx="317090" cy="387243"/>
            </a:xfrm>
            <a:prstGeom prst="straightConnector1">
              <a:avLst/>
            </a:prstGeom>
            <a:solidFill>
              <a:schemeClr val="accent1"/>
            </a:solidFill>
            <a:ln w="28575" cap="flat" cmpd="sng" algn="ctr">
              <a:solidFill>
                <a:srgbClr val="FF0000"/>
              </a:solidFill>
              <a:prstDash val="solid"/>
              <a:round/>
              <a:headEnd type="arrow"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2" name="角丸四角形 3071"/>
            <p:cNvSpPr/>
            <p:nvPr/>
          </p:nvSpPr>
          <p:spPr bwMode="auto">
            <a:xfrm>
              <a:off x="3779912" y="1219201"/>
              <a:ext cx="5112568" cy="2353815"/>
            </a:xfrm>
            <a:prstGeom prst="roundRect">
              <a:avLst/>
            </a:prstGeom>
            <a:no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3073" name="テキスト ボックス 3072"/>
            <p:cNvSpPr txBox="1"/>
            <p:nvPr/>
          </p:nvSpPr>
          <p:spPr>
            <a:xfrm>
              <a:off x="5682284" y="1681353"/>
              <a:ext cx="2662908"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kumimoji="1" lang="en-US" altLang="ja-JP" sz="1400" dirty="0" smtClean="0"/>
                <a:t>Excitation wavelength : 433 nm</a:t>
              </a:r>
            </a:p>
            <a:p>
              <a:r>
                <a:rPr lang="en-US" altLang="ja-JP" sz="1400" dirty="0" smtClean="0"/>
                <a:t>Fluorescence : 475 nm</a:t>
              </a:r>
              <a:endParaRPr kumimoji="1" lang="ja-JP" altLang="en-US" sz="1400" dirty="0"/>
            </a:p>
          </p:txBody>
        </p:sp>
      </p:grpSp>
      <p:sp>
        <p:nvSpPr>
          <p:cNvPr id="3078" name="右大かっこ 3077"/>
          <p:cNvSpPr/>
          <p:nvPr/>
        </p:nvSpPr>
        <p:spPr bwMode="auto">
          <a:xfrm rot="16200000">
            <a:off x="7218294" y="697492"/>
            <a:ext cx="216024" cy="1476164"/>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3079" name="テキスト ボックス 3078"/>
          <p:cNvSpPr txBox="1"/>
          <p:nvPr/>
        </p:nvSpPr>
        <p:spPr>
          <a:xfrm>
            <a:off x="6948264" y="1032991"/>
            <a:ext cx="756938" cy="307777"/>
          </a:xfrm>
          <a:prstGeom prst="rect">
            <a:avLst/>
          </a:prstGeom>
          <a:noFill/>
        </p:spPr>
        <p:txBody>
          <a:bodyPr wrap="none" rtlCol="0">
            <a:spAutoFit/>
          </a:bodyPr>
          <a:lstStyle/>
          <a:p>
            <a:r>
              <a:rPr kumimoji="1" lang="en-US" altLang="ja-JP" sz="1400" dirty="0" smtClean="0"/>
              <a:t>P&lt;0.01</a:t>
            </a:r>
            <a:endParaRPr kumimoji="1" lang="ja-JP" altLang="en-US" sz="1400" dirty="0"/>
          </a:p>
        </p:txBody>
      </p:sp>
      <p:sp>
        <p:nvSpPr>
          <p:cNvPr id="3080" name="テキスト ボックス 3079"/>
          <p:cNvSpPr txBox="1"/>
          <p:nvPr/>
        </p:nvSpPr>
        <p:spPr>
          <a:xfrm rot="16200000">
            <a:off x="4467805" y="2486328"/>
            <a:ext cx="1936749" cy="307777"/>
          </a:xfrm>
          <a:prstGeom prst="rect">
            <a:avLst/>
          </a:prstGeom>
          <a:noFill/>
        </p:spPr>
        <p:txBody>
          <a:bodyPr wrap="none" rtlCol="0">
            <a:spAutoFit/>
          </a:bodyPr>
          <a:lstStyle/>
          <a:p>
            <a:r>
              <a:rPr kumimoji="1" lang="en-US" altLang="ja-JP" sz="1400" dirty="0" smtClean="0"/>
              <a:t>Specific Fluorescence</a:t>
            </a:r>
            <a:endParaRPr kumimoji="1" lang="ja-JP" altLang="en-US" sz="1400" dirty="0"/>
          </a:p>
        </p:txBody>
      </p:sp>
      <p:sp>
        <p:nvSpPr>
          <p:cNvPr id="3081" name="テキスト ボックス 3080"/>
          <p:cNvSpPr txBox="1"/>
          <p:nvPr/>
        </p:nvSpPr>
        <p:spPr>
          <a:xfrm>
            <a:off x="323528" y="3717032"/>
            <a:ext cx="3417410" cy="307777"/>
          </a:xfrm>
          <a:prstGeom prst="rect">
            <a:avLst/>
          </a:prstGeom>
          <a:noFill/>
        </p:spPr>
        <p:txBody>
          <a:bodyPr wrap="none" rtlCol="0">
            <a:spAutoFit/>
          </a:bodyPr>
          <a:lstStyle/>
          <a:p>
            <a:pPr marL="285750" indent="-285750">
              <a:buFont typeface="Arial" pitchFamily="34" charset="0"/>
              <a:buChar char="•"/>
            </a:pPr>
            <a:r>
              <a:rPr kumimoji="1" lang="en-US" altLang="ja-JP" sz="1400" i="1" dirty="0" smtClean="0"/>
              <a:t>E. coli</a:t>
            </a:r>
            <a:r>
              <a:rPr kumimoji="1" lang="en-US" altLang="ja-JP" sz="1400" dirty="0" smtClean="0"/>
              <a:t> BW25113 was used as a host.</a:t>
            </a:r>
            <a:endParaRPr kumimoji="1" lang="ja-JP" altLang="en-US" sz="1400" dirty="0"/>
          </a:p>
        </p:txBody>
      </p:sp>
      <p:sp>
        <p:nvSpPr>
          <p:cNvPr id="3082" name="テキスト ボックス 3081"/>
          <p:cNvSpPr txBox="1"/>
          <p:nvPr/>
        </p:nvSpPr>
        <p:spPr>
          <a:xfrm>
            <a:off x="161187" y="4581128"/>
            <a:ext cx="8587277"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itchFamily="34" charset="0"/>
              <a:buChar char="•"/>
            </a:pPr>
            <a:r>
              <a:rPr kumimoji="1" lang="en-US" altLang="ja-JP" dirty="0" smtClean="0"/>
              <a:t>There was statistically significant difference in specific fluorescence, although observed difference was not large.</a:t>
            </a:r>
          </a:p>
          <a:p>
            <a:pPr marL="285750" indent="-285750">
              <a:buFont typeface="Arial" pitchFamily="34" charset="0"/>
              <a:buChar char="•"/>
            </a:pPr>
            <a:r>
              <a:rPr lang="en-US" altLang="ja-JP" dirty="0" err="1" smtClean="0"/>
              <a:t>YdcI</a:t>
            </a:r>
            <a:r>
              <a:rPr lang="en-US" altLang="ja-JP" dirty="0" smtClean="0"/>
              <a:t> may bind to promoter region of </a:t>
            </a:r>
            <a:r>
              <a:rPr lang="en-US" altLang="ja-JP" i="1" dirty="0" err="1" smtClean="0"/>
              <a:t>gltA</a:t>
            </a:r>
            <a:r>
              <a:rPr lang="en-US" altLang="ja-JP" dirty="0" smtClean="0"/>
              <a:t> </a:t>
            </a:r>
            <a:r>
              <a:rPr lang="en-US" altLang="ja-JP" dirty="0"/>
              <a:t>g</a:t>
            </a:r>
            <a:r>
              <a:rPr lang="en-US" altLang="ja-JP" dirty="0" smtClean="0"/>
              <a:t>ene.</a:t>
            </a:r>
            <a:endParaRPr kumimoji="1" lang="ja-JP" altLang="en-US" dirty="0"/>
          </a:p>
        </p:txBody>
      </p:sp>
      <p:graphicFrame>
        <p:nvGraphicFramePr>
          <p:cNvPr id="77" name="グラフ 76"/>
          <p:cNvGraphicFramePr>
            <a:graphicFrameLocks/>
          </p:cNvGraphicFramePr>
          <p:nvPr>
            <p:extLst>
              <p:ext uri="{D42A27DB-BD31-4B8C-83A1-F6EECF244321}">
                <p14:modId xmlns:p14="http://schemas.microsoft.com/office/powerpoint/2010/main" val="1132866509"/>
              </p:ext>
            </p:extLst>
          </p:nvPr>
        </p:nvGraphicFramePr>
        <p:xfrm>
          <a:off x="5565128" y="1263384"/>
          <a:ext cx="3183336" cy="3173727"/>
        </p:xfrm>
        <a:graphic>
          <a:graphicData uri="http://schemas.openxmlformats.org/drawingml/2006/chart">
            <c:chart xmlns:c="http://schemas.openxmlformats.org/drawingml/2006/chart" xmlns:r="http://schemas.openxmlformats.org/officeDocument/2006/relationships" r:id="rId5"/>
          </a:graphicData>
        </a:graphic>
      </p:graphicFrame>
      <p:sp>
        <p:nvSpPr>
          <p:cNvPr id="3" name="右中かっこ 2"/>
          <p:cNvSpPr/>
          <p:nvPr/>
        </p:nvSpPr>
        <p:spPr bwMode="auto">
          <a:xfrm rot="5400000">
            <a:off x="715262" y="2344570"/>
            <a:ext cx="180020" cy="908720"/>
          </a:xfrm>
          <a:prstGeom prst="rightBrace">
            <a:avLst/>
          </a:prstGeom>
          <a:noFill/>
          <a:ln w="2857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4" name="テキスト ボックス 3"/>
          <p:cNvSpPr txBox="1"/>
          <p:nvPr/>
        </p:nvSpPr>
        <p:spPr>
          <a:xfrm>
            <a:off x="386310" y="2852936"/>
            <a:ext cx="513282" cy="307777"/>
          </a:xfrm>
          <a:prstGeom prst="rect">
            <a:avLst/>
          </a:prstGeom>
          <a:noFill/>
        </p:spPr>
        <p:txBody>
          <a:bodyPr wrap="none" rtlCol="0">
            <a:spAutoFit/>
          </a:bodyPr>
          <a:lstStyle/>
          <a:p>
            <a:r>
              <a:rPr kumimoji="1" lang="en-US" altLang="ja-JP" sz="1400" dirty="0" err="1" smtClean="0">
                <a:solidFill>
                  <a:srgbClr val="0070C0"/>
                </a:solidFill>
              </a:rPr>
              <a:t>P</a:t>
            </a:r>
            <a:r>
              <a:rPr kumimoji="1" lang="en-US" altLang="ja-JP" sz="1400" i="1" baseline="-25000" dirty="0" err="1" smtClean="0">
                <a:solidFill>
                  <a:srgbClr val="0070C0"/>
                </a:solidFill>
              </a:rPr>
              <a:t>gltA</a:t>
            </a:r>
            <a:endParaRPr kumimoji="1" lang="ja-JP" altLang="en-US" sz="1400" i="1" baseline="-25000" dirty="0">
              <a:solidFill>
                <a:srgbClr val="0070C0"/>
              </a:solidFill>
            </a:endParaRPr>
          </a:p>
        </p:txBody>
      </p:sp>
    </p:spTree>
    <p:extLst>
      <p:ext uri="{BB962C8B-B14F-4D97-AF65-F5344CB8AC3E}">
        <p14:creationId xmlns:p14="http://schemas.microsoft.com/office/powerpoint/2010/main" val="3297095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Discussion (1) </a:t>
            </a:r>
            <a:r>
              <a:rPr kumimoji="1" lang="en-US" altLang="ja-JP" dirty="0" err="1" smtClean="0"/>
              <a:t>YdcI</a:t>
            </a:r>
            <a:r>
              <a:rPr kumimoji="1" lang="en-US" altLang="ja-JP" dirty="0" smtClean="0"/>
              <a:t>-DNA interaction</a:t>
            </a:r>
            <a:endParaRPr kumimoji="1" lang="ja-JP"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564904"/>
            <a:ext cx="501967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23528" y="764704"/>
            <a:ext cx="6855595" cy="369332"/>
          </a:xfrm>
          <a:prstGeom prst="rect">
            <a:avLst/>
          </a:prstGeom>
          <a:noFill/>
        </p:spPr>
        <p:txBody>
          <a:bodyPr wrap="none" rtlCol="0">
            <a:spAutoFit/>
          </a:bodyPr>
          <a:lstStyle/>
          <a:p>
            <a:pPr marL="285750" indent="-285750">
              <a:buFont typeface="Arial" pitchFamily="34" charset="0"/>
              <a:buChar char="•"/>
            </a:pPr>
            <a:r>
              <a:rPr kumimoji="1" lang="en-US" altLang="ja-JP" dirty="0" smtClean="0"/>
              <a:t>Dr. Andrea </a:t>
            </a:r>
            <a:r>
              <a:rPr kumimoji="1" lang="en-US" altLang="ja-JP" dirty="0" err="1" smtClean="0"/>
              <a:t>Veit</a:t>
            </a:r>
            <a:r>
              <a:rPr kumimoji="1" lang="en-US" altLang="ja-JP" dirty="0" smtClean="0"/>
              <a:t> found </a:t>
            </a:r>
            <a:r>
              <a:rPr kumimoji="1" lang="en-US" altLang="ja-JP" dirty="0" err="1" smtClean="0"/>
              <a:t>YdcI-Psdh</a:t>
            </a:r>
            <a:r>
              <a:rPr kumimoji="1" lang="en-US" altLang="ja-JP" dirty="0" smtClean="0"/>
              <a:t> interaction in her PhD thesis.</a:t>
            </a:r>
            <a:endParaRPr kumimoji="1" lang="ja-JP" altLang="en-US" dirty="0"/>
          </a:p>
        </p:txBody>
      </p:sp>
      <p:sp>
        <p:nvSpPr>
          <p:cNvPr id="6" name="テキスト ボックス 5"/>
          <p:cNvSpPr txBox="1"/>
          <p:nvPr/>
        </p:nvSpPr>
        <p:spPr>
          <a:xfrm>
            <a:off x="251520" y="5805264"/>
            <a:ext cx="8640961" cy="738664"/>
          </a:xfrm>
          <a:prstGeom prst="rect">
            <a:avLst/>
          </a:prstGeom>
          <a:noFill/>
        </p:spPr>
        <p:txBody>
          <a:bodyPr wrap="square" rtlCol="0">
            <a:spAutoFit/>
          </a:bodyPr>
          <a:lstStyle/>
          <a:p>
            <a:r>
              <a:rPr lang="en-US" altLang="ja-JP" sz="1400" i="1" dirty="0"/>
              <a:t>Andrea </a:t>
            </a:r>
            <a:r>
              <a:rPr lang="en-US" altLang="ja-JP" sz="1400" i="1" dirty="0" err="1" smtClean="0"/>
              <a:t>Veit</a:t>
            </a:r>
            <a:r>
              <a:rPr lang="en-US" altLang="ja-JP" sz="1400" i="1" dirty="0" smtClean="0"/>
              <a:t>, </a:t>
            </a:r>
            <a:r>
              <a:rPr lang="en-US" altLang="ja-JP" sz="1400" dirty="0" err="1"/>
              <a:t>Untersuchungen</a:t>
            </a:r>
            <a:r>
              <a:rPr lang="en-US" altLang="ja-JP" sz="1400" dirty="0"/>
              <a:t> </a:t>
            </a:r>
            <a:r>
              <a:rPr lang="en-US" altLang="ja-JP" sz="1400" dirty="0" err="1"/>
              <a:t>zum</a:t>
            </a:r>
            <a:r>
              <a:rPr lang="en-US" altLang="ja-JP" sz="1400" dirty="0"/>
              <a:t> </a:t>
            </a:r>
            <a:r>
              <a:rPr lang="en-US" altLang="ja-JP" sz="1400" dirty="0" err="1" smtClean="0"/>
              <a:t>Überflussmetabolismus</a:t>
            </a:r>
            <a:r>
              <a:rPr lang="en-US" altLang="ja-JP" sz="1400" dirty="0"/>
              <a:t> </a:t>
            </a:r>
            <a:r>
              <a:rPr lang="en-US" altLang="ja-JP" sz="1400" dirty="0" smtClean="0"/>
              <a:t>in </a:t>
            </a:r>
            <a:r>
              <a:rPr lang="en-US" altLang="ja-JP" sz="1400" i="1" dirty="0"/>
              <a:t>Escherichia </a:t>
            </a:r>
            <a:r>
              <a:rPr lang="en-US" altLang="ja-JP" sz="1400" i="1" dirty="0" smtClean="0"/>
              <a:t>coli, </a:t>
            </a:r>
            <a:r>
              <a:rPr lang="de-DE" altLang="ja-JP" sz="1400" i="1" dirty="0"/>
              <a:t>Band 4199 von Berichte des Forschungszentrums Jülich, Forschungszentrum Jülich, ISSN 0944-2952 Forschungszentrum, Zentralbibliothek, 2006</a:t>
            </a:r>
            <a:endParaRPr kumimoji="1" lang="ja-JP" altLang="en-US" sz="1400" dirty="0"/>
          </a:p>
        </p:txBody>
      </p:sp>
      <p:sp>
        <p:nvSpPr>
          <p:cNvPr id="7" name="テキスト ボックス 6"/>
          <p:cNvSpPr txBox="1"/>
          <p:nvPr/>
        </p:nvSpPr>
        <p:spPr>
          <a:xfrm>
            <a:off x="179512" y="1268760"/>
            <a:ext cx="8856984" cy="73866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ja-JP" sz="1400" dirty="0"/>
              <a:t>Another regulator of the </a:t>
            </a:r>
            <a:r>
              <a:rPr lang="en-US" altLang="ja-JP" sz="1400" i="1" dirty="0"/>
              <a:t>sdhCDAB</a:t>
            </a:r>
            <a:r>
              <a:rPr lang="en-US" altLang="ja-JP" sz="1400" dirty="0"/>
              <a:t>-b0725-</a:t>
            </a:r>
            <a:r>
              <a:rPr lang="en-US" altLang="ja-JP" sz="1400" i="1" dirty="0"/>
              <a:t>sucABCD</a:t>
            </a:r>
            <a:r>
              <a:rPr lang="en-US" altLang="ja-JP" sz="1400" dirty="0"/>
              <a:t>-operon in </a:t>
            </a:r>
            <a:r>
              <a:rPr lang="en-US" altLang="ja-JP" sz="1400" i="1" dirty="0"/>
              <a:t>E. coli</a:t>
            </a:r>
            <a:r>
              <a:rPr lang="en-US" altLang="ja-JP" sz="1400" dirty="0"/>
              <a:t> MG1655 could </a:t>
            </a:r>
            <a:r>
              <a:rPr lang="en-US" altLang="ja-JP" sz="1400" dirty="0" smtClean="0"/>
              <a:t>be identified </a:t>
            </a:r>
            <a:r>
              <a:rPr lang="en-US" altLang="ja-JP" sz="1400" dirty="0"/>
              <a:t>by DNA-affinity chromatography: </a:t>
            </a:r>
            <a:r>
              <a:rPr lang="en-US" altLang="ja-JP" sz="1400" dirty="0" err="1"/>
              <a:t>YdcI</a:t>
            </a:r>
            <a:r>
              <a:rPr lang="en-US" altLang="ja-JP" sz="1400" dirty="0"/>
              <a:t>. This regulator which belongs to </a:t>
            </a:r>
            <a:r>
              <a:rPr lang="en-US" altLang="ja-JP" sz="1400" dirty="0" smtClean="0"/>
              <a:t>the </a:t>
            </a:r>
            <a:r>
              <a:rPr lang="en-US" altLang="ja-JP" sz="1400" dirty="0" err="1" smtClean="0"/>
              <a:t>lysR</a:t>
            </a:r>
            <a:r>
              <a:rPr lang="en-US" altLang="ja-JP" sz="1400" dirty="0" smtClean="0"/>
              <a:t> </a:t>
            </a:r>
            <a:r>
              <a:rPr lang="en-US" altLang="ja-JP" sz="1400" dirty="0"/>
              <a:t>family was isolated from cells grown in glucose minimal medium. </a:t>
            </a:r>
            <a:r>
              <a:rPr lang="en-US" altLang="ja-JP" sz="1400" dirty="0" err="1"/>
              <a:t>YdcI</a:t>
            </a:r>
            <a:r>
              <a:rPr lang="en-US" altLang="ja-JP" sz="1400" dirty="0"/>
              <a:t> </a:t>
            </a:r>
            <a:r>
              <a:rPr lang="en-US" altLang="ja-JP" sz="1400" dirty="0" smtClean="0"/>
              <a:t>is supposed </a:t>
            </a:r>
            <a:r>
              <a:rPr lang="en-US" altLang="ja-JP" sz="1400" dirty="0"/>
              <a:t>to take part in the regulation of aerobic acetate formation.</a:t>
            </a:r>
            <a:endParaRPr kumimoji="1" lang="ja-JP" altLang="en-US" sz="1400" dirty="0"/>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126" y="2644502"/>
            <a:ext cx="49625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グループ化 14"/>
          <p:cNvGrpSpPr/>
          <p:nvPr/>
        </p:nvGrpSpPr>
        <p:grpSpPr>
          <a:xfrm>
            <a:off x="4860032" y="2195572"/>
            <a:ext cx="825867" cy="1525255"/>
            <a:chOff x="4860032" y="2195572"/>
            <a:chExt cx="825867" cy="1525255"/>
          </a:xfrm>
        </p:grpSpPr>
        <p:sp>
          <p:nvSpPr>
            <p:cNvPr id="8" name="テキスト ボックス 7"/>
            <p:cNvSpPr txBox="1"/>
            <p:nvPr/>
          </p:nvSpPr>
          <p:spPr>
            <a:xfrm>
              <a:off x="4860032" y="2195572"/>
              <a:ext cx="825867" cy="369332"/>
            </a:xfrm>
            <a:prstGeom prst="rect">
              <a:avLst/>
            </a:prstGeom>
            <a:noFill/>
          </p:spPr>
          <p:txBody>
            <a:bodyPr wrap="none" rtlCol="0">
              <a:spAutoFit/>
            </a:bodyPr>
            <a:lstStyle/>
            <a:p>
              <a:r>
                <a:rPr kumimoji="1" lang="en-US" altLang="ja-JP" dirty="0" smtClean="0"/>
                <a:t>708bp</a:t>
              </a:r>
              <a:endParaRPr kumimoji="1" lang="ja-JP" altLang="en-US" dirty="0"/>
            </a:p>
          </p:txBody>
        </p:sp>
        <p:cxnSp>
          <p:nvCxnSpPr>
            <p:cNvPr id="10" name="直線コネクタ 9"/>
            <p:cNvCxnSpPr/>
            <p:nvPr/>
          </p:nvCxnSpPr>
          <p:spPr bwMode="auto">
            <a:xfrm flipV="1">
              <a:off x="5436096" y="2564904"/>
              <a:ext cx="144016" cy="115592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p:cNvCxnSpPr/>
            <p:nvPr/>
          </p:nvCxnSpPr>
          <p:spPr bwMode="auto">
            <a:xfrm flipH="1" flipV="1">
              <a:off x="4932042" y="2564905"/>
              <a:ext cx="144014" cy="115592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0595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Discussion (2) Cell growth control by </a:t>
            </a:r>
            <a:r>
              <a:rPr kumimoji="1" lang="en-US" altLang="ja-JP" dirty="0" err="1" smtClean="0"/>
              <a:t>YdcI</a:t>
            </a:r>
            <a:endParaRPr kumimoji="1" lang="ja-JP"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124744"/>
            <a:ext cx="6360349" cy="531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251520" y="764704"/>
            <a:ext cx="8755730" cy="369332"/>
          </a:xfrm>
          <a:prstGeom prst="rect">
            <a:avLst/>
          </a:prstGeom>
          <a:noFill/>
        </p:spPr>
        <p:txBody>
          <a:bodyPr wrap="none" rtlCol="0">
            <a:spAutoFit/>
          </a:bodyPr>
          <a:lstStyle/>
          <a:p>
            <a:r>
              <a:rPr kumimoji="1" lang="en-US" altLang="ja-JP" dirty="0" smtClean="0"/>
              <a:t>Dr. J. W. Wilson has shown the effect of </a:t>
            </a:r>
            <a:r>
              <a:rPr kumimoji="1" lang="en-US" altLang="ja-JP" dirty="0" err="1" smtClean="0"/>
              <a:t>YdcI</a:t>
            </a:r>
            <a:r>
              <a:rPr kumimoji="1" lang="en-US" altLang="ja-JP" dirty="0" smtClean="0"/>
              <a:t> overexpression to cell growth in </a:t>
            </a:r>
            <a:r>
              <a:rPr kumimoji="1" lang="en-US" altLang="ja-JP" i="1" dirty="0" smtClean="0"/>
              <a:t>E. coli</a:t>
            </a:r>
            <a:r>
              <a:rPr kumimoji="1" lang="en-US" altLang="ja-JP" dirty="0" smtClean="0"/>
              <a:t>.</a:t>
            </a:r>
            <a:endParaRPr kumimoji="1" lang="ja-JP" altLang="en-US" dirty="0"/>
          </a:p>
        </p:txBody>
      </p:sp>
      <p:sp>
        <p:nvSpPr>
          <p:cNvPr id="6" name="テキスト ボックス 5"/>
          <p:cNvSpPr txBox="1"/>
          <p:nvPr/>
        </p:nvSpPr>
        <p:spPr>
          <a:xfrm>
            <a:off x="150280" y="6453336"/>
            <a:ext cx="8814208" cy="307777"/>
          </a:xfrm>
          <a:prstGeom prst="rect">
            <a:avLst/>
          </a:prstGeom>
          <a:noFill/>
        </p:spPr>
        <p:txBody>
          <a:bodyPr wrap="none" rtlCol="0">
            <a:spAutoFit/>
          </a:bodyPr>
          <a:lstStyle/>
          <a:p>
            <a:r>
              <a:rPr kumimoji="1" lang="en-US" altLang="ja-JP" sz="1400" dirty="0" smtClean="0"/>
              <a:t>L. Solomon </a:t>
            </a:r>
            <a:r>
              <a:rPr kumimoji="1" lang="en-US" altLang="ja-JP" sz="1400" i="1" dirty="0" smtClean="0"/>
              <a:t>et al</a:t>
            </a:r>
            <a:r>
              <a:rPr kumimoji="1" lang="en-US" altLang="ja-JP" sz="1400" dirty="0" smtClean="0"/>
              <a:t>., Bacterial Genus-Specific Tolerance for </a:t>
            </a:r>
            <a:r>
              <a:rPr kumimoji="1" lang="en-US" altLang="ja-JP" sz="1400" dirty="0" err="1" smtClean="0"/>
              <a:t>YdcI</a:t>
            </a:r>
            <a:r>
              <a:rPr kumimoji="1" lang="en-US" altLang="ja-JP" sz="1400" dirty="0" smtClean="0"/>
              <a:t> Expression, </a:t>
            </a:r>
            <a:r>
              <a:rPr kumimoji="1" lang="en-US" altLang="ja-JP" sz="1400" i="1" dirty="0" err="1" smtClean="0"/>
              <a:t>Curr</a:t>
            </a:r>
            <a:r>
              <a:rPr kumimoji="1" lang="en-US" altLang="ja-JP" sz="1400" i="1" dirty="0" smtClean="0"/>
              <a:t>. </a:t>
            </a:r>
            <a:r>
              <a:rPr kumimoji="1" lang="en-US" altLang="ja-JP" sz="1400" i="1" dirty="0" err="1" smtClean="0"/>
              <a:t>Microbiol</a:t>
            </a:r>
            <a:r>
              <a:rPr kumimoji="1" lang="en-US" altLang="ja-JP" sz="1400" dirty="0" smtClean="0"/>
              <a:t>. </a:t>
            </a:r>
            <a:r>
              <a:rPr kumimoji="1" lang="en-US" altLang="ja-JP" sz="1400" b="1" dirty="0" smtClean="0"/>
              <a:t>69</a:t>
            </a:r>
            <a:r>
              <a:rPr kumimoji="1" lang="en-US" altLang="ja-JP" sz="1400" dirty="0" smtClean="0"/>
              <a:t>, 640-648, 2014</a:t>
            </a:r>
            <a:endParaRPr kumimoji="1" lang="ja-JP" altLang="en-US" sz="1400" dirty="0"/>
          </a:p>
        </p:txBody>
      </p:sp>
    </p:spTree>
    <p:extLst>
      <p:ext uri="{BB962C8B-B14F-4D97-AF65-F5344CB8AC3E}">
        <p14:creationId xmlns:p14="http://schemas.microsoft.com/office/powerpoint/2010/main" val="2011880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meet again..</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endParaRPr lang="en-US" sz="2800" dirty="0" smtClean="0"/>
          </a:p>
          <a:p>
            <a:pPr marL="0" indent="0" algn="ctr">
              <a:buNone/>
            </a:pPr>
            <a:r>
              <a:rPr lang="en-US" sz="2800" dirty="0" smtClean="0"/>
              <a:t>We </a:t>
            </a:r>
            <a:r>
              <a:rPr lang="en-US" sz="2800" dirty="0"/>
              <a:t>welcome you all to </a:t>
            </a:r>
            <a:r>
              <a:rPr lang="en-US" sz="2800" dirty="0" smtClean="0"/>
              <a:t>our future </a:t>
            </a:r>
            <a:r>
              <a:rPr lang="en-US" sz="2800" dirty="0"/>
              <a:t>conferences of </a:t>
            </a:r>
            <a:r>
              <a:rPr lang="en-US" sz="2800" dirty="0" smtClean="0"/>
              <a:t>OMICS International</a:t>
            </a:r>
            <a:endParaRPr lang="en-US" sz="2800" dirty="0"/>
          </a:p>
          <a:p>
            <a:pPr marL="0" indent="0">
              <a:buNone/>
            </a:pPr>
            <a:r>
              <a:rPr lang="en-IN" sz="2800" dirty="0" smtClean="0"/>
              <a:t>       4</a:t>
            </a:r>
            <a:r>
              <a:rPr lang="en-IN" sz="2800" baseline="30000" dirty="0" smtClean="0"/>
              <a:t>th</a:t>
            </a:r>
            <a:r>
              <a:rPr lang="en-IN" sz="2800" baseline="30000" dirty="0"/>
              <a:t> </a:t>
            </a:r>
            <a:r>
              <a:rPr lang="en-IN" sz="2800" dirty="0"/>
              <a:t>Annual Conference on </a:t>
            </a:r>
            <a:r>
              <a:rPr lang="en-IN" sz="2800" dirty="0" smtClean="0"/>
              <a:t>European Pharma Congress</a:t>
            </a:r>
            <a:endParaRPr lang="en-IN" sz="2800" dirty="0"/>
          </a:p>
          <a:p>
            <a:pPr marL="0" indent="0">
              <a:buNone/>
            </a:pPr>
            <a:r>
              <a:rPr lang="en-IN" sz="2800" dirty="0"/>
              <a:t> </a:t>
            </a:r>
            <a:r>
              <a:rPr lang="en-IN" sz="2800" dirty="0" smtClean="0"/>
              <a:t>                           June 18-20,2016, Berlin, Germany. </a:t>
            </a:r>
          </a:p>
          <a:p>
            <a:pPr marL="0" indent="0">
              <a:buNone/>
            </a:pPr>
            <a:r>
              <a:rPr lang="en-US" sz="2800" dirty="0" smtClean="0"/>
              <a:t>         </a:t>
            </a:r>
            <a:r>
              <a:rPr lang="en-US" sz="2800" dirty="0" smtClean="0">
                <a:hlinkClick r:id="rId2"/>
              </a:rPr>
              <a:t>http</a:t>
            </a:r>
            <a:r>
              <a:rPr lang="en-US" sz="2800" dirty="0">
                <a:hlinkClick r:id="rId2"/>
              </a:rPr>
              <a:t>://</a:t>
            </a:r>
            <a:r>
              <a:rPr lang="en-US" sz="2800" dirty="0" smtClean="0">
                <a:hlinkClick r:id="rId2"/>
              </a:rPr>
              <a:t>europe.pharmaceuticalconferences.com/</a:t>
            </a:r>
            <a:r>
              <a:rPr lang="en-US" sz="2800" dirty="0" smtClean="0"/>
              <a:t> </a:t>
            </a:r>
            <a:endParaRPr lang="en-US" sz="2800" dirty="0"/>
          </a:p>
        </p:txBody>
      </p:sp>
    </p:spTree>
    <p:extLst>
      <p:ext uri="{BB962C8B-B14F-4D97-AF65-F5344CB8AC3E}">
        <p14:creationId xmlns:p14="http://schemas.microsoft.com/office/powerpoint/2010/main" val="29799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Metabolic control of the TCA cycle by the </a:t>
            </a:r>
            <a:r>
              <a:rPr lang="en-US" altLang="ja-JP" dirty="0" err="1"/>
              <a:t>YdcI</a:t>
            </a:r>
            <a:r>
              <a:rPr lang="en-US" altLang="ja-JP" dirty="0"/>
              <a:t> transcriptional regulator in</a:t>
            </a:r>
            <a:br>
              <a:rPr lang="en-US" altLang="ja-JP" dirty="0"/>
            </a:br>
            <a:r>
              <a:rPr lang="en-US" altLang="ja-JP" i="1" dirty="0"/>
              <a:t>Escherichia coli</a:t>
            </a:r>
            <a:endParaRPr kumimoji="1" lang="ja-JP" altLang="en-US" dirty="0"/>
          </a:p>
        </p:txBody>
      </p:sp>
      <p:sp>
        <p:nvSpPr>
          <p:cNvPr id="3" name="サブタイトル 2"/>
          <p:cNvSpPr>
            <a:spLocks noGrp="1"/>
          </p:cNvSpPr>
          <p:nvPr>
            <p:ph type="subTitle" idx="1"/>
          </p:nvPr>
        </p:nvSpPr>
        <p:spPr/>
        <p:txBody>
          <a:bodyPr/>
          <a:lstStyle/>
          <a:p>
            <a:r>
              <a:rPr kumimoji="1" lang="en-US" altLang="ja-JP" dirty="0" err="1" smtClean="0"/>
              <a:t>Yousuke</a:t>
            </a:r>
            <a:r>
              <a:rPr kumimoji="1" lang="en-US" altLang="ja-JP" dirty="0" smtClean="0"/>
              <a:t> </a:t>
            </a:r>
            <a:r>
              <a:rPr kumimoji="1" lang="en-US" altLang="ja-JP" dirty="0" err="1" smtClean="0"/>
              <a:t>Nishio</a:t>
            </a:r>
            <a:endParaRPr kumimoji="1" lang="en-US" altLang="ja-JP" dirty="0" smtClean="0"/>
          </a:p>
          <a:p>
            <a:r>
              <a:rPr lang="en-US" altLang="ja-JP" dirty="0" smtClean="0"/>
              <a:t>Institute for Innovation</a:t>
            </a:r>
          </a:p>
          <a:p>
            <a:r>
              <a:rPr lang="en-US" altLang="ja-JP" dirty="0" smtClean="0"/>
              <a:t>AJINOMOTO Co., Inc.</a:t>
            </a:r>
          </a:p>
        </p:txBody>
      </p:sp>
    </p:spTree>
    <p:extLst>
      <p:ext uri="{BB962C8B-B14F-4D97-AF65-F5344CB8AC3E}">
        <p14:creationId xmlns:p14="http://schemas.microsoft.com/office/powerpoint/2010/main" val="4034239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Agenda</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Background</a:t>
            </a:r>
          </a:p>
          <a:p>
            <a:pPr lvl="1"/>
            <a:r>
              <a:rPr kumimoji="1" lang="en-US" altLang="ja-JP" dirty="0" smtClean="0"/>
              <a:t>Why is TCA cycle important?</a:t>
            </a:r>
          </a:p>
          <a:p>
            <a:r>
              <a:rPr lang="en-US" altLang="ja-JP" dirty="0" smtClean="0"/>
              <a:t>Bioinformatics approach for network finding</a:t>
            </a:r>
          </a:p>
          <a:p>
            <a:pPr lvl="1"/>
            <a:r>
              <a:rPr lang="en-US" altLang="ja-JP" dirty="0" smtClean="0"/>
              <a:t>DNA motif finding process</a:t>
            </a:r>
          </a:p>
          <a:p>
            <a:r>
              <a:rPr kumimoji="1" lang="en-US" altLang="ja-JP" dirty="0" smtClean="0"/>
              <a:t>Functional validation of </a:t>
            </a:r>
            <a:r>
              <a:rPr kumimoji="1" lang="en-US" altLang="ja-JP" dirty="0" err="1" smtClean="0"/>
              <a:t>YdcI</a:t>
            </a:r>
            <a:r>
              <a:rPr kumimoji="1" lang="en-US" altLang="ja-JP" dirty="0" smtClean="0"/>
              <a:t> in </a:t>
            </a:r>
            <a:r>
              <a:rPr kumimoji="1" lang="en-US" altLang="ja-JP" i="1" dirty="0" smtClean="0"/>
              <a:t>E. coli</a:t>
            </a:r>
          </a:p>
          <a:p>
            <a:pPr lvl="1"/>
            <a:r>
              <a:rPr lang="en-US" altLang="ja-JP" dirty="0" smtClean="0"/>
              <a:t>L-</a:t>
            </a:r>
            <a:r>
              <a:rPr lang="en-US" altLang="ja-JP" dirty="0" err="1" smtClean="0"/>
              <a:t>Glu</a:t>
            </a:r>
            <a:r>
              <a:rPr lang="en-US" altLang="ja-JP" dirty="0"/>
              <a:t> </a:t>
            </a:r>
            <a:r>
              <a:rPr lang="en-US" altLang="ja-JP" dirty="0" smtClean="0"/>
              <a:t>fermentation</a:t>
            </a:r>
            <a:endParaRPr kumimoji="1" lang="en-US" altLang="ja-JP" dirty="0" smtClean="0"/>
          </a:p>
        </p:txBody>
      </p:sp>
    </p:spTree>
    <p:extLst>
      <p:ext uri="{BB962C8B-B14F-4D97-AF65-F5344CB8AC3E}">
        <p14:creationId xmlns:p14="http://schemas.microsoft.com/office/powerpoint/2010/main" val="843397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Key messages</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Network analysis will provide attractive hypothesis which is worthy of the experimental validation.</a:t>
            </a:r>
          </a:p>
          <a:p>
            <a:r>
              <a:rPr lang="en-US" altLang="ja-JP" dirty="0" smtClean="0"/>
              <a:t>Basic idea in fermentation study will provide metabolism based understanding in bacteriology.</a:t>
            </a:r>
          </a:p>
          <a:p>
            <a:endParaRPr kumimoji="1" lang="ja-JP" altLang="en-US" dirty="0"/>
          </a:p>
        </p:txBody>
      </p:sp>
    </p:spTree>
    <p:extLst>
      <p:ext uri="{BB962C8B-B14F-4D97-AF65-F5344CB8AC3E}">
        <p14:creationId xmlns:p14="http://schemas.microsoft.com/office/powerpoint/2010/main" val="4210872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グループ化 2049"/>
          <p:cNvGrpSpPr/>
          <p:nvPr/>
        </p:nvGrpSpPr>
        <p:grpSpPr>
          <a:xfrm>
            <a:off x="116325" y="3700918"/>
            <a:ext cx="3478643" cy="2003450"/>
            <a:chOff x="13237" y="3501008"/>
            <a:chExt cx="3478643" cy="2003450"/>
          </a:xfrm>
        </p:grpSpPr>
        <p:sp>
          <p:nvSpPr>
            <p:cNvPr id="2048" name="テキスト ボックス 2047"/>
            <p:cNvSpPr txBox="1"/>
            <p:nvPr/>
          </p:nvSpPr>
          <p:spPr>
            <a:xfrm>
              <a:off x="13237" y="4581128"/>
              <a:ext cx="3478643"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ja-JP" dirty="0"/>
                <a:t>Bacterial cell number will be increased to more than </a:t>
              </a:r>
              <a:r>
                <a:rPr lang="en-US" altLang="ja-JP" dirty="0">
                  <a:solidFill>
                    <a:srgbClr val="FF0000"/>
                  </a:solidFill>
                </a:rPr>
                <a:t>7,500,000</a:t>
              </a:r>
              <a:r>
                <a:rPr lang="en-US" altLang="ja-JP" dirty="0"/>
                <a:t> times from test tube.</a:t>
              </a:r>
              <a:endParaRPr kumimoji="1" lang="ja-JP" altLang="en-US" dirty="0"/>
            </a:p>
          </p:txBody>
        </p:sp>
        <p:grpSp>
          <p:nvGrpSpPr>
            <p:cNvPr id="2049" name="グループ化 2048"/>
            <p:cNvGrpSpPr/>
            <p:nvPr/>
          </p:nvGrpSpPr>
          <p:grpSpPr>
            <a:xfrm>
              <a:off x="500209" y="3501008"/>
              <a:ext cx="2127575" cy="802138"/>
              <a:chOff x="500209" y="3501008"/>
              <a:chExt cx="2127575" cy="802138"/>
            </a:xfrm>
          </p:grpSpPr>
          <p:grpSp>
            <p:nvGrpSpPr>
              <p:cNvPr id="68" name="Group 79"/>
              <p:cNvGrpSpPr>
                <a:grpSpLocks/>
              </p:cNvGrpSpPr>
              <p:nvPr/>
            </p:nvGrpSpPr>
            <p:grpSpPr bwMode="auto">
              <a:xfrm rot="2846057">
                <a:off x="787546" y="3761318"/>
                <a:ext cx="150813" cy="725488"/>
                <a:chOff x="528" y="2751"/>
                <a:chExt cx="95" cy="422"/>
              </a:xfrm>
            </p:grpSpPr>
            <p:sp>
              <p:nvSpPr>
                <p:cNvPr id="69" name="Oval 80"/>
                <p:cNvSpPr>
                  <a:spLocks noChangeArrowheads="1"/>
                </p:cNvSpPr>
                <p:nvPr/>
              </p:nvSpPr>
              <p:spPr bwMode="auto">
                <a:xfrm rot="21586241" flipH="1">
                  <a:off x="528" y="3060"/>
                  <a:ext cx="94" cy="113"/>
                </a:xfrm>
                <a:prstGeom prst="ellipse">
                  <a:avLst/>
                </a:prstGeom>
                <a:solidFill>
                  <a:srgbClr val="FFFF99"/>
                </a:solidFill>
                <a:ln w="25400">
                  <a:solidFill>
                    <a:schemeClr val="tx1"/>
                  </a:solidFill>
                  <a:round/>
                  <a:headEnd/>
                  <a:tailEnd/>
                </a:ln>
              </p:spPr>
              <p:txBody>
                <a:bodyPr wrap="none" anchor="ctr"/>
                <a:lstStyle/>
                <a:p>
                  <a:pPr algn="ctr" fontAlgn="base">
                    <a:spcBef>
                      <a:spcPct val="0"/>
                    </a:spcBef>
                    <a:spcAft>
                      <a:spcPct val="0"/>
                    </a:spcAft>
                  </a:pPr>
                  <a:endParaRPr lang="ja-JP" altLang="en-US" sz="2400">
                    <a:solidFill>
                      <a:srgbClr val="003399"/>
                    </a:solidFill>
                    <a:latin typeface="メイリオ" pitchFamily="50" charset="-128"/>
                    <a:ea typeface="メイリオ" pitchFamily="50" charset="-128"/>
                    <a:cs typeface="メイリオ" pitchFamily="50" charset="-128"/>
                  </a:endParaRPr>
                </a:p>
              </p:txBody>
            </p:sp>
            <p:sp>
              <p:nvSpPr>
                <p:cNvPr id="70" name="Line 81"/>
                <p:cNvSpPr>
                  <a:spLocks noChangeShapeType="1"/>
                </p:cNvSpPr>
                <p:nvPr/>
              </p:nvSpPr>
              <p:spPr bwMode="auto">
                <a:xfrm>
                  <a:off x="623" y="2751"/>
                  <a:ext cx="0" cy="357"/>
                </a:xfrm>
                <a:prstGeom prst="line">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ja-JP" altLang="en-US" sz="2400">
                    <a:solidFill>
                      <a:srgbClr val="003399"/>
                    </a:solidFill>
                    <a:latin typeface="メイリオ" pitchFamily="50" charset="-128"/>
                    <a:ea typeface="メイリオ" pitchFamily="50" charset="-128"/>
                    <a:cs typeface="メイリオ" pitchFamily="50" charset="-128"/>
                  </a:endParaRPr>
                </a:p>
              </p:txBody>
            </p:sp>
            <p:sp>
              <p:nvSpPr>
                <p:cNvPr id="71" name="Line 82"/>
                <p:cNvSpPr>
                  <a:spLocks noChangeShapeType="1"/>
                </p:cNvSpPr>
                <p:nvPr/>
              </p:nvSpPr>
              <p:spPr bwMode="auto">
                <a:xfrm>
                  <a:off x="530" y="2757"/>
                  <a:ext cx="0" cy="357"/>
                </a:xfrm>
                <a:prstGeom prst="line">
                  <a:avLst/>
                </a:prstGeom>
                <a:noFill/>
                <a:ln w="254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endParaRPr lang="ja-JP" altLang="en-US" sz="2400">
                    <a:solidFill>
                      <a:srgbClr val="003399"/>
                    </a:solidFill>
                    <a:latin typeface="メイリオ" pitchFamily="50" charset="-128"/>
                    <a:ea typeface="メイリオ" pitchFamily="50" charset="-128"/>
                    <a:cs typeface="メイリオ" pitchFamily="50" charset="-128"/>
                  </a:endParaRPr>
                </a:p>
              </p:txBody>
            </p:sp>
            <p:sp>
              <p:nvSpPr>
                <p:cNvPr id="72" name="AutoShape 83"/>
                <p:cNvSpPr>
                  <a:spLocks noChangeArrowheads="1"/>
                </p:cNvSpPr>
                <p:nvPr/>
              </p:nvSpPr>
              <p:spPr bwMode="auto">
                <a:xfrm flipH="1">
                  <a:off x="534" y="2898"/>
                  <a:ext cx="82" cy="192"/>
                </a:xfrm>
                <a:prstGeom prst="rtTriangle">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ja-JP" altLang="en-US" sz="2400">
                    <a:solidFill>
                      <a:srgbClr val="003399"/>
                    </a:solidFill>
                    <a:latin typeface="メイリオ" pitchFamily="50" charset="-128"/>
                    <a:ea typeface="メイリオ" pitchFamily="50" charset="-128"/>
                    <a:cs typeface="メイリオ" pitchFamily="50" charset="-128"/>
                  </a:endParaRPr>
                </a:p>
              </p:txBody>
            </p:sp>
          </p:grpSp>
          <p:sp>
            <p:nvSpPr>
              <p:cNvPr id="3" name="右矢印 2"/>
              <p:cNvSpPr/>
              <p:nvPr/>
            </p:nvSpPr>
            <p:spPr bwMode="auto">
              <a:xfrm>
                <a:off x="1368691" y="3934226"/>
                <a:ext cx="1259093" cy="368920"/>
              </a:xfrm>
              <a:prstGeom prst="rightArrow">
                <a:avLst/>
              </a:prstGeom>
              <a:ln>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0" name="テキスト ボックス 9"/>
              <p:cNvSpPr txBox="1"/>
              <p:nvPr/>
            </p:nvSpPr>
            <p:spPr>
              <a:xfrm>
                <a:off x="1401420" y="3501008"/>
                <a:ext cx="1082348" cy="369332"/>
              </a:xfrm>
              <a:prstGeom prst="rect">
                <a:avLst/>
              </a:prstGeom>
              <a:noFill/>
            </p:spPr>
            <p:txBody>
              <a:bodyPr wrap="none" rtlCol="0">
                <a:spAutoFit/>
              </a:bodyPr>
              <a:lstStyle/>
              <a:p>
                <a:r>
                  <a:rPr kumimoji="1" lang="en-US" altLang="ja-JP" dirty="0" smtClean="0"/>
                  <a:t>Scale up</a:t>
                </a:r>
                <a:endParaRPr kumimoji="1" lang="ja-JP" altLang="en-US" dirty="0"/>
              </a:p>
            </p:txBody>
          </p:sp>
        </p:grpSp>
      </p:grpSp>
      <p:sp>
        <p:nvSpPr>
          <p:cNvPr id="2" name="タイトル 1"/>
          <p:cNvSpPr>
            <a:spLocks noGrp="1"/>
          </p:cNvSpPr>
          <p:nvPr>
            <p:ph type="title"/>
          </p:nvPr>
        </p:nvSpPr>
        <p:spPr/>
        <p:txBody>
          <a:bodyPr/>
          <a:lstStyle/>
          <a:p>
            <a:r>
              <a:rPr kumimoji="1" lang="en-US" altLang="ja-JP" dirty="0" smtClean="0"/>
              <a:t>Background : fermentation technology</a:t>
            </a:r>
            <a:endParaRPr kumimoji="1" lang="ja-JP" altLang="en-US" dirty="0"/>
          </a:p>
        </p:txBody>
      </p:sp>
      <p:sp>
        <p:nvSpPr>
          <p:cNvPr id="6" name="テキスト ボックス 5"/>
          <p:cNvSpPr txBox="1"/>
          <p:nvPr/>
        </p:nvSpPr>
        <p:spPr>
          <a:xfrm>
            <a:off x="262167" y="6093296"/>
            <a:ext cx="841428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dirty="0" smtClean="0"/>
              <a:t>By controlling bacterial cell growth and material production, we have developed industrial </a:t>
            </a:r>
            <a:r>
              <a:rPr lang="en-US" altLang="ja-JP" smtClean="0"/>
              <a:t>fermentation technology.</a:t>
            </a:r>
            <a:endParaRPr kumimoji="1" lang="ja-JP" altLang="en-US" dirty="0"/>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734" y="908719"/>
            <a:ext cx="7878708" cy="501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8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dirty="0" smtClean="0"/>
              <a:t>Formulation of metabolism in fermentation</a:t>
            </a:r>
            <a:endParaRPr kumimoji="1" lang="ja-JP" altLang="en-US" dirty="0"/>
          </a:p>
        </p:txBody>
      </p:sp>
      <p:sp>
        <p:nvSpPr>
          <p:cNvPr id="6" name="角丸四角形 5"/>
          <p:cNvSpPr/>
          <p:nvPr/>
        </p:nvSpPr>
        <p:spPr bwMode="auto">
          <a:xfrm>
            <a:off x="2843808" y="1412776"/>
            <a:ext cx="3384376" cy="1728192"/>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7" name="円/楕円 6"/>
          <p:cNvSpPr/>
          <p:nvPr/>
        </p:nvSpPr>
        <p:spPr bwMode="auto">
          <a:xfrm>
            <a:off x="3275856" y="2132856"/>
            <a:ext cx="360040" cy="360040"/>
          </a:xfrm>
          <a:prstGeom prst="ellipse">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8" name="円/楕円 7"/>
          <p:cNvSpPr/>
          <p:nvPr/>
        </p:nvSpPr>
        <p:spPr bwMode="auto">
          <a:xfrm>
            <a:off x="4211960" y="1628800"/>
            <a:ext cx="360040" cy="360040"/>
          </a:xfrm>
          <a:prstGeom prst="ellipse">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9" name="円/楕円 8"/>
          <p:cNvSpPr/>
          <p:nvPr/>
        </p:nvSpPr>
        <p:spPr bwMode="auto">
          <a:xfrm>
            <a:off x="4211960" y="2132856"/>
            <a:ext cx="360040" cy="360040"/>
          </a:xfrm>
          <a:prstGeom prst="ellipse">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0" name="円/楕円 9"/>
          <p:cNvSpPr/>
          <p:nvPr/>
        </p:nvSpPr>
        <p:spPr bwMode="auto">
          <a:xfrm>
            <a:off x="4211960" y="2636912"/>
            <a:ext cx="360040" cy="360040"/>
          </a:xfrm>
          <a:prstGeom prst="ellipse">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1" name="円/楕円 10"/>
          <p:cNvSpPr/>
          <p:nvPr/>
        </p:nvSpPr>
        <p:spPr bwMode="auto">
          <a:xfrm>
            <a:off x="5292080" y="1628800"/>
            <a:ext cx="360040" cy="360040"/>
          </a:xfrm>
          <a:prstGeom prst="ellipse">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2" name="円/楕円 11"/>
          <p:cNvSpPr/>
          <p:nvPr/>
        </p:nvSpPr>
        <p:spPr bwMode="auto">
          <a:xfrm>
            <a:off x="5292080" y="2132856"/>
            <a:ext cx="360040" cy="360040"/>
          </a:xfrm>
          <a:prstGeom prst="ellipse">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3" name="円/楕円 12"/>
          <p:cNvSpPr/>
          <p:nvPr/>
        </p:nvSpPr>
        <p:spPr bwMode="auto">
          <a:xfrm>
            <a:off x="5292080" y="2636912"/>
            <a:ext cx="360040" cy="360040"/>
          </a:xfrm>
          <a:prstGeom prst="ellipse">
            <a:avLst/>
          </a:prstGeom>
          <a:solidFill>
            <a:schemeClr val="accent1">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charset="-128"/>
            </a:endParaRPr>
          </a:p>
        </p:txBody>
      </p:sp>
      <p:sp>
        <p:nvSpPr>
          <p:cNvPr id="14" name="テキスト ボックス 13"/>
          <p:cNvSpPr txBox="1"/>
          <p:nvPr/>
        </p:nvSpPr>
        <p:spPr>
          <a:xfrm>
            <a:off x="683568" y="1988840"/>
            <a:ext cx="1556836" cy="646331"/>
          </a:xfrm>
          <a:prstGeom prst="rect">
            <a:avLst/>
          </a:prstGeom>
          <a:noFill/>
        </p:spPr>
        <p:txBody>
          <a:bodyPr wrap="none" rtlCol="0">
            <a:spAutoFit/>
          </a:bodyPr>
          <a:lstStyle/>
          <a:p>
            <a:r>
              <a:rPr kumimoji="1" lang="en-US" altLang="ja-JP" dirty="0" smtClean="0"/>
              <a:t>Substrate</a:t>
            </a:r>
          </a:p>
          <a:p>
            <a:r>
              <a:rPr lang="en-US" altLang="ja-JP" dirty="0" smtClean="0"/>
              <a:t>(ex. Glucose)</a:t>
            </a:r>
            <a:endParaRPr kumimoji="1" lang="ja-JP" altLang="en-US" dirty="0"/>
          </a:p>
        </p:txBody>
      </p:sp>
      <p:sp>
        <p:nvSpPr>
          <p:cNvPr id="15" name="テキスト ボックス 14"/>
          <p:cNvSpPr txBox="1"/>
          <p:nvPr/>
        </p:nvSpPr>
        <p:spPr>
          <a:xfrm>
            <a:off x="6804248" y="1628800"/>
            <a:ext cx="979755" cy="369332"/>
          </a:xfrm>
          <a:prstGeom prst="rect">
            <a:avLst/>
          </a:prstGeom>
          <a:noFill/>
        </p:spPr>
        <p:txBody>
          <a:bodyPr wrap="none" rtlCol="0">
            <a:spAutoFit/>
          </a:bodyPr>
          <a:lstStyle/>
          <a:p>
            <a:r>
              <a:rPr kumimoji="1" lang="en-US" altLang="ja-JP" dirty="0" smtClean="0"/>
              <a:t>Product</a:t>
            </a:r>
            <a:endParaRPr kumimoji="1" lang="ja-JP" altLang="en-US" dirty="0"/>
          </a:p>
        </p:txBody>
      </p:sp>
      <p:sp>
        <p:nvSpPr>
          <p:cNvPr id="16" name="テキスト ボックス 15"/>
          <p:cNvSpPr txBox="1"/>
          <p:nvPr/>
        </p:nvSpPr>
        <p:spPr>
          <a:xfrm>
            <a:off x="6804248" y="2132856"/>
            <a:ext cx="1300356" cy="369332"/>
          </a:xfrm>
          <a:prstGeom prst="rect">
            <a:avLst/>
          </a:prstGeom>
          <a:noFill/>
        </p:spPr>
        <p:txBody>
          <a:bodyPr wrap="none" rtlCol="0">
            <a:spAutoFit/>
          </a:bodyPr>
          <a:lstStyle/>
          <a:p>
            <a:r>
              <a:rPr kumimoji="1" lang="en-US" altLang="ja-JP" dirty="0" smtClean="0"/>
              <a:t>By-product</a:t>
            </a:r>
            <a:endParaRPr kumimoji="1" lang="ja-JP" altLang="en-US" dirty="0"/>
          </a:p>
        </p:txBody>
      </p:sp>
      <p:sp>
        <p:nvSpPr>
          <p:cNvPr id="17" name="テキスト ボックス 16"/>
          <p:cNvSpPr txBox="1"/>
          <p:nvPr/>
        </p:nvSpPr>
        <p:spPr>
          <a:xfrm>
            <a:off x="6804248" y="2627620"/>
            <a:ext cx="697627" cy="369332"/>
          </a:xfrm>
          <a:prstGeom prst="rect">
            <a:avLst/>
          </a:prstGeom>
          <a:noFill/>
        </p:spPr>
        <p:txBody>
          <a:bodyPr wrap="none" rtlCol="0">
            <a:spAutoFit/>
          </a:bodyPr>
          <a:lstStyle/>
          <a:p>
            <a:r>
              <a:rPr kumimoji="1" lang="en-US" altLang="ja-JP" dirty="0" smtClean="0"/>
              <a:t>Cells</a:t>
            </a:r>
            <a:endParaRPr kumimoji="1" lang="ja-JP" altLang="en-US" dirty="0"/>
          </a:p>
        </p:txBody>
      </p:sp>
      <p:cxnSp>
        <p:nvCxnSpPr>
          <p:cNvPr id="19" name="直線矢印コネクタ 18"/>
          <p:cNvCxnSpPr>
            <a:stCxn id="14" idx="3"/>
          </p:cNvCxnSpPr>
          <p:nvPr/>
        </p:nvCxnSpPr>
        <p:spPr bwMode="auto">
          <a:xfrm flipV="1">
            <a:off x="2240404" y="2312005"/>
            <a:ext cx="1035452" cy="1"/>
          </a:xfrm>
          <a:prstGeom prst="straightConnector1">
            <a:avLst/>
          </a:prstGeom>
          <a:ln>
            <a:prstDash val="dash"/>
            <a:headEnd type="none" w="med" len="med"/>
            <a:tailEnd type="arrow"/>
          </a:ln>
          <a:extLst/>
        </p:spPr>
        <p:style>
          <a:lnRef idx="3">
            <a:schemeClr val="accent2"/>
          </a:lnRef>
          <a:fillRef idx="0">
            <a:schemeClr val="accent2"/>
          </a:fillRef>
          <a:effectRef idx="2">
            <a:schemeClr val="accent2"/>
          </a:effectRef>
          <a:fontRef idx="minor">
            <a:schemeClr val="tx1"/>
          </a:fontRef>
        </p:style>
      </p:cxnSp>
      <p:cxnSp>
        <p:nvCxnSpPr>
          <p:cNvPr id="20" name="直線矢印コネクタ 19"/>
          <p:cNvCxnSpPr>
            <a:endCxn id="8" idx="3"/>
          </p:cNvCxnSpPr>
          <p:nvPr/>
        </p:nvCxnSpPr>
        <p:spPr bwMode="auto">
          <a:xfrm flipV="1">
            <a:off x="3635896" y="1936113"/>
            <a:ext cx="628791" cy="362071"/>
          </a:xfrm>
          <a:prstGeom prst="straightConnector1">
            <a:avLst/>
          </a:prstGeom>
          <a:ln>
            <a:prstDash val="dash"/>
            <a:headEnd type="none" w="med" len="med"/>
            <a:tailEnd type="arrow"/>
          </a:ln>
          <a:extLst/>
        </p:spPr>
        <p:style>
          <a:lnRef idx="3">
            <a:schemeClr val="accent2"/>
          </a:lnRef>
          <a:fillRef idx="0">
            <a:schemeClr val="accent2"/>
          </a:fillRef>
          <a:effectRef idx="2">
            <a:schemeClr val="accent2"/>
          </a:effectRef>
          <a:fontRef idx="minor">
            <a:schemeClr val="tx1"/>
          </a:fontRef>
        </p:style>
      </p:cxnSp>
      <p:cxnSp>
        <p:nvCxnSpPr>
          <p:cNvPr id="22" name="直線矢印コネクタ 21"/>
          <p:cNvCxnSpPr/>
          <p:nvPr/>
        </p:nvCxnSpPr>
        <p:spPr bwMode="auto">
          <a:xfrm>
            <a:off x="3635896" y="2317522"/>
            <a:ext cx="576064" cy="494764"/>
          </a:xfrm>
          <a:prstGeom prst="straightConnector1">
            <a:avLst/>
          </a:prstGeom>
          <a:ln>
            <a:prstDash val="dash"/>
            <a:headEnd type="none" w="med" len="med"/>
            <a:tailEnd type="arrow"/>
          </a:ln>
          <a:extLst/>
        </p:spPr>
        <p:style>
          <a:lnRef idx="3">
            <a:schemeClr val="accent2"/>
          </a:lnRef>
          <a:fillRef idx="0">
            <a:schemeClr val="accent2"/>
          </a:fillRef>
          <a:effectRef idx="2">
            <a:schemeClr val="accent2"/>
          </a:effectRef>
          <a:fontRef idx="minor">
            <a:schemeClr val="tx1"/>
          </a:fontRef>
        </p:style>
      </p:cxnSp>
      <p:cxnSp>
        <p:nvCxnSpPr>
          <p:cNvPr id="25" name="直線矢印コネクタ 24"/>
          <p:cNvCxnSpPr>
            <a:endCxn id="9" idx="2"/>
          </p:cNvCxnSpPr>
          <p:nvPr/>
        </p:nvCxnSpPr>
        <p:spPr bwMode="auto">
          <a:xfrm flipV="1">
            <a:off x="3635896" y="2312876"/>
            <a:ext cx="576064" cy="4646"/>
          </a:xfrm>
          <a:prstGeom prst="straightConnector1">
            <a:avLst/>
          </a:prstGeom>
          <a:ln>
            <a:prstDash val="dash"/>
            <a:headEnd type="none" w="med" len="med"/>
            <a:tailEnd type="arrow"/>
          </a:ln>
          <a:extLst/>
        </p:spPr>
        <p:style>
          <a:lnRef idx="3">
            <a:schemeClr val="accent2"/>
          </a:lnRef>
          <a:fillRef idx="0">
            <a:schemeClr val="accent2"/>
          </a:fillRef>
          <a:effectRef idx="2">
            <a:schemeClr val="accent2"/>
          </a:effectRef>
          <a:fontRef idx="minor">
            <a:schemeClr val="tx1"/>
          </a:fontRef>
        </p:style>
      </p:cxnSp>
      <p:cxnSp>
        <p:nvCxnSpPr>
          <p:cNvPr id="28" name="直線矢印コネクタ 27"/>
          <p:cNvCxnSpPr/>
          <p:nvPr/>
        </p:nvCxnSpPr>
        <p:spPr bwMode="auto">
          <a:xfrm>
            <a:off x="4572000" y="1808822"/>
            <a:ext cx="720080" cy="4644"/>
          </a:xfrm>
          <a:prstGeom prst="straightConnector1">
            <a:avLst/>
          </a:prstGeom>
          <a:ln>
            <a:prstDash val="dash"/>
            <a:headEnd type="none" w="med" len="med"/>
            <a:tailEnd type="arrow"/>
          </a:ln>
          <a:extLst/>
        </p:spPr>
        <p:style>
          <a:lnRef idx="3">
            <a:schemeClr val="accent2"/>
          </a:lnRef>
          <a:fillRef idx="0">
            <a:schemeClr val="accent2"/>
          </a:fillRef>
          <a:effectRef idx="2">
            <a:schemeClr val="accent2"/>
          </a:effectRef>
          <a:fontRef idx="minor">
            <a:schemeClr val="tx1"/>
          </a:fontRef>
        </p:style>
      </p:cxnSp>
      <p:cxnSp>
        <p:nvCxnSpPr>
          <p:cNvPr id="30" name="直線矢印コネクタ 29"/>
          <p:cNvCxnSpPr>
            <a:endCxn id="12" idx="2"/>
          </p:cNvCxnSpPr>
          <p:nvPr/>
        </p:nvCxnSpPr>
        <p:spPr bwMode="auto">
          <a:xfrm>
            <a:off x="4572000" y="1813466"/>
            <a:ext cx="720080" cy="499410"/>
          </a:xfrm>
          <a:prstGeom prst="straightConnector1">
            <a:avLst/>
          </a:prstGeom>
          <a:ln>
            <a:prstDash val="dash"/>
            <a:headEnd type="none" w="med" len="med"/>
            <a:tailEnd type="arrow"/>
          </a:ln>
          <a:extLst/>
        </p:spPr>
        <p:style>
          <a:lnRef idx="3">
            <a:schemeClr val="accent2"/>
          </a:lnRef>
          <a:fillRef idx="0">
            <a:schemeClr val="accent2"/>
          </a:fillRef>
          <a:effectRef idx="2">
            <a:schemeClr val="accent2"/>
          </a:effectRef>
          <a:fontRef idx="minor">
            <a:schemeClr val="tx1"/>
          </a:fontRef>
        </p:style>
      </p:cxnSp>
      <p:cxnSp>
        <p:nvCxnSpPr>
          <p:cNvPr id="33" name="直線矢印コネクタ 32"/>
          <p:cNvCxnSpPr>
            <a:endCxn id="11" idx="2"/>
          </p:cNvCxnSpPr>
          <p:nvPr/>
        </p:nvCxnSpPr>
        <p:spPr bwMode="auto">
          <a:xfrm flipV="1">
            <a:off x="4572000" y="1808820"/>
            <a:ext cx="720080" cy="508704"/>
          </a:xfrm>
          <a:prstGeom prst="straightConnector1">
            <a:avLst/>
          </a:prstGeom>
          <a:ln>
            <a:prstDash val="dash"/>
            <a:headEnd type="none" w="med" len="med"/>
            <a:tailEnd type="arrow"/>
          </a:ln>
          <a:extLst/>
        </p:spPr>
        <p:style>
          <a:lnRef idx="3">
            <a:schemeClr val="accent2"/>
          </a:lnRef>
          <a:fillRef idx="0">
            <a:schemeClr val="accent2"/>
          </a:fillRef>
          <a:effectRef idx="2">
            <a:schemeClr val="accent2"/>
          </a:effectRef>
          <a:fontRef idx="minor">
            <a:schemeClr val="tx1"/>
          </a:fontRef>
        </p:style>
      </p:cxnSp>
      <p:cxnSp>
        <p:nvCxnSpPr>
          <p:cNvPr id="36" name="直線矢印コネクタ 35"/>
          <p:cNvCxnSpPr/>
          <p:nvPr/>
        </p:nvCxnSpPr>
        <p:spPr bwMode="auto">
          <a:xfrm>
            <a:off x="4572000" y="2317523"/>
            <a:ext cx="720080" cy="494763"/>
          </a:xfrm>
          <a:prstGeom prst="straightConnector1">
            <a:avLst/>
          </a:prstGeom>
          <a:ln>
            <a:prstDash val="dash"/>
            <a:headEnd type="none" w="med" len="med"/>
            <a:tailEnd type="arrow"/>
          </a:ln>
          <a:extLst/>
        </p:spPr>
        <p:style>
          <a:lnRef idx="3">
            <a:schemeClr val="accent2"/>
          </a:lnRef>
          <a:fillRef idx="0">
            <a:schemeClr val="accent2"/>
          </a:fillRef>
          <a:effectRef idx="2">
            <a:schemeClr val="accent2"/>
          </a:effectRef>
          <a:fontRef idx="minor">
            <a:schemeClr val="tx1"/>
          </a:fontRef>
        </p:style>
      </p:cxnSp>
      <p:cxnSp>
        <p:nvCxnSpPr>
          <p:cNvPr id="39" name="直線矢印コネクタ 38"/>
          <p:cNvCxnSpPr/>
          <p:nvPr/>
        </p:nvCxnSpPr>
        <p:spPr bwMode="auto">
          <a:xfrm flipV="1">
            <a:off x="4572000" y="2812286"/>
            <a:ext cx="720080" cy="1"/>
          </a:xfrm>
          <a:prstGeom prst="straightConnector1">
            <a:avLst/>
          </a:prstGeom>
          <a:ln>
            <a:prstDash val="dash"/>
            <a:headEnd type="none" w="med" len="med"/>
            <a:tailEnd type="arrow"/>
          </a:ln>
          <a:extLst/>
        </p:spPr>
        <p:style>
          <a:lnRef idx="3">
            <a:schemeClr val="accent2"/>
          </a:lnRef>
          <a:fillRef idx="0">
            <a:schemeClr val="accent2"/>
          </a:fillRef>
          <a:effectRef idx="2">
            <a:schemeClr val="accent2"/>
          </a:effectRef>
          <a:fontRef idx="minor">
            <a:schemeClr val="tx1"/>
          </a:fontRef>
        </p:style>
      </p:cxnSp>
      <p:cxnSp>
        <p:nvCxnSpPr>
          <p:cNvPr id="48" name="直線矢印コネクタ 47"/>
          <p:cNvCxnSpPr/>
          <p:nvPr/>
        </p:nvCxnSpPr>
        <p:spPr bwMode="auto">
          <a:xfrm flipV="1">
            <a:off x="4572000" y="2317524"/>
            <a:ext cx="720080" cy="1"/>
          </a:xfrm>
          <a:prstGeom prst="straightConnector1">
            <a:avLst/>
          </a:prstGeom>
          <a:ln>
            <a:prstDash val="dash"/>
            <a:headEnd type="none" w="med" len="med"/>
            <a:tailEnd type="arrow"/>
          </a:ln>
          <a:extLst/>
        </p:spPr>
        <p:style>
          <a:lnRef idx="3">
            <a:schemeClr val="accent2"/>
          </a:lnRef>
          <a:fillRef idx="0">
            <a:schemeClr val="accent2"/>
          </a:fillRef>
          <a:effectRef idx="2">
            <a:schemeClr val="accent2"/>
          </a:effectRef>
          <a:fontRef idx="minor">
            <a:schemeClr val="tx1"/>
          </a:fontRef>
        </p:style>
      </p:cxnSp>
      <p:cxnSp>
        <p:nvCxnSpPr>
          <p:cNvPr id="49" name="直線矢印コネクタ 48"/>
          <p:cNvCxnSpPr/>
          <p:nvPr/>
        </p:nvCxnSpPr>
        <p:spPr bwMode="auto">
          <a:xfrm flipV="1">
            <a:off x="5652120" y="1801659"/>
            <a:ext cx="1008112" cy="2"/>
          </a:xfrm>
          <a:prstGeom prst="straightConnector1">
            <a:avLst/>
          </a:prstGeom>
          <a:ln>
            <a:prstDash val="dash"/>
            <a:headEnd type="none" w="med" len="med"/>
            <a:tailEnd type="arrow"/>
          </a:ln>
          <a:extLst/>
        </p:spPr>
        <p:style>
          <a:lnRef idx="3">
            <a:schemeClr val="accent2"/>
          </a:lnRef>
          <a:fillRef idx="0">
            <a:schemeClr val="accent2"/>
          </a:fillRef>
          <a:effectRef idx="2">
            <a:schemeClr val="accent2"/>
          </a:effectRef>
          <a:fontRef idx="minor">
            <a:schemeClr val="tx1"/>
          </a:fontRef>
        </p:style>
      </p:cxnSp>
      <p:cxnSp>
        <p:nvCxnSpPr>
          <p:cNvPr id="51" name="直線矢印コネクタ 50"/>
          <p:cNvCxnSpPr/>
          <p:nvPr/>
        </p:nvCxnSpPr>
        <p:spPr bwMode="auto">
          <a:xfrm flipV="1">
            <a:off x="5656878" y="2315080"/>
            <a:ext cx="1008112" cy="2"/>
          </a:xfrm>
          <a:prstGeom prst="straightConnector1">
            <a:avLst/>
          </a:prstGeom>
          <a:ln>
            <a:prstDash val="dash"/>
            <a:headEnd type="none" w="med" len="med"/>
            <a:tailEnd type="arrow"/>
          </a:ln>
          <a:extLst/>
        </p:spPr>
        <p:style>
          <a:lnRef idx="3">
            <a:schemeClr val="accent2"/>
          </a:lnRef>
          <a:fillRef idx="0">
            <a:schemeClr val="accent2"/>
          </a:fillRef>
          <a:effectRef idx="2">
            <a:schemeClr val="accent2"/>
          </a:effectRef>
          <a:fontRef idx="minor">
            <a:schemeClr val="tx1"/>
          </a:fontRef>
        </p:style>
      </p:cxnSp>
      <p:cxnSp>
        <p:nvCxnSpPr>
          <p:cNvPr id="52" name="直線矢印コネクタ 51"/>
          <p:cNvCxnSpPr/>
          <p:nvPr/>
        </p:nvCxnSpPr>
        <p:spPr bwMode="auto">
          <a:xfrm flipV="1">
            <a:off x="5652120" y="2780928"/>
            <a:ext cx="1008112" cy="2"/>
          </a:xfrm>
          <a:prstGeom prst="straightConnector1">
            <a:avLst/>
          </a:prstGeom>
          <a:ln>
            <a:prstDash val="dash"/>
            <a:headEnd type="none" w="med" len="med"/>
            <a:tailEnd type="arrow"/>
          </a:ln>
          <a:extLst/>
        </p:spPr>
        <p:style>
          <a:lnRef idx="3">
            <a:schemeClr val="accent2"/>
          </a:lnRef>
          <a:fillRef idx="0">
            <a:schemeClr val="accent2"/>
          </a:fillRef>
          <a:effectRef idx="2">
            <a:schemeClr val="accent2"/>
          </a:effectRef>
          <a:fontRef idx="minor">
            <a:schemeClr val="tx1"/>
          </a:fontRef>
        </p:style>
      </p:cxnSp>
      <p:sp>
        <p:nvSpPr>
          <p:cNvPr id="54" name="テキスト ボックス 53"/>
          <p:cNvSpPr txBox="1"/>
          <p:nvPr/>
        </p:nvSpPr>
        <p:spPr>
          <a:xfrm>
            <a:off x="1612260" y="3501008"/>
            <a:ext cx="584006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kumimoji="1" lang="en-US" altLang="ja-JP" dirty="0" smtClean="0"/>
              <a:t>Stoichiometry for cells in aerobic fermentation condition</a:t>
            </a:r>
            <a:endParaRPr kumimoji="1" lang="ja-JP" altLang="en-US" dirty="0"/>
          </a:p>
        </p:txBody>
      </p:sp>
      <p:sp>
        <p:nvSpPr>
          <p:cNvPr id="56" name="テキスト ボックス 55"/>
          <p:cNvSpPr txBox="1"/>
          <p:nvPr/>
        </p:nvSpPr>
        <p:spPr>
          <a:xfrm>
            <a:off x="1907704" y="836712"/>
            <a:ext cx="508344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kumimoji="1" lang="en-US" altLang="ja-JP" dirty="0" smtClean="0"/>
              <a:t>General concept of metabolism in  fermentation</a:t>
            </a:r>
            <a:endParaRPr kumimoji="1" lang="ja-JP" altLang="en-US" dirty="0"/>
          </a:p>
        </p:txBody>
      </p:sp>
      <mc:AlternateContent xmlns:mc="http://schemas.openxmlformats.org/markup-compatibility/2006" xmlns:a14="http://schemas.microsoft.com/office/drawing/2010/main">
        <mc:Choice Requires="a14">
          <p:sp>
            <p:nvSpPr>
              <p:cNvPr id="2" name="テキスト ボックス 1"/>
              <p:cNvSpPr txBox="1"/>
              <p:nvPr/>
            </p:nvSpPr>
            <p:spPr>
              <a:xfrm>
                <a:off x="1307827" y="4005064"/>
                <a:ext cx="6792565"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𝐵𝑖𝑜𝑚𝑎𝑠𝑠</m:t>
                      </m:r>
                      <m:r>
                        <a:rPr kumimoji="1" lang="en-US" altLang="ja-JP" b="0" i="1" smtClean="0">
                          <a:latin typeface="Cambria Math"/>
                        </a:rPr>
                        <m:t> </m:t>
                      </m:r>
                      <m:r>
                        <a:rPr kumimoji="1" lang="en-US" altLang="ja-JP" b="0" i="1" smtClean="0">
                          <a:latin typeface="Cambria Math"/>
                        </a:rPr>
                        <m:t>𝑓𝑜𝑟𝑚𝑎𝑡𝑖𝑜𝑛</m:t>
                      </m:r>
                      <m:r>
                        <a:rPr kumimoji="1" lang="en-US" altLang="ja-JP" i="1" smtClean="0">
                          <a:latin typeface="Cambria Math"/>
                        </a:rPr>
                        <m:t>=</m:t>
                      </m:r>
                      <m:nary>
                        <m:naryPr>
                          <m:chr m:val="∑"/>
                          <m:subHide m:val="on"/>
                          <m:supHide m:val="on"/>
                          <m:ctrlPr>
                            <a:rPr kumimoji="1" lang="en-US" altLang="ja-JP" i="1" smtClean="0">
                              <a:latin typeface="Cambria Math"/>
                            </a:rPr>
                          </m:ctrlPr>
                        </m:naryPr>
                        <m:sub/>
                        <m:sup/>
                        <m:e>
                          <m:r>
                            <a:rPr kumimoji="1" lang="en-US" altLang="ja-JP" b="0" i="1" smtClean="0">
                              <a:latin typeface="Cambria Math"/>
                            </a:rPr>
                            <m:t>𝑝𝑟𝑒𝑐𝑢𝑟𝑠𝑜𝑟</m:t>
                          </m:r>
                        </m:e>
                      </m:nary>
                      <m:r>
                        <a:rPr kumimoji="1" lang="en-US" altLang="ja-JP" b="0" i="1" smtClean="0">
                          <a:latin typeface="Cambria Math"/>
                        </a:rPr>
                        <m:t>+</m:t>
                      </m:r>
                      <m:nary>
                        <m:naryPr>
                          <m:chr m:val="∑"/>
                          <m:subHide m:val="on"/>
                          <m:supHide m:val="on"/>
                          <m:ctrlPr>
                            <a:rPr kumimoji="1" lang="en-US" altLang="ja-JP" b="0" i="1" smtClean="0">
                              <a:latin typeface="Cambria Math"/>
                            </a:rPr>
                          </m:ctrlPr>
                        </m:naryPr>
                        <m:sub/>
                        <m:sup/>
                        <m:e>
                          <m:r>
                            <a:rPr kumimoji="1" lang="en-US" altLang="ja-JP" b="0" i="1" smtClean="0">
                              <a:latin typeface="Cambria Math"/>
                            </a:rPr>
                            <m:t>𝑒𝑛𝑒𝑟𝑔𝑦</m:t>
                          </m:r>
                        </m:e>
                      </m:nary>
                      <m:r>
                        <a:rPr kumimoji="1" lang="en-US" altLang="ja-JP" b="0" i="1" smtClean="0">
                          <a:latin typeface="Cambria Math"/>
                        </a:rPr>
                        <m:t>+ </m:t>
                      </m:r>
                      <m:nary>
                        <m:naryPr>
                          <m:chr m:val="∑"/>
                          <m:subHide m:val="on"/>
                          <m:supHide m:val="on"/>
                          <m:ctrlPr>
                            <a:rPr kumimoji="1" lang="en-US" altLang="ja-JP" b="0" i="1" smtClean="0">
                              <a:latin typeface="Cambria Math"/>
                            </a:rPr>
                          </m:ctrlPr>
                        </m:naryPr>
                        <m:sub/>
                        <m:sup/>
                        <m:e>
                          <m:r>
                            <a:rPr kumimoji="1" lang="en-US" altLang="ja-JP" b="0" i="1" smtClean="0">
                              <a:latin typeface="Cambria Math"/>
                            </a:rPr>
                            <m:t>𝑜𝑥𝑦𝑔𝑒𝑛</m:t>
                          </m:r>
                        </m:e>
                      </m:nary>
                    </m:oMath>
                  </m:oMathPara>
                </a14:m>
                <a:endParaRPr kumimoji="1" lang="ja-JP" altLang="en-US"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307827" y="4005064"/>
                <a:ext cx="6792565" cy="763094"/>
              </a:xfrm>
              <a:prstGeom prst="rect">
                <a:avLst/>
              </a:prstGeom>
              <a:blipFill rotWithShape="1">
                <a:blip r:embed="rId3"/>
                <a:stretch>
                  <a:fillRect/>
                </a:stretch>
              </a:blipFill>
            </p:spPr>
            <p:txBody>
              <a:bodyPr/>
              <a:lstStyle/>
              <a:p>
                <a:r>
                  <a:rPr lang="ja-JP" altLang="en-US">
                    <a:noFill/>
                  </a:rPr>
                  <a:t> </a:t>
                </a:r>
              </a:p>
            </p:txBody>
          </p:sp>
        </mc:Fallback>
      </mc:AlternateContent>
      <p:sp>
        <p:nvSpPr>
          <p:cNvPr id="3" name="テキスト ボックス 2"/>
          <p:cNvSpPr txBox="1"/>
          <p:nvPr/>
        </p:nvSpPr>
        <p:spPr>
          <a:xfrm>
            <a:off x="251521" y="5036983"/>
            <a:ext cx="878497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itchFamily="34" charset="0"/>
              <a:buChar char="•"/>
            </a:pPr>
            <a:r>
              <a:rPr kumimoji="1" lang="en-US" altLang="ja-JP" dirty="0" smtClean="0"/>
              <a:t>Protein, DNA, RNA, lipid, </a:t>
            </a:r>
            <a:r>
              <a:rPr kumimoji="1" lang="en-US" altLang="ja-JP" dirty="0" err="1" smtClean="0"/>
              <a:t>murein</a:t>
            </a:r>
            <a:r>
              <a:rPr kumimoji="1" lang="en-US" altLang="ja-JP" dirty="0" smtClean="0"/>
              <a:t> and glycogen are necessary for biomass formation. </a:t>
            </a:r>
            <a:r>
              <a:rPr lang="en-US" altLang="ja-JP" dirty="0" smtClean="0"/>
              <a:t>These molecules are provided through metabolic reactions. </a:t>
            </a:r>
          </a:p>
          <a:p>
            <a:pPr marL="285750" indent="-285750">
              <a:buFont typeface="Arial" pitchFamily="34" charset="0"/>
              <a:buChar char="•"/>
            </a:pPr>
            <a:r>
              <a:rPr kumimoji="1" lang="en-US" altLang="ja-JP" dirty="0" smtClean="0"/>
              <a:t>Energy molecule (ATP, NAD(P)H) are provided through metabolic reactions and respiration.</a:t>
            </a:r>
            <a:endParaRPr kumimoji="1" lang="ja-JP" altLang="en-US" dirty="0"/>
          </a:p>
        </p:txBody>
      </p:sp>
    </p:spTree>
    <p:extLst>
      <p:ext uri="{BB962C8B-B14F-4D97-AF65-F5344CB8AC3E}">
        <p14:creationId xmlns:p14="http://schemas.microsoft.com/office/powerpoint/2010/main" val="2954468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Amino acid fermentation by </a:t>
            </a:r>
            <a:r>
              <a:rPr kumimoji="1" lang="en-US" altLang="ja-JP" i="1" dirty="0" smtClean="0"/>
              <a:t>E. coli</a:t>
            </a:r>
            <a:endParaRPr kumimoji="1" lang="ja-JP" altLang="en-US" i="1" dirty="0"/>
          </a:p>
        </p:txBody>
      </p:sp>
      <p:sp>
        <p:nvSpPr>
          <p:cNvPr id="5" name="円/楕円 4"/>
          <p:cNvSpPr/>
          <p:nvPr/>
        </p:nvSpPr>
        <p:spPr>
          <a:xfrm>
            <a:off x="3762646" y="3240727"/>
            <a:ext cx="1601442" cy="1628433"/>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6" name="下矢印 5"/>
          <p:cNvSpPr/>
          <p:nvPr/>
        </p:nvSpPr>
        <p:spPr>
          <a:xfrm rot="16200000">
            <a:off x="6451446" y="4183599"/>
            <a:ext cx="342774" cy="504056"/>
          </a:xfrm>
          <a:prstGeom prst="downArrow">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7" name="テキスト ボックス 6"/>
          <p:cNvSpPr txBox="1"/>
          <p:nvPr/>
        </p:nvSpPr>
        <p:spPr>
          <a:xfrm>
            <a:off x="6948264" y="4250961"/>
            <a:ext cx="17961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err="1" smtClean="0">
                <a:ln>
                  <a:noFill/>
                </a:ln>
                <a:solidFill>
                  <a:sysClr val="windowText" lastClr="000000"/>
                </a:solidFill>
                <a:effectLst/>
                <a:uLnTx/>
                <a:uFillTx/>
              </a:rPr>
              <a:t>Glu</a:t>
            </a:r>
            <a:r>
              <a:rPr kumimoji="1" lang="en-US" altLang="ja-JP" sz="1800" b="0" i="0" u="none" strike="noStrike" kern="0" cap="none" spc="0" normalizeH="0" baseline="0" noProof="0" dirty="0" smtClean="0">
                <a:ln>
                  <a:noFill/>
                </a:ln>
                <a:solidFill>
                  <a:sysClr val="windowText" lastClr="000000"/>
                </a:solidFill>
                <a:effectLst/>
                <a:uLnTx/>
                <a:uFillTx/>
              </a:rPr>
              <a:t>, </a:t>
            </a:r>
            <a:r>
              <a:rPr kumimoji="1" lang="en-US" altLang="ja-JP" sz="1800" b="0" i="0" u="none" strike="noStrike" kern="0" cap="none" spc="0" normalizeH="0" baseline="0" noProof="0" dirty="0" err="1" smtClean="0">
                <a:ln>
                  <a:noFill/>
                </a:ln>
                <a:solidFill>
                  <a:sysClr val="windowText" lastClr="000000"/>
                </a:solidFill>
                <a:effectLst/>
                <a:uLnTx/>
                <a:uFillTx/>
              </a:rPr>
              <a:t>Gln</a:t>
            </a:r>
            <a:r>
              <a:rPr kumimoji="1" lang="en-US" altLang="ja-JP" sz="1800" b="0" i="0" u="none" strike="noStrike" kern="0" cap="none" spc="0" normalizeH="0" baseline="0" noProof="0" dirty="0" smtClean="0">
                <a:ln>
                  <a:noFill/>
                </a:ln>
                <a:solidFill>
                  <a:sysClr val="windowText" lastClr="000000"/>
                </a:solidFill>
                <a:effectLst/>
                <a:uLnTx/>
                <a:uFillTx/>
              </a:rPr>
              <a:t>, </a:t>
            </a:r>
            <a:r>
              <a:rPr kumimoji="1" lang="en-US" altLang="ja-JP" sz="1800" b="0" i="0" u="none" strike="noStrike" kern="0" cap="none" spc="0" normalizeH="0" baseline="0" noProof="0" dirty="0" err="1" smtClean="0">
                <a:ln>
                  <a:noFill/>
                </a:ln>
                <a:solidFill>
                  <a:sysClr val="windowText" lastClr="000000"/>
                </a:solidFill>
                <a:effectLst/>
                <a:uLnTx/>
                <a:uFillTx/>
              </a:rPr>
              <a:t>Arg</a:t>
            </a:r>
            <a:r>
              <a:rPr kumimoji="1" lang="en-US" altLang="ja-JP" sz="1800" b="0" i="0" u="none" strike="noStrike" kern="0" cap="none" spc="0" normalizeH="0" baseline="0" noProof="0" dirty="0" smtClean="0">
                <a:ln>
                  <a:noFill/>
                </a:ln>
                <a:solidFill>
                  <a:sysClr val="windowText" lastClr="000000"/>
                </a:solidFill>
                <a:effectLst/>
                <a:uLnTx/>
                <a:uFillTx/>
              </a:rPr>
              <a:t>, Pro</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8" name="下矢印 7"/>
          <p:cNvSpPr/>
          <p:nvPr/>
        </p:nvSpPr>
        <p:spPr>
          <a:xfrm rot="5400000">
            <a:off x="2389109" y="3189881"/>
            <a:ext cx="342774" cy="504056"/>
          </a:xfrm>
          <a:prstGeom prst="downArrow">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9" name="テキスト ボックス 8"/>
          <p:cNvSpPr txBox="1"/>
          <p:nvPr/>
        </p:nvSpPr>
        <p:spPr>
          <a:xfrm>
            <a:off x="326522" y="3146484"/>
            <a:ext cx="1780872"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Asp, </a:t>
            </a:r>
            <a:r>
              <a:rPr kumimoji="1" lang="en-US" altLang="ja-JP" sz="1800" b="0" i="0" u="none" strike="noStrike" kern="0" cap="none" spc="0" normalizeH="0" baseline="0" noProof="0" dirty="0" err="1" smtClean="0">
                <a:ln>
                  <a:noFill/>
                </a:ln>
                <a:solidFill>
                  <a:sysClr val="windowText" lastClr="000000"/>
                </a:solidFill>
                <a:effectLst/>
                <a:uLnTx/>
                <a:uFillTx/>
              </a:rPr>
              <a:t>Asn</a:t>
            </a:r>
            <a:r>
              <a:rPr kumimoji="1" lang="en-US" altLang="ja-JP" sz="1800" b="0" i="0" u="none" strike="noStrike" kern="0" cap="none" spc="0" normalizeH="0" baseline="0" noProof="0" dirty="0" smtClean="0">
                <a:ln>
                  <a:noFill/>
                </a:ln>
                <a:solidFill>
                  <a:sysClr val="windowText" lastClr="000000"/>
                </a:solidFill>
                <a:effectLst/>
                <a:uLnTx/>
                <a:uFillTx/>
              </a:rPr>
              <a:t>, </a:t>
            </a:r>
            <a:r>
              <a:rPr kumimoji="1" lang="en-US" altLang="ja-JP" sz="1800" b="0" i="0" u="none" strike="noStrike" kern="0" cap="none" spc="0" normalizeH="0" baseline="0" noProof="0" dirty="0" err="1" smtClean="0">
                <a:ln>
                  <a:noFill/>
                </a:ln>
                <a:solidFill>
                  <a:sysClr val="windowText" lastClr="000000"/>
                </a:solidFill>
                <a:effectLst/>
                <a:uLnTx/>
                <a:uFillTx/>
              </a:rPr>
              <a:t>Thr</a:t>
            </a:r>
            <a:r>
              <a:rPr kumimoji="1" lang="en-US" altLang="ja-JP" sz="1800" b="0" i="0" u="none" strike="noStrike" kern="0" cap="none" spc="0" normalizeH="0" baseline="0" noProof="0" dirty="0" smtClean="0">
                <a:ln>
                  <a:noFill/>
                </a:ln>
                <a:solidFill>
                  <a:sysClr val="windowText" lastClr="000000"/>
                </a:solidFill>
                <a:effectLst/>
                <a:uLnTx/>
                <a:uFillTx/>
              </a:rPr>
              <a:t>, Lys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err="1" smtClean="0">
                <a:ln>
                  <a:noFill/>
                </a:ln>
                <a:solidFill>
                  <a:sysClr val="windowText" lastClr="000000"/>
                </a:solidFill>
                <a:effectLst/>
                <a:uLnTx/>
                <a:uFillTx/>
              </a:rPr>
              <a:t>Ser</a:t>
            </a:r>
            <a:r>
              <a:rPr kumimoji="0" lang="en-US" altLang="ja-JP" sz="1800" b="0" i="0" u="none" strike="noStrike" kern="0" cap="none" spc="0" normalizeH="0" baseline="0" noProof="0" dirty="0" smtClean="0">
                <a:ln>
                  <a:noFill/>
                </a:ln>
                <a:solidFill>
                  <a:sysClr val="windowText" lastClr="000000"/>
                </a:solidFill>
                <a:effectLst/>
                <a:uLnTx/>
                <a:uFillTx/>
              </a:rPr>
              <a:t>, </a:t>
            </a:r>
            <a:r>
              <a:rPr kumimoji="0" lang="en-US" altLang="ja-JP" sz="1800" b="0" i="0" u="none" strike="noStrike" kern="0" cap="none" spc="0" normalizeH="0" baseline="0" noProof="0" dirty="0" err="1" smtClean="0">
                <a:ln>
                  <a:noFill/>
                </a:ln>
                <a:solidFill>
                  <a:sysClr val="windowText" lastClr="000000"/>
                </a:solidFill>
                <a:effectLst/>
                <a:uLnTx/>
                <a:uFillTx/>
              </a:rPr>
              <a:t>Gly</a:t>
            </a:r>
            <a:r>
              <a:rPr kumimoji="0" lang="en-US" altLang="ja-JP" sz="1800" b="0" i="0" u="none" strike="noStrike" kern="0" cap="none" spc="0" normalizeH="0" baseline="0" noProof="0" dirty="0" smtClean="0">
                <a:ln>
                  <a:noFill/>
                </a:ln>
                <a:solidFill>
                  <a:sysClr val="windowText" lastClr="000000"/>
                </a:solidFill>
                <a:effectLst/>
                <a:uLnTx/>
                <a:uFillTx/>
              </a:rPr>
              <a:t>, </a:t>
            </a:r>
            <a:r>
              <a:rPr kumimoji="0" lang="en-US" altLang="ja-JP" sz="1800" b="0" i="0" u="none" strike="noStrike" kern="0" cap="none" spc="0" normalizeH="0" baseline="0" noProof="0" dirty="0" err="1" smtClean="0">
                <a:ln>
                  <a:noFill/>
                </a:ln>
                <a:solidFill>
                  <a:sysClr val="windowText" lastClr="000000"/>
                </a:solidFill>
                <a:effectLst/>
                <a:uLnTx/>
                <a:uFillTx/>
              </a:rPr>
              <a:t>Cys</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0" name="下矢印 9"/>
          <p:cNvSpPr/>
          <p:nvPr/>
        </p:nvSpPr>
        <p:spPr>
          <a:xfrm rot="5400000">
            <a:off x="3591259" y="1971058"/>
            <a:ext cx="342774" cy="504056"/>
          </a:xfrm>
          <a:prstGeom prst="downArrow">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11" name="テキスト ボックス 10"/>
          <p:cNvSpPr txBox="1"/>
          <p:nvPr/>
        </p:nvSpPr>
        <p:spPr>
          <a:xfrm>
            <a:off x="2079898" y="2060848"/>
            <a:ext cx="124906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Val, </a:t>
            </a:r>
            <a:r>
              <a:rPr kumimoji="1" lang="en-US" altLang="ja-JP" sz="1800" b="0" i="0" u="none" strike="noStrike" kern="0" cap="none" spc="0" normalizeH="0" baseline="0" noProof="0" dirty="0" err="1" smtClean="0">
                <a:ln>
                  <a:noFill/>
                </a:ln>
                <a:solidFill>
                  <a:sysClr val="windowText" lastClr="000000"/>
                </a:solidFill>
                <a:effectLst/>
                <a:uLnTx/>
                <a:uFillTx/>
              </a:rPr>
              <a:t>Leu</a:t>
            </a:r>
            <a:r>
              <a:rPr kumimoji="1" lang="en-US" altLang="ja-JP" sz="1800" b="0" i="0" u="none" strike="noStrike" kern="0" cap="none" spc="0" normalizeH="0" baseline="0" noProof="0" dirty="0" smtClean="0">
                <a:ln>
                  <a:noFill/>
                </a:ln>
                <a:solidFill>
                  <a:sysClr val="windowText" lastClr="000000"/>
                </a:solidFill>
                <a:effectLst/>
                <a:uLnTx/>
                <a:uFillTx/>
              </a:rPr>
              <a:t>, Ile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2" name="テキスト ボックス 11"/>
          <p:cNvSpPr txBox="1"/>
          <p:nvPr/>
        </p:nvSpPr>
        <p:spPr>
          <a:xfrm>
            <a:off x="3296259" y="3713327"/>
            <a:ext cx="843693"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Malate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13" name="テキスト ボックス 12"/>
          <p:cNvSpPr txBox="1"/>
          <p:nvPr/>
        </p:nvSpPr>
        <p:spPr>
          <a:xfrm>
            <a:off x="281723" y="6033482"/>
            <a:ext cx="8610757"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Regulation of carbon flux into TCA cycle is important for cell growth control and amino</a:t>
            </a:r>
            <a:r>
              <a:rPr kumimoji="1" lang="en-US" altLang="ja-JP" sz="2000" b="0" i="0" u="none" strike="noStrike" kern="0" cap="none" spc="0" normalizeH="0" noProof="0" dirty="0" smtClean="0">
                <a:ln>
                  <a:noFill/>
                </a:ln>
                <a:solidFill>
                  <a:sysClr val="windowText" lastClr="000000"/>
                </a:solidFill>
                <a:effectLst/>
                <a:uLnTx/>
                <a:uFillTx/>
                <a:latin typeface="Calibri"/>
                <a:ea typeface="ＭＳ Ｐゴシック"/>
                <a:cs typeface="+mn-cs"/>
              </a:rPr>
              <a:t> acid fermentation.</a:t>
            </a:r>
            <a:endParaRPr kumimoji="1"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sp>
        <p:nvSpPr>
          <p:cNvPr id="14" name="テキスト ボックス 13"/>
          <p:cNvSpPr txBox="1"/>
          <p:nvPr/>
        </p:nvSpPr>
        <p:spPr>
          <a:xfrm>
            <a:off x="4103948" y="764704"/>
            <a:ext cx="92813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Glucose</a:t>
            </a:r>
            <a:endParaRPr kumimoji="1" lang="ja-JP" altLang="en-US" sz="1800" b="0" i="0" u="none" strike="noStrike" kern="0" cap="none" spc="0" normalizeH="0" baseline="0" noProof="0" dirty="0">
              <a:ln>
                <a:noFill/>
              </a:ln>
              <a:solidFill>
                <a:sysClr val="windowText" lastClr="000000"/>
              </a:solidFill>
              <a:effectLst/>
              <a:uLnTx/>
              <a:uFillTx/>
            </a:endParaRPr>
          </a:p>
        </p:txBody>
      </p:sp>
      <p:cxnSp>
        <p:nvCxnSpPr>
          <p:cNvPr id="15" name="直線矢印コネクタ 14"/>
          <p:cNvCxnSpPr/>
          <p:nvPr/>
        </p:nvCxnSpPr>
        <p:spPr>
          <a:xfrm>
            <a:off x="4557010" y="1134036"/>
            <a:ext cx="0" cy="278740"/>
          </a:xfrm>
          <a:prstGeom prst="straightConnector1">
            <a:avLst/>
          </a:prstGeom>
          <a:noFill/>
          <a:ln w="25400" cap="flat" cmpd="sng" algn="ctr">
            <a:solidFill>
              <a:sysClr val="windowText" lastClr="000000"/>
            </a:solidFill>
            <a:prstDash val="solid"/>
            <a:tailEnd type="arrow"/>
          </a:ln>
          <a:effectLst/>
        </p:spPr>
      </p:cxnSp>
      <p:cxnSp>
        <p:nvCxnSpPr>
          <p:cNvPr id="16" name="直線矢印コネクタ 15"/>
          <p:cNvCxnSpPr/>
          <p:nvPr/>
        </p:nvCxnSpPr>
        <p:spPr>
          <a:xfrm>
            <a:off x="4557010" y="1437058"/>
            <a:ext cx="0" cy="278740"/>
          </a:xfrm>
          <a:prstGeom prst="straightConnector1">
            <a:avLst/>
          </a:prstGeom>
          <a:noFill/>
          <a:ln w="25400" cap="flat" cmpd="sng" algn="ctr">
            <a:solidFill>
              <a:sysClr val="windowText" lastClr="000000"/>
            </a:solidFill>
            <a:prstDash val="solid"/>
            <a:tailEnd type="arrow"/>
          </a:ln>
          <a:effectLst/>
        </p:spPr>
      </p:cxnSp>
      <p:cxnSp>
        <p:nvCxnSpPr>
          <p:cNvPr id="17" name="直線矢印コネクタ 16"/>
          <p:cNvCxnSpPr/>
          <p:nvPr/>
        </p:nvCxnSpPr>
        <p:spPr>
          <a:xfrm>
            <a:off x="4572000" y="1772816"/>
            <a:ext cx="0" cy="278740"/>
          </a:xfrm>
          <a:prstGeom prst="straightConnector1">
            <a:avLst/>
          </a:prstGeom>
          <a:noFill/>
          <a:ln w="25400" cap="flat" cmpd="sng" algn="ctr">
            <a:solidFill>
              <a:sysClr val="windowText" lastClr="000000"/>
            </a:solidFill>
            <a:prstDash val="solid"/>
            <a:tailEnd type="arrow"/>
          </a:ln>
          <a:effectLst/>
        </p:spPr>
      </p:cxnSp>
      <p:cxnSp>
        <p:nvCxnSpPr>
          <p:cNvPr id="18" name="直線矢印コネクタ 17"/>
          <p:cNvCxnSpPr/>
          <p:nvPr/>
        </p:nvCxnSpPr>
        <p:spPr>
          <a:xfrm>
            <a:off x="4572000" y="2420888"/>
            <a:ext cx="0" cy="278740"/>
          </a:xfrm>
          <a:prstGeom prst="straightConnector1">
            <a:avLst/>
          </a:prstGeom>
          <a:noFill/>
          <a:ln w="25400" cap="flat" cmpd="sng" algn="ctr">
            <a:solidFill>
              <a:sysClr val="windowText" lastClr="000000"/>
            </a:solidFill>
            <a:prstDash val="solid"/>
            <a:tailEnd type="arrow"/>
          </a:ln>
          <a:effectLst/>
        </p:spPr>
      </p:cxnSp>
      <p:sp>
        <p:nvSpPr>
          <p:cNvPr id="19" name="テキスト ボックス 18"/>
          <p:cNvSpPr txBox="1"/>
          <p:nvPr/>
        </p:nvSpPr>
        <p:spPr>
          <a:xfrm>
            <a:off x="4067022" y="2060848"/>
            <a:ext cx="100995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Pyruvate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0" name="テキスト ボックス 19"/>
          <p:cNvSpPr txBox="1"/>
          <p:nvPr/>
        </p:nvSpPr>
        <p:spPr>
          <a:xfrm>
            <a:off x="3950722" y="2636912"/>
            <a:ext cx="121257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Acetyl-CoA</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1" name="テキスト ボックス 20"/>
          <p:cNvSpPr txBox="1"/>
          <p:nvPr/>
        </p:nvSpPr>
        <p:spPr>
          <a:xfrm>
            <a:off x="2915816" y="3212976"/>
            <a:ext cx="1411220"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Oxaloacetate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2" name="フリーフォーム 21"/>
          <p:cNvSpPr/>
          <p:nvPr/>
        </p:nvSpPr>
        <p:spPr>
          <a:xfrm>
            <a:off x="4527030" y="2985709"/>
            <a:ext cx="179881" cy="284813"/>
          </a:xfrm>
          <a:custGeom>
            <a:avLst/>
            <a:gdLst>
              <a:gd name="connsiteX0" fmla="*/ 0 w 179881"/>
              <a:gd name="connsiteY0" fmla="*/ 0 h 284813"/>
              <a:gd name="connsiteX1" fmla="*/ 179881 w 179881"/>
              <a:gd name="connsiteY1" fmla="*/ 284813 h 284813"/>
            </a:gdLst>
            <a:ahLst/>
            <a:cxnLst>
              <a:cxn ang="0">
                <a:pos x="connsiteX0" y="connsiteY0"/>
              </a:cxn>
              <a:cxn ang="0">
                <a:pos x="connsiteX1" y="connsiteY1"/>
              </a:cxn>
            </a:cxnLst>
            <a:rect l="l" t="t" r="r" b="b"/>
            <a:pathLst>
              <a:path w="179881" h="284813">
                <a:moveTo>
                  <a:pt x="0" y="0"/>
                </a:moveTo>
                <a:lnTo>
                  <a:pt x="179881" y="284813"/>
                </a:lnTo>
              </a:path>
            </a:pathLst>
          </a:cu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Calibri"/>
              <a:ea typeface="ＭＳ Ｐゴシック"/>
              <a:cs typeface="+mn-cs"/>
            </a:endParaRPr>
          </a:p>
        </p:txBody>
      </p:sp>
      <p:sp>
        <p:nvSpPr>
          <p:cNvPr id="23" name="テキスト ボックス 22"/>
          <p:cNvSpPr txBox="1"/>
          <p:nvPr/>
        </p:nvSpPr>
        <p:spPr>
          <a:xfrm>
            <a:off x="4912431" y="3284984"/>
            <a:ext cx="811697"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Citrate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4" name="テキスト ボックス 23"/>
          <p:cNvSpPr txBox="1"/>
          <p:nvPr/>
        </p:nvSpPr>
        <p:spPr>
          <a:xfrm>
            <a:off x="5028814" y="3761333"/>
            <a:ext cx="1055354"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err="1" smtClean="0">
                <a:ln>
                  <a:noFill/>
                </a:ln>
                <a:solidFill>
                  <a:sysClr val="windowText" lastClr="000000"/>
                </a:solidFill>
                <a:effectLst/>
                <a:uLnTx/>
                <a:uFillTx/>
              </a:rPr>
              <a:t>Isocitrate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5" name="テキスト ボックス 24"/>
          <p:cNvSpPr txBox="1"/>
          <p:nvPr/>
        </p:nvSpPr>
        <p:spPr>
          <a:xfrm>
            <a:off x="4822289" y="4237682"/>
            <a:ext cx="1621919"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2-ketoglutarate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6" name="テキスト ボックス 25"/>
          <p:cNvSpPr txBox="1"/>
          <p:nvPr/>
        </p:nvSpPr>
        <p:spPr>
          <a:xfrm>
            <a:off x="3341150" y="4714030"/>
            <a:ext cx="1080937"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ysClr val="windowText" lastClr="000000"/>
                </a:solidFill>
                <a:effectLst/>
                <a:uLnTx/>
                <a:uFillTx/>
              </a:rPr>
              <a:t>Succinate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7" name="テキスト ボックス 26"/>
          <p:cNvSpPr txBox="1"/>
          <p:nvPr/>
        </p:nvSpPr>
        <p:spPr>
          <a:xfrm>
            <a:off x="3022946" y="4213678"/>
            <a:ext cx="1081002"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err="1" smtClean="0">
                <a:ln>
                  <a:noFill/>
                </a:ln>
                <a:solidFill>
                  <a:sysClr val="windowText" lastClr="000000"/>
                </a:solidFill>
                <a:effectLst/>
                <a:uLnTx/>
                <a:uFillTx/>
              </a:rPr>
              <a:t>Fumarate</a:t>
            </a:r>
            <a:endParaRPr kumimoji="0" lang="ja-JP" altLang="en-US" sz="1800" b="0" i="0" u="none" strike="noStrike" kern="0" cap="none" spc="0" normalizeH="0" baseline="0" noProof="0" dirty="0">
              <a:ln>
                <a:noFill/>
              </a:ln>
              <a:solidFill>
                <a:sysClr val="windowText" lastClr="000000"/>
              </a:solidFill>
              <a:effectLst/>
              <a:uLnTx/>
              <a:uFillTx/>
            </a:endParaRPr>
          </a:p>
        </p:txBody>
      </p:sp>
      <p:sp>
        <p:nvSpPr>
          <p:cNvPr id="28" name="テキスト ボックス 27"/>
          <p:cNvSpPr txBox="1"/>
          <p:nvPr/>
        </p:nvSpPr>
        <p:spPr>
          <a:xfrm>
            <a:off x="4671975" y="4714030"/>
            <a:ext cx="1384225" cy="369332"/>
          </a:xfrm>
          <a:prstGeom prst="rect">
            <a:avLst/>
          </a:prstGeom>
          <a:solidFill>
            <a:sysClr val="window" lastClr="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err="1" smtClean="0">
                <a:ln>
                  <a:noFill/>
                </a:ln>
                <a:solidFill>
                  <a:sysClr val="windowText" lastClr="000000"/>
                </a:solidFill>
                <a:effectLst/>
                <a:uLnTx/>
                <a:uFillTx/>
              </a:rPr>
              <a:t>Succiny-lCoA</a:t>
            </a:r>
            <a:endParaRPr kumimoji="1" lang="ja-JP" altLang="en-US" sz="1800" b="0" i="0" u="none" strike="noStrike" kern="0" cap="none" spc="0" normalizeH="0" baseline="0" noProof="0" dirty="0">
              <a:ln>
                <a:noFill/>
              </a:ln>
              <a:solidFill>
                <a:sysClr val="windowText" lastClr="000000"/>
              </a:solidFill>
              <a:effectLst/>
              <a:uLnTx/>
              <a:uFillTx/>
            </a:endParaRPr>
          </a:p>
        </p:txBody>
      </p:sp>
      <p:grpSp>
        <p:nvGrpSpPr>
          <p:cNvPr id="42" name="グループ化 41"/>
          <p:cNvGrpSpPr/>
          <p:nvPr/>
        </p:nvGrpSpPr>
        <p:grpSpPr>
          <a:xfrm>
            <a:off x="534174" y="1610661"/>
            <a:ext cx="4524035" cy="3117031"/>
            <a:chOff x="534174" y="2042709"/>
            <a:chExt cx="4524035" cy="3117031"/>
          </a:xfrm>
        </p:grpSpPr>
        <p:sp>
          <p:nvSpPr>
            <p:cNvPr id="43" name="テキスト ボックス 42"/>
            <p:cNvSpPr txBox="1"/>
            <p:nvPr/>
          </p:nvSpPr>
          <p:spPr>
            <a:xfrm>
              <a:off x="534174" y="2042709"/>
              <a:ext cx="136556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err="1" smtClean="0">
                  <a:ln>
                    <a:noFill/>
                  </a:ln>
                  <a:solidFill>
                    <a:sysClr val="windowText" lastClr="000000"/>
                  </a:solidFill>
                  <a:effectLst/>
                  <a:uLnTx/>
                  <a:uFillTx/>
                </a:rPr>
                <a:t>ArcA</a:t>
              </a:r>
              <a:r>
                <a:rPr kumimoji="1" lang="en-US" altLang="ja-JP" sz="1800" b="0" i="0" u="none" strike="noStrike" kern="0" cap="none" spc="0" normalizeH="0" baseline="0" noProof="0" dirty="0" smtClean="0">
                  <a:ln>
                    <a:noFill/>
                  </a:ln>
                  <a:solidFill>
                    <a:sysClr val="windowText" lastClr="000000"/>
                  </a:solidFill>
                  <a:effectLst/>
                  <a:uLnTx/>
                  <a:uFillTx/>
                </a:rPr>
                <a:t> (</a:t>
              </a:r>
              <a:r>
                <a:rPr kumimoji="1" lang="en-US" altLang="ja-JP" sz="1800" b="0" i="1" u="none" strike="noStrike" kern="0" cap="none" spc="0" normalizeH="0" baseline="0" noProof="0" dirty="0" smtClean="0">
                  <a:ln>
                    <a:noFill/>
                  </a:ln>
                  <a:solidFill>
                    <a:sysClr val="windowText" lastClr="000000"/>
                  </a:solidFill>
                  <a:effectLst/>
                  <a:uLnTx/>
                  <a:uFillTx/>
                </a:rPr>
                <a:t>E. coli</a:t>
              </a:r>
              <a:r>
                <a:rPr kumimoji="1" lang="en-US" altLang="ja-JP" sz="1800" b="0" i="0" u="none" strike="noStrike" kern="0" cap="none" spc="0" normalizeH="0" baseline="0" noProof="0" dirty="0" smtClean="0">
                  <a:ln>
                    <a:noFill/>
                  </a:ln>
                  <a:solidFill>
                    <a:sysClr val="windowText" lastClr="000000"/>
                  </a:solidFill>
                  <a:effectLst/>
                  <a:uLnTx/>
                  <a:uFillTx/>
                </a:rPr>
                <a:t>)</a:t>
              </a:r>
              <a:endParaRPr kumimoji="1" lang="ja-JP" altLang="en-US" sz="1800" b="0" i="0" u="none" strike="noStrike" kern="0" cap="none" spc="0" normalizeH="0" baseline="0" noProof="0" dirty="0">
                <a:ln>
                  <a:noFill/>
                </a:ln>
                <a:solidFill>
                  <a:sysClr val="windowText" lastClr="000000"/>
                </a:solidFill>
                <a:effectLst/>
                <a:uLnTx/>
                <a:uFillTx/>
              </a:endParaRPr>
            </a:p>
          </p:txBody>
        </p:sp>
        <p:cxnSp>
          <p:nvCxnSpPr>
            <p:cNvPr id="44" name="直線コネクタ 43"/>
            <p:cNvCxnSpPr>
              <a:stCxn id="43" idx="2"/>
            </p:cNvCxnSpPr>
            <p:nvPr/>
          </p:nvCxnSpPr>
          <p:spPr>
            <a:xfrm>
              <a:off x="1216958" y="2412041"/>
              <a:ext cx="3455017" cy="1417649"/>
            </a:xfrm>
            <a:prstGeom prst="line">
              <a:avLst/>
            </a:prstGeom>
            <a:noFill/>
            <a:ln w="25400" cap="flat" cmpd="sng" algn="ctr">
              <a:solidFill>
                <a:srgbClr val="00B050"/>
              </a:solidFill>
              <a:prstDash val="solid"/>
            </a:ln>
            <a:effectLst/>
          </p:spPr>
        </p:cxnSp>
        <p:cxnSp>
          <p:nvCxnSpPr>
            <p:cNvPr id="45" name="直線コネクタ 44"/>
            <p:cNvCxnSpPr>
              <a:stCxn id="43" idx="2"/>
            </p:cNvCxnSpPr>
            <p:nvPr/>
          </p:nvCxnSpPr>
          <p:spPr>
            <a:xfrm>
              <a:off x="1216958" y="2412041"/>
              <a:ext cx="2501147" cy="1633303"/>
            </a:xfrm>
            <a:prstGeom prst="line">
              <a:avLst/>
            </a:prstGeom>
            <a:noFill/>
            <a:ln w="25400" cap="flat" cmpd="sng" algn="ctr">
              <a:solidFill>
                <a:srgbClr val="00B050"/>
              </a:solidFill>
              <a:prstDash val="solid"/>
            </a:ln>
            <a:effectLst/>
          </p:spPr>
        </p:cxnSp>
        <p:cxnSp>
          <p:nvCxnSpPr>
            <p:cNvPr id="46" name="直線コネクタ 45"/>
            <p:cNvCxnSpPr>
              <a:stCxn id="43" idx="2"/>
            </p:cNvCxnSpPr>
            <p:nvPr/>
          </p:nvCxnSpPr>
          <p:spPr>
            <a:xfrm>
              <a:off x="1216958" y="2412041"/>
              <a:ext cx="2404468" cy="2150672"/>
            </a:xfrm>
            <a:prstGeom prst="line">
              <a:avLst/>
            </a:prstGeom>
            <a:noFill/>
            <a:ln w="25400" cap="flat" cmpd="sng" algn="ctr">
              <a:solidFill>
                <a:srgbClr val="00B050"/>
              </a:solidFill>
              <a:prstDash val="solid"/>
            </a:ln>
            <a:effectLst/>
          </p:spPr>
        </p:cxnSp>
        <p:cxnSp>
          <p:nvCxnSpPr>
            <p:cNvPr id="47" name="直線コネクタ 46"/>
            <p:cNvCxnSpPr>
              <a:stCxn id="43" idx="2"/>
            </p:cNvCxnSpPr>
            <p:nvPr/>
          </p:nvCxnSpPr>
          <p:spPr>
            <a:xfrm>
              <a:off x="1216958" y="2412041"/>
              <a:ext cx="2664660" cy="2677651"/>
            </a:xfrm>
            <a:prstGeom prst="line">
              <a:avLst/>
            </a:prstGeom>
            <a:noFill/>
            <a:ln w="25400" cap="flat" cmpd="sng" algn="ctr">
              <a:solidFill>
                <a:srgbClr val="00B050"/>
              </a:solidFill>
              <a:prstDash val="solid"/>
            </a:ln>
            <a:effectLst/>
          </p:spPr>
        </p:cxnSp>
        <p:cxnSp>
          <p:nvCxnSpPr>
            <p:cNvPr id="48" name="直線コネクタ 47"/>
            <p:cNvCxnSpPr>
              <a:stCxn id="43" idx="2"/>
            </p:cNvCxnSpPr>
            <p:nvPr/>
          </p:nvCxnSpPr>
          <p:spPr>
            <a:xfrm>
              <a:off x="1216958" y="2412041"/>
              <a:ext cx="3605331" cy="2677651"/>
            </a:xfrm>
            <a:prstGeom prst="line">
              <a:avLst/>
            </a:prstGeom>
            <a:noFill/>
            <a:ln w="25400" cap="flat" cmpd="sng" algn="ctr">
              <a:solidFill>
                <a:srgbClr val="00B050"/>
              </a:solidFill>
              <a:prstDash val="solid"/>
            </a:ln>
            <a:effectLst/>
          </p:spPr>
        </p:cxnSp>
        <p:cxnSp>
          <p:nvCxnSpPr>
            <p:cNvPr id="49" name="直線コネクタ 48"/>
            <p:cNvCxnSpPr>
              <a:stCxn id="43" idx="2"/>
            </p:cNvCxnSpPr>
            <p:nvPr/>
          </p:nvCxnSpPr>
          <p:spPr>
            <a:xfrm>
              <a:off x="1216958" y="2412041"/>
              <a:ext cx="3310072" cy="2640300"/>
            </a:xfrm>
            <a:prstGeom prst="line">
              <a:avLst/>
            </a:prstGeom>
            <a:noFill/>
            <a:ln w="25400" cap="flat" cmpd="sng" algn="ctr">
              <a:solidFill>
                <a:srgbClr val="00B050"/>
              </a:solidFill>
              <a:prstDash val="solid"/>
            </a:ln>
            <a:effectLst/>
          </p:spPr>
        </p:cxnSp>
        <p:cxnSp>
          <p:nvCxnSpPr>
            <p:cNvPr id="50" name="直線コネクタ 49"/>
            <p:cNvCxnSpPr>
              <a:stCxn id="43" idx="2"/>
            </p:cNvCxnSpPr>
            <p:nvPr/>
          </p:nvCxnSpPr>
          <p:spPr>
            <a:xfrm>
              <a:off x="1216958" y="2412041"/>
              <a:ext cx="3754870" cy="2110506"/>
            </a:xfrm>
            <a:prstGeom prst="line">
              <a:avLst/>
            </a:prstGeom>
            <a:noFill/>
            <a:ln w="25400" cap="flat" cmpd="sng" algn="ctr">
              <a:solidFill>
                <a:srgbClr val="00B050"/>
              </a:solidFill>
              <a:prstDash val="solid"/>
            </a:ln>
            <a:effectLst/>
          </p:spPr>
        </p:cxnSp>
        <p:cxnSp>
          <p:nvCxnSpPr>
            <p:cNvPr id="51" name="直線コネクタ 50"/>
            <p:cNvCxnSpPr>
              <a:stCxn id="43" idx="2"/>
            </p:cNvCxnSpPr>
            <p:nvPr/>
          </p:nvCxnSpPr>
          <p:spPr>
            <a:xfrm>
              <a:off x="1216958" y="2412041"/>
              <a:ext cx="3811856" cy="1733334"/>
            </a:xfrm>
            <a:prstGeom prst="line">
              <a:avLst/>
            </a:prstGeom>
            <a:noFill/>
            <a:ln w="25400" cap="flat" cmpd="sng" algn="ctr">
              <a:solidFill>
                <a:srgbClr val="00B050"/>
              </a:solidFill>
              <a:prstDash val="solid"/>
            </a:ln>
            <a:effectLst/>
          </p:spPr>
        </p:cxnSp>
        <p:cxnSp>
          <p:nvCxnSpPr>
            <p:cNvPr id="52" name="直線コネクタ 51"/>
            <p:cNvCxnSpPr/>
            <p:nvPr/>
          </p:nvCxnSpPr>
          <p:spPr>
            <a:xfrm flipH="1">
              <a:off x="4640833" y="3757216"/>
              <a:ext cx="62903" cy="140096"/>
            </a:xfrm>
            <a:prstGeom prst="line">
              <a:avLst/>
            </a:prstGeom>
            <a:noFill/>
            <a:ln w="25400" cap="flat" cmpd="sng" algn="ctr">
              <a:solidFill>
                <a:srgbClr val="00B050"/>
              </a:solidFill>
              <a:prstDash val="solid"/>
            </a:ln>
            <a:effectLst/>
          </p:spPr>
        </p:cxnSp>
        <p:cxnSp>
          <p:nvCxnSpPr>
            <p:cNvPr id="53" name="直線コネクタ 52"/>
            <p:cNvCxnSpPr/>
            <p:nvPr/>
          </p:nvCxnSpPr>
          <p:spPr>
            <a:xfrm flipH="1">
              <a:off x="4995306" y="4075327"/>
              <a:ext cx="62903" cy="140096"/>
            </a:xfrm>
            <a:prstGeom prst="line">
              <a:avLst/>
            </a:prstGeom>
            <a:noFill/>
            <a:ln w="25400" cap="flat" cmpd="sng" algn="ctr">
              <a:solidFill>
                <a:srgbClr val="00B050"/>
              </a:solidFill>
              <a:prstDash val="solid"/>
            </a:ln>
            <a:effectLst/>
          </p:spPr>
        </p:cxnSp>
        <p:cxnSp>
          <p:nvCxnSpPr>
            <p:cNvPr id="54" name="直線コネクタ 53"/>
            <p:cNvCxnSpPr/>
            <p:nvPr/>
          </p:nvCxnSpPr>
          <p:spPr>
            <a:xfrm flipH="1">
              <a:off x="4940376" y="4452499"/>
              <a:ext cx="62903" cy="140096"/>
            </a:xfrm>
            <a:prstGeom prst="line">
              <a:avLst/>
            </a:prstGeom>
            <a:noFill/>
            <a:ln w="25400" cap="flat" cmpd="sng" algn="ctr">
              <a:solidFill>
                <a:srgbClr val="00B050"/>
              </a:solidFill>
              <a:prstDash val="solid"/>
            </a:ln>
            <a:effectLst/>
          </p:spPr>
        </p:cxnSp>
        <p:cxnSp>
          <p:nvCxnSpPr>
            <p:cNvPr id="55" name="直線コネクタ 54"/>
            <p:cNvCxnSpPr/>
            <p:nvPr/>
          </p:nvCxnSpPr>
          <p:spPr>
            <a:xfrm flipH="1">
              <a:off x="4790837" y="5015058"/>
              <a:ext cx="62903" cy="140096"/>
            </a:xfrm>
            <a:prstGeom prst="line">
              <a:avLst/>
            </a:prstGeom>
            <a:noFill/>
            <a:ln w="25400" cap="flat" cmpd="sng" algn="ctr">
              <a:solidFill>
                <a:srgbClr val="00B050"/>
              </a:solidFill>
              <a:prstDash val="solid"/>
            </a:ln>
            <a:effectLst/>
          </p:spPr>
        </p:cxnSp>
        <p:cxnSp>
          <p:nvCxnSpPr>
            <p:cNvPr id="56" name="直線コネクタ 55"/>
            <p:cNvCxnSpPr/>
            <p:nvPr/>
          </p:nvCxnSpPr>
          <p:spPr>
            <a:xfrm flipH="1">
              <a:off x="4505114" y="4982293"/>
              <a:ext cx="62903" cy="140096"/>
            </a:xfrm>
            <a:prstGeom prst="line">
              <a:avLst/>
            </a:prstGeom>
            <a:noFill/>
            <a:ln w="25400" cap="flat" cmpd="sng" algn="ctr">
              <a:solidFill>
                <a:srgbClr val="00B050"/>
              </a:solidFill>
              <a:prstDash val="solid"/>
            </a:ln>
            <a:effectLst/>
          </p:spPr>
        </p:cxnSp>
        <p:cxnSp>
          <p:nvCxnSpPr>
            <p:cNvPr id="57" name="直線コネクタ 56"/>
            <p:cNvCxnSpPr/>
            <p:nvPr/>
          </p:nvCxnSpPr>
          <p:spPr>
            <a:xfrm flipH="1">
              <a:off x="3850166" y="5019644"/>
              <a:ext cx="62903" cy="140096"/>
            </a:xfrm>
            <a:prstGeom prst="line">
              <a:avLst/>
            </a:prstGeom>
            <a:noFill/>
            <a:ln w="25400" cap="flat" cmpd="sng" algn="ctr">
              <a:solidFill>
                <a:srgbClr val="00B050"/>
              </a:solidFill>
              <a:prstDash val="solid"/>
            </a:ln>
            <a:effectLst/>
          </p:spPr>
        </p:cxnSp>
        <p:cxnSp>
          <p:nvCxnSpPr>
            <p:cNvPr id="58" name="直線コネクタ 57"/>
            <p:cNvCxnSpPr/>
            <p:nvPr/>
          </p:nvCxnSpPr>
          <p:spPr>
            <a:xfrm flipH="1">
              <a:off x="3589974" y="4492665"/>
              <a:ext cx="62903" cy="140096"/>
            </a:xfrm>
            <a:prstGeom prst="line">
              <a:avLst/>
            </a:prstGeom>
            <a:noFill/>
            <a:ln w="25400" cap="flat" cmpd="sng" algn="ctr">
              <a:solidFill>
                <a:srgbClr val="00B050"/>
              </a:solidFill>
              <a:prstDash val="solid"/>
            </a:ln>
            <a:effectLst/>
          </p:spPr>
        </p:cxnSp>
        <p:cxnSp>
          <p:nvCxnSpPr>
            <p:cNvPr id="59" name="直線コネクタ 58"/>
            <p:cNvCxnSpPr/>
            <p:nvPr/>
          </p:nvCxnSpPr>
          <p:spPr>
            <a:xfrm flipH="1">
              <a:off x="3686653" y="3985945"/>
              <a:ext cx="62903" cy="140096"/>
            </a:xfrm>
            <a:prstGeom prst="line">
              <a:avLst/>
            </a:prstGeom>
            <a:noFill/>
            <a:ln w="25400" cap="flat" cmpd="sng" algn="ctr">
              <a:solidFill>
                <a:srgbClr val="00B050"/>
              </a:solidFill>
              <a:prstDash val="solid"/>
            </a:ln>
            <a:effectLst/>
          </p:spPr>
        </p:cxnSp>
      </p:grpSp>
      <p:sp>
        <p:nvSpPr>
          <p:cNvPr id="3" name="テキスト ボックス 2"/>
          <p:cNvSpPr txBox="1"/>
          <p:nvPr/>
        </p:nvSpPr>
        <p:spPr>
          <a:xfrm>
            <a:off x="433305" y="5157192"/>
            <a:ext cx="8459174"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sz="1600" dirty="0" smtClean="0"/>
              <a:t>Stoichiometry for complete oxidation of pyruvate in TCA cycle</a:t>
            </a:r>
          </a:p>
          <a:p>
            <a:pPr algn="ctr"/>
            <a:r>
              <a:rPr kumimoji="1" lang="en-US" altLang="ja-JP" sz="1600" dirty="0" smtClean="0"/>
              <a:t>Pyruvate + 3 H</a:t>
            </a:r>
            <a:r>
              <a:rPr kumimoji="1" lang="en-US" altLang="ja-JP" sz="1600" baseline="-25000" dirty="0" smtClean="0"/>
              <a:t>2</a:t>
            </a:r>
            <a:r>
              <a:rPr kumimoji="1" lang="en-US" altLang="ja-JP" sz="1600" dirty="0" smtClean="0"/>
              <a:t>O + GDP + 2~P + 4 NAD</a:t>
            </a:r>
            <a:r>
              <a:rPr kumimoji="1" lang="en-US" altLang="ja-JP" sz="1600" baseline="30000" dirty="0" smtClean="0"/>
              <a:t>+</a:t>
            </a:r>
            <a:r>
              <a:rPr kumimoji="1" lang="en-US" altLang="ja-JP" sz="1600" dirty="0" smtClean="0"/>
              <a:t> + FAD = 3 CO</a:t>
            </a:r>
            <a:r>
              <a:rPr kumimoji="1" lang="en-US" altLang="ja-JP" sz="1600" baseline="-25000" dirty="0" smtClean="0"/>
              <a:t>2</a:t>
            </a:r>
            <a:r>
              <a:rPr kumimoji="1" lang="en-US" altLang="ja-JP" sz="1600" dirty="0" smtClean="0"/>
              <a:t> + GTP + 4 NADH + FADH + 4 H</a:t>
            </a:r>
            <a:r>
              <a:rPr kumimoji="1" lang="en-US" altLang="ja-JP" sz="1600" baseline="30000" dirty="0" smtClean="0"/>
              <a:t>+</a:t>
            </a:r>
          </a:p>
          <a:p>
            <a:pPr algn="ctr"/>
            <a:r>
              <a:rPr kumimoji="1" lang="en-US" altLang="ja-JP" sz="1600" dirty="0" smtClean="0"/>
              <a:t>Combine with respiration, complete oxidation of pyruvate generates 15 ATP molecules.</a:t>
            </a:r>
            <a:endParaRPr kumimoji="1" lang="ja-JP" altLang="en-US" sz="1600" dirty="0"/>
          </a:p>
        </p:txBody>
      </p:sp>
    </p:spTree>
    <p:extLst>
      <p:ext uri="{BB962C8B-B14F-4D97-AF65-F5344CB8AC3E}">
        <p14:creationId xmlns:p14="http://schemas.microsoft.com/office/powerpoint/2010/main" val="353239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ArcAB</a:t>
            </a:r>
            <a:r>
              <a:rPr kumimoji="1" lang="en-US" altLang="ja-JP" dirty="0" smtClean="0"/>
              <a:t> two-component system in </a:t>
            </a:r>
            <a:r>
              <a:rPr kumimoji="1" lang="en-US" altLang="ja-JP" i="1" dirty="0" smtClean="0"/>
              <a:t>E. coli</a:t>
            </a:r>
            <a:endParaRPr kumimoji="1" lang="ja-JP" altLang="en-US" i="1" dirty="0"/>
          </a:p>
        </p:txBody>
      </p:sp>
      <p:grpSp>
        <p:nvGrpSpPr>
          <p:cNvPr id="5" name="グループ化 4"/>
          <p:cNvGrpSpPr/>
          <p:nvPr/>
        </p:nvGrpSpPr>
        <p:grpSpPr>
          <a:xfrm rot="11640000">
            <a:off x="5065934" y="1696356"/>
            <a:ext cx="632332" cy="601340"/>
            <a:chOff x="6012160" y="3506451"/>
            <a:chExt cx="1152128" cy="720080"/>
          </a:xfrm>
        </p:grpSpPr>
        <p:sp>
          <p:nvSpPr>
            <p:cNvPr id="6" name="円/楕円 5"/>
            <p:cNvSpPr/>
            <p:nvPr/>
          </p:nvSpPr>
          <p:spPr>
            <a:xfrm>
              <a:off x="6012160" y="3506451"/>
              <a:ext cx="1152128" cy="72008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7" name="正方形/長方形 6"/>
            <p:cNvSpPr/>
            <p:nvPr/>
          </p:nvSpPr>
          <p:spPr>
            <a:xfrm>
              <a:off x="6012160" y="3866491"/>
              <a:ext cx="1152128" cy="36004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cxnSp>
          <p:nvCxnSpPr>
            <p:cNvPr id="8" name="直線矢印コネクタ 7"/>
            <p:cNvCxnSpPr/>
            <p:nvPr/>
          </p:nvCxnSpPr>
          <p:spPr>
            <a:xfrm>
              <a:off x="7164288" y="3849076"/>
              <a:ext cx="0" cy="72008"/>
            </a:xfrm>
            <a:prstGeom prst="straightConnector1">
              <a:avLst/>
            </a:prstGeom>
            <a:noFill/>
            <a:ln w="25400" cap="flat" cmpd="sng" algn="ctr">
              <a:solidFill>
                <a:sysClr val="windowText" lastClr="000000"/>
              </a:solidFill>
              <a:prstDash val="solid"/>
              <a:tailEnd type="arrow"/>
            </a:ln>
            <a:effectLst/>
          </p:spPr>
        </p:cxnSp>
        <p:cxnSp>
          <p:nvCxnSpPr>
            <p:cNvPr id="9" name="直線矢印コネクタ 8"/>
            <p:cNvCxnSpPr/>
            <p:nvPr/>
          </p:nvCxnSpPr>
          <p:spPr>
            <a:xfrm>
              <a:off x="6016029" y="3853418"/>
              <a:ext cx="0" cy="72008"/>
            </a:xfrm>
            <a:prstGeom prst="straightConnector1">
              <a:avLst/>
            </a:prstGeom>
            <a:noFill/>
            <a:ln w="25400" cap="flat" cmpd="sng" algn="ctr">
              <a:solidFill>
                <a:sysClr val="windowText" lastClr="000000"/>
              </a:solidFill>
              <a:prstDash val="solid"/>
              <a:tailEnd type="arrow"/>
            </a:ln>
            <a:effectLst/>
          </p:spPr>
        </p:cxnSp>
      </p:grpSp>
      <p:sp>
        <p:nvSpPr>
          <p:cNvPr id="11" name="角丸四角形 10"/>
          <p:cNvSpPr/>
          <p:nvPr/>
        </p:nvSpPr>
        <p:spPr>
          <a:xfrm>
            <a:off x="2411760" y="1052736"/>
            <a:ext cx="864096" cy="576064"/>
          </a:xfrm>
          <a:prstGeom prst="roundRect">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err="1" smtClean="0">
                <a:ln>
                  <a:noFill/>
                </a:ln>
                <a:solidFill>
                  <a:sysClr val="window" lastClr="FFFFFF"/>
                </a:solidFill>
                <a:effectLst/>
                <a:uLnTx/>
                <a:uFillTx/>
                <a:latin typeface="Calibri"/>
                <a:ea typeface="ＭＳ Ｐゴシック"/>
                <a:cs typeface="+mn-cs"/>
              </a:rPr>
              <a:t>ArcB</a:t>
            </a:r>
            <a:endParaRPr kumimoji="1" lang="ja-JP" altLang="en-US" sz="2000" b="1"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12" name="角丸四角形 11"/>
          <p:cNvSpPr/>
          <p:nvPr/>
        </p:nvSpPr>
        <p:spPr>
          <a:xfrm>
            <a:off x="4499992" y="1052736"/>
            <a:ext cx="864096" cy="576064"/>
          </a:xfrm>
          <a:prstGeom prst="roundRect">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err="1" smtClean="0">
                <a:ln>
                  <a:noFill/>
                </a:ln>
                <a:solidFill>
                  <a:sysClr val="window" lastClr="FFFFFF"/>
                </a:solidFill>
                <a:effectLst/>
                <a:uLnTx/>
                <a:uFillTx/>
                <a:latin typeface="Calibri"/>
                <a:ea typeface="ＭＳ Ｐゴシック"/>
                <a:cs typeface="+mn-cs"/>
              </a:rPr>
              <a:t>ArcB</a:t>
            </a:r>
            <a:endParaRPr kumimoji="1" lang="ja-JP" altLang="en-US" sz="2000" b="1"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13" name="角丸四角形 12"/>
          <p:cNvSpPr/>
          <p:nvPr/>
        </p:nvSpPr>
        <p:spPr>
          <a:xfrm>
            <a:off x="3419872" y="2276872"/>
            <a:ext cx="864096" cy="576064"/>
          </a:xfrm>
          <a:prstGeom prst="round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err="1" smtClean="0">
                <a:ln>
                  <a:noFill/>
                </a:ln>
                <a:solidFill>
                  <a:sysClr val="window" lastClr="FFFFFF"/>
                </a:solidFill>
                <a:effectLst/>
                <a:uLnTx/>
                <a:uFillTx/>
                <a:latin typeface="Calibri"/>
                <a:ea typeface="ＭＳ Ｐゴシック"/>
                <a:cs typeface="+mn-cs"/>
              </a:rPr>
              <a:t>ArcA</a:t>
            </a:r>
            <a:endParaRPr kumimoji="1" lang="ja-JP" altLang="en-US" sz="2000" b="1"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14" name="角丸四角形 13"/>
          <p:cNvSpPr/>
          <p:nvPr/>
        </p:nvSpPr>
        <p:spPr>
          <a:xfrm>
            <a:off x="5508104" y="2287758"/>
            <a:ext cx="864096" cy="576064"/>
          </a:xfrm>
          <a:prstGeom prst="round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err="1" smtClean="0">
                <a:ln>
                  <a:noFill/>
                </a:ln>
                <a:solidFill>
                  <a:sysClr val="window" lastClr="FFFFFF"/>
                </a:solidFill>
                <a:effectLst/>
                <a:uLnTx/>
                <a:uFillTx/>
                <a:latin typeface="Calibri"/>
                <a:ea typeface="ＭＳ Ｐゴシック"/>
                <a:cs typeface="+mn-cs"/>
              </a:rPr>
              <a:t>ArcA</a:t>
            </a:r>
            <a:endParaRPr kumimoji="1" lang="ja-JP" altLang="en-US" sz="2000" b="1"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cxnSp>
        <p:nvCxnSpPr>
          <p:cNvPr id="15" name="直線矢印コネクタ 14"/>
          <p:cNvCxnSpPr>
            <a:stCxn id="11" idx="3"/>
            <a:endCxn id="12" idx="1"/>
          </p:cNvCxnSpPr>
          <p:nvPr/>
        </p:nvCxnSpPr>
        <p:spPr>
          <a:xfrm>
            <a:off x="3275856" y="1340768"/>
            <a:ext cx="1224136" cy="0"/>
          </a:xfrm>
          <a:prstGeom prst="straightConnector1">
            <a:avLst/>
          </a:prstGeom>
          <a:noFill/>
          <a:ln w="25400" cap="flat" cmpd="sng" algn="ctr">
            <a:solidFill>
              <a:sysClr val="windowText" lastClr="000000"/>
            </a:solidFill>
            <a:prstDash val="solid"/>
            <a:headEnd type="arrow"/>
            <a:tailEnd type="arrow"/>
          </a:ln>
          <a:effectLst/>
        </p:spPr>
      </p:cxnSp>
      <p:sp>
        <p:nvSpPr>
          <p:cNvPr id="16" name="テキスト ボックス 15"/>
          <p:cNvSpPr txBox="1"/>
          <p:nvPr/>
        </p:nvSpPr>
        <p:spPr>
          <a:xfrm>
            <a:off x="3609422" y="1628800"/>
            <a:ext cx="53053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ATP</a:t>
            </a:r>
            <a:endParaRPr kumimoji="1" lang="ja-JP" altLang="en-US" sz="1800" b="0" i="0" u="none" strike="noStrike" kern="0" cap="none" spc="0" normalizeH="0" baseline="0" noProof="0" dirty="0">
              <a:ln>
                <a:noFill/>
              </a:ln>
              <a:solidFill>
                <a:sysClr val="windowText" lastClr="000000"/>
              </a:solidFill>
              <a:effectLst/>
              <a:uLnTx/>
              <a:uFillTx/>
            </a:endParaRPr>
          </a:p>
        </p:txBody>
      </p:sp>
      <p:cxnSp>
        <p:nvCxnSpPr>
          <p:cNvPr id="17" name="曲線コネクタ 16"/>
          <p:cNvCxnSpPr>
            <a:stCxn id="16" idx="0"/>
            <a:endCxn id="12" idx="1"/>
          </p:cNvCxnSpPr>
          <p:nvPr/>
        </p:nvCxnSpPr>
        <p:spPr>
          <a:xfrm rot="5400000" flipH="1" flipV="1">
            <a:off x="4043323" y="1172132"/>
            <a:ext cx="288032" cy="625305"/>
          </a:xfrm>
          <a:prstGeom prst="curvedConnector2">
            <a:avLst/>
          </a:prstGeom>
          <a:noFill/>
          <a:ln w="25400" cap="flat" cmpd="sng" algn="ctr">
            <a:solidFill>
              <a:sysClr val="windowText" lastClr="000000"/>
            </a:solidFill>
            <a:prstDash val="solid"/>
            <a:headEnd type="arrow"/>
          </a:ln>
          <a:effectLst/>
        </p:spPr>
      </p:cxnSp>
      <p:sp>
        <p:nvSpPr>
          <p:cNvPr id="18" name="円/楕円 17"/>
          <p:cNvSpPr/>
          <p:nvPr/>
        </p:nvSpPr>
        <p:spPr>
          <a:xfrm>
            <a:off x="4788024" y="1643315"/>
            <a:ext cx="288032" cy="288033"/>
          </a:xfrm>
          <a:prstGeom prst="ellipse">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smtClean="0">
                <a:ln>
                  <a:noFill/>
                </a:ln>
                <a:solidFill>
                  <a:sysClr val="window" lastClr="FFFFFF"/>
                </a:solidFill>
                <a:effectLst/>
                <a:uLnTx/>
                <a:uFillTx/>
                <a:latin typeface="Calibri"/>
                <a:ea typeface="ＭＳ Ｐゴシック"/>
                <a:cs typeface="+mn-cs"/>
              </a:rPr>
              <a:t>P</a:t>
            </a:r>
            <a:endParaRPr kumimoji="1" lang="ja-JP" altLang="en-US" sz="20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sp>
        <p:nvSpPr>
          <p:cNvPr id="19" name="円/楕円 18"/>
          <p:cNvSpPr/>
          <p:nvPr/>
        </p:nvSpPr>
        <p:spPr>
          <a:xfrm>
            <a:off x="5724128" y="1988838"/>
            <a:ext cx="288032" cy="288033"/>
          </a:xfrm>
          <a:prstGeom prst="ellipse">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smtClean="0">
                <a:ln>
                  <a:noFill/>
                </a:ln>
                <a:solidFill>
                  <a:sysClr val="window" lastClr="FFFFFF"/>
                </a:solidFill>
                <a:effectLst/>
                <a:uLnTx/>
                <a:uFillTx/>
                <a:latin typeface="Calibri"/>
                <a:ea typeface="ＭＳ Ｐゴシック"/>
                <a:cs typeface="+mn-cs"/>
              </a:rPr>
              <a:t>P</a:t>
            </a:r>
            <a:endParaRPr kumimoji="1" lang="ja-JP" altLang="en-US" sz="2000" b="0" i="0" u="none" strike="noStrike" kern="0" cap="none" spc="0" normalizeH="0" baseline="0" noProof="0" dirty="0">
              <a:ln>
                <a:noFill/>
              </a:ln>
              <a:solidFill>
                <a:sysClr val="window" lastClr="FFFFFF"/>
              </a:solidFill>
              <a:effectLst/>
              <a:uLnTx/>
              <a:uFillTx/>
              <a:latin typeface="Calibri"/>
              <a:ea typeface="ＭＳ Ｐゴシック"/>
              <a:cs typeface="+mn-cs"/>
            </a:endParaRPr>
          </a:p>
        </p:txBody>
      </p:sp>
      <p:grpSp>
        <p:nvGrpSpPr>
          <p:cNvPr id="20" name="グループ化 19"/>
          <p:cNvGrpSpPr/>
          <p:nvPr/>
        </p:nvGrpSpPr>
        <p:grpSpPr>
          <a:xfrm>
            <a:off x="4323184" y="2215750"/>
            <a:ext cx="1152128" cy="720080"/>
            <a:chOff x="6012160" y="3506451"/>
            <a:chExt cx="1152128" cy="720080"/>
          </a:xfrm>
        </p:grpSpPr>
        <p:sp>
          <p:nvSpPr>
            <p:cNvPr id="21" name="円/楕円 20"/>
            <p:cNvSpPr/>
            <p:nvPr/>
          </p:nvSpPr>
          <p:spPr>
            <a:xfrm>
              <a:off x="6012160" y="3506451"/>
              <a:ext cx="1152128" cy="72008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2" name="正方形/長方形 21"/>
            <p:cNvSpPr/>
            <p:nvPr/>
          </p:nvSpPr>
          <p:spPr>
            <a:xfrm>
              <a:off x="6012160" y="3866491"/>
              <a:ext cx="1152128" cy="36004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cxnSp>
          <p:nvCxnSpPr>
            <p:cNvPr id="23" name="直線矢印コネクタ 22"/>
            <p:cNvCxnSpPr/>
            <p:nvPr/>
          </p:nvCxnSpPr>
          <p:spPr>
            <a:xfrm>
              <a:off x="7164288" y="3849076"/>
              <a:ext cx="0" cy="72008"/>
            </a:xfrm>
            <a:prstGeom prst="straightConnector1">
              <a:avLst/>
            </a:prstGeom>
            <a:noFill/>
            <a:ln w="25400" cap="flat" cmpd="sng" algn="ctr">
              <a:solidFill>
                <a:sysClr val="windowText" lastClr="000000"/>
              </a:solidFill>
              <a:prstDash val="solid"/>
              <a:tailEnd type="arrow"/>
            </a:ln>
            <a:effectLst/>
          </p:spPr>
        </p:cxnSp>
        <p:cxnSp>
          <p:nvCxnSpPr>
            <p:cNvPr id="24" name="直線矢印コネクタ 23"/>
            <p:cNvCxnSpPr/>
            <p:nvPr/>
          </p:nvCxnSpPr>
          <p:spPr>
            <a:xfrm>
              <a:off x="6016029" y="3853418"/>
              <a:ext cx="0" cy="72008"/>
            </a:xfrm>
            <a:prstGeom prst="straightConnector1">
              <a:avLst/>
            </a:prstGeom>
            <a:noFill/>
            <a:ln w="25400" cap="flat" cmpd="sng" algn="ctr">
              <a:solidFill>
                <a:sysClr val="windowText" lastClr="000000"/>
              </a:solidFill>
              <a:prstDash val="solid"/>
              <a:tailEnd type="arrow"/>
            </a:ln>
            <a:effectLst/>
          </p:spPr>
        </p:cxnSp>
      </p:grpSp>
      <p:sp>
        <p:nvSpPr>
          <p:cNvPr id="25" name="右矢印 24"/>
          <p:cNvSpPr/>
          <p:nvPr/>
        </p:nvSpPr>
        <p:spPr>
          <a:xfrm>
            <a:off x="1897054" y="1189494"/>
            <a:ext cx="360040" cy="302547"/>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6" name="テキスト ボックス 25"/>
          <p:cNvSpPr txBox="1"/>
          <p:nvPr/>
        </p:nvSpPr>
        <p:spPr>
          <a:xfrm>
            <a:off x="107504" y="1052736"/>
            <a:ext cx="178954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Changes of O</a:t>
            </a:r>
            <a:r>
              <a:rPr kumimoji="1" lang="en-US" altLang="ja-JP" sz="1800" b="0" i="0" u="none" strike="noStrike" kern="0" cap="none" spc="0" normalizeH="0" baseline="-25000" noProof="0" dirty="0" smtClean="0">
                <a:ln>
                  <a:noFill/>
                </a:ln>
                <a:solidFill>
                  <a:sysClr val="windowText" lastClr="000000"/>
                </a:solidFill>
                <a:effectLst/>
                <a:uLnTx/>
                <a:uFillTx/>
              </a:rPr>
              <a:t>2 </a:t>
            </a:r>
            <a:r>
              <a:rPr lang="en-US" altLang="ja-JP" kern="0" noProof="0" dirty="0" smtClean="0">
                <a:solidFill>
                  <a:sysClr val="windowText" lastClr="000000"/>
                </a:solidFill>
              </a:rPr>
              <a:t>c</a:t>
            </a:r>
            <a:r>
              <a:rPr kumimoji="1" lang="en-US" altLang="ja-JP" sz="1800" b="0" i="0" u="none" strike="noStrike" kern="0" cap="none" spc="0" normalizeH="0" baseline="0" noProof="0" dirty="0" smtClean="0">
                <a:ln>
                  <a:noFill/>
                </a:ln>
                <a:solidFill>
                  <a:sysClr val="windowText" lastClr="000000"/>
                </a:solidFill>
                <a:effectLst/>
                <a:uLnTx/>
                <a:uFillTx/>
              </a:rPr>
              <a:t>oncentration</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7" name="テキスト ボックス 26"/>
          <p:cNvSpPr txBox="1"/>
          <p:nvPr/>
        </p:nvSpPr>
        <p:spPr>
          <a:xfrm>
            <a:off x="6804248" y="1189494"/>
            <a:ext cx="164660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smtClean="0">
                <a:ln>
                  <a:noFill/>
                </a:ln>
                <a:solidFill>
                  <a:sysClr val="windowText" lastClr="000000"/>
                </a:solidFill>
                <a:effectLst/>
                <a:uLnTx/>
                <a:uFillTx/>
              </a:rPr>
              <a:t>Sensor kinase</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8" name="テキスト ボックス 27"/>
          <p:cNvSpPr txBox="1"/>
          <p:nvPr/>
        </p:nvSpPr>
        <p:spPr>
          <a:xfrm>
            <a:off x="6588224" y="2330257"/>
            <a:ext cx="219803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Response regulator</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29" name="下矢印 28"/>
          <p:cNvSpPr/>
          <p:nvPr/>
        </p:nvSpPr>
        <p:spPr>
          <a:xfrm>
            <a:off x="5148064" y="3213299"/>
            <a:ext cx="343145" cy="503733"/>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30" name="下矢印 29"/>
          <p:cNvSpPr/>
          <p:nvPr/>
        </p:nvSpPr>
        <p:spPr>
          <a:xfrm>
            <a:off x="7092280" y="3224681"/>
            <a:ext cx="343145" cy="503733"/>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32" name="テキスト ボックス 31"/>
          <p:cNvSpPr txBox="1"/>
          <p:nvPr/>
        </p:nvSpPr>
        <p:spPr>
          <a:xfrm>
            <a:off x="5522988" y="3132257"/>
            <a:ext cx="156929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smtClean="0">
                <a:ln>
                  <a:noFill/>
                </a:ln>
                <a:solidFill>
                  <a:sysClr val="windowText" lastClr="000000"/>
                </a:solidFill>
                <a:effectLst/>
                <a:uLnTx/>
                <a:uFillTx/>
              </a:rPr>
              <a:t>Promote gene</a:t>
            </a:r>
            <a:r>
              <a:rPr kumimoji="1" lang="en-US" altLang="ja-JP" sz="1600" b="0" i="0" u="none" strike="noStrike" kern="0" cap="none" spc="0" normalizeH="0" noProof="0" dirty="0" smtClean="0">
                <a:ln>
                  <a:noFill/>
                </a:ln>
                <a:solidFill>
                  <a:sysClr val="windowText" lastClr="000000"/>
                </a:solidFill>
                <a:effectLst/>
                <a:uLnTx/>
                <a:uFillTx/>
              </a:rPr>
              <a:t> expression</a:t>
            </a:r>
            <a:endParaRPr kumimoji="1" lang="ja-JP" altLang="en-US" sz="1600" b="0" i="0" u="none" strike="noStrike" kern="0" cap="none" spc="0" normalizeH="0" baseline="0" noProof="0" dirty="0">
              <a:ln>
                <a:noFill/>
              </a:ln>
              <a:solidFill>
                <a:sysClr val="windowText" lastClr="000000"/>
              </a:solidFill>
              <a:effectLst/>
              <a:uLnTx/>
              <a:uFillTx/>
            </a:endParaRPr>
          </a:p>
        </p:txBody>
      </p:sp>
      <p:sp>
        <p:nvSpPr>
          <p:cNvPr id="33" name="テキスト ボックス 32"/>
          <p:cNvSpPr txBox="1"/>
          <p:nvPr/>
        </p:nvSpPr>
        <p:spPr>
          <a:xfrm>
            <a:off x="6588224" y="3789040"/>
            <a:ext cx="1928733"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ysClr val="windowText" lastClr="000000"/>
                </a:solidFill>
                <a:effectLst/>
                <a:uLnTx/>
                <a:uFillTx/>
              </a:rPr>
              <a:t>TCA</a:t>
            </a:r>
            <a:r>
              <a:rPr kumimoji="1" lang="en-US" altLang="ja-JP" sz="1800" b="0" i="0" u="none" strike="noStrike" kern="0" cap="none" spc="0" normalizeH="0" noProof="0" dirty="0" smtClean="0">
                <a:ln>
                  <a:noFill/>
                </a:ln>
                <a:solidFill>
                  <a:sysClr val="windowText" lastClr="000000"/>
                </a:solidFill>
                <a:effectLst/>
                <a:uLnTx/>
                <a:uFillTx/>
              </a:rPr>
              <a:t> cycle genes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1" u="none" strike="noStrike" kern="0" cap="none" spc="0" normalizeH="0" baseline="0" noProof="0" dirty="0" err="1" smtClean="0">
                <a:ln>
                  <a:noFill/>
                </a:ln>
                <a:solidFill>
                  <a:sysClr val="windowText" lastClr="000000"/>
                </a:solidFill>
                <a:effectLst/>
                <a:uLnTx/>
                <a:uFillTx/>
              </a:rPr>
              <a:t>cyoABCDE</a:t>
            </a:r>
            <a:r>
              <a:rPr kumimoji="0" lang="en-US" altLang="ja-JP" sz="1800" b="0" i="0" u="none" strike="noStrike" kern="0" cap="none" spc="0" normalizeH="0" baseline="0" noProof="0" dirty="0" smtClean="0">
                <a:ln>
                  <a:noFill/>
                </a:ln>
                <a:solidFill>
                  <a:sysClr val="windowText" lastClr="000000"/>
                </a:solidFill>
                <a:effectLst/>
                <a:uLnTx/>
                <a:uFillTx/>
              </a:rPr>
              <a:t> </a:t>
            </a:r>
            <a:r>
              <a:rPr kumimoji="0" lang="en-US" altLang="ja-JP" kern="0" dirty="0" smtClean="0">
                <a:solidFill>
                  <a:sysClr val="windowText" lastClr="000000"/>
                </a:solidFill>
              </a:rPr>
              <a:t>, </a:t>
            </a:r>
            <a:r>
              <a:rPr kumimoji="0" lang="en-US" altLang="ja-JP" kern="0" dirty="0" err="1" smtClean="0">
                <a:solidFill>
                  <a:sysClr val="windowText" lastClr="000000"/>
                </a:solidFill>
              </a:rPr>
              <a:t>etc</a:t>
            </a: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34" name="テキスト ボックス 33"/>
          <p:cNvSpPr txBox="1"/>
          <p:nvPr/>
        </p:nvSpPr>
        <p:spPr>
          <a:xfrm>
            <a:off x="4957403" y="3747956"/>
            <a:ext cx="1043876"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1" u="none" strike="noStrike" kern="0" cap="none" spc="0" normalizeH="0" baseline="0" noProof="0" dirty="0" err="1" smtClean="0">
                <a:ln>
                  <a:noFill/>
                </a:ln>
                <a:solidFill>
                  <a:sysClr val="windowText" lastClr="000000"/>
                </a:solidFill>
                <a:effectLst/>
                <a:uLnTx/>
                <a:uFillTx/>
              </a:rPr>
              <a:t>cydAB</a:t>
            </a:r>
            <a:endParaRPr kumimoji="1" lang="en-US" altLang="ja-JP" sz="1800" b="0" i="1"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1" u="none" strike="noStrike" kern="0" cap="none" spc="0" normalizeH="0" baseline="0" noProof="0" dirty="0" err="1" smtClean="0">
                <a:ln>
                  <a:noFill/>
                </a:ln>
                <a:solidFill>
                  <a:sysClr val="windowText" lastClr="000000"/>
                </a:solidFill>
                <a:effectLst/>
                <a:uLnTx/>
                <a:uFillTx/>
              </a:rPr>
              <a:t>ndh</a:t>
            </a:r>
            <a:r>
              <a:rPr lang="en-US" altLang="ja-JP" kern="0" dirty="0" smtClean="0">
                <a:solidFill>
                  <a:sysClr val="windowText" lastClr="000000"/>
                </a:solidFill>
              </a:rPr>
              <a:t>, </a:t>
            </a:r>
            <a:r>
              <a:rPr lang="en-US" altLang="ja-JP" kern="0" dirty="0" err="1" smtClean="0">
                <a:solidFill>
                  <a:sysClr val="windowText" lastClr="000000"/>
                </a:solidFill>
              </a:rPr>
              <a:t>etc</a:t>
            </a:r>
            <a:endParaRPr kumimoji="1" lang="en-US" altLang="ja-JP" sz="1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endParaRPr>
          </a:p>
        </p:txBody>
      </p:sp>
      <p:sp>
        <p:nvSpPr>
          <p:cNvPr id="35" name="テキスト ボックス 34"/>
          <p:cNvSpPr txBox="1"/>
          <p:nvPr/>
        </p:nvSpPr>
        <p:spPr>
          <a:xfrm>
            <a:off x="107504" y="4665910"/>
            <a:ext cx="889248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1" lang="en-US" altLang="ja-JP" sz="1800" b="0" i="0" u="none" strike="noStrike" kern="0" cap="none" spc="0" normalizeH="0" baseline="0" noProof="0" dirty="0" smtClean="0">
                <a:ln>
                  <a:noFill/>
                </a:ln>
                <a:solidFill>
                  <a:sysClr val="windowText" lastClr="000000"/>
                </a:solidFill>
                <a:effectLst/>
                <a:uLnTx/>
                <a:uFillTx/>
              </a:rPr>
              <a:t>Gene disruption of </a:t>
            </a:r>
            <a:r>
              <a:rPr kumimoji="1" lang="en-US" altLang="ja-JP" sz="1800" b="0" i="1" u="none" strike="noStrike" kern="0" cap="none" spc="0" normalizeH="0" baseline="0" noProof="0" dirty="0" err="1" smtClean="0">
                <a:ln>
                  <a:noFill/>
                </a:ln>
                <a:solidFill>
                  <a:sysClr val="windowText" lastClr="000000"/>
                </a:solidFill>
                <a:effectLst/>
                <a:uLnTx/>
                <a:uFillTx/>
              </a:rPr>
              <a:t>arcA</a:t>
            </a:r>
            <a:r>
              <a:rPr kumimoji="1" lang="en-US" altLang="ja-JP" sz="1800" b="0" i="1" u="none" strike="noStrike" kern="0" cap="none" spc="0" normalizeH="0" baseline="0" noProof="0" dirty="0" smtClean="0">
                <a:ln>
                  <a:noFill/>
                </a:ln>
                <a:solidFill>
                  <a:sysClr val="windowText" lastClr="000000"/>
                </a:solidFill>
                <a:effectLst/>
                <a:uLnTx/>
                <a:uFillTx/>
              </a:rPr>
              <a:t> </a:t>
            </a:r>
            <a:r>
              <a:rPr kumimoji="1" lang="en-US" altLang="ja-JP" sz="1800" b="0" u="none" strike="noStrike" kern="0" cap="none" spc="0" normalizeH="0" baseline="0" noProof="0" dirty="0" smtClean="0">
                <a:ln>
                  <a:noFill/>
                </a:ln>
                <a:solidFill>
                  <a:sysClr val="windowText" lastClr="000000"/>
                </a:solidFill>
                <a:effectLst/>
                <a:uLnTx/>
                <a:uFillTx/>
              </a:rPr>
              <a:t>has</a:t>
            </a:r>
            <a:r>
              <a:rPr kumimoji="1" lang="en-US" altLang="ja-JP" sz="1800" b="0" u="none" strike="noStrike" kern="0" cap="none" spc="0" normalizeH="0" noProof="0" dirty="0" smtClean="0">
                <a:ln>
                  <a:noFill/>
                </a:ln>
                <a:solidFill>
                  <a:sysClr val="windowText" lastClr="000000"/>
                </a:solidFill>
                <a:effectLst/>
                <a:uLnTx/>
                <a:uFillTx/>
              </a:rPr>
              <a:t> been shown to enhance expression of </a:t>
            </a:r>
            <a:r>
              <a:rPr lang="en-US" altLang="ja-JP" kern="0" dirty="0" smtClean="0">
                <a:solidFill>
                  <a:sysClr val="windowText" lastClr="000000"/>
                </a:solidFill>
              </a:rPr>
              <a:t>TCA cycle </a:t>
            </a:r>
            <a:r>
              <a:rPr kumimoji="1" lang="en-US" altLang="ja-JP" sz="1800" b="0" u="none" strike="noStrike" kern="0" cap="none" spc="0" normalizeH="0" noProof="0" dirty="0" smtClean="0">
                <a:ln>
                  <a:noFill/>
                </a:ln>
                <a:solidFill>
                  <a:sysClr val="windowText" lastClr="000000"/>
                </a:solidFill>
                <a:effectLst/>
                <a:uLnTx/>
                <a:uFillTx/>
              </a:rPr>
              <a:t>genes. As a result, carbon flux into TCA cycle will be increased.</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1" lang="en-US" altLang="ja-JP" sz="1800" b="0" i="0" u="none" strike="noStrike" kern="0" cap="none" spc="0" normalizeH="0" baseline="0" noProof="0" dirty="0" smtClean="0">
                <a:ln>
                  <a:noFill/>
                </a:ln>
                <a:solidFill>
                  <a:sysClr val="windowText" lastClr="000000"/>
                </a:solidFill>
                <a:effectLst/>
                <a:uLnTx/>
                <a:uFillTx/>
              </a:rPr>
              <a:t>Gene amplification of </a:t>
            </a:r>
            <a:r>
              <a:rPr kumimoji="1" lang="en-US" altLang="ja-JP" sz="1800" b="0" i="1" u="none" strike="noStrike" kern="0" cap="none" spc="0" normalizeH="0" baseline="0" noProof="0" dirty="0" err="1" smtClean="0">
                <a:ln>
                  <a:noFill/>
                </a:ln>
                <a:solidFill>
                  <a:sysClr val="windowText" lastClr="000000"/>
                </a:solidFill>
                <a:effectLst/>
                <a:uLnTx/>
                <a:uFillTx/>
              </a:rPr>
              <a:t>arcA</a:t>
            </a:r>
            <a:r>
              <a:rPr kumimoji="1" lang="en-US" altLang="ja-JP" sz="1800" b="0" i="0" u="none" strike="noStrike" kern="0" cap="none" spc="0" normalizeH="0" baseline="0" noProof="0" dirty="0" smtClean="0">
                <a:ln>
                  <a:noFill/>
                </a:ln>
                <a:solidFill>
                  <a:sysClr val="windowText" lastClr="000000"/>
                </a:solidFill>
                <a:effectLst/>
                <a:uLnTx/>
                <a:uFillTx/>
              </a:rPr>
              <a:t> may not repress expression of </a:t>
            </a:r>
            <a:r>
              <a:rPr kumimoji="1" lang="en-US" altLang="ja-JP" sz="1800" b="0" i="0" u="none" strike="noStrike" kern="0" cap="none" spc="0" normalizeH="0" noProof="0" dirty="0" smtClean="0">
                <a:ln>
                  <a:noFill/>
                </a:ln>
                <a:solidFill>
                  <a:sysClr val="windowText" lastClr="000000"/>
                </a:solidFill>
                <a:effectLst/>
                <a:uLnTx/>
                <a:uFillTx/>
              </a:rPr>
              <a:t>TCA cycle genes.</a:t>
            </a:r>
            <a:endParaRPr kumimoji="1" lang="en-US" altLang="ja-JP" sz="1800" b="0" i="0" u="none" strike="noStrike" kern="0" cap="none" spc="0" normalizeH="0" baseline="0" noProof="0" dirty="0" smtClean="0">
              <a:ln>
                <a:noFill/>
              </a:ln>
              <a:solidFill>
                <a:sysClr val="windowText" lastClr="000000"/>
              </a:solidFill>
              <a:effectLst/>
              <a:uLnTx/>
              <a:uFillTx/>
            </a:endParaRPr>
          </a:p>
        </p:txBody>
      </p:sp>
      <p:sp>
        <p:nvSpPr>
          <p:cNvPr id="36" name="テキスト ボックス 35"/>
          <p:cNvSpPr txBox="1"/>
          <p:nvPr/>
        </p:nvSpPr>
        <p:spPr>
          <a:xfrm>
            <a:off x="863118" y="5889466"/>
            <a:ext cx="7661072" cy="707886"/>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smtClean="0">
                <a:ln>
                  <a:noFill/>
                </a:ln>
                <a:solidFill>
                  <a:sysClr val="windowText" lastClr="000000"/>
                </a:solidFill>
                <a:effectLst/>
                <a:uLnTx/>
                <a:uFillTx/>
                <a:latin typeface="Calibri"/>
                <a:ea typeface="ＭＳ Ｐゴシック"/>
                <a:cs typeface="+mn-cs"/>
              </a:rPr>
              <a:t>Main purpose of this study</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noProof="0" dirty="0" smtClean="0">
                <a:solidFill>
                  <a:sysClr val="windowText" lastClr="000000"/>
                </a:solidFill>
                <a:latin typeface="Calibri"/>
                <a:ea typeface="ＭＳ Ｐゴシック"/>
              </a:rPr>
              <a:t>Finding out regulatory factor which represses carbon flux into TCA cycle</a:t>
            </a:r>
            <a:endParaRPr kumimoji="1" lang="ja-JP" altLang="en-US" sz="20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sp>
        <p:nvSpPr>
          <p:cNvPr id="37" name="テキスト ボックス 36"/>
          <p:cNvSpPr txBox="1"/>
          <p:nvPr/>
        </p:nvSpPr>
        <p:spPr>
          <a:xfrm>
            <a:off x="7467204" y="3140968"/>
            <a:ext cx="156929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smtClean="0">
                <a:ln>
                  <a:noFill/>
                </a:ln>
                <a:solidFill>
                  <a:sysClr val="windowText" lastClr="000000"/>
                </a:solidFill>
                <a:effectLst/>
                <a:uLnTx/>
                <a:uFillTx/>
              </a:rPr>
              <a:t>Repress gene</a:t>
            </a:r>
            <a:r>
              <a:rPr kumimoji="1" lang="en-US" altLang="ja-JP" sz="1600" b="0" i="0" u="none" strike="noStrike" kern="0" cap="none" spc="0" normalizeH="0" noProof="0" dirty="0" smtClean="0">
                <a:ln>
                  <a:noFill/>
                </a:ln>
                <a:solidFill>
                  <a:sysClr val="windowText" lastClr="000000"/>
                </a:solidFill>
                <a:effectLst/>
                <a:uLnTx/>
                <a:uFillTx/>
              </a:rPr>
              <a:t> expression</a:t>
            </a:r>
            <a:endParaRPr kumimoji="1" lang="ja-JP" altLang="en-US"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48556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ajinomoto_English_知財対応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at well, Live wel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Eat well, Live we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t well, Live we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at well, Live we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t well, Live we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at well, Live we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at well, Live we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at well, Live we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at well, Live we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at well, Live we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at well, Live we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at well, Live we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at well, Live we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ajinomoto_English_知財対応版</Template>
  <TotalTime>1215</TotalTime>
  <Words>3190</Words>
  <Application>Microsoft Office PowerPoint</Application>
  <PresentationFormat>On-screen Show (4:3)</PresentationFormat>
  <Paragraphs>321</Paragraphs>
  <Slides>25</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ajinomoto_English_知財対応版</vt:lpstr>
      <vt:lpstr>文書</vt:lpstr>
      <vt:lpstr>About OMICS Group</vt:lpstr>
      <vt:lpstr>OMICS International Conferences</vt:lpstr>
      <vt:lpstr>Metabolic control of the TCA cycle by the YdcI transcriptional regulator in Escherichia coli</vt:lpstr>
      <vt:lpstr>Agenda</vt:lpstr>
      <vt:lpstr>Key messages</vt:lpstr>
      <vt:lpstr>Background : fermentation technology</vt:lpstr>
      <vt:lpstr>Formulation of metabolism in fermentation</vt:lpstr>
      <vt:lpstr>Amino acid fermentation by E. coli</vt:lpstr>
      <vt:lpstr>ArcAB two-component system in E. coli</vt:lpstr>
      <vt:lpstr>DNA array data analysis</vt:lpstr>
      <vt:lpstr>Gene network analysis</vt:lpstr>
      <vt:lpstr>DNA motif detection</vt:lpstr>
      <vt:lpstr>DNA motif comparison</vt:lpstr>
      <vt:lpstr>DNA motif comparison</vt:lpstr>
      <vt:lpstr>Predicted gene network</vt:lpstr>
      <vt:lpstr>Model for experimental validation</vt:lpstr>
      <vt:lpstr>L-Glu fermentation result</vt:lpstr>
      <vt:lpstr>Relative activity of citrate synthase</vt:lpstr>
      <vt:lpstr>Proposed TCA cycle regulation in E. coli</vt:lpstr>
      <vt:lpstr>Summary</vt:lpstr>
      <vt:lpstr>Acknowldgement</vt:lpstr>
      <vt:lpstr>YdcI binding test on gltA promoter region</vt:lpstr>
      <vt:lpstr>Discussion (1) YdcI-DNA interaction</vt:lpstr>
      <vt:lpstr>Discussion (2) Cell growth control by YdcI</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西尾　陽介</dc:creator>
  <cp:lastModifiedBy>Prudhviraj Guggilla</cp:lastModifiedBy>
  <cp:revision>88</cp:revision>
  <dcterms:created xsi:type="dcterms:W3CDTF">2015-08-01T07:39:32Z</dcterms:created>
  <dcterms:modified xsi:type="dcterms:W3CDTF">2015-09-23T08:38:23Z</dcterms:modified>
</cp:coreProperties>
</file>