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14.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15.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notesSlides/notesSlide16.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notesSlides/notesSlide17.xml" ContentType="application/vnd.openxmlformats-officedocument.presentationml.notesSlide+xml"/>
  <Override PartName="/ppt/charts/chart20.xml" ContentType="application/vnd.openxmlformats-officedocument.drawingml.chart+xml"/>
  <Override PartName="/ppt/notesSlides/notesSlide18.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1.xml" ContentType="application/vnd.openxmlformats-officedocument.drawingml.chart+xml"/>
  <Override PartName="/ppt/charts/chart32.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26" r:id="rId2"/>
    <p:sldId id="296" r:id="rId3"/>
    <p:sldId id="297" r:id="rId4"/>
    <p:sldId id="298" r:id="rId5"/>
    <p:sldId id="300" r:id="rId6"/>
    <p:sldId id="331" r:id="rId7"/>
    <p:sldId id="303" r:id="rId8"/>
    <p:sldId id="306" r:id="rId9"/>
    <p:sldId id="332" r:id="rId10"/>
    <p:sldId id="315" r:id="rId11"/>
    <p:sldId id="284" r:id="rId12"/>
    <p:sldId id="281" r:id="rId13"/>
    <p:sldId id="264" r:id="rId14"/>
    <p:sldId id="285" r:id="rId15"/>
    <p:sldId id="266" r:id="rId16"/>
    <p:sldId id="312" r:id="rId17"/>
    <p:sldId id="313" r:id="rId18"/>
    <p:sldId id="314" r:id="rId19"/>
    <p:sldId id="317" r:id="rId20"/>
    <p:sldId id="269" r:id="rId21"/>
    <p:sldId id="335" r:id="rId22"/>
    <p:sldId id="271" r:id="rId23"/>
    <p:sldId id="294" r:id="rId24"/>
    <p:sldId id="273" r:id="rId25"/>
    <p:sldId id="274" r:id="rId26"/>
    <p:sldId id="275" r:id="rId27"/>
    <p:sldId id="277" r:id="rId28"/>
    <p:sldId id="295" r:id="rId29"/>
    <p:sldId id="267" r:id="rId30"/>
    <p:sldId id="318" r:id="rId31"/>
    <p:sldId id="325" r:id="rId32"/>
    <p:sldId id="319" r:id="rId33"/>
    <p:sldId id="336" r:id="rId34"/>
  </p:sldIdLst>
  <p:sldSz cx="9144000" cy="6858000" type="screen4x3"/>
  <p:notesSz cx="7315200" cy="96012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FFFF"/>
    <a:srgbClr val="FFFF00"/>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86" autoAdjust="0"/>
    <p:restoredTop sz="61850" autoAdjust="0"/>
  </p:normalViewPr>
  <p:slideViewPr>
    <p:cSldViewPr>
      <p:cViewPr varScale="1">
        <p:scale>
          <a:sx n="38" d="100"/>
          <a:sy n="38" d="100"/>
        </p:scale>
        <p:origin x="1968" y="48"/>
      </p:cViewPr>
      <p:guideLst>
        <p:guide orient="horz" pos="2160"/>
        <p:guide pos="2880"/>
      </p:guideLst>
    </p:cSldViewPr>
  </p:slideViewPr>
  <p:outlineViewPr>
    <p:cViewPr>
      <p:scale>
        <a:sx n="33" d="100"/>
        <a:sy n="33" d="100"/>
      </p:scale>
      <p:origin x="0" y="-2144"/>
    </p:cViewPr>
  </p:outlineViewPr>
  <p:notesTextViewPr>
    <p:cViewPr>
      <p:scale>
        <a:sx n="100" d="100"/>
        <a:sy n="100" d="100"/>
      </p:scale>
      <p:origin x="0" y="0"/>
    </p:cViewPr>
  </p:notesTextViewPr>
  <p:sorterViewPr>
    <p:cViewPr varScale="1">
      <p:scale>
        <a:sx n="1" d="1"/>
        <a:sy n="1" d="1"/>
      </p:scale>
      <p:origin x="0" y="-26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G:\&#9733;&#9733;Lab&#9733;&#9733;\&#49892;&#54744;&#45936;&#51060;&#53552;\QRT-PCR\Tx%20Rat\HJE_CP-MSC%20exosome_miR-125b%20RNU1A%20U6_20150104.xls" TargetMode="External"/><Relationship Id="rId1" Type="http://schemas.openxmlformats.org/officeDocument/2006/relationships/image" Target="../media/image26.jpeg"/></Relationships>
</file>

<file path=ppt/charts/_rels/chart10.xml.rels><?xml version="1.0" encoding="UTF-8" standalone="yes"?>
<Relationships xmlns="http://schemas.openxmlformats.org/package/2006/relationships"><Relationship Id="rId1" Type="http://schemas.openxmlformats.org/officeDocument/2006/relationships/oleObject" Target="file:///E:\HDD\Research\data\TSG-6\CCl4%20mouse_mRNA_qPCR.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E:\HDD\Research\data\TSG-6\CCl4%20mouse_mRNA_qPCR.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E:\HDD\Research\data\TSG-6\CCl4%20mouse_mRNA_qPCR.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F:\data\TSG-6\CCl4%20mouse_mRNA_fibrotic%20marker.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F:\data\TSG-6\CCl4%20mouse_mRNA_fibrotic%20marker.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F:\data\TSG-6\CCl4%20mouse_mRNA_fibrotic%20marker.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E:\HDD\Research\data\TSG-6\D123%20LXB10EFTSG.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E:\HDD\Research\data\TSG-6\D123%20LXB10EFTSG.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E:\HDD\Research\data\TSG-6\D123%20LXB10EFTSG.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E:\HDD\Research\data\TSG-6\ORO%20stainning\ORO\&#49352;%20&#54260;&#45908;\ORO%20counting%20+Graph(&#50756;&#4730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data\TSG-6\&#49688;&#51221;_Rat%20TSG-6(&#51221;&#51008;%20Rat)%20(2).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E:\HDD\Research\data\TSG-6\LW-BW.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E:\HDD\Research\data\TSG-6\alt-ast%20ccl4+TSG.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E:\HDD\Research\data\TSG-6\alt-ast%20ccl4+TSG.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E:\HDD\Research\data\TSG-6\CCl4%20mouse+ab_mRNA_for%20rivision.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E:\HDD\Research\data\TSG-6\CCl4%20mouse+ab_mRNA_for%20rivision.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E:\HDD\Research\data\TSG-6\CCl4%20mouse+ab_mRNA_for%20rivision.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E:\HDD\Research\data\TSG-6\CCl4%20mouse+ab_mRNA_for%20rivision.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E:\HDD\Research\data\TSG-6\CCl4%20mouse+ab_mRNA_for%20rivision.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E:\HDD\Research\data\TSG-6\CCl4%20mouse+ab_mRNA_for%20rivision.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E:\HDD\Research\data\TSG-6\CCl4%20mouse+ab_mRNA_for%20rivisio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data\TSG-6\&#49688;&#51221;_Rat%20TSG-6(&#51221;&#51008;%20Rat)%20(2).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E:\HDD\Research\data\TSG-6\CCl4%20mouse+ab_mRNA_for%20rivision.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E:\HDD\Research\data\TSG-6+MCDE\ALT-AST(MCDE+TSG)+NEW.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E:\HDD\Research\data\TSG-6+MCDE\ALT-AST(MCDE+TSG)+NEW.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E:\HDD\Research\data\TSG-6+MCDE\qPCR%20data.xlsx"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E:\HDD\Research\data\TSG-6+MCDE\qPCR%20data.xlsx"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E:\HDD\Research\data\TSG-6+MCDE\qPCR%20data.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E:\HDD\Research\data\TSG-6+MCDE\qPCR%20data.xlsx" TargetMode="External"/></Relationships>
</file>

<file path=ppt/charts/_rels/chart37.xml.rels><?xml version="1.0" encoding="UTF-8" standalone="yes"?>
<Relationships xmlns="http://schemas.openxmlformats.org/package/2006/relationships"><Relationship Id="rId1" Type="http://schemas.openxmlformats.org/officeDocument/2006/relationships/oleObject" Target="file:///E:\HDD\Research\data\TSG-6+MCDE\MTS%20recent%20(&#51088;&#46041;%20&#51200;&#51109;&#46120;)%20(&#51088;&#46041;%20&#51200;&#51109;&#4612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data\TSG-6\LW-BW.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HDD\Research\data\TSG-6\CCl4%20mouse_mRNA_fibrotic%20marker.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F:\data\TSG-6\alt-ast.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F:\data\TSG-6\alt-ast.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E:\HDD\Research\data\TSG-6\Cell%20counting.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HDD\Research\data\TSG-6\CCl4%20mouse_mRNA_fibrotic%20mark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ln w="12700"/>
          </c:spPr>
          <c:invertIfNegative val="0"/>
          <c:dPt>
            <c:idx val="0"/>
            <c:invertIfNegative val="0"/>
            <c:bubble3D val="0"/>
            <c:spPr>
              <a:noFill/>
              <a:ln w="12700">
                <a:solidFill>
                  <a:schemeClr val="tx1"/>
                </a:solidFill>
              </a:ln>
            </c:spPr>
          </c:dPt>
          <c:dPt>
            <c:idx val="1"/>
            <c:invertIfNegative val="0"/>
            <c:bubble3D val="0"/>
            <c:spPr>
              <a:solidFill>
                <a:schemeClr val="tx1"/>
              </a:solidFill>
              <a:ln w="12700">
                <a:noFill/>
              </a:ln>
            </c:spPr>
          </c:dPt>
          <c:dPt>
            <c:idx val="2"/>
            <c:invertIfNegative val="0"/>
            <c:bubble3D val="0"/>
            <c:spPr>
              <a:solidFill>
                <a:schemeClr val="tx1">
                  <a:lumMod val="50000"/>
                  <a:lumOff val="50000"/>
                </a:schemeClr>
              </a:solidFill>
              <a:ln w="12700">
                <a:noFill/>
              </a:ln>
            </c:spPr>
          </c:dPt>
          <c:dPt>
            <c:idx val="3"/>
            <c:invertIfNegative val="0"/>
            <c:bubble3D val="0"/>
            <c:spPr>
              <a:blipFill>
                <a:blip xmlns:r="http://schemas.openxmlformats.org/officeDocument/2006/relationships" r:embed="rId1"/>
                <a:stretch>
                  <a:fillRect/>
                </a:stretch>
              </a:blipFill>
              <a:ln w="12700">
                <a:solidFill>
                  <a:prstClr val="black"/>
                </a:solidFill>
              </a:ln>
            </c:spPr>
            <c:pictureOptions>
              <c:pictureFormat val="stack"/>
            </c:pictureOptions>
          </c:dPt>
          <c:errBars>
            <c:errBarType val="both"/>
            <c:errValType val="cust"/>
            <c:noEndCap val="0"/>
            <c:plus>
              <c:numRef>
                <c:f>(Sheet2!$N$3,Sheet2!$N$6,Sheet2!$N$9,Sheet2!$N$12)</c:f>
                <c:numCache>
                  <c:formatCode>General</c:formatCode>
                  <c:ptCount val="4"/>
                  <c:pt idx="0">
                    <c:v>0.25039044564998952</c:v>
                  </c:pt>
                  <c:pt idx="1">
                    <c:v>0.11852732581146881</c:v>
                  </c:pt>
                  <c:pt idx="2">
                    <c:v>0.86580055991106952</c:v>
                  </c:pt>
                  <c:pt idx="3">
                    <c:v>13.969202719521522</c:v>
                  </c:pt>
                </c:numCache>
              </c:numRef>
            </c:plus>
            <c:minus>
              <c:numRef>
                <c:f>(Sheet2!$N$3,Sheet2!$N$6,Sheet2!$N$9,Sheet2!$N$12)</c:f>
                <c:numCache>
                  <c:formatCode>General</c:formatCode>
                  <c:ptCount val="4"/>
                  <c:pt idx="0">
                    <c:v>0.25039044564998952</c:v>
                  </c:pt>
                  <c:pt idx="1">
                    <c:v>0.11852732581146881</c:v>
                  </c:pt>
                  <c:pt idx="2">
                    <c:v>0.86580055991106952</c:v>
                  </c:pt>
                  <c:pt idx="3">
                    <c:v>13.969202719521522</c:v>
                  </c:pt>
                </c:numCache>
              </c:numRef>
            </c:minus>
          </c:errBars>
          <c:cat>
            <c:strLit>
              <c:ptCount val="4"/>
              <c:pt idx="0">
                <c:v>Normal</c:v>
              </c:pt>
              <c:pt idx="1">
                <c:v>LX2</c:v>
              </c:pt>
              <c:pt idx="2">
                <c:v>Cell lysate</c:v>
              </c:pt>
              <c:pt idx="3">
                <c:v>Exosomes</c:v>
              </c:pt>
            </c:strLit>
          </c:cat>
          <c:val>
            <c:numRef>
              <c:f>(Sheet2!$M$3,Sheet2!$M$6,Sheet2!$M$9,Sheet2!$M$12)</c:f>
              <c:numCache>
                <c:formatCode>0.000_ </c:formatCode>
                <c:ptCount val="4"/>
                <c:pt idx="0">
                  <c:v>1.066954203788828</c:v>
                </c:pt>
                <c:pt idx="1">
                  <c:v>0.75478692624790611</c:v>
                </c:pt>
                <c:pt idx="2">
                  <c:v>3.8308362079089711</c:v>
                </c:pt>
                <c:pt idx="3">
                  <c:v>51.089595463899244</c:v>
                </c:pt>
              </c:numCache>
            </c:numRef>
          </c:val>
        </c:ser>
        <c:dLbls>
          <c:showLegendKey val="0"/>
          <c:showVal val="0"/>
          <c:showCatName val="0"/>
          <c:showSerName val="0"/>
          <c:showPercent val="0"/>
          <c:showBubbleSize val="0"/>
        </c:dLbls>
        <c:gapWidth val="150"/>
        <c:axId val="192628616"/>
        <c:axId val="192630968"/>
      </c:barChart>
      <c:catAx>
        <c:axId val="192628616"/>
        <c:scaling>
          <c:orientation val="minMax"/>
        </c:scaling>
        <c:delete val="0"/>
        <c:axPos val="b"/>
        <c:numFmt formatCode="General" sourceLinked="1"/>
        <c:majorTickMark val="none"/>
        <c:minorTickMark val="none"/>
        <c:tickLblPos val="none"/>
        <c:txPr>
          <a:bodyPr/>
          <a:lstStyle/>
          <a:p>
            <a:pPr>
              <a:defRPr sz="1200">
                <a:latin typeface="Arial" pitchFamily="34" charset="0"/>
                <a:cs typeface="Arial" pitchFamily="34" charset="0"/>
              </a:defRPr>
            </a:pPr>
            <a:endParaRPr lang="en-US"/>
          </a:p>
        </c:txPr>
        <c:crossAx val="192630968"/>
        <c:crosses val="autoZero"/>
        <c:auto val="1"/>
        <c:lblAlgn val="ctr"/>
        <c:lblOffset val="100"/>
        <c:noMultiLvlLbl val="0"/>
      </c:catAx>
      <c:valAx>
        <c:axId val="192630968"/>
        <c:scaling>
          <c:orientation val="minMax"/>
          <c:max val="100"/>
        </c:scaling>
        <c:delete val="0"/>
        <c:axPos val="l"/>
        <c:title>
          <c:tx>
            <c:rich>
              <a:bodyPr rot="-5400000" vert="horz"/>
              <a:lstStyle/>
              <a:p>
                <a:pPr>
                  <a:defRPr sz="900" b="0">
                    <a:latin typeface="Arial" pitchFamily="34" charset="0"/>
                    <a:cs typeface="Arial" pitchFamily="34" charset="0"/>
                  </a:defRPr>
                </a:pPr>
                <a:r>
                  <a:rPr lang="en-US" altLang="ko-KR" sz="900" b="0">
                    <a:latin typeface="Arial" pitchFamily="34" charset="0"/>
                    <a:cs typeface="Arial" pitchFamily="34" charset="0"/>
                  </a:rPr>
                  <a:t>Fold</a:t>
                </a:r>
                <a:r>
                  <a:rPr lang="en-US" altLang="ko-KR" sz="900" b="0" baseline="0">
                    <a:latin typeface="Arial" pitchFamily="34" charset="0"/>
                    <a:cs typeface="Arial" pitchFamily="34" charset="0"/>
                  </a:rPr>
                  <a:t> increase</a:t>
                </a:r>
                <a:endParaRPr lang="ko-KR" altLang="en-US" sz="900" b="0">
                  <a:latin typeface="Arial" pitchFamily="34" charset="0"/>
                  <a:cs typeface="Arial" pitchFamily="34" charset="0"/>
                </a:endParaRPr>
              </a:p>
            </c:rich>
          </c:tx>
          <c:layout/>
          <c:overlay val="0"/>
        </c:title>
        <c:numFmt formatCode="0_ " sourceLinked="0"/>
        <c:majorTickMark val="out"/>
        <c:minorTickMark val="none"/>
        <c:tickLblPos val="nextTo"/>
        <c:txPr>
          <a:bodyPr/>
          <a:lstStyle/>
          <a:p>
            <a:pPr>
              <a:defRPr sz="800">
                <a:latin typeface="Arial Unicode MS" pitchFamily="50" charset="-127"/>
                <a:ea typeface="Arial Unicode MS" pitchFamily="50" charset="-127"/>
                <a:cs typeface="Arial Unicode MS" pitchFamily="50" charset="-127"/>
              </a:defRPr>
            </a:pPr>
            <a:endParaRPr lang="en-US"/>
          </a:p>
        </c:txPr>
        <c:crossAx val="192628616"/>
        <c:crosses val="autoZero"/>
        <c:crossBetween val="between"/>
      </c:valAx>
    </c:plotArea>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57083333333333"/>
          <c:y val="7.6243749999999985E-2"/>
          <c:w val="0.77242916666666661"/>
          <c:h val="0.8465270833333336"/>
        </c:manualLayout>
      </c:layout>
      <c:barChart>
        <c:barDir val="col"/>
        <c:grouping val="clustered"/>
        <c:varyColors val="0"/>
        <c:ser>
          <c:idx val="0"/>
          <c:order val="0"/>
          <c:tx>
            <c:strRef>
              <c:f>'Inflamm (2)'!$A$62:$A$65</c:f>
              <c:strCache>
                <c:ptCount val="1"/>
                <c:pt idx="0">
                  <c:v>TSG6-5 TSG6-6</c:v>
                </c:pt>
              </c:strCache>
            </c:strRef>
          </c:tx>
          <c:spPr>
            <a:solidFill>
              <a:prstClr val="white">
                <a:lumMod val="75000"/>
              </a:prstClr>
            </a:solidFill>
            <a:ln>
              <a:solidFill>
                <a:prstClr val="black"/>
              </a:solidFill>
            </a:ln>
          </c:spPr>
          <c:invertIfNegative val="0"/>
          <c:dPt>
            <c:idx val="0"/>
            <c:invertIfNegative val="0"/>
            <c:bubble3D val="0"/>
            <c:spPr>
              <a:solidFill>
                <a:schemeClr val="bg1"/>
              </a:solidFill>
              <a:ln>
                <a:solidFill>
                  <a:prstClr val="black"/>
                </a:solidFill>
              </a:ln>
            </c:spPr>
          </c:dPt>
          <c:dPt>
            <c:idx val="1"/>
            <c:invertIfNegative val="0"/>
            <c:bubble3D val="0"/>
            <c:spPr>
              <a:solidFill>
                <a:schemeClr val="tx1"/>
              </a:solidFill>
              <a:ln>
                <a:solidFill>
                  <a:prstClr val="black"/>
                </a:solidFill>
              </a:ln>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prstClr val="black"/>
                </a:solidFill>
              </a:ln>
            </c:spPr>
          </c:dPt>
          <c:errBars>
            <c:errBarType val="both"/>
            <c:errValType val="cust"/>
            <c:noEndCap val="0"/>
            <c:plus>
              <c:numRef>
                <c:f>('Inflamm (2)'!$T$36,'Inflamm (2)'!$T$42,'Inflamm (2)'!$T$48,'Inflamm (2)'!$T$54)</c:f>
                <c:numCache>
                  <c:formatCode>General</c:formatCode>
                  <c:ptCount val="4"/>
                  <c:pt idx="0">
                    <c:v>4.4715995779880592E-2</c:v>
                  </c:pt>
                  <c:pt idx="1">
                    <c:v>0.42644286747214494</c:v>
                  </c:pt>
                  <c:pt idx="2">
                    <c:v>0.22147551738588317</c:v>
                  </c:pt>
                  <c:pt idx="3">
                    <c:v>0.21491054021371869</c:v>
                  </c:pt>
                </c:numCache>
              </c:numRef>
            </c:plus>
            <c:minus>
              <c:numRef>
                <c:f>('Inflamm (2)'!$T$36,'Inflamm (2)'!$T$42,'Inflamm (2)'!$T$48,'Inflamm (2)'!$T$54)</c:f>
                <c:numCache>
                  <c:formatCode>General</c:formatCode>
                  <c:ptCount val="4"/>
                  <c:pt idx="0">
                    <c:v>4.4715995779880592E-2</c:v>
                  </c:pt>
                  <c:pt idx="1">
                    <c:v>0.42644286747214494</c:v>
                  </c:pt>
                  <c:pt idx="2">
                    <c:v>0.22147551738588317</c:v>
                  </c:pt>
                  <c:pt idx="3">
                    <c:v>0.21491054021371869</c:v>
                  </c:pt>
                </c:numCache>
              </c:numRef>
            </c:minus>
          </c:errBars>
          <c:cat>
            <c:numRef>
              <c:f>'Inflamm (2)'!$J$72:$J$75</c:f>
              <c:numCache>
                <c:formatCode>General</c:formatCode>
                <c:ptCount val="4"/>
              </c:numCache>
            </c:numRef>
          </c:cat>
          <c:val>
            <c:numRef>
              <c:f>('Inflamm (2)'!$S$36,'Inflamm (2)'!$S$42,'Inflamm (2)'!$S$48,'Inflamm (2)'!$S$54)</c:f>
              <c:numCache>
                <c:formatCode>0.000000000000000_ </c:formatCode>
                <c:ptCount val="4"/>
                <c:pt idx="0">
                  <c:v>1.0020588594364541</c:v>
                </c:pt>
                <c:pt idx="1">
                  <c:v>2.3064393356286153</c:v>
                </c:pt>
                <c:pt idx="2">
                  <c:v>2.1297354673808253</c:v>
                </c:pt>
                <c:pt idx="3">
                  <c:v>1.4915254993398588</c:v>
                </c:pt>
              </c:numCache>
            </c:numRef>
          </c:val>
        </c:ser>
        <c:dLbls>
          <c:showLegendKey val="0"/>
          <c:showVal val="0"/>
          <c:showCatName val="0"/>
          <c:showSerName val="0"/>
          <c:showPercent val="0"/>
          <c:showBubbleSize val="0"/>
        </c:dLbls>
        <c:gapWidth val="150"/>
        <c:axId val="303858536"/>
        <c:axId val="303852656"/>
      </c:barChart>
      <c:catAx>
        <c:axId val="303858536"/>
        <c:scaling>
          <c:orientation val="minMax"/>
        </c:scaling>
        <c:delete val="0"/>
        <c:axPos val="b"/>
        <c:numFmt formatCode="General" sourceLinked="1"/>
        <c:majorTickMark val="out"/>
        <c:minorTickMark val="none"/>
        <c:tickLblPos val="nextTo"/>
        <c:crossAx val="303852656"/>
        <c:crosses val="autoZero"/>
        <c:auto val="1"/>
        <c:lblAlgn val="ctr"/>
        <c:lblOffset val="100"/>
        <c:noMultiLvlLbl val="0"/>
      </c:catAx>
      <c:valAx>
        <c:axId val="303852656"/>
        <c:scaling>
          <c:orientation val="minMax"/>
        </c:scaling>
        <c:delete val="0"/>
        <c:axPos val="l"/>
        <c:numFmt formatCode="#,##0_);\(#,##0\)" sourceLinked="0"/>
        <c:majorTickMark val="out"/>
        <c:minorTickMark val="none"/>
        <c:tickLblPos val="nextTo"/>
        <c:txPr>
          <a:bodyPr/>
          <a:lstStyle/>
          <a:p>
            <a:pPr>
              <a:defRPr sz="1000">
                <a:latin typeface="Arial Unicode MS" pitchFamily="50" charset="-127"/>
                <a:ea typeface="Arial Unicode MS" pitchFamily="50" charset="-127"/>
                <a:cs typeface="Arial Unicode MS" pitchFamily="50" charset="-127"/>
              </a:defRPr>
            </a:pPr>
            <a:endParaRPr lang="en-US"/>
          </a:p>
        </c:txPr>
        <c:crossAx val="303858536"/>
        <c:crosses val="autoZero"/>
        <c:crossBetween val="between"/>
        <c:majorUnit val="1"/>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616666666666861"/>
          <c:y val="7.6243749999999985E-2"/>
          <c:w val="0.72383333333333677"/>
          <c:h val="0.8465270833333336"/>
        </c:manualLayout>
      </c:layout>
      <c:barChart>
        <c:barDir val="col"/>
        <c:grouping val="clustered"/>
        <c:varyColors val="0"/>
        <c:ser>
          <c:idx val="0"/>
          <c:order val="0"/>
          <c:tx>
            <c:strRef>
              <c:f>'Inflamm (3)'!$A$62:$A$65</c:f>
              <c:strCache>
                <c:ptCount val="1"/>
                <c:pt idx="0">
                  <c:v>TSG6-5 TSG6-6</c:v>
                </c:pt>
              </c:strCache>
            </c:strRef>
          </c:tx>
          <c:spPr>
            <a:solidFill>
              <a:prstClr val="white">
                <a:lumMod val="75000"/>
              </a:prstClr>
            </a:solidFill>
            <a:ln>
              <a:solidFill>
                <a:prstClr val="black"/>
              </a:solidFill>
            </a:ln>
          </c:spPr>
          <c:invertIfNegative val="0"/>
          <c:dPt>
            <c:idx val="0"/>
            <c:invertIfNegative val="0"/>
            <c:bubble3D val="0"/>
            <c:spPr>
              <a:solidFill>
                <a:schemeClr val="bg1"/>
              </a:solidFill>
              <a:ln>
                <a:solidFill>
                  <a:prstClr val="black"/>
                </a:solidFill>
              </a:ln>
            </c:spPr>
          </c:dPt>
          <c:dPt>
            <c:idx val="1"/>
            <c:invertIfNegative val="0"/>
            <c:bubble3D val="0"/>
            <c:spPr>
              <a:solidFill>
                <a:schemeClr val="tx1"/>
              </a:solidFill>
              <a:ln>
                <a:solidFill>
                  <a:prstClr val="black"/>
                </a:solidFill>
              </a:ln>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prstClr val="black"/>
                </a:solidFill>
              </a:ln>
            </c:spPr>
          </c:dPt>
          <c:errBars>
            <c:errBarType val="both"/>
            <c:errValType val="cust"/>
            <c:noEndCap val="0"/>
            <c:plus>
              <c:numRef>
                <c:f>('Inflamm (3)'!$I$36,'Inflamm (3)'!$I$42,'Inflamm (3)'!$I$48,'Inflamm (3)'!$I$54)</c:f>
                <c:numCache>
                  <c:formatCode>General</c:formatCode>
                  <c:ptCount val="4"/>
                  <c:pt idx="0">
                    <c:v>0.16805494225233591</c:v>
                  </c:pt>
                  <c:pt idx="1">
                    <c:v>3.0308502755960807</c:v>
                  </c:pt>
                  <c:pt idx="2">
                    <c:v>1.2289656140423244</c:v>
                  </c:pt>
                  <c:pt idx="3">
                    <c:v>0.75059749293235567</c:v>
                  </c:pt>
                </c:numCache>
              </c:numRef>
            </c:plus>
            <c:minus>
              <c:numRef>
                <c:f>('Inflamm (3)'!$I$36,'Inflamm (3)'!$I$42,'Inflamm (3)'!$I$48,'Inflamm (3)'!$I$54)</c:f>
                <c:numCache>
                  <c:formatCode>General</c:formatCode>
                  <c:ptCount val="4"/>
                  <c:pt idx="0">
                    <c:v>0.16805494225233591</c:v>
                  </c:pt>
                  <c:pt idx="1">
                    <c:v>3.0308502755960807</c:v>
                  </c:pt>
                  <c:pt idx="2">
                    <c:v>1.2289656140423244</c:v>
                  </c:pt>
                  <c:pt idx="3">
                    <c:v>0.75059749293235567</c:v>
                  </c:pt>
                </c:numCache>
              </c:numRef>
            </c:minus>
          </c:errBars>
          <c:cat>
            <c:numRef>
              <c:f>'Inflamm (3)'!$B$74:$B$77</c:f>
              <c:numCache>
                <c:formatCode>General</c:formatCode>
                <c:ptCount val="4"/>
              </c:numCache>
            </c:numRef>
          </c:cat>
          <c:val>
            <c:numRef>
              <c:f>('Inflamm (3)'!$H$36,'Inflamm (3)'!$H$42,'Inflamm (3)'!$H$48,'Inflamm (3)'!$H$54)</c:f>
              <c:numCache>
                <c:formatCode>0.000000000000000_ </c:formatCode>
                <c:ptCount val="4"/>
                <c:pt idx="0">
                  <c:v>1.0273103980862466</c:v>
                </c:pt>
                <c:pt idx="1">
                  <c:v>15.132504644540354</c:v>
                </c:pt>
                <c:pt idx="2">
                  <c:v>12.371771203704505</c:v>
                </c:pt>
                <c:pt idx="3">
                  <c:v>6.4236282123086514</c:v>
                </c:pt>
              </c:numCache>
            </c:numRef>
          </c:val>
        </c:ser>
        <c:dLbls>
          <c:showLegendKey val="0"/>
          <c:showVal val="0"/>
          <c:showCatName val="0"/>
          <c:showSerName val="0"/>
          <c:showPercent val="0"/>
          <c:showBubbleSize val="0"/>
        </c:dLbls>
        <c:gapWidth val="150"/>
        <c:axId val="303854224"/>
        <c:axId val="303853048"/>
      </c:barChart>
      <c:catAx>
        <c:axId val="303854224"/>
        <c:scaling>
          <c:orientation val="minMax"/>
        </c:scaling>
        <c:delete val="0"/>
        <c:axPos val="b"/>
        <c:numFmt formatCode="General" sourceLinked="1"/>
        <c:majorTickMark val="out"/>
        <c:minorTickMark val="none"/>
        <c:tickLblPos val="nextTo"/>
        <c:crossAx val="303853048"/>
        <c:crosses val="autoZero"/>
        <c:auto val="1"/>
        <c:lblAlgn val="ctr"/>
        <c:lblOffset val="100"/>
        <c:noMultiLvlLbl val="0"/>
      </c:catAx>
      <c:valAx>
        <c:axId val="303853048"/>
        <c:scaling>
          <c:orientation val="minMax"/>
        </c:scaling>
        <c:delete val="0"/>
        <c:axPos val="l"/>
        <c:numFmt formatCode="#,##0_);\(#,##0\)" sourceLinked="0"/>
        <c:majorTickMark val="out"/>
        <c:minorTickMark val="none"/>
        <c:tickLblPos val="nextTo"/>
        <c:txPr>
          <a:bodyPr/>
          <a:lstStyle/>
          <a:p>
            <a:pPr>
              <a:defRPr sz="1000">
                <a:latin typeface="Arial Unicode MS" pitchFamily="50" charset="-127"/>
                <a:ea typeface="Arial Unicode MS" pitchFamily="50" charset="-127"/>
                <a:cs typeface="Arial Unicode MS" pitchFamily="50" charset="-127"/>
              </a:defRPr>
            </a:pPr>
            <a:endParaRPr lang="en-US"/>
          </a:p>
        </c:txPr>
        <c:crossAx val="303854224"/>
        <c:crosses val="autoZero"/>
        <c:crossBetween val="between"/>
        <c:majorUnit val="10"/>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57083333333333"/>
          <c:y val="7.6243749999999985E-2"/>
          <c:w val="0.77242916666666661"/>
          <c:h val="0.8465270833333336"/>
        </c:manualLayout>
      </c:layout>
      <c:barChart>
        <c:barDir val="col"/>
        <c:grouping val="clustered"/>
        <c:varyColors val="0"/>
        <c:ser>
          <c:idx val="0"/>
          <c:order val="0"/>
          <c:tx>
            <c:strRef>
              <c:f>'Inflamm (3)'!$A$62:$A$65</c:f>
              <c:strCache>
                <c:ptCount val="1"/>
                <c:pt idx="0">
                  <c:v>TSG6-5 TSG6-6</c:v>
                </c:pt>
              </c:strCache>
            </c:strRef>
          </c:tx>
          <c:spPr>
            <a:solidFill>
              <a:schemeClr val="bg1">
                <a:lumMod val="75000"/>
              </a:schemeClr>
            </a:solidFill>
            <a:ln>
              <a:solidFill>
                <a:prstClr val="black"/>
              </a:solidFill>
            </a:ln>
          </c:spPr>
          <c:invertIfNegative val="0"/>
          <c:dPt>
            <c:idx val="0"/>
            <c:invertIfNegative val="0"/>
            <c:bubble3D val="0"/>
            <c:spPr>
              <a:solidFill>
                <a:schemeClr val="bg1"/>
              </a:solidFill>
              <a:ln>
                <a:solidFill>
                  <a:prstClr val="black"/>
                </a:solidFill>
              </a:ln>
            </c:spPr>
          </c:dPt>
          <c:dPt>
            <c:idx val="1"/>
            <c:invertIfNegative val="0"/>
            <c:bubble3D val="0"/>
            <c:spPr>
              <a:solidFill>
                <a:schemeClr val="tx1"/>
              </a:solidFill>
              <a:ln>
                <a:solidFill>
                  <a:prstClr val="black"/>
                </a:solidFill>
              </a:ln>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prstClr val="black"/>
                </a:solidFill>
              </a:ln>
            </c:spPr>
          </c:dPt>
          <c:errBars>
            <c:errBarType val="both"/>
            <c:errValType val="cust"/>
            <c:noEndCap val="0"/>
            <c:plus>
              <c:numRef>
                <c:f>('Inflamm (3)'!$T$36,'Inflamm (3)'!$T$42,'Inflamm (3)'!$T$48,'Inflamm (3)'!$T$54)</c:f>
                <c:numCache>
                  <c:formatCode>General</c:formatCode>
                  <c:ptCount val="4"/>
                  <c:pt idx="0">
                    <c:v>0.14261354975994633</c:v>
                  </c:pt>
                  <c:pt idx="1">
                    <c:v>0.24316936483970494</c:v>
                  </c:pt>
                  <c:pt idx="2">
                    <c:v>0.42204761601681889</c:v>
                  </c:pt>
                  <c:pt idx="3">
                    <c:v>0.20443580024621291</c:v>
                  </c:pt>
                </c:numCache>
              </c:numRef>
            </c:plus>
            <c:minus>
              <c:numRef>
                <c:f>('Inflamm (3)'!$T$36,'Inflamm (3)'!$T$42,'Inflamm (3)'!$T$48,'Inflamm (3)'!$T$54)</c:f>
                <c:numCache>
                  <c:formatCode>General</c:formatCode>
                  <c:ptCount val="4"/>
                  <c:pt idx="0">
                    <c:v>0.14261354975994633</c:v>
                  </c:pt>
                  <c:pt idx="1">
                    <c:v>0.24316936483970494</c:v>
                  </c:pt>
                  <c:pt idx="2">
                    <c:v>0.42204761601681889</c:v>
                  </c:pt>
                  <c:pt idx="3">
                    <c:v>0.20443580024621291</c:v>
                  </c:pt>
                </c:numCache>
              </c:numRef>
            </c:minus>
          </c:errBars>
          <c:cat>
            <c:numRef>
              <c:f>'Inflamm (3)'!$J$72:$J$75</c:f>
              <c:numCache>
                <c:formatCode>General</c:formatCode>
                <c:ptCount val="4"/>
              </c:numCache>
            </c:numRef>
          </c:cat>
          <c:val>
            <c:numRef>
              <c:f>('Inflamm (3)'!$S$36,'Inflamm (3)'!$S$42,'Inflamm (3)'!$S$48,'Inflamm (3)'!$S$54)</c:f>
              <c:numCache>
                <c:formatCode>0.000000000000000_ </c:formatCode>
                <c:ptCount val="4"/>
                <c:pt idx="0">
                  <c:v>1.0064584149114326</c:v>
                </c:pt>
                <c:pt idx="1">
                  <c:v>2.3713899027346477</c:v>
                </c:pt>
                <c:pt idx="2">
                  <c:v>2.837614634902534</c:v>
                </c:pt>
                <c:pt idx="3">
                  <c:v>1.6900634139958881</c:v>
                </c:pt>
              </c:numCache>
            </c:numRef>
          </c:val>
        </c:ser>
        <c:dLbls>
          <c:showLegendKey val="0"/>
          <c:showVal val="0"/>
          <c:showCatName val="0"/>
          <c:showSerName val="0"/>
          <c:showPercent val="0"/>
          <c:showBubbleSize val="0"/>
        </c:dLbls>
        <c:gapWidth val="150"/>
        <c:axId val="303856968"/>
        <c:axId val="303859320"/>
      </c:barChart>
      <c:catAx>
        <c:axId val="303856968"/>
        <c:scaling>
          <c:orientation val="minMax"/>
        </c:scaling>
        <c:delete val="0"/>
        <c:axPos val="b"/>
        <c:numFmt formatCode="General" sourceLinked="1"/>
        <c:majorTickMark val="out"/>
        <c:minorTickMark val="none"/>
        <c:tickLblPos val="nextTo"/>
        <c:crossAx val="303859320"/>
        <c:crosses val="autoZero"/>
        <c:auto val="1"/>
        <c:lblAlgn val="ctr"/>
        <c:lblOffset val="100"/>
        <c:noMultiLvlLbl val="0"/>
      </c:catAx>
      <c:valAx>
        <c:axId val="303859320"/>
        <c:scaling>
          <c:orientation val="minMax"/>
        </c:scaling>
        <c:delete val="0"/>
        <c:axPos val="l"/>
        <c:numFmt formatCode="#,##0_);\(#,##0\)" sourceLinked="0"/>
        <c:majorTickMark val="out"/>
        <c:minorTickMark val="none"/>
        <c:tickLblPos val="nextTo"/>
        <c:txPr>
          <a:bodyPr/>
          <a:lstStyle/>
          <a:p>
            <a:pPr>
              <a:defRPr sz="1000">
                <a:latin typeface="Arial Unicode MS" pitchFamily="50" charset="-127"/>
                <a:ea typeface="Arial Unicode MS" pitchFamily="50" charset="-127"/>
                <a:cs typeface="Arial Unicode MS" pitchFamily="50" charset="-127"/>
              </a:defRPr>
            </a:pPr>
            <a:endParaRPr lang="en-US"/>
          </a:p>
        </c:txPr>
        <c:crossAx val="303856968"/>
        <c:crosses val="autoZero"/>
        <c:crossBetween val="between"/>
        <c:majorUnit val="2"/>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5171388888889145"/>
          <c:y val="5.5449999999999999E-2"/>
          <c:w val="0.78361018518518522"/>
          <c:h val="0.8883833333333333"/>
        </c:manualLayout>
      </c:layout>
      <c:barChart>
        <c:barDir val="col"/>
        <c:grouping val="clustered"/>
        <c:varyColors val="0"/>
        <c:ser>
          <c:idx val="0"/>
          <c:order val="0"/>
          <c:tx>
            <c:strRef>
              <c:f>fibrotic!$A$56:$A$59</c:f>
              <c:strCache>
                <c:ptCount val="1"/>
              </c:strCache>
            </c:strRef>
          </c:tx>
          <c:spPr>
            <a:ln>
              <a:solidFill>
                <a:prstClr val="black"/>
              </a:solidFill>
            </a:ln>
          </c:spPr>
          <c:invertIfNegative val="0"/>
          <c:dPt>
            <c:idx val="0"/>
            <c:invertIfNegative val="0"/>
            <c:bubble3D val="0"/>
            <c:spPr>
              <a:solidFill>
                <a:prstClr val="white"/>
              </a:solidFill>
              <a:ln>
                <a:solidFill>
                  <a:prstClr val="black"/>
                </a:solidFill>
              </a:ln>
            </c:spPr>
          </c:dPt>
          <c:dPt>
            <c:idx val="1"/>
            <c:invertIfNegative val="0"/>
            <c:bubble3D val="0"/>
            <c:spPr>
              <a:solidFill>
                <a:schemeClr val="tx1"/>
              </a:solidFill>
              <a:ln>
                <a:solidFill>
                  <a:prstClr val="black"/>
                </a:solidFill>
              </a:ln>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prstClr val="black"/>
                </a:solidFill>
              </a:ln>
            </c:spPr>
          </c:dPt>
          <c:errBars>
            <c:errBarType val="both"/>
            <c:errValType val="cust"/>
            <c:noEndCap val="0"/>
            <c:plus>
              <c:numRef>
                <c:f>(fibrotic!$AE$30,fibrotic!$AE$36,fibrotic!$AE$42,fibrotic!$AE$48)</c:f>
                <c:numCache>
                  <c:formatCode>General</c:formatCode>
                  <c:ptCount val="4"/>
                  <c:pt idx="0">
                    <c:v>0.27168544293982788</c:v>
                  </c:pt>
                  <c:pt idx="1">
                    <c:v>8.7462856308436504E-2</c:v>
                  </c:pt>
                  <c:pt idx="2">
                    <c:v>9.0517620796555467E-2</c:v>
                  </c:pt>
                  <c:pt idx="3">
                    <c:v>9.2606962254628222E-2</c:v>
                  </c:pt>
                </c:numCache>
              </c:numRef>
            </c:plus>
            <c:minus>
              <c:numRef>
                <c:f>(fibrotic!$AE$30,fibrotic!$AE$36,fibrotic!$AE$42,fibrotic!$AE$48)</c:f>
                <c:numCache>
                  <c:formatCode>General</c:formatCode>
                  <c:ptCount val="4"/>
                  <c:pt idx="0">
                    <c:v>0.27168544293982788</c:v>
                  </c:pt>
                  <c:pt idx="1">
                    <c:v>8.7462856308436504E-2</c:v>
                  </c:pt>
                  <c:pt idx="2">
                    <c:v>9.0517620796555467E-2</c:v>
                  </c:pt>
                  <c:pt idx="3">
                    <c:v>9.2606962254628222E-2</c:v>
                  </c:pt>
                </c:numCache>
              </c:numRef>
            </c:minus>
          </c:errBars>
          <c:cat>
            <c:numRef>
              <c:f>fibrotic!$A$56:$A$59</c:f>
              <c:numCache>
                <c:formatCode>General</c:formatCode>
                <c:ptCount val="4"/>
              </c:numCache>
            </c:numRef>
          </c:cat>
          <c:val>
            <c:numRef>
              <c:f>(fibrotic!$AD$30,fibrotic!$AD$36,fibrotic!$AD$42,fibrotic!$AD$48)</c:f>
              <c:numCache>
                <c:formatCode>0.000000000000000_ </c:formatCode>
                <c:ptCount val="4"/>
                <c:pt idx="0">
                  <c:v>1.0230701665225481</c:v>
                </c:pt>
                <c:pt idx="1">
                  <c:v>1.5874631737164249</c:v>
                </c:pt>
                <c:pt idx="2">
                  <c:v>1.4542293368344299</c:v>
                </c:pt>
                <c:pt idx="3">
                  <c:v>1.1798831534789453</c:v>
                </c:pt>
              </c:numCache>
            </c:numRef>
          </c:val>
        </c:ser>
        <c:dLbls>
          <c:showLegendKey val="0"/>
          <c:showVal val="0"/>
          <c:showCatName val="0"/>
          <c:showSerName val="0"/>
          <c:showPercent val="0"/>
          <c:showBubbleSize val="0"/>
        </c:dLbls>
        <c:gapWidth val="150"/>
        <c:axId val="303855008"/>
        <c:axId val="303859712"/>
      </c:barChart>
      <c:catAx>
        <c:axId val="303855008"/>
        <c:scaling>
          <c:orientation val="minMax"/>
        </c:scaling>
        <c:delete val="0"/>
        <c:axPos val="b"/>
        <c:numFmt formatCode="General" sourceLinked="1"/>
        <c:majorTickMark val="out"/>
        <c:minorTickMark val="none"/>
        <c:tickLblPos val="nextTo"/>
        <c:crossAx val="303859712"/>
        <c:crosses val="autoZero"/>
        <c:auto val="1"/>
        <c:lblAlgn val="ctr"/>
        <c:lblOffset val="100"/>
        <c:noMultiLvlLbl val="0"/>
      </c:catAx>
      <c:valAx>
        <c:axId val="303859712"/>
        <c:scaling>
          <c:orientation val="minMax"/>
        </c:scaling>
        <c:delete val="0"/>
        <c:axPos val="l"/>
        <c:numFmt formatCode="#,##0_);\(#,##0\)" sourceLinked="0"/>
        <c:majorTickMark val="out"/>
        <c:minorTickMark val="none"/>
        <c:tickLblPos val="nextTo"/>
        <c:txPr>
          <a:bodyPr/>
          <a:lstStyle/>
          <a:p>
            <a:pPr>
              <a:defRPr sz="700">
                <a:latin typeface="Arial Unicode MS" pitchFamily="50" charset="-127"/>
                <a:ea typeface="Arial Unicode MS" pitchFamily="50" charset="-127"/>
                <a:cs typeface="Arial Unicode MS" pitchFamily="50" charset="-127"/>
              </a:defRPr>
            </a:pPr>
            <a:endParaRPr lang="en-US"/>
          </a:p>
        </c:txPr>
        <c:crossAx val="303855008"/>
        <c:crosses val="autoZero"/>
        <c:crossBetween val="between"/>
        <c:majorUnit val="1"/>
      </c:valAx>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9698703703703946"/>
          <c:y val="5.5449999999999999E-2"/>
          <c:w val="0.73833703703703701"/>
          <c:h val="0.8883833333333333"/>
        </c:manualLayout>
      </c:layout>
      <c:barChart>
        <c:barDir val="col"/>
        <c:grouping val="clustered"/>
        <c:varyColors val="0"/>
        <c:ser>
          <c:idx val="0"/>
          <c:order val="0"/>
          <c:tx>
            <c:strRef>
              <c:f>fibrotic!$A$56:$A$59</c:f>
              <c:strCache>
                <c:ptCount val="1"/>
              </c:strCache>
            </c:strRef>
          </c:tx>
          <c:spPr>
            <a:ln>
              <a:solidFill>
                <a:prstClr val="black"/>
              </a:solidFill>
            </a:ln>
          </c:spPr>
          <c:invertIfNegative val="0"/>
          <c:dPt>
            <c:idx val="0"/>
            <c:invertIfNegative val="0"/>
            <c:bubble3D val="0"/>
            <c:spPr>
              <a:solidFill>
                <a:schemeClr val="bg1"/>
              </a:solidFill>
              <a:ln>
                <a:solidFill>
                  <a:prstClr val="black"/>
                </a:solidFill>
              </a:ln>
            </c:spPr>
          </c:dPt>
          <c:dPt>
            <c:idx val="1"/>
            <c:invertIfNegative val="0"/>
            <c:bubble3D val="0"/>
            <c:spPr>
              <a:solidFill>
                <a:schemeClr val="tx1"/>
              </a:solidFill>
              <a:ln>
                <a:solidFill>
                  <a:prstClr val="black"/>
                </a:solidFill>
              </a:ln>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prstClr val="black"/>
                </a:solidFill>
              </a:ln>
            </c:spPr>
          </c:dPt>
          <c:errBars>
            <c:errBarType val="both"/>
            <c:errValType val="cust"/>
            <c:noEndCap val="0"/>
            <c:plus>
              <c:numRef>
                <c:f>(fibrotic!$I$30,fibrotic!$I$36,fibrotic!$I$42,fibrotic!$I$48)</c:f>
                <c:numCache>
                  <c:formatCode>General</c:formatCode>
                  <c:ptCount val="4"/>
                  <c:pt idx="0">
                    <c:v>9.1880092846082548E-2</c:v>
                  </c:pt>
                  <c:pt idx="1">
                    <c:v>1.1143844496662325</c:v>
                  </c:pt>
                  <c:pt idx="2">
                    <c:v>0.18851621735599292</c:v>
                  </c:pt>
                  <c:pt idx="3">
                    <c:v>9.5048773286298377E-2</c:v>
                  </c:pt>
                </c:numCache>
              </c:numRef>
            </c:plus>
            <c:minus>
              <c:numRef>
                <c:f>(fibrotic!$I$30,fibrotic!$I$36,fibrotic!$I$42,fibrotic!$I$48)</c:f>
                <c:numCache>
                  <c:formatCode>General</c:formatCode>
                  <c:ptCount val="4"/>
                  <c:pt idx="0">
                    <c:v>9.1880092846082548E-2</c:v>
                  </c:pt>
                  <c:pt idx="1">
                    <c:v>1.1143844496662325</c:v>
                  </c:pt>
                  <c:pt idx="2">
                    <c:v>0.18851621735599292</c:v>
                  </c:pt>
                  <c:pt idx="3">
                    <c:v>9.5048773286298377E-2</c:v>
                  </c:pt>
                </c:numCache>
              </c:numRef>
            </c:minus>
          </c:errBars>
          <c:cat>
            <c:numRef>
              <c:f>fibrotic!$A$56:$A$59</c:f>
              <c:numCache>
                <c:formatCode>General</c:formatCode>
                <c:ptCount val="4"/>
              </c:numCache>
            </c:numRef>
          </c:cat>
          <c:val>
            <c:numRef>
              <c:f>(fibrotic!$H$30,fibrotic!$H$36,fibrotic!$H$42,fibrotic!$H$48)</c:f>
              <c:numCache>
                <c:formatCode>0.000000000000000_ </c:formatCode>
                <c:ptCount val="4"/>
                <c:pt idx="0">
                  <c:v>1.0030400574127472</c:v>
                </c:pt>
                <c:pt idx="1">
                  <c:v>5.2051524012622634</c:v>
                </c:pt>
                <c:pt idx="2">
                  <c:v>3.7314940212042775</c:v>
                </c:pt>
                <c:pt idx="3">
                  <c:v>2.8425980510812399</c:v>
                </c:pt>
              </c:numCache>
            </c:numRef>
          </c:val>
        </c:ser>
        <c:dLbls>
          <c:showLegendKey val="0"/>
          <c:showVal val="0"/>
          <c:showCatName val="0"/>
          <c:showSerName val="0"/>
          <c:showPercent val="0"/>
          <c:showBubbleSize val="0"/>
        </c:dLbls>
        <c:gapWidth val="150"/>
        <c:axId val="303860104"/>
        <c:axId val="303854616"/>
      </c:barChart>
      <c:catAx>
        <c:axId val="303860104"/>
        <c:scaling>
          <c:orientation val="minMax"/>
        </c:scaling>
        <c:delete val="0"/>
        <c:axPos val="b"/>
        <c:numFmt formatCode="General" sourceLinked="1"/>
        <c:majorTickMark val="out"/>
        <c:minorTickMark val="none"/>
        <c:tickLblPos val="nextTo"/>
        <c:crossAx val="303854616"/>
        <c:crosses val="autoZero"/>
        <c:auto val="1"/>
        <c:lblAlgn val="ctr"/>
        <c:lblOffset val="100"/>
        <c:noMultiLvlLbl val="0"/>
      </c:catAx>
      <c:valAx>
        <c:axId val="303854616"/>
        <c:scaling>
          <c:orientation val="minMax"/>
        </c:scaling>
        <c:delete val="0"/>
        <c:axPos val="l"/>
        <c:numFmt formatCode="#,##0_);\(#,##0\)" sourceLinked="0"/>
        <c:majorTickMark val="out"/>
        <c:minorTickMark val="none"/>
        <c:tickLblPos val="nextTo"/>
        <c:txPr>
          <a:bodyPr/>
          <a:lstStyle/>
          <a:p>
            <a:pPr>
              <a:defRPr sz="700">
                <a:latin typeface="Arial Unicode MS" pitchFamily="50" charset="-127"/>
                <a:ea typeface="Arial Unicode MS" pitchFamily="50" charset="-127"/>
                <a:cs typeface="Arial Unicode MS" pitchFamily="50" charset="-127"/>
              </a:defRPr>
            </a:pPr>
            <a:endParaRPr lang="en-US"/>
          </a:p>
        </c:txPr>
        <c:crossAx val="303860104"/>
        <c:crosses val="autoZero"/>
        <c:crossBetween val="between"/>
        <c:majorUnit val="2"/>
      </c:valAx>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5171388888889145"/>
          <c:y val="5.5449999999999999E-2"/>
          <c:w val="0.78361018518518522"/>
          <c:h val="0.8883833333333333"/>
        </c:manualLayout>
      </c:layout>
      <c:barChart>
        <c:barDir val="col"/>
        <c:grouping val="clustered"/>
        <c:varyColors val="0"/>
        <c:ser>
          <c:idx val="0"/>
          <c:order val="0"/>
          <c:tx>
            <c:strRef>
              <c:f>fibrotic!$A$56:$A$59</c:f>
              <c:strCache>
                <c:ptCount val="1"/>
              </c:strCache>
            </c:strRef>
          </c:tx>
          <c:spPr>
            <a:ln>
              <a:solidFill>
                <a:prstClr val="black"/>
              </a:solidFill>
            </a:ln>
          </c:spPr>
          <c:invertIfNegative val="0"/>
          <c:dPt>
            <c:idx val="0"/>
            <c:invertIfNegative val="0"/>
            <c:bubble3D val="0"/>
            <c:spPr>
              <a:solidFill>
                <a:schemeClr val="bg1"/>
              </a:solidFill>
              <a:ln>
                <a:solidFill>
                  <a:prstClr val="black"/>
                </a:solidFill>
              </a:ln>
            </c:spPr>
          </c:dPt>
          <c:dPt>
            <c:idx val="1"/>
            <c:invertIfNegative val="0"/>
            <c:bubble3D val="0"/>
            <c:spPr>
              <a:solidFill>
                <a:schemeClr val="tx1"/>
              </a:solidFill>
              <a:ln>
                <a:solidFill>
                  <a:prstClr val="black"/>
                </a:solidFill>
              </a:ln>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prstClr val="black"/>
                </a:solidFill>
              </a:ln>
            </c:spPr>
          </c:dPt>
          <c:errBars>
            <c:errBarType val="both"/>
            <c:errValType val="cust"/>
            <c:noEndCap val="0"/>
            <c:plus>
              <c:numRef>
                <c:f>(fibrotic!$T$30,fibrotic!$T$36,fibrotic!$T$42,fibrotic!$T$48)</c:f>
                <c:numCache>
                  <c:formatCode>General</c:formatCode>
                  <c:ptCount val="4"/>
                  <c:pt idx="0">
                    <c:v>0.22098754796924688</c:v>
                  </c:pt>
                  <c:pt idx="1">
                    <c:v>0.58668393952020259</c:v>
                  </c:pt>
                  <c:pt idx="2">
                    <c:v>0.2632359527379447</c:v>
                  </c:pt>
                  <c:pt idx="3">
                    <c:v>0.54162066767369921</c:v>
                  </c:pt>
                </c:numCache>
              </c:numRef>
            </c:plus>
            <c:minus>
              <c:numRef>
                <c:f>(fibrotic!$T$30,fibrotic!$T$36,fibrotic!$T$42,fibrotic!$T$48)</c:f>
                <c:numCache>
                  <c:formatCode>General</c:formatCode>
                  <c:ptCount val="4"/>
                  <c:pt idx="0">
                    <c:v>0.22098754796924688</c:v>
                  </c:pt>
                  <c:pt idx="1">
                    <c:v>0.58668393952020259</c:v>
                  </c:pt>
                  <c:pt idx="2">
                    <c:v>0.2632359527379447</c:v>
                  </c:pt>
                  <c:pt idx="3">
                    <c:v>0.54162066767369921</c:v>
                  </c:pt>
                </c:numCache>
              </c:numRef>
            </c:minus>
          </c:errBars>
          <c:cat>
            <c:numRef>
              <c:f>fibrotic!$A$56:$A$59</c:f>
              <c:numCache>
                <c:formatCode>General</c:formatCode>
                <c:ptCount val="4"/>
              </c:numCache>
            </c:numRef>
          </c:cat>
          <c:val>
            <c:numRef>
              <c:f>(fibrotic!$S$30,fibrotic!$S$36,fibrotic!$S$42,fibrotic!$S$48)</c:f>
              <c:numCache>
                <c:formatCode>0.000000000000000_ </c:formatCode>
                <c:ptCount val="4"/>
                <c:pt idx="0">
                  <c:v>1.0344106141042715</c:v>
                </c:pt>
                <c:pt idx="1">
                  <c:v>4.3084260584576946</c:v>
                </c:pt>
                <c:pt idx="2">
                  <c:v>3.3707031318614287</c:v>
                </c:pt>
                <c:pt idx="3">
                  <c:v>2.3015150244624301</c:v>
                </c:pt>
              </c:numCache>
            </c:numRef>
          </c:val>
        </c:ser>
        <c:dLbls>
          <c:showLegendKey val="0"/>
          <c:showVal val="0"/>
          <c:showCatName val="0"/>
          <c:showSerName val="0"/>
          <c:showPercent val="0"/>
          <c:showBubbleSize val="0"/>
        </c:dLbls>
        <c:gapWidth val="150"/>
        <c:axId val="303855792"/>
        <c:axId val="303853832"/>
      </c:barChart>
      <c:catAx>
        <c:axId val="303855792"/>
        <c:scaling>
          <c:orientation val="minMax"/>
        </c:scaling>
        <c:delete val="0"/>
        <c:axPos val="b"/>
        <c:numFmt formatCode="General" sourceLinked="1"/>
        <c:majorTickMark val="out"/>
        <c:minorTickMark val="none"/>
        <c:tickLblPos val="nextTo"/>
        <c:crossAx val="303853832"/>
        <c:crosses val="autoZero"/>
        <c:auto val="1"/>
        <c:lblAlgn val="ctr"/>
        <c:lblOffset val="100"/>
        <c:noMultiLvlLbl val="0"/>
      </c:catAx>
      <c:valAx>
        <c:axId val="303853832"/>
        <c:scaling>
          <c:orientation val="minMax"/>
        </c:scaling>
        <c:delete val="0"/>
        <c:axPos val="l"/>
        <c:numFmt formatCode="#,##0_);\(#,##0\)" sourceLinked="0"/>
        <c:majorTickMark val="out"/>
        <c:minorTickMark val="none"/>
        <c:tickLblPos val="nextTo"/>
        <c:txPr>
          <a:bodyPr/>
          <a:lstStyle/>
          <a:p>
            <a:pPr>
              <a:defRPr sz="700">
                <a:latin typeface="Arial Unicode MS" pitchFamily="50" charset="-127"/>
                <a:ea typeface="Arial Unicode MS" pitchFamily="50" charset="-127"/>
                <a:cs typeface="Arial Unicode MS" pitchFamily="50" charset="-127"/>
              </a:defRPr>
            </a:pPr>
            <a:endParaRPr lang="en-US"/>
          </a:p>
        </c:txPr>
        <c:crossAx val="303855792"/>
        <c:crosses val="autoZero"/>
        <c:crossBetween val="between"/>
        <c:majorUnit val="2"/>
      </c:valAx>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698703703703888"/>
          <c:y val="6.7772222222222914E-2"/>
          <c:w val="0.8030129629629531"/>
          <c:h val="0.86357962962962964"/>
        </c:manualLayout>
      </c:layout>
      <c:barChart>
        <c:barDir val="col"/>
        <c:grouping val="clustered"/>
        <c:varyColors val="0"/>
        <c:ser>
          <c:idx val="0"/>
          <c:order val="0"/>
          <c:tx>
            <c:strRef>
              <c:f>'Data용 final(normal 제거) (2)'!$A$128</c:f>
              <c:strCache>
                <c:ptCount val="1"/>
              </c:strCache>
            </c:strRef>
          </c:tx>
          <c:spPr>
            <a:solidFill>
              <a:schemeClr val="tx1"/>
            </a:solidFill>
          </c:spPr>
          <c:invertIfNegative val="0"/>
          <c:errBars>
            <c:errBarType val="both"/>
            <c:errValType val="cust"/>
            <c:noEndCap val="0"/>
            <c:plus>
              <c:numRef>
                <c:f>('Data용 final(normal 제거) (2)'!$I$65,'Data용 final(normal 제거) (2)'!$I$95)</c:f>
                <c:numCache>
                  <c:formatCode>General</c:formatCode>
                  <c:ptCount val="2"/>
                  <c:pt idx="0">
                    <c:v>0.18774763824261931</c:v>
                  </c:pt>
                  <c:pt idx="1">
                    <c:v>8.3199923652182747E-2</c:v>
                  </c:pt>
                </c:numCache>
              </c:numRef>
            </c:plus>
            <c:minus>
              <c:numRef>
                <c:f>('Data용 final(normal 제거) (2)'!$I$65,'Data용 final(normal 제거) (2)'!$I$95)</c:f>
                <c:numCache>
                  <c:formatCode>General</c:formatCode>
                  <c:ptCount val="2"/>
                  <c:pt idx="0">
                    <c:v>0.18774763824261931</c:v>
                  </c:pt>
                  <c:pt idx="1">
                    <c:v>8.3199923652182747E-2</c:v>
                  </c:pt>
                </c:numCache>
              </c:numRef>
            </c:minus>
          </c:errBars>
          <c:cat>
            <c:numRef>
              <c:f>'Data용 final(normal 제거) (2)'!$A$127:$A$128</c:f>
              <c:numCache>
                <c:formatCode>General</c:formatCode>
                <c:ptCount val="2"/>
              </c:numCache>
            </c:numRef>
          </c:cat>
          <c:val>
            <c:numRef>
              <c:f>('Data용 final(normal 제거) (2)'!$G$65,'Data용 final(normal 제거) (2)'!$G$95)</c:f>
              <c:numCache>
                <c:formatCode>0.000_ </c:formatCode>
                <c:ptCount val="2"/>
                <c:pt idx="0">
                  <c:v>1.0116758804061299</c:v>
                </c:pt>
                <c:pt idx="1">
                  <c:v>1.097644847681545</c:v>
                </c:pt>
              </c:numCache>
            </c:numRef>
          </c:val>
        </c:ser>
        <c:ser>
          <c:idx val="1"/>
          <c:order val="1"/>
          <c:spPr>
            <a:solidFill>
              <a:schemeClr val="tx1">
                <a:lumMod val="65000"/>
                <a:lumOff val="35000"/>
              </a:schemeClr>
            </a:solidFill>
            <a:ln>
              <a:solidFill>
                <a:schemeClr val="tx1">
                  <a:lumMod val="65000"/>
                  <a:lumOff val="35000"/>
                </a:schemeClr>
              </a:solidFill>
            </a:ln>
          </c:spPr>
          <c:invertIfNegative val="0"/>
          <c:errBars>
            <c:errBarType val="both"/>
            <c:errValType val="cust"/>
            <c:noEndCap val="0"/>
            <c:plus>
              <c:numRef>
                <c:f>('Data용 final(normal 제거) (2)'!$I$71,'Data용 final(normal 제거) (2)'!$I$101)</c:f>
                <c:numCache>
                  <c:formatCode>General</c:formatCode>
                  <c:ptCount val="2"/>
                  <c:pt idx="0">
                    <c:v>5.8328937455837733E-2</c:v>
                  </c:pt>
                  <c:pt idx="1">
                    <c:v>0.13659124003823214</c:v>
                  </c:pt>
                </c:numCache>
              </c:numRef>
            </c:plus>
            <c:minus>
              <c:numRef>
                <c:f>('Data용 final(normal 제거) (2)'!$I$71,'Data용 final(normal 제거) (2)'!$I$101)</c:f>
                <c:numCache>
                  <c:formatCode>General</c:formatCode>
                  <c:ptCount val="2"/>
                  <c:pt idx="0">
                    <c:v>5.8328937455837733E-2</c:v>
                  </c:pt>
                  <c:pt idx="1">
                    <c:v>0.13659124003823214</c:v>
                  </c:pt>
                </c:numCache>
              </c:numRef>
            </c:minus>
          </c:errBars>
          <c:cat>
            <c:numRef>
              <c:f>'Data용 final(normal 제거) (2)'!$A$127:$A$128</c:f>
              <c:numCache>
                <c:formatCode>General</c:formatCode>
                <c:ptCount val="2"/>
              </c:numCache>
            </c:numRef>
          </c:cat>
          <c:val>
            <c:numRef>
              <c:f>('Data용 final(normal 제거) (2)'!$G$71,'Data용 final(normal 제거) (2)'!$G$101)</c:f>
              <c:numCache>
                <c:formatCode>0.000_ </c:formatCode>
                <c:ptCount val="2"/>
                <c:pt idx="0">
                  <c:v>0.79983441216505591</c:v>
                </c:pt>
                <c:pt idx="1">
                  <c:v>0.88729908617501962</c:v>
                </c:pt>
              </c:numCache>
            </c:numRef>
          </c:val>
        </c:ser>
        <c:ser>
          <c:idx val="2"/>
          <c:order val="2"/>
          <c:spPr>
            <a:solidFill>
              <a:schemeClr val="bg1"/>
            </a:solidFill>
            <a:ln>
              <a:solidFill>
                <a:prstClr val="black"/>
              </a:solidFill>
            </a:ln>
          </c:spPr>
          <c:invertIfNegative val="0"/>
          <c:errBars>
            <c:errBarType val="both"/>
            <c:errValType val="cust"/>
            <c:noEndCap val="0"/>
            <c:plus>
              <c:numRef>
                <c:f>('Data용 final(normal 제거) (2)'!$I$77,'Data용 final(normal 제거) (2)'!$I$107)</c:f>
                <c:numCache>
                  <c:formatCode>General</c:formatCode>
                  <c:ptCount val="2"/>
                  <c:pt idx="0">
                    <c:v>1.716060393995078E-2</c:v>
                  </c:pt>
                  <c:pt idx="1">
                    <c:v>6.1489802478957058E-2</c:v>
                  </c:pt>
                </c:numCache>
              </c:numRef>
            </c:plus>
            <c:minus>
              <c:numRef>
                <c:f>('Data용 final(normal 제거) (2)'!$I$77,'Data용 final(normal 제거) (2)'!$I$107)</c:f>
                <c:numCache>
                  <c:formatCode>General</c:formatCode>
                  <c:ptCount val="2"/>
                  <c:pt idx="0">
                    <c:v>1.716060393995078E-2</c:v>
                  </c:pt>
                  <c:pt idx="1">
                    <c:v>6.1489802478957058E-2</c:v>
                  </c:pt>
                </c:numCache>
              </c:numRef>
            </c:minus>
          </c:errBars>
          <c:cat>
            <c:numRef>
              <c:f>'Data용 final(normal 제거) (2)'!$A$127:$A$128</c:f>
              <c:numCache>
                <c:formatCode>General</c:formatCode>
                <c:ptCount val="2"/>
              </c:numCache>
            </c:numRef>
          </c:cat>
          <c:val>
            <c:numRef>
              <c:f>('Data용 final(normal 제거) (2)'!$G$77,'Data용 final(normal 제거) (2)'!$G$107)</c:f>
              <c:numCache>
                <c:formatCode>0.000_ </c:formatCode>
                <c:ptCount val="2"/>
                <c:pt idx="0">
                  <c:v>8.2301906509192946E-2</c:v>
                </c:pt>
                <c:pt idx="1">
                  <c:v>0.65953820699703269</c:v>
                </c:pt>
              </c:numCache>
            </c:numRef>
          </c:val>
        </c:ser>
        <c:ser>
          <c:idx val="3"/>
          <c:order val="3"/>
          <c:spPr>
            <a:gradFill>
              <a:gsLst>
                <a:gs pos="0">
                  <a:schemeClr val="tx1"/>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1800000" scaled="0"/>
            </a:gradFill>
            <a:ln>
              <a:solidFill>
                <a:prstClr val="black">
                  <a:lumMod val="65000"/>
                  <a:lumOff val="35000"/>
                </a:prstClr>
              </a:solidFill>
            </a:ln>
          </c:spPr>
          <c:invertIfNegative val="0"/>
          <c:errBars>
            <c:errBarType val="both"/>
            <c:errValType val="cust"/>
            <c:noEndCap val="0"/>
            <c:plus>
              <c:numRef>
                <c:f>('Data용 final(normal 제거) (2)'!$I$83,'Data용 final(normal 제거) (2)'!$I$113)</c:f>
                <c:numCache>
                  <c:formatCode>General</c:formatCode>
                  <c:ptCount val="2"/>
                  <c:pt idx="0">
                    <c:v>3.1529683856093074E-2</c:v>
                  </c:pt>
                  <c:pt idx="1">
                    <c:v>6.5916521197889433E-2</c:v>
                  </c:pt>
                </c:numCache>
              </c:numRef>
            </c:plus>
            <c:minus>
              <c:numRef>
                <c:f>('Data용 final(normal 제거) (2)'!$I$83,'Data용 final(normal 제거) (2)'!$I$113)</c:f>
                <c:numCache>
                  <c:formatCode>General</c:formatCode>
                  <c:ptCount val="2"/>
                  <c:pt idx="0">
                    <c:v>3.1529683856093074E-2</c:v>
                  </c:pt>
                  <c:pt idx="1">
                    <c:v>6.5916521197889433E-2</c:v>
                  </c:pt>
                </c:numCache>
              </c:numRef>
            </c:minus>
          </c:errBars>
          <c:cat>
            <c:numRef>
              <c:f>'Data용 final(normal 제거) (2)'!$A$127:$A$128</c:f>
              <c:numCache>
                <c:formatCode>General</c:formatCode>
                <c:ptCount val="2"/>
              </c:numCache>
            </c:numRef>
          </c:cat>
          <c:val>
            <c:numRef>
              <c:f>('Data용 final(normal 제거) (2)'!$G$83,'Data용 final(normal 제거) (2)'!$G$113)</c:f>
              <c:numCache>
                <c:formatCode>0.000_ </c:formatCode>
                <c:ptCount val="2"/>
                <c:pt idx="0">
                  <c:v>0.40375491374739658</c:v>
                </c:pt>
                <c:pt idx="1">
                  <c:v>0.84754129345257934</c:v>
                </c:pt>
              </c:numCache>
            </c:numRef>
          </c:val>
        </c:ser>
        <c:ser>
          <c:idx val="4"/>
          <c:order val="4"/>
          <c:spPr>
            <a:solidFill>
              <a:schemeClr val="bg1">
                <a:lumMod val="85000"/>
              </a:schemeClr>
            </a:solidFill>
            <a:ln>
              <a:solidFill>
                <a:schemeClr val="tx1"/>
              </a:solidFill>
            </a:ln>
          </c:spPr>
          <c:invertIfNegative val="0"/>
          <c:errBars>
            <c:errBarType val="both"/>
            <c:errValType val="cust"/>
            <c:noEndCap val="0"/>
            <c:plus>
              <c:numRef>
                <c:f>('Data용 final(normal 제거) (2)'!$I$89,'Data용 final(normal 제거) (2)'!$I$119)</c:f>
                <c:numCache>
                  <c:formatCode>General</c:formatCode>
                  <c:ptCount val="2"/>
                  <c:pt idx="0">
                    <c:v>2.974088075604547E-2</c:v>
                  </c:pt>
                  <c:pt idx="1">
                    <c:v>3.3886552691216036E-2</c:v>
                  </c:pt>
                </c:numCache>
              </c:numRef>
            </c:plus>
            <c:minus>
              <c:numRef>
                <c:f>('Data용 final(normal 제거) (2)'!$I$89,'Data용 final(normal 제거) (2)'!$I$119)</c:f>
                <c:numCache>
                  <c:formatCode>General</c:formatCode>
                  <c:ptCount val="2"/>
                  <c:pt idx="0">
                    <c:v>2.974088075604547E-2</c:v>
                  </c:pt>
                  <c:pt idx="1">
                    <c:v>3.3886552691216036E-2</c:v>
                  </c:pt>
                </c:numCache>
              </c:numRef>
            </c:minus>
          </c:errBars>
          <c:cat>
            <c:numRef>
              <c:f>'Data용 final(normal 제거) (2)'!$A$127:$A$128</c:f>
              <c:numCache>
                <c:formatCode>General</c:formatCode>
                <c:ptCount val="2"/>
              </c:numCache>
            </c:numRef>
          </c:cat>
          <c:val>
            <c:numRef>
              <c:f>('Data용 final(normal 제거) (2)'!$G$89,'Data용 final(normal 제거) (2)'!$G$119)</c:f>
              <c:numCache>
                <c:formatCode>0.000_ </c:formatCode>
                <c:ptCount val="2"/>
                <c:pt idx="0">
                  <c:v>0.10979998518985642</c:v>
                </c:pt>
                <c:pt idx="1">
                  <c:v>0.6939376839353455</c:v>
                </c:pt>
              </c:numCache>
            </c:numRef>
          </c:val>
        </c:ser>
        <c:dLbls>
          <c:showLegendKey val="0"/>
          <c:showVal val="0"/>
          <c:showCatName val="0"/>
          <c:showSerName val="0"/>
          <c:showPercent val="0"/>
          <c:showBubbleSize val="0"/>
        </c:dLbls>
        <c:gapWidth val="150"/>
        <c:overlap val="-10"/>
        <c:axId val="303856576"/>
        <c:axId val="303857360"/>
      </c:barChart>
      <c:catAx>
        <c:axId val="303856576"/>
        <c:scaling>
          <c:orientation val="minMax"/>
        </c:scaling>
        <c:delete val="0"/>
        <c:axPos val="b"/>
        <c:numFmt formatCode="General" sourceLinked="1"/>
        <c:majorTickMark val="out"/>
        <c:minorTickMark val="none"/>
        <c:tickLblPos val="nextTo"/>
        <c:crossAx val="303857360"/>
        <c:crosses val="autoZero"/>
        <c:auto val="1"/>
        <c:lblAlgn val="ctr"/>
        <c:lblOffset val="100"/>
        <c:noMultiLvlLbl val="0"/>
      </c:catAx>
      <c:valAx>
        <c:axId val="303857360"/>
        <c:scaling>
          <c:orientation val="minMax"/>
        </c:scaling>
        <c:delete val="0"/>
        <c:axPos val="l"/>
        <c:numFmt formatCode="#,##0.0_);\(#,##0.0\)" sourceLinked="0"/>
        <c:majorTickMark val="out"/>
        <c:minorTickMark val="none"/>
        <c:tickLblPos val="nextTo"/>
        <c:txPr>
          <a:bodyPr/>
          <a:lstStyle/>
          <a:p>
            <a:pPr>
              <a:defRPr sz="900">
                <a:latin typeface="Arial Unicode MS" pitchFamily="50" charset="-127"/>
                <a:ea typeface="Arial Unicode MS" pitchFamily="50" charset="-127"/>
                <a:cs typeface="Arial Unicode MS" pitchFamily="50" charset="-127"/>
              </a:defRPr>
            </a:pPr>
            <a:endParaRPr lang="en-US"/>
          </a:p>
        </c:txPr>
        <c:crossAx val="303856576"/>
        <c:crosses val="autoZero"/>
        <c:crossBetween val="between"/>
      </c:valAx>
      <c:spPr>
        <a:ln>
          <a:noFill/>
        </a:ln>
      </c:spPr>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698703703703888"/>
          <c:y val="6.7772222222222914E-2"/>
          <c:w val="0.8030129629629531"/>
          <c:h val="0.86357962962962964"/>
        </c:manualLayout>
      </c:layout>
      <c:barChart>
        <c:barDir val="col"/>
        <c:grouping val="clustered"/>
        <c:varyColors val="0"/>
        <c:ser>
          <c:idx val="0"/>
          <c:order val="0"/>
          <c:tx>
            <c:strRef>
              <c:f>'Data용 final(normal 제거) (2)'!$A$128</c:f>
              <c:strCache>
                <c:ptCount val="1"/>
              </c:strCache>
            </c:strRef>
          </c:tx>
          <c:spPr>
            <a:solidFill>
              <a:schemeClr val="tx1"/>
            </a:solidFill>
            <a:ln>
              <a:solidFill>
                <a:prstClr val="black">
                  <a:lumMod val="65000"/>
                  <a:lumOff val="35000"/>
                </a:prstClr>
              </a:solidFill>
            </a:ln>
          </c:spPr>
          <c:invertIfNegative val="0"/>
          <c:errBars>
            <c:errBarType val="both"/>
            <c:errValType val="cust"/>
            <c:noEndCap val="0"/>
            <c:plus>
              <c:numRef>
                <c:f>('Data용 final(normal 제거) (2)'!$T$65,'Data용 final(normal 제거) (2)'!$T$95)</c:f>
                <c:numCache>
                  <c:formatCode>General</c:formatCode>
                  <c:ptCount val="2"/>
                  <c:pt idx="0">
                    <c:v>0.16696293583118696</c:v>
                  </c:pt>
                  <c:pt idx="1">
                    <c:v>0.18227186720315167</c:v>
                  </c:pt>
                </c:numCache>
              </c:numRef>
            </c:plus>
            <c:minus>
              <c:numRef>
                <c:f>('Data용 final(normal 제거) (2)'!$T$65,'Data용 final(normal 제거) (2)'!$T$95)</c:f>
                <c:numCache>
                  <c:formatCode>General</c:formatCode>
                  <c:ptCount val="2"/>
                  <c:pt idx="0">
                    <c:v>0.16696293583118696</c:v>
                  </c:pt>
                  <c:pt idx="1">
                    <c:v>0.18227186720315167</c:v>
                  </c:pt>
                </c:numCache>
              </c:numRef>
            </c:minus>
          </c:errBars>
          <c:cat>
            <c:numRef>
              <c:f>'Data용 final(normal 제거) (2)'!$A$127:$A$128</c:f>
              <c:numCache>
                <c:formatCode>General</c:formatCode>
                <c:ptCount val="2"/>
              </c:numCache>
            </c:numRef>
          </c:cat>
          <c:val>
            <c:numRef>
              <c:f>('Data용 final(normal 제거) (2)'!$R$65,'Data용 final(normal 제거) (2)'!$R$95)</c:f>
              <c:numCache>
                <c:formatCode>0.000_ </c:formatCode>
                <c:ptCount val="2"/>
                <c:pt idx="0">
                  <c:v>1.010118881677186</c:v>
                </c:pt>
                <c:pt idx="1">
                  <c:v>0.72453737419523556</c:v>
                </c:pt>
              </c:numCache>
            </c:numRef>
          </c:val>
        </c:ser>
        <c:ser>
          <c:idx val="1"/>
          <c:order val="1"/>
          <c:spPr>
            <a:solidFill>
              <a:schemeClr val="tx1">
                <a:lumMod val="75000"/>
                <a:lumOff val="25000"/>
              </a:schemeClr>
            </a:solidFill>
            <a:ln>
              <a:solidFill>
                <a:prstClr val="black">
                  <a:lumMod val="65000"/>
                  <a:lumOff val="35000"/>
                </a:prstClr>
              </a:solidFill>
            </a:ln>
          </c:spPr>
          <c:invertIfNegative val="0"/>
          <c:dPt>
            <c:idx val="0"/>
            <c:invertIfNegative val="0"/>
            <c:bubble3D val="0"/>
            <c:spPr>
              <a:solidFill>
                <a:schemeClr val="tx1">
                  <a:lumMod val="65000"/>
                  <a:lumOff val="35000"/>
                </a:schemeClr>
              </a:solidFill>
              <a:ln>
                <a:solidFill>
                  <a:prstClr val="black">
                    <a:lumMod val="65000"/>
                    <a:lumOff val="35000"/>
                  </a:prstClr>
                </a:solidFill>
              </a:ln>
            </c:spPr>
          </c:dPt>
          <c:errBars>
            <c:errBarType val="both"/>
            <c:errValType val="cust"/>
            <c:noEndCap val="0"/>
            <c:plus>
              <c:numRef>
                <c:f>('Data용 final(normal 제거) (2)'!$T$71,'Data용 final(normal 제거) (2)'!$T$101)</c:f>
                <c:numCache>
                  <c:formatCode>General</c:formatCode>
                  <c:ptCount val="2"/>
                  <c:pt idx="0">
                    <c:v>0.12232499686743153</c:v>
                  </c:pt>
                  <c:pt idx="1">
                    <c:v>0.10807005636527194</c:v>
                  </c:pt>
                </c:numCache>
              </c:numRef>
            </c:plus>
            <c:minus>
              <c:numRef>
                <c:f>('Data용 final(normal 제거) (2)'!$T$71,'Data용 final(normal 제거) (2)'!$T$101)</c:f>
                <c:numCache>
                  <c:formatCode>General</c:formatCode>
                  <c:ptCount val="2"/>
                  <c:pt idx="0">
                    <c:v>0.12232499686743153</c:v>
                  </c:pt>
                  <c:pt idx="1">
                    <c:v>0.10807005636527194</c:v>
                  </c:pt>
                </c:numCache>
              </c:numRef>
            </c:minus>
          </c:errBars>
          <c:cat>
            <c:numRef>
              <c:f>'Data용 final(normal 제거) (2)'!$A$127:$A$128</c:f>
              <c:numCache>
                <c:formatCode>General</c:formatCode>
                <c:ptCount val="2"/>
              </c:numCache>
            </c:numRef>
          </c:cat>
          <c:val>
            <c:numRef>
              <c:f>('Data용 final(normal 제거) (2)'!$R$71,'Data용 final(normal 제거) (2)'!$R$101)</c:f>
              <c:numCache>
                <c:formatCode>0.000_ </c:formatCode>
                <c:ptCount val="2"/>
                <c:pt idx="0">
                  <c:v>0.79327482592380871</c:v>
                </c:pt>
                <c:pt idx="1">
                  <c:v>0.55670622757585264</c:v>
                </c:pt>
              </c:numCache>
            </c:numRef>
          </c:val>
        </c:ser>
        <c:ser>
          <c:idx val="2"/>
          <c:order val="2"/>
          <c:spPr>
            <a:solidFill>
              <a:schemeClr val="bg1"/>
            </a:solidFill>
            <a:ln>
              <a:solidFill>
                <a:prstClr val="black">
                  <a:lumMod val="65000"/>
                  <a:lumOff val="35000"/>
                </a:prstClr>
              </a:solidFill>
            </a:ln>
          </c:spPr>
          <c:invertIfNegative val="0"/>
          <c:errBars>
            <c:errBarType val="both"/>
            <c:errValType val="cust"/>
            <c:noEndCap val="0"/>
            <c:plus>
              <c:numRef>
                <c:f>('Data용 final(normal 제거) (2)'!$T$77,'Data용 final(normal 제거) (2)'!$T$107)</c:f>
                <c:numCache>
                  <c:formatCode>General</c:formatCode>
                  <c:ptCount val="2"/>
                  <c:pt idx="0">
                    <c:v>9.4182550002019166E-2</c:v>
                  </c:pt>
                  <c:pt idx="1">
                    <c:v>7.5357966990244524E-2</c:v>
                  </c:pt>
                </c:numCache>
              </c:numRef>
            </c:plus>
            <c:minus>
              <c:numRef>
                <c:f>('Data용 final(normal 제거) (2)'!$T$77,'Data용 final(normal 제거) (2)'!$T$107)</c:f>
                <c:numCache>
                  <c:formatCode>General</c:formatCode>
                  <c:ptCount val="2"/>
                  <c:pt idx="0">
                    <c:v>9.4182550002019166E-2</c:v>
                  </c:pt>
                  <c:pt idx="1">
                    <c:v>7.5357966990244524E-2</c:v>
                  </c:pt>
                </c:numCache>
              </c:numRef>
            </c:minus>
          </c:errBars>
          <c:cat>
            <c:numRef>
              <c:f>'Data용 final(normal 제거) (2)'!$A$127:$A$128</c:f>
              <c:numCache>
                <c:formatCode>General</c:formatCode>
                <c:ptCount val="2"/>
              </c:numCache>
            </c:numRef>
          </c:cat>
          <c:val>
            <c:numRef>
              <c:f>('Data용 final(normal 제거) (2)'!$R$77,'Data용 final(normal 제거) (2)'!$R$107)</c:f>
              <c:numCache>
                <c:formatCode>0.000_ </c:formatCode>
                <c:ptCount val="2"/>
                <c:pt idx="0">
                  <c:v>0.17941502400828271</c:v>
                </c:pt>
                <c:pt idx="1">
                  <c:v>0.3106498180578155</c:v>
                </c:pt>
              </c:numCache>
            </c:numRef>
          </c:val>
        </c:ser>
        <c:ser>
          <c:idx val="3"/>
          <c:order val="3"/>
          <c:spPr>
            <a:gradFill>
              <a:gsLst>
                <a:gs pos="0">
                  <a:schemeClr val="tx1"/>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1800000" scaled="0"/>
            </a:gradFill>
            <a:ln>
              <a:solidFill>
                <a:prstClr val="black">
                  <a:lumMod val="65000"/>
                  <a:lumOff val="35000"/>
                </a:prstClr>
              </a:solidFill>
            </a:ln>
          </c:spPr>
          <c:invertIfNegative val="0"/>
          <c:errBars>
            <c:errBarType val="both"/>
            <c:errValType val="cust"/>
            <c:noEndCap val="0"/>
            <c:plus>
              <c:numRef>
                <c:f>('Data용 final(normal 제거) (2)'!$T$83,'Data용 final(normal 제거) (2)'!$T$113)</c:f>
                <c:numCache>
                  <c:formatCode>General</c:formatCode>
                  <c:ptCount val="2"/>
                  <c:pt idx="0">
                    <c:v>7.9735025986886934E-2</c:v>
                  </c:pt>
                  <c:pt idx="1">
                    <c:v>0.11583202700908032</c:v>
                  </c:pt>
                </c:numCache>
              </c:numRef>
            </c:plus>
            <c:minus>
              <c:numRef>
                <c:f>('Data용 final(normal 제거) (2)'!$T$83,'Data용 final(normal 제거) (2)'!$T$113)</c:f>
                <c:numCache>
                  <c:formatCode>General</c:formatCode>
                  <c:ptCount val="2"/>
                  <c:pt idx="0">
                    <c:v>7.9735025986886934E-2</c:v>
                  </c:pt>
                  <c:pt idx="1">
                    <c:v>0.11583202700908032</c:v>
                  </c:pt>
                </c:numCache>
              </c:numRef>
            </c:minus>
          </c:errBars>
          <c:cat>
            <c:numRef>
              <c:f>'Data용 final(normal 제거) (2)'!$A$127:$A$128</c:f>
              <c:numCache>
                <c:formatCode>General</c:formatCode>
                <c:ptCount val="2"/>
              </c:numCache>
            </c:numRef>
          </c:cat>
          <c:val>
            <c:numRef>
              <c:f>('Data용 final(normal 제거) (2)'!$R$83,'Data용 final(normal 제거) (2)'!$R$113)</c:f>
              <c:numCache>
                <c:formatCode>0.000_ </c:formatCode>
                <c:ptCount val="2"/>
                <c:pt idx="0">
                  <c:v>0.49278332491857985</c:v>
                </c:pt>
                <c:pt idx="1">
                  <c:v>0.49315979090984796</c:v>
                </c:pt>
              </c:numCache>
            </c:numRef>
          </c:val>
        </c:ser>
        <c:ser>
          <c:idx val="4"/>
          <c:order val="4"/>
          <c:spPr>
            <a:solidFill>
              <a:schemeClr val="bg1">
                <a:lumMod val="85000"/>
              </a:schemeClr>
            </a:solidFill>
            <a:ln>
              <a:solidFill>
                <a:prstClr val="black">
                  <a:lumMod val="65000"/>
                  <a:lumOff val="35000"/>
                </a:prstClr>
              </a:solidFill>
            </a:ln>
          </c:spPr>
          <c:invertIfNegative val="0"/>
          <c:errBars>
            <c:errBarType val="both"/>
            <c:errValType val="cust"/>
            <c:noEndCap val="0"/>
            <c:plus>
              <c:numRef>
                <c:f>('Data용 final(normal 제거) (2)'!$T$89,'Data용 final(normal 제거) (2)'!$T$119)</c:f>
                <c:numCache>
                  <c:formatCode>General</c:formatCode>
                  <c:ptCount val="2"/>
                  <c:pt idx="0">
                    <c:v>4.0209154804018585E-2</c:v>
                  </c:pt>
                  <c:pt idx="1">
                    <c:v>4.2949249994862465E-2</c:v>
                  </c:pt>
                </c:numCache>
              </c:numRef>
            </c:plus>
            <c:minus>
              <c:numRef>
                <c:f>('Data용 final(normal 제거) (2)'!$T$89,'Data용 final(normal 제거) (2)'!$T$119)</c:f>
                <c:numCache>
                  <c:formatCode>General</c:formatCode>
                  <c:ptCount val="2"/>
                  <c:pt idx="0">
                    <c:v>4.0209154804018585E-2</c:v>
                  </c:pt>
                  <c:pt idx="1">
                    <c:v>4.2949249994862465E-2</c:v>
                  </c:pt>
                </c:numCache>
              </c:numRef>
            </c:minus>
          </c:errBars>
          <c:cat>
            <c:numRef>
              <c:f>'Data용 final(normal 제거) (2)'!$A$127:$A$128</c:f>
              <c:numCache>
                <c:formatCode>General</c:formatCode>
                <c:ptCount val="2"/>
              </c:numCache>
            </c:numRef>
          </c:cat>
          <c:val>
            <c:numRef>
              <c:f>('Data용 final(normal 제거) (2)'!$R$89,'Data용 final(normal 제거) (2)'!$R$119)</c:f>
              <c:numCache>
                <c:formatCode>0.000_ </c:formatCode>
                <c:ptCount val="2"/>
                <c:pt idx="0">
                  <c:v>0.19620092345184689</c:v>
                </c:pt>
                <c:pt idx="1">
                  <c:v>0.30462311671901382</c:v>
                </c:pt>
              </c:numCache>
            </c:numRef>
          </c:val>
        </c:ser>
        <c:dLbls>
          <c:showLegendKey val="0"/>
          <c:showVal val="0"/>
          <c:showCatName val="0"/>
          <c:showSerName val="0"/>
          <c:showPercent val="0"/>
          <c:showBubbleSize val="0"/>
        </c:dLbls>
        <c:gapWidth val="150"/>
        <c:overlap val="-10"/>
        <c:axId val="192626656"/>
        <c:axId val="304981408"/>
      </c:barChart>
      <c:catAx>
        <c:axId val="192626656"/>
        <c:scaling>
          <c:orientation val="minMax"/>
        </c:scaling>
        <c:delete val="0"/>
        <c:axPos val="b"/>
        <c:numFmt formatCode="General" sourceLinked="1"/>
        <c:majorTickMark val="out"/>
        <c:minorTickMark val="none"/>
        <c:tickLblPos val="nextTo"/>
        <c:crossAx val="304981408"/>
        <c:crosses val="autoZero"/>
        <c:auto val="1"/>
        <c:lblAlgn val="ctr"/>
        <c:lblOffset val="100"/>
        <c:noMultiLvlLbl val="0"/>
      </c:catAx>
      <c:valAx>
        <c:axId val="304981408"/>
        <c:scaling>
          <c:orientation val="minMax"/>
        </c:scaling>
        <c:delete val="0"/>
        <c:axPos val="l"/>
        <c:numFmt formatCode="#,##0.0_);\(#,##0.0\)" sourceLinked="0"/>
        <c:majorTickMark val="out"/>
        <c:minorTickMark val="none"/>
        <c:tickLblPos val="nextTo"/>
        <c:txPr>
          <a:bodyPr/>
          <a:lstStyle/>
          <a:p>
            <a:pPr>
              <a:defRPr sz="900">
                <a:latin typeface="Arial Unicode MS" pitchFamily="50" charset="-127"/>
                <a:ea typeface="Arial Unicode MS" pitchFamily="50" charset="-127"/>
                <a:cs typeface="Arial Unicode MS" pitchFamily="50" charset="-127"/>
              </a:defRPr>
            </a:pPr>
            <a:endParaRPr lang="en-US"/>
          </a:p>
        </c:txPr>
        <c:crossAx val="192626656"/>
        <c:crosses val="autoZero"/>
        <c:crossBetween val="between"/>
      </c:valAx>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698703703703888"/>
          <c:y val="6.7772222222222914E-2"/>
          <c:w val="0.8030129629629531"/>
          <c:h val="0.86357962962962964"/>
        </c:manualLayout>
      </c:layout>
      <c:barChart>
        <c:barDir val="col"/>
        <c:grouping val="clustered"/>
        <c:varyColors val="0"/>
        <c:ser>
          <c:idx val="0"/>
          <c:order val="0"/>
          <c:tx>
            <c:strRef>
              <c:f>'Data용 final(normal 제거) (2)'!$A$128</c:f>
              <c:strCache>
                <c:ptCount val="1"/>
              </c:strCache>
            </c:strRef>
          </c:tx>
          <c:spPr>
            <a:solidFill>
              <a:schemeClr val="tx1"/>
            </a:solidFill>
            <a:ln>
              <a:solidFill>
                <a:prstClr val="black">
                  <a:lumMod val="65000"/>
                  <a:lumOff val="35000"/>
                </a:prstClr>
              </a:solidFill>
            </a:ln>
          </c:spPr>
          <c:invertIfNegative val="0"/>
          <c:errBars>
            <c:errBarType val="both"/>
            <c:errValType val="cust"/>
            <c:noEndCap val="0"/>
            <c:plus>
              <c:numRef>
                <c:f>('Data용 final(normal 제거) (2)'!$AE$65,'Data용 final(normal 제거) (2)'!$AE$95)</c:f>
                <c:numCache>
                  <c:formatCode>General</c:formatCode>
                  <c:ptCount val="2"/>
                  <c:pt idx="0">
                    <c:v>0.13779201015747497</c:v>
                  </c:pt>
                  <c:pt idx="1">
                    <c:v>0.19070864095921633</c:v>
                  </c:pt>
                </c:numCache>
              </c:numRef>
            </c:plus>
            <c:minus>
              <c:numRef>
                <c:f>('Data용 final(normal 제거) (2)'!$AE$65,'Data용 final(normal 제거) (2)'!$AE$95)</c:f>
                <c:numCache>
                  <c:formatCode>General</c:formatCode>
                  <c:ptCount val="2"/>
                  <c:pt idx="0">
                    <c:v>0.13779201015747497</c:v>
                  </c:pt>
                  <c:pt idx="1">
                    <c:v>0.19070864095921633</c:v>
                  </c:pt>
                </c:numCache>
              </c:numRef>
            </c:minus>
          </c:errBars>
          <c:cat>
            <c:numRef>
              <c:f>'Data용 final(normal 제거) (2)'!$A$127:$A$128</c:f>
              <c:numCache>
                <c:formatCode>General</c:formatCode>
                <c:ptCount val="2"/>
              </c:numCache>
            </c:numRef>
          </c:cat>
          <c:val>
            <c:numRef>
              <c:f>('Data용 final(normal 제거) (2)'!$AC$65,'Data용 final(normal 제거) (2)'!$AC$95)</c:f>
              <c:numCache>
                <c:formatCode>0.000_ </c:formatCode>
                <c:ptCount val="2"/>
                <c:pt idx="0">
                  <c:v>1.0100486996193878</c:v>
                </c:pt>
                <c:pt idx="1">
                  <c:v>1.0290827356842307</c:v>
                </c:pt>
              </c:numCache>
            </c:numRef>
          </c:val>
        </c:ser>
        <c:ser>
          <c:idx val="1"/>
          <c:order val="1"/>
          <c:spPr>
            <a:solidFill>
              <a:schemeClr val="tx1">
                <a:lumMod val="65000"/>
                <a:lumOff val="35000"/>
              </a:schemeClr>
            </a:solidFill>
            <a:ln>
              <a:solidFill>
                <a:prstClr val="black">
                  <a:lumMod val="65000"/>
                  <a:lumOff val="35000"/>
                </a:prstClr>
              </a:solidFill>
            </a:ln>
          </c:spPr>
          <c:invertIfNegative val="0"/>
          <c:errBars>
            <c:errBarType val="both"/>
            <c:errValType val="cust"/>
            <c:noEndCap val="0"/>
            <c:plus>
              <c:numRef>
                <c:f>('Data용 final(normal 제거) (2)'!$AE$71,'Data용 final(normal 제거) (2)'!$AE$101)</c:f>
                <c:numCache>
                  <c:formatCode>General</c:formatCode>
                  <c:ptCount val="2"/>
                  <c:pt idx="0">
                    <c:v>0.12781450046948969</c:v>
                  </c:pt>
                  <c:pt idx="1">
                    <c:v>6.0930160663616763E-2</c:v>
                  </c:pt>
                </c:numCache>
              </c:numRef>
            </c:plus>
            <c:minus>
              <c:numRef>
                <c:f>('Data용 final(normal 제거) (2)'!$AE$71,'Data용 final(normal 제거) (2)'!$AE$101)</c:f>
                <c:numCache>
                  <c:formatCode>General</c:formatCode>
                  <c:ptCount val="2"/>
                  <c:pt idx="0">
                    <c:v>0.12781450046948969</c:v>
                  </c:pt>
                  <c:pt idx="1">
                    <c:v>6.0930160663616763E-2</c:v>
                  </c:pt>
                </c:numCache>
              </c:numRef>
            </c:minus>
          </c:errBars>
          <c:cat>
            <c:numRef>
              <c:f>'Data용 final(normal 제거) (2)'!$A$127:$A$128</c:f>
              <c:numCache>
                <c:formatCode>General</c:formatCode>
                <c:ptCount val="2"/>
              </c:numCache>
            </c:numRef>
          </c:cat>
          <c:val>
            <c:numRef>
              <c:f>('Data용 final(normal 제거) (2)'!$AC$71,'Data용 final(normal 제거) (2)'!$AC$101)</c:f>
              <c:numCache>
                <c:formatCode>0.000_ </c:formatCode>
                <c:ptCount val="2"/>
                <c:pt idx="0">
                  <c:v>0.92736108817124785</c:v>
                </c:pt>
                <c:pt idx="1">
                  <c:v>0.84547254717771159</c:v>
                </c:pt>
              </c:numCache>
            </c:numRef>
          </c:val>
        </c:ser>
        <c:ser>
          <c:idx val="2"/>
          <c:order val="2"/>
          <c:spPr>
            <a:solidFill>
              <a:schemeClr val="bg1"/>
            </a:solidFill>
            <a:ln>
              <a:solidFill>
                <a:prstClr val="black">
                  <a:lumMod val="65000"/>
                  <a:lumOff val="35000"/>
                </a:prstClr>
              </a:solidFill>
            </a:ln>
          </c:spPr>
          <c:invertIfNegative val="0"/>
          <c:errBars>
            <c:errBarType val="both"/>
            <c:errValType val="cust"/>
            <c:noEndCap val="0"/>
            <c:plus>
              <c:numRef>
                <c:f>('Data용 final(normal 제거) (2)'!$AE$77,'Data용 final(normal 제거) (2)'!$AE$107)</c:f>
                <c:numCache>
                  <c:formatCode>General</c:formatCode>
                  <c:ptCount val="2"/>
                  <c:pt idx="0">
                    <c:v>1.7672746915521634E-2</c:v>
                  </c:pt>
                  <c:pt idx="1">
                    <c:v>9.1762407376738027E-3</c:v>
                  </c:pt>
                </c:numCache>
              </c:numRef>
            </c:plus>
            <c:minus>
              <c:numRef>
                <c:f>('Data용 final(normal 제거) (2)'!$AE$77,'Data용 final(normal 제거) (2)'!$AE$107)</c:f>
                <c:numCache>
                  <c:formatCode>General</c:formatCode>
                  <c:ptCount val="2"/>
                  <c:pt idx="0">
                    <c:v>1.7672746915521634E-2</c:v>
                  </c:pt>
                  <c:pt idx="1">
                    <c:v>9.1762407376738027E-3</c:v>
                  </c:pt>
                </c:numCache>
              </c:numRef>
            </c:minus>
          </c:errBars>
          <c:cat>
            <c:numRef>
              <c:f>'Data용 final(normal 제거) (2)'!$A$127:$A$128</c:f>
              <c:numCache>
                <c:formatCode>General</c:formatCode>
                <c:ptCount val="2"/>
              </c:numCache>
            </c:numRef>
          </c:cat>
          <c:val>
            <c:numRef>
              <c:f>('Data용 final(normal 제거) (2)'!$AC$77,'Data용 final(normal 제거) (2)'!$AC$107)</c:f>
              <c:numCache>
                <c:formatCode>0.000_ </c:formatCode>
                <c:ptCount val="2"/>
                <c:pt idx="0">
                  <c:v>9.4558508757965426E-2</c:v>
                </c:pt>
                <c:pt idx="1">
                  <c:v>0.46678989860747183</c:v>
                </c:pt>
              </c:numCache>
            </c:numRef>
          </c:val>
        </c:ser>
        <c:ser>
          <c:idx val="3"/>
          <c:order val="3"/>
          <c:spPr>
            <a:gradFill>
              <a:gsLst>
                <a:gs pos="0">
                  <a:schemeClr val="tx1"/>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1800000" scaled="0"/>
            </a:gradFill>
            <a:ln>
              <a:solidFill>
                <a:prstClr val="black">
                  <a:lumMod val="65000"/>
                  <a:lumOff val="35000"/>
                </a:prstClr>
              </a:solidFill>
            </a:ln>
          </c:spPr>
          <c:invertIfNegative val="0"/>
          <c:errBars>
            <c:errBarType val="both"/>
            <c:errValType val="cust"/>
            <c:noEndCap val="0"/>
            <c:plus>
              <c:numRef>
                <c:f>('Data용 final(normal 제거) (2)'!$AE$83,'Data용 final(normal 제거) (2)'!$AE$113)</c:f>
                <c:numCache>
                  <c:formatCode>General</c:formatCode>
                  <c:ptCount val="2"/>
                  <c:pt idx="0">
                    <c:v>0.13079595718371231</c:v>
                  </c:pt>
                  <c:pt idx="1">
                    <c:v>8.3076907680456266E-2</c:v>
                  </c:pt>
                </c:numCache>
              </c:numRef>
            </c:plus>
            <c:minus>
              <c:numRef>
                <c:f>('Data용 final(normal 제거) (2)'!$AE$83,'Data용 final(normal 제거) (2)'!$AE$113)</c:f>
                <c:numCache>
                  <c:formatCode>General</c:formatCode>
                  <c:ptCount val="2"/>
                  <c:pt idx="0">
                    <c:v>0.13079595718371231</c:v>
                  </c:pt>
                  <c:pt idx="1">
                    <c:v>8.3076907680456266E-2</c:v>
                  </c:pt>
                </c:numCache>
              </c:numRef>
            </c:minus>
          </c:errBars>
          <c:cat>
            <c:numRef>
              <c:f>'Data용 final(normal 제거) (2)'!$A$127:$A$128</c:f>
              <c:numCache>
                <c:formatCode>General</c:formatCode>
                <c:ptCount val="2"/>
              </c:numCache>
            </c:numRef>
          </c:cat>
          <c:val>
            <c:numRef>
              <c:f>('Data용 final(normal 제거) (2)'!$AC$83,'Data용 final(normal 제거) (2)'!$AC$113)</c:f>
              <c:numCache>
                <c:formatCode>0.000_ </c:formatCode>
                <c:ptCount val="2"/>
                <c:pt idx="0">
                  <c:v>0.60858979115628331</c:v>
                </c:pt>
                <c:pt idx="1">
                  <c:v>0.80782005000096824</c:v>
                </c:pt>
              </c:numCache>
            </c:numRef>
          </c:val>
        </c:ser>
        <c:ser>
          <c:idx val="4"/>
          <c:order val="4"/>
          <c:spPr>
            <a:solidFill>
              <a:schemeClr val="bg1">
                <a:lumMod val="85000"/>
              </a:schemeClr>
            </a:solidFill>
            <a:ln>
              <a:solidFill>
                <a:prstClr val="black">
                  <a:lumMod val="65000"/>
                  <a:lumOff val="35000"/>
                </a:prstClr>
              </a:solidFill>
            </a:ln>
          </c:spPr>
          <c:invertIfNegative val="0"/>
          <c:errBars>
            <c:errBarType val="both"/>
            <c:errValType val="cust"/>
            <c:noEndCap val="0"/>
            <c:plus>
              <c:numRef>
                <c:f>('Data용 final(normal 제거) (2)'!$AE$89,'Data용 final(normal 제거) (2)'!$AE$119)</c:f>
                <c:numCache>
                  <c:formatCode>General</c:formatCode>
                  <c:ptCount val="2"/>
                  <c:pt idx="0">
                    <c:v>9.2216224010138459E-2</c:v>
                  </c:pt>
                  <c:pt idx="1">
                    <c:v>6.8074734717282023E-2</c:v>
                  </c:pt>
                </c:numCache>
              </c:numRef>
            </c:plus>
            <c:minus>
              <c:numRef>
                <c:f>('Data용 final(normal 제거) (2)'!$AE$89,'Data용 final(normal 제거) (2)'!$AE$119)</c:f>
                <c:numCache>
                  <c:formatCode>General</c:formatCode>
                  <c:ptCount val="2"/>
                  <c:pt idx="0">
                    <c:v>9.2216224010138459E-2</c:v>
                  </c:pt>
                  <c:pt idx="1">
                    <c:v>6.8074734717282023E-2</c:v>
                  </c:pt>
                </c:numCache>
              </c:numRef>
            </c:minus>
          </c:errBars>
          <c:cat>
            <c:numRef>
              <c:f>'Data용 final(normal 제거) (2)'!$A$127:$A$128</c:f>
              <c:numCache>
                <c:formatCode>General</c:formatCode>
                <c:ptCount val="2"/>
              </c:numCache>
            </c:numRef>
          </c:cat>
          <c:val>
            <c:numRef>
              <c:f>('Data용 final(normal 제거) (2)'!$AC$89,'Data용 final(normal 제거) (2)'!$AC$119)</c:f>
              <c:numCache>
                <c:formatCode>0.000_ </c:formatCode>
                <c:ptCount val="2"/>
                <c:pt idx="0">
                  <c:v>0.15363927101055516</c:v>
                </c:pt>
                <c:pt idx="1">
                  <c:v>0.53148682960444027</c:v>
                </c:pt>
              </c:numCache>
            </c:numRef>
          </c:val>
        </c:ser>
        <c:dLbls>
          <c:showLegendKey val="0"/>
          <c:showVal val="0"/>
          <c:showCatName val="0"/>
          <c:showSerName val="0"/>
          <c:showPercent val="0"/>
          <c:showBubbleSize val="0"/>
        </c:dLbls>
        <c:gapWidth val="150"/>
        <c:overlap val="-10"/>
        <c:axId val="304980232"/>
        <c:axId val="304977096"/>
      </c:barChart>
      <c:catAx>
        <c:axId val="304980232"/>
        <c:scaling>
          <c:orientation val="minMax"/>
        </c:scaling>
        <c:delete val="0"/>
        <c:axPos val="b"/>
        <c:numFmt formatCode="General" sourceLinked="1"/>
        <c:majorTickMark val="out"/>
        <c:minorTickMark val="none"/>
        <c:tickLblPos val="nextTo"/>
        <c:crossAx val="304977096"/>
        <c:crosses val="autoZero"/>
        <c:auto val="1"/>
        <c:lblAlgn val="ctr"/>
        <c:lblOffset val="100"/>
        <c:noMultiLvlLbl val="0"/>
      </c:catAx>
      <c:valAx>
        <c:axId val="304977096"/>
        <c:scaling>
          <c:orientation val="minMax"/>
        </c:scaling>
        <c:delete val="0"/>
        <c:axPos val="l"/>
        <c:numFmt formatCode="#,##0.0_);\(#,##0.0\)" sourceLinked="0"/>
        <c:majorTickMark val="out"/>
        <c:minorTickMark val="none"/>
        <c:tickLblPos val="nextTo"/>
        <c:txPr>
          <a:bodyPr/>
          <a:lstStyle/>
          <a:p>
            <a:pPr>
              <a:defRPr sz="900">
                <a:latin typeface="Arial Unicode MS" pitchFamily="50" charset="-127"/>
                <a:ea typeface="Arial Unicode MS" pitchFamily="50" charset="-127"/>
                <a:cs typeface="Arial Unicode MS" pitchFamily="50" charset="-127"/>
              </a:defRPr>
            </a:pPr>
            <a:endParaRPr lang="en-US"/>
          </a:p>
        </c:txPr>
        <c:crossAx val="304980232"/>
        <c:crosses val="autoZero"/>
        <c:crossBetween val="between"/>
      </c:valAx>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974140439422085"/>
          <c:y val="0.10938983436016535"/>
          <c:w val="0.72025859560577965"/>
          <c:h val="0.78032458842541152"/>
        </c:manualLayout>
      </c:layout>
      <c:barChart>
        <c:barDir val="col"/>
        <c:grouping val="clustered"/>
        <c:varyColors val="0"/>
        <c:ser>
          <c:idx val="0"/>
          <c:order val="0"/>
          <c:spPr>
            <a:solidFill>
              <a:schemeClr val="tx1"/>
            </a:solidFill>
          </c:spPr>
          <c:invertIfNegative val="0"/>
          <c:errBars>
            <c:errBarType val="both"/>
            <c:errValType val="cust"/>
            <c:noEndCap val="0"/>
            <c:plus>
              <c:numRef>
                <c:f>'CD44'!$O$5</c:f>
                <c:numCache>
                  <c:formatCode>General</c:formatCode>
                  <c:ptCount val="1"/>
                  <c:pt idx="0">
                    <c:v>3.0766462965205577</c:v>
                  </c:pt>
                </c:numCache>
              </c:numRef>
            </c:plus>
            <c:minus>
              <c:numRef>
                <c:f>'CD44'!$O$5</c:f>
                <c:numCache>
                  <c:formatCode>General</c:formatCode>
                  <c:ptCount val="1"/>
                  <c:pt idx="0">
                    <c:v>3.0766462965205577</c:v>
                  </c:pt>
                </c:numCache>
              </c:numRef>
            </c:minus>
          </c:errBars>
          <c:cat>
            <c:numRef>
              <c:f>'CD44'!$F$24</c:f>
              <c:numCache>
                <c:formatCode>General</c:formatCode>
                <c:ptCount val="1"/>
              </c:numCache>
            </c:numRef>
          </c:cat>
          <c:val>
            <c:numRef>
              <c:f>'CD44'!$N$5</c:f>
              <c:numCache>
                <c:formatCode>General</c:formatCode>
                <c:ptCount val="1"/>
                <c:pt idx="0">
                  <c:v>8.4656084656084705</c:v>
                </c:pt>
              </c:numCache>
            </c:numRef>
          </c:val>
        </c:ser>
        <c:ser>
          <c:idx val="1"/>
          <c:order val="1"/>
          <c:spPr>
            <a:solidFill>
              <a:schemeClr val="tx1">
                <a:lumMod val="65000"/>
                <a:lumOff val="35000"/>
              </a:schemeClr>
            </a:solidFill>
            <a:ln>
              <a:solidFill>
                <a:prstClr val="black"/>
              </a:solidFill>
            </a:ln>
          </c:spPr>
          <c:invertIfNegative val="0"/>
          <c:errBars>
            <c:errBarType val="both"/>
            <c:errValType val="cust"/>
            <c:noEndCap val="0"/>
            <c:plus>
              <c:numRef>
                <c:f>'CD44'!$O$9</c:f>
                <c:numCache>
                  <c:formatCode>General</c:formatCode>
                  <c:ptCount val="1"/>
                  <c:pt idx="0">
                    <c:v>4.9310500178165571</c:v>
                  </c:pt>
                </c:numCache>
              </c:numRef>
            </c:plus>
            <c:minus>
              <c:numRef>
                <c:f>'CD44'!$O$9</c:f>
                <c:numCache>
                  <c:formatCode>General</c:formatCode>
                  <c:ptCount val="1"/>
                  <c:pt idx="0">
                    <c:v>4.9310500178165571</c:v>
                  </c:pt>
                </c:numCache>
              </c:numRef>
            </c:minus>
          </c:errBars>
          <c:cat>
            <c:numRef>
              <c:f>'CD44'!$F$24</c:f>
              <c:numCache>
                <c:formatCode>General</c:formatCode>
                <c:ptCount val="1"/>
              </c:numCache>
            </c:numRef>
          </c:cat>
          <c:val>
            <c:numRef>
              <c:f>'CD44'!$N$9</c:f>
              <c:numCache>
                <c:formatCode>General</c:formatCode>
                <c:ptCount val="1"/>
                <c:pt idx="0">
                  <c:v>18.30985915492959</c:v>
                </c:pt>
              </c:numCache>
            </c:numRef>
          </c:val>
        </c:ser>
        <c:ser>
          <c:idx val="2"/>
          <c:order val="2"/>
          <c:spPr>
            <a:solidFill>
              <a:schemeClr val="bg1"/>
            </a:solidFill>
            <a:ln>
              <a:solidFill>
                <a:schemeClr val="tx1"/>
              </a:solidFill>
            </a:ln>
          </c:spPr>
          <c:invertIfNegative val="0"/>
          <c:errBars>
            <c:errBarType val="both"/>
            <c:errValType val="cust"/>
            <c:noEndCap val="0"/>
            <c:plus>
              <c:numRef>
                <c:f>'CD44'!$O$13</c:f>
                <c:numCache>
                  <c:formatCode>General</c:formatCode>
                  <c:ptCount val="1"/>
                  <c:pt idx="0">
                    <c:v>11.980672947801954</c:v>
                  </c:pt>
                </c:numCache>
              </c:numRef>
            </c:plus>
            <c:minus>
              <c:numRef>
                <c:f>'CD44'!$O$13</c:f>
                <c:numCache>
                  <c:formatCode>General</c:formatCode>
                  <c:ptCount val="1"/>
                  <c:pt idx="0">
                    <c:v>11.980672947801954</c:v>
                  </c:pt>
                </c:numCache>
              </c:numRef>
            </c:minus>
          </c:errBars>
          <c:cat>
            <c:numRef>
              <c:f>'CD44'!$F$24</c:f>
              <c:numCache>
                <c:formatCode>General</c:formatCode>
                <c:ptCount val="1"/>
              </c:numCache>
            </c:numRef>
          </c:cat>
          <c:val>
            <c:numRef>
              <c:f>'CD44'!$N$13</c:f>
              <c:numCache>
                <c:formatCode>General</c:formatCode>
                <c:ptCount val="1"/>
                <c:pt idx="0">
                  <c:v>85.483870967741908</c:v>
                </c:pt>
              </c:numCache>
            </c:numRef>
          </c:val>
        </c:ser>
        <c:dLbls>
          <c:showLegendKey val="0"/>
          <c:showVal val="0"/>
          <c:showCatName val="0"/>
          <c:showSerName val="0"/>
          <c:showPercent val="0"/>
          <c:showBubbleSize val="0"/>
        </c:dLbls>
        <c:gapWidth val="150"/>
        <c:axId val="304982584"/>
        <c:axId val="304982976"/>
      </c:barChart>
      <c:catAx>
        <c:axId val="304982584"/>
        <c:scaling>
          <c:orientation val="minMax"/>
        </c:scaling>
        <c:delete val="0"/>
        <c:axPos val="b"/>
        <c:numFmt formatCode="General" sourceLinked="1"/>
        <c:majorTickMark val="out"/>
        <c:minorTickMark val="none"/>
        <c:tickLblPos val="nextTo"/>
        <c:crossAx val="304982976"/>
        <c:crosses val="autoZero"/>
        <c:auto val="1"/>
        <c:lblAlgn val="ctr"/>
        <c:lblOffset val="100"/>
        <c:noMultiLvlLbl val="0"/>
      </c:catAx>
      <c:valAx>
        <c:axId val="304982976"/>
        <c:scaling>
          <c:orientation val="minMax"/>
        </c:scaling>
        <c:delete val="0"/>
        <c:axPos val="l"/>
        <c:numFmt formatCode="General" sourceLinked="1"/>
        <c:majorTickMark val="out"/>
        <c:minorTickMark val="none"/>
        <c:tickLblPos val="nextTo"/>
        <c:txPr>
          <a:bodyPr/>
          <a:lstStyle/>
          <a:p>
            <a:pPr>
              <a:defRPr sz="900">
                <a:latin typeface="Arial Unicode MS" pitchFamily="50" charset="-127"/>
                <a:ea typeface="Arial Unicode MS" pitchFamily="50" charset="-127"/>
                <a:cs typeface="Arial Unicode MS" pitchFamily="50" charset="-127"/>
              </a:defRPr>
            </a:pPr>
            <a:endParaRPr lang="en-US"/>
          </a:p>
        </c:txPr>
        <c:crossAx val="304982584"/>
        <c:crosses val="autoZero"/>
        <c:crossBetween val="between"/>
        <c:majorUnit val="40"/>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barChart>
        <c:barDir val="col"/>
        <c:grouping val="clustered"/>
        <c:varyColors val="0"/>
        <c:ser>
          <c:idx val="0"/>
          <c:order val="0"/>
          <c:spPr>
            <a:ln>
              <a:solidFill>
                <a:schemeClr val="tx1"/>
              </a:solidFill>
            </a:ln>
          </c:spPr>
          <c:invertIfNegative val="0"/>
          <c:dPt>
            <c:idx val="0"/>
            <c:invertIfNegative val="0"/>
            <c:bubble3D val="0"/>
            <c:spPr>
              <a:noFill/>
              <a:ln>
                <a:solidFill>
                  <a:schemeClr val="tx1"/>
                </a:solidFill>
              </a:ln>
            </c:spPr>
          </c:dPt>
          <c:dPt>
            <c:idx val="1"/>
            <c:invertIfNegative val="0"/>
            <c:bubble3D val="0"/>
            <c:spPr>
              <a:solidFill>
                <a:schemeClr val="tx1">
                  <a:lumMod val="50000"/>
                  <a:lumOff val="50000"/>
                </a:schemeClr>
              </a:solidFill>
              <a:ln>
                <a:solidFill>
                  <a:schemeClr val="tx1"/>
                </a:solidFill>
              </a:ln>
            </c:spPr>
          </c:dPt>
          <c:errBars>
            <c:errBarType val="both"/>
            <c:errValType val="cust"/>
            <c:noEndCap val="0"/>
            <c:plus>
              <c:numRef>
                <c:f>('Cell (final0'!$H$22,'Cell (final0'!$H$25)</c:f>
                <c:numCache>
                  <c:formatCode>General</c:formatCode>
                  <c:ptCount val="2"/>
                  <c:pt idx="0">
                    <c:v>2.430369339692719E-2</c:v>
                  </c:pt>
                  <c:pt idx="1">
                    <c:v>1.0301094334038181</c:v>
                  </c:pt>
                </c:numCache>
              </c:numRef>
            </c:plus>
            <c:minus>
              <c:numRef>
                <c:f>('Cell (final0'!$H$22,'Cell (final0'!$H$25)</c:f>
                <c:numCache>
                  <c:formatCode>General</c:formatCode>
                  <c:ptCount val="2"/>
                  <c:pt idx="0">
                    <c:v>2.430369339692719E-2</c:v>
                  </c:pt>
                  <c:pt idx="1">
                    <c:v>1.0301094334038181</c:v>
                  </c:pt>
                </c:numCache>
              </c:numRef>
            </c:minus>
          </c:errBars>
          <c:cat>
            <c:numRef>
              <c:f>'Cell (final0'!$A$39:$A$41</c:f>
              <c:numCache>
                <c:formatCode>General</c:formatCode>
                <c:ptCount val="3"/>
              </c:numCache>
            </c:numRef>
          </c:cat>
          <c:val>
            <c:numRef>
              <c:f>('Cell (final0'!$G$22,'Cell (final0'!$G$25)</c:f>
              <c:numCache>
                <c:formatCode>0.000000000000000_ </c:formatCode>
                <c:ptCount val="2"/>
                <c:pt idx="0">
                  <c:v>1.0001973031870619</c:v>
                </c:pt>
                <c:pt idx="1">
                  <c:v>24.154076876054535</c:v>
                </c:pt>
              </c:numCache>
            </c:numRef>
          </c:val>
        </c:ser>
        <c:dLbls>
          <c:showLegendKey val="0"/>
          <c:showVal val="0"/>
          <c:showCatName val="0"/>
          <c:showSerName val="0"/>
          <c:showPercent val="0"/>
          <c:showBubbleSize val="0"/>
        </c:dLbls>
        <c:gapWidth val="150"/>
        <c:axId val="192626264"/>
        <c:axId val="192631360"/>
      </c:barChart>
      <c:catAx>
        <c:axId val="192626264"/>
        <c:scaling>
          <c:orientation val="minMax"/>
        </c:scaling>
        <c:delete val="0"/>
        <c:axPos val="b"/>
        <c:numFmt formatCode="General" sourceLinked="1"/>
        <c:majorTickMark val="out"/>
        <c:minorTickMark val="none"/>
        <c:tickLblPos val="nextTo"/>
        <c:crossAx val="192631360"/>
        <c:crosses val="autoZero"/>
        <c:auto val="1"/>
        <c:lblAlgn val="ctr"/>
        <c:lblOffset val="100"/>
        <c:noMultiLvlLbl val="0"/>
      </c:catAx>
      <c:valAx>
        <c:axId val="192631360"/>
        <c:scaling>
          <c:orientation val="minMax"/>
          <c:min val="0"/>
        </c:scaling>
        <c:delete val="0"/>
        <c:axPos val="l"/>
        <c:numFmt formatCode="#,##0_);\(#,##0\)" sourceLinked="0"/>
        <c:majorTickMark val="out"/>
        <c:minorTickMark val="none"/>
        <c:tickLblPos val="nextTo"/>
        <c:txPr>
          <a:bodyPr/>
          <a:lstStyle/>
          <a:p>
            <a:pPr>
              <a:defRPr sz="1000"/>
            </a:pPr>
            <a:endParaRPr lang="en-US"/>
          </a:p>
        </c:txPr>
        <c:crossAx val="192626264"/>
        <c:crosses val="autoZero"/>
        <c:crossBetween val="between"/>
      </c:valAx>
    </c:plotArea>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02222222222224"/>
          <c:y val="6.1461728395061727E-2"/>
          <c:w val="0.79497777777777778"/>
          <c:h val="0.86989012345679506"/>
        </c:manualLayout>
      </c:layout>
      <c:barChart>
        <c:barDir val="col"/>
        <c:grouping val="clustered"/>
        <c:varyColors val="0"/>
        <c:ser>
          <c:idx val="0"/>
          <c:order val="0"/>
          <c:tx>
            <c:strRef>
              <c:f>'MR (4)'!$Q$13:$Q$15</c:f>
              <c:strCache>
                <c:ptCount val="1"/>
                <c:pt idx="0">
                  <c:v>CCl4 CCl4+3D IP.EF.M</c:v>
                </c:pt>
              </c:strCache>
            </c:strRef>
          </c:tx>
          <c:spPr>
            <a:ln>
              <a:solidFill>
                <a:schemeClr val="tx1"/>
              </a:solidFill>
            </a:ln>
          </c:spPr>
          <c:invertIfNegative val="0"/>
          <c:dPt>
            <c:idx val="0"/>
            <c:invertIfNegative val="0"/>
            <c:bubble3D val="0"/>
            <c:spPr>
              <a:solidFill>
                <a:schemeClr val="bg1"/>
              </a:solidFill>
              <a:ln>
                <a:solidFill>
                  <a:schemeClr val="tx1"/>
                </a:solidFill>
              </a:ln>
            </c:spPr>
          </c:dPt>
          <c:dPt>
            <c:idx val="1"/>
            <c:invertIfNegative val="0"/>
            <c:bubble3D val="0"/>
            <c:spPr>
              <a:solidFill>
                <a:schemeClr val="tx1"/>
              </a:solidFill>
              <a:ln>
                <a:solidFill>
                  <a:schemeClr val="tx1"/>
                </a:solidFill>
              </a:ln>
            </c:spPr>
          </c:dPt>
          <c:dPt>
            <c:idx val="2"/>
            <c:invertIfNegative val="0"/>
            <c:bubble3D val="0"/>
            <c:spPr>
              <a:solidFill>
                <a:schemeClr val="tx1">
                  <a:lumMod val="50000"/>
                  <a:lumOff val="50000"/>
                </a:schemeClr>
              </a:solidFill>
              <a:ln>
                <a:solidFill>
                  <a:schemeClr val="tx1"/>
                </a:solidFill>
              </a:ln>
            </c:spPr>
          </c:dPt>
          <c:errBars>
            <c:errBarType val="both"/>
            <c:errValType val="cust"/>
            <c:noEndCap val="0"/>
            <c:plus>
              <c:numRef>
                <c:f>('MR (4)'!$U$12,'MR (4)'!$AA$12,'MR (4)'!$AE$12)</c:f>
                <c:numCache>
                  <c:formatCode>General</c:formatCode>
                  <c:ptCount val="3"/>
                  <c:pt idx="0">
                    <c:v>4.4092738556771774E-2</c:v>
                  </c:pt>
                  <c:pt idx="1">
                    <c:v>2.670128575115982E-2</c:v>
                  </c:pt>
                  <c:pt idx="2">
                    <c:v>3.6254271753594011E-2</c:v>
                  </c:pt>
                </c:numCache>
              </c:numRef>
            </c:plus>
            <c:minus>
              <c:numRef>
                <c:f>('MR (4)'!$U$12,'MR (4)'!$AA$12,'MR (4)'!$AE$12)</c:f>
                <c:numCache>
                  <c:formatCode>General</c:formatCode>
                  <c:ptCount val="3"/>
                  <c:pt idx="0">
                    <c:v>4.4092738556771774E-2</c:v>
                  </c:pt>
                  <c:pt idx="1">
                    <c:v>2.670128575115982E-2</c:v>
                  </c:pt>
                  <c:pt idx="2">
                    <c:v>3.6254271753594011E-2</c:v>
                  </c:pt>
                </c:numCache>
              </c:numRef>
            </c:minus>
          </c:errBars>
          <c:cat>
            <c:numRef>
              <c:f>'MR (4)'!$B$12:$B$15</c:f>
              <c:numCache>
                <c:formatCode>General</c:formatCode>
                <c:ptCount val="4"/>
              </c:numCache>
            </c:numRef>
          </c:cat>
          <c:val>
            <c:numRef>
              <c:f>('MR (4)'!$T$12,'MR (4)'!$Z$12,'MR (4)'!$AD$12)</c:f>
              <c:numCache>
                <c:formatCode>General</c:formatCode>
                <c:ptCount val="3"/>
                <c:pt idx="0">
                  <c:v>1</c:v>
                </c:pt>
                <c:pt idx="1">
                  <c:v>0.82380394296880965</c:v>
                </c:pt>
                <c:pt idx="2">
                  <c:v>0.94311937610067564</c:v>
                </c:pt>
              </c:numCache>
            </c:numRef>
          </c:val>
        </c:ser>
        <c:dLbls>
          <c:showLegendKey val="0"/>
          <c:showVal val="0"/>
          <c:showCatName val="0"/>
          <c:showSerName val="0"/>
          <c:showPercent val="0"/>
          <c:showBubbleSize val="0"/>
        </c:dLbls>
        <c:gapWidth val="150"/>
        <c:axId val="304978664"/>
        <c:axId val="304981800"/>
      </c:barChart>
      <c:catAx>
        <c:axId val="304978664"/>
        <c:scaling>
          <c:orientation val="minMax"/>
        </c:scaling>
        <c:delete val="0"/>
        <c:axPos val="b"/>
        <c:numFmt formatCode="General" sourceLinked="1"/>
        <c:majorTickMark val="out"/>
        <c:minorTickMark val="none"/>
        <c:tickLblPos val="nextTo"/>
        <c:txPr>
          <a:bodyPr/>
          <a:lstStyle/>
          <a:p>
            <a:pPr>
              <a:defRPr b="1"/>
            </a:pPr>
            <a:endParaRPr lang="en-US"/>
          </a:p>
        </c:txPr>
        <c:crossAx val="304981800"/>
        <c:crosses val="autoZero"/>
        <c:auto val="1"/>
        <c:lblAlgn val="ctr"/>
        <c:lblOffset val="100"/>
        <c:noMultiLvlLbl val="0"/>
      </c:catAx>
      <c:valAx>
        <c:axId val="304981800"/>
        <c:scaling>
          <c:orientation val="minMax"/>
        </c:scaling>
        <c:delete val="0"/>
        <c:axPos val="l"/>
        <c:numFmt formatCode="General" sourceLinked="1"/>
        <c:majorTickMark val="out"/>
        <c:minorTickMark val="none"/>
        <c:tickLblPos val="nextTo"/>
        <c:txPr>
          <a:bodyPr/>
          <a:lstStyle/>
          <a:p>
            <a:pPr>
              <a:defRPr sz="900">
                <a:latin typeface="Arial Unicode MS" pitchFamily="50" charset="-127"/>
                <a:ea typeface="Arial Unicode MS" pitchFamily="50" charset="-127"/>
                <a:cs typeface="Arial Unicode MS" pitchFamily="50" charset="-127"/>
              </a:defRPr>
            </a:pPr>
            <a:endParaRPr lang="en-US"/>
          </a:p>
        </c:txPr>
        <c:crossAx val="304978664"/>
        <c:crosses val="autoZero"/>
        <c:crossBetween val="between"/>
      </c:valAx>
    </c:plotArea>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11527777777779"/>
          <c:y val="7.6243749999999985E-2"/>
          <c:w val="0.7728847222222226"/>
          <c:h val="0.8465270833333336"/>
        </c:manualLayout>
      </c:layout>
      <c:barChart>
        <c:barDir val="col"/>
        <c:grouping val="clustered"/>
        <c:varyColors val="0"/>
        <c:ser>
          <c:idx val="0"/>
          <c:order val="0"/>
          <c:tx>
            <c:strRef>
              <c:f>rivision!$R$11:$R$13</c:f>
              <c:strCache>
                <c:ptCount val="1"/>
                <c:pt idx="0">
                  <c:v>110.0332642</c:v>
                </c:pt>
              </c:strCache>
            </c:strRef>
          </c:tx>
          <c:spPr>
            <a:ln>
              <a:solidFill>
                <a:schemeClr val="tx1"/>
              </a:solidFill>
            </a:ln>
          </c:spPr>
          <c:invertIfNegative val="0"/>
          <c:dPt>
            <c:idx val="0"/>
            <c:invertIfNegative val="0"/>
            <c:bubble3D val="0"/>
            <c:spPr>
              <a:solidFill>
                <a:schemeClr val="bg1"/>
              </a:solidFill>
              <a:ln>
                <a:solidFill>
                  <a:schemeClr val="tx1"/>
                </a:solidFill>
              </a:ln>
            </c:spPr>
          </c:dPt>
          <c:dPt>
            <c:idx val="1"/>
            <c:invertIfNegative val="0"/>
            <c:bubble3D val="0"/>
            <c:spPr>
              <a:solidFill>
                <a:schemeClr val="tx1"/>
              </a:solidFill>
              <a:ln>
                <a:solidFill>
                  <a:schemeClr val="tx1"/>
                </a:solidFill>
              </a:ln>
            </c:spPr>
          </c:dPt>
          <c:dPt>
            <c:idx val="2"/>
            <c:invertIfNegative val="0"/>
            <c:bubble3D val="0"/>
            <c:spPr>
              <a:solidFill>
                <a:schemeClr val="tx1">
                  <a:lumMod val="50000"/>
                  <a:lumOff val="50000"/>
                </a:schemeClr>
              </a:solidFill>
              <a:ln>
                <a:solidFill>
                  <a:schemeClr val="tx1"/>
                </a:solidFill>
              </a:ln>
            </c:spPr>
          </c:dPt>
          <c:errBars>
            <c:errBarType val="both"/>
            <c:errValType val="cust"/>
            <c:noEndCap val="0"/>
            <c:plus>
              <c:numRef>
                <c:f>(rivision!$D$13,rivision!$J$13,rivision!$N$13)</c:f>
                <c:numCache>
                  <c:formatCode>General</c:formatCode>
                  <c:ptCount val="3"/>
                  <c:pt idx="0">
                    <c:v>15.033502142437181</c:v>
                  </c:pt>
                  <c:pt idx="1">
                    <c:v>3.0244498353273706</c:v>
                  </c:pt>
                  <c:pt idx="2">
                    <c:v>9.5921891398448178</c:v>
                  </c:pt>
                </c:numCache>
              </c:numRef>
            </c:plus>
            <c:minus>
              <c:numRef>
                <c:f>(rivision!$D$13,rivision!$J$13,rivision!$N$13)</c:f>
                <c:numCache>
                  <c:formatCode>General</c:formatCode>
                  <c:ptCount val="3"/>
                  <c:pt idx="0">
                    <c:v>15.033502142437181</c:v>
                  </c:pt>
                  <c:pt idx="1">
                    <c:v>3.0244498353273706</c:v>
                  </c:pt>
                  <c:pt idx="2">
                    <c:v>9.5921891398448178</c:v>
                  </c:pt>
                </c:numCache>
              </c:numRef>
            </c:minus>
          </c:errBars>
          <c:cat>
            <c:numRef>
              <c:f>'[1]MR (4)'!$B$12:$B$15</c:f>
              <c:numCache>
                <c:formatCode>General</c:formatCode>
                <c:ptCount val="4"/>
              </c:numCache>
            </c:numRef>
          </c:cat>
          <c:val>
            <c:numRef>
              <c:f>(rivision!$C$13,rivision!$I$13,rivision!$M$13)</c:f>
              <c:numCache>
                <c:formatCode>General</c:formatCode>
                <c:ptCount val="3"/>
                <c:pt idx="0">
                  <c:v>73.253333333333359</c:v>
                </c:pt>
                <c:pt idx="1">
                  <c:v>103.00817441688703</c:v>
                </c:pt>
                <c:pt idx="2">
                  <c:v>77.018496300887449</c:v>
                </c:pt>
              </c:numCache>
            </c:numRef>
          </c:val>
        </c:ser>
        <c:dLbls>
          <c:showLegendKey val="0"/>
          <c:showVal val="0"/>
          <c:showCatName val="0"/>
          <c:showSerName val="0"/>
          <c:showPercent val="0"/>
          <c:showBubbleSize val="0"/>
        </c:dLbls>
        <c:gapWidth val="150"/>
        <c:axId val="304975528"/>
        <c:axId val="304979840"/>
      </c:barChart>
      <c:catAx>
        <c:axId val="304975528"/>
        <c:scaling>
          <c:orientation val="minMax"/>
        </c:scaling>
        <c:delete val="0"/>
        <c:axPos val="b"/>
        <c:numFmt formatCode="General" sourceLinked="1"/>
        <c:majorTickMark val="out"/>
        <c:minorTickMark val="none"/>
        <c:tickLblPos val="nextTo"/>
        <c:txPr>
          <a:bodyPr/>
          <a:lstStyle/>
          <a:p>
            <a:pPr>
              <a:defRPr b="1"/>
            </a:pPr>
            <a:endParaRPr lang="en-US"/>
          </a:p>
        </c:txPr>
        <c:crossAx val="304979840"/>
        <c:crosses val="autoZero"/>
        <c:auto val="1"/>
        <c:lblAlgn val="ctr"/>
        <c:lblOffset val="100"/>
        <c:noMultiLvlLbl val="0"/>
      </c:catAx>
      <c:valAx>
        <c:axId val="304979840"/>
        <c:scaling>
          <c:orientation val="minMax"/>
          <c:max val="150"/>
        </c:scaling>
        <c:delete val="0"/>
        <c:axPos val="l"/>
        <c:numFmt formatCode="General" sourceLinked="1"/>
        <c:majorTickMark val="out"/>
        <c:minorTickMark val="none"/>
        <c:tickLblPos val="nextTo"/>
        <c:txPr>
          <a:bodyPr/>
          <a:lstStyle/>
          <a:p>
            <a:pPr>
              <a:defRPr sz="900">
                <a:latin typeface="Arial Unicode MS" pitchFamily="50" charset="-127"/>
                <a:ea typeface="Arial Unicode MS" pitchFamily="50" charset="-127"/>
                <a:cs typeface="Arial Unicode MS" pitchFamily="50" charset="-127"/>
              </a:defRPr>
            </a:pPr>
            <a:endParaRPr lang="en-US"/>
          </a:p>
        </c:txPr>
        <c:crossAx val="304975528"/>
        <c:crosses val="autoZero"/>
        <c:crossBetween val="between"/>
        <c:majorUnit val="50"/>
      </c:valAx>
    </c:plotArea>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11527777777779"/>
          <c:y val="7.6243749999999985E-2"/>
          <c:w val="0.7728847222222226"/>
          <c:h val="0.8465270833333336"/>
        </c:manualLayout>
      </c:layout>
      <c:barChart>
        <c:barDir val="col"/>
        <c:grouping val="clustered"/>
        <c:varyColors val="0"/>
        <c:ser>
          <c:idx val="0"/>
          <c:order val="0"/>
          <c:tx>
            <c:strRef>
              <c:f>rivision!$R$11:$R$13</c:f>
              <c:strCache>
                <c:ptCount val="1"/>
                <c:pt idx="0">
                  <c:v>110.0332642</c:v>
                </c:pt>
              </c:strCache>
            </c:strRef>
          </c:tx>
          <c:spPr>
            <a:ln>
              <a:solidFill>
                <a:prstClr val="black"/>
              </a:solidFill>
            </a:ln>
          </c:spPr>
          <c:invertIfNegative val="0"/>
          <c:dPt>
            <c:idx val="0"/>
            <c:invertIfNegative val="0"/>
            <c:bubble3D val="0"/>
            <c:spPr>
              <a:solidFill>
                <a:schemeClr val="bg1"/>
              </a:solidFill>
              <a:ln>
                <a:solidFill>
                  <a:prstClr val="black"/>
                </a:solidFill>
              </a:ln>
            </c:spPr>
          </c:dPt>
          <c:dPt>
            <c:idx val="1"/>
            <c:invertIfNegative val="0"/>
            <c:bubble3D val="0"/>
            <c:spPr>
              <a:solidFill>
                <a:schemeClr val="tx1"/>
              </a:solidFill>
              <a:ln>
                <a:solidFill>
                  <a:prstClr val="black"/>
                </a:solidFill>
              </a:ln>
            </c:spPr>
          </c:dPt>
          <c:dPt>
            <c:idx val="2"/>
            <c:invertIfNegative val="0"/>
            <c:bubble3D val="0"/>
            <c:spPr>
              <a:solidFill>
                <a:schemeClr val="tx1">
                  <a:lumMod val="50000"/>
                  <a:lumOff val="50000"/>
                </a:schemeClr>
              </a:solidFill>
              <a:ln>
                <a:solidFill>
                  <a:prstClr val="black"/>
                </a:solidFill>
              </a:ln>
            </c:spPr>
          </c:dPt>
          <c:errBars>
            <c:errBarType val="both"/>
            <c:errValType val="cust"/>
            <c:noEndCap val="0"/>
            <c:plus>
              <c:numRef>
                <c:f>(rivision!$D$22,rivision!$J$22,rivision!$N$22)</c:f>
                <c:numCache>
                  <c:formatCode>General</c:formatCode>
                  <c:ptCount val="3"/>
                  <c:pt idx="0">
                    <c:v>6.2772509299571517</c:v>
                  </c:pt>
                  <c:pt idx="1">
                    <c:v>4.2639277225340884</c:v>
                  </c:pt>
                  <c:pt idx="2">
                    <c:v>7.2926769875212774</c:v>
                  </c:pt>
                </c:numCache>
              </c:numRef>
            </c:plus>
            <c:minus>
              <c:numRef>
                <c:f>(rivision!$D$22,rivision!$J$22,rivision!$N$22)</c:f>
                <c:numCache>
                  <c:formatCode>General</c:formatCode>
                  <c:ptCount val="3"/>
                  <c:pt idx="0">
                    <c:v>6.2772509299571517</c:v>
                  </c:pt>
                  <c:pt idx="1">
                    <c:v>4.2639277225340884</c:v>
                  </c:pt>
                  <c:pt idx="2">
                    <c:v>7.2926769875212774</c:v>
                  </c:pt>
                </c:numCache>
              </c:numRef>
            </c:minus>
          </c:errBars>
          <c:cat>
            <c:numRef>
              <c:f>'[1]MR (4)'!$B$12:$B$15</c:f>
              <c:numCache>
                <c:formatCode>General</c:formatCode>
                <c:ptCount val="4"/>
              </c:numCache>
            </c:numRef>
          </c:cat>
          <c:val>
            <c:numRef>
              <c:f>(rivision!$C$22,rivision!$I$22,rivision!$M$22)</c:f>
              <c:numCache>
                <c:formatCode>General</c:formatCode>
                <c:ptCount val="3"/>
                <c:pt idx="0">
                  <c:v>65.844155844155793</c:v>
                </c:pt>
                <c:pt idx="1">
                  <c:v>87.834180704773033</c:v>
                </c:pt>
                <c:pt idx="2">
                  <c:v>68.768885230517</c:v>
                </c:pt>
              </c:numCache>
            </c:numRef>
          </c:val>
        </c:ser>
        <c:dLbls>
          <c:showLegendKey val="0"/>
          <c:showVal val="0"/>
          <c:showCatName val="0"/>
          <c:showSerName val="0"/>
          <c:showPercent val="0"/>
          <c:showBubbleSize val="0"/>
        </c:dLbls>
        <c:gapWidth val="150"/>
        <c:axId val="304976312"/>
        <c:axId val="304979056"/>
      </c:barChart>
      <c:catAx>
        <c:axId val="304976312"/>
        <c:scaling>
          <c:orientation val="minMax"/>
        </c:scaling>
        <c:delete val="0"/>
        <c:axPos val="b"/>
        <c:numFmt formatCode="General" sourceLinked="1"/>
        <c:majorTickMark val="out"/>
        <c:minorTickMark val="none"/>
        <c:tickLblPos val="nextTo"/>
        <c:txPr>
          <a:bodyPr/>
          <a:lstStyle/>
          <a:p>
            <a:pPr>
              <a:defRPr b="1"/>
            </a:pPr>
            <a:endParaRPr lang="en-US"/>
          </a:p>
        </c:txPr>
        <c:crossAx val="304979056"/>
        <c:crosses val="autoZero"/>
        <c:auto val="1"/>
        <c:lblAlgn val="ctr"/>
        <c:lblOffset val="100"/>
        <c:noMultiLvlLbl val="0"/>
      </c:catAx>
      <c:valAx>
        <c:axId val="304979056"/>
        <c:scaling>
          <c:orientation val="minMax"/>
        </c:scaling>
        <c:delete val="0"/>
        <c:axPos val="l"/>
        <c:numFmt formatCode="General" sourceLinked="1"/>
        <c:majorTickMark val="out"/>
        <c:minorTickMark val="none"/>
        <c:tickLblPos val="nextTo"/>
        <c:txPr>
          <a:bodyPr/>
          <a:lstStyle/>
          <a:p>
            <a:pPr>
              <a:defRPr sz="900">
                <a:latin typeface="Arial Unicode MS" pitchFamily="50" charset="-127"/>
                <a:ea typeface="Arial Unicode MS" pitchFamily="50" charset="-127"/>
                <a:cs typeface="Arial Unicode MS" pitchFamily="50" charset="-127"/>
              </a:defRPr>
            </a:pPr>
            <a:endParaRPr lang="en-US"/>
          </a:p>
        </c:txPr>
        <c:crossAx val="304976312"/>
        <c:crosses val="autoZero"/>
        <c:crossBetween val="between"/>
      </c:valAx>
    </c:plotArea>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07083333333333"/>
          <c:y val="7.6243749999999985E-2"/>
          <c:w val="0.77292916666666966"/>
          <c:h val="0.8465270833333336"/>
        </c:manualLayout>
      </c:layout>
      <c:barChart>
        <c:barDir val="col"/>
        <c:grouping val="clustered"/>
        <c:varyColors val="0"/>
        <c:ser>
          <c:idx val="0"/>
          <c:order val="0"/>
          <c:tx>
            <c:strRef>
              <c:f>fibro!$F$56:$F$58</c:f>
              <c:strCache>
                <c:ptCount val="1"/>
              </c:strCache>
            </c:strRef>
          </c:tx>
          <c:spPr>
            <a:ln>
              <a:solidFill>
                <a:schemeClr val="tx1"/>
              </a:solidFill>
            </a:ln>
          </c:spPr>
          <c:invertIfNegative val="0"/>
          <c:dPt>
            <c:idx val="0"/>
            <c:invertIfNegative val="0"/>
            <c:bubble3D val="0"/>
            <c:spPr>
              <a:solidFill>
                <a:schemeClr val="bg1"/>
              </a:solidFill>
              <a:ln>
                <a:solidFill>
                  <a:schemeClr val="tx1"/>
                </a:solidFill>
              </a:ln>
            </c:spPr>
          </c:dPt>
          <c:dPt>
            <c:idx val="1"/>
            <c:invertIfNegative val="0"/>
            <c:bubble3D val="0"/>
            <c:spPr>
              <a:solidFill>
                <a:schemeClr val="tx1"/>
              </a:solidFill>
              <a:ln>
                <a:solidFill>
                  <a:schemeClr val="tx1"/>
                </a:solidFill>
              </a:ln>
            </c:spPr>
          </c:dPt>
          <c:dPt>
            <c:idx val="2"/>
            <c:invertIfNegative val="0"/>
            <c:bubble3D val="0"/>
            <c:spPr>
              <a:solidFill>
                <a:schemeClr val="tx1">
                  <a:lumMod val="50000"/>
                  <a:lumOff val="50000"/>
                </a:schemeClr>
              </a:solidFill>
              <a:ln>
                <a:solidFill>
                  <a:schemeClr val="tx1"/>
                </a:solidFill>
              </a:ln>
            </c:spPr>
          </c:dPt>
          <c:errBars>
            <c:errBarType val="both"/>
            <c:errValType val="cust"/>
            <c:noEndCap val="0"/>
            <c:plus>
              <c:numRef>
                <c:f>(imflam1!$I$30,imflam1!$I$38,imflam1!$I$46)</c:f>
                <c:numCache>
                  <c:formatCode>General</c:formatCode>
                  <c:ptCount val="3"/>
                  <c:pt idx="0">
                    <c:v>0.13342421492596876</c:v>
                  </c:pt>
                  <c:pt idx="1">
                    <c:v>0.15998206987317584</c:v>
                  </c:pt>
                  <c:pt idx="2">
                    <c:v>0.11688584021760066</c:v>
                  </c:pt>
                </c:numCache>
              </c:numRef>
            </c:plus>
            <c:minus>
              <c:numRef>
                <c:f>(imflam1!$I$30,imflam1!$I$38,imflam1!$I$46)</c:f>
                <c:numCache>
                  <c:formatCode>General</c:formatCode>
                  <c:ptCount val="3"/>
                  <c:pt idx="0">
                    <c:v>0.13342421492596876</c:v>
                  </c:pt>
                  <c:pt idx="1">
                    <c:v>0.15998206987317584</c:v>
                  </c:pt>
                  <c:pt idx="2">
                    <c:v>0.11688584021760066</c:v>
                  </c:pt>
                </c:numCache>
              </c:numRef>
            </c:minus>
          </c:errBars>
          <c:cat>
            <c:numRef>
              <c:f>fibro!$F$59:$F$61</c:f>
              <c:numCache>
                <c:formatCode>General</c:formatCode>
                <c:ptCount val="3"/>
              </c:numCache>
            </c:numRef>
          </c:cat>
          <c:val>
            <c:numRef>
              <c:f>(imflam1!$H$30,imflam1!$H$38,imflam1!$H$46)</c:f>
              <c:numCache>
                <c:formatCode>0.000000000000000_ </c:formatCode>
                <c:ptCount val="3"/>
                <c:pt idx="0">
                  <c:v>1.0078637165931812</c:v>
                </c:pt>
                <c:pt idx="1">
                  <c:v>0.62876176354317936</c:v>
                </c:pt>
                <c:pt idx="2">
                  <c:v>1.046869148176409</c:v>
                </c:pt>
              </c:numCache>
            </c:numRef>
          </c:val>
        </c:ser>
        <c:dLbls>
          <c:showLegendKey val="0"/>
          <c:showVal val="0"/>
          <c:showCatName val="0"/>
          <c:showSerName val="0"/>
          <c:showPercent val="0"/>
          <c:showBubbleSize val="0"/>
        </c:dLbls>
        <c:gapWidth val="150"/>
        <c:axId val="304979448"/>
        <c:axId val="304981016"/>
      </c:barChart>
      <c:catAx>
        <c:axId val="304979448"/>
        <c:scaling>
          <c:orientation val="minMax"/>
        </c:scaling>
        <c:delete val="0"/>
        <c:axPos val="b"/>
        <c:numFmt formatCode="General" sourceLinked="1"/>
        <c:majorTickMark val="out"/>
        <c:minorTickMark val="none"/>
        <c:tickLblPos val="nextTo"/>
        <c:crossAx val="304981016"/>
        <c:crosses val="autoZero"/>
        <c:auto val="1"/>
        <c:lblAlgn val="ctr"/>
        <c:lblOffset val="100"/>
        <c:noMultiLvlLbl val="0"/>
      </c:catAx>
      <c:valAx>
        <c:axId val="304981016"/>
        <c:scaling>
          <c:orientation val="minMax"/>
          <c:min val="0"/>
        </c:scaling>
        <c:delete val="0"/>
        <c:axPos val="l"/>
        <c:numFmt formatCode="#,##0_);\(#,##0\)" sourceLinked="0"/>
        <c:majorTickMark val="out"/>
        <c:minorTickMark val="none"/>
        <c:tickLblPos val="nextTo"/>
        <c:txPr>
          <a:bodyPr/>
          <a:lstStyle/>
          <a:p>
            <a:pPr>
              <a:defRPr sz="900">
                <a:latin typeface="Arial Unicode MS" pitchFamily="50" charset="-127"/>
                <a:ea typeface="Arial Unicode MS" pitchFamily="50" charset="-127"/>
                <a:cs typeface="Arial Unicode MS" pitchFamily="50" charset="-127"/>
              </a:defRPr>
            </a:pPr>
            <a:endParaRPr lang="en-US"/>
          </a:p>
        </c:txPr>
        <c:crossAx val="304979448"/>
        <c:crosses val="autoZero"/>
        <c:crossBetween val="between"/>
      </c:valAx>
    </c:plotArea>
    <c:plotVisOnly val="1"/>
    <c:dispBlanksAs val="gap"/>
    <c:showDLblsOverMax val="0"/>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07083333333333"/>
          <c:y val="7.6243749999999985E-2"/>
          <c:w val="0.77292916666666966"/>
          <c:h val="0.8465270833333336"/>
        </c:manualLayout>
      </c:layout>
      <c:barChart>
        <c:barDir val="col"/>
        <c:grouping val="clustered"/>
        <c:varyColors val="0"/>
        <c:ser>
          <c:idx val="0"/>
          <c:order val="0"/>
          <c:tx>
            <c:strRef>
              <c:f>fibro!$F$56:$F$58</c:f>
              <c:strCache>
                <c:ptCount val="1"/>
              </c:strCache>
            </c:strRef>
          </c:tx>
          <c:spPr>
            <a:ln>
              <a:solidFill>
                <a:prstClr val="black"/>
              </a:solidFill>
            </a:ln>
          </c:spPr>
          <c:invertIfNegative val="0"/>
          <c:dPt>
            <c:idx val="0"/>
            <c:invertIfNegative val="0"/>
            <c:bubble3D val="0"/>
            <c:spPr>
              <a:solidFill>
                <a:schemeClr val="bg1"/>
              </a:solidFill>
              <a:ln>
                <a:solidFill>
                  <a:prstClr val="black"/>
                </a:solidFill>
              </a:ln>
            </c:spPr>
          </c:dPt>
          <c:dPt>
            <c:idx val="1"/>
            <c:invertIfNegative val="0"/>
            <c:bubble3D val="0"/>
            <c:spPr>
              <a:solidFill>
                <a:schemeClr val="tx1"/>
              </a:solidFill>
              <a:ln>
                <a:solidFill>
                  <a:prstClr val="black"/>
                </a:solidFill>
              </a:ln>
            </c:spPr>
          </c:dPt>
          <c:dPt>
            <c:idx val="2"/>
            <c:invertIfNegative val="0"/>
            <c:bubble3D val="0"/>
            <c:spPr>
              <a:solidFill>
                <a:schemeClr val="tx1">
                  <a:lumMod val="50000"/>
                  <a:lumOff val="50000"/>
                </a:schemeClr>
              </a:solidFill>
              <a:ln>
                <a:solidFill>
                  <a:prstClr val="black"/>
                </a:solidFill>
              </a:ln>
            </c:spPr>
          </c:dPt>
          <c:errBars>
            <c:errBarType val="both"/>
            <c:errValType val="cust"/>
            <c:noEndCap val="0"/>
            <c:plus>
              <c:numRef>
                <c:f>(fibro!$I$30,fibro!$I$38,fibro!$I$46)</c:f>
                <c:numCache>
                  <c:formatCode>General</c:formatCode>
                  <c:ptCount val="3"/>
                  <c:pt idx="0">
                    <c:v>0.16449339548591907</c:v>
                  </c:pt>
                  <c:pt idx="1">
                    <c:v>0.43908980696244476</c:v>
                  </c:pt>
                  <c:pt idx="2">
                    <c:v>0.26813347402455251</c:v>
                  </c:pt>
                </c:numCache>
              </c:numRef>
            </c:plus>
            <c:minus>
              <c:numRef>
                <c:f>(fibro!$I$30,fibro!$I$38,fibro!$I$46)</c:f>
                <c:numCache>
                  <c:formatCode>General</c:formatCode>
                  <c:ptCount val="3"/>
                  <c:pt idx="0">
                    <c:v>0.16449339548591907</c:v>
                  </c:pt>
                  <c:pt idx="1">
                    <c:v>0.43908980696244476</c:v>
                  </c:pt>
                  <c:pt idx="2">
                    <c:v>0.26813347402455251</c:v>
                  </c:pt>
                </c:numCache>
              </c:numRef>
            </c:minus>
          </c:errBars>
          <c:cat>
            <c:numRef>
              <c:f>fibro!$F$59:$F$61</c:f>
              <c:numCache>
                <c:formatCode>General</c:formatCode>
                <c:ptCount val="3"/>
              </c:numCache>
            </c:numRef>
          </c:cat>
          <c:val>
            <c:numRef>
              <c:f>(fibro!$H$30,fibro!$H$38,fibro!$H$46)</c:f>
              <c:numCache>
                <c:formatCode>0.000000000000000_ </c:formatCode>
                <c:ptCount val="3"/>
                <c:pt idx="0">
                  <c:v>1.0096837678597153</c:v>
                </c:pt>
                <c:pt idx="1">
                  <c:v>1.9893562018080353</c:v>
                </c:pt>
                <c:pt idx="2">
                  <c:v>1.2677095273116172</c:v>
                </c:pt>
              </c:numCache>
            </c:numRef>
          </c:val>
        </c:ser>
        <c:dLbls>
          <c:showLegendKey val="0"/>
          <c:showVal val="0"/>
          <c:showCatName val="0"/>
          <c:showSerName val="0"/>
          <c:showPercent val="0"/>
          <c:showBubbleSize val="0"/>
        </c:dLbls>
        <c:gapWidth val="150"/>
        <c:axId val="305391592"/>
        <c:axId val="305394336"/>
      </c:barChart>
      <c:catAx>
        <c:axId val="305391592"/>
        <c:scaling>
          <c:orientation val="minMax"/>
        </c:scaling>
        <c:delete val="0"/>
        <c:axPos val="b"/>
        <c:numFmt formatCode="General" sourceLinked="1"/>
        <c:majorTickMark val="out"/>
        <c:minorTickMark val="none"/>
        <c:tickLblPos val="nextTo"/>
        <c:crossAx val="305394336"/>
        <c:crosses val="autoZero"/>
        <c:auto val="1"/>
        <c:lblAlgn val="ctr"/>
        <c:lblOffset val="100"/>
        <c:noMultiLvlLbl val="0"/>
      </c:catAx>
      <c:valAx>
        <c:axId val="305394336"/>
        <c:scaling>
          <c:orientation val="minMax"/>
          <c:max val="3"/>
        </c:scaling>
        <c:delete val="0"/>
        <c:axPos val="l"/>
        <c:numFmt formatCode="#,##0_);\(#,##0\)" sourceLinked="0"/>
        <c:majorTickMark val="out"/>
        <c:minorTickMark val="none"/>
        <c:tickLblPos val="nextTo"/>
        <c:txPr>
          <a:bodyPr/>
          <a:lstStyle/>
          <a:p>
            <a:pPr>
              <a:defRPr sz="900">
                <a:latin typeface="Arial Unicode MS" pitchFamily="50" charset="-127"/>
                <a:ea typeface="Arial Unicode MS" pitchFamily="50" charset="-127"/>
                <a:cs typeface="Arial Unicode MS" pitchFamily="50" charset="-127"/>
              </a:defRPr>
            </a:pPr>
            <a:endParaRPr lang="en-US"/>
          </a:p>
        </c:txPr>
        <c:crossAx val="305391592"/>
        <c:crosses val="autoZero"/>
        <c:crossBetween val="between"/>
        <c:majorUnit val="1"/>
      </c:valAx>
    </c:plotArea>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07083333333333"/>
          <c:y val="6.9144444444444439E-2"/>
          <c:w val="0.77292916666666966"/>
          <c:h val="0.85362638888888964"/>
        </c:manualLayout>
      </c:layout>
      <c:barChart>
        <c:barDir val="col"/>
        <c:grouping val="clustered"/>
        <c:varyColors val="0"/>
        <c:ser>
          <c:idx val="0"/>
          <c:order val="0"/>
          <c:tx>
            <c:strRef>
              <c:f>fibro!$F$56:$F$58</c:f>
              <c:strCache>
                <c:ptCount val="1"/>
              </c:strCache>
            </c:strRef>
          </c:tx>
          <c:spPr>
            <a:solidFill>
              <a:schemeClr val="bg1">
                <a:lumMod val="85000"/>
              </a:schemeClr>
            </a:solidFill>
            <a:ln>
              <a:solidFill>
                <a:prstClr val="black"/>
              </a:solidFill>
            </a:ln>
          </c:spPr>
          <c:invertIfNegative val="0"/>
          <c:dPt>
            <c:idx val="0"/>
            <c:invertIfNegative val="0"/>
            <c:bubble3D val="0"/>
            <c:spPr>
              <a:solidFill>
                <a:schemeClr val="bg1"/>
              </a:solidFill>
              <a:ln>
                <a:solidFill>
                  <a:prstClr val="black"/>
                </a:solidFill>
              </a:ln>
            </c:spPr>
          </c:dPt>
          <c:dPt>
            <c:idx val="1"/>
            <c:invertIfNegative val="0"/>
            <c:bubble3D val="0"/>
            <c:spPr>
              <a:solidFill>
                <a:schemeClr val="tx1"/>
              </a:solidFill>
              <a:ln>
                <a:solidFill>
                  <a:prstClr val="black"/>
                </a:solidFill>
              </a:ln>
            </c:spPr>
          </c:dPt>
          <c:dPt>
            <c:idx val="2"/>
            <c:invertIfNegative val="0"/>
            <c:bubble3D val="0"/>
            <c:spPr>
              <a:solidFill>
                <a:schemeClr val="tx1">
                  <a:lumMod val="50000"/>
                  <a:lumOff val="50000"/>
                </a:schemeClr>
              </a:solidFill>
              <a:ln>
                <a:solidFill>
                  <a:prstClr val="black"/>
                </a:solidFill>
              </a:ln>
            </c:spPr>
          </c:dPt>
          <c:errBars>
            <c:errBarType val="both"/>
            <c:errValType val="cust"/>
            <c:noEndCap val="0"/>
            <c:plus>
              <c:numRef>
                <c:f>(fibro!$AE$30,fibro!$AE$38,fibro!$AE$46)</c:f>
                <c:numCache>
                  <c:formatCode>General</c:formatCode>
                  <c:ptCount val="3"/>
                  <c:pt idx="0">
                    <c:v>0.12361705885088833</c:v>
                  </c:pt>
                  <c:pt idx="1">
                    <c:v>0.82895662514744828</c:v>
                  </c:pt>
                  <c:pt idx="2">
                    <c:v>0.29642025832081287</c:v>
                  </c:pt>
                </c:numCache>
              </c:numRef>
            </c:plus>
            <c:minus>
              <c:numRef>
                <c:f>(fibro!$AE$30,fibro!$AE$38,fibro!$AE$46)</c:f>
                <c:numCache>
                  <c:formatCode>General</c:formatCode>
                  <c:ptCount val="3"/>
                  <c:pt idx="0">
                    <c:v>0.12361705885088833</c:v>
                  </c:pt>
                  <c:pt idx="1">
                    <c:v>0.82895662514744828</c:v>
                  </c:pt>
                  <c:pt idx="2">
                    <c:v>0.29642025832081287</c:v>
                  </c:pt>
                </c:numCache>
              </c:numRef>
            </c:minus>
          </c:errBars>
          <c:cat>
            <c:numRef>
              <c:f>fibro!$F$59:$F$61</c:f>
              <c:numCache>
                <c:formatCode>General</c:formatCode>
                <c:ptCount val="3"/>
              </c:numCache>
            </c:numRef>
          </c:cat>
          <c:val>
            <c:numRef>
              <c:f>(fibro!$AD$30,fibro!$AD$38,fibro!$AD$46)</c:f>
              <c:numCache>
                <c:formatCode>0.000000000000000_ </c:formatCode>
                <c:ptCount val="3"/>
                <c:pt idx="0">
                  <c:v>1.0061707528457617</c:v>
                </c:pt>
                <c:pt idx="1">
                  <c:v>2.4209148102267002</c:v>
                </c:pt>
                <c:pt idx="2">
                  <c:v>0.93118100659553715</c:v>
                </c:pt>
              </c:numCache>
            </c:numRef>
          </c:val>
        </c:ser>
        <c:dLbls>
          <c:showLegendKey val="0"/>
          <c:showVal val="0"/>
          <c:showCatName val="0"/>
          <c:showSerName val="0"/>
          <c:showPercent val="0"/>
          <c:showBubbleSize val="0"/>
        </c:dLbls>
        <c:gapWidth val="150"/>
        <c:axId val="305391200"/>
        <c:axId val="305392768"/>
      </c:barChart>
      <c:catAx>
        <c:axId val="305391200"/>
        <c:scaling>
          <c:orientation val="minMax"/>
        </c:scaling>
        <c:delete val="0"/>
        <c:axPos val="b"/>
        <c:numFmt formatCode="General" sourceLinked="1"/>
        <c:majorTickMark val="out"/>
        <c:minorTickMark val="none"/>
        <c:tickLblPos val="nextTo"/>
        <c:crossAx val="305392768"/>
        <c:crosses val="autoZero"/>
        <c:auto val="1"/>
        <c:lblAlgn val="ctr"/>
        <c:lblOffset val="100"/>
        <c:noMultiLvlLbl val="0"/>
      </c:catAx>
      <c:valAx>
        <c:axId val="305392768"/>
        <c:scaling>
          <c:orientation val="minMax"/>
        </c:scaling>
        <c:delete val="0"/>
        <c:axPos val="l"/>
        <c:numFmt formatCode="#,##0_);\(#,##0\)" sourceLinked="0"/>
        <c:majorTickMark val="out"/>
        <c:minorTickMark val="none"/>
        <c:tickLblPos val="nextTo"/>
        <c:txPr>
          <a:bodyPr/>
          <a:lstStyle/>
          <a:p>
            <a:pPr>
              <a:defRPr sz="900">
                <a:latin typeface="Arial Unicode MS" pitchFamily="50" charset="-127"/>
                <a:ea typeface="Arial Unicode MS" pitchFamily="50" charset="-127"/>
                <a:cs typeface="Arial Unicode MS" pitchFamily="50" charset="-127"/>
              </a:defRPr>
            </a:pPr>
            <a:endParaRPr lang="en-US"/>
          </a:p>
        </c:txPr>
        <c:crossAx val="305391200"/>
        <c:crosses val="autoZero"/>
        <c:crossBetween val="between"/>
        <c:majorUnit val="2"/>
      </c:valAx>
    </c:plotArea>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07083333333333"/>
          <c:y val="6.9144444444444439E-2"/>
          <c:w val="0.77292916666666966"/>
          <c:h val="0.85362638888888964"/>
        </c:manualLayout>
      </c:layout>
      <c:barChart>
        <c:barDir val="col"/>
        <c:grouping val="clustered"/>
        <c:varyColors val="0"/>
        <c:ser>
          <c:idx val="0"/>
          <c:order val="0"/>
          <c:tx>
            <c:strRef>
              <c:f>fibro!$F$56:$F$58</c:f>
              <c:strCache>
                <c:ptCount val="1"/>
              </c:strCache>
            </c:strRef>
          </c:tx>
          <c:spPr>
            <a:solidFill>
              <a:schemeClr val="bg1">
                <a:lumMod val="85000"/>
              </a:schemeClr>
            </a:solidFill>
            <a:ln>
              <a:solidFill>
                <a:prstClr val="black"/>
              </a:solidFill>
            </a:ln>
          </c:spPr>
          <c:invertIfNegative val="0"/>
          <c:dPt>
            <c:idx val="0"/>
            <c:invertIfNegative val="0"/>
            <c:bubble3D val="0"/>
            <c:spPr>
              <a:solidFill>
                <a:schemeClr val="bg1"/>
              </a:solidFill>
              <a:ln>
                <a:solidFill>
                  <a:prstClr val="black"/>
                </a:solidFill>
              </a:ln>
            </c:spPr>
          </c:dPt>
          <c:dPt>
            <c:idx val="1"/>
            <c:invertIfNegative val="0"/>
            <c:bubble3D val="0"/>
            <c:spPr>
              <a:solidFill>
                <a:schemeClr val="tx1"/>
              </a:solidFill>
              <a:ln>
                <a:solidFill>
                  <a:prstClr val="black"/>
                </a:solidFill>
              </a:ln>
            </c:spPr>
          </c:dPt>
          <c:dPt>
            <c:idx val="2"/>
            <c:invertIfNegative val="0"/>
            <c:bubble3D val="0"/>
            <c:spPr>
              <a:solidFill>
                <a:schemeClr val="tx1">
                  <a:lumMod val="50000"/>
                  <a:lumOff val="50000"/>
                </a:schemeClr>
              </a:solidFill>
              <a:ln>
                <a:solidFill>
                  <a:prstClr val="black"/>
                </a:solidFill>
              </a:ln>
            </c:spPr>
          </c:dPt>
          <c:errBars>
            <c:errBarType val="both"/>
            <c:errValType val="cust"/>
            <c:noEndCap val="0"/>
            <c:plus>
              <c:numRef>
                <c:f>(fibro!$T$30,fibro!$T$38,fibro!$T$46)</c:f>
                <c:numCache>
                  <c:formatCode>General</c:formatCode>
                  <c:ptCount val="3"/>
                  <c:pt idx="0">
                    <c:v>0.17401781715565623</c:v>
                  </c:pt>
                  <c:pt idx="1">
                    <c:v>0.69403862352144563</c:v>
                  </c:pt>
                  <c:pt idx="2">
                    <c:v>0.34645389674878718</c:v>
                  </c:pt>
                </c:numCache>
              </c:numRef>
            </c:plus>
            <c:minus>
              <c:numRef>
                <c:f>(fibro!$T$30,fibro!$T$38,fibro!$T$46)</c:f>
                <c:numCache>
                  <c:formatCode>General</c:formatCode>
                  <c:ptCount val="3"/>
                  <c:pt idx="0">
                    <c:v>0.17401781715565623</c:v>
                  </c:pt>
                  <c:pt idx="1">
                    <c:v>0.69403862352144563</c:v>
                  </c:pt>
                  <c:pt idx="2">
                    <c:v>0.34645389674878718</c:v>
                  </c:pt>
                </c:numCache>
              </c:numRef>
            </c:minus>
          </c:errBars>
          <c:cat>
            <c:numRef>
              <c:f>fibro!$F$59:$F$61</c:f>
              <c:numCache>
                <c:formatCode>General</c:formatCode>
                <c:ptCount val="3"/>
              </c:numCache>
            </c:numRef>
          </c:cat>
          <c:val>
            <c:numRef>
              <c:f>(fibro!$S$30,fibro!$S$38,fibro!$S$46)</c:f>
              <c:numCache>
                <c:formatCode>0.000000000000000_ </c:formatCode>
                <c:ptCount val="3"/>
                <c:pt idx="0">
                  <c:v>1.0114966883046757</c:v>
                </c:pt>
                <c:pt idx="1">
                  <c:v>2.2900377723734526</c:v>
                </c:pt>
                <c:pt idx="2">
                  <c:v>0.88854767909739152</c:v>
                </c:pt>
              </c:numCache>
            </c:numRef>
          </c:val>
        </c:ser>
        <c:dLbls>
          <c:showLegendKey val="0"/>
          <c:showVal val="0"/>
          <c:showCatName val="0"/>
          <c:showSerName val="0"/>
          <c:showPercent val="0"/>
          <c:showBubbleSize val="0"/>
        </c:dLbls>
        <c:gapWidth val="150"/>
        <c:axId val="305393552"/>
        <c:axId val="305395904"/>
      </c:barChart>
      <c:catAx>
        <c:axId val="305393552"/>
        <c:scaling>
          <c:orientation val="minMax"/>
        </c:scaling>
        <c:delete val="0"/>
        <c:axPos val="b"/>
        <c:numFmt formatCode="General" sourceLinked="1"/>
        <c:majorTickMark val="out"/>
        <c:minorTickMark val="none"/>
        <c:tickLblPos val="nextTo"/>
        <c:crossAx val="305395904"/>
        <c:crosses val="autoZero"/>
        <c:auto val="1"/>
        <c:lblAlgn val="ctr"/>
        <c:lblOffset val="100"/>
        <c:noMultiLvlLbl val="0"/>
      </c:catAx>
      <c:valAx>
        <c:axId val="305395904"/>
        <c:scaling>
          <c:orientation val="minMax"/>
        </c:scaling>
        <c:delete val="0"/>
        <c:axPos val="l"/>
        <c:numFmt formatCode="#,##0_);\(#,##0\)" sourceLinked="0"/>
        <c:majorTickMark val="out"/>
        <c:minorTickMark val="none"/>
        <c:tickLblPos val="nextTo"/>
        <c:txPr>
          <a:bodyPr/>
          <a:lstStyle/>
          <a:p>
            <a:pPr>
              <a:defRPr sz="900">
                <a:latin typeface="Arial Unicode MS" pitchFamily="50" charset="-127"/>
                <a:ea typeface="Arial Unicode MS" pitchFamily="50" charset="-127"/>
                <a:cs typeface="Arial Unicode MS" pitchFamily="50" charset="-127"/>
              </a:defRPr>
            </a:pPr>
            <a:endParaRPr lang="en-US"/>
          </a:p>
        </c:txPr>
        <c:crossAx val="305393552"/>
        <c:crosses val="autoZero"/>
        <c:crossBetween val="between"/>
        <c:majorUnit val="2"/>
      </c:valAx>
    </c:plotArea>
    <c:plotVisOnly val="1"/>
    <c:dispBlanksAs val="gap"/>
    <c:showDLblsOverMax val="0"/>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07083333333333"/>
          <c:y val="6.9144444444444439E-2"/>
          <c:w val="0.77292916666666966"/>
          <c:h val="0.85362638888888964"/>
        </c:manualLayout>
      </c:layout>
      <c:barChart>
        <c:barDir val="col"/>
        <c:grouping val="clustered"/>
        <c:varyColors val="0"/>
        <c:ser>
          <c:idx val="0"/>
          <c:order val="0"/>
          <c:tx>
            <c:strRef>
              <c:f>fibro!$F$56:$F$58</c:f>
              <c:strCache>
                <c:ptCount val="1"/>
              </c:strCache>
            </c:strRef>
          </c:tx>
          <c:spPr>
            <a:solidFill>
              <a:prstClr val="black">
                <a:lumMod val="50000"/>
                <a:lumOff val="50000"/>
              </a:prstClr>
            </a:solidFill>
            <a:ln>
              <a:solidFill>
                <a:prstClr val="black"/>
              </a:solidFill>
            </a:ln>
          </c:spPr>
          <c:invertIfNegative val="0"/>
          <c:dPt>
            <c:idx val="0"/>
            <c:invertIfNegative val="0"/>
            <c:bubble3D val="0"/>
            <c:spPr>
              <a:solidFill>
                <a:schemeClr val="bg1"/>
              </a:solidFill>
              <a:ln>
                <a:solidFill>
                  <a:prstClr val="black"/>
                </a:solidFill>
              </a:ln>
            </c:spPr>
          </c:dPt>
          <c:dPt>
            <c:idx val="1"/>
            <c:invertIfNegative val="0"/>
            <c:bubble3D val="0"/>
            <c:spPr>
              <a:solidFill>
                <a:schemeClr val="tx1"/>
              </a:solidFill>
              <a:ln>
                <a:solidFill>
                  <a:prstClr val="black"/>
                </a:solidFill>
              </a:ln>
            </c:spPr>
          </c:dPt>
          <c:errBars>
            <c:errBarType val="both"/>
            <c:errValType val="cust"/>
            <c:noEndCap val="0"/>
            <c:plus>
              <c:numRef>
                <c:f>(imflam2!$I$30,imflam2!$I$38,imflam2!$I$46)</c:f>
                <c:numCache>
                  <c:formatCode>General</c:formatCode>
                  <c:ptCount val="3"/>
                  <c:pt idx="0">
                    <c:v>0.18067957003436608</c:v>
                  </c:pt>
                  <c:pt idx="1">
                    <c:v>0.8129649983670918</c:v>
                  </c:pt>
                  <c:pt idx="2">
                    <c:v>0.30719316308854988</c:v>
                  </c:pt>
                </c:numCache>
              </c:numRef>
            </c:plus>
            <c:minus>
              <c:numRef>
                <c:f>(imflam2!$I$30,imflam2!$I$38,imflam2!$I$46)</c:f>
                <c:numCache>
                  <c:formatCode>General</c:formatCode>
                  <c:ptCount val="3"/>
                  <c:pt idx="0">
                    <c:v>0.18067957003436608</c:v>
                  </c:pt>
                  <c:pt idx="1">
                    <c:v>0.8129649983670918</c:v>
                  </c:pt>
                  <c:pt idx="2">
                    <c:v>0.30719316308854988</c:v>
                  </c:pt>
                </c:numCache>
              </c:numRef>
            </c:minus>
          </c:errBars>
          <c:cat>
            <c:numRef>
              <c:f>fibro!$F$59:$F$61</c:f>
              <c:numCache>
                <c:formatCode>General</c:formatCode>
                <c:ptCount val="3"/>
              </c:numCache>
            </c:numRef>
          </c:cat>
          <c:val>
            <c:numRef>
              <c:f>(imflam2!$H$30,imflam2!$H$38,imflam2!$H$46)</c:f>
              <c:numCache>
                <c:formatCode>0.000000000000000_ </c:formatCode>
                <c:ptCount val="3"/>
                <c:pt idx="0">
                  <c:v>1.0121090295431781</c:v>
                </c:pt>
                <c:pt idx="1">
                  <c:v>2.7619603936932577</c:v>
                </c:pt>
                <c:pt idx="2">
                  <c:v>1.0252600834683196</c:v>
                </c:pt>
              </c:numCache>
            </c:numRef>
          </c:val>
        </c:ser>
        <c:dLbls>
          <c:showLegendKey val="0"/>
          <c:showVal val="0"/>
          <c:showCatName val="0"/>
          <c:showSerName val="0"/>
          <c:showPercent val="0"/>
          <c:showBubbleSize val="0"/>
        </c:dLbls>
        <c:gapWidth val="150"/>
        <c:axId val="305393944"/>
        <c:axId val="305395120"/>
      </c:barChart>
      <c:catAx>
        <c:axId val="305393944"/>
        <c:scaling>
          <c:orientation val="minMax"/>
        </c:scaling>
        <c:delete val="0"/>
        <c:axPos val="b"/>
        <c:numFmt formatCode="General" sourceLinked="1"/>
        <c:majorTickMark val="out"/>
        <c:minorTickMark val="none"/>
        <c:tickLblPos val="nextTo"/>
        <c:crossAx val="305395120"/>
        <c:crosses val="autoZero"/>
        <c:auto val="1"/>
        <c:lblAlgn val="ctr"/>
        <c:lblOffset val="100"/>
        <c:noMultiLvlLbl val="0"/>
      </c:catAx>
      <c:valAx>
        <c:axId val="305395120"/>
        <c:scaling>
          <c:orientation val="minMax"/>
        </c:scaling>
        <c:delete val="0"/>
        <c:axPos val="l"/>
        <c:numFmt formatCode="#,##0_);\(#,##0\)" sourceLinked="0"/>
        <c:majorTickMark val="out"/>
        <c:minorTickMark val="none"/>
        <c:tickLblPos val="nextTo"/>
        <c:txPr>
          <a:bodyPr/>
          <a:lstStyle/>
          <a:p>
            <a:pPr>
              <a:defRPr sz="900">
                <a:latin typeface="Arial Unicode MS" pitchFamily="50" charset="-127"/>
                <a:ea typeface="Arial Unicode MS" pitchFamily="50" charset="-127"/>
                <a:cs typeface="Arial Unicode MS" pitchFamily="50" charset="-127"/>
              </a:defRPr>
            </a:pPr>
            <a:endParaRPr lang="en-US"/>
          </a:p>
        </c:txPr>
        <c:crossAx val="305393944"/>
        <c:crosses val="autoZero"/>
        <c:crossBetween val="between"/>
        <c:majorUnit val="2"/>
      </c:valAx>
    </c:plotArea>
    <c:plotVisOnly val="1"/>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07083333333333"/>
          <c:y val="6.9144444444444439E-2"/>
          <c:w val="0.77292916666666966"/>
          <c:h val="0.85362638888888964"/>
        </c:manualLayout>
      </c:layout>
      <c:barChart>
        <c:barDir val="col"/>
        <c:grouping val="clustered"/>
        <c:varyColors val="0"/>
        <c:ser>
          <c:idx val="0"/>
          <c:order val="0"/>
          <c:tx>
            <c:strRef>
              <c:f>fibro!$F$56:$F$58</c:f>
              <c:strCache>
                <c:ptCount val="1"/>
              </c:strCache>
            </c:strRef>
          </c:tx>
          <c:spPr>
            <a:solidFill>
              <a:prstClr val="white">
                <a:lumMod val="85000"/>
              </a:prstClr>
            </a:solidFill>
            <a:ln>
              <a:solidFill>
                <a:prstClr val="black"/>
              </a:solidFill>
            </a:ln>
          </c:spPr>
          <c:invertIfNegative val="0"/>
          <c:dPt>
            <c:idx val="0"/>
            <c:invertIfNegative val="0"/>
            <c:bubble3D val="0"/>
            <c:spPr>
              <a:solidFill>
                <a:schemeClr val="bg1"/>
              </a:solidFill>
              <a:ln>
                <a:solidFill>
                  <a:prstClr val="black"/>
                </a:solidFill>
              </a:ln>
            </c:spPr>
          </c:dPt>
          <c:dPt>
            <c:idx val="1"/>
            <c:invertIfNegative val="0"/>
            <c:bubble3D val="0"/>
            <c:spPr>
              <a:solidFill>
                <a:schemeClr val="tx1"/>
              </a:solidFill>
              <a:ln>
                <a:solidFill>
                  <a:prstClr val="black"/>
                </a:solidFill>
              </a:ln>
            </c:spPr>
          </c:dPt>
          <c:dPt>
            <c:idx val="2"/>
            <c:invertIfNegative val="0"/>
            <c:bubble3D val="0"/>
            <c:spPr>
              <a:solidFill>
                <a:schemeClr val="tx1">
                  <a:lumMod val="50000"/>
                  <a:lumOff val="50000"/>
                </a:schemeClr>
              </a:solidFill>
              <a:ln>
                <a:solidFill>
                  <a:prstClr val="black"/>
                </a:solidFill>
              </a:ln>
            </c:spPr>
          </c:dPt>
          <c:errBars>
            <c:errBarType val="both"/>
            <c:errValType val="cust"/>
            <c:noEndCap val="0"/>
            <c:plus>
              <c:numRef>
                <c:f>(imflam1!$AE$30,imflam1!$AE$38,imflam1!$AE$46)</c:f>
                <c:numCache>
                  <c:formatCode>General</c:formatCode>
                  <c:ptCount val="3"/>
                  <c:pt idx="0">
                    <c:v>0.12490996073181022</c:v>
                  </c:pt>
                  <c:pt idx="1">
                    <c:v>0.19472230803449644</c:v>
                  </c:pt>
                  <c:pt idx="2">
                    <c:v>0.14708987809642507</c:v>
                  </c:pt>
                </c:numCache>
              </c:numRef>
            </c:plus>
            <c:minus>
              <c:numRef>
                <c:f>(imflam1!$AE$30,imflam1!$AE$38,imflam1!$AE$46)</c:f>
                <c:numCache>
                  <c:formatCode>General</c:formatCode>
                  <c:ptCount val="3"/>
                  <c:pt idx="0">
                    <c:v>0.12490996073181022</c:v>
                  </c:pt>
                  <c:pt idx="1">
                    <c:v>0.19472230803449644</c:v>
                  </c:pt>
                  <c:pt idx="2">
                    <c:v>0.14708987809642507</c:v>
                  </c:pt>
                </c:numCache>
              </c:numRef>
            </c:minus>
          </c:errBars>
          <c:cat>
            <c:numRef>
              <c:f>fibro!$F$59:$F$61</c:f>
              <c:numCache>
                <c:formatCode>General</c:formatCode>
                <c:ptCount val="3"/>
              </c:numCache>
            </c:numRef>
          </c:cat>
          <c:val>
            <c:numRef>
              <c:f>(imflam1!$AD$30,imflam1!$AD$38,imflam1!$AD$46)</c:f>
              <c:numCache>
                <c:formatCode>0.000000000000000_ </c:formatCode>
                <c:ptCount val="3"/>
                <c:pt idx="0">
                  <c:v>1.0126543209836227</c:v>
                </c:pt>
                <c:pt idx="1">
                  <c:v>1.6292667945538448</c:v>
                </c:pt>
                <c:pt idx="2">
                  <c:v>1.2343894030033751</c:v>
                </c:pt>
              </c:numCache>
            </c:numRef>
          </c:val>
        </c:ser>
        <c:dLbls>
          <c:showLegendKey val="0"/>
          <c:showVal val="0"/>
          <c:showCatName val="0"/>
          <c:showSerName val="0"/>
          <c:showPercent val="0"/>
          <c:showBubbleSize val="0"/>
        </c:dLbls>
        <c:gapWidth val="150"/>
        <c:axId val="305395512"/>
        <c:axId val="305396296"/>
      </c:barChart>
      <c:catAx>
        <c:axId val="305395512"/>
        <c:scaling>
          <c:orientation val="minMax"/>
        </c:scaling>
        <c:delete val="0"/>
        <c:axPos val="b"/>
        <c:numFmt formatCode="General" sourceLinked="1"/>
        <c:majorTickMark val="out"/>
        <c:minorTickMark val="none"/>
        <c:tickLblPos val="nextTo"/>
        <c:crossAx val="305396296"/>
        <c:crosses val="autoZero"/>
        <c:auto val="1"/>
        <c:lblAlgn val="ctr"/>
        <c:lblOffset val="100"/>
        <c:noMultiLvlLbl val="0"/>
      </c:catAx>
      <c:valAx>
        <c:axId val="305396296"/>
        <c:scaling>
          <c:orientation val="minMax"/>
        </c:scaling>
        <c:delete val="0"/>
        <c:axPos val="l"/>
        <c:numFmt formatCode="#,##0_);\(#,##0\)" sourceLinked="0"/>
        <c:majorTickMark val="out"/>
        <c:minorTickMark val="none"/>
        <c:tickLblPos val="nextTo"/>
        <c:txPr>
          <a:bodyPr/>
          <a:lstStyle/>
          <a:p>
            <a:pPr>
              <a:defRPr sz="900">
                <a:latin typeface="Arial Unicode MS" pitchFamily="50" charset="-127"/>
                <a:ea typeface="Arial Unicode MS" pitchFamily="50" charset="-127"/>
                <a:cs typeface="Arial Unicode MS" pitchFamily="50" charset="-127"/>
              </a:defRPr>
            </a:pPr>
            <a:endParaRPr lang="en-US"/>
          </a:p>
        </c:txPr>
        <c:crossAx val="305395512"/>
        <c:crosses val="autoZero"/>
        <c:crossBetween val="between"/>
        <c:majorUnit val="1"/>
      </c:valAx>
    </c:plotArea>
    <c:plotVisOnly val="1"/>
    <c:dispBlanksAs val="gap"/>
    <c:showDLblsOverMax val="0"/>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07083333333333"/>
          <c:y val="6.9144444444444439E-2"/>
          <c:w val="0.77292916666666966"/>
          <c:h val="0.85362638888888964"/>
        </c:manualLayout>
      </c:layout>
      <c:barChart>
        <c:barDir val="col"/>
        <c:grouping val="clustered"/>
        <c:varyColors val="0"/>
        <c:ser>
          <c:idx val="0"/>
          <c:order val="0"/>
          <c:tx>
            <c:strRef>
              <c:f>fibro!$F$56:$F$58</c:f>
              <c:strCache>
                <c:ptCount val="1"/>
              </c:strCache>
            </c:strRef>
          </c:tx>
          <c:spPr>
            <a:solidFill>
              <a:prstClr val="black">
                <a:lumMod val="50000"/>
                <a:lumOff val="50000"/>
              </a:prstClr>
            </a:solidFill>
            <a:ln>
              <a:solidFill>
                <a:prstClr val="black"/>
              </a:solidFill>
            </a:ln>
          </c:spPr>
          <c:invertIfNegative val="0"/>
          <c:dPt>
            <c:idx val="0"/>
            <c:invertIfNegative val="0"/>
            <c:bubble3D val="0"/>
            <c:spPr>
              <a:solidFill>
                <a:schemeClr val="bg1"/>
              </a:solidFill>
              <a:ln>
                <a:solidFill>
                  <a:prstClr val="black"/>
                </a:solidFill>
              </a:ln>
            </c:spPr>
          </c:dPt>
          <c:dPt>
            <c:idx val="1"/>
            <c:invertIfNegative val="0"/>
            <c:bubble3D val="0"/>
            <c:spPr>
              <a:solidFill>
                <a:schemeClr val="tx1"/>
              </a:solidFill>
              <a:ln>
                <a:solidFill>
                  <a:prstClr val="black"/>
                </a:solidFill>
              </a:ln>
            </c:spPr>
          </c:dPt>
          <c:errBars>
            <c:errBarType val="both"/>
            <c:errValType val="cust"/>
            <c:noEndCap val="0"/>
            <c:plus>
              <c:numRef>
                <c:f>(imflam2!$AE$30,imflam2!$AE$38,imflam2!$AE$46)</c:f>
                <c:numCache>
                  <c:formatCode>General</c:formatCode>
                  <c:ptCount val="3"/>
                  <c:pt idx="0">
                    <c:v>0.14331856932223774</c:v>
                  </c:pt>
                  <c:pt idx="1">
                    <c:v>0.75320145318578213</c:v>
                  </c:pt>
                  <c:pt idx="2">
                    <c:v>0.34177734403402177</c:v>
                  </c:pt>
                </c:numCache>
              </c:numRef>
            </c:plus>
            <c:minus>
              <c:numRef>
                <c:f>(imflam2!$AE$30,imflam2!$AE$38,imflam2!$AE$46)</c:f>
                <c:numCache>
                  <c:formatCode>General</c:formatCode>
                  <c:ptCount val="3"/>
                  <c:pt idx="0">
                    <c:v>0.14331856932223774</c:v>
                  </c:pt>
                  <c:pt idx="1">
                    <c:v>0.75320145318578213</c:v>
                  </c:pt>
                  <c:pt idx="2">
                    <c:v>0.34177734403402177</c:v>
                  </c:pt>
                </c:numCache>
              </c:numRef>
            </c:minus>
          </c:errBars>
          <c:cat>
            <c:numRef>
              <c:f>fibro!$F$59:$F$61</c:f>
              <c:numCache>
                <c:formatCode>General</c:formatCode>
                <c:ptCount val="3"/>
              </c:numCache>
            </c:numRef>
          </c:cat>
          <c:val>
            <c:numRef>
              <c:f>(imflam2!$AD$30,imflam2!$AD$38,imflam2!$AD$46)</c:f>
              <c:numCache>
                <c:formatCode>0.000000000000000_ </c:formatCode>
                <c:ptCount val="3"/>
                <c:pt idx="0">
                  <c:v>1.0081825293624589</c:v>
                </c:pt>
                <c:pt idx="1">
                  <c:v>2.250681048786435</c:v>
                </c:pt>
                <c:pt idx="2">
                  <c:v>1.1100484884245061</c:v>
                </c:pt>
              </c:numCache>
            </c:numRef>
          </c:val>
        </c:ser>
        <c:dLbls>
          <c:showLegendKey val="0"/>
          <c:showVal val="0"/>
          <c:showCatName val="0"/>
          <c:showSerName val="0"/>
          <c:showPercent val="0"/>
          <c:showBubbleSize val="0"/>
        </c:dLbls>
        <c:gapWidth val="150"/>
        <c:axId val="305392376"/>
        <c:axId val="305390024"/>
      </c:barChart>
      <c:catAx>
        <c:axId val="305392376"/>
        <c:scaling>
          <c:orientation val="minMax"/>
        </c:scaling>
        <c:delete val="0"/>
        <c:axPos val="b"/>
        <c:numFmt formatCode="General" sourceLinked="1"/>
        <c:majorTickMark val="out"/>
        <c:minorTickMark val="none"/>
        <c:tickLblPos val="nextTo"/>
        <c:crossAx val="305390024"/>
        <c:crosses val="autoZero"/>
        <c:auto val="1"/>
        <c:lblAlgn val="ctr"/>
        <c:lblOffset val="100"/>
        <c:noMultiLvlLbl val="0"/>
      </c:catAx>
      <c:valAx>
        <c:axId val="305390024"/>
        <c:scaling>
          <c:orientation val="minMax"/>
        </c:scaling>
        <c:delete val="0"/>
        <c:axPos val="l"/>
        <c:numFmt formatCode="#,##0_);\(#,##0\)" sourceLinked="0"/>
        <c:majorTickMark val="out"/>
        <c:minorTickMark val="none"/>
        <c:tickLblPos val="nextTo"/>
        <c:txPr>
          <a:bodyPr/>
          <a:lstStyle/>
          <a:p>
            <a:pPr>
              <a:defRPr sz="900">
                <a:latin typeface="Arial Unicode MS" pitchFamily="50" charset="-127"/>
                <a:ea typeface="Arial Unicode MS" pitchFamily="50" charset="-127"/>
                <a:cs typeface="Arial Unicode MS" pitchFamily="50" charset="-127"/>
              </a:defRPr>
            </a:pPr>
            <a:endParaRPr lang="en-US"/>
          </a:p>
        </c:txPr>
        <c:crossAx val="305392376"/>
        <c:crosses val="autoZero"/>
        <c:crossBetween val="between"/>
        <c:majorUnit val="2"/>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0.14728888888888891"/>
          <c:y val="0.19781990740740907"/>
          <c:w val="0.80097037037037533"/>
          <c:h val="0.72129583333334457"/>
        </c:manualLayout>
      </c:layout>
      <c:barChart>
        <c:barDir val="col"/>
        <c:grouping val="clustered"/>
        <c:varyColors val="0"/>
        <c:ser>
          <c:idx val="0"/>
          <c:order val="0"/>
          <c:invertIfNegative val="0"/>
          <c:dPt>
            <c:idx val="0"/>
            <c:invertIfNegative val="0"/>
            <c:bubble3D val="0"/>
            <c:spPr>
              <a:noFill/>
              <a:ln>
                <a:solidFill>
                  <a:prstClr val="black"/>
                </a:solidFill>
              </a:ln>
            </c:spPr>
          </c:dPt>
          <c:dPt>
            <c:idx val="1"/>
            <c:invertIfNegative val="0"/>
            <c:bubble3D val="0"/>
            <c:spPr>
              <a:solidFill>
                <a:prstClr val="black"/>
              </a:solidFill>
            </c:spPr>
          </c:dPt>
          <c:dPt>
            <c:idx val="2"/>
            <c:invertIfNegative val="0"/>
            <c:bubble3D val="0"/>
            <c:spPr>
              <a:solidFill>
                <a:prstClr val="black"/>
              </a:solidFill>
            </c:spPr>
          </c:dPt>
          <c:dPt>
            <c:idx val="3"/>
            <c:invertIfNegative val="0"/>
            <c:bubble3D val="0"/>
            <c:spPr>
              <a:solidFill>
                <a:schemeClr val="tx1"/>
              </a:solidFill>
            </c:spPr>
          </c:dPt>
          <c:errBars>
            <c:errBarType val="both"/>
            <c:errValType val="cust"/>
            <c:noEndCap val="0"/>
            <c:plus>
              <c:numRef>
                <c:f>('TSG-6 (final)'!$H$52,'TSG-6 (final)'!$H$58,'TSG-6 (final)'!$H$66,'TSG-6 (final)'!$H$72)</c:f>
                <c:numCache>
                  <c:formatCode>General</c:formatCode>
                  <c:ptCount val="4"/>
                  <c:pt idx="0">
                    <c:v>0.42239520383776874</c:v>
                  </c:pt>
                  <c:pt idx="1">
                    <c:v>0.56138340103798756</c:v>
                  </c:pt>
                  <c:pt idx="2">
                    <c:v>0.73394823114710073</c:v>
                  </c:pt>
                  <c:pt idx="3">
                    <c:v>0.19877596223259886</c:v>
                  </c:pt>
                </c:numCache>
              </c:numRef>
            </c:plus>
            <c:minus>
              <c:numRef>
                <c:f>('TSG-6 (final)'!$H$52,'TSG-6 (final)'!$H$58,'TSG-6 (final)'!$H$66,'TSG-6 (final)'!$H$72)</c:f>
                <c:numCache>
                  <c:formatCode>General</c:formatCode>
                  <c:ptCount val="4"/>
                  <c:pt idx="0">
                    <c:v>0.42239520383776874</c:v>
                  </c:pt>
                  <c:pt idx="1">
                    <c:v>0.56138340103798756</c:v>
                  </c:pt>
                  <c:pt idx="2">
                    <c:v>0.73394823114710073</c:v>
                  </c:pt>
                  <c:pt idx="3">
                    <c:v>0.19877596223259886</c:v>
                  </c:pt>
                </c:numCache>
              </c:numRef>
            </c:minus>
          </c:errBars>
          <c:cat>
            <c:numRef>
              <c:f>'TSG-6 (final)'!$M$88:$P$88</c:f>
              <c:numCache>
                <c:formatCode>General</c:formatCode>
                <c:ptCount val="4"/>
              </c:numCache>
            </c:numRef>
          </c:cat>
          <c:val>
            <c:numRef>
              <c:f>('TSG-6 (final)'!$G$52,'TSG-6 (final)'!$G$58,'TSG-6 (final)'!$G$66,'TSG-6 (final)'!$G$72)</c:f>
              <c:numCache>
                <c:formatCode>0.000000000000000_ </c:formatCode>
                <c:ptCount val="4"/>
                <c:pt idx="0">
                  <c:v>1.075683763889284</c:v>
                </c:pt>
                <c:pt idx="1">
                  <c:v>0.99110189918848224</c:v>
                </c:pt>
                <c:pt idx="2">
                  <c:v>1.1370634950534222</c:v>
                </c:pt>
                <c:pt idx="3">
                  <c:v>1.5529950350122164</c:v>
                </c:pt>
              </c:numCache>
            </c:numRef>
          </c:val>
        </c:ser>
        <c:ser>
          <c:idx val="1"/>
          <c:order val="1"/>
          <c:spPr>
            <a:solidFill>
              <a:schemeClr val="tx2">
                <a:lumMod val="40000"/>
                <a:lumOff val="60000"/>
              </a:schemeClr>
            </a:solidFill>
            <a:ln>
              <a:solidFill>
                <a:prstClr val="black"/>
              </a:solidFill>
            </a:ln>
          </c:spPr>
          <c:invertIfNegative val="0"/>
          <c:dPt>
            <c:idx val="1"/>
            <c:invertIfNegative val="0"/>
            <c:bubble3D val="0"/>
            <c:spPr>
              <a:pattFill prst="ltUpDiag">
                <a:fgClr>
                  <a:schemeClr val="tx1"/>
                </a:fgClr>
                <a:bgClr>
                  <a:schemeClr val="bg1"/>
                </a:bgClr>
              </a:pattFill>
              <a:ln>
                <a:solidFill>
                  <a:prstClr val="black"/>
                </a:solidFill>
              </a:ln>
            </c:spPr>
          </c:dPt>
          <c:dPt>
            <c:idx val="2"/>
            <c:invertIfNegative val="0"/>
            <c:bubble3D val="0"/>
            <c:spPr>
              <a:pattFill prst="ltUpDiag">
                <a:fgClr>
                  <a:schemeClr val="tx1"/>
                </a:fgClr>
                <a:bgClr>
                  <a:schemeClr val="bg1"/>
                </a:bgClr>
              </a:pattFill>
              <a:ln>
                <a:solidFill>
                  <a:prstClr val="black"/>
                </a:solidFill>
              </a:ln>
            </c:spPr>
          </c:dPt>
          <c:dPt>
            <c:idx val="3"/>
            <c:invertIfNegative val="0"/>
            <c:bubble3D val="0"/>
            <c:spPr>
              <a:pattFill prst="ltUpDiag">
                <a:fgClr>
                  <a:schemeClr val="tx1"/>
                </a:fgClr>
                <a:bgClr>
                  <a:schemeClr val="bg1"/>
                </a:bgClr>
              </a:pattFill>
              <a:ln>
                <a:solidFill>
                  <a:prstClr val="black"/>
                </a:solidFill>
              </a:ln>
            </c:spPr>
          </c:dPt>
          <c:errBars>
            <c:errBarType val="both"/>
            <c:errValType val="cust"/>
            <c:noEndCap val="0"/>
            <c:plus>
              <c:numRef>
                <c:f>('TSG-6 (final)'!$H$77,'TSG-6 (final)'!$H$78,'TSG-6 (final)'!$H$86,'TSG-6 (final)'!$H$92)</c:f>
                <c:numCache>
                  <c:formatCode>General</c:formatCode>
                  <c:ptCount val="4"/>
                  <c:pt idx="1">
                    <c:v>2.6010316077135802</c:v>
                  </c:pt>
                  <c:pt idx="2">
                    <c:v>3.6900642413815761</c:v>
                  </c:pt>
                  <c:pt idx="3">
                    <c:v>0.51965547719827443</c:v>
                  </c:pt>
                </c:numCache>
              </c:numRef>
            </c:plus>
            <c:minus>
              <c:numRef>
                <c:f>('TSG-6 (final)'!$H$77,'TSG-6 (final)'!$H$78,'TSG-6 (final)'!$H$86,'TSG-6 (final)'!$H$92)</c:f>
                <c:numCache>
                  <c:formatCode>General</c:formatCode>
                  <c:ptCount val="4"/>
                  <c:pt idx="1">
                    <c:v>2.6010316077135802</c:v>
                  </c:pt>
                  <c:pt idx="2">
                    <c:v>3.6900642413815761</c:v>
                  </c:pt>
                  <c:pt idx="3">
                    <c:v>0.51965547719827443</c:v>
                  </c:pt>
                </c:numCache>
              </c:numRef>
            </c:minus>
          </c:errBars>
          <c:cat>
            <c:numRef>
              <c:f>'TSG-6 (final)'!$M$88:$P$88</c:f>
              <c:numCache>
                <c:formatCode>General</c:formatCode>
                <c:ptCount val="4"/>
              </c:numCache>
            </c:numRef>
          </c:cat>
          <c:val>
            <c:numRef>
              <c:f>('TSG-6 (final)'!$G$53,'TSG-6 (final)'!$G$78,'TSG-6 (final)'!$G$86,'TSG-6 (final)'!$G$92)</c:f>
              <c:numCache>
                <c:formatCode>0.000000000000000_ </c:formatCode>
                <c:ptCount val="4"/>
                <c:pt idx="1">
                  <c:v>9.4578100441159592</c:v>
                </c:pt>
                <c:pt idx="2">
                  <c:v>8.5129894141319298</c:v>
                </c:pt>
                <c:pt idx="3">
                  <c:v>3.0572709532901983</c:v>
                </c:pt>
              </c:numCache>
            </c:numRef>
          </c:val>
        </c:ser>
        <c:dLbls>
          <c:showLegendKey val="0"/>
          <c:showVal val="0"/>
          <c:showCatName val="0"/>
          <c:showSerName val="0"/>
          <c:showPercent val="0"/>
          <c:showBubbleSize val="0"/>
        </c:dLbls>
        <c:gapWidth val="150"/>
        <c:axId val="192629008"/>
        <c:axId val="281608320"/>
      </c:barChart>
      <c:catAx>
        <c:axId val="192629008"/>
        <c:scaling>
          <c:orientation val="minMax"/>
        </c:scaling>
        <c:delete val="0"/>
        <c:axPos val="b"/>
        <c:numFmt formatCode="General" sourceLinked="1"/>
        <c:majorTickMark val="out"/>
        <c:minorTickMark val="none"/>
        <c:tickLblPos val="nextTo"/>
        <c:crossAx val="281608320"/>
        <c:crosses val="autoZero"/>
        <c:auto val="1"/>
        <c:lblAlgn val="ctr"/>
        <c:lblOffset val="100"/>
        <c:noMultiLvlLbl val="0"/>
      </c:catAx>
      <c:valAx>
        <c:axId val="281608320"/>
        <c:scaling>
          <c:orientation val="minMax"/>
        </c:scaling>
        <c:delete val="0"/>
        <c:axPos val="l"/>
        <c:numFmt formatCode="#,##0_);\(#,##0\)" sourceLinked="0"/>
        <c:majorTickMark val="out"/>
        <c:minorTickMark val="none"/>
        <c:tickLblPos val="nextTo"/>
        <c:crossAx val="192629008"/>
        <c:crosses val="autoZero"/>
        <c:crossBetween val="between"/>
      </c:valAx>
    </c:plotArea>
    <c:plotVisOnly val="1"/>
    <c:dispBlanksAs val="gap"/>
    <c:showDLblsOverMax val="0"/>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07083333333333"/>
          <c:y val="6.9144444444444439E-2"/>
          <c:w val="0.77292916666666966"/>
          <c:h val="0.85362638888888964"/>
        </c:manualLayout>
      </c:layout>
      <c:barChart>
        <c:barDir val="col"/>
        <c:grouping val="clustered"/>
        <c:varyColors val="0"/>
        <c:ser>
          <c:idx val="0"/>
          <c:order val="0"/>
          <c:tx>
            <c:strRef>
              <c:f>fibro!$F$56:$F$58</c:f>
              <c:strCache>
                <c:ptCount val="1"/>
              </c:strCache>
            </c:strRef>
          </c:tx>
          <c:spPr>
            <a:solidFill>
              <a:prstClr val="white">
                <a:lumMod val="85000"/>
              </a:prstClr>
            </a:solidFill>
            <a:ln>
              <a:solidFill>
                <a:prstClr val="black"/>
              </a:solidFill>
            </a:ln>
          </c:spPr>
          <c:invertIfNegative val="0"/>
          <c:dPt>
            <c:idx val="0"/>
            <c:invertIfNegative val="0"/>
            <c:bubble3D val="0"/>
            <c:spPr>
              <a:solidFill>
                <a:schemeClr val="bg1"/>
              </a:solidFill>
              <a:ln>
                <a:solidFill>
                  <a:prstClr val="black"/>
                </a:solidFill>
              </a:ln>
            </c:spPr>
          </c:dPt>
          <c:dPt>
            <c:idx val="1"/>
            <c:invertIfNegative val="0"/>
            <c:bubble3D val="0"/>
            <c:spPr>
              <a:solidFill>
                <a:schemeClr val="tx1"/>
              </a:solidFill>
              <a:ln>
                <a:solidFill>
                  <a:prstClr val="black"/>
                </a:solidFill>
              </a:ln>
            </c:spPr>
          </c:dPt>
          <c:dPt>
            <c:idx val="2"/>
            <c:invertIfNegative val="0"/>
            <c:bubble3D val="0"/>
            <c:spPr>
              <a:solidFill>
                <a:schemeClr val="tx1">
                  <a:lumMod val="50000"/>
                  <a:lumOff val="50000"/>
                </a:schemeClr>
              </a:solidFill>
              <a:ln>
                <a:solidFill>
                  <a:prstClr val="black"/>
                </a:solidFill>
              </a:ln>
            </c:spPr>
          </c:dPt>
          <c:errBars>
            <c:errBarType val="both"/>
            <c:errValType val="cust"/>
            <c:noEndCap val="0"/>
            <c:plus>
              <c:numRef>
                <c:f>(imflam2!$T$30,imflam2!$T$38,imflam2!$T$46)</c:f>
                <c:numCache>
                  <c:formatCode>General</c:formatCode>
                  <c:ptCount val="3"/>
                  <c:pt idx="0">
                    <c:v>0.13192890625797704</c:v>
                  </c:pt>
                  <c:pt idx="1">
                    <c:v>0.56456754354905447</c:v>
                  </c:pt>
                  <c:pt idx="2">
                    <c:v>0.21191135531521008</c:v>
                  </c:pt>
                </c:numCache>
              </c:numRef>
            </c:plus>
            <c:minus>
              <c:numRef>
                <c:f>(imflam2!$T$30,imflam2!$T$38,imflam2!$T$46)</c:f>
                <c:numCache>
                  <c:formatCode>General</c:formatCode>
                  <c:ptCount val="3"/>
                  <c:pt idx="0">
                    <c:v>0.13192890625797704</c:v>
                  </c:pt>
                  <c:pt idx="1">
                    <c:v>0.56456754354905447</c:v>
                  </c:pt>
                  <c:pt idx="2">
                    <c:v>0.21191135531521008</c:v>
                  </c:pt>
                </c:numCache>
              </c:numRef>
            </c:minus>
          </c:errBars>
          <c:cat>
            <c:numRef>
              <c:f>fibro!$F$59:$F$61</c:f>
              <c:numCache>
                <c:formatCode>General</c:formatCode>
                <c:ptCount val="3"/>
              </c:numCache>
            </c:numRef>
          </c:cat>
          <c:val>
            <c:numRef>
              <c:f>(imflam2!$S$30,imflam2!$S$38,imflam2!$S$46)</c:f>
              <c:numCache>
                <c:formatCode>0.000000000000000_ </c:formatCode>
                <c:ptCount val="3"/>
                <c:pt idx="0">
                  <c:v>1.0748764758570712</c:v>
                </c:pt>
                <c:pt idx="1">
                  <c:v>2.1861879468028258</c:v>
                </c:pt>
                <c:pt idx="2">
                  <c:v>0.91362923925091977</c:v>
                </c:pt>
              </c:numCache>
            </c:numRef>
          </c:val>
        </c:ser>
        <c:dLbls>
          <c:showLegendKey val="0"/>
          <c:showVal val="0"/>
          <c:showCatName val="0"/>
          <c:showSerName val="0"/>
          <c:showPercent val="0"/>
          <c:showBubbleSize val="0"/>
        </c:dLbls>
        <c:gapWidth val="150"/>
        <c:axId val="305389632"/>
        <c:axId val="305390808"/>
      </c:barChart>
      <c:catAx>
        <c:axId val="305389632"/>
        <c:scaling>
          <c:orientation val="minMax"/>
        </c:scaling>
        <c:delete val="0"/>
        <c:axPos val="b"/>
        <c:numFmt formatCode="General" sourceLinked="1"/>
        <c:majorTickMark val="out"/>
        <c:minorTickMark val="none"/>
        <c:tickLblPos val="nextTo"/>
        <c:crossAx val="305390808"/>
        <c:crosses val="autoZero"/>
        <c:auto val="1"/>
        <c:lblAlgn val="ctr"/>
        <c:lblOffset val="100"/>
        <c:noMultiLvlLbl val="0"/>
      </c:catAx>
      <c:valAx>
        <c:axId val="305390808"/>
        <c:scaling>
          <c:orientation val="minMax"/>
        </c:scaling>
        <c:delete val="0"/>
        <c:axPos val="l"/>
        <c:numFmt formatCode="#,##0_);\(#,##0\)" sourceLinked="0"/>
        <c:majorTickMark val="out"/>
        <c:minorTickMark val="none"/>
        <c:tickLblPos val="nextTo"/>
        <c:txPr>
          <a:bodyPr/>
          <a:lstStyle/>
          <a:p>
            <a:pPr>
              <a:defRPr sz="900">
                <a:latin typeface="Arial Unicode MS" pitchFamily="50" charset="-127"/>
                <a:ea typeface="Arial Unicode MS" pitchFamily="50" charset="-127"/>
                <a:cs typeface="Arial Unicode MS" pitchFamily="50" charset="-127"/>
              </a:defRPr>
            </a:pPr>
            <a:endParaRPr lang="en-US"/>
          </a:p>
        </c:txPr>
        <c:crossAx val="305389632"/>
        <c:crosses val="autoZero"/>
        <c:crossBetween val="between"/>
        <c:majorUnit val="1"/>
      </c:valAx>
    </c:plotArea>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9973111111111141"/>
          <c:y val="6.0995000000000014E-2"/>
          <c:w val="0.80026888888888892"/>
          <c:h val="0.87722166666666801"/>
        </c:manualLayout>
      </c:layout>
      <c:barChart>
        <c:barDir val="col"/>
        <c:grouping val="clustered"/>
        <c:varyColors val="0"/>
        <c:ser>
          <c:idx val="0"/>
          <c:order val="0"/>
          <c:tx>
            <c:strRef>
              <c:f>'GOT(AST)'!$AE$67</c:f>
              <c:strCache>
                <c:ptCount val="1"/>
              </c:strCache>
            </c:strRef>
          </c:tx>
          <c:invertIfNegative val="0"/>
          <c:dPt>
            <c:idx val="0"/>
            <c:invertIfNegative val="0"/>
            <c:bubble3D val="0"/>
            <c:spPr>
              <a:noFill/>
              <a:ln>
                <a:solidFill>
                  <a:schemeClr val="tx1"/>
                </a:solidFill>
              </a:ln>
            </c:spPr>
          </c:dPt>
          <c:dPt>
            <c:idx val="1"/>
            <c:invertIfNegative val="0"/>
            <c:bubble3D val="0"/>
            <c:spPr>
              <a:solidFill>
                <a:schemeClr val="tx1"/>
              </a:solidFill>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schemeClr val="tx1"/>
                </a:solidFill>
              </a:ln>
            </c:spPr>
          </c:dPt>
          <c:errBars>
            <c:errBarType val="both"/>
            <c:errValType val="cust"/>
            <c:noEndCap val="0"/>
            <c:plus>
              <c:numRef>
                <c:f>('GOT(AST)'!$Y$64,'GOT(AST)'!$AG$52,'GOT(AST)'!$AK$52,'GOT(AST)'!$AP$52)</c:f>
                <c:numCache>
                  <c:formatCode>General</c:formatCode>
                  <c:ptCount val="4"/>
                  <c:pt idx="0">
                    <c:v>9.01</c:v>
                  </c:pt>
                  <c:pt idx="1">
                    <c:v>7.0909222838995563</c:v>
                  </c:pt>
                  <c:pt idx="2">
                    <c:v>26.018154993413695</c:v>
                  </c:pt>
                  <c:pt idx="3">
                    <c:v>31.336471857793846</c:v>
                  </c:pt>
                </c:numCache>
              </c:numRef>
            </c:plus>
            <c:minus>
              <c:numRef>
                <c:f>('GOT(AST)'!$Y$64,'GOT(AST)'!$AG$52,'GOT(AST)'!$AK$52,'GOT(AST)'!$AP$52)</c:f>
                <c:numCache>
                  <c:formatCode>General</c:formatCode>
                  <c:ptCount val="4"/>
                  <c:pt idx="0">
                    <c:v>9.01</c:v>
                  </c:pt>
                  <c:pt idx="1">
                    <c:v>7.0909222838995563</c:v>
                  </c:pt>
                  <c:pt idx="2">
                    <c:v>26.018154993413695</c:v>
                  </c:pt>
                  <c:pt idx="3">
                    <c:v>31.336471857793846</c:v>
                  </c:pt>
                </c:numCache>
              </c:numRef>
            </c:minus>
          </c:errBars>
          <c:cat>
            <c:numRef>
              <c:f>'GOT(AST)'!$AB$64:$AE$64</c:f>
              <c:numCache>
                <c:formatCode>General</c:formatCode>
                <c:ptCount val="4"/>
              </c:numCache>
            </c:numRef>
          </c:cat>
          <c:val>
            <c:numRef>
              <c:f>('GOT(AST)'!$X$64,'GOT(AST)'!$AF$52,'GOT(AST)'!$AJ$52,'GOT(AST)'!$AO$52)</c:f>
              <c:numCache>
                <c:formatCode>General</c:formatCode>
                <c:ptCount val="4"/>
                <c:pt idx="0">
                  <c:v>34.83</c:v>
                </c:pt>
                <c:pt idx="1">
                  <c:v>198.41711728900003</c:v>
                </c:pt>
                <c:pt idx="2">
                  <c:v>184.35617072272004</c:v>
                </c:pt>
                <c:pt idx="3">
                  <c:v>140.91050726806643</c:v>
                </c:pt>
              </c:numCache>
            </c:numRef>
          </c:val>
        </c:ser>
        <c:dLbls>
          <c:showLegendKey val="0"/>
          <c:showVal val="0"/>
          <c:showCatName val="0"/>
          <c:showSerName val="0"/>
          <c:showPercent val="0"/>
          <c:showBubbleSize val="0"/>
        </c:dLbls>
        <c:gapWidth val="150"/>
        <c:axId val="305893528"/>
        <c:axId val="305899408"/>
      </c:barChart>
      <c:catAx>
        <c:axId val="305893528"/>
        <c:scaling>
          <c:orientation val="minMax"/>
        </c:scaling>
        <c:delete val="0"/>
        <c:axPos val="b"/>
        <c:numFmt formatCode="General" sourceLinked="1"/>
        <c:majorTickMark val="out"/>
        <c:minorTickMark val="none"/>
        <c:tickLblPos val="nextTo"/>
        <c:crossAx val="305899408"/>
        <c:crosses val="autoZero"/>
        <c:auto val="1"/>
        <c:lblAlgn val="ctr"/>
        <c:lblOffset val="100"/>
        <c:noMultiLvlLbl val="0"/>
      </c:catAx>
      <c:valAx>
        <c:axId val="305899408"/>
        <c:scaling>
          <c:orientation val="minMax"/>
          <c:max val="250"/>
          <c:min val="0"/>
        </c:scaling>
        <c:delete val="0"/>
        <c:axPos val="l"/>
        <c:numFmt formatCode="General" sourceLinked="1"/>
        <c:majorTickMark val="out"/>
        <c:minorTickMark val="none"/>
        <c:tickLblPos val="nextTo"/>
        <c:txPr>
          <a:bodyPr/>
          <a:lstStyle/>
          <a:p>
            <a:pPr>
              <a:defRPr sz="800">
                <a:latin typeface="Arial Unicode MS" pitchFamily="50" charset="-127"/>
                <a:ea typeface="Arial Unicode MS" pitchFamily="50" charset="-127"/>
                <a:cs typeface="Arial Unicode MS" pitchFamily="50" charset="-127"/>
              </a:defRPr>
            </a:pPr>
            <a:endParaRPr lang="en-US"/>
          </a:p>
        </c:txPr>
        <c:crossAx val="305893528"/>
        <c:crosses val="autoZero"/>
        <c:crossBetween val="between"/>
        <c:majorUnit val="50"/>
      </c:valAx>
    </c:plotArea>
    <c:plotVisOnly val="1"/>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9973111111111141"/>
          <c:y val="6.0995000000000014E-2"/>
          <c:w val="0.80026888888888892"/>
          <c:h val="0.87722166666666801"/>
        </c:manualLayout>
      </c:layout>
      <c:barChart>
        <c:barDir val="col"/>
        <c:grouping val="clustered"/>
        <c:varyColors val="0"/>
        <c:ser>
          <c:idx val="0"/>
          <c:order val="0"/>
          <c:tx>
            <c:strRef>
              <c:f>'GOT(AST)'!$AE$67</c:f>
              <c:strCache>
                <c:ptCount val="1"/>
              </c:strCache>
            </c:strRef>
          </c:tx>
          <c:spPr>
            <a:solidFill>
              <a:schemeClr val="bg1"/>
            </a:solidFill>
            <a:ln>
              <a:solidFill>
                <a:schemeClr val="tx1"/>
              </a:solidFill>
            </a:ln>
          </c:spPr>
          <c:invertIfNegative val="0"/>
          <c:dPt>
            <c:idx val="1"/>
            <c:invertIfNegative val="0"/>
            <c:bubble3D val="0"/>
            <c:spPr>
              <a:solidFill>
                <a:schemeClr val="tx1"/>
              </a:solidFill>
              <a:ln>
                <a:solidFill>
                  <a:schemeClr val="tx1"/>
                </a:solidFill>
              </a:ln>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schemeClr val="tx1"/>
                </a:solidFill>
              </a:ln>
            </c:spPr>
          </c:dPt>
          <c:errBars>
            <c:errBarType val="both"/>
            <c:errValType val="cust"/>
            <c:noEndCap val="0"/>
            <c:plus>
              <c:numRef>
                <c:f>('GOT(AST)'!$Y$63,'GOT(AST)'!$AG$59,'GOT(AST)'!$AK$59,'GOT(AST)'!$AP$59)</c:f>
                <c:numCache>
                  <c:formatCode>General</c:formatCode>
                  <c:ptCount val="4"/>
                  <c:pt idx="0">
                    <c:v>8.620000000000001</c:v>
                  </c:pt>
                  <c:pt idx="1">
                    <c:v>40.003549724621521</c:v>
                  </c:pt>
                  <c:pt idx="2">
                    <c:v>32.349551751282696</c:v>
                  </c:pt>
                  <c:pt idx="3">
                    <c:v>10.388808285992017</c:v>
                  </c:pt>
                </c:numCache>
              </c:numRef>
            </c:plus>
            <c:minus>
              <c:numRef>
                <c:f>('GOT(AST)'!$Y$63,'GOT(AST)'!$AG$59,'GOT(AST)'!$AK$59,'GOT(AST)'!$AP$59)</c:f>
                <c:numCache>
                  <c:formatCode>General</c:formatCode>
                  <c:ptCount val="4"/>
                  <c:pt idx="0">
                    <c:v>8.620000000000001</c:v>
                  </c:pt>
                  <c:pt idx="1">
                    <c:v>40.003549724621521</c:v>
                  </c:pt>
                  <c:pt idx="2">
                    <c:v>32.349551751282696</c:v>
                  </c:pt>
                  <c:pt idx="3">
                    <c:v>10.388808285992017</c:v>
                  </c:pt>
                </c:numCache>
              </c:numRef>
            </c:minus>
          </c:errBars>
          <c:cat>
            <c:numRef>
              <c:f>'GOT(AST)'!$AB$64:$AE$64</c:f>
              <c:numCache>
                <c:formatCode>General</c:formatCode>
                <c:ptCount val="4"/>
              </c:numCache>
            </c:numRef>
          </c:cat>
          <c:val>
            <c:numRef>
              <c:f>('GOT(AST)'!$X$63,'GOT(AST)'!$AF$59,'GOT(AST)'!$AJ$59,'GOT(AST)'!$AO$59)</c:f>
              <c:numCache>
                <c:formatCode>General</c:formatCode>
                <c:ptCount val="4"/>
                <c:pt idx="0">
                  <c:v>29.610000000000031</c:v>
                </c:pt>
                <c:pt idx="1">
                  <c:v>151.34630780602532</c:v>
                </c:pt>
                <c:pt idx="2">
                  <c:v>156.14151252227998</c:v>
                </c:pt>
                <c:pt idx="3">
                  <c:v>111.90729373373344</c:v>
                </c:pt>
              </c:numCache>
            </c:numRef>
          </c:val>
        </c:ser>
        <c:dLbls>
          <c:showLegendKey val="0"/>
          <c:showVal val="0"/>
          <c:showCatName val="0"/>
          <c:showSerName val="0"/>
          <c:showPercent val="0"/>
          <c:showBubbleSize val="0"/>
        </c:dLbls>
        <c:gapWidth val="150"/>
        <c:axId val="305895096"/>
        <c:axId val="305895880"/>
      </c:barChart>
      <c:catAx>
        <c:axId val="305895096"/>
        <c:scaling>
          <c:orientation val="minMax"/>
        </c:scaling>
        <c:delete val="0"/>
        <c:axPos val="b"/>
        <c:numFmt formatCode="General" sourceLinked="1"/>
        <c:majorTickMark val="out"/>
        <c:minorTickMark val="none"/>
        <c:tickLblPos val="nextTo"/>
        <c:crossAx val="305895880"/>
        <c:crosses val="autoZero"/>
        <c:auto val="1"/>
        <c:lblAlgn val="ctr"/>
        <c:lblOffset val="100"/>
        <c:noMultiLvlLbl val="0"/>
      </c:catAx>
      <c:valAx>
        <c:axId val="305895880"/>
        <c:scaling>
          <c:orientation val="minMax"/>
          <c:max val="250"/>
          <c:min val="0"/>
        </c:scaling>
        <c:delete val="0"/>
        <c:axPos val="l"/>
        <c:numFmt formatCode="General" sourceLinked="1"/>
        <c:majorTickMark val="out"/>
        <c:minorTickMark val="none"/>
        <c:tickLblPos val="nextTo"/>
        <c:txPr>
          <a:bodyPr/>
          <a:lstStyle/>
          <a:p>
            <a:pPr>
              <a:defRPr sz="800">
                <a:latin typeface="Arial Unicode MS" pitchFamily="50" charset="-127"/>
                <a:ea typeface="Arial Unicode MS" pitchFamily="50" charset="-127"/>
                <a:cs typeface="Arial Unicode MS" pitchFamily="50" charset="-127"/>
              </a:defRPr>
            </a:pPr>
            <a:endParaRPr lang="en-US"/>
          </a:p>
        </c:txPr>
        <c:crossAx val="305895096"/>
        <c:crosses val="autoZero"/>
        <c:crossBetween val="between"/>
        <c:majorUnit val="50"/>
      </c:valAx>
    </c:plotArea>
    <c:plotVisOnly val="1"/>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38333333333335"/>
          <c:y val="9.6272777777777679E-2"/>
          <c:w val="0.74861666666666671"/>
          <c:h val="0.80666611111111108"/>
        </c:manualLayout>
      </c:layout>
      <c:barChart>
        <c:barDir val="col"/>
        <c:grouping val="clustered"/>
        <c:varyColors val="0"/>
        <c:ser>
          <c:idx val="0"/>
          <c:order val="0"/>
          <c:tx>
            <c:strRef>
              <c:f>'atg37'!$A$62:$A$65</c:f>
              <c:strCache>
                <c:ptCount val="1"/>
                <c:pt idx="0">
                  <c:v>-2 -3</c:v>
                </c:pt>
              </c:strCache>
            </c:strRef>
          </c:tx>
          <c:spPr>
            <a:ln>
              <a:solidFill>
                <a:prstClr val="black"/>
              </a:solidFill>
            </a:ln>
          </c:spPr>
          <c:invertIfNegative val="0"/>
          <c:dPt>
            <c:idx val="0"/>
            <c:invertIfNegative val="0"/>
            <c:bubble3D val="0"/>
            <c:spPr>
              <a:solidFill>
                <a:schemeClr val="bg1"/>
              </a:solidFill>
              <a:ln>
                <a:solidFill>
                  <a:prstClr val="black"/>
                </a:solidFill>
              </a:ln>
            </c:spPr>
          </c:dPt>
          <c:dPt>
            <c:idx val="1"/>
            <c:invertIfNegative val="0"/>
            <c:bubble3D val="0"/>
            <c:spPr>
              <a:solidFill>
                <a:schemeClr val="tx1"/>
              </a:solidFill>
              <a:ln>
                <a:solidFill>
                  <a:prstClr val="black"/>
                </a:solidFill>
              </a:ln>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prstClr val="black"/>
                </a:solidFill>
              </a:ln>
            </c:spPr>
          </c:dPt>
          <c:errBars>
            <c:errBarType val="both"/>
            <c:errValType val="cust"/>
            <c:noEndCap val="0"/>
            <c:plus>
              <c:numRef>
                <c:f>('atg37'!$I$36,'atg37'!$I$42,'atg37'!$I$48,'atg37'!$I$54,'atg37'!$I$60)</c:f>
                <c:numCache>
                  <c:formatCode>General</c:formatCode>
                  <c:ptCount val="5"/>
                  <c:pt idx="0">
                    <c:v>0.21422400712091372</c:v>
                  </c:pt>
                  <c:pt idx="1">
                    <c:v>0.23869610269423741</c:v>
                  </c:pt>
                  <c:pt idx="2">
                    <c:v>0.34114194697734535</c:v>
                  </c:pt>
                  <c:pt idx="3">
                    <c:v>0.37012774098888884</c:v>
                  </c:pt>
                  <c:pt idx="4">
                    <c:v>0.90179572307982503</c:v>
                  </c:pt>
                </c:numCache>
              </c:numRef>
            </c:plus>
            <c:minus>
              <c:numRef>
                <c:f>('atg37'!$I$36,'atg37'!$I$42,'atg37'!$I$48,'atg37'!$I$54,'atg37'!$I$60)</c:f>
                <c:numCache>
                  <c:formatCode>General</c:formatCode>
                  <c:ptCount val="5"/>
                  <c:pt idx="0">
                    <c:v>0.21422400712091372</c:v>
                  </c:pt>
                  <c:pt idx="1">
                    <c:v>0.23869610269423741</c:v>
                  </c:pt>
                  <c:pt idx="2">
                    <c:v>0.34114194697734535</c:v>
                  </c:pt>
                  <c:pt idx="3">
                    <c:v>0.37012774098888884</c:v>
                  </c:pt>
                  <c:pt idx="4">
                    <c:v>0.90179572307982503</c:v>
                  </c:pt>
                </c:numCache>
              </c:numRef>
            </c:minus>
          </c:errBars>
          <c:cat>
            <c:numRef>
              <c:f>'atg37'!$A$68:$A$72</c:f>
              <c:numCache>
                <c:formatCode>General</c:formatCode>
                <c:ptCount val="5"/>
              </c:numCache>
            </c:numRef>
          </c:cat>
          <c:val>
            <c:numRef>
              <c:f>('atg37'!$H$36,'atg37'!$H$42,'atg37'!$H$48,'atg37'!$H$54)</c:f>
              <c:numCache>
                <c:formatCode>0.000000000000000_ </c:formatCode>
                <c:ptCount val="4"/>
                <c:pt idx="0">
                  <c:v>1.0166205939581399</c:v>
                </c:pt>
                <c:pt idx="1">
                  <c:v>0.77520894066531065</c:v>
                </c:pt>
                <c:pt idx="2">
                  <c:v>0.75090960346577951</c:v>
                </c:pt>
                <c:pt idx="3">
                  <c:v>2.3827541205103877</c:v>
                </c:pt>
              </c:numCache>
            </c:numRef>
          </c:val>
        </c:ser>
        <c:dLbls>
          <c:showLegendKey val="0"/>
          <c:showVal val="0"/>
          <c:showCatName val="0"/>
          <c:showSerName val="0"/>
          <c:showPercent val="0"/>
          <c:showBubbleSize val="0"/>
        </c:dLbls>
        <c:gapWidth val="150"/>
        <c:axId val="305897448"/>
        <c:axId val="305894312"/>
      </c:barChart>
      <c:catAx>
        <c:axId val="305897448"/>
        <c:scaling>
          <c:orientation val="minMax"/>
        </c:scaling>
        <c:delete val="0"/>
        <c:axPos val="b"/>
        <c:numFmt formatCode="General" sourceLinked="1"/>
        <c:majorTickMark val="out"/>
        <c:minorTickMark val="none"/>
        <c:tickLblPos val="nextTo"/>
        <c:crossAx val="305894312"/>
        <c:crosses val="autoZero"/>
        <c:auto val="1"/>
        <c:lblAlgn val="ctr"/>
        <c:lblOffset val="100"/>
        <c:noMultiLvlLbl val="0"/>
      </c:catAx>
      <c:valAx>
        <c:axId val="305894312"/>
        <c:scaling>
          <c:orientation val="minMax"/>
        </c:scaling>
        <c:delete val="0"/>
        <c:axPos val="l"/>
        <c:numFmt formatCode="#,##0.0_);\(#,##0.0\)" sourceLinked="0"/>
        <c:majorTickMark val="out"/>
        <c:minorTickMark val="none"/>
        <c:tickLblPos val="nextTo"/>
        <c:txPr>
          <a:bodyPr/>
          <a:lstStyle/>
          <a:p>
            <a:pPr>
              <a:defRPr sz="700">
                <a:latin typeface="Arial Unicode MS" pitchFamily="50" charset="-127"/>
                <a:ea typeface="Arial Unicode MS" pitchFamily="50" charset="-127"/>
                <a:cs typeface="Arial Unicode MS" pitchFamily="50" charset="-127"/>
              </a:defRPr>
            </a:pPr>
            <a:endParaRPr lang="en-US"/>
          </a:p>
        </c:txPr>
        <c:crossAx val="305897448"/>
        <c:crosses val="autoZero"/>
        <c:crossBetween val="between"/>
        <c:majorUnit val="1"/>
      </c:valAx>
    </c:plotArea>
    <c:plotVisOnly val="1"/>
    <c:dispBlanksAs val="gap"/>
    <c:showDLblsOverMax val="0"/>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38333333333335"/>
          <c:y val="9.6272777777777679E-2"/>
          <c:w val="0.74861666666666671"/>
          <c:h val="0.80666611111111108"/>
        </c:manualLayout>
      </c:layout>
      <c:barChart>
        <c:barDir val="col"/>
        <c:grouping val="clustered"/>
        <c:varyColors val="0"/>
        <c:ser>
          <c:idx val="0"/>
          <c:order val="0"/>
          <c:tx>
            <c:strRef>
              <c:f>'atg37'!$A$62:$A$65</c:f>
              <c:strCache>
                <c:ptCount val="1"/>
                <c:pt idx="0">
                  <c:v>-2 -3</c:v>
                </c:pt>
              </c:strCache>
            </c:strRef>
          </c:tx>
          <c:spPr>
            <a:solidFill>
              <a:schemeClr val="bg1"/>
            </a:solidFill>
            <a:ln>
              <a:solidFill>
                <a:schemeClr val="tx1"/>
              </a:solidFill>
            </a:ln>
          </c:spPr>
          <c:invertIfNegative val="0"/>
          <c:dPt>
            <c:idx val="1"/>
            <c:invertIfNegative val="0"/>
            <c:bubble3D val="0"/>
            <c:spPr>
              <a:solidFill>
                <a:schemeClr val="tx1"/>
              </a:solidFill>
              <a:ln>
                <a:solidFill>
                  <a:schemeClr val="tx1"/>
                </a:solidFill>
              </a:ln>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schemeClr val="tx1"/>
                </a:solidFill>
              </a:ln>
            </c:spPr>
          </c:dPt>
          <c:errBars>
            <c:errBarType val="both"/>
            <c:errValType val="cust"/>
            <c:noEndCap val="0"/>
            <c:plus>
              <c:numRef>
                <c:f>('atg37'!$T$36,'atg37'!$T$42,'atg37'!$T$48,'atg37'!$T$54,'atg37'!$T$60)</c:f>
                <c:numCache>
                  <c:formatCode>General</c:formatCode>
                  <c:ptCount val="5"/>
                  <c:pt idx="0">
                    <c:v>0.24336257998169536</c:v>
                  </c:pt>
                  <c:pt idx="1">
                    <c:v>5.0320119173954091E-2</c:v>
                  </c:pt>
                  <c:pt idx="2">
                    <c:v>0.19907159279345665</c:v>
                  </c:pt>
                  <c:pt idx="3">
                    <c:v>0.17665839714589718</c:v>
                  </c:pt>
                  <c:pt idx="4">
                    <c:v>0.32877906816526814</c:v>
                  </c:pt>
                </c:numCache>
              </c:numRef>
            </c:plus>
            <c:minus>
              <c:numRef>
                <c:f>('atg37'!$T$36,'atg37'!$T$42,'atg37'!$T$48,'atg37'!$T$54,'atg37'!$T$60)</c:f>
                <c:numCache>
                  <c:formatCode>General</c:formatCode>
                  <c:ptCount val="5"/>
                  <c:pt idx="0">
                    <c:v>0.24336257998169536</c:v>
                  </c:pt>
                  <c:pt idx="1">
                    <c:v>5.0320119173954091E-2</c:v>
                  </c:pt>
                  <c:pt idx="2">
                    <c:v>0.19907159279345665</c:v>
                  </c:pt>
                  <c:pt idx="3">
                    <c:v>0.17665839714589718</c:v>
                  </c:pt>
                  <c:pt idx="4">
                    <c:v>0.32877906816526814</c:v>
                  </c:pt>
                </c:numCache>
              </c:numRef>
            </c:minus>
          </c:errBars>
          <c:cat>
            <c:numRef>
              <c:f>'atg37'!$A$68:$A$72</c:f>
              <c:numCache>
                <c:formatCode>General</c:formatCode>
                <c:ptCount val="5"/>
              </c:numCache>
            </c:numRef>
          </c:cat>
          <c:val>
            <c:numRef>
              <c:f>('atg37'!$S$36,'atg37'!$S$42,'atg37'!$S$48,'atg37'!$S$54)</c:f>
              <c:numCache>
                <c:formatCode>0.000000000000000_ </c:formatCode>
                <c:ptCount val="4"/>
                <c:pt idx="0">
                  <c:v>1.0221836573216818</c:v>
                </c:pt>
                <c:pt idx="1">
                  <c:v>0.87461811716441951</c:v>
                </c:pt>
                <c:pt idx="2">
                  <c:v>0.99310643042024838</c:v>
                </c:pt>
                <c:pt idx="3">
                  <c:v>1.8640122645150925</c:v>
                </c:pt>
              </c:numCache>
            </c:numRef>
          </c:val>
        </c:ser>
        <c:dLbls>
          <c:showLegendKey val="0"/>
          <c:showVal val="0"/>
          <c:showCatName val="0"/>
          <c:showSerName val="0"/>
          <c:showPercent val="0"/>
          <c:showBubbleSize val="0"/>
        </c:dLbls>
        <c:gapWidth val="150"/>
        <c:axId val="305894704"/>
        <c:axId val="305895488"/>
      </c:barChart>
      <c:catAx>
        <c:axId val="305894704"/>
        <c:scaling>
          <c:orientation val="minMax"/>
        </c:scaling>
        <c:delete val="0"/>
        <c:axPos val="b"/>
        <c:numFmt formatCode="General" sourceLinked="1"/>
        <c:majorTickMark val="out"/>
        <c:minorTickMark val="none"/>
        <c:tickLblPos val="nextTo"/>
        <c:crossAx val="305895488"/>
        <c:crosses val="autoZero"/>
        <c:auto val="1"/>
        <c:lblAlgn val="ctr"/>
        <c:lblOffset val="100"/>
        <c:noMultiLvlLbl val="0"/>
      </c:catAx>
      <c:valAx>
        <c:axId val="305895488"/>
        <c:scaling>
          <c:orientation val="minMax"/>
        </c:scaling>
        <c:delete val="0"/>
        <c:axPos val="l"/>
        <c:numFmt formatCode="#,##0.0_);\(#,##0.0\)" sourceLinked="0"/>
        <c:majorTickMark val="out"/>
        <c:minorTickMark val="none"/>
        <c:tickLblPos val="nextTo"/>
        <c:txPr>
          <a:bodyPr/>
          <a:lstStyle/>
          <a:p>
            <a:pPr>
              <a:defRPr sz="700">
                <a:latin typeface="Arial Unicode MS" pitchFamily="50" charset="-127"/>
                <a:ea typeface="Arial Unicode MS" pitchFamily="50" charset="-127"/>
                <a:cs typeface="Arial Unicode MS" pitchFamily="50" charset="-127"/>
              </a:defRPr>
            </a:pPr>
            <a:endParaRPr lang="en-US"/>
          </a:p>
        </c:txPr>
        <c:crossAx val="305894704"/>
        <c:crosses val="autoZero"/>
        <c:crossBetween val="between"/>
        <c:majorUnit val="1"/>
      </c:valAx>
    </c:plotArea>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38333333333335"/>
          <c:y val="9.6272777777777679E-2"/>
          <c:w val="0.74861666666666671"/>
          <c:h val="0.80666611111111108"/>
        </c:manualLayout>
      </c:layout>
      <c:barChart>
        <c:barDir val="col"/>
        <c:grouping val="clustered"/>
        <c:varyColors val="0"/>
        <c:ser>
          <c:idx val="0"/>
          <c:order val="0"/>
          <c:tx>
            <c:strRef>
              <c:f>lc3lamp2!$A$62:$A$65</c:f>
              <c:strCache>
                <c:ptCount val="1"/>
                <c:pt idx="0">
                  <c:v>-2 -3</c:v>
                </c:pt>
              </c:strCache>
            </c:strRef>
          </c:tx>
          <c:spPr>
            <a:solidFill>
              <a:schemeClr val="bg1"/>
            </a:solidFill>
            <a:ln>
              <a:solidFill>
                <a:prstClr val="black"/>
              </a:solidFill>
            </a:ln>
          </c:spPr>
          <c:invertIfNegative val="0"/>
          <c:dPt>
            <c:idx val="1"/>
            <c:invertIfNegative val="0"/>
            <c:bubble3D val="0"/>
            <c:spPr>
              <a:solidFill>
                <a:schemeClr val="tx1"/>
              </a:solidFill>
              <a:ln>
                <a:solidFill>
                  <a:prstClr val="black"/>
                </a:solidFill>
              </a:ln>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prstClr val="black"/>
                </a:solidFill>
              </a:ln>
            </c:spPr>
          </c:dPt>
          <c:errBars>
            <c:errBarType val="both"/>
            <c:errValType val="cust"/>
            <c:noEndCap val="0"/>
            <c:plus>
              <c:numRef>
                <c:f>(lc3lamp2!$I$36,lc3lamp2!$I$42,lc3lamp2!$I$48,lc3lamp2!$I$54,lc3lamp2!$I$60)</c:f>
                <c:numCache>
                  <c:formatCode>General</c:formatCode>
                  <c:ptCount val="5"/>
                  <c:pt idx="0">
                    <c:v>0.39855631578924605</c:v>
                  </c:pt>
                  <c:pt idx="1">
                    <c:v>0.47454073658003176</c:v>
                  </c:pt>
                  <c:pt idx="2">
                    <c:v>0.48779844130430522</c:v>
                  </c:pt>
                  <c:pt idx="3">
                    <c:v>0.65815279889755651</c:v>
                  </c:pt>
                  <c:pt idx="4">
                    <c:v>0.84609576401305575</c:v>
                  </c:pt>
                </c:numCache>
              </c:numRef>
            </c:plus>
            <c:minus>
              <c:numRef>
                <c:f>(lc3lamp2!$I$36,lc3lamp2!$I$42,lc3lamp2!$I$48,lc3lamp2!$I$54,lc3lamp2!$I$60)</c:f>
                <c:numCache>
                  <c:formatCode>General</c:formatCode>
                  <c:ptCount val="5"/>
                  <c:pt idx="0">
                    <c:v>0.39855631578924605</c:v>
                  </c:pt>
                  <c:pt idx="1">
                    <c:v>0.47454073658003176</c:v>
                  </c:pt>
                  <c:pt idx="2">
                    <c:v>0.48779844130430522</c:v>
                  </c:pt>
                  <c:pt idx="3">
                    <c:v>0.65815279889755651</c:v>
                  </c:pt>
                  <c:pt idx="4">
                    <c:v>0.84609576401305575</c:v>
                  </c:pt>
                </c:numCache>
              </c:numRef>
            </c:minus>
          </c:errBars>
          <c:cat>
            <c:numRef>
              <c:f>lc3lamp2!$A$68:$A$72</c:f>
              <c:numCache>
                <c:formatCode>General</c:formatCode>
                <c:ptCount val="5"/>
              </c:numCache>
            </c:numRef>
          </c:cat>
          <c:val>
            <c:numRef>
              <c:f>(lc3lamp2!$H$36,lc3lamp2!$H$42,lc3lamp2!$H$48,lc3lamp2!$H$54)</c:f>
              <c:numCache>
                <c:formatCode>0.000000000000000_ </c:formatCode>
                <c:ptCount val="4"/>
                <c:pt idx="0">
                  <c:v>1.0544006809438213</c:v>
                </c:pt>
                <c:pt idx="1">
                  <c:v>1.1612053243154821</c:v>
                </c:pt>
                <c:pt idx="2">
                  <c:v>1.2714330270520804</c:v>
                </c:pt>
                <c:pt idx="3">
                  <c:v>3.1743781230490677</c:v>
                </c:pt>
              </c:numCache>
            </c:numRef>
          </c:val>
        </c:ser>
        <c:dLbls>
          <c:showLegendKey val="0"/>
          <c:showVal val="0"/>
          <c:showCatName val="0"/>
          <c:showSerName val="0"/>
          <c:showPercent val="0"/>
          <c:showBubbleSize val="0"/>
        </c:dLbls>
        <c:gapWidth val="150"/>
        <c:axId val="305896272"/>
        <c:axId val="305897056"/>
      </c:barChart>
      <c:catAx>
        <c:axId val="305896272"/>
        <c:scaling>
          <c:orientation val="minMax"/>
        </c:scaling>
        <c:delete val="0"/>
        <c:axPos val="b"/>
        <c:numFmt formatCode="General" sourceLinked="1"/>
        <c:majorTickMark val="out"/>
        <c:minorTickMark val="none"/>
        <c:tickLblPos val="nextTo"/>
        <c:crossAx val="305897056"/>
        <c:crosses val="autoZero"/>
        <c:auto val="1"/>
        <c:lblAlgn val="ctr"/>
        <c:lblOffset val="100"/>
        <c:noMultiLvlLbl val="0"/>
      </c:catAx>
      <c:valAx>
        <c:axId val="305897056"/>
        <c:scaling>
          <c:orientation val="minMax"/>
        </c:scaling>
        <c:delete val="0"/>
        <c:axPos val="l"/>
        <c:numFmt formatCode="#,##0.0_);\(#,##0.0\)" sourceLinked="0"/>
        <c:majorTickMark val="out"/>
        <c:minorTickMark val="none"/>
        <c:tickLblPos val="nextTo"/>
        <c:txPr>
          <a:bodyPr/>
          <a:lstStyle/>
          <a:p>
            <a:pPr>
              <a:defRPr sz="700">
                <a:latin typeface="Arial Unicode MS" pitchFamily="50" charset="-127"/>
                <a:ea typeface="Arial Unicode MS" pitchFamily="50" charset="-127"/>
                <a:cs typeface="Arial Unicode MS" pitchFamily="50" charset="-127"/>
              </a:defRPr>
            </a:pPr>
            <a:endParaRPr lang="en-US"/>
          </a:p>
        </c:txPr>
        <c:crossAx val="305896272"/>
        <c:crosses val="autoZero"/>
        <c:crossBetween val="between"/>
        <c:majorUnit val="1"/>
      </c:valAx>
    </c:plotArea>
    <c:plotVisOnly val="1"/>
    <c:dispBlanksAs val="gap"/>
    <c:showDLblsOverMax val="0"/>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38333333333335"/>
          <c:y val="9.6272777777777679E-2"/>
          <c:w val="0.74861666666666671"/>
          <c:h val="0.80666611111111108"/>
        </c:manualLayout>
      </c:layout>
      <c:barChart>
        <c:barDir val="col"/>
        <c:grouping val="clustered"/>
        <c:varyColors val="0"/>
        <c:ser>
          <c:idx val="0"/>
          <c:order val="0"/>
          <c:tx>
            <c:strRef>
              <c:f>lc3lamp2!$A$62:$A$65</c:f>
              <c:strCache>
                <c:ptCount val="1"/>
                <c:pt idx="0">
                  <c:v>-2 -3</c:v>
                </c:pt>
              </c:strCache>
            </c:strRef>
          </c:tx>
          <c:spPr>
            <a:solidFill>
              <a:schemeClr val="bg1"/>
            </a:solidFill>
            <a:ln>
              <a:solidFill>
                <a:prstClr val="black"/>
              </a:solidFill>
            </a:ln>
          </c:spPr>
          <c:invertIfNegative val="0"/>
          <c:dPt>
            <c:idx val="1"/>
            <c:invertIfNegative val="0"/>
            <c:bubble3D val="0"/>
            <c:spPr>
              <a:solidFill>
                <a:schemeClr val="tx1"/>
              </a:solidFill>
              <a:ln>
                <a:solidFill>
                  <a:prstClr val="black"/>
                </a:solidFill>
              </a:ln>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prstClr val="black"/>
                </a:solidFill>
              </a:ln>
            </c:spPr>
          </c:dPt>
          <c:errBars>
            <c:errBarType val="both"/>
            <c:errValType val="cust"/>
            <c:noEndCap val="0"/>
            <c:plus>
              <c:numRef>
                <c:f>(lc3lamp2!$T$36,lc3lamp2!$T$42,lc3lamp2!$T$48,lc3lamp2!$T$54,lc3lamp2!$T$60)</c:f>
                <c:numCache>
                  <c:formatCode>General</c:formatCode>
                  <c:ptCount val="5"/>
                  <c:pt idx="0">
                    <c:v>0.1044116015762218</c:v>
                  </c:pt>
                  <c:pt idx="1">
                    <c:v>0.21919669593181926</c:v>
                  </c:pt>
                  <c:pt idx="2">
                    <c:v>0.21498615291736012</c:v>
                  </c:pt>
                  <c:pt idx="3">
                    <c:v>5.9699607414874935E-2</c:v>
                  </c:pt>
                  <c:pt idx="4">
                    <c:v>9.4036292712249031E-2</c:v>
                  </c:pt>
                </c:numCache>
              </c:numRef>
            </c:plus>
            <c:minus>
              <c:numRef>
                <c:f>(lc3lamp2!$T$36,lc3lamp2!$T$42,lc3lamp2!$T$48,lc3lamp2!$T$54,lc3lamp2!$T$60)</c:f>
                <c:numCache>
                  <c:formatCode>General</c:formatCode>
                  <c:ptCount val="5"/>
                  <c:pt idx="0">
                    <c:v>0.1044116015762218</c:v>
                  </c:pt>
                  <c:pt idx="1">
                    <c:v>0.21919669593181926</c:v>
                  </c:pt>
                  <c:pt idx="2">
                    <c:v>0.21498615291736012</c:v>
                  </c:pt>
                  <c:pt idx="3">
                    <c:v>5.9699607414874935E-2</c:v>
                  </c:pt>
                  <c:pt idx="4">
                    <c:v>9.4036292712249031E-2</c:v>
                  </c:pt>
                </c:numCache>
              </c:numRef>
            </c:minus>
          </c:errBars>
          <c:cat>
            <c:numRef>
              <c:f>lc3lamp2!$A$68:$A$72</c:f>
              <c:numCache>
                <c:formatCode>General</c:formatCode>
                <c:ptCount val="5"/>
              </c:numCache>
            </c:numRef>
          </c:cat>
          <c:val>
            <c:numRef>
              <c:f>(lc3lamp2!$S$36,lc3lamp2!$S$42,lc3lamp2!$S$48,lc3lamp2!$S$54)</c:f>
              <c:numCache>
                <c:formatCode>0.000000000000000_ </c:formatCode>
                <c:ptCount val="4"/>
                <c:pt idx="0">
                  <c:v>1.0053187142259958</c:v>
                </c:pt>
                <c:pt idx="1">
                  <c:v>0.76589215435960034</c:v>
                </c:pt>
                <c:pt idx="2">
                  <c:v>0.86561904272696555</c:v>
                </c:pt>
                <c:pt idx="3">
                  <c:v>1.3221098336337322</c:v>
                </c:pt>
              </c:numCache>
            </c:numRef>
          </c:val>
        </c:ser>
        <c:dLbls>
          <c:showLegendKey val="0"/>
          <c:showVal val="0"/>
          <c:showCatName val="0"/>
          <c:showSerName val="0"/>
          <c:showPercent val="0"/>
          <c:showBubbleSize val="0"/>
        </c:dLbls>
        <c:gapWidth val="150"/>
        <c:axId val="305898624"/>
        <c:axId val="305899800"/>
      </c:barChart>
      <c:catAx>
        <c:axId val="305898624"/>
        <c:scaling>
          <c:orientation val="minMax"/>
        </c:scaling>
        <c:delete val="0"/>
        <c:axPos val="b"/>
        <c:numFmt formatCode="General" sourceLinked="1"/>
        <c:majorTickMark val="out"/>
        <c:minorTickMark val="none"/>
        <c:tickLblPos val="nextTo"/>
        <c:crossAx val="305899800"/>
        <c:crosses val="autoZero"/>
        <c:auto val="1"/>
        <c:lblAlgn val="ctr"/>
        <c:lblOffset val="100"/>
        <c:noMultiLvlLbl val="0"/>
      </c:catAx>
      <c:valAx>
        <c:axId val="305899800"/>
        <c:scaling>
          <c:orientation val="minMax"/>
        </c:scaling>
        <c:delete val="0"/>
        <c:axPos val="l"/>
        <c:numFmt formatCode="#,##0.0_);\(#,##0.0\)" sourceLinked="0"/>
        <c:majorTickMark val="out"/>
        <c:minorTickMark val="none"/>
        <c:tickLblPos val="nextTo"/>
        <c:txPr>
          <a:bodyPr/>
          <a:lstStyle/>
          <a:p>
            <a:pPr>
              <a:defRPr sz="700">
                <a:latin typeface="Arial Unicode MS" pitchFamily="50" charset="-127"/>
                <a:ea typeface="Arial Unicode MS" pitchFamily="50" charset="-127"/>
                <a:cs typeface="Arial Unicode MS" pitchFamily="50" charset="-127"/>
              </a:defRPr>
            </a:pPr>
            <a:endParaRPr lang="en-US"/>
          </a:p>
        </c:txPr>
        <c:crossAx val="305898624"/>
        <c:crosses val="autoZero"/>
        <c:crossBetween val="between"/>
        <c:majorUnit val="1"/>
      </c:valAx>
    </c:plotArea>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2.8690580344123643E-2"/>
          <c:y val="5.3290887258049938E-2"/>
          <c:w val="0.91214049463329594"/>
          <c:h val="0.8884073449567782"/>
        </c:manualLayout>
      </c:layout>
      <c:lineChart>
        <c:grouping val="standard"/>
        <c:varyColors val="0"/>
        <c:ser>
          <c:idx val="0"/>
          <c:order val="0"/>
          <c:spPr>
            <a:ln w="25400">
              <a:solidFill>
                <a:srgbClr val="FFC000"/>
              </a:solidFill>
            </a:ln>
          </c:spPr>
          <c:marker>
            <c:symbol val="none"/>
          </c:marker>
          <c:errBars>
            <c:errDir val="y"/>
            <c:errBarType val="both"/>
            <c:errValType val="cust"/>
            <c:noEndCap val="0"/>
            <c:plus>
              <c:numRef>
                <c:f>('2%FBS0,aml122.5,5+TSG (3)'!$A$13,'2%FBS0,aml122.5,5+TSG (3)'!$E$20,'2%FBS0,aml122.5,5+TSG (3)'!$E$44,'2%FBS0,aml122.5,5+TSG (3)'!$E$65)</c:f>
                <c:numCache>
                  <c:formatCode>General</c:formatCode>
                  <c:ptCount val="4"/>
                  <c:pt idx="1">
                    <c:v>0.42747589008359982</c:v>
                  </c:pt>
                  <c:pt idx="2">
                    <c:v>0.77096089214056873</c:v>
                  </c:pt>
                  <c:pt idx="3">
                    <c:v>0.5887953604449252</c:v>
                  </c:pt>
                </c:numCache>
              </c:numRef>
            </c:plus>
            <c:minus>
              <c:numRef>
                <c:f>('2%FBS0,aml122.5,5+TSG (3)'!$A$13,'2%FBS0,aml122.5,5+TSG (3)'!$E$20,'2%FBS0,aml122.5,5+TSG (3)'!$E$44,'2%FBS0,aml122.5,5+TSG (3)'!$E$65)</c:f>
                <c:numCache>
                  <c:formatCode>General</c:formatCode>
                  <c:ptCount val="4"/>
                  <c:pt idx="1">
                    <c:v>0.42747589008359982</c:v>
                  </c:pt>
                  <c:pt idx="2">
                    <c:v>0.77096089214056873</c:v>
                  </c:pt>
                  <c:pt idx="3">
                    <c:v>0.5887953604449252</c:v>
                  </c:pt>
                </c:numCache>
              </c:numRef>
            </c:minus>
          </c:errBars>
          <c:cat>
            <c:numRef>
              <c:f>'2%FBS0,aml122.5,5+TSG (3)'!$T$55:$T$58</c:f>
              <c:numCache>
                <c:formatCode>General</c:formatCode>
                <c:ptCount val="4"/>
              </c:numCache>
            </c:numRef>
          </c:cat>
          <c:val>
            <c:numRef>
              <c:f>('2%FBS0,aml122.5,5+TSG (3)'!$A$9,'2%FBS0,aml122.5,5+TSG (3)'!$E$19,'2%FBS0,aml122.5,5+TSG (3)'!$E$43,'2%FBS0,aml122.5,5+TSG (3)'!$E$64)</c:f>
              <c:numCache>
                <c:formatCode>General</c:formatCode>
                <c:ptCount val="4"/>
                <c:pt idx="0">
                  <c:v>100</c:v>
                </c:pt>
                <c:pt idx="1">
                  <c:v>100</c:v>
                </c:pt>
                <c:pt idx="2">
                  <c:v>100</c:v>
                </c:pt>
                <c:pt idx="3">
                  <c:v>100</c:v>
                </c:pt>
              </c:numCache>
            </c:numRef>
          </c:val>
          <c:smooth val="0"/>
        </c:ser>
        <c:ser>
          <c:idx val="1"/>
          <c:order val="1"/>
          <c:spPr>
            <a:ln w="15875">
              <a:solidFill>
                <a:srgbClr val="00B0F0"/>
              </a:solidFill>
              <a:prstDash val="sysDash"/>
            </a:ln>
          </c:spPr>
          <c:marker>
            <c:symbol val="none"/>
          </c:marker>
          <c:errBars>
            <c:errDir val="y"/>
            <c:errBarType val="both"/>
            <c:errValType val="cust"/>
            <c:noEndCap val="0"/>
            <c:plus>
              <c:numRef>
                <c:f>('2%FBS0,aml122.5,5+TSG (3)'!$A$12,'2%FBS0,aml122.5,5+TSG (3)'!$F$20,'2%FBS0,aml122.5,5+TSG (3)'!$F$44,'2%FBS0,aml122.5,5+TSG (3)'!$F$65)</c:f>
                <c:numCache>
                  <c:formatCode>General</c:formatCode>
                  <c:ptCount val="4"/>
                  <c:pt idx="1">
                    <c:v>0.88137037131526275</c:v>
                  </c:pt>
                  <c:pt idx="2">
                    <c:v>7.6860427512855161</c:v>
                  </c:pt>
                  <c:pt idx="3">
                    <c:v>0.83603883447204674</c:v>
                  </c:pt>
                </c:numCache>
              </c:numRef>
            </c:plus>
            <c:minus>
              <c:numRef>
                <c:f>('2%FBS0,aml122.5,5+TSG (3)'!$A$12,'2%FBS0,aml122.5,5+TSG (3)'!$F$20,'2%FBS0,aml122.5,5+TSG (3)'!$F$44,'2%FBS0,aml122.5,5+TSG (3)'!$F$65)</c:f>
                <c:numCache>
                  <c:formatCode>General</c:formatCode>
                  <c:ptCount val="4"/>
                  <c:pt idx="1">
                    <c:v>0.88137037131526275</c:v>
                  </c:pt>
                  <c:pt idx="2">
                    <c:v>7.6860427512855161</c:v>
                  </c:pt>
                  <c:pt idx="3">
                    <c:v>0.83603883447204674</c:v>
                  </c:pt>
                </c:numCache>
              </c:numRef>
            </c:minus>
          </c:errBars>
          <c:cat>
            <c:numRef>
              <c:f>'2%FBS0,aml122.5,5+TSG (3)'!$T$55:$T$58</c:f>
              <c:numCache>
                <c:formatCode>General</c:formatCode>
                <c:ptCount val="4"/>
              </c:numCache>
            </c:numRef>
          </c:cat>
          <c:val>
            <c:numRef>
              <c:f>('2%FBS0,aml122.5,5+TSG (3)'!$A$9,'2%FBS0,aml122.5,5+TSG (3)'!$F$19,'2%FBS0,aml122.5,5+TSG (3)'!$F$43,'2%FBS0,aml122.5,5+TSG (3)'!$F$64)</c:f>
              <c:numCache>
                <c:formatCode>General</c:formatCode>
                <c:ptCount val="4"/>
                <c:pt idx="0">
                  <c:v>100</c:v>
                </c:pt>
                <c:pt idx="1">
                  <c:v>63.680113563851336</c:v>
                </c:pt>
                <c:pt idx="2">
                  <c:v>47.660025939894631</c:v>
                </c:pt>
                <c:pt idx="3">
                  <c:v>50.571838690236149</c:v>
                </c:pt>
              </c:numCache>
            </c:numRef>
          </c:val>
          <c:smooth val="0"/>
        </c:ser>
        <c:ser>
          <c:idx val="2"/>
          <c:order val="2"/>
          <c:spPr>
            <a:ln w="15875">
              <a:solidFill>
                <a:srgbClr val="4D0AF4"/>
              </a:solidFill>
              <a:prstDash val="dash"/>
            </a:ln>
          </c:spPr>
          <c:marker>
            <c:symbol val="none"/>
          </c:marker>
          <c:errBars>
            <c:errDir val="y"/>
            <c:errBarType val="both"/>
            <c:errValType val="cust"/>
            <c:noEndCap val="0"/>
            <c:plus>
              <c:numRef>
                <c:f>('2%FBS0,aml122.5,5+TSG (3)'!$A$19,'2%FBS0,aml122.5,5+TSG (3)'!$H$20,'2%FBS0,aml122.5,5+TSG (3)'!$H$44,'2%FBS0,aml122.5,5+TSG (3)'!$H$65)</c:f>
                <c:numCache>
                  <c:formatCode>General</c:formatCode>
                  <c:ptCount val="4"/>
                  <c:pt idx="1">
                    <c:v>1.0463523626618971</c:v>
                  </c:pt>
                  <c:pt idx="2">
                    <c:v>8.4112107698287453</c:v>
                  </c:pt>
                  <c:pt idx="3">
                    <c:v>1.768026896347217</c:v>
                  </c:pt>
                </c:numCache>
              </c:numRef>
            </c:plus>
            <c:minus>
              <c:numRef>
                <c:f>('2%FBS0,aml122.5,5+TSG (3)'!$A$15,'2%FBS0,aml122.5,5+TSG (3)'!$H$20,'2%FBS0,aml122.5,5+TSG (3)'!$H$44,'2%FBS0,aml122.5,5+TSG (3)'!$H$65)</c:f>
                <c:numCache>
                  <c:formatCode>General</c:formatCode>
                  <c:ptCount val="4"/>
                  <c:pt idx="1">
                    <c:v>1.0463523626618971</c:v>
                  </c:pt>
                  <c:pt idx="2">
                    <c:v>8.4112107698287453</c:v>
                  </c:pt>
                  <c:pt idx="3">
                    <c:v>1.768026896347217</c:v>
                  </c:pt>
                </c:numCache>
              </c:numRef>
            </c:minus>
          </c:errBars>
          <c:cat>
            <c:numRef>
              <c:f>'2%FBS0,aml122.5,5+TSG (3)'!$T$55:$T$58</c:f>
              <c:numCache>
                <c:formatCode>General</c:formatCode>
                <c:ptCount val="4"/>
              </c:numCache>
            </c:numRef>
          </c:cat>
          <c:val>
            <c:numRef>
              <c:f>('2%FBS0,aml122.5,5+TSG (3)'!$A$9,'2%FBS0,aml122.5,5+TSG (3)'!$H$19,'2%FBS0,aml122.5,5+TSG (3)'!$H$43,'2%FBS0,aml122.5,5+TSG (3)'!$H$64)</c:f>
              <c:numCache>
                <c:formatCode>General</c:formatCode>
                <c:ptCount val="4"/>
                <c:pt idx="0">
                  <c:v>100</c:v>
                </c:pt>
                <c:pt idx="1">
                  <c:v>62.498038372766153</c:v>
                </c:pt>
                <c:pt idx="2">
                  <c:v>42.526516859290851</c:v>
                </c:pt>
                <c:pt idx="3">
                  <c:v>43.671602390491593</c:v>
                </c:pt>
              </c:numCache>
            </c:numRef>
          </c:val>
          <c:smooth val="0"/>
        </c:ser>
        <c:ser>
          <c:idx val="3"/>
          <c:order val="3"/>
          <c:spPr>
            <a:ln w="15875">
              <a:solidFill>
                <a:srgbClr val="00B0F0"/>
              </a:solidFill>
              <a:prstDash val="solid"/>
            </a:ln>
          </c:spPr>
          <c:marker>
            <c:symbol val="none"/>
          </c:marker>
          <c:errBars>
            <c:errDir val="y"/>
            <c:errBarType val="both"/>
            <c:errValType val="cust"/>
            <c:noEndCap val="0"/>
            <c:plus>
              <c:numLit>
                <c:formatCode>General</c:formatCode>
                <c:ptCount val="1"/>
                <c:pt idx="0">
                  <c:v>1</c:v>
                </c:pt>
              </c:numLit>
            </c:plus>
            <c:minus>
              <c:numLit>
                <c:formatCode>General</c:formatCode>
                <c:ptCount val="1"/>
                <c:pt idx="0">
                  <c:v>1</c:v>
                </c:pt>
              </c:numLit>
            </c:minus>
          </c:errBars>
          <c:cat>
            <c:numRef>
              <c:f>'2%FBS0,aml122.5,5+TSG (3)'!$T$55:$T$58</c:f>
              <c:numCache>
                <c:formatCode>General</c:formatCode>
                <c:ptCount val="4"/>
              </c:numCache>
            </c:numRef>
          </c:cat>
          <c:val>
            <c:numRef>
              <c:f>('2%FBS0,aml122.5,5+TSG (3)'!$A$9,'2%FBS0,aml122.5,5+TSG (3)'!$F$19,'2%FBS0,aml122.5,5+TSG (3)'!$M$43,'2%FBS0,aml122.5,5+TSG (3)'!$M$64)</c:f>
              <c:numCache>
                <c:formatCode>General</c:formatCode>
                <c:ptCount val="4"/>
                <c:pt idx="0">
                  <c:v>100</c:v>
                </c:pt>
                <c:pt idx="1">
                  <c:v>63.680113563851336</c:v>
                </c:pt>
                <c:pt idx="2">
                  <c:v>58.904959314966398</c:v>
                </c:pt>
                <c:pt idx="3">
                  <c:v>58.975946288803257</c:v>
                </c:pt>
              </c:numCache>
            </c:numRef>
          </c:val>
          <c:smooth val="0"/>
        </c:ser>
        <c:ser>
          <c:idx val="4"/>
          <c:order val="4"/>
          <c:spPr>
            <a:ln w="15875">
              <a:solidFill>
                <a:srgbClr val="4D0AF4"/>
              </a:solidFill>
              <a:prstDash val="solid"/>
            </a:ln>
          </c:spPr>
          <c:marker>
            <c:symbol val="none"/>
          </c:marker>
          <c:errBars>
            <c:errDir val="y"/>
            <c:errBarType val="both"/>
            <c:errValType val="cust"/>
            <c:noEndCap val="0"/>
            <c:plus>
              <c:numRef>
                <c:f>('2%FBS0,aml122.5,5+TSG (3)'!$A$13,'2%FBS0,aml122.5,5+TSG (3)'!$H$20,'2%FBS0,aml122.5,5+TSG (3)'!$O$44,'2%FBS0,aml122.5,5+TSG (3)'!$O$65)</c:f>
                <c:numCache>
                  <c:formatCode>General</c:formatCode>
                  <c:ptCount val="4"/>
                  <c:pt idx="1">
                    <c:v>1.0463523626618971</c:v>
                  </c:pt>
                  <c:pt idx="2">
                    <c:v>0.95373277990908667</c:v>
                  </c:pt>
                  <c:pt idx="3">
                    <c:v>1.9060592918880601</c:v>
                  </c:pt>
                </c:numCache>
              </c:numRef>
            </c:plus>
            <c:minus>
              <c:numRef>
                <c:f>('2%FBS0,aml122.5,5+TSG (3)'!$A$13,'2%FBS0,aml122.5,5+TSG (3)'!$H$20,'2%FBS0,aml122.5,5+TSG (3)'!$O$44,'2%FBS0,aml122.5,5+TSG (3)'!$O$65)</c:f>
                <c:numCache>
                  <c:formatCode>General</c:formatCode>
                  <c:ptCount val="4"/>
                  <c:pt idx="1">
                    <c:v>1.0463523626618971</c:v>
                  </c:pt>
                  <c:pt idx="2">
                    <c:v>0.95373277990908667</c:v>
                  </c:pt>
                  <c:pt idx="3">
                    <c:v>1.9060592918880601</c:v>
                  </c:pt>
                </c:numCache>
              </c:numRef>
            </c:minus>
          </c:errBars>
          <c:cat>
            <c:numRef>
              <c:f>'2%FBS0,aml122.5,5+TSG (3)'!$T$55:$T$58</c:f>
              <c:numCache>
                <c:formatCode>General</c:formatCode>
                <c:ptCount val="4"/>
              </c:numCache>
            </c:numRef>
          </c:cat>
          <c:val>
            <c:numRef>
              <c:f>('2%FBS0,aml122.5,5+TSG (3)'!$A$9,'2%FBS0,aml122.5,5+TSG (3)'!$H$19,'2%FBS0,aml122.5,5+TSG (3)'!$O$43,'2%FBS0,aml122.5,5+TSG (3)'!$O$64)</c:f>
              <c:numCache>
                <c:formatCode>General</c:formatCode>
                <c:ptCount val="4"/>
                <c:pt idx="0">
                  <c:v>100</c:v>
                </c:pt>
                <c:pt idx="1">
                  <c:v>62.498038372766153</c:v>
                </c:pt>
                <c:pt idx="2">
                  <c:v>54.411630557974725</c:v>
                </c:pt>
                <c:pt idx="3">
                  <c:v>55.804525685906796</c:v>
                </c:pt>
              </c:numCache>
            </c:numRef>
          </c:val>
          <c:smooth val="0"/>
        </c:ser>
        <c:dLbls>
          <c:showLegendKey val="0"/>
          <c:showVal val="0"/>
          <c:showCatName val="0"/>
          <c:showSerName val="0"/>
          <c:showPercent val="0"/>
          <c:showBubbleSize val="0"/>
        </c:dLbls>
        <c:smooth val="0"/>
        <c:axId val="284371256"/>
        <c:axId val="306510384"/>
      </c:lineChart>
      <c:catAx>
        <c:axId val="284371256"/>
        <c:scaling>
          <c:orientation val="minMax"/>
        </c:scaling>
        <c:delete val="0"/>
        <c:axPos val="b"/>
        <c:numFmt formatCode="General" sourceLinked="1"/>
        <c:majorTickMark val="out"/>
        <c:minorTickMark val="none"/>
        <c:tickLblPos val="nextTo"/>
        <c:crossAx val="306510384"/>
        <c:crosses val="autoZero"/>
        <c:auto val="1"/>
        <c:lblAlgn val="ctr"/>
        <c:lblOffset val="100"/>
        <c:noMultiLvlLbl val="0"/>
      </c:catAx>
      <c:valAx>
        <c:axId val="306510384"/>
        <c:scaling>
          <c:orientation val="minMax"/>
        </c:scaling>
        <c:delete val="0"/>
        <c:axPos val="l"/>
        <c:numFmt formatCode="General" sourceLinked="1"/>
        <c:majorTickMark val="out"/>
        <c:minorTickMark val="none"/>
        <c:tickLblPos val="nextTo"/>
        <c:txPr>
          <a:bodyPr/>
          <a:lstStyle/>
          <a:p>
            <a:pPr>
              <a:defRPr sz="1200">
                <a:latin typeface="Arial Unicode MS" pitchFamily="50" charset="-127"/>
                <a:ea typeface="Arial Unicode MS" pitchFamily="50" charset="-127"/>
                <a:cs typeface="Arial Unicode MS" pitchFamily="50" charset="-127"/>
              </a:defRPr>
            </a:pPr>
            <a:endParaRPr lang="en-US"/>
          </a:p>
        </c:txPr>
        <c:crossAx val="284371256"/>
        <c:crosses val="autoZero"/>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58444444444693"/>
          <c:y val="7.6243749999999985E-2"/>
          <c:w val="0.71080444444445134"/>
          <c:h val="0.8465270833333336"/>
        </c:manualLayout>
      </c:layout>
      <c:barChart>
        <c:barDir val="col"/>
        <c:grouping val="clustered"/>
        <c:varyColors val="0"/>
        <c:ser>
          <c:idx val="0"/>
          <c:order val="0"/>
          <c:tx>
            <c:strRef>
              <c:f>'MR (4)'!$B$12:$B$15</c:f>
              <c:strCache>
                <c:ptCount val="1"/>
                <c:pt idx="0">
                  <c:v>Normal CCl4 CCl4+3D IP.EF.M</c:v>
                </c:pt>
              </c:strCache>
            </c:strRef>
          </c:tx>
          <c:spPr>
            <a:ln>
              <a:solidFill>
                <a:schemeClr val="tx1"/>
              </a:solidFill>
            </a:ln>
          </c:spPr>
          <c:invertIfNegative val="0"/>
          <c:dPt>
            <c:idx val="0"/>
            <c:invertIfNegative val="0"/>
            <c:bubble3D val="0"/>
            <c:spPr>
              <a:solidFill>
                <a:schemeClr val="bg1"/>
              </a:solidFill>
              <a:ln>
                <a:solidFill>
                  <a:schemeClr val="tx1"/>
                </a:solidFill>
              </a:ln>
            </c:spPr>
          </c:dPt>
          <c:dPt>
            <c:idx val="1"/>
            <c:invertIfNegative val="0"/>
            <c:bubble3D val="0"/>
            <c:spPr>
              <a:solidFill>
                <a:schemeClr val="tx1"/>
              </a:solidFill>
              <a:ln>
                <a:solidFill>
                  <a:schemeClr val="tx1"/>
                </a:solidFill>
              </a:ln>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schemeClr val="tx1"/>
                </a:solidFill>
              </a:ln>
            </c:spPr>
          </c:dPt>
          <c:errBars>
            <c:errBarType val="both"/>
            <c:errValType val="cust"/>
            <c:noEndCap val="0"/>
            <c:plus>
              <c:numRef>
                <c:f>('MR (4)'!$C$8,'MR (4)'!$L$8,'MR (4)'!$P$8,'MR (4)'!$U$8)</c:f>
                <c:numCache>
                  <c:formatCode>General</c:formatCode>
                  <c:ptCount val="4"/>
                  <c:pt idx="0">
                    <c:v>2.5292059749108427E-2</c:v>
                  </c:pt>
                  <c:pt idx="1">
                    <c:v>5.6290245865440694E-2</c:v>
                  </c:pt>
                  <c:pt idx="2">
                    <c:v>8.6095495119188611E-2</c:v>
                  </c:pt>
                  <c:pt idx="3">
                    <c:v>4.2278611611840912E-2</c:v>
                  </c:pt>
                </c:numCache>
              </c:numRef>
            </c:plus>
            <c:minus>
              <c:numRef>
                <c:f>('MR (4)'!$C$8,'MR (4)'!$L$8,'MR (4)'!$P$8,'MR (4)'!$U$8)</c:f>
                <c:numCache>
                  <c:formatCode>General</c:formatCode>
                  <c:ptCount val="4"/>
                  <c:pt idx="0">
                    <c:v>2.5292059749108427E-2</c:v>
                  </c:pt>
                  <c:pt idx="1">
                    <c:v>5.6290245865440694E-2</c:v>
                  </c:pt>
                  <c:pt idx="2">
                    <c:v>8.6095495119188611E-2</c:v>
                  </c:pt>
                  <c:pt idx="3">
                    <c:v>4.2278611611840912E-2</c:v>
                  </c:pt>
                </c:numCache>
              </c:numRef>
            </c:minus>
          </c:errBars>
          <c:cat>
            <c:numRef>
              <c:f>'MR (4)'!$B$12:$B$15</c:f>
              <c:numCache>
                <c:formatCode>General</c:formatCode>
                <c:ptCount val="4"/>
              </c:numCache>
            </c:numRef>
          </c:cat>
          <c:val>
            <c:numRef>
              <c:f>('MR (4)'!$B$8,'MR (4)'!$K$8,'MR (4)'!$O$8,'MR (4)'!$T$8)</c:f>
              <c:numCache>
                <c:formatCode>General</c:formatCode>
                <c:ptCount val="4"/>
                <c:pt idx="0">
                  <c:v>1</c:v>
                </c:pt>
                <c:pt idx="1">
                  <c:v>0.83572943660712717</c:v>
                </c:pt>
                <c:pt idx="2">
                  <c:v>0.78765100568822788</c:v>
                </c:pt>
                <c:pt idx="3">
                  <c:v>0.95885655996173558</c:v>
                </c:pt>
              </c:numCache>
            </c:numRef>
          </c:val>
        </c:ser>
        <c:dLbls>
          <c:showLegendKey val="0"/>
          <c:showVal val="0"/>
          <c:showCatName val="0"/>
          <c:showSerName val="0"/>
          <c:showPercent val="0"/>
          <c:showBubbleSize val="0"/>
        </c:dLbls>
        <c:gapWidth val="150"/>
        <c:axId val="284372040"/>
        <c:axId val="284374784"/>
      </c:barChart>
      <c:catAx>
        <c:axId val="284372040"/>
        <c:scaling>
          <c:orientation val="minMax"/>
        </c:scaling>
        <c:delete val="0"/>
        <c:axPos val="b"/>
        <c:numFmt formatCode="General" sourceLinked="1"/>
        <c:majorTickMark val="out"/>
        <c:minorTickMark val="none"/>
        <c:tickLblPos val="nextTo"/>
        <c:txPr>
          <a:bodyPr/>
          <a:lstStyle/>
          <a:p>
            <a:pPr>
              <a:defRPr b="1"/>
            </a:pPr>
            <a:endParaRPr lang="en-US"/>
          </a:p>
        </c:txPr>
        <c:crossAx val="284374784"/>
        <c:crosses val="autoZero"/>
        <c:auto val="1"/>
        <c:lblAlgn val="ctr"/>
        <c:lblOffset val="100"/>
        <c:noMultiLvlLbl val="0"/>
      </c:catAx>
      <c:valAx>
        <c:axId val="284374784"/>
        <c:scaling>
          <c:orientation val="minMax"/>
        </c:scaling>
        <c:delete val="0"/>
        <c:axPos val="l"/>
        <c:numFmt formatCode="General" sourceLinked="1"/>
        <c:majorTickMark val="out"/>
        <c:minorTickMark val="none"/>
        <c:tickLblPos val="nextTo"/>
        <c:txPr>
          <a:bodyPr/>
          <a:lstStyle/>
          <a:p>
            <a:pPr>
              <a:defRPr sz="700">
                <a:latin typeface="Arial Unicode MS" pitchFamily="50" charset="-127"/>
                <a:ea typeface="Arial Unicode MS" pitchFamily="50" charset="-127"/>
                <a:cs typeface="Arial Unicode MS" pitchFamily="50" charset="-127"/>
              </a:defRPr>
            </a:pPr>
            <a:endParaRPr lang="en-US"/>
          </a:p>
        </c:txPr>
        <c:crossAx val="284372040"/>
        <c:crosses val="autoZero"/>
        <c:crossBetween val="between"/>
        <c:majorUnit val="0.4"/>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24620644002518438"/>
          <c:y val="5.8643023792431553E-2"/>
          <c:w val="0.75379355997482278"/>
          <c:h val="0.86757501367382295"/>
        </c:manualLayout>
      </c:layout>
      <c:barChart>
        <c:barDir val="col"/>
        <c:grouping val="clustered"/>
        <c:varyColors val="0"/>
        <c:ser>
          <c:idx val="0"/>
          <c:order val="0"/>
          <c:tx>
            <c:strRef>
              <c:f>G6PD!$A$75</c:f>
              <c:strCache>
                <c:ptCount val="1"/>
              </c:strCache>
            </c:strRef>
          </c:tx>
          <c:spPr>
            <a:ln>
              <a:solidFill>
                <a:schemeClr val="tx1"/>
              </a:solidFill>
            </a:ln>
          </c:spPr>
          <c:invertIfNegative val="0"/>
          <c:dPt>
            <c:idx val="0"/>
            <c:invertIfNegative val="0"/>
            <c:bubble3D val="0"/>
            <c:spPr>
              <a:solidFill>
                <a:schemeClr val="bg1"/>
              </a:solidFill>
              <a:ln>
                <a:solidFill>
                  <a:schemeClr val="tx1"/>
                </a:solidFill>
              </a:ln>
            </c:spPr>
          </c:dPt>
          <c:dPt>
            <c:idx val="1"/>
            <c:invertIfNegative val="0"/>
            <c:bubble3D val="0"/>
            <c:spPr>
              <a:solidFill>
                <a:schemeClr val="tx1"/>
              </a:solidFill>
              <a:ln>
                <a:solidFill>
                  <a:schemeClr val="tx1"/>
                </a:solidFill>
              </a:ln>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schemeClr val="tx1"/>
                </a:solidFill>
              </a:ln>
            </c:spPr>
          </c:dPt>
          <c:errBars>
            <c:errBarType val="both"/>
            <c:errValType val="cust"/>
            <c:noEndCap val="0"/>
            <c:plus>
              <c:numRef>
                <c:f>(G6PD!$I$50,G6PD!$I$56,G6PD!$I$62,G6PD!$I$68)</c:f>
                <c:numCache>
                  <c:formatCode>General</c:formatCode>
                  <c:ptCount val="4"/>
                  <c:pt idx="0">
                    <c:v>5.9112382290146197E-2</c:v>
                  </c:pt>
                  <c:pt idx="1">
                    <c:v>0.12989162109577987</c:v>
                  </c:pt>
                  <c:pt idx="2">
                    <c:v>0.14277619058872612</c:v>
                  </c:pt>
                  <c:pt idx="3">
                    <c:v>1.9776471807007173E-2</c:v>
                  </c:pt>
                </c:numCache>
              </c:numRef>
            </c:plus>
            <c:minus>
              <c:numRef>
                <c:f>(G6PD!$I$50,G6PD!$I$56,G6PD!$I$62,G6PD!$I$68)</c:f>
                <c:numCache>
                  <c:formatCode>General</c:formatCode>
                  <c:ptCount val="4"/>
                  <c:pt idx="0">
                    <c:v>5.9112382290146197E-2</c:v>
                  </c:pt>
                  <c:pt idx="1">
                    <c:v>0.12989162109577987</c:v>
                  </c:pt>
                  <c:pt idx="2">
                    <c:v>0.14277619058872612</c:v>
                  </c:pt>
                  <c:pt idx="3">
                    <c:v>1.9776471807007173E-2</c:v>
                  </c:pt>
                </c:numCache>
              </c:numRef>
            </c:minus>
          </c:errBars>
          <c:cat>
            <c:numRef>
              <c:f>fibrotic!$A$56:$A$59</c:f>
              <c:numCache>
                <c:formatCode>General</c:formatCode>
                <c:ptCount val="4"/>
              </c:numCache>
            </c:numRef>
          </c:cat>
          <c:val>
            <c:numRef>
              <c:f>(G6PD!$H$50,G6PD!$H$56,G6PD!$H$62,G6PD!$H$68)</c:f>
              <c:numCache>
                <c:formatCode>0.000000000000000_ </c:formatCode>
                <c:ptCount val="4"/>
                <c:pt idx="0">
                  <c:v>1.0014616851616733</c:v>
                </c:pt>
                <c:pt idx="1">
                  <c:v>0.50420646789394385</c:v>
                </c:pt>
                <c:pt idx="2">
                  <c:v>0.67051424319325825</c:v>
                </c:pt>
                <c:pt idx="3">
                  <c:v>0.93105081043868465</c:v>
                </c:pt>
              </c:numCache>
            </c:numRef>
          </c:val>
        </c:ser>
        <c:dLbls>
          <c:showLegendKey val="0"/>
          <c:showVal val="0"/>
          <c:showCatName val="0"/>
          <c:showSerName val="0"/>
          <c:showPercent val="0"/>
          <c:showBubbleSize val="0"/>
        </c:dLbls>
        <c:gapWidth val="150"/>
        <c:axId val="284374392"/>
        <c:axId val="284370080"/>
      </c:barChart>
      <c:catAx>
        <c:axId val="284374392"/>
        <c:scaling>
          <c:orientation val="minMax"/>
        </c:scaling>
        <c:delete val="0"/>
        <c:axPos val="b"/>
        <c:numFmt formatCode="General" sourceLinked="1"/>
        <c:majorTickMark val="out"/>
        <c:minorTickMark val="none"/>
        <c:tickLblPos val="nextTo"/>
        <c:crossAx val="284370080"/>
        <c:crosses val="autoZero"/>
        <c:auto val="1"/>
        <c:lblAlgn val="ctr"/>
        <c:lblOffset val="100"/>
        <c:noMultiLvlLbl val="0"/>
      </c:catAx>
      <c:valAx>
        <c:axId val="284370080"/>
        <c:scaling>
          <c:orientation val="minMax"/>
          <c:max val="1.5"/>
          <c:min val="0"/>
        </c:scaling>
        <c:delete val="0"/>
        <c:axPos val="l"/>
        <c:numFmt formatCode="#,##0.0_);\(#,##0.0\)" sourceLinked="0"/>
        <c:majorTickMark val="out"/>
        <c:minorTickMark val="none"/>
        <c:tickLblPos val="nextTo"/>
        <c:txPr>
          <a:bodyPr/>
          <a:lstStyle/>
          <a:p>
            <a:pPr>
              <a:defRPr sz="700">
                <a:latin typeface="Arial Unicode MS" pitchFamily="50" charset="-127"/>
                <a:ea typeface="Arial Unicode MS" pitchFamily="50" charset="-127"/>
                <a:cs typeface="Arial Unicode MS" pitchFamily="50" charset="-127"/>
              </a:defRPr>
            </a:pPr>
            <a:endParaRPr lang="en-US"/>
          </a:p>
        </c:txPr>
        <c:crossAx val="284374392"/>
        <c:crosses val="autoZero"/>
        <c:crossBetween val="between"/>
        <c:majorUnit val="0.5"/>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layout/>
      <c:overlay val="0"/>
    </c:title>
    <c:autoTitleDeleted val="0"/>
    <c:plotArea>
      <c:layout>
        <c:manualLayout>
          <c:layoutTarget val="inner"/>
          <c:xMode val="edge"/>
          <c:yMode val="edge"/>
          <c:x val="0.23498277969114542"/>
          <c:y val="7.6243749999999985E-2"/>
          <c:w val="0.68741473169647815"/>
          <c:h val="0.8465270833333336"/>
        </c:manualLayout>
      </c:layout>
      <c:barChart>
        <c:barDir val="col"/>
        <c:grouping val="clustered"/>
        <c:varyColors val="0"/>
        <c:ser>
          <c:idx val="0"/>
          <c:order val="0"/>
          <c:tx>
            <c:strRef>
              <c:f>'ast (3)'!$C$6:$N$6</c:f>
              <c:strCache>
                <c:ptCount val="1"/>
              </c:strCache>
            </c:strRef>
          </c:tx>
          <c:spPr>
            <a:ln>
              <a:solidFill>
                <a:prstClr val="black"/>
              </a:solidFill>
            </a:ln>
          </c:spPr>
          <c:invertIfNegative val="0"/>
          <c:dPt>
            <c:idx val="0"/>
            <c:invertIfNegative val="0"/>
            <c:bubble3D val="0"/>
            <c:spPr>
              <a:solidFill>
                <a:schemeClr val="bg1"/>
              </a:solidFill>
              <a:ln>
                <a:solidFill>
                  <a:prstClr val="black"/>
                </a:solidFill>
              </a:ln>
            </c:spPr>
          </c:dPt>
          <c:dPt>
            <c:idx val="1"/>
            <c:invertIfNegative val="0"/>
            <c:bubble3D val="0"/>
            <c:spPr>
              <a:solidFill>
                <a:schemeClr val="tx1"/>
              </a:solidFill>
              <a:ln>
                <a:solidFill>
                  <a:prstClr val="black"/>
                </a:solidFill>
              </a:ln>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prstClr val="black"/>
                </a:solidFill>
              </a:ln>
            </c:spPr>
          </c:dPt>
          <c:errBars>
            <c:errBarType val="both"/>
            <c:errValType val="cust"/>
            <c:noEndCap val="0"/>
            <c:plus>
              <c:numRef>
                <c:f>('ast (3)'!$D$13,'ast (3)'!$K$13,'ast (3)'!$O$13,'ast (3)'!$T$13)</c:f>
                <c:numCache>
                  <c:formatCode>General</c:formatCode>
                  <c:ptCount val="4"/>
                  <c:pt idx="0">
                    <c:v>3.0945974428563696</c:v>
                  </c:pt>
                  <c:pt idx="1">
                    <c:v>3.0945974428563696</c:v>
                  </c:pt>
                  <c:pt idx="2">
                    <c:v>4.7941297437598624</c:v>
                  </c:pt>
                  <c:pt idx="3">
                    <c:v>15.033502142437181</c:v>
                  </c:pt>
                </c:numCache>
              </c:numRef>
            </c:plus>
            <c:minus>
              <c:numRef>
                <c:f>('ast (3)'!$D$13,'ast (3)'!$K$13,'ast (3)'!$O$13,'ast (3)'!$T$13)</c:f>
                <c:numCache>
                  <c:formatCode>General</c:formatCode>
                  <c:ptCount val="4"/>
                  <c:pt idx="0">
                    <c:v>3.0945974428563696</c:v>
                  </c:pt>
                  <c:pt idx="1">
                    <c:v>3.0945974428563696</c:v>
                  </c:pt>
                  <c:pt idx="2">
                    <c:v>4.7941297437598624</c:v>
                  </c:pt>
                  <c:pt idx="3">
                    <c:v>15.033502142437181</c:v>
                  </c:pt>
                </c:numCache>
              </c:numRef>
            </c:minus>
          </c:errBars>
          <c:cat>
            <c:numRef>
              <c:f>'ast (3)'!$B$1:$B$6</c:f>
              <c:numCache>
                <c:formatCode>General</c:formatCode>
                <c:ptCount val="6"/>
              </c:numCache>
            </c:numRef>
          </c:cat>
          <c:val>
            <c:numRef>
              <c:f>('ast (3)'!$C$13,'ast (3)'!$J$13,'ast (3)'!$N$13,'ast (3)'!$S$13)</c:f>
              <c:numCache>
                <c:formatCode>General</c:formatCode>
                <c:ptCount val="4"/>
                <c:pt idx="0">
                  <c:v>33.946666666665905</c:v>
                </c:pt>
                <c:pt idx="1">
                  <c:v>104.52000000000011</c:v>
                </c:pt>
                <c:pt idx="2">
                  <c:v>94.335999999999785</c:v>
                </c:pt>
                <c:pt idx="3">
                  <c:v>73.253333333333359</c:v>
                </c:pt>
              </c:numCache>
            </c:numRef>
          </c:val>
        </c:ser>
        <c:dLbls>
          <c:showLegendKey val="0"/>
          <c:showVal val="0"/>
          <c:showCatName val="0"/>
          <c:showSerName val="0"/>
          <c:showPercent val="0"/>
          <c:showBubbleSize val="0"/>
        </c:dLbls>
        <c:gapWidth val="150"/>
        <c:axId val="284369296"/>
        <c:axId val="284376352"/>
      </c:barChart>
      <c:catAx>
        <c:axId val="284369296"/>
        <c:scaling>
          <c:orientation val="minMax"/>
        </c:scaling>
        <c:delete val="0"/>
        <c:axPos val="b"/>
        <c:numFmt formatCode="General" sourceLinked="1"/>
        <c:majorTickMark val="out"/>
        <c:minorTickMark val="none"/>
        <c:tickLblPos val="nextTo"/>
        <c:crossAx val="284376352"/>
        <c:crosses val="autoZero"/>
        <c:auto val="1"/>
        <c:lblAlgn val="ctr"/>
        <c:lblOffset val="100"/>
        <c:noMultiLvlLbl val="0"/>
      </c:catAx>
      <c:valAx>
        <c:axId val="284376352"/>
        <c:scaling>
          <c:orientation val="minMax"/>
        </c:scaling>
        <c:delete val="0"/>
        <c:axPos val="l"/>
        <c:numFmt formatCode="General" sourceLinked="1"/>
        <c:majorTickMark val="out"/>
        <c:minorTickMark val="none"/>
        <c:tickLblPos val="nextTo"/>
        <c:txPr>
          <a:bodyPr/>
          <a:lstStyle/>
          <a:p>
            <a:pPr>
              <a:defRPr sz="700">
                <a:latin typeface="Arial Unicode MS" pitchFamily="50" charset="-127"/>
                <a:ea typeface="Arial Unicode MS" pitchFamily="50" charset="-127"/>
                <a:cs typeface="Arial Unicode MS" pitchFamily="50" charset="-127"/>
              </a:defRPr>
            </a:pPr>
            <a:endParaRPr lang="en-US"/>
          </a:p>
        </c:txPr>
        <c:crossAx val="284369296"/>
        <c:crosses val="autoZero"/>
        <c:crossBetween val="between"/>
        <c:majorUnit val="40"/>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0.23500888888888891"/>
          <c:y val="7.6243749999999985E-2"/>
          <c:w val="0.68738000000000354"/>
          <c:h val="0.8465270833333336"/>
        </c:manualLayout>
      </c:layout>
      <c:barChart>
        <c:barDir val="col"/>
        <c:grouping val="clustered"/>
        <c:varyColors val="0"/>
        <c:ser>
          <c:idx val="0"/>
          <c:order val="0"/>
          <c:spPr>
            <a:ln>
              <a:solidFill>
                <a:prstClr val="black"/>
              </a:solidFill>
            </a:ln>
          </c:spPr>
          <c:invertIfNegative val="0"/>
          <c:dPt>
            <c:idx val="0"/>
            <c:invertIfNegative val="0"/>
            <c:bubble3D val="0"/>
            <c:spPr>
              <a:solidFill>
                <a:schemeClr val="bg1"/>
              </a:solidFill>
              <a:ln>
                <a:solidFill>
                  <a:prstClr val="black"/>
                </a:solidFill>
              </a:ln>
            </c:spPr>
          </c:dPt>
          <c:dPt>
            <c:idx val="1"/>
            <c:invertIfNegative val="0"/>
            <c:bubble3D val="0"/>
            <c:spPr>
              <a:solidFill>
                <a:schemeClr val="tx1"/>
              </a:solidFill>
              <a:ln>
                <a:solidFill>
                  <a:prstClr val="black"/>
                </a:solidFill>
              </a:ln>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prstClr val="black"/>
                </a:solidFill>
              </a:ln>
            </c:spPr>
          </c:dPt>
          <c:errBars>
            <c:errBarType val="both"/>
            <c:errValType val="cust"/>
            <c:noEndCap val="0"/>
            <c:plus>
              <c:numRef>
                <c:f>('ast (3)'!$D$22,'ast (3)'!$K$22,'ast (3)'!$O$22,'ast (3)'!$T$22)</c:f>
                <c:numCache>
                  <c:formatCode>General</c:formatCode>
                  <c:ptCount val="4"/>
                  <c:pt idx="0">
                    <c:v>1.7402597402598179</c:v>
                  </c:pt>
                  <c:pt idx="1">
                    <c:v>7.2341742522900345</c:v>
                  </c:pt>
                  <c:pt idx="2">
                    <c:v>8.5954798336441876</c:v>
                  </c:pt>
                  <c:pt idx="3">
                    <c:v>6.2772509299571517</c:v>
                  </c:pt>
                </c:numCache>
              </c:numRef>
            </c:plus>
            <c:minus>
              <c:numRef>
                <c:f>('ast (3)'!$D$22,'ast (3)'!$K$22,'ast (3)'!$O$22,'ast (3)'!$T$22)</c:f>
                <c:numCache>
                  <c:formatCode>General</c:formatCode>
                  <c:ptCount val="4"/>
                  <c:pt idx="0">
                    <c:v>1.7402597402598179</c:v>
                  </c:pt>
                  <c:pt idx="1">
                    <c:v>7.2341742522900345</c:v>
                  </c:pt>
                  <c:pt idx="2">
                    <c:v>8.5954798336441876</c:v>
                  </c:pt>
                  <c:pt idx="3">
                    <c:v>6.2772509299571517</c:v>
                  </c:pt>
                </c:numCache>
              </c:numRef>
            </c:minus>
          </c:errBars>
          <c:cat>
            <c:numRef>
              <c:f>'ast (3)'!$A$24:$H$24</c:f>
              <c:numCache>
                <c:formatCode>General</c:formatCode>
                <c:ptCount val="8"/>
              </c:numCache>
            </c:numRef>
          </c:cat>
          <c:val>
            <c:numRef>
              <c:f>('ast (3)'!$C$22,'ast (3)'!$J$22,'ast (3)'!$N$22,'ast (3)'!$S$22)</c:f>
              <c:numCache>
                <c:formatCode>General</c:formatCode>
                <c:ptCount val="4"/>
                <c:pt idx="0">
                  <c:v>31.32467532467529</c:v>
                </c:pt>
                <c:pt idx="1">
                  <c:v>95.727272727272606</c:v>
                </c:pt>
                <c:pt idx="2">
                  <c:v>85.090909090909037</c:v>
                </c:pt>
                <c:pt idx="3">
                  <c:v>65.844155844155793</c:v>
                </c:pt>
              </c:numCache>
            </c:numRef>
          </c:val>
        </c:ser>
        <c:dLbls>
          <c:showLegendKey val="0"/>
          <c:showVal val="0"/>
          <c:showCatName val="0"/>
          <c:showSerName val="0"/>
          <c:showPercent val="0"/>
          <c:showBubbleSize val="0"/>
        </c:dLbls>
        <c:gapWidth val="150"/>
        <c:axId val="284368904"/>
        <c:axId val="284375568"/>
      </c:barChart>
      <c:catAx>
        <c:axId val="284368904"/>
        <c:scaling>
          <c:orientation val="minMax"/>
        </c:scaling>
        <c:delete val="0"/>
        <c:axPos val="b"/>
        <c:numFmt formatCode="General" sourceLinked="1"/>
        <c:majorTickMark val="out"/>
        <c:minorTickMark val="none"/>
        <c:tickLblPos val="nextTo"/>
        <c:crossAx val="284375568"/>
        <c:crosses val="autoZero"/>
        <c:auto val="1"/>
        <c:lblAlgn val="ctr"/>
        <c:lblOffset val="100"/>
        <c:noMultiLvlLbl val="0"/>
      </c:catAx>
      <c:valAx>
        <c:axId val="284375568"/>
        <c:scaling>
          <c:orientation val="minMax"/>
        </c:scaling>
        <c:delete val="0"/>
        <c:axPos val="l"/>
        <c:numFmt formatCode="General" sourceLinked="1"/>
        <c:majorTickMark val="out"/>
        <c:minorTickMark val="none"/>
        <c:tickLblPos val="nextTo"/>
        <c:txPr>
          <a:bodyPr/>
          <a:lstStyle/>
          <a:p>
            <a:pPr>
              <a:defRPr sz="700">
                <a:latin typeface="Arial Unicode MS" pitchFamily="50" charset="-127"/>
                <a:ea typeface="Arial Unicode MS" pitchFamily="50" charset="-127"/>
                <a:cs typeface="Arial Unicode MS" pitchFamily="50" charset="-127"/>
              </a:defRPr>
            </a:pPr>
            <a:endParaRPr lang="en-US"/>
          </a:p>
        </c:txPr>
        <c:crossAx val="284368904"/>
        <c:crosses val="autoZero"/>
        <c:crossBetween val="between"/>
        <c:majorUnit val="40"/>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6264320987654321"/>
          <c:y val="6.7238588559806522E-2"/>
          <c:w val="0.83735679012345676"/>
          <c:h val="0.86465379393296538"/>
        </c:manualLayout>
      </c:layout>
      <c:barChart>
        <c:barDir val="col"/>
        <c:grouping val="clustered"/>
        <c:varyColors val="0"/>
        <c:ser>
          <c:idx val="0"/>
          <c:order val="0"/>
          <c:tx>
            <c:strRef>
              <c:f>'ki67'!$Q$29:$Q$32</c:f>
              <c:strCache>
                <c:ptCount val="1"/>
              </c:strCache>
            </c:strRef>
          </c:tx>
          <c:spPr>
            <a:solidFill>
              <a:schemeClr val="bg1"/>
            </a:solidFill>
            <a:ln>
              <a:solidFill>
                <a:schemeClr val="tx1"/>
              </a:solidFill>
            </a:ln>
          </c:spPr>
          <c:invertIfNegative val="0"/>
          <c:dPt>
            <c:idx val="1"/>
            <c:invertIfNegative val="0"/>
            <c:bubble3D val="0"/>
            <c:spPr>
              <a:solidFill>
                <a:schemeClr val="tx1"/>
              </a:solidFill>
              <a:ln>
                <a:solidFill>
                  <a:schemeClr val="tx1"/>
                </a:solidFill>
              </a:ln>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schemeClr val="tx1"/>
                </a:solidFill>
              </a:ln>
            </c:spPr>
          </c:dPt>
          <c:errBars>
            <c:errBarType val="both"/>
            <c:errValType val="cust"/>
            <c:noEndCap val="0"/>
            <c:plus>
              <c:numRef>
                <c:f>('ki67'!$S$3,'ki67'!$S$9,'ki67'!$S$15,'ki67'!$S$21)</c:f>
                <c:numCache>
                  <c:formatCode>General</c:formatCode>
                  <c:ptCount val="4"/>
                  <c:pt idx="0">
                    <c:v>0.24743582965269731</c:v>
                  </c:pt>
                  <c:pt idx="1">
                    <c:v>0.4364357804719845</c:v>
                  </c:pt>
                  <c:pt idx="2">
                    <c:v>0.29738085706659034</c:v>
                  </c:pt>
                  <c:pt idx="3">
                    <c:v>2.6585761623253092</c:v>
                  </c:pt>
                </c:numCache>
              </c:numRef>
            </c:plus>
            <c:minus>
              <c:numRef>
                <c:f>('ki67'!$S$3,'ki67'!$S$9,'ki67'!$S$15,'ki67'!$S$21)</c:f>
                <c:numCache>
                  <c:formatCode>General</c:formatCode>
                  <c:ptCount val="4"/>
                  <c:pt idx="0">
                    <c:v>0.24743582965269731</c:v>
                  </c:pt>
                  <c:pt idx="1">
                    <c:v>0.4364357804719845</c:v>
                  </c:pt>
                  <c:pt idx="2">
                    <c:v>0.29738085706659034</c:v>
                  </c:pt>
                  <c:pt idx="3">
                    <c:v>2.6585761623253092</c:v>
                  </c:pt>
                </c:numCache>
              </c:numRef>
            </c:minus>
          </c:errBars>
          <c:cat>
            <c:multiLvlStrRef>
              <c:f>(#REF!,#REF!)</c:f>
            </c:multiLvlStrRef>
          </c:cat>
          <c:val>
            <c:numRef>
              <c:f>('ki67'!$S$2,'ki67'!$S$8,'ki67'!$S$14,'ki67'!$S$20)</c:f>
              <c:numCache>
                <c:formatCode>General</c:formatCode>
                <c:ptCount val="4"/>
                <c:pt idx="0">
                  <c:v>1</c:v>
                </c:pt>
                <c:pt idx="1">
                  <c:v>1.2380952380952379</c:v>
                </c:pt>
                <c:pt idx="2">
                  <c:v>2.5238095238095237</c:v>
                </c:pt>
                <c:pt idx="3">
                  <c:v>12.523809523809524</c:v>
                </c:pt>
              </c:numCache>
            </c:numRef>
          </c:val>
        </c:ser>
        <c:dLbls>
          <c:showLegendKey val="0"/>
          <c:showVal val="0"/>
          <c:showCatName val="0"/>
          <c:showSerName val="0"/>
          <c:showPercent val="0"/>
          <c:showBubbleSize val="0"/>
        </c:dLbls>
        <c:gapWidth val="150"/>
        <c:axId val="284370864"/>
        <c:axId val="284371648"/>
      </c:barChart>
      <c:catAx>
        <c:axId val="284370864"/>
        <c:scaling>
          <c:orientation val="minMax"/>
        </c:scaling>
        <c:delete val="0"/>
        <c:axPos val="b"/>
        <c:numFmt formatCode="General" sourceLinked="1"/>
        <c:majorTickMark val="out"/>
        <c:minorTickMark val="none"/>
        <c:tickLblPos val="nextTo"/>
        <c:crossAx val="284371648"/>
        <c:crosses val="autoZero"/>
        <c:auto val="1"/>
        <c:lblAlgn val="ctr"/>
        <c:lblOffset val="100"/>
        <c:noMultiLvlLbl val="0"/>
      </c:catAx>
      <c:valAx>
        <c:axId val="284371648"/>
        <c:scaling>
          <c:orientation val="minMax"/>
        </c:scaling>
        <c:delete val="0"/>
        <c:axPos val="l"/>
        <c:numFmt formatCode="General" sourceLinked="1"/>
        <c:majorTickMark val="out"/>
        <c:minorTickMark val="none"/>
        <c:tickLblPos val="nextTo"/>
        <c:txPr>
          <a:bodyPr/>
          <a:lstStyle/>
          <a:p>
            <a:pPr>
              <a:defRPr sz="900">
                <a:latin typeface="Arial Unicode MS" pitchFamily="50" charset="-127"/>
                <a:ea typeface="Arial Unicode MS" pitchFamily="50" charset="-127"/>
                <a:cs typeface="Arial Unicode MS" pitchFamily="50" charset="-127"/>
              </a:defRPr>
            </a:pPr>
            <a:endParaRPr lang="en-US"/>
          </a:p>
        </c:txPr>
        <c:crossAx val="284370864"/>
        <c:crosses val="autoZero"/>
        <c:crossBetween val="between"/>
        <c:majorUnit val="10"/>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06944444444602"/>
          <c:y val="7.6243749999999985E-2"/>
          <c:w val="0.76793055555555956"/>
          <c:h val="0.8465270833333336"/>
        </c:manualLayout>
      </c:layout>
      <c:barChart>
        <c:barDir val="col"/>
        <c:grouping val="clustered"/>
        <c:varyColors val="0"/>
        <c:ser>
          <c:idx val="0"/>
          <c:order val="0"/>
          <c:tx>
            <c:strRef>
              <c:f>Inflamm!$A$62:$A$65</c:f>
              <c:strCache>
                <c:ptCount val="1"/>
                <c:pt idx="0">
                  <c:v>TSG6-5 TSG6-6</c:v>
                </c:pt>
              </c:strCache>
            </c:strRef>
          </c:tx>
          <c:spPr>
            <a:ln>
              <a:solidFill>
                <a:prstClr val="black"/>
              </a:solidFill>
            </a:ln>
          </c:spPr>
          <c:invertIfNegative val="0"/>
          <c:dPt>
            <c:idx val="0"/>
            <c:invertIfNegative val="0"/>
            <c:bubble3D val="0"/>
            <c:spPr>
              <a:solidFill>
                <a:schemeClr val="bg1"/>
              </a:solidFill>
              <a:ln>
                <a:solidFill>
                  <a:prstClr val="black"/>
                </a:solidFill>
              </a:ln>
            </c:spPr>
          </c:dPt>
          <c:dPt>
            <c:idx val="1"/>
            <c:invertIfNegative val="0"/>
            <c:bubble3D val="0"/>
            <c:spPr>
              <a:solidFill>
                <a:schemeClr val="tx1"/>
              </a:solidFill>
              <a:ln>
                <a:solidFill>
                  <a:prstClr val="black"/>
                </a:solidFill>
              </a:ln>
            </c:spPr>
          </c:dPt>
          <c:dPt>
            <c:idx val="2"/>
            <c:invertIfNegative val="0"/>
            <c:bubble3D val="0"/>
            <c:spPr>
              <a:solidFill>
                <a:schemeClr val="bg1">
                  <a:lumMod val="50000"/>
                </a:schemeClr>
              </a:solidFill>
              <a:ln>
                <a:noFill/>
              </a:ln>
            </c:spPr>
          </c:dPt>
          <c:dPt>
            <c:idx val="3"/>
            <c:invertIfNegative val="0"/>
            <c:bubble3D val="0"/>
            <c:spPr>
              <a:pattFill prst="ltUpDiag">
                <a:fgClr>
                  <a:schemeClr val="tx1"/>
                </a:fgClr>
                <a:bgClr>
                  <a:schemeClr val="bg1"/>
                </a:bgClr>
              </a:pattFill>
              <a:ln>
                <a:solidFill>
                  <a:prstClr val="black"/>
                </a:solidFill>
              </a:ln>
            </c:spPr>
          </c:dPt>
          <c:errBars>
            <c:errBarType val="both"/>
            <c:errValType val="cust"/>
            <c:noEndCap val="0"/>
            <c:plus>
              <c:numRef>
                <c:f>(Inflamm!$I$36,Inflamm!$I$42,Inflamm!$I$48,Inflamm!$I$54)</c:f>
                <c:numCache>
                  <c:formatCode>General</c:formatCode>
                  <c:ptCount val="4"/>
                  <c:pt idx="0">
                    <c:v>1.7528444297029367E-2</c:v>
                  </c:pt>
                  <c:pt idx="1">
                    <c:v>1.1444226508829578</c:v>
                  </c:pt>
                  <c:pt idx="2">
                    <c:v>1.1738106222162681</c:v>
                  </c:pt>
                  <c:pt idx="3">
                    <c:v>0.24462849696035871</c:v>
                  </c:pt>
                </c:numCache>
              </c:numRef>
            </c:plus>
            <c:minus>
              <c:numRef>
                <c:f>(Inflamm!$I$36,Inflamm!$I$42,Inflamm!$I$48,Inflamm!$I$54)</c:f>
                <c:numCache>
                  <c:formatCode>General</c:formatCode>
                  <c:ptCount val="4"/>
                  <c:pt idx="0">
                    <c:v>1.7528444297029367E-2</c:v>
                  </c:pt>
                  <c:pt idx="1">
                    <c:v>1.1444226508829578</c:v>
                  </c:pt>
                  <c:pt idx="2">
                    <c:v>1.1738106222162681</c:v>
                  </c:pt>
                  <c:pt idx="3">
                    <c:v>0.24462849696035871</c:v>
                  </c:pt>
                </c:numCache>
              </c:numRef>
            </c:minus>
          </c:errBars>
          <c:cat>
            <c:numRef>
              <c:f>Inflamm!$B$74:$B$77</c:f>
              <c:numCache>
                <c:formatCode>General</c:formatCode>
                <c:ptCount val="4"/>
              </c:numCache>
            </c:numRef>
          </c:cat>
          <c:val>
            <c:numRef>
              <c:f>(Inflamm!$H$36,Inflamm!$H$42,Inflamm!$H$48,Inflamm!$H$54)</c:f>
              <c:numCache>
                <c:formatCode>0.000000000000000_ </c:formatCode>
                <c:ptCount val="4"/>
                <c:pt idx="0">
                  <c:v>1.0162566352753917</c:v>
                </c:pt>
                <c:pt idx="1">
                  <c:v>5.0470387546674775</c:v>
                </c:pt>
                <c:pt idx="2">
                  <c:v>4.5380988502887805</c:v>
                </c:pt>
                <c:pt idx="3">
                  <c:v>1.9012556496119108</c:v>
                </c:pt>
              </c:numCache>
            </c:numRef>
          </c:val>
        </c:ser>
        <c:dLbls>
          <c:showLegendKey val="0"/>
          <c:showVal val="0"/>
          <c:showCatName val="0"/>
          <c:showSerName val="0"/>
          <c:showPercent val="0"/>
          <c:showBubbleSize val="0"/>
        </c:dLbls>
        <c:gapWidth val="150"/>
        <c:axId val="284372824"/>
        <c:axId val="284373216"/>
      </c:barChart>
      <c:catAx>
        <c:axId val="284372824"/>
        <c:scaling>
          <c:orientation val="minMax"/>
        </c:scaling>
        <c:delete val="0"/>
        <c:axPos val="b"/>
        <c:numFmt formatCode="General" sourceLinked="1"/>
        <c:majorTickMark val="out"/>
        <c:minorTickMark val="none"/>
        <c:tickLblPos val="nextTo"/>
        <c:crossAx val="284373216"/>
        <c:crosses val="autoZero"/>
        <c:auto val="1"/>
        <c:lblAlgn val="ctr"/>
        <c:lblOffset val="100"/>
        <c:noMultiLvlLbl val="0"/>
      </c:catAx>
      <c:valAx>
        <c:axId val="284373216"/>
        <c:scaling>
          <c:orientation val="minMax"/>
        </c:scaling>
        <c:delete val="0"/>
        <c:axPos val="l"/>
        <c:numFmt formatCode="#,##0_);\(#,##0\)" sourceLinked="0"/>
        <c:majorTickMark val="out"/>
        <c:minorTickMark val="none"/>
        <c:tickLblPos val="nextTo"/>
        <c:txPr>
          <a:bodyPr/>
          <a:lstStyle/>
          <a:p>
            <a:pPr>
              <a:defRPr sz="1000">
                <a:latin typeface="Arial Unicode MS" pitchFamily="50" charset="-127"/>
                <a:ea typeface="Arial Unicode MS" pitchFamily="50" charset="-127"/>
                <a:cs typeface="Arial Unicode MS" pitchFamily="50" charset="-127"/>
              </a:defRPr>
            </a:pPr>
            <a:endParaRPr lang="en-US"/>
          </a:p>
        </c:txPr>
        <c:crossAx val="284372824"/>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jpe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4" Type="http://schemas.openxmlformats.org/officeDocument/2006/relationships/image" Target="../media/image5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ko-KR" altLang="en-US"/>
          </a:p>
        </p:txBody>
      </p:sp>
      <p:sp>
        <p:nvSpPr>
          <p:cNvPr id="3" name="날짜 개체 틀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98B0923-F873-4742-A6C4-0D930ED9BFA8}" type="datetimeFigureOut">
              <a:rPr lang="ko-KR" altLang="en-US" smtClean="0"/>
              <a:pPr/>
              <a:t>2015-10-25</a:t>
            </a:fld>
            <a:endParaRPr lang="ko-KR" altLang="en-US"/>
          </a:p>
        </p:txBody>
      </p:sp>
      <p:sp>
        <p:nvSpPr>
          <p:cNvPr id="4" name="슬라이드 이미지 개체 틀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ko-KR" altLang="en-US"/>
          </a:p>
        </p:txBody>
      </p:sp>
      <p:sp>
        <p:nvSpPr>
          <p:cNvPr id="5" name="슬라이드 노트 개체 틀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ko-KR" altLang="en-US"/>
          </a:p>
        </p:txBody>
      </p:sp>
      <p:sp>
        <p:nvSpPr>
          <p:cNvPr id="7" name="슬라이드 번호 개체 틀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B655FED5-B8F0-41F8-B658-64E738EDC1E0}" type="slidenum">
              <a:rPr lang="ko-KR" altLang="en-US" smtClean="0"/>
              <a:pPr/>
              <a:t>‹#›</a:t>
            </a:fld>
            <a:endParaRPr lang="ko-KR" altLang="en-US"/>
          </a:p>
        </p:txBody>
      </p:sp>
    </p:spTree>
    <p:extLst>
      <p:ext uri="{BB962C8B-B14F-4D97-AF65-F5344CB8AC3E}">
        <p14:creationId xmlns:p14="http://schemas.microsoft.com/office/powerpoint/2010/main" val="39972534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introducing</a:t>
            </a:r>
            <a:r>
              <a:rPr lang="en-US" baseline="0" dirty="0" smtClean="0"/>
              <a:t> me.</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1</a:t>
            </a:fld>
            <a:endParaRPr lang="ko-KR" altLang="en-US"/>
          </a:p>
        </p:txBody>
      </p:sp>
    </p:spTree>
    <p:extLst>
      <p:ext uri="{BB962C8B-B14F-4D97-AF65-F5344CB8AC3E}">
        <p14:creationId xmlns:p14="http://schemas.microsoft.com/office/powerpoint/2010/main" val="3355000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atinLnBrk="0"/>
            <a:r>
              <a:rPr lang="en-US" sz="1300" dirty="0"/>
              <a:t>To investigate the effect of TSG-6 in liver injury, we generate </a:t>
            </a:r>
            <a:r>
              <a:rPr lang="en-US" sz="1300" dirty="0" err="1"/>
              <a:t>hMSCs</a:t>
            </a:r>
            <a:r>
              <a:rPr lang="en-US" sz="1300" dirty="0"/>
              <a:t> stably expressing TSG-6 based on immortalized fetal bone marrow </a:t>
            </a:r>
            <a:r>
              <a:rPr lang="en-US" sz="1300" dirty="0" err="1"/>
              <a:t>hMSCs</a:t>
            </a:r>
            <a:r>
              <a:rPr lang="en-US" sz="1300" dirty="0"/>
              <a:t> (B10), using a lentivirus delivery system.</a:t>
            </a:r>
          </a:p>
          <a:p>
            <a:pPr latinLnBrk="0"/>
            <a:r>
              <a:rPr lang="en-US" sz="1300" dirty="0"/>
              <a:t>The stable expression of TSG-6 was confirmed by a higher level of TSG-6 mRNA, protein, and even in CM from TSG-6-overexpressing MSCs.</a:t>
            </a:r>
          </a:p>
          <a:p>
            <a:pPr latinLnBrk="0"/>
            <a:r>
              <a:rPr lang="en-US" sz="1300" dirty="0"/>
              <a:t>Because TSG-6 is glycoprotein and processed in the Golgi complex, we conducted double IF with TSG-6 and GM130, a marker of Golgi. TSG-6-positive signals are co-localized with GM130. </a:t>
            </a:r>
          </a:p>
          <a:p>
            <a:pPr latinLnBrk="0"/>
            <a:r>
              <a:rPr lang="en-US" sz="1300" dirty="0"/>
              <a:t>Also, we confirmed the immune-modulatory activity of TSG-6 released from TSG-6-overexpressing MSCs in mouse </a:t>
            </a:r>
            <a:r>
              <a:rPr lang="en-US" sz="1300" dirty="0" err="1"/>
              <a:t>splenocytes</a:t>
            </a:r>
            <a:r>
              <a:rPr lang="en-US" sz="1300" dirty="0"/>
              <a:t>.</a:t>
            </a:r>
          </a:p>
          <a:p>
            <a:pPr latinLnBrk="0"/>
            <a:endParaRPr lang="en-US" sz="1300" dirty="0"/>
          </a:p>
          <a:p>
            <a:pPr latinLnBrk="0"/>
            <a:endParaRPr lang="en-US" sz="1300" dirty="0"/>
          </a:p>
          <a:p>
            <a:pPr latinLnBrk="0"/>
            <a:endParaRPr lang="en-US" sz="1300" dirty="0"/>
          </a:p>
          <a:p>
            <a:pPr latinLnBrk="0"/>
            <a:endParaRPr lang="en-US" sz="1300" dirty="0"/>
          </a:p>
          <a:p>
            <a:pPr latinLnBrk="0"/>
            <a:r>
              <a:rPr lang="en-US" sz="1300" dirty="0"/>
              <a:t>(To examine the immune-modulatory activity of TSG-6 secreted from TSG-6-overexpressing MSCs, </a:t>
            </a:r>
            <a:r>
              <a:rPr lang="en-US" sz="1300" dirty="0" err="1"/>
              <a:t>splenocytes</a:t>
            </a:r>
            <a:r>
              <a:rPr lang="en-US" sz="1300" dirty="0"/>
              <a:t> freshly isolated from the mouse spleen were treated with CM from MSCs or TSG-6- MSCs . While activated CD4+ T cells by CD3 antibody underwent active proliferation, proliferation of CD4+ T cells was markedly reduced following treatment with CM from either </a:t>
            </a:r>
            <a:r>
              <a:rPr lang="en-US" sz="1300" dirty="0" err="1"/>
              <a:t>hMSC</a:t>
            </a:r>
            <a:r>
              <a:rPr lang="en-US" sz="1300" dirty="0"/>
              <a:t> or TSG-6-hMSCs. Of interest, CM from TSG-6-hMSCs appeared to be more effective in suppressing T cell proliferation)</a:t>
            </a:r>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10</a:t>
            </a:fld>
            <a:endParaRPr lang="ko-KR" altLang="en-US"/>
          </a:p>
        </p:txBody>
      </p:sp>
    </p:spTree>
    <p:extLst>
      <p:ext uri="{BB962C8B-B14F-4D97-AF65-F5344CB8AC3E}">
        <p14:creationId xmlns:p14="http://schemas.microsoft.com/office/powerpoint/2010/main" val="850375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sz="1300" dirty="0"/>
              <a:t>To examine whether TSG-6 influenced liver regeneration, mice were treated with CCl4 to induce acute liver injury and </a:t>
            </a:r>
            <a:r>
              <a:rPr lang="en-US" sz="1300" dirty="0" err="1"/>
              <a:t>i.p</a:t>
            </a:r>
            <a:r>
              <a:rPr lang="en-US" sz="1300" dirty="0"/>
              <a:t>. injected with CM from TSG-6-overexpressing MSCs (named as TSG-6 group) or control MSCs (named as NC group).</a:t>
            </a:r>
            <a:endParaRPr lang="ko-KR" altLang="en-US" dirty="0"/>
          </a:p>
        </p:txBody>
      </p:sp>
      <p:sp>
        <p:nvSpPr>
          <p:cNvPr id="4" name="슬라이드 번호 개체 틀 3"/>
          <p:cNvSpPr>
            <a:spLocks noGrp="1"/>
          </p:cNvSpPr>
          <p:nvPr>
            <p:ph type="sldNum" sz="quarter" idx="10"/>
          </p:nvPr>
        </p:nvSpPr>
        <p:spPr/>
        <p:txBody>
          <a:bodyPr/>
          <a:lstStyle/>
          <a:p>
            <a:fld id="{19F84668-6679-40C9-8383-CB4FC89EACF4}" type="slidenum">
              <a:rPr lang="ko-KR" altLang="en-US" smtClean="0"/>
              <a:pPr/>
              <a:t>11</a:t>
            </a:fld>
            <a:endParaRPr lang="ko-KR" altLang="en-US"/>
          </a:p>
        </p:txBody>
      </p:sp>
    </p:spTree>
    <p:extLst>
      <p:ext uri="{BB962C8B-B14F-4D97-AF65-F5344CB8AC3E}">
        <p14:creationId xmlns:p14="http://schemas.microsoft.com/office/powerpoint/2010/main" val="1709871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latinLnBrk="0" hangingPunct="1"/>
            <a:r>
              <a:rPr lang="en-US" sz="1300" dirty="0"/>
              <a:t>CCl4-treated mice showed severely damaged morphology. However those abnormal morphological changes were remarkably reduced and restored to almost normal morphology in the TSG-6 group, compare to the NC and CCl4 groups.</a:t>
            </a:r>
          </a:p>
          <a:p>
            <a:pPr latinLnBrk="0"/>
            <a:r>
              <a:rPr lang="en-US" sz="1300" dirty="0"/>
              <a:t>The ratio of liver versus body weight declined in mice in the CCl4 and NC group whereas it was not significantly changed in the control and TSG-6 groups. In addition, CCl4-treated mice with or without NC-CM had elevated serum AST and ALT, while TSG-6-CM-treated groups showed the decreased level of AST and ALT. Furthermore, the RNA level of glucose-6-phosphatase, an essential enzyme for glycolysis, was similar between the control and TSG-6 groups.</a:t>
            </a:r>
            <a:endParaRPr lang="ko-KR" altLang="en-US" dirty="0"/>
          </a:p>
        </p:txBody>
      </p:sp>
      <p:sp>
        <p:nvSpPr>
          <p:cNvPr id="4" name="슬라이드 번호 개체 틀 3"/>
          <p:cNvSpPr>
            <a:spLocks noGrp="1"/>
          </p:cNvSpPr>
          <p:nvPr>
            <p:ph type="sldNum" sz="quarter" idx="10"/>
          </p:nvPr>
        </p:nvSpPr>
        <p:spPr/>
        <p:txBody>
          <a:bodyPr/>
          <a:lstStyle/>
          <a:p>
            <a:fld id="{19F84668-6679-40C9-8383-CB4FC89EACF4}" type="slidenum">
              <a:rPr lang="ko-KR" altLang="en-US" smtClean="0"/>
              <a:pPr/>
              <a:t>12</a:t>
            </a:fld>
            <a:endParaRPr lang="ko-KR" altLang="en-US"/>
          </a:p>
        </p:txBody>
      </p:sp>
    </p:spTree>
    <p:extLst>
      <p:ext uri="{BB962C8B-B14F-4D97-AF65-F5344CB8AC3E}">
        <p14:creationId xmlns:p14="http://schemas.microsoft.com/office/powerpoint/2010/main" val="2819914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US" sz="1300" dirty="0"/>
              <a:t>To determine if these changes in the liver repair process were associated with the hepatocyte proliferation, we stained liver sections with Ki67, a marker of S phase. We observed a greater accumulation of Ki67-positive </a:t>
            </a:r>
            <a:r>
              <a:rPr lang="en-US" sz="1300" dirty="0" err="1"/>
              <a:t>hepatocytic</a:t>
            </a:r>
            <a:r>
              <a:rPr lang="en-US" sz="1300" dirty="0"/>
              <a:t> cell in TSG-6 group. </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13</a:t>
            </a:fld>
            <a:endParaRPr lang="ko-KR" altLang="en-US"/>
          </a:p>
        </p:txBody>
      </p:sp>
    </p:spTree>
    <p:extLst>
      <p:ext uri="{BB962C8B-B14F-4D97-AF65-F5344CB8AC3E}">
        <p14:creationId xmlns:p14="http://schemas.microsoft.com/office/powerpoint/2010/main" val="3300445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US" sz="1300" dirty="0"/>
              <a:t>Because CCl4 is a well-known chemical that induces hepatocyte injury and inflammation, we examined whether TSG-6 have an anti-inflammatory effect, thereby decreasing </a:t>
            </a:r>
            <a:r>
              <a:rPr lang="en-US" sz="1300" dirty="0" err="1"/>
              <a:t>fibrogenesis</a:t>
            </a:r>
            <a:r>
              <a:rPr lang="en-US" sz="1300" dirty="0"/>
              <a:t> in this animal model. The expression of inflammation markers, such as </a:t>
            </a:r>
            <a:r>
              <a:rPr lang="en-US" sz="1300" dirty="0" err="1"/>
              <a:t>tnf</a:t>
            </a:r>
            <a:r>
              <a:rPr lang="en-US" sz="1300" dirty="0"/>
              <a:t>α, il-1β, cxcl1 and cxcl2, was significantly reduced in the TSG-6 group</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14</a:t>
            </a:fld>
            <a:endParaRPr lang="ko-KR" altLang="en-US"/>
          </a:p>
        </p:txBody>
      </p:sp>
    </p:spTree>
    <p:extLst>
      <p:ext uri="{BB962C8B-B14F-4D97-AF65-F5344CB8AC3E}">
        <p14:creationId xmlns:p14="http://schemas.microsoft.com/office/powerpoint/2010/main" val="995269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US" sz="1300" dirty="0"/>
              <a:t>The RNA expression of the fibrotic markers, </a:t>
            </a:r>
            <a:r>
              <a:rPr lang="en-US" sz="1300" dirty="0" err="1"/>
              <a:t>tgf</a:t>
            </a:r>
            <a:r>
              <a:rPr lang="en-US" sz="1300" dirty="0"/>
              <a:t>-β, α-</a:t>
            </a:r>
            <a:r>
              <a:rPr lang="en-US" sz="1300" dirty="0" err="1"/>
              <a:t>sma</a:t>
            </a:r>
            <a:r>
              <a:rPr lang="en-US" sz="1300" dirty="0"/>
              <a:t> and collagen α1, was greatly upregulated in the CCl4 and NC group, whereas those genes were downregulated in TSG-6 group. In line with mRNA expression, the protein level of TGF-β and α-SMA decreased in the TSG-6 treated group. In addition, IHC staining for α-SMA clearly showed a reduction of activated hepatic stellate cells in TSG-6 group. </a:t>
            </a:r>
          </a:p>
          <a:p>
            <a:pPr latinLnBrk="0"/>
            <a:endParaRPr lang="en-US" sz="1300" dirty="0"/>
          </a:p>
          <a:p>
            <a:pPr latinLnBrk="0"/>
            <a:r>
              <a:rPr lang="en-US" sz="1300" dirty="0"/>
              <a:t>(Therefore, these results demonstrated that the TSG-6 attenuated both inflammation and the expansion of activated HSCs in liver.)</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15</a:t>
            </a:fld>
            <a:endParaRPr lang="ko-KR" altLang="en-US"/>
          </a:p>
        </p:txBody>
      </p:sp>
    </p:spTree>
    <p:extLst>
      <p:ext uri="{BB962C8B-B14F-4D97-AF65-F5344CB8AC3E}">
        <p14:creationId xmlns:p14="http://schemas.microsoft.com/office/powerpoint/2010/main" val="3019022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US" sz="1300" dirty="0"/>
              <a:t>Activated hepatic stellate cells are primary sources promoting fibrosis. Hence, we investigated whether TSG-6 was involved in the activation of hepatic stellate cells. </a:t>
            </a:r>
          </a:p>
          <a:p>
            <a:pPr latinLnBrk="0"/>
            <a:r>
              <a:rPr lang="en-US" sz="1300" dirty="0"/>
              <a:t>LX2 cells, activated HSC line originated from human,  cultured in TSG-6-CM showed the decreased expression of markers for the activated hepatic stellate</a:t>
            </a:r>
          </a:p>
          <a:p>
            <a:pPr latinLnBrk="0"/>
            <a:r>
              <a:rPr lang="en-US" sz="1300" dirty="0"/>
              <a:t>cells, (such as </a:t>
            </a:r>
            <a:r>
              <a:rPr lang="en-US" sz="1300" dirty="0" err="1"/>
              <a:t>tgf</a:t>
            </a:r>
            <a:r>
              <a:rPr lang="en-US" sz="1300" dirty="0"/>
              <a:t>-β, vimentin and collagen α1, )compared with cells cultured in NC-CM or LX2 cell medium. In addition, neutralization of TSG-6 by the TSG-6 antibody effectively induced the expression of those markers in LX2 cells . </a:t>
            </a:r>
          </a:p>
          <a:p>
            <a:pPr latinLnBrk="0"/>
            <a:r>
              <a:rPr lang="en-US" sz="1300" dirty="0"/>
              <a:t>Oil Red O staining showed cytoplasmic lipid droplets, the morphologic hallmark of inactivated hepatic stellate cells, in the LX2 cells cultured in TSG-6-</a:t>
            </a:r>
          </a:p>
          <a:p>
            <a:pPr latinLnBrk="0"/>
            <a:r>
              <a:rPr lang="en-US" sz="1300" dirty="0"/>
              <a:t>CM, whereas those lipid droplets were not seen in cells cultured in NC-CM or LX2 cell medium.</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16</a:t>
            </a:fld>
            <a:endParaRPr lang="ko-KR" altLang="en-US"/>
          </a:p>
        </p:txBody>
      </p:sp>
    </p:spTree>
    <p:extLst>
      <p:ext uri="{BB962C8B-B14F-4D97-AF65-F5344CB8AC3E}">
        <p14:creationId xmlns:p14="http://schemas.microsoft.com/office/powerpoint/2010/main" val="2157737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US" sz="1300" dirty="0"/>
              <a:t>To assess whether TSG-6 directly influenced liver restoration in mice with CCl4 damage, TSG-6-CM neutralized with TSG-6 antibody was injected in CCl4-treated mice. </a:t>
            </a:r>
          </a:p>
          <a:p>
            <a:pPr latinLnBrk="0"/>
            <a:r>
              <a:rPr lang="en-US" sz="1300" dirty="0"/>
              <a:t>The livers of the TSG-6 + Ab group had severe hepatic injuries, whereas the livers from the TSG-6 or TSG-6 + IgG groups showed almost normal morphology without distinct morphological differences between the two groups. Also, The ratio of liver weight/ body weight (LW/BW) decreased in these group.</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17</a:t>
            </a:fld>
            <a:endParaRPr lang="ko-KR" altLang="en-US"/>
          </a:p>
        </p:txBody>
      </p:sp>
    </p:spTree>
    <p:extLst>
      <p:ext uri="{BB962C8B-B14F-4D97-AF65-F5344CB8AC3E}">
        <p14:creationId xmlns:p14="http://schemas.microsoft.com/office/powerpoint/2010/main" val="1615958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US" sz="1300" dirty="0"/>
              <a:t>serum AST and ALT increased and RNA expression of g6pc decreased in the TSG-6 + Ab group, compared with the TSG-6 or TSG-6 + IgG group. </a:t>
            </a:r>
          </a:p>
          <a:p>
            <a:pPr latinLnBrk="0"/>
            <a:r>
              <a:rPr lang="en-US" sz="1300" dirty="0"/>
              <a:t>In addition, the inhibition of TSG-6 by TSG-6 antibody led to an increase in the fibrotic and inflammatory markers. </a:t>
            </a:r>
          </a:p>
          <a:p>
            <a:pPr latinLnBrk="0"/>
            <a:endParaRPr lang="en-US" sz="1300" dirty="0"/>
          </a:p>
          <a:p>
            <a:pPr latinLnBrk="0"/>
            <a:r>
              <a:rPr lang="en-US" sz="1300" dirty="0"/>
              <a:t>(Taken together, these data suggested that TSG-6 induced the inactivation of hepatic stellate cells, contributing to the ameliorated fibrosis in mice.)</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18</a:t>
            </a:fld>
            <a:endParaRPr lang="ko-KR" altLang="en-US"/>
          </a:p>
        </p:txBody>
      </p:sp>
    </p:spTree>
    <p:extLst>
      <p:ext uri="{BB962C8B-B14F-4D97-AF65-F5344CB8AC3E}">
        <p14:creationId xmlns:p14="http://schemas.microsoft.com/office/powerpoint/2010/main" val="1338781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Taken </a:t>
            </a:r>
            <a:r>
              <a:rPr lang="en-US" dirty="0" smtClean="0"/>
              <a:t>together, these</a:t>
            </a:r>
            <a:r>
              <a:rPr lang="en-US" baseline="0" dirty="0" smtClean="0"/>
              <a:t> results show that </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19</a:t>
            </a:fld>
            <a:endParaRPr lang="ko-KR" altLang="en-US"/>
          </a:p>
        </p:txBody>
      </p:sp>
    </p:spTree>
    <p:extLst>
      <p:ext uri="{BB962C8B-B14F-4D97-AF65-F5344CB8AC3E}">
        <p14:creationId xmlns:p14="http://schemas.microsoft.com/office/powerpoint/2010/main" val="3189344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w="9525"/>
        </p:spPr>
        <p:txBody>
          <a:bodyPr/>
          <a:lstStyle/>
          <a:p>
            <a:r>
              <a:rPr lang="en-US" altLang="ko-KR" dirty="0" smtClean="0">
                <a:ea typeface="굴림" charset="-127"/>
              </a:rPr>
              <a:t>Ancient Greek recognized LR in the myth of Prometheus. Having stolen the secret of fire from the gods of </a:t>
            </a:r>
            <a:r>
              <a:rPr lang="en-US" altLang="ko-KR" dirty="0" err="1" smtClean="0">
                <a:ea typeface="굴림" charset="-127"/>
              </a:rPr>
              <a:t>Olymous</a:t>
            </a:r>
            <a:r>
              <a:rPr lang="en-US" altLang="ko-KR" dirty="0" smtClean="0">
                <a:ea typeface="굴림" charset="-127"/>
              </a:rPr>
              <a:t>, Prometheus was condemned to have a portion of liver eaten daily by an eagle. To make matter worse, the liver grow back O/N, thus providing the eagle with eternal food and </a:t>
            </a:r>
            <a:r>
              <a:rPr lang="en-US" altLang="ko-KR" dirty="0" err="1" smtClean="0">
                <a:ea typeface="굴림" charset="-127"/>
              </a:rPr>
              <a:t>prometheus</a:t>
            </a:r>
            <a:r>
              <a:rPr lang="en-US" altLang="ko-KR" dirty="0" smtClean="0">
                <a:ea typeface="굴림" charset="-127"/>
              </a:rPr>
              <a:t> with eternal torture.</a:t>
            </a:r>
          </a:p>
          <a:p>
            <a:r>
              <a:rPr lang="en-US" altLang="ko-KR" dirty="0" smtClean="0">
                <a:ea typeface="굴림" charset="-127"/>
              </a:rPr>
              <a:t>Ancient Greek already knew the biological aspect of the liver, today we are validating their discovery through experimental evidence.</a:t>
            </a:r>
          </a:p>
        </p:txBody>
      </p:sp>
      <p:sp>
        <p:nvSpPr>
          <p:cNvPr id="4" name="Slide Number Placeholder 3"/>
          <p:cNvSpPr txBox="1">
            <a:spLocks noGrp="1"/>
          </p:cNvSpPr>
          <p:nvPr/>
        </p:nvSpPr>
        <p:spPr bwMode="auto">
          <a:xfrm>
            <a:off x="4145280" y="9121140"/>
            <a:ext cx="3169920" cy="480060"/>
          </a:xfrm>
          <a:prstGeom prst="rect">
            <a:avLst/>
          </a:prstGeom>
          <a:noFill/>
          <a:ln w="76200">
            <a:miter lim="800000"/>
            <a:headEnd/>
            <a:tailEnd/>
          </a:ln>
        </p:spPr>
        <p:txBody>
          <a:bodyPr lIns="96661" tIns="48331" rIns="96661" bIns="48331" anchor="b"/>
          <a:lstStyle/>
          <a:p>
            <a:pPr algn="r"/>
            <a:fld id="{DB0041C6-7BCA-45CE-B336-C04C46F95FAE}" type="slidenum">
              <a:rPr lang="en-US" altLang="ko-KR" sz="1300">
                <a:effectLst>
                  <a:outerShdw blurRad="38100" dist="38100" dir="2700000" algn="tl">
                    <a:srgbClr val="C0C0C0"/>
                  </a:outerShdw>
                </a:effectLst>
                <a:latin typeface="Times New Roman" pitchFamily="18" charset="0"/>
                <a:ea typeface="굴림" charset="-127"/>
              </a:rPr>
              <a:pPr algn="r"/>
              <a:t>2</a:t>
            </a:fld>
            <a:endParaRPr lang="en-US" altLang="ko-KR" sz="1300">
              <a:effectLst>
                <a:outerShdw blurRad="38100" dist="38100" dir="2700000" algn="tl">
                  <a:srgbClr val="C0C0C0"/>
                </a:outerShdw>
              </a:effectLst>
              <a:latin typeface="Times New Roman" pitchFamily="18" charset="0"/>
              <a:ea typeface="굴림" charset="-127"/>
            </a:endParaRPr>
          </a:p>
        </p:txBody>
      </p:sp>
    </p:spTree>
    <p:extLst>
      <p:ext uri="{BB962C8B-B14F-4D97-AF65-F5344CB8AC3E}">
        <p14:creationId xmlns:p14="http://schemas.microsoft.com/office/powerpoint/2010/main" val="660058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ko-KR" b="0" dirty="0" smtClean="0">
                <a:latin typeface="Arial" pitchFamily="34" charset="0"/>
                <a:cs typeface="Arial" pitchFamily="34" charset="0"/>
              </a:rPr>
              <a:t>In the first step,</a:t>
            </a:r>
            <a:r>
              <a:rPr lang="en-US" altLang="ko-KR" b="0" baseline="0" dirty="0" smtClean="0">
                <a:latin typeface="Arial" pitchFamily="34" charset="0"/>
                <a:cs typeface="Arial" pitchFamily="34" charset="0"/>
              </a:rPr>
              <a:t> we reported that TSG-6-containing CM promoted liver regeneration. In the next step, we aims to demonstrate how TSG-6 peptide, not TSG-6-CM, mediates liver recovery from chronic liver dx.</a:t>
            </a:r>
          </a:p>
          <a:p>
            <a:pPr defTabSz="966612">
              <a:defRPr/>
            </a:pPr>
            <a:r>
              <a:rPr lang="en-US" altLang="ko-KR" b="0" baseline="0" dirty="0" smtClean="0">
                <a:latin typeface="Arial" pitchFamily="34" charset="0"/>
                <a:cs typeface="Arial" pitchFamily="34" charset="0"/>
              </a:rPr>
              <a:t>In previous studies, we found that TSG-6 led to hepatocyte </a:t>
            </a:r>
            <a:r>
              <a:rPr lang="en-US" altLang="ko-KR" b="0" baseline="0" dirty="0" err="1" smtClean="0">
                <a:latin typeface="Arial" pitchFamily="34" charset="0"/>
                <a:cs typeface="Arial" pitchFamily="34" charset="0"/>
              </a:rPr>
              <a:t>prolifertation</a:t>
            </a:r>
            <a:r>
              <a:rPr lang="en-US" altLang="ko-KR" b="0" baseline="0" dirty="0" smtClean="0">
                <a:latin typeface="Arial" pitchFamily="34" charset="0"/>
                <a:cs typeface="Arial" pitchFamily="34" charset="0"/>
              </a:rPr>
              <a:t>. Emerging evidence shows that autophagy is a survival pathway for hepatocytes. Hence, we hypothesize that TSG-6 induce autophagy formation in hepatocytes, eventually contributing to liver regeneration.</a:t>
            </a:r>
          </a:p>
          <a:p>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20</a:t>
            </a:fld>
            <a:endParaRPr lang="ko-KR" altLang="en-US"/>
          </a:p>
        </p:txBody>
      </p:sp>
    </p:spTree>
    <p:extLst>
      <p:ext uri="{BB962C8B-B14F-4D97-AF65-F5344CB8AC3E}">
        <p14:creationId xmlns:p14="http://schemas.microsoft.com/office/powerpoint/2010/main" val="1522802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Autophagy or cellular self-digestion is a catabolic process that disassembles</a:t>
            </a:r>
            <a:r>
              <a:rPr lang="en-US" baseline="0" dirty="0" smtClean="0"/>
              <a:t> XXX</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21</a:t>
            </a:fld>
            <a:endParaRPr lang="ko-KR" altLang="en-US"/>
          </a:p>
        </p:txBody>
      </p:sp>
    </p:spTree>
    <p:extLst>
      <p:ext uri="{BB962C8B-B14F-4D97-AF65-F5344CB8AC3E}">
        <p14:creationId xmlns:p14="http://schemas.microsoft.com/office/powerpoint/2010/main" val="477235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latinLnBrk="0">
              <a:defRPr/>
            </a:pPr>
            <a:r>
              <a:rPr lang="en-US" dirty="0" smtClean="0"/>
              <a:t>I briefly introduce autophagy pathway.</a:t>
            </a:r>
          </a:p>
          <a:p>
            <a:pPr latinLnBrk="0"/>
            <a:r>
              <a:rPr lang="en-US" dirty="0" smtClean="0"/>
              <a:t>LC3,</a:t>
            </a:r>
            <a:r>
              <a:rPr lang="en-US" baseline="0" dirty="0" smtClean="0"/>
              <a:t> soluble protein is cleaved into LC3-I, which is then conjugated to lipid, phosphatidylethanolamine(PE), via Atg7 and 3. </a:t>
            </a:r>
          </a:p>
          <a:p>
            <a:pPr latinLnBrk="0"/>
            <a:r>
              <a:rPr lang="en-US" baseline="0" dirty="0" smtClean="0"/>
              <a:t>This lipid conjugation forms the LC3-II protein, which allows the closure of the </a:t>
            </a:r>
            <a:r>
              <a:rPr lang="en-US" baseline="0" dirty="0" err="1" smtClean="0"/>
              <a:t>autophagic</a:t>
            </a:r>
            <a:r>
              <a:rPr lang="en-US" baseline="0" dirty="0" smtClean="0"/>
              <a:t> vacuole, forming </a:t>
            </a:r>
            <a:r>
              <a:rPr lang="en-US" baseline="0" dirty="0" err="1" smtClean="0"/>
              <a:t>autophagosome</a:t>
            </a:r>
            <a:r>
              <a:rPr lang="en-US" baseline="0" dirty="0" smtClean="0"/>
              <a:t>. </a:t>
            </a:r>
          </a:p>
          <a:p>
            <a:pPr latinLnBrk="0"/>
            <a:r>
              <a:rPr lang="en-US" baseline="0" dirty="0" err="1" smtClean="0"/>
              <a:t>Autophagosome</a:t>
            </a:r>
            <a:r>
              <a:rPr lang="en-US" baseline="0" dirty="0" smtClean="0"/>
              <a:t> </a:t>
            </a:r>
            <a:r>
              <a:rPr lang="en-US" dirty="0" smtClean="0">
                <a:effectLst/>
              </a:rPr>
              <a:t>subsequently fuses with the endosome and then the lysosome, and the internal material is degraded. </a:t>
            </a:r>
          </a:p>
          <a:p>
            <a:pPr latinLnBrk="0"/>
            <a:r>
              <a:rPr lang="en-US" dirty="0" smtClean="0">
                <a:effectLst/>
              </a:rPr>
              <a:t>Lamp2 is lysosomal</a:t>
            </a:r>
            <a:r>
              <a:rPr lang="en-US" baseline="0" dirty="0" smtClean="0">
                <a:effectLst/>
              </a:rPr>
              <a:t> marker. Rab7 is required for maturation of late </a:t>
            </a:r>
            <a:r>
              <a:rPr lang="en-US" baseline="0" dirty="0" err="1" smtClean="0">
                <a:effectLst/>
              </a:rPr>
              <a:t>autophagic</a:t>
            </a:r>
            <a:r>
              <a:rPr lang="en-US" baseline="0" dirty="0" smtClean="0">
                <a:effectLst/>
              </a:rPr>
              <a:t> vacuoles and fusion with lysosome</a:t>
            </a:r>
          </a:p>
          <a:p>
            <a:pPr latinLnBrk="0"/>
            <a:endParaRPr lang="en-US" baseline="0" dirty="0" smtClean="0">
              <a:effectLst/>
            </a:endParaRPr>
          </a:p>
          <a:p>
            <a:pPr latinLnBrk="0"/>
            <a:r>
              <a:rPr lang="en-US" baseline="0" dirty="0" smtClean="0"/>
              <a:t>LC3-II:autophagic double-membrane-associated</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22</a:t>
            </a:fld>
            <a:endParaRPr lang="ko-KR" altLang="en-US"/>
          </a:p>
        </p:txBody>
      </p:sp>
    </p:spTree>
    <p:extLst>
      <p:ext uri="{BB962C8B-B14F-4D97-AF65-F5344CB8AC3E}">
        <p14:creationId xmlns:p14="http://schemas.microsoft.com/office/powerpoint/2010/main" val="1383346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atinLnBrk="0"/>
            <a:r>
              <a:rPr lang="en-US" dirty="0" smtClean="0"/>
              <a:t>To induce</a:t>
            </a:r>
            <a:r>
              <a:rPr lang="en-US" baseline="0" dirty="0" smtClean="0"/>
              <a:t> chronic liver injury, NASH, we treated mice with MCDE </a:t>
            </a:r>
            <a:r>
              <a:rPr lang="en-US" altLang="ko-KR" sz="1300" dirty="0">
                <a:latin typeface="Arial" pitchFamily="34" charset="0"/>
                <a:cs typeface="Arial" pitchFamily="34" charset="0"/>
              </a:rPr>
              <a:t>(Methionine choline-deficient supplemented with 0.1 % </a:t>
            </a:r>
            <a:r>
              <a:rPr lang="en-US" altLang="ko-KR" sz="1300" dirty="0" err="1">
                <a:latin typeface="Arial" pitchFamily="34" charset="0"/>
                <a:cs typeface="Arial" pitchFamily="34" charset="0"/>
              </a:rPr>
              <a:t>ethionine</a:t>
            </a:r>
            <a:r>
              <a:rPr lang="en-US" altLang="ko-KR" sz="1300" dirty="0">
                <a:latin typeface="Arial" pitchFamily="34" charset="0"/>
                <a:cs typeface="Arial" pitchFamily="34" charset="0"/>
              </a:rPr>
              <a:t>) </a:t>
            </a:r>
            <a:r>
              <a:rPr lang="en-US" baseline="0" dirty="0" smtClean="0"/>
              <a:t>for 4 weeks.</a:t>
            </a:r>
          </a:p>
          <a:p>
            <a:pPr defTabSz="966612" latinLnBrk="0">
              <a:defRPr/>
            </a:pPr>
            <a:r>
              <a:rPr lang="en-US" baseline="0" dirty="0" smtClean="0"/>
              <a:t>MCD diets </a:t>
            </a:r>
            <a:r>
              <a:rPr lang="en-US" altLang="ko-KR" sz="1300" dirty="0">
                <a:latin typeface="Arial" pitchFamily="34" charset="0"/>
                <a:cs typeface="Arial" pitchFamily="34" charset="0"/>
              </a:rPr>
              <a:t>induce lipid accumulation in liver, leading to NAFL (</a:t>
            </a:r>
            <a:r>
              <a:rPr lang="en-US" altLang="ko-KR" sz="1300" dirty="0" err="1">
                <a:latin typeface="Arial" pitchFamily="34" charset="0"/>
                <a:cs typeface="Arial" pitchFamily="34" charset="0"/>
              </a:rPr>
              <a:t>Nonalcholic</a:t>
            </a:r>
            <a:r>
              <a:rPr lang="en-US" altLang="ko-KR" sz="1300" dirty="0">
                <a:latin typeface="Arial" pitchFamily="34" charset="0"/>
                <a:cs typeface="Arial" pitchFamily="34" charset="0"/>
              </a:rPr>
              <a:t> Fatty Liver)  in rodents. The addition of </a:t>
            </a:r>
            <a:r>
              <a:rPr lang="en-US" altLang="ko-KR" sz="1300" dirty="0" err="1">
                <a:latin typeface="Arial" pitchFamily="34" charset="0"/>
                <a:cs typeface="Arial" pitchFamily="34" charset="0"/>
              </a:rPr>
              <a:t>ethionine</a:t>
            </a:r>
            <a:r>
              <a:rPr lang="en-US" altLang="ko-KR" sz="1300" dirty="0">
                <a:latin typeface="Arial" pitchFamily="34" charset="0"/>
                <a:cs typeface="Arial" pitchFamily="34" charset="0"/>
              </a:rPr>
              <a:t> exacerbates the liver injury  by inhibiting replication and survival of the mature hepatocytes.</a:t>
            </a:r>
            <a:endParaRPr lang="ko-KR" altLang="en-US" sz="1300" dirty="0">
              <a:latin typeface="Arial" pitchFamily="34" charset="0"/>
              <a:cs typeface="Arial" pitchFamily="34" charset="0"/>
            </a:endParaRPr>
          </a:p>
          <a:p>
            <a:pPr latinLnBrk="0"/>
            <a:r>
              <a:rPr lang="en-US" dirty="0" smtClean="0"/>
              <a:t>After</a:t>
            </a:r>
            <a:r>
              <a:rPr lang="en-US" baseline="0" dirty="0" smtClean="0"/>
              <a:t> 2 weeks of MCDE feeding, TSG-6 protein (50ng) or vehicle was injected to mice every other days for 2weeks. During TSG-6 treatment, MCDE was kept feeding to mice. </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23</a:t>
            </a:fld>
            <a:endParaRPr lang="ko-KR" altLang="en-US"/>
          </a:p>
        </p:txBody>
      </p:sp>
    </p:spTree>
    <p:extLst>
      <p:ext uri="{BB962C8B-B14F-4D97-AF65-F5344CB8AC3E}">
        <p14:creationId xmlns:p14="http://schemas.microsoft.com/office/powerpoint/2010/main" val="3087997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From now on, the data I</a:t>
            </a:r>
            <a:r>
              <a:rPr lang="en-US" altLang="ko-KR" baseline="0" dirty="0" smtClean="0"/>
              <a:t> present are not published and ongoing. </a:t>
            </a:r>
          </a:p>
          <a:p>
            <a:r>
              <a:rPr lang="en-US" altLang="ko-KR" baseline="0" dirty="0" smtClean="0"/>
              <a:t>As you can see this figures, TSG-6-treated group shows the improved morphology compared with MCDE or MCDE and vehicle-treated group. In addition, the level of ALT and AST is lower in TSG-6-treated group than other two groups.</a:t>
            </a:r>
            <a:endParaRPr lang="ko-KR" altLang="en-US" dirty="0"/>
          </a:p>
        </p:txBody>
      </p:sp>
      <p:sp>
        <p:nvSpPr>
          <p:cNvPr id="4" name="슬라이드 번호 개체 틀 3"/>
          <p:cNvSpPr>
            <a:spLocks noGrp="1"/>
          </p:cNvSpPr>
          <p:nvPr>
            <p:ph type="sldNum" sz="quarter" idx="10"/>
          </p:nvPr>
        </p:nvSpPr>
        <p:spPr/>
        <p:txBody>
          <a:bodyPr/>
          <a:lstStyle/>
          <a:p>
            <a:fld id="{19F84668-6679-40C9-8383-CB4FC89EACF4}" type="slidenum">
              <a:rPr lang="ko-KR" altLang="en-US" smtClean="0"/>
              <a:pPr/>
              <a:t>24</a:t>
            </a:fld>
            <a:endParaRPr lang="ko-KR" altLang="en-US"/>
          </a:p>
        </p:txBody>
      </p:sp>
    </p:spTree>
    <p:extLst>
      <p:ext uri="{BB962C8B-B14F-4D97-AF65-F5344CB8AC3E}">
        <p14:creationId xmlns:p14="http://schemas.microsoft.com/office/powerpoint/2010/main" val="2410710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US" sz="1300" dirty="0"/>
              <a:t>To determine if these changes were associated with the hepatocyte survival, we stained liver sections with active caspases 3, apoptosis marker, and Ki67, proliferation marker. Compared with the injured livers of these two groups, liver of TSG-6 group shows a decreased apoptosis but increase proliferation of </a:t>
            </a:r>
            <a:r>
              <a:rPr lang="en-US" sz="1300" dirty="0" err="1"/>
              <a:t>hepatocytic</a:t>
            </a:r>
            <a:r>
              <a:rPr lang="en-US" sz="1300" dirty="0"/>
              <a:t> cells.</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25</a:t>
            </a:fld>
            <a:endParaRPr lang="ko-KR" altLang="en-US"/>
          </a:p>
        </p:txBody>
      </p:sp>
    </p:spTree>
    <p:extLst>
      <p:ext uri="{BB962C8B-B14F-4D97-AF65-F5344CB8AC3E}">
        <p14:creationId xmlns:p14="http://schemas.microsoft.com/office/powerpoint/2010/main" val="2058191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examined whether autophagy</a:t>
            </a:r>
            <a:r>
              <a:rPr lang="en-US" baseline="0" dirty="0" smtClean="0"/>
              <a:t> formation was up-regulated in regenerating liver by TSG-6. The RNA level of </a:t>
            </a:r>
            <a:r>
              <a:rPr lang="en-US" baseline="0" dirty="0" err="1" smtClean="0"/>
              <a:t>autophagic</a:t>
            </a:r>
            <a:r>
              <a:rPr lang="en-US" baseline="0" dirty="0" smtClean="0"/>
              <a:t> marker, XXXX, and protein level of LC3-II, LAMP2, and Rab7 were upregulated in TSG-6-treated mice fed with MCDE. IHC for LC3 clearly shows accumulation of LC3-positive cells in these regenerating liver.</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26</a:t>
            </a:fld>
            <a:endParaRPr lang="ko-KR" altLang="en-US"/>
          </a:p>
        </p:txBody>
      </p:sp>
    </p:spTree>
    <p:extLst>
      <p:ext uri="{BB962C8B-B14F-4D97-AF65-F5344CB8AC3E}">
        <p14:creationId xmlns:p14="http://schemas.microsoft.com/office/powerpoint/2010/main" val="4250323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Rab7-positive signals</a:t>
            </a:r>
            <a:r>
              <a:rPr lang="en-US" baseline="0" dirty="0" smtClean="0"/>
              <a:t> were observed in cytoplasm in these livers</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27</a:t>
            </a:fld>
            <a:endParaRPr lang="ko-KR" altLang="en-US"/>
          </a:p>
        </p:txBody>
      </p:sp>
    </p:spTree>
    <p:extLst>
      <p:ext uri="{BB962C8B-B14F-4D97-AF65-F5344CB8AC3E}">
        <p14:creationId xmlns:p14="http://schemas.microsoft.com/office/powerpoint/2010/main" val="3204344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US" dirty="0" smtClean="0"/>
              <a:t>To assess</a:t>
            </a:r>
            <a:r>
              <a:rPr lang="en-US" baseline="0" dirty="0" smtClean="0"/>
              <a:t> whether TSG-6 contributes to the survival of hepatocytes by promoting autophagy formation, we treated AML12, normal hepatocyte cell line </a:t>
            </a:r>
            <a:r>
              <a:rPr lang="en-US" baseline="0" dirty="0" err="1" smtClean="0"/>
              <a:t>orginated</a:t>
            </a:r>
            <a:r>
              <a:rPr lang="en-US" baseline="0" dirty="0" smtClean="0"/>
              <a:t> from mouse, with </a:t>
            </a:r>
            <a:r>
              <a:rPr lang="en-US" baseline="0" dirty="0" err="1" smtClean="0"/>
              <a:t>tunicamycin</a:t>
            </a:r>
            <a:r>
              <a:rPr lang="en-US" baseline="0" dirty="0" smtClean="0"/>
              <a:t> to induce cell death for 24 hours, and then withdraw </a:t>
            </a:r>
            <a:r>
              <a:rPr lang="en-US" baseline="0" dirty="0" err="1" smtClean="0"/>
              <a:t>tunicamycin</a:t>
            </a:r>
            <a:r>
              <a:rPr lang="en-US" baseline="0" dirty="0" smtClean="0"/>
              <a:t> and add TSG-6 or vehicle for 24 or 48 hours.</a:t>
            </a:r>
          </a:p>
          <a:p>
            <a:pPr latinLnBrk="0"/>
            <a:r>
              <a:rPr lang="en-US" baseline="0" dirty="0" err="1" smtClean="0"/>
              <a:t>Tumicamycin</a:t>
            </a:r>
            <a:r>
              <a:rPr lang="en-US" baseline="0" dirty="0" smtClean="0"/>
              <a:t> effectively induces cell death, even one day after withdrawal of TM. However, TSG-6 suppress this sharp drop of cell viability and causes the improved cell viability. </a:t>
            </a:r>
          </a:p>
          <a:p>
            <a:pPr latinLnBrk="0"/>
            <a:r>
              <a:rPr lang="en-US" baseline="0" dirty="0" smtClean="0"/>
              <a:t>At now we are keeping investigate whether TSG-6 promotes autophagy formation which results in cell survival in this in vitro system.</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28</a:t>
            </a:fld>
            <a:endParaRPr lang="ko-KR" altLang="en-US"/>
          </a:p>
        </p:txBody>
      </p:sp>
    </p:spTree>
    <p:extLst>
      <p:ext uri="{BB962C8B-B14F-4D97-AF65-F5344CB8AC3E}">
        <p14:creationId xmlns:p14="http://schemas.microsoft.com/office/powerpoint/2010/main" val="1987952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the results so far</a:t>
            </a:r>
            <a:r>
              <a:rPr lang="en-US" baseline="0" dirty="0" smtClean="0"/>
              <a:t> achieved, we summarize that </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29</a:t>
            </a:fld>
            <a:endParaRPr lang="ko-KR" altLang="en-US"/>
          </a:p>
        </p:txBody>
      </p:sp>
    </p:spTree>
    <p:extLst>
      <p:ext uri="{BB962C8B-B14F-4D97-AF65-F5344CB8AC3E}">
        <p14:creationId xmlns:p14="http://schemas.microsoft.com/office/powerpoint/2010/main" val="90764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w="9525"/>
        </p:spPr>
        <p:txBody>
          <a:bodyPr/>
          <a:lstStyle/>
          <a:p>
            <a:r>
              <a:rPr lang="en-US" altLang="ko-KR" dirty="0" smtClean="0">
                <a:ea typeface="굴림" charset="-127"/>
              </a:rPr>
              <a:t>LR is well known capacity of liver. </a:t>
            </a:r>
            <a:r>
              <a:rPr lang="en-US" altLang="ko-KR" dirty="0" err="1" smtClean="0">
                <a:ea typeface="굴림" charset="-127"/>
              </a:rPr>
              <a:t>PHx</a:t>
            </a:r>
            <a:r>
              <a:rPr lang="en-US" altLang="ko-KR" dirty="0" smtClean="0">
                <a:ea typeface="굴림" charset="-127"/>
              </a:rPr>
              <a:t> in rodent involved the 70% resection of liver. LR occur in remaining lobules by HEP proliferation. The whole process lasts 5 to 7 days. Although HEP are normally quiescent, these cells rapidly re-enter the cell cycles. Figure B show DNA synthesis in HEP by BRDU staining. </a:t>
            </a:r>
          </a:p>
        </p:txBody>
      </p:sp>
      <p:sp>
        <p:nvSpPr>
          <p:cNvPr id="4" name="Slide Number Placeholder 3"/>
          <p:cNvSpPr txBox="1">
            <a:spLocks noGrp="1"/>
          </p:cNvSpPr>
          <p:nvPr/>
        </p:nvSpPr>
        <p:spPr bwMode="auto">
          <a:xfrm>
            <a:off x="4145280" y="9121140"/>
            <a:ext cx="3169920" cy="480060"/>
          </a:xfrm>
          <a:prstGeom prst="rect">
            <a:avLst/>
          </a:prstGeom>
          <a:noFill/>
          <a:ln w="76200">
            <a:miter lim="800000"/>
            <a:headEnd/>
            <a:tailEnd/>
          </a:ln>
        </p:spPr>
        <p:txBody>
          <a:bodyPr lIns="96661" tIns="48331" rIns="96661" bIns="48331" anchor="b"/>
          <a:lstStyle/>
          <a:p>
            <a:pPr algn="r"/>
            <a:fld id="{0A798790-8B97-4593-8F25-5681B2D84FB1}" type="slidenum">
              <a:rPr lang="en-US" altLang="ko-KR" sz="1300">
                <a:effectLst>
                  <a:outerShdw blurRad="38100" dist="38100" dir="2700000" algn="tl">
                    <a:srgbClr val="C0C0C0"/>
                  </a:outerShdw>
                </a:effectLst>
                <a:latin typeface="Times New Roman" pitchFamily="18" charset="0"/>
                <a:ea typeface="굴림" charset="-127"/>
              </a:rPr>
              <a:pPr algn="r"/>
              <a:t>3</a:t>
            </a:fld>
            <a:endParaRPr lang="en-US" altLang="ko-KR" sz="1300">
              <a:effectLst>
                <a:outerShdw blurRad="38100" dist="38100" dir="2700000" algn="tl">
                  <a:srgbClr val="C0C0C0"/>
                </a:outerShdw>
              </a:effectLst>
              <a:latin typeface="Times New Roman" pitchFamily="18" charset="0"/>
              <a:ea typeface="굴림" charset="-127"/>
            </a:endParaRPr>
          </a:p>
        </p:txBody>
      </p:sp>
    </p:spTree>
    <p:extLst>
      <p:ext uri="{BB962C8B-B14F-4D97-AF65-F5344CB8AC3E}">
        <p14:creationId xmlns:p14="http://schemas.microsoft.com/office/powerpoint/2010/main" val="2980327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conclusion, TSG-6 XXX</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30</a:t>
            </a:fld>
            <a:endParaRPr lang="ko-KR" altLang="en-US"/>
          </a:p>
        </p:txBody>
      </p:sp>
    </p:spTree>
    <p:extLst>
      <p:ext uri="{BB962C8B-B14F-4D97-AF65-F5344CB8AC3E}">
        <p14:creationId xmlns:p14="http://schemas.microsoft.com/office/powerpoint/2010/main" val="3846954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This picture shows my lab members, 2</a:t>
            </a:r>
            <a:r>
              <a:rPr lang="en-US" altLang="ko-KR" baseline="0" dirty="0" smtClean="0"/>
              <a:t> PhD candidate, 1 PhD, and 1 Master degree student. MR. Wang, PhD candidate, contributes to most works presented today.</a:t>
            </a:r>
          </a:p>
          <a:p>
            <a:r>
              <a:rPr lang="en-US" altLang="ko-KR" baseline="0" dirty="0" smtClean="0"/>
              <a:t>Thank you for listening my talk.  Thank you.</a:t>
            </a:r>
            <a:endParaRPr lang="ko-KR" altLang="en-US" dirty="0"/>
          </a:p>
        </p:txBody>
      </p:sp>
      <p:sp>
        <p:nvSpPr>
          <p:cNvPr id="4" name="슬라이드 번호 개체 틀 3"/>
          <p:cNvSpPr>
            <a:spLocks noGrp="1"/>
          </p:cNvSpPr>
          <p:nvPr>
            <p:ph type="sldNum" sz="quarter" idx="10"/>
          </p:nvPr>
        </p:nvSpPr>
        <p:spPr/>
        <p:txBody>
          <a:bodyPr/>
          <a:lstStyle/>
          <a:p>
            <a:fld id="{63B7963B-2165-4809-9A32-5D61E684FDC1}" type="slidenum">
              <a:rPr lang="ko-KR" altLang="en-US" smtClean="0"/>
              <a:pPr/>
              <a:t>31</a:t>
            </a:fld>
            <a:endParaRPr lang="ko-KR" altLang="en-US"/>
          </a:p>
        </p:txBody>
      </p:sp>
    </p:spTree>
    <p:extLst>
      <p:ext uri="{BB962C8B-B14F-4D97-AF65-F5344CB8AC3E}">
        <p14:creationId xmlns:p14="http://schemas.microsoft.com/office/powerpoint/2010/main" val="1436422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32</a:t>
            </a:fld>
            <a:endParaRPr lang="ko-KR" altLang="en-US"/>
          </a:p>
        </p:txBody>
      </p:sp>
    </p:spTree>
    <p:extLst>
      <p:ext uri="{BB962C8B-B14F-4D97-AF65-F5344CB8AC3E}">
        <p14:creationId xmlns:p14="http://schemas.microsoft.com/office/powerpoint/2010/main" val="1185744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w="9525"/>
        </p:spPr>
        <p:txBody>
          <a:bodyPr/>
          <a:lstStyle/>
          <a:p>
            <a:r>
              <a:rPr lang="en-US" altLang="ko-KR" dirty="0" smtClean="0">
                <a:ea typeface="굴림" charset="-127"/>
              </a:rPr>
              <a:t>This figure</a:t>
            </a:r>
            <a:r>
              <a:rPr lang="en-US" altLang="ko-KR" baseline="0" dirty="0" smtClean="0">
                <a:ea typeface="굴림" charset="-127"/>
              </a:rPr>
              <a:t>s show the morphology of liver with mild or chronic damages. These white bubbles are fat accumulated in hepatocytes. In mild dx, rate of hepatocyte proliferation is higher than death rate of hepatocytes. However, in chronic liver dx. Death rate of hepatocytes is higher than proliferation rata. Hence, </a:t>
            </a:r>
            <a:r>
              <a:rPr lang="en-US" altLang="ko-KR" dirty="0" smtClean="0">
                <a:ea typeface="굴림" charset="-127"/>
              </a:rPr>
              <a:t>NASH, one</a:t>
            </a:r>
            <a:r>
              <a:rPr lang="en-US" altLang="ko-KR" baseline="0" dirty="0" smtClean="0">
                <a:ea typeface="굴림" charset="-127"/>
              </a:rPr>
              <a:t> of chronic liver disease,</a:t>
            </a:r>
            <a:r>
              <a:rPr lang="en-US" altLang="ko-KR" dirty="0" smtClean="0">
                <a:ea typeface="굴림" charset="-127"/>
              </a:rPr>
              <a:t> can be severe and can lead to cirrhosis, in which the liver is permanently damaged and scarred.</a:t>
            </a:r>
          </a:p>
        </p:txBody>
      </p:sp>
      <p:sp>
        <p:nvSpPr>
          <p:cNvPr id="4" name="Slide Number Placeholder 3"/>
          <p:cNvSpPr>
            <a:spLocks noGrp="1"/>
          </p:cNvSpPr>
          <p:nvPr>
            <p:ph type="sldNum" sz="quarter" idx="5"/>
          </p:nvPr>
        </p:nvSpPr>
        <p:spPr/>
        <p:txBody>
          <a:bodyPr/>
          <a:lstStyle/>
          <a:p>
            <a:fld id="{A70BF4F1-E8B5-4F87-A023-E700FAE7773E}" type="slidenum">
              <a:rPr lang="en-US" altLang="ko-KR"/>
              <a:pPr/>
              <a:t>33</a:t>
            </a:fld>
            <a:endParaRPr lang="en-US" altLang="ko-KR"/>
          </a:p>
        </p:txBody>
      </p:sp>
    </p:spTree>
    <p:extLst>
      <p:ext uri="{BB962C8B-B14F-4D97-AF65-F5344CB8AC3E}">
        <p14:creationId xmlns:p14="http://schemas.microsoft.com/office/powerpoint/2010/main" val="3453812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defTabSz="966515">
              <a:defRPr/>
            </a:pPr>
            <a:r>
              <a:rPr lang="en-US" altLang="ko-KR" dirty="0" smtClean="0">
                <a:ea typeface="굴림" charset="-127"/>
              </a:rPr>
              <a:t>In human adult liver, high fat diets, such as fast food and alcohol induce fatty liver and this type of injury is reversible and repaired by hepatocyte replication. However, severe and chronic injury, such as habitual alcohol consumption, virus and toxin impair liver </a:t>
            </a:r>
            <a:r>
              <a:rPr lang="en-US" altLang="ko-KR" dirty="0" err="1" smtClean="0">
                <a:ea typeface="굴림" charset="-127"/>
              </a:rPr>
              <a:t>permantly</a:t>
            </a:r>
            <a:r>
              <a:rPr lang="en-US" altLang="ko-KR" dirty="0" smtClean="0">
                <a:ea typeface="굴림" charset="-127"/>
              </a:rPr>
              <a:t>. This severe injury block liver repair process by hepatocyte proliferation and accompany fibrous </a:t>
            </a:r>
            <a:r>
              <a:rPr lang="en-US" altLang="ko-KR" dirty="0" err="1" smtClean="0">
                <a:ea typeface="굴림" charset="-127"/>
              </a:rPr>
              <a:t>matix</a:t>
            </a:r>
            <a:r>
              <a:rPr lang="en-US" altLang="ko-KR" dirty="0" smtClean="0">
                <a:ea typeface="굴림" charset="-127"/>
              </a:rPr>
              <a:t> accumulation, eventually inducing</a:t>
            </a:r>
            <a:r>
              <a:rPr lang="en-US" altLang="ko-KR" baseline="0" dirty="0" smtClean="0">
                <a:ea typeface="굴림" charset="-127"/>
              </a:rPr>
              <a:t> </a:t>
            </a:r>
            <a:r>
              <a:rPr lang="en-US" altLang="ko-KR" dirty="0" smtClean="0">
                <a:ea typeface="굴림" charset="-127"/>
              </a:rPr>
              <a:t>cirrhosis. Cirrhosis</a:t>
            </a:r>
            <a:r>
              <a:rPr lang="en-US" altLang="ko-KR" baseline="0" dirty="0" smtClean="0">
                <a:ea typeface="굴림" charset="-127"/>
              </a:rPr>
              <a:t> is end stage of liver </a:t>
            </a:r>
            <a:r>
              <a:rPr lang="en-US" altLang="ko-KR" baseline="0" dirty="0" err="1" smtClean="0">
                <a:ea typeface="굴림" charset="-127"/>
              </a:rPr>
              <a:t>dX</a:t>
            </a:r>
            <a:r>
              <a:rPr lang="en-US" altLang="ko-KR" baseline="0" dirty="0" smtClean="0">
                <a:ea typeface="굴림" charset="-127"/>
              </a:rPr>
              <a:t>, like liver cancer</a:t>
            </a:r>
            <a:r>
              <a:rPr lang="en-US" altLang="ko-KR" dirty="0" smtClean="0">
                <a:ea typeface="굴림" charset="-127"/>
              </a:rPr>
              <a:t>.</a:t>
            </a:r>
            <a:endParaRPr lang="en-US" altLang="ko-KR" dirty="0" smtClean="0"/>
          </a:p>
        </p:txBody>
      </p:sp>
      <p:sp>
        <p:nvSpPr>
          <p:cNvPr id="4" name="슬라이드 번호 개체 틀 3"/>
          <p:cNvSpPr>
            <a:spLocks noGrp="1"/>
          </p:cNvSpPr>
          <p:nvPr>
            <p:ph type="sldNum" sz="quarter" idx="10"/>
          </p:nvPr>
        </p:nvSpPr>
        <p:spPr/>
        <p:txBody>
          <a:bodyPr/>
          <a:lstStyle/>
          <a:p>
            <a:fld id="{63B7963B-2165-4809-9A32-5D61E684FDC1}" type="slidenum">
              <a:rPr lang="ko-KR" altLang="en-US" smtClean="0"/>
              <a:pPr/>
              <a:t>4</a:t>
            </a:fld>
            <a:endParaRPr lang="ko-KR" altLang="en-US" dirty="0"/>
          </a:p>
        </p:txBody>
      </p:sp>
    </p:spTree>
    <p:extLst>
      <p:ext uri="{BB962C8B-B14F-4D97-AF65-F5344CB8AC3E}">
        <p14:creationId xmlns:p14="http://schemas.microsoft.com/office/powerpoint/2010/main" val="56554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latinLnBrk="0"/>
            <a:r>
              <a:rPr lang="en-US" sz="1300" dirty="0"/>
              <a:t>stem cell based therapy has been suggested as an alternative treatment strategy for patients who suffer from hepatic diseases.</a:t>
            </a:r>
          </a:p>
          <a:p>
            <a:pPr latinLnBrk="0"/>
            <a:r>
              <a:rPr lang="en-US" sz="1300" dirty="0"/>
              <a:t>Mesenchymal stem cells (MSCs) are found in most adult and postnatal organs and capable of self-renewing and differentiating into several lineages of cells, including hepatocytes. This differentiation potential of MSCs into hepatocytes provides new and promising therapeutics for patients with liver disease. </a:t>
            </a:r>
            <a:endParaRPr lang="en-US" altLang="ko-KR" dirty="0" smtClean="0">
              <a:latin typeface="Arial" panose="020B0604020202020204" pitchFamily="34" charset="0"/>
              <a:ea typeface="굴림" panose="020B0600000101010101" pitchFamily="34" charset="-127"/>
            </a:endParaRPr>
          </a:p>
          <a:p>
            <a:pPr latinLnBrk="0"/>
            <a:r>
              <a:rPr lang="en-US" sz="1300" dirty="0"/>
              <a:t>MSCs were shown to contribute to liver regeneration by secreting tropic and immunomodulatory molecules, which </a:t>
            </a:r>
            <a:r>
              <a:rPr lang="en-US" sz="1300" dirty="0" err="1"/>
              <a:t>creats</a:t>
            </a:r>
            <a:r>
              <a:rPr lang="en-US" sz="1300" dirty="0"/>
              <a:t> a favorable XXXX</a:t>
            </a:r>
          </a:p>
          <a:p>
            <a:pPr latinLnBrk="0"/>
            <a:r>
              <a:rPr lang="en-US" sz="1300" dirty="0"/>
              <a:t>Hence, it is necessary to identify and characterize such biologically active soluble factors</a:t>
            </a:r>
          </a:p>
          <a:p>
            <a:pPr latinLnBrk="0"/>
            <a:endParaRPr lang="en-US" sz="1300" dirty="0"/>
          </a:p>
          <a:p>
            <a:endParaRPr lang="en-US" altLang="ko-KR" dirty="0" smtClean="0">
              <a:latin typeface="Arial" panose="020B0604020202020204" pitchFamily="34" charset="0"/>
              <a:ea typeface="굴림" panose="020B0600000101010101" pitchFamily="34" charset="-127"/>
            </a:endParaRPr>
          </a:p>
        </p:txBody>
      </p:sp>
      <p:sp>
        <p:nvSpPr>
          <p:cNvPr id="4" name="슬라이드 번호 개체 틀 3"/>
          <p:cNvSpPr>
            <a:spLocks noGrp="1"/>
          </p:cNvSpPr>
          <p:nvPr>
            <p:ph type="sldNum" sz="quarter" idx="10"/>
          </p:nvPr>
        </p:nvSpPr>
        <p:spPr/>
        <p:txBody>
          <a:bodyPr/>
          <a:lstStyle/>
          <a:p>
            <a:fld id="{63B7963B-2165-4809-9A32-5D61E684FDC1}" type="slidenum">
              <a:rPr lang="ko-KR" altLang="en-US" smtClean="0">
                <a:solidFill>
                  <a:prstClr val="black"/>
                </a:solidFill>
              </a:rPr>
              <a:pPr/>
              <a:t>5</a:t>
            </a:fld>
            <a:endParaRPr lang="ko-KR" altLang="en-US">
              <a:solidFill>
                <a:prstClr val="black"/>
              </a:solidFill>
            </a:endParaRPr>
          </a:p>
        </p:txBody>
      </p:sp>
    </p:spTree>
    <p:extLst>
      <p:ext uri="{BB962C8B-B14F-4D97-AF65-F5344CB8AC3E}">
        <p14:creationId xmlns:p14="http://schemas.microsoft.com/office/powerpoint/2010/main" val="327848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latinLnBrk="0"/>
            <a:r>
              <a:rPr lang="en-US" sz="1300" dirty="0"/>
              <a:t>Tumor necrosis factor-inducible gene 6 protein (TSG-6), is a 35 </a:t>
            </a:r>
            <a:r>
              <a:rPr lang="en-US" sz="1300" dirty="0" err="1"/>
              <a:t>kDa</a:t>
            </a:r>
            <a:r>
              <a:rPr lang="en-US" sz="1300" dirty="0"/>
              <a:t> glycoprotein and identified as anti- inflammatory factor. </a:t>
            </a:r>
          </a:p>
          <a:p>
            <a:pPr latinLnBrk="0"/>
            <a:r>
              <a:rPr lang="en-US" sz="1300" dirty="0"/>
              <a:t>Recent studies demonstrate that TSG-6 is a key immune modulator released from </a:t>
            </a:r>
            <a:r>
              <a:rPr lang="en-US" sz="1300" dirty="0" err="1"/>
              <a:t>hMSCs</a:t>
            </a:r>
            <a:r>
              <a:rPr lang="en-US" sz="1300" dirty="0"/>
              <a:t> and shown to be responsible for </a:t>
            </a:r>
            <a:r>
              <a:rPr lang="en-US" sz="1300" dirty="0" err="1"/>
              <a:t>hMSCs</a:t>
            </a:r>
            <a:r>
              <a:rPr lang="en-US" sz="1300" dirty="0"/>
              <a:t>’ therapeutic effects, such as improvement of cardiac function, peritonitis and wound healing. </a:t>
            </a:r>
          </a:p>
          <a:p>
            <a:pPr latinLnBrk="0"/>
            <a:r>
              <a:rPr lang="en-US" sz="1300" dirty="0"/>
              <a:t>However, expression and function of TSG-6 are unknown in liver.</a:t>
            </a:r>
            <a:endParaRPr lang="ko-KR" altLang="en-US" dirty="0"/>
          </a:p>
        </p:txBody>
      </p:sp>
      <p:sp>
        <p:nvSpPr>
          <p:cNvPr id="4" name="슬라이드 번호 개체 틀 3"/>
          <p:cNvSpPr>
            <a:spLocks noGrp="1"/>
          </p:cNvSpPr>
          <p:nvPr>
            <p:ph type="sldNum" sz="quarter" idx="10"/>
          </p:nvPr>
        </p:nvSpPr>
        <p:spPr/>
        <p:txBody>
          <a:bodyPr/>
          <a:lstStyle/>
          <a:p>
            <a:fld id="{19F84668-6679-40C9-8383-CB4FC89EACF4}" type="slidenum">
              <a:rPr lang="ko-KR" altLang="en-US" smtClean="0"/>
              <a:pPr/>
              <a:t>6</a:t>
            </a:fld>
            <a:endParaRPr lang="ko-KR" altLang="en-US"/>
          </a:p>
        </p:txBody>
      </p:sp>
    </p:spTree>
    <p:extLst>
      <p:ext uri="{BB962C8B-B14F-4D97-AF65-F5344CB8AC3E}">
        <p14:creationId xmlns:p14="http://schemas.microsoft.com/office/powerpoint/2010/main" val="3409126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241653" indent="-241653"/>
            <a:r>
              <a:rPr lang="en-US" altLang="ko-KR" dirty="0" smtClean="0"/>
              <a:t>CP-MSCs are</a:t>
            </a:r>
            <a:r>
              <a:rPr lang="en-US" altLang="ko-KR" baseline="0" dirty="0" smtClean="0"/>
              <a:t> shown to promote liver regeneration. As you see, CP-MSCs-</a:t>
            </a:r>
            <a:r>
              <a:rPr lang="en-US" altLang="ko-KR" baseline="0" dirty="0" err="1" smtClean="0"/>
              <a:t>tranasplated</a:t>
            </a:r>
            <a:r>
              <a:rPr lang="en-US" altLang="ko-KR" baseline="0" dirty="0" smtClean="0"/>
              <a:t> liver shows the improved morphology. However, it is poorly understood how CP-MSCs promote liver regeneration.</a:t>
            </a:r>
          </a:p>
        </p:txBody>
      </p:sp>
      <p:sp>
        <p:nvSpPr>
          <p:cNvPr id="4" name="슬라이드 번호 개체 틀 3"/>
          <p:cNvSpPr>
            <a:spLocks noGrp="1"/>
          </p:cNvSpPr>
          <p:nvPr>
            <p:ph type="sldNum" sz="quarter" idx="10"/>
          </p:nvPr>
        </p:nvSpPr>
        <p:spPr/>
        <p:txBody>
          <a:bodyPr/>
          <a:lstStyle/>
          <a:p>
            <a:pPr>
              <a:defRPr/>
            </a:pPr>
            <a:fld id="{1888A915-1D6F-41FF-A793-E38A9C1894CD}" type="slidenum">
              <a:rPr lang="ko-KR" altLang="en-US" smtClean="0"/>
              <a:pPr>
                <a:defRPr/>
              </a:pPr>
              <a:t>7</a:t>
            </a:fld>
            <a:endParaRPr lang="ko-KR" altLang="en-US"/>
          </a:p>
        </p:txBody>
      </p:sp>
    </p:spTree>
    <p:extLst>
      <p:ext uri="{BB962C8B-B14F-4D97-AF65-F5344CB8AC3E}">
        <p14:creationId xmlns:p14="http://schemas.microsoft.com/office/powerpoint/2010/main" val="2307306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possible</a:t>
            </a:r>
            <a:r>
              <a:rPr lang="en-US" baseline="0" dirty="0" smtClean="0"/>
              <a:t> mechanism explaining for action of CP-MSCs in liver regeneration. One of these mechanism is miRNAs released by CP-MSCS. CP-MSCs secrets exosome, which contained a higher level of miRNA125b. miRNA125b is demonstrated to involved in liver regeneration.</a:t>
            </a:r>
          </a:p>
          <a:p>
            <a:r>
              <a:rPr lang="en-US" baseline="0" dirty="0" smtClean="0"/>
              <a:t>Like that, CK, GF, even miRNAs are the possible candidates for mediating therapeutic effects of MSCs</a:t>
            </a: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8</a:t>
            </a:fld>
            <a:endParaRPr lang="ko-KR" altLang="en-US"/>
          </a:p>
        </p:txBody>
      </p:sp>
    </p:spTree>
    <p:extLst>
      <p:ext uri="{BB962C8B-B14F-4D97-AF65-F5344CB8AC3E}">
        <p14:creationId xmlns:p14="http://schemas.microsoft.com/office/powerpoint/2010/main" val="2338877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aseline="0" dirty="0" smtClean="0"/>
              <a:t>Hence, we examined whether CP-MSCs contained TSG-6 and found that TSG-6 is rich in CP-MSCs  and these cells-transplanted liver.</a:t>
            </a:r>
          </a:p>
          <a:p>
            <a:pPr defTabSz="966612">
              <a:defRPr/>
            </a:pPr>
            <a:r>
              <a:rPr lang="en-US" baseline="0" dirty="0" smtClean="0"/>
              <a:t>Therefore, we hypothesized that</a:t>
            </a:r>
            <a:endParaRPr lang="en-US" dirty="0" smtClean="0"/>
          </a:p>
          <a:p>
            <a:pPr defTabSz="966612">
              <a:defRPr/>
            </a:pPr>
            <a:endParaRPr lang="en-US" dirty="0"/>
          </a:p>
        </p:txBody>
      </p:sp>
      <p:sp>
        <p:nvSpPr>
          <p:cNvPr id="4" name="Slide Number Placeholder 3"/>
          <p:cNvSpPr>
            <a:spLocks noGrp="1"/>
          </p:cNvSpPr>
          <p:nvPr>
            <p:ph type="sldNum" sz="quarter" idx="10"/>
          </p:nvPr>
        </p:nvSpPr>
        <p:spPr/>
        <p:txBody>
          <a:bodyPr/>
          <a:lstStyle/>
          <a:p>
            <a:fld id="{B655FED5-B8F0-41F8-B658-64E738EDC1E0}" type="slidenum">
              <a:rPr lang="ko-KR" altLang="en-US" smtClean="0"/>
              <a:pPr/>
              <a:t>9</a:t>
            </a:fld>
            <a:endParaRPr lang="ko-KR" altLang="en-US"/>
          </a:p>
        </p:txBody>
      </p:sp>
    </p:spTree>
    <p:extLst>
      <p:ext uri="{BB962C8B-B14F-4D97-AF65-F5344CB8AC3E}">
        <p14:creationId xmlns:p14="http://schemas.microsoft.com/office/powerpoint/2010/main" val="650836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95038D60-2986-4DD4-A802-D1C94B837E20}" type="datetimeFigureOut">
              <a:rPr lang="ko-KR" altLang="en-US" smtClean="0"/>
              <a:pPr/>
              <a:t>2015-10-25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86A47C7-1726-450D-BC61-51DAF36215AC}" type="slidenum">
              <a:rPr lang="ko-KR" altLang="en-US" smtClean="0"/>
              <a:pPr/>
              <a:t>‹#›</a:t>
            </a:fld>
            <a:endParaRPr lang="ko-K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95038D60-2986-4DD4-A802-D1C94B837E20}" type="datetimeFigureOut">
              <a:rPr lang="ko-KR" altLang="en-US" smtClean="0"/>
              <a:pPr/>
              <a:t>2015-10-25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86A47C7-1726-450D-BC61-51DAF36215AC}" type="slidenum">
              <a:rPr lang="ko-KR" altLang="en-US" smtClean="0"/>
              <a:pPr/>
              <a:t>‹#›</a:t>
            </a:fld>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95038D60-2986-4DD4-A802-D1C94B837E20}" type="datetimeFigureOut">
              <a:rPr lang="ko-KR" altLang="en-US" smtClean="0"/>
              <a:pPr/>
              <a:t>2015-10-25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86A47C7-1726-450D-BC61-51DAF36215AC}" type="slidenum">
              <a:rPr lang="ko-KR" altLang="en-US" smtClean="0"/>
              <a:pPr/>
              <a:t>‹#›</a:t>
            </a:fld>
            <a:endParaRPr lang="ko-K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95038D60-2986-4DD4-A802-D1C94B837E20}" type="datetimeFigureOut">
              <a:rPr lang="ko-KR" altLang="en-US" smtClean="0"/>
              <a:pPr/>
              <a:t>2015-10-25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86A47C7-1726-450D-BC61-51DAF36215AC}" type="slidenum">
              <a:rPr lang="ko-KR" altLang="en-US" smtClean="0"/>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95038D60-2986-4DD4-A802-D1C94B837E20}" type="datetimeFigureOut">
              <a:rPr lang="ko-KR" altLang="en-US" smtClean="0"/>
              <a:pPr/>
              <a:t>2015-10-25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86A47C7-1726-450D-BC61-51DAF36215AC}" type="slidenum">
              <a:rPr lang="ko-KR" altLang="en-US" smtClean="0"/>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95038D60-2986-4DD4-A802-D1C94B837E20}" type="datetimeFigureOut">
              <a:rPr lang="ko-KR" altLang="en-US" smtClean="0"/>
              <a:pPr/>
              <a:t>2015-10-25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386A47C7-1726-450D-BC61-51DAF36215AC}" type="slidenum">
              <a:rPr lang="ko-KR" altLang="en-US" smtClean="0"/>
              <a:pPr/>
              <a:t>‹#›</a:t>
            </a:fld>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95038D60-2986-4DD4-A802-D1C94B837E20}" type="datetimeFigureOut">
              <a:rPr lang="ko-KR" altLang="en-US" smtClean="0"/>
              <a:pPr/>
              <a:t>2015-10-25</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386A47C7-1726-450D-BC61-51DAF36215AC}" type="slidenum">
              <a:rPr lang="ko-KR" altLang="en-US" smtClean="0"/>
              <a:pPr/>
              <a:t>‹#›</a:t>
            </a:fld>
            <a:endParaRPr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95038D60-2986-4DD4-A802-D1C94B837E20}" type="datetimeFigureOut">
              <a:rPr lang="ko-KR" altLang="en-US" smtClean="0"/>
              <a:pPr/>
              <a:t>2015-10-25</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386A47C7-1726-450D-BC61-51DAF36215AC}" type="slidenum">
              <a:rPr lang="ko-KR" altLang="en-US" smtClean="0"/>
              <a:pPr/>
              <a:t>‹#›</a:t>
            </a:fld>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95038D60-2986-4DD4-A802-D1C94B837E20}" type="datetimeFigureOut">
              <a:rPr lang="ko-KR" altLang="en-US" smtClean="0"/>
              <a:pPr/>
              <a:t>2015-10-25</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386A47C7-1726-450D-BC61-51DAF36215AC}" type="slidenum">
              <a:rPr lang="ko-KR" altLang="en-US" smtClean="0"/>
              <a:pPr/>
              <a:t>‹#›</a:t>
            </a:fld>
            <a:endParaRPr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95038D60-2986-4DD4-A802-D1C94B837E20}" type="datetimeFigureOut">
              <a:rPr lang="ko-KR" altLang="en-US" smtClean="0"/>
              <a:pPr/>
              <a:t>2015-10-25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386A47C7-1726-450D-BC61-51DAF36215AC}" type="slidenum">
              <a:rPr lang="ko-KR" altLang="en-US" smtClean="0"/>
              <a:pPr/>
              <a:t>‹#›</a:t>
            </a:fld>
            <a:endParaRPr lang="ko-K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95038D60-2986-4DD4-A802-D1C94B837E20}" type="datetimeFigureOut">
              <a:rPr lang="ko-KR" altLang="en-US" smtClean="0"/>
              <a:pPr/>
              <a:t>2015-10-25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386A47C7-1726-450D-BC61-51DAF36215AC}" type="slidenum">
              <a:rPr lang="ko-KR" altLang="en-US" smtClean="0"/>
              <a:pPr/>
              <a:t>‹#›</a:t>
            </a:fld>
            <a:endParaRPr lang="ko-K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38D60-2986-4DD4-A802-D1C94B837E20}" type="datetimeFigureOut">
              <a:rPr lang="ko-KR" altLang="en-US" smtClean="0"/>
              <a:pPr/>
              <a:t>2015-10-25</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A47C7-1726-450D-BC61-51DAF36215AC}"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2.wdp"/><Relationship Id="rId18" Type="http://schemas.openxmlformats.org/officeDocument/2006/relationships/image" Target="../media/image40.png"/><Relationship Id="rId3" Type="http://schemas.openxmlformats.org/officeDocument/2006/relationships/image" Target="../media/image27.png"/><Relationship Id="rId21" Type="http://schemas.openxmlformats.org/officeDocument/2006/relationships/image" Target="../media/image43.png"/><Relationship Id="rId7" Type="http://schemas.openxmlformats.org/officeDocument/2006/relationships/image" Target="../media/image31.png"/><Relationship Id="rId12" Type="http://schemas.openxmlformats.org/officeDocument/2006/relationships/image" Target="../media/image35.jpeg"/><Relationship Id="rId17" Type="http://schemas.openxmlformats.org/officeDocument/2006/relationships/image" Target="../media/image39.png"/><Relationship Id="rId2" Type="http://schemas.openxmlformats.org/officeDocument/2006/relationships/notesSlide" Target="../notesSlides/notesSlide10.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0.png"/><Relationship Id="rId11" Type="http://schemas.microsoft.com/office/2007/relationships/hdphoto" Target="../media/hdphoto1.wdp"/><Relationship Id="rId5" Type="http://schemas.openxmlformats.org/officeDocument/2006/relationships/image" Target="../media/image29.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4.jpeg"/><Relationship Id="rId19" Type="http://schemas.openxmlformats.org/officeDocument/2006/relationships/image" Target="../media/image41.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6.emf"/><Relationship Id="rId22"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47.jpeg"/><Relationship Id="rId7"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chart" Target="../charts/chart7.xml"/><Relationship Id="rId4" Type="http://schemas.openxmlformats.org/officeDocument/2006/relationships/image" Target="../media/image48.jpeg"/><Relationship Id="rId9" Type="http://schemas.openxmlformats.org/officeDocument/2006/relationships/chart" Target="../charts/chart6.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3.xml"/><Relationship Id="rId7" Type="http://schemas.openxmlformats.org/officeDocument/2006/relationships/image" Target="../media/image52.png"/><Relationship Id="rId12" Type="http://schemas.openxmlformats.org/officeDocument/2006/relationships/chart" Target="../charts/chart8.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1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chart" Target="../charts/chart13.xml"/><Relationship Id="rId7" Type="http://schemas.openxmlformats.org/officeDocument/2006/relationships/image" Target="../media/image56.jpeg"/><Relationship Id="rId12"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chart" Target="../charts/chart15.xml"/><Relationship Id="rId10" Type="http://schemas.openxmlformats.org/officeDocument/2006/relationships/image" Target="../media/image59.png"/><Relationship Id="rId4" Type="http://schemas.openxmlformats.org/officeDocument/2006/relationships/chart" Target="../charts/chart14.xml"/><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image" Target="../media/image62.jpeg"/><Relationship Id="rId7" Type="http://schemas.openxmlformats.org/officeDocument/2006/relationships/chart" Target="../charts/chart17.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chart" Target="../charts/chart16.xml"/><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chart" Target="../charts/chart19.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20.xml"/><Relationship Id="rId5" Type="http://schemas.openxmlformats.org/officeDocument/2006/relationships/image" Target="../media/image67.jpeg"/><Relationship Id="rId4" Type="http://schemas.openxmlformats.org/officeDocument/2006/relationships/image" Target="../media/image66.jpeg"/></Relationships>
</file>

<file path=ppt/slides/_rels/slide18.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chart" Target="../charts/chart21.xml"/><Relationship Id="rId7" Type="http://schemas.openxmlformats.org/officeDocument/2006/relationships/chart" Target="../charts/chart25.xml"/><Relationship Id="rId12" Type="http://schemas.openxmlformats.org/officeDocument/2006/relationships/chart" Target="../charts/chart30.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chart" Target="../charts/chart24.xml"/><Relationship Id="rId11" Type="http://schemas.openxmlformats.org/officeDocument/2006/relationships/chart" Target="../charts/chart29.xml"/><Relationship Id="rId5" Type="http://schemas.openxmlformats.org/officeDocument/2006/relationships/chart" Target="../charts/chart23.xml"/><Relationship Id="rId10" Type="http://schemas.openxmlformats.org/officeDocument/2006/relationships/chart" Target="../charts/chart28.xml"/><Relationship Id="rId4" Type="http://schemas.openxmlformats.org/officeDocument/2006/relationships/chart" Target="../charts/chart22.xml"/><Relationship Id="rId9" Type="http://schemas.openxmlformats.org/officeDocument/2006/relationships/chart" Target="../charts/char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5.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image" Target="../media/image73.tiff"/><Relationship Id="rId7" Type="http://schemas.openxmlformats.org/officeDocument/2006/relationships/chart" Target="../charts/chart3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6.tiff"/><Relationship Id="rId5" Type="http://schemas.openxmlformats.org/officeDocument/2006/relationships/image" Target="../media/image75.tiff"/><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26.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jpeg"/><Relationship Id="rId3" Type="http://schemas.openxmlformats.org/officeDocument/2006/relationships/chart" Target="../charts/chart33.xml"/><Relationship Id="rId7" Type="http://schemas.openxmlformats.org/officeDocument/2006/relationships/image" Target="../media/image85.jpeg"/><Relationship Id="rId12" Type="http://schemas.openxmlformats.org/officeDocument/2006/relationships/image" Target="../media/image90.jpeg"/><Relationship Id="rId17" Type="http://schemas.openxmlformats.org/officeDocument/2006/relationships/image" Target="../media/image95.jpeg"/><Relationship Id="rId2" Type="http://schemas.openxmlformats.org/officeDocument/2006/relationships/notesSlide" Target="../notesSlides/notesSlide26.xml"/><Relationship Id="rId16" Type="http://schemas.openxmlformats.org/officeDocument/2006/relationships/image" Target="../media/image94.jpeg"/><Relationship Id="rId1" Type="http://schemas.openxmlformats.org/officeDocument/2006/relationships/slideLayout" Target="../slideLayouts/slideLayout1.xml"/><Relationship Id="rId6" Type="http://schemas.openxmlformats.org/officeDocument/2006/relationships/chart" Target="../charts/chart36.xml"/><Relationship Id="rId11" Type="http://schemas.openxmlformats.org/officeDocument/2006/relationships/image" Target="../media/image89.jpeg"/><Relationship Id="rId5" Type="http://schemas.openxmlformats.org/officeDocument/2006/relationships/chart" Target="../charts/chart35.xml"/><Relationship Id="rId15" Type="http://schemas.openxmlformats.org/officeDocument/2006/relationships/image" Target="../media/image93.jpeg"/><Relationship Id="rId10" Type="http://schemas.openxmlformats.org/officeDocument/2006/relationships/image" Target="../media/image88.jpeg"/><Relationship Id="rId4" Type="http://schemas.openxmlformats.org/officeDocument/2006/relationships/chart" Target="../charts/chart34.xml"/><Relationship Id="rId9" Type="http://schemas.openxmlformats.org/officeDocument/2006/relationships/image" Target="../media/image87.jpeg"/><Relationship Id="rId14" Type="http://schemas.openxmlformats.org/officeDocument/2006/relationships/image" Target="../media/image92.jpeg"/></Relationships>
</file>

<file path=ppt/slides/_rels/slide27.xml.rels><?xml version="1.0" encoding="UTF-8" standalone="yes"?>
<Relationships xmlns="http://schemas.openxmlformats.org/package/2006/relationships"><Relationship Id="rId8" Type="http://schemas.openxmlformats.org/officeDocument/2006/relationships/image" Target="../media/image101.tiff"/><Relationship Id="rId13" Type="http://schemas.openxmlformats.org/officeDocument/2006/relationships/image" Target="../media/image106.tiff"/><Relationship Id="rId3" Type="http://schemas.openxmlformats.org/officeDocument/2006/relationships/image" Target="../media/image96.tiff"/><Relationship Id="rId7" Type="http://schemas.openxmlformats.org/officeDocument/2006/relationships/image" Target="../media/image100.tiff"/><Relationship Id="rId12" Type="http://schemas.openxmlformats.org/officeDocument/2006/relationships/image" Target="../media/image105.tiff"/><Relationship Id="rId2" Type="http://schemas.openxmlformats.org/officeDocument/2006/relationships/notesSlide" Target="../notesSlides/notesSlide27.xml"/><Relationship Id="rId16" Type="http://schemas.openxmlformats.org/officeDocument/2006/relationships/image" Target="../media/image109.tiff"/><Relationship Id="rId1" Type="http://schemas.openxmlformats.org/officeDocument/2006/relationships/slideLayout" Target="../slideLayouts/slideLayout1.xml"/><Relationship Id="rId6" Type="http://schemas.openxmlformats.org/officeDocument/2006/relationships/image" Target="../media/image99.tiff"/><Relationship Id="rId11" Type="http://schemas.openxmlformats.org/officeDocument/2006/relationships/image" Target="../media/image104.tiff"/><Relationship Id="rId5" Type="http://schemas.openxmlformats.org/officeDocument/2006/relationships/image" Target="../media/image98.tiff"/><Relationship Id="rId15" Type="http://schemas.openxmlformats.org/officeDocument/2006/relationships/image" Target="../media/image108.tiff"/><Relationship Id="rId10" Type="http://schemas.openxmlformats.org/officeDocument/2006/relationships/image" Target="../media/image103.tiff"/><Relationship Id="rId4" Type="http://schemas.openxmlformats.org/officeDocument/2006/relationships/image" Target="../media/image97.tiff"/><Relationship Id="rId9" Type="http://schemas.openxmlformats.org/officeDocument/2006/relationships/image" Target="../media/image102.tiff"/><Relationship Id="rId14" Type="http://schemas.openxmlformats.org/officeDocument/2006/relationships/image" Target="../media/image107.tiff"/></Relationships>
</file>

<file path=ppt/slides/_rels/slide2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chart" Target="../charts/chart3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13.jpeg"/><Relationship Id="rId5" Type="http://schemas.openxmlformats.org/officeDocument/2006/relationships/image" Target="../media/image71.jpeg"/><Relationship Id="rId4" Type="http://schemas.openxmlformats.org/officeDocument/2006/relationships/image" Target="../media/image112.jpeg"/></Relationships>
</file>

<file path=ppt/slides/_rels/slide3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oleObject" Target="../embeddings/oleObject6.bin"/></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hyperlink" Target="http://www.google.co.kr/url?sa=i&amp;rct=j&amp;q=&amp;esrc=s&amp;frm=1&amp;source=images&amp;cd=&amp;docid=g08rxq4Ufep6dM&amp;tbnid=9leFovsTnzsW3M:&amp;ved=0CAUQjRw&amp;url=http://genome.bioch.virginia.edu/&amp;ei=mqaZUevfO8nmiAeo3ICQDw&amp;bvm=bv.46751780,d.aGc&amp;psig=AFQjCNGbArDeRb-u11ipYOj88-XHxA3rZA&amp;ust=1369110336364448" TargetMode="Externa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emf"/><Relationship Id="rId7" Type="http://schemas.openxmlformats.org/officeDocument/2006/relationships/image" Target="../media/image24.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png"/><Relationship Id="rId9"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8" descr="제목배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
            <a:ext cx="9144000" cy="127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그림 2"/>
          <p:cNvPicPr>
            <a:picLocks noChangeAspect="1"/>
          </p:cNvPicPr>
          <p:nvPr/>
        </p:nvPicPr>
        <p:blipFill>
          <a:blip r:embed="rId4" cstate="print"/>
          <a:stretch>
            <a:fillRect/>
          </a:stretch>
        </p:blipFill>
        <p:spPr>
          <a:xfrm>
            <a:off x="2541155" y="280175"/>
            <a:ext cx="3230311" cy="599401"/>
          </a:xfrm>
          <a:prstGeom prst="rect">
            <a:avLst/>
          </a:prstGeom>
        </p:spPr>
      </p:pic>
      <p:pic>
        <p:nvPicPr>
          <p:cNvPr id="5" name="그림 4" descr="symbol0601.jpg"/>
          <p:cNvPicPr>
            <a:picLocks noChangeAspect="1"/>
          </p:cNvPicPr>
          <p:nvPr/>
        </p:nvPicPr>
        <p:blipFill>
          <a:blip r:embed="rId5" cstate="print"/>
          <a:stretch>
            <a:fillRect/>
          </a:stretch>
        </p:blipFill>
        <p:spPr>
          <a:xfrm>
            <a:off x="7524328" y="5233181"/>
            <a:ext cx="1432248" cy="1400596"/>
          </a:xfrm>
          <a:prstGeom prst="rect">
            <a:avLst/>
          </a:prstGeom>
        </p:spPr>
      </p:pic>
      <p:sp>
        <p:nvSpPr>
          <p:cNvPr id="6" name="부제목 2"/>
          <p:cNvSpPr>
            <a:spLocks noGrp="1"/>
          </p:cNvSpPr>
          <p:nvPr>
            <p:ph type="subTitle" idx="1"/>
          </p:nvPr>
        </p:nvSpPr>
        <p:spPr>
          <a:xfrm>
            <a:off x="1784046" y="4767172"/>
            <a:ext cx="6076400" cy="678052"/>
          </a:xfrm>
        </p:spPr>
        <p:txBody>
          <a:bodyPr anchor="ctr">
            <a:noAutofit/>
          </a:bodyPr>
          <a:lstStyle/>
          <a:p>
            <a:r>
              <a:rPr lang="en-US" altLang="ko-KR" sz="2800" dirty="0" smtClean="0">
                <a:solidFill>
                  <a:schemeClr val="tx1"/>
                </a:solidFill>
                <a:latin typeface="Arial Black" pitchFamily="34" charset="0"/>
                <a:ea typeface="HY견고딕" pitchFamily="18" charset="-127"/>
              </a:rPr>
              <a:t>Pusan National University, Korea</a:t>
            </a:r>
          </a:p>
          <a:p>
            <a:r>
              <a:rPr lang="en-US" altLang="ko-KR" sz="2800" dirty="0" smtClean="0">
                <a:solidFill>
                  <a:schemeClr val="tx1"/>
                </a:solidFill>
                <a:latin typeface="Arial Black" pitchFamily="34" charset="0"/>
                <a:ea typeface="HY견고딕" pitchFamily="18" charset="-127"/>
              </a:rPr>
              <a:t>Youngmi Jung </a:t>
            </a:r>
            <a:endParaRPr lang="ko-KR" altLang="en-US" sz="2800" dirty="0">
              <a:solidFill>
                <a:schemeClr val="tx1"/>
              </a:solidFill>
              <a:latin typeface="Arial Black" pitchFamily="34" charset="0"/>
              <a:ea typeface="HY견고딕" pitchFamily="18" charset="-127"/>
            </a:endParaRPr>
          </a:p>
        </p:txBody>
      </p:sp>
      <p:sp>
        <p:nvSpPr>
          <p:cNvPr id="7" name="Rectangle 6"/>
          <p:cNvSpPr/>
          <p:nvPr/>
        </p:nvSpPr>
        <p:spPr>
          <a:xfrm>
            <a:off x="323528" y="1696740"/>
            <a:ext cx="8345016" cy="2308324"/>
          </a:xfrm>
          <a:prstGeom prst="rect">
            <a:avLst/>
          </a:prstGeom>
        </p:spPr>
        <p:txBody>
          <a:bodyPr wrap="square">
            <a:spAutoFit/>
          </a:bodyPr>
          <a:lstStyle/>
          <a:p>
            <a:pPr algn="ctr" fontAlgn="ctr" latinLnBrk="0"/>
            <a:r>
              <a:rPr lang="en-US" sz="3600" b="1" kern="100" dirty="0">
                <a:latin typeface="Arial Black" panose="020B0A04020102020204" pitchFamily="34" charset="0"/>
                <a:ea typeface="Malgun Gothic" panose="020B0503020000020004" pitchFamily="34" charset="-127"/>
                <a:cs typeface="Times New Roman" panose="02020603050405020304" pitchFamily="18" charset="0"/>
              </a:rPr>
              <a:t>TSG-6 induces liver regeneration by </a:t>
            </a:r>
            <a:r>
              <a:rPr lang="en-US" sz="3600" b="1" kern="100" dirty="0" smtClean="0">
                <a:latin typeface="Arial Black" panose="020B0A04020102020204" pitchFamily="34" charset="0"/>
                <a:ea typeface="Malgun Gothic" panose="020B0503020000020004" pitchFamily="34" charset="-127"/>
                <a:cs typeface="Times New Roman" panose="02020603050405020304" pitchFamily="18" charset="0"/>
              </a:rPr>
              <a:t>enhancing </a:t>
            </a:r>
            <a:r>
              <a:rPr lang="en-US" sz="3600" b="1" kern="100" dirty="0">
                <a:latin typeface="Arial Black" panose="020B0A04020102020204" pitchFamily="34" charset="0"/>
                <a:ea typeface="Malgun Gothic" panose="020B0503020000020004" pitchFamily="34" charset="-127"/>
                <a:cs typeface="Times New Roman" panose="02020603050405020304" pitchFamily="18" charset="0"/>
              </a:rPr>
              <a:t>autophagy in </a:t>
            </a:r>
            <a:r>
              <a:rPr lang="en-US" sz="3600" b="1" kern="100" dirty="0" smtClean="0">
                <a:latin typeface="Arial Black" panose="020B0A04020102020204" pitchFamily="34" charset="0"/>
                <a:ea typeface="Malgun Gothic" panose="020B0503020000020004" pitchFamily="34" charset="-127"/>
                <a:cs typeface="Times New Roman" panose="02020603050405020304" pitchFamily="18" charset="0"/>
              </a:rPr>
              <a:t>mice with chronic liver damage</a:t>
            </a:r>
            <a:endParaRPr lang="en-US" sz="3600" kern="100" dirty="0">
              <a:effectLst/>
              <a:latin typeface="Arial Black" panose="020B0A0402010202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2296369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txBox="1">
            <a:spLocks/>
          </p:cNvSpPr>
          <p:nvPr/>
        </p:nvSpPr>
        <p:spPr bwMode="auto">
          <a:xfrm>
            <a:off x="179512" y="188640"/>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latinLnBrk="0"/>
            <a:r>
              <a:rPr lang="en-US" altLang="ko-KR" sz="3200" b="1" dirty="0" smtClean="0">
                <a:latin typeface="Arial" pitchFamily="34" charset="0"/>
                <a:cs typeface="Arial" pitchFamily="34" charset="0"/>
              </a:rPr>
              <a:t>Generation of TSG-6-overrexpressing MSCs</a:t>
            </a:r>
            <a:endParaRPr lang="ko-KR" altLang="ko-KR" sz="3200" dirty="0">
              <a:latin typeface="Arial" pitchFamily="34" charset="0"/>
              <a:cs typeface="Arial" pitchFamily="34" charset="0"/>
            </a:endParaRPr>
          </a:p>
        </p:txBody>
      </p:sp>
      <p:grpSp>
        <p:nvGrpSpPr>
          <p:cNvPr id="2" name="그룹 107"/>
          <p:cNvGrpSpPr/>
          <p:nvPr/>
        </p:nvGrpSpPr>
        <p:grpSpPr>
          <a:xfrm>
            <a:off x="199671" y="4712655"/>
            <a:ext cx="8476785" cy="1972906"/>
            <a:chOff x="199671" y="4712655"/>
            <a:chExt cx="8663097" cy="1972906"/>
          </a:xfrm>
        </p:grpSpPr>
        <p:pic>
          <p:nvPicPr>
            <p:cNvPr id="52" name="Picture 23"/>
            <p:cNvPicPr>
              <a:picLocks noChangeAspect="1"/>
            </p:cNvPicPr>
            <p:nvPr/>
          </p:nvPicPr>
          <p:blipFill>
            <a:blip r:embed="rId3" cstate="print"/>
            <a:stretch>
              <a:fillRect/>
            </a:stretch>
          </p:blipFill>
          <p:spPr>
            <a:xfrm>
              <a:off x="6495632" y="4712655"/>
              <a:ext cx="2367136" cy="1972906"/>
            </a:xfrm>
            <a:prstGeom prst="rect">
              <a:avLst/>
            </a:prstGeom>
          </p:spPr>
        </p:pic>
        <p:sp>
          <p:nvSpPr>
            <p:cNvPr id="53" name="TextBox 52"/>
            <p:cNvSpPr txBox="1"/>
            <p:nvPr/>
          </p:nvSpPr>
          <p:spPr>
            <a:xfrm>
              <a:off x="483387" y="4834901"/>
              <a:ext cx="922220" cy="307777"/>
            </a:xfrm>
            <a:prstGeom prst="rect">
              <a:avLst/>
            </a:prstGeom>
            <a:noFill/>
          </p:spPr>
          <p:txBody>
            <a:bodyPr wrap="square" rtlCol="0">
              <a:spAutoFit/>
            </a:bodyPr>
            <a:lstStyle/>
            <a:p>
              <a:r>
                <a:rPr lang="en-US" sz="1400" dirty="0" smtClean="0">
                  <a:solidFill>
                    <a:schemeClr val="bg1"/>
                  </a:solidFill>
                  <a:latin typeface="맑은 고딕"/>
                  <a:cs typeface="맑은 고딕"/>
                </a:rPr>
                <a:t>TSG6</a:t>
              </a:r>
              <a:endParaRPr lang="en-US" sz="1400" dirty="0">
                <a:solidFill>
                  <a:schemeClr val="bg1"/>
                </a:solidFill>
                <a:latin typeface="맑은 고딕"/>
                <a:cs typeface="맑은 고딕"/>
              </a:endParaRPr>
            </a:p>
          </p:txBody>
        </p:sp>
        <p:sp>
          <p:nvSpPr>
            <p:cNvPr id="54" name="TextBox 53"/>
            <p:cNvSpPr txBox="1"/>
            <p:nvPr/>
          </p:nvSpPr>
          <p:spPr>
            <a:xfrm>
              <a:off x="2037851" y="4834901"/>
              <a:ext cx="851837" cy="307777"/>
            </a:xfrm>
            <a:prstGeom prst="rect">
              <a:avLst/>
            </a:prstGeom>
            <a:noFill/>
          </p:spPr>
          <p:txBody>
            <a:bodyPr wrap="square" rtlCol="0">
              <a:spAutoFit/>
            </a:bodyPr>
            <a:lstStyle/>
            <a:p>
              <a:r>
                <a:rPr lang="en-US" sz="1400" dirty="0" smtClean="0">
                  <a:solidFill>
                    <a:schemeClr val="bg1"/>
                  </a:solidFill>
                  <a:latin typeface="맑은 고딕"/>
                  <a:cs typeface="맑은 고딕"/>
                </a:rPr>
                <a:t>DAPI</a:t>
              </a:r>
              <a:endParaRPr lang="en-US" sz="1400" dirty="0">
                <a:solidFill>
                  <a:schemeClr val="bg1"/>
                </a:solidFill>
                <a:latin typeface="맑은 고딕"/>
                <a:cs typeface="맑은 고딕"/>
              </a:endParaRPr>
            </a:p>
          </p:txBody>
        </p:sp>
        <p:sp>
          <p:nvSpPr>
            <p:cNvPr id="55" name="TextBox 54"/>
            <p:cNvSpPr txBox="1"/>
            <p:nvPr/>
          </p:nvSpPr>
          <p:spPr>
            <a:xfrm>
              <a:off x="3477040" y="4834901"/>
              <a:ext cx="1189528" cy="307777"/>
            </a:xfrm>
            <a:prstGeom prst="rect">
              <a:avLst/>
            </a:prstGeom>
            <a:noFill/>
          </p:spPr>
          <p:txBody>
            <a:bodyPr wrap="square" rtlCol="0">
              <a:spAutoFit/>
            </a:bodyPr>
            <a:lstStyle/>
            <a:p>
              <a:r>
                <a:rPr lang="en-US" sz="1400" dirty="0" smtClean="0">
                  <a:solidFill>
                    <a:schemeClr val="bg1"/>
                  </a:solidFill>
                  <a:latin typeface="맑은 고딕"/>
                  <a:cs typeface="맑은 고딕"/>
                </a:rPr>
                <a:t>MERGE</a:t>
              </a:r>
              <a:endParaRPr lang="en-US" sz="1400" dirty="0">
                <a:solidFill>
                  <a:schemeClr val="bg1"/>
                </a:solidFill>
                <a:latin typeface="맑은 고딕"/>
                <a:cs typeface="맑은 고딕"/>
              </a:endParaRPr>
            </a:p>
          </p:txBody>
        </p:sp>
        <p:pic>
          <p:nvPicPr>
            <p:cNvPr id="56" name="Picture 31"/>
            <p:cNvPicPr>
              <a:picLocks noChangeAspect="1"/>
            </p:cNvPicPr>
            <p:nvPr/>
          </p:nvPicPr>
          <p:blipFill>
            <a:blip r:embed="rId4" cstate="print"/>
            <a:stretch>
              <a:fillRect/>
            </a:stretch>
          </p:blipFill>
          <p:spPr>
            <a:xfrm>
              <a:off x="3486151" y="5711809"/>
              <a:ext cx="1460411" cy="973752"/>
            </a:xfrm>
            <a:prstGeom prst="rect">
              <a:avLst/>
            </a:prstGeom>
          </p:spPr>
        </p:pic>
        <p:pic>
          <p:nvPicPr>
            <p:cNvPr id="57" name="Picture 32"/>
            <p:cNvPicPr>
              <a:picLocks noChangeAspect="1"/>
            </p:cNvPicPr>
            <p:nvPr/>
          </p:nvPicPr>
          <p:blipFill>
            <a:blip r:embed="rId5" cstate="print"/>
            <a:stretch>
              <a:fillRect/>
            </a:stretch>
          </p:blipFill>
          <p:spPr>
            <a:xfrm>
              <a:off x="1981411" y="5711809"/>
              <a:ext cx="1460411" cy="973752"/>
            </a:xfrm>
            <a:prstGeom prst="rect">
              <a:avLst/>
            </a:prstGeom>
          </p:spPr>
        </p:pic>
        <p:pic>
          <p:nvPicPr>
            <p:cNvPr id="58" name="Picture 33"/>
            <p:cNvPicPr>
              <a:picLocks noChangeAspect="1"/>
            </p:cNvPicPr>
            <p:nvPr/>
          </p:nvPicPr>
          <p:blipFill>
            <a:blip r:embed="rId6" cstate="print"/>
            <a:stretch>
              <a:fillRect/>
            </a:stretch>
          </p:blipFill>
          <p:spPr>
            <a:xfrm>
              <a:off x="476671" y="5711809"/>
              <a:ext cx="1460411" cy="973752"/>
            </a:xfrm>
            <a:prstGeom prst="rect">
              <a:avLst/>
            </a:prstGeom>
          </p:spPr>
        </p:pic>
        <p:pic>
          <p:nvPicPr>
            <p:cNvPr id="59" name="Picture 34"/>
            <p:cNvPicPr>
              <a:picLocks noChangeAspect="1"/>
            </p:cNvPicPr>
            <p:nvPr/>
          </p:nvPicPr>
          <p:blipFill>
            <a:blip r:embed="rId7" cstate="print"/>
            <a:stretch>
              <a:fillRect/>
            </a:stretch>
          </p:blipFill>
          <p:spPr>
            <a:xfrm>
              <a:off x="4990891" y="5711809"/>
              <a:ext cx="1460411" cy="973752"/>
            </a:xfrm>
            <a:prstGeom prst="rect">
              <a:avLst/>
            </a:prstGeom>
          </p:spPr>
        </p:pic>
        <p:pic>
          <p:nvPicPr>
            <p:cNvPr id="60" name="Picture 35"/>
            <p:cNvPicPr>
              <a:picLocks noChangeAspect="1"/>
            </p:cNvPicPr>
            <p:nvPr/>
          </p:nvPicPr>
          <p:blipFill>
            <a:blip r:embed="rId8" cstate="print"/>
            <a:stretch>
              <a:fillRect/>
            </a:stretch>
          </p:blipFill>
          <p:spPr>
            <a:xfrm>
              <a:off x="476671" y="4730476"/>
              <a:ext cx="1460411" cy="973752"/>
            </a:xfrm>
            <a:prstGeom prst="rect">
              <a:avLst/>
            </a:prstGeom>
          </p:spPr>
        </p:pic>
        <p:pic>
          <p:nvPicPr>
            <p:cNvPr id="61" name="Picture 36"/>
            <p:cNvPicPr>
              <a:picLocks noChangeAspect="1"/>
            </p:cNvPicPr>
            <p:nvPr/>
          </p:nvPicPr>
          <p:blipFill>
            <a:blip r:embed="rId9" cstate="print"/>
            <a:stretch>
              <a:fillRect/>
            </a:stretch>
          </p:blipFill>
          <p:spPr>
            <a:xfrm>
              <a:off x="3486151" y="4730476"/>
              <a:ext cx="1460411" cy="973752"/>
            </a:xfrm>
            <a:prstGeom prst="rect">
              <a:avLst/>
            </a:prstGeom>
          </p:spPr>
        </p:pic>
        <p:pic>
          <p:nvPicPr>
            <p:cNvPr id="62" name="Picture 37"/>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Effect>
                        <a14:brightnessContrast bright="40000" contrast="20000"/>
                      </a14:imgEffect>
                    </a14:imgLayer>
                  </a14:imgProps>
                </a:ext>
              </a:extLst>
            </a:blip>
            <a:stretch>
              <a:fillRect/>
            </a:stretch>
          </p:blipFill>
          <p:spPr>
            <a:xfrm>
              <a:off x="1981411" y="4730476"/>
              <a:ext cx="1460411" cy="973752"/>
            </a:xfrm>
            <a:prstGeom prst="rect">
              <a:avLst/>
            </a:prstGeom>
          </p:spPr>
        </p:pic>
        <p:pic>
          <p:nvPicPr>
            <p:cNvPr id="63" name="Picture 38"/>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contrast="-20000"/>
                      </a14:imgEffect>
                    </a14:imgLayer>
                  </a14:imgProps>
                </a:ext>
              </a:extLst>
            </a:blip>
            <a:stretch>
              <a:fillRect/>
            </a:stretch>
          </p:blipFill>
          <p:spPr>
            <a:xfrm>
              <a:off x="4990891" y="4730476"/>
              <a:ext cx="1460411" cy="973752"/>
            </a:xfrm>
            <a:prstGeom prst="rect">
              <a:avLst/>
            </a:prstGeom>
          </p:spPr>
        </p:pic>
        <p:sp>
          <p:nvSpPr>
            <p:cNvPr id="64" name="TextBox 63"/>
            <p:cNvSpPr txBox="1"/>
            <p:nvPr/>
          </p:nvSpPr>
          <p:spPr>
            <a:xfrm>
              <a:off x="476671" y="4752386"/>
              <a:ext cx="846395" cy="261610"/>
            </a:xfrm>
            <a:prstGeom prst="rect">
              <a:avLst/>
            </a:prstGeom>
            <a:noFill/>
          </p:spPr>
          <p:txBody>
            <a:bodyPr wrap="square" rtlCol="0">
              <a:spAutoFit/>
            </a:bodyPr>
            <a:lstStyle/>
            <a:p>
              <a:r>
                <a:rPr lang="en-US" sz="1100" dirty="0" smtClean="0">
                  <a:solidFill>
                    <a:schemeClr val="bg1"/>
                  </a:solidFill>
                  <a:latin typeface="Arial"/>
                  <a:cs typeface="Arial"/>
                </a:rPr>
                <a:t>TSG-6</a:t>
              </a:r>
              <a:endParaRPr lang="en-US" sz="1100" dirty="0">
                <a:solidFill>
                  <a:schemeClr val="bg1"/>
                </a:solidFill>
                <a:latin typeface="Arial"/>
                <a:cs typeface="Arial"/>
              </a:endParaRPr>
            </a:p>
          </p:txBody>
        </p:sp>
        <p:sp>
          <p:nvSpPr>
            <p:cNvPr id="65" name="TextBox 64"/>
            <p:cNvSpPr txBox="1"/>
            <p:nvPr/>
          </p:nvSpPr>
          <p:spPr>
            <a:xfrm>
              <a:off x="1999125" y="4752386"/>
              <a:ext cx="911989" cy="261610"/>
            </a:xfrm>
            <a:prstGeom prst="rect">
              <a:avLst/>
            </a:prstGeom>
            <a:noFill/>
          </p:spPr>
          <p:txBody>
            <a:bodyPr wrap="square" rtlCol="0">
              <a:spAutoFit/>
            </a:bodyPr>
            <a:lstStyle/>
            <a:p>
              <a:r>
                <a:rPr lang="en-US" sz="1100" dirty="0" smtClean="0">
                  <a:solidFill>
                    <a:schemeClr val="bg1"/>
                  </a:solidFill>
                  <a:latin typeface="Arial"/>
                  <a:cs typeface="Arial"/>
                </a:rPr>
                <a:t>GM130</a:t>
              </a:r>
              <a:endParaRPr lang="en-US" sz="1100" dirty="0">
                <a:solidFill>
                  <a:schemeClr val="bg1"/>
                </a:solidFill>
                <a:latin typeface="Arial"/>
                <a:cs typeface="Arial"/>
              </a:endParaRPr>
            </a:p>
          </p:txBody>
        </p:sp>
        <p:sp>
          <p:nvSpPr>
            <p:cNvPr id="66" name="TextBox 65"/>
            <p:cNvSpPr txBox="1"/>
            <p:nvPr/>
          </p:nvSpPr>
          <p:spPr>
            <a:xfrm>
              <a:off x="3484782" y="4752386"/>
              <a:ext cx="726516" cy="261610"/>
            </a:xfrm>
            <a:prstGeom prst="rect">
              <a:avLst/>
            </a:prstGeom>
            <a:noFill/>
          </p:spPr>
          <p:txBody>
            <a:bodyPr wrap="square" rtlCol="0">
              <a:spAutoFit/>
            </a:bodyPr>
            <a:lstStyle/>
            <a:p>
              <a:r>
                <a:rPr lang="en-US" sz="1100" dirty="0" smtClean="0">
                  <a:solidFill>
                    <a:schemeClr val="bg1"/>
                  </a:solidFill>
                  <a:latin typeface="Arial"/>
                  <a:cs typeface="Arial"/>
                </a:rPr>
                <a:t>DAPI</a:t>
              </a:r>
              <a:endParaRPr lang="en-US" sz="1100" dirty="0">
                <a:solidFill>
                  <a:schemeClr val="bg1"/>
                </a:solidFill>
                <a:latin typeface="Arial"/>
                <a:cs typeface="Arial"/>
              </a:endParaRPr>
            </a:p>
          </p:txBody>
        </p:sp>
        <p:sp>
          <p:nvSpPr>
            <p:cNvPr id="67" name="TextBox 66"/>
            <p:cNvSpPr txBox="1"/>
            <p:nvPr/>
          </p:nvSpPr>
          <p:spPr>
            <a:xfrm>
              <a:off x="5011237" y="4752386"/>
              <a:ext cx="991155" cy="261610"/>
            </a:xfrm>
            <a:prstGeom prst="rect">
              <a:avLst/>
            </a:prstGeom>
            <a:noFill/>
          </p:spPr>
          <p:txBody>
            <a:bodyPr wrap="square" rtlCol="0">
              <a:spAutoFit/>
            </a:bodyPr>
            <a:lstStyle/>
            <a:p>
              <a:r>
                <a:rPr lang="en-US" sz="1100" dirty="0" smtClean="0">
                  <a:solidFill>
                    <a:schemeClr val="bg1"/>
                  </a:solidFill>
                  <a:latin typeface="Arial"/>
                  <a:cs typeface="Arial"/>
                </a:rPr>
                <a:t>MERGE</a:t>
              </a:r>
              <a:endParaRPr lang="en-US" sz="1100" dirty="0">
                <a:solidFill>
                  <a:schemeClr val="bg1"/>
                </a:solidFill>
                <a:latin typeface="Arial"/>
                <a:cs typeface="Arial"/>
              </a:endParaRPr>
            </a:p>
          </p:txBody>
        </p:sp>
        <p:sp>
          <p:nvSpPr>
            <p:cNvPr id="68" name="TextBox 67"/>
            <p:cNvSpPr txBox="1"/>
            <p:nvPr/>
          </p:nvSpPr>
          <p:spPr>
            <a:xfrm rot="16200000">
              <a:off x="59891" y="5072547"/>
              <a:ext cx="556563" cy="276999"/>
            </a:xfrm>
            <a:prstGeom prst="rect">
              <a:avLst/>
            </a:prstGeom>
            <a:noFill/>
          </p:spPr>
          <p:txBody>
            <a:bodyPr wrap="none" rtlCol="0">
              <a:spAutoFit/>
            </a:bodyPr>
            <a:lstStyle/>
            <a:p>
              <a:pPr algn="r"/>
              <a:r>
                <a:rPr lang="en-US" sz="1200" dirty="0" smtClean="0">
                  <a:latin typeface="Arial"/>
                  <a:cs typeface="Arial"/>
                </a:rPr>
                <a:t>Mock</a:t>
              </a:r>
              <a:endParaRPr lang="en-US" sz="1200" kern="1200" dirty="0">
                <a:latin typeface="Arial"/>
                <a:cs typeface="Arial"/>
              </a:endParaRPr>
            </a:p>
          </p:txBody>
        </p:sp>
        <p:sp>
          <p:nvSpPr>
            <p:cNvPr id="69" name="TextBox 68"/>
            <p:cNvSpPr txBox="1"/>
            <p:nvPr/>
          </p:nvSpPr>
          <p:spPr>
            <a:xfrm rot="16200000">
              <a:off x="19013" y="6038658"/>
              <a:ext cx="638316" cy="276999"/>
            </a:xfrm>
            <a:prstGeom prst="rect">
              <a:avLst/>
            </a:prstGeom>
            <a:noFill/>
          </p:spPr>
          <p:txBody>
            <a:bodyPr wrap="none" rtlCol="0">
              <a:spAutoFit/>
            </a:bodyPr>
            <a:lstStyle/>
            <a:p>
              <a:pPr algn="r"/>
              <a:r>
                <a:rPr lang="en-US" sz="1200" kern="1200" dirty="0" smtClean="0">
                  <a:latin typeface="Arial"/>
                  <a:cs typeface="Arial"/>
                </a:rPr>
                <a:t>TSG-6</a:t>
              </a:r>
              <a:endParaRPr lang="en-US" sz="1200" kern="1200" dirty="0">
                <a:latin typeface="Arial"/>
                <a:cs typeface="Arial"/>
              </a:endParaRPr>
            </a:p>
          </p:txBody>
        </p:sp>
        <p:sp>
          <p:nvSpPr>
            <p:cNvPr id="70" name="TextBox 69"/>
            <p:cNvSpPr txBox="1"/>
            <p:nvPr/>
          </p:nvSpPr>
          <p:spPr>
            <a:xfrm>
              <a:off x="6495631" y="4751566"/>
              <a:ext cx="2289473" cy="261610"/>
            </a:xfrm>
            <a:prstGeom prst="rect">
              <a:avLst/>
            </a:prstGeom>
            <a:noFill/>
          </p:spPr>
          <p:txBody>
            <a:bodyPr wrap="square" rtlCol="0">
              <a:spAutoFit/>
            </a:bodyPr>
            <a:lstStyle/>
            <a:p>
              <a:r>
                <a:rPr lang="en-US" sz="1100" dirty="0" smtClean="0">
                  <a:solidFill>
                    <a:srgbClr val="FF0000"/>
                  </a:solidFill>
                  <a:latin typeface="Arial"/>
                  <a:cs typeface="Arial"/>
                </a:rPr>
                <a:t>TSG-6</a:t>
              </a:r>
              <a:r>
                <a:rPr lang="en-US" sz="1100" dirty="0" smtClean="0">
                  <a:latin typeface="Arial"/>
                  <a:cs typeface="Arial"/>
                </a:rPr>
                <a:t> </a:t>
              </a:r>
              <a:r>
                <a:rPr lang="en-US" sz="1100" dirty="0" smtClean="0">
                  <a:solidFill>
                    <a:schemeClr val="bg1"/>
                  </a:solidFill>
                  <a:latin typeface="Arial"/>
                  <a:cs typeface="Arial"/>
                </a:rPr>
                <a:t>/ </a:t>
              </a:r>
              <a:r>
                <a:rPr lang="en-US" sz="1100" dirty="0" smtClean="0">
                  <a:solidFill>
                    <a:srgbClr val="008000"/>
                  </a:solidFill>
                  <a:latin typeface="Arial"/>
                  <a:cs typeface="Arial"/>
                </a:rPr>
                <a:t>GM130</a:t>
              </a:r>
              <a:r>
                <a:rPr lang="en-US" sz="1100" dirty="0" smtClean="0">
                  <a:latin typeface="Arial"/>
                  <a:cs typeface="Arial"/>
                </a:rPr>
                <a:t> </a:t>
              </a:r>
              <a:r>
                <a:rPr lang="en-US" sz="1100" dirty="0" smtClean="0">
                  <a:solidFill>
                    <a:srgbClr val="FFFFFF"/>
                  </a:solidFill>
                  <a:latin typeface="Arial"/>
                  <a:cs typeface="Arial"/>
                </a:rPr>
                <a:t>/</a:t>
              </a:r>
              <a:r>
                <a:rPr lang="en-US" sz="1100" dirty="0" smtClean="0">
                  <a:latin typeface="Arial"/>
                  <a:cs typeface="Arial"/>
                </a:rPr>
                <a:t> </a:t>
              </a:r>
              <a:r>
                <a:rPr lang="en-US" sz="1100" dirty="0" smtClean="0">
                  <a:solidFill>
                    <a:srgbClr val="0000FF"/>
                  </a:solidFill>
                  <a:latin typeface="Arial"/>
                  <a:cs typeface="Arial"/>
                </a:rPr>
                <a:t>DAPI</a:t>
              </a:r>
              <a:endParaRPr lang="en-US" sz="1100" dirty="0">
                <a:solidFill>
                  <a:srgbClr val="0000FF"/>
                </a:solidFill>
                <a:latin typeface="Arial"/>
                <a:cs typeface="Arial"/>
              </a:endParaRPr>
            </a:p>
          </p:txBody>
        </p:sp>
      </p:grpSp>
      <p:sp>
        <p:nvSpPr>
          <p:cNvPr id="71" name="TextBox 70"/>
          <p:cNvSpPr txBox="1"/>
          <p:nvPr/>
        </p:nvSpPr>
        <p:spPr>
          <a:xfrm>
            <a:off x="858840" y="3753040"/>
            <a:ext cx="365597" cy="246221"/>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NT</a:t>
            </a:r>
            <a:endParaRPr lang="ko-KR" altLang="en-US" sz="1000" dirty="0">
              <a:latin typeface="Arial" pitchFamily="34" charset="0"/>
              <a:cs typeface="Arial" pitchFamily="34" charset="0"/>
            </a:endParaRPr>
          </a:p>
        </p:txBody>
      </p:sp>
      <p:sp>
        <p:nvSpPr>
          <p:cNvPr id="72" name="TextBox 71"/>
          <p:cNvSpPr txBox="1"/>
          <p:nvPr/>
        </p:nvSpPr>
        <p:spPr>
          <a:xfrm>
            <a:off x="1205404" y="3753040"/>
            <a:ext cx="576201" cy="246221"/>
          </a:xfrm>
          <a:prstGeom prst="rect">
            <a:avLst/>
          </a:prstGeom>
          <a:noFill/>
        </p:spPr>
        <p:txBody>
          <a:bodyPr wrap="square" rtlCol="0">
            <a:spAutoFit/>
          </a:bodyPr>
          <a:lstStyle/>
          <a:p>
            <a:r>
              <a:rPr lang="en-US" altLang="ko-KR" sz="1000" dirty="0" smtClean="0">
                <a:latin typeface="Arial" pitchFamily="34" charset="0"/>
                <a:cs typeface="Arial" pitchFamily="34" charset="0"/>
              </a:rPr>
              <a:t>TSG-6</a:t>
            </a:r>
            <a:endParaRPr lang="ko-KR" altLang="en-US" sz="1000" dirty="0">
              <a:latin typeface="Arial" pitchFamily="34" charset="0"/>
              <a:cs typeface="Arial" pitchFamily="34" charset="0"/>
            </a:endParaRPr>
          </a:p>
        </p:txBody>
      </p:sp>
      <p:sp>
        <p:nvSpPr>
          <p:cNvPr id="73" name="TextBox 72"/>
          <p:cNvSpPr txBox="1"/>
          <p:nvPr/>
        </p:nvSpPr>
        <p:spPr>
          <a:xfrm rot="16200000">
            <a:off x="-139073" y="3035025"/>
            <a:ext cx="1027409" cy="246221"/>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pic>
        <p:nvPicPr>
          <p:cNvPr id="74" name="Picture 11"/>
          <p:cNvPicPr>
            <a:picLocks noChangeAspect="1"/>
          </p:cNvPicPr>
          <p:nvPr/>
        </p:nvPicPr>
        <p:blipFill>
          <a:blip r:embed="rId14" cstate="print"/>
          <a:srcRect l="18379" b="13431"/>
          <a:stretch>
            <a:fillRect/>
          </a:stretch>
        </p:blipFill>
        <p:spPr>
          <a:xfrm>
            <a:off x="667462" y="2428408"/>
            <a:ext cx="1270265" cy="1287964"/>
          </a:xfrm>
          <a:prstGeom prst="rect">
            <a:avLst/>
          </a:prstGeom>
        </p:spPr>
      </p:pic>
      <p:grpSp>
        <p:nvGrpSpPr>
          <p:cNvPr id="4" name="Group 2"/>
          <p:cNvGrpSpPr>
            <a:grpSpLocks noChangeAspect="1"/>
          </p:cNvGrpSpPr>
          <p:nvPr/>
        </p:nvGrpSpPr>
        <p:grpSpPr>
          <a:xfrm>
            <a:off x="1945967" y="2315049"/>
            <a:ext cx="1347805" cy="1418214"/>
            <a:chOff x="3361500" y="1482707"/>
            <a:chExt cx="2336570" cy="2458633"/>
          </a:xfrm>
        </p:grpSpPr>
        <p:pic>
          <p:nvPicPr>
            <p:cNvPr id="76" name="Picture 5"/>
            <p:cNvPicPr>
              <a:picLocks noChangeAspect="1"/>
            </p:cNvPicPr>
            <p:nvPr/>
          </p:nvPicPr>
          <p:blipFill rotWithShape="1">
            <a:blip r:embed="rId15" cstate="print"/>
            <a:srcRect l="13612" t="13592" r="9762" b="-1998"/>
            <a:stretch/>
          </p:blipFill>
          <p:spPr>
            <a:xfrm>
              <a:off x="3789040" y="2915816"/>
              <a:ext cx="1027410" cy="458614"/>
            </a:xfrm>
            <a:prstGeom prst="rect">
              <a:avLst/>
            </a:prstGeom>
            <a:ln>
              <a:solidFill>
                <a:schemeClr val="tx1"/>
              </a:solidFill>
            </a:ln>
          </p:spPr>
        </p:pic>
        <p:pic>
          <p:nvPicPr>
            <p:cNvPr id="77" name="Picture 6"/>
            <p:cNvPicPr>
              <a:picLocks noChangeAspect="1"/>
            </p:cNvPicPr>
            <p:nvPr/>
          </p:nvPicPr>
          <p:blipFill>
            <a:blip r:embed="rId16" cstate="print"/>
            <a:stretch>
              <a:fillRect/>
            </a:stretch>
          </p:blipFill>
          <p:spPr>
            <a:xfrm>
              <a:off x="3789040" y="2411760"/>
              <a:ext cx="1029930" cy="426953"/>
            </a:xfrm>
            <a:prstGeom prst="rect">
              <a:avLst/>
            </a:prstGeom>
            <a:ln>
              <a:solidFill>
                <a:schemeClr val="tx1"/>
              </a:solidFill>
            </a:ln>
          </p:spPr>
        </p:pic>
        <p:sp>
          <p:nvSpPr>
            <p:cNvPr id="78" name="TextBox 77"/>
            <p:cNvSpPr txBox="1"/>
            <p:nvPr/>
          </p:nvSpPr>
          <p:spPr>
            <a:xfrm>
              <a:off x="4778920" y="2937304"/>
              <a:ext cx="919150" cy="329537"/>
            </a:xfrm>
            <a:prstGeom prst="rect">
              <a:avLst/>
            </a:prstGeom>
            <a:noFill/>
          </p:spPr>
          <p:txBody>
            <a:bodyPr wrap="none" rtlCol="0">
              <a:spAutoFit/>
            </a:bodyPr>
            <a:lstStyle/>
            <a:p>
              <a:r>
                <a:rPr lang="en-US" sz="1100" dirty="0" smtClean="0">
                  <a:latin typeface="Arial"/>
                  <a:cs typeface="Arial"/>
                </a:rPr>
                <a:t>α</a:t>
              </a:r>
              <a:r>
                <a:rPr lang="en-US" sz="1100" kern="1200" dirty="0" smtClean="0">
                  <a:latin typeface="Arial"/>
                  <a:cs typeface="Arial"/>
                </a:rPr>
                <a:t>-tubulin</a:t>
              </a:r>
              <a:endParaRPr lang="en-US" sz="1100" kern="1200" dirty="0">
                <a:latin typeface="Arial"/>
                <a:cs typeface="Arial"/>
              </a:endParaRPr>
            </a:p>
          </p:txBody>
        </p:sp>
        <p:sp>
          <p:nvSpPr>
            <p:cNvPr id="79" name="TextBox 78"/>
            <p:cNvSpPr txBox="1"/>
            <p:nvPr/>
          </p:nvSpPr>
          <p:spPr>
            <a:xfrm>
              <a:off x="4778922" y="2505254"/>
              <a:ext cx="755593" cy="329537"/>
            </a:xfrm>
            <a:prstGeom prst="rect">
              <a:avLst/>
            </a:prstGeom>
            <a:noFill/>
          </p:spPr>
          <p:txBody>
            <a:bodyPr wrap="none" rtlCol="0">
              <a:spAutoFit/>
            </a:bodyPr>
            <a:lstStyle/>
            <a:p>
              <a:r>
                <a:rPr lang="en-US" sz="1100" kern="1200" dirty="0" smtClean="0">
                  <a:latin typeface="Arial"/>
                  <a:cs typeface="Arial"/>
                </a:rPr>
                <a:t>TSG-6</a:t>
              </a:r>
              <a:endParaRPr lang="en-US" sz="1100" kern="1200" dirty="0">
                <a:latin typeface="Arial"/>
                <a:cs typeface="Arial"/>
              </a:endParaRPr>
            </a:p>
          </p:txBody>
        </p:sp>
        <p:sp>
          <p:nvSpPr>
            <p:cNvPr id="80" name="TextBox 79"/>
            <p:cNvSpPr txBox="1"/>
            <p:nvPr/>
          </p:nvSpPr>
          <p:spPr>
            <a:xfrm rot="16200000">
              <a:off x="3702000" y="1753698"/>
              <a:ext cx="656651" cy="329537"/>
            </a:xfrm>
            <a:prstGeom prst="rect">
              <a:avLst/>
            </a:prstGeom>
            <a:noFill/>
          </p:spPr>
          <p:txBody>
            <a:bodyPr wrap="none" rtlCol="0">
              <a:spAutoFit/>
            </a:bodyPr>
            <a:lstStyle/>
            <a:p>
              <a:pPr algn="r"/>
              <a:r>
                <a:rPr lang="en-US" sz="1100" dirty="0" smtClean="0">
                  <a:latin typeface="Arial"/>
                  <a:cs typeface="Arial"/>
                </a:rPr>
                <a:t>Mock</a:t>
              </a:r>
              <a:endParaRPr lang="en-US" sz="1100" kern="1200" dirty="0">
                <a:latin typeface="Arial"/>
                <a:cs typeface="Arial"/>
              </a:endParaRPr>
            </a:p>
          </p:txBody>
        </p:sp>
        <p:sp>
          <p:nvSpPr>
            <p:cNvPr id="81" name="TextBox 80"/>
            <p:cNvSpPr txBox="1"/>
            <p:nvPr/>
          </p:nvSpPr>
          <p:spPr>
            <a:xfrm rot="16200000">
              <a:off x="4158441" y="1695735"/>
              <a:ext cx="755593" cy="329537"/>
            </a:xfrm>
            <a:prstGeom prst="rect">
              <a:avLst/>
            </a:prstGeom>
            <a:noFill/>
          </p:spPr>
          <p:txBody>
            <a:bodyPr wrap="none" rtlCol="0">
              <a:spAutoFit/>
            </a:bodyPr>
            <a:lstStyle/>
            <a:p>
              <a:pPr algn="r"/>
              <a:r>
                <a:rPr lang="en-US" sz="1100" kern="1200" dirty="0" smtClean="0">
                  <a:latin typeface="Arial"/>
                  <a:cs typeface="Arial"/>
                </a:rPr>
                <a:t>TSG-6</a:t>
              </a:r>
              <a:endParaRPr lang="en-US" sz="1100" kern="1200" dirty="0">
                <a:latin typeface="Arial"/>
                <a:cs typeface="Arial"/>
              </a:endParaRPr>
            </a:p>
          </p:txBody>
        </p:sp>
        <p:pic>
          <p:nvPicPr>
            <p:cNvPr id="82" name="Picture 21"/>
            <p:cNvPicPr>
              <a:picLocks noChangeAspect="1"/>
            </p:cNvPicPr>
            <p:nvPr/>
          </p:nvPicPr>
          <p:blipFill rotWithShape="1">
            <a:blip r:embed="rId17" cstate="print"/>
            <a:srcRect l="58617"/>
            <a:stretch/>
          </p:blipFill>
          <p:spPr>
            <a:xfrm>
              <a:off x="3789040" y="3434975"/>
              <a:ext cx="1036960" cy="376767"/>
            </a:xfrm>
            <a:prstGeom prst="rect">
              <a:avLst/>
            </a:prstGeom>
            <a:ln>
              <a:solidFill>
                <a:schemeClr val="tx1"/>
              </a:solidFill>
            </a:ln>
          </p:spPr>
        </p:pic>
        <p:sp>
          <p:nvSpPr>
            <p:cNvPr id="83" name="TextBox 82"/>
            <p:cNvSpPr txBox="1"/>
            <p:nvPr/>
          </p:nvSpPr>
          <p:spPr>
            <a:xfrm>
              <a:off x="4778922" y="3473188"/>
              <a:ext cx="755593" cy="329537"/>
            </a:xfrm>
            <a:prstGeom prst="rect">
              <a:avLst/>
            </a:prstGeom>
            <a:noFill/>
          </p:spPr>
          <p:txBody>
            <a:bodyPr wrap="none" rtlCol="0">
              <a:spAutoFit/>
            </a:bodyPr>
            <a:lstStyle/>
            <a:p>
              <a:r>
                <a:rPr lang="en-US" sz="1100" kern="1200" dirty="0" smtClean="0">
                  <a:latin typeface="Arial"/>
                  <a:cs typeface="Arial"/>
                </a:rPr>
                <a:t>TSG-6</a:t>
              </a:r>
              <a:endParaRPr lang="en-US" sz="1100" kern="1200" dirty="0">
                <a:latin typeface="Arial"/>
                <a:cs typeface="Arial"/>
              </a:endParaRPr>
            </a:p>
          </p:txBody>
        </p:sp>
        <p:cxnSp>
          <p:nvCxnSpPr>
            <p:cNvPr id="84" name="Straight Connector 18"/>
            <p:cNvCxnSpPr/>
            <p:nvPr/>
          </p:nvCxnSpPr>
          <p:spPr>
            <a:xfrm>
              <a:off x="3708524" y="2411760"/>
              <a:ext cx="0" cy="93610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rot="16200000">
              <a:off x="3241356" y="2781920"/>
              <a:ext cx="569825" cy="329537"/>
            </a:xfrm>
            <a:prstGeom prst="rect">
              <a:avLst/>
            </a:prstGeom>
            <a:noFill/>
          </p:spPr>
          <p:txBody>
            <a:bodyPr wrap="none" rtlCol="0">
              <a:spAutoFit/>
            </a:bodyPr>
            <a:lstStyle/>
            <a:p>
              <a:r>
                <a:rPr lang="en-US" sz="1100" kern="1200" dirty="0" smtClean="0">
                  <a:latin typeface="Arial"/>
                  <a:cs typeface="Arial"/>
                </a:rPr>
                <a:t>TCL</a:t>
              </a:r>
              <a:endParaRPr lang="en-US" sz="1100" kern="1200" dirty="0">
                <a:latin typeface="Arial"/>
                <a:cs typeface="Arial"/>
              </a:endParaRPr>
            </a:p>
          </p:txBody>
        </p:sp>
        <p:sp>
          <p:nvSpPr>
            <p:cNvPr id="86" name="TextBox 85"/>
            <p:cNvSpPr txBox="1"/>
            <p:nvPr/>
          </p:nvSpPr>
          <p:spPr>
            <a:xfrm rot="16200000">
              <a:off x="3271644" y="3521947"/>
              <a:ext cx="509249" cy="329537"/>
            </a:xfrm>
            <a:prstGeom prst="rect">
              <a:avLst/>
            </a:prstGeom>
            <a:noFill/>
          </p:spPr>
          <p:txBody>
            <a:bodyPr wrap="none" rtlCol="0">
              <a:spAutoFit/>
            </a:bodyPr>
            <a:lstStyle/>
            <a:p>
              <a:r>
                <a:rPr lang="en-US" sz="1100" kern="1200" dirty="0" smtClean="0">
                  <a:latin typeface="Arial"/>
                  <a:cs typeface="Arial"/>
                </a:rPr>
                <a:t>CM</a:t>
              </a:r>
              <a:endParaRPr lang="en-US" sz="1100" kern="1200" dirty="0">
                <a:latin typeface="Arial"/>
                <a:cs typeface="Arial"/>
              </a:endParaRPr>
            </a:p>
          </p:txBody>
        </p:sp>
      </p:grpSp>
      <p:sp>
        <p:nvSpPr>
          <p:cNvPr id="87" name="TextBox 86"/>
          <p:cNvSpPr txBox="1"/>
          <p:nvPr/>
        </p:nvSpPr>
        <p:spPr>
          <a:xfrm>
            <a:off x="1061524" y="1340768"/>
            <a:ext cx="2003385" cy="369332"/>
          </a:xfrm>
          <a:prstGeom prst="rect">
            <a:avLst/>
          </a:prstGeom>
          <a:noFill/>
        </p:spPr>
        <p:txBody>
          <a:bodyPr wrap="square" rtlCol="0">
            <a:spAutoFit/>
          </a:bodyPr>
          <a:lstStyle/>
          <a:p>
            <a:r>
              <a:rPr lang="en-US" altLang="ko-KR" b="1" u="sng" dirty="0" smtClean="0">
                <a:latin typeface="Arial" pitchFamily="34" charset="0"/>
                <a:cs typeface="Arial" pitchFamily="34" charset="0"/>
              </a:rPr>
              <a:t>Immunoblotting</a:t>
            </a:r>
            <a:endParaRPr lang="ko-KR" altLang="en-US" b="1" u="sng" dirty="0">
              <a:latin typeface="Arial" pitchFamily="34" charset="0"/>
              <a:cs typeface="Arial" pitchFamily="34" charset="0"/>
            </a:endParaRPr>
          </a:p>
        </p:txBody>
      </p:sp>
      <p:sp>
        <p:nvSpPr>
          <p:cNvPr id="88" name="직사각형 87"/>
          <p:cNvSpPr/>
          <p:nvPr/>
        </p:nvSpPr>
        <p:spPr>
          <a:xfrm>
            <a:off x="5216523" y="1340768"/>
            <a:ext cx="3326552" cy="369332"/>
          </a:xfrm>
          <a:prstGeom prst="rect">
            <a:avLst/>
          </a:prstGeom>
        </p:spPr>
        <p:txBody>
          <a:bodyPr wrap="none">
            <a:spAutoFit/>
          </a:bodyPr>
          <a:lstStyle/>
          <a:p>
            <a:r>
              <a:rPr lang="en-US" altLang="ko-KR" b="1" u="sng" dirty="0" smtClean="0">
                <a:latin typeface="Arial" pitchFamily="34" charset="0"/>
                <a:cs typeface="Arial" pitchFamily="34" charset="0"/>
              </a:rPr>
              <a:t>Immune-modulatory </a:t>
            </a:r>
            <a:r>
              <a:rPr lang="en-US" altLang="ko-KR" b="1" u="sng" dirty="0">
                <a:latin typeface="Arial" pitchFamily="34" charset="0"/>
                <a:cs typeface="Arial" pitchFamily="34" charset="0"/>
              </a:rPr>
              <a:t>activity </a:t>
            </a:r>
            <a:endParaRPr lang="ko-KR" altLang="en-US" b="1" u="sng" dirty="0">
              <a:latin typeface="Arial" pitchFamily="34" charset="0"/>
              <a:cs typeface="Arial" pitchFamily="34" charset="0"/>
            </a:endParaRPr>
          </a:p>
        </p:txBody>
      </p:sp>
      <p:sp>
        <p:nvSpPr>
          <p:cNvPr id="89" name="TextBox 88"/>
          <p:cNvSpPr txBox="1"/>
          <p:nvPr/>
        </p:nvSpPr>
        <p:spPr>
          <a:xfrm>
            <a:off x="323528" y="4293096"/>
            <a:ext cx="3385038" cy="369332"/>
          </a:xfrm>
          <a:prstGeom prst="rect">
            <a:avLst/>
          </a:prstGeom>
          <a:noFill/>
        </p:spPr>
        <p:txBody>
          <a:bodyPr wrap="square" rtlCol="0">
            <a:spAutoFit/>
          </a:bodyPr>
          <a:lstStyle/>
          <a:p>
            <a:r>
              <a:rPr lang="en-US" altLang="ko-KR" b="1" u="sng" dirty="0" smtClean="0">
                <a:latin typeface="Arial" pitchFamily="34" charset="0"/>
                <a:cs typeface="Arial" pitchFamily="34" charset="0"/>
              </a:rPr>
              <a:t>Immunofluorescence</a:t>
            </a:r>
            <a:endParaRPr lang="ko-KR" altLang="en-US" b="1" u="sng" dirty="0">
              <a:latin typeface="Arial" pitchFamily="34" charset="0"/>
              <a:cs typeface="Arial" pitchFamily="34" charset="0"/>
            </a:endParaRPr>
          </a:p>
        </p:txBody>
      </p:sp>
      <p:grpSp>
        <p:nvGrpSpPr>
          <p:cNvPr id="5" name="그룹 93"/>
          <p:cNvGrpSpPr/>
          <p:nvPr/>
        </p:nvGrpSpPr>
        <p:grpSpPr>
          <a:xfrm>
            <a:off x="3708566" y="1772816"/>
            <a:ext cx="5292080" cy="2329795"/>
            <a:chOff x="3708566" y="1957612"/>
            <a:chExt cx="5292080" cy="2329795"/>
          </a:xfrm>
        </p:grpSpPr>
        <p:pic>
          <p:nvPicPr>
            <p:cNvPr id="91" name="Picture 4"/>
            <p:cNvPicPr>
              <a:picLocks noChangeAspect="1" noChangeArrowheads="1"/>
            </p:cNvPicPr>
            <p:nvPr/>
          </p:nvPicPr>
          <p:blipFill>
            <a:blip r:embed="rId18" cstate="print"/>
            <a:srcRect/>
            <a:stretch>
              <a:fillRect/>
            </a:stretch>
          </p:blipFill>
          <p:spPr bwMode="auto">
            <a:xfrm>
              <a:off x="4054817" y="2175992"/>
              <a:ext cx="1648896" cy="1061752"/>
            </a:xfrm>
            <a:prstGeom prst="rect">
              <a:avLst/>
            </a:prstGeom>
            <a:noFill/>
            <a:ln w="9525">
              <a:noFill/>
              <a:miter lim="800000"/>
              <a:headEnd/>
              <a:tailEnd/>
            </a:ln>
          </p:spPr>
        </p:pic>
        <p:pic>
          <p:nvPicPr>
            <p:cNvPr id="92" name="Picture 3"/>
            <p:cNvPicPr>
              <a:picLocks noChangeAspect="1" noChangeArrowheads="1"/>
            </p:cNvPicPr>
            <p:nvPr/>
          </p:nvPicPr>
          <p:blipFill>
            <a:blip r:embed="rId19" cstate="print"/>
            <a:srcRect/>
            <a:stretch>
              <a:fillRect/>
            </a:stretch>
          </p:blipFill>
          <p:spPr bwMode="auto">
            <a:xfrm>
              <a:off x="4053960" y="3225655"/>
              <a:ext cx="1648896" cy="1061752"/>
            </a:xfrm>
            <a:prstGeom prst="rect">
              <a:avLst/>
            </a:prstGeom>
            <a:noFill/>
            <a:ln w="9525">
              <a:noFill/>
              <a:miter lim="800000"/>
              <a:headEnd/>
              <a:tailEnd/>
            </a:ln>
          </p:spPr>
        </p:pic>
        <p:sp>
          <p:nvSpPr>
            <p:cNvPr id="93" name="TextBox 92"/>
            <p:cNvSpPr txBox="1"/>
            <p:nvPr/>
          </p:nvSpPr>
          <p:spPr>
            <a:xfrm>
              <a:off x="4383106" y="3335901"/>
              <a:ext cx="619080" cy="276999"/>
            </a:xfrm>
            <a:prstGeom prst="rect">
              <a:avLst/>
            </a:prstGeom>
            <a:solidFill>
              <a:schemeClr val="bg1"/>
            </a:solidFill>
          </p:spPr>
          <p:txBody>
            <a:bodyPr wrap="none" rtlCol="0">
              <a:spAutoFit/>
            </a:bodyPr>
            <a:lstStyle/>
            <a:p>
              <a:r>
                <a:rPr lang="en-US" sz="1200" dirty="0" smtClean="0">
                  <a:latin typeface="Arial"/>
                  <a:cs typeface="Arial"/>
                </a:rPr>
                <a:t>90.7%</a:t>
              </a:r>
              <a:endParaRPr lang="en-US" sz="1200" dirty="0">
                <a:latin typeface="Arial"/>
                <a:cs typeface="Arial"/>
              </a:endParaRPr>
            </a:p>
          </p:txBody>
        </p:sp>
        <p:sp>
          <p:nvSpPr>
            <p:cNvPr id="94" name="TextBox 93"/>
            <p:cNvSpPr txBox="1"/>
            <p:nvPr/>
          </p:nvSpPr>
          <p:spPr>
            <a:xfrm>
              <a:off x="4383106" y="2310848"/>
              <a:ext cx="534121" cy="276999"/>
            </a:xfrm>
            <a:prstGeom prst="rect">
              <a:avLst/>
            </a:prstGeom>
            <a:solidFill>
              <a:schemeClr val="bg1"/>
            </a:solidFill>
          </p:spPr>
          <p:txBody>
            <a:bodyPr wrap="none" rtlCol="0">
              <a:spAutoFit/>
            </a:bodyPr>
            <a:lstStyle/>
            <a:p>
              <a:r>
                <a:rPr lang="en-US" sz="1200" dirty="0" smtClean="0">
                  <a:latin typeface="Arial"/>
                  <a:cs typeface="Arial"/>
                </a:rPr>
                <a:t>0.5%</a:t>
              </a:r>
              <a:endParaRPr lang="en-US" sz="1200" dirty="0">
                <a:latin typeface="Arial"/>
                <a:cs typeface="Arial"/>
              </a:endParaRPr>
            </a:p>
          </p:txBody>
        </p:sp>
        <p:pic>
          <p:nvPicPr>
            <p:cNvPr id="95" name="Picture 93"/>
            <p:cNvPicPr>
              <a:picLocks noChangeAspect="1" noChangeArrowheads="1"/>
            </p:cNvPicPr>
            <p:nvPr/>
          </p:nvPicPr>
          <p:blipFill>
            <a:blip r:embed="rId20" cstate="print"/>
            <a:srcRect/>
            <a:stretch>
              <a:fillRect/>
            </a:stretch>
          </p:blipFill>
          <p:spPr bwMode="auto">
            <a:xfrm>
              <a:off x="5703612" y="3211141"/>
              <a:ext cx="1648896" cy="1061752"/>
            </a:xfrm>
            <a:prstGeom prst="rect">
              <a:avLst/>
            </a:prstGeom>
            <a:solidFill>
              <a:schemeClr val="bg1"/>
            </a:solidFill>
            <a:ln w="9525">
              <a:noFill/>
              <a:miter lim="800000"/>
              <a:headEnd/>
              <a:tailEnd/>
            </a:ln>
          </p:spPr>
        </p:pic>
        <p:sp>
          <p:nvSpPr>
            <p:cNvPr id="96" name="TextBox 95"/>
            <p:cNvSpPr txBox="1"/>
            <p:nvPr/>
          </p:nvSpPr>
          <p:spPr>
            <a:xfrm>
              <a:off x="6046379" y="3332227"/>
              <a:ext cx="619080" cy="276999"/>
            </a:xfrm>
            <a:prstGeom prst="rect">
              <a:avLst/>
            </a:prstGeom>
            <a:solidFill>
              <a:schemeClr val="bg1"/>
            </a:solidFill>
          </p:spPr>
          <p:txBody>
            <a:bodyPr wrap="none" rtlCol="0">
              <a:spAutoFit/>
            </a:bodyPr>
            <a:lstStyle/>
            <a:p>
              <a:r>
                <a:rPr lang="en-US" sz="1200" dirty="0" smtClean="0">
                  <a:latin typeface="Arial"/>
                  <a:cs typeface="Arial"/>
                </a:rPr>
                <a:t>61.0%</a:t>
              </a:r>
              <a:endParaRPr lang="en-US" sz="1200" dirty="0">
                <a:latin typeface="Arial"/>
                <a:cs typeface="Arial"/>
              </a:endParaRPr>
            </a:p>
          </p:txBody>
        </p:sp>
        <p:pic>
          <p:nvPicPr>
            <p:cNvPr id="97" name="Picture 4"/>
            <p:cNvPicPr>
              <a:picLocks noChangeAspect="1" noChangeArrowheads="1"/>
            </p:cNvPicPr>
            <p:nvPr/>
          </p:nvPicPr>
          <p:blipFill>
            <a:blip r:embed="rId21" cstate="print"/>
            <a:srcRect/>
            <a:stretch>
              <a:fillRect/>
            </a:stretch>
          </p:blipFill>
          <p:spPr bwMode="auto">
            <a:xfrm>
              <a:off x="7366460" y="3211141"/>
              <a:ext cx="1634186" cy="1061752"/>
            </a:xfrm>
            <a:prstGeom prst="rect">
              <a:avLst/>
            </a:prstGeom>
            <a:noFill/>
            <a:ln w="9525">
              <a:noFill/>
              <a:miter lim="800000"/>
              <a:headEnd/>
              <a:tailEnd/>
            </a:ln>
          </p:spPr>
        </p:pic>
        <p:sp>
          <p:nvSpPr>
            <p:cNvPr id="98" name="TextBox 97"/>
            <p:cNvSpPr txBox="1"/>
            <p:nvPr/>
          </p:nvSpPr>
          <p:spPr>
            <a:xfrm>
              <a:off x="7717556" y="3332227"/>
              <a:ext cx="659493" cy="276999"/>
            </a:xfrm>
            <a:prstGeom prst="rect">
              <a:avLst/>
            </a:prstGeom>
            <a:solidFill>
              <a:schemeClr val="bg1"/>
            </a:solidFill>
          </p:spPr>
          <p:txBody>
            <a:bodyPr wrap="square" rtlCol="0">
              <a:spAutoFit/>
            </a:bodyPr>
            <a:lstStyle/>
            <a:p>
              <a:r>
                <a:rPr lang="en-US" sz="1200" dirty="0" smtClean="0">
                  <a:latin typeface="Arial"/>
                  <a:cs typeface="Arial"/>
                </a:rPr>
                <a:t>53.6%</a:t>
              </a:r>
              <a:endParaRPr lang="en-US" sz="1200" dirty="0">
                <a:latin typeface="Arial"/>
                <a:cs typeface="Arial"/>
              </a:endParaRPr>
            </a:p>
          </p:txBody>
        </p:sp>
        <p:sp>
          <p:nvSpPr>
            <p:cNvPr id="99" name="TextBox 98"/>
            <p:cNvSpPr txBox="1"/>
            <p:nvPr/>
          </p:nvSpPr>
          <p:spPr>
            <a:xfrm rot="16200000">
              <a:off x="3530701" y="2539877"/>
              <a:ext cx="632730" cy="276999"/>
            </a:xfrm>
            <a:prstGeom prst="rect">
              <a:avLst/>
            </a:prstGeom>
            <a:noFill/>
          </p:spPr>
          <p:txBody>
            <a:bodyPr wrap="none" rtlCol="0">
              <a:spAutoFit/>
            </a:bodyPr>
            <a:lstStyle/>
            <a:p>
              <a:r>
                <a:rPr lang="en-US" altLang="ko-KR" sz="1200" dirty="0" smtClean="0">
                  <a:latin typeface="Arial"/>
                  <a:cs typeface="Arial"/>
                </a:rPr>
                <a:t>-αCD3</a:t>
              </a:r>
              <a:endParaRPr lang="ko-KR" altLang="en-US" sz="1200" dirty="0">
                <a:latin typeface="Arial"/>
                <a:cs typeface="Arial"/>
              </a:endParaRPr>
            </a:p>
          </p:txBody>
        </p:sp>
        <p:sp>
          <p:nvSpPr>
            <p:cNvPr id="100" name="TextBox 99"/>
            <p:cNvSpPr txBox="1"/>
            <p:nvPr/>
          </p:nvSpPr>
          <p:spPr>
            <a:xfrm>
              <a:off x="5963933" y="1957768"/>
              <a:ext cx="1101584" cy="261610"/>
            </a:xfrm>
            <a:prstGeom prst="rect">
              <a:avLst/>
            </a:prstGeom>
            <a:noFill/>
          </p:spPr>
          <p:txBody>
            <a:bodyPr wrap="none" rtlCol="0">
              <a:spAutoFit/>
            </a:bodyPr>
            <a:lstStyle/>
            <a:p>
              <a:r>
                <a:rPr lang="en-US" altLang="ko-KR" sz="1100" dirty="0" smtClean="0">
                  <a:latin typeface="Arial"/>
                  <a:cs typeface="Arial"/>
                </a:rPr>
                <a:t>B10(MSC) CM</a:t>
              </a:r>
              <a:endParaRPr lang="ko-KR" altLang="en-US" sz="1100" dirty="0">
                <a:latin typeface="Arial"/>
                <a:cs typeface="Arial"/>
              </a:endParaRPr>
            </a:p>
          </p:txBody>
        </p:sp>
        <p:sp>
          <p:nvSpPr>
            <p:cNvPr id="101" name="TextBox 100"/>
            <p:cNvSpPr txBox="1"/>
            <p:nvPr/>
          </p:nvSpPr>
          <p:spPr>
            <a:xfrm>
              <a:off x="4308253" y="1957612"/>
              <a:ext cx="1218603" cy="261610"/>
            </a:xfrm>
            <a:prstGeom prst="rect">
              <a:avLst/>
            </a:prstGeom>
            <a:noFill/>
          </p:spPr>
          <p:txBody>
            <a:bodyPr wrap="none" rtlCol="0">
              <a:spAutoFit/>
            </a:bodyPr>
            <a:lstStyle/>
            <a:p>
              <a:r>
                <a:rPr lang="en-US" altLang="ko-KR" sz="1100" dirty="0" smtClean="0">
                  <a:latin typeface="Arial"/>
                  <a:cs typeface="Arial"/>
                </a:rPr>
                <a:t>Control medium </a:t>
              </a:r>
              <a:endParaRPr lang="ko-KR" altLang="en-US" sz="1100" dirty="0">
                <a:latin typeface="Arial"/>
                <a:cs typeface="Arial"/>
              </a:endParaRPr>
            </a:p>
          </p:txBody>
        </p:sp>
        <p:sp>
          <p:nvSpPr>
            <p:cNvPr id="102" name="TextBox 101"/>
            <p:cNvSpPr txBox="1"/>
            <p:nvPr/>
          </p:nvSpPr>
          <p:spPr>
            <a:xfrm>
              <a:off x="7409254" y="1957768"/>
              <a:ext cx="1555234" cy="261610"/>
            </a:xfrm>
            <a:prstGeom prst="rect">
              <a:avLst/>
            </a:prstGeom>
            <a:noFill/>
          </p:spPr>
          <p:txBody>
            <a:bodyPr wrap="none" rtlCol="0">
              <a:spAutoFit/>
            </a:bodyPr>
            <a:lstStyle/>
            <a:p>
              <a:r>
                <a:rPr lang="en-US" altLang="ko-KR" sz="1100" dirty="0" smtClean="0">
                  <a:latin typeface="Arial"/>
                  <a:cs typeface="Arial"/>
                </a:rPr>
                <a:t>TSG-6 B10(MSC) CM</a:t>
              </a:r>
              <a:endParaRPr lang="ko-KR" altLang="en-US" sz="1100" dirty="0">
                <a:latin typeface="Arial"/>
                <a:cs typeface="Arial"/>
              </a:endParaRPr>
            </a:p>
          </p:txBody>
        </p:sp>
        <p:pic>
          <p:nvPicPr>
            <p:cNvPr id="103" name="Picture 5"/>
            <p:cNvPicPr>
              <a:picLocks noChangeAspect="1" noChangeArrowheads="1"/>
            </p:cNvPicPr>
            <p:nvPr/>
          </p:nvPicPr>
          <p:blipFill>
            <a:blip r:embed="rId22" cstate="print"/>
            <a:srcRect/>
            <a:stretch>
              <a:fillRect/>
            </a:stretch>
          </p:blipFill>
          <p:spPr bwMode="auto">
            <a:xfrm>
              <a:off x="7370629" y="2175836"/>
              <a:ext cx="1630017" cy="1061622"/>
            </a:xfrm>
            <a:prstGeom prst="rect">
              <a:avLst/>
            </a:prstGeom>
            <a:noFill/>
            <a:ln w="9525">
              <a:noFill/>
              <a:miter lim="800000"/>
              <a:headEnd/>
              <a:tailEnd/>
            </a:ln>
          </p:spPr>
        </p:pic>
        <p:pic>
          <p:nvPicPr>
            <p:cNvPr id="104" name="Picture 4"/>
            <p:cNvPicPr>
              <a:picLocks noChangeAspect="1" noChangeArrowheads="1"/>
            </p:cNvPicPr>
            <p:nvPr/>
          </p:nvPicPr>
          <p:blipFill>
            <a:blip r:embed="rId23" cstate="print"/>
            <a:srcRect/>
            <a:stretch>
              <a:fillRect/>
            </a:stretch>
          </p:blipFill>
          <p:spPr bwMode="auto">
            <a:xfrm>
              <a:off x="5703713" y="2175992"/>
              <a:ext cx="1648695" cy="1061622"/>
            </a:xfrm>
            <a:prstGeom prst="rect">
              <a:avLst/>
            </a:prstGeom>
            <a:noFill/>
            <a:ln w="9525">
              <a:noFill/>
              <a:miter lim="800000"/>
              <a:headEnd/>
              <a:tailEnd/>
            </a:ln>
          </p:spPr>
        </p:pic>
        <p:sp>
          <p:nvSpPr>
            <p:cNvPr id="105" name="TextBox 104"/>
            <p:cNvSpPr txBox="1"/>
            <p:nvPr/>
          </p:nvSpPr>
          <p:spPr>
            <a:xfrm>
              <a:off x="6173329" y="2310848"/>
              <a:ext cx="535423" cy="276999"/>
            </a:xfrm>
            <a:prstGeom prst="rect">
              <a:avLst/>
            </a:prstGeom>
            <a:solidFill>
              <a:schemeClr val="bg1"/>
            </a:solidFill>
          </p:spPr>
          <p:txBody>
            <a:bodyPr wrap="none" rtlCol="0">
              <a:spAutoFit/>
            </a:bodyPr>
            <a:lstStyle/>
            <a:p>
              <a:r>
                <a:rPr lang="en-US" sz="1200" dirty="0" smtClean="0">
                  <a:latin typeface="Arial"/>
                  <a:cs typeface="Arial"/>
                </a:rPr>
                <a:t>1.0%</a:t>
              </a:r>
              <a:endParaRPr lang="en-US" sz="1200" dirty="0">
                <a:latin typeface="Arial"/>
                <a:cs typeface="Arial"/>
              </a:endParaRPr>
            </a:p>
          </p:txBody>
        </p:sp>
        <p:sp>
          <p:nvSpPr>
            <p:cNvPr id="106" name="TextBox 105"/>
            <p:cNvSpPr txBox="1"/>
            <p:nvPr/>
          </p:nvSpPr>
          <p:spPr>
            <a:xfrm>
              <a:off x="7770894" y="2310848"/>
              <a:ext cx="535423" cy="276999"/>
            </a:xfrm>
            <a:prstGeom prst="rect">
              <a:avLst/>
            </a:prstGeom>
            <a:solidFill>
              <a:schemeClr val="bg1"/>
            </a:solidFill>
          </p:spPr>
          <p:txBody>
            <a:bodyPr wrap="none" rtlCol="0">
              <a:spAutoFit/>
            </a:bodyPr>
            <a:lstStyle/>
            <a:p>
              <a:r>
                <a:rPr lang="en-US" sz="1200" dirty="0" smtClean="0">
                  <a:latin typeface="Arial"/>
                  <a:cs typeface="Arial"/>
                </a:rPr>
                <a:t>1.2%</a:t>
              </a:r>
              <a:endParaRPr lang="en-US" sz="1200" dirty="0">
                <a:latin typeface="Arial"/>
                <a:cs typeface="Arial"/>
              </a:endParaRPr>
            </a:p>
          </p:txBody>
        </p:sp>
        <p:sp>
          <p:nvSpPr>
            <p:cNvPr id="107" name="TextBox 106"/>
            <p:cNvSpPr txBox="1"/>
            <p:nvPr/>
          </p:nvSpPr>
          <p:spPr>
            <a:xfrm rot="16200000">
              <a:off x="3540418" y="3616488"/>
              <a:ext cx="671353" cy="276999"/>
            </a:xfrm>
            <a:prstGeom prst="rect">
              <a:avLst/>
            </a:prstGeom>
            <a:noFill/>
          </p:spPr>
          <p:txBody>
            <a:bodyPr wrap="none" rtlCol="0">
              <a:spAutoFit/>
            </a:bodyPr>
            <a:lstStyle/>
            <a:p>
              <a:r>
                <a:rPr lang="en-US" altLang="ko-KR" sz="1200" dirty="0">
                  <a:latin typeface="Arial"/>
                  <a:cs typeface="Arial"/>
                </a:rPr>
                <a:t>+</a:t>
              </a:r>
              <a:r>
                <a:rPr lang="en-US" altLang="ko-KR" sz="1200" dirty="0" smtClean="0">
                  <a:latin typeface="Arial"/>
                  <a:cs typeface="Arial"/>
                </a:rPr>
                <a:t>αCD3</a:t>
              </a:r>
              <a:endParaRPr lang="ko-KR" altLang="en-US" sz="1200" dirty="0">
                <a:latin typeface="Arial"/>
                <a:cs typeface="Arial"/>
              </a:endParaRPr>
            </a:p>
          </p:txBody>
        </p:sp>
      </p:grpSp>
    </p:spTree>
    <p:extLst>
      <p:ext uri="{BB962C8B-B14F-4D97-AF65-F5344CB8AC3E}">
        <p14:creationId xmlns:p14="http://schemas.microsoft.com/office/powerpoint/2010/main" val="31887212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1520" y="2096276"/>
            <a:ext cx="8438877" cy="1764772"/>
            <a:chOff x="1002666" y="2551321"/>
            <a:chExt cx="6736747" cy="1200816"/>
          </a:xfrm>
        </p:grpSpPr>
        <p:sp>
          <p:nvSpPr>
            <p:cNvPr id="191" name="TextBox 190"/>
            <p:cNvSpPr txBox="1"/>
            <p:nvPr/>
          </p:nvSpPr>
          <p:spPr>
            <a:xfrm>
              <a:off x="6643096" y="2551321"/>
              <a:ext cx="1096317" cy="345547"/>
            </a:xfrm>
            <a:prstGeom prst="rect">
              <a:avLst/>
            </a:prstGeom>
            <a:noFill/>
          </p:spPr>
          <p:txBody>
            <a:bodyPr wrap="square" rtlCol="0">
              <a:spAutoFit/>
            </a:bodyPr>
            <a:lstStyle/>
            <a:p>
              <a:pPr algn="ctr">
                <a:lnSpc>
                  <a:spcPct val="150000"/>
                </a:lnSpc>
              </a:pPr>
              <a:r>
                <a:rPr lang="en-US" altLang="ko-KR" b="1" dirty="0" smtClean="0">
                  <a:solidFill>
                    <a:schemeClr val="dk1"/>
                  </a:solidFill>
                  <a:latin typeface="Arial" panose="020B0604020202020204" pitchFamily="34" charset="0"/>
                  <a:cs typeface="Arial" panose="020B0604020202020204" pitchFamily="34" charset="0"/>
                </a:rPr>
                <a:t>Sacrificed</a:t>
              </a:r>
            </a:p>
          </p:txBody>
        </p:sp>
        <p:sp>
          <p:nvSpPr>
            <p:cNvPr id="192" name="모서리가 둥근 직사각형 191"/>
            <p:cNvSpPr/>
            <p:nvPr/>
          </p:nvSpPr>
          <p:spPr>
            <a:xfrm>
              <a:off x="2908512" y="2551321"/>
              <a:ext cx="648072"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b="1" dirty="0" smtClean="0">
                  <a:solidFill>
                    <a:srgbClr val="7030A0"/>
                  </a:solidFill>
                  <a:latin typeface="Arial" panose="020B0604020202020204" pitchFamily="34" charset="0"/>
                  <a:cs typeface="Arial" panose="020B0604020202020204" pitchFamily="34" charset="0"/>
                </a:rPr>
                <a:t>CCl</a:t>
              </a:r>
              <a:r>
                <a:rPr lang="en-US" altLang="ko-KR" b="1" baseline="-25000" dirty="0" smtClean="0">
                  <a:solidFill>
                    <a:srgbClr val="7030A0"/>
                  </a:solidFill>
                  <a:latin typeface="Arial" panose="020B0604020202020204" pitchFamily="34" charset="0"/>
                  <a:cs typeface="Arial" panose="020B0604020202020204" pitchFamily="34" charset="0"/>
                </a:rPr>
                <a:t>4</a:t>
              </a:r>
              <a:endParaRPr lang="ko-KR" altLang="en-US" b="1" baseline="-25000" dirty="0">
                <a:solidFill>
                  <a:srgbClr val="7030A0"/>
                </a:solidFill>
                <a:latin typeface="Arial" panose="020B0604020202020204" pitchFamily="34" charset="0"/>
                <a:cs typeface="Arial" panose="020B0604020202020204" pitchFamily="34" charset="0"/>
              </a:endParaRPr>
            </a:p>
          </p:txBody>
        </p:sp>
        <p:sp>
          <p:nvSpPr>
            <p:cNvPr id="193" name="모서리가 둥근 직사각형 32"/>
            <p:cNvSpPr/>
            <p:nvPr/>
          </p:nvSpPr>
          <p:spPr>
            <a:xfrm>
              <a:off x="4742228" y="2551321"/>
              <a:ext cx="1962474"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b="1" dirty="0" smtClean="0">
                  <a:solidFill>
                    <a:srgbClr val="0070C0"/>
                  </a:solidFill>
                  <a:latin typeface="Arial" panose="020B0604020202020204" pitchFamily="34" charset="0"/>
                  <a:cs typeface="Arial" panose="020B0604020202020204" pitchFamily="34" charset="0"/>
                </a:rPr>
                <a:t>CM or NC injection</a:t>
              </a:r>
              <a:endParaRPr lang="ko-KR" altLang="en-US" b="1" dirty="0">
                <a:solidFill>
                  <a:srgbClr val="0070C0"/>
                </a:solidFill>
                <a:latin typeface="Arial" panose="020B0604020202020204" pitchFamily="34" charset="0"/>
                <a:cs typeface="Arial" panose="020B0604020202020204" pitchFamily="34" charset="0"/>
              </a:endParaRPr>
            </a:p>
          </p:txBody>
        </p:sp>
        <p:cxnSp>
          <p:nvCxnSpPr>
            <p:cNvPr id="194" name="Straight Connector 2"/>
            <p:cNvCxnSpPr/>
            <p:nvPr/>
          </p:nvCxnSpPr>
          <p:spPr>
            <a:xfrm>
              <a:off x="1844227" y="3285938"/>
              <a:ext cx="5171875" cy="126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53"/>
            <p:cNvCxnSpPr/>
            <p:nvPr/>
          </p:nvCxnSpPr>
          <p:spPr>
            <a:xfrm>
              <a:off x="5589659" y="3208052"/>
              <a:ext cx="0" cy="2219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56"/>
            <p:cNvCxnSpPr/>
            <p:nvPr/>
          </p:nvCxnSpPr>
          <p:spPr>
            <a:xfrm>
              <a:off x="4169690" y="3208052"/>
              <a:ext cx="0" cy="2219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57"/>
            <p:cNvCxnSpPr/>
            <p:nvPr/>
          </p:nvCxnSpPr>
          <p:spPr>
            <a:xfrm>
              <a:off x="3243111" y="3208052"/>
              <a:ext cx="0" cy="2219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Arrow Connector 59"/>
            <p:cNvCxnSpPr/>
            <p:nvPr/>
          </p:nvCxnSpPr>
          <p:spPr>
            <a:xfrm>
              <a:off x="3226157" y="2882465"/>
              <a:ext cx="7429" cy="2101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60"/>
            <p:cNvCxnSpPr/>
            <p:nvPr/>
          </p:nvCxnSpPr>
          <p:spPr>
            <a:xfrm>
              <a:off x="4173882" y="2882465"/>
              <a:ext cx="7429" cy="2101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61"/>
            <p:cNvCxnSpPr/>
            <p:nvPr/>
          </p:nvCxnSpPr>
          <p:spPr>
            <a:xfrm>
              <a:off x="5585467" y="2882465"/>
              <a:ext cx="7429" cy="2101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62"/>
            <p:cNvCxnSpPr/>
            <p:nvPr/>
          </p:nvCxnSpPr>
          <p:spPr>
            <a:xfrm>
              <a:off x="6999148" y="2882465"/>
              <a:ext cx="7429" cy="2101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Connector 66"/>
            <p:cNvCxnSpPr/>
            <p:nvPr/>
          </p:nvCxnSpPr>
          <p:spPr>
            <a:xfrm>
              <a:off x="7016102" y="3141922"/>
              <a:ext cx="0" cy="293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67"/>
            <p:cNvCxnSpPr/>
            <p:nvPr/>
          </p:nvCxnSpPr>
          <p:spPr>
            <a:xfrm>
              <a:off x="1831526" y="3141922"/>
              <a:ext cx="0" cy="293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4" name="모서리가 둥근 직사각형 32"/>
            <p:cNvSpPr/>
            <p:nvPr/>
          </p:nvSpPr>
          <p:spPr>
            <a:xfrm>
              <a:off x="1002666" y="3060183"/>
              <a:ext cx="820477"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b="1" dirty="0" smtClean="0">
                  <a:latin typeface="Arial" panose="020B0604020202020204" pitchFamily="34" charset="0"/>
                  <a:cs typeface="Arial" panose="020B0604020202020204" pitchFamily="34" charset="0"/>
                </a:rPr>
                <a:t>7 weeks of age</a:t>
              </a:r>
              <a:endParaRPr lang="ko-KR" altLang="en-US" b="1" dirty="0">
                <a:latin typeface="Arial" panose="020B0604020202020204" pitchFamily="34" charset="0"/>
                <a:cs typeface="Arial" panose="020B0604020202020204" pitchFamily="34" charset="0"/>
              </a:endParaRPr>
            </a:p>
          </p:txBody>
        </p:sp>
        <p:sp>
          <p:nvSpPr>
            <p:cNvPr id="205" name="모서리가 둥근 직사각형 30"/>
            <p:cNvSpPr/>
            <p:nvPr/>
          </p:nvSpPr>
          <p:spPr>
            <a:xfrm>
              <a:off x="3874229" y="2551321"/>
              <a:ext cx="648072"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b="1" dirty="0" smtClean="0">
                  <a:solidFill>
                    <a:srgbClr val="7030A0"/>
                  </a:solidFill>
                  <a:latin typeface="Arial" panose="020B0604020202020204" pitchFamily="34" charset="0"/>
                  <a:cs typeface="Arial" panose="020B0604020202020204" pitchFamily="34" charset="0"/>
                </a:rPr>
                <a:t>CCl</a:t>
              </a:r>
              <a:r>
                <a:rPr lang="en-US" altLang="ko-KR" b="1" baseline="-25000" dirty="0" smtClean="0">
                  <a:solidFill>
                    <a:srgbClr val="7030A0"/>
                  </a:solidFill>
                  <a:latin typeface="Arial" panose="020B0604020202020204" pitchFamily="34" charset="0"/>
                  <a:cs typeface="Arial" panose="020B0604020202020204" pitchFamily="34" charset="0"/>
                </a:rPr>
                <a:t>4</a:t>
              </a:r>
              <a:endParaRPr lang="ko-KR" altLang="en-US" b="1" baseline="-25000" dirty="0">
                <a:solidFill>
                  <a:srgbClr val="7030A0"/>
                </a:solidFill>
                <a:latin typeface="Arial" panose="020B0604020202020204" pitchFamily="34" charset="0"/>
                <a:cs typeface="Arial" panose="020B0604020202020204" pitchFamily="34" charset="0"/>
              </a:endParaRPr>
            </a:p>
          </p:txBody>
        </p:sp>
        <p:sp>
          <p:nvSpPr>
            <p:cNvPr id="206" name="모서리가 둥근 직사각형 30"/>
            <p:cNvSpPr/>
            <p:nvPr/>
          </p:nvSpPr>
          <p:spPr>
            <a:xfrm>
              <a:off x="2853280" y="3365995"/>
              <a:ext cx="802886"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b="1" dirty="0" smtClean="0">
                  <a:latin typeface="Arial" panose="020B0604020202020204" pitchFamily="34" charset="0"/>
                  <a:cs typeface="Arial" panose="020B0604020202020204" pitchFamily="34" charset="0"/>
                </a:rPr>
                <a:t>3 day</a:t>
              </a:r>
              <a:endParaRPr lang="ko-KR" altLang="en-US" b="1" baseline="-25000" dirty="0">
                <a:latin typeface="Arial" panose="020B0604020202020204" pitchFamily="34" charset="0"/>
                <a:cs typeface="Arial" panose="020B0604020202020204" pitchFamily="34" charset="0"/>
              </a:endParaRPr>
            </a:p>
          </p:txBody>
        </p:sp>
        <p:sp>
          <p:nvSpPr>
            <p:cNvPr id="207" name="모서리가 둥근 직사각형 30"/>
            <p:cNvSpPr/>
            <p:nvPr/>
          </p:nvSpPr>
          <p:spPr>
            <a:xfrm>
              <a:off x="3827479" y="3365995"/>
              <a:ext cx="802886"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b="1" dirty="0" smtClean="0">
                  <a:latin typeface="Arial" panose="020B0604020202020204" pitchFamily="34" charset="0"/>
                  <a:cs typeface="Arial" panose="020B0604020202020204" pitchFamily="34" charset="0"/>
                </a:rPr>
                <a:t>5 day</a:t>
              </a:r>
              <a:endParaRPr lang="ko-KR" altLang="en-US" b="1" baseline="-25000" dirty="0">
                <a:latin typeface="Arial" panose="020B0604020202020204" pitchFamily="34" charset="0"/>
                <a:cs typeface="Arial" panose="020B0604020202020204" pitchFamily="34" charset="0"/>
              </a:endParaRPr>
            </a:p>
          </p:txBody>
        </p:sp>
        <p:sp>
          <p:nvSpPr>
            <p:cNvPr id="208" name="모서리가 둥근 직사각형 30"/>
            <p:cNvSpPr/>
            <p:nvPr/>
          </p:nvSpPr>
          <p:spPr>
            <a:xfrm>
              <a:off x="5326977" y="3365995"/>
              <a:ext cx="802886"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b="1" dirty="0" smtClean="0">
                  <a:latin typeface="Arial" panose="020B0604020202020204" pitchFamily="34" charset="0"/>
                  <a:cs typeface="Arial" panose="020B0604020202020204" pitchFamily="34" charset="0"/>
                </a:rPr>
                <a:t>8 day</a:t>
              </a:r>
              <a:endParaRPr lang="ko-KR" altLang="en-US" b="1" baseline="-25000" dirty="0">
                <a:latin typeface="Arial" panose="020B0604020202020204" pitchFamily="34" charset="0"/>
                <a:cs typeface="Arial" panose="020B0604020202020204" pitchFamily="34" charset="0"/>
              </a:endParaRPr>
            </a:p>
          </p:txBody>
        </p:sp>
        <p:sp>
          <p:nvSpPr>
            <p:cNvPr id="209" name="모서리가 둥근 직사각형 30"/>
            <p:cNvSpPr/>
            <p:nvPr/>
          </p:nvSpPr>
          <p:spPr>
            <a:xfrm>
              <a:off x="6618261" y="3365995"/>
              <a:ext cx="776755"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b="1" dirty="0" smtClean="0">
                  <a:latin typeface="Arial" panose="020B0604020202020204" pitchFamily="34" charset="0"/>
                  <a:cs typeface="Arial" panose="020B0604020202020204" pitchFamily="34" charset="0"/>
                </a:rPr>
                <a:t>11 day</a:t>
              </a:r>
              <a:endParaRPr lang="ko-KR" altLang="en-US" b="1" baseline="-25000" dirty="0">
                <a:latin typeface="Arial" panose="020B0604020202020204" pitchFamily="34" charset="0"/>
                <a:cs typeface="Arial" panose="020B0604020202020204" pitchFamily="34" charset="0"/>
              </a:endParaRPr>
            </a:p>
          </p:txBody>
        </p:sp>
      </p:grpSp>
      <p:sp>
        <p:nvSpPr>
          <p:cNvPr id="231" name="TextBox 230"/>
          <p:cNvSpPr txBox="1"/>
          <p:nvPr/>
        </p:nvSpPr>
        <p:spPr>
          <a:xfrm>
            <a:off x="411657" y="4591896"/>
            <a:ext cx="8278740" cy="1338828"/>
          </a:xfrm>
          <a:prstGeom prst="rect">
            <a:avLst/>
          </a:prstGeom>
          <a:noFill/>
        </p:spPr>
        <p:txBody>
          <a:bodyPr wrap="square" rtlCol="0">
            <a:spAutoFit/>
          </a:bodyPr>
          <a:lstStyle/>
          <a:p>
            <a:pPr indent="-274320">
              <a:lnSpc>
                <a:spcPct val="150000"/>
              </a:lnSpc>
              <a:buFont typeface="Wingdings" pitchFamily="2" charset="2"/>
              <a:buChar char="§"/>
            </a:pPr>
            <a:r>
              <a:rPr lang="en-US" altLang="ko-KR" dirty="0" smtClean="0">
                <a:latin typeface="Arial" pitchFamily="34" charset="0"/>
                <a:cs typeface="Arial" pitchFamily="34" charset="0"/>
              </a:rPr>
              <a:t>CM: 0.5 ml conditioned medium (CM) from TSG-6 overexpressing MSCs</a:t>
            </a:r>
          </a:p>
          <a:p>
            <a:pPr>
              <a:lnSpc>
                <a:spcPct val="150000"/>
              </a:lnSpc>
            </a:pPr>
            <a:r>
              <a:rPr lang="en-US" altLang="ko-KR" dirty="0">
                <a:latin typeface="Arial" pitchFamily="34" charset="0"/>
                <a:cs typeface="Arial" pitchFamily="34" charset="0"/>
              </a:rPr>
              <a:t>             (TSG-6 group) </a:t>
            </a:r>
          </a:p>
          <a:p>
            <a:pPr indent="-274320">
              <a:lnSpc>
                <a:spcPct val="150000"/>
              </a:lnSpc>
              <a:buFont typeface="Wingdings" pitchFamily="2" charset="2"/>
              <a:buChar char="§"/>
            </a:pPr>
            <a:r>
              <a:rPr lang="en-US" altLang="ko-KR" dirty="0" smtClean="0">
                <a:latin typeface="Arial" pitchFamily="34" charset="0"/>
                <a:cs typeface="Arial" pitchFamily="34" charset="0"/>
              </a:rPr>
              <a:t>NC: 0.5ml CM from empty plasmid-carrying MSCs (NC group)</a:t>
            </a:r>
          </a:p>
        </p:txBody>
      </p:sp>
      <p:sp>
        <p:nvSpPr>
          <p:cNvPr id="49" name="TextBox 48"/>
          <p:cNvSpPr txBox="1"/>
          <p:nvPr/>
        </p:nvSpPr>
        <p:spPr>
          <a:xfrm>
            <a:off x="6228184" y="6597352"/>
            <a:ext cx="2941831" cy="230832"/>
          </a:xfrm>
          <a:prstGeom prst="rect">
            <a:avLst/>
          </a:prstGeom>
          <a:noFill/>
        </p:spPr>
        <p:txBody>
          <a:bodyPr wrap="none" rtlCol="0">
            <a:spAutoFit/>
          </a:bodyPr>
          <a:lstStyle/>
          <a:p>
            <a:r>
              <a:rPr lang="en-US" altLang="ko-KR" sz="900" b="1" i="1" dirty="0" smtClean="0">
                <a:latin typeface="Arial" pitchFamily="34" charset="0"/>
                <a:cs typeface="Arial" pitchFamily="34" charset="0"/>
              </a:rPr>
              <a:t>Wang et al.</a:t>
            </a:r>
            <a:r>
              <a:rPr lang="en-US" altLang="ko-KR" sz="900" b="1" dirty="0" smtClean="0">
                <a:latin typeface="Arial" pitchFamily="34" charset="0"/>
                <a:cs typeface="Arial" pitchFamily="34" charset="0"/>
              </a:rPr>
              <a:t> (Stem Cell Res </a:t>
            </a:r>
            <a:r>
              <a:rPr lang="en-US" altLang="ko-KR" sz="900" b="1" dirty="0" err="1" smtClean="0">
                <a:latin typeface="Arial" pitchFamily="34" charset="0"/>
                <a:cs typeface="Arial" pitchFamily="34" charset="0"/>
              </a:rPr>
              <a:t>Ther</a:t>
            </a:r>
            <a:r>
              <a:rPr lang="en-US" altLang="ko-KR" sz="900" b="1" dirty="0" smtClean="0">
                <a:latin typeface="Arial" pitchFamily="34" charset="0"/>
                <a:cs typeface="Arial" pitchFamily="34" charset="0"/>
              </a:rPr>
              <a:t>. 2015 Mar 11;6:20)</a:t>
            </a:r>
            <a:endParaRPr lang="ko-KR" altLang="en-US" sz="900" b="1" dirty="0">
              <a:latin typeface="Arial" pitchFamily="34" charset="0"/>
              <a:cs typeface="Arial" pitchFamily="34" charset="0"/>
            </a:endParaRPr>
          </a:p>
        </p:txBody>
      </p:sp>
      <p:sp>
        <p:nvSpPr>
          <p:cNvPr id="50" name="제목 2"/>
          <p:cNvSpPr txBox="1">
            <a:spLocks/>
          </p:cNvSpPr>
          <p:nvPr/>
        </p:nvSpPr>
        <p:spPr bwMode="auto">
          <a:xfrm>
            <a:off x="248877" y="153889"/>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r>
              <a:rPr lang="en-US" sz="2800" b="1" dirty="0">
                <a:solidFill>
                  <a:schemeClr val="bg1"/>
                </a:solidFill>
                <a:latin typeface="Arial Black" panose="020B0A04020102020204" pitchFamily="34" charset="0"/>
              </a:rPr>
              <a:t>Design of mouse experimental </a:t>
            </a:r>
            <a:r>
              <a:rPr lang="en-US" sz="2800" b="1" dirty="0" smtClean="0">
                <a:solidFill>
                  <a:schemeClr val="bg1"/>
                </a:solidFill>
                <a:latin typeface="Arial Black" panose="020B0A04020102020204" pitchFamily="34" charset="0"/>
              </a:rPr>
              <a:t>model</a:t>
            </a:r>
            <a:endParaRPr lang="ko-KR" altLang="en-US" sz="2600" b="1" spc="150" dirty="0">
              <a:ln w="11430"/>
              <a:solidFill>
                <a:srgbClr val="F8F8F8"/>
              </a:solidFill>
              <a:effectLst>
                <a:outerShdw blurRad="25400" algn="tl" rotWithShape="0">
                  <a:srgbClr val="000000">
                    <a:alpha val="43000"/>
                  </a:srgbClr>
                </a:outerShdw>
              </a:effectLst>
              <a:latin typeface="Arial Black" pitchFamily="34" charset="0"/>
            </a:endParaRPr>
          </a:p>
        </p:txBody>
      </p:sp>
      <p:pic>
        <p:nvPicPr>
          <p:cNvPr id="53" name="그림 71" descr="imagesCA9HBLZN.jpg"/>
          <p:cNvPicPr>
            <a:picLocks noChangeAspect="1"/>
          </p:cNvPicPr>
          <p:nvPr/>
        </p:nvPicPr>
        <p:blipFill>
          <a:blip r:embed="rId3" cstate="print"/>
          <a:stretch>
            <a:fillRect/>
          </a:stretch>
        </p:blipFill>
        <p:spPr>
          <a:xfrm>
            <a:off x="235461" y="1559315"/>
            <a:ext cx="1658459" cy="111727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313562" y="1868066"/>
            <a:ext cx="2132315" cy="461665"/>
          </a:xfrm>
          <a:prstGeom prst="rect">
            <a:avLst/>
          </a:prstGeom>
          <a:noFill/>
        </p:spPr>
        <p:txBody>
          <a:bodyPr wrap="none" rtlCol="0">
            <a:spAutoFit/>
          </a:bodyPr>
          <a:lstStyle/>
          <a:p>
            <a:r>
              <a:rPr lang="en-US" altLang="ko-KR" sz="2400" b="1" u="sng" dirty="0" smtClean="0">
                <a:latin typeface="Arial" panose="020B0604020202020204" pitchFamily="34" charset="0"/>
                <a:cs typeface="Arial" panose="020B0604020202020204" pitchFamily="34" charset="0"/>
              </a:rPr>
              <a:t>H&amp;E Staining</a:t>
            </a:r>
            <a:endParaRPr lang="ko-KR" altLang="en-US" sz="2400" b="1" u="sng" dirty="0">
              <a:latin typeface="Arial" panose="020B0604020202020204" pitchFamily="34" charset="0"/>
              <a:cs typeface="Arial" panose="020B0604020202020204" pitchFamily="34" charset="0"/>
            </a:endParaRPr>
          </a:p>
        </p:txBody>
      </p:sp>
      <p:grpSp>
        <p:nvGrpSpPr>
          <p:cNvPr id="3" name="그룹 81"/>
          <p:cNvGrpSpPr/>
          <p:nvPr/>
        </p:nvGrpSpPr>
        <p:grpSpPr>
          <a:xfrm>
            <a:off x="269380" y="2588447"/>
            <a:ext cx="2182591" cy="1675235"/>
            <a:chOff x="5292079" y="2204864"/>
            <a:chExt cx="2045266" cy="1488166"/>
          </a:xfrm>
        </p:grpSpPr>
        <p:grpSp>
          <p:nvGrpSpPr>
            <p:cNvPr id="4" name="그룹 53"/>
            <p:cNvGrpSpPr/>
            <p:nvPr/>
          </p:nvGrpSpPr>
          <p:grpSpPr>
            <a:xfrm>
              <a:off x="5292079" y="2204864"/>
              <a:ext cx="1981341" cy="1488166"/>
              <a:chOff x="587633" y="1787690"/>
              <a:chExt cx="2479753" cy="1848205"/>
            </a:xfrm>
          </p:grpSpPr>
          <p:pic>
            <p:nvPicPr>
              <p:cNvPr id="55" name="그림 54" descr="IP_EF1-9+.jpg"/>
              <p:cNvPicPr>
                <a:picLocks noChangeAspect="1"/>
              </p:cNvPicPr>
              <p:nvPr/>
            </p:nvPicPr>
            <p:blipFill>
              <a:blip r:embed="rId3" cstate="print"/>
              <a:stretch>
                <a:fillRect/>
              </a:stretch>
            </p:blipFill>
            <p:spPr>
              <a:xfrm>
                <a:off x="603497" y="1787690"/>
                <a:ext cx="2463889" cy="1848205"/>
              </a:xfrm>
              <a:prstGeom prst="rect">
                <a:avLst/>
              </a:prstGeom>
              <a:noFill/>
              <a:ln>
                <a:noFill/>
              </a:ln>
            </p:spPr>
          </p:pic>
          <p:sp>
            <p:nvSpPr>
              <p:cNvPr id="56" name="TextBox 55"/>
              <p:cNvSpPr txBox="1"/>
              <p:nvPr/>
            </p:nvSpPr>
            <p:spPr>
              <a:xfrm>
                <a:off x="587633" y="1787690"/>
                <a:ext cx="630783" cy="261610"/>
              </a:xfrm>
              <a:prstGeom prst="rect">
                <a:avLst/>
              </a:prstGeom>
              <a:solidFill>
                <a:schemeClr val="bg1"/>
              </a:solidFill>
            </p:spPr>
            <p:txBody>
              <a:bodyPr wrap="none" rtlCol="0">
                <a:spAutoFit/>
              </a:bodyPr>
              <a:lstStyle/>
              <a:p>
                <a:r>
                  <a:rPr lang="en-US" altLang="ko-KR" sz="1100" b="1" dirty="0" smtClean="0">
                    <a:latin typeface="Arial" pitchFamily="34" charset="0"/>
                    <a:cs typeface="Arial" pitchFamily="34" charset="0"/>
                  </a:rPr>
                  <a:t>CTRL</a:t>
                </a:r>
                <a:endParaRPr lang="ko-KR" altLang="en-US" sz="1100" b="1" dirty="0">
                  <a:latin typeface="Arial" pitchFamily="34" charset="0"/>
                  <a:cs typeface="Arial" pitchFamily="34" charset="0"/>
                </a:endParaRPr>
              </a:p>
            </p:txBody>
          </p:sp>
        </p:grpSp>
        <p:grpSp>
          <p:nvGrpSpPr>
            <p:cNvPr id="5" name="그룹 26"/>
            <p:cNvGrpSpPr/>
            <p:nvPr/>
          </p:nvGrpSpPr>
          <p:grpSpPr>
            <a:xfrm>
              <a:off x="6964166" y="3482387"/>
              <a:ext cx="373179" cy="169277"/>
              <a:chOff x="4237874" y="2950864"/>
              <a:chExt cx="468000" cy="410827"/>
            </a:xfrm>
          </p:grpSpPr>
          <p:sp>
            <p:nvSpPr>
              <p:cNvPr id="67" name="TextBox 66"/>
              <p:cNvSpPr txBox="1"/>
              <p:nvPr/>
            </p:nvSpPr>
            <p:spPr>
              <a:xfrm>
                <a:off x="4237874" y="2950864"/>
                <a:ext cx="468000" cy="410827"/>
              </a:xfrm>
              <a:prstGeom prst="rect">
                <a:avLst/>
              </a:prstGeom>
              <a:noFill/>
            </p:spPr>
            <p:txBody>
              <a:bodyPr wrap="square" rtlCol="0">
                <a:spAutoFit/>
              </a:bodyPr>
              <a:lstStyle/>
              <a:p>
                <a:pPr algn="ctr"/>
                <a:r>
                  <a:rPr lang="en-US" altLang="ko-KR" sz="500" dirty="0" smtClean="0">
                    <a:latin typeface="Arial Unicode MS" pitchFamily="50" charset="-127"/>
                    <a:ea typeface="Arial Unicode MS" pitchFamily="50" charset="-127"/>
                    <a:cs typeface="Arial Unicode MS" pitchFamily="50" charset="-127"/>
                  </a:rPr>
                  <a:t>20</a:t>
                </a:r>
                <a:r>
                  <a:rPr lang="el-GR" altLang="ko-KR" sz="500" dirty="0" smtClean="0">
                    <a:latin typeface="Arial Unicode MS" pitchFamily="50" charset="-127"/>
                    <a:ea typeface="Arial Unicode MS" pitchFamily="50" charset="-127"/>
                    <a:cs typeface="Arial Unicode MS" pitchFamily="50" charset="-127"/>
                  </a:rPr>
                  <a:t>μ</a:t>
                </a:r>
                <a:r>
                  <a:rPr lang="en-US" altLang="ko-KR" sz="500" dirty="0" smtClean="0">
                    <a:latin typeface="Arial Unicode MS" pitchFamily="50" charset="-127"/>
                    <a:ea typeface="Arial Unicode MS" pitchFamily="50" charset="-127"/>
                    <a:cs typeface="Arial Unicode MS" pitchFamily="50" charset="-127"/>
                  </a:rPr>
                  <a:t>m</a:t>
                </a:r>
                <a:endParaRPr lang="ko-KR" altLang="en-US" sz="500" dirty="0">
                  <a:latin typeface="Arial Unicode MS" pitchFamily="50" charset="-127"/>
                  <a:ea typeface="Arial Unicode MS" pitchFamily="50" charset="-127"/>
                  <a:cs typeface="Arial Unicode MS" pitchFamily="50" charset="-127"/>
                </a:endParaRPr>
              </a:p>
            </p:txBody>
          </p:sp>
          <p:cxnSp>
            <p:nvCxnSpPr>
              <p:cNvPr id="68" name="직선 연결선 67"/>
              <p:cNvCxnSpPr/>
              <p:nvPr/>
            </p:nvCxnSpPr>
            <p:spPr>
              <a:xfrm>
                <a:off x="4376640" y="2987814"/>
                <a:ext cx="1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직선 연결선 68"/>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6" name="그룹 82"/>
          <p:cNvGrpSpPr/>
          <p:nvPr/>
        </p:nvGrpSpPr>
        <p:grpSpPr>
          <a:xfrm>
            <a:off x="2426153" y="2588447"/>
            <a:ext cx="2166421" cy="1675235"/>
            <a:chOff x="7859765" y="2204864"/>
            <a:chExt cx="2030113" cy="1488166"/>
          </a:xfrm>
        </p:grpSpPr>
        <p:grpSp>
          <p:nvGrpSpPr>
            <p:cNvPr id="16" name="그룹 56"/>
            <p:cNvGrpSpPr/>
            <p:nvPr/>
          </p:nvGrpSpPr>
          <p:grpSpPr>
            <a:xfrm>
              <a:off x="7859765" y="2204864"/>
              <a:ext cx="1968819" cy="1488166"/>
              <a:chOff x="3373678" y="1787690"/>
              <a:chExt cx="2464082" cy="1848205"/>
            </a:xfrm>
          </p:grpSpPr>
          <p:pic>
            <p:nvPicPr>
              <p:cNvPr id="58" name="그림 57" descr="IP_TSG3-1+.jpg"/>
              <p:cNvPicPr>
                <a:picLocks noChangeAspect="1"/>
              </p:cNvPicPr>
              <p:nvPr/>
            </p:nvPicPr>
            <p:blipFill>
              <a:blip r:embed="rId4" cstate="print"/>
              <a:stretch>
                <a:fillRect/>
              </a:stretch>
            </p:blipFill>
            <p:spPr>
              <a:xfrm>
                <a:off x="3373870" y="1787690"/>
                <a:ext cx="2463890" cy="1848205"/>
              </a:xfrm>
              <a:prstGeom prst="rect">
                <a:avLst/>
              </a:prstGeom>
              <a:noFill/>
              <a:ln>
                <a:noFill/>
              </a:ln>
            </p:spPr>
          </p:pic>
          <p:sp>
            <p:nvSpPr>
              <p:cNvPr id="59" name="TextBox 58"/>
              <p:cNvSpPr txBox="1"/>
              <p:nvPr/>
            </p:nvSpPr>
            <p:spPr>
              <a:xfrm>
                <a:off x="3373678" y="1787690"/>
                <a:ext cx="540671" cy="261610"/>
              </a:xfrm>
              <a:prstGeom prst="rect">
                <a:avLst/>
              </a:prstGeom>
              <a:solidFill>
                <a:schemeClr val="bg1"/>
              </a:solidFill>
            </p:spPr>
            <p:txBody>
              <a:bodyPr wrap="none" rtlCol="0">
                <a:spAutoFit/>
              </a:bodyPr>
              <a:lstStyle/>
              <a:p>
                <a:r>
                  <a:rPr lang="en-US" altLang="ko-KR" sz="1100" b="1" dirty="0" smtClean="0">
                    <a:latin typeface="Arial" pitchFamily="34" charset="0"/>
                    <a:cs typeface="Arial" pitchFamily="34" charset="0"/>
                  </a:rPr>
                  <a:t>CCl</a:t>
                </a:r>
                <a:r>
                  <a:rPr lang="en-US" altLang="ko-KR" sz="1100" b="1" baseline="-25000" dirty="0" smtClean="0">
                    <a:latin typeface="Arial" pitchFamily="34" charset="0"/>
                    <a:cs typeface="Arial" pitchFamily="34" charset="0"/>
                  </a:rPr>
                  <a:t>4</a:t>
                </a:r>
                <a:endParaRPr lang="ko-KR" altLang="en-US" sz="1100" b="1" baseline="-25000" dirty="0">
                  <a:latin typeface="Arial" pitchFamily="34" charset="0"/>
                  <a:cs typeface="Arial" pitchFamily="34" charset="0"/>
                </a:endParaRPr>
              </a:p>
            </p:txBody>
          </p:sp>
        </p:grpSp>
        <p:grpSp>
          <p:nvGrpSpPr>
            <p:cNvPr id="17" name="그룹 26"/>
            <p:cNvGrpSpPr/>
            <p:nvPr/>
          </p:nvGrpSpPr>
          <p:grpSpPr>
            <a:xfrm>
              <a:off x="9516699" y="3482387"/>
              <a:ext cx="373179" cy="169277"/>
              <a:chOff x="4237875" y="2950864"/>
              <a:chExt cx="468000" cy="410827"/>
            </a:xfrm>
          </p:grpSpPr>
          <p:cxnSp>
            <p:nvCxnSpPr>
              <p:cNvPr id="71" name="직선 연결선 70"/>
              <p:cNvCxnSpPr/>
              <p:nvPr/>
            </p:nvCxnSpPr>
            <p:spPr>
              <a:xfrm>
                <a:off x="4376640" y="2987814"/>
                <a:ext cx="1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직선 연결선 71"/>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4237875" y="2950864"/>
                <a:ext cx="468000" cy="410827"/>
              </a:xfrm>
              <a:prstGeom prst="rect">
                <a:avLst/>
              </a:prstGeom>
              <a:noFill/>
            </p:spPr>
            <p:txBody>
              <a:bodyPr wrap="square" rtlCol="0">
                <a:spAutoFit/>
              </a:bodyPr>
              <a:lstStyle/>
              <a:p>
                <a:pPr algn="ctr"/>
                <a:r>
                  <a:rPr lang="en-US" altLang="ko-KR" sz="500" dirty="0" smtClean="0">
                    <a:latin typeface="Arial Unicode MS" pitchFamily="50" charset="-127"/>
                    <a:ea typeface="Arial Unicode MS" pitchFamily="50" charset="-127"/>
                    <a:cs typeface="Arial Unicode MS" pitchFamily="50" charset="-127"/>
                  </a:rPr>
                  <a:t>20</a:t>
                </a:r>
                <a:r>
                  <a:rPr lang="el-GR" altLang="ko-KR" sz="500" dirty="0" smtClean="0">
                    <a:latin typeface="Arial Unicode MS" pitchFamily="50" charset="-127"/>
                    <a:ea typeface="Arial Unicode MS" pitchFamily="50" charset="-127"/>
                    <a:cs typeface="Arial Unicode MS" pitchFamily="50" charset="-127"/>
                  </a:rPr>
                  <a:t>μ</a:t>
                </a:r>
                <a:r>
                  <a:rPr lang="en-US" altLang="ko-KR" sz="500" dirty="0" smtClean="0">
                    <a:latin typeface="Arial Unicode MS" pitchFamily="50" charset="-127"/>
                    <a:ea typeface="Arial Unicode MS" pitchFamily="50" charset="-127"/>
                    <a:cs typeface="Arial Unicode MS" pitchFamily="50" charset="-127"/>
                  </a:rPr>
                  <a:t>m</a:t>
                </a:r>
                <a:endParaRPr lang="ko-KR" altLang="en-US" sz="500" dirty="0">
                  <a:latin typeface="Arial Unicode MS" pitchFamily="50" charset="-127"/>
                  <a:ea typeface="Arial Unicode MS" pitchFamily="50" charset="-127"/>
                  <a:cs typeface="Arial Unicode MS" pitchFamily="50" charset="-127"/>
                </a:endParaRPr>
              </a:p>
            </p:txBody>
          </p:sp>
        </p:grpSp>
      </p:grpSp>
      <p:grpSp>
        <p:nvGrpSpPr>
          <p:cNvPr id="28" name="그룹 84"/>
          <p:cNvGrpSpPr/>
          <p:nvPr/>
        </p:nvGrpSpPr>
        <p:grpSpPr>
          <a:xfrm>
            <a:off x="2426153" y="4346668"/>
            <a:ext cx="2166421" cy="1673960"/>
            <a:chOff x="7859765" y="4124439"/>
            <a:chExt cx="2030113" cy="1487033"/>
          </a:xfrm>
        </p:grpSpPr>
        <p:grpSp>
          <p:nvGrpSpPr>
            <p:cNvPr id="29" name="그룹 62"/>
            <p:cNvGrpSpPr/>
            <p:nvPr/>
          </p:nvGrpSpPr>
          <p:grpSpPr>
            <a:xfrm>
              <a:off x="7859765" y="4124439"/>
              <a:ext cx="1967322" cy="1487033"/>
              <a:chOff x="3375872" y="5436095"/>
              <a:chExt cx="2462208" cy="1846799"/>
            </a:xfrm>
          </p:grpSpPr>
          <p:pic>
            <p:nvPicPr>
              <p:cNvPr id="64" name="그림 63" descr="IP_TSG3-1+.jpg"/>
              <p:cNvPicPr>
                <a:picLocks noChangeAspect="1"/>
              </p:cNvPicPr>
              <p:nvPr/>
            </p:nvPicPr>
            <p:blipFill>
              <a:blip r:embed="rId5" cstate="print"/>
              <a:stretch>
                <a:fillRect/>
              </a:stretch>
            </p:blipFill>
            <p:spPr>
              <a:xfrm>
                <a:off x="3376065" y="5436095"/>
                <a:ext cx="2462015" cy="1846799"/>
              </a:xfrm>
              <a:prstGeom prst="rect">
                <a:avLst/>
              </a:prstGeom>
              <a:noFill/>
              <a:ln>
                <a:noFill/>
              </a:ln>
            </p:spPr>
          </p:pic>
          <p:sp>
            <p:nvSpPr>
              <p:cNvPr id="65" name="TextBox 64"/>
              <p:cNvSpPr txBox="1"/>
              <p:nvPr/>
            </p:nvSpPr>
            <p:spPr>
              <a:xfrm>
                <a:off x="3375872" y="5436096"/>
                <a:ext cx="1171454" cy="261610"/>
              </a:xfrm>
              <a:prstGeom prst="rect">
                <a:avLst/>
              </a:prstGeom>
              <a:solidFill>
                <a:schemeClr val="bg1"/>
              </a:solidFill>
            </p:spPr>
            <p:txBody>
              <a:bodyPr wrap="none" rtlCol="0">
                <a:spAutoFit/>
              </a:bodyPr>
              <a:lstStyle/>
              <a:p>
                <a:r>
                  <a:rPr lang="en-US" altLang="ko-KR" sz="1100" b="1" dirty="0">
                    <a:latin typeface="Arial" pitchFamily="34" charset="0"/>
                    <a:cs typeface="Arial" pitchFamily="34" charset="0"/>
                  </a:rPr>
                  <a:t>CCl</a:t>
                </a:r>
                <a:r>
                  <a:rPr lang="en-US" altLang="ko-KR" sz="1100" b="1" baseline="-25000" dirty="0">
                    <a:latin typeface="Arial" pitchFamily="34" charset="0"/>
                    <a:cs typeface="Arial" pitchFamily="34" charset="0"/>
                  </a:rPr>
                  <a:t>4</a:t>
                </a:r>
                <a:r>
                  <a:rPr lang="en-US" altLang="ko-KR" sz="1100" b="1" dirty="0">
                    <a:latin typeface="Arial" pitchFamily="34" charset="0"/>
                    <a:cs typeface="Arial" pitchFamily="34" charset="0"/>
                  </a:rPr>
                  <a:t>+TSG-6</a:t>
                </a:r>
                <a:endParaRPr lang="ko-KR" altLang="en-US" sz="1100" b="1" dirty="0">
                  <a:latin typeface="Arial" pitchFamily="34" charset="0"/>
                  <a:cs typeface="Arial" pitchFamily="34" charset="0"/>
                </a:endParaRPr>
              </a:p>
            </p:txBody>
          </p:sp>
        </p:grpSp>
        <p:grpSp>
          <p:nvGrpSpPr>
            <p:cNvPr id="30" name="그룹 26"/>
            <p:cNvGrpSpPr/>
            <p:nvPr/>
          </p:nvGrpSpPr>
          <p:grpSpPr>
            <a:xfrm>
              <a:off x="9516699" y="5410700"/>
              <a:ext cx="373179" cy="169277"/>
              <a:chOff x="4237875" y="2950864"/>
              <a:chExt cx="468000" cy="410827"/>
            </a:xfrm>
          </p:grpSpPr>
          <p:cxnSp>
            <p:nvCxnSpPr>
              <p:cNvPr id="75" name="직선 연결선 74"/>
              <p:cNvCxnSpPr/>
              <p:nvPr/>
            </p:nvCxnSpPr>
            <p:spPr>
              <a:xfrm>
                <a:off x="4376640" y="2987814"/>
                <a:ext cx="1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직선 연결선 75"/>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237875" y="2950864"/>
                <a:ext cx="468000" cy="410827"/>
              </a:xfrm>
              <a:prstGeom prst="rect">
                <a:avLst/>
              </a:prstGeom>
              <a:noFill/>
            </p:spPr>
            <p:txBody>
              <a:bodyPr wrap="square" rtlCol="0">
                <a:spAutoFit/>
              </a:bodyPr>
              <a:lstStyle/>
              <a:p>
                <a:pPr algn="ctr"/>
                <a:r>
                  <a:rPr lang="en-US" altLang="ko-KR" sz="500" dirty="0" smtClean="0">
                    <a:latin typeface="Arial Unicode MS" pitchFamily="50" charset="-127"/>
                    <a:ea typeface="Arial Unicode MS" pitchFamily="50" charset="-127"/>
                    <a:cs typeface="Arial Unicode MS" pitchFamily="50" charset="-127"/>
                  </a:rPr>
                  <a:t>20</a:t>
                </a:r>
                <a:r>
                  <a:rPr lang="el-GR" altLang="ko-KR" sz="500" dirty="0" smtClean="0">
                    <a:latin typeface="Arial Unicode MS" pitchFamily="50" charset="-127"/>
                    <a:ea typeface="Arial Unicode MS" pitchFamily="50" charset="-127"/>
                    <a:cs typeface="Arial Unicode MS" pitchFamily="50" charset="-127"/>
                  </a:rPr>
                  <a:t>μ</a:t>
                </a:r>
                <a:r>
                  <a:rPr lang="en-US" altLang="ko-KR" sz="500" dirty="0" smtClean="0">
                    <a:latin typeface="Arial Unicode MS" pitchFamily="50" charset="-127"/>
                    <a:ea typeface="Arial Unicode MS" pitchFamily="50" charset="-127"/>
                    <a:cs typeface="Arial Unicode MS" pitchFamily="50" charset="-127"/>
                  </a:rPr>
                  <a:t>m</a:t>
                </a:r>
                <a:endParaRPr lang="ko-KR" altLang="en-US" sz="500" dirty="0">
                  <a:latin typeface="Arial Unicode MS" pitchFamily="50" charset="-127"/>
                  <a:ea typeface="Arial Unicode MS" pitchFamily="50" charset="-127"/>
                  <a:cs typeface="Arial Unicode MS" pitchFamily="50" charset="-127"/>
                </a:endParaRPr>
              </a:p>
            </p:txBody>
          </p:sp>
        </p:grpSp>
      </p:grpSp>
      <p:grpSp>
        <p:nvGrpSpPr>
          <p:cNvPr id="31" name="그룹 83"/>
          <p:cNvGrpSpPr/>
          <p:nvPr/>
        </p:nvGrpSpPr>
        <p:grpSpPr>
          <a:xfrm>
            <a:off x="251520" y="4336693"/>
            <a:ext cx="2184681" cy="1685189"/>
            <a:chOff x="5274219" y="4114465"/>
            <a:chExt cx="2047224" cy="1497008"/>
          </a:xfrm>
        </p:grpSpPr>
        <p:grpSp>
          <p:nvGrpSpPr>
            <p:cNvPr id="32" name="그룹 59"/>
            <p:cNvGrpSpPr/>
            <p:nvPr/>
          </p:nvGrpSpPr>
          <p:grpSpPr>
            <a:xfrm>
              <a:off x="5274219" y="4114465"/>
              <a:ext cx="1989099" cy="1497008"/>
              <a:chOff x="584269" y="5423708"/>
              <a:chExt cx="2489465" cy="1859187"/>
            </a:xfrm>
          </p:grpSpPr>
          <p:pic>
            <p:nvPicPr>
              <p:cNvPr id="61" name="그림 60" descr="IP_EF1-9+.jpg"/>
              <p:cNvPicPr>
                <a:picLocks noChangeAspect="1"/>
              </p:cNvPicPr>
              <p:nvPr/>
            </p:nvPicPr>
            <p:blipFill>
              <a:blip r:embed="rId6" cstate="print"/>
              <a:stretch>
                <a:fillRect/>
              </a:stretch>
            </p:blipFill>
            <p:spPr>
              <a:xfrm>
                <a:off x="611719" y="5436096"/>
                <a:ext cx="2462015" cy="1846799"/>
              </a:xfrm>
              <a:prstGeom prst="rect">
                <a:avLst/>
              </a:prstGeom>
              <a:noFill/>
              <a:ln>
                <a:noFill/>
              </a:ln>
            </p:spPr>
          </p:pic>
          <p:sp>
            <p:nvSpPr>
              <p:cNvPr id="62" name="TextBox 61"/>
              <p:cNvSpPr txBox="1"/>
              <p:nvPr/>
            </p:nvSpPr>
            <p:spPr>
              <a:xfrm>
                <a:off x="584269" y="5423708"/>
                <a:ext cx="991231" cy="261610"/>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CCl</a:t>
                </a:r>
                <a:r>
                  <a:rPr lang="en-US" altLang="ko-KR" sz="1100" b="1" baseline="-25000" dirty="0" smtClean="0">
                    <a:latin typeface="Arial" pitchFamily="34" charset="0"/>
                    <a:cs typeface="Arial" pitchFamily="34" charset="0"/>
                  </a:rPr>
                  <a:t>4</a:t>
                </a:r>
                <a:r>
                  <a:rPr lang="en-US" altLang="ko-KR" sz="1100" b="1" dirty="0" smtClean="0">
                    <a:latin typeface="Arial" pitchFamily="34" charset="0"/>
                    <a:cs typeface="Arial" pitchFamily="34" charset="0"/>
                  </a:rPr>
                  <a:t>+NC</a:t>
                </a:r>
                <a:endParaRPr lang="ko-KR" altLang="en-US" sz="1100" b="1" dirty="0">
                  <a:latin typeface="Arial" pitchFamily="34" charset="0"/>
                  <a:cs typeface="Arial" pitchFamily="34" charset="0"/>
                </a:endParaRPr>
              </a:p>
            </p:txBody>
          </p:sp>
        </p:grpSp>
        <p:grpSp>
          <p:nvGrpSpPr>
            <p:cNvPr id="33" name="그룹 26"/>
            <p:cNvGrpSpPr/>
            <p:nvPr/>
          </p:nvGrpSpPr>
          <p:grpSpPr>
            <a:xfrm>
              <a:off x="6948264" y="5410700"/>
              <a:ext cx="373179" cy="169277"/>
              <a:chOff x="4237875" y="2950864"/>
              <a:chExt cx="468000" cy="410827"/>
            </a:xfrm>
          </p:grpSpPr>
          <p:cxnSp>
            <p:nvCxnSpPr>
              <p:cNvPr id="79" name="직선 연결선 78"/>
              <p:cNvCxnSpPr/>
              <p:nvPr/>
            </p:nvCxnSpPr>
            <p:spPr>
              <a:xfrm>
                <a:off x="4376640" y="2987814"/>
                <a:ext cx="1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직선 연결선 79"/>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4237875" y="2950864"/>
                <a:ext cx="468000" cy="410827"/>
              </a:xfrm>
              <a:prstGeom prst="rect">
                <a:avLst/>
              </a:prstGeom>
              <a:noFill/>
            </p:spPr>
            <p:txBody>
              <a:bodyPr wrap="square" rtlCol="0">
                <a:spAutoFit/>
              </a:bodyPr>
              <a:lstStyle/>
              <a:p>
                <a:pPr algn="ctr"/>
                <a:r>
                  <a:rPr lang="en-US" altLang="ko-KR" sz="500" dirty="0" smtClean="0">
                    <a:latin typeface="Arial Unicode MS" pitchFamily="50" charset="-127"/>
                    <a:ea typeface="Arial Unicode MS" pitchFamily="50" charset="-127"/>
                    <a:cs typeface="Arial Unicode MS" pitchFamily="50" charset="-127"/>
                  </a:rPr>
                  <a:t>20</a:t>
                </a:r>
                <a:r>
                  <a:rPr lang="el-GR" altLang="ko-KR" sz="500" dirty="0" smtClean="0">
                    <a:latin typeface="Arial Unicode MS" pitchFamily="50" charset="-127"/>
                    <a:ea typeface="Arial Unicode MS" pitchFamily="50" charset="-127"/>
                    <a:cs typeface="Arial Unicode MS" pitchFamily="50" charset="-127"/>
                  </a:rPr>
                  <a:t>μ</a:t>
                </a:r>
                <a:r>
                  <a:rPr lang="en-US" altLang="ko-KR" sz="500" dirty="0" smtClean="0">
                    <a:latin typeface="Arial Unicode MS" pitchFamily="50" charset="-127"/>
                    <a:ea typeface="Arial Unicode MS" pitchFamily="50" charset="-127"/>
                    <a:cs typeface="Arial Unicode MS" pitchFamily="50" charset="-127"/>
                  </a:rPr>
                  <a:t>m</a:t>
                </a:r>
                <a:endParaRPr lang="ko-KR" altLang="en-US" sz="500" dirty="0">
                  <a:latin typeface="Arial Unicode MS" pitchFamily="50" charset="-127"/>
                  <a:ea typeface="Arial Unicode MS" pitchFamily="50" charset="-127"/>
                  <a:cs typeface="Arial Unicode MS" pitchFamily="50" charset="-127"/>
                </a:endParaRPr>
              </a:p>
            </p:txBody>
          </p:sp>
        </p:grpSp>
      </p:grpSp>
      <p:sp>
        <p:nvSpPr>
          <p:cNvPr id="123" name="TextBox 122"/>
          <p:cNvSpPr txBox="1"/>
          <p:nvPr/>
        </p:nvSpPr>
        <p:spPr>
          <a:xfrm>
            <a:off x="5188737" y="1891646"/>
            <a:ext cx="3082511" cy="461665"/>
          </a:xfrm>
          <a:prstGeom prst="rect">
            <a:avLst/>
          </a:prstGeom>
          <a:noFill/>
        </p:spPr>
        <p:txBody>
          <a:bodyPr wrap="none" rtlCol="0">
            <a:spAutoFit/>
          </a:bodyPr>
          <a:lstStyle/>
          <a:p>
            <a:r>
              <a:rPr lang="en-US" altLang="ko-KR" sz="2400" b="1" u="sng" dirty="0" smtClean="0">
                <a:latin typeface="Arial" panose="020B0604020202020204" pitchFamily="34" charset="0"/>
                <a:cs typeface="Arial" panose="020B0604020202020204" pitchFamily="34" charset="0"/>
              </a:rPr>
              <a:t>Liver </a:t>
            </a:r>
            <a:r>
              <a:rPr lang="en-US" altLang="ko-KR" sz="2400" b="1" u="sng" dirty="0">
                <a:latin typeface="Arial" panose="020B0604020202020204" pitchFamily="34" charset="0"/>
                <a:cs typeface="Arial" panose="020B0604020202020204" pitchFamily="34" charset="0"/>
              </a:rPr>
              <a:t>F</a:t>
            </a:r>
            <a:r>
              <a:rPr lang="en-US" altLang="ko-KR" sz="2400" b="1" u="sng" dirty="0" smtClean="0">
                <a:latin typeface="Arial" panose="020B0604020202020204" pitchFamily="34" charset="0"/>
                <a:cs typeface="Arial" panose="020B0604020202020204" pitchFamily="34" charset="0"/>
              </a:rPr>
              <a:t>unction Test </a:t>
            </a:r>
            <a:endParaRPr lang="ko-KR" altLang="en-US" sz="2400" b="1" u="sng" dirty="0">
              <a:latin typeface="Arial" panose="020B0604020202020204" pitchFamily="34" charset="0"/>
              <a:cs typeface="Arial" panose="020B0604020202020204" pitchFamily="34" charset="0"/>
            </a:endParaRPr>
          </a:p>
        </p:txBody>
      </p:sp>
      <p:sp>
        <p:nvSpPr>
          <p:cNvPr id="137" name="TextBox 136"/>
          <p:cNvSpPr txBox="1"/>
          <p:nvPr/>
        </p:nvSpPr>
        <p:spPr>
          <a:xfrm>
            <a:off x="8172400" y="2876178"/>
            <a:ext cx="1296144" cy="700192"/>
          </a:xfrm>
          <a:prstGeom prst="rect">
            <a:avLst/>
          </a:prstGeom>
          <a:noFill/>
        </p:spPr>
        <p:txBody>
          <a:bodyPr wrap="square" rtlCol="0">
            <a:spAutoFit/>
          </a:bodyPr>
          <a:lstStyle/>
          <a:p>
            <a:pPr>
              <a:spcAft>
                <a:spcPts val="600"/>
              </a:spcAft>
            </a:pPr>
            <a:r>
              <a:rPr lang="en-US" altLang="ko-KR" sz="1050" dirty="0" smtClean="0">
                <a:latin typeface="Arial" pitchFamily="34" charset="0"/>
                <a:cs typeface="Arial" pitchFamily="34" charset="0"/>
              </a:rPr>
              <a:t> *</a:t>
            </a:r>
            <a:r>
              <a:rPr lang="en-US" altLang="ko-KR" sz="900" dirty="0" smtClean="0">
                <a:latin typeface="Arial" pitchFamily="34" charset="0"/>
                <a:cs typeface="Arial" pitchFamily="34" charset="0"/>
              </a:rPr>
              <a:t>: </a:t>
            </a:r>
            <a:r>
              <a:rPr lang="en-US" altLang="ko-KR" sz="900" dirty="0" err="1" smtClean="0">
                <a:latin typeface="Arial" pitchFamily="34" charset="0"/>
                <a:cs typeface="Arial" pitchFamily="34" charset="0"/>
              </a:rPr>
              <a:t>vs</a:t>
            </a:r>
            <a:r>
              <a:rPr lang="en-US" altLang="ko-KR" sz="900" dirty="0" smtClean="0">
                <a:latin typeface="Arial" pitchFamily="34" charset="0"/>
                <a:cs typeface="Arial" pitchFamily="34" charset="0"/>
              </a:rPr>
              <a:t> CTRL</a:t>
            </a:r>
          </a:p>
          <a:p>
            <a:pPr>
              <a:spcAft>
                <a:spcPts val="600"/>
              </a:spcAft>
            </a:pPr>
            <a:r>
              <a:rPr lang="en-US" altLang="ko-KR" sz="900" dirty="0" smtClean="0">
                <a:latin typeface="Arial" pitchFamily="34" charset="0"/>
                <a:cs typeface="Arial" pitchFamily="34" charset="0"/>
              </a:rPr>
              <a:t> </a:t>
            </a:r>
            <a:r>
              <a:rPr lang="en-US" altLang="ko-KR" sz="1000" dirty="0" smtClean="0">
                <a:latin typeface="Arial" pitchFamily="34" charset="0"/>
                <a:cs typeface="Arial" pitchFamily="34" charset="0"/>
              </a:rPr>
              <a:t>#</a:t>
            </a:r>
            <a:r>
              <a:rPr lang="en-US" altLang="ko-KR" sz="900" dirty="0" smtClean="0">
                <a:latin typeface="Arial" pitchFamily="34" charset="0"/>
                <a:cs typeface="Arial" pitchFamily="34" charset="0"/>
              </a:rPr>
              <a:t>: </a:t>
            </a:r>
            <a:r>
              <a:rPr lang="en-US" altLang="ko-KR" sz="900" dirty="0" err="1" smtClean="0">
                <a:latin typeface="Arial" pitchFamily="34" charset="0"/>
                <a:cs typeface="Arial" pitchFamily="34" charset="0"/>
              </a:rPr>
              <a:t>vs</a:t>
            </a:r>
            <a:r>
              <a:rPr lang="en-US" altLang="ko-KR" sz="900" dirty="0" smtClean="0">
                <a:latin typeface="Arial" pitchFamily="34" charset="0"/>
                <a:cs typeface="Arial" pitchFamily="34" charset="0"/>
              </a:rPr>
              <a:t> CCl</a:t>
            </a:r>
            <a:r>
              <a:rPr lang="en-US" altLang="ko-KR" sz="900" baseline="-25000" dirty="0" smtClean="0">
                <a:latin typeface="Arial" pitchFamily="34" charset="0"/>
                <a:cs typeface="Arial" pitchFamily="34" charset="0"/>
              </a:rPr>
              <a:t>4</a:t>
            </a:r>
            <a:endParaRPr lang="en-US" altLang="ko-KR" sz="900" dirty="0" smtClean="0">
              <a:latin typeface="Arial" pitchFamily="34" charset="0"/>
              <a:cs typeface="Arial" pitchFamily="34" charset="0"/>
            </a:endParaRPr>
          </a:p>
          <a:p>
            <a:pPr>
              <a:spcAft>
                <a:spcPts val="600"/>
              </a:spcAft>
            </a:pPr>
            <a:r>
              <a:rPr lang="en-US" altLang="ko-KR" sz="900" dirty="0" smtClean="0">
                <a:latin typeface="Arial" pitchFamily="34" charset="0"/>
                <a:cs typeface="Arial" pitchFamily="34" charset="0"/>
              </a:rPr>
              <a:t> $: </a:t>
            </a:r>
            <a:r>
              <a:rPr lang="en-US" altLang="ko-KR" sz="900" dirty="0" err="1" smtClean="0">
                <a:latin typeface="Arial" pitchFamily="34" charset="0"/>
                <a:cs typeface="Arial" pitchFamily="34" charset="0"/>
              </a:rPr>
              <a:t>vs</a:t>
            </a:r>
            <a:r>
              <a:rPr lang="en-US" altLang="ko-KR" sz="900" dirty="0" smtClean="0">
                <a:latin typeface="Arial" pitchFamily="34" charset="0"/>
                <a:cs typeface="Arial" pitchFamily="34" charset="0"/>
              </a:rPr>
              <a:t> CCl</a:t>
            </a:r>
            <a:r>
              <a:rPr lang="en-US" altLang="ko-KR" sz="900" baseline="-25000" dirty="0" smtClean="0">
                <a:latin typeface="Arial" pitchFamily="34" charset="0"/>
                <a:cs typeface="Arial" pitchFamily="34" charset="0"/>
              </a:rPr>
              <a:t>4</a:t>
            </a:r>
            <a:r>
              <a:rPr lang="en-US" altLang="ko-KR" sz="900" dirty="0" smtClean="0">
                <a:latin typeface="Arial" pitchFamily="34" charset="0"/>
                <a:cs typeface="Arial" pitchFamily="34" charset="0"/>
              </a:rPr>
              <a:t>+NC</a:t>
            </a:r>
          </a:p>
        </p:txBody>
      </p:sp>
      <p:sp>
        <p:nvSpPr>
          <p:cNvPr id="85" name="TextBox 84"/>
          <p:cNvSpPr txBox="1"/>
          <p:nvPr/>
        </p:nvSpPr>
        <p:spPr>
          <a:xfrm>
            <a:off x="6228184" y="6597352"/>
            <a:ext cx="2941831" cy="230832"/>
          </a:xfrm>
          <a:prstGeom prst="rect">
            <a:avLst/>
          </a:prstGeom>
          <a:noFill/>
        </p:spPr>
        <p:txBody>
          <a:bodyPr wrap="none" rtlCol="0">
            <a:spAutoFit/>
          </a:bodyPr>
          <a:lstStyle/>
          <a:p>
            <a:r>
              <a:rPr lang="en-US" altLang="ko-KR" sz="900" b="1" i="1" dirty="0" smtClean="0">
                <a:latin typeface="Arial" pitchFamily="34" charset="0"/>
                <a:cs typeface="Arial" pitchFamily="34" charset="0"/>
              </a:rPr>
              <a:t>Wang et al.</a:t>
            </a:r>
            <a:r>
              <a:rPr lang="en-US" altLang="ko-KR" sz="900" b="1" dirty="0" smtClean="0">
                <a:latin typeface="Arial" pitchFamily="34" charset="0"/>
                <a:cs typeface="Arial" pitchFamily="34" charset="0"/>
              </a:rPr>
              <a:t> (Stem Cell Res </a:t>
            </a:r>
            <a:r>
              <a:rPr lang="en-US" altLang="ko-KR" sz="900" b="1" dirty="0" err="1" smtClean="0">
                <a:latin typeface="Arial" pitchFamily="34" charset="0"/>
                <a:cs typeface="Arial" pitchFamily="34" charset="0"/>
              </a:rPr>
              <a:t>Ther</a:t>
            </a:r>
            <a:r>
              <a:rPr lang="en-US" altLang="ko-KR" sz="900" b="1" dirty="0" smtClean="0">
                <a:latin typeface="Arial" pitchFamily="34" charset="0"/>
                <a:cs typeface="Arial" pitchFamily="34" charset="0"/>
              </a:rPr>
              <a:t>. 2015 Mar 11;6:20)</a:t>
            </a:r>
            <a:endParaRPr lang="ko-KR" altLang="en-US" sz="900" b="1" dirty="0">
              <a:latin typeface="Arial" pitchFamily="34" charset="0"/>
              <a:cs typeface="Arial" pitchFamily="34" charset="0"/>
            </a:endParaRPr>
          </a:p>
        </p:txBody>
      </p:sp>
      <p:grpSp>
        <p:nvGrpSpPr>
          <p:cNvPr id="34" name="그룹 91"/>
          <p:cNvGrpSpPr/>
          <p:nvPr/>
        </p:nvGrpSpPr>
        <p:grpSpPr>
          <a:xfrm>
            <a:off x="4860032" y="2622054"/>
            <a:ext cx="1455002" cy="1156200"/>
            <a:chOff x="848614" y="2128664"/>
            <a:chExt cx="1455002" cy="1156200"/>
          </a:xfrm>
        </p:grpSpPr>
        <p:graphicFrame>
          <p:nvGraphicFramePr>
            <p:cNvPr id="93" name="차트 92"/>
            <p:cNvGraphicFramePr/>
            <p:nvPr>
              <p:extLst>
                <p:ext uri="{D42A27DB-BD31-4B8C-83A1-F6EECF244321}">
                  <p14:modId xmlns:p14="http://schemas.microsoft.com/office/powerpoint/2010/main" val="3091104846"/>
                </p:ext>
              </p:extLst>
            </p:nvPr>
          </p:nvGraphicFramePr>
          <p:xfrm>
            <a:off x="1115616" y="2204864"/>
            <a:ext cx="1188000" cy="1080000"/>
          </p:xfrm>
          <a:graphic>
            <a:graphicData uri="http://schemas.openxmlformats.org/drawingml/2006/chart">
              <c:chart xmlns:c="http://schemas.openxmlformats.org/drawingml/2006/chart" xmlns:r="http://schemas.openxmlformats.org/officeDocument/2006/relationships" r:id="rId7"/>
            </a:graphicData>
          </a:graphic>
        </p:graphicFrame>
        <p:sp>
          <p:nvSpPr>
            <p:cNvPr id="94" name="TextBox 93"/>
            <p:cNvSpPr txBox="1"/>
            <p:nvPr/>
          </p:nvSpPr>
          <p:spPr>
            <a:xfrm rot="16200000">
              <a:off x="611530" y="2576030"/>
              <a:ext cx="728084" cy="253916"/>
            </a:xfrm>
            <a:prstGeom prst="rect">
              <a:avLst/>
            </a:prstGeom>
            <a:noFill/>
          </p:spPr>
          <p:txBody>
            <a:bodyPr wrap="none" rtlCol="0">
              <a:spAutoFit/>
            </a:bodyPr>
            <a:lstStyle/>
            <a:p>
              <a:r>
                <a:rPr lang="en-US" altLang="ko-KR" sz="1050" b="1" dirty="0" smtClean="0">
                  <a:latin typeface="Arial" pitchFamily="34" charset="0"/>
                  <a:cs typeface="Arial" pitchFamily="34" charset="0"/>
                </a:rPr>
                <a:t>LW / BW</a:t>
              </a:r>
              <a:endParaRPr lang="ko-KR" altLang="en-US" sz="1050" b="1" dirty="0">
                <a:latin typeface="Arial" pitchFamily="34" charset="0"/>
                <a:cs typeface="Arial" pitchFamily="34" charset="0"/>
              </a:endParaRPr>
            </a:p>
          </p:txBody>
        </p:sp>
        <p:sp>
          <p:nvSpPr>
            <p:cNvPr id="95" name="TextBox 94"/>
            <p:cNvSpPr txBox="1"/>
            <p:nvPr/>
          </p:nvSpPr>
          <p:spPr>
            <a:xfrm>
              <a:off x="1562528" y="2328109"/>
              <a:ext cx="25519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96" name="TextBox 95"/>
            <p:cNvSpPr txBox="1"/>
            <p:nvPr/>
          </p:nvSpPr>
          <p:spPr>
            <a:xfrm>
              <a:off x="1767504" y="2349043"/>
              <a:ext cx="264816" cy="338554"/>
            </a:xfrm>
            <a:prstGeom prst="rect">
              <a:avLst/>
            </a:prstGeom>
            <a:noFill/>
          </p:spPr>
          <p:txBody>
            <a:bodyPr wrap="none" rtlCol="0">
              <a:spAutoFit/>
            </a:bodyPr>
            <a:lstStyle/>
            <a:p>
              <a:pPr algn="ctr"/>
              <a:r>
                <a:rPr lang="en-US" altLang="ko-KR" sz="1600" b="1" dirty="0" smtClean="0">
                  <a:latin typeface="Arial" pitchFamily="34" charset="0"/>
                  <a:cs typeface="Arial" pitchFamily="34" charset="0"/>
                </a:rPr>
                <a:t>*</a:t>
              </a:r>
              <a:endParaRPr lang="ko-KR" altLang="en-US" sz="1600" b="1" dirty="0">
                <a:latin typeface="Arial" pitchFamily="34" charset="0"/>
                <a:cs typeface="Arial" pitchFamily="34" charset="0"/>
              </a:endParaRPr>
            </a:p>
          </p:txBody>
        </p:sp>
        <p:sp>
          <p:nvSpPr>
            <p:cNvPr id="97" name="TextBox 96"/>
            <p:cNvSpPr txBox="1"/>
            <p:nvPr/>
          </p:nvSpPr>
          <p:spPr>
            <a:xfrm>
              <a:off x="1986956" y="2248930"/>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98" name="TextBox 97"/>
            <p:cNvSpPr txBox="1"/>
            <p:nvPr/>
          </p:nvSpPr>
          <p:spPr>
            <a:xfrm>
              <a:off x="1986956" y="2128664"/>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grpSp>
      <p:sp>
        <p:nvSpPr>
          <p:cNvPr id="117" name="TextBox 116"/>
          <p:cNvSpPr txBox="1"/>
          <p:nvPr/>
        </p:nvSpPr>
        <p:spPr>
          <a:xfrm rot="2735996">
            <a:off x="5229778" y="3850944"/>
            <a:ext cx="792000" cy="261610"/>
          </a:xfrm>
          <a:prstGeom prst="rect">
            <a:avLst/>
          </a:prstGeom>
          <a:noFill/>
        </p:spPr>
        <p:txBody>
          <a:bodyPr wrap="square" rtlCol="0">
            <a:spAutoFit/>
          </a:bodyPr>
          <a:lstStyle/>
          <a:p>
            <a:r>
              <a:rPr lang="en-US" altLang="ko-KR" sz="1100" dirty="0" smtClean="0">
                <a:latin typeface="Arial" pitchFamily="34" charset="0"/>
                <a:cs typeface="Arial" pitchFamily="34" charset="0"/>
              </a:rPr>
              <a:t>CTRL</a:t>
            </a:r>
          </a:p>
        </p:txBody>
      </p:sp>
      <p:sp>
        <p:nvSpPr>
          <p:cNvPr id="125" name="TextBox 124"/>
          <p:cNvSpPr txBox="1"/>
          <p:nvPr/>
        </p:nvSpPr>
        <p:spPr>
          <a:xfrm rot="2735996">
            <a:off x="5514343" y="3792492"/>
            <a:ext cx="561372"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endParaRPr lang="ko-KR" altLang="en-US" sz="1100" baseline="-25000" dirty="0">
              <a:latin typeface="Arial" pitchFamily="34" charset="0"/>
              <a:cs typeface="Arial" pitchFamily="34" charset="0"/>
            </a:endParaRPr>
          </a:p>
        </p:txBody>
      </p:sp>
      <p:sp>
        <p:nvSpPr>
          <p:cNvPr id="126" name="TextBox 125"/>
          <p:cNvSpPr txBox="1"/>
          <p:nvPr/>
        </p:nvSpPr>
        <p:spPr>
          <a:xfrm rot="2735996">
            <a:off x="5682272" y="3860068"/>
            <a:ext cx="828000"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r>
              <a:rPr lang="en-US" altLang="ko-KR" sz="1100" dirty="0" smtClean="0">
                <a:latin typeface="Arial" pitchFamily="34" charset="0"/>
                <a:cs typeface="Arial" pitchFamily="34" charset="0"/>
              </a:rPr>
              <a:t>+NC</a:t>
            </a:r>
          </a:p>
        </p:txBody>
      </p:sp>
      <p:sp>
        <p:nvSpPr>
          <p:cNvPr id="127" name="TextBox 126"/>
          <p:cNvSpPr txBox="1"/>
          <p:nvPr/>
        </p:nvSpPr>
        <p:spPr>
          <a:xfrm rot="2735996">
            <a:off x="5883441" y="3914812"/>
            <a:ext cx="1043999"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r>
              <a:rPr lang="en-US" altLang="ko-KR" sz="1100" dirty="0" smtClean="0">
                <a:latin typeface="Arial" pitchFamily="34" charset="0"/>
                <a:cs typeface="Arial" pitchFamily="34" charset="0"/>
              </a:rPr>
              <a:t>+TSG-6</a:t>
            </a:r>
          </a:p>
        </p:txBody>
      </p:sp>
      <p:grpSp>
        <p:nvGrpSpPr>
          <p:cNvPr id="35" name="그룹 98"/>
          <p:cNvGrpSpPr/>
          <p:nvPr/>
        </p:nvGrpSpPr>
        <p:grpSpPr>
          <a:xfrm>
            <a:off x="6588224" y="2516138"/>
            <a:ext cx="1385717" cy="1273054"/>
            <a:chOff x="6906525" y="1989639"/>
            <a:chExt cx="1385717" cy="1273054"/>
          </a:xfrm>
        </p:grpSpPr>
        <p:graphicFrame>
          <p:nvGraphicFramePr>
            <p:cNvPr id="100" name="차트 99"/>
            <p:cNvGraphicFramePr/>
            <p:nvPr>
              <p:extLst>
                <p:ext uri="{D42A27DB-BD31-4B8C-83A1-F6EECF244321}">
                  <p14:modId xmlns:p14="http://schemas.microsoft.com/office/powerpoint/2010/main" val="3342345930"/>
                </p:ext>
              </p:extLst>
            </p:nvPr>
          </p:nvGraphicFramePr>
          <p:xfrm>
            <a:off x="7092280" y="2132856"/>
            <a:ext cx="1188000" cy="1080000"/>
          </p:xfrm>
          <a:graphic>
            <a:graphicData uri="http://schemas.openxmlformats.org/drawingml/2006/chart">
              <c:chart xmlns:c="http://schemas.openxmlformats.org/drawingml/2006/chart" xmlns:r="http://schemas.openxmlformats.org/officeDocument/2006/relationships" r:id="rId8"/>
            </a:graphicData>
          </a:graphic>
        </p:graphicFrame>
        <p:sp>
          <p:nvSpPr>
            <p:cNvPr id="101" name="TextBox 100"/>
            <p:cNvSpPr txBox="1"/>
            <p:nvPr/>
          </p:nvSpPr>
          <p:spPr>
            <a:xfrm>
              <a:off x="7607216" y="2544176"/>
              <a:ext cx="25519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02" name="TextBox 101"/>
            <p:cNvSpPr txBox="1"/>
            <p:nvPr/>
          </p:nvSpPr>
          <p:spPr>
            <a:xfrm>
              <a:off x="7830860" y="2423020"/>
              <a:ext cx="25519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03" name="TextBox 102"/>
            <p:cNvSpPr txBox="1"/>
            <p:nvPr/>
          </p:nvSpPr>
          <p:spPr>
            <a:xfrm>
              <a:off x="7482632" y="1989639"/>
              <a:ext cx="543739" cy="276999"/>
            </a:xfrm>
            <a:prstGeom prst="rect">
              <a:avLst/>
            </a:prstGeom>
            <a:noFill/>
          </p:spPr>
          <p:txBody>
            <a:bodyPr wrap="none" rtlCol="0">
              <a:spAutoFit/>
            </a:bodyPr>
            <a:lstStyle/>
            <a:p>
              <a:r>
                <a:rPr lang="en-US" altLang="ko-KR" sz="1200" b="1" i="1" dirty="0" smtClean="0">
                  <a:latin typeface="Arial" pitchFamily="34" charset="0"/>
                  <a:cs typeface="Arial" pitchFamily="34" charset="0"/>
                </a:rPr>
                <a:t>g6pc</a:t>
              </a:r>
              <a:endParaRPr lang="ko-KR" altLang="en-US" sz="1200" b="1" i="1" dirty="0">
                <a:latin typeface="Arial" pitchFamily="34" charset="0"/>
                <a:cs typeface="Arial" pitchFamily="34" charset="0"/>
              </a:endParaRPr>
            </a:p>
          </p:txBody>
        </p:sp>
        <p:sp>
          <p:nvSpPr>
            <p:cNvPr id="104" name="TextBox 103"/>
            <p:cNvSpPr txBox="1"/>
            <p:nvPr/>
          </p:nvSpPr>
          <p:spPr>
            <a:xfrm rot="16200000">
              <a:off x="6454391" y="2556643"/>
              <a:ext cx="1158184" cy="253916"/>
            </a:xfrm>
            <a:prstGeom prst="rect">
              <a:avLst/>
            </a:prstGeom>
            <a:noFill/>
          </p:spPr>
          <p:txBody>
            <a:bodyPr wrap="square" rtlCol="0">
              <a:spAutoFit/>
            </a:bodyPr>
            <a:lstStyle/>
            <a:p>
              <a:pPr algn="ctr"/>
              <a:r>
                <a:rPr lang="en-US" altLang="ko-KR" sz="1050" dirty="0" smtClean="0">
                  <a:latin typeface="Arial" pitchFamily="34" charset="0"/>
                  <a:cs typeface="Arial" pitchFamily="34" charset="0"/>
                </a:rPr>
                <a:t>Fold Increase</a:t>
              </a:r>
            </a:p>
          </p:txBody>
        </p:sp>
        <p:sp>
          <p:nvSpPr>
            <p:cNvPr id="105" name="TextBox 104"/>
            <p:cNvSpPr txBox="1"/>
            <p:nvPr/>
          </p:nvSpPr>
          <p:spPr>
            <a:xfrm>
              <a:off x="8043456" y="2351306"/>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06" name="TextBox 105"/>
            <p:cNvSpPr txBox="1"/>
            <p:nvPr/>
          </p:nvSpPr>
          <p:spPr>
            <a:xfrm>
              <a:off x="8043456" y="2228865"/>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grpSp>
      <p:sp>
        <p:nvSpPr>
          <p:cNvPr id="128" name="TextBox 127"/>
          <p:cNvSpPr txBox="1"/>
          <p:nvPr/>
        </p:nvSpPr>
        <p:spPr>
          <a:xfrm rot="2735996">
            <a:off x="6967186" y="3847009"/>
            <a:ext cx="792000" cy="261610"/>
          </a:xfrm>
          <a:prstGeom prst="rect">
            <a:avLst/>
          </a:prstGeom>
          <a:noFill/>
        </p:spPr>
        <p:txBody>
          <a:bodyPr wrap="square" rtlCol="0">
            <a:spAutoFit/>
          </a:bodyPr>
          <a:lstStyle/>
          <a:p>
            <a:r>
              <a:rPr lang="en-US" altLang="ko-KR" sz="1100" dirty="0" smtClean="0">
                <a:latin typeface="Arial" pitchFamily="34" charset="0"/>
                <a:cs typeface="Arial" pitchFamily="34" charset="0"/>
              </a:rPr>
              <a:t>CTRL</a:t>
            </a:r>
          </a:p>
        </p:txBody>
      </p:sp>
      <p:sp>
        <p:nvSpPr>
          <p:cNvPr id="129" name="TextBox 128"/>
          <p:cNvSpPr txBox="1"/>
          <p:nvPr/>
        </p:nvSpPr>
        <p:spPr>
          <a:xfrm rot="2735996">
            <a:off x="7251751" y="3788557"/>
            <a:ext cx="561372"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endParaRPr lang="ko-KR" altLang="en-US" sz="1100" baseline="-25000" dirty="0">
              <a:latin typeface="Arial" pitchFamily="34" charset="0"/>
              <a:cs typeface="Arial" pitchFamily="34" charset="0"/>
            </a:endParaRPr>
          </a:p>
        </p:txBody>
      </p:sp>
      <p:sp>
        <p:nvSpPr>
          <p:cNvPr id="130" name="TextBox 129"/>
          <p:cNvSpPr txBox="1"/>
          <p:nvPr/>
        </p:nvSpPr>
        <p:spPr>
          <a:xfrm rot="2735996">
            <a:off x="7419680" y="3856133"/>
            <a:ext cx="828000"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r>
              <a:rPr lang="en-US" altLang="ko-KR" sz="1100" dirty="0" smtClean="0">
                <a:latin typeface="Arial" pitchFamily="34" charset="0"/>
                <a:cs typeface="Arial" pitchFamily="34" charset="0"/>
              </a:rPr>
              <a:t>+NC</a:t>
            </a:r>
          </a:p>
        </p:txBody>
      </p:sp>
      <p:sp>
        <p:nvSpPr>
          <p:cNvPr id="131" name="TextBox 130"/>
          <p:cNvSpPr txBox="1"/>
          <p:nvPr/>
        </p:nvSpPr>
        <p:spPr>
          <a:xfrm rot="2735996">
            <a:off x="7620849" y="3910877"/>
            <a:ext cx="1043999"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r>
              <a:rPr lang="en-US" altLang="ko-KR" sz="1100" dirty="0" smtClean="0">
                <a:latin typeface="Arial" pitchFamily="34" charset="0"/>
                <a:cs typeface="Arial" pitchFamily="34" charset="0"/>
              </a:rPr>
              <a:t>+TSG-6</a:t>
            </a:r>
          </a:p>
        </p:txBody>
      </p:sp>
      <p:grpSp>
        <p:nvGrpSpPr>
          <p:cNvPr id="44" name="그룹 137"/>
          <p:cNvGrpSpPr/>
          <p:nvPr/>
        </p:nvGrpSpPr>
        <p:grpSpPr>
          <a:xfrm>
            <a:off x="4874546" y="4516556"/>
            <a:ext cx="1424823" cy="1148071"/>
            <a:chOff x="2931021" y="2136793"/>
            <a:chExt cx="1424823" cy="1148071"/>
          </a:xfrm>
        </p:grpSpPr>
        <p:graphicFrame>
          <p:nvGraphicFramePr>
            <p:cNvPr id="139" name="차트 138"/>
            <p:cNvGraphicFramePr/>
            <p:nvPr>
              <p:extLst>
                <p:ext uri="{D42A27DB-BD31-4B8C-83A1-F6EECF244321}">
                  <p14:modId xmlns:p14="http://schemas.microsoft.com/office/powerpoint/2010/main" val="2184843368"/>
                </p:ext>
              </p:extLst>
            </p:nvPr>
          </p:nvGraphicFramePr>
          <p:xfrm>
            <a:off x="3167844" y="2204864"/>
            <a:ext cx="1188000" cy="1080000"/>
          </p:xfrm>
          <a:graphic>
            <a:graphicData uri="http://schemas.openxmlformats.org/drawingml/2006/chart">
              <c:chart xmlns:c="http://schemas.openxmlformats.org/drawingml/2006/chart" xmlns:r="http://schemas.openxmlformats.org/officeDocument/2006/relationships" r:id="rId9"/>
            </a:graphicData>
          </a:graphic>
        </p:graphicFrame>
        <p:sp>
          <p:nvSpPr>
            <p:cNvPr id="140" name="TextBox 139"/>
            <p:cNvSpPr txBox="1"/>
            <p:nvPr/>
          </p:nvSpPr>
          <p:spPr>
            <a:xfrm>
              <a:off x="3633992" y="2196627"/>
              <a:ext cx="25519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41" name="TextBox 140"/>
            <p:cNvSpPr txBox="1"/>
            <p:nvPr/>
          </p:nvSpPr>
          <p:spPr>
            <a:xfrm>
              <a:off x="3834776" y="2261579"/>
              <a:ext cx="25519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42" name="TextBox 141"/>
            <p:cNvSpPr txBox="1"/>
            <p:nvPr/>
          </p:nvSpPr>
          <p:spPr>
            <a:xfrm>
              <a:off x="4034486" y="2354897"/>
              <a:ext cx="25519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43" name="TextBox 142"/>
            <p:cNvSpPr txBox="1"/>
            <p:nvPr/>
          </p:nvSpPr>
          <p:spPr>
            <a:xfrm>
              <a:off x="4037692" y="2259992"/>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44" name="TextBox 143"/>
            <p:cNvSpPr txBox="1"/>
            <p:nvPr/>
          </p:nvSpPr>
          <p:spPr>
            <a:xfrm>
              <a:off x="4037692" y="2136793"/>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45" name="TextBox 144"/>
            <p:cNvSpPr txBox="1"/>
            <p:nvPr/>
          </p:nvSpPr>
          <p:spPr>
            <a:xfrm rot="16200000">
              <a:off x="2589927" y="2601818"/>
              <a:ext cx="936103" cy="253916"/>
            </a:xfrm>
            <a:prstGeom prst="rect">
              <a:avLst/>
            </a:prstGeom>
            <a:noFill/>
          </p:spPr>
          <p:txBody>
            <a:bodyPr wrap="square" rtlCol="0">
              <a:spAutoFit/>
            </a:bodyPr>
            <a:lstStyle/>
            <a:p>
              <a:pPr algn="ctr"/>
              <a:r>
                <a:rPr lang="en-US" altLang="ko-KR" sz="1050" b="1" dirty="0" smtClean="0">
                  <a:latin typeface="Arial" pitchFamily="34" charset="0"/>
                  <a:cs typeface="Arial" pitchFamily="34" charset="0"/>
                </a:rPr>
                <a:t>ALT (IU/L)</a:t>
              </a:r>
            </a:p>
          </p:txBody>
        </p:sp>
      </p:grpSp>
      <p:sp>
        <p:nvSpPr>
          <p:cNvPr id="132" name="TextBox 131"/>
          <p:cNvSpPr txBox="1"/>
          <p:nvPr/>
        </p:nvSpPr>
        <p:spPr>
          <a:xfrm rot="2735996">
            <a:off x="5254161" y="5769806"/>
            <a:ext cx="792000" cy="261610"/>
          </a:xfrm>
          <a:prstGeom prst="rect">
            <a:avLst/>
          </a:prstGeom>
          <a:noFill/>
        </p:spPr>
        <p:txBody>
          <a:bodyPr wrap="square" rtlCol="0">
            <a:spAutoFit/>
          </a:bodyPr>
          <a:lstStyle/>
          <a:p>
            <a:r>
              <a:rPr lang="en-US" altLang="ko-KR" sz="1100" dirty="0" smtClean="0">
                <a:latin typeface="Arial" pitchFamily="34" charset="0"/>
                <a:cs typeface="Arial" pitchFamily="34" charset="0"/>
              </a:rPr>
              <a:t>CTRL</a:t>
            </a:r>
          </a:p>
        </p:txBody>
      </p:sp>
      <p:sp>
        <p:nvSpPr>
          <p:cNvPr id="133" name="TextBox 132"/>
          <p:cNvSpPr txBox="1"/>
          <p:nvPr/>
        </p:nvSpPr>
        <p:spPr>
          <a:xfrm rot="2735996">
            <a:off x="5538726" y="5711354"/>
            <a:ext cx="561372"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endParaRPr lang="ko-KR" altLang="en-US" sz="1100" baseline="-25000" dirty="0">
              <a:latin typeface="Arial" pitchFamily="34" charset="0"/>
              <a:cs typeface="Arial" pitchFamily="34" charset="0"/>
            </a:endParaRPr>
          </a:p>
        </p:txBody>
      </p:sp>
      <p:sp>
        <p:nvSpPr>
          <p:cNvPr id="134" name="TextBox 133"/>
          <p:cNvSpPr txBox="1"/>
          <p:nvPr/>
        </p:nvSpPr>
        <p:spPr>
          <a:xfrm rot="2735996">
            <a:off x="5706655" y="5778930"/>
            <a:ext cx="828000"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r>
              <a:rPr lang="en-US" altLang="ko-KR" sz="1100" dirty="0" smtClean="0">
                <a:latin typeface="Arial" pitchFamily="34" charset="0"/>
                <a:cs typeface="Arial" pitchFamily="34" charset="0"/>
              </a:rPr>
              <a:t>+NC</a:t>
            </a:r>
          </a:p>
        </p:txBody>
      </p:sp>
      <p:sp>
        <p:nvSpPr>
          <p:cNvPr id="135" name="TextBox 134"/>
          <p:cNvSpPr txBox="1"/>
          <p:nvPr/>
        </p:nvSpPr>
        <p:spPr>
          <a:xfrm rot="2735996">
            <a:off x="5907824" y="5825980"/>
            <a:ext cx="1043999" cy="276999"/>
          </a:xfrm>
          <a:prstGeom prst="rect">
            <a:avLst/>
          </a:prstGeom>
          <a:noFill/>
        </p:spPr>
        <p:txBody>
          <a:bodyPr wrap="square" rtlCol="0">
            <a:spAutoFit/>
          </a:bodyPr>
          <a:lstStyle/>
          <a:p>
            <a:r>
              <a:rPr lang="en-US" altLang="ko-KR" sz="1200" dirty="0" smtClean="0">
                <a:latin typeface="Arial" pitchFamily="34" charset="0"/>
                <a:cs typeface="Arial" pitchFamily="34" charset="0"/>
              </a:rPr>
              <a:t>CCl</a:t>
            </a:r>
            <a:r>
              <a:rPr lang="en-US" altLang="ko-KR" sz="1200" baseline="-25000" dirty="0" smtClean="0">
                <a:latin typeface="Arial" pitchFamily="34" charset="0"/>
                <a:cs typeface="Arial" pitchFamily="34" charset="0"/>
              </a:rPr>
              <a:t>4</a:t>
            </a:r>
            <a:r>
              <a:rPr lang="en-US" altLang="ko-KR" sz="1200" dirty="0" smtClean="0">
                <a:latin typeface="Arial" pitchFamily="34" charset="0"/>
                <a:cs typeface="Arial" pitchFamily="34" charset="0"/>
              </a:rPr>
              <a:t>+TSG-6</a:t>
            </a:r>
          </a:p>
        </p:txBody>
      </p:sp>
      <p:grpSp>
        <p:nvGrpSpPr>
          <p:cNvPr id="36" name="그룹 106"/>
          <p:cNvGrpSpPr/>
          <p:nvPr/>
        </p:nvGrpSpPr>
        <p:grpSpPr>
          <a:xfrm>
            <a:off x="6573710" y="4604490"/>
            <a:ext cx="1417848" cy="1080000"/>
            <a:chOff x="4990224" y="2204864"/>
            <a:chExt cx="1417848" cy="1080000"/>
          </a:xfrm>
        </p:grpSpPr>
        <p:graphicFrame>
          <p:nvGraphicFramePr>
            <p:cNvPr id="108" name="차트 107"/>
            <p:cNvGraphicFramePr/>
            <p:nvPr>
              <p:extLst>
                <p:ext uri="{D42A27DB-BD31-4B8C-83A1-F6EECF244321}">
                  <p14:modId xmlns:p14="http://schemas.microsoft.com/office/powerpoint/2010/main" val="2335687977"/>
                </p:ext>
              </p:extLst>
            </p:nvPr>
          </p:nvGraphicFramePr>
          <p:xfrm>
            <a:off x="5220072" y="2204864"/>
            <a:ext cx="1188000" cy="1080000"/>
          </p:xfrm>
          <a:graphic>
            <a:graphicData uri="http://schemas.openxmlformats.org/drawingml/2006/chart">
              <c:chart xmlns:c="http://schemas.openxmlformats.org/drawingml/2006/chart" xmlns:r="http://schemas.openxmlformats.org/officeDocument/2006/relationships" r:id="rId10"/>
            </a:graphicData>
          </a:graphic>
        </p:graphicFrame>
        <p:sp>
          <p:nvSpPr>
            <p:cNvPr id="109" name="TextBox 108"/>
            <p:cNvSpPr txBox="1"/>
            <p:nvPr/>
          </p:nvSpPr>
          <p:spPr>
            <a:xfrm>
              <a:off x="5682056" y="2231879"/>
              <a:ext cx="25519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10" name="TextBox 109"/>
            <p:cNvSpPr txBox="1"/>
            <p:nvPr/>
          </p:nvSpPr>
          <p:spPr>
            <a:xfrm>
              <a:off x="5898080" y="2290009"/>
              <a:ext cx="25519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11" name="TextBox 110"/>
            <p:cNvSpPr txBox="1"/>
            <p:nvPr/>
          </p:nvSpPr>
          <p:spPr>
            <a:xfrm>
              <a:off x="6090170" y="2485474"/>
              <a:ext cx="25519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12" name="TextBox 111"/>
            <p:cNvSpPr txBox="1"/>
            <p:nvPr/>
          </p:nvSpPr>
          <p:spPr>
            <a:xfrm>
              <a:off x="6093376" y="2386920"/>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13" name="TextBox 112"/>
            <p:cNvSpPr txBox="1"/>
            <p:nvPr/>
          </p:nvSpPr>
          <p:spPr>
            <a:xfrm>
              <a:off x="6093376" y="2263721"/>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14" name="TextBox 113"/>
            <p:cNvSpPr txBox="1"/>
            <p:nvPr/>
          </p:nvSpPr>
          <p:spPr>
            <a:xfrm rot="16200000">
              <a:off x="4649130" y="2589575"/>
              <a:ext cx="936104" cy="253916"/>
            </a:xfrm>
            <a:prstGeom prst="rect">
              <a:avLst/>
            </a:prstGeom>
            <a:noFill/>
          </p:spPr>
          <p:txBody>
            <a:bodyPr wrap="square" rtlCol="0">
              <a:spAutoFit/>
            </a:bodyPr>
            <a:lstStyle/>
            <a:p>
              <a:pPr algn="ctr"/>
              <a:r>
                <a:rPr lang="en-US" altLang="ko-KR" sz="1050" b="1" dirty="0" smtClean="0">
                  <a:latin typeface="Arial" pitchFamily="34" charset="0"/>
                  <a:cs typeface="Arial" pitchFamily="34" charset="0"/>
                </a:rPr>
                <a:t>AST (IU/L)</a:t>
              </a:r>
            </a:p>
          </p:txBody>
        </p:sp>
      </p:grpSp>
      <p:sp>
        <p:nvSpPr>
          <p:cNvPr id="136" name="TextBox 135"/>
          <p:cNvSpPr txBox="1"/>
          <p:nvPr/>
        </p:nvSpPr>
        <p:spPr>
          <a:xfrm rot="2735996">
            <a:off x="6942803" y="5794189"/>
            <a:ext cx="792000" cy="261610"/>
          </a:xfrm>
          <a:prstGeom prst="rect">
            <a:avLst/>
          </a:prstGeom>
          <a:noFill/>
        </p:spPr>
        <p:txBody>
          <a:bodyPr wrap="square" rtlCol="0">
            <a:spAutoFit/>
          </a:bodyPr>
          <a:lstStyle/>
          <a:p>
            <a:r>
              <a:rPr lang="en-US" altLang="ko-KR" sz="1100" dirty="0" smtClean="0">
                <a:latin typeface="Arial" pitchFamily="34" charset="0"/>
                <a:cs typeface="Arial" pitchFamily="34" charset="0"/>
              </a:rPr>
              <a:t>CTRL</a:t>
            </a:r>
          </a:p>
        </p:txBody>
      </p:sp>
      <p:sp>
        <p:nvSpPr>
          <p:cNvPr id="138" name="TextBox 137"/>
          <p:cNvSpPr txBox="1"/>
          <p:nvPr/>
        </p:nvSpPr>
        <p:spPr>
          <a:xfrm rot="2735996">
            <a:off x="7227368" y="5735737"/>
            <a:ext cx="561372"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endParaRPr lang="ko-KR" altLang="en-US" sz="1100" baseline="-25000" dirty="0">
              <a:latin typeface="Arial" pitchFamily="34" charset="0"/>
              <a:cs typeface="Arial" pitchFamily="34" charset="0"/>
            </a:endParaRPr>
          </a:p>
        </p:txBody>
      </p:sp>
      <p:sp>
        <p:nvSpPr>
          <p:cNvPr id="146" name="TextBox 145"/>
          <p:cNvSpPr txBox="1"/>
          <p:nvPr/>
        </p:nvSpPr>
        <p:spPr>
          <a:xfrm rot="2735996">
            <a:off x="7395297" y="5803313"/>
            <a:ext cx="828000"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r>
              <a:rPr lang="en-US" altLang="ko-KR" sz="1100" dirty="0" smtClean="0">
                <a:latin typeface="Arial" pitchFamily="34" charset="0"/>
                <a:cs typeface="Arial" pitchFamily="34" charset="0"/>
              </a:rPr>
              <a:t>+NC</a:t>
            </a:r>
          </a:p>
        </p:txBody>
      </p:sp>
      <p:sp>
        <p:nvSpPr>
          <p:cNvPr id="147" name="TextBox 146"/>
          <p:cNvSpPr txBox="1"/>
          <p:nvPr/>
        </p:nvSpPr>
        <p:spPr>
          <a:xfrm rot="2735996">
            <a:off x="7596466" y="5858057"/>
            <a:ext cx="1043999"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r>
              <a:rPr lang="en-US" altLang="ko-KR" sz="1100" dirty="0" smtClean="0">
                <a:latin typeface="Arial" pitchFamily="34" charset="0"/>
                <a:cs typeface="Arial" pitchFamily="34" charset="0"/>
              </a:rPr>
              <a:t>+TSG-6</a:t>
            </a:r>
          </a:p>
        </p:txBody>
      </p:sp>
      <p:sp>
        <p:nvSpPr>
          <p:cNvPr id="88" name="제목 2"/>
          <p:cNvSpPr txBox="1">
            <a:spLocks/>
          </p:cNvSpPr>
          <p:nvPr/>
        </p:nvSpPr>
        <p:spPr bwMode="auto">
          <a:xfrm>
            <a:off x="179512" y="188640"/>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algn="ctr"/>
            <a:r>
              <a:rPr lang="en-US" altLang="ko-KR" sz="2800" b="1" dirty="0" smtClean="0">
                <a:latin typeface="Arial" pitchFamily="34" charset="0"/>
                <a:cs typeface="Arial" pitchFamily="34" charset="0"/>
              </a:rPr>
              <a:t>Effects of TSG-6 on liver </a:t>
            </a:r>
            <a:r>
              <a:rPr lang="en-US" altLang="ko-KR" sz="2800" b="1" dirty="0" err="1" smtClean="0">
                <a:latin typeface="Arial" pitchFamily="34" charset="0"/>
                <a:cs typeface="Arial" pitchFamily="34" charset="0"/>
              </a:rPr>
              <a:t>histomorphology</a:t>
            </a:r>
            <a:r>
              <a:rPr lang="en-US" altLang="ko-KR" sz="2800" b="1" dirty="0" smtClean="0">
                <a:latin typeface="Arial" pitchFamily="34" charset="0"/>
                <a:cs typeface="Arial" pitchFamily="34" charset="0"/>
              </a:rPr>
              <a:t> and function in CCl</a:t>
            </a:r>
            <a:r>
              <a:rPr lang="en-US" altLang="ko-KR" sz="2800" b="1" baseline="-25000" dirty="0" smtClean="0">
                <a:latin typeface="Arial" pitchFamily="34" charset="0"/>
                <a:cs typeface="Arial" pitchFamily="34" charset="0"/>
              </a:rPr>
              <a:t>4</a:t>
            </a:r>
            <a:r>
              <a:rPr lang="en-US" altLang="ko-KR" sz="2800" b="1" dirty="0" smtClean="0">
                <a:latin typeface="Arial" pitchFamily="34" charset="0"/>
                <a:cs typeface="Arial" pitchFamily="34" charset="0"/>
              </a:rPr>
              <a:t>-treated mice</a:t>
            </a:r>
            <a:endParaRPr lang="ko-KR" altLang="en-US" sz="2800" b="1" dirty="0">
              <a:solidFill>
                <a:schemeClr val="bg1"/>
              </a:solidFill>
              <a:latin typeface="Arial" pitchFamily="34" charset="0"/>
              <a:ea typeface="HY견고딕" pitchFamily="18" charset="-127"/>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18"/>
          <p:cNvGrpSpPr/>
          <p:nvPr/>
        </p:nvGrpSpPr>
        <p:grpSpPr>
          <a:xfrm>
            <a:off x="323528" y="2132856"/>
            <a:ext cx="2603948" cy="1902585"/>
            <a:chOff x="421846" y="1470735"/>
            <a:chExt cx="2312952" cy="1759697"/>
          </a:xfrm>
        </p:grpSpPr>
        <p:graphicFrame>
          <p:nvGraphicFramePr>
            <p:cNvPr id="92" name="Object 55"/>
            <p:cNvGraphicFramePr>
              <a:graphicFrameLocks noChangeAspect="1"/>
            </p:cNvGraphicFramePr>
            <p:nvPr>
              <p:extLst>
                <p:ext uri="{D42A27DB-BD31-4B8C-83A1-F6EECF244321}">
                  <p14:modId xmlns:p14="http://schemas.microsoft.com/office/powerpoint/2010/main" val="1864923442"/>
                </p:ext>
              </p:extLst>
            </p:nvPr>
          </p:nvGraphicFramePr>
          <p:xfrm>
            <a:off x="421846" y="1484783"/>
            <a:ext cx="2306179" cy="1745649"/>
          </p:xfrm>
          <a:graphic>
            <a:graphicData uri="http://schemas.openxmlformats.org/presentationml/2006/ole">
              <mc:AlternateContent xmlns:mc="http://schemas.openxmlformats.org/markup-compatibility/2006">
                <mc:Choice xmlns:v="urn:schemas-microsoft-com:vml" Requires="v">
                  <p:oleObj spid="_x0000_s2230" name="Image" r:id="rId4" imgW="914369" imgH="705370" progId="">
                    <p:embed/>
                  </p:oleObj>
                </mc:Choice>
                <mc:Fallback>
                  <p:oleObj name="Image" r:id="rId4" imgW="914369" imgH="705370" progId="">
                    <p:embed/>
                    <p:pic>
                      <p:nvPicPr>
                        <p:cNvPr id="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846" y="1484783"/>
                          <a:ext cx="2306179" cy="17456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6" name="TextBox 95"/>
            <p:cNvSpPr txBox="1"/>
            <p:nvPr/>
          </p:nvSpPr>
          <p:spPr>
            <a:xfrm>
              <a:off x="421846" y="1470735"/>
              <a:ext cx="576000" cy="252000"/>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CTRL</a:t>
              </a:r>
              <a:endParaRPr lang="ko-KR" altLang="en-US" sz="1100" b="1" dirty="0">
                <a:latin typeface="Arial" pitchFamily="34" charset="0"/>
                <a:cs typeface="Arial" pitchFamily="34" charset="0"/>
              </a:endParaRPr>
            </a:p>
          </p:txBody>
        </p:sp>
        <p:grpSp>
          <p:nvGrpSpPr>
            <p:cNvPr id="3" name="그룹 26"/>
            <p:cNvGrpSpPr/>
            <p:nvPr/>
          </p:nvGrpSpPr>
          <p:grpSpPr>
            <a:xfrm>
              <a:off x="2358069" y="3032996"/>
              <a:ext cx="376729" cy="184666"/>
              <a:chOff x="4237875" y="2950864"/>
              <a:chExt cx="468000" cy="431278"/>
            </a:xfrm>
          </p:grpSpPr>
          <p:sp>
            <p:nvSpPr>
              <p:cNvPr id="101" name="TextBox 100"/>
              <p:cNvSpPr txBox="1"/>
              <p:nvPr/>
            </p:nvSpPr>
            <p:spPr>
              <a:xfrm>
                <a:off x="4237875" y="2950864"/>
                <a:ext cx="468000" cy="431278"/>
              </a:xfrm>
              <a:prstGeom prst="rect">
                <a:avLst/>
              </a:prstGeom>
              <a:noFill/>
            </p:spPr>
            <p:txBody>
              <a:bodyPr wrap="square" rtlCol="0">
                <a:spAutoFit/>
              </a:bodyPr>
              <a:lstStyle/>
              <a:p>
                <a:pPr algn="ctr"/>
                <a:r>
                  <a:rPr lang="en-US" altLang="ko-KR" sz="600" dirty="0" smtClean="0">
                    <a:latin typeface="Arial Unicode MS" pitchFamily="50" charset="-127"/>
                    <a:ea typeface="Arial Unicode MS" pitchFamily="50" charset="-127"/>
                    <a:cs typeface="Arial Unicode MS" pitchFamily="50" charset="-127"/>
                  </a:rPr>
                  <a:t>20</a:t>
                </a:r>
                <a:r>
                  <a:rPr lang="el-GR" altLang="ko-KR" sz="600" dirty="0" smtClean="0">
                    <a:latin typeface="Arial Unicode MS" pitchFamily="50" charset="-127"/>
                    <a:ea typeface="Arial Unicode MS" pitchFamily="50" charset="-127"/>
                    <a:cs typeface="Arial Unicode MS" pitchFamily="50" charset="-127"/>
                  </a:rPr>
                  <a:t>μ</a:t>
                </a:r>
                <a:r>
                  <a:rPr lang="en-US" altLang="ko-KR" sz="600" dirty="0" smtClean="0">
                    <a:latin typeface="Arial Unicode MS" pitchFamily="50" charset="-127"/>
                    <a:ea typeface="Arial Unicode MS" pitchFamily="50" charset="-127"/>
                    <a:cs typeface="Arial Unicode MS" pitchFamily="50" charset="-127"/>
                  </a:rPr>
                  <a:t>m</a:t>
                </a:r>
                <a:endParaRPr lang="ko-KR" altLang="en-US" sz="600" dirty="0">
                  <a:latin typeface="Arial Unicode MS" pitchFamily="50" charset="-127"/>
                  <a:ea typeface="Arial Unicode MS" pitchFamily="50" charset="-127"/>
                  <a:cs typeface="Arial Unicode MS" pitchFamily="50" charset="-127"/>
                </a:endParaRPr>
              </a:p>
            </p:txBody>
          </p:sp>
          <p:cxnSp>
            <p:nvCxnSpPr>
              <p:cNvPr id="102" name="직선 연결선 101"/>
              <p:cNvCxnSpPr/>
              <p:nvPr/>
            </p:nvCxnSpPr>
            <p:spPr>
              <a:xfrm>
                <a:off x="4376639" y="2987813"/>
                <a:ext cx="173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직선 연결선 102"/>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4" name="그룹 119"/>
          <p:cNvGrpSpPr/>
          <p:nvPr/>
        </p:nvGrpSpPr>
        <p:grpSpPr>
          <a:xfrm>
            <a:off x="2983786" y="2132617"/>
            <a:ext cx="2596323" cy="1902844"/>
            <a:chOff x="3284984" y="1470496"/>
            <a:chExt cx="2306179" cy="1759936"/>
          </a:xfrm>
        </p:grpSpPr>
        <p:graphicFrame>
          <p:nvGraphicFramePr>
            <p:cNvPr id="93" name="Object 52"/>
            <p:cNvGraphicFramePr>
              <a:graphicFrameLocks noChangeAspect="1"/>
            </p:cNvGraphicFramePr>
            <p:nvPr>
              <p:extLst>
                <p:ext uri="{D42A27DB-BD31-4B8C-83A1-F6EECF244321}">
                  <p14:modId xmlns:p14="http://schemas.microsoft.com/office/powerpoint/2010/main" val="3200937762"/>
                </p:ext>
              </p:extLst>
            </p:nvPr>
          </p:nvGraphicFramePr>
          <p:xfrm>
            <a:off x="3284984" y="1484783"/>
            <a:ext cx="2306179" cy="1745649"/>
          </p:xfrm>
          <a:graphic>
            <a:graphicData uri="http://schemas.openxmlformats.org/presentationml/2006/ole">
              <mc:AlternateContent xmlns:mc="http://schemas.openxmlformats.org/markup-compatibility/2006">
                <mc:Choice xmlns:v="urn:schemas-microsoft-com:vml" Requires="v">
                  <p:oleObj spid="_x0000_s2231" name="Image" r:id="rId6" imgW="914369" imgH="692308" progId="">
                    <p:embed/>
                  </p:oleObj>
                </mc:Choice>
                <mc:Fallback>
                  <p:oleObj name="Image" r:id="rId6" imgW="914369" imgH="692308" progId="">
                    <p:embed/>
                    <p:pic>
                      <p:nvPicPr>
                        <p:cNvPr id="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4984" y="1484783"/>
                          <a:ext cx="2306179" cy="17456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 name="TextBox 96"/>
            <p:cNvSpPr txBox="1"/>
            <p:nvPr/>
          </p:nvSpPr>
          <p:spPr>
            <a:xfrm>
              <a:off x="3284984" y="1470496"/>
              <a:ext cx="576000" cy="252000"/>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CCl</a:t>
              </a:r>
              <a:r>
                <a:rPr lang="en-US" altLang="ko-KR" sz="1100" b="1" baseline="-25000" dirty="0" smtClean="0">
                  <a:latin typeface="Arial" pitchFamily="34" charset="0"/>
                  <a:cs typeface="Arial" pitchFamily="34" charset="0"/>
                </a:rPr>
                <a:t>4</a:t>
              </a:r>
              <a:endParaRPr lang="ko-KR" altLang="en-US" sz="1100" b="1" baseline="-25000" dirty="0">
                <a:latin typeface="Arial" pitchFamily="34" charset="0"/>
                <a:cs typeface="Arial" pitchFamily="34" charset="0"/>
              </a:endParaRPr>
            </a:p>
          </p:txBody>
        </p:sp>
        <p:grpSp>
          <p:nvGrpSpPr>
            <p:cNvPr id="5" name="그룹 26"/>
            <p:cNvGrpSpPr/>
            <p:nvPr/>
          </p:nvGrpSpPr>
          <p:grpSpPr>
            <a:xfrm>
              <a:off x="5203383" y="3032983"/>
              <a:ext cx="376729" cy="184666"/>
              <a:chOff x="4237875" y="2950864"/>
              <a:chExt cx="468000" cy="431278"/>
            </a:xfrm>
          </p:grpSpPr>
          <p:sp>
            <p:nvSpPr>
              <p:cNvPr id="105" name="TextBox 104"/>
              <p:cNvSpPr txBox="1"/>
              <p:nvPr/>
            </p:nvSpPr>
            <p:spPr>
              <a:xfrm>
                <a:off x="4237875" y="2950864"/>
                <a:ext cx="468000" cy="431278"/>
              </a:xfrm>
              <a:prstGeom prst="rect">
                <a:avLst/>
              </a:prstGeom>
              <a:noFill/>
            </p:spPr>
            <p:txBody>
              <a:bodyPr wrap="square" rtlCol="0">
                <a:spAutoFit/>
              </a:bodyPr>
              <a:lstStyle/>
              <a:p>
                <a:pPr algn="ctr"/>
                <a:r>
                  <a:rPr lang="en-US" altLang="ko-KR" sz="600" dirty="0" smtClean="0">
                    <a:latin typeface="Arial Unicode MS" pitchFamily="50" charset="-127"/>
                    <a:ea typeface="Arial Unicode MS" pitchFamily="50" charset="-127"/>
                    <a:cs typeface="Arial Unicode MS" pitchFamily="50" charset="-127"/>
                  </a:rPr>
                  <a:t>20</a:t>
                </a:r>
                <a:r>
                  <a:rPr lang="el-GR" altLang="ko-KR" sz="600" dirty="0" smtClean="0">
                    <a:latin typeface="Arial Unicode MS" pitchFamily="50" charset="-127"/>
                    <a:ea typeface="Arial Unicode MS" pitchFamily="50" charset="-127"/>
                    <a:cs typeface="Arial Unicode MS" pitchFamily="50" charset="-127"/>
                  </a:rPr>
                  <a:t>μ</a:t>
                </a:r>
                <a:r>
                  <a:rPr lang="en-US" altLang="ko-KR" sz="600" dirty="0" smtClean="0">
                    <a:latin typeface="Arial Unicode MS" pitchFamily="50" charset="-127"/>
                    <a:ea typeface="Arial Unicode MS" pitchFamily="50" charset="-127"/>
                    <a:cs typeface="Arial Unicode MS" pitchFamily="50" charset="-127"/>
                  </a:rPr>
                  <a:t>m</a:t>
                </a:r>
                <a:endParaRPr lang="ko-KR" altLang="en-US" sz="600" dirty="0">
                  <a:latin typeface="Arial Unicode MS" pitchFamily="50" charset="-127"/>
                  <a:ea typeface="Arial Unicode MS" pitchFamily="50" charset="-127"/>
                  <a:cs typeface="Arial Unicode MS" pitchFamily="50" charset="-127"/>
                </a:endParaRPr>
              </a:p>
            </p:txBody>
          </p:sp>
          <p:cxnSp>
            <p:nvCxnSpPr>
              <p:cNvPr id="106" name="직선 연결선 105"/>
              <p:cNvCxnSpPr/>
              <p:nvPr/>
            </p:nvCxnSpPr>
            <p:spPr>
              <a:xfrm>
                <a:off x="4376639" y="2987813"/>
                <a:ext cx="173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직선 연결선 106"/>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6" name="그룹 121"/>
          <p:cNvGrpSpPr/>
          <p:nvPr/>
        </p:nvGrpSpPr>
        <p:grpSpPr>
          <a:xfrm>
            <a:off x="323528" y="4132706"/>
            <a:ext cx="2603948" cy="1887324"/>
            <a:chOff x="421846" y="3674169"/>
            <a:chExt cx="2312952" cy="1745581"/>
          </a:xfrm>
        </p:grpSpPr>
        <p:graphicFrame>
          <p:nvGraphicFramePr>
            <p:cNvPr id="94" name="Object 54"/>
            <p:cNvGraphicFramePr>
              <a:graphicFrameLocks noChangeAspect="1"/>
            </p:cNvGraphicFramePr>
            <p:nvPr>
              <p:extLst>
                <p:ext uri="{D42A27DB-BD31-4B8C-83A1-F6EECF244321}">
                  <p14:modId xmlns:p14="http://schemas.microsoft.com/office/powerpoint/2010/main" val="3618826926"/>
                </p:ext>
              </p:extLst>
            </p:nvPr>
          </p:nvGraphicFramePr>
          <p:xfrm>
            <a:off x="421846" y="3688763"/>
            <a:ext cx="2306179" cy="1730987"/>
          </p:xfrm>
          <a:graphic>
            <a:graphicData uri="http://schemas.openxmlformats.org/presentationml/2006/ole">
              <mc:AlternateContent xmlns:mc="http://schemas.openxmlformats.org/markup-compatibility/2006">
                <mc:Choice xmlns:v="urn:schemas-microsoft-com:vml" Requires="v">
                  <p:oleObj spid="_x0000_s2232" name="Image" r:id="rId8" imgW="914369" imgH="674020" progId="">
                    <p:embed/>
                  </p:oleObj>
                </mc:Choice>
                <mc:Fallback>
                  <p:oleObj name="Image" r:id="rId8" imgW="914369" imgH="674020" progId="">
                    <p:embed/>
                    <p:pic>
                      <p:nvPicPr>
                        <p:cNvPr id="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846" y="3688763"/>
                          <a:ext cx="2306179" cy="1730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8" name="TextBox 97"/>
            <p:cNvSpPr txBox="1"/>
            <p:nvPr/>
          </p:nvSpPr>
          <p:spPr>
            <a:xfrm>
              <a:off x="421846" y="3674169"/>
              <a:ext cx="792000" cy="252000"/>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CCl</a:t>
              </a:r>
              <a:r>
                <a:rPr lang="en-US" altLang="ko-KR" sz="1100" b="1" baseline="-25000" dirty="0" smtClean="0">
                  <a:latin typeface="Arial" pitchFamily="34" charset="0"/>
                  <a:cs typeface="Arial" pitchFamily="34" charset="0"/>
                </a:rPr>
                <a:t>4</a:t>
              </a:r>
              <a:r>
                <a:rPr lang="en-US" altLang="ko-KR" sz="1100" b="1" dirty="0" smtClean="0">
                  <a:latin typeface="Arial" pitchFamily="34" charset="0"/>
                  <a:cs typeface="Arial" pitchFamily="34" charset="0"/>
                </a:rPr>
                <a:t>+NC</a:t>
              </a:r>
              <a:endParaRPr lang="ko-KR" altLang="en-US" sz="1100" b="1" dirty="0">
                <a:latin typeface="Arial" pitchFamily="34" charset="0"/>
                <a:cs typeface="Arial" pitchFamily="34" charset="0"/>
              </a:endParaRPr>
            </a:p>
          </p:txBody>
        </p:sp>
        <p:grpSp>
          <p:nvGrpSpPr>
            <p:cNvPr id="7" name="그룹 26"/>
            <p:cNvGrpSpPr/>
            <p:nvPr/>
          </p:nvGrpSpPr>
          <p:grpSpPr>
            <a:xfrm>
              <a:off x="2358069" y="5211228"/>
              <a:ext cx="376729" cy="184666"/>
              <a:chOff x="4237875" y="2950864"/>
              <a:chExt cx="468000" cy="431278"/>
            </a:xfrm>
          </p:grpSpPr>
          <p:sp>
            <p:nvSpPr>
              <p:cNvPr id="109" name="TextBox 108"/>
              <p:cNvSpPr txBox="1"/>
              <p:nvPr/>
            </p:nvSpPr>
            <p:spPr>
              <a:xfrm>
                <a:off x="4237875" y="2950864"/>
                <a:ext cx="468000" cy="431278"/>
              </a:xfrm>
              <a:prstGeom prst="rect">
                <a:avLst/>
              </a:prstGeom>
              <a:noFill/>
            </p:spPr>
            <p:txBody>
              <a:bodyPr wrap="square" rtlCol="0">
                <a:spAutoFit/>
              </a:bodyPr>
              <a:lstStyle/>
              <a:p>
                <a:pPr algn="ctr"/>
                <a:r>
                  <a:rPr lang="en-US" altLang="ko-KR" sz="600" dirty="0" smtClean="0">
                    <a:latin typeface="Arial Unicode MS" pitchFamily="50" charset="-127"/>
                    <a:ea typeface="Arial Unicode MS" pitchFamily="50" charset="-127"/>
                    <a:cs typeface="Arial Unicode MS" pitchFamily="50" charset="-127"/>
                  </a:rPr>
                  <a:t>20</a:t>
                </a:r>
                <a:r>
                  <a:rPr lang="el-GR" altLang="ko-KR" sz="600" dirty="0" smtClean="0">
                    <a:latin typeface="Arial Unicode MS" pitchFamily="50" charset="-127"/>
                    <a:ea typeface="Arial Unicode MS" pitchFamily="50" charset="-127"/>
                    <a:cs typeface="Arial Unicode MS" pitchFamily="50" charset="-127"/>
                  </a:rPr>
                  <a:t>μ</a:t>
                </a:r>
                <a:r>
                  <a:rPr lang="en-US" altLang="ko-KR" sz="600" dirty="0" smtClean="0">
                    <a:latin typeface="Arial Unicode MS" pitchFamily="50" charset="-127"/>
                    <a:ea typeface="Arial Unicode MS" pitchFamily="50" charset="-127"/>
                    <a:cs typeface="Arial Unicode MS" pitchFamily="50" charset="-127"/>
                  </a:rPr>
                  <a:t>m</a:t>
                </a:r>
                <a:endParaRPr lang="ko-KR" altLang="en-US" sz="600" dirty="0">
                  <a:latin typeface="Arial Unicode MS" pitchFamily="50" charset="-127"/>
                  <a:ea typeface="Arial Unicode MS" pitchFamily="50" charset="-127"/>
                  <a:cs typeface="Arial Unicode MS" pitchFamily="50" charset="-127"/>
                </a:endParaRPr>
              </a:p>
            </p:txBody>
          </p:sp>
          <p:cxnSp>
            <p:nvCxnSpPr>
              <p:cNvPr id="110" name="직선 연결선 109"/>
              <p:cNvCxnSpPr/>
              <p:nvPr/>
            </p:nvCxnSpPr>
            <p:spPr>
              <a:xfrm>
                <a:off x="4376639" y="2987813"/>
                <a:ext cx="173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직선 연결선 110"/>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8" name="그룹 120"/>
          <p:cNvGrpSpPr/>
          <p:nvPr/>
        </p:nvGrpSpPr>
        <p:grpSpPr>
          <a:xfrm>
            <a:off x="2983786" y="4117212"/>
            <a:ext cx="2596326" cy="1904076"/>
            <a:chOff x="3284983" y="3658674"/>
            <a:chExt cx="2306182" cy="1761075"/>
          </a:xfrm>
        </p:grpSpPr>
        <p:graphicFrame>
          <p:nvGraphicFramePr>
            <p:cNvPr id="95" name="Object 53"/>
            <p:cNvGraphicFramePr>
              <a:graphicFrameLocks noChangeAspect="1"/>
            </p:cNvGraphicFramePr>
            <p:nvPr>
              <p:extLst>
                <p:ext uri="{D42A27DB-BD31-4B8C-83A1-F6EECF244321}">
                  <p14:modId xmlns:p14="http://schemas.microsoft.com/office/powerpoint/2010/main" val="1806974789"/>
                </p:ext>
              </p:extLst>
            </p:nvPr>
          </p:nvGraphicFramePr>
          <p:xfrm>
            <a:off x="3284985" y="3686112"/>
            <a:ext cx="2306180" cy="1733637"/>
          </p:xfrm>
          <a:graphic>
            <a:graphicData uri="http://schemas.openxmlformats.org/presentationml/2006/ole">
              <mc:AlternateContent xmlns:mc="http://schemas.openxmlformats.org/markup-compatibility/2006">
                <mc:Choice xmlns:v="urn:schemas-microsoft-com:vml" Requires="v">
                  <p:oleObj spid="_x0000_s2233" name="Image" r:id="rId10" imgW="914369" imgH="687083" progId="">
                    <p:embed/>
                  </p:oleObj>
                </mc:Choice>
                <mc:Fallback>
                  <p:oleObj name="Image" r:id="rId10" imgW="914369" imgH="687083" progId="">
                    <p:embed/>
                    <p:pic>
                      <p:nvPicPr>
                        <p:cNvPr id="0"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4985" y="3686112"/>
                          <a:ext cx="2306180" cy="1733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9" name="TextBox 98"/>
            <p:cNvSpPr txBox="1"/>
            <p:nvPr/>
          </p:nvSpPr>
          <p:spPr>
            <a:xfrm>
              <a:off x="3284983" y="3658674"/>
              <a:ext cx="976325" cy="252000"/>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CCl</a:t>
              </a:r>
              <a:r>
                <a:rPr lang="en-US" altLang="ko-KR" sz="1100" b="1" baseline="-25000" dirty="0" smtClean="0">
                  <a:latin typeface="Arial" pitchFamily="34" charset="0"/>
                  <a:cs typeface="Arial" pitchFamily="34" charset="0"/>
                </a:rPr>
                <a:t>4</a:t>
              </a:r>
              <a:r>
                <a:rPr lang="en-US" altLang="ko-KR" sz="1100" b="1" dirty="0" smtClean="0">
                  <a:latin typeface="Arial" pitchFamily="34" charset="0"/>
                  <a:cs typeface="Arial" pitchFamily="34" charset="0"/>
                </a:rPr>
                <a:t>+TSG-6</a:t>
              </a:r>
              <a:endParaRPr lang="ko-KR" altLang="en-US" sz="1100" b="1" dirty="0">
                <a:latin typeface="Arial" pitchFamily="34" charset="0"/>
                <a:cs typeface="Arial" pitchFamily="34" charset="0"/>
              </a:endParaRPr>
            </a:p>
          </p:txBody>
        </p:sp>
        <p:grpSp>
          <p:nvGrpSpPr>
            <p:cNvPr id="9" name="그룹 26"/>
            <p:cNvGrpSpPr/>
            <p:nvPr/>
          </p:nvGrpSpPr>
          <p:grpSpPr>
            <a:xfrm>
              <a:off x="5203383" y="5211228"/>
              <a:ext cx="376729" cy="184666"/>
              <a:chOff x="4237875" y="2950864"/>
              <a:chExt cx="468000" cy="431278"/>
            </a:xfrm>
          </p:grpSpPr>
          <p:sp>
            <p:nvSpPr>
              <p:cNvPr id="113" name="TextBox 112"/>
              <p:cNvSpPr txBox="1"/>
              <p:nvPr/>
            </p:nvSpPr>
            <p:spPr>
              <a:xfrm>
                <a:off x="4237875" y="2950864"/>
                <a:ext cx="468000" cy="431278"/>
              </a:xfrm>
              <a:prstGeom prst="rect">
                <a:avLst/>
              </a:prstGeom>
              <a:noFill/>
            </p:spPr>
            <p:txBody>
              <a:bodyPr wrap="square" rtlCol="0">
                <a:spAutoFit/>
              </a:bodyPr>
              <a:lstStyle/>
              <a:p>
                <a:pPr algn="ctr"/>
                <a:r>
                  <a:rPr lang="en-US" altLang="ko-KR" sz="600" dirty="0" smtClean="0">
                    <a:latin typeface="Arial Unicode MS" pitchFamily="50" charset="-127"/>
                    <a:ea typeface="Arial Unicode MS" pitchFamily="50" charset="-127"/>
                    <a:cs typeface="Arial Unicode MS" pitchFamily="50" charset="-127"/>
                  </a:rPr>
                  <a:t>20</a:t>
                </a:r>
                <a:r>
                  <a:rPr lang="el-GR" altLang="ko-KR" sz="600" dirty="0" smtClean="0">
                    <a:latin typeface="Arial Unicode MS" pitchFamily="50" charset="-127"/>
                    <a:ea typeface="Arial Unicode MS" pitchFamily="50" charset="-127"/>
                    <a:cs typeface="Arial Unicode MS" pitchFamily="50" charset="-127"/>
                  </a:rPr>
                  <a:t>μ</a:t>
                </a:r>
                <a:r>
                  <a:rPr lang="en-US" altLang="ko-KR" sz="600" dirty="0" smtClean="0">
                    <a:latin typeface="Arial Unicode MS" pitchFamily="50" charset="-127"/>
                    <a:ea typeface="Arial Unicode MS" pitchFamily="50" charset="-127"/>
                    <a:cs typeface="Arial Unicode MS" pitchFamily="50" charset="-127"/>
                  </a:rPr>
                  <a:t>m</a:t>
                </a:r>
                <a:endParaRPr lang="ko-KR" altLang="en-US" sz="600" dirty="0">
                  <a:latin typeface="Arial Unicode MS" pitchFamily="50" charset="-127"/>
                  <a:ea typeface="Arial Unicode MS" pitchFamily="50" charset="-127"/>
                  <a:cs typeface="Arial Unicode MS" pitchFamily="50" charset="-127"/>
                </a:endParaRPr>
              </a:p>
            </p:txBody>
          </p:sp>
          <p:cxnSp>
            <p:nvCxnSpPr>
              <p:cNvPr id="114" name="직선 연결선 113"/>
              <p:cNvCxnSpPr/>
              <p:nvPr/>
            </p:nvCxnSpPr>
            <p:spPr>
              <a:xfrm>
                <a:off x="4376639" y="2987813"/>
                <a:ext cx="173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직선 연결선 114"/>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23" name="TextBox 122"/>
          <p:cNvSpPr txBox="1"/>
          <p:nvPr/>
        </p:nvSpPr>
        <p:spPr>
          <a:xfrm>
            <a:off x="179512" y="1628800"/>
            <a:ext cx="1808508" cy="400110"/>
          </a:xfrm>
          <a:prstGeom prst="rect">
            <a:avLst/>
          </a:prstGeom>
          <a:noFill/>
        </p:spPr>
        <p:txBody>
          <a:bodyPr wrap="none" rtlCol="0">
            <a:spAutoFit/>
          </a:bodyPr>
          <a:lstStyle/>
          <a:p>
            <a:r>
              <a:rPr lang="en-US" altLang="ko-KR" sz="2000" b="1" u="sng" dirty="0" smtClean="0">
                <a:latin typeface="Arial" panose="020B0604020202020204" pitchFamily="34" charset="0"/>
                <a:cs typeface="Arial" panose="020B0604020202020204" pitchFamily="34" charset="0"/>
              </a:rPr>
              <a:t>Ki67 Staining</a:t>
            </a:r>
            <a:endParaRPr lang="ko-KR" altLang="en-US" sz="2000" b="1" u="sng" dirty="0">
              <a:latin typeface="Arial" panose="020B0604020202020204" pitchFamily="34" charset="0"/>
              <a:cs typeface="Arial" panose="020B0604020202020204" pitchFamily="34" charset="0"/>
            </a:endParaRPr>
          </a:p>
        </p:txBody>
      </p:sp>
      <p:sp>
        <p:nvSpPr>
          <p:cNvPr id="89" name="TextBox 88"/>
          <p:cNvSpPr txBox="1"/>
          <p:nvPr/>
        </p:nvSpPr>
        <p:spPr>
          <a:xfrm>
            <a:off x="5906126" y="1628800"/>
            <a:ext cx="1808508" cy="400110"/>
          </a:xfrm>
          <a:prstGeom prst="rect">
            <a:avLst/>
          </a:prstGeom>
          <a:noFill/>
        </p:spPr>
        <p:txBody>
          <a:bodyPr wrap="none" rtlCol="0">
            <a:spAutoFit/>
          </a:bodyPr>
          <a:lstStyle/>
          <a:p>
            <a:r>
              <a:rPr lang="en-US" altLang="ko-KR" sz="2000" b="1" u="sng" dirty="0" smtClean="0">
                <a:latin typeface="Arial" panose="020B0604020202020204" pitchFamily="34" charset="0"/>
                <a:cs typeface="Arial" panose="020B0604020202020204" pitchFamily="34" charset="0"/>
              </a:rPr>
              <a:t>Cell counting</a:t>
            </a:r>
            <a:endParaRPr lang="ko-KR" altLang="en-US" sz="2000" b="1" u="sng" dirty="0">
              <a:latin typeface="Arial" panose="020B0604020202020204" pitchFamily="34" charset="0"/>
              <a:cs typeface="Arial" panose="020B0604020202020204" pitchFamily="34" charset="0"/>
            </a:endParaRPr>
          </a:p>
        </p:txBody>
      </p:sp>
      <p:sp>
        <p:nvSpPr>
          <p:cNvPr id="70" name="TextBox 69"/>
          <p:cNvSpPr txBox="1"/>
          <p:nvPr/>
        </p:nvSpPr>
        <p:spPr>
          <a:xfrm>
            <a:off x="7812360" y="2049959"/>
            <a:ext cx="1296144" cy="700192"/>
          </a:xfrm>
          <a:prstGeom prst="rect">
            <a:avLst/>
          </a:prstGeom>
          <a:noFill/>
        </p:spPr>
        <p:txBody>
          <a:bodyPr wrap="square" rtlCol="0">
            <a:spAutoFit/>
          </a:bodyPr>
          <a:lstStyle/>
          <a:p>
            <a:pPr>
              <a:spcAft>
                <a:spcPts val="600"/>
              </a:spcAft>
            </a:pPr>
            <a:r>
              <a:rPr lang="en-US" altLang="ko-KR" sz="1050" dirty="0" smtClean="0">
                <a:latin typeface="Arial" pitchFamily="34" charset="0"/>
                <a:cs typeface="Arial" pitchFamily="34" charset="0"/>
              </a:rPr>
              <a:t> *</a:t>
            </a:r>
            <a:r>
              <a:rPr lang="en-US" altLang="ko-KR" sz="900" dirty="0" smtClean="0">
                <a:latin typeface="Arial" pitchFamily="34" charset="0"/>
                <a:cs typeface="Arial" pitchFamily="34" charset="0"/>
              </a:rPr>
              <a:t>: </a:t>
            </a:r>
            <a:r>
              <a:rPr lang="en-US" altLang="ko-KR" sz="900" dirty="0" err="1" smtClean="0">
                <a:latin typeface="Arial" pitchFamily="34" charset="0"/>
                <a:cs typeface="Arial" pitchFamily="34" charset="0"/>
              </a:rPr>
              <a:t>vs</a:t>
            </a:r>
            <a:r>
              <a:rPr lang="en-US" altLang="ko-KR" sz="900" dirty="0" smtClean="0">
                <a:latin typeface="Arial" pitchFamily="34" charset="0"/>
                <a:cs typeface="Arial" pitchFamily="34" charset="0"/>
              </a:rPr>
              <a:t> CTRL</a:t>
            </a:r>
          </a:p>
          <a:p>
            <a:pPr>
              <a:spcAft>
                <a:spcPts val="600"/>
              </a:spcAft>
            </a:pPr>
            <a:r>
              <a:rPr lang="en-US" altLang="ko-KR" sz="900" dirty="0" smtClean="0">
                <a:latin typeface="Arial" pitchFamily="34" charset="0"/>
                <a:cs typeface="Arial" pitchFamily="34" charset="0"/>
              </a:rPr>
              <a:t> </a:t>
            </a:r>
            <a:r>
              <a:rPr lang="en-US" altLang="ko-KR" sz="1000" dirty="0" smtClean="0">
                <a:latin typeface="Arial" pitchFamily="34" charset="0"/>
                <a:cs typeface="Arial" pitchFamily="34" charset="0"/>
              </a:rPr>
              <a:t>#</a:t>
            </a:r>
            <a:r>
              <a:rPr lang="en-US" altLang="ko-KR" sz="900" dirty="0" smtClean="0">
                <a:latin typeface="Arial" pitchFamily="34" charset="0"/>
                <a:cs typeface="Arial" pitchFamily="34" charset="0"/>
              </a:rPr>
              <a:t>: </a:t>
            </a:r>
            <a:r>
              <a:rPr lang="en-US" altLang="ko-KR" sz="900" dirty="0" err="1" smtClean="0">
                <a:latin typeface="Arial" pitchFamily="34" charset="0"/>
                <a:cs typeface="Arial" pitchFamily="34" charset="0"/>
              </a:rPr>
              <a:t>vs</a:t>
            </a:r>
            <a:r>
              <a:rPr lang="en-US" altLang="ko-KR" sz="900" dirty="0" smtClean="0">
                <a:latin typeface="Arial" pitchFamily="34" charset="0"/>
                <a:cs typeface="Arial" pitchFamily="34" charset="0"/>
              </a:rPr>
              <a:t> CCl</a:t>
            </a:r>
            <a:r>
              <a:rPr lang="en-US" altLang="ko-KR" sz="900" baseline="-25000" dirty="0" smtClean="0">
                <a:latin typeface="Arial" pitchFamily="34" charset="0"/>
                <a:cs typeface="Arial" pitchFamily="34" charset="0"/>
              </a:rPr>
              <a:t>4</a:t>
            </a:r>
            <a:endParaRPr lang="en-US" altLang="ko-KR" sz="900" dirty="0" smtClean="0">
              <a:latin typeface="Arial" pitchFamily="34" charset="0"/>
              <a:cs typeface="Arial" pitchFamily="34" charset="0"/>
            </a:endParaRPr>
          </a:p>
          <a:p>
            <a:pPr>
              <a:spcAft>
                <a:spcPts val="600"/>
              </a:spcAft>
            </a:pPr>
            <a:r>
              <a:rPr lang="en-US" altLang="ko-KR" sz="900" dirty="0" smtClean="0">
                <a:latin typeface="Arial" pitchFamily="34" charset="0"/>
                <a:cs typeface="Arial" pitchFamily="34" charset="0"/>
              </a:rPr>
              <a:t> $: </a:t>
            </a:r>
            <a:r>
              <a:rPr lang="en-US" altLang="ko-KR" sz="900" dirty="0" err="1" smtClean="0">
                <a:latin typeface="Arial" pitchFamily="34" charset="0"/>
                <a:cs typeface="Arial" pitchFamily="34" charset="0"/>
              </a:rPr>
              <a:t>vs</a:t>
            </a:r>
            <a:r>
              <a:rPr lang="en-US" altLang="ko-KR" sz="900" dirty="0" smtClean="0">
                <a:latin typeface="Arial" pitchFamily="34" charset="0"/>
                <a:cs typeface="Arial" pitchFamily="34" charset="0"/>
              </a:rPr>
              <a:t> CCl</a:t>
            </a:r>
            <a:r>
              <a:rPr lang="en-US" altLang="ko-KR" sz="900" baseline="-25000" dirty="0" smtClean="0">
                <a:latin typeface="Arial" pitchFamily="34" charset="0"/>
                <a:cs typeface="Arial" pitchFamily="34" charset="0"/>
              </a:rPr>
              <a:t>4</a:t>
            </a:r>
            <a:r>
              <a:rPr lang="en-US" altLang="ko-KR" sz="900" dirty="0" smtClean="0">
                <a:latin typeface="Arial" pitchFamily="34" charset="0"/>
                <a:cs typeface="Arial" pitchFamily="34" charset="0"/>
              </a:rPr>
              <a:t>+NC</a:t>
            </a:r>
          </a:p>
        </p:txBody>
      </p:sp>
      <p:sp>
        <p:nvSpPr>
          <p:cNvPr id="56" name="TextBox 55"/>
          <p:cNvSpPr txBox="1"/>
          <p:nvPr/>
        </p:nvSpPr>
        <p:spPr>
          <a:xfrm>
            <a:off x="6228184" y="6597352"/>
            <a:ext cx="2941831" cy="230832"/>
          </a:xfrm>
          <a:prstGeom prst="rect">
            <a:avLst/>
          </a:prstGeom>
          <a:noFill/>
        </p:spPr>
        <p:txBody>
          <a:bodyPr wrap="none" rtlCol="0">
            <a:spAutoFit/>
          </a:bodyPr>
          <a:lstStyle/>
          <a:p>
            <a:r>
              <a:rPr lang="en-US" altLang="ko-KR" sz="900" b="1" i="1" dirty="0" smtClean="0">
                <a:latin typeface="Arial" pitchFamily="34" charset="0"/>
                <a:cs typeface="Arial" pitchFamily="34" charset="0"/>
              </a:rPr>
              <a:t>Wang et al.</a:t>
            </a:r>
            <a:r>
              <a:rPr lang="en-US" altLang="ko-KR" sz="900" b="1" dirty="0" smtClean="0">
                <a:latin typeface="Arial" pitchFamily="34" charset="0"/>
                <a:cs typeface="Arial" pitchFamily="34" charset="0"/>
              </a:rPr>
              <a:t> (Stem Cell Res </a:t>
            </a:r>
            <a:r>
              <a:rPr lang="en-US" altLang="ko-KR" sz="900" b="1" dirty="0" err="1" smtClean="0">
                <a:latin typeface="Arial" pitchFamily="34" charset="0"/>
                <a:cs typeface="Arial" pitchFamily="34" charset="0"/>
              </a:rPr>
              <a:t>Ther</a:t>
            </a:r>
            <a:r>
              <a:rPr lang="en-US" altLang="ko-KR" sz="900" b="1" dirty="0" smtClean="0">
                <a:latin typeface="Arial" pitchFamily="34" charset="0"/>
                <a:cs typeface="Arial" pitchFamily="34" charset="0"/>
              </a:rPr>
              <a:t>. 2015 Mar 11;6:20)</a:t>
            </a:r>
            <a:endParaRPr lang="ko-KR" altLang="en-US" sz="900" b="1" dirty="0">
              <a:latin typeface="Arial" pitchFamily="34" charset="0"/>
              <a:cs typeface="Arial" pitchFamily="34" charset="0"/>
            </a:endParaRPr>
          </a:p>
        </p:txBody>
      </p:sp>
      <p:grpSp>
        <p:nvGrpSpPr>
          <p:cNvPr id="61" name="그룹 60"/>
          <p:cNvGrpSpPr/>
          <p:nvPr/>
        </p:nvGrpSpPr>
        <p:grpSpPr>
          <a:xfrm>
            <a:off x="5868144" y="2869194"/>
            <a:ext cx="2704217" cy="2936070"/>
            <a:chOff x="6114104" y="2708922"/>
            <a:chExt cx="2704217" cy="2936070"/>
          </a:xfrm>
        </p:grpSpPr>
        <p:grpSp>
          <p:nvGrpSpPr>
            <p:cNvPr id="121" name="그룹 120"/>
            <p:cNvGrpSpPr/>
            <p:nvPr/>
          </p:nvGrpSpPr>
          <p:grpSpPr>
            <a:xfrm>
              <a:off x="6114104" y="2708922"/>
              <a:ext cx="2634358" cy="2244266"/>
              <a:chOff x="6083816" y="2204865"/>
              <a:chExt cx="1607411" cy="1452178"/>
            </a:xfrm>
          </p:grpSpPr>
          <p:graphicFrame>
            <p:nvGraphicFramePr>
              <p:cNvPr id="108" name="차트 107"/>
              <p:cNvGraphicFramePr/>
              <p:nvPr>
                <p:extLst>
                  <p:ext uri="{D42A27DB-BD31-4B8C-83A1-F6EECF244321}">
                    <p14:modId xmlns:p14="http://schemas.microsoft.com/office/powerpoint/2010/main" val="783209"/>
                  </p:ext>
                </p:extLst>
              </p:nvPr>
            </p:nvGraphicFramePr>
            <p:xfrm>
              <a:off x="6444208" y="2348880"/>
              <a:ext cx="1188000" cy="1188000"/>
            </p:xfrm>
            <a:graphic>
              <a:graphicData uri="http://schemas.openxmlformats.org/drawingml/2006/chart">
                <c:chart xmlns:c="http://schemas.openxmlformats.org/drawingml/2006/chart" xmlns:r="http://schemas.openxmlformats.org/officeDocument/2006/relationships" r:id="rId12"/>
              </a:graphicData>
            </a:graphic>
          </p:graphicFrame>
          <p:sp>
            <p:nvSpPr>
              <p:cNvPr id="112" name="TextBox 111"/>
              <p:cNvSpPr txBox="1"/>
              <p:nvPr/>
            </p:nvSpPr>
            <p:spPr>
              <a:xfrm rot="16200000">
                <a:off x="5546311" y="2742370"/>
                <a:ext cx="1452178" cy="377168"/>
              </a:xfrm>
              <a:prstGeom prst="rect">
                <a:avLst/>
              </a:prstGeom>
              <a:noFill/>
            </p:spPr>
            <p:txBody>
              <a:bodyPr wrap="square" rtlCol="0">
                <a:spAutoFit/>
              </a:bodyPr>
              <a:lstStyle/>
              <a:p>
                <a:pPr algn="ctr"/>
                <a:r>
                  <a:rPr lang="en-US" altLang="ko-KR" sz="1400" b="1" dirty="0" smtClean="0">
                    <a:latin typeface="Times New Roman" pitchFamily="18" charset="0"/>
                    <a:cs typeface="Times New Roman" pitchFamily="18" charset="0"/>
                  </a:rPr>
                  <a:t># of Ki67 positive cells </a:t>
                </a:r>
              </a:p>
              <a:p>
                <a:pPr algn="ctr"/>
                <a:r>
                  <a:rPr lang="en-US" altLang="ko-KR" sz="1400" b="1" dirty="0" smtClean="0">
                    <a:latin typeface="Times New Roman" pitchFamily="18" charset="0"/>
                    <a:cs typeface="Times New Roman" pitchFamily="18" charset="0"/>
                  </a:rPr>
                  <a:t>/ total # of </a:t>
                </a:r>
                <a:r>
                  <a:rPr lang="en-US" altLang="ko-KR" sz="1400" b="1" dirty="0" err="1" smtClean="0">
                    <a:latin typeface="Times New Roman" pitchFamily="18" charset="0"/>
                    <a:cs typeface="Times New Roman" pitchFamily="18" charset="0"/>
                  </a:rPr>
                  <a:t>hepatocyte</a:t>
                </a:r>
                <a:endParaRPr lang="en-US" altLang="ko-KR" sz="1400" b="1" dirty="0" smtClean="0">
                  <a:latin typeface="Times New Roman" pitchFamily="18" charset="0"/>
                  <a:cs typeface="Times New Roman" pitchFamily="18" charset="0"/>
                </a:endParaRPr>
              </a:p>
            </p:txBody>
          </p:sp>
          <p:sp>
            <p:nvSpPr>
              <p:cNvPr id="116" name="TextBox 115"/>
              <p:cNvSpPr txBox="1"/>
              <p:nvPr/>
            </p:nvSpPr>
            <p:spPr>
              <a:xfrm>
                <a:off x="7436029" y="2555693"/>
                <a:ext cx="255198" cy="307777"/>
              </a:xfrm>
              <a:prstGeom prst="rect">
                <a:avLst/>
              </a:prstGeom>
              <a:noFill/>
            </p:spPr>
            <p:txBody>
              <a:bodyPr wrap="none" rtlCol="0">
                <a:spAutoFit/>
              </a:bodyPr>
              <a:lstStyle/>
              <a:p>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19" name="TextBox 118"/>
              <p:cNvSpPr txBox="1"/>
              <p:nvPr/>
            </p:nvSpPr>
            <p:spPr>
              <a:xfrm>
                <a:off x="7431220" y="2444175"/>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20" name="TextBox 119"/>
              <p:cNvSpPr txBox="1"/>
              <p:nvPr/>
            </p:nvSpPr>
            <p:spPr>
              <a:xfrm>
                <a:off x="7431220" y="2308907"/>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grpSp>
        <p:sp>
          <p:nvSpPr>
            <p:cNvPr id="57" name="TextBox 56"/>
            <p:cNvSpPr txBox="1"/>
            <p:nvPr/>
          </p:nvSpPr>
          <p:spPr>
            <a:xfrm rot="2735996">
              <a:off x="6962194" y="4894470"/>
              <a:ext cx="792000" cy="276999"/>
            </a:xfrm>
            <a:prstGeom prst="rect">
              <a:avLst/>
            </a:prstGeom>
            <a:noFill/>
          </p:spPr>
          <p:txBody>
            <a:bodyPr wrap="square" rtlCol="0">
              <a:spAutoFit/>
            </a:bodyPr>
            <a:lstStyle/>
            <a:p>
              <a:r>
                <a:rPr lang="en-US" altLang="ko-KR" sz="1200" dirty="0" smtClean="0">
                  <a:latin typeface="Arial" pitchFamily="34" charset="0"/>
                  <a:cs typeface="Arial" pitchFamily="34" charset="0"/>
                </a:rPr>
                <a:t>CTRL</a:t>
              </a:r>
            </a:p>
          </p:txBody>
        </p:sp>
        <p:sp>
          <p:nvSpPr>
            <p:cNvPr id="58" name="TextBox 57"/>
            <p:cNvSpPr txBox="1"/>
            <p:nvPr/>
          </p:nvSpPr>
          <p:spPr>
            <a:xfrm rot="2735996">
              <a:off x="7420367" y="4812081"/>
              <a:ext cx="561372" cy="276999"/>
            </a:xfrm>
            <a:prstGeom prst="rect">
              <a:avLst/>
            </a:prstGeom>
            <a:noFill/>
          </p:spPr>
          <p:txBody>
            <a:bodyPr wrap="square" rtlCol="0">
              <a:spAutoFit/>
            </a:bodyPr>
            <a:lstStyle/>
            <a:p>
              <a:r>
                <a:rPr lang="en-US" altLang="ko-KR" sz="1200" dirty="0" smtClean="0">
                  <a:latin typeface="Arial" pitchFamily="34" charset="0"/>
                  <a:cs typeface="Arial" pitchFamily="34" charset="0"/>
                </a:rPr>
                <a:t>CCl</a:t>
              </a:r>
              <a:r>
                <a:rPr lang="en-US" altLang="ko-KR" sz="1200" baseline="-25000" dirty="0" smtClean="0">
                  <a:latin typeface="Arial" pitchFamily="34" charset="0"/>
                  <a:cs typeface="Arial" pitchFamily="34" charset="0"/>
                </a:rPr>
                <a:t>4</a:t>
              </a:r>
              <a:endParaRPr lang="ko-KR" altLang="en-US" sz="1200" baseline="-25000" dirty="0">
                <a:latin typeface="Arial" pitchFamily="34" charset="0"/>
                <a:cs typeface="Arial" pitchFamily="34" charset="0"/>
              </a:endParaRPr>
            </a:p>
          </p:txBody>
        </p:sp>
        <p:sp>
          <p:nvSpPr>
            <p:cNvPr id="59" name="TextBox 58"/>
            <p:cNvSpPr txBox="1"/>
            <p:nvPr/>
          </p:nvSpPr>
          <p:spPr>
            <a:xfrm rot="2735996">
              <a:off x="7786975" y="4907330"/>
              <a:ext cx="828000" cy="276999"/>
            </a:xfrm>
            <a:prstGeom prst="rect">
              <a:avLst/>
            </a:prstGeom>
            <a:noFill/>
          </p:spPr>
          <p:txBody>
            <a:bodyPr wrap="square" rtlCol="0">
              <a:spAutoFit/>
            </a:bodyPr>
            <a:lstStyle/>
            <a:p>
              <a:r>
                <a:rPr lang="en-US" altLang="ko-KR" sz="1200" dirty="0" smtClean="0">
                  <a:latin typeface="Arial" pitchFamily="34" charset="0"/>
                  <a:cs typeface="Arial" pitchFamily="34" charset="0"/>
                </a:rPr>
                <a:t>CCl</a:t>
              </a:r>
              <a:r>
                <a:rPr lang="en-US" altLang="ko-KR" sz="1200" baseline="-25000" dirty="0" smtClean="0">
                  <a:latin typeface="Arial" pitchFamily="34" charset="0"/>
                  <a:cs typeface="Arial" pitchFamily="34" charset="0"/>
                </a:rPr>
                <a:t>4</a:t>
              </a:r>
              <a:r>
                <a:rPr lang="en-US" altLang="ko-KR" sz="1200" dirty="0" smtClean="0">
                  <a:latin typeface="Arial" pitchFamily="34" charset="0"/>
                  <a:cs typeface="Arial" pitchFamily="34" charset="0"/>
                </a:rPr>
                <a:t>+NC</a:t>
              </a:r>
            </a:p>
          </p:txBody>
        </p:sp>
        <p:sp>
          <p:nvSpPr>
            <p:cNvPr id="60" name="TextBox 59"/>
            <p:cNvSpPr txBox="1"/>
            <p:nvPr/>
          </p:nvSpPr>
          <p:spPr>
            <a:xfrm rot="2735996">
              <a:off x="8157822" y="4984493"/>
              <a:ext cx="1043999" cy="276999"/>
            </a:xfrm>
            <a:prstGeom prst="rect">
              <a:avLst/>
            </a:prstGeom>
            <a:noFill/>
          </p:spPr>
          <p:txBody>
            <a:bodyPr wrap="square" rtlCol="0">
              <a:spAutoFit/>
            </a:bodyPr>
            <a:lstStyle/>
            <a:p>
              <a:r>
                <a:rPr lang="en-US" altLang="ko-KR" sz="1200" dirty="0" smtClean="0">
                  <a:latin typeface="Arial" pitchFamily="34" charset="0"/>
                  <a:cs typeface="Arial" pitchFamily="34" charset="0"/>
                </a:rPr>
                <a:t>CCl</a:t>
              </a:r>
              <a:r>
                <a:rPr lang="en-US" altLang="ko-KR" sz="1200" baseline="-25000" dirty="0" smtClean="0">
                  <a:latin typeface="Arial" pitchFamily="34" charset="0"/>
                  <a:cs typeface="Arial" pitchFamily="34" charset="0"/>
                </a:rPr>
                <a:t>4</a:t>
              </a:r>
              <a:r>
                <a:rPr lang="en-US" altLang="ko-KR" sz="1200" dirty="0" smtClean="0">
                  <a:latin typeface="Arial" pitchFamily="34" charset="0"/>
                  <a:cs typeface="Arial" pitchFamily="34" charset="0"/>
                </a:rPr>
                <a:t>+TSG-6</a:t>
              </a:r>
            </a:p>
          </p:txBody>
        </p:sp>
      </p:grpSp>
      <p:sp>
        <p:nvSpPr>
          <p:cNvPr id="48" name="제목 2"/>
          <p:cNvSpPr txBox="1">
            <a:spLocks/>
          </p:cNvSpPr>
          <p:nvPr/>
        </p:nvSpPr>
        <p:spPr bwMode="auto">
          <a:xfrm>
            <a:off x="179512" y="260648"/>
            <a:ext cx="8784976" cy="936104"/>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latinLnBrk="0"/>
            <a:r>
              <a:rPr lang="en-US" altLang="ko-KR" sz="2800" b="1" dirty="0" smtClean="0">
                <a:latin typeface="Arial" pitchFamily="34" charset="0"/>
                <a:cs typeface="Arial" pitchFamily="34" charset="0"/>
              </a:rPr>
              <a:t>Expansion of Ki67-positive </a:t>
            </a:r>
            <a:r>
              <a:rPr lang="en-US" altLang="ko-KR" sz="2800" b="1" dirty="0" err="1" smtClean="0">
                <a:latin typeface="Arial" pitchFamily="34" charset="0"/>
                <a:cs typeface="Arial" pitchFamily="34" charset="0"/>
              </a:rPr>
              <a:t>hepatocytic</a:t>
            </a:r>
            <a:r>
              <a:rPr lang="en-US" altLang="ko-KR" sz="2800" b="1" dirty="0" smtClean="0">
                <a:latin typeface="Arial" pitchFamily="34" charset="0"/>
                <a:cs typeface="Arial" pitchFamily="34" charset="0"/>
              </a:rPr>
              <a:t> cells in liver of mice with CCl</a:t>
            </a:r>
            <a:r>
              <a:rPr lang="en-US" altLang="ko-KR" sz="2800" b="1" baseline="-25000" dirty="0" smtClean="0">
                <a:latin typeface="Arial" pitchFamily="34" charset="0"/>
                <a:cs typeface="Arial" pitchFamily="34" charset="0"/>
              </a:rPr>
              <a:t>4 </a:t>
            </a:r>
            <a:r>
              <a:rPr lang="en-US" altLang="ko-KR" sz="2800" b="1" dirty="0" smtClean="0">
                <a:latin typeface="Arial" pitchFamily="34" charset="0"/>
                <a:cs typeface="Arial" pitchFamily="34" charset="0"/>
              </a:rPr>
              <a:t>+TSG-6 treatment</a:t>
            </a:r>
            <a:endParaRPr lang="ko-KR" altLang="ko-KR"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xtBox 171"/>
          <p:cNvSpPr txBox="1"/>
          <p:nvPr/>
        </p:nvSpPr>
        <p:spPr>
          <a:xfrm>
            <a:off x="179512" y="1578278"/>
            <a:ext cx="5128968" cy="461665"/>
          </a:xfrm>
          <a:prstGeom prst="rect">
            <a:avLst/>
          </a:prstGeom>
          <a:noFill/>
        </p:spPr>
        <p:txBody>
          <a:bodyPr wrap="none" rtlCol="0">
            <a:spAutoFit/>
          </a:bodyPr>
          <a:lstStyle/>
          <a:p>
            <a:r>
              <a:rPr lang="en-US" altLang="ko-KR" sz="2400" b="1" dirty="0" err="1" smtClean="0">
                <a:latin typeface="Arial" panose="020B0604020202020204" pitchFamily="34" charset="0"/>
                <a:cs typeface="Arial" panose="020B0604020202020204" pitchFamily="34" charset="0"/>
              </a:rPr>
              <a:t>qRT</a:t>
            </a:r>
            <a:r>
              <a:rPr lang="en-US" altLang="ko-KR" sz="2400" b="1" dirty="0" smtClean="0">
                <a:latin typeface="Arial" panose="020B0604020202020204" pitchFamily="34" charset="0"/>
                <a:cs typeface="Arial" panose="020B0604020202020204" pitchFamily="34" charset="0"/>
              </a:rPr>
              <a:t>-PCR for Inflammatory Marker</a:t>
            </a:r>
            <a:endParaRPr lang="ko-KR" altLang="en-US" sz="2400" b="1" dirty="0">
              <a:latin typeface="Arial" panose="020B0604020202020204" pitchFamily="34" charset="0"/>
              <a:cs typeface="Arial" panose="020B0604020202020204" pitchFamily="34" charset="0"/>
            </a:endParaRPr>
          </a:p>
        </p:txBody>
      </p:sp>
      <p:sp>
        <p:nvSpPr>
          <p:cNvPr id="55" name="TextBox 54"/>
          <p:cNvSpPr txBox="1"/>
          <p:nvPr/>
        </p:nvSpPr>
        <p:spPr>
          <a:xfrm>
            <a:off x="4211960" y="5393104"/>
            <a:ext cx="1296144" cy="700192"/>
          </a:xfrm>
          <a:prstGeom prst="rect">
            <a:avLst/>
          </a:prstGeom>
          <a:noFill/>
        </p:spPr>
        <p:txBody>
          <a:bodyPr wrap="square" rtlCol="0">
            <a:spAutoFit/>
          </a:bodyPr>
          <a:lstStyle/>
          <a:p>
            <a:pPr>
              <a:spcAft>
                <a:spcPts val="600"/>
              </a:spcAft>
            </a:pPr>
            <a:r>
              <a:rPr lang="en-US" altLang="ko-KR" sz="1050" dirty="0" smtClean="0">
                <a:latin typeface="Arial" pitchFamily="34" charset="0"/>
                <a:cs typeface="Arial" pitchFamily="34" charset="0"/>
              </a:rPr>
              <a:t> *</a:t>
            </a:r>
            <a:r>
              <a:rPr lang="en-US" altLang="ko-KR" sz="900" dirty="0" smtClean="0">
                <a:latin typeface="Arial" pitchFamily="34" charset="0"/>
                <a:cs typeface="Arial" pitchFamily="34" charset="0"/>
              </a:rPr>
              <a:t>: </a:t>
            </a:r>
            <a:r>
              <a:rPr lang="en-US" altLang="ko-KR" sz="900" dirty="0" err="1" smtClean="0">
                <a:latin typeface="Arial" pitchFamily="34" charset="0"/>
                <a:cs typeface="Arial" pitchFamily="34" charset="0"/>
              </a:rPr>
              <a:t>vs</a:t>
            </a:r>
            <a:r>
              <a:rPr lang="en-US" altLang="ko-KR" sz="900" dirty="0" smtClean="0">
                <a:latin typeface="Arial" pitchFamily="34" charset="0"/>
                <a:cs typeface="Arial" pitchFamily="34" charset="0"/>
              </a:rPr>
              <a:t> CTRL</a:t>
            </a:r>
          </a:p>
          <a:p>
            <a:pPr>
              <a:spcAft>
                <a:spcPts val="600"/>
              </a:spcAft>
            </a:pPr>
            <a:r>
              <a:rPr lang="en-US" altLang="ko-KR" sz="900" dirty="0" smtClean="0">
                <a:latin typeface="Arial" pitchFamily="34" charset="0"/>
                <a:cs typeface="Arial" pitchFamily="34" charset="0"/>
              </a:rPr>
              <a:t> </a:t>
            </a:r>
            <a:r>
              <a:rPr lang="en-US" altLang="ko-KR" sz="1000" dirty="0" smtClean="0">
                <a:latin typeface="Arial" pitchFamily="34" charset="0"/>
                <a:cs typeface="Arial" pitchFamily="34" charset="0"/>
              </a:rPr>
              <a:t>#</a:t>
            </a:r>
            <a:r>
              <a:rPr lang="en-US" altLang="ko-KR" sz="900" dirty="0" smtClean="0">
                <a:latin typeface="Arial" pitchFamily="34" charset="0"/>
                <a:cs typeface="Arial" pitchFamily="34" charset="0"/>
              </a:rPr>
              <a:t>: </a:t>
            </a:r>
            <a:r>
              <a:rPr lang="en-US" altLang="ko-KR" sz="900" dirty="0" err="1" smtClean="0">
                <a:latin typeface="Arial" pitchFamily="34" charset="0"/>
                <a:cs typeface="Arial" pitchFamily="34" charset="0"/>
              </a:rPr>
              <a:t>vs</a:t>
            </a:r>
            <a:r>
              <a:rPr lang="en-US" altLang="ko-KR" sz="900" dirty="0" smtClean="0">
                <a:latin typeface="Arial" pitchFamily="34" charset="0"/>
                <a:cs typeface="Arial" pitchFamily="34" charset="0"/>
              </a:rPr>
              <a:t> CCl</a:t>
            </a:r>
            <a:r>
              <a:rPr lang="en-US" altLang="ko-KR" sz="900" baseline="-25000" dirty="0" smtClean="0">
                <a:latin typeface="Arial" pitchFamily="34" charset="0"/>
                <a:cs typeface="Arial" pitchFamily="34" charset="0"/>
              </a:rPr>
              <a:t>4</a:t>
            </a:r>
            <a:endParaRPr lang="en-US" altLang="ko-KR" sz="900" dirty="0" smtClean="0">
              <a:latin typeface="Arial" pitchFamily="34" charset="0"/>
              <a:cs typeface="Arial" pitchFamily="34" charset="0"/>
            </a:endParaRPr>
          </a:p>
          <a:p>
            <a:pPr>
              <a:spcAft>
                <a:spcPts val="600"/>
              </a:spcAft>
            </a:pPr>
            <a:r>
              <a:rPr lang="en-US" altLang="ko-KR" sz="900" dirty="0" smtClean="0">
                <a:latin typeface="Arial" pitchFamily="34" charset="0"/>
                <a:cs typeface="Arial" pitchFamily="34" charset="0"/>
              </a:rPr>
              <a:t> $: </a:t>
            </a:r>
            <a:r>
              <a:rPr lang="en-US" altLang="ko-KR" sz="900" dirty="0" err="1" smtClean="0">
                <a:latin typeface="Arial" pitchFamily="34" charset="0"/>
                <a:cs typeface="Arial" pitchFamily="34" charset="0"/>
              </a:rPr>
              <a:t>vs</a:t>
            </a:r>
            <a:r>
              <a:rPr lang="en-US" altLang="ko-KR" sz="900" dirty="0" smtClean="0">
                <a:latin typeface="Arial" pitchFamily="34" charset="0"/>
                <a:cs typeface="Arial" pitchFamily="34" charset="0"/>
              </a:rPr>
              <a:t> CCl</a:t>
            </a:r>
            <a:r>
              <a:rPr lang="en-US" altLang="ko-KR" sz="900" baseline="-25000" dirty="0" smtClean="0">
                <a:latin typeface="Arial" pitchFamily="34" charset="0"/>
                <a:cs typeface="Arial" pitchFamily="34" charset="0"/>
              </a:rPr>
              <a:t>4</a:t>
            </a:r>
            <a:r>
              <a:rPr lang="en-US" altLang="ko-KR" sz="900" dirty="0" smtClean="0">
                <a:latin typeface="Arial" pitchFamily="34" charset="0"/>
                <a:cs typeface="Arial" pitchFamily="34" charset="0"/>
              </a:rPr>
              <a:t>+NC</a:t>
            </a:r>
          </a:p>
        </p:txBody>
      </p:sp>
      <p:sp>
        <p:nvSpPr>
          <p:cNvPr id="70" name="TextBox 69"/>
          <p:cNvSpPr txBox="1"/>
          <p:nvPr/>
        </p:nvSpPr>
        <p:spPr>
          <a:xfrm>
            <a:off x="6228184" y="6597352"/>
            <a:ext cx="2941831" cy="230832"/>
          </a:xfrm>
          <a:prstGeom prst="rect">
            <a:avLst/>
          </a:prstGeom>
          <a:noFill/>
        </p:spPr>
        <p:txBody>
          <a:bodyPr wrap="none" rtlCol="0">
            <a:spAutoFit/>
          </a:bodyPr>
          <a:lstStyle/>
          <a:p>
            <a:r>
              <a:rPr lang="en-US" altLang="ko-KR" sz="900" b="1" i="1" dirty="0" smtClean="0">
                <a:latin typeface="Arial" pitchFamily="34" charset="0"/>
                <a:cs typeface="Arial" pitchFamily="34" charset="0"/>
              </a:rPr>
              <a:t>Wang et al.</a:t>
            </a:r>
            <a:r>
              <a:rPr lang="en-US" altLang="ko-KR" sz="900" b="1" dirty="0" smtClean="0">
                <a:latin typeface="Arial" pitchFamily="34" charset="0"/>
                <a:cs typeface="Arial" pitchFamily="34" charset="0"/>
              </a:rPr>
              <a:t> (Stem Cell Res </a:t>
            </a:r>
            <a:r>
              <a:rPr lang="en-US" altLang="ko-KR" sz="900" b="1" dirty="0" err="1" smtClean="0">
                <a:latin typeface="Arial" pitchFamily="34" charset="0"/>
                <a:cs typeface="Arial" pitchFamily="34" charset="0"/>
              </a:rPr>
              <a:t>Ther</a:t>
            </a:r>
            <a:r>
              <a:rPr lang="en-US" altLang="ko-KR" sz="900" b="1" dirty="0" smtClean="0">
                <a:latin typeface="Arial" pitchFamily="34" charset="0"/>
                <a:cs typeface="Arial" pitchFamily="34" charset="0"/>
              </a:rPr>
              <a:t>. 2015 Mar 11;6:20)</a:t>
            </a:r>
            <a:endParaRPr lang="ko-KR" altLang="en-US" sz="900" b="1" dirty="0">
              <a:latin typeface="Arial" pitchFamily="34" charset="0"/>
              <a:cs typeface="Arial" pitchFamily="34" charset="0"/>
            </a:endParaRPr>
          </a:p>
        </p:txBody>
      </p:sp>
      <p:grpSp>
        <p:nvGrpSpPr>
          <p:cNvPr id="87" name="그룹 86"/>
          <p:cNvGrpSpPr/>
          <p:nvPr/>
        </p:nvGrpSpPr>
        <p:grpSpPr>
          <a:xfrm>
            <a:off x="620068" y="2800816"/>
            <a:ext cx="1859961" cy="2558386"/>
            <a:chOff x="730176" y="2420888"/>
            <a:chExt cx="1859961" cy="2558386"/>
          </a:xfrm>
        </p:grpSpPr>
        <p:grpSp>
          <p:nvGrpSpPr>
            <p:cNvPr id="201" name="그룹 200"/>
            <p:cNvGrpSpPr/>
            <p:nvPr/>
          </p:nvGrpSpPr>
          <p:grpSpPr>
            <a:xfrm>
              <a:off x="730176" y="2420888"/>
              <a:ext cx="1602785" cy="1707074"/>
              <a:chOff x="323528" y="2420888"/>
              <a:chExt cx="1602785" cy="1707074"/>
            </a:xfrm>
          </p:grpSpPr>
          <p:graphicFrame>
            <p:nvGraphicFramePr>
              <p:cNvPr id="89" name="차트 88"/>
              <p:cNvGraphicFramePr/>
              <p:nvPr>
                <p:extLst>
                  <p:ext uri="{D42A27DB-BD31-4B8C-83A1-F6EECF244321}">
                    <p14:modId xmlns:p14="http://schemas.microsoft.com/office/powerpoint/2010/main" val="2809236974"/>
                  </p:ext>
                </p:extLst>
              </p:nvPr>
            </p:nvGraphicFramePr>
            <p:xfrm>
              <a:off x="481583" y="2687962"/>
              <a:ext cx="1440000" cy="1440000"/>
            </p:xfrm>
            <a:graphic>
              <a:graphicData uri="http://schemas.openxmlformats.org/drawingml/2006/chart">
                <c:chart xmlns:c="http://schemas.openxmlformats.org/drawingml/2006/chart" xmlns:r="http://schemas.openxmlformats.org/officeDocument/2006/relationships" r:id="rId3"/>
              </a:graphicData>
            </a:graphic>
          </p:graphicFrame>
          <p:sp>
            <p:nvSpPr>
              <p:cNvPr id="90" name="TextBox 89"/>
              <p:cNvSpPr txBox="1"/>
              <p:nvPr/>
            </p:nvSpPr>
            <p:spPr>
              <a:xfrm rot="16200000">
                <a:off x="-124789" y="3230961"/>
                <a:ext cx="1120994" cy="224359"/>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sp>
            <p:nvSpPr>
              <p:cNvPr id="91" name="TextBox 90"/>
              <p:cNvSpPr txBox="1"/>
              <p:nvPr/>
            </p:nvSpPr>
            <p:spPr>
              <a:xfrm>
                <a:off x="1119078" y="3048002"/>
                <a:ext cx="232539"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00" name="TextBox 99"/>
              <p:cNvSpPr txBox="1"/>
              <p:nvPr/>
            </p:nvSpPr>
            <p:spPr>
              <a:xfrm>
                <a:off x="1394235" y="3124202"/>
                <a:ext cx="232539"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04" name="TextBox 103"/>
              <p:cNvSpPr txBox="1"/>
              <p:nvPr/>
            </p:nvSpPr>
            <p:spPr>
              <a:xfrm>
                <a:off x="1076852" y="2420888"/>
                <a:ext cx="643125" cy="338554"/>
              </a:xfrm>
              <a:prstGeom prst="rect">
                <a:avLst/>
              </a:prstGeom>
              <a:noFill/>
            </p:spPr>
            <p:txBody>
              <a:bodyPr wrap="none" rtlCol="0">
                <a:spAutoFit/>
              </a:bodyPr>
              <a:lstStyle/>
              <a:p>
                <a:r>
                  <a:rPr lang="en-US" altLang="ko-KR" sz="1600" b="1" i="1" dirty="0" err="1" smtClean="0">
                    <a:latin typeface="Arial" pitchFamily="34" charset="0"/>
                    <a:cs typeface="Arial" pitchFamily="34" charset="0"/>
                  </a:rPr>
                  <a:t>tnf</a:t>
                </a:r>
                <a:r>
                  <a:rPr lang="en-US" altLang="ko-KR" sz="1600" b="1" i="1" dirty="0" smtClean="0">
                    <a:latin typeface="Arial" pitchFamily="34" charset="0"/>
                    <a:cs typeface="Arial" pitchFamily="34" charset="0"/>
                  </a:rPr>
                  <a:t>-</a:t>
                </a:r>
                <a:r>
                  <a:rPr lang="el-GR" altLang="ko-KR" sz="1600" b="1" i="1" dirty="0" smtClean="0">
                    <a:latin typeface="Arial" pitchFamily="34" charset="0"/>
                    <a:cs typeface="Arial" pitchFamily="34" charset="0"/>
                  </a:rPr>
                  <a:t>α</a:t>
                </a:r>
                <a:endParaRPr lang="ko-KR" altLang="en-US" sz="1600" b="1" i="1" dirty="0">
                  <a:latin typeface="Arial" pitchFamily="34" charset="0"/>
                  <a:cs typeface="Arial" pitchFamily="34" charset="0"/>
                </a:endParaRPr>
              </a:p>
            </p:txBody>
          </p:sp>
          <p:sp>
            <p:nvSpPr>
              <p:cNvPr id="191" name="TextBox 190"/>
              <p:cNvSpPr txBox="1"/>
              <p:nvPr/>
            </p:nvSpPr>
            <p:spPr>
              <a:xfrm>
                <a:off x="1677527" y="3574229"/>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92" name="TextBox 191"/>
              <p:cNvSpPr txBox="1"/>
              <p:nvPr/>
            </p:nvSpPr>
            <p:spPr>
              <a:xfrm>
                <a:off x="1677527" y="3438961"/>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grpSp>
        <p:sp>
          <p:nvSpPr>
            <p:cNvPr id="71" name="TextBox 70"/>
            <p:cNvSpPr txBox="1"/>
            <p:nvPr/>
          </p:nvSpPr>
          <p:spPr>
            <a:xfrm rot="2735996">
              <a:off x="1095638" y="4254907"/>
              <a:ext cx="792000" cy="276999"/>
            </a:xfrm>
            <a:prstGeom prst="rect">
              <a:avLst/>
            </a:prstGeom>
            <a:noFill/>
          </p:spPr>
          <p:txBody>
            <a:bodyPr wrap="square" rtlCol="0">
              <a:spAutoFit/>
            </a:bodyPr>
            <a:lstStyle/>
            <a:p>
              <a:r>
                <a:rPr lang="en-US" altLang="ko-KR" sz="1200" dirty="0" smtClean="0">
                  <a:latin typeface="Arial" pitchFamily="34" charset="0"/>
                  <a:cs typeface="Arial" pitchFamily="34" charset="0"/>
                </a:rPr>
                <a:t>CTRL</a:t>
              </a:r>
            </a:p>
          </p:txBody>
        </p:sp>
        <p:sp>
          <p:nvSpPr>
            <p:cNvPr id="72" name="TextBox 71"/>
            <p:cNvSpPr txBox="1"/>
            <p:nvPr/>
          </p:nvSpPr>
          <p:spPr>
            <a:xfrm rot="2735996">
              <a:off x="1418302" y="4196455"/>
              <a:ext cx="561372" cy="276999"/>
            </a:xfrm>
            <a:prstGeom prst="rect">
              <a:avLst/>
            </a:prstGeom>
            <a:noFill/>
          </p:spPr>
          <p:txBody>
            <a:bodyPr wrap="square" rtlCol="0">
              <a:spAutoFit/>
            </a:bodyPr>
            <a:lstStyle/>
            <a:p>
              <a:r>
                <a:rPr lang="en-US" altLang="ko-KR" sz="1200" dirty="0" smtClean="0">
                  <a:latin typeface="Arial" pitchFamily="34" charset="0"/>
                  <a:cs typeface="Arial" pitchFamily="34" charset="0"/>
                </a:rPr>
                <a:t>CCl</a:t>
              </a:r>
              <a:r>
                <a:rPr lang="en-US" altLang="ko-KR" sz="1200" baseline="-25000" dirty="0" smtClean="0">
                  <a:latin typeface="Arial" pitchFamily="34" charset="0"/>
                  <a:cs typeface="Arial" pitchFamily="34" charset="0"/>
                </a:rPr>
                <a:t>4</a:t>
              </a:r>
              <a:endParaRPr lang="ko-KR" altLang="en-US" sz="1200" baseline="-25000" dirty="0">
                <a:latin typeface="Arial" pitchFamily="34" charset="0"/>
                <a:cs typeface="Arial" pitchFamily="34" charset="0"/>
              </a:endParaRPr>
            </a:p>
          </p:txBody>
        </p:sp>
        <p:sp>
          <p:nvSpPr>
            <p:cNvPr id="73" name="TextBox 72"/>
            <p:cNvSpPr txBox="1"/>
            <p:nvPr/>
          </p:nvSpPr>
          <p:spPr>
            <a:xfrm rot="2735996">
              <a:off x="1681153" y="4264031"/>
              <a:ext cx="828000" cy="276999"/>
            </a:xfrm>
            <a:prstGeom prst="rect">
              <a:avLst/>
            </a:prstGeom>
            <a:noFill/>
          </p:spPr>
          <p:txBody>
            <a:bodyPr wrap="square" rtlCol="0">
              <a:spAutoFit/>
            </a:bodyPr>
            <a:lstStyle/>
            <a:p>
              <a:r>
                <a:rPr lang="en-US" altLang="ko-KR" sz="1200" dirty="0" smtClean="0">
                  <a:latin typeface="Arial" pitchFamily="34" charset="0"/>
                  <a:cs typeface="Arial" pitchFamily="34" charset="0"/>
                </a:rPr>
                <a:t>CCl</a:t>
              </a:r>
              <a:r>
                <a:rPr lang="en-US" altLang="ko-KR" sz="1200" baseline="-25000" dirty="0" smtClean="0">
                  <a:latin typeface="Arial" pitchFamily="34" charset="0"/>
                  <a:cs typeface="Arial" pitchFamily="34" charset="0"/>
                </a:rPr>
                <a:t>4</a:t>
              </a:r>
              <a:r>
                <a:rPr lang="en-US" altLang="ko-KR" sz="1200" dirty="0" smtClean="0">
                  <a:latin typeface="Arial" pitchFamily="34" charset="0"/>
                  <a:cs typeface="Arial" pitchFamily="34" charset="0"/>
                </a:rPr>
                <a:t>+NC</a:t>
              </a:r>
            </a:p>
          </p:txBody>
        </p:sp>
        <p:sp>
          <p:nvSpPr>
            <p:cNvPr id="74" name="TextBox 73"/>
            <p:cNvSpPr txBox="1"/>
            <p:nvPr/>
          </p:nvSpPr>
          <p:spPr>
            <a:xfrm rot="2735996">
              <a:off x="1929638" y="4318775"/>
              <a:ext cx="1043999" cy="276999"/>
            </a:xfrm>
            <a:prstGeom prst="rect">
              <a:avLst/>
            </a:prstGeom>
            <a:noFill/>
          </p:spPr>
          <p:txBody>
            <a:bodyPr wrap="square" rtlCol="0">
              <a:spAutoFit/>
            </a:bodyPr>
            <a:lstStyle/>
            <a:p>
              <a:r>
                <a:rPr lang="en-US" altLang="ko-KR" sz="1200" dirty="0" smtClean="0">
                  <a:latin typeface="Arial" pitchFamily="34" charset="0"/>
                  <a:cs typeface="Arial" pitchFamily="34" charset="0"/>
                </a:rPr>
                <a:t>CCl</a:t>
              </a:r>
              <a:r>
                <a:rPr lang="en-US" altLang="ko-KR" sz="1200" baseline="-25000" dirty="0" smtClean="0">
                  <a:latin typeface="Arial" pitchFamily="34" charset="0"/>
                  <a:cs typeface="Arial" pitchFamily="34" charset="0"/>
                </a:rPr>
                <a:t>4</a:t>
              </a:r>
              <a:r>
                <a:rPr lang="en-US" altLang="ko-KR" sz="1200" dirty="0" smtClean="0">
                  <a:latin typeface="Arial" pitchFamily="34" charset="0"/>
                  <a:cs typeface="Arial" pitchFamily="34" charset="0"/>
                </a:rPr>
                <a:t>+TSG-6</a:t>
              </a:r>
            </a:p>
          </p:txBody>
        </p:sp>
      </p:grpSp>
      <p:grpSp>
        <p:nvGrpSpPr>
          <p:cNvPr id="88" name="그룹 87"/>
          <p:cNvGrpSpPr/>
          <p:nvPr/>
        </p:nvGrpSpPr>
        <p:grpSpPr>
          <a:xfrm>
            <a:off x="2688831" y="2800816"/>
            <a:ext cx="1841330" cy="2572422"/>
            <a:chOff x="2798939" y="2420888"/>
            <a:chExt cx="1841330" cy="2572422"/>
          </a:xfrm>
        </p:grpSpPr>
        <p:grpSp>
          <p:nvGrpSpPr>
            <p:cNvPr id="202" name="그룹 201"/>
            <p:cNvGrpSpPr/>
            <p:nvPr/>
          </p:nvGrpSpPr>
          <p:grpSpPr>
            <a:xfrm>
              <a:off x="2798939" y="2420888"/>
              <a:ext cx="1571374" cy="1726819"/>
              <a:chOff x="2119722" y="2420888"/>
              <a:chExt cx="1571374" cy="1726819"/>
            </a:xfrm>
          </p:grpSpPr>
          <p:sp>
            <p:nvSpPr>
              <p:cNvPr id="121" name="TextBox 120"/>
              <p:cNvSpPr txBox="1"/>
              <p:nvPr/>
            </p:nvSpPr>
            <p:spPr>
              <a:xfrm>
                <a:off x="2868276" y="2420888"/>
                <a:ext cx="609462" cy="338554"/>
              </a:xfrm>
              <a:prstGeom prst="rect">
                <a:avLst/>
              </a:prstGeom>
              <a:noFill/>
            </p:spPr>
            <p:txBody>
              <a:bodyPr wrap="none" rtlCol="0">
                <a:spAutoFit/>
              </a:bodyPr>
              <a:lstStyle/>
              <a:p>
                <a:r>
                  <a:rPr lang="en-US" altLang="ko-KR" sz="1600" b="1" i="1" dirty="0" smtClean="0">
                    <a:latin typeface="Arial" pitchFamily="34" charset="0"/>
                    <a:cs typeface="Arial" pitchFamily="34" charset="0"/>
                  </a:rPr>
                  <a:t>Il-1</a:t>
                </a:r>
                <a:r>
                  <a:rPr lang="el-GR" altLang="ko-KR" sz="1600" b="1" i="1" dirty="0" smtClean="0">
                    <a:latin typeface="Arial" pitchFamily="34" charset="0"/>
                    <a:cs typeface="Arial" pitchFamily="34" charset="0"/>
                  </a:rPr>
                  <a:t>β</a:t>
                </a:r>
                <a:endParaRPr lang="ko-KR" altLang="en-US" sz="1600" b="1" i="1" dirty="0">
                  <a:latin typeface="Arial" pitchFamily="34" charset="0"/>
                  <a:cs typeface="Arial" pitchFamily="34" charset="0"/>
                </a:endParaRPr>
              </a:p>
            </p:txBody>
          </p:sp>
          <p:graphicFrame>
            <p:nvGraphicFramePr>
              <p:cNvPr id="122" name="차트 121"/>
              <p:cNvGraphicFramePr/>
              <p:nvPr>
                <p:extLst>
                  <p:ext uri="{D42A27DB-BD31-4B8C-83A1-F6EECF244321}">
                    <p14:modId xmlns:p14="http://schemas.microsoft.com/office/powerpoint/2010/main" val="3186250807"/>
                  </p:ext>
                </p:extLst>
              </p:nvPr>
            </p:nvGraphicFramePr>
            <p:xfrm>
              <a:off x="2251096" y="2707707"/>
              <a:ext cx="1440000" cy="1440000"/>
            </p:xfrm>
            <a:graphic>
              <a:graphicData uri="http://schemas.openxmlformats.org/drawingml/2006/chart">
                <c:chart xmlns:c="http://schemas.openxmlformats.org/drawingml/2006/chart" xmlns:r="http://schemas.openxmlformats.org/officeDocument/2006/relationships" r:id="rId4"/>
              </a:graphicData>
            </a:graphic>
          </p:graphicFrame>
          <p:sp>
            <p:nvSpPr>
              <p:cNvPr id="154" name="TextBox 153"/>
              <p:cNvSpPr txBox="1"/>
              <p:nvPr/>
            </p:nvSpPr>
            <p:spPr>
              <a:xfrm>
                <a:off x="2881946" y="2728915"/>
                <a:ext cx="232539"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55" name="TextBox 154"/>
              <p:cNvSpPr txBox="1"/>
              <p:nvPr/>
            </p:nvSpPr>
            <p:spPr>
              <a:xfrm>
                <a:off x="3175120" y="2889823"/>
                <a:ext cx="232539"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56" name="TextBox 155"/>
              <p:cNvSpPr txBox="1"/>
              <p:nvPr/>
            </p:nvSpPr>
            <p:spPr>
              <a:xfrm rot="16200000">
                <a:off x="1709902" y="3226480"/>
                <a:ext cx="1044000" cy="224359"/>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sp>
            <p:nvSpPr>
              <p:cNvPr id="193" name="TextBox 192"/>
              <p:cNvSpPr txBox="1"/>
              <p:nvPr/>
            </p:nvSpPr>
            <p:spPr>
              <a:xfrm>
                <a:off x="3437910" y="3165106"/>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94" name="TextBox 193"/>
              <p:cNvSpPr txBox="1"/>
              <p:nvPr/>
            </p:nvSpPr>
            <p:spPr>
              <a:xfrm>
                <a:off x="3437910" y="3029838"/>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grpSp>
        <p:sp>
          <p:nvSpPr>
            <p:cNvPr id="75" name="TextBox 74"/>
            <p:cNvSpPr txBox="1"/>
            <p:nvPr/>
          </p:nvSpPr>
          <p:spPr>
            <a:xfrm rot="2735996">
              <a:off x="3145770" y="4268943"/>
              <a:ext cx="792000" cy="276999"/>
            </a:xfrm>
            <a:prstGeom prst="rect">
              <a:avLst/>
            </a:prstGeom>
            <a:noFill/>
          </p:spPr>
          <p:txBody>
            <a:bodyPr wrap="square" rtlCol="0">
              <a:spAutoFit/>
            </a:bodyPr>
            <a:lstStyle/>
            <a:p>
              <a:r>
                <a:rPr lang="en-US" altLang="ko-KR" sz="1200" dirty="0" smtClean="0">
                  <a:latin typeface="Arial" pitchFamily="34" charset="0"/>
                  <a:cs typeface="Arial" pitchFamily="34" charset="0"/>
                </a:rPr>
                <a:t>CTRL</a:t>
              </a:r>
            </a:p>
          </p:txBody>
        </p:sp>
        <p:sp>
          <p:nvSpPr>
            <p:cNvPr id="76" name="TextBox 75"/>
            <p:cNvSpPr txBox="1"/>
            <p:nvPr/>
          </p:nvSpPr>
          <p:spPr>
            <a:xfrm rot="2735996">
              <a:off x="3468434" y="4210491"/>
              <a:ext cx="561372" cy="276999"/>
            </a:xfrm>
            <a:prstGeom prst="rect">
              <a:avLst/>
            </a:prstGeom>
            <a:noFill/>
          </p:spPr>
          <p:txBody>
            <a:bodyPr wrap="square" rtlCol="0">
              <a:spAutoFit/>
            </a:bodyPr>
            <a:lstStyle/>
            <a:p>
              <a:r>
                <a:rPr lang="en-US" altLang="ko-KR" sz="1200" dirty="0" smtClean="0">
                  <a:latin typeface="Arial" pitchFamily="34" charset="0"/>
                  <a:cs typeface="Arial" pitchFamily="34" charset="0"/>
                </a:rPr>
                <a:t>CCl</a:t>
              </a:r>
              <a:r>
                <a:rPr lang="en-US" altLang="ko-KR" sz="1200" baseline="-25000" dirty="0" smtClean="0">
                  <a:latin typeface="Arial" pitchFamily="34" charset="0"/>
                  <a:cs typeface="Arial" pitchFamily="34" charset="0"/>
                </a:rPr>
                <a:t>4</a:t>
              </a:r>
              <a:endParaRPr lang="ko-KR" altLang="en-US" sz="1200" baseline="-25000" dirty="0">
                <a:latin typeface="Arial" pitchFamily="34" charset="0"/>
                <a:cs typeface="Arial" pitchFamily="34" charset="0"/>
              </a:endParaRPr>
            </a:p>
          </p:txBody>
        </p:sp>
        <p:sp>
          <p:nvSpPr>
            <p:cNvPr id="77" name="TextBox 76"/>
            <p:cNvSpPr txBox="1"/>
            <p:nvPr/>
          </p:nvSpPr>
          <p:spPr>
            <a:xfrm rot="2735996">
              <a:off x="3731285" y="4278067"/>
              <a:ext cx="828000" cy="276999"/>
            </a:xfrm>
            <a:prstGeom prst="rect">
              <a:avLst/>
            </a:prstGeom>
            <a:noFill/>
          </p:spPr>
          <p:txBody>
            <a:bodyPr wrap="square" rtlCol="0">
              <a:spAutoFit/>
            </a:bodyPr>
            <a:lstStyle/>
            <a:p>
              <a:r>
                <a:rPr lang="en-US" altLang="ko-KR" sz="1200" dirty="0" smtClean="0">
                  <a:latin typeface="Arial" pitchFamily="34" charset="0"/>
                  <a:cs typeface="Arial" pitchFamily="34" charset="0"/>
                </a:rPr>
                <a:t>CCl</a:t>
              </a:r>
              <a:r>
                <a:rPr lang="en-US" altLang="ko-KR" sz="1200" baseline="-25000" dirty="0" smtClean="0">
                  <a:latin typeface="Arial" pitchFamily="34" charset="0"/>
                  <a:cs typeface="Arial" pitchFamily="34" charset="0"/>
                </a:rPr>
                <a:t>4</a:t>
              </a:r>
              <a:r>
                <a:rPr lang="en-US" altLang="ko-KR" sz="1200" dirty="0" smtClean="0">
                  <a:latin typeface="Arial" pitchFamily="34" charset="0"/>
                  <a:cs typeface="Arial" pitchFamily="34" charset="0"/>
                </a:rPr>
                <a:t>+NC</a:t>
              </a:r>
            </a:p>
          </p:txBody>
        </p:sp>
        <p:sp>
          <p:nvSpPr>
            <p:cNvPr id="78" name="TextBox 77"/>
            <p:cNvSpPr txBox="1"/>
            <p:nvPr/>
          </p:nvSpPr>
          <p:spPr>
            <a:xfrm rot="2735996">
              <a:off x="3979770" y="4332811"/>
              <a:ext cx="1043999" cy="276999"/>
            </a:xfrm>
            <a:prstGeom prst="rect">
              <a:avLst/>
            </a:prstGeom>
            <a:noFill/>
          </p:spPr>
          <p:txBody>
            <a:bodyPr wrap="square" rtlCol="0">
              <a:spAutoFit/>
            </a:bodyPr>
            <a:lstStyle/>
            <a:p>
              <a:r>
                <a:rPr lang="en-US" altLang="ko-KR" sz="1200" dirty="0" smtClean="0">
                  <a:latin typeface="Arial" pitchFamily="34" charset="0"/>
                  <a:cs typeface="Arial" pitchFamily="34" charset="0"/>
                </a:rPr>
                <a:t>CCl</a:t>
              </a:r>
              <a:r>
                <a:rPr lang="en-US" altLang="ko-KR" sz="1200" baseline="-25000" dirty="0" smtClean="0">
                  <a:latin typeface="Arial" pitchFamily="34" charset="0"/>
                  <a:cs typeface="Arial" pitchFamily="34" charset="0"/>
                </a:rPr>
                <a:t>4</a:t>
              </a:r>
              <a:r>
                <a:rPr lang="en-US" altLang="ko-KR" sz="1200" dirty="0" smtClean="0">
                  <a:latin typeface="Arial" pitchFamily="34" charset="0"/>
                  <a:cs typeface="Arial" pitchFamily="34" charset="0"/>
                </a:rPr>
                <a:t>+TSG-6</a:t>
              </a:r>
            </a:p>
          </p:txBody>
        </p:sp>
      </p:grpSp>
      <p:grpSp>
        <p:nvGrpSpPr>
          <p:cNvPr id="92" name="그룹 91"/>
          <p:cNvGrpSpPr/>
          <p:nvPr/>
        </p:nvGrpSpPr>
        <p:grpSpPr>
          <a:xfrm>
            <a:off x="4726183" y="2800816"/>
            <a:ext cx="1858302" cy="2576033"/>
            <a:chOff x="4836291" y="2420888"/>
            <a:chExt cx="1858302" cy="2576033"/>
          </a:xfrm>
        </p:grpSpPr>
        <p:grpSp>
          <p:nvGrpSpPr>
            <p:cNvPr id="203" name="그룹 202"/>
            <p:cNvGrpSpPr/>
            <p:nvPr/>
          </p:nvGrpSpPr>
          <p:grpSpPr>
            <a:xfrm>
              <a:off x="4836291" y="2420888"/>
              <a:ext cx="1558824" cy="1726819"/>
              <a:chOff x="3889235" y="2420888"/>
              <a:chExt cx="1558824" cy="1726819"/>
            </a:xfrm>
          </p:grpSpPr>
          <p:sp>
            <p:nvSpPr>
              <p:cNvPr id="157" name="TextBox 156"/>
              <p:cNvSpPr txBox="1"/>
              <p:nvPr/>
            </p:nvSpPr>
            <p:spPr>
              <a:xfrm>
                <a:off x="4610994" y="2420888"/>
                <a:ext cx="697627" cy="338554"/>
              </a:xfrm>
              <a:prstGeom prst="rect">
                <a:avLst/>
              </a:prstGeom>
              <a:noFill/>
            </p:spPr>
            <p:txBody>
              <a:bodyPr wrap="none" rtlCol="0">
                <a:spAutoFit/>
              </a:bodyPr>
              <a:lstStyle/>
              <a:p>
                <a:r>
                  <a:rPr lang="en-US" altLang="ko-KR" sz="1600" b="1" i="1" dirty="0" smtClean="0">
                    <a:latin typeface="Arial" pitchFamily="34" charset="0"/>
                    <a:cs typeface="Arial" pitchFamily="34" charset="0"/>
                  </a:rPr>
                  <a:t>cxcl1</a:t>
                </a:r>
                <a:endParaRPr lang="ko-KR" altLang="en-US" sz="1600" b="1" i="1" dirty="0">
                  <a:latin typeface="Arial" pitchFamily="34" charset="0"/>
                  <a:cs typeface="Arial" pitchFamily="34" charset="0"/>
                </a:endParaRPr>
              </a:p>
            </p:txBody>
          </p:sp>
          <p:graphicFrame>
            <p:nvGraphicFramePr>
              <p:cNvPr id="158" name="차트 157"/>
              <p:cNvGraphicFramePr/>
              <p:nvPr>
                <p:extLst>
                  <p:ext uri="{D42A27DB-BD31-4B8C-83A1-F6EECF244321}">
                    <p14:modId xmlns:p14="http://schemas.microsoft.com/office/powerpoint/2010/main" val="2523879109"/>
                  </p:ext>
                </p:extLst>
              </p:nvPr>
            </p:nvGraphicFramePr>
            <p:xfrm>
              <a:off x="4008059" y="2707707"/>
              <a:ext cx="1440000" cy="1440000"/>
            </p:xfrm>
            <a:graphic>
              <a:graphicData uri="http://schemas.openxmlformats.org/drawingml/2006/chart">
                <c:chart xmlns:c="http://schemas.openxmlformats.org/drawingml/2006/chart" xmlns:r="http://schemas.openxmlformats.org/officeDocument/2006/relationships" r:id="rId5"/>
              </a:graphicData>
            </a:graphic>
          </p:graphicFrame>
          <p:sp>
            <p:nvSpPr>
              <p:cNvPr id="159" name="TextBox 158"/>
              <p:cNvSpPr txBox="1"/>
              <p:nvPr/>
            </p:nvSpPr>
            <p:spPr>
              <a:xfrm>
                <a:off x="4681055" y="2716215"/>
                <a:ext cx="232539"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60" name="TextBox 159"/>
              <p:cNvSpPr txBox="1"/>
              <p:nvPr/>
            </p:nvSpPr>
            <p:spPr>
              <a:xfrm>
                <a:off x="4938384" y="2983039"/>
                <a:ext cx="232539"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61" name="TextBox 160"/>
              <p:cNvSpPr txBox="1"/>
              <p:nvPr/>
            </p:nvSpPr>
            <p:spPr>
              <a:xfrm rot="16200000">
                <a:off x="3476921" y="3223988"/>
                <a:ext cx="1048988" cy="224359"/>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sp>
            <p:nvSpPr>
              <p:cNvPr id="195" name="TextBox 194"/>
              <p:cNvSpPr txBox="1"/>
              <p:nvPr/>
            </p:nvSpPr>
            <p:spPr>
              <a:xfrm>
                <a:off x="5180898" y="3372314"/>
                <a:ext cx="255198" cy="307777"/>
              </a:xfrm>
              <a:prstGeom prst="rect">
                <a:avLst/>
              </a:prstGeom>
              <a:noFill/>
            </p:spPr>
            <p:txBody>
              <a:bodyPr wrap="none" rtlCol="0">
                <a:spAutoFit/>
              </a:bodyPr>
              <a:lstStyle/>
              <a:p>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96" name="TextBox 195"/>
              <p:cNvSpPr txBox="1"/>
              <p:nvPr/>
            </p:nvSpPr>
            <p:spPr>
              <a:xfrm>
                <a:off x="5176089" y="3260797"/>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97" name="TextBox 196"/>
              <p:cNvSpPr txBox="1"/>
              <p:nvPr/>
            </p:nvSpPr>
            <p:spPr>
              <a:xfrm>
                <a:off x="5176089" y="3125529"/>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grpSp>
        <p:sp>
          <p:nvSpPr>
            <p:cNvPr id="79" name="TextBox 78"/>
            <p:cNvSpPr txBox="1"/>
            <p:nvPr/>
          </p:nvSpPr>
          <p:spPr>
            <a:xfrm rot="2735996">
              <a:off x="5200094" y="4272554"/>
              <a:ext cx="792000" cy="276999"/>
            </a:xfrm>
            <a:prstGeom prst="rect">
              <a:avLst/>
            </a:prstGeom>
            <a:noFill/>
          </p:spPr>
          <p:txBody>
            <a:bodyPr wrap="square" rtlCol="0">
              <a:spAutoFit/>
            </a:bodyPr>
            <a:lstStyle/>
            <a:p>
              <a:r>
                <a:rPr lang="en-US" altLang="ko-KR" sz="1200" dirty="0" smtClean="0">
                  <a:latin typeface="Arial" pitchFamily="34" charset="0"/>
                  <a:cs typeface="Arial" pitchFamily="34" charset="0"/>
                </a:rPr>
                <a:t>CTRL</a:t>
              </a:r>
            </a:p>
          </p:txBody>
        </p:sp>
        <p:sp>
          <p:nvSpPr>
            <p:cNvPr id="80" name="TextBox 79"/>
            <p:cNvSpPr txBox="1"/>
            <p:nvPr/>
          </p:nvSpPr>
          <p:spPr>
            <a:xfrm rot="2735996">
              <a:off x="5522758" y="4214102"/>
              <a:ext cx="561372" cy="276999"/>
            </a:xfrm>
            <a:prstGeom prst="rect">
              <a:avLst/>
            </a:prstGeom>
            <a:noFill/>
          </p:spPr>
          <p:txBody>
            <a:bodyPr wrap="square" rtlCol="0">
              <a:spAutoFit/>
            </a:bodyPr>
            <a:lstStyle/>
            <a:p>
              <a:r>
                <a:rPr lang="en-US" altLang="ko-KR" sz="1200" dirty="0" smtClean="0">
                  <a:latin typeface="Arial" pitchFamily="34" charset="0"/>
                  <a:cs typeface="Arial" pitchFamily="34" charset="0"/>
                </a:rPr>
                <a:t>CCl</a:t>
              </a:r>
              <a:r>
                <a:rPr lang="en-US" altLang="ko-KR" sz="1200" baseline="-25000" dirty="0" smtClean="0">
                  <a:latin typeface="Arial" pitchFamily="34" charset="0"/>
                  <a:cs typeface="Arial" pitchFamily="34" charset="0"/>
                </a:rPr>
                <a:t>4</a:t>
              </a:r>
              <a:endParaRPr lang="ko-KR" altLang="en-US" sz="1200" baseline="-25000" dirty="0">
                <a:latin typeface="Arial" pitchFamily="34" charset="0"/>
                <a:cs typeface="Arial" pitchFamily="34" charset="0"/>
              </a:endParaRPr>
            </a:p>
          </p:txBody>
        </p:sp>
        <p:sp>
          <p:nvSpPr>
            <p:cNvPr id="81" name="TextBox 80"/>
            <p:cNvSpPr txBox="1"/>
            <p:nvPr/>
          </p:nvSpPr>
          <p:spPr>
            <a:xfrm rot="2735996">
              <a:off x="5785609" y="4281678"/>
              <a:ext cx="828000" cy="276999"/>
            </a:xfrm>
            <a:prstGeom prst="rect">
              <a:avLst/>
            </a:prstGeom>
            <a:noFill/>
          </p:spPr>
          <p:txBody>
            <a:bodyPr wrap="square" rtlCol="0">
              <a:spAutoFit/>
            </a:bodyPr>
            <a:lstStyle/>
            <a:p>
              <a:r>
                <a:rPr lang="en-US" altLang="ko-KR" sz="1200" dirty="0" smtClean="0">
                  <a:latin typeface="Arial" pitchFamily="34" charset="0"/>
                  <a:cs typeface="Arial" pitchFamily="34" charset="0"/>
                </a:rPr>
                <a:t>CCl</a:t>
              </a:r>
              <a:r>
                <a:rPr lang="en-US" altLang="ko-KR" sz="1200" baseline="-25000" dirty="0" smtClean="0">
                  <a:latin typeface="Arial" pitchFamily="34" charset="0"/>
                  <a:cs typeface="Arial" pitchFamily="34" charset="0"/>
                </a:rPr>
                <a:t>4</a:t>
              </a:r>
              <a:r>
                <a:rPr lang="en-US" altLang="ko-KR" sz="1200" dirty="0" smtClean="0">
                  <a:latin typeface="Arial" pitchFamily="34" charset="0"/>
                  <a:cs typeface="Arial" pitchFamily="34" charset="0"/>
                </a:rPr>
                <a:t>+NC</a:t>
              </a:r>
            </a:p>
          </p:txBody>
        </p:sp>
        <p:sp>
          <p:nvSpPr>
            <p:cNvPr id="82" name="TextBox 81"/>
            <p:cNvSpPr txBox="1"/>
            <p:nvPr/>
          </p:nvSpPr>
          <p:spPr>
            <a:xfrm rot="2735996">
              <a:off x="6034094" y="4336422"/>
              <a:ext cx="1043999" cy="276999"/>
            </a:xfrm>
            <a:prstGeom prst="rect">
              <a:avLst/>
            </a:prstGeom>
            <a:noFill/>
          </p:spPr>
          <p:txBody>
            <a:bodyPr wrap="square" rtlCol="0">
              <a:spAutoFit/>
            </a:bodyPr>
            <a:lstStyle/>
            <a:p>
              <a:r>
                <a:rPr lang="en-US" altLang="ko-KR" sz="1200" dirty="0" smtClean="0">
                  <a:latin typeface="Arial" pitchFamily="34" charset="0"/>
                  <a:cs typeface="Arial" pitchFamily="34" charset="0"/>
                </a:rPr>
                <a:t>CCl</a:t>
              </a:r>
              <a:r>
                <a:rPr lang="en-US" altLang="ko-KR" sz="1200" baseline="-25000" dirty="0" smtClean="0">
                  <a:latin typeface="Arial" pitchFamily="34" charset="0"/>
                  <a:cs typeface="Arial" pitchFamily="34" charset="0"/>
                </a:rPr>
                <a:t>4</a:t>
              </a:r>
              <a:r>
                <a:rPr lang="en-US" altLang="ko-KR" sz="1200" dirty="0" smtClean="0">
                  <a:latin typeface="Arial" pitchFamily="34" charset="0"/>
                  <a:cs typeface="Arial" pitchFamily="34" charset="0"/>
                </a:rPr>
                <a:t>+TSG-6</a:t>
              </a:r>
            </a:p>
          </p:txBody>
        </p:sp>
      </p:grpSp>
      <p:grpSp>
        <p:nvGrpSpPr>
          <p:cNvPr id="93" name="그룹 92"/>
          <p:cNvGrpSpPr/>
          <p:nvPr/>
        </p:nvGrpSpPr>
        <p:grpSpPr>
          <a:xfrm>
            <a:off x="6750986" y="2800816"/>
            <a:ext cx="1849723" cy="2576033"/>
            <a:chOff x="6861094" y="2420888"/>
            <a:chExt cx="1849723" cy="2576033"/>
          </a:xfrm>
        </p:grpSpPr>
        <p:grpSp>
          <p:nvGrpSpPr>
            <p:cNvPr id="204" name="그룹 203"/>
            <p:cNvGrpSpPr/>
            <p:nvPr/>
          </p:nvGrpSpPr>
          <p:grpSpPr>
            <a:xfrm>
              <a:off x="6861094" y="2420888"/>
              <a:ext cx="1573938" cy="1726819"/>
              <a:chOff x="5646197" y="2420888"/>
              <a:chExt cx="1573938" cy="1726819"/>
            </a:xfrm>
          </p:grpSpPr>
          <p:sp>
            <p:nvSpPr>
              <p:cNvPr id="162" name="TextBox 161"/>
              <p:cNvSpPr txBox="1"/>
              <p:nvPr/>
            </p:nvSpPr>
            <p:spPr>
              <a:xfrm>
                <a:off x="6365156" y="2420888"/>
                <a:ext cx="697627" cy="338554"/>
              </a:xfrm>
              <a:prstGeom prst="rect">
                <a:avLst/>
              </a:prstGeom>
              <a:noFill/>
            </p:spPr>
            <p:txBody>
              <a:bodyPr wrap="none" rtlCol="0">
                <a:spAutoFit/>
              </a:bodyPr>
              <a:lstStyle/>
              <a:p>
                <a:r>
                  <a:rPr lang="en-US" altLang="ko-KR" sz="1600" b="1" i="1" dirty="0" smtClean="0">
                    <a:latin typeface="Arial" pitchFamily="34" charset="0"/>
                    <a:cs typeface="Arial" pitchFamily="34" charset="0"/>
                  </a:rPr>
                  <a:t>cxcl2</a:t>
                </a:r>
                <a:endParaRPr lang="ko-KR" altLang="en-US" sz="1600" b="1" i="1" dirty="0">
                  <a:latin typeface="Arial" pitchFamily="34" charset="0"/>
                  <a:cs typeface="Arial" pitchFamily="34" charset="0"/>
                </a:endParaRPr>
              </a:p>
            </p:txBody>
          </p:sp>
          <p:graphicFrame>
            <p:nvGraphicFramePr>
              <p:cNvPr id="173" name="차트 172"/>
              <p:cNvGraphicFramePr/>
              <p:nvPr>
                <p:extLst>
                  <p:ext uri="{D42A27DB-BD31-4B8C-83A1-F6EECF244321}">
                    <p14:modId xmlns:p14="http://schemas.microsoft.com/office/powerpoint/2010/main" val="3497011745"/>
                  </p:ext>
                </p:extLst>
              </p:nvPr>
            </p:nvGraphicFramePr>
            <p:xfrm>
              <a:off x="5780135" y="2707707"/>
              <a:ext cx="1440000" cy="1440000"/>
            </p:xfrm>
            <a:graphic>
              <a:graphicData uri="http://schemas.openxmlformats.org/drawingml/2006/chart">
                <c:chart xmlns:c="http://schemas.openxmlformats.org/drawingml/2006/chart" xmlns:r="http://schemas.openxmlformats.org/officeDocument/2006/relationships" r:id="rId6"/>
              </a:graphicData>
            </a:graphic>
          </p:graphicFrame>
          <p:sp>
            <p:nvSpPr>
              <p:cNvPr id="174" name="TextBox 173"/>
              <p:cNvSpPr txBox="1"/>
              <p:nvPr/>
            </p:nvSpPr>
            <p:spPr>
              <a:xfrm>
                <a:off x="6688968" y="2826323"/>
                <a:ext cx="232539"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75" name="TextBox 174"/>
              <p:cNvSpPr txBox="1"/>
              <p:nvPr/>
            </p:nvSpPr>
            <p:spPr>
              <a:xfrm>
                <a:off x="6408381" y="2978723"/>
                <a:ext cx="232539"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76" name="TextBox 175"/>
              <p:cNvSpPr txBox="1"/>
              <p:nvPr/>
            </p:nvSpPr>
            <p:spPr>
              <a:xfrm rot="16200000">
                <a:off x="5197879" y="3217010"/>
                <a:ext cx="1120996" cy="224359"/>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sp>
            <p:nvSpPr>
              <p:cNvPr id="198" name="TextBox 197"/>
              <p:cNvSpPr txBox="1"/>
              <p:nvPr/>
            </p:nvSpPr>
            <p:spPr>
              <a:xfrm>
                <a:off x="6951382" y="3225225"/>
                <a:ext cx="255198" cy="307777"/>
              </a:xfrm>
              <a:prstGeom prst="rect">
                <a:avLst/>
              </a:prstGeom>
              <a:noFill/>
            </p:spPr>
            <p:txBody>
              <a:bodyPr wrap="none" rtlCol="0">
                <a:spAutoFit/>
              </a:bodyPr>
              <a:lstStyle/>
              <a:p>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99" name="TextBox 198"/>
              <p:cNvSpPr txBox="1"/>
              <p:nvPr/>
            </p:nvSpPr>
            <p:spPr>
              <a:xfrm>
                <a:off x="6946573" y="3113708"/>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200" name="TextBox 199"/>
              <p:cNvSpPr txBox="1"/>
              <p:nvPr/>
            </p:nvSpPr>
            <p:spPr>
              <a:xfrm>
                <a:off x="6946573" y="2978440"/>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grpSp>
        <p:sp>
          <p:nvSpPr>
            <p:cNvPr id="83" name="TextBox 82"/>
            <p:cNvSpPr txBox="1"/>
            <p:nvPr/>
          </p:nvSpPr>
          <p:spPr>
            <a:xfrm rot="2735996">
              <a:off x="7216318" y="4272554"/>
              <a:ext cx="792000" cy="276999"/>
            </a:xfrm>
            <a:prstGeom prst="rect">
              <a:avLst/>
            </a:prstGeom>
            <a:noFill/>
          </p:spPr>
          <p:txBody>
            <a:bodyPr wrap="square" rtlCol="0">
              <a:spAutoFit/>
            </a:bodyPr>
            <a:lstStyle/>
            <a:p>
              <a:r>
                <a:rPr lang="en-US" altLang="ko-KR" sz="1200" dirty="0" smtClean="0">
                  <a:latin typeface="Arial" pitchFamily="34" charset="0"/>
                  <a:cs typeface="Arial" pitchFamily="34" charset="0"/>
                </a:rPr>
                <a:t>CTRL</a:t>
              </a:r>
            </a:p>
          </p:txBody>
        </p:sp>
        <p:sp>
          <p:nvSpPr>
            <p:cNvPr id="84" name="TextBox 83"/>
            <p:cNvSpPr txBox="1"/>
            <p:nvPr/>
          </p:nvSpPr>
          <p:spPr>
            <a:xfrm rot="2735996">
              <a:off x="7538982" y="4214102"/>
              <a:ext cx="561372" cy="276999"/>
            </a:xfrm>
            <a:prstGeom prst="rect">
              <a:avLst/>
            </a:prstGeom>
            <a:noFill/>
          </p:spPr>
          <p:txBody>
            <a:bodyPr wrap="square" rtlCol="0">
              <a:spAutoFit/>
            </a:bodyPr>
            <a:lstStyle/>
            <a:p>
              <a:r>
                <a:rPr lang="en-US" altLang="ko-KR" sz="1200" dirty="0" smtClean="0">
                  <a:latin typeface="Arial" pitchFamily="34" charset="0"/>
                  <a:cs typeface="Arial" pitchFamily="34" charset="0"/>
                </a:rPr>
                <a:t>CCl</a:t>
              </a:r>
              <a:r>
                <a:rPr lang="en-US" altLang="ko-KR" sz="1200" baseline="-25000" dirty="0" smtClean="0">
                  <a:latin typeface="Arial" pitchFamily="34" charset="0"/>
                  <a:cs typeface="Arial" pitchFamily="34" charset="0"/>
                </a:rPr>
                <a:t>4</a:t>
              </a:r>
              <a:endParaRPr lang="ko-KR" altLang="en-US" sz="1200" baseline="-25000" dirty="0">
                <a:latin typeface="Arial" pitchFamily="34" charset="0"/>
                <a:cs typeface="Arial" pitchFamily="34" charset="0"/>
              </a:endParaRPr>
            </a:p>
          </p:txBody>
        </p:sp>
        <p:sp>
          <p:nvSpPr>
            <p:cNvPr id="85" name="TextBox 84"/>
            <p:cNvSpPr txBox="1"/>
            <p:nvPr/>
          </p:nvSpPr>
          <p:spPr>
            <a:xfrm rot="2735996">
              <a:off x="7801833" y="4281678"/>
              <a:ext cx="828000" cy="276999"/>
            </a:xfrm>
            <a:prstGeom prst="rect">
              <a:avLst/>
            </a:prstGeom>
            <a:noFill/>
          </p:spPr>
          <p:txBody>
            <a:bodyPr wrap="square" rtlCol="0">
              <a:spAutoFit/>
            </a:bodyPr>
            <a:lstStyle/>
            <a:p>
              <a:r>
                <a:rPr lang="en-US" altLang="ko-KR" sz="1200" dirty="0" smtClean="0">
                  <a:latin typeface="Arial" pitchFamily="34" charset="0"/>
                  <a:cs typeface="Arial" pitchFamily="34" charset="0"/>
                </a:rPr>
                <a:t>CCl</a:t>
              </a:r>
              <a:r>
                <a:rPr lang="en-US" altLang="ko-KR" sz="1200" baseline="-25000" dirty="0" smtClean="0">
                  <a:latin typeface="Arial" pitchFamily="34" charset="0"/>
                  <a:cs typeface="Arial" pitchFamily="34" charset="0"/>
                </a:rPr>
                <a:t>4</a:t>
              </a:r>
              <a:r>
                <a:rPr lang="en-US" altLang="ko-KR" sz="1200" dirty="0" smtClean="0">
                  <a:latin typeface="Arial" pitchFamily="34" charset="0"/>
                  <a:cs typeface="Arial" pitchFamily="34" charset="0"/>
                </a:rPr>
                <a:t>+NC</a:t>
              </a:r>
            </a:p>
          </p:txBody>
        </p:sp>
        <p:sp>
          <p:nvSpPr>
            <p:cNvPr id="86" name="TextBox 85"/>
            <p:cNvSpPr txBox="1"/>
            <p:nvPr/>
          </p:nvSpPr>
          <p:spPr>
            <a:xfrm rot="2735996">
              <a:off x="8050318" y="4336422"/>
              <a:ext cx="1043999" cy="276999"/>
            </a:xfrm>
            <a:prstGeom prst="rect">
              <a:avLst/>
            </a:prstGeom>
            <a:noFill/>
          </p:spPr>
          <p:txBody>
            <a:bodyPr wrap="square" rtlCol="0">
              <a:spAutoFit/>
            </a:bodyPr>
            <a:lstStyle/>
            <a:p>
              <a:r>
                <a:rPr lang="en-US" altLang="ko-KR" sz="1200" dirty="0" smtClean="0">
                  <a:latin typeface="Arial" pitchFamily="34" charset="0"/>
                  <a:cs typeface="Arial" pitchFamily="34" charset="0"/>
                </a:rPr>
                <a:t>CCl</a:t>
              </a:r>
              <a:r>
                <a:rPr lang="en-US" altLang="ko-KR" sz="1200" baseline="-25000" dirty="0" smtClean="0">
                  <a:latin typeface="Arial" pitchFamily="34" charset="0"/>
                  <a:cs typeface="Arial" pitchFamily="34" charset="0"/>
                </a:rPr>
                <a:t>4</a:t>
              </a:r>
              <a:r>
                <a:rPr lang="en-US" altLang="ko-KR" sz="1200" dirty="0" smtClean="0">
                  <a:latin typeface="Arial" pitchFamily="34" charset="0"/>
                  <a:cs typeface="Arial" pitchFamily="34" charset="0"/>
                </a:rPr>
                <a:t>+TSG-6</a:t>
              </a:r>
            </a:p>
          </p:txBody>
        </p:sp>
      </p:grpSp>
      <p:sp>
        <p:nvSpPr>
          <p:cNvPr id="62" name="제목 2"/>
          <p:cNvSpPr txBox="1">
            <a:spLocks/>
          </p:cNvSpPr>
          <p:nvPr/>
        </p:nvSpPr>
        <p:spPr bwMode="auto">
          <a:xfrm>
            <a:off x="179512" y="260648"/>
            <a:ext cx="8784976" cy="936104"/>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algn="ctr"/>
            <a:r>
              <a:rPr lang="en-US" altLang="ko-KR" sz="2800" b="1" dirty="0" smtClean="0">
                <a:latin typeface="Arial" pitchFamily="34" charset="0"/>
                <a:cs typeface="Arial" pitchFamily="34" charset="0"/>
              </a:rPr>
              <a:t>TSG-6 decreases the inflammation in the damaged liver with CCl</a:t>
            </a:r>
            <a:r>
              <a:rPr lang="en-US" altLang="ko-KR" sz="2800" b="1" baseline="-25000" dirty="0" smtClean="0">
                <a:latin typeface="Arial" pitchFamily="34" charset="0"/>
                <a:cs typeface="Arial" pitchFamily="34" charset="0"/>
              </a:rPr>
              <a:t>4</a:t>
            </a:r>
            <a:r>
              <a:rPr lang="en-US" altLang="ko-KR" sz="2800" b="1" dirty="0" smtClean="0">
                <a:latin typeface="Arial" pitchFamily="34" charset="0"/>
                <a:cs typeface="Arial" pitchFamily="34" charset="0"/>
              </a:rPr>
              <a:t> </a:t>
            </a:r>
            <a:endParaRPr lang="ko-KR" altLang="en-US" sz="2800" b="1" dirty="0">
              <a:solidFill>
                <a:schemeClr val="bg1"/>
              </a:solidFill>
              <a:latin typeface="Arial" pitchFamily="34" charset="0"/>
              <a:ea typeface="HY견고딕" pitchFamily="18" charset="-127"/>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157"/>
          <p:cNvGrpSpPr/>
          <p:nvPr/>
        </p:nvGrpSpPr>
        <p:grpSpPr>
          <a:xfrm>
            <a:off x="251520" y="1737807"/>
            <a:ext cx="1434413" cy="1368152"/>
            <a:chOff x="473273" y="1490680"/>
            <a:chExt cx="1434413" cy="1368152"/>
          </a:xfrm>
        </p:grpSpPr>
        <p:graphicFrame>
          <p:nvGraphicFramePr>
            <p:cNvPr id="174" name="차트 173"/>
            <p:cNvGraphicFramePr/>
            <p:nvPr>
              <p:extLst>
                <p:ext uri="{D42A27DB-BD31-4B8C-83A1-F6EECF244321}">
                  <p14:modId xmlns:p14="http://schemas.microsoft.com/office/powerpoint/2010/main" val="2045722325"/>
                </p:ext>
              </p:extLst>
            </p:nvPr>
          </p:nvGraphicFramePr>
          <p:xfrm>
            <a:off x="719686" y="1772815"/>
            <a:ext cx="1188000" cy="1080000"/>
          </p:xfrm>
          <a:graphic>
            <a:graphicData uri="http://schemas.openxmlformats.org/drawingml/2006/chart">
              <c:chart xmlns:c="http://schemas.openxmlformats.org/drawingml/2006/chart" xmlns:r="http://schemas.openxmlformats.org/officeDocument/2006/relationships" r:id="rId3"/>
            </a:graphicData>
          </a:graphic>
        </p:graphicFrame>
        <p:sp>
          <p:nvSpPr>
            <p:cNvPr id="175" name="TextBox 174"/>
            <p:cNvSpPr txBox="1"/>
            <p:nvPr/>
          </p:nvSpPr>
          <p:spPr>
            <a:xfrm rot="16200000">
              <a:off x="89300" y="2228638"/>
              <a:ext cx="1014167" cy="246221"/>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sp>
          <p:nvSpPr>
            <p:cNvPr id="176" name="TextBox 175"/>
            <p:cNvSpPr txBox="1"/>
            <p:nvPr/>
          </p:nvSpPr>
          <p:spPr>
            <a:xfrm>
              <a:off x="1008264" y="1490680"/>
              <a:ext cx="583814" cy="307777"/>
            </a:xfrm>
            <a:prstGeom prst="rect">
              <a:avLst/>
            </a:prstGeom>
            <a:noFill/>
          </p:spPr>
          <p:txBody>
            <a:bodyPr wrap="none" rtlCol="0">
              <a:spAutoFit/>
            </a:bodyPr>
            <a:lstStyle/>
            <a:p>
              <a:r>
                <a:rPr lang="en-US" altLang="ko-KR" sz="1400" b="1" i="1" dirty="0" err="1" smtClean="0">
                  <a:latin typeface="Arial" pitchFamily="34" charset="0"/>
                  <a:cs typeface="Arial" pitchFamily="34" charset="0"/>
                </a:rPr>
                <a:t>tgf</a:t>
              </a:r>
              <a:r>
                <a:rPr lang="en-US" altLang="ko-KR" sz="1400" b="1" i="1" dirty="0" smtClean="0">
                  <a:latin typeface="Arial" pitchFamily="34" charset="0"/>
                  <a:cs typeface="Arial" pitchFamily="34" charset="0"/>
                </a:rPr>
                <a:t>-</a:t>
              </a:r>
              <a:r>
                <a:rPr lang="el-GR" altLang="ko-KR" sz="1400" b="1" i="1" dirty="0" smtClean="0">
                  <a:latin typeface="Arial" pitchFamily="34" charset="0"/>
                  <a:cs typeface="Arial" pitchFamily="34" charset="0"/>
                </a:rPr>
                <a:t>β</a:t>
              </a:r>
              <a:endParaRPr lang="ko-KR" altLang="en-US" sz="1400" b="1" i="1" dirty="0">
                <a:latin typeface="Arial" pitchFamily="34" charset="0"/>
                <a:cs typeface="Arial" pitchFamily="34" charset="0"/>
              </a:endParaRPr>
            </a:p>
          </p:txBody>
        </p:sp>
        <p:sp>
          <p:nvSpPr>
            <p:cNvPr id="177" name="TextBox 176"/>
            <p:cNvSpPr txBox="1"/>
            <p:nvPr/>
          </p:nvSpPr>
          <p:spPr>
            <a:xfrm>
              <a:off x="1128346" y="1832295"/>
              <a:ext cx="25519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78" name="TextBox 177"/>
            <p:cNvSpPr txBox="1"/>
            <p:nvPr/>
          </p:nvSpPr>
          <p:spPr>
            <a:xfrm>
              <a:off x="1368304" y="1882765"/>
              <a:ext cx="25519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89" name="TextBox 188"/>
            <p:cNvSpPr txBox="1"/>
            <p:nvPr/>
          </p:nvSpPr>
          <p:spPr>
            <a:xfrm>
              <a:off x="1599568" y="2053689"/>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90" name="TextBox 189"/>
            <p:cNvSpPr txBox="1"/>
            <p:nvPr/>
          </p:nvSpPr>
          <p:spPr>
            <a:xfrm>
              <a:off x="1599568" y="1918421"/>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grpSp>
      <p:grpSp>
        <p:nvGrpSpPr>
          <p:cNvPr id="4" name="그룹 158"/>
          <p:cNvGrpSpPr/>
          <p:nvPr/>
        </p:nvGrpSpPr>
        <p:grpSpPr>
          <a:xfrm>
            <a:off x="2051720" y="1737807"/>
            <a:ext cx="1397058" cy="1355530"/>
            <a:chOff x="2562742" y="1503302"/>
            <a:chExt cx="1397058" cy="1355530"/>
          </a:xfrm>
        </p:grpSpPr>
        <p:graphicFrame>
          <p:nvGraphicFramePr>
            <p:cNvPr id="179" name="차트 178"/>
            <p:cNvGraphicFramePr/>
            <p:nvPr>
              <p:extLst>
                <p:ext uri="{D42A27DB-BD31-4B8C-83A1-F6EECF244321}">
                  <p14:modId xmlns:p14="http://schemas.microsoft.com/office/powerpoint/2010/main" val="1047904164"/>
                </p:ext>
              </p:extLst>
            </p:nvPr>
          </p:nvGraphicFramePr>
          <p:xfrm>
            <a:off x="2771800" y="1772816"/>
            <a:ext cx="1188000" cy="1080000"/>
          </p:xfrm>
          <a:graphic>
            <a:graphicData uri="http://schemas.openxmlformats.org/drawingml/2006/chart">
              <c:chart xmlns:c="http://schemas.openxmlformats.org/drawingml/2006/chart" xmlns:r="http://schemas.openxmlformats.org/officeDocument/2006/relationships" r:id="rId4"/>
            </a:graphicData>
          </a:graphic>
        </p:graphicFrame>
        <p:sp>
          <p:nvSpPr>
            <p:cNvPr id="180" name="TextBox 179"/>
            <p:cNvSpPr txBox="1"/>
            <p:nvPr/>
          </p:nvSpPr>
          <p:spPr>
            <a:xfrm rot="16200000">
              <a:off x="2178770" y="2228638"/>
              <a:ext cx="1014166" cy="246221"/>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sp>
          <p:nvSpPr>
            <p:cNvPr id="181" name="TextBox 180"/>
            <p:cNvSpPr txBox="1"/>
            <p:nvPr/>
          </p:nvSpPr>
          <p:spPr>
            <a:xfrm>
              <a:off x="3096496" y="1503302"/>
              <a:ext cx="713657" cy="307777"/>
            </a:xfrm>
            <a:prstGeom prst="rect">
              <a:avLst/>
            </a:prstGeom>
            <a:noFill/>
          </p:spPr>
          <p:txBody>
            <a:bodyPr wrap="none" rtlCol="0">
              <a:spAutoFit/>
            </a:bodyPr>
            <a:lstStyle/>
            <a:p>
              <a:r>
                <a:rPr lang="en-US" altLang="ko-KR" sz="1400" b="1" i="1" dirty="0" smtClean="0">
                  <a:latin typeface="Arial" pitchFamily="34" charset="0"/>
                  <a:cs typeface="Arial" pitchFamily="34" charset="0"/>
                </a:rPr>
                <a:t>α-</a:t>
              </a:r>
              <a:r>
                <a:rPr lang="en-US" altLang="ko-KR" sz="1400" b="1" i="1" dirty="0" err="1" smtClean="0">
                  <a:latin typeface="Arial" pitchFamily="34" charset="0"/>
                  <a:cs typeface="Arial" pitchFamily="34" charset="0"/>
                </a:rPr>
                <a:t>sma</a:t>
              </a:r>
              <a:endParaRPr lang="ko-KR" altLang="en-US" sz="1400" b="1" i="1" dirty="0">
                <a:latin typeface="Arial" pitchFamily="34" charset="0"/>
                <a:cs typeface="Arial" pitchFamily="34" charset="0"/>
              </a:endParaRPr>
            </a:p>
          </p:txBody>
        </p:sp>
        <p:sp>
          <p:nvSpPr>
            <p:cNvPr id="182" name="TextBox 181"/>
            <p:cNvSpPr txBox="1"/>
            <p:nvPr/>
          </p:nvSpPr>
          <p:spPr>
            <a:xfrm>
              <a:off x="3210032" y="1886958"/>
              <a:ext cx="25519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83" name="TextBox 182"/>
            <p:cNvSpPr txBox="1"/>
            <p:nvPr/>
          </p:nvSpPr>
          <p:spPr>
            <a:xfrm>
              <a:off x="3430248" y="2163177"/>
              <a:ext cx="25519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91" name="TextBox 190"/>
            <p:cNvSpPr txBox="1"/>
            <p:nvPr/>
          </p:nvSpPr>
          <p:spPr>
            <a:xfrm>
              <a:off x="3654509" y="2307474"/>
              <a:ext cx="255198" cy="307777"/>
            </a:xfrm>
            <a:prstGeom prst="rect">
              <a:avLst/>
            </a:prstGeom>
            <a:noFill/>
          </p:spPr>
          <p:txBody>
            <a:bodyPr wrap="none" rtlCol="0">
              <a:spAutoFit/>
            </a:bodyPr>
            <a:lstStyle/>
            <a:p>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92" name="TextBox 191"/>
            <p:cNvSpPr txBox="1"/>
            <p:nvPr/>
          </p:nvSpPr>
          <p:spPr>
            <a:xfrm>
              <a:off x="3649700" y="2195957"/>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93" name="TextBox 192"/>
            <p:cNvSpPr txBox="1"/>
            <p:nvPr/>
          </p:nvSpPr>
          <p:spPr>
            <a:xfrm>
              <a:off x="3649700" y="2060689"/>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grpSp>
      <p:grpSp>
        <p:nvGrpSpPr>
          <p:cNvPr id="5" name="그룹 159"/>
          <p:cNvGrpSpPr/>
          <p:nvPr/>
        </p:nvGrpSpPr>
        <p:grpSpPr>
          <a:xfrm>
            <a:off x="3923928" y="1737807"/>
            <a:ext cx="1456981" cy="1335786"/>
            <a:chOff x="4464609" y="1523047"/>
            <a:chExt cx="1456981" cy="1335786"/>
          </a:xfrm>
        </p:grpSpPr>
        <p:graphicFrame>
          <p:nvGraphicFramePr>
            <p:cNvPr id="184" name="차트 183"/>
            <p:cNvGraphicFramePr/>
            <p:nvPr>
              <p:extLst>
                <p:ext uri="{D42A27DB-BD31-4B8C-83A1-F6EECF244321}">
                  <p14:modId xmlns:p14="http://schemas.microsoft.com/office/powerpoint/2010/main" val="3171999651"/>
                </p:ext>
              </p:extLst>
            </p:nvPr>
          </p:nvGraphicFramePr>
          <p:xfrm>
            <a:off x="4680672" y="1772815"/>
            <a:ext cx="1188000" cy="1080000"/>
          </p:xfrm>
          <a:graphic>
            <a:graphicData uri="http://schemas.openxmlformats.org/drawingml/2006/chart">
              <c:chart xmlns:c="http://schemas.openxmlformats.org/drawingml/2006/chart" xmlns:r="http://schemas.openxmlformats.org/officeDocument/2006/relationships" r:id="rId5"/>
            </a:graphicData>
          </a:graphic>
        </p:graphicFrame>
        <p:sp>
          <p:nvSpPr>
            <p:cNvPr id="185" name="TextBox 184"/>
            <p:cNvSpPr txBox="1"/>
            <p:nvPr/>
          </p:nvSpPr>
          <p:spPr>
            <a:xfrm rot="16200000">
              <a:off x="4080636" y="2228639"/>
              <a:ext cx="1014167" cy="246221"/>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sp>
          <p:nvSpPr>
            <p:cNvPr id="186" name="TextBox 185"/>
            <p:cNvSpPr txBox="1"/>
            <p:nvPr/>
          </p:nvSpPr>
          <p:spPr>
            <a:xfrm>
              <a:off x="4752680" y="1523047"/>
              <a:ext cx="1168910" cy="307777"/>
            </a:xfrm>
            <a:prstGeom prst="rect">
              <a:avLst/>
            </a:prstGeom>
            <a:noFill/>
          </p:spPr>
          <p:txBody>
            <a:bodyPr wrap="none" rtlCol="0">
              <a:spAutoFit/>
            </a:bodyPr>
            <a:lstStyle/>
            <a:p>
              <a:r>
                <a:rPr lang="en-US" altLang="ko-KR" sz="1400" b="1" i="1" dirty="0" smtClean="0">
                  <a:latin typeface="Arial" pitchFamily="34" charset="0"/>
                  <a:cs typeface="Arial" pitchFamily="34" charset="0"/>
                </a:rPr>
                <a:t>collagen </a:t>
              </a:r>
              <a:r>
                <a:rPr lang="el-GR" altLang="ko-KR" sz="1400" b="1" i="1" dirty="0" smtClean="0">
                  <a:latin typeface="Arial" pitchFamily="34" charset="0"/>
                  <a:cs typeface="Arial" pitchFamily="34" charset="0"/>
                </a:rPr>
                <a:t>α</a:t>
              </a:r>
              <a:r>
                <a:rPr lang="en-US" altLang="ko-KR" sz="1400" b="1" i="1" dirty="0" smtClean="0">
                  <a:latin typeface="Arial" pitchFamily="34" charset="0"/>
                  <a:cs typeface="Arial" pitchFamily="34" charset="0"/>
                </a:rPr>
                <a:t>1</a:t>
              </a:r>
              <a:endParaRPr lang="ko-KR" altLang="en-US" sz="1400" b="1" i="1" dirty="0">
                <a:latin typeface="Arial" pitchFamily="34" charset="0"/>
                <a:cs typeface="Arial" pitchFamily="34" charset="0"/>
              </a:endParaRPr>
            </a:p>
          </p:txBody>
        </p:sp>
        <p:sp>
          <p:nvSpPr>
            <p:cNvPr id="187" name="TextBox 186"/>
            <p:cNvSpPr txBox="1"/>
            <p:nvPr/>
          </p:nvSpPr>
          <p:spPr>
            <a:xfrm>
              <a:off x="5089860" y="1851598"/>
              <a:ext cx="25519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88" name="TextBox 187"/>
            <p:cNvSpPr txBox="1"/>
            <p:nvPr/>
          </p:nvSpPr>
          <p:spPr>
            <a:xfrm>
              <a:off x="5328744" y="2060689"/>
              <a:ext cx="25519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94" name="TextBox 193"/>
            <p:cNvSpPr txBox="1"/>
            <p:nvPr/>
          </p:nvSpPr>
          <p:spPr>
            <a:xfrm>
              <a:off x="5564817" y="2287979"/>
              <a:ext cx="255198" cy="307777"/>
            </a:xfrm>
            <a:prstGeom prst="rect">
              <a:avLst/>
            </a:prstGeom>
            <a:noFill/>
          </p:spPr>
          <p:txBody>
            <a:bodyPr wrap="none" rtlCol="0">
              <a:spAutoFit/>
            </a:bodyPr>
            <a:lstStyle/>
            <a:p>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95" name="TextBox 194"/>
            <p:cNvSpPr txBox="1"/>
            <p:nvPr/>
          </p:nvSpPr>
          <p:spPr>
            <a:xfrm>
              <a:off x="5560008" y="2188336"/>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96" name="TextBox 195"/>
            <p:cNvSpPr txBox="1"/>
            <p:nvPr/>
          </p:nvSpPr>
          <p:spPr>
            <a:xfrm>
              <a:off x="5560008" y="2053069"/>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grpSp>
      <p:grpSp>
        <p:nvGrpSpPr>
          <p:cNvPr id="158" name="그룹 157"/>
          <p:cNvGrpSpPr/>
          <p:nvPr/>
        </p:nvGrpSpPr>
        <p:grpSpPr>
          <a:xfrm>
            <a:off x="6340831" y="1473963"/>
            <a:ext cx="2266832" cy="1642462"/>
            <a:chOff x="6231399" y="1157660"/>
            <a:chExt cx="2266832" cy="1642462"/>
          </a:xfrm>
        </p:grpSpPr>
        <p:sp>
          <p:nvSpPr>
            <p:cNvPr id="119" name="TextBox 118"/>
            <p:cNvSpPr txBox="1"/>
            <p:nvPr/>
          </p:nvSpPr>
          <p:spPr>
            <a:xfrm rot="18720000">
              <a:off x="7303240" y="1682191"/>
              <a:ext cx="455574" cy="246221"/>
            </a:xfrm>
            <a:prstGeom prst="rect">
              <a:avLst/>
            </a:prstGeom>
            <a:noFill/>
          </p:spPr>
          <p:txBody>
            <a:bodyPr wrap="none" rtlCol="0">
              <a:spAutoFit/>
            </a:bodyPr>
            <a:lstStyle/>
            <a:p>
              <a:r>
                <a:rPr lang="en-US" altLang="ko-KR" sz="1000" b="1" dirty="0" smtClean="0">
                  <a:latin typeface="Arial" pitchFamily="34" charset="0"/>
                  <a:cs typeface="Arial" pitchFamily="34" charset="0"/>
                </a:rPr>
                <a:t>CCl</a:t>
              </a:r>
              <a:r>
                <a:rPr lang="en-US" altLang="ko-KR" sz="700" b="1" dirty="0" smtClean="0">
                  <a:latin typeface="Arial" pitchFamily="34" charset="0"/>
                  <a:cs typeface="Arial" pitchFamily="34" charset="0"/>
                </a:rPr>
                <a:t>4</a:t>
              </a:r>
              <a:endParaRPr lang="ko-KR" altLang="en-US" sz="1000" b="1" dirty="0">
                <a:latin typeface="Arial" pitchFamily="34" charset="0"/>
                <a:cs typeface="Arial" pitchFamily="34" charset="0"/>
              </a:endParaRPr>
            </a:p>
          </p:txBody>
        </p:sp>
        <p:sp>
          <p:nvSpPr>
            <p:cNvPr id="120" name="TextBox 119"/>
            <p:cNvSpPr txBox="1"/>
            <p:nvPr/>
          </p:nvSpPr>
          <p:spPr>
            <a:xfrm rot="18720000">
              <a:off x="7582698" y="1591393"/>
              <a:ext cx="713738" cy="246221"/>
            </a:xfrm>
            <a:prstGeom prst="rect">
              <a:avLst/>
            </a:prstGeom>
            <a:noFill/>
          </p:spPr>
          <p:txBody>
            <a:bodyPr wrap="square" rtlCol="0">
              <a:spAutoFit/>
            </a:bodyPr>
            <a:lstStyle/>
            <a:p>
              <a:r>
                <a:rPr lang="en-US" altLang="ko-KR" sz="1000" b="1" dirty="0" smtClean="0">
                  <a:latin typeface="Arial" pitchFamily="34" charset="0"/>
                  <a:cs typeface="Arial" pitchFamily="34" charset="0"/>
                </a:rPr>
                <a:t>CCl</a:t>
              </a:r>
              <a:r>
                <a:rPr lang="en-US" altLang="ko-KR" sz="700" b="1" dirty="0" smtClean="0">
                  <a:latin typeface="Arial" pitchFamily="34" charset="0"/>
                  <a:cs typeface="Arial" pitchFamily="34" charset="0"/>
                </a:rPr>
                <a:t>4</a:t>
              </a:r>
              <a:r>
                <a:rPr lang="en-US" altLang="ko-KR" sz="1000" b="1" dirty="0" smtClean="0">
                  <a:latin typeface="Arial" pitchFamily="34" charset="0"/>
                  <a:cs typeface="Arial" pitchFamily="34" charset="0"/>
                </a:rPr>
                <a:t>+NC</a:t>
              </a:r>
              <a:endParaRPr lang="ko-KR" altLang="en-US" sz="1000" b="1" dirty="0">
                <a:latin typeface="Arial" pitchFamily="34" charset="0"/>
                <a:cs typeface="Arial" pitchFamily="34" charset="0"/>
              </a:endParaRPr>
            </a:p>
          </p:txBody>
        </p:sp>
        <p:sp>
          <p:nvSpPr>
            <p:cNvPr id="121" name="TextBox 120"/>
            <p:cNvSpPr txBox="1"/>
            <p:nvPr/>
          </p:nvSpPr>
          <p:spPr>
            <a:xfrm rot="18720000">
              <a:off x="7902211" y="1507459"/>
              <a:ext cx="945819" cy="246221"/>
            </a:xfrm>
            <a:prstGeom prst="rect">
              <a:avLst/>
            </a:prstGeom>
            <a:noFill/>
          </p:spPr>
          <p:txBody>
            <a:bodyPr wrap="square" rtlCol="0">
              <a:spAutoFit/>
            </a:bodyPr>
            <a:lstStyle/>
            <a:p>
              <a:r>
                <a:rPr lang="en-US" altLang="ko-KR" sz="1000" b="1" dirty="0" smtClean="0">
                  <a:latin typeface="Arial" pitchFamily="34" charset="0"/>
                  <a:cs typeface="Arial" pitchFamily="34" charset="0"/>
                </a:rPr>
                <a:t>CCl</a:t>
              </a:r>
              <a:r>
                <a:rPr lang="en-US" altLang="ko-KR" sz="700" b="1" dirty="0" smtClean="0">
                  <a:latin typeface="Arial" pitchFamily="34" charset="0"/>
                  <a:cs typeface="Arial" pitchFamily="34" charset="0"/>
                </a:rPr>
                <a:t>4</a:t>
              </a:r>
              <a:r>
                <a:rPr lang="en-US" altLang="ko-KR" sz="1000" b="1" dirty="0" smtClean="0">
                  <a:latin typeface="Arial" pitchFamily="34" charset="0"/>
                  <a:cs typeface="Arial" pitchFamily="34" charset="0"/>
                </a:rPr>
                <a:t>+TSG-6</a:t>
              </a:r>
              <a:endParaRPr lang="ko-KR" altLang="en-US" sz="1000" b="1" dirty="0">
                <a:latin typeface="Arial" pitchFamily="34" charset="0"/>
                <a:cs typeface="Arial" pitchFamily="34" charset="0"/>
              </a:endParaRPr>
            </a:p>
          </p:txBody>
        </p:sp>
        <p:sp>
          <p:nvSpPr>
            <p:cNvPr id="122" name="TextBox 121"/>
            <p:cNvSpPr txBox="1"/>
            <p:nvPr/>
          </p:nvSpPr>
          <p:spPr>
            <a:xfrm rot="18720000">
              <a:off x="6882999" y="1658396"/>
              <a:ext cx="527709" cy="246221"/>
            </a:xfrm>
            <a:prstGeom prst="rect">
              <a:avLst/>
            </a:prstGeom>
            <a:noFill/>
          </p:spPr>
          <p:txBody>
            <a:bodyPr wrap="none" rtlCol="0">
              <a:spAutoFit/>
            </a:bodyPr>
            <a:lstStyle/>
            <a:p>
              <a:r>
                <a:rPr lang="en-US" altLang="ko-KR" sz="1000" b="1" dirty="0" smtClean="0">
                  <a:latin typeface="Arial" pitchFamily="34" charset="0"/>
                  <a:cs typeface="Arial" pitchFamily="34" charset="0"/>
                </a:rPr>
                <a:t>CTRL</a:t>
              </a:r>
              <a:endParaRPr lang="ko-KR" altLang="en-US" sz="1000" b="1" dirty="0">
                <a:latin typeface="Arial" pitchFamily="34" charset="0"/>
                <a:cs typeface="Arial" pitchFamily="34" charset="0"/>
              </a:endParaRPr>
            </a:p>
          </p:txBody>
        </p:sp>
        <p:grpSp>
          <p:nvGrpSpPr>
            <p:cNvPr id="153" name="그룹 152"/>
            <p:cNvGrpSpPr/>
            <p:nvPr/>
          </p:nvGrpSpPr>
          <p:grpSpPr>
            <a:xfrm>
              <a:off x="6231399" y="2237780"/>
              <a:ext cx="2152766" cy="276999"/>
              <a:chOff x="5940152" y="2286933"/>
              <a:chExt cx="2152766" cy="276999"/>
            </a:xfrm>
          </p:grpSpPr>
          <p:sp>
            <p:nvSpPr>
              <p:cNvPr id="108" name="TextBox 107"/>
              <p:cNvSpPr txBox="1"/>
              <p:nvPr/>
            </p:nvSpPr>
            <p:spPr>
              <a:xfrm>
                <a:off x="5940152" y="2286933"/>
                <a:ext cx="636713" cy="276999"/>
              </a:xfrm>
              <a:prstGeom prst="rect">
                <a:avLst/>
              </a:prstGeom>
              <a:noFill/>
            </p:spPr>
            <p:txBody>
              <a:bodyPr wrap="none" rtlCol="0">
                <a:spAutoFit/>
              </a:bodyPr>
              <a:lstStyle/>
              <a:p>
                <a:r>
                  <a:rPr lang="en-US" altLang="ko-KR" sz="1200" b="1" dirty="0" smtClean="0">
                    <a:latin typeface="Arial" pitchFamily="34" charset="0"/>
                    <a:cs typeface="Arial" pitchFamily="34" charset="0"/>
                  </a:rPr>
                  <a:t>α-</a:t>
                </a:r>
                <a:r>
                  <a:rPr lang="en-US" altLang="ko-KR" sz="1200" b="1" dirty="0" err="1" smtClean="0">
                    <a:latin typeface="Arial" pitchFamily="34" charset="0"/>
                    <a:cs typeface="Arial" pitchFamily="34" charset="0"/>
                  </a:rPr>
                  <a:t>sma</a:t>
                </a:r>
                <a:endParaRPr lang="ko-KR" altLang="en-US" sz="1200" b="1" dirty="0">
                  <a:latin typeface="Arial" pitchFamily="34" charset="0"/>
                  <a:cs typeface="Arial" pitchFamily="34" charset="0"/>
                </a:endParaRPr>
              </a:p>
            </p:txBody>
          </p:sp>
          <p:pic>
            <p:nvPicPr>
              <p:cNvPr id="154" name="그림 153" descr="asma.jpg"/>
              <p:cNvPicPr>
                <a:picLocks/>
              </p:cNvPicPr>
              <p:nvPr/>
            </p:nvPicPr>
            <p:blipFill>
              <a:blip r:embed="rId6" cstate="print"/>
              <a:srcRect l="16715" t="35736" r="61299" b="55042"/>
              <a:stretch>
                <a:fillRect/>
              </a:stretch>
            </p:blipFill>
            <p:spPr>
              <a:xfrm flipH="1">
                <a:off x="6624701" y="2322509"/>
                <a:ext cx="1468217" cy="214495"/>
              </a:xfrm>
              <a:prstGeom prst="rect">
                <a:avLst/>
              </a:prstGeom>
              <a:ln>
                <a:solidFill>
                  <a:schemeClr val="tx1"/>
                </a:solidFill>
              </a:ln>
            </p:spPr>
          </p:pic>
        </p:grpSp>
        <p:grpSp>
          <p:nvGrpSpPr>
            <p:cNvPr id="157" name="그룹 156"/>
            <p:cNvGrpSpPr/>
            <p:nvPr/>
          </p:nvGrpSpPr>
          <p:grpSpPr>
            <a:xfrm>
              <a:off x="6269499" y="1949748"/>
              <a:ext cx="2114667" cy="276999"/>
              <a:chOff x="5978252" y="2060848"/>
              <a:chExt cx="2114667" cy="276999"/>
            </a:xfrm>
          </p:grpSpPr>
          <p:sp>
            <p:nvSpPr>
              <p:cNvPr id="112" name="TextBox 111"/>
              <p:cNvSpPr txBox="1"/>
              <p:nvPr/>
            </p:nvSpPr>
            <p:spPr>
              <a:xfrm>
                <a:off x="5978252" y="2060848"/>
                <a:ext cx="639919" cy="276999"/>
              </a:xfrm>
              <a:prstGeom prst="rect">
                <a:avLst/>
              </a:prstGeom>
              <a:noFill/>
            </p:spPr>
            <p:txBody>
              <a:bodyPr wrap="none" rtlCol="0">
                <a:spAutoFit/>
              </a:bodyPr>
              <a:lstStyle/>
              <a:p>
                <a:r>
                  <a:rPr lang="en-US" altLang="ko-KR" sz="1200" b="1" dirty="0" smtClean="0">
                    <a:latin typeface="Arial" pitchFamily="34" charset="0"/>
                    <a:cs typeface="Arial" pitchFamily="34" charset="0"/>
                  </a:rPr>
                  <a:t>TGF-</a:t>
                </a:r>
                <a:r>
                  <a:rPr lang="el-GR" altLang="ko-KR" sz="1200" b="1" dirty="0" smtClean="0">
                    <a:latin typeface="Arial" pitchFamily="34" charset="0"/>
                    <a:cs typeface="Arial" pitchFamily="34" charset="0"/>
                  </a:rPr>
                  <a:t>β</a:t>
                </a:r>
                <a:endParaRPr lang="ko-KR" altLang="en-US" sz="1200" b="1" dirty="0">
                  <a:latin typeface="Arial" pitchFamily="34" charset="0"/>
                  <a:cs typeface="Arial" pitchFamily="34" charset="0"/>
                </a:endParaRPr>
              </a:p>
            </p:txBody>
          </p:sp>
          <p:pic>
            <p:nvPicPr>
              <p:cNvPr id="155" name="그림 154" descr="tgf.jpg"/>
              <p:cNvPicPr>
                <a:picLocks/>
              </p:cNvPicPr>
              <p:nvPr/>
            </p:nvPicPr>
            <p:blipFill>
              <a:blip r:embed="rId7" cstate="print"/>
              <a:srcRect l="56951" t="55723" r="22090" b="39247"/>
              <a:stretch>
                <a:fillRect/>
              </a:stretch>
            </p:blipFill>
            <p:spPr>
              <a:xfrm>
                <a:off x="6624702" y="2070246"/>
                <a:ext cx="1468217" cy="257394"/>
              </a:xfrm>
              <a:prstGeom prst="rect">
                <a:avLst/>
              </a:prstGeom>
              <a:ln>
                <a:solidFill>
                  <a:schemeClr val="tx1"/>
                </a:solidFill>
              </a:ln>
            </p:spPr>
          </p:pic>
        </p:grpSp>
        <p:grpSp>
          <p:nvGrpSpPr>
            <p:cNvPr id="152" name="그룹 151"/>
            <p:cNvGrpSpPr/>
            <p:nvPr/>
          </p:nvGrpSpPr>
          <p:grpSpPr>
            <a:xfrm>
              <a:off x="6231399" y="2538512"/>
              <a:ext cx="2152931" cy="261610"/>
              <a:chOff x="5940152" y="2636912"/>
              <a:chExt cx="2152931" cy="261610"/>
            </a:xfrm>
          </p:grpSpPr>
          <p:sp>
            <p:nvSpPr>
              <p:cNvPr id="116" name="TextBox 115"/>
              <p:cNvSpPr txBox="1"/>
              <p:nvPr/>
            </p:nvSpPr>
            <p:spPr>
              <a:xfrm>
                <a:off x="5940152" y="2636912"/>
                <a:ext cx="696024" cy="261610"/>
              </a:xfrm>
              <a:prstGeom prst="rect">
                <a:avLst/>
              </a:prstGeom>
              <a:noFill/>
            </p:spPr>
            <p:txBody>
              <a:bodyPr wrap="none" rtlCol="0">
                <a:spAutoFit/>
              </a:bodyPr>
              <a:lstStyle/>
              <a:p>
                <a:r>
                  <a:rPr lang="en-US" altLang="ko-KR" sz="1100" b="1" dirty="0" smtClean="0">
                    <a:latin typeface="Arial" pitchFamily="34" charset="0"/>
                    <a:cs typeface="Arial" pitchFamily="34" charset="0"/>
                  </a:rPr>
                  <a:t>GAPDH</a:t>
                </a:r>
                <a:endParaRPr lang="ko-KR" altLang="en-US" sz="1200" b="1" dirty="0">
                  <a:latin typeface="Arial" pitchFamily="34" charset="0"/>
                  <a:cs typeface="Arial" pitchFamily="34" charset="0"/>
                </a:endParaRPr>
              </a:p>
            </p:txBody>
          </p:sp>
          <p:pic>
            <p:nvPicPr>
              <p:cNvPr id="156" name="그림 155" descr="gapdh.jpg"/>
              <p:cNvPicPr>
                <a:picLocks/>
              </p:cNvPicPr>
              <p:nvPr/>
            </p:nvPicPr>
            <p:blipFill>
              <a:blip r:embed="rId8" cstate="print"/>
              <a:srcRect l="15760" t="46393" r="62568" b="45977"/>
              <a:stretch>
                <a:fillRect/>
              </a:stretch>
            </p:blipFill>
            <p:spPr>
              <a:xfrm>
                <a:off x="6624702" y="2643165"/>
                <a:ext cx="1468381" cy="214495"/>
              </a:xfrm>
              <a:prstGeom prst="rect">
                <a:avLst/>
              </a:prstGeom>
              <a:ln>
                <a:solidFill>
                  <a:schemeClr val="tx1"/>
                </a:solidFill>
              </a:ln>
            </p:spPr>
          </p:pic>
        </p:grpSp>
      </p:grpSp>
      <p:sp>
        <p:nvSpPr>
          <p:cNvPr id="161" name="TextBox 160"/>
          <p:cNvSpPr txBox="1"/>
          <p:nvPr/>
        </p:nvSpPr>
        <p:spPr>
          <a:xfrm>
            <a:off x="179512" y="1124744"/>
            <a:ext cx="3801041" cy="400110"/>
          </a:xfrm>
          <a:prstGeom prst="rect">
            <a:avLst/>
          </a:prstGeom>
          <a:noFill/>
        </p:spPr>
        <p:txBody>
          <a:bodyPr wrap="none" rtlCol="0">
            <a:spAutoFit/>
          </a:bodyPr>
          <a:lstStyle/>
          <a:p>
            <a:r>
              <a:rPr lang="en-US" altLang="ko-KR" sz="2000" b="1" u="sng" dirty="0" smtClean="0">
                <a:latin typeface="Arial" panose="020B0604020202020204" pitchFamily="34" charset="0"/>
                <a:cs typeface="Arial" panose="020B0604020202020204" pitchFamily="34" charset="0"/>
              </a:rPr>
              <a:t>Expression of Fibrotic Marker</a:t>
            </a:r>
            <a:endParaRPr lang="ko-KR" altLang="en-US" sz="2000" b="1" u="sng" dirty="0">
              <a:latin typeface="Arial" panose="020B0604020202020204" pitchFamily="34" charset="0"/>
              <a:cs typeface="Arial" panose="020B0604020202020204" pitchFamily="34" charset="0"/>
            </a:endParaRPr>
          </a:p>
        </p:txBody>
      </p:sp>
      <p:grpSp>
        <p:nvGrpSpPr>
          <p:cNvPr id="7" name="그룹 223"/>
          <p:cNvGrpSpPr/>
          <p:nvPr/>
        </p:nvGrpSpPr>
        <p:grpSpPr>
          <a:xfrm>
            <a:off x="4318985" y="3823309"/>
            <a:ext cx="4408017" cy="2899668"/>
            <a:chOff x="4274289" y="1633749"/>
            <a:chExt cx="4888476" cy="3379427"/>
          </a:xfrm>
        </p:grpSpPr>
        <p:grpSp>
          <p:nvGrpSpPr>
            <p:cNvPr id="8" name="그룹 218"/>
            <p:cNvGrpSpPr/>
            <p:nvPr/>
          </p:nvGrpSpPr>
          <p:grpSpPr>
            <a:xfrm>
              <a:off x="4277364" y="1633749"/>
              <a:ext cx="2485726" cy="1656000"/>
              <a:chOff x="1033981" y="3356992"/>
              <a:chExt cx="2485726" cy="1656000"/>
            </a:xfrm>
          </p:grpSpPr>
          <p:pic>
            <p:nvPicPr>
              <p:cNvPr id="162" name="Picture 1"/>
              <p:cNvPicPr>
                <a:picLocks noChangeAspect="1" noChangeArrowheads="1"/>
              </p:cNvPicPr>
              <p:nvPr/>
            </p:nvPicPr>
            <p:blipFill>
              <a:blip r:embed="rId9" cstate="print"/>
              <a:srcRect/>
              <a:stretch>
                <a:fillRect/>
              </a:stretch>
            </p:blipFill>
            <p:spPr bwMode="auto">
              <a:xfrm>
                <a:off x="1043664" y="3356992"/>
                <a:ext cx="2350472" cy="1656000"/>
              </a:xfrm>
              <a:prstGeom prst="rect">
                <a:avLst/>
              </a:prstGeom>
              <a:noFill/>
              <a:ln w="9525">
                <a:noFill/>
                <a:miter lim="800000"/>
                <a:headEnd/>
                <a:tailEnd/>
              </a:ln>
            </p:spPr>
          </p:pic>
          <p:sp>
            <p:nvSpPr>
              <p:cNvPr id="199" name="TextBox 198"/>
              <p:cNvSpPr txBox="1"/>
              <p:nvPr/>
            </p:nvSpPr>
            <p:spPr>
              <a:xfrm>
                <a:off x="1033981" y="3356992"/>
                <a:ext cx="638782" cy="252000"/>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CTRL</a:t>
                </a:r>
                <a:endParaRPr lang="ko-KR" altLang="en-US" sz="1100" b="1" dirty="0">
                  <a:latin typeface="Arial" pitchFamily="34" charset="0"/>
                  <a:cs typeface="Arial" pitchFamily="34" charset="0"/>
                </a:endParaRPr>
              </a:p>
            </p:txBody>
          </p:sp>
          <p:grpSp>
            <p:nvGrpSpPr>
              <p:cNvPr id="9" name="그룹 26"/>
              <p:cNvGrpSpPr/>
              <p:nvPr/>
            </p:nvGrpSpPr>
            <p:grpSpPr>
              <a:xfrm>
                <a:off x="2997447" y="4803510"/>
                <a:ext cx="522260" cy="104662"/>
                <a:chOff x="4240627" y="2950855"/>
                <a:chExt cx="496312" cy="198869"/>
              </a:xfrm>
            </p:grpSpPr>
            <p:cxnSp>
              <p:nvCxnSpPr>
                <p:cNvPr id="204" name="직선 연결선 203"/>
                <p:cNvCxnSpPr/>
                <p:nvPr/>
              </p:nvCxnSpPr>
              <p:spPr>
                <a:xfrm>
                  <a:off x="4357589" y="2987814"/>
                  <a:ext cx="20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직선 연결선 204"/>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06" name="TextBox 205"/>
                <p:cNvSpPr txBox="1"/>
                <p:nvPr/>
              </p:nvSpPr>
              <p:spPr>
                <a:xfrm>
                  <a:off x="4240627" y="2950855"/>
                  <a:ext cx="496312" cy="198869"/>
                </a:xfrm>
                <a:prstGeom prst="rect">
                  <a:avLst/>
                </a:prstGeom>
                <a:noFill/>
              </p:spPr>
              <p:txBody>
                <a:bodyPr wrap="square" rtlCol="0">
                  <a:spAutoFit/>
                </a:bodyPr>
                <a:lstStyle/>
                <a:p>
                  <a:pPr algn="ctr"/>
                  <a:r>
                    <a:rPr lang="en-US" altLang="ko-KR" sz="800" dirty="0" smtClean="0">
                      <a:latin typeface="Arial Unicode MS" pitchFamily="50" charset="-127"/>
                      <a:ea typeface="Arial Unicode MS" pitchFamily="50" charset="-127"/>
                      <a:cs typeface="Arial Unicode MS" pitchFamily="50" charset="-127"/>
                    </a:rPr>
                    <a:t>20</a:t>
                  </a:r>
                  <a:r>
                    <a:rPr lang="el-GR" altLang="ko-KR" sz="800" dirty="0" smtClean="0">
                      <a:latin typeface="Arial Unicode MS" pitchFamily="50" charset="-127"/>
                      <a:ea typeface="Arial Unicode MS" pitchFamily="50" charset="-127"/>
                      <a:cs typeface="Arial Unicode MS" pitchFamily="50" charset="-127"/>
                    </a:rPr>
                    <a:t>μ</a:t>
                  </a:r>
                  <a:r>
                    <a:rPr lang="en-US" altLang="ko-KR" sz="800" dirty="0" smtClean="0">
                      <a:latin typeface="Arial Unicode MS" pitchFamily="50" charset="-127"/>
                      <a:ea typeface="Arial Unicode MS" pitchFamily="50" charset="-127"/>
                      <a:cs typeface="Arial Unicode MS" pitchFamily="50" charset="-127"/>
                    </a:rPr>
                    <a:t>m</a:t>
                  </a:r>
                  <a:endParaRPr lang="ko-KR" altLang="en-US" sz="800" dirty="0">
                    <a:latin typeface="Arial Unicode MS" pitchFamily="50" charset="-127"/>
                    <a:ea typeface="Arial Unicode MS" pitchFamily="50" charset="-127"/>
                    <a:cs typeface="Arial Unicode MS" pitchFamily="50" charset="-127"/>
                  </a:endParaRPr>
                </a:p>
              </p:txBody>
            </p:sp>
          </p:grpSp>
        </p:grpSp>
        <p:grpSp>
          <p:nvGrpSpPr>
            <p:cNvPr id="10" name="그룹 219"/>
            <p:cNvGrpSpPr/>
            <p:nvPr/>
          </p:nvGrpSpPr>
          <p:grpSpPr>
            <a:xfrm>
              <a:off x="6684463" y="1633749"/>
              <a:ext cx="2478301" cy="1656000"/>
              <a:chOff x="3993734" y="3356992"/>
              <a:chExt cx="2478301" cy="1656000"/>
            </a:xfrm>
          </p:grpSpPr>
          <p:pic>
            <p:nvPicPr>
              <p:cNvPr id="197" name="Picture 8"/>
              <p:cNvPicPr>
                <a:picLocks noChangeAspect="1" noChangeArrowheads="1"/>
              </p:cNvPicPr>
              <p:nvPr/>
            </p:nvPicPr>
            <p:blipFill>
              <a:blip r:embed="rId10" cstate="print"/>
              <a:srcRect/>
              <a:stretch>
                <a:fillRect/>
              </a:stretch>
            </p:blipFill>
            <p:spPr bwMode="auto">
              <a:xfrm>
                <a:off x="4012373" y="3356992"/>
                <a:ext cx="2350472" cy="1656000"/>
              </a:xfrm>
              <a:prstGeom prst="rect">
                <a:avLst/>
              </a:prstGeom>
              <a:noFill/>
              <a:ln w="9525">
                <a:noFill/>
                <a:miter lim="800000"/>
                <a:headEnd/>
                <a:tailEnd/>
              </a:ln>
            </p:spPr>
          </p:pic>
          <p:sp>
            <p:nvSpPr>
              <p:cNvPr id="200" name="TextBox 199"/>
              <p:cNvSpPr txBox="1"/>
              <p:nvPr/>
            </p:nvSpPr>
            <p:spPr>
              <a:xfrm>
                <a:off x="3993734" y="3356993"/>
                <a:ext cx="558934" cy="252000"/>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CCl</a:t>
                </a:r>
                <a:r>
                  <a:rPr lang="en-US" altLang="ko-KR" sz="1100" b="1" baseline="-25000" dirty="0" smtClean="0">
                    <a:latin typeface="Arial" pitchFamily="34" charset="0"/>
                    <a:cs typeface="Arial" pitchFamily="34" charset="0"/>
                  </a:rPr>
                  <a:t>4</a:t>
                </a:r>
                <a:endParaRPr lang="ko-KR" altLang="en-US" sz="1100" b="1" baseline="-25000" dirty="0">
                  <a:latin typeface="Arial" pitchFamily="34" charset="0"/>
                  <a:cs typeface="Arial" pitchFamily="34" charset="0"/>
                </a:endParaRPr>
              </a:p>
            </p:txBody>
          </p:sp>
          <p:grpSp>
            <p:nvGrpSpPr>
              <p:cNvPr id="11" name="그룹 26"/>
              <p:cNvGrpSpPr/>
              <p:nvPr/>
            </p:nvGrpSpPr>
            <p:grpSpPr>
              <a:xfrm>
                <a:off x="5949775" y="4797152"/>
                <a:ext cx="522260" cy="104662"/>
                <a:chOff x="4240627" y="2950857"/>
                <a:chExt cx="496312" cy="198869"/>
              </a:xfrm>
            </p:grpSpPr>
            <p:cxnSp>
              <p:nvCxnSpPr>
                <p:cNvPr id="208" name="직선 연결선 207"/>
                <p:cNvCxnSpPr/>
                <p:nvPr/>
              </p:nvCxnSpPr>
              <p:spPr>
                <a:xfrm>
                  <a:off x="4357589" y="2987814"/>
                  <a:ext cx="20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직선 연결선 208"/>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a:off x="4240627" y="2950857"/>
                  <a:ext cx="496312" cy="198869"/>
                </a:xfrm>
                <a:prstGeom prst="rect">
                  <a:avLst/>
                </a:prstGeom>
                <a:noFill/>
              </p:spPr>
              <p:txBody>
                <a:bodyPr wrap="square" rtlCol="0">
                  <a:spAutoFit/>
                </a:bodyPr>
                <a:lstStyle/>
                <a:p>
                  <a:pPr algn="ctr"/>
                  <a:r>
                    <a:rPr lang="en-US" altLang="ko-KR" sz="800" dirty="0" smtClean="0">
                      <a:latin typeface="Arial Unicode MS" pitchFamily="50" charset="-127"/>
                      <a:ea typeface="Arial Unicode MS" pitchFamily="50" charset="-127"/>
                      <a:cs typeface="Arial Unicode MS" pitchFamily="50" charset="-127"/>
                    </a:rPr>
                    <a:t>20</a:t>
                  </a:r>
                  <a:r>
                    <a:rPr lang="el-GR" altLang="ko-KR" sz="800" dirty="0" smtClean="0">
                      <a:latin typeface="Arial Unicode MS" pitchFamily="50" charset="-127"/>
                      <a:ea typeface="Arial Unicode MS" pitchFamily="50" charset="-127"/>
                      <a:cs typeface="Arial Unicode MS" pitchFamily="50" charset="-127"/>
                    </a:rPr>
                    <a:t>μ</a:t>
                  </a:r>
                  <a:r>
                    <a:rPr lang="en-US" altLang="ko-KR" sz="800" dirty="0" smtClean="0">
                      <a:latin typeface="Arial Unicode MS" pitchFamily="50" charset="-127"/>
                      <a:ea typeface="Arial Unicode MS" pitchFamily="50" charset="-127"/>
                      <a:cs typeface="Arial Unicode MS" pitchFamily="50" charset="-127"/>
                    </a:rPr>
                    <a:t>m</a:t>
                  </a:r>
                  <a:endParaRPr lang="ko-KR" altLang="en-US" sz="800" dirty="0">
                    <a:latin typeface="Arial Unicode MS" pitchFamily="50" charset="-127"/>
                    <a:ea typeface="Arial Unicode MS" pitchFamily="50" charset="-127"/>
                    <a:cs typeface="Arial Unicode MS" pitchFamily="50" charset="-127"/>
                  </a:endParaRPr>
                </a:p>
              </p:txBody>
            </p:sp>
          </p:grpSp>
        </p:grpSp>
        <p:grpSp>
          <p:nvGrpSpPr>
            <p:cNvPr id="12" name="그룹 221"/>
            <p:cNvGrpSpPr/>
            <p:nvPr/>
          </p:nvGrpSpPr>
          <p:grpSpPr>
            <a:xfrm>
              <a:off x="6699363" y="3341874"/>
              <a:ext cx="2463402" cy="1668129"/>
              <a:chOff x="4008634" y="5600560"/>
              <a:chExt cx="2463402" cy="1668129"/>
            </a:xfrm>
          </p:grpSpPr>
          <p:pic>
            <p:nvPicPr>
              <p:cNvPr id="198" name="Picture 9"/>
              <p:cNvPicPr>
                <a:picLocks noChangeAspect="1" noChangeArrowheads="1"/>
              </p:cNvPicPr>
              <p:nvPr/>
            </p:nvPicPr>
            <p:blipFill>
              <a:blip r:embed="rId11" cstate="print"/>
              <a:srcRect/>
              <a:stretch>
                <a:fillRect/>
              </a:stretch>
            </p:blipFill>
            <p:spPr bwMode="auto">
              <a:xfrm>
                <a:off x="4012249" y="5612689"/>
                <a:ext cx="2350471" cy="1656000"/>
              </a:xfrm>
              <a:prstGeom prst="rect">
                <a:avLst/>
              </a:prstGeom>
              <a:noFill/>
              <a:ln w="9525">
                <a:noFill/>
                <a:miter lim="800000"/>
                <a:headEnd/>
                <a:tailEnd/>
              </a:ln>
            </p:spPr>
          </p:pic>
          <p:sp>
            <p:nvSpPr>
              <p:cNvPr id="202" name="TextBox 201"/>
              <p:cNvSpPr txBox="1"/>
              <p:nvPr/>
            </p:nvSpPr>
            <p:spPr>
              <a:xfrm>
                <a:off x="4008634" y="5600560"/>
                <a:ext cx="1077945" cy="252001"/>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CCl</a:t>
                </a:r>
                <a:r>
                  <a:rPr lang="en-US" altLang="ko-KR" sz="1100" b="1" baseline="-25000" dirty="0" smtClean="0">
                    <a:latin typeface="Arial" pitchFamily="34" charset="0"/>
                    <a:cs typeface="Arial" pitchFamily="34" charset="0"/>
                  </a:rPr>
                  <a:t>4</a:t>
                </a:r>
                <a:r>
                  <a:rPr lang="en-US" altLang="ko-KR" sz="1100" b="1" dirty="0" smtClean="0">
                    <a:latin typeface="Arial" pitchFamily="34" charset="0"/>
                    <a:cs typeface="Arial" pitchFamily="34" charset="0"/>
                  </a:rPr>
                  <a:t>+TSG-6</a:t>
                </a:r>
                <a:endParaRPr lang="ko-KR" altLang="en-US" sz="1100" b="1" dirty="0">
                  <a:latin typeface="Arial" pitchFamily="34" charset="0"/>
                  <a:cs typeface="Arial" pitchFamily="34" charset="0"/>
                </a:endParaRPr>
              </a:p>
            </p:txBody>
          </p:sp>
          <p:grpSp>
            <p:nvGrpSpPr>
              <p:cNvPr id="13" name="그룹 26"/>
              <p:cNvGrpSpPr/>
              <p:nvPr/>
            </p:nvGrpSpPr>
            <p:grpSpPr>
              <a:xfrm>
                <a:off x="5949776" y="7045302"/>
                <a:ext cx="522260" cy="104662"/>
                <a:chOff x="4240628" y="2950857"/>
                <a:chExt cx="496312" cy="198869"/>
              </a:xfrm>
            </p:grpSpPr>
            <p:cxnSp>
              <p:nvCxnSpPr>
                <p:cNvPr id="212" name="직선 연결선 211"/>
                <p:cNvCxnSpPr/>
                <p:nvPr/>
              </p:nvCxnSpPr>
              <p:spPr>
                <a:xfrm>
                  <a:off x="4357589" y="2987814"/>
                  <a:ext cx="20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직선 연결선 212"/>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14" name="TextBox 213"/>
                <p:cNvSpPr txBox="1"/>
                <p:nvPr/>
              </p:nvSpPr>
              <p:spPr>
                <a:xfrm>
                  <a:off x="4240628" y="2950857"/>
                  <a:ext cx="496312" cy="198869"/>
                </a:xfrm>
                <a:prstGeom prst="rect">
                  <a:avLst/>
                </a:prstGeom>
                <a:noFill/>
              </p:spPr>
              <p:txBody>
                <a:bodyPr wrap="square" rtlCol="0">
                  <a:spAutoFit/>
                </a:bodyPr>
                <a:lstStyle/>
                <a:p>
                  <a:pPr algn="ctr"/>
                  <a:r>
                    <a:rPr lang="en-US" altLang="ko-KR" sz="800" dirty="0" smtClean="0">
                      <a:latin typeface="Arial Unicode MS" pitchFamily="50" charset="-127"/>
                      <a:ea typeface="Arial Unicode MS" pitchFamily="50" charset="-127"/>
                      <a:cs typeface="Arial Unicode MS" pitchFamily="50" charset="-127"/>
                    </a:rPr>
                    <a:t>20</a:t>
                  </a:r>
                  <a:r>
                    <a:rPr lang="el-GR" altLang="ko-KR" sz="800" dirty="0" smtClean="0">
                      <a:latin typeface="Arial Unicode MS" pitchFamily="50" charset="-127"/>
                      <a:ea typeface="Arial Unicode MS" pitchFamily="50" charset="-127"/>
                      <a:cs typeface="Arial Unicode MS" pitchFamily="50" charset="-127"/>
                    </a:rPr>
                    <a:t>μ</a:t>
                  </a:r>
                  <a:r>
                    <a:rPr lang="en-US" altLang="ko-KR" sz="800" dirty="0" smtClean="0">
                      <a:latin typeface="Arial Unicode MS" pitchFamily="50" charset="-127"/>
                      <a:ea typeface="Arial Unicode MS" pitchFamily="50" charset="-127"/>
                      <a:cs typeface="Arial Unicode MS" pitchFamily="50" charset="-127"/>
                    </a:rPr>
                    <a:t>m</a:t>
                  </a:r>
                  <a:endParaRPr lang="ko-KR" altLang="en-US" sz="800" dirty="0">
                    <a:latin typeface="Arial Unicode MS" pitchFamily="50" charset="-127"/>
                    <a:ea typeface="Arial Unicode MS" pitchFamily="50" charset="-127"/>
                    <a:cs typeface="Arial Unicode MS" pitchFamily="50" charset="-127"/>
                  </a:endParaRPr>
                </a:p>
              </p:txBody>
            </p:sp>
          </p:grpSp>
        </p:grpSp>
        <p:grpSp>
          <p:nvGrpSpPr>
            <p:cNvPr id="14" name="그룹 220"/>
            <p:cNvGrpSpPr/>
            <p:nvPr/>
          </p:nvGrpSpPr>
          <p:grpSpPr>
            <a:xfrm>
              <a:off x="4274289" y="3357176"/>
              <a:ext cx="2470146" cy="1656000"/>
              <a:chOff x="1030906" y="5603162"/>
              <a:chExt cx="2470146" cy="1656000"/>
            </a:xfrm>
          </p:grpSpPr>
          <p:pic>
            <p:nvPicPr>
              <p:cNvPr id="173" name="Picture 7"/>
              <p:cNvPicPr>
                <a:picLocks noChangeArrowheads="1"/>
              </p:cNvPicPr>
              <p:nvPr/>
            </p:nvPicPr>
            <p:blipFill>
              <a:blip r:embed="rId12" cstate="print"/>
              <a:srcRect/>
              <a:stretch>
                <a:fillRect/>
              </a:stretch>
            </p:blipFill>
            <p:spPr bwMode="auto">
              <a:xfrm>
                <a:off x="1043608" y="5603162"/>
                <a:ext cx="2375944" cy="1656000"/>
              </a:xfrm>
              <a:prstGeom prst="rect">
                <a:avLst/>
              </a:prstGeom>
              <a:noFill/>
              <a:ln w="9525">
                <a:noFill/>
                <a:miter lim="800000"/>
                <a:headEnd/>
                <a:tailEnd/>
              </a:ln>
            </p:spPr>
          </p:pic>
          <p:sp>
            <p:nvSpPr>
              <p:cNvPr id="201" name="TextBox 200"/>
              <p:cNvSpPr txBox="1"/>
              <p:nvPr/>
            </p:nvSpPr>
            <p:spPr>
              <a:xfrm>
                <a:off x="1030906" y="5603164"/>
                <a:ext cx="878325" cy="252000"/>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CCl</a:t>
                </a:r>
                <a:r>
                  <a:rPr lang="en-US" altLang="ko-KR" sz="1100" b="1" baseline="-25000" dirty="0" smtClean="0">
                    <a:latin typeface="Arial" pitchFamily="34" charset="0"/>
                    <a:cs typeface="Arial" pitchFamily="34" charset="0"/>
                  </a:rPr>
                  <a:t>4</a:t>
                </a:r>
                <a:r>
                  <a:rPr lang="en-US" altLang="ko-KR" sz="1100" b="1" dirty="0" smtClean="0">
                    <a:latin typeface="Arial" pitchFamily="34" charset="0"/>
                    <a:cs typeface="Arial" pitchFamily="34" charset="0"/>
                  </a:rPr>
                  <a:t>+NC</a:t>
                </a:r>
                <a:endParaRPr lang="ko-KR" altLang="en-US" sz="1100" b="1" dirty="0" smtClean="0">
                  <a:latin typeface="Arial" pitchFamily="34" charset="0"/>
                  <a:cs typeface="Arial" pitchFamily="34" charset="0"/>
                </a:endParaRPr>
              </a:p>
            </p:txBody>
          </p:sp>
          <p:grpSp>
            <p:nvGrpSpPr>
              <p:cNvPr id="15" name="그룹 26"/>
              <p:cNvGrpSpPr/>
              <p:nvPr/>
            </p:nvGrpSpPr>
            <p:grpSpPr>
              <a:xfrm>
                <a:off x="2978792" y="7037351"/>
                <a:ext cx="522260" cy="104662"/>
                <a:chOff x="4240627" y="2950857"/>
                <a:chExt cx="496312" cy="198869"/>
              </a:xfrm>
            </p:grpSpPr>
            <p:cxnSp>
              <p:nvCxnSpPr>
                <p:cNvPr id="216" name="직선 연결선 215"/>
                <p:cNvCxnSpPr/>
                <p:nvPr/>
              </p:nvCxnSpPr>
              <p:spPr>
                <a:xfrm>
                  <a:off x="4357589" y="2987814"/>
                  <a:ext cx="20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직선 연결선 216"/>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18" name="TextBox 217"/>
                <p:cNvSpPr txBox="1"/>
                <p:nvPr/>
              </p:nvSpPr>
              <p:spPr>
                <a:xfrm>
                  <a:off x="4240627" y="2950857"/>
                  <a:ext cx="496312" cy="198869"/>
                </a:xfrm>
                <a:prstGeom prst="rect">
                  <a:avLst/>
                </a:prstGeom>
                <a:noFill/>
              </p:spPr>
              <p:txBody>
                <a:bodyPr wrap="square" rtlCol="0">
                  <a:spAutoFit/>
                </a:bodyPr>
                <a:lstStyle/>
                <a:p>
                  <a:pPr algn="ctr"/>
                  <a:r>
                    <a:rPr lang="en-US" altLang="ko-KR" sz="800" dirty="0" smtClean="0">
                      <a:latin typeface="Arial Unicode MS" pitchFamily="50" charset="-127"/>
                      <a:ea typeface="Arial Unicode MS" pitchFamily="50" charset="-127"/>
                      <a:cs typeface="Arial Unicode MS" pitchFamily="50" charset="-127"/>
                    </a:rPr>
                    <a:t>20</a:t>
                  </a:r>
                  <a:r>
                    <a:rPr lang="el-GR" altLang="ko-KR" sz="800" dirty="0" smtClean="0">
                      <a:latin typeface="Arial Unicode MS" pitchFamily="50" charset="-127"/>
                      <a:ea typeface="Arial Unicode MS" pitchFamily="50" charset="-127"/>
                      <a:cs typeface="Arial Unicode MS" pitchFamily="50" charset="-127"/>
                    </a:rPr>
                    <a:t>μ</a:t>
                  </a:r>
                  <a:r>
                    <a:rPr lang="en-US" altLang="ko-KR" sz="800" dirty="0" smtClean="0">
                      <a:latin typeface="Arial Unicode MS" pitchFamily="50" charset="-127"/>
                      <a:ea typeface="Arial Unicode MS" pitchFamily="50" charset="-127"/>
                      <a:cs typeface="Arial Unicode MS" pitchFamily="50" charset="-127"/>
                    </a:rPr>
                    <a:t>m</a:t>
                  </a:r>
                  <a:endParaRPr lang="ko-KR" altLang="en-US" sz="800" dirty="0">
                    <a:latin typeface="Arial Unicode MS" pitchFamily="50" charset="-127"/>
                    <a:ea typeface="Arial Unicode MS" pitchFamily="50" charset="-127"/>
                    <a:cs typeface="Arial Unicode MS" pitchFamily="50" charset="-127"/>
                  </a:endParaRPr>
                </a:p>
              </p:txBody>
            </p:sp>
          </p:grpSp>
        </p:grpSp>
      </p:grpSp>
      <p:sp>
        <p:nvSpPr>
          <p:cNvPr id="225" name="TextBox 224"/>
          <p:cNvSpPr txBox="1"/>
          <p:nvPr/>
        </p:nvSpPr>
        <p:spPr>
          <a:xfrm>
            <a:off x="1991123" y="5244216"/>
            <a:ext cx="1963999" cy="400110"/>
          </a:xfrm>
          <a:prstGeom prst="rect">
            <a:avLst/>
          </a:prstGeom>
          <a:noFill/>
        </p:spPr>
        <p:txBody>
          <a:bodyPr wrap="none" rtlCol="0">
            <a:spAutoFit/>
          </a:bodyPr>
          <a:lstStyle/>
          <a:p>
            <a:r>
              <a:rPr lang="en-US" altLang="ko-KR" sz="2000" b="1" u="sng" dirty="0" smtClean="0">
                <a:latin typeface="Arial" panose="020B0604020202020204" pitchFamily="34" charset="0"/>
                <a:cs typeface="Arial" panose="020B0604020202020204" pitchFamily="34" charset="0"/>
              </a:rPr>
              <a:t>IHC for </a:t>
            </a:r>
            <a:r>
              <a:rPr lang="el-GR" altLang="ko-KR" sz="2000" b="1" u="sng" dirty="0" smtClean="0">
                <a:latin typeface="Arial" panose="020B0604020202020204" pitchFamily="34" charset="0"/>
                <a:cs typeface="Arial" panose="020B0604020202020204" pitchFamily="34" charset="0"/>
              </a:rPr>
              <a:t>α</a:t>
            </a:r>
            <a:r>
              <a:rPr lang="en-US" altLang="ko-KR" sz="2000" b="1" u="sng" dirty="0" smtClean="0">
                <a:latin typeface="Arial" panose="020B0604020202020204" pitchFamily="34" charset="0"/>
                <a:cs typeface="Arial" panose="020B0604020202020204" pitchFamily="34" charset="0"/>
              </a:rPr>
              <a:t>-</a:t>
            </a:r>
            <a:r>
              <a:rPr lang="en-US" altLang="ko-KR" sz="2000" b="1" u="sng" dirty="0" err="1" smtClean="0">
                <a:latin typeface="Arial" panose="020B0604020202020204" pitchFamily="34" charset="0"/>
                <a:cs typeface="Arial" panose="020B0604020202020204" pitchFamily="34" charset="0"/>
              </a:rPr>
              <a:t>Sma</a:t>
            </a:r>
            <a:r>
              <a:rPr lang="en-US" altLang="ko-KR" sz="2000" b="1" u="sng" dirty="0" smtClean="0">
                <a:latin typeface="Arial" panose="020B0604020202020204" pitchFamily="34" charset="0"/>
                <a:cs typeface="Arial" panose="020B0604020202020204" pitchFamily="34" charset="0"/>
              </a:rPr>
              <a:t> </a:t>
            </a:r>
            <a:endParaRPr lang="ko-KR" altLang="en-US" sz="2000" b="1" u="sng" dirty="0">
              <a:latin typeface="Arial" panose="020B0604020202020204" pitchFamily="34" charset="0"/>
              <a:cs typeface="Arial" panose="020B0604020202020204" pitchFamily="34" charset="0"/>
            </a:endParaRPr>
          </a:p>
        </p:txBody>
      </p:sp>
      <p:sp>
        <p:nvSpPr>
          <p:cNvPr id="91" name="TextBox 90"/>
          <p:cNvSpPr txBox="1"/>
          <p:nvPr/>
        </p:nvSpPr>
        <p:spPr>
          <a:xfrm>
            <a:off x="224219" y="3848264"/>
            <a:ext cx="1296144" cy="700192"/>
          </a:xfrm>
          <a:prstGeom prst="rect">
            <a:avLst/>
          </a:prstGeom>
          <a:noFill/>
        </p:spPr>
        <p:txBody>
          <a:bodyPr wrap="square" rtlCol="0">
            <a:spAutoFit/>
          </a:bodyPr>
          <a:lstStyle/>
          <a:p>
            <a:pPr>
              <a:spcAft>
                <a:spcPts val="600"/>
              </a:spcAft>
            </a:pPr>
            <a:r>
              <a:rPr lang="en-US" altLang="ko-KR" sz="1050" dirty="0" smtClean="0">
                <a:latin typeface="Arial" pitchFamily="34" charset="0"/>
                <a:cs typeface="Arial" pitchFamily="34" charset="0"/>
              </a:rPr>
              <a:t> *</a:t>
            </a:r>
            <a:r>
              <a:rPr lang="en-US" altLang="ko-KR" sz="900" dirty="0" smtClean="0">
                <a:latin typeface="Arial" pitchFamily="34" charset="0"/>
                <a:cs typeface="Arial" pitchFamily="34" charset="0"/>
              </a:rPr>
              <a:t>: </a:t>
            </a:r>
            <a:r>
              <a:rPr lang="en-US" altLang="ko-KR" sz="900" dirty="0" err="1" smtClean="0">
                <a:latin typeface="Arial" pitchFamily="34" charset="0"/>
                <a:cs typeface="Arial" pitchFamily="34" charset="0"/>
              </a:rPr>
              <a:t>vs</a:t>
            </a:r>
            <a:r>
              <a:rPr lang="en-US" altLang="ko-KR" sz="900" dirty="0" smtClean="0">
                <a:latin typeface="Arial" pitchFamily="34" charset="0"/>
                <a:cs typeface="Arial" pitchFamily="34" charset="0"/>
              </a:rPr>
              <a:t> CTRL</a:t>
            </a:r>
          </a:p>
          <a:p>
            <a:pPr>
              <a:spcAft>
                <a:spcPts val="600"/>
              </a:spcAft>
            </a:pPr>
            <a:r>
              <a:rPr lang="en-US" altLang="ko-KR" sz="900" dirty="0" smtClean="0">
                <a:latin typeface="Arial" pitchFamily="34" charset="0"/>
                <a:cs typeface="Arial" pitchFamily="34" charset="0"/>
              </a:rPr>
              <a:t> </a:t>
            </a:r>
            <a:r>
              <a:rPr lang="en-US" altLang="ko-KR" sz="1000" dirty="0" smtClean="0">
                <a:latin typeface="Arial" pitchFamily="34" charset="0"/>
                <a:cs typeface="Arial" pitchFamily="34" charset="0"/>
              </a:rPr>
              <a:t>#</a:t>
            </a:r>
            <a:r>
              <a:rPr lang="en-US" altLang="ko-KR" sz="900" dirty="0" smtClean="0">
                <a:latin typeface="Arial" pitchFamily="34" charset="0"/>
                <a:cs typeface="Arial" pitchFamily="34" charset="0"/>
              </a:rPr>
              <a:t>: </a:t>
            </a:r>
            <a:r>
              <a:rPr lang="en-US" altLang="ko-KR" sz="900" dirty="0" err="1" smtClean="0">
                <a:latin typeface="Arial" pitchFamily="34" charset="0"/>
                <a:cs typeface="Arial" pitchFamily="34" charset="0"/>
              </a:rPr>
              <a:t>vs</a:t>
            </a:r>
            <a:r>
              <a:rPr lang="en-US" altLang="ko-KR" sz="900" dirty="0" smtClean="0">
                <a:latin typeface="Arial" pitchFamily="34" charset="0"/>
                <a:cs typeface="Arial" pitchFamily="34" charset="0"/>
              </a:rPr>
              <a:t> CCl</a:t>
            </a:r>
            <a:r>
              <a:rPr lang="en-US" altLang="ko-KR" sz="900" baseline="-25000" dirty="0" smtClean="0">
                <a:latin typeface="Arial" pitchFamily="34" charset="0"/>
                <a:cs typeface="Arial" pitchFamily="34" charset="0"/>
              </a:rPr>
              <a:t>4</a:t>
            </a:r>
            <a:endParaRPr lang="en-US" altLang="ko-KR" sz="900" dirty="0" smtClean="0">
              <a:latin typeface="Arial" pitchFamily="34" charset="0"/>
              <a:cs typeface="Arial" pitchFamily="34" charset="0"/>
            </a:endParaRPr>
          </a:p>
          <a:p>
            <a:pPr>
              <a:spcAft>
                <a:spcPts val="600"/>
              </a:spcAft>
            </a:pPr>
            <a:r>
              <a:rPr lang="en-US" altLang="ko-KR" sz="900" dirty="0" smtClean="0">
                <a:latin typeface="Arial" pitchFamily="34" charset="0"/>
                <a:cs typeface="Arial" pitchFamily="34" charset="0"/>
              </a:rPr>
              <a:t> $: </a:t>
            </a:r>
            <a:r>
              <a:rPr lang="en-US" altLang="ko-KR" sz="900" dirty="0" err="1" smtClean="0">
                <a:latin typeface="Arial" pitchFamily="34" charset="0"/>
                <a:cs typeface="Arial" pitchFamily="34" charset="0"/>
              </a:rPr>
              <a:t>vs</a:t>
            </a:r>
            <a:r>
              <a:rPr lang="en-US" altLang="ko-KR" sz="900" dirty="0" smtClean="0">
                <a:latin typeface="Arial" pitchFamily="34" charset="0"/>
                <a:cs typeface="Arial" pitchFamily="34" charset="0"/>
              </a:rPr>
              <a:t> CCl</a:t>
            </a:r>
            <a:r>
              <a:rPr lang="en-US" altLang="ko-KR" sz="900" baseline="-25000" dirty="0" smtClean="0">
                <a:latin typeface="Arial" pitchFamily="34" charset="0"/>
                <a:cs typeface="Arial" pitchFamily="34" charset="0"/>
              </a:rPr>
              <a:t>4</a:t>
            </a:r>
            <a:r>
              <a:rPr lang="en-US" altLang="ko-KR" sz="900" dirty="0" smtClean="0">
                <a:latin typeface="Arial" pitchFamily="34" charset="0"/>
                <a:cs typeface="Arial" pitchFamily="34" charset="0"/>
              </a:rPr>
              <a:t>+NC</a:t>
            </a:r>
          </a:p>
        </p:txBody>
      </p:sp>
      <p:sp>
        <p:nvSpPr>
          <p:cNvPr id="106" name="TextBox 105"/>
          <p:cNvSpPr txBox="1"/>
          <p:nvPr/>
        </p:nvSpPr>
        <p:spPr>
          <a:xfrm>
            <a:off x="31292" y="6616161"/>
            <a:ext cx="2941831" cy="230832"/>
          </a:xfrm>
          <a:prstGeom prst="rect">
            <a:avLst/>
          </a:prstGeom>
          <a:noFill/>
        </p:spPr>
        <p:txBody>
          <a:bodyPr wrap="none" rtlCol="0">
            <a:spAutoFit/>
          </a:bodyPr>
          <a:lstStyle/>
          <a:p>
            <a:r>
              <a:rPr lang="en-US" altLang="ko-KR" sz="900" b="1" i="1" dirty="0" smtClean="0">
                <a:latin typeface="Arial" pitchFamily="34" charset="0"/>
                <a:cs typeface="Arial" pitchFamily="34" charset="0"/>
              </a:rPr>
              <a:t>Wang et al.</a:t>
            </a:r>
            <a:r>
              <a:rPr lang="en-US" altLang="ko-KR" sz="900" b="1" dirty="0" smtClean="0">
                <a:latin typeface="Arial" pitchFamily="34" charset="0"/>
                <a:cs typeface="Arial" pitchFamily="34" charset="0"/>
              </a:rPr>
              <a:t> (Stem Cell Res </a:t>
            </a:r>
            <a:r>
              <a:rPr lang="en-US" altLang="ko-KR" sz="900" b="1" dirty="0" err="1" smtClean="0">
                <a:latin typeface="Arial" pitchFamily="34" charset="0"/>
                <a:cs typeface="Arial" pitchFamily="34" charset="0"/>
              </a:rPr>
              <a:t>Ther</a:t>
            </a:r>
            <a:r>
              <a:rPr lang="en-US" altLang="ko-KR" sz="900" b="1" dirty="0" smtClean="0">
                <a:latin typeface="Arial" pitchFamily="34" charset="0"/>
                <a:cs typeface="Arial" pitchFamily="34" charset="0"/>
              </a:rPr>
              <a:t>. 2015 Mar 11;6:20)</a:t>
            </a:r>
            <a:endParaRPr lang="ko-KR" altLang="en-US" sz="900" b="1" dirty="0">
              <a:latin typeface="Arial" pitchFamily="34" charset="0"/>
              <a:cs typeface="Arial" pitchFamily="34" charset="0"/>
            </a:endParaRPr>
          </a:p>
        </p:txBody>
      </p:sp>
      <p:sp>
        <p:nvSpPr>
          <p:cNvPr id="107" name="TextBox 106"/>
          <p:cNvSpPr txBox="1"/>
          <p:nvPr/>
        </p:nvSpPr>
        <p:spPr>
          <a:xfrm rot="2735996">
            <a:off x="559618" y="3173627"/>
            <a:ext cx="792000" cy="261610"/>
          </a:xfrm>
          <a:prstGeom prst="rect">
            <a:avLst/>
          </a:prstGeom>
          <a:noFill/>
        </p:spPr>
        <p:txBody>
          <a:bodyPr wrap="square" rtlCol="0">
            <a:spAutoFit/>
          </a:bodyPr>
          <a:lstStyle/>
          <a:p>
            <a:r>
              <a:rPr lang="en-US" altLang="ko-KR" sz="1100" dirty="0" smtClean="0">
                <a:latin typeface="Arial" pitchFamily="34" charset="0"/>
                <a:cs typeface="Arial" pitchFamily="34" charset="0"/>
              </a:rPr>
              <a:t>CTRL</a:t>
            </a:r>
          </a:p>
        </p:txBody>
      </p:sp>
      <p:sp>
        <p:nvSpPr>
          <p:cNvPr id="109" name="TextBox 108"/>
          <p:cNvSpPr txBox="1"/>
          <p:nvPr/>
        </p:nvSpPr>
        <p:spPr>
          <a:xfrm rot="2735996">
            <a:off x="874230" y="3115175"/>
            <a:ext cx="561372"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endParaRPr lang="ko-KR" altLang="en-US" sz="1100" baseline="-25000" dirty="0">
              <a:latin typeface="Arial" pitchFamily="34" charset="0"/>
              <a:cs typeface="Arial" pitchFamily="34" charset="0"/>
            </a:endParaRPr>
          </a:p>
        </p:txBody>
      </p:sp>
      <p:sp>
        <p:nvSpPr>
          <p:cNvPr id="110" name="TextBox 109"/>
          <p:cNvSpPr txBox="1"/>
          <p:nvPr/>
        </p:nvSpPr>
        <p:spPr>
          <a:xfrm rot="2735996">
            <a:off x="1038034" y="3182751"/>
            <a:ext cx="828000"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r>
              <a:rPr lang="en-US" altLang="ko-KR" sz="1100" dirty="0" smtClean="0">
                <a:latin typeface="Arial" pitchFamily="34" charset="0"/>
                <a:cs typeface="Arial" pitchFamily="34" charset="0"/>
              </a:rPr>
              <a:t>+NC</a:t>
            </a:r>
          </a:p>
        </p:txBody>
      </p:sp>
      <p:sp>
        <p:nvSpPr>
          <p:cNvPr id="111" name="TextBox 110"/>
          <p:cNvSpPr txBox="1"/>
          <p:nvPr/>
        </p:nvSpPr>
        <p:spPr>
          <a:xfrm rot="2735996">
            <a:off x="1273819" y="3237495"/>
            <a:ext cx="1043999"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r>
              <a:rPr lang="en-US" altLang="ko-KR" sz="1100" dirty="0" smtClean="0">
                <a:latin typeface="Arial" pitchFamily="34" charset="0"/>
                <a:cs typeface="Arial" pitchFamily="34" charset="0"/>
              </a:rPr>
              <a:t>+TSG-6</a:t>
            </a:r>
          </a:p>
        </p:txBody>
      </p:sp>
      <p:sp>
        <p:nvSpPr>
          <p:cNvPr id="113" name="TextBox 112"/>
          <p:cNvSpPr txBox="1"/>
          <p:nvPr/>
        </p:nvSpPr>
        <p:spPr>
          <a:xfrm rot="2735996">
            <a:off x="2355882" y="3173627"/>
            <a:ext cx="792000" cy="261610"/>
          </a:xfrm>
          <a:prstGeom prst="rect">
            <a:avLst/>
          </a:prstGeom>
          <a:noFill/>
        </p:spPr>
        <p:txBody>
          <a:bodyPr wrap="square" rtlCol="0">
            <a:spAutoFit/>
          </a:bodyPr>
          <a:lstStyle/>
          <a:p>
            <a:r>
              <a:rPr lang="en-US" altLang="ko-KR" sz="1100" dirty="0" smtClean="0">
                <a:latin typeface="Arial" pitchFamily="34" charset="0"/>
                <a:cs typeface="Arial" pitchFamily="34" charset="0"/>
              </a:rPr>
              <a:t>CTRL</a:t>
            </a:r>
          </a:p>
        </p:txBody>
      </p:sp>
      <p:sp>
        <p:nvSpPr>
          <p:cNvPr id="114" name="TextBox 113"/>
          <p:cNvSpPr txBox="1"/>
          <p:nvPr/>
        </p:nvSpPr>
        <p:spPr>
          <a:xfrm rot="2735996">
            <a:off x="2670494" y="3115175"/>
            <a:ext cx="561372"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endParaRPr lang="ko-KR" altLang="en-US" sz="1100" baseline="-25000" dirty="0">
              <a:latin typeface="Arial" pitchFamily="34" charset="0"/>
              <a:cs typeface="Arial" pitchFamily="34" charset="0"/>
            </a:endParaRPr>
          </a:p>
        </p:txBody>
      </p:sp>
      <p:sp>
        <p:nvSpPr>
          <p:cNvPr id="115" name="TextBox 114"/>
          <p:cNvSpPr txBox="1"/>
          <p:nvPr/>
        </p:nvSpPr>
        <p:spPr>
          <a:xfrm rot="2735996">
            <a:off x="2834298" y="3182751"/>
            <a:ext cx="828000"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r>
              <a:rPr lang="en-US" altLang="ko-KR" sz="1100" dirty="0" smtClean="0">
                <a:latin typeface="Arial" pitchFamily="34" charset="0"/>
                <a:cs typeface="Arial" pitchFamily="34" charset="0"/>
              </a:rPr>
              <a:t>+NC</a:t>
            </a:r>
          </a:p>
        </p:txBody>
      </p:sp>
      <p:sp>
        <p:nvSpPr>
          <p:cNvPr id="123" name="TextBox 122"/>
          <p:cNvSpPr txBox="1"/>
          <p:nvPr/>
        </p:nvSpPr>
        <p:spPr>
          <a:xfrm rot="2735996">
            <a:off x="3070083" y="3237495"/>
            <a:ext cx="1043999"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r>
              <a:rPr lang="en-US" altLang="ko-KR" sz="1100" dirty="0" smtClean="0">
                <a:latin typeface="Arial" pitchFamily="34" charset="0"/>
                <a:cs typeface="Arial" pitchFamily="34" charset="0"/>
              </a:rPr>
              <a:t>+TSG-6</a:t>
            </a:r>
          </a:p>
        </p:txBody>
      </p:sp>
      <p:sp>
        <p:nvSpPr>
          <p:cNvPr id="124" name="TextBox 123"/>
          <p:cNvSpPr txBox="1"/>
          <p:nvPr/>
        </p:nvSpPr>
        <p:spPr>
          <a:xfrm rot="2735996">
            <a:off x="4184586" y="3173627"/>
            <a:ext cx="792000" cy="261610"/>
          </a:xfrm>
          <a:prstGeom prst="rect">
            <a:avLst/>
          </a:prstGeom>
          <a:noFill/>
        </p:spPr>
        <p:txBody>
          <a:bodyPr wrap="square" rtlCol="0">
            <a:spAutoFit/>
          </a:bodyPr>
          <a:lstStyle/>
          <a:p>
            <a:r>
              <a:rPr lang="en-US" altLang="ko-KR" sz="1100" dirty="0" smtClean="0">
                <a:latin typeface="Arial" pitchFamily="34" charset="0"/>
                <a:cs typeface="Arial" pitchFamily="34" charset="0"/>
              </a:rPr>
              <a:t>CTRL</a:t>
            </a:r>
          </a:p>
        </p:txBody>
      </p:sp>
      <p:sp>
        <p:nvSpPr>
          <p:cNvPr id="125" name="TextBox 124"/>
          <p:cNvSpPr txBox="1"/>
          <p:nvPr/>
        </p:nvSpPr>
        <p:spPr>
          <a:xfrm rot="2735996">
            <a:off x="4499198" y="3115175"/>
            <a:ext cx="561372"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endParaRPr lang="ko-KR" altLang="en-US" sz="1100" baseline="-25000" dirty="0">
              <a:latin typeface="Arial" pitchFamily="34" charset="0"/>
              <a:cs typeface="Arial" pitchFamily="34" charset="0"/>
            </a:endParaRPr>
          </a:p>
        </p:txBody>
      </p:sp>
      <p:sp>
        <p:nvSpPr>
          <p:cNvPr id="126" name="TextBox 125"/>
          <p:cNvSpPr txBox="1"/>
          <p:nvPr/>
        </p:nvSpPr>
        <p:spPr>
          <a:xfrm rot="2735996">
            <a:off x="4663002" y="3182751"/>
            <a:ext cx="828000"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r>
              <a:rPr lang="en-US" altLang="ko-KR" sz="1100" dirty="0" smtClean="0">
                <a:latin typeface="Arial" pitchFamily="34" charset="0"/>
                <a:cs typeface="Arial" pitchFamily="34" charset="0"/>
              </a:rPr>
              <a:t>+NC</a:t>
            </a:r>
          </a:p>
        </p:txBody>
      </p:sp>
      <p:sp>
        <p:nvSpPr>
          <p:cNvPr id="127" name="TextBox 126"/>
          <p:cNvSpPr txBox="1"/>
          <p:nvPr/>
        </p:nvSpPr>
        <p:spPr>
          <a:xfrm rot="2735996">
            <a:off x="4898787" y="3237495"/>
            <a:ext cx="1043999" cy="261610"/>
          </a:xfrm>
          <a:prstGeom prst="rect">
            <a:avLst/>
          </a:prstGeom>
          <a:noFill/>
        </p:spPr>
        <p:txBody>
          <a:bodyPr wrap="square" rtlCol="0">
            <a:spAutoFit/>
          </a:bodyPr>
          <a:lstStyle/>
          <a:p>
            <a:r>
              <a:rPr lang="en-US" altLang="ko-KR" sz="1100" dirty="0" smtClean="0">
                <a:latin typeface="Arial" pitchFamily="34" charset="0"/>
                <a:cs typeface="Arial" pitchFamily="34" charset="0"/>
              </a:rPr>
              <a:t>CCl</a:t>
            </a:r>
            <a:r>
              <a:rPr lang="en-US" altLang="ko-KR" sz="1100" baseline="-25000" dirty="0" smtClean="0">
                <a:latin typeface="Arial" pitchFamily="34" charset="0"/>
                <a:cs typeface="Arial" pitchFamily="34" charset="0"/>
              </a:rPr>
              <a:t>4</a:t>
            </a:r>
            <a:r>
              <a:rPr lang="en-US" altLang="ko-KR" sz="1100" dirty="0" smtClean="0">
                <a:latin typeface="Arial" pitchFamily="34" charset="0"/>
                <a:cs typeface="Arial" pitchFamily="34" charset="0"/>
              </a:rPr>
              <a:t>+TSG-6</a:t>
            </a:r>
          </a:p>
        </p:txBody>
      </p:sp>
      <p:sp>
        <p:nvSpPr>
          <p:cNvPr id="92" name="제목 2"/>
          <p:cNvSpPr txBox="1">
            <a:spLocks/>
          </p:cNvSpPr>
          <p:nvPr/>
        </p:nvSpPr>
        <p:spPr bwMode="auto">
          <a:xfrm>
            <a:off x="119537" y="115006"/>
            <a:ext cx="8784976" cy="936104"/>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algn="ctr"/>
            <a:r>
              <a:rPr lang="en-US" altLang="ko-KR" sz="3200" b="1" dirty="0" smtClean="0">
                <a:latin typeface="Arial" pitchFamily="34" charset="0"/>
                <a:cs typeface="Arial" pitchFamily="34" charset="0"/>
              </a:rPr>
              <a:t>Reduced fibrosis in the TSG-6 treated liver</a:t>
            </a:r>
            <a:endParaRPr lang="ko-KR" altLang="en-US" sz="3200" b="1" dirty="0">
              <a:solidFill>
                <a:schemeClr val="bg1"/>
              </a:solidFill>
              <a:latin typeface="Arial" pitchFamily="34" charset="0"/>
              <a:ea typeface="HY견고딕" pitchFamily="18" charset="-127"/>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txBox="1">
            <a:spLocks/>
          </p:cNvSpPr>
          <p:nvPr/>
        </p:nvSpPr>
        <p:spPr bwMode="auto">
          <a:xfrm>
            <a:off x="179512" y="203498"/>
            <a:ext cx="8784976" cy="936104"/>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algn="ctr"/>
            <a:r>
              <a:rPr lang="en-US" altLang="ko-KR" sz="3000" b="1" dirty="0" smtClean="0">
                <a:latin typeface="Arial" pitchFamily="34" charset="0"/>
                <a:cs typeface="Arial" pitchFamily="34" charset="0"/>
              </a:rPr>
              <a:t>TSG-6 blocks activation of hepatic stellate cells</a:t>
            </a:r>
            <a:endParaRPr lang="ko-KR" altLang="en-US" sz="3000" b="1" dirty="0">
              <a:solidFill>
                <a:schemeClr val="bg1"/>
              </a:solidFill>
              <a:latin typeface="Arial" pitchFamily="34" charset="0"/>
              <a:ea typeface="HY견고딕" pitchFamily="18" charset="-127"/>
              <a:cs typeface="Arial" pitchFamily="34" charset="0"/>
            </a:endParaRPr>
          </a:p>
        </p:txBody>
      </p:sp>
      <p:grpSp>
        <p:nvGrpSpPr>
          <p:cNvPr id="2" name="그룹 44"/>
          <p:cNvGrpSpPr/>
          <p:nvPr/>
        </p:nvGrpSpPr>
        <p:grpSpPr>
          <a:xfrm>
            <a:off x="8063880" y="5373216"/>
            <a:ext cx="488150" cy="261610"/>
            <a:chOff x="5157193" y="6889957"/>
            <a:chExt cx="561372" cy="261610"/>
          </a:xfrm>
        </p:grpSpPr>
        <p:sp>
          <p:nvSpPr>
            <p:cNvPr id="115" name="직사각형 114"/>
            <p:cNvSpPr/>
            <p:nvPr/>
          </p:nvSpPr>
          <p:spPr>
            <a:xfrm>
              <a:off x="5157201" y="6984762"/>
              <a:ext cx="72000" cy="7200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latin typeface="Arial" pitchFamily="34" charset="0"/>
                <a:cs typeface="Arial" pitchFamily="34" charset="0"/>
              </a:endParaRPr>
            </a:p>
          </p:txBody>
        </p:sp>
        <p:sp>
          <p:nvSpPr>
            <p:cNvPr id="116" name="TextBox 115"/>
            <p:cNvSpPr txBox="1"/>
            <p:nvPr/>
          </p:nvSpPr>
          <p:spPr>
            <a:xfrm>
              <a:off x="5157193" y="6889957"/>
              <a:ext cx="561372" cy="261610"/>
            </a:xfrm>
            <a:prstGeom prst="rect">
              <a:avLst/>
            </a:prstGeom>
            <a:noFill/>
          </p:spPr>
          <p:txBody>
            <a:bodyPr wrap="square" rtlCol="0">
              <a:spAutoFit/>
            </a:bodyPr>
            <a:lstStyle/>
            <a:p>
              <a:r>
                <a:rPr lang="en-US" altLang="ko-KR" sz="1050" dirty="0" smtClean="0">
                  <a:latin typeface="Arial" pitchFamily="34" charset="0"/>
                  <a:cs typeface="Arial" pitchFamily="34" charset="0"/>
                </a:rPr>
                <a:t>LX2</a:t>
              </a:r>
              <a:endParaRPr lang="ko-KR" altLang="en-US" sz="1050" dirty="0">
                <a:latin typeface="Arial" pitchFamily="34" charset="0"/>
                <a:cs typeface="Arial" pitchFamily="34" charset="0"/>
              </a:endParaRPr>
            </a:p>
          </p:txBody>
        </p:sp>
      </p:grpSp>
      <p:grpSp>
        <p:nvGrpSpPr>
          <p:cNvPr id="4" name="그룹 48"/>
          <p:cNvGrpSpPr/>
          <p:nvPr/>
        </p:nvGrpSpPr>
        <p:grpSpPr>
          <a:xfrm>
            <a:off x="8063880" y="5554008"/>
            <a:ext cx="756592" cy="253916"/>
            <a:chOff x="5157195" y="7649296"/>
            <a:chExt cx="870081" cy="253916"/>
          </a:xfrm>
        </p:grpSpPr>
        <p:sp>
          <p:nvSpPr>
            <p:cNvPr id="113" name="직사각형 112"/>
            <p:cNvSpPr/>
            <p:nvPr/>
          </p:nvSpPr>
          <p:spPr>
            <a:xfrm>
              <a:off x="5157201" y="7744101"/>
              <a:ext cx="72000" cy="72000"/>
            </a:xfrm>
            <a:prstGeom prst="rect">
              <a:avLst/>
            </a:prstGeom>
            <a:solidFill>
              <a:schemeClr val="tx1">
                <a:lumMod val="65000"/>
                <a:lumOff val="3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latin typeface="Arial" pitchFamily="34" charset="0"/>
                <a:cs typeface="Arial" pitchFamily="34" charset="0"/>
              </a:endParaRPr>
            </a:p>
          </p:txBody>
        </p:sp>
        <p:sp>
          <p:nvSpPr>
            <p:cNvPr id="114" name="TextBox 113"/>
            <p:cNvSpPr txBox="1"/>
            <p:nvPr/>
          </p:nvSpPr>
          <p:spPr>
            <a:xfrm>
              <a:off x="5157195" y="7649296"/>
              <a:ext cx="870081" cy="253916"/>
            </a:xfrm>
            <a:prstGeom prst="rect">
              <a:avLst/>
            </a:prstGeom>
            <a:noFill/>
          </p:spPr>
          <p:txBody>
            <a:bodyPr wrap="square" rtlCol="0">
              <a:spAutoFit/>
            </a:bodyPr>
            <a:lstStyle/>
            <a:p>
              <a:r>
                <a:rPr lang="en-US" altLang="ko-KR" sz="1050" dirty="0" smtClean="0">
                  <a:latin typeface="Arial" pitchFamily="34" charset="0"/>
                  <a:cs typeface="Arial" pitchFamily="34" charset="0"/>
                </a:rPr>
                <a:t>LX2+NC</a:t>
              </a:r>
            </a:p>
          </p:txBody>
        </p:sp>
      </p:grpSp>
      <p:grpSp>
        <p:nvGrpSpPr>
          <p:cNvPr id="5" name="그룹 47"/>
          <p:cNvGrpSpPr/>
          <p:nvPr/>
        </p:nvGrpSpPr>
        <p:grpSpPr>
          <a:xfrm>
            <a:off x="8063880" y="5734800"/>
            <a:ext cx="972616" cy="253916"/>
            <a:chOff x="5157191" y="7793350"/>
            <a:chExt cx="1118508" cy="253916"/>
          </a:xfrm>
        </p:grpSpPr>
        <p:sp>
          <p:nvSpPr>
            <p:cNvPr id="111" name="직사각형 110"/>
            <p:cNvSpPr/>
            <p:nvPr/>
          </p:nvSpPr>
          <p:spPr>
            <a:xfrm>
              <a:off x="5157201" y="7888155"/>
              <a:ext cx="72000" cy="7200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latin typeface="Arial" pitchFamily="34" charset="0"/>
                <a:cs typeface="Arial" pitchFamily="34" charset="0"/>
              </a:endParaRPr>
            </a:p>
          </p:txBody>
        </p:sp>
        <p:sp>
          <p:nvSpPr>
            <p:cNvPr id="112" name="TextBox 111"/>
            <p:cNvSpPr txBox="1"/>
            <p:nvPr/>
          </p:nvSpPr>
          <p:spPr>
            <a:xfrm>
              <a:off x="5157191" y="7793350"/>
              <a:ext cx="1118508" cy="253916"/>
            </a:xfrm>
            <a:prstGeom prst="rect">
              <a:avLst/>
            </a:prstGeom>
            <a:noFill/>
          </p:spPr>
          <p:txBody>
            <a:bodyPr wrap="square" rtlCol="0">
              <a:spAutoFit/>
            </a:bodyPr>
            <a:lstStyle/>
            <a:p>
              <a:r>
                <a:rPr lang="en-US" altLang="ko-KR" sz="1050" dirty="0" smtClean="0">
                  <a:latin typeface="Arial" pitchFamily="34" charset="0"/>
                  <a:cs typeface="Arial" pitchFamily="34" charset="0"/>
                </a:rPr>
                <a:t>LX2+TSG-6</a:t>
              </a:r>
            </a:p>
          </p:txBody>
        </p:sp>
      </p:grpSp>
      <p:grpSp>
        <p:nvGrpSpPr>
          <p:cNvPr id="6" name="그룹 120"/>
          <p:cNvGrpSpPr/>
          <p:nvPr/>
        </p:nvGrpSpPr>
        <p:grpSpPr>
          <a:xfrm>
            <a:off x="89715" y="4869160"/>
            <a:ext cx="2005330" cy="1371826"/>
            <a:chOff x="722894" y="4194162"/>
            <a:chExt cx="2663728" cy="1888128"/>
          </a:xfrm>
        </p:grpSpPr>
        <p:grpSp>
          <p:nvGrpSpPr>
            <p:cNvPr id="7" name="그룹 4"/>
            <p:cNvGrpSpPr/>
            <p:nvPr/>
          </p:nvGrpSpPr>
          <p:grpSpPr>
            <a:xfrm>
              <a:off x="722894" y="4194162"/>
              <a:ext cx="2561890" cy="1888128"/>
              <a:chOff x="620687" y="5084753"/>
              <a:chExt cx="2269103" cy="1659613"/>
            </a:xfrm>
          </p:grpSpPr>
          <p:pic>
            <p:nvPicPr>
              <p:cNvPr id="127" name="그림 126" descr="l-6 - 복사본.jpg"/>
              <p:cNvPicPr>
                <a:picLocks noChangeAspect="1"/>
              </p:cNvPicPr>
              <p:nvPr/>
            </p:nvPicPr>
            <p:blipFill>
              <a:blip r:embed="rId3" cstate="print"/>
              <a:srcRect b="5076"/>
              <a:stretch>
                <a:fillRect/>
              </a:stretch>
            </p:blipFill>
            <p:spPr>
              <a:xfrm>
                <a:off x="657790" y="5084754"/>
                <a:ext cx="2232000" cy="1659612"/>
              </a:xfrm>
              <a:prstGeom prst="rect">
                <a:avLst/>
              </a:prstGeom>
            </p:spPr>
          </p:pic>
          <p:sp>
            <p:nvSpPr>
              <p:cNvPr id="128" name="TextBox 127"/>
              <p:cNvSpPr txBox="1"/>
              <p:nvPr/>
            </p:nvSpPr>
            <p:spPr>
              <a:xfrm>
                <a:off x="620687" y="5084753"/>
                <a:ext cx="465900" cy="257702"/>
              </a:xfrm>
              <a:prstGeom prst="rect">
                <a:avLst/>
              </a:prstGeom>
              <a:solidFill>
                <a:schemeClr val="bg1"/>
              </a:solidFill>
            </p:spPr>
            <p:txBody>
              <a:bodyPr wrap="none" rtlCol="0">
                <a:spAutoFit/>
              </a:bodyPr>
              <a:lstStyle/>
              <a:p>
                <a:r>
                  <a:rPr lang="en-US" altLang="ko-KR" sz="1100" b="1" dirty="0" smtClean="0">
                    <a:latin typeface="Arial" pitchFamily="34" charset="0"/>
                    <a:cs typeface="Arial" pitchFamily="34" charset="0"/>
                  </a:rPr>
                  <a:t>LX2</a:t>
                </a:r>
                <a:endParaRPr lang="ko-KR" altLang="en-US" sz="1100" b="1" dirty="0">
                  <a:latin typeface="Arial" pitchFamily="34" charset="0"/>
                  <a:cs typeface="Arial" pitchFamily="34" charset="0"/>
                </a:endParaRPr>
              </a:p>
            </p:txBody>
          </p:sp>
        </p:grpSp>
        <p:grpSp>
          <p:nvGrpSpPr>
            <p:cNvPr id="8" name="그룹 26"/>
            <p:cNvGrpSpPr/>
            <p:nvPr/>
          </p:nvGrpSpPr>
          <p:grpSpPr>
            <a:xfrm>
              <a:off x="2764966" y="5855731"/>
              <a:ext cx="621656" cy="215444"/>
              <a:chOff x="4167413" y="2930949"/>
              <a:chExt cx="621656" cy="198871"/>
            </a:xfrm>
          </p:grpSpPr>
          <p:cxnSp>
            <p:nvCxnSpPr>
              <p:cNvPr id="124" name="직선 연결선 123"/>
              <p:cNvCxnSpPr/>
              <p:nvPr/>
            </p:nvCxnSpPr>
            <p:spPr>
              <a:xfrm>
                <a:off x="4386450" y="2987814"/>
                <a:ext cx="1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직선 연결선 124"/>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4167413" y="2930949"/>
                <a:ext cx="621656" cy="198871"/>
              </a:xfrm>
              <a:prstGeom prst="rect">
                <a:avLst/>
              </a:prstGeom>
              <a:noFill/>
            </p:spPr>
            <p:txBody>
              <a:bodyPr wrap="square" rtlCol="0">
                <a:spAutoFit/>
              </a:bodyPr>
              <a:lstStyle/>
              <a:p>
                <a:pPr algn="ctr"/>
                <a:r>
                  <a:rPr lang="en-US" altLang="ko-KR" sz="800" dirty="0" smtClean="0">
                    <a:latin typeface="Arial Unicode MS" pitchFamily="50" charset="-127"/>
                    <a:ea typeface="Arial Unicode MS" pitchFamily="50" charset="-127"/>
                    <a:cs typeface="Arial Unicode MS" pitchFamily="50" charset="-127"/>
                  </a:rPr>
                  <a:t>20</a:t>
                </a:r>
                <a:r>
                  <a:rPr lang="el-GR" altLang="ko-KR" sz="800" dirty="0" smtClean="0">
                    <a:latin typeface="Arial Unicode MS" pitchFamily="50" charset="-127"/>
                    <a:ea typeface="Arial Unicode MS" pitchFamily="50" charset="-127"/>
                    <a:cs typeface="Arial Unicode MS" pitchFamily="50" charset="-127"/>
                  </a:rPr>
                  <a:t>μ</a:t>
                </a:r>
                <a:r>
                  <a:rPr lang="en-US" altLang="ko-KR" sz="800" dirty="0" smtClean="0">
                    <a:latin typeface="Arial Unicode MS" pitchFamily="50" charset="-127"/>
                    <a:ea typeface="Arial Unicode MS" pitchFamily="50" charset="-127"/>
                    <a:cs typeface="Arial Unicode MS" pitchFamily="50" charset="-127"/>
                  </a:rPr>
                  <a:t>m</a:t>
                </a:r>
                <a:endParaRPr lang="ko-KR" altLang="en-US" sz="800" dirty="0">
                  <a:latin typeface="Arial Unicode MS" pitchFamily="50" charset="-127"/>
                  <a:ea typeface="Arial Unicode MS" pitchFamily="50" charset="-127"/>
                  <a:cs typeface="Arial Unicode MS" pitchFamily="50" charset="-127"/>
                </a:endParaRPr>
              </a:p>
            </p:txBody>
          </p:sp>
        </p:grpSp>
      </p:grpSp>
      <p:grpSp>
        <p:nvGrpSpPr>
          <p:cNvPr id="9" name="그룹 128"/>
          <p:cNvGrpSpPr/>
          <p:nvPr/>
        </p:nvGrpSpPr>
        <p:grpSpPr>
          <a:xfrm>
            <a:off x="2033931" y="4869160"/>
            <a:ext cx="1980168" cy="1390018"/>
            <a:chOff x="3387195" y="4194168"/>
            <a:chExt cx="2630306" cy="1913170"/>
          </a:xfrm>
        </p:grpSpPr>
        <p:grpSp>
          <p:nvGrpSpPr>
            <p:cNvPr id="10" name="그룹 7"/>
            <p:cNvGrpSpPr/>
            <p:nvPr/>
          </p:nvGrpSpPr>
          <p:grpSpPr>
            <a:xfrm>
              <a:off x="3387195" y="4194168"/>
              <a:ext cx="2561884" cy="1894137"/>
              <a:chOff x="620693" y="7020273"/>
              <a:chExt cx="2269097" cy="1542413"/>
            </a:xfrm>
          </p:grpSpPr>
          <p:pic>
            <p:nvPicPr>
              <p:cNvPr id="135" name="그림 134" descr="n-3 - 복사본.jpg"/>
              <p:cNvPicPr>
                <a:picLocks/>
              </p:cNvPicPr>
              <p:nvPr/>
            </p:nvPicPr>
            <p:blipFill>
              <a:blip r:embed="rId4" cstate="print"/>
              <a:srcRect b="4678"/>
              <a:stretch>
                <a:fillRect/>
              </a:stretch>
            </p:blipFill>
            <p:spPr>
              <a:xfrm>
                <a:off x="657790" y="7023642"/>
                <a:ext cx="2232000" cy="1539044"/>
              </a:xfrm>
              <a:prstGeom prst="rect">
                <a:avLst/>
              </a:prstGeom>
            </p:spPr>
          </p:pic>
          <p:sp>
            <p:nvSpPr>
              <p:cNvPr id="136" name="TextBox 135"/>
              <p:cNvSpPr txBox="1"/>
              <p:nvPr/>
            </p:nvSpPr>
            <p:spPr>
              <a:xfrm>
                <a:off x="620693" y="7020273"/>
                <a:ext cx="804737" cy="238744"/>
              </a:xfrm>
              <a:prstGeom prst="rect">
                <a:avLst/>
              </a:prstGeom>
              <a:solidFill>
                <a:schemeClr val="bg1"/>
              </a:solidFill>
            </p:spPr>
            <p:txBody>
              <a:bodyPr wrap="none" rtlCol="0">
                <a:spAutoFit/>
              </a:bodyPr>
              <a:lstStyle/>
              <a:p>
                <a:r>
                  <a:rPr lang="en-US" altLang="ko-KR" sz="1100" b="1" dirty="0" smtClean="0">
                    <a:latin typeface="Arial" pitchFamily="34" charset="0"/>
                    <a:cs typeface="Arial" pitchFamily="34" charset="0"/>
                  </a:rPr>
                  <a:t>LX2+NC</a:t>
                </a:r>
                <a:endParaRPr lang="ko-KR" altLang="en-US" sz="1100" b="1" dirty="0">
                  <a:latin typeface="Arial" pitchFamily="34" charset="0"/>
                  <a:cs typeface="Arial" pitchFamily="34" charset="0"/>
                </a:endParaRPr>
              </a:p>
            </p:txBody>
          </p:sp>
        </p:grpSp>
        <p:grpSp>
          <p:nvGrpSpPr>
            <p:cNvPr id="11" name="그룹 26"/>
            <p:cNvGrpSpPr/>
            <p:nvPr/>
          </p:nvGrpSpPr>
          <p:grpSpPr>
            <a:xfrm>
              <a:off x="5395845" y="5891894"/>
              <a:ext cx="621656" cy="215444"/>
              <a:chOff x="4082446" y="2965685"/>
              <a:chExt cx="621656" cy="198871"/>
            </a:xfrm>
          </p:grpSpPr>
          <p:cxnSp>
            <p:nvCxnSpPr>
              <p:cNvPr id="132" name="직선 연결선 131"/>
              <p:cNvCxnSpPr/>
              <p:nvPr/>
            </p:nvCxnSpPr>
            <p:spPr>
              <a:xfrm>
                <a:off x="4386450" y="2987814"/>
                <a:ext cx="1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직선 연결선 132"/>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4082446" y="2965685"/>
                <a:ext cx="621656" cy="198871"/>
              </a:xfrm>
              <a:prstGeom prst="rect">
                <a:avLst/>
              </a:prstGeom>
              <a:noFill/>
            </p:spPr>
            <p:txBody>
              <a:bodyPr wrap="square" rtlCol="0">
                <a:spAutoFit/>
              </a:bodyPr>
              <a:lstStyle/>
              <a:p>
                <a:pPr algn="ctr"/>
                <a:r>
                  <a:rPr lang="en-US" altLang="ko-KR" sz="800" dirty="0" smtClean="0">
                    <a:latin typeface="Arial Unicode MS" pitchFamily="50" charset="-127"/>
                    <a:ea typeface="Arial Unicode MS" pitchFamily="50" charset="-127"/>
                    <a:cs typeface="Arial Unicode MS" pitchFamily="50" charset="-127"/>
                  </a:rPr>
                  <a:t>20</a:t>
                </a:r>
                <a:r>
                  <a:rPr lang="el-GR" altLang="ko-KR" sz="800" dirty="0" smtClean="0">
                    <a:latin typeface="Arial Unicode MS" pitchFamily="50" charset="-127"/>
                    <a:ea typeface="Arial Unicode MS" pitchFamily="50" charset="-127"/>
                    <a:cs typeface="Arial Unicode MS" pitchFamily="50" charset="-127"/>
                  </a:rPr>
                  <a:t>μ</a:t>
                </a:r>
                <a:r>
                  <a:rPr lang="en-US" altLang="ko-KR" sz="800" dirty="0" smtClean="0">
                    <a:latin typeface="Arial Unicode MS" pitchFamily="50" charset="-127"/>
                    <a:ea typeface="Arial Unicode MS" pitchFamily="50" charset="-127"/>
                    <a:cs typeface="Arial Unicode MS" pitchFamily="50" charset="-127"/>
                  </a:rPr>
                  <a:t>m</a:t>
                </a:r>
                <a:endParaRPr lang="ko-KR" altLang="en-US" sz="800" dirty="0">
                  <a:latin typeface="Arial Unicode MS" pitchFamily="50" charset="-127"/>
                  <a:ea typeface="Arial Unicode MS" pitchFamily="50" charset="-127"/>
                  <a:cs typeface="Arial Unicode MS" pitchFamily="50" charset="-127"/>
                </a:endParaRPr>
              </a:p>
            </p:txBody>
          </p:sp>
        </p:grpSp>
      </p:grpSp>
      <p:grpSp>
        <p:nvGrpSpPr>
          <p:cNvPr id="12" name="그룹 136"/>
          <p:cNvGrpSpPr/>
          <p:nvPr/>
        </p:nvGrpSpPr>
        <p:grpSpPr>
          <a:xfrm>
            <a:off x="3978146" y="4888211"/>
            <a:ext cx="2034014" cy="1379252"/>
            <a:chOff x="722894" y="6210379"/>
            <a:chExt cx="2702615" cy="1876733"/>
          </a:xfrm>
        </p:grpSpPr>
        <p:grpSp>
          <p:nvGrpSpPr>
            <p:cNvPr id="13" name="그룹 10"/>
            <p:cNvGrpSpPr/>
            <p:nvPr/>
          </p:nvGrpSpPr>
          <p:grpSpPr>
            <a:xfrm>
              <a:off x="722894" y="6210379"/>
              <a:ext cx="2558102" cy="1858161"/>
              <a:chOff x="3068959" y="5580100"/>
              <a:chExt cx="2471875" cy="1749716"/>
            </a:xfrm>
          </p:grpSpPr>
          <p:pic>
            <p:nvPicPr>
              <p:cNvPr id="145" name="그림 144" descr="t-17 - 복사본.jpg"/>
              <p:cNvPicPr>
                <a:picLocks noChangeAspect="1"/>
              </p:cNvPicPr>
              <p:nvPr/>
            </p:nvPicPr>
            <p:blipFill>
              <a:blip r:embed="rId5" cstate="print"/>
              <a:srcRect b="4569"/>
              <a:stretch>
                <a:fillRect/>
              </a:stretch>
            </p:blipFill>
            <p:spPr>
              <a:xfrm>
                <a:off x="3105777" y="5580129"/>
                <a:ext cx="2435057" cy="1749687"/>
              </a:xfrm>
              <a:prstGeom prst="rect">
                <a:avLst/>
              </a:prstGeom>
            </p:spPr>
          </p:pic>
          <p:sp>
            <p:nvSpPr>
              <p:cNvPr id="146" name="TextBox 145"/>
              <p:cNvSpPr txBox="1"/>
              <p:nvPr/>
            </p:nvSpPr>
            <p:spPr>
              <a:xfrm>
                <a:off x="3068959" y="5580100"/>
                <a:ext cx="1155531" cy="276756"/>
              </a:xfrm>
              <a:prstGeom prst="rect">
                <a:avLst/>
              </a:prstGeom>
              <a:solidFill>
                <a:schemeClr val="bg1"/>
              </a:solidFill>
            </p:spPr>
            <p:txBody>
              <a:bodyPr wrap="none" rtlCol="0">
                <a:spAutoFit/>
              </a:bodyPr>
              <a:lstStyle/>
              <a:p>
                <a:r>
                  <a:rPr lang="en-US" altLang="ko-KR" sz="1100" b="1" dirty="0" smtClean="0">
                    <a:latin typeface="Arial" pitchFamily="34" charset="0"/>
                    <a:cs typeface="Arial" pitchFamily="34" charset="0"/>
                  </a:rPr>
                  <a:t>LX2+TSG-6</a:t>
                </a:r>
                <a:endParaRPr lang="ko-KR" altLang="en-US" sz="1100" b="1" dirty="0">
                  <a:latin typeface="Arial" pitchFamily="34" charset="0"/>
                  <a:cs typeface="Arial" pitchFamily="34" charset="0"/>
                </a:endParaRPr>
              </a:p>
            </p:txBody>
          </p:sp>
          <p:cxnSp>
            <p:nvCxnSpPr>
              <p:cNvPr id="147" name="직선 화살표 연결선 146"/>
              <p:cNvCxnSpPr/>
              <p:nvPr/>
            </p:nvCxnSpPr>
            <p:spPr>
              <a:xfrm flipV="1">
                <a:off x="4077072" y="6516216"/>
                <a:ext cx="72008" cy="2880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8" name="직선 화살표 연결선 147"/>
              <p:cNvCxnSpPr/>
              <p:nvPr/>
            </p:nvCxnSpPr>
            <p:spPr>
              <a:xfrm flipH="1">
                <a:off x="5157192" y="5724128"/>
                <a:ext cx="72008" cy="2160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9" name="직선 화살표 연결선 148"/>
              <p:cNvCxnSpPr/>
              <p:nvPr/>
            </p:nvCxnSpPr>
            <p:spPr>
              <a:xfrm flipH="1" flipV="1">
                <a:off x="3501008" y="6660232"/>
                <a:ext cx="216024"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0" name="직선 화살표 연결선 16"/>
              <p:cNvCxnSpPr/>
              <p:nvPr/>
            </p:nvCxnSpPr>
            <p:spPr>
              <a:xfrm>
                <a:off x="3284984" y="6084168"/>
                <a:ext cx="216024"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39" name="직선 화살표 연결선 138"/>
            <p:cNvCxnSpPr/>
            <p:nvPr/>
          </p:nvCxnSpPr>
          <p:spPr>
            <a:xfrm flipV="1">
              <a:off x="2348880" y="7943676"/>
              <a:ext cx="216024"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0" name="직선 화살표 연결선 139"/>
            <p:cNvCxnSpPr/>
            <p:nvPr/>
          </p:nvCxnSpPr>
          <p:spPr>
            <a:xfrm>
              <a:off x="2852935" y="7007572"/>
              <a:ext cx="1" cy="21602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 name="그룹 26"/>
            <p:cNvGrpSpPr/>
            <p:nvPr/>
          </p:nvGrpSpPr>
          <p:grpSpPr>
            <a:xfrm>
              <a:off x="2803672" y="7871668"/>
              <a:ext cx="621837" cy="215444"/>
              <a:chOff x="4205369" y="2965685"/>
              <a:chExt cx="621837" cy="198871"/>
            </a:xfrm>
          </p:grpSpPr>
          <p:cxnSp>
            <p:nvCxnSpPr>
              <p:cNvPr id="142" name="직선 연결선 141"/>
              <p:cNvCxnSpPr/>
              <p:nvPr/>
            </p:nvCxnSpPr>
            <p:spPr>
              <a:xfrm>
                <a:off x="4386450" y="2987814"/>
                <a:ext cx="1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직선 연결선 142"/>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4205369" y="2965685"/>
                <a:ext cx="621837" cy="198871"/>
              </a:xfrm>
              <a:prstGeom prst="rect">
                <a:avLst/>
              </a:prstGeom>
              <a:noFill/>
            </p:spPr>
            <p:txBody>
              <a:bodyPr wrap="square" rtlCol="0">
                <a:spAutoFit/>
              </a:bodyPr>
              <a:lstStyle/>
              <a:p>
                <a:pPr algn="ctr"/>
                <a:r>
                  <a:rPr lang="en-US" altLang="ko-KR" sz="800" dirty="0" smtClean="0">
                    <a:latin typeface="Arial Unicode MS" pitchFamily="50" charset="-127"/>
                    <a:ea typeface="Arial Unicode MS" pitchFamily="50" charset="-127"/>
                    <a:cs typeface="Arial Unicode MS" pitchFamily="50" charset="-127"/>
                  </a:rPr>
                  <a:t>20</a:t>
                </a:r>
                <a:r>
                  <a:rPr lang="el-GR" altLang="ko-KR" sz="800" dirty="0" smtClean="0">
                    <a:latin typeface="Arial Unicode MS" pitchFamily="50" charset="-127"/>
                    <a:ea typeface="Arial Unicode MS" pitchFamily="50" charset="-127"/>
                    <a:cs typeface="Arial Unicode MS" pitchFamily="50" charset="-127"/>
                  </a:rPr>
                  <a:t>μ</a:t>
                </a:r>
                <a:r>
                  <a:rPr lang="en-US" altLang="ko-KR" sz="800" dirty="0" smtClean="0">
                    <a:latin typeface="Arial Unicode MS" pitchFamily="50" charset="-127"/>
                    <a:ea typeface="Arial Unicode MS" pitchFamily="50" charset="-127"/>
                    <a:cs typeface="Arial Unicode MS" pitchFamily="50" charset="-127"/>
                  </a:rPr>
                  <a:t>m</a:t>
                </a:r>
                <a:endParaRPr lang="ko-KR" altLang="en-US" sz="800" dirty="0">
                  <a:latin typeface="Arial Unicode MS" pitchFamily="50" charset="-127"/>
                  <a:ea typeface="Arial Unicode MS" pitchFamily="50" charset="-127"/>
                  <a:cs typeface="Arial Unicode MS" pitchFamily="50" charset="-127"/>
                </a:endParaRPr>
              </a:p>
            </p:txBody>
          </p:sp>
        </p:grpSp>
      </p:grpSp>
      <p:sp>
        <p:nvSpPr>
          <p:cNvPr id="151" name="TextBox 150"/>
          <p:cNvSpPr txBox="1"/>
          <p:nvPr/>
        </p:nvSpPr>
        <p:spPr>
          <a:xfrm>
            <a:off x="179512" y="4293096"/>
            <a:ext cx="1978427" cy="400110"/>
          </a:xfrm>
          <a:prstGeom prst="rect">
            <a:avLst/>
          </a:prstGeom>
          <a:noFill/>
        </p:spPr>
        <p:txBody>
          <a:bodyPr wrap="none" rtlCol="0">
            <a:spAutoFit/>
          </a:bodyPr>
          <a:lstStyle/>
          <a:p>
            <a:r>
              <a:rPr lang="en-US" altLang="ko-KR" sz="2000" b="1" u="sng" dirty="0" smtClean="0">
                <a:latin typeface="Arial" pitchFamily="34" charset="0"/>
                <a:cs typeface="Arial" pitchFamily="34" charset="0"/>
              </a:rPr>
              <a:t>ORO </a:t>
            </a:r>
            <a:r>
              <a:rPr lang="en-US" altLang="ko-KR" sz="2000" b="1" u="sng" dirty="0" err="1" smtClean="0">
                <a:latin typeface="Arial" pitchFamily="34" charset="0"/>
                <a:cs typeface="Arial" pitchFamily="34" charset="0"/>
              </a:rPr>
              <a:t>stainning</a:t>
            </a:r>
            <a:endParaRPr lang="ko-KR" altLang="en-US" sz="2000" b="1" u="sng" dirty="0">
              <a:latin typeface="Arial" pitchFamily="34" charset="0"/>
              <a:cs typeface="Arial" pitchFamily="34" charset="0"/>
            </a:endParaRPr>
          </a:p>
        </p:txBody>
      </p:sp>
      <p:sp>
        <p:nvSpPr>
          <p:cNvPr id="153" name="TextBox 152"/>
          <p:cNvSpPr txBox="1"/>
          <p:nvPr/>
        </p:nvSpPr>
        <p:spPr>
          <a:xfrm>
            <a:off x="6732240" y="3387333"/>
            <a:ext cx="2016224" cy="761747"/>
          </a:xfrm>
          <a:prstGeom prst="rect">
            <a:avLst/>
          </a:prstGeom>
          <a:noFill/>
        </p:spPr>
        <p:txBody>
          <a:bodyPr wrap="square" rtlCol="0">
            <a:spAutoFit/>
          </a:bodyPr>
          <a:lstStyle/>
          <a:p>
            <a:pPr>
              <a:spcAft>
                <a:spcPts val="600"/>
              </a:spcAft>
            </a:pPr>
            <a:r>
              <a:rPr lang="en-US" altLang="ko-KR" sz="1200" dirty="0" smtClean="0">
                <a:latin typeface="Arial" pitchFamily="34" charset="0"/>
                <a:cs typeface="Arial" pitchFamily="34" charset="0"/>
              </a:rPr>
              <a:t> *</a:t>
            </a:r>
            <a:r>
              <a:rPr lang="en-US" altLang="ko-KR" sz="1050" dirty="0" smtClean="0">
                <a:latin typeface="Arial" pitchFamily="34" charset="0"/>
                <a:cs typeface="Arial" pitchFamily="34" charset="0"/>
              </a:rPr>
              <a:t>: </a:t>
            </a:r>
            <a:r>
              <a:rPr lang="en-US" altLang="ko-KR" sz="1050" dirty="0" err="1" smtClean="0">
                <a:latin typeface="Arial" pitchFamily="34" charset="0"/>
                <a:cs typeface="Arial" pitchFamily="34" charset="0"/>
              </a:rPr>
              <a:t>vs</a:t>
            </a:r>
            <a:r>
              <a:rPr lang="en-US" altLang="ko-KR" sz="1050" dirty="0" smtClean="0">
                <a:latin typeface="Arial" pitchFamily="34" charset="0"/>
                <a:cs typeface="Arial" pitchFamily="34" charset="0"/>
              </a:rPr>
              <a:t> LX2</a:t>
            </a:r>
          </a:p>
          <a:p>
            <a:pPr>
              <a:spcAft>
                <a:spcPts val="600"/>
              </a:spcAft>
            </a:pPr>
            <a:r>
              <a:rPr lang="en-US" altLang="ko-KR" sz="1050" dirty="0" smtClean="0">
                <a:latin typeface="Arial" pitchFamily="34" charset="0"/>
                <a:cs typeface="Arial" pitchFamily="34" charset="0"/>
              </a:rPr>
              <a:t> </a:t>
            </a:r>
            <a:r>
              <a:rPr lang="en-US" altLang="ko-KR" sz="1100" dirty="0" smtClean="0">
                <a:latin typeface="Arial" pitchFamily="34" charset="0"/>
                <a:cs typeface="Arial" pitchFamily="34" charset="0"/>
              </a:rPr>
              <a:t>#</a:t>
            </a:r>
            <a:r>
              <a:rPr lang="en-US" altLang="ko-KR" sz="1050" dirty="0" smtClean="0">
                <a:latin typeface="Arial" pitchFamily="34" charset="0"/>
                <a:cs typeface="Arial" pitchFamily="34" charset="0"/>
              </a:rPr>
              <a:t>: </a:t>
            </a:r>
            <a:r>
              <a:rPr lang="en-US" altLang="ko-KR" sz="1050" dirty="0" err="1" smtClean="0">
                <a:latin typeface="Arial" pitchFamily="34" charset="0"/>
                <a:cs typeface="Arial" pitchFamily="34" charset="0"/>
              </a:rPr>
              <a:t>vs</a:t>
            </a:r>
            <a:r>
              <a:rPr lang="en-US" altLang="ko-KR" sz="1050" dirty="0" smtClean="0">
                <a:latin typeface="Arial" pitchFamily="34" charset="0"/>
                <a:cs typeface="Arial" pitchFamily="34" charset="0"/>
              </a:rPr>
              <a:t> NC</a:t>
            </a:r>
          </a:p>
          <a:p>
            <a:pPr>
              <a:spcAft>
                <a:spcPts val="600"/>
              </a:spcAft>
            </a:pPr>
            <a:r>
              <a:rPr lang="en-US" altLang="ko-KR" sz="1050" dirty="0" smtClean="0">
                <a:latin typeface="Arial" pitchFamily="34" charset="0"/>
                <a:cs typeface="Arial" pitchFamily="34" charset="0"/>
              </a:rPr>
              <a:t> $: </a:t>
            </a:r>
            <a:r>
              <a:rPr lang="en-US" altLang="ko-KR" sz="1050" dirty="0" err="1" smtClean="0">
                <a:latin typeface="Arial" pitchFamily="34" charset="0"/>
                <a:cs typeface="Arial" pitchFamily="34" charset="0"/>
              </a:rPr>
              <a:t>vs</a:t>
            </a:r>
            <a:r>
              <a:rPr lang="en-US" altLang="ko-KR" sz="1050" dirty="0" smtClean="0">
                <a:latin typeface="Arial" pitchFamily="34" charset="0"/>
                <a:cs typeface="Arial" pitchFamily="34" charset="0"/>
              </a:rPr>
              <a:t> TSG-6+Ab</a:t>
            </a:r>
            <a:endParaRPr lang="ko-KR" altLang="en-US" sz="1050" dirty="0">
              <a:latin typeface="Arial" pitchFamily="34" charset="0"/>
              <a:cs typeface="Arial" pitchFamily="34" charset="0"/>
            </a:endParaRPr>
          </a:p>
        </p:txBody>
      </p:sp>
      <p:grpSp>
        <p:nvGrpSpPr>
          <p:cNvPr id="15" name="그룹 153"/>
          <p:cNvGrpSpPr/>
          <p:nvPr/>
        </p:nvGrpSpPr>
        <p:grpSpPr>
          <a:xfrm>
            <a:off x="395536" y="2133377"/>
            <a:ext cx="1956174" cy="1512000"/>
            <a:chOff x="158359" y="1678444"/>
            <a:chExt cx="2154215" cy="1766084"/>
          </a:xfrm>
        </p:grpSpPr>
        <p:graphicFrame>
          <p:nvGraphicFramePr>
            <p:cNvPr id="155" name="차트 154"/>
            <p:cNvGraphicFramePr/>
            <p:nvPr>
              <p:extLst/>
            </p:nvPr>
          </p:nvGraphicFramePr>
          <p:xfrm>
            <a:off x="332574" y="1678444"/>
            <a:ext cx="1980000" cy="1620000"/>
          </p:xfrm>
          <a:graphic>
            <a:graphicData uri="http://schemas.openxmlformats.org/drawingml/2006/chart">
              <c:chart xmlns:c="http://schemas.openxmlformats.org/drawingml/2006/chart" xmlns:r="http://schemas.openxmlformats.org/officeDocument/2006/relationships" r:id="rId6"/>
            </a:graphicData>
          </a:graphic>
        </p:graphicFrame>
        <p:sp>
          <p:nvSpPr>
            <p:cNvPr id="156" name="TextBox 155"/>
            <p:cNvSpPr txBox="1"/>
            <p:nvPr/>
          </p:nvSpPr>
          <p:spPr>
            <a:xfrm>
              <a:off x="943068" y="3190612"/>
              <a:ext cx="357790" cy="253916"/>
            </a:xfrm>
            <a:prstGeom prst="rect">
              <a:avLst/>
            </a:prstGeom>
            <a:noFill/>
          </p:spPr>
          <p:txBody>
            <a:bodyPr wrap="none" rtlCol="0">
              <a:spAutoFit/>
            </a:bodyPr>
            <a:lstStyle/>
            <a:p>
              <a:r>
                <a:rPr lang="en-US" altLang="ko-KR" sz="1000" b="1" dirty="0" smtClean="0">
                  <a:latin typeface="Arial" pitchFamily="34" charset="0"/>
                  <a:cs typeface="Arial" pitchFamily="34" charset="0"/>
                </a:rPr>
                <a:t>D1</a:t>
              </a:r>
              <a:endParaRPr lang="ko-KR" altLang="en-US" sz="1000" b="1" dirty="0">
                <a:latin typeface="Arial" pitchFamily="34" charset="0"/>
                <a:cs typeface="Arial" pitchFamily="34" charset="0"/>
              </a:endParaRPr>
            </a:p>
          </p:txBody>
        </p:sp>
        <p:sp>
          <p:nvSpPr>
            <p:cNvPr id="157" name="TextBox 156"/>
            <p:cNvSpPr txBox="1"/>
            <p:nvPr/>
          </p:nvSpPr>
          <p:spPr>
            <a:xfrm>
              <a:off x="1726126" y="3190612"/>
              <a:ext cx="357790" cy="253916"/>
            </a:xfrm>
            <a:prstGeom prst="rect">
              <a:avLst/>
            </a:prstGeom>
            <a:noFill/>
          </p:spPr>
          <p:txBody>
            <a:bodyPr wrap="none" rtlCol="0">
              <a:spAutoFit/>
            </a:bodyPr>
            <a:lstStyle/>
            <a:p>
              <a:r>
                <a:rPr lang="en-US" altLang="ko-KR" sz="1000" b="1" dirty="0" smtClean="0">
                  <a:latin typeface="Arial" pitchFamily="34" charset="0"/>
                  <a:cs typeface="Arial" pitchFamily="34" charset="0"/>
                </a:rPr>
                <a:t>D2</a:t>
              </a:r>
              <a:endParaRPr lang="ko-KR" altLang="en-US" sz="1000" b="1" dirty="0">
                <a:latin typeface="Arial" pitchFamily="34" charset="0"/>
                <a:cs typeface="Arial" pitchFamily="34" charset="0"/>
              </a:endParaRPr>
            </a:p>
          </p:txBody>
        </p:sp>
        <p:sp>
          <p:nvSpPr>
            <p:cNvPr id="158" name="TextBox 42"/>
            <p:cNvSpPr txBox="1"/>
            <p:nvPr/>
          </p:nvSpPr>
          <p:spPr>
            <a:xfrm>
              <a:off x="1267340" y="1704866"/>
              <a:ext cx="577402" cy="261610"/>
            </a:xfrm>
            <a:prstGeom prst="rect">
              <a:avLst/>
            </a:prstGeom>
            <a:noFill/>
          </p:spPr>
          <p:txBody>
            <a:bodyPr wrap="none" rtlCol="0">
              <a:spAutoFit/>
            </a:bodyPr>
            <a:lstStyle/>
            <a:p>
              <a:r>
                <a:rPr lang="en-US" altLang="ko-KR" sz="1100" b="1" i="1" dirty="0" err="1" smtClean="0">
                  <a:latin typeface="Arial" pitchFamily="34" charset="0"/>
                  <a:cs typeface="Arial" pitchFamily="34" charset="0"/>
                </a:rPr>
                <a:t>tgf</a:t>
              </a:r>
              <a:r>
                <a:rPr lang="en-US" altLang="ko-KR" sz="1100" b="1" i="1" dirty="0" smtClean="0">
                  <a:latin typeface="Arial" pitchFamily="34" charset="0"/>
                  <a:cs typeface="Arial" pitchFamily="34" charset="0"/>
                </a:rPr>
                <a:t>-</a:t>
              </a:r>
              <a:r>
                <a:rPr lang="el-GR" altLang="ko-KR" sz="1100" b="1" i="1" dirty="0" smtClean="0">
                  <a:latin typeface="Arial" pitchFamily="34" charset="0"/>
                  <a:cs typeface="Arial" pitchFamily="34" charset="0"/>
                </a:rPr>
                <a:t>β</a:t>
              </a:r>
              <a:r>
                <a:rPr lang="en-US" altLang="ko-KR" sz="1100" b="1" i="1" dirty="0" smtClean="0">
                  <a:latin typeface="Arial" pitchFamily="34" charset="0"/>
                  <a:cs typeface="Arial" pitchFamily="34" charset="0"/>
                </a:rPr>
                <a:t>1</a:t>
              </a:r>
              <a:endParaRPr lang="ko-KR" altLang="en-US" sz="1100" b="1" i="1" dirty="0">
                <a:latin typeface="Arial" pitchFamily="34" charset="0"/>
                <a:cs typeface="Arial" pitchFamily="34" charset="0"/>
              </a:endParaRPr>
            </a:p>
          </p:txBody>
        </p:sp>
        <p:sp>
          <p:nvSpPr>
            <p:cNvPr id="159" name="TextBox 158"/>
            <p:cNvSpPr txBox="1"/>
            <p:nvPr/>
          </p:nvSpPr>
          <p:spPr>
            <a:xfrm rot="16200000">
              <a:off x="-286200" y="2321907"/>
              <a:ext cx="1135340" cy="246221"/>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sp>
          <p:nvSpPr>
            <p:cNvPr id="160" name="TextBox 159"/>
            <p:cNvSpPr txBox="1"/>
            <p:nvPr/>
          </p:nvSpPr>
          <p:spPr>
            <a:xfrm>
              <a:off x="986352" y="2815397"/>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61" name="TextBox 160"/>
            <p:cNvSpPr txBox="1"/>
            <p:nvPr/>
          </p:nvSpPr>
          <p:spPr>
            <a:xfrm>
              <a:off x="1255978" y="2908008"/>
              <a:ext cx="239168" cy="261610"/>
            </a:xfrm>
            <a:prstGeom prst="rect">
              <a:avLst/>
            </a:prstGeom>
            <a:noFill/>
          </p:spPr>
          <p:txBody>
            <a:bodyPr wrap="none" rtlCol="0">
              <a:spAutoFit/>
            </a:bodyPr>
            <a:lstStyle/>
            <a:p>
              <a:r>
                <a:rPr lang="en-US" altLang="ko-KR" sz="1100" b="1" dirty="0" smtClean="0">
                  <a:latin typeface="Arial" pitchFamily="34" charset="0"/>
                  <a:cs typeface="Arial" pitchFamily="34" charset="0"/>
                </a:rPr>
                <a:t>*</a:t>
              </a:r>
              <a:endParaRPr lang="ko-KR" altLang="en-US" sz="1100" b="1" dirty="0">
                <a:latin typeface="Arial" pitchFamily="34" charset="0"/>
                <a:cs typeface="Arial" pitchFamily="34" charset="0"/>
              </a:endParaRPr>
            </a:p>
          </p:txBody>
        </p:sp>
        <p:sp>
          <p:nvSpPr>
            <p:cNvPr id="162" name="TextBox 161"/>
            <p:cNvSpPr txBox="1"/>
            <p:nvPr/>
          </p:nvSpPr>
          <p:spPr>
            <a:xfrm>
              <a:off x="1236284" y="2650173"/>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63" name="TextBox 162"/>
            <p:cNvSpPr txBox="1"/>
            <p:nvPr/>
          </p:nvSpPr>
          <p:spPr>
            <a:xfrm>
              <a:off x="995602" y="2938205"/>
              <a:ext cx="239168" cy="261610"/>
            </a:xfrm>
            <a:prstGeom prst="rect">
              <a:avLst/>
            </a:prstGeom>
            <a:noFill/>
          </p:spPr>
          <p:txBody>
            <a:bodyPr wrap="none" rtlCol="0">
              <a:spAutoFit/>
            </a:bodyPr>
            <a:lstStyle/>
            <a:p>
              <a:r>
                <a:rPr lang="en-US" altLang="ko-KR" sz="1100" b="1" dirty="0" smtClean="0">
                  <a:latin typeface="Arial" pitchFamily="34" charset="0"/>
                  <a:cs typeface="Arial" pitchFamily="34" charset="0"/>
                </a:rPr>
                <a:t>*</a:t>
              </a:r>
              <a:endParaRPr lang="ko-KR" altLang="en-US" sz="1100" b="1" dirty="0">
                <a:latin typeface="Arial" pitchFamily="34" charset="0"/>
                <a:cs typeface="Arial" pitchFamily="34" charset="0"/>
              </a:endParaRPr>
            </a:p>
          </p:txBody>
        </p:sp>
        <p:sp>
          <p:nvSpPr>
            <p:cNvPr id="164" name="TextBox 163"/>
            <p:cNvSpPr txBox="1"/>
            <p:nvPr/>
          </p:nvSpPr>
          <p:spPr>
            <a:xfrm>
              <a:off x="2048066" y="2321719"/>
              <a:ext cx="239168" cy="261610"/>
            </a:xfrm>
            <a:prstGeom prst="rect">
              <a:avLst/>
            </a:prstGeom>
            <a:noFill/>
          </p:spPr>
          <p:txBody>
            <a:bodyPr wrap="none" rtlCol="0">
              <a:spAutoFit/>
            </a:bodyPr>
            <a:lstStyle/>
            <a:p>
              <a:r>
                <a:rPr lang="en-US" altLang="ko-KR" sz="1100" b="1" dirty="0" smtClean="0">
                  <a:latin typeface="Arial" pitchFamily="34" charset="0"/>
                  <a:cs typeface="Arial" pitchFamily="34" charset="0"/>
                </a:rPr>
                <a:t>*</a:t>
              </a:r>
              <a:endParaRPr lang="ko-KR" altLang="en-US" sz="1100" b="1" dirty="0">
                <a:latin typeface="Arial" pitchFamily="34" charset="0"/>
                <a:cs typeface="Arial" pitchFamily="34" charset="0"/>
              </a:endParaRPr>
            </a:p>
          </p:txBody>
        </p:sp>
        <p:sp>
          <p:nvSpPr>
            <p:cNvPr id="165" name="TextBox 164"/>
            <p:cNvSpPr txBox="1"/>
            <p:nvPr/>
          </p:nvSpPr>
          <p:spPr>
            <a:xfrm>
              <a:off x="1798134" y="2339216"/>
              <a:ext cx="239168" cy="261610"/>
            </a:xfrm>
            <a:prstGeom prst="rect">
              <a:avLst/>
            </a:prstGeom>
            <a:noFill/>
          </p:spPr>
          <p:txBody>
            <a:bodyPr wrap="none" rtlCol="0">
              <a:spAutoFit/>
            </a:bodyPr>
            <a:lstStyle/>
            <a:p>
              <a:r>
                <a:rPr lang="en-US" altLang="ko-KR" sz="1100" b="1" dirty="0" smtClean="0">
                  <a:latin typeface="Arial" pitchFamily="34" charset="0"/>
                  <a:cs typeface="Arial" pitchFamily="34" charset="0"/>
                </a:rPr>
                <a:t>*</a:t>
              </a:r>
              <a:endParaRPr lang="ko-KR" altLang="en-US" sz="1100" b="1" dirty="0">
                <a:latin typeface="Arial" pitchFamily="34" charset="0"/>
                <a:cs typeface="Arial" pitchFamily="34" charset="0"/>
              </a:endParaRPr>
            </a:p>
          </p:txBody>
        </p:sp>
        <p:sp>
          <p:nvSpPr>
            <p:cNvPr id="166" name="TextBox 165"/>
            <p:cNvSpPr txBox="1"/>
            <p:nvPr/>
          </p:nvSpPr>
          <p:spPr>
            <a:xfrm>
              <a:off x="1802190" y="2216408"/>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67" name="TextBox 166"/>
            <p:cNvSpPr txBox="1"/>
            <p:nvPr/>
          </p:nvSpPr>
          <p:spPr>
            <a:xfrm>
              <a:off x="1240476" y="2779091"/>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68" name="TextBox 167"/>
            <p:cNvSpPr txBox="1"/>
            <p:nvPr/>
          </p:nvSpPr>
          <p:spPr>
            <a:xfrm>
              <a:off x="2041072" y="2186451"/>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69" name="TextBox 168"/>
            <p:cNvSpPr txBox="1"/>
            <p:nvPr/>
          </p:nvSpPr>
          <p:spPr>
            <a:xfrm>
              <a:off x="2035366" y="2051184"/>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grpSp>
      <p:grpSp>
        <p:nvGrpSpPr>
          <p:cNvPr id="16" name="그룹 169"/>
          <p:cNvGrpSpPr/>
          <p:nvPr/>
        </p:nvGrpSpPr>
        <p:grpSpPr>
          <a:xfrm>
            <a:off x="6804248" y="1772816"/>
            <a:ext cx="3096344" cy="1224489"/>
            <a:chOff x="506870" y="2373868"/>
            <a:chExt cx="3096344" cy="1224489"/>
          </a:xfrm>
        </p:grpSpPr>
        <p:grpSp>
          <p:nvGrpSpPr>
            <p:cNvPr id="17" name="그룹 44"/>
            <p:cNvGrpSpPr/>
            <p:nvPr/>
          </p:nvGrpSpPr>
          <p:grpSpPr>
            <a:xfrm>
              <a:off x="506870" y="2373868"/>
              <a:ext cx="598286" cy="253916"/>
              <a:chOff x="5120279" y="6889957"/>
              <a:chExt cx="598286" cy="230649"/>
            </a:xfrm>
          </p:grpSpPr>
          <p:sp>
            <p:nvSpPr>
              <p:cNvPr id="184" name="직사각형 183"/>
              <p:cNvSpPr/>
              <p:nvPr/>
            </p:nvSpPr>
            <p:spPr>
              <a:xfrm>
                <a:off x="5120279" y="6971710"/>
                <a:ext cx="108000" cy="9810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latin typeface="Arial" pitchFamily="34" charset="0"/>
                  <a:cs typeface="Arial" pitchFamily="34" charset="0"/>
                </a:endParaRPr>
              </a:p>
            </p:txBody>
          </p:sp>
          <p:sp>
            <p:nvSpPr>
              <p:cNvPr id="185" name="TextBox 19"/>
              <p:cNvSpPr txBox="1"/>
              <p:nvPr/>
            </p:nvSpPr>
            <p:spPr>
              <a:xfrm>
                <a:off x="5157193" y="6889957"/>
                <a:ext cx="561372" cy="230649"/>
              </a:xfrm>
              <a:prstGeom prst="rect">
                <a:avLst/>
              </a:prstGeom>
              <a:noFill/>
            </p:spPr>
            <p:txBody>
              <a:bodyPr wrap="square" rtlCol="0">
                <a:spAutoFit/>
              </a:bodyPr>
              <a:lstStyle/>
              <a:p>
                <a:r>
                  <a:rPr lang="en-US" altLang="ko-KR" sz="1050" dirty="0" smtClean="0">
                    <a:latin typeface="Arial" pitchFamily="34" charset="0"/>
                    <a:cs typeface="Arial" pitchFamily="34" charset="0"/>
                  </a:rPr>
                  <a:t>LX2</a:t>
                </a:r>
                <a:endParaRPr lang="ko-KR" altLang="en-US" sz="1050" dirty="0">
                  <a:latin typeface="Arial" pitchFamily="34" charset="0"/>
                  <a:cs typeface="Arial" pitchFamily="34" charset="0"/>
                </a:endParaRPr>
              </a:p>
            </p:txBody>
          </p:sp>
        </p:grpSp>
        <p:grpSp>
          <p:nvGrpSpPr>
            <p:cNvPr id="18" name="그룹 48"/>
            <p:cNvGrpSpPr/>
            <p:nvPr/>
          </p:nvGrpSpPr>
          <p:grpSpPr>
            <a:xfrm>
              <a:off x="506870" y="2614588"/>
              <a:ext cx="1405064" cy="253916"/>
              <a:chOff x="5120279" y="7649296"/>
              <a:chExt cx="1405064" cy="230649"/>
            </a:xfrm>
          </p:grpSpPr>
          <p:sp>
            <p:nvSpPr>
              <p:cNvPr id="182" name="직사각형 21"/>
              <p:cNvSpPr/>
              <p:nvPr/>
            </p:nvSpPr>
            <p:spPr>
              <a:xfrm>
                <a:off x="5120279" y="7731049"/>
                <a:ext cx="108000" cy="98104"/>
              </a:xfrm>
              <a:prstGeom prst="rect">
                <a:avLst/>
              </a:prstGeom>
              <a:solidFill>
                <a:schemeClr val="tx1">
                  <a:lumMod val="50000"/>
                  <a:lumOff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latin typeface="Arial" pitchFamily="34" charset="0"/>
                  <a:cs typeface="Arial" pitchFamily="34" charset="0"/>
                </a:endParaRPr>
              </a:p>
            </p:txBody>
          </p:sp>
          <p:sp>
            <p:nvSpPr>
              <p:cNvPr id="183" name="TextBox 22"/>
              <p:cNvSpPr txBox="1"/>
              <p:nvPr/>
            </p:nvSpPr>
            <p:spPr>
              <a:xfrm>
                <a:off x="5157193" y="7649296"/>
                <a:ext cx="1368150" cy="230649"/>
              </a:xfrm>
              <a:prstGeom prst="rect">
                <a:avLst/>
              </a:prstGeom>
              <a:noFill/>
            </p:spPr>
            <p:txBody>
              <a:bodyPr wrap="square" rtlCol="0">
                <a:spAutoFit/>
              </a:bodyPr>
              <a:lstStyle/>
              <a:p>
                <a:r>
                  <a:rPr lang="en-US" altLang="ko-KR" sz="1050" dirty="0" smtClean="0">
                    <a:latin typeface="Arial" pitchFamily="34" charset="0"/>
                    <a:cs typeface="Arial" pitchFamily="34" charset="0"/>
                  </a:rPr>
                  <a:t>LX2+NC</a:t>
                </a:r>
              </a:p>
            </p:txBody>
          </p:sp>
        </p:grpSp>
        <p:grpSp>
          <p:nvGrpSpPr>
            <p:cNvPr id="19" name="그룹 47"/>
            <p:cNvGrpSpPr/>
            <p:nvPr/>
          </p:nvGrpSpPr>
          <p:grpSpPr>
            <a:xfrm>
              <a:off x="506870" y="2855308"/>
              <a:ext cx="1693098" cy="253916"/>
              <a:chOff x="5120279" y="7793350"/>
              <a:chExt cx="1693098" cy="230649"/>
            </a:xfrm>
          </p:grpSpPr>
          <p:sp>
            <p:nvSpPr>
              <p:cNvPr id="180" name="직사각형 179"/>
              <p:cNvSpPr/>
              <p:nvPr/>
            </p:nvSpPr>
            <p:spPr>
              <a:xfrm>
                <a:off x="5120279" y="7875103"/>
                <a:ext cx="108000" cy="9810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latin typeface="Arial" pitchFamily="34" charset="0"/>
                  <a:cs typeface="Arial" pitchFamily="34" charset="0"/>
                </a:endParaRPr>
              </a:p>
            </p:txBody>
          </p:sp>
          <p:sp>
            <p:nvSpPr>
              <p:cNvPr id="181" name="TextBox 180"/>
              <p:cNvSpPr txBox="1"/>
              <p:nvPr/>
            </p:nvSpPr>
            <p:spPr>
              <a:xfrm>
                <a:off x="5157193" y="7793350"/>
                <a:ext cx="1656184" cy="230649"/>
              </a:xfrm>
              <a:prstGeom prst="rect">
                <a:avLst/>
              </a:prstGeom>
              <a:noFill/>
            </p:spPr>
            <p:txBody>
              <a:bodyPr wrap="square" rtlCol="0">
                <a:spAutoFit/>
              </a:bodyPr>
              <a:lstStyle/>
              <a:p>
                <a:r>
                  <a:rPr lang="en-US" altLang="ko-KR" sz="1050" dirty="0" smtClean="0">
                    <a:latin typeface="Arial" pitchFamily="34" charset="0"/>
                    <a:cs typeface="Arial" pitchFamily="34" charset="0"/>
                  </a:rPr>
                  <a:t>LX2+TSG-6</a:t>
                </a:r>
              </a:p>
            </p:txBody>
          </p:sp>
        </p:grpSp>
        <p:grpSp>
          <p:nvGrpSpPr>
            <p:cNvPr id="20" name="그룹 47"/>
            <p:cNvGrpSpPr/>
            <p:nvPr/>
          </p:nvGrpSpPr>
          <p:grpSpPr>
            <a:xfrm>
              <a:off x="506871" y="3096028"/>
              <a:ext cx="2312135" cy="261610"/>
              <a:chOff x="5072713" y="7953334"/>
              <a:chExt cx="1698028" cy="261610"/>
            </a:xfrm>
          </p:grpSpPr>
          <p:sp>
            <p:nvSpPr>
              <p:cNvPr id="178" name="직사각형 177"/>
              <p:cNvSpPr/>
              <p:nvPr/>
            </p:nvSpPr>
            <p:spPr>
              <a:xfrm>
                <a:off x="5072713" y="8030139"/>
                <a:ext cx="79315" cy="108000"/>
              </a:xfrm>
              <a:prstGeom prst="rect">
                <a:avLst/>
              </a:prstGeom>
              <a:gradFill>
                <a:gsLst>
                  <a:gs pos="0">
                    <a:schemeClr val="tx1"/>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1800000" scaled="0"/>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b="1">
                  <a:latin typeface="Arial" pitchFamily="34" charset="0"/>
                  <a:cs typeface="Arial" pitchFamily="34" charset="0"/>
                </a:endParaRPr>
              </a:p>
            </p:txBody>
          </p:sp>
          <p:sp>
            <p:nvSpPr>
              <p:cNvPr id="179" name="TextBox 178"/>
              <p:cNvSpPr txBox="1"/>
              <p:nvPr/>
            </p:nvSpPr>
            <p:spPr>
              <a:xfrm>
                <a:off x="5114557" y="7953334"/>
                <a:ext cx="1656184" cy="261610"/>
              </a:xfrm>
              <a:prstGeom prst="rect">
                <a:avLst/>
              </a:prstGeom>
              <a:noFill/>
            </p:spPr>
            <p:txBody>
              <a:bodyPr wrap="square" rtlCol="0">
                <a:spAutoFit/>
              </a:bodyPr>
              <a:lstStyle/>
              <a:p>
                <a:r>
                  <a:rPr lang="en-US" altLang="ko-KR" sz="1050" dirty="0" smtClean="0">
                    <a:latin typeface="Arial" pitchFamily="34" charset="0"/>
                    <a:cs typeface="Arial" pitchFamily="34" charset="0"/>
                  </a:rPr>
                  <a:t>LX2+TSG-6+Ab</a:t>
                </a:r>
              </a:p>
            </p:txBody>
          </p:sp>
        </p:grpSp>
        <p:grpSp>
          <p:nvGrpSpPr>
            <p:cNvPr id="21" name="그룹 47"/>
            <p:cNvGrpSpPr/>
            <p:nvPr/>
          </p:nvGrpSpPr>
          <p:grpSpPr>
            <a:xfrm>
              <a:off x="506870" y="3344441"/>
              <a:ext cx="3096344" cy="253916"/>
              <a:chOff x="5032126" y="7953334"/>
              <a:chExt cx="1572315" cy="230649"/>
            </a:xfrm>
          </p:grpSpPr>
          <p:sp>
            <p:nvSpPr>
              <p:cNvPr id="176" name="직사각형 175"/>
              <p:cNvSpPr/>
              <p:nvPr/>
            </p:nvSpPr>
            <p:spPr>
              <a:xfrm>
                <a:off x="5032126" y="8035087"/>
                <a:ext cx="54842" cy="98104"/>
              </a:xfrm>
              <a:prstGeom prst="rect">
                <a:avLst/>
              </a:prstGeom>
              <a:solidFill>
                <a:schemeClr val="bg1">
                  <a:lumMod val="8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latin typeface="Arial" pitchFamily="34" charset="0"/>
                  <a:cs typeface="Arial" pitchFamily="34" charset="0"/>
                </a:endParaRPr>
              </a:p>
            </p:txBody>
          </p:sp>
          <p:sp>
            <p:nvSpPr>
              <p:cNvPr id="177" name="TextBox 176"/>
              <p:cNvSpPr txBox="1"/>
              <p:nvPr/>
            </p:nvSpPr>
            <p:spPr>
              <a:xfrm>
                <a:off x="5057953" y="7953334"/>
                <a:ext cx="1546488" cy="230649"/>
              </a:xfrm>
              <a:prstGeom prst="rect">
                <a:avLst/>
              </a:prstGeom>
              <a:noFill/>
            </p:spPr>
            <p:txBody>
              <a:bodyPr wrap="square" rtlCol="0">
                <a:spAutoFit/>
              </a:bodyPr>
              <a:lstStyle/>
              <a:p>
                <a:r>
                  <a:rPr lang="en-US" altLang="ko-KR" sz="1050" dirty="0" smtClean="0">
                    <a:latin typeface="Arial" pitchFamily="34" charset="0"/>
                    <a:cs typeface="Arial" pitchFamily="34" charset="0"/>
                  </a:rPr>
                  <a:t>LX2+TSG-6+IgG control</a:t>
                </a:r>
              </a:p>
            </p:txBody>
          </p:sp>
        </p:grpSp>
      </p:grpSp>
      <p:grpSp>
        <p:nvGrpSpPr>
          <p:cNvPr id="22" name="그룹 185"/>
          <p:cNvGrpSpPr/>
          <p:nvPr/>
        </p:nvGrpSpPr>
        <p:grpSpPr>
          <a:xfrm>
            <a:off x="2411760" y="2133377"/>
            <a:ext cx="1960186" cy="1512000"/>
            <a:chOff x="2462617" y="1678444"/>
            <a:chExt cx="2158633" cy="1766084"/>
          </a:xfrm>
        </p:grpSpPr>
        <p:sp>
          <p:nvSpPr>
            <p:cNvPr id="187" name="TextBox 43"/>
            <p:cNvSpPr txBox="1"/>
            <p:nvPr/>
          </p:nvSpPr>
          <p:spPr>
            <a:xfrm>
              <a:off x="3428918" y="1704866"/>
              <a:ext cx="763351" cy="261610"/>
            </a:xfrm>
            <a:prstGeom prst="rect">
              <a:avLst/>
            </a:prstGeom>
            <a:noFill/>
          </p:spPr>
          <p:txBody>
            <a:bodyPr wrap="none" rtlCol="0">
              <a:spAutoFit/>
            </a:bodyPr>
            <a:lstStyle/>
            <a:p>
              <a:r>
                <a:rPr lang="en-US" altLang="ko-KR" sz="1100" b="1" i="1" dirty="0" err="1" smtClean="0">
                  <a:latin typeface="Arial" pitchFamily="34" charset="0"/>
                  <a:cs typeface="Arial" pitchFamily="34" charset="0"/>
                </a:rPr>
                <a:t>vimentin</a:t>
              </a:r>
              <a:endParaRPr lang="ko-KR" altLang="en-US" sz="1100" b="1" i="1" dirty="0">
                <a:latin typeface="Arial" pitchFamily="34" charset="0"/>
                <a:cs typeface="Arial" pitchFamily="34" charset="0"/>
              </a:endParaRPr>
            </a:p>
          </p:txBody>
        </p:sp>
        <p:sp>
          <p:nvSpPr>
            <p:cNvPr id="188" name="TextBox 187"/>
            <p:cNvSpPr txBox="1"/>
            <p:nvPr/>
          </p:nvSpPr>
          <p:spPr>
            <a:xfrm>
              <a:off x="3246802" y="3190612"/>
              <a:ext cx="357790" cy="253916"/>
            </a:xfrm>
            <a:prstGeom prst="rect">
              <a:avLst/>
            </a:prstGeom>
            <a:noFill/>
          </p:spPr>
          <p:txBody>
            <a:bodyPr wrap="none" rtlCol="0">
              <a:spAutoFit/>
            </a:bodyPr>
            <a:lstStyle/>
            <a:p>
              <a:r>
                <a:rPr lang="en-US" altLang="ko-KR" sz="1000" b="1" dirty="0" smtClean="0">
                  <a:latin typeface="Arial" pitchFamily="34" charset="0"/>
                  <a:cs typeface="Arial" pitchFamily="34" charset="0"/>
                </a:rPr>
                <a:t>D1</a:t>
              </a:r>
              <a:endParaRPr lang="ko-KR" altLang="en-US" sz="1000" b="1" dirty="0">
                <a:latin typeface="Arial" pitchFamily="34" charset="0"/>
                <a:cs typeface="Arial" pitchFamily="34" charset="0"/>
              </a:endParaRPr>
            </a:p>
          </p:txBody>
        </p:sp>
        <p:sp>
          <p:nvSpPr>
            <p:cNvPr id="189" name="TextBox 188"/>
            <p:cNvSpPr txBox="1"/>
            <p:nvPr/>
          </p:nvSpPr>
          <p:spPr>
            <a:xfrm>
              <a:off x="4043082" y="3190612"/>
              <a:ext cx="357790" cy="253916"/>
            </a:xfrm>
            <a:prstGeom prst="rect">
              <a:avLst/>
            </a:prstGeom>
            <a:noFill/>
          </p:spPr>
          <p:txBody>
            <a:bodyPr wrap="none" rtlCol="0">
              <a:spAutoFit/>
            </a:bodyPr>
            <a:lstStyle/>
            <a:p>
              <a:r>
                <a:rPr lang="en-US" altLang="ko-KR" sz="1000" b="1" dirty="0" smtClean="0">
                  <a:latin typeface="Arial" pitchFamily="34" charset="0"/>
                  <a:cs typeface="Arial" pitchFamily="34" charset="0"/>
                </a:rPr>
                <a:t>D2</a:t>
              </a:r>
              <a:endParaRPr lang="ko-KR" altLang="en-US" sz="1000" b="1" dirty="0">
                <a:latin typeface="Arial" pitchFamily="34" charset="0"/>
                <a:cs typeface="Arial" pitchFamily="34" charset="0"/>
              </a:endParaRPr>
            </a:p>
          </p:txBody>
        </p:sp>
        <p:sp>
          <p:nvSpPr>
            <p:cNvPr id="190" name="TextBox 189"/>
            <p:cNvSpPr txBox="1"/>
            <p:nvPr/>
          </p:nvSpPr>
          <p:spPr>
            <a:xfrm rot="16200000">
              <a:off x="2018057" y="2321907"/>
              <a:ext cx="1135340" cy="246220"/>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graphicFrame>
          <p:nvGraphicFramePr>
            <p:cNvPr id="191" name="차트 190"/>
            <p:cNvGraphicFramePr/>
            <p:nvPr>
              <p:extLst/>
            </p:nvPr>
          </p:nvGraphicFramePr>
          <p:xfrm>
            <a:off x="2641250" y="1678444"/>
            <a:ext cx="1980000" cy="1620000"/>
          </p:xfrm>
          <a:graphic>
            <a:graphicData uri="http://schemas.openxmlformats.org/drawingml/2006/chart">
              <c:chart xmlns:c="http://schemas.openxmlformats.org/drawingml/2006/chart" xmlns:r="http://schemas.openxmlformats.org/officeDocument/2006/relationships" r:id="rId7"/>
            </a:graphicData>
          </a:graphic>
        </p:graphicFrame>
        <p:sp>
          <p:nvSpPr>
            <p:cNvPr id="192" name="TextBox 191"/>
            <p:cNvSpPr txBox="1"/>
            <p:nvPr/>
          </p:nvSpPr>
          <p:spPr>
            <a:xfrm>
              <a:off x="3323002" y="2776692"/>
              <a:ext cx="239168" cy="261610"/>
            </a:xfrm>
            <a:prstGeom prst="rect">
              <a:avLst/>
            </a:prstGeom>
            <a:noFill/>
          </p:spPr>
          <p:txBody>
            <a:bodyPr wrap="none" rtlCol="0">
              <a:spAutoFit/>
            </a:bodyPr>
            <a:lstStyle/>
            <a:p>
              <a:r>
                <a:rPr lang="en-US" altLang="ko-KR" sz="1100" b="1" dirty="0" smtClean="0">
                  <a:latin typeface="Arial" pitchFamily="34" charset="0"/>
                  <a:cs typeface="Arial" pitchFamily="34" charset="0"/>
                </a:rPr>
                <a:t>*</a:t>
              </a:r>
              <a:endParaRPr lang="ko-KR" altLang="en-US" sz="1100" b="1" dirty="0">
                <a:latin typeface="Arial" pitchFamily="34" charset="0"/>
                <a:cs typeface="Arial" pitchFamily="34" charset="0"/>
              </a:endParaRPr>
            </a:p>
          </p:txBody>
        </p:sp>
        <p:sp>
          <p:nvSpPr>
            <p:cNvPr id="193" name="TextBox 192"/>
            <p:cNvSpPr txBox="1"/>
            <p:nvPr/>
          </p:nvSpPr>
          <p:spPr>
            <a:xfrm>
              <a:off x="3562490" y="2787675"/>
              <a:ext cx="239168" cy="261610"/>
            </a:xfrm>
            <a:prstGeom prst="rect">
              <a:avLst/>
            </a:prstGeom>
            <a:noFill/>
          </p:spPr>
          <p:txBody>
            <a:bodyPr wrap="none" rtlCol="0">
              <a:spAutoFit/>
            </a:bodyPr>
            <a:lstStyle/>
            <a:p>
              <a:r>
                <a:rPr lang="en-US" altLang="ko-KR" sz="1100" b="1" dirty="0" smtClean="0">
                  <a:latin typeface="Arial" pitchFamily="34" charset="0"/>
                  <a:cs typeface="Arial" pitchFamily="34" charset="0"/>
                </a:rPr>
                <a:t>*</a:t>
              </a:r>
              <a:endParaRPr lang="ko-KR" altLang="en-US" sz="1100" b="1" dirty="0">
                <a:latin typeface="Arial" pitchFamily="34" charset="0"/>
                <a:cs typeface="Arial" pitchFamily="34" charset="0"/>
              </a:endParaRPr>
            </a:p>
          </p:txBody>
        </p:sp>
        <p:sp>
          <p:nvSpPr>
            <p:cNvPr id="194" name="TextBox 193"/>
            <p:cNvSpPr txBox="1"/>
            <p:nvPr/>
          </p:nvSpPr>
          <p:spPr>
            <a:xfrm>
              <a:off x="4102390" y="2656359"/>
              <a:ext cx="239168" cy="261610"/>
            </a:xfrm>
            <a:prstGeom prst="rect">
              <a:avLst/>
            </a:prstGeom>
            <a:noFill/>
          </p:spPr>
          <p:txBody>
            <a:bodyPr wrap="none" rtlCol="0">
              <a:spAutoFit/>
            </a:bodyPr>
            <a:lstStyle/>
            <a:p>
              <a:r>
                <a:rPr lang="en-US" altLang="ko-KR" sz="1100" b="1" dirty="0" smtClean="0">
                  <a:latin typeface="Arial" pitchFamily="34" charset="0"/>
                  <a:cs typeface="Arial" pitchFamily="34" charset="0"/>
                </a:rPr>
                <a:t>*</a:t>
              </a:r>
              <a:endParaRPr lang="ko-KR" altLang="en-US" sz="1100" b="1" dirty="0">
                <a:latin typeface="Arial" pitchFamily="34" charset="0"/>
                <a:cs typeface="Arial" pitchFamily="34" charset="0"/>
              </a:endParaRPr>
            </a:p>
          </p:txBody>
        </p:sp>
        <p:sp>
          <p:nvSpPr>
            <p:cNvPr id="195" name="TextBox 194"/>
            <p:cNvSpPr txBox="1"/>
            <p:nvPr/>
          </p:nvSpPr>
          <p:spPr>
            <a:xfrm>
              <a:off x="4354578" y="2699256"/>
              <a:ext cx="239168" cy="261610"/>
            </a:xfrm>
            <a:prstGeom prst="rect">
              <a:avLst/>
            </a:prstGeom>
            <a:noFill/>
          </p:spPr>
          <p:txBody>
            <a:bodyPr wrap="none" rtlCol="0">
              <a:spAutoFit/>
            </a:bodyPr>
            <a:lstStyle/>
            <a:p>
              <a:r>
                <a:rPr lang="en-US" altLang="ko-KR" sz="1100" b="1" dirty="0" smtClean="0">
                  <a:latin typeface="Arial" pitchFamily="34" charset="0"/>
                  <a:cs typeface="Arial" pitchFamily="34" charset="0"/>
                </a:rPr>
                <a:t>*</a:t>
              </a:r>
              <a:endParaRPr lang="ko-KR" altLang="en-US" sz="1100" b="1" dirty="0">
                <a:latin typeface="Arial" pitchFamily="34" charset="0"/>
                <a:cs typeface="Arial" pitchFamily="34" charset="0"/>
              </a:endParaRPr>
            </a:p>
          </p:txBody>
        </p:sp>
        <p:sp>
          <p:nvSpPr>
            <p:cNvPr id="196" name="TextBox 195"/>
            <p:cNvSpPr txBox="1"/>
            <p:nvPr/>
          </p:nvSpPr>
          <p:spPr>
            <a:xfrm>
              <a:off x="3290608" y="2627248"/>
              <a:ext cx="269626" cy="261610"/>
            </a:xfrm>
            <a:prstGeom prst="rect">
              <a:avLst/>
            </a:prstGeom>
            <a:noFill/>
          </p:spPr>
          <p:txBody>
            <a:bodyPr wrap="none" rtlCol="0">
              <a:spAutoFit/>
            </a:bodyPr>
            <a:lstStyle/>
            <a:p>
              <a:r>
                <a:rPr lang="en-US" altLang="ko-KR" sz="1100" dirty="0" smtClean="0">
                  <a:latin typeface="Arial" pitchFamily="34" charset="0"/>
                  <a:cs typeface="Arial" pitchFamily="34" charset="0"/>
                </a:rPr>
                <a:t>#</a:t>
              </a:r>
              <a:endParaRPr lang="ko-KR" altLang="en-US" sz="1100" dirty="0">
                <a:latin typeface="Arial" pitchFamily="34" charset="0"/>
                <a:cs typeface="Arial" pitchFamily="34" charset="0"/>
              </a:endParaRPr>
            </a:p>
          </p:txBody>
        </p:sp>
        <p:sp>
          <p:nvSpPr>
            <p:cNvPr id="197" name="TextBox 196"/>
            <p:cNvSpPr txBox="1"/>
            <p:nvPr/>
          </p:nvSpPr>
          <p:spPr>
            <a:xfrm>
              <a:off x="3544732" y="2665107"/>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98" name="TextBox 197"/>
            <p:cNvSpPr txBox="1"/>
            <p:nvPr/>
          </p:nvSpPr>
          <p:spPr>
            <a:xfrm>
              <a:off x="4095396" y="2555240"/>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199" name="TextBox 198"/>
            <p:cNvSpPr txBox="1"/>
            <p:nvPr/>
          </p:nvSpPr>
          <p:spPr>
            <a:xfrm>
              <a:off x="4332628" y="2567940"/>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200" name="TextBox 199"/>
            <p:cNvSpPr txBox="1"/>
            <p:nvPr/>
          </p:nvSpPr>
          <p:spPr>
            <a:xfrm>
              <a:off x="3547534" y="2542540"/>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201" name="TextBox 200"/>
            <p:cNvSpPr txBox="1"/>
            <p:nvPr/>
          </p:nvSpPr>
          <p:spPr>
            <a:xfrm>
              <a:off x="4332628" y="2436624"/>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grpSp>
      <p:grpSp>
        <p:nvGrpSpPr>
          <p:cNvPr id="23" name="그룹 201"/>
          <p:cNvGrpSpPr/>
          <p:nvPr/>
        </p:nvGrpSpPr>
        <p:grpSpPr>
          <a:xfrm>
            <a:off x="4427984" y="2133377"/>
            <a:ext cx="1952669" cy="1512000"/>
            <a:chOff x="4779571" y="1678444"/>
            <a:chExt cx="2150355" cy="1766084"/>
          </a:xfrm>
        </p:grpSpPr>
        <p:sp>
          <p:nvSpPr>
            <p:cNvPr id="203" name="TextBox 45"/>
            <p:cNvSpPr txBox="1"/>
            <p:nvPr/>
          </p:nvSpPr>
          <p:spPr>
            <a:xfrm>
              <a:off x="5563139" y="1704866"/>
              <a:ext cx="962123" cy="261610"/>
            </a:xfrm>
            <a:prstGeom prst="rect">
              <a:avLst/>
            </a:prstGeom>
            <a:noFill/>
          </p:spPr>
          <p:txBody>
            <a:bodyPr wrap="none" rtlCol="0">
              <a:spAutoFit/>
            </a:bodyPr>
            <a:lstStyle/>
            <a:p>
              <a:r>
                <a:rPr lang="en-US" altLang="ko-KR" sz="1100" b="1" i="1" dirty="0" smtClean="0">
                  <a:latin typeface="Arial" pitchFamily="34" charset="0"/>
                  <a:cs typeface="Arial" pitchFamily="34" charset="0"/>
                </a:rPr>
                <a:t>collagen </a:t>
              </a:r>
              <a:r>
                <a:rPr lang="el-GR" altLang="ko-KR" sz="1100" b="1" i="1" dirty="0" smtClean="0">
                  <a:latin typeface="Arial" pitchFamily="34" charset="0"/>
                  <a:cs typeface="Arial" pitchFamily="34" charset="0"/>
                </a:rPr>
                <a:t>α</a:t>
              </a:r>
              <a:r>
                <a:rPr lang="en-US" altLang="ko-KR" sz="1100" b="1" i="1" dirty="0" smtClean="0">
                  <a:latin typeface="Arial" pitchFamily="34" charset="0"/>
                  <a:cs typeface="Arial" pitchFamily="34" charset="0"/>
                </a:rPr>
                <a:t>1</a:t>
              </a:r>
              <a:endParaRPr lang="ko-KR" altLang="en-US" sz="1100" b="1" i="1" dirty="0">
                <a:latin typeface="Arial" pitchFamily="34" charset="0"/>
                <a:cs typeface="Arial" pitchFamily="34" charset="0"/>
              </a:endParaRPr>
            </a:p>
          </p:txBody>
        </p:sp>
        <p:sp>
          <p:nvSpPr>
            <p:cNvPr id="204" name="TextBox 203"/>
            <p:cNvSpPr txBox="1"/>
            <p:nvPr/>
          </p:nvSpPr>
          <p:spPr>
            <a:xfrm>
              <a:off x="5555250" y="3190612"/>
              <a:ext cx="357790" cy="253916"/>
            </a:xfrm>
            <a:prstGeom prst="rect">
              <a:avLst/>
            </a:prstGeom>
            <a:noFill/>
          </p:spPr>
          <p:txBody>
            <a:bodyPr wrap="none" rtlCol="0">
              <a:spAutoFit/>
            </a:bodyPr>
            <a:lstStyle/>
            <a:p>
              <a:r>
                <a:rPr lang="en-US" altLang="ko-KR" sz="1000" b="1" dirty="0" smtClean="0">
                  <a:latin typeface="Arial" pitchFamily="34" charset="0"/>
                  <a:cs typeface="Arial" pitchFamily="34" charset="0"/>
                </a:rPr>
                <a:t>D1</a:t>
              </a:r>
              <a:endParaRPr lang="ko-KR" altLang="en-US" sz="1000" b="1" dirty="0">
                <a:latin typeface="Arial" pitchFamily="34" charset="0"/>
                <a:cs typeface="Arial" pitchFamily="34" charset="0"/>
              </a:endParaRPr>
            </a:p>
          </p:txBody>
        </p:sp>
        <p:sp>
          <p:nvSpPr>
            <p:cNvPr id="205" name="TextBox 204"/>
            <p:cNvSpPr txBox="1"/>
            <p:nvPr/>
          </p:nvSpPr>
          <p:spPr>
            <a:xfrm>
              <a:off x="6355846" y="3190612"/>
              <a:ext cx="357790" cy="253916"/>
            </a:xfrm>
            <a:prstGeom prst="rect">
              <a:avLst/>
            </a:prstGeom>
            <a:noFill/>
          </p:spPr>
          <p:txBody>
            <a:bodyPr wrap="none" rtlCol="0">
              <a:spAutoFit/>
            </a:bodyPr>
            <a:lstStyle/>
            <a:p>
              <a:r>
                <a:rPr lang="en-US" altLang="ko-KR" sz="1000" b="1" dirty="0" smtClean="0">
                  <a:latin typeface="Arial" pitchFamily="34" charset="0"/>
                  <a:cs typeface="Arial" pitchFamily="34" charset="0"/>
                </a:rPr>
                <a:t>D2</a:t>
              </a:r>
              <a:endParaRPr lang="ko-KR" altLang="en-US" sz="1000" b="1" dirty="0">
                <a:latin typeface="Arial" pitchFamily="34" charset="0"/>
                <a:cs typeface="Arial" pitchFamily="34" charset="0"/>
              </a:endParaRPr>
            </a:p>
          </p:txBody>
        </p:sp>
        <p:sp>
          <p:nvSpPr>
            <p:cNvPr id="206" name="TextBox 205"/>
            <p:cNvSpPr txBox="1"/>
            <p:nvPr/>
          </p:nvSpPr>
          <p:spPr>
            <a:xfrm rot="16200000">
              <a:off x="4335011" y="2321907"/>
              <a:ext cx="1135340" cy="246220"/>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graphicFrame>
          <p:nvGraphicFramePr>
            <p:cNvPr id="207" name="차트 206"/>
            <p:cNvGraphicFramePr/>
            <p:nvPr>
              <p:extLst/>
            </p:nvPr>
          </p:nvGraphicFramePr>
          <p:xfrm>
            <a:off x="4949926" y="1678444"/>
            <a:ext cx="1980000" cy="1620000"/>
          </p:xfrm>
          <a:graphic>
            <a:graphicData uri="http://schemas.openxmlformats.org/drawingml/2006/chart">
              <c:chart xmlns:c="http://schemas.openxmlformats.org/drawingml/2006/chart" xmlns:r="http://schemas.openxmlformats.org/officeDocument/2006/relationships" r:id="rId8"/>
            </a:graphicData>
          </a:graphic>
        </p:graphicFrame>
        <p:sp>
          <p:nvSpPr>
            <p:cNvPr id="208" name="TextBox 207"/>
            <p:cNvSpPr txBox="1"/>
            <p:nvPr/>
          </p:nvSpPr>
          <p:spPr>
            <a:xfrm>
              <a:off x="5624497" y="2928872"/>
              <a:ext cx="239168" cy="261610"/>
            </a:xfrm>
            <a:prstGeom prst="rect">
              <a:avLst/>
            </a:prstGeom>
            <a:noFill/>
          </p:spPr>
          <p:txBody>
            <a:bodyPr wrap="none" rtlCol="0">
              <a:spAutoFit/>
            </a:bodyPr>
            <a:lstStyle/>
            <a:p>
              <a:r>
                <a:rPr lang="en-US" altLang="ko-KR" sz="1100" b="1" dirty="0" smtClean="0">
                  <a:latin typeface="Arial" pitchFamily="34" charset="0"/>
                  <a:cs typeface="Arial" pitchFamily="34" charset="0"/>
                </a:rPr>
                <a:t>*</a:t>
              </a:r>
              <a:endParaRPr lang="ko-KR" altLang="en-US" sz="1100" b="1" dirty="0">
                <a:latin typeface="Arial" pitchFamily="34" charset="0"/>
                <a:cs typeface="Arial" pitchFamily="34" charset="0"/>
              </a:endParaRPr>
            </a:p>
          </p:txBody>
        </p:sp>
        <p:sp>
          <p:nvSpPr>
            <p:cNvPr id="209" name="TextBox 208"/>
            <p:cNvSpPr txBox="1"/>
            <p:nvPr/>
          </p:nvSpPr>
          <p:spPr>
            <a:xfrm>
              <a:off x="5875254" y="2792472"/>
              <a:ext cx="239168" cy="261610"/>
            </a:xfrm>
            <a:prstGeom prst="rect">
              <a:avLst/>
            </a:prstGeom>
            <a:noFill/>
          </p:spPr>
          <p:txBody>
            <a:bodyPr wrap="none" rtlCol="0">
              <a:spAutoFit/>
            </a:bodyPr>
            <a:lstStyle/>
            <a:p>
              <a:r>
                <a:rPr lang="en-US" altLang="ko-KR" sz="1100" b="1" dirty="0" smtClean="0">
                  <a:latin typeface="Arial" pitchFamily="34" charset="0"/>
                  <a:cs typeface="Arial" pitchFamily="34" charset="0"/>
                </a:rPr>
                <a:t>*</a:t>
              </a:r>
              <a:endParaRPr lang="ko-KR" altLang="en-US" sz="1100" b="1" dirty="0">
                <a:latin typeface="Arial" pitchFamily="34" charset="0"/>
                <a:cs typeface="Arial" pitchFamily="34" charset="0"/>
              </a:endParaRPr>
            </a:p>
          </p:txBody>
        </p:sp>
        <p:sp>
          <p:nvSpPr>
            <p:cNvPr id="210" name="TextBox 209"/>
            <p:cNvSpPr txBox="1"/>
            <p:nvPr/>
          </p:nvSpPr>
          <p:spPr>
            <a:xfrm>
              <a:off x="6404710" y="2563748"/>
              <a:ext cx="239168" cy="261610"/>
            </a:xfrm>
            <a:prstGeom prst="rect">
              <a:avLst/>
            </a:prstGeom>
            <a:noFill/>
          </p:spPr>
          <p:txBody>
            <a:bodyPr wrap="none" rtlCol="0">
              <a:spAutoFit/>
            </a:bodyPr>
            <a:lstStyle/>
            <a:p>
              <a:r>
                <a:rPr lang="en-US" altLang="ko-KR" sz="1100" b="1" dirty="0" smtClean="0">
                  <a:latin typeface="Arial" pitchFamily="34" charset="0"/>
                  <a:cs typeface="Arial" pitchFamily="34" charset="0"/>
                </a:rPr>
                <a:t>*</a:t>
              </a:r>
              <a:endParaRPr lang="ko-KR" altLang="en-US" sz="1100" b="1" dirty="0">
                <a:latin typeface="Arial" pitchFamily="34" charset="0"/>
                <a:cs typeface="Arial" pitchFamily="34" charset="0"/>
              </a:endParaRPr>
            </a:p>
          </p:txBody>
        </p:sp>
        <p:sp>
          <p:nvSpPr>
            <p:cNvPr id="211" name="TextBox 210"/>
            <p:cNvSpPr txBox="1"/>
            <p:nvPr/>
          </p:nvSpPr>
          <p:spPr>
            <a:xfrm>
              <a:off x="6682584" y="2470532"/>
              <a:ext cx="239168" cy="261610"/>
            </a:xfrm>
            <a:prstGeom prst="rect">
              <a:avLst/>
            </a:prstGeom>
            <a:noFill/>
          </p:spPr>
          <p:txBody>
            <a:bodyPr wrap="none" rtlCol="0">
              <a:spAutoFit/>
            </a:bodyPr>
            <a:lstStyle/>
            <a:p>
              <a:r>
                <a:rPr lang="en-US" altLang="ko-KR" sz="1100" b="1" dirty="0" smtClean="0">
                  <a:latin typeface="Arial" pitchFamily="34" charset="0"/>
                  <a:cs typeface="Arial" pitchFamily="34" charset="0"/>
                </a:rPr>
                <a:t>*</a:t>
              </a:r>
              <a:endParaRPr lang="ko-KR" altLang="en-US" sz="1100" b="1" dirty="0">
                <a:latin typeface="Arial" pitchFamily="34" charset="0"/>
                <a:cs typeface="Arial" pitchFamily="34" charset="0"/>
              </a:endParaRPr>
            </a:p>
          </p:txBody>
        </p:sp>
        <p:sp>
          <p:nvSpPr>
            <p:cNvPr id="212" name="TextBox 211"/>
            <p:cNvSpPr txBox="1"/>
            <p:nvPr/>
          </p:nvSpPr>
          <p:spPr>
            <a:xfrm>
              <a:off x="5607564" y="2758440"/>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213" name="TextBox 212"/>
            <p:cNvSpPr txBox="1"/>
            <p:nvPr/>
          </p:nvSpPr>
          <p:spPr>
            <a:xfrm>
              <a:off x="5864490" y="2671698"/>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214" name="TextBox 213"/>
            <p:cNvSpPr txBox="1"/>
            <p:nvPr/>
          </p:nvSpPr>
          <p:spPr>
            <a:xfrm>
              <a:off x="6399652" y="2440940"/>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215" name="TextBox 214"/>
            <p:cNvSpPr txBox="1"/>
            <p:nvPr/>
          </p:nvSpPr>
          <p:spPr>
            <a:xfrm>
              <a:off x="6665527" y="2368491"/>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216" name="TextBox 215"/>
            <p:cNvSpPr txBox="1"/>
            <p:nvPr/>
          </p:nvSpPr>
          <p:spPr>
            <a:xfrm>
              <a:off x="5857496" y="2550924"/>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217" name="TextBox 216"/>
            <p:cNvSpPr txBox="1"/>
            <p:nvPr/>
          </p:nvSpPr>
          <p:spPr>
            <a:xfrm>
              <a:off x="6665651" y="2230825"/>
              <a:ext cx="248786" cy="23083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grpSp>
      <p:sp>
        <p:nvSpPr>
          <p:cNvPr id="218" name="TextBox 217"/>
          <p:cNvSpPr txBox="1"/>
          <p:nvPr/>
        </p:nvSpPr>
        <p:spPr>
          <a:xfrm>
            <a:off x="179512" y="1556792"/>
            <a:ext cx="1299010" cy="400110"/>
          </a:xfrm>
          <a:prstGeom prst="rect">
            <a:avLst/>
          </a:prstGeom>
          <a:noFill/>
        </p:spPr>
        <p:txBody>
          <a:bodyPr wrap="none" rtlCol="0">
            <a:spAutoFit/>
          </a:bodyPr>
          <a:lstStyle/>
          <a:p>
            <a:r>
              <a:rPr lang="en-US" altLang="ko-KR" sz="2000" b="1" u="sng" dirty="0" err="1" smtClean="0">
                <a:latin typeface="Arial" pitchFamily="34" charset="0"/>
                <a:cs typeface="Arial" pitchFamily="34" charset="0"/>
              </a:rPr>
              <a:t>qRT</a:t>
            </a:r>
            <a:r>
              <a:rPr lang="en-US" altLang="ko-KR" sz="2000" b="1" u="sng" dirty="0" smtClean="0">
                <a:latin typeface="Arial" pitchFamily="34" charset="0"/>
                <a:cs typeface="Arial" pitchFamily="34" charset="0"/>
              </a:rPr>
              <a:t>-PCR</a:t>
            </a:r>
            <a:endParaRPr lang="ko-KR" altLang="en-US" sz="2000" b="1" u="sng" dirty="0">
              <a:latin typeface="Arial" pitchFamily="34" charset="0"/>
              <a:cs typeface="Arial" pitchFamily="34" charset="0"/>
            </a:endParaRPr>
          </a:p>
        </p:txBody>
      </p:sp>
      <p:graphicFrame>
        <p:nvGraphicFramePr>
          <p:cNvPr id="118" name="차트 117"/>
          <p:cNvGraphicFramePr/>
          <p:nvPr>
            <p:extLst>
              <p:ext uri="{D42A27DB-BD31-4B8C-83A1-F6EECF244321}">
                <p14:modId xmlns:p14="http://schemas.microsoft.com/office/powerpoint/2010/main" val="161893445"/>
              </p:ext>
            </p:extLst>
          </p:nvPr>
        </p:nvGraphicFramePr>
        <p:xfrm>
          <a:off x="6588225" y="4897625"/>
          <a:ext cx="1296143" cy="1368138"/>
        </p:xfrm>
        <a:graphic>
          <a:graphicData uri="http://schemas.openxmlformats.org/drawingml/2006/chart">
            <c:chart xmlns:c="http://schemas.openxmlformats.org/drawingml/2006/chart" xmlns:r="http://schemas.openxmlformats.org/officeDocument/2006/relationships" r:id="rId9"/>
          </a:graphicData>
        </a:graphic>
      </p:graphicFrame>
      <p:sp>
        <p:nvSpPr>
          <p:cNvPr id="119" name="TextBox 118"/>
          <p:cNvSpPr txBox="1"/>
          <p:nvPr/>
        </p:nvSpPr>
        <p:spPr>
          <a:xfrm>
            <a:off x="7369487" y="5074119"/>
            <a:ext cx="231096" cy="265807"/>
          </a:xfrm>
          <a:prstGeom prst="rect">
            <a:avLst/>
          </a:prstGeom>
          <a:noFill/>
        </p:spPr>
        <p:txBody>
          <a:bodyPr wrap="none" rtlCol="0">
            <a:spAutoFit/>
          </a:bodyPr>
          <a:lstStyle/>
          <a:p>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20" name="TextBox 119"/>
          <p:cNvSpPr txBox="1"/>
          <p:nvPr/>
        </p:nvSpPr>
        <p:spPr>
          <a:xfrm rot="16200000">
            <a:off x="5554759" y="5275855"/>
            <a:ext cx="1944980" cy="553998"/>
          </a:xfrm>
          <a:prstGeom prst="rect">
            <a:avLst/>
          </a:prstGeom>
          <a:noFill/>
        </p:spPr>
        <p:txBody>
          <a:bodyPr wrap="square" rtlCol="0">
            <a:spAutoFit/>
          </a:bodyPr>
          <a:lstStyle/>
          <a:p>
            <a:pPr algn="ctr"/>
            <a:r>
              <a:rPr lang="en-US" altLang="ko-KR" sz="1000" b="1" dirty="0" smtClean="0">
                <a:latin typeface="Arial" pitchFamily="34" charset="0"/>
                <a:cs typeface="Arial" pitchFamily="34" charset="0"/>
              </a:rPr>
              <a:t>Positive cells</a:t>
            </a:r>
          </a:p>
          <a:p>
            <a:pPr algn="ctr"/>
            <a:r>
              <a:rPr lang="en-US" altLang="ko-KR" sz="1000" b="1" dirty="0" smtClean="0">
                <a:latin typeface="Arial" pitchFamily="34" charset="0"/>
                <a:cs typeface="Arial" pitchFamily="34" charset="0"/>
              </a:rPr>
              <a:t>/ total LX2 cells (%)</a:t>
            </a:r>
          </a:p>
          <a:p>
            <a:pPr algn="ctr"/>
            <a:endParaRPr lang="en-US" altLang="ko-KR" sz="1000" b="1" dirty="0" smtClean="0">
              <a:latin typeface="Arial" pitchFamily="34" charset="0"/>
              <a:cs typeface="Arial" pitchFamily="34" charset="0"/>
            </a:endParaRPr>
          </a:p>
        </p:txBody>
      </p:sp>
      <p:sp>
        <p:nvSpPr>
          <p:cNvPr id="117" name="TextBox 116"/>
          <p:cNvSpPr txBox="1"/>
          <p:nvPr/>
        </p:nvSpPr>
        <p:spPr>
          <a:xfrm>
            <a:off x="6300192" y="6597352"/>
            <a:ext cx="2852063" cy="230832"/>
          </a:xfrm>
          <a:prstGeom prst="rect">
            <a:avLst/>
          </a:prstGeom>
          <a:noFill/>
        </p:spPr>
        <p:txBody>
          <a:bodyPr wrap="none" rtlCol="0">
            <a:spAutoFit/>
          </a:bodyPr>
          <a:lstStyle/>
          <a:p>
            <a:r>
              <a:rPr lang="en-US" altLang="ko-KR" sz="900" i="1" dirty="0" smtClean="0">
                <a:latin typeface="Arial" pitchFamily="34" charset="0"/>
                <a:cs typeface="Arial" pitchFamily="34" charset="0"/>
              </a:rPr>
              <a:t>Wang et al.</a:t>
            </a:r>
            <a:r>
              <a:rPr lang="en-US" altLang="ko-KR" sz="900" dirty="0" smtClean="0">
                <a:latin typeface="Arial" pitchFamily="34" charset="0"/>
                <a:cs typeface="Arial" pitchFamily="34" charset="0"/>
              </a:rPr>
              <a:t> (Stem Cell Res </a:t>
            </a:r>
            <a:r>
              <a:rPr lang="en-US" altLang="ko-KR" sz="900" dirty="0" err="1" smtClean="0">
                <a:latin typeface="Arial" pitchFamily="34" charset="0"/>
                <a:cs typeface="Arial" pitchFamily="34" charset="0"/>
              </a:rPr>
              <a:t>Ther</a:t>
            </a:r>
            <a:r>
              <a:rPr lang="en-US" altLang="ko-KR" sz="900" dirty="0" smtClean="0">
                <a:latin typeface="Arial" pitchFamily="34" charset="0"/>
                <a:cs typeface="Arial" pitchFamily="34" charset="0"/>
              </a:rPr>
              <a:t>. 2015 Mar 11;6:20)</a:t>
            </a:r>
            <a:endParaRPr lang="ko-KR" altLang="en-US" sz="900" dirty="0">
              <a:latin typeface="Arial" pitchFamily="34" charset="0"/>
              <a:cs typeface="Arial" pitchFamily="34" charset="0"/>
            </a:endParaRPr>
          </a:p>
        </p:txBody>
      </p:sp>
      <p:cxnSp>
        <p:nvCxnSpPr>
          <p:cNvPr id="25" name="Straight Arrow Connector 24"/>
          <p:cNvCxnSpPr>
            <a:endCxn id="160" idx="0"/>
          </p:cNvCxnSpPr>
          <p:nvPr/>
        </p:nvCxnSpPr>
        <p:spPr>
          <a:xfrm>
            <a:off x="1259632" y="2891314"/>
            <a:ext cx="736" cy="2154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a:off x="3297120" y="2744360"/>
            <a:ext cx="736" cy="2154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5292080" y="2853516"/>
            <a:ext cx="736" cy="2154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1388736" y="2759664"/>
            <a:ext cx="736" cy="215444"/>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3412487" y="2656210"/>
            <a:ext cx="736" cy="215444"/>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5404591" y="2523326"/>
            <a:ext cx="736" cy="215444"/>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70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2"/>
          <p:cNvSpPr txBox="1">
            <a:spLocks/>
          </p:cNvSpPr>
          <p:nvPr/>
        </p:nvSpPr>
        <p:spPr bwMode="auto">
          <a:xfrm>
            <a:off x="179512" y="188640"/>
            <a:ext cx="8784976" cy="936104"/>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algn="ctr"/>
            <a:r>
              <a:rPr lang="en-US" altLang="ko-KR" sz="2300" b="1" dirty="0" smtClean="0">
                <a:latin typeface="Arial" pitchFamily="34" charset="0"/>
                <a:cs typeface="Arial" pitchFamily="34" charset="0"/>
              </a:rPr>
              <a:t>Neutralization of TSG-6 by TSG-6 antibody attenuates restoration effect of TSG-6 in liver of CCl</a:t>
            </a:r>
            <a:r>
              <a:rPr lang="en-US" altLang="ko-KR" sz="2300" b="1" baseline="-25000" dirty="0" smtClean="0">
                <a:latin typeface="Arial" pitchFamily="34" charset="0"/>
                <a:cs typeface="Arial" pitchFamily="34" charset="0"/>
              </a:rPr>
              <a:t>4</a:t>
            </a:r>
            <a:r>
              <a:rPr lang="en-US" altLang="ko-KR" sz="2300" b="1" dirty="0" smtClean="0">
                <a:latin typeface="Arial" pitchFamily="34" charset="0"/>
                <a:cs typeface="Arial" pitchFamily="34" charset="0"/>
              </a:rPr>
              <a:t>+TSG-6-treated mice</a:t>
            </a:r>
            <a:endParaRPr lang="ko-KR" altLang="en-US" sz="2300" b="1" dirty="0">
              <a:solidFill>
                <a:schemeClr val="bg1"/>
              </a:solidFill>
              <a:latin typeface="Arial" pitchFamily="34" charset="0"/>
              <a:ea typeface="HY견고딕" pitchFamily="18" charset="-127"/>
              <a:cs typeface="Arial" pitchFamily="34" charset="0"/>
            </a:endParaRPr>
          </a:p>
        </p:txBody>
      </p:sp>
      <p:grpSp>
        <p:nvGrpSpPr>
          <p:cNvPr id="22" name="Group 21"/>
          <p:cNvGrpSpPr/>
          <p:nvPr/>
        </p:nvGrpSpPr>
        <p:grpSpPr>
          <a:xfrm>
            <a:off x="482542" y="1831790"/>
            <a:ext cx="7884118" cy="1525202"/>
            <a:chOff x="507750" y="1700808"/>
            <a:chExt cx="7046176" cy="1299068"/>
          </a:xfrm>
        </p:grpSpPr>
        <p:sp>
          <p:nvSpPr>
            <p:cNvPr id="3" name="TextBox 2"/>
            <p:cNvSpPr txBox="1"/>
            <p:nvPr/>
          </p:nvSpPr>
          <p:spPr>
            <a:xfrm>
              <a:off x="6221926" y="1740701"/>
              <a:ext cx="1332000" cy="393216"/>
            </a:xfrm>
            <a:prstGeom prst="rect">
              <a:avLst/>
            </a:prstGeom>
            <a:noFill/>
          </p:spPr>
          <p:txBody>
            <a:bodyPr wrap="square" rtlCol="0">
              <a:spAutoFit/>
            </a:bodyPr>
            <a:lstStyle/>
            <a:p>
              <a:pPr algn="ctr">
                <a:lnSpc>
                  <a:spcPct val="150000"/>
                </a:lnSpc>
              </a:pPr>
              <a:r>
                <a:rPr lang="en-US" altLang="ko-KR" sz="1600" b="1" dirty="0" smtClean="0">
                  <a:solidFill>
                    <a:schemeClr val="dk1"/>
                  </a:solidFill>
                  <a:latin typeface="Arial" panose="020B0604020202020204" pitchFamily="34" charset="0"/>
                  <a:cs typeface="Arial" panose="020B0604020202020204" pitchFamily="34" charset="0"/>
                </a:rPr>
                <a:t>Sacrificed</a:t>
              </a:r>
            </a:p>
          </p:txBody>
        </p:sp>
        <p:sp>
          <p:nvSpPr>
            <p:cNvPr id="4" name="모서리가 둥근 직사각형 30"/>
            <p:cNvSpPr/>
            <p:nvPr/>
          </p:nvSpPr>
          <p:spPr>
            <a:xfrm>
              <a:off x="2646792" y="1757960"/>
              <a:ext cx="648072"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b="1" dirty="0" smtClean="0">
                  <a:solidFill>
                    <a:srgbClr val="C00000"/>
                  </a:solidFill>
                  <a:latin typeface="Arial" panose="020B0604020202020204" pitchFamily="34" charset="0"/>
                  <a:cs typeface="Arial" panose="020B0604020202020204" pitchFamily="34" charset="0"/>
                </a:rPr>
                <a:t>CCl</a:t>
              </a:r>
              <a:r>
                <a:rPr lang="en-US" altLang="ko-KR" sz="1600" b="1" baseline="-25000" dirty="0" smtClean="0">
                  <a:solidFill>
                    <a:srgbClr val="C00000"/>
                  </a:solidFill>
                  <a:latin typeface="Arial" panose="020B0604020202020204" pitchFamily="34" charset="0"/>
                  <a:cs typeface="Arial" panose="020B0604020202020204" pitchFamily="34" charset="0"/>
                </a:rPr>
                <a:t>4</a:t>
              </a:r>
              <a:endParaRPr lang="ko-KR" altLang="en-US" sz="1600" b="1" baseline="-25000" dirty="0">
                <a:solidFill>
                  <a:srgbClr val="C00000"/>
                </a:solidFill>
                <a:latin typeface="Arial" panose="020B0604020202020204" pitchFamily="34" charset="0"/>
                <a:cs typeface="Arial" panose="020B0604020202020204" pitchFamily="34" charset="0"/>
              </a:endParaRPr>
            </a:p>
          </p:txBody>
        </p:sp>
        <p:sp>
          <p:nvSpPr>
            <p:cNvPr id="5" name="모서리가 둥근 직사각형 32"/>
            <p:cNvSpPr/>
            <p:nvPr/>
          </p:nvSpPr>
          <p:spPr>
            <a:xfrm>
              <a:off x="4411246" y="1700808"/>
              <a:ext cx="1978518"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b="1" dirty="0" err="1" smtClean="0">
                  <a:solidFill>
                    <a:schemeClr val="accent1">
                      <a:lumMod val="50000"/>
                    </a:schemeClr>
                  </a:solidFill>
                  <a:latin typeface="Arial" panose="020B0604020202020204" pitchFamily="34" charset="0"/>
                  <a:cs typeface="Arial" panose="020B0604020202020204" pitchFamily="34" charset="0"/>
                </a:rPr>
                <a:t>CM+Ab</a:t>
              </a:r>
              <a:r>
                <a:rPr lang="en-US" altLang="ko-KR" sz="1600" b="1" dirty="0" smtClean="0">
                  <a:solidFill>
                    <a:schemeClr val="accent1">
                      <a:lumMod val="50000"/>
                    </a:schemeClr>
                  </a:solidFill>
                  <a:latin typeface="Arial" panose="020B0604020202020204" pitchFamily="34" charset="0"/>
                  <a:cs typeface="Arial" panose="020B0604020202020204" pitchFamily="34" charset="0"/>
                </a:rPr>
                <a:t> or CM+ IgG injection</a:t>
              </a:r>
              <a:endParaRPr lang="ko-KR" altLang="en-US" sz="1600" b="1" dirty="0">
                <a:solidFill>
                  <a:schemeClr val="accent1">
                    <a:lumMod val="50000"/>
                  </a:schemeClr>
                </a:solidFill>
                <a:latin typeface="Arial" panose="020B0604020202020204" pitchFamily="34" charset="0"/>
                <a:cs typeface="Arial" panose="020B0604020202020204" pitchFamily="34" charset="0"/>
              </a:endParaRPr>
            </a:p>
          </p:txBody>
        </p:sp>
        <p:cxnSp>
          <p:nvCxnSpPr>
            <p:cNvPr id="6" name="Straight Connector 27"/>
            <p:cNvCxnSpPr/>
            <p:nvPr/>
          </p:nvCxnSpPr>
          <p:spPr>
            <a:xfrm>
              <a:off x="1561281" y="2533677"/>
              <a:ext cx="5171875" cy="126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28"/>
            <p:cNvCxnSpPr/>
            <p:nvPr/>
          </p:nvCxnSpPr>
          <p:spPr>
            <a:xfrm>
              <a:off x="5306713" y="2455791"/>
              <a:ext cx="0" cy="2219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29"/>
            <p:cNvCxnSpPr/>
            <p:nvPr/>
          </p:nvCxnSpPr>
          <p:spPr>
            <a:xfrm>
              <a:off x="3886744" y="2455791"/>
              <a:ext cx="0" cy="2219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31"/>
            <p:cNvCxnSpPr/>
            <p:nvPr/>
          </p:nvCxnSpPr>
          <p:spPr>
            <a:xfrm>
              <a:off x="2960165" y="2455791"/>
              <a:ext cx="0" cy="2219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32"/>
            <p:cNvCxnSpPr/>
            <p:nvPr/>
          </p:nvCxnSpPr>
          <p:spPr>
            <a:xfrm>
              <a:off x="2964437" y="2130204"/>
              <a:ext cx="7429" cy="2101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33"/>
            <p:cNvCxnSpPr/>
            <p:nvPr/>
          </p:nvCxnSpPr>
          <p:spPr>
            <a:xfrm>
              <a:off x="3882549" y="2130204"/>
              <a:ext cx="7429" cy="2101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34"/>
            <p:cNvCxnSpPr/>
            <p:nvPr/>
          </p:nvCxnSpPr>
          <p:spPr>
            <a:xfrm>
              <a:off x="5313461" y="2130204"/>
              <a:ext cx="7429" cy="2101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35"/>
            <p:cNvCxnSpPr/>
            <p:nvPr/>
          </p:nvCxnSpPr>
          <p:spPr>
            <a:xfrm>
              <a:off x="6716202" y="2130204"/>
              <a:ext cx="7429" cy="2101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36"/>
            <p:cNvCxnSpPr/>
            <p:nvPr/>
          </p:nvCxnSpPr>
          <p:spPr>
            <a:xfrm>
              <a:off x="6733156" y="2389661"/>
              <a:ext cx="0" cy="293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37"/>
            <p:cNvCxnSpPr/>
            <p:nvPr/>
          </p:nvCxnSpPr>
          <p:spPr>
            <a:xfrm>
              <a:off x="1548580" y="2389661"/>
              <a:ext cx="0" cy="293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모서리가 둥근 직사각형 32"/>
            <p:cNvSpPr/>
            <p:nvPr/>
          </p:nvSpPr>
          <p:spPr>
            <a:xfrm>
              <a:off x="507750" y="2307922"/>
              <a:ext cx="1032448"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b="1" dirty="0" smtClean="0">
                  <a:latin typeface="Arial" panose="020B0604020202020204" pitchFamily="34" charset="0"/>
                  <a:cs typeface="Arial" panose="020B0604020202020204" pitchFamily="34" charset="0"/>
                </a:rPr>
                <a:t>7 weeks of age</a:t>
              </a:r>
              <a:endParaRPr lang="ko-KR" altLang="en-US" sz="1600" b="1" dirty="0">
                <a:latin typeface="Arial" panose="020B0604020202020204" pitchFamily="34" charset="0"/>
                <a:cs typeface="Arial" panose="020B0604020202020204" pitchFamily="34" charset="0"/>
              </a:endParaRPr>
            </a:p>
          </p:txBody>
        </p:sp>
        <p:sp>
          <p:nvSpPr>
            <p:cNvPr id="17" name="모서리가 둥근 직사각형 30"/>
            <p:cNvSpPr/>
            <p:nvPr/>
          </p:nvSpPr>
          <p:spPr>
            <a:xfrm>
              <a:off x="3582896" y="1757960"/>
              <a:ext cx="648072"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b="1" dirty="0" smtClean="0">
                  <a:solidFill>
                    <a:srgbClr val="C00000"/>
                  </a:solidFill>
                  <a:latin typeface="Arial" panose="020B0604020202020204" pitchFamily="34" charset="0"/>
                  <a:cs typeface="Arial" panose="020B0604020202020204" pitchFamily="34" charset="0"/>
                </a:rPr>
                <a:t>CCl</a:t>
              </a:r>
              <a:r>
                <a:rPr lang="en-US" altLang="ko-KR" sz="1600" b="1" baseline="-25000" dirty="0" smtClean="0">
                  <a:solidFill>
                    <a:srgbClr val="C00000"/>
                  </a:solidFill>
                  <a:latin typeface="Arial" panose="020B0604020202020204" pitchFamily="34" charset="0"/>
                  <a:cs typeface="Arial" panose="020B0604020202020204" pitchFamily="34" charset="0"/>
                </a:rPr>
                <a:t>4</a:t>
              </a:r>
              <a:endParaRPr lang="ko-KR" altLang="en-US" sz="1600" b="1" baseline="-25000" dirty="0">
                <a:solidFill>
                  <a:srgbClr val="C00000"/>
                </a:solidFill>
                <a:latin typeface="Arial" panose="020B0604020202020204" pitchFamily="34" charset="0"/>
                <a:cs typeface="Arial" panose="020B0604020202020204" pitchFamily="34" charset="0"/>
              </a:endParaRPr>
            </a:p>
          </p:txBody>
        </p:sp>
        <p:sp>
          <p:nvSpPr>
            <p:cNvPr id="18" name="모서리가 둥근 직사각형 30"/>
            <p:cNvSpPr/>
            <p:nvPr/>
          </p:nvSpPr>
          <p:spPr>
            <a:xfrm>
              <a:off x="2650987" y="2613734"/>
              <a:ext cx="648072"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400" b="1" dirty="0" smtClean="0">
                  <a:latin typeface="Arial" panose="020B0604020202020204" pitchFamily="34" charset="0"/>
                  <a:cs typeface="Arial" panose="020B0604020202020204" pitchFamily="34" charset="0"/>
                </a:rPr>
                <a:t>3 day</a:t>
              </a:r>
              <a:endParaRPr lang="ko-KR" altLang="en-US" sz="1400" b="1" baseline="-25000" dirty="0">
                <a:latin typeface="Arial" panose="020B0604020202020204" pitchFamily="34" charset="0"/>
                <a:cs typeface="Arial" panose="020B0604020202020204" pitchFamily="34" charset="0"/>
              </a:endParaRPr>
            </a:p>
          </p:txBody>
        </p:sp>
        <p:sp>
          <p:nvSpPr>
            <p:cNvPr id="19" name="모서리가 둥근 직사각형 30"/>
            <p:cNvSpPr/>
            <p:nvPr/>
          </p:nvSpPr>
          <p:spPr>
            <a:xfrm>
              <a:off x="3544533" y="2613734"/>
              <a:ext cx="648072"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400" b="1" dirty="0" smtClean="0">
                  <a:latin typeface="Arial" panose="020B0604020202020204" pitchFamily="34" charset="0"/>
                  <a:cs typeface="Arial" panose="020B0604020202020204" pitchFamily="34" charset="0"/>
                </a:rPr>
                <a:t>5 day</a:t>
              </a:r>
              <a:endParaRPr lang="ko-KR" altLang="en-US" sz="1400" b="1" baseline="-25000" dirty="0">
                <a:latin typeface="Arial" panose="020B0604020202020204" pitchFamily="34" charset="0"/>
                <a:cs typeface="Arial" panose="020B0604020202020204" pitchFamily="34" charset="0"/>
              </a:endParaRPr>
            </a:p>
          </p:txBody>
        </p:sp>
        <p:sp>
          <p:nvSpPr>
            <p:cNvPr id="20" name="모서리가 둥근 직사각형 30"/>
            <p:cNvSpPr/>
            <p:nvPr/>
          </p:nvSpPr>
          <p:spPr>
            <a:xfrm>
              <a:off x="5044031" y="2613734"/>
              <a:ext cx="648072"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400" b="1" dirty="0" smtClean="0">
                  <a:latin typeface="Arial" panose="020B0604020202020204" pitchFamily="34" charset="0"/>
                  <a:cs typeface="Arial" panose="020B0604020202020204" pitchFamily="34" charset="0"/>
                </a:rPr>
                <a:t>8 day</a:t>
              </a:r>
              <a:endParaRPr lang="ko-KR" altLang="en-US" sz="1400" b="1" baseline="-25000" dirty="0">
                <a:latin typeface="Arial" panose="020B0604020202020204" pitchFamily="34" charset="0"/>
                <a:cs typeface="Arial" panose="020B0604020202020204" pitchFamily="34" charset="0"/>
              </a:endParaRPr>
            </a:p>
          </p:txBody>
        </p:sp>
        <p:sp>
          <p:nvSpPr>
            <p:cNvPr id="21" name="모서리가 둥근 직사각형 30"/>
            <p:cNvSpPr/>
            <p:nvPr/>
          </p:nvSpPr>
          <p:spPr>
            <a:xfrm>
              <a:off x="6335315" y="2613734"/>
              <a:ext cx="776755"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400" b="1" dirty="0" smtClean="0">
                  <a:latin typeface="Arial" panose="020B0604020202020204" pitchFamily="34" charset="0"/>
                  <a:cs typeface="Arial" panose="020B0604020202020204" pitchFamily="34" charset="0"/>
                </a:rPr>
                <a:t>11 day</a:t>
              </a:r>
              <a:endParaRPr lang="ko-KR" altLang="en-US" sz="1400" b="1" baseline="-25000" dirty="0">
                <a:latin typeface="Arial" panose="020B0604020202020204" pitchFamily="34" charset="0"/>
                <a:cs typeface="Arial" panose="020B0604020202020204" pitchFamily="34" charset="0"/>
              </a:endParaRPr>
            </a:p>
          </p:txBody>
        </p:sp>
      </p:grpSp>
      <p:cxnSp>
        <p:nvCxnSpPr>
          <p:cNvPr id="24" name="Straight Connector 96"/>
          <p:cNvCxnSpPr/>
          <p:nvPr/>
        </p:nvCxnSpPr>
        <p:spPr>
          <a:xfrm>
            <a:off x="2777014" y="4572948"/>
            <a:ext cx="16037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566016" y="4221088"/>
            <a:ext cx="2040979" cy="338554"/>
          </a:xfrm>
          <a:prstGeom prst="rect">
            <a:avLst/>
          </a:prstGeom>
          <a:noFill/>
        </p:spPr>
        <p:txBody>
          <a:bodyPr wrap="square" rtlCol="0">
            <a:spAutoFit/>
          </a:bodyPr>
          <a:lstStyle/>
          <a:p>
            <a:pPr algn="ctr"/>
            <a:r>
              <a:rPr lang="en-US" sz="1600" b="1" dirty="0" smtClean="0">
                <a:latin typeface="Arial" pitchFamily="34" charset="0"/>
                <a:cs typeface="Arial" pitchFamily="34" charset="0"/>
              </a:rPr>
              <a:t>CCl4+TSG-6+Ab</a:t>
            </a:r>
            <a:endParaRPr lang="en-US" sz="1600" b="1" dirty="0">
              <a:latin typeface="Arial" pitchFamily="34" charset="0"/>
              <a:cs typeface="Arial" pitchFamily="34" charset="0"/>
            </a:endParaRPr>
          </a:p>
        </p:txBody>
      </p:sp>
      <p:pic>
        <p:nvPicPr>
          <p:cNvPr id="26" name="그림 25" descr="ab1-6a.jpg"/>
          <p:cNvPicPr>
            <a:picLocks noChangeAspect="1"/>
          </p:cNvPicPr>
          <p:nvPr/>
        </p:nvPicPr>
        <p:blipFill>
          <a:blip r:embed="rId3" cstate="print"/>
          <a:stretch>
            <a:fillRect/>
          </a:stretch>
        </p:blipFill>
        <p:spPr>
          <a:xfrm>
            <a:off x="2555776" y="4650298"/>
            <a:ext cx="2046219" cy="1532105"/>
          </a:xfrm>
          <a:prstGeom prst="rect">
            <a:avLst/>
          </a:prstGeom>
        </p:spPr>
      </p:pic>
      <p:cxnSp>
        <p:nvCxnSpPr>
          <p:cNvPr id="28" name="Straight Connector 97"/>
          <p:cNvCxnSpPr/>
          <p:nvPr/>
        </p:nvCxnSpPr>
        <p:spPr>
          <a:xfrm>
            <a:off x="4850247" y="4572948"/>
            <a:ext cx="16037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99"/>
          <p:cNvSpPr/>
          <p:nvPr/>
        </p:nvSpPr>
        <p:spPr>
          <a:xfrm>
            <a:off x="4644008" y="4221088"/>
            <a:ext cx="2013475" cy="338554"/>
          </a:xfrm>
          <a:prstGeom prst="rect">
            <a:avLst/>
          </a:prstGeom>
        </p:spPr>
        <p:txBody>
          <a:bodyPr wrap="square">
            <a:spAutoFit/>
          </a:bodyPr>
          <a:lstStyle/>
          <a:p>
            <a:pPr algn="ctr"/>
            <a:r>
              <a:rPr lang="en-US" sz="1600" b="1" dirty="0" smtClean="0">
                <a:latin typeface="Arial" pitchFamily="34" charset="0"/>
                <a:cs typeface="Arial" pitchFamily="34" charset="0"/>
              </a:rPr>
              <a:t>CCl4+TSG-6+IgG</a:t>
            </a:r>
            <a:endParaRPr lang="en-US" sz="1600" b="1" dirty="0">
              <a:latin typeface="Arial" pitchFamily="34" charset="0"/>
              <a:cs typeface="Arial" pitchFamily="34" charset="0"/>
            </a:endParaRPr>
          </a:p>
        </p:txBody>
      </p:sp>
      <p:pic>
        <p:nvPicPr>
          <p:cNvPr id="30" name="그림 29" descr="igg2-9a.jpg"/>
          <p:cNvPicPr>
            <a:picLocks noChangeAspect="1"/>
          </p:cNvPicPr>
          <p:nvPr/>
        </p:nvPicPr>
        <p:blipFill>
          <a:blip r:embed="rId4" cstate="print"/>
          <a:stretch>
            <a:fillRect/>
          </a:stretch>
        </p:blipFill>
        <p:spPr>
          <a:xfrm>
            <a:off x="4629008" y="4650298"/>
            <a:ext cx="2046221" cy="1532105"/>
          </a:xfrm>
          <a:prstGeom prst="rect">
            <a:avLst/>
          </a:prstGeom>
        </p:spPr>
      </p:pic>
      <p:sp>
        <p:nvSpPr>
          <p:cNvPr id="32" name="TextBox 31"/>
          <p:cNvSpPr txBox="1"/>
          <p:nvPr/>
        </p:nvSpPr>
        <p:spPr>
          <a:xfrm>
            <a:off x="683568" y="4221088"/>
            <a:ext cx="1570647" cy="338554"/>
          </a:xfrm>
          <a:prstGeom prst="rect">
            <a:avLst/>
          </a:prstGeom>
          <a:noFill/>
        </p:spPr>
        <p:txBody>
          <a:bodyPr wrap="square" rtlCol="0">
            <a:spAutoFit/>
          </a:bodyPr>
          <a:lstStyle/>
          <a:p>
            <a:pPr algn="ctr"/>
            <a:r>
              <a:rPr lang="en-US" sz="1600" b="1" dirty="0" smtClean="0">
                <a:latin typeface="Arial" pitchFamily="34" charset="0"/>
                <a:cs typeface="Arial" pitchFamily="34" charset="0"/>
              </a:rPr>
              <a:t>CCl4+TSG-6</a:t>
            </a:r>
            <a:endParaRPr lang="en-US" sz="1600" b="1" dirty="0">
              <a:solidFill>
                <a:schemeClr val="accent2"/>
              </a:solidFill>
              <a:latin typeface="Arial" pitchFamily="34" charset="0"/>
              <a:cs typeface="Arial" pitchFamily="34" charset="0"/>
            </a:endParaRPr>
          </a:p>
        </p:txBody>
      </p:sp>
      <p:cxnSp>
        <p:nvCxnSpPr>
          <p:cNvPr id="33" name="Straight Connector 100"/>
          <p:cNvCxnSpPr/>
          <p:nvPr/>
        </p:nvCxnSpPr>
        <p:spPr>
          <a:xfrm>
            <a:off x="703780" y="4571866"/>
            <a:ext cx="16037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그림 33" descr="t22a.jpg"/>
          <p:cNvPicPr>
            <a:picLocks noChangeAspect="1"/>
          </p:cNvPicPr>
          <p:nvPr/>
        </p:nvPicPr>
        <p:blipFill>
          <a:blip r:embed="rId5" cstate="print"/>
          <a:stretch>
            <a:fillRect/>
          </a:stretch>
        </p:blipFill>
        <p:spPr>
          <a:xfrm flipH="1">
            <a:off x="482541" y="4649216"/>
            <a:ext cx="2046221" cy="1532105"/>
          </a:xfrm>
          <a:prstGeom prst="rect">
            <a:avLst/>
          </a:prstGeom>
        </p:spPr>
      </p:pic>
      <p:sp>
        <p:nvSpPr>
          <p:cNvPr id="36" name="TextBox 35"/>
          <p:cNvSpPr txBox="1"/>
          <p:nvPr/>
        </p:nvSpPr>
        <p:spPr>
          <a:xfrm>
            <a:off x="2000689" y="5965297"/>
            <a:ext cx="444748" cy="137658"/>
          </a:xfrm>
          <a:prstGeom prst="rect">
            <a:avLst/>
          </a:prstGeom>
          <a:noFill/>
        </p:spPr>
        <p:txBody>
          <a:bodyPr wrap="square" rtlCol="0">
            <a:spAutoFit/>
          </a:bodyPr>
          <a:lstStyle/>
          <a:p>
            <a:pPr algn="ctr"/>
            <a:r>
              <a:rPr lang="en-US" altLang="ko-KR" sz="800" dirty="0" smtClean="0">
                <a:latin typeface="Arial Unicode MS" pitchFamily="50" charset="-127"/>
                <a:ea typeface="Arial Unicode MS" pitchFamily="50" charset="-127"/>
                <a:cs typeface="Arial Unicode MS" pitchFamily="50" charset="-127"/>
              </a:rPr>
              <a:t>20</a:t>
            </a:r>
            <a:r>
              <a:rPr lang="el-GR" altLang="ko-KR" sz="800" dirty="0" smtClean="0">
                <a:latin typeface="Arial Unicode MS" pitchFamily="50" charset="-127"/>
                <a:ea typeface="Arial Unicode MS" pitchFamily="50" charset="-127"/>
                <a:cs typeface="Arial Unicode MS" pitchFamily="50" charset="-127"/>
              </a:rPr>
              <a:t>μ</a:t>
            </a:r>
            <a:r>
              <a:rPr lang="en-US" altLang="ko-KR" sz="800" dirty="0" smtClean="0">
                <a:latin typeface="Arial Unicode MS" pitchFamily="50" charset="-127"/>
                <a:ea typeface="Arial Unicode MS" pitchFamily="50" charset="-127"/>
                <a:cs typeface="Arial Unicode MS" pitchFamily="50" charset="-127"/>
              </a:rPr>
              <a:t>m</a:t>
            </a:r>
            <a:endParaRPr lang="ko-KR" altLang="en-US" sz="800" dirty="0">
              <a:latin typeface="Arial Unicode MS" pitchFamily="50" charset="-127"/>
              <a:ea typeface="Arial Unicode MS" pitchFamily="50" charset="-127"/>
              <a:cs typeface="Arial Unicode MS" pitchFamily="50" charset="-127"/>
            </a:endParaRPr>
          </a:p>
        </p:txBody>
      </p:sp>
      <p:cxnSp>
        <p:nvCxnSpPr>
          <p:cNvPr id="37" name="직선 연결선 36"/>
          <p:cNvCxnSpPr/>
          <p:nvPr/>
        </p:nvCxnSpPr>
        <p:spPr>
          <a:xfrm>
            <a:off x="2146225" y="5990880"/>
            <a:ext cx="15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직선 연결선 37"/>
          <p:cNvCxnSpPr/>
          <p:nvPr/>
        </p:nvCxnSpPr>
        <p:spPr>
          <a:xfrm>
            <a:off x="2125165" y="599088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154949" y="5965297"/>
            <a:ext cx="444748" cy="137658"/>
          </a:xfrm>
          <a:prstGeom prst="rect">
            <a:avLst/>
          </a:prstGeom>
          <a:noFill/>
        </p:spPr>
        <p:txBody>
          <a:bodyPr wrap="square" rtlCol="0">
            <a:spAutoFit/>
          </a:bodyPr>
          <a:lstStyle/>
          <a:p>
            <a:pPr algn="ctr"/>
            <a:r>
              <a:rPr lang="en-US" altLang="ko-KR" sz="800" dirty="0" smtClean="0">
                <a:latin typeface="Arial Unicode MS" pitchFamily="50" charset="-127"/>
                <a:ea typeface="Arial Unicode MS" pitchFamily="50" charset="-127"/>
                <a:cs typeface="Arial Unicode MS" pitchFamily="50" charset="-127"/>
              </a:rPr>
              <a:t>20</a:t>
            </a:r>
            <a:r>
              <a:rPr lang="el-GR" altLang="ko-KR" sz="800" dirty="0" smtClean="0">
                <a:latin typeface="Arial Unicode MS" pitchFamily="50" charset="-127"/>
                <a:ea typeface="Arial Unicode MS" pitchFamily="50" charset="-127"/>
                <a:cs typeface="Arial Unicode MS" pitchFamily="50" charset="-127"/>
              </a:rPr>
              <a:t>μ</a:t>
            </a:r>
            <a:r>
              <a:rPr lang="en-US" altLang="ko-KR" sz="800" dirty="0" smtClean="0">
                <a:latin typeface="Arial Unicode MS" pitchFamily="50" charset="-127"/>
                <a:ea typeface="Arial Unicode MS" pitchFamily="50" charset="-127"/>
                <a:cs typeface="Arial Unicode MS" pitchFamily="50" charset="-127"/>
              </a:rPr>
              <a:t>m</a:t>
            </a:r>
            <a:endParaRPr lang="ko-KR" altLang="en-US" sz="800" dirty="0">
              <a:latin typeface="Arial Unicode MS" pitchFamily="50" charset="-127"/>
              <a:ea typeface="Arial Unicode MS" pitchFamily="50" charset="-127"/>
              <a:cs typeface="Arial Unicode MS" pitchFamily="50" charset="-127"/>
            </a:endParaRPr>
          </a:p>
        </p:txBody>
      </p:sp>
      <p:cxnSp>
        <p:nvCxnSpPr>
          <p:cNvPr id="41" name="직선 연결선 40"/>
          <p:cNvCxnSpPr/>
          <p:nvPr/>
        </p:nvCxnSpPr>
        <p:spPr>
          <a:xfrm>
            <a:off x="4300485" y="5990880"/>
            <a:ext cx="15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직선 연결선 41"/>
          <p:cNvCxnSpPr/>
          <p:nvPr/>
        </p:nvCxnSpPr>
        <p:spPr>
          <a:xfrm>
            <a:off x="4279425" y="599088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243181" y="5965297"/>
            <a:ext cx="444748" cy="137658"/>
          </a:xfrm>
          <a:prstGeom prst="rect">
            <a:avLst/>
          </a:prstGeom>
          <a:noFill/>
        </p:spPr>
        <p:txBody>
          <a:bodyPr wrap="square" rtlCol="0">
            <a:spAutoFit/>
          </a:bodyPr>
          <a:lstStyle/>
          <a:p>
            <a:pPr algn="ctr"/>
            <a:r>
              <a:rPr lang="en-US" altLang="ko-KR" sz="800" dirty="0" smtClean="0">
                <a:latin typeface="Arial Unicode MS" pitchFamily="50" charset="-127"/>
                <a:ea typeface="Arial Unicode MS" pitchFamily="50" charset="-127"/>
                <a:cs typeface="Arial Unicode MS" pitchFamily="50" charset="-127"/>
              </a:rPr>
              <a:t>20</a:t>
            </a:r>
            <a:r>
              <a:rPr lang="el-GR" altLang="ko-KR" sz="800" dirty="0" smtClean="0">
                <a:latin typeface="Arial Unicode MS" pitchFamily="50" charset="-127"/>
                <a:ea typeface="Arial Unicode MS" pitchFamily="50" charset="-127"/>
                <a:cs typeface="Arial Unicode MS" pitchFamily="50" charset="-127"/>
              </a:rPr>
              <a:t>μ</a:t>
            </a:r>
            <a:r>
              <a:rPr lang="en-US" altLang="ko-KR" sz="800" dirty="0" smtClean="0">
                <a:latin typeface="Arial Unicode MS" pitchFamily="50" charset="-127"/>
                <a:ea typeface="Arial Unicode MS" pitchFamily="50" charset="-127"/>
                <a:cs typeface="Arial Unicode MS" pitchFamily="50" charset="-127"/>
              </a:rPr>
              <a:t>m</a:t>
            </a:r>
            <a:endParaRPr lang="ko-KR" altLang="en-US" sz="800" dirty="0">
              <a:latin typeface="Arial Unicode MS" pitchFamily="50" charset="-127"/>
              <a:ea typeface="Arial Unicode MS" pitchFamily="50" charset="-127"/>
              <a:cs typeface="Arial Unicode MS" pitchFamily="50" charset="-127"/>
            </a:endParaRPr>
          </a:p>
        </p:txBody>
      </p:sp>
      <p:cxnSp>
        <p:nvCxnSpPr>
          <p:cNvPr id="45" name="직선 연결선 44"/>
          <p:cNvCxnSpPr/>
          <p:nvPr/>
        </p:nvCxnSpPr>
        <p:spPr>
          <a:xfrm>
            <a:off x="6388717" y="5990880"/>
            <a:ext cx="15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직선 연결선 45"/>
          <p:cNvCxnSpPr/>
          <p:nvPr/>
        </p:nvCxnSpPr>
        <p:spPr>
          <a:xfrm>
            <a:off x="6367657" y="5990887"/>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8" name="차트 3"/>
          <p:cNvGraphicFramePr/>
          <p:nvPr>
            <p:extLst>
              <p:ext uri="{D42A27DB-BD31-4B8C-83A1-F6EECF244321}">
                <p14:modId xmlns:p14="http://schemas.microsoft.com/office/powerpoint/2010/main" val="558624336"/>
              </p:ext>
            </p:extLst>
          </p:nvPr>
        </p:nvGraphicFramePr>
        <p:xfrm>
          <a:off x="7328088" y="4797152"/>
          <a:ext cx="1512883" cy="1318440"/>
        </p:xfrm>
        <a:graphic>
          <a:graphicData uri="http://schemas.openxmlformats.org/drawingml/2006/chart">
            <c:chart xmlns:c="http://schemas.openxmlformats.org/drawingml/2006/chart" xmlns:r="http://schemas.openxmlformats.org/officeDocument/2006/relationships" r:id="rId6"/>
          </a:graphicData>
        </a:graphic>
      </p:graphicFrame>
      <p:sp>
        <p:nvSpPr>
          <p:cNvPr id="49" name="TextBox 48"/>
          <p:cNvSpPr txBox="1"/>
          <p:nvPr/>
        </p:nvSpPr>
        <p:spPr>
          <a:xfrm>
            <a:off x="8081138" y="5144181"/>
            <a:ext cx="304907" cy="301043"/>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50" name="TextBox 49"/>
          <p:cNvSpPr txBox="1"/>
          <p:nvPr/>
        </p:nvSpPr>
        <p:spPr>
          <a:xfrm>
            <a:off x="8484515" y="5073422"/>
            <a:ext cx="297245" cy="22578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sp>
        <p:nvSpPr>
          <p:cNvPr id="51" name="TextBox 50"/>
          <p:cNvSpPr txBox="1"/>
          <p:nvPr/>
        </p:nvSpPr>
        <p:spPr>
          <a:xfrm rot="16200000">
            <a:off x="6711715" y="5293509"/>
            <a:ext cx="950901" cy="246221"/>
          </a:xfrm>
          <a:prstGeom prst="rect">
            <a:avLst/>
          </a:prstGeom>
          <a:noFill/>
        </p:spPr>
        <p:txBody>
          <a:bodyPr wrap="none" rtlCol="0">
            <a:spAutoFit/>
          </a:bodyPr>
          <a:lstStyle/>
          <a:p>
            <a:r>
              <a:rPr lang="en-US" altLang="ko-KR" sz="1000" dirty="0" smtClean="0">
                <a:latin typeface="Arial" pitchFamily="34" charset="0"/>
                <a:cs typeface="Arial" pitchFamily="34" charset="0"/>
              </a:rPr>
              <a:t>Fold increase</a:t>
            </a:r>
            <a:endParaRPr lang="ko-KR" altLang="en-US" sz="1000" dirty="0">
              <a:latin typeface="Arial" pitchFamily="34" charset="0"/>
              <a:cs typeface="Arial" pitchFamily="34" charset="0"/>
            </a:endParaRPr>
          </a:p>
        </p:txBody>
      </p:sp>
      <p:sp>
        <p:nvSpPr>
          <p:cNvPr id="52" name="TextBox 51"/>
          <p:cNvSpPr txBox="1"/>
          <p:nvPr/>
        </p:nvSpPr>
        <p:spPr>
          <a:xfrm>
            <a:off x="6948264" y="4221088"/>
            <a:ext cx="2068067" cy="338554"/>
          </a:xfrm>
          <a:prstGeom prst="rect">
            <a:avLst/>
          </a:prstGeom>
          <a:noFill/>
        </p:spPr>
        <p:txBody>
          <a:bodyPr wrap="none" rtlCol="0">
            <a:spAutoFit/>
          </a:bodyPr>
          <a:lstStyle/>
          <a:p>
            <a:r>
              <a:rPr lang="en-US" altLang="ko-KR" sz="1600" b="1" dirty="0" smtClean="0">
                <a:latin typeface="Arial" pitchFamily="34" charset="0"/>
                <a:cs typeface="Arial" pitchFamily="34" charset="0"/>
              </a:rPr>
              <a:t>The ratio of LW/BW</a:t>
            </a:r>
            <a:endParaRPr lang="ko-KR" altLang="en-US" sz="1600" b="1" dirty="0">
              <a:latin typeface="Arial" pitchFamily="34" charset="0"/>
              <a:cs typeface="Arial" pitchFamily="34" charset="0"/>
            </a:endParaRPr>
          </a:p>
        </p:txBody>
      </p:sp>
      <p:sp>
        <p:nvSpPr>
          <p:cNvPr id="47" name="TextBox 46"/>
          <p:cNvSpPr txBox="1"/>
          <p:nvPr/>
        </p:nvSpPr>
        <p:spPr>
          <a:xfrm>
            <a:off x="6300192" y="6597352"/>
            <a:ext cx="2852063" cy="230832"/>
          </a:xfrm>
          <a:prstGeom prst="rect">
            <a:avLst/>
          </a:prstGeom>
          <a:noFill/>
        </p:spPr>
        <p:txBody>
          <a:bodyPr wrap="none" rtlCol="0">
            <a:spAutoFit/>
          </a:bodyPr>
          <a:lstStyle/>
          <a:p>
            <a:r>
              <a:rPr lang="en-US" altLang="ko-KR" sz="900" i="1" dirty="0" smtClean="0">
                <a:latin typeface="Arial" pitchFamily="34" charset="0"/>
                <a:cs typeface="Arial" pitchFamily="34" charset="0"/>
              </a:rPr>
              <a:t>Wang et al.</a:t>
            </a:r>
            <a:r>
              <a:rPr lang="en-US" altLang="ko-KR" sz="900" dirty="0" smtClean="0">
                <a:latin typeface="Arial" pitchFamily="34" charset="0"/>
                <a:cs typeface="Arial" pitchFamily="34" charset="0"/>
              </a:rPr>
              <a:t> (Stem Cell Res </a:t>
            </a:r>
            <a:r>
              <a:rPr lang="en-US" altLang="ko-KR" sz="900" dirty="0" err="1" smtClean="0">
                <a:latin typeface="Arial" pitchFamily="34" charset="0"/>
                <a:cs typeface="Arial" pitchFamily="34" charset="0"/>
              </a:rPr>
              <a:t>Ther</a:t>
            </a:r>
            <a:r>
              <a:rPr lang="en-US" altLang="ko-KR" sz="900" dirty="0" smtClean="0">
                <a:latin typeface="Arial" pitchFamily="34" charset="0"/>
                <a:cs typeface="Arial" pitchFamily="34" charset="0"/>
              </a:rPr>
              <a:t>. 2015 Mar 11;6:20)</a:t>
            </a:r>
            <a:endParaRPr lang="ko-KR" altLang="en-US" sz="900" dirty="0">
              <a:latin typeface="Arial" pitchFamily="34" charset="0"/>
              <a:cs typeface="Arial" pitchFamily="34" charset="0"/>
            </a:endParaRPr>
          </a:p>
        </p:txBody>
      </p:sp>
    </p:spTree>
    <p:extLst>
      <p:ext uri="{BB962C8B-B14F-4D97-AF65-F5344CB8AC3E}">
        <p14:creationId xmlns:p14="http://schemas.microsoft.com/office/powerpoint/2010/main" val="27648842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txBox="1">
            <a:spLocks/>
          </p:cNvSpPr>
          <p:nvPr/>
        </p:nvSpPr>
        <p:spPr bwMode="auto">
          <a:xfrm>
            <a:off x="179512" y="188640"/>
            <a:ext cx="8784976" cy="936104"/>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algn="ctr"/>
            <a:r>
              <a:rPr lang="en-US" altLang="ko-KR" sz="2300" b="1" dirty="0" smtClean="0">
                <a:latin typeface="Arial" pitchFamily="34" charset="0"/>
                <a:cs typeface="Arial" pitchFamily="34" charset="0"/>
              </a:rPr>
              <a:t>Neutralization of TSG-6 by TSG-6 antibody attenuates restoration effect of TSG-6 in liver of CCl</a:t>
            </a:r>
            <a:r>
              <a:rPr lang="en-US" altLang="ko-KR" sz="2300" b="1" baseline="-25000" dirty="0" smtClean="0">
                <a:latin typeface="Arial" pitchFamily="34" charset="0"/>
                <a:cs typeface="Arial" pitchFamily="34" charset="0"/>
              </a:rPr>
              <a:t>4</a:t>
            </a:r>
            <a:r>
              <a:rPr lang="en-US" altLang="ko-KR" sz="2300" b="1" dirty="0" smtClean="0">
                <a:latin typeface="Arial" pitchFamily="34" charset="0"/>
                <a:cs typeface="Arial" pitchFamily="34" charset="0"/>
              </a:rPr>
              <a:t>+TSG-6-treated mice</a:t>
            </a:r>
            <a:endParaRPr lang="ko-KR" altLang="en-US" sz="2300" b="1" dirty="0">
              <a:solidFill>
                <a:schemeClr val="bg1"/>
              </a:solidFill>
              <a:latin typeface="Arial" pitchFamily="34" charset="0"/>
              <a:ea typeface="HY견고딕" pitchFamily="18" charset="-127"/>
              <a:cs typeface="Arial" pitchFamily="34" charset="0"/>
            </a:endParaRPr>
          </a:p>
        </p:txBody>
      </p:sp>
      <p:grpSp>
        <p:nvGrpSpPr>
          <p:cNvPr id="2" name="그룹 3"/>
          <p:cNvGrpSpPr/>
          <p:nvPr/>
        </p:nvGrpSpPr>
        <p:grpSpPr>
          <a:xfrm>
            <a:off x="7380312" y="1844824"/>
            <a:ext cx="3096344" cy="733053"/>
            <a:chOff x="764704" y="2195731"/>
            <a:chExt cx="3096344" cy="733053"/>
          </a:xfrm>
        </p:grpSpPr>
        <p:grpSp>
          <p:nvGrpSpPr>
            <p:cNvPr id="4" name="그룹 44"/>
            <p:cNvGrpSpPr/>
            <p:nvPr/>
          </p:nvGrpSpPr>
          <p:grpSpPr>
            <a:xfrm>
              <a:off x="764704" y="2423758"/>
              <a:ext cx="1512168" cy="276999"/>
              <a:chOff x="5120279" y="6889961"/>
              <a:chExt cx="1512168" cy="251617"/>
            </a:xfrm>
          </p:grpSpPr>
          <p:sp>
            <p:nvSpPr>
              <p:cNvPr id="12" name="직사각형 11"/>
              <p:cNvSpPr/>
              <p:nvPr/>
            </p:nvSpPr>
            <p:spPr>
              <a:xfrm>
                <a:off x="5120279" y="6956230"/>
                <a:ext cx="108000" cy="9810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latin typeface="Arial" pitchFamily="34" charset="0"/>
                  <a:cs typeface="Arial" pitchFamily="34" charset="0"/>
                </a:endParaRPr>
              </a:p>
            </p:txBody>
          </p:sp>
          <p:sp>
            <p:nvSpPr>
              <p:cNvPr id="13" name="TextBox 12"/>
              <p:cNvSpPr txBox="1"/>
              <p:nvPr/>
            </p:nvSpPr>
            <p:spPr>
              <a:xfrm>
                <a:off x="5157193" y="6889961"/>
                <a:ext cx="1475254" cy="251617"/>
              </a:xfrm>
              <a:prstGeom prst="rect">
                <a:avLst/>
              </a:prstGeom>
              <a:noFill/>
            </p:spPr>
            <p:txBody>
              <a:bodyPr wrap="square" rtlCol="0">
                <a:spAutoFit/>
              </a:bodyPr>
              <a:lstStyle/>
              <a:p>
                <a:r>
                  <a:rPr lang="en-US" altLang="ko-KR" sz="1200" dirty="0" smtClean="0">
                    <a:latin typeface="Arial" pitchFamily="34" charset="0"/>
                    <a:cs typeface="Arial" pitchFamily="34" charset="0"/>
                  </a:rPr>
                  <a:t> CCl</a:t>
                </a:r>
                <a:r>
                  <a:rPr lang="en-US" altLang="ko-KR" sz="1200" baseline="-25000" dirty="0" smtClean="0">
                    <a:latin typeface="Arial" pitchFamily="34" charset="0"/>
                    <a:cs typeface="Arial" pitchFamily="34" charset="0"/>
                  </a:rPr>
                  <a:t>4</a:t>
                </a:r>
                <a:r>
                  <a:rPr lang="en-US" altLang="ko-KR" sz="1200" dirty="0" smtClean="0">
                    <a:latin typeface="Arial" pitchFamily="34" charset="0"/>
                    <a:cs typeface="Arial" pitchFamily="34" charset="0"/>
                  </a:rPr>
                  <a:t>+TSG-6+Ab</a:t>
                </a:r>
                <a:r>
                  <a:rPr lang="en-US" altLang="ko-KR" sz="1200" baseline="-25000" dirty="0" smtClean="0">
                    <a:latin typeface="Arial" pitchFamily="34" charset="0"/>
                    <a:cs typeface="Arial" pitchFamily="34" charset="0"/>
                  </a:rPr>
                  <a:t>  </a:t>
                </a:r>
                <a:endParaRPr lang="ko-KR" altLang="en-US" sz="1200" baseline="-25000" dirty="0">
                  <a:latin typeface="Arial" pitchFamily="34" charset="0"/>
                  <a:cs typeface="Arial" pitchFamily="34" charset="0"/>
                </a:endParaRPr>
              </a:p>
            </p:txBody>
          </p:sp>
        </p:grpSp>
        <p:grpSp>
          <p:nvGrpSpPr>
            <p:cNvPr id="5" name="그룹 48"/>
            <p:cNvGrpSpPr/>
            <p:nvPr/>
          </p:nvGrpSpPr>
          <p:grpSpPr>
            <a:xfrm>
              <a:off x="764704" y="2651785"/>
              <a:ext cx="2088232" cy="276999"/>
              <a:chOff x="5120279" y="7649300"/>
              <a:chExt cx="2088232" cy="251617"/>
            </a:xfrm>
          </p:grpSpPr>
          <p:sp>
            <p:nvSpPr>
              <p:cNvPr id="10" name="직사각형 9"/>
              <p:cNvSpPr/>
              <p:nvPr/>
            </p:nvSpPr>
            <p:spPr>
              <a:xfrm>
                <a:off x="5120279" y="7731049"/>
                <a:ext cx="108000" cy="98104"/>
              </a:xfrm>
              <a:prstGeom prst="rect">
                <a:avLst/>
              </a:prstGeom>
              <a:solidFill>
                <a:schemeClr val="tx1">
                  <a:lumMod val="50000"/>
                  <a:lumOff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latin typeface="Arial" pitchFamily="34" charset="0"/>
                  <a:cs typeface="Arial" pitchFamily="34" charset="0"/>
                </a:endParaRPr>
              </a:p>
            </p:txBody>
          </p:sp>
          <p:sp>
            <p:nvSpPr>
              <p:cNvPr id="11" name="TextBox 10"/>
              <p:cNvSpPr txBox="1"/>
              <p:nvPr/>
            </p:nvSpPr>
            <p:spPr>
              <a:xfrm>
                <a:off x="5157193" y="7649300"/>
                <a:ext cx="2051318" cy="251617"/>
              </a:xfrm>
              <a:prstGeom prst="rect">
                <a:avLst/>
              </a:prstGeom>
              <a:noFill/>
            </p:spPr>
            <p:txBody>
              <a:bodyPr wrap="square" rtlCol="0">
                <a:spAutoFit/>
              </a:bodyPr>
              <a:lstStyle/>
              <a:p>
                <a:r>
                  <a:rPr lang="en-US" altLang="ko-KR" sz="1200" dirty="0" smtClean="0">
                    <a:latin typeface="Arial" pitchFamily="34" charset="0"/>
                    <a:cs typeface="Arial" pitchFamily="34" charset="0"/>
                  </a:rPr>
                  <a:t> CCl</a:t>
                </a:r>
                <a:r>
                  <a:rPr lang="en-US" altLang="ko-KR" sz="1200" baseline="-25000" dirty="0" smtClean="0">
                    <a:latin typeface="Arial" pitchFamily="34" charset="0"/>
                    <a:cs typeface="Arial" pitchFamily="34" charset="0"/>
                  </a:rPr>
                  <a:t>4</a:t>
                </a:r>
                <a:r>
                  <a:rPr lang="en-US" altLang="ko-KR" sz="1200" dirty="0" smtClean="0">
                    <a:latin typeface="Arial" pitchFamily="34" charset="0"/>
                    <a:cs typeface="Arial" pitchFamily="34" charset="0"/>
                  </a:rPr>
                  <a:t>+TSG-6+IgG</a:t>
                </a:r>
              </a:p>
            </p:txBody>
          </p:sp>
        </p:grpSp>
        <p:grpSp>
          <p:nvGrpSpPr>
            <p:cNvPr id="6" name="그룹 47"/>
            <p:cNvGrpSpPr/>
            <p:nvPr/>
          </p:nvGrpSpPr>
          <p:grpSpPr>
            <a:xfrm>
              <a:off x="764704" y="2195731"/>
              <a:ext cx="3096344" cy="276999"/>
              <a:chOff x="5032126" y="7414904"/>
              <a:chExt cx="1572315" cy="251617"/>
            </a:xfrm>
          </p:grpSpPr>
          <p:sp>
            <p:nvSpPr>
              <p:cNvPr id="8" name="TextBox 7"/>
              <p:cNvSpPr txBox="1"/>
              <p:nvPr/>
            </p:nvSpPr>
            <p:spPr>
              <a:xfrm>
                <a:off x="5057953" y="7414904"/>
                <a:ext cx="1546488" cy="251617"/>
              </a:xfrm>
              <a:prstGeom prst="rect">
                <a:avLst/>
              </a:prstGeom>
              <a:noFill/>
            </p:spPr>
            <p:txBody>
              <a:bodyPr wrap="square" rtlCol="0">
                <a:spAutoFit/>
              </a:bodyPr>
              <a:lstStyle/>
              <a:p>
                <a:r>
                  <a:rPr lang="en-US" altLang="ko-KR" sz="1200" dirty="0" smtClean="0">
                    <a:latin typeface="Arial" pitchFamily="34" charset="0"/>
                    <a:cs typeface="Arial" pitchFamily="34" charset="0"/>
                  </a:rPr>
                  <a:t> CCl</a:t>
                </a:r>
                <a:r>
                  <a:rPr lang="en-US" altLang="ko-KR" sz="1200" baseline="-25000" dirty="0" smtClean="0">
                    <a:latin typeface="Arial" pitchFamily="34" charset="0"/>
                    <a:cs typeface="Arial" pitchFamily="34" charset="0"/>
                  </a:rPr>
                  <a:t>4</a:t>
                </a:r>
                <a:r>
                  <a:rPr lang="en-US" altLang="ko-KR" sz="1200" dirty="0" smtClean="0">
                    <a:latin typeface="Arial" pitchFamily="34" charset="0"/>
                    <a:cs typeface="Arial" pitchFamily="34" charset="0"/>
                  </a:rPr>
                  <a:t>+TSG-6</a:t>
                </a:r>
              </a:p>
            </p:txBody>
          </p:sp>
          <p:sp>
            <p:nvSpPr>
              <p:cNvPr id="9" name="직사각형 8"/>
              <p:cNvSpPr/>
              <p:nvPr/>
            </p:nvSpPr>
            <p:spPr>
              <a:xfrm>
                <a:off x="5032126" y="7496657"/>
                <a:ext cx="54842" cy="9810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latin typeface="Arial" pitchFamily="34" charset="0"/>
                  <a:cs typeface="Arial" pitchFamily="34" charset="0"/>
                </a:endParaRPr>
              </a:p>
            </p:txBody>
          </p:sp>
        </p:grpSp>
      </p:grpSp>
      <p:sp>
        <p:nvSpPr>
          <p:cNvPr id="14" name="TextBox 13"/>
          <p:cNvSpPr txBox="1"/>
          <p:nvPr/>
        </p:nvSpPr>
        <p:spPr>
          <a:xfrm>
            <a:off x="7492504" y="3789040"/>
            <a:ext cx="2016224" cy="523220"/>
          </a:xfrm>
          <a:prstGeom prst="rect">
            <a:avLst/>
          </a:prstGeom>
          <a:noFill/>
        </p:spPr>
        <p:txBody>
          <a:bodyPr wrap="square" rtlCol="0">
            <a:spAutoFit/>
          </a:bodyPr>
          <a:lstStyle/>
          <a:p>
            <a:pPr>
              <a:spcAft>
                <a:spcPts val="600"/>
              </a:spcAft>
            </a:pPr>
            <a:r>
              <a:rPr lang="en-US" altLang="ko-KR" sz="1200" dirty="0" smtClean="0">
                <a:latin typeface="Arial" pitchFamily="34" charset="0"/>
                <a:cs typeface="Arial" pitchFamily="34" charset="0"/>
              </a:rPr>
              <a:t> *</a:t>
            </a:r>
            <a:r>
              <a:rPr lang="en-US" altLang="ko-KR" sz="1050" dirty="0" smtClean="0">
                <a:latin typeface="Arial" pitchFamily="34" charset="0"/>
                <a:cs typeface="Arial" pitchFamily="34" charset="0"/>
              </a:rPr>
              <a:t>: </a:t>
            </a:r>
            <a:r>
              <a:rPr lang="en-US" altLang="ko-KR" sz="1050" dirty="0" err="1" smtClean="0">
                <a:latin typeface="Arial" pitchFamily="34" charset="0"/>
                <a:cs typeface="Arial" pitchFamily="34" charset="0"/>
              </a:rPr>
              <a:t>vs</a:t>
            </a:r>
            <a:r>
              <a:rPr lang="en-US" altLang="ko-KR" sz="1050" dirty="0" smtClean="0">
                <a:latin typeface="Arial" pitchFamily="34" charset="0"/>
                <a:cs typeface="Arial" pitchFamily="34" charset="0"/>
              </a:rPr>
              <a:t> CCl</a:t>
            </a:r>
            <a:r>
              <a:rPr lang="en-US" altLang="ko-KR" sz="1050" baseline="-25000" dirty="0" smtClean="0">
                <a:latin typeface="Arial" pitchFamily="34" charset="0"/>
                <a:cs typeface="Arial" pitchFamily="34" charset="0"/>
              </a:rPr>
              <a:t>4</a:t>
            </a:r>
            <a:r>
              <a:rPr lang="en-US" altLang="ko-KR" sz="1050" dirty="0" smtClean="0">
                <a:latin typeface="Arial" pitchFamily="34" charset="0"/>
                <a:cs typeface="Arial" pitchFamily="34" charset="0"/>
              </a:rPr>
              <a:t>+TSG-6</a:t>
            </a:r>
          </a:p>
          <a:p>
            <a:pPr>
              <a:spcAft>
                <a:spcPts val="600"/>
              </a:spcAft>
            </a:pPr>
            <a:r>
              <a:rPr lang="en-US" altLang="ko-KR" sz="1050" dirty="0" smtClean="0">
                <a:latin typeface="Arial" pitchFamily="34" charset="0"/>
                <a:cs typeface="Arial" pitchFamily="34" charset="0"/>
              </a:rPr>
              <a:t> </a:t>
            </a:r>
            <a:r>
              <a:rPr lang="en-US" altLang="ko-KR" sz="1100" dirty="0" smtClean="0">
                <a:latin typeface="Arial" pitchFamily="34" charset="0"/>
                <a:cs typeface="Arial" pitchFamily="34" charset="0"/>
              </a:rPr>
              <a:t>#</a:t>
            </a:r>
            <a:r>
              <a:rPr lang="en-US" altLang="ko-KR" sz="1050" dirty="0" smtClean="0">
                <a:latin typeface="Arial" pitchFamily="34" charset="0"/>
                <a:cs typeface="Arial" pitchFamily="34" charset="0"/>
              </a:rPr>
              <a:t>: </a:t>
            </a:r>
            <a:r>
              <a:rPr lang="en-US" altLang="ko-KR" sz="1050" dirty="0" err="1" smtClean="0">
                <a:latin typeface="Arial" pitchFamily="34" charset="0"/>
                <a:cs typeface="Arial" pitchFamily="34" charset="0"/>
              </a:rPr>
              <a:t>vs</a:t>
            </a:r>
            <a:r>
              <a:rPr lang="en-US" altLang="ko-KR" sz="1050" dirty="0" smtClean="0">
                <a:latin typeface="Arial" pitchFamily="34" charset="0"/>
                <a:cs typeface="Arial" pitchFamily="34" charset="0"/>
              </a:rPr>
              <a:t> CCl</a:t>
            </a:r>
            <a:r>
              <a:rPr lang="en-US" altLang="ko-KR" sz="1050" baseline="-25000" dirty="0" smtClean="0">
                <a:latin typeface="Arial" pitchFamily="34" charset="0"/>
                <a:cs typeface="Arial" pitchFamily="34" charset="0"/>
              </a:rPr>
              <a:t>4</a:t>
            </a:r>
            <a:r>
              <a:rPr lang="en-US" altLang="ko-KR" sz="1050" dirty="0" smtClean="0">
                <a:latin typeface="Arial" pitchFamily="34" charset="0"/>
                <a:cs typeface="Arial" pitchFamily="34" charset="0"/>
              </a:rPr>
              <a:t>+TSG-6+Ab</a:t>
            </a:r>
            <a:r>
              <a:rPr lang="en-US" altLang="ko-KR" sz="1050" baseline="-25000" dirty="0" smtClean="0">
                <a:latin typeface="Arial" pitchFamily="34" charset="0"/>
                <a:cs typeface="Arial" pitchFamily="34" charset="0"/>
              </a:rPr>
              <a:t> </a:t>
            </a:r>
            <a:endParaRPr lang="en-US" altLang="ko-KR" sz="1050" dirty="0" smtClean="0">
              <a:latin typeface="Arial" pitchFamily="34" charset="0"/>
              <a:cs typeface="Arial" pitchFamily="34" charset="0"/>
            </a:endParaRPr>
          </a:p>
        </p:txBody>
      </p:sp>
      <p:graphicFrame>
        <p:nvGraphicFramePr>
          <p:cNvPr id="16" name="차트 15"/>
          <p:cNvGraphicFramePr/>
          <p:nvPr>
            <p:extLst>
              <p:ext uri="{D42A27DB-BD31-4B8C-83A1-F6EECF244321}">
                <p14:modId xmlns:p14="http://schemas.microsoft.com/office/powerpoint/2010/main" val="868303560"/>
              </p:ext>
            </p:extLst>
          </p:nvPr>
        </p:nvGraphicFramePr>
        <p:xfrm>
          <a:off x="2411760" y="1679726"/>
          <a:ext cx="1221578" cy="117321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2654217" y="1484784"/>
            <a:ext cx="1278059" cy="242720"/>
          </a:xfrm>
          <a:prstGeom prst="rect">
            <a:avLst/>
          </a:prstGeom>
          <a:noFill/>
        </p:spPr>
        <p:txBody>
          <a:bodyPr wrap="square" rtlCol="0">
            <a:spAutoFit/>
          </a:bodyPr>
          <a:lstStyle/>
          <a:p>
            <a:pPr algn="ctr"/>
            <a:r>
              <a:rPr lang="en-US" altLang="ko-KR" sz="1200" b="1" dirty="0" smtClean="0">
                <a:latin typeface="Arial" pitchFamily="34" charset="0"/>
                <a:cs typeface="Arial" pitchFamily="34" charset="0"/>
              </a:rPr>
              <a:t>ALT (IU/L)</a:t>
            </a:r>
          </a:p>
        </p:txBody>
      </p:sp>
      <p:sp>
        <p:nvSpPr>
          <p:cNvPr id="18" name="TextBox 17"/>
          <p:cNvSpPr txBox="1"/>
          <p:nvPr/>
        </p:nvSpPr>
        <p:spPr>
          <a:xfrm>
            <a:off x="3080128" y="1866722"/>
            <a:ext cx="246197" cy="267882"/>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19" name="TextBox 18"/>
          <p:cNvSpPr txBox="1"/>
          <p:nvPr/>
        </p:nvSpPr>
        <p:spPr>
          <a:xfrm>
            <a:off x="3353085" y="1999539"/>
            <a:ext cx="240011" cy="20091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graphicFrame>
        <p:nvGraphicFramePr>
          <p:cNvPr id="21" name="차트 20"/>
          <p:cNvGraphicFramePr/>
          <p:nvPr>
            <p:extLst>
              <p:ext uri="{D42A27DB-BD31-4B8C-83A1-F6EECF244321}">
                <p14:modId xmlns:p14="http://schemas.microsoft.com/office/powerpoint/2010/main" val="1604380348"/>
              </p:ext>
            </p:extLst>
          </p:nvPr>
        </p:nvGraphicFramePr>
        <p:xfrm>
          <a:off x="4027276" y="1668564"/>
          <a:ext cx="1199692" cy="1173211"/>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p:cNvSpPr txBox="1"/>
          <p:nvPr/>
        </p:nvSpPr>
        <p:spPr>
          <a:xfrm>
            <a:off x="4294531" y="1484784"/>
            <a:ext cx="1207056" cy="242720"/>
          </a:xfrm>
          <a:prstGeom prst="rect">
            <a:avLst/>
          </a:prstGeom>
          <a:noFill/>
        </p:spPr>
        <p:txBody>
          <a:bodyPr wrap="square" rtlCol="0">
            <a:spAutoFit/>
          </a:bodyPr>
          <a:lstStyle/>
          <a:p>
            <a:pPr algn="ctr"/>
            <a:r>
              <a:rPr lang="en-US" altLang="ko-KR" sz="1200" b="1" dirty="0" smtClean="0">
                <a:latin typeface="Arial" pitchFamily="34" charset="0"/>
                <a:cs typeface="Arial" pitchFamily="34" charset="0"/>
              </a:rPr>
              <a:t>AST (IU/L)</a:t>
            </a:r>
          </a:p>
        </p:txBody>
      </p:sp>
      <p:sp>
        <p:nvSpPr>
          <p:cNvPr id="23" name="TextBox 22"/>
          <p:cNvSpPr txBox="1"/>
          <p:nvPr/>
        </p:nvSpPr>
        <p:spPr>
          <a:xfrm>
            <a:off x="4682108" y="1642581"/>
            <a:ext cx="241787" cy="272169"/>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24" name="TextBox 23"/>
          <p:cNvSpPr txBox="1"/>
          <p:nvPr/>
        </p:nvSpPr>
        <p:spPr>
          <a:xfrm>
            <a:off x="4962927" y="1801394"/>
            <a:ext cx="235711" cy="204126"/>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graphicFrame>
        <p:nvGraphicFramePr>
          <p:cNvPr id="26" name="차트 25"/>
          <p:cNvGraphicFramePr/>
          <p:nvPr>
            <p:extLst>
              <p:ext uri="{D42A27DB-BD31-4B8C-83A1-F6EECF244321}">
                <p14:modId xmlns:p14="http://schemas.microsoft.com/office/powerpoint/2010/main" val="2077306251"/>
              </p:ext>
            </p:extLst>
          </p:nvPr>
        </p:nvGraphicFramePr>
        <p:xfrm>
          <a:off x="5784548" y="1658822"/>
          <a:ext cx="1196752" cy="1173210"/>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Box 26"/>
          <p:cNvSpPr txBox="1"/>
          <p:nvPr/>
        </p:nvSpPr>
        <p:spPr>
          <a:xfrm>
            <a:off x="6281329" y="1484784"/>
            <a:ext cx="536152" cy="242720"/>
          </a:xfrm>
          <a:prstGeom prst="rect">
            <a:avLst/>
          </a:prstGeom>
          <a:noFill/>
        </p:spPr>
        <p:txBody>
          <a:bodyPr wrap="none" rtlCol="0">
            <a:spAutoFit/>
          </a:bodyPr>
          <a:lstStyle/>
          <a:p>
            <a:r>
              <a:rPr lang="en-US" altLang="ko-KR" sz="1200" b="1" i="1" dirty="0" smtClean="0">
                <a:latin typeface="Arial" pitchFamily="34" charset="0"/>
                <a:cs typeface="Arial" pitchFamily="34" charset="0"/>
              </a:rPr>
              <a:t>g6pc</a:t>
            </a:r>
            <a:endParaRPr lang="ko-KR" altLang="en-US" sz="1200" b="1" i="1" dirty="0">
              <a:latin typeface="Arial" pitchFamily="34" charset="0"/>
              <a:cs typeface="Arial" pitchFamily="34" charset="0"/>
            </a:endParaRPr>
          </a:p>
        </p:txBody>
      </p:sp>
      <p:sp>
        <p:nvSpPr>
          <p:cNvPr id="28" name="TextBox 27"/>
          <p:cNvSpPr txBox="1"/>
          <p:nvPr/>
        </p:nvSpPr>
        <p:spPr>
          <a:xfrm rot="16200000">
            <a:off x="5033025" y="2061512"/>
            <a:ext cx="1246510" cy="232709"/>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sp>
        <p:nvSpPr>
          <p:cNvPr id="29" name="TextBox 28"/>
          <p:cNvSpPr txBox="1"/>
          <p:nvPr/>
        </p:nvSpPr>
        <p:spPr>
          <a:xfrm>
            <a:off x="6404543" y="2153006"/>
            <a:ext cx="241194" cy="267882"/>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30" name="TextBox 29"/>
          <p:cNvSpPr txBox="1"/>
          <p:nvPr/>
        </p:nvSpPr>
        <p:spPr>
          <a:xfrm>
            <a:off x="6697476" y="1944937"/>
            <a:ext cx="235134" cy="200912"/>
          </a:xfrm>
          <a:prstGeom prst="rect">
            <a:avLst/>
          </a:prstGeom>
          <a:noFill/>
        </p:spPr>
        <p:txBody>
          <a:bodyPr wrap="none" rtlCol="0">
            <a:spAutoFit/>
          </a:bodyPr>
          <a:lstStyle/>
          <a:p>
            <a:r>
              <a:rPr lang="en-US" altLang="ko-KR" sz="900" dirty="0" smtClean="0">
                <a:latin typeface="Arial" pitchFamily="34" charset="0"/>
                <a:cs typeface="Arial" pitchFamily="34" charset="0"/>
              </a:rPr>
              <a:t>#</a:t>
            </a:r>
            <a:endParaRPr lang="ko-KR" altLang="en-US" sz="900" dirty="0">
              <a:latin typeface="Arial" pitchFamily="34" charset="0"/>
              <a:cs typeface="Arial" pitchFamily="34" charset="0"/>
            </a:endParaRPr>
          </a:p>
        </p:txBody>
      </p:sp>
      <p:graphicFrame>
        <p:nvGraphicFramePr>
          <p:cNvPr id="32" name="차트 31"/>
          <p:cNvGraphicFramePr/>
          <p:nvPr>
            <p:extLst>
              <p:ext uri="{D42A27DB-BD31-4B8C-83A1-F6EECF244321}">
                <p14:modId xmlns:p14="http://schemas.microsoft.com/office/powerpoint/2010/main" val="1101631763"/>
              </p:ext>
            </p:extLst>
          </p:nvPr>
        </p:nvGraphicFramePr>
        <p:xfrm>
          <a:off x="2462408" y="3552169"/>
          <a:ext cx="1141327" cy="1264272"/>
        </p:xfrm>
        <a:graphic>
          <a:graphicData uri="http://schemas.openxmlformats.org/drawingml/2006/chart">
            <c:chart xmlns:c="http://schemas.openxmlformats.org/drawingml/2006/chart" xmlns:r="http://schemas.openxmlformats.org/officeDocument/2006/relationships" r:id="rId6"/>
          </a:graphicData>
        </a:graphic>
      </p:graphicFrame>
      <p:sp>
        <p:nvSpPr>
          <p:cNvPr id="33" name="TextBox 32"/>
          <p:cNvSpPr txBox="1"/>
          <p:nvPr/>
        </p:nvSpPr>
        <p:spPr>
          <a:xfrm rot="16200000">
            <a:off x="1667162" y="3926644"/>
            <a:ext cx="1343262" cy="246221"/>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sp>
        <p:nvSpPr>
          <p:cNvPr id="34" name="TextBox 33"/>
          <p:cNvSpPr txBox="1"/>
          <p:nvPr/>
        </p:nvSpPr>
        <p:spPr>
          <a:xfrm>
            <a:off x="3078667" y="3627448"/>
            <a:ext cx="209071" cy="204374"/>
          </a:xfrm>
          <a:prstGeom prst="rect">
            <a:avLst/>
          </a:prstGeom>
          <a:noFill/>
        </p:spPr>
        <p:txBody>
          <a:bodyPr wrap="none" rtlCol="0">
            <a:spAutoFit/>
          </a:bodyPr>
          <a:lstStyle/>
          <a:p>
            <a:pPr algn="ctr"/>
            <a:r>
              <a:rPr lang="en-US" altLang="ko-KR" sz="800" b="1" dirty="0" smtClean="0">
                <a:latin typeface="Arial" pitchFamily="34" charset="0"/>
                <a:cs typeface="Arial" pitchFamily="34" charset="0"/>
              </a:rPr>
              <a:t>*</a:t>
            </a:r>
            <a:endParaRPr lang="ko-KR" altLang="en-US" sz="800" b="1" dirty="0">
              <a:latin typeface="Arial" pitchFamily="34" charset="0"/>
              <a:cs typeface="Arial" pitchFamily="34" charset="0"/>
            </a:endParaRPr>
          </a:p>
        </p:txBody>
      </p:sp>
      <p:sp>
        <p:nvSpPr>
          <p:cNvPr id="35" name="TextBox 34"/>
          <p:cNvSpPr txBox="1"/>
          <p:nvPr/>
        </p:nvSpPr>
        <p:spPr>
          <a:xfrm>
            <a:off x="3322080" y="3924617"/>
            <a:ext cx="225474" cy="204374"/>
          </a:xfrm>
          <a:prstGeom prst="rect">
            <a:avLst/>
          </a:prstGeom>
          <a:noFill/>
        </p:spPr>
        <p:txBody>
          <a:bodyPr wrap="none" rtlCol="0">
            <a:spAutoFit/>
          </a:bodyPr>
          <a:lstStyle/>
          <a:p>
            <a:r>
              <a:rPr lang="en-US" altLang="ko-KR" sz="800" dirty="0" smtClean="0">
                <a:latin typeface="Arial" pitchFamily="34" charset="0"/>
                <a:cs typeface="Arial" pitchFamily="34" charset="0"/>
              </a:rPr>
              <a:t>#</a:t>
            </a:r>
            <a:endParaRPr lang="ko-KR" altLang="en-US" sz="800" dirty="0">
              <a:latin typeface="Arial" pitchFamily="34" charset="0"/>
              <a:cs typeface="Arial" pitchFamily="34" charset="0"/>
            </a:endParaRPr>
          </a:p>
        </p:txBody>
      </p:sp>
      <p:sp>
        <p:nvSpPr>
          <p:cNvPr id="36" name="TextBox 35"/>
          <p:cNvSpPr txBox="1"/>
          <p:nvPr/>
        </p:nvSpPr>
        <p:spPr>
          <a:xfrm>
            <a:off x="2937388" y="3229406"/>
            <a:ext cx="547154" cy="289042"/>
          </a:xfrm>
          <a:prstGeom prst="rect">
            <a:avLst/>
          </a:prstGeom>
          <a:noFill/>
        </p:spPr>
        <p:txBody>
          <a:bodyPr wrap="none" rtlCol="0">
            <a:spAutoFit/>
          </a:bodyPr>
          <a:lstStyle/>
          <a:p>
            <a:r>
              <a:rPr lang="en-US" altLang="ko-KR" sz="1200" b="1" i="1" dirty="0" err="1" smtClean="0">
                <a:latin typeface="Arial" pitchFamily="34" charset="0"/>
                <a:cs typeface="Arial" pitchFamily="34" charset="0"/>
              </a:rPr>
              <a:t>tgf</a:t>
            </a:r>
            <a:r>
              <a:rPr lang="en-US" altLang="ko-KR" sz="1200" b="1" i="1" dirty="0" smtClean="0">
                <a:latin typeface="Arial" pitchFamily="34" charset="0"/>
                <a:cs typeface="Arial" pitchFamily="34" charset="0"/>
              </a:rPr>
              <a:t>-</a:t>
            </a:r>
            <a:r>
              <a:rPr lang="el-GR" altLang="ko-KR" sz="1200" b="1" i="1" dirty="0" smtClean="0">
                <a:latin typeface="Arial" pitchFamily="34" charset="0"/>
                <a:cs typeface="Arial" pitchFamily="34" charset="0"/>
              </a:rPr>
              <a:t>β</a:t>
            </a:r>
            <a:endParaRPr lang="ko-KR" altLang="en-US" sz="1200" b="1" i="1" dirty="0">
              <a:latin typeface="Arial" pitchFamily="34" charset="0"/>
              <a:cs typeface="Arial" pitchFamily="34" charset="0"/>
            </a:endParaRPr>
          </a:p>
        </p:txBody>
      </p:sp>
      <p:graphicFrame>
        <p:nvGraphicFramePr>
          <p:cNvPr id="38" name="차트 37"/>
          <p:cNvGraphicFramePr/>
          <p:nvPr>
            <p:extLst>
              <p:ext uri="{D42A27DB-BD31-4B8C-83A1-F6EECF244321}">
                <p14:modId xmlns:p14="http://schemas.microsoft.com/office/powerpoint/2010/main" val="2953140451"/>
              </p:ext>
            </p:extLst>
          </p:nvPr>
        </p:nvGraphicFramePr>
        <p:xfrm>
          <a:off x="4088162" y="3554259"/>
          <a:ext cx="1150961" cy="1264274"/>
        </p:xfrm>
        <a:graphic>
          <a:graphicData uri="http://schemas.openxmlformats.org/drawingml/2006/chart">
            <c:chart xmlns:c="http://schemas.openxmlformats.org/drawingml/2006/chart" xmlns:r="http://schemas.openxmlformats.org/officeDocument/2006/relationships" r:id="rId7"/>
          </a:graphicData>
        </a:graphic>
      </p:graphicFrame>
      <p:sp>
        <p:nvSpPr>
          <p:cNvPr id="39" name="TextBox 38"/>
          <p:cNvSpPr txBox="1"/>
          <p:nvPr/>
        </p:nvSpPr>
        <p:spPr>
          <a:xfrm rot="16200000">
            <a:off x="3331671" y="3926644"/>
            <a:ext cx="1343263" cy="246221"/>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sp>
        <p:nvSpPr>
          <p:cNvPr id="40" name="TextBox 39"/>
          <p:cNvSpPr txBox="1"/>
          <p:nvPr/>
        </p:nvSpPr>
        <p:spPr>
          <a:xfrm>
            <a:off x="4693719" y="3642199"/>
            <a:ext cx="209072" cy="204374"/>
          </a:xfrm>
          <a:prstGeom prst="rect">
            <a:avLst/>
          </a:prstGeom>
          <a:noFill/>
        </p:spPr>
        <p:txBody>
          <a:bodyPr wrap="none" rtlCol="0">
            <a:spAutoFit/>
          </a:bodyPr>
          <a:lstStyle/>
          <a:p>
            <a:pPr algn="ctr"/>
            <a:r>
              <a:rPr lang="en-US" altLang="ko-KR" sz="800" b="1" dirty="0" smtClean="0">
                <a:latin typeface="Arial" pitchFamily="34" charset="0"/>
                <a:cs typeface="Arial" pitchFamily="34" charset="0"/>
              </a:rPr>
              <a:t>*</a:t>
            </a:r>
            <a:endParaRPr lang="ko-KR" altLang="en-US" sz="800" b="1" dirty="0">
              <a:latin typeface="Arial" pitchFamily="34" charset="0"/>
              <a:cs typeface="Arial" pitchFamily="34" charset="0"/>
            </a:endParaRPr>
          </a:p>
        </p:txBody>
      </p:sp>
      <p:sp>
        <p:nvSpPr>
          <p:cNvPr id="41" name="TextBox 40"/>
          <p:cNvSpPr txBox="1"/>
          <p:nvPr/>
        </p:nvSpPr>
        <p:spPr>
          <a:xfrm>
            <a:off x="4969505" y="4167181"/>
            <a:ext cx="225474" cy="204374"/>
          </a:xfrm>
          <a:prstGeom prst="rect">
            <a:avLst/>
          </a:prstGeom>
          <a:noFill/>
        </p:spPr>
        <p:txBody>
          <a:bodyPr wrap="none" rtlCol="0">
            <a:spAutoFit/>
          </a:bodyPr>
          <a:lstStyle/>
          <a:p>
            <a:r>
              <a:rPr lang="en-US" altLang="ko-KR" sz="800" dirty="0" smtClean="0">
                <a:latin typeface="Arial" pitchFamily="34" charset="0"/>
                <a:cs typeface="Arial" pitchFamily="34" charset="0"/>
              </a:rPr>
              <a:t>#</a:t>
            </a:r>
            <a:endParaRPr lang="ko-KR" altLang="en-US" sz="800" dirty="0">
              <a:latin typeface="Arial" pitchFamily="34" charset="0"/>
              <a:cs typeface="Arial" pitchFamily="34" charset="0"/>
            </a:endParaRPr>
          </a:p>
        </p:txBody>
      </p:sp>
      <p:sp>
        <p:nvSpPr>
          <p:cNvPr id="42" name="TextBox 41"/>
          <p:cNvSpPr txBox="1"/>
          <p:nvPr/>
        </p:nvSpPr>
        <p:spPr>
          <a:xfrm>
            <a:off x="4533745" y="3212976"/>
            <a:ext cx="659832" cy="289042"/>
          </a:xfrm>
          <a:prstGeom prst="rect">
            <a:avLst/>
          </a:prstGeom>
          <a:noFill/>
        </p:spPr>
        <p:txBody>
          <a:bodyPr wrap="none" rtlCol="0">
            <a:spAutoFit/>
          </a:bodyPr>
          <a:lstStyle/>
          <a:p>
            <a:r>
              <a:rPr lang="en-US" altLang="ko-KR" sz="1200" b="1" i="1" dirty="0" smtClean="0">
                <a:latin typeface="Arial" pitchFamily="34" charset="0"/>
                <a:cs typeface="Arial" pitchFamily="34" charset="0"/>
              </a:rPr>
              <a:t>α-</a:t>
            </a:r>
            <a:r>
              <a:rPr lang="en-US" altLang="ko-KR" sz="1200" b="1" i="1" dirty="0" err="1" smtClean="0">
                <a:latin typeface="Arial" pitchFamily="34" charset="0"/>
                <a:cs typeface="Arial" pitchFamily="34" charset="0"/>
              </a:rPr>
              <a:t>sma</a:t>
            </a:r>
            <a:endParaRPr lang="ko-KR" altLang="en-US" sz="1200" b="1" i="1" dirty="0">
              <a:latin typeface="Arial" pitchFamily="34" charset="0"/>
              <a:cs typeface="Arial" pitchFamily="34" charset="0"/>
            </a:endParaRPr>
          </a:p>
        </p:txBody>
      </p:sp>
      <p:graphicFrame>
        <p:nvGraphicFramePr>
          <p:cNvPr id="44" name="차트 43"/>
          <p:cNvGraphicFramePr/>
          <p:nvPr>
            <p:extLst>
              <p:ext uri="{D42A27DB-BD31-4B8C-83A1-F6EECF244321}">
                <p14:modId xmlns:p14="http://schemas.microsoft.com/office/powerpoint/2010/main" val="1508354230"/>
              </p:ext>
            </p:extLst>
          </p:nvPr>
        </p:nvGraphicFramePr>
        <p:xfrm>
          <a:off x="5814093" y="3552169"/>
          <a:ext cx="1150965" cy="1264273"/>
        </p:xfrm>
        <a:graphic>
          <a:graphicData uri="http://schemas.openxmlformats.org/drawingml/2006/chart">
            <c:chart xmlns:c="http://schemas.openxmlformats.org/drawingml/2006/chart" xmlns:r="http://schemas.openxmlformats.org/officeDocument/2006/relationships" r:id="rId8"/>
          </a:graphicData>
        </a:graphic>
      </p:graphicFrame>
      <p:sp>
        <p:nvSpPr>
          <p:cNvPr id="45" name="TextBox 44"/>
          <p:cNvSpPr txBox="1"/>
          <p:nvPr/>
        </p:nvSpPr>
        <p:spPr>
          <a:xfrm rot="16200000">
            <a:off x="4991405" y="3926645"/>
            <a:ext cx="1343261" cy="246221"/>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sp>
        <p:nvSpPr>
          <p:cNvPr id="46" name="TextBox 45"/>
          <p:cNvSpPr txBox="1"/>
          <p:nvPr/>
        </p:nvSpPr>
        <p:spPr>
          <a:xfrm>
            <a:off x="6409827" y="3715128"/>
            <a:ext cx="209073" cy="204374"/>
          </a:xfrm>
          <a:prstGeom prst="rect">
            <a:avLst/>
          </a:prstGeom>
          <a:noFill/>
        </p:spPr>
        <p:txBody>
          <a:bodyPr wrap="none" rtlCol="0">
            <a:spAutoFit/>
          </a:bodyPr>
          <a:lstStyle/>
          <a:p>
            <a:pPr algn="ctr"/>
            <a:r>
              <a:rPr lang="en-US" altLang="ko-KR" sz="800" b="1" dirty="0" smtClean="0">
                <a:latin typeface="Arial" pitchFamily="34" charset="0"/>
                <a:cs typeface="Arial" pitchFamily="34" charset="0"/>
              </a:rPr>
              <a:t>*</a:t>
            </a:r>
            <a:endParaRPr lang="ko-KR" altLang="en-US" sz="800" b="1" dirty="0">
              <a:latin typeface="Arial" pitchFamily="34" charset="0"/>
              <a:cs typeface="Arial" pitchFamily="34" charset="0"/>
            </a:endParaRPr>
          </a:p>
        </p:txBody>
      </p:sp>
      <p:sp>
        <p:nvSpPr>
          <p:cNvPr id="47" name="TextBox 46"/>
          <p:cNvSpPr txBox="1"/>
          <p:nvPr/>
        </p:nvSpPr>
        <p:spPr>
          <a:xfrm>
            <a:off x="6685608" y="4135735"/>
            <a:ext cx="225474" cy="204374"/>
          </a:xfrm>
          <a:prstGeom prst="rect">
            <a:avLst/>
          </a:prstGeom>
          <a:noFill/>
        </p:spPr>
        <p:txBody>
          <a:bodyPr wrap="none" rtlCol="0">
            <a:spAutoFit/>
          </a:bodyPr>
          <a:lstStyle/>
          <a:p>
            <a:r>
              <a:rPr lang="en-US" altLang="ko-KR" sz="800" dirty="0" smtClean="0">
                <a:latin typeface="Arial" pitchFamily="34" charset="0"/>
                <a:cs typeface="Arial" pitchFamily="34" charset="0"/>
              </a:rPr>
              <a:t>#</a:t>
            </a:r>
            <a:endParaRPr lang="ko-KR" altLang="en-US" sz="800" dirty="0">
              <a:latin typeface="Arial" pitchFamily="34" charset="0"/>
              <a:cs typeface="Arial" pitchFamily="34" charset="0"/>
            </a:endParaRPr>
          </a:p>
        </p:txBody>
      </p:sp>
      <p:sp>
        <p:nvSpPr>
          <p:cNvPr id="48" name="TextBox 47"/>
          <p:cNvSpPr txBox="1"/>
          <p:nvPr/>
        </p:nvSpPr>
        <p:spPr>
          <a:xfrm>
            <a:off x="6081678" y="3229403"/>
            <a:ext cx="1069120" cy="289042"/>
          </a:xfrm>
          <a:prstGeom prst="rect">
            <a:avLst/>
          </a:prstGeom>
          <a:noFill/>
        </p:spPr>
        <p:txBody>
          <a:bodyPr wrap="none" rtlCol="0">
            <a:spAutoFit/>
          </a:bodyPr>
          <a:lstStyle/>
          <a:p>
            <a:r>
              <a:rPr lang="en-US" altLang="ko-KR" sz="1200" b="1" i="1" dirty="0" smtClean="0">
                <a:latin typeface="Arial" pitchFamily="34" charset="0"/>
                <a:cs typeface="Arial" pitchFamily="34" charset="0"/>
              </a:rPr>
              <a:t>collagen </a:t>
            </a:r>
            <a:r>
              <a:rPr lang="el-GR" altLang="ko-KR" sz="1200" b="1" i="1" dirty="0" smtClean="0">
                <a:latin typeface="Arial" pitchFamily="34" charset="0"/>
                <a:cs typeface="Arial" pitchFamily="34" charset="0"/>
              </a:rPr>
              <a:t>α</a:t>
            </a:r>
            <a:r>
              <a:rPr lang="en-US" altLang="ko-KR" sz="1200" b="1" i="1" dirty="0" smtClean="0">
                <a:latin typeface="Arial" pitchFamily="34" charset="0"/>
                <a:cs typeface="Arial" pitchFamily="34" charset="0"/>
              </a:rPr>
              <a:t>1</a:t>
            </a:r>
            <a:endParaRPr lang="ko-KR" altLang="en-US" sz="1200" b="1" i="1" dirty="0">
              <a:latin typeface="Arial" pitchFamily="34" charset="0"/>
              <a:cs typeface="Arial" pitchFamily="34" charset="0"/>
            </a:endParaRPr>
          </a:p>
        </p:txBody>
      </p:sp>
      <p:graphicFrame>
        <p:nvGraphicFramePr>
          <p:cNvPr id="50" name="차트 49"/>
          <p:cNvGraphicFramePr/>
          <p:nvPr>
            <p:extLst>
              <p:ext uri="{D42A27DB-BD31-4B8C-83A1-F6EECF244321}">
                <p14:modId xmlns:p14="http://schemas.microsoft.com/office/powerpoint/2010/main" val="2277592048"/>
              </p:ext>
            </p:extLst>
          </p:nvPr>
        </p:nvGraphicFramePr>
        <p:xfrm>
          <a:off x="2440255" y="5405086"/>
          <a:ext cx="1136730" cy="1264274"/>
        </p:xfrm>
        <a:graphic>
          <a:graphicData uri="http://schemas.openxmlformats.org/drawingml/2006/chart">
            <c:chart xmlns:c="http://schemas.openxmlformats.org/drawingml/2006/chart" xmlns:r="http://schemas.openxmlformats.org/officeDocument/2006/relationships" r:id="rId9"/>
          </a:graphicData>
        </a:graphic>
      </p:graphicFrame>
      <p:sp>
        <p:nvSpPr>
          <p:cNvPr id="51" name="TextBox 50"/>
          <p:cNvSpPr txBox="1"/>
          <p:nvPr/>
        </p:nvSpPr>
        <p:spPr>
          <a:xfrm rot="16200000">
            <a:off x="1667162" y="5785505"/>
            <a:ext cx="1343262" cy="246221"/>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sp>
        <p:nvSpPr>
          <p:cNvPr id="52" name="TextBox 51"/>
          <p:cNvSpPr txBox="1"/>
          <p:nvPr/>
        </p:nvSpPr>
        <p:spPr>
          <a:xfrm>
            <a:off x="3035489" y="5403272"/>
            <a:ext cx="209071" cy="204374"/>
          </a:xfrm>
          <a:prstGeom prst="rect">
            <a:avLst/>
          </a:prstGeom>
          <a:noFill/>
        </p:spPr>
        <p:txBody>
          <a:bodyPr wrap="none" rtlCol="0">
            <a:spAutoFit/>
          </a:bodyPr>
          <a:lstStyle/>
          <a:p>
            <a:pPr algn="ctr"/>
            <a:r>
              <a:rPr lang="en-US" altLang="ko-KR" sz="800" b="1" dirty="0" smtClean="0">
                <a:latin typeface="Arial" pitchFamily="34" charset="0"/>
                <a:cs typeface="Arial" pitchFamily="34" charset="0"/>
              </a:rPr>
              <a:t>*</a:t>
            </a:r>
            <a:endParaRPr lang="ko-KR" altLang="en-US" sz="800" b="1" dirty="0">
              <a:latin typeface="Arial" pitchFamily="34" charset="0"/>
              <a:cs typeface="Arial" pitchFamily="34" charset="0"/>
            </a:endParaRPr>
          </a:p>
        </p:txBody>
      </p:sp>
      <p:sp>
        <p:nvSpPr>
          <p:cNvPr id="53" name="TextBox 52"/>
          <p:cNvSpPr txBox="1"/>
          <p:nvPr/>
        </p:nvSpPr>
        <p:spPr>
          <a:xfrm>
            <a:off x="3296415" y="5920253"/>
            <a:ext cx="225475" cy="204374"/>
          </a:xfrm>
          <a:prstGeom prst="rect">
            <a:avLst/>
          </a:prstGeom>
          <a:noFill/>
        </p:spPr>
        <p:txBody>
          <a:bodyPr wrap="none" rtlCol="0">
            <a:spAutoFit/>
          </a:bodyPr>
          <a:lstStyle/>
          <a:p>
            <a:r>
              <a:rPr lang="en-US" altLang="ko-KR" sz="800" dirty="0" smtClean="0">
                <a:latin typeface="Arial" pitchFamily="34" charset="0"/>
                <a:cs typeface="Arial" pitchFamily="34" charset="0"/>
              </a:rPr>
              <a:t>#</a:t>
            </a:r>
            <a:endParaRPr lang="ko-KR" altLang="en-US" sz="800" dirty="0">
              <a:latin typeface="Arial" pitchFamily="34" charset="0"/>
              <a:cs typeface="Arial" pitchFamily="34" charset="0"/>
            </a:endParaRPr>
          </a:p>
        </p:txBody>
      </p:sp>
      <p:sp>
        <p:nvSpPr>
          <p:cNvPr id="54" name="TextBox 53"/>
          <p:cNvSpPr txBox="1"/>
          <p:nvPr/>
        </p:nvSpPr>
        <p:spPr>
          <a:xfrm>
            <a:off x="2942429" y="5091446"/>
            <a:ext cx="547154" cy="289042"/>
          </a:xfrm>
          <a:prstGeom prst="rect">
            <a:avLst/>
          </a:prstGeom>
          <a:noFill/>
        </p:spPr>
        <p:txBody>
          <a:bodyPr wrap="none" rtlCol="0">
            <a:spAutoFit/>
          </a:bodyPr>
          <a:lstStyle/>
          <a:p>
            <a:r>
              <a:rPr lang="en-US" altLang="ko-KR" sz="1200" b="1" i="1" dirty="0" err="1" smtClean="0">
                <a:latin typeface="Arial" pitchFamily="34" charset="0"/>
                <a:cs typeface="Arial" pitchFamily="34" charset="0"/>
              </a:rPr>
              <a:t>tnf</a:t>
            </a:r>
            <a:r>
              <a:rPr lang="en-US" altLang="ko-KR" sz="1200" b="1" i="1" dirty="0" smtClean="0">
                <a:latin typeface="Arial" pitchFamily="34" charset="0"/>
                <a:cs typeface="Arial" pitchFamily="34" charset="0"/>
              </a:rPr>
              <a:t>-</a:t>
            </a:r>
            <a:r>
              <a:rPr lang="el-GR" altLang="ko-KR" sz="1200" b="1" i="1" dirty="0" smtClean="0">
                <a:latin typeface="Arial" pitchFamily="34" charset="0"/>
                <a:cs typeface="Arial" pitchFamily="34" charset="0"/>
              </a:rPr>
              <a:t>α</a:t>
            </a:r>
            <a:endParaRPr lang="ko-KR" altLang="en-US" sz="1200" b="1" i="1" dirty="0">
              <a:latin typeface="Arial" pitchFamily="34" charset="0"/>
              <a:cs typeface="Arial" pitchFamily="34" charset="0"/>
            </a:endParaRPr>
          </a:p>
        </p:txBody>
      </p:sp>
      <p:graphicFrame>
        <p:nvGraphicFramePr>
          <p:cNvPr id="56" name="차트 55"/>
          <p:cNvGraphicFramePr/>
          <p:nvPr>
            <p:extLst>
              <p:ext uri="{D42A27DB-BD31-4B8C-83A1-F6EECF244321}">
                <p14:modId xmlns:p14="http://schemas.microsoft.com/office/powerpoint/2010/main" val="1597750765"/>
              </p:ext>
            </p:extLst>
          </p:nvPr>
        </p:nvGraphicFramePr>
        <p:xfrm>
          <a:off x="4069902" y="5405086"/>
          <a:ext cx="1138032" cy="1264274"/>
        </p:xfrm>
        <a:graphic>
          <a:graphicData uri="http://schemas.openxmlformats.org/drawingml/2006/chart">
            <c:chart xmlns:c="http://schemas.openxmlformats.org/drawingml/2006/chart" xmlns:r="http://schemas.openxmlformats.org/officeDocument/2006/relationships" r:id="rId10"/>
          </a:graphicData>
        </a:graphic>
      </p:graphicFrame>
      <p:sp>
        <p:nvSpPr>
          <p:cNvPr id="57" name="TextBox 56"/>
          <p:cNvSpPr txBox="1"/>
          <p:nvPr/>
        </p:nvSpPr>
        <p:spPr>
          <a:xfrm rot="16200000">
            <a:off x="3331671" y="5785505"/>
            <a:ext cx="1343262" cy="246221"/>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sp>
        <p:nvSpPr>
          <p:cNvPr id="58" name="TextBox 57"/>
          <p:cNvSpPr txBox="1"/>
          <p:nvPr/>
        </p:nvSpPr>
        <p:spPr>
          <a:xfrm>
            <a:off x="4667482" y="5386438"/>
            <a:ext cx="209071" cy="204374"/>
          </a:xfrm>
          <a:prstGeom prst="rect">
            <a:avLst/>
          </a:prstGeom>
          <a:noFill/>
        </p:spPr>
        <p:txBody>
          <a:bodyPr wrap="none" rtlCol="0">
            <a:spAutoFit/>
          </a:bodyPr>
          <a:lstStyle/>
          <a:p>
            <a:pPr algn="ctr"/>
            <a:r>
              <a:rPr lang="en-US" altLang="ko-KR" sz="800" b="1" dirty="0" smtClean="0">
                <a:latin typeface="Arial" pitchFamily="34" charset="0"/>
                <a:cs typeface="Arial" pitchFamily="34" charset="0"/>
              </a:rPr>
              <a:t>*</a:t>
            </a:r>
            <a:endParaRPr lang="ko-KR" altLang="en-US" sz="800" b="1" dirty="0">
              <a:latin typeface="Arial" pitchFamily="34" charset="0"/>
              <a:cs typeface="Arial" pitchFamily="34" charset="0"/>
            </a:endParaRPr>
          </a:p>
        </p:txBody>
      </p:sp>
      <p:sp>
        <p:nvSpPr>
          <p:cNvPr id="59" name="TextBox 58"/>
          <p:cNvSpPr txBox="1"/>
          <p:nvPr/>
        </p:nvSpPr>
        <p:spPr>
          <a:xfrm>
            <a:off x="4941344" y="5641132"/>
            <a:ext cx="225474" cy="204374"/>
          </a:xfrm>
          <a:prstGeom prst="rect">
            <a:avLst/>
          </a:prstGeom>
          <a:noFill/>
        </p:spPr>
        <p:txBody>
          <a:bodyPr wrap="none" rtlCol="0">
            <a:spAutoFit/>
          </a:bodyPr>
          <a:lstStyle/>
          <a:p>
            <a:r>
              <a:rPr lang="en-US" altLang="ko-KR" sz="800" dirty="0" smtClean="0">
                <a:latin typeface="Arial" pitchFamily="34" charset="0"/>
                <a:cs typeface="Arial" pitchFamily="34" charset="0"/>
              </a:rPr>
              <a:t>#</a:t>
            </a:r>
            <a:endParaRPr lang="ko-KR" altLang="en-US" sz="800" dirty="0">
              <a:latin typeface="Arial" pitchFamily="34" charset="0"/>
              <a:cs typeface="Arial" pitchFamily="34" charset="0"/>
            </a:endParaRPr>
          </a:p>
        </p:txBody>
      </p:sp>
      <p:sp>
        <p:nvSpPr>
          <p:cNvPr id="60" name="TextBox 59"/>
          <p:cNvSpPr txBox="1"/>
          <p:nvPr/>
        </p:nvSpPr>
        <p:spPr>
          <a:xfrm>
            <a:off x="4589348" y="5091446"/>
            <a:ext cx="520641" cy="289042"/>
          </a:xfrm>
          <a:prstGeom prst="rect">
            <a:avLst/>
          </a:prstGeom>
          <a:noFill/>
        </p:spPr>
        <p:txBody>
          <a:bodyPr wrap="none" rtlCol="0">
            <a:spAutoFit/>
          </a:bodyPr>
          <a:lstStyle/>
          <a:p>
            <a:r>
              <a:rPr lang="en-US" altLang="ko-KR" sz="1200" b="1" i="1" dirty="0" smtClean="0">
                <a:latin typeface="Arial" pitchFamily="34" charset="0"/>
                <a:cs typeface="Arial" pitchFamily="34" charset="0"/>
              </a:rPr>
              <a:t>Il-1</a:t>
            </a:r>
            <a:r>
              <a:rPr lang="el-GR" altLang="ko-KR" sz="1200" b="1" i="1" dirty="0" smtClean="0">
                <a:latin typeface="Arial" pitchFamily="34" charset="0"/>
                <a:cs typeface="Arial" pitchFamily="34" charset="0"/>
              </a:rPr>
              <a:t>β</a:t>
            </a:r>
            <a:endParaRPr lang="ko-KR" altLang="en-US" sz="1200" b="1" i="1" dirty="0">
              <a:latin typeface="Arial" pitchFamily="34" charset="0"/>
              <a:cs typeface="Arial" pitchFamily="34" charset="0"/>
            </a:endParaRPr>
          </a:p>
        </p:txBody>
      </p:sp>
      <p:graphicFrame>
        <p:nvGraphicFramePr>
          <p:cNvPr id="62" name="차트 61"/>
          <p:cNvGraphicFramePr/>
          <p:nvPr>
            <p:extLst>
              <p:ext uri="{D42A27DB-BD31-4B8C-83A1-F6EECF244321}">
                <p14:modId xmlns:p14="http://schemas.microsoft.com/office/powerpoint/2010/main" val="2567831886"/>
              </p:ext>
            </p:extLst>
          </p:nvPr>
        </p:nvGraphicFramePr>
        <p:xfrm>
          <a:off x="5791610" y="5405086"/>
          <a:ext cx="1129893" cy="1264274"/>
        </p:xfrm>
        <a:graphic>
          <a:graphicData uri="http://schemas.openxmlformats.org/drawingml/2006/chart">
            <c:chart xmlns:c="http://schemas.openxmlformats.org/drawingml/2006/chart" xmlns:r="http://schemas.openxmlformats.org/officeDocument/2006/relationships" r:id="rId11"/>
          </a:graphicData>
        </a:graphic>
      </p:graphicFrame>
      <p:sp>
        <p:nvSpPr>
          <p:cNvPr id="63" name="TextBox 62"/>
          <p:cNvSpPr txBox="1"/>
          <p:nvPr/>
        </p:nvSpPr>
        <p:spPr>
          <a:xfrm rot="16200000">
            <a:off x="4991405" y="5785506"/>
            <a:ext cx="1343262" cy="246221"/>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sp>
        <p:nvSpPr>
          <p:cNvPr id="64" name="TextBox 63"/>
          <p:cNvSpPr txBox="1"/>
          <p:nvPr/>
        </p:nvSpPr>
        <p:spPr>
          <a:xfrm>
            <a:off x="6374525" y="5567007"/>
            <a:ext cx="209072" cy="204374"/>
          </a:xfrm>
          <a:prstGeom prst="rect">
            <a:avLst/>
          </a:prstGeom>
          <a:noFill/>
        </p:spPr>
        <p:txBody>
          <a:bodyPr wrap="none" rtlCol="0">
            <a:spAutoFit/>
          </a:bodyPr>
          <a:lstStyle/>
          <a:p>
            <a:pPr algn="ctr"/>
            <a:r>
              <a:rPr lang="en-US" altLang="ko-KR" sz="800" b="1" dirty="0" smtClean="0">
                <a:latin typeface="Arial" pitchFamily="34" charset="0"/>
                <a:cs typeface="Arial" pitchFamily="34" charset="0"/>
              </a:rPr>
              <a:t>*</a:t>
            </a:r>
            <a:endParaRPr lang="ko-KR" altLang="en-US" sz="800" b="1" dirty="0">
              <a:latin typeface="Arial" pitchFamily="34" charset="0"/>
              <a:cs typeface="Arial" pitchFamily="34" charset="0"/>
            </a:endParaRPr>
          </a:p>
        </p:txBody>
      </p:sp>
      <p:sp>
        <p:nvSpPr>
          <p:cNvPr id="65" name="TextBox 64"/>
          <p:cNvSpPr txBox="1"/>
          <p:nvPr/>
        </p:nvSpPr>
        <p:spPr>
          <a:xfrm>
            <a:off x="6647175" y="5980017"/>
            <a:ext cx="225474" cy="204374"/>
          </a:xfrm>
          <a:prstGeom prst="rect">
            <a:avLst/>
          </a:prstGeom>
          <a:noFill/>
        </p:spPr>
        <p:txBody>
          <a:bodyPr wrap="none" rtlCol="0">
            <a:spAutoFit/>
          </a:bodyPr>
          <a:lstStyle/>
          <a:p>
            <a:r>
              <a:rPr lang="en-US" altLang="ko-KR" sz="800" dirty="0" smtClean="0">
                <a:latin typeface="Arial" pitchFamily="34" charset="0"/>
                <a:cs typeface="Arial" pitchFamily="34" charset="0"/>
              </a:rPr>
              <a:t>#</a:t>
            </a:r>
            <a:endParaRPr lang="ko-KR" altLang="en-US" sz="800" dirty="0">
              <a:latin typeface="Arial" pitchFamily="34" charset="0"/>
              <a:cs typeface="Arial" pitchFamily="34" charset="0"/>
            </a:endParaRPr>
          </a:p>
        </p:txBody>
      </p:sp>
      <p:sp>
        <p:nvSpPr>
          <p:cNvPr id="66" name="TextBox 65"/>
          <p:cNvSpPr txBox="1"/>
          <p:nvPr/>
        </p:nvSpPr>
        <p:spPr>
          <a:xfrm>
            <a:off x="6263366" y="5091446"/>
            <a:ext cx="586923" cy="289042"/>
          </a:xfrm>
          <a:prstGeom prst="rect">
            <a:avLst/>
          </a:prstGeom>
          <a:noFill/>
        </p:spPr>
        <p:txBody>
          <a:bodyPr wrap="none" rtlCol="0">
            <a:spAutoFit/>
          </a:bodyPr>
          <a:lstStyle/>
          <a:p>
            <a:r>
              <a:rPr lang="en-US" altLang="ko-KR" sz="1200" b="1" i="1" dirty="0" smtClean="0">
                <a:latin typeface="Arial" pitchFamily="34" charset="0"/>
                <a:cs typeface="Arial" pitchFamily="34" charset="0"/>
              </a:rPr>
              <a:t>cxcl1</a:t>
            </a:r>
            <a:endParaRPr lang="ko-KR" altLang="en-US" sz="1200" b="1" i="1" dirty="0">
              <a:latin typeface="Arial" pitchFamily="34" charset="0"/>
              <a:cs typeface="Arial" pitchFamily="34" charset="0"/>
            </a:endParaRPr>
          </a:p>
        </p:txBody>
      </p:sp>
      <p:graphicFrame>
        <p:nvGraphicFramePr>
          <p:cNvPr id="68" name="차트 67"/>
          <p:cNvGraphicFramePr/>
          <p:nvPr>
            <p:extLst>
              <p:ext uri="{D42A27DB-BD31-4B8C-83A1-F6EECF244321}">
                <p14:modId xmlns:p14="http://schemas.microsoft.com/office/powerpoint/2010/main" val="3624610205"/>
              </p:ext>
            </p:extLst>
          </p:nvPr>
        </p:nvGraphicFramePr>
        <p:xfrm>
          <a:off x="7667623" y="5405086"/>
          <a:ext cx="1129894" cy="1264274"/>
        </p:xfrm>
        <a:graphic>
          <a:graphicData uri="http://schemas.openxmlformats.org/drawingml/2006/chart">
            <c:chart xmlns:c="http://schemas.openxmlformats.org/drawingml/2006/chart" xmlns:r="http://schemas.openxmlformats.org/officeDocument/2006/relationships" r:id="rId12"/>
          </a:graphicData>
        </a:graphic>
      </p:graphicFrame>
      <p:sp>
        <p:nvSpPr>
          <p:cNvPr id="69" name="TextBox 68"/>
          <p:cNvSpPr txBox="1"/>
          <p:nvPr/>
        </p:nvSpPr>
        <p:spPr>
          <a:xfrm rot="16200000">
            <a:off x="6831792" y="5785507"/>
            <a:ext cx="1343262" cy="246221"/>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Fold Increase</a:t>
            </a:r>
          </a:p>
        </p:txBody>
      </p:sp>
      <p:sp>
        <p:nvSpPr>
          <p:cNvPr id="70" name="TextBox 69"/>
          <p:cNvSpPr txBox="1"/>
          <p:nvPr/>
        </p:nvSpPr>
        <p:spPr>
          <a:xfrm>
            <a:off x="8260180" y="5384663"/>
            <a:ext cx="209072" cy="204374"/>
          </a:xfrm>
          <a:prstGeom prst="rect">
            <a:avLst/>
          </a:prstGeom>
          <a:noFill/>
        </p:spPr>
        <p:txBody>
          <a:bodyPr wrap="none" rtlCol="0">
            <a:spAutoFit/>
          </a:bodyPr>
          <a:lstStyle/>
          <a:p>
            <a:pPr algn="ctr"/>
            <a:r>
              <a:rPr lang="en-US" altLang="ko-KR" sz="800" b="1" dirty="0" smtClean="0">
                <a:latin typeface="Arial" pitchFamily="34" charset="0"/>
                <a:cs typeface="Arial" pitchFamily="34" charset="0"/>
              </a:rPr>
              <a:t>*</a:t>
            </a:r>
            <a:endParaRPr lang="ko-KR" altLang="en-US" sz="800" b="1" dirty="0">
              <a:latin typeface="Arial" pitchFamily="34" charset="0"/>
              <a:cs typeface="Arial" pitchFamily="34" charset="0"/>
            </a:endParaRPr>
          </a:p>
        </p:txBody>
      </p:sp>
      <p:sp>
        <p:nvSpPr>
          <p:cNvPr id="71" name="TextBox 70"/>
          <p:cNvSpPr txBox="1"/>
          <p:nvPr/>
        </p:nvSpPr>
        <p:spPr>
          <a:xfrm>
            <a:off x="8520092" y="5910119"/>
            <a:ext cx="225474" cy="204374"/>
          </a:xfrm>
          <a:prstGeom prst="rect">
            <a:avLst/>
          </a:prstGeom>
          <a:noFill/>
        </p:spPr>
        <p:txBody>
          <a:bodyPr wrap="none" rtlCol="0">
            <a:spAutoFit/>
          </a:bodyPr>
          <a:lstStyle/>
          <a:p>
            <a:r>
              <a:rPr lang="en-US" altLang="ko-KR" sz="800" dirty="0" smtClean="0">
                <a:latin typeface="Arial" pitchFamily="34" charset="0"/>
                <a:cs typeface="Arial" pitchFamily="34" charset="0"/>
              </a:rPr>
              <a:t>#</a:t>
            </a:r>
            <a:endParaRPr lang="ko-KR" altLang="en-US" sz="800" dirty="0">
              <a:latin typeface="Arial" pitchFamily="34" charset="0"/>
              <a:cs typeface="Arial" pitchFamily="34" charset="0"/>
            </a:endParaRPr>
          </a:p>
        </p:txBody>
      </p:sp>
      <p:sp>
        <p:nvSpPr>
          <p:cNvPr id="72" name="TextBox 71"/>
          <p:cNvSpPr txBox="1"/>
          <p:nvPr/>
        </p:nvSpPr>
        <p:spPr>
          <a:xfrm>
            <a:off x="8139378" y="5091446"/>
            <a:ext cx="586923" cy="289042"/>
          </a:xfrm>
          <a:prstGeom prst="rect">
            <a:avLst/>
          </a:prstGeom>
          <a:noFill/>
        </p:spPr>
        <p:txBody>
          <a:bodyPr wrap="none" rtlCol="0">
            <a:spAutoFit/>
          </a:bodyPr>
          <a:lstStyle/>
          <a:p>
            <a:r>
              <a:rPr lang="en-US" altLang="ko-KR" sz="1200" b="1" i="1" dirty="0" smtClean="0">
                <a:latin typeface="Arial" pitchFamily="34" charset="0"/>
                <a:cs typeface="Arial" pitchFamily="34" charset="0"/>
              </a:rPr>
              <a:t>cxcl2</a:t>
            </a:r>
            <a:endParaRPr lang="ko-KR" altLang="en-US" sz="1200" b="1" i="1" dirty="0">
              <a:latin typeface="Arial" pitchFamily="34" charset="0"/>
              <a:cs typeface="Arial" pitchFamily="34" charset="0"/>
            </a:endParaRPr>
          </a:p>
        </p:txBody>
      </p:sp>
      <p:sp>
        <p:nvSpPr>
          <p:cNvPr id="102" name="TextBox 101"/>
          <p:cNvSpPr txBox="1"/>
          <p:nvPr/>
        </p:nvSpPr>
        <p:spPr>
          <a:xfrm>
            <a:off x="251520" y="3501008"/>
            <a:ext cx="1185004" cy="369332"/>
          </a:xfrm>
          <a:prstGeom prst="rect">
            <a:avLst/>
          </a:prstGeom>
          <a:noFill/>
        </p:spPr>
        <p:txBody>
          <a:bodyPr wrap="none" rtlCol="0">
            <a:spAutoFit/>
          </a:bodyPr>
          <a:lstStyle/>
          <a:p>
            <a:r>
              <a:rPr lang="en-US" altLang="ko-KR" b="1" u="sng" dirty="0" err="1" smtClean="0">
                <a:latin typeface="Arial" pitchFamily="34" charset="0"/>
                <a:cs typeface="Arial" pitchFamily="34" charset="0"/>
              </a:rPr>
              <a:t>qRT</a:t>
            </a:r>
            <a:r>
              <a:rPr lang="en-US" altLang="ko-KR" b="1" u="sng" dirty="0" smtClean="0">
                <a:latin typeface="Arial" pitchFamily="34" charset="0"/>
                <a:cs typeface="Arial" pitchFamily="34" charset="0"/>
              </a:rPr>
              <a:t>-PCR</a:t>
            </a:r>
            <a:endParaRPr lang="ko-KR" altLang="en-US" b="1" u="sng" dirty="0">
              <a:latin typeface="Arial" pitchFamily="34" charset="0"/>
              <a:cs typeface="Arial" pitchFamily="34" charset="0"/>
            </a:endParaRPr>
          </a:p>
        </p:txBody>
      </p:sp>
      <p:sp>
        <p:nvSpPr>
          <p:cNvPr id="103" name="TextBox 102"/>
          <p:cNvSpPr txBox="1"/>
          <p:nvPr/>
        </p:nvSpPr>
        <p:spPr>
          <a:xfrm>
            <a:off x="251520" y="1268760"/>
            <a:ext cx="2185214" cy="369332"/>
          </a:xfrm>
          <a:prstGeom prst="rect">
            <a:avLst/>
          </a:prstGeom>
          <a:noFill/>
        </p:spPr>
        <p:txBody>
          <a:bodyPr wrap="none" rtlCol="0">
            <a:spAutoFit/>
          </a:bodyPr>
          <a:lstStyle/>
          <a:p>
            <a:r>
              <a:rPr lang="en-US" altLang="ko-KR" b="1" u="sng" dirty="0" smtClean="0">
                <a:latin typeface="Arial" pitchFamily="34" charset="0"/>
                <a:cs typeface="Arial" pitchFamily="34" charset="0"/>
              </a:rPr>
              <a:t>Liver function test</a:t>
            </a:r>
            <a:endParaRPr lang="ko-KR" altLang="en-US" b="1" u="sng" dirty="0">
              <a:latin typeface="Arial" pitchFamily="34" charset="0"/>
              <a:cs typeface="Arial" pitchFamily="34" charset="0"/>
            </a:endParaRPr>
          </a:p>
        </p:txBody>
      </p:sp>
      <p:sp>
        <p:nvSpPr>
          <p:cNvPr id="73" name="TextBox 72"/>
          <p:cNvSpPr txBox="1"/>
          <p:nvPr/>
        </p:nvSpPr>
        <p:spPr>
          <a:xfrm>
            <a:off x="138841" y="6444044"/>
            <a:ext cx="1624847" cy="369332"/>
          </a:xfrm>
          <a:prstGeom prst="rect">
            <a:avLst/>
          </a:prstGeom>
          <a:noFill/>
        </p:spPr>
        <p:txBody>
          <a:bodyPr wrap="square" rtlCol="0">
            <a:spAutoFit/>
          </a:bodyPr>
          <a:lstStyle/>
          <a:p>
            <a:pPr algn="ctr"/>
            <a:r>
              <a:rPr lang="en-US" altLang="ko-KR" sz="900" i="1" dirty="0" smtClean="0">
                <a:latin typeface="Arial" pitchFamily="34" charset="0"/>
                <a:cs typeface="Arial" pitchFamily="34" charset="0"/>
              </a:rPr>
              <a:t>Wang et al.</a:t>
            </a:r>
            <a:r>
              <a:rPr lang="en-US" altLang="ko-KR" sz="900" dirty="0" smtClean="0">
                <a:latin typeface="Arial" pitchFamily="34" charset="0"/>
                <a:cs typeface="Arial" pitchFamily="34" charset="0"/>
              </a:rPr>
              <a:t> (Stem Cell Res </a:t>
            </a:r>
            <a:r>
              <a:rPr lang="en-US" altLang="ko-KR" sz="900" dirty="0" err="1" smtClean="0">
                <a:latin typeface="Arial" pitchFamily="34" charset="0"/>
                <a:cs typeface="Arial" pitchFamily="34" charset="0"/>
              </a:rPr>
              <a:t>Ther</a:t>
            </a:r>
            <a:r>
              <a:rPr lang="en-US" altLang="ko-KR" sz="900" dirty="0" smtClean="0">
                <a:latin typeface="Arial" pitchFamily="34" charset="0"/>
                <a:cs typeface="Arial" pitchFamily="34" charset="0"/>
              </a:rPr>
              <a:t>. 2015 Mar 11;6:20)</a:t>
            </a:r>
            <a:endParaRPr lang="ko-KR" altLang="en-US" sz="900" dirty="0">
              <a:latin typeface="Arial" pitchFamily="34" charset="0"/>
              <a:cs typeface="Arial" pitchFamily="34" charset="0"/>
            </a:endParaRPr>
          </a:p>
        </p:txBody>
      </p:sp>
    </p:spTree>
    <p:extLst>
      <p:ext uri="{BB962C8B-B14F-4D97-AF65-F5344CB8AC3E}">
        <p14:creationId xmlns:p14="http://schemas.microsoft.com/office/powerpoint/2010/main" val="4050494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2"/>
          <p:cNvSpPr txBox="1">
            <a:spLocks/>
          </p:cNvSpPr>
          <p:nvPr/>
        </p:nvSpPr>
        <p:spPr bwMode="auto">
          <a:xfrm>
            <a:off x="251520" y="260648"/>
            <a:ext cx="8676464" cy="1008112"/>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algn="ctr"/>
            <a:r>
              <a:rPr lang="en-US" altLang="ko-KR" sz="3200" b="1" dirty="0" smtClean="0">
                <a:latin typeface="Arial" pitchFamily="34" charset="0"/>
                <a:cs typeface="Arial" pitchFamily="34" charset="0"/>
              </a:rPr>
              <a:t>Summary</a:t>
            </a:r>
            <a:endParaRPr lang="ko-KR" altLang="en-US" sz="3200" b="1" dirty="0">
              <a:solidFill>
                <a:schemeClr val="bg1"/>
              </a:solidFill>
              <a:latin typeface="Arial" pitchFamily="34" charset="0"/>
              <a:ea typeface="HY견고딕" pitchFamily="18" charset="-127"/>
              <a:cs typeface="Arial" pitchFamily="34" charset="0"/>
            </a:endParaRPr>
          </a:p>
        </p:txBody>
      </p:sp>
      <p:sp>
        <p:nvSpPr>
          <p:cNvPr id="4" name="TextBox 3"/>
          <p:cNvSpPr txBox="1"/>
          <p:nvPr/>
        </p:nvSpPr>
        <p:spPr>
          <a:xfrm>
            <a:off x="539552" y="1844824"/>
            <a:ext cx="7992888" cy="1585306"/>
          </a:xfrm>
          <a:prstGeom prst="rect">
            <a:avLst/>
          </a:prstGeom>
          <a:noFill/>
        </p:spPr>
        <p:txBody>
          <a:bodyPr wrap="square" rtlCol="0">
            <a:spAutoFit/>
          </a:bodyPr>
          <a:lstStyle/>
          <a:p>
            <a:pPr marL="342900" indent="-342900">
              <a:lnSpc>
                <a:spcPct val="125000"/>
              </a:lnSpc>
              <a:spcAft>
                <a:spcPts val="600"/>
              </a:spcAft>
              <a:buFont typeface="Wingdings" panose="05000000000000000000" pitchFamily="2" charset="2"/>
              <a:buChar char="§"/>
            </a:pPr>
            <a:r>
              <a:rPr lang="en-US" altLang="ko-KR" sz="2400" b="1" dirty="0" smtClean="0">
                <a:latin typeface="Arial" pitchFamily="34" charset="0"/>
                <a:cs typeface="Arial" pitchFamily="34" charset="0"/>
              </a:rPr>
              <a:t> TSG-6 attenuates liver injury</a:t>
            </a:r>
          </a:p>
          <a:p>
            <a:pPr marL="342900" indent="-342900">
              <a:lnSpc>
                <a:spcPct val="125000"/>
              </a:lnSpc>
              <a:spcAft>
                <a:spcPts val="600"/>
              </a:spcAft>
              <a:buFont typeface="Wingdings" panose="05000000000000000000" pitchFamily="2" charset="2"/>
              <a:buChar char="§"/>
            </a:pPr>
            <a:r>
              <a:rPr lang="en-US" altLang="ko-KR" sz="2400" b="1" dirty="0" smtClean="0">
                <a:latin typeface="Arial" pitchFamily="34" charset="0"/>
                <a:cs typeface="Arial" pitchFamily="34" charset="0"/>
              </a:rPr>
              <a:t> Hepatic fibrosis decreases in TSG-6 treated mice</a:t>
            </a:r>
            <a:endParaRPr lang="ko-KR" altLang="ko-KR" sz="2400" dirty="0" smtClean="0">
              <a:latin typeface="Arial" pitchFamily="34" charset="0"/>
              <a:cs typeface="Arial" pitchFamily="34" charset="0"/>
            </a:endParaRPr>
          </a:p>
          <a:p>
            <a:pPr marL="342900" indent="-342900">
              <a:lnSpc>
                <a:spcPct val="125000"/>
              </a:lnSpc>
              <a:spcAft>
                <a:spcPts val="600"/>
              </a:spcAft>
              <a:buFont typeface="Wingdings" panose="05000000000000000000" pitchFamily="2" charset="2"/>
              <a:buChar char="§"/>
            </a:pPr>
            <a:r>
              <a:rPr lang="en-US" altLang="ko-KR" sz="2400" b="1" dirty="0" smtClean="0">
                <a:latin typeface="Arial" pitchFamily="34" charset="0"/>
                <a:cs typeface="Arial" pitchFamily="34" charset="0"/>
              </a:rPr>
              <a:t> TSG-6 induces inactivation of hepatic stellate cells</a:t>
            </a:r>
            <a:endParaRPr lang="ko-KR" altLang="en-US" dirty="0"/>
          </a:p>
        </p:txBody>
      </p:sp>
      <p:sp>
        <p:nvSpPr>
          <p:cNvPr id="5" name="직사각형 4"/>
          <p:cNvSpPr/>
          <p:nvPr/>
        </p:nvSpPr>
        <p:spPr>
          <a:xfrm>
            <a:off x="323528" y="3761499"/>
            <a:ext cx="8460432" cy="2043765"/>
          </a:xfrm>
          <a:prstGeom prst="rect">
            <a:avLst/>
          </a:prstGeom>
        </p:spPr>
        <p:txBody>
          <a:bodyPr wrap="square">
            <a:spAutoFit/>
          </a:bodyPr>
          <a:lstStyle/>
          <a:p>
            <a:pPr algn="ctr">
              <a:lnSpc>
                <a:spcPct val="125000"/>
              </a:lnSpc>
            </a:pPr>
            <a:r>
              <a:rPr lang="en-US" altLang="ko-KR" sz="2600" b="1" dirty="0" smtClean="0">
                <a:latin typeface="Arial" pitchFamily="34" charset="0"/>
                <a:cs typeface="Arial" pitchFamily="34" charset="0"/>
              </a:rPr>
              <a:t>TSG-6 contributed to the liver regeneration by suppressing the activation of hepatic stellate cells in CCl</a:t>
            </a:r>
            <a:r>
              <a:rPr lang="en-US" altLang="ko-KR" sz="2600" b="1" baseline="-25000" dirty="0" smtClean="0">
                <a:latin typeface="Arial" pitchFamily="34" charset="0"/>
                <a:cs typeface="Arial" pitchFamily="34" charset="0"/>
              </a:rPr>
              <a:t>4</a:t>
            </a:r>
            <a:r>
              <a:rPr lang="en-US" altLang="ko-KR" sz="2600" b="1" dirty="0" smtClean="0">
                <a:latin typeface="Arial" pitchFamily="34" charset="0"/>
                <a:cs typeface="Arial" pitchFamily="34" charset="0"/>
              </a:rPr>
              <a:t>-treated mice, suggesting the therapeutic potential of TSG-6 for acute liver failure.</a:t>
            </a:r>
            <a:endParaRPr lang="ko-KR" altLang="ko-KR" sz="2600" b="1" dirty="0" smtClean="0">
              <a:latin typeface="Arial" pitchFamily="34" charset="0"/>
              <a:cs typeface="Arial" pitchFamily="34" charset="0"/>
            </a:endParaRPr>
          </a:p>
        </p:txBody>
      </p:sp>
      <p:sp>
        <p:nvSpPr>
          <p:cNvPr id="6" name="줄무늬가 있는 오른쪽 화살표 5"/>
          <p:cNvSpPr/>
          <p:nvPr/>
        </p:nvSpPr>
        <p:spPr>
          <a:xfrm>
            <a:off x="251520" y="3905515"/>
            <a:ext cx="432048" cy="288032"/>
          </a:xfrm>
          <a:prstGeom prst="striped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816995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930" name="Object 2" descr="Purple mesh"/>
          <p:cNvGraphicFramePr>
            <a:graphicFrameLocks noChangeAspect="1"/>
          </p:cNvGraphicFramePr>
          <p:nvPr/>
        </p:nvGraphicFramePr>
        <p:xfrm>
          <a:off x="1979613" y="1268413"/>
          <a:ext cx="5245100" cy="5259387"/>
        </p:xfrm>
        <a:graphic>
          <a:graphicData uri="http://schemas.openxmlformats.org/presentationml/2006/ole">
            <mc:AlternateContent xmlns:mc="http://schemas.openxmlformats.org/markup-compatibility/2006">
              <mc:Choice xmlns:v="urn:schemas-microsoft-com:vml" Requires="v">
                <p:oleObj spid="_x0000_s3112" name="Image" r:id="rId4" imgW="4888889" imgH="4901587" progId="">
                  <p:embed/>
                </p:oleObj>
              </mc:Choice>
              <mc:Fallback>
                <p:oleObj name="Image" r:id="rId4" imgW="4888889" imgH="490158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1268413"/>
                        <a:ext cx="5245100" cy="5259387"/>
                      </a:xfrm>
                      <a:prstGeom prst="rect">
                        <a:avLst/>
                      </a:prstGeom>
                      <a:blipFill dpi="0" rotWithShape="1">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1427" name="Text Box 3"/>
          <p:cNvSpPr txBox="1">
            <a:spLocks noChangeArrowheads="1"/>
          </p:cNvSpPr>
          <p:nvPr/>
        </p:nvSpPr>
        <p:spPr bwMode="auto">
          <a:xfrm>
            <a:off x="2195513" y="404813"/>
            <a:ext cx="4824759" cy="646331"/>
          </a:xfrm>
          <a:prstGeom prst="rect">
            <a:avLst/>
          </a:prstGeom>
          <a:noFill/>
          <a:ln w="9525">
            <a:noFill/>
            <a:miter lim="800000"/>
            <a:headEnd/>
            <a:tailEnd/>
          </a:ln>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ct val="50000"/>
              </a:spcBef>
              <a:defRPr/>
            </a:pP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From Greek myth</a:t>
            </a:r>
          </a:p>
        </p:txBody>
      </p:sp>
    </p:spTree>
    <p:extLst>
      <p:ext uri="{BB962C8B-B14F-4D97-AF65-F5344CB8AC3E}">
        <p14:creationId xmlns:p14="http://schemas.microsoft.com/office/powerpoint/2010/main" val="71601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7"/>
          <p:cNvGrpSpPr/>
          <p:nvPr/>
        </p:nvGrpSpPr>
        <p:grpSpPr>
          <a:xfrm>
            <a:off x="309185" y="2740941"/>
            <a:ext cx="2476960" cy="1894795"/>
            <a:chOff x="1849296" y="4725143"/>
            <a:chExt cx="3921505" cy="2855211"/>
          </a:xfrm>
        </p:grpSpPr>
        <p:pic>
          <p:nvPicPr>
            <p:cNvPr id="9" name="그림 8" descr="imagesCAG5IDNQ.jpg"/>
            <p:cNvPicPr>
              <a:picLocks noChangeAspect="1"/>
            </p:cNvPicPr>
            <p:nvPr/>
          </p:nvPicPr>
          <p:blipFill>
            <a:blip r:embed="rId3" cstate="print"/>
            <a:stretch>
              <a:fillRect/>
            </a:stretch>
          </p:blipFill>
          <p:spPr>
            <a:xfrm>
              <a:off x="2328015" y="4725143"/>
              <a:ext cx="2964065" cy="2016000"/>
            </a:xfrm>
            <a:prstGeom prst="rect">
              <a:avLst/>
            </a:prstGeom>
            <a:ln w="44450">
              <a:noFill/>
            </a:ln>
          </p:spPr>
        </p:pic>
        <p:sp>
          <p:nvSpPr>
            <p:cNvPr id="10" name="직사각형 9"/>
            <p:cNvSpPr/>
            <p:nvPr/>
          </p:nvSpPr>
          <p:spPr>
            <a:xfrm>
              <a:off x="1849296" y="6940338"/>
              <a:ext cx="3921505" cy="640016"/>
            </a:xfrm>
            <a:prstGeom prst="rect">
              <a:avLst/>
            </a:prstGeom>
            <a:ln>
              <a:noFill/>
            </a:ln>
          </p:spPr>
          <p:txBody>
            <a:bodyPr wrap="none">
              <a:spAutoFit/>
            </a:bodyPr>
            <a:lstStyle/>
            <a:p>
              <a:pPr lvl="0" algn="ctr" defTabSz="1066800">
                <a:lnSpc>
                  <a:spcPct val="90000"/>
                </a:lnSpc>
                <a:spcBef>
                  <a:spcPct val="0"/>
                </a:spcBef>
                <a:spcAft>
                  <a:spcPct val="35000"/>
                </a:spcAft>
              </a:pPr>
              <a:r>
                <a:rPr lang="en-US" altLang="ko-KR" sz="2400" b="1" dirty="0" smtClean="0">
                  <a:solidFill>
                    <a:srgbClr val="FFC00D"/>
                  </a:solidFill>
                  <a:effectLst>
                    <a:outerShdw blurRad="38100" dist="38100" dir="2700000" algn="tl">
                      <a:srgbClr val="000000">
                        <a:alpha val="43137"/>
                      </a:srgbClr>
                    </a:outerShdw>
                  </a:effectLst>
                  <a:latin typeface="Arial" pitchFamily="34" charset="0"/>
                  <a:cs typeface="Arial" pitchFamily="34" charset="0"/>
                </a:rPr>
                <a:t>Damaged Liver</a:t>
              </a:r>
              <a:endParaRPr lang="ko-KR" altLang="en-US" sz="2400" b="1" dirty="0">
                <a:solidFill>
                  <a:srgbClr val="FFC00D"/>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4" name="그룹 10"/>
          <p:cNvGrpSpPr/>
          <p:nvPr/>
        </p:nvGrpSpPr>
        <p:grpSpPr>
          <a:xfrm>
            <a:off x="6710332" y="2740941"/>
            <a:ext cx="2117888" cy="1735309"/>
            <a:chOff x="5749714" y="4725144"/>
            <a:chExt cx="3353025" cy="2614886"/>
          </a:xfrm>
        </p:grpSpPr>
        <p:pic>
          <p:nvPicPr>
            <p:cNvPr id="12" name="그림 11" descr="arghargEWT.png"/>
            <p:cNvPicPr>
              <a:picLocks noChangeAspect="1"/>
            </p:cNvPicPr>
            <p:nvPr/>
          </p:nvPicPr>
          <p:blipFill>
            <a:blip r:embed="rId4" cstate="print"/>
            <a:stretch>
              <a:fillRect/>
            </a:stretch>
          </p:blipFill>
          <p:spPr>
            <a:xfrm>
              <a:off x="5796136" y="4725144"/>
              <a:ext cx="2952328" cy="2016000"/>
            </a:xfrm>
            <a:prstGeom prst="rect">
              <a:avLst/>
            </a:prstGeom>
            <a:ln w="66675">
              <a:noFill/>
            </a:ln>
          </p:spPr>
        </p:pic>
        <p:sp>
          <p:nvSpPr>
            <p:cNvPr id="13" name="직사각형 12"/>
            <p:cNvSpPr/>
            <p:nvPr/>
          </p:nvSpPr>
          <p:spPr>
            <a:xfrm>
              <a:off x="5749714" y="6700014"/>
              <a:ext cx="3353025" cy="640016"/>
            </a:xfrm>
            <a:prstGeom prst="rect">
              <a:avLst/>
            </a:prstGeom>
            <a:ln>
              <a:noFill/>
            </a:ln>
          </p:spPr>
          <p:txBody>
            <a:bodyPr wrap="none">
              <a:spAutoFit/>
            </a:bodyPr>
            <a:lstStyle/>
            <a:p>
              <a:pPr lvl="0" algn="ctr" defTabSz="1066800">
                <a:lnSpc>
                  <a:spcPct val="90000"/>
                </a:lnSpc>
                <a:spcBef>
                  <a:spcPct val="0"/>
                </a:spcBef>
                <a:spcAft>
                  <a:spcPct val="35000"/>
                </a:spcAft>
              </a:pPr>
              <a:r>
                <a:rPr lang="en-US" altLang="ko-KR" sz="2400" b="1" dirty="0" smtClean="0">
                  <a:solidFill>
                    <a:srgbClr val="FFC00D"/>
                  </a:solidFill>
                  <a:effectLst>
                    <a:outerShdw blurRad="38100" dist="38100" dir="2700000" algn="tl">
                      <a:srgbClr val="000000">
                        <a:alpha val="43137"/>
                      </a:srgbClr>
                    </a:outerShdw>
                  </a:effectLst>
                  <a:latin typeface="Arial" pitchFamily="34" charset="0"/>
                  <a:cs typeface="Arial" pitchFamily="34" charset="0"/>
                </a:rPr>
                <a:t>Healthy Liver</a:t>
              </a:r>
              <a:endParaRPr lang="ko-KR" altLang="en-US" sz="2400" b="1" dirty="0">
                <a:solidFill>
                  <a:srgbClr val="FFC00D"/>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14" name="줄무늬가 있는 오른쪽 화살표 13"/>
          <p:cNvSpPr/>
          <p:nvPr/>
        </p:nvSpPr>
        <p:spPr>
          <a:xfrm>
            <a:off x="2758080" y="3502749"/>
            <a:ext cx="3672408" cy="432048"/>
          </a:xfrm>
          <a:prstGeom prst="strip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15" name="TextBox 14"/>
          <p:cNvSpPr txBox="1"/>
          <p:nvPr/>
        </p:nvSpPr>
        <p:spPr>
          <a:xfrm>
            <a:off x="4139952" y="4051518"/>
            <a:ext cx="1102805" cy="1323439"/>
          </a:xfrm>
          <a:prstGeom prst="rect">
            <a:avLst/>
          </a:prstGeom>
          <a:noFill/>
        </p:spPr>
        <p:txBody>
          <a:bodyPr wrap="square" rtlCol="0">
            <a:spAutoFit/>
          </a:bodyPr>
          <a:lstStyle/>
          <a:p>
            <a:r>
              <a:rPr lang="en-US" altLang="ko-KR" sz="8000" dirty="0" smtClean="0">
                <a:solidFill>
                  <a:srgbClr val="18414C"/>
                </a:solidFill>
                <a:latin typeface="Arial" pitchFamily="34" charset="0"/>
                <a:ea typeface="휴먼둥근헤드라인" pitchFamily="18" charset="-127"/>
                <a:cs typeface="Arial" pitchFamily="34" charset="0"/>
              </a:rPr>
              <a:t>?</a:t>
            </a:r>
            <a:endParaRPr lang="ko-KR" altLang="en-US" sz="8000" dirty="0">
              <a:solidFill>
                <a:srgbClr val="18414C"/>
              </a:solidFill>
              <a:latin typeface="Arial" pitchFamily="34" charset="0"/>
              <a:ea typeface="휴먼둥근헤드라인" pitchFamily="18" charset="-127"/>
              <a:cs typeface="Arial" pitchFamily="34" charset="0"/>
            </a:endParaRPr>
          </a:p>
        </p:txBody>
      </p:sp>
      <p:grpSp>
        <p:nvGrpSpPr>
          <p:cNvPr id="19" name="그룹 18"/>
          <p:cNvGrpSpPr/>
          <p:nvPr/>
        </p:nvGrpSpPr>
        <p:grpSpPr>
          <a:xfrm>
            <a:off x="2958796" y="4150820"/>
            <a:ext cx="3312368" cy="1819857"/>
            <a:chOff x="3131840" y="4389463"/>
            <a:chExt cx="2952328" cy="1375561"/>
          </a:xfrm>
          <a:solidFill>
            <a:schemeClr val="bg1"/>
          </a:solidFill>
        </p:grpSpPr>
        <p:pic>
          <p:nvPicPr>
            <p:cNvPr id="17" name="그림 16" descr="autophagy-4-a1.jpg"/>
            <p:cNvPicPr>
              <a:picLocks noChangeAspect="1"/>
            </p:cNvPicPr>
            <p:nvPr/>
          </p:nvPicPr>
          <p:blipFill>
            <a:blip r:embed="rId5" cstate="print"/>
            <a:stretch>
              <a:fillRect/>
            </a:stretch>
          </p:blipFill>
          <p:spPr>
            <a:xfrm>
              <a:off x="3131840" y="4389463"/>
              <a:ext cx="2952328" cy="1076409"/>
            </a:xfrm>
            <a:prstGeom prst="rect">
              <a:avLst/>
            </a:prstGeom>
            <a:grpFill/>
          </p:spPr>
        </p:pic>
        <p:sp>
          <p:nvSpPr>
            <p:cNvPr id="18" name="TextBox 17"/>
            <p:cNvSpPr txBox="1"/>
            <p:nvPr/>
          </p:nvSpPr>
          <p:spPr>
            <a:xfrm>
              <a:off x="3597265" y="5369542"/>
              <a:ext cx="2021478" cy="395482"/>
            </a:xfrm>
            <a:prstGeom prst="rect">
              <a:avLst/>
            </a:prstGeom>
            <a:grpFill/>
          </p:spPr>
          <p:txBody>
            <a:bodyPr wrap="square" rtlCol="0">
              <a:spAutoFit/>
            </a:bodyPr>
            <a:lstStyle/>
            <a:p>
              <a:pPr algn="ctr"/>
              <a:r>
                <a:rPr lang="en-US" altLang="ko-KR" sz="2800" b="1" dirty="0" err="1" smtClean="0">
                  <a:solidFill>
                    <a:schemeClr val="accent2">
                      <a:lumMod val="75000"/>
                    </a:schemeClr>
                  </a:solidFill>
                  <a:latin typeface="Arial" pitchFamily="34" charset="0"/>
                  <a:cs typeface="Arial" pitchFamily="34" charset="0"/>
                </a:rPr>
                <a:t>Autophagy</a:t>
              </a:r>
              <a:endParaRPr lang="ko-KR" altLang="en-US" sz="2800" b="1" dirty="0">
                <a:solidFill>
                  <a:schemeClr val="accent2">
                    <a:lumMod val="75000"/>
                  </a:schemeClr>
                </a:solidFill>
                <a:latin typeface="Arial" pitchFamily="34" charset="0"/>
                <a:cs typeface="Arial" pitchFamily="34" charset="0"/>
              </a:endParaRPr>
            </a:p>
          </p:txBody>
        </p:sp>
      </p:grpSp>
      <p:sp>
        <p:nvSpPr>
          <p:cNvPr id="23" name="제목 2"/>
          <p:cNvSpPr txBox="1">
            <a:spLocks/>
          </p:cNvSpPr>
          <p:nvPr/>
        </p:nvSpPr>
        <p:spPr bwMode="auto">
          <a:xfrm>
            <a:off x="256052" y="141058"/>
            <a:ext cx="8676464" cy="1008112"/>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algn="ctr"/>
            <a:r>
              <a:rPr lang="en-US" altLang="ko-KR" sz="3200" b="1" spc="150" dirty="0">
                <a:ln w="11430"/>
                <a:solidFill>
                  <a:srgbClr val="F8F8F8"/>
                </a:solidFill>
                <a:effectLst>
                  <a:outerShdw blurRad="25400" algn="tl" rotWithShape="0">
                    <a:srgbClr val="000000">
                      <a:alpha val="43000"/>
                    </a:srgbClr>
                  </a:outerShdw>
                </a:effectLst>
                <a:latin typeface="Arial Black" pitchFamily="34" charset="0"/>
              </a:rPr>
              <a:t>How did TSG-6  effect of liver regeneration?</a:t>
            </a:r>
            <a:endParaRPr lang="ko-KR" altLang="en-US" sz="3200" b="1" dirty="0">
              <a:solidFill>
                <a:schemeClr val="bg1"/>
              </a:solidFill>
              <a:latin typeface="Arial" pitchFamily="34" charset="0"/>
              <a:ea typeface="HY견고딕" pitchFamily="18" charset="-127"/>
              <a:cs typeface="Arial" pitchFamily="34" charset="0"/>
            </a:endParaRPr>
          </a:p>
        </p:txBody>
      </p:sp>
      <p:grpSp>
        <p:nvGrpSpPr>
          <p:cNvPr id="24" name="그룹 8"/>
          <p:cNvGrpSpPr/>
          <p:nvPr/>
        </p:nvGrpSpPr>
        <p:grpSpPr>
          <a:xfrm>
            <a:off x="3473871" y="1594538"/>
            <a:ext cx="1584176" cy="1800200"/>
            <a:chOff x="5580112" y="2276872"/>
            <a:chExt cx="2808312" cy="2808312"/>
          </a:xfrm>
        </p:grpSpPr>
        <p:pic>
          <p:nvPicPr>
            <p:cNvPr id="25" name="그림 6" descr="sdsd.jpg"/>
            <p:cNvPicPr>
              <a:picLocks noChangeAspect="1"/>
            </p:cNvPicPr>
            <p:nvPr/>
          </p:nvPicPr>
          <p:blipFill>
            <a:blip r:embed="rId6" cstate="print"/>
            <a:stretch>
              <a:fillRect/>
            </a:stretch>
          </p:blipFill>
          <p:spPr>
            <a:xfrm>
              <a:off x="5580112" y="2276872"/>
              <a:ext cx="2808312" cy="2808312"/>
            </a:xfrm>
            <a:prstGeom prst="rect">
              <a:avLst/>
            </a:prstGeom>
            <a:scene3d>
              <a:camera prst="orthographicFront">
                <a:rot lat="0" lon="19799991" rev="0"/>
              </a:camera>
              <a:lightRig rig="threePt" dir="t"/>
            </a:scene3d>
          </p:spPr>
        </p:pic>
        <p:sp>
          <p:nvSpPr>
            <p:cNvPr id="26" name="직사각형 7"/>
            <p:cNvSpPr/>
            <p:nvPr/>
          </p:nvSpPr>
          <p:spPr>
            <a:xfrm rot="18246484">
              <a:off x="6475719" y="3856087"/>
              <a:ext cx="1147861" cy="482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smtClean="0">
                  <a:solidFill>
                    <a:schemeClr val="tx2"/>
                  </a:solidFill>
                </a:rPr>
                <a:t>TSG-6</a:t>
              </a:r>
              <a:endParaRPr lang="ko-KR" altLang="en-US" sz="1400" b="1" dirty="0">
                <a:solidFill>
                  <a:schemeClr val="tx2"/>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23528" y="1621249"/>
            <a:ext cx="8568952" cy="2246769"/>
          </a:xfrm>
          <a:prstGeom prst="rect">
            <a:avLst/>
          </a:prstGeom>
          <a:noFill/>
        </p:spPr>
        <p:txBody>
          <a:bodyPr wrap="square" rtlCol="0">
            <a:spAutoFit/>
          </a:bodyPr>
          <a:lstStyle/>
          <a:p>
            <a:pPr>
              <a:lnSpc>
                <a:spcPct val="150000"/>
              </a:lnSpc>
              <a:spcAft>
                <a:spcPts val="600"/>
              </a:spcAft>
              <a:buFont typeface="Wingdings" pitchFamily="2" charset="2"/>
              <a:buChar char="Ø"/>
            </a:pPr>
            <a:r>
              <a:rPr lang="en-US" altLang="ko-KR" sz="2000" dirty="0" smtClean="0">
                <a:latin typeface="Arial" pitchFamily="34" charset="0"/>
                <a:cs typeface="Arial" pitchFamily="34" charset="0"/>
              </a:rPr>
              <a:t>  </a:t>
            </a:r>
            <a:r>
              <a:rPr lang="en-US" altLang="ko-KR" sz="2000" b="1" i="1" dirty="0" smtClean="0">
                <a:latin typeface="Arial" pitchFamily="34" charset="0"/>
                <a:cs typeface="Arial" pitchFamily="34" charset="0"/>
              </a:rPr>
              <a:t>Autophagy</a:t>
            </a:r>
            <a:r>
              <a:rPr lang="en-US" altLang="ko-KR" sz="2000" i="1" dirty="0" smtClean="0">
                <a:latin typeface="Arial" pitchFamily="34" charset="0"/>
                <a:cs typeface="Arial" pitchFamily="34" charset="0"/>
              </a:rPr>
              <a:t> =</a:t>
            </a:r>
            <a:r>
              <a:rPr lang="ko-KR" altLang="en-US" sz="2000" i="1" dirty="0" smtClean="0">
                <a:latin typeface="Arial" pitchFamily="34" charset="0"/>
                <a:cs typeface="Arial" pitchFamily="34" charset="0"/>
              </a:rPr>
              <a:t> </a:t>
            </a:r>
            <a:r>
              <a:rPr lang="en-US" altLang="ko-KR" sz="2000" i="1" dirty="0">
                <a:latin typeface="Arial" pitchFamily="34" charset="0"/>
                <a:cs typeface="Arial" pitchFamily="34" charset="0"/>
              </a:rPr>
              <a:t>A</a:t>
            </a:r>
            <a:r>
              <a:rPr lang="en-US" altLang="ko-KR" sz="2000" i="1" dirty="0" smtClean="0">
                <a:latin typeface="Arial" pitchFamily="34" charset="0"/>
                <a:cs typeface="Arial" pitchFamily="34" charset="0"/>
              </a:rPr>
              <a:t>uto </a:t>
            </a:r>
            <a:r>
              <a:rPr lang="en-US" altLang="ko-KR" sz="2000" dirty="0" smtClean="0">
                <a:latin typeface="Arial" pitchFamily="34" charset="0"/>
                <a:cs typeface="Arial" pitchFamily="34" charset="0"/>
              </a:rPr>
              <a:t>‘Self ‘+</a:t>
            </a:r>
            <a:r>
              <a:rPr lang="ko-KR" altLang="en-US" sz="2000" i="1" dirty="0" smtClean="0">
                <a:latin typeface="Arial" pitchFamily="34" charset="0"/>
                <a:cs typeface="Arial" pitchFamily="34" charset="0"/>
              </a:rPr>
              <a:t> </a:t>
            </a:r>
            <a:r>
              <a:rPr lang="en-US" altLang="ko-KR" sz="2000" i="1" dirty="0" err="1" smtClean="0">
                <a:latin typeface="Arial" pitchFamily="34" charset="0"/>
                <a:cs typeface="Arial" pitchFamily="34" charset="0"/>
              </a:rPr>
              <a:t>phagein</a:t>
            </a:r>
            <a:r>
              <a:rPr lang="en-US" altLang="ko-KR" sz="2000" i="1" dirty="0" smtClean="0">
                <a:latin typeface="Arial" pitchFamily="34" charset="0"/>
                <a:cs typeface="Arial" pitchFamily="34" charset="0"/>
              </a:rPr>
              <a:t> ‘</a:t>
            </a:r>
            <a:r>
              <a:rPr lang="en-US" altLang="ko-KR" sz="2000" dirty="0" smtClean="0">
                <a:latin typeface="Arial" pitchFamily="34" charset="0"/>
                <a:cs typeface="Arial" pitchFamily="34" charset="0"/>
              </a:rPr>
              <a:t>to eat’ (from Greek)</a:t>
            </a:r>
            <a:endParaRPr lang="en-US" altLang="ko-KR" sz="2000" dirty="0">
              <a:latin typeface="Arial" pitchFamily="34" charset="0"/>
              <a:cs typeface="Arial" pitchFamily="34" charset="0"/>
            </a:endParaRPr>
          </a:p>
          <a:p>
            <a:pPr marL="342900" indent="-342900">
              <a:lnSpc>
                <a:spcPct val="125000"/>
              </a:lnSpc>
              <a:spcAft>
                <a:spcPts val="600"/>
              </a:spcAft>
              <a:buFont typeface="Wingdings" panose="05000000000000000000" pitchFamily="2" charset="2"/>
              <a:buChar char="§"/>
            </a:pPr>
            <a:r>
              <a:rPr lang="en-US" altLang="ko-KR" sz="2000" dirty="0" smtClean="0">
                <a:latin typeface="Arial" pitchFamily="34" charset="0"/>
                <a:cs typeface="Arial" pitchFamily="34" charset="0"/>
              </a:rPr>
              <a:t>Natural, destructive mechanism that disassembles unnecessary or dysfunctional cellular components </a:t>
            </a:r>
            <a:r>
              <a:rPr lang="en-US" altLang="ko-KR" sz="2000" dirty="0">
                <a:latin typeface="Arial" pitchFamily="34" charset="0"/>
                <a:cs typeface="Arial" pitchFamily="34" charset="0"/>
              </a:rPr>
              <a:t>through a regulated </a:t>
            </a:r>
            <a:r>
              <a:rPr lang="en-US" altLang="ko-KR" sz="2000" dirty="0" smtClean="0">
                <a:latin typeface="Arial" pitchFamily="34" charset="0"/>
                <a:cs typeface="Arial" pitchFamily="34" charset="0"/>
              </a:rPr>
              <a:t>process.</a:t>
            </a:r>
            <a:endParaRPr lang="en-US" altLang="ko-KR" sz="2000" dirty="0" smtClean="0">
              <a:latin typeface="Arial" pitchFamily="34" charset="0"/>
              <a:cs typeface="Arial" pitchFamily="34" charset="0"/>
            </a:endParaRPr>
          </a:p>
          <a:p>
            <a:pPr marL="342900" indent="-342900">
              <a:lnSpc>
                <a:spcPct val="125000"/>
              </a:lnSpc>
              <a:spcAft>
                <a:spcPts val="600"/>
              </a:spcAft>
              <a:buFont typeface="Wingdings" panose="05000000000000000000" pitchFamily="2" charset="2"/>
              <a:buChar char="§"/>
            </a:pPr>
            <a:r>
              <a:rPr lang="en-US" altLang="ko-KR" sz="2000" dirty="0" err="1" smtClean="0">
                <a:latin typeface="Arial" pitchFamily="34" charset="0"/>
                <a:cs typeface="Arial" pitchFamily="34" charset="0"/>
              </a:rPr>
              <a:t>Autohphagy</a:t>
            </a:r>
            <a:r>
              <a:rPr lang="en-US" altLang="ko-KR" sz="2000" dirty="0" smtClean="0">
                <a:latin typeface="Arial" pitchFamily="34" charset="0"/>
                <a:cs typeface="Arial" pitchFamily="34" charset="0"/>
              </a:rPr>
              <a:t> plays an important role in regulating liver homeostasis under physiological condition; </a:t>
            </a:r>
          </a:p>
        </p:txBody>
      </p:sp>
      <p:sp>
        <p:nvSpPr>
          <p:cNvPr id="21" name="TextBox 20"/>
          <p:cNvSpPr txBox="1"/>
          <p:nvPr/>
        </p:nvSpPr>
        <p:spPr>
          <a:xfrm>
            <a:off x="707831" y="3853497"/>
            <a:ext cx="8068234" cy="1015663"/>
          </a:xfrm>
          <a:prstGeom prst="rect">
            <a:avLst/>
          </a:prstGeom>
          <a:noFill/>
        </p:spPr>
        <p:txBody>
          <a:bodyPr wrap="none" rtlCol="0">
            <a:spAutoFit/>
          </a:bodyPr>
          <a:lstStyle/>
          <a:p>
            <a:pPr marL="342900" indent="-342900">
              <a:buFont typeface="Arial" pitchFamily="34" charset="0"/>
              <a:buChar char="•"/>
            </a:pPr>
            <a:r>
              <a:rPr lang="en-US" altLang="ko-KR" sz="2000" dirty="0" smtClean="0">
                <a:latin typeface="Arial" pitchFamily="34" charset="0"/>
                <a:cs typeface="Arial" pitchFamily="34" charset="0"/>
              </a:rPr>
              <a:t>Elimination of aggregated-prone protein ad damaged mitochondria</a:t>
            </a:r>
          </a:p>
          <a:p>
            <a:pPr marL="342900" indent="-342900">
              <a:buFont typeface="Arial" pitchFamily="34" charset="0"/>
              <a:buChar char="•"/>
            </a:pPr>
            <a:r>
              <a:rPr lang="en-US" altLang="ko-KR" sz="2000" dirty="0" smtClean="0">
                <a:latin typeface="Arial" pitchFamily="34" charset="0"/>
                <a:cs typeface="Arial" pitchFamily="34" charset="0"/>
              </a:rPr>
              <a:t>Regulation of metabolic pathway during fasting</a:t>
            </a:r>
          </a:p>
          <a:p>
            <a:pPr marL="342900" indent="-342900">
              <a:buFont typeface="Arial" pitchFamily="34" charset="0"/>
              <a:buChar char="•"/>
            </a:pPr>
            <a:r>
              <a:rPr lang="en-US" altLang="ko-KR" sz="2000" dirty="0" smtClean="0">
                <a:latin typeface="Arial" pitchFamily="34" charset="0"/>
                <a:cs typeface="Arial" pitchFamily="34" charset="0"/>
              </a:rPr>
              <a:t>Protecting hepatocytes from senescence</a:t>
            </a:r>
            <a:endParaRPr lang="ko-KR" altLang="en-US" sz="2000" dirty="0">
              <a:latin typeface="Arial" pitchFamily="34" charset="0"/>
              <a:cs typeface="Arial" pitchFamily="34" charset="0"/>
            </a:endParaRPr>
          </a:p>
        </p:txBody>
      </p:sp>
      <p:sp>
        <p:nvSpPr>
          <p:cNvPr id="22" name="TextBox 21"/>
          <p:cNvSpPr txBox="1"/>
          <p:nvPr/>
        </p:nvSpPr>
        <p:spPr>
          <a:xfrm>
            <a:off x="324544" y="4869160"/>
            <a:ext cx="8567936" cy="1246495"/>
          </a:xfrm>
          <a:prstGeom prst="rect">
            <a:avLst/>
          </a:prstGeom>
          <a:noFill/>
        </p:spPr>
        <p:txBody>
          <a:bodyPr wrap="square" rtlCol="0">
            <a:spAutoFit/>
          </a:bodyPr>
          <a:lstStyle/>
          <a:p>
            <a:pPr marL="342900" indent="-342900">
              <a:lnSpc>
                <a:spcPct val="125000"/>
              </a:lnSpc>
              <a:spcAft>
                <a:spcPts val="600"/>
              </a:spcAft>
              <a:buFont typeface="Wingdings" panose="05000000000000000000" pitchFamily="2" charset="2"/>
              <a:buChar char="§"/>
            </a:pPr>
            <a:r>
              <a:rPr lang="en-US" altLang="ko-KR" sz="2000" dirty="0" smtClean="0">
                <a:latin typeface="Arial" pitchFamily="34" charset="0"/>
                <a:cs typeface="Arial" pitchFamily="34" charset="0"/>
              </a:rPr>
              <a:t>Autophagy is associated with life span, ageing or various diseases, including Cancer, Type II </a:t>
            </a:r>
            <a:r>
              <a:rPr lang="en-US" altLang="ko-KR" sz="2000" dirty="0" err="1" smtClean="0">
                <a:latin typeface="Arial" pitchFamily="34" charset="0"/>
                <a:cs typeface="Arial" pitchFamily="34" charset="0"/>
              </a:rPr>
              <a:t>Diabates</a:t>
            </a:r>
            <a:r>
              <a:rPr lang="en-US" altLang="ko-KR" sz="2000" dirty="0" smtClean="0">
                <a:latin typeface="Arial" pitchFamily="34" charset="0"/>
                <a:cs typeface="Arial" pitchFamily="34" charset="0"/>
              </a:rPr>
              <a:t>, Neuro-degenerative </a:t>
            </a:r>
            <a:r>
              <a:rPr lang="en-US" altLang="ko-KR" sz="2000" dirty="0" err="1" smtClean="0">
                <a:latin typeface="Arial" pitchFamily="34" charset="0"/>
                <a:cs typeface="Arial" pitchFamily="34" charset="0"/>
              </a:rPr>
              <a:t>Dx</a:t>
            </a:r>
            <a:r>
              <a:rPr lang="en-US" altLang="ko-KR" sz="2000" dirty="0" smtClean="0">
                <a:latin typeface="Arial" pitchFamily="34" charset="0"/>
                <a:cs typeface="Arial" pitchFamily="34" charset="0"/>
              </a:rPr>
              <a:t> and </a:t>
            </a:r>
            <a:r>
              <a:rPr lang="en-US" altLang="ko-KR" sz="2000" b="1" u="sng" dirty="0" smtClean="0">
                <a:latin typeface="Arial" pitchFamily="34" charset="0"/>
                <a:cs typeface="Arial" pitchFamily="34" charset="0"/>
              </a:rPr>
              <a:t>Fatty Liver.</a:t>
            </a:r>
            <a:r>
              <a:rPr lang="en-US" altLang="ko-KR" sz="2000" b="1" dirty="0" smtClean="0">
                <a:latin typeface="Arial" pitchFamily="34" charset="0"/>
                <a:cs typeface="Arial" pitchFamily="34" charset="0"/>
              </a:rPr>
              <a:t> </a:t>
            </a:r>
          </a:p>
        </p:txBody>
      </p:sp>
      <p:sp>
        <p:nvSpPr>
          <p:cNvPr id="8" name="제목 2"/>
          <p:cNvSpPr txBox="1">
            <a:spLocks/>
          </p:cNvSpPr>
          <p:nvPr/>
        </p:nvSpPr>
        <p:spPr bwMode="auto">
          <a:xfrm>
            <a:off x="256052" y="141058"/>
            <a:ext cx="8676464" cy="1008112"/>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algn="ctr"/>
            <a:r>
              <a:rPr lang="en-US" altLang="ko-KR" sz="3200" b="1" dirty="0" smtClean="0">
                <a:solidFill>
                  <a:schemeClr val="bg1"/>
                </a:solidFill>
                <a:latin typeface="Arial" pitchFamily="34" charset="0"/>
                <a:ea typeface="HY견고딕" pitchFamily="18" charset="-127"/>
                <a:cs typeface="Arial" pitchFamily="34" charset="0"/>
              </a:rPr>
              <a:t>Autophagy</a:t>
            </a:r>
            <a:endParaRPr lang="ko-KR" altLang="en-US" sz="3200" b="1" dirty="0">
              <a:solidFill>
                <a:schemeClr val="bg1"/>
              </a:solidFill>
              <a:latin typeface="Arial" pitchFamily="34" charset="0"/>
              <a:ea typeface="HY견고딕" pitchFamily="18" charset="-127"/>
              <a:cs typeface="Arial" pitchFamily="34" charset="0"/>
            </a:endParaRPr>
          </a:p>
        </p:txBody>
      </p:sp>
    </p:spTree>
    <p:extLst>
      <p:ext uri="{BB962C8B-B14F-4D97-AF65-F5344CB8AC3E}">
        <p14:creationId xmlns:p14="http://schemas.microsoft.com/office/powerpoint/2010/main" val="18212189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타원 36"/>
          <p:cNvSpPr/>
          <p:nvPr/>
        </p:nvSpPr>
        <p:spPr>
          <a:xfrm>
            <a:off x="6372200" y="4535836"/>
            <a:ext cx="1800200" cy="1512168"/>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111" name="타원 84"/>
          <p:cNvSpPr/>
          <p:nvPr/>
        </p:nvSpPr>
        <p:spPr>
          <a:xfrm>
            <a:off x="6433777" y="4566999"/>
            <a:ext cx="1666615" cy="1440904"/>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29" name="타원 28"/>
          <p:cNvSpPr/>
          <p:nvPr/>
        </p:nvSpPr>
        <p:spPr>
          <a:xfrm>
            <a:off x="488967" y="3899776"/>
            <a:ext cx="648000" cy="324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tLang="ko-KR" sz="1000" dirty="0" smtClean="0">
              <a:latin typeface="Arial" pitchFamily="34" charset="0"/>
              <a:cs typeface="Arial" pitchFamily="34" charset="0"/>
            </a:endParaRPr>
          </a:p>
        </p:txBody>
      </p:sp>
      <p:sp>
        <p:nvSpPr>
          <p:cNvPr id="30" name="타원 29"/>
          <p:cNvSpPr/>
          <p:nvPr/>
        </p:nvSpPr>
        <p:spPr>
          <a:xfrm>
            <a:off x="1425071" y="5051904"/>
            <a:ext cx="720000" cy="36004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tLang="ko-KR" sz="1100" b="1" dirty="0" smtClean="0">
              <a:latin typeface="Arial" pitchFamily="34" charset="0"/>
              <a:cs typeface="Arial" pitchFamily="34" charset="0"/>
            </a:endParaRPr>
          </a:p>
        </p:txBody>
      </p:sp>
      <p:sp>
        <p:nvSpPr>
          <p:cNvPr id="35" name="타원 34"/>
          <p:cNvSpPr/>
          <p:nvPr/>
        </p:nvSpPr>
        <p:spPr>
          <a:xfrm>
            <a:off x="1065031" y="5483952"/>
            <a:ext cx="720000" cy="36004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tLang="ko-KR" sz="1100" b="1" dirty="0" smtClean="0">
              <a:latin typeface="Arial" pitchFamily="34" charset="0"/>
              <a:cs typeface="Arial" pitchFamily="34" charset="0"/>
            </a:endParaRPr>
          </a:p>
        </p:txBody>
      </p:sp>
      <p:sp>
        <p:nvSpPr>
          <p:cNvPr id="36" name="막힌 원호 35"/>
          <p:cNvSpPr/>
          <p:nvPr/>
        </p:nvSpPr>
        <p:spPr>
          <a:xfrm rot="16391754">
            <a:off x="4166770" y="4871293"/>
            <a:ext cx="1161486" cy="1372719"/>
          </a:xfrm>
          <a:prstGeom prst="blockArc">
            <a:avLst>
              <a:gd name="adj1" fmla="val 10800000"/>
              <a:gd name="adj2" fmla="val 20571932"/>
              <a:gd name="adj3" fmla="val 884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ko-KR" altLang="en-US">
              <a:solidFill>
                <a:schemeClr val="tx1"/>
              </a:solidFill>
              <a:latin typeface="Arial" pitchFamily="34" charset="0"/>
              <a:cs typeface="Arial" pitchFamily="34" charset="0"/>
            </a:endParaRPr>
          </a:p>
        </p:txBody>
      </p:sp>
      <p:sp>
        <p:nvSpPr>
          <p:cNvPr id="44" name="타원 43"/>
          <p:cNvSpPr/>
          <p:nvPr/>
        </p:nvSpPr>
        <p:spPr>
          <a:xfrm>
            <a:off x="4161160" y="5875652"/>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45" name="타원 44"/>
          <p:cNvSpPr/>
          <p:nvPr/>
        </p:nvSpPr>
        <p:spPr>
          <a:xfrm>
            <a:off x="344951" y="3035680"/>
            <a:ext cx="684000" cy="360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tLang="ko-KR" sz="1000" dirty="0" smtClean="0">
              <a:latin typeface="Arial" pitchFamily="34" charset="0"/>
              <a:cs typeface="Arial" pitchFamily="34" charset="0"/>
            </a:endParaRPr>
          </a:p>
        </p:txBody>
      </p:sp>
      <p:sp>
        <p:nvSpPr>
          <p:cNvPr id="46" name="타원 45"/>
          <p:cNvSpPr/>
          <p:nvPr/>
        </p:nvSpPr>
        <p:spPr>
          <a:xfrm>
            <a:off x="632983" y="4619856"/>
            <a:ext cx="828000" cy="36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tLang="ko-KR" sz="1000" dirty="0" smtClean="0">
              <a:latin typeface="Arial" pitchFamily="34" charset="0"/>
              <a:cs typeface="Arial" pitchFamily="34" charset="0"/>
            </a:endParaRPr>
          </a:p>
        </p:txBody>
      </p:sp>
      <p:sp>
        <p:nvSpPr>
          <p:cNvPr id="47" name="타원 46"/>
          <p:cNvSpPr/>
          <p:nvPr/>
        </p:nvSpPr>
        <p:spPr>
          <a:xfrm>
            <a:off x="2073143" y="5267928"/>
            <a:ext cx="900000" cy="50405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tLang="ko-KR" sz="1100" b="1" dirty="0" smtClean="0">
              <a:latin typeface="Arial" pitchFamily="34" charset="0"/>
              <a:cs typeface="Arial" pitchFamily="34" charset="0"/>
            </a:endParaRPr>
          </a:p>
        </p:txBody>
      </p:sp>
      <p:sp>
        <p:nvSpPr>
          <p:cNvPr id="48" name="타원 47"/>
          <p:cNvSpPr/>
          <p:nvPr/>
        </p:nvSpPr>
        <p:spPr>
          <a:xfrm>
            <a:off x="4089160" y="5155572"/>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49" name="타원 48"/>
          <p:cNvSpPr/>
          <p:nvPr/>
        </p:nvSpPr>
        <p:spPr>
          <a:xfrm>
            <a:off x="3970536" y="5515612"/>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50" name="폭발 2 49"/>
          <p:cNvSpPr/>
          <p:nvPr/>
        </p:nvSpPr>
        <p:spPr>
          <a:xfrm>
            <a:off x="4881240" y="4939548"/>
            <a:ext cx="288032" cy="288032"/>
          </a:xfrm>
          <a:prstGeom prst="irregularSeal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latin typeface="Arial" pitchFamily="34" charset="0"/>
              <a:cs typeface="Arial" pitchFamily="34" charset="0"/>
            </a:endParaRPr>
          </a:p>
        </p:txBody>
      </p:sp>
      <p:sp>
        <p:nvSpPr>
          <p:cNvPr id="51" name="구름 50"/>
          <p:cNvSpPr/>
          <p:nvPr/>
        </p:nvSpPr>
        <p:spPr>
          <a:xfrm>
            <a:off x="4953248" y="5803644"/>
            <a:ext cx="216024" cy="216024"/>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latin typeface="Arial" pitchFamily="34" charset="0"/>
              <a:cs typeface="Arial" pitchFamily="34" charset="0"/>
            </a:endParaRPr>
          </a:p>
        </p:txBody>
      </p:sp>
      <p:sp>
        <p:nvSpPr>
          <p:cNvPr id="52" name="폭발 2 51"/>
          <p:cNvSpPr/>
          <p:nvPr/>
        </p:nvSpPr>
        <p:spPr>
          <a:xfrm>
            <a:off x="7020271" y="4770378"/>
            <a:ext cx="288032" cy="288032"/>
          </a:xfrm>
          <a:prstGeom prst="irregularSeal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latin typeface="Arial" pitchFamily="34" charset="0"/>
              <a:cs typeface="Arial" pitchFamily="34" charset="0"/>
            </a:endParaRPr>
          </a:p>
        </p:txBody>
      </p:sp>
      <p:pic>
        <p:nvPicPr>
          <p:cNvPr id="53" name="그림 52" descr="agasg.png"/>
          <p:cNvPicPr>
            <a:picLocks noChangeAspect="1"/>
          </p:cNvPicPr>
          <p:nvPr/>
        </p:nvPicPr>
        <p:blipFill>
          <a:blip r:embed="rId3" cstate="print"/>
          <a:stretch>
            <a:fillRect/>
          </a:stretch>
        </p:blipFill>
        <p:spPr>
          <a:xfrm>
            <a:off x="6948264" y="5150275"/>
            <a:ext cx="504056" cy="402112"/>
          </a:xfrm>
          <a:prstGeom prst="rect">
            <a:avLst/>
          </a:prstGeom>
        </p:spPr>
      </p:pic>
      <p:sp>
        <p:nvSpPr>
          <p:cNvPr id="54" name="구름 53"/>
          <p:cNvSpPr/>
          <p:nvPr/>
        </p:nvSpPr>
        <p:spPr>
          <a:xfrm>
            <a:off x="7092279" y="5634474"/>
            <a:ext cx="216024" cy="216024"/>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latin typeface="Arial" pitchFamily="34" charset="0"/>
              <a:cs typeface="Arial" pitchFamily="34" charset="0"/>
            </a:endParaRPr>
          </a:p>
        </p:txBody>
      </p:sp>
      <p:pic>
        <p:nvPicPr>
          <p:cNvPr id="55" name="그림 54" descr="agasg.png"/>
          <p:cNvPicPr>
            <a:picLocks noChangeAspect="1"/>
          </p:cNvPicPr>
          <p:nvPr/>
        </p:nvPicPr>
        <p:blipFill>
          <a:blip r:embed="rId3" cstate="print"/>
          <a:stretch>
            <a:fillRect/>
          </a:stretch>
        </p:blipFill>
        <p:spPr>
          <a:xfrm>
            <a:off x="4665216" y="5299588"/>
            <a:ext cx="504056" cy="402112"/>
          </a:xfrm>
          <a:prstGeom prst="rect">
            <a:avLst/>
          </a:prstGeom>
        </p:spPr>
      </p:pic>
      <p:sp>
        <p:nvSpPr>
          <p:cNvPr id="56" name="폭발 2 55"/>
          <p:cNvSpPr/>
          <p:nvPr/>
        </p:nvSpPr>
        <p:spPr>
          <a:xfrm>
            <a:off x="7452320" y="5111900"/>
            <a:ext cx="288032" cy="288032"/>
          </a:xfrm>
          <a:prstGeom prst="irregularSeal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latin typeface="Arial" pitchFamily="34" charset="0"/>
              <a:cs typeface="Arial" pitchFamily="34" charset="0"/>
            </a:endParaRPr>
          </a:p>
        </p:txBody>
      </p:sp>
      <p:sp>
        <p:nvSpPr>
          <p:cNvPr id="57" name="구름 56"/>
          <p:cNvSpPr/>
          <p:nvPr/>
        </p:nvSpPr>
        <p:spPr>
          <a:xfrm>
            <a:off x="7452320" y="5615956"/>
            <a:ext cx="216024" cy="216024"/>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latin typeface="Arial" pitchFamily="34" charset="0"/>
              <a:cs typeface="Arial" pitchFamily="34" charset="0"/>
            </a:endParaRPr>
          </a:p>
        </p:txBody>
      </p:sp>
      <p:sp>
        <p:nvSpPr>
          <p:cNvPr id="58" name="타원 57"/>
          <p:cNvSpPr/>
          <p:nvPr/>
        </p:nvSpPr>
        <p:spPr>
          <a:xfrm>
            <a:off x="6495016" y="4764560"/>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59" name="타원 58"/>
          <p:cNvSpPr/>
          <p:nvPr/>
        </p:nvSpPr>
        <p:spPr>
          <a:xfrm>
            <a:off x="6596616" y="5857380"/>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60" name="타원 59"/>
          <p:cNvSpPr/>
          <p:nvPr/>
        </p:nvSpPr>
        <p:spPr>
          <a:xfrm>
            <a:off x="6312892" y="5459240"/>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61" name="타원 60"/>
          <p:cNvSpPr/>
          <p:nvPr/>
        </p:nvSpPr>
        <p:spPr>
          <a:xfrm>
            <a:off x="8100392" y="5624340"/>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62" name="타원 61"/>
          <p:cNvSpPr/>
          <p:nvPr/>
        </p:nvSpPr>
        <p:spPr>
          <a:xfrm>
            <a:off x="8028384" y="4823868"/>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63" name="타원 62"/>
          <p:cNvSpPr/>
          <p:nvPr/>
        </p:nvSpPr>
        <p:spPr>
          <a:xfrm>
            <a:off x="7668344" y="5976004"/>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64" name="타원 63"/>
          <p:cNvSpPr/>
          <p:nvPr/>
        </p:nvSpPr>
        <p:spPr>
          <a:xfrm>
            <a:off x="7236296" y="4438436"/>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67" name="타원 66"/>
          <p:cNvSpPr/>
          <p:nvPr/>
        </p:nvSpPr>
        <p:spPr>
          <a:xfrm>
            <a:off x="6804248" y="3661679"/>
            <a:ext cx="72000" cy="72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68" name="타원 67"/>
          <p:cNvSpPr/>
          <p:nvPr/>
        </p:nvSpPr>
        <p:spPr>
          <a:xfrm>
            <a:off x="7100231" y="3869752"/>
            <a:ext cx="72000" cy="72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69" name="타원 68"/>
          <p:cNvSpPr/>
          <p:nvPr/>
        </p:nvSpPr>
        <p:spPr>
          <a:xfrm>
            <a:off x="6957762" y="3381606"/>
            <a:ext cx="72000" cy="72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70" name="타원 69"/>
          <p:cNvSpPr/>
          <p:nvPr/>
        </p:nvSpPr>
        <p:spPr>
          <a:xfrm>
            <a:off x="7356451" y="3389557"/>
            <a:ext cx="72000" cy="72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71" name="타원 70"/>
          <p:cNvSpPr/>
          <p:nvPr/>
        </p:nvSpPr>
        <p:spPr>
          <a:xfrm>
            <a:off x="7436418" y="3669630"/>
            <a:ext cx="72000" cy="72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73" name="원호 72"/>
          <p:cNvSpPr/>
          <p:nvPr/>
        </p:nvSpPr>
        <p:spPr>
          <a:xfrm rot="20510976" flipH="1">
            <a:off x="454959" y="3333538"/>
            <a:ext cx="1100569" cy="1586413"/>
          </a:xfrm>
          <a:prstGeom prst="arc">
            <a:avLst>
              <a:gd name="adj1" fmla="val 17003618"/>
              <a:gd name="adj2" fmla="val 2406362"/>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Arial" pitchFamily="34" charset="0"/>
              <a:cs typeface="Arial" pitchFamily="34" charset="0"/>
            </a:endParaRPr>
          </a:p>
        </p:txBody>
      </p:sp>
      <p:sp>
        <p:nvSpPr>
          <p:cNvPr id="74" name="원호 73"/>
          <p:cNvSpPr/>
          <p:nvPr/>
        </p:nvSpPr>
        <p:spPr>
          <a:xfrm rot="17813943" flipH="1">
            <a:off x="1281229" y="4406959"/>
            <a:ext cx="807445" cy="1303612"/>
          </a:xfrm>
          <a:prstGeom prst="arc">
            <a:avLst>
              <a:gd name="adj1" fmla="val 17628615"/>
              <a:gd name="adj2" fmla="val 4023500"/>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Arial" pitchFamily="34" charset="0"/>
              <a:cs typeface="Arial" pitchFamily="34" charset="0"/>
            </a:endParaRPr>
          </a:p>
        </p:txBody>
      </p:sp>
      <p:sp>
        <p:nvSpPr>
          <p:cNvPr id="75" name="오른쪽 화살표 74"/>
          <p:cNvSpPr/>
          <p:nvPr/>
        </p:nvSpPr>
        <p:spPr>
          <a:xfrm>
            <a:off x="3239920" y="5527685"/>
            <a:ext cx="612000" cy="144016"/>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76" name="오른쪽 화살표 75"/>
          <p:cNvSpPr/>
          <p:nvPr/>
        </p:nvSpPr>
        <p:spPr>
          <a:xfrm>
            <a:off x="5443934" y="5527685"/>
            <a:ext cx="612000" cy="144016"/>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78" name="TextBox 77"/>
          <p:cNvSpPr txBox="1"/>
          <p:nvPr/>
        </p:nvSpPr>
        <p:spPr>
          <a:xfrm>
            <a:off x="7473870" y="3717032"/>
            <a:ext cx="1317412" cy="369332"/>
          </a:xfrm>
          <a:prstGeom prst="rect">
            <a:avLst/>
          </a:prstGeom>
          <a:noFill/>
        </p:spPr>
        <p:txBody>
          <a:bodyPr wrap="none" rtlCol="0">
            <a:spAutoFit/>
          </a:bodyPr>
          <a:lstStyle/>
          <a:p>
            <a:r>
              <a:rPr lang="en-US" altLang="ko-KR" b="1" dirty="0" err="1" smtClean="0">
                <a:latin typeface="Arial" pitchFamily="34" charset="0"/>
                <a:cs typeface="Arial" pitchFamily="34" charset="0"/>
              </a:rPr>
              <a:t>Lysosome</a:t>
            </a:r>
            <a:endParaRPr lang="ko-KR" altLang="en-US" b="1" dirty="0">
              <a:latin typeface="Arial" pitchFamily="34" charset="0"/>
              <a:cs typeface="Arial" pitchFamily="34" charset="0"/>
            </a:endParaRPr>
          </a:p>
        </p:txBody>
      </p:sp>
      <p:sp>
        <p:nvSpPr>
          <p:cNvPr id="79" name="TextBox 78"/>
          <p:cNvSpPr txBox="1"/>
          <p:nvPr/>
        </p:nvSpPr>
        <p:spPr>
          <a:xfrm>
            <a:off x="6554316" y="6228020"/>
            <a:ext cx="2005677" cy="369332"/>
          </a:xfrm>
          <a:prstGeom prst="rect">
            <a:avLst/>
          </a:prstGeom>
          <a:noFill/>
        </p:spPr>
        <p:txBody>
          <a:bodyPr wrap="none" rtlCol="0">
            <a:spAutoFit/>
          </a:bodyPr>
          <a:lstStyle/>
          <a:p>
            <a:r>
              <a:rPr lang="en-US" altLang="ko-KR" b="1" dirty="0" err="1" smtClean="0">
                <a:latin typeface="Arial" pitchFamily="34" charset="0"/>
                <a:cs typeface="Arial" pitchFamily="34" charset="0"/>
              </a:rPr>
              <a:t>Autophagosome</a:t>
            </a:r>
            <a:endParaRPr lang="ko-KR" altLang="en-US" b="1" dirty="0">
              <a:latin typeface="Arial" pitchFamily="34" charset="0"/>
              <a:cs typeface="Arial" pitchFamily="34" charset="0"/>
            </a:endParaRPr>
          </a:p>
        </p:txBody>
      </p:sp>
      <p:sp>
        <p:nvSpPr>
          <p:cNvPr id="80" name="TextBox 79"/>
          <p:cNvSpPr txBox="1"/>
          <p:nvPr/>
        </p:nvSpPr>
        <p:spPr>
          <a:xfrm>
            <a:off x="4572000" y="4591581"/>
            <a:ext cx="1377300" cy="276999"/>
          </a:xfrm>
          <a:prstGeom prst="rect">
            <a:avLst/>
          </a:prstGeom>
          <a:noFill/>
        </p:spPr>
        <p:txBody>
          <a:bodyPr wrap="none" rtlCol="0">
            <a:spAutoFit/>
          </a:bodyPr>
          <a:lstStyle/>
          <a:p>
            <a:r>
              <a:rPr lang="en-US" altLang="ko-KR" sz="1200" dirty="0" err="1" smtClean="0">
                <a:latin typeface="Arial" pitchFamily="34" charset="0"/>
                <a:cs typeface="Arial" pitchFamily="34" charset="0"/>
              </a:rPr>
              <a:t>Autophagic</a:t>
            </a:r>
            <a:r>
              <a:rPr lang="en-US" altLang="ko-KR" sz="1200" dirty="0" smtClean="0">
                <a:latin typeface="Arial" pitchFamily="34" charset="0"/>
                <a:cs typeface="Arial" pitchFamily="34" charset="0"/>
              </a:rPr>
              <a:t> cargo</a:t>
            </a:r>
            <a:endParaRPr lang="ko-KR" altLang="en-US" sz="1200" dirty="0">
              <a:latin typeface="Arial" pitchFamily="34" charset="0"/>
              <a:cs typeface="Arial" pitchFamily="34" charset="0"/>
            </a:endParaRPr>
          </a:p>
        </p:txBody>
      </p:sp>
      <p:sp>
        <p:nvSpPr>
          <p:cNvPr id="82" name="TextBox 81"/>
          <p:cNvSpPr txBox="1"/>
          <p:nvPr/>
        </p:nvSpPr>
        <p:spPr>
          <a:xfrm>
            <a:off x="2195736" y="6228020"/>
            <a:ext cx="3595856" cy="369332"/>
          </a:xfrm>
          <a:prstGeom prst="rect">
            <a:avLst/>
          </a:prstGeom>
          <a:noFill/>
        </p:spPr>
        <p:txBody>
          <a:bodyPr wrap="none" rtlCol="0">
            <a:spAutoFit/>
          </a:bodyPr>
          <a:lstStyle/>
          <a:p>
            <a:r>
              <a:rPr lang="en-US" altLang="ko-KR" b="1" dirty="0" err="1" smtClean="0">
                <a:latin typeface="Arial" pitchFamily="34" charset="0"/>
                <a:cs typeface="Arial" pitchFamily="34" charset="0"/>
              </a:rPr>
              <a:t>Preautophagosomal</a:t>
            </a:r>
            <a:r>
              <a:rPr lang="en-US" altLang="ko-KR" b="1" dirty="0" smtClean="0">
                <a:latin typeface="Arial" pitchFamily="34" charset="0"/>
                <a:cs typeface="Arial" pitchFamily="34" charset="0"/>
              </a:rPr>
              <a:t> structures</a:t>
            </a:r>
            <a:endParaRPr lang="ko-KR" altLang="en-US" b="1" dirty="0">
              <a:latin typeface="Arial" pitchFamily="34" charset="0"/>
              <a:cs typeface="Arial" pitchFamily="34" charset="0"/>
            </a:endParaRPr>
          </a:p>
        </p:txBody>
      </p:sp>
      <p:sp>
        <p:nvSpPr>
          <p:cNvPr id="102" name="제목 2"/>
          <p:cNvSpPr txBox="1">
            <a:spLocks/>
          </p:cNvSpPr>
          <p:nvPr/>
        </p:nvSpPr>
        <p:spPr bwMode="auto">
          <a:xfrm>
            <a:off x="305776" y="116632"/>
            <a:ext cx="8676464" cy="1008112"/>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algn="ctr"/>
            <a:r>
              <a:rPr lang="en-US" altLang="ko-KR" sz="3200" b="1" dirty="0" smtClean="0">
                <a:solidFill>
                  <a:schemeClr val="bg1"/>
                </a:solidFill>
                <a:latin typeface="Arial" pitchFamily="34" charset="0"/>
                <a:ea typeface="HY견고딕" pitchFamily="18" charset="-127"/>
                <a:cs typeface="Arial" pitchFamily="34" charset="0"/>
              </a:rPr>
              <a:t>Autophagy Pathway</a:t>
            </a:r>
            <a:endParaRPr lang="ko-KR" altLang="en-US" sz="3200" b="1" dirty="0">
              <a:solidFill>
                <a:schemeClr val="bg1"/>
              </a:solidFill>
              <a:latin typeface="Arial" pitchFamily="34" charset="0"/>
              <a:ea typeface="HY견고딕" pitchFamily="18" charset="-127"/>
              <a:cs typeface="Arial" pitchFamily="34" charset="0"/>
            </a:endParaRPr>
          </a:p>
        </p:txBody>
      </p:sp>
      <p:sp>
        <p:nvSpPr>
          <p:cNvPr id="106" name="TextBox 105"/>
          <p:cNvSpPr txBox="1"/>
          <p:nvPr/>
        </p:nvSpPr>
        <p:spPr>
          <a:xfrm>
            <a:off x="7552382" y="2914311"/>
            <a:ext cx="837089" cy="323165"/>
          </a:xfrm>
          <a:prstGeom prst="rect">
            <a:avLst/>
          </a:prstGeom>
          <a:noFill/>
        </p:spPr>
        <p:txBody>
          <a:bodyPr wrap="none" rtlCol="0">
            <a:spAutoFit/>
          </a:bodyPr>
          <a:lstStyle/>
          <a:p>
            <a:r>
              <a:rPr lang="en-US" altLang="ko-KR" sz="1500" b="1" dirty="0" smtClean="0">
                <a:latin typeface="Arial" pitchFamily="34" charset="0"/>
                <a:cs typeface="Arial" pitchFamily="34" charset="0"/>
              </a:rPr>
              <a:t>LAMP2</a:t>
            </a:r>
            <a:endParaRPr lang="ko-KR" altLang="en-US" sz="1500" b="1" dirty="0">
              <a:latin typeface="Arial" pitchFamily="34" charset="0"/>
              <a:cs typeface="Arial" pitchFamily="34" charset="0"/>
            </a:endParaRPr>
          </a:p>
        </p:txBody>
      </p:sp>
      <p:sp>
        <p:nvSpPr>
          <p:cNvPr id="108" name="TextBox 107"/>
          <p:cNvSpPr txBox="1"/>
          <p:nvPr/>
        </p:nvSpPr>
        <p:spPr>
          <a:xfrm>
            <a:off x="709064" y="4632304"/>
            <a:ext cx="665567" cy="323165"/>
          </a:xfrm>
          <a:prstGeom prst="rect">
            <a:avLst/>
          </a:prstGeom>
          <a:noFill/>
        </p:spPr>
        <p:txBody>
          <a:bodyPr wrap="none" rtlCol="0">
            <a:spAutoFit/>
          </a:bodyPr>
          <a:lstStyle/>
          <a:p>
            <a:r>
              <a:rPr lang="en-US" altLang="ko-KR" sz="1500" b="1" dirty="0" smtClean="0">
                <a:solidFill>
                  <a:schemeClr val="bg1"/>
                </a:solidFill>
                <a:latin typeface="Arial" pitchFamily="34" charset="0"/>
                <a:cs typeface="Arial" pitchFamily="34" charset="0"/>
              </a:rPr>
              <a:t>LC3-I</a:t>
            </a:r>
            <a:endParaRPr lang="ko-KR" altLang="en-US" sz="1500" b="1" dirty="0">
              <a:solidFill>
                <a:schemeClr val="bg1"/>
              </a:solidFill>
              <a:latin typeface="Arial" pitchFamily="34" charset="0"/>
              <a:cs typeface="Arial" pitchFamily="34" charset="0"/>
            </a:endParaRPr>
          </a:p>
        </p:txBody>
      </p:sp>
      <p:sp>
        <p:nvSpPr>
          <p:cNvPr id="110" name="TextBox 109"/>
          <p:cNvSpPr txBox="1"/>
          <p:nvPr/>
        </p:nvSpPr>
        <p:spPr>
          <a:xfrm>
            <a:off x="2207175" y="5356027"/>
            <a:ext cx="718466" cy="323165"/>
          </a:xfrm>
          <a:prstGeom prst="rect">
            <a:avLst/>
          </a:prstGeom>
          <a:noFill/>
        </p:spPr>
        <p:txBody>
          <a:bodyPr wrap="none" rtlCol="0">
            <a:spAutoFit/>
          </a:bodyPr>
          <a:lstStyle/>
          <a:p>
            <a:r>
              <a:rPr lang="en-US" altLang="ko-KR" sz="1500" b="1" dirty="0" smtClean="0">
                <a:solidFill>
                  <a:schemeClr val="bg1"/>
                </a:solidFill>
                <a:latin typeface="Arial" pitchFamily="34" charset="0"/>
                <a:cs typeface="Arial" pitchFamily="34" charset="0"/>
              </a:rPr>
              <a:t>LC3-II</a:t>
            </a:r>
            <a:endParaRPr lang="ko-KR" altLang="en-US" sz="1500" b="1" dirty="0">
              <a:solidFill>
                <a:schemeClr val="bg1"/>
              </a:solidFill>
              <a:latin typeface="Arial" pitchFamily="34" charset="0"/>
              <a:cs typeface="Arial" pitchFamily="34" charset="0"/>
            </a:endParaRPr>
          </a:p>
        </p:txBody>
      </p:sp>
      <p:sp>
        <p:nvSpPr>
          <p:cNvPr id="112" name="TextBox 111"/>
          <p:cNvSpPr txBox="1"/>
          <p:nvPr/>
        </p:nvSpPr>
        <p:spPr>
          <a:xfrm>
            <a:off x="551579" y="3898016"/>
            <a:ext cx="582211" cy="307777"/>
          </a:xfrm>
          <a:prstGeom prst="rect">
            <a:avLst/>
          </a:prstGeom>
          <a:noFill/>
        </p:spPr>
        <p:txBody>
          <a:bodyPr wrap="none" rtlCol="0">
            <a:spAutoFit/>
          </a:bodyPr>
          <a:lstStyle/>
          <a:p>
            <a:r>
              <a:rPr lang="en-US" altLang="ko-KR" sz="1400" b="1" dirty="0" smtClean="0">
                <a:latin typeface="Arial" pitchFamily="34" charset="0"/>
                <a:cs typeface="Arial" pitchFamily="34" charset="0"/>
              </a:rPr>
              <a:t>Atg4</a:t>
            </a:r>
            <a:endParaRPr lang="ko-KR" altLang="en-US" sz="1400" b="1" dirty="0">
              <a:latin typeface="Arial" pitchFamily="34" charset="0"/>
              <a:cs typeface="Arial" pitchFamily="34" charset="0"/>
            </a:endParaRPr>
          </a:p>
        </p:txBody>
      </p:sp>
      <p:sp>
        <p:nvSpPr>
          <p:cNvPr id="114" name="TextBox 113"/>
          <p:cNvSpPr txBox="1"/>
          <p:nvPr/>
        </p:nvSpPr>
        <p:spPr>
          <a:xfrm>
            <a:off x="1520599" y="5072717"/>
            <a:ext cx="582211" cy="307777"/>
          </a:xfrm>
          <a:prstGeom prst="rect">
            <a:avLst/>
          </a:prstGeom>
          <a:noFill/>
        </p:spPr>
        <p:txBody>
          <a:bodyPr wrap="none" rtlCol="0">
            <a:spAutoFit/>
          </a:bodyPr>
          <a:lstStyle/>
          <a:p>
            <a:r>
              <a:rPr lang="en-US" altLang="ko-KR" sz="1400" b="1" dirty="0" smtClean="0">
                <a:latin typeface="Arial" pitchFamily="34" charset="0"/>
                <a:cs typeface="Arial" pitchFamily="34" charset="0"/>
              </a:rPr>
              <a:t>Atg7</a:t>
            </a:r>
            <a:endParaRPr lang="ko-KR" altLang="en-US" sz="1400" b="1" dirty="0">
              <a:latin typeface="Arial" pitchFamily="34" charset="0"/>
              <a:cs typeface="Arial" pitchFamily="34" charset="0"/>
            </a:endParaRPr>
          </a:p>
        </p:txBody>
      </p:sp>
      <p:sp>
        <p:nvSpPr>
          <p:cNvPr id="115" name="TextBox 114"/>
          <p:cNvSpPr txBox="1"/>
          <p:nvPr/>
        </p:nvSpPr>
        <p:spPr>
          <a:xfrm>
            <a:off x="1179645" y="5504765"/>
            <a:ext cx="582211" cy="307777"/>
          </a:xfrm>
          <a:prstGeom prst="rect">
            <a:avLst/>
          </a:prstGeom>
          <a:noFill/>
        </p:spPr>
        <p:txBody>
          <a:bodyPr wrap="none" rtlCol="0">
            <a:spAutoFit/>
          </a:bodyPr>
          <a:lstStyle/>
          <a:p>
            <a:r>
              <a:rPr lang="en-US" altLang="ko-KR" sz="1400" b="1" dirty="0" smtClean="0">
                <a:latin typeface="Arial" pitchFamily="34" charset="0"/>
                <a:cs typeface="Arial" pitchFamily="34" charset="0"/>
              </a:rPr>
              <a:t>Atg3</a:t>
            </a:r>
            <a:endParaRPr lang="ko-KR" altLang="en-US" sz="1400" b="1" dirty="0">
              <a:latin typeface="Arial" pitchFamily="34" charset="0"/>
              <a:cs typeface="Arial" pitchFamily="34" charset="0"/>
            </a:endParaRPr>
          </a:p>
        </p:txBody>
      </p:sp>
      <p:sp>
        <p:nvSpPr>
          <p:cNvPr id="116" name="TextBox 115"/>
          <p:cNvSpPr txBox="1"/>
          <p:nvPr/>
        </p:nvSpPr>
        <p:spPr>
          <a:xfrm>
            <a:off x="299303" y="3056868"/>
            <a:ext cx="924458" cy="307777"/>
          </a:xfrm>
          <a:prstGeom prst="rect">
            <a:avLst/>
          </a:prstGeom>
          <a:noFill/>
        </p:spPr>
        <p:txBody>
          <a:bodyPr wrap="square" rtlCol="0">
            <a:spAutoFit/>
          </a:bodyPr>
          <a:lstStyle/>
          <a:p>
            <a:r>
              <a:rPr lang="en-US" altLang="ko-KR" sz="1400" b="1" dirty="0" smtClean="0">
                <a:latin typeface="Arial" pitchFamily="34" charset="0"/>
                <a:cs typeface="Arial" pitchFamily="34" charset="0"/>
              </a:rPr>
              <a:t>ProLC3</a:t>
            </a:r>
            <a:endParaRPr lang="ko-KR" altLang="en-US" sz="1400" b="1" dirty="0">
              <a:latin typeface="Arial" pitchFamily="34" charset="0"/>
              <a:cs typeface="Arial" pitchFamily="34" charset="0"/>
            </a:endParaRPr>
          </a:p>
        </p:txBody>
      </p:sp>
      <p:cxnSp>
        <p:nvCxnSpPr>
          <p:cNvPr id="5" name="Straight Arrow Connector 4"/>
          <p:cNvCxnSpPr/>
          <p:nvPr/>
        </p:nvCxnSpPr>
        <p:spPr>
          <a:xfrm flipH="1">
            <a:off x="7473586" y="3168230"/>
            <a:ext cx="83013" cy="1657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rot="965173">
            <a:off x="6033901" y="3262712"/>
            <a:ext cx="853850" cy="1077194"/>
            <a:chOff x="5913327" y="3109336"/>
            <a:chExt cx="853850" cy="1077194"/>
          </a:xfrm>
        </p:grpSpPr>
        <p:sp>
          <p:nvSpPr>
            <p:cNvPr id="77" name="오른쪽 화살표 76"/>
            <p:cNvSpPr/>
            <p:nvPr/>
          </p:nvSpPr>
          <p:spPr>
            <a:xfrm rot="12149793">
              <a:off x="5913327" y="3970530"/>
              <a:ext cx="720000" cy="216000"/>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6" name="Arc 5"/>
            <p:cNvSpPr/>
            <p:nvPr/>
          </p:nvSpPr>
          <p:spPr>
            <a:xfrm rot="17693446" flipH="1" flipV="1">
              <a:off x="5903669" y="3223129"/>
              <a:ext cx="977301" cy="749715"/>
            </a:xfrm>
            <a:prstGeom prst="arc">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 name="Rectangle 6"/>
          <p:cNvSpPr/>
          <p:nvPr/>
        </p:nvSpPr>
        <p:spPr>
          <a:xfrm>
            <a:off x="235245" y="2912487"/>
            <a:ext cx="2844817" cy="3157465"/>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p:cNvGrpSpPr/>
          <p:nvPr/>
        </p:nvGrpSpPr>
        <p:grpSpPr>
          <a:xfrm>
            <a:off x="6856907" y="3386446"/>
            <a:ext cx="608013" cy="483564"/>
            <a:chOff x="10568893" y="4509120"/>
            <a:chExt cx="1368152" cy="1224136"/>
          </a:xfrm>
        </p:grpSpPr>
        <p:sp>
          <p:nvSpPr>
            <p:cNvPr id="107" name="타원 83"/>
            <p:cNvSpPr/>
            <p:nvPr/>
          </p:nvSpPr>
          <p:spPr>
            <a:xfrm>
              <a:off x="10568893" y="4509120"/>
              <a:ext cx="1368152" cy="1224136"/>
            </a:xfrm>
            <a:prstGeom prst="ellipse">
              <a:avLst/>
            </a:prstGeom>
            <a:ln w="19050"/>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latin typeface="Arial" pitchFamily="34" charset="0"/>
                <a:cs typeface="Arial" pitchFamily="34" charset="0"/>
              </a:endParaRPr>
            </a:p>
          </p:txBody>
        </p:sp>
        <p:sp>
          <p:nvSpPr>
            <p:cNvPr id="109" name="타원 97"/>
            <p:cNvSpPr/>
            <p:nvPr/>
          </p:nvSpPr>
          <p:spPr>
            <a:xfrm>
              <a:off x="10622969" y="4552917"/>
              <a:ext cx="1260000" cy="1116000"/>
            </a:xfrm>
            <a:prstGeom prst="ellipse">
              <a:avLst/>
            </a:prstGeom>
            <a:ln w="19050">
              <a:prstDash val="sysDash"/>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latin typeface="Arial" pitchFamily="34" charset="0"/>
                <a:cs typeface="Arial" pitchFamily="34" charset="0"/>
              </a:endParaRPr>
            </a:p>
          </p:txBody>
        </p:sp>
      </p:grpSp>
      <p:sp>
        <p:nvSpPr>
          <p:cNvPr id="113" name="타원 66"/>
          <p:cNvSpPr/>
          <p:nvPr/>
        </p:nvSpPr>
        <p:spPr>
          <a:xfrm>
            <a:off x="3564181" y="1898199"/>
            <a:ext cx="72000" cy="72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118" name="타원 68"/>
          <p:cNvSpPr/>
          <p:nvPr/>
        </p:nvSpPr>
        <p:spPr>
          <a:xfrm>
            <a:off x="3841473" y="1618126"/>
            <a:ext cx="72000" cy="72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119" name="타원 69"/>
          <p:cNvSpPr/>
          <p:nvPr/>
        </p:nvSpPr>
        <p:spPr>
          <a:xfrm>
            <a:off x="4240162" y="1626077"/>
            <a:ext cx="72000" cy="72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latin typeface="Arial" pitchFamily="34" charset="0"/>
              <a:cs typeface="Arial" pitchFamily="34" charset="0"/>
            </a:endParaRPr>
          </a:p>
        </p:txBody>
      </p:sp>
      <p:grpSp>
        <p:nvGrpSpPr>
          <p:cNvPr id="122" name="Group 121"/>
          <p:cNvGrpSpPr/>
          <p:nvPr/>
        </p:nvGrpSpPr>
        <p:grpSpPr>
          <a:xfrm>
            <a:off x="3751251" y="1644232"/>
            <a:ext cx="608013" cy="483564"/>
            <a:chOff x="10568893" y="4509120"/>
            <a:chExt cx="1368152" cy="1224136"/>
          </a:xfrm>
        </p:grpSpPr>
        <p:sp>
          <p:nvSpPr>
            <p:cNvPr id="123" name="타원 83"/>
            <p:cNvSpPr/>
            <p:nvPr/>
          </p:nvSpPr>
          <p:spPr>
            <a:xfrm>
              <a:off x="10568893" y="4509120"/>
              <a:ext cx="1368152" cy="1224136"/>
            </a:xfrm>
            <a:prstGeom prst="ellipse">
              <a:avLst/>
            </a:prstGeom>
            <a:ln w="19050"/>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latin typeface="Arial" pitchFamily="34" charset="0"/>
                <a:cs typeface="Arial" pitchFamily="34" charset="0"/>
              </a:endParaRPr>
            </a:p>
          </p:txBody>
        </p:sp>
        <p:sp>
          <p:nvSpPr>
            <p:cNvPr id="124" name="타원 97"/>
            <p:cNvSpPr/>
            <p:nvPr/>
          </p:nvSpPr>
          <p:spPr>
            <a:xfrm>
              <a:off x="10622969" y="4552917"/>
              <a:ext cx="1260000" cy="1116000"/>
            </a:xfrm>
            <a:prstGeom prst="ellipse">
              <a:avLst/>
            </a:prstGeom>
            <a:ln w="19050">
              <a:prstDash val="sysDash"/>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latin typeface="Arial" pitchFamily="34" charset="0"/>
                <a:cs typeface="Arial" pitchFamily="34" charset="0"/>
              </a:endParaRPr>
            </a:p>
          </p:txBody>
        </p:sp>
      </p:grpSp>
      <p:sp>
        <p:nvSpPr>
          <p:cNvPr id="83" name="타원 82"/>
          <p:cNvSpPr/>
          <p:nvPr/>
        </p:nvSpPr>
        <p:spPr>
          <a:xfrm>
            <a:off x="3700559" y="1978350"/>
            <a:ext cx="1944000" cy="1620000"/>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prstDash val="soli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85" name="타원 84"/>
          <p:cNvSpPr/>
          <p:nvPr/>
        </p:nvSpPr>
        <p:spPr>
          <a:xfrm>
            <a:off x="3772459" y="2032266"/>
            <a:ext cx="1800200" cy="1512168"/>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86" name="폭발 2 85"/>
          <p:cNvSpPr/>
          <p:nvPr/>
        </p:nvSpPr>
        <p:spPr>
          <a:xfrm>
            <a:off x="4348630" y="2212892"/>
            <a:ext cx="288032" cy="288032"/>
          </a:xfrm>
          <a:prstGeom prst="irregularSeal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latin typeface="Arial" pitchFamily="34" charset="0"/>
              <a:cs typeface="Arial" pitchFamily="34" charset="0"/>
            </a:endParaRPr>
          </a:p>
        </p:txBody>
      </p:sp>
      <p:pic>
        <p:nvPicPr>
          <p:cNvPr id="87" name="그림 86" descr="agasg.png"/>
          <p:cNvPicPr>
            <a:picLocks noChangeAspect="1"/>
          </p:cNvPicPr>
          <p:nvPr/>
        </p:nvPicPr>
        <p:blipFill>
          <a:blip r:embed="rId3" cstate="print"/>
          <a:stretch>
            <a:fillRect/>
          </a:stretch>
        </p:blipFill>
        <p:spPr>
          <a:xfrm>
            <a:off x="4276623" y="2592789"/>
            <a:ext cx="504056" cy="402112"/>
          </a:xfrm>
          <a:prstGeom prst="rect">
            <a:avLst/>
          </a:prstGeom>
        </p:spPr>
      </p:pic>
      <p:sp>
        <p:nvSpPr>
          <p:cNvPr id="88" name="구름 87"/>
          <p:cNvSpPr/>
          <p:nvPr/>
        </p:nvSpPr>
        <p:spPr>
          <a:xfrm>
            <a:off x="4420638" y="3076988"/>
            <a:ext cx="216024" cy="216024"/>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latin typeface="Arial" pitchFamily="34" charset="0"/>
              <a:cs typeface="Arial" pitchFamily="34" charset="0"/>
            </a:endParaRPr>
          </a:p>
        </p:txBody>
      </p:sp>
      <p:sp>
        <p:nvSpPr>
          <p:cNvPr id="89" name="폭발 2 88"/>
          <p:cNvSpPr/>
          <p:nvPr/>
        </p:nvSpPr>
        <p:spPr>
          <a:xfrm>
            <a:off x="4780679" y="2554414"/>
            <a:ext cx="288032" cy="288032"/>
          </a:xfrm>
          <a:prstGeom prst="irregularSeal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latin typeface="Arial" pitchFamily="34" charset="0"/>
              <a:cs typeface="Arial" pitchFamily="34" charset="0"/>
            </a:endParaRPr>
          </a:p>
        </p:txBody>
      </p:sp>
      <p:sp>
        <p:nvSpPr>
          <p:cNvPr id="90" name="구름 89"/>
          <p:cNvSpPr/>
          <p:nvPr/>
        </p:nvSpPr>
        <p:spPr>
          <a:xfrm>
            <a:off x="4780679" y="3058470"/>
            <a:ext cx="216024" cy="216024"/>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latin typeface="Arial" pitchFamily="34" charset="0"/>
              <a:cs typeface="Arial" pitchFamily="34" charset="0"/>
            </a:endParaRPr>
          </a:p>
        </p:txBody>
      </p:sp>
      <p:sp>
        <p:nvSpPr>
          <p:cNvPr id="91" name="타원 90"/>
          <p:cNvSpPr/>
          <p:nvPr/>
        </p:nvSpPr>
        <p:spPr>
          <a:xfrm>
            <a:off x="3576781" y="2410398"/>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92" name="타원 91"/>
          <p:cNvSpPr/>
          <p:nvPr/>
        </p:nvSpPr>
        <p:spPr>
          <a:xfrm>
            <a:off x="3924975" y="3299894"/>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93" name="타원 92"/>
          <p:cNvSpPr/>
          <p:nvPr/>
        </p:nvSpPr>
        <p:spPr>
          <a:xfrm>
            <a:off x="3504773" y="2914454"/>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94" name="타원 93"/>
          <p:cNvSpPr/>
          <p:nvPr/>
        </p:nvSpPr>
        <p:spPr>
          <a:xfrm>
            <a:off x="5534675" y="3290147"/>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95" name="타원 94"/>
          <p:cNvSpPr/>
          <p:nvPr/>
        </p:nvSpPr>
        <p:spPr>
          <a:xfrm>
            <a:off x="5394843" y="2202882"/>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96" name="타원 95"/>
          <p:cNvSpPr/>
          <p:nvPr/>
        </p:nvSpPr>
        <p:spPr>
          <a:xfrm>
            <a:off x="4996703" y="3515926"/>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97" name="타원 96"/>
          <p:cNvSpPr/>
          <p:nvPr/>
        </p:nvSpPr>
        <p:spPr>
          <a:xfrm>
            <a:off x="4852687" y="1906342"/>
            <a:ext cx="72000" cy="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99" name="타원 98"/>
          <p:cNvSpPr/>
          <p:nvPr/>
        </p:nvSpPr>
        <p:spPr>
          <a:xfrm>
            <a:off x="4291472" y="1866947"/>
            <a:ext cx="129935" cy="176904"/>
          </a:xfrm>
          <a:prstGeom prst="ellipse">
            <a:avLst/>
          </a:prstGeom>
          <a:solidFill>
            <a:srgbClr val="0070C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tLang="ko-KR" sz="1400" b="1" dirty="0" smtClean="0">
              <a:latin typeface="Arial" pitchFamily="34" charset="0"/>
              <a:cs typeface="Arial" pitchFamily="34" charset="0"/>
            </a:endParaRPr>
          </a:p>
        </p:txBody>
      </p:sp>
      <p:sp>
        <p:nvSpPr>
          <p:cNvPr id="81" name="TextBox 80"/>
          <p:cNvSpPr txBox="1"/>
          <p:nvPr/>
        </p:nvSpPr>
        <p:spPr>
          <a:xfrm>
            <a:off x="3771349" y="3676962"/>
            <a:ext cx="1952779" cy="400110"/>
          </a:xfrm>
          <a:prstGeom prst="rect">
            <a:avLst/>
          </a:prstGeom>
          <a:noFill/>
        </p:spPr>
        <p:txBody>
          <a:bodyPr wrap="none" rtlCol="0">
            <a:spAutoFit/>
          </a:bodyPr>
          <a:lstStyle/>
          <a:p>
            <a:r>
              <a:rPr lang="en-US" altLang="ko-KR" sz="2000" b="1" dirty="0" err="1" smtClean="0">
                <a:latin typeface="Arial" pitchFamily="34" charset="0"/>
                <a:cs typeface="Arial" pitchFamily="34" charset="0"/>
              </a:rPr>
              <a:t>Autolysosome</a:t>
            </a:r>
            <a:endParaRPr lang="ko-KR" altLang="en-US" sz="2000" b="1" dirty="0">
              <a:latin typeface="Arial" pitchFamily="34" charset="0"/>
              <a:cs typeface="Arial" pitchFamily="34" charset="0"/>
            </a:endParaRPr>
          </a:p>
        </p:txBody>
      </p:sp>
      <p:sp>
        <p:nvSpPr>
          <p:cNvPr id="125" name="타원 98"/>
          <p:cNvSpPr/>
          <p:nvPr/>
        </p:nvSpPr>
        <p:spPr>
          <a:xfrm>
            <a:off x="4308427" y="1414735"/>
            <a:ext cx="998964" cy="433098"/>
          </a:xfrm>
          <a:prstGeom prst="ellipse">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ko-KR" sz="1400" b="1" dirty="0" smtClean="0">
                <a:solidFill>
                  <a:schemeClr val="tx1"/>
                </a:solidFill>
                <a:latin typeface="Arial" pitchFamily="34" charset="0"/>
                <a:cs typeface="Arial" pitchFamily="34" charset="0"/>
              </a:rPr>
              <a:t>RAB7</a:t>
            </a:r>
          </a:p>
        </p:txBody>
      </p:sp>
      <p:sp>
        <p:nvSpPr>
          <p:cNvPr id="130" name="타원 98"/>
          <p:cNvSpPr/>
          <p:nvPr/>
        </p:nvSpPr>
        <p:spPr>
          <a:xfrm>
            <a:off x="3986770" y="2019347"/>
            <a:ext cx="129935" cy="176904"/>
          </a:xfrm>
          <a:prstGeom prst="ellipse">
            <a:avLst/>
          </a:prstGeom>
          <a:solidFill>
            <a:srgbClr val="0070C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tLang="ko-KR" sz="1400" b="1" dirty="0" smtClean="0">
              <a:latin typeface="Arial" pitchFamily="34" charset="0"/>
              <a:cs typeface="Arial" pitchFamily="34" charset="0"/>
            </a:endParaRPr>
          </a:p>
        </p:txBody>
      </p:sp>
      <p:cxnSp>
        <p:nvCxnSpPr>
          <p:cNvPr id="131" name="Straight Arrow Connector 130"/>
          <p:cNvCxnSpPr/>
          <p:nvPr/>
        </p:nvCxnSpPr>
        <p:spPr>
          <a:xfrm flipH="1">
            <a:off x="4450757" y="1746988"/>
            <a:ext cx="83013" cy="1657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3348557" y="4734285"/>
            <a:ext cx="718466" cy="323165"/>
          </a:xfrm>
          <a:prstGeom prst="rect">
            <a:avLst/>
          </a:prstGeom>
          <a:noFill/>
        </p:spPr>
        <p:txBody>
          <a:bodyPr wrap="none" rtlCol="0">
            <a:spAutoFit/>
          </a:bodyPr>
          <a:lstStyle/>
          <a:p>
            <a:r>
              <a:rPr lang="en-US" altLang="ko-KR" sz="1500" b="1" dirty="0" smtClean="0">
                <a:latin typeface="Arial" pitchFamily="34" charset="0"/>
                <a:cs typeface="Arial" pitchFamily="34" charset="0"/>
              </a:rPr>
              <a:t>LC3-II</a:t>
            </a:r>
            <a:endParaRPr lang="ko-KR" altLang="en-US" sz="1500" b="1" dirty="0">
              <a:latin typeface="Arial" pitchFamily="34" charset="0"/>
              <a:cs typeface="Arial" pitchFamily="34" charset="0"/>
            </a:endParaRPr>
          </a:p>
        </p:txBody>
      </p:sp>
      <p:cxnSp>
        <p:nvCxnSpPr>
          <p:cNvPr id="133" name="Straight Arrow Connector 132"/>
          <p:cNvCxnSpPr/>
          <p:nvPr/>
        </p:nvCxnSpPr>
        <p:spPr>
          <a:xfrm rot="16200000" flipH="1">
            <a:off x="3943548" y="5000717"/>
            <a:ext cx="83013" cy="1657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7064493" y="3515926"/>
            <a:ext cx="35738" cy="177209"/>
          </a:xfrm>
          <a:custGeom>
            <a:avLst/>
            <a:gdLst>
              <a:gd name="connsiteX0" fmla="*/ 35738 w 35738"/>
              <a:gd name="connsiteY0" fmla="*/ 0 h 177209"/>
              <a:gd name="connsiteX1" fmla="*/ 28649 w 35738"/>
              <a:gd name="connsiteY1" fmla="*/ 106326 h 177209"/>
              <a:gd name="connsiteX2" fmla="*/ 296 w 35738"/>
              <a:gd name="connsiteY2" fmla="*/ 177209 h 177209"/>
            </a:gdLst>
            <a:ahLst/>
            <a:cxnLst>
              <a:cxn ang="0">
                <a:pos x="connsiteX0" y="connsiteY0"/>
              </a:cxn>
              <a:cxn ang="0">
                <a:pos x="connsiteX1" y="connsiteY1"/>
              </a:cxn>
              <a:cxn ang="0">
                <a:pos x="connsiteX2" y="connsiteY2"/>
              </a:cxn>
            </a:cxnLst>
            <a:rect l="l" t="t" r="r" b="b"/>
            <a:pathLst>
              <a:path w="35738" h="177209">
                <a:moveTo>
                  <a:pt x="35738" y="0"/>
                </a:moveTo>
                <a:cubicBezTo>
                  <a:pt x="33375" y="35442"/>
                  <a:pt x="36876" y="71771"/>
                  <a:pt x="28649" y="106326"/>
                </a:cubicBezTo>
                <a:cubicBezTo>
                  <a:pt x="-4946" y="247426"/>
                  <a:pt x="296" y="81503"/>
                  <a:pt x="296" y="17720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7192379" y="3615163"/>
            <a:ext cx="35442" cy="42531"/>
          </a:xfrm>
          <a:custGeom>
            <a:avLst/>
            <a:gdLst>
              <a:gd name="connsiteX0" fmla="*/ 0 w 35442"/>
              <a:gd name="connsiteY0" fmla="*/ 0 h 42531"/>
              <a:gd name="connsiteX1" fmla="*/ 14177 w 35442"/>
              <a:gd name="connsiteY1" fmla="*/ 35442 h 42531"/>
              <a:gd name="connsiteX2" fmla="*/ 35442 w 35442"/>
              <a:gd name="connsiteY2" fmla="*/ 42531 h 42531"/>
            </a:gdLst>
            <a:ahLst/>
            <a:cxnLst>
              <a:cxn ang="0">
                <a:pos x="connsiteX0" y="connsiteY0"/>
              </a:cxn>
              <a:cxn ang="0">
                <a:pos x="connsiteX1" y="connsiteY1"/>
              </a:cxn>
              <a:cxn ang="0">
                <a:pos x="connsiteX2" y="connsiteY2"/>
              </a:cxn>
            </a:cxnLst>
            <a:rect l="l" t="t" r="r" b="b"/>
            <a:pathLst>
              <a:path w="35442" h="42531">
                <a:moveTo>
                  <a:pt x="0" y="0"/>
                </a:moveTo>
                <a:cubicBezTo>
                  <a:pt x="4726" y="11814"/>
                  <a:pt x="6031" y="25667"/>
                  <a:pt x="14177" y="35442"/>
                </a:cubicBezTo>
                <a:cubicBezTo>
                  <a:pt x="18960" y="41182"/>
                  <a:pt x="35442" y="42531"/>
                  <a:pt x="35442" y="425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7192379" y="3501749"/>
            <a:ext cx="49619" cy="35442"/>
          </a:xfrm>
          <a:custGeom>
            <a:avLst/>
            <a:gdLst>
              <a:gd name="connsiteX0" fmla="*/ 0 w 49619"/>
              <a:gd name="connsiteY0" fmla="*/ 0 h 35442"/>
              <a:gd name="connsiteX1" fmla="*/ 49619 w 49619"/>
              <a:gd name="connsiteY1" fmla="*/ 35442 h 35442"/>
            </a:gdLst>
            <a:ahLst/>
            <a:cxnLst>
              <a:cxn ang="0">
                <a:pos x="connsiteX0" y="connsiteY0"/>
              </a:cxn>
              <a:cxn ang="0">
                <a:pos x="connsiteX1" y="connsiteY1"/>
              </a:cxn>
            </a:cxnLst>
            <a:rect l="l" t="t" r="r" b="b"/>
            <a:pathLst>
              <a:path w="49619" h="35442">
                <a:moveTo>
                  <a:pt x="0" y="0"/>
                </a:moveTo>
                <a:cubicBezTo>
                  <a:pt x="39568" y="31655"/>
                  <a:pt x="21910" y="21588"/>
                  <a:pt x="49619" y="3544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163985" y="3725304"/>
            <a:ext cx="44765" cy="24768"/>
          </a:xfrm>
          <a:custGeom>
            <a:avLst/>
            <a:gdLst>
              <a:gd name="connsiteX0" fmla="*/ 41 w 44765"/>
              <a:gd name="connsiteY0" fmla="*/ 10362 h 24768"/>
              <a:gd name="connsiteX1" fmla="*/ 35483 w 44765"/>
              <a:gd name="connsiteY1" fmla="*/ 24538 h 24768"/>
              <a:gd name="connsiteX2" fmla="*/ 42571 w 44765"/>
              <a:gd name="connsiteY2" fmla="*/ 3273 h 24768"/>
              <a:gd name="connsiteX3" fmla="*/ 41 w 44765"/>
              <a:gd name="connsiteY3" fmla="*/ 10362 h 24768"/>
            </a:gdLst>
            <a:ahLst/>
            <a:cxnLst>
              <a:cxn ang="0">
                <a:pos x="connsiteX0" y="connsiteY0"/>
              </a:cxn>
              <a:cxn ang="0">
                <a:pos x="connsiteX1" y="connsiteY1"/>
              </a:cxn>
              <a:cxn ang="0">
                <a:pos x="connsiteX2" y="connsiteY2"/>
              </a:cxn>
              <a:cxn ang="0">
                <a:pos x="connsiteX3" y="connsiteY3"/>
              </a:cxn>
            </a:cxnLst>
            <a:rect l="l" t="t" r="r" b="b"/>
            <a:pathLst>
              <a:path w="44765" h="24768">
                <a:moveTo>
                  <a:pt x="41" y="10362"/>
                </a:moveTo>
                <a:cubicBezTo>
                  <a:pt x="-1140" y="13906"/>
                  <a:pt x="22932" y="26630"/>
                  <a:pt x="35483" y="24538"/>
                </a:cubicBezTo>
                <a:cubicBezTo>
                  <a:pt x="42853" y="23310"/>
                  <a:pt x="47854" y="8556"/>
                  <a:pt x="42571" y="3273"/>
                </a:cubicBezTo>
                <a:cubicBezTo>
                  <a:pt x="33370" y="-5927"/>
                  <a:pt x="1222" y="6818"/>
                  <a:pt x="41" y="10362"/>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133"/>
          <p:cNvSpPr/>
          <p:nvPr/>
        </p:nvSpPr>
        <p:spPr>
          <a:xfrm rot="5400000">
            <a:off x="3923928" y="1754694"/>
            <a:ext cx="35738" cy="177209"/>
          </a:xfrm>
          <a:custGeom>
            <a:avLst/>
            <a:gdLst>
              <a:gd name="connsiteX0" fmla="*/ 35738 w 35738"/>
              <a:gd name="connsiteY0" fmla="*/ 0 h 177209"/>
              <a:gd name="connsiteX1" fmla="*/ 28649 w 35738"/>
              <a:gd name="connsiteY1" fmla="*/ 106326 h 177209"/>
              <a:gd name="connsiteX2" fmla="*/ 296 w 35738"/>
              <a:gd name="connsiteY2" fmla="*/ 177209 h 177209"/>
            </a:gdLst>
            <a:ahLst/>
            <a:cxnLst>
              <a:cxn ang="0">
                <a:pos x="connsiteX0" y="connsiteY0"/>
              </a:cxn>
              <a:cxn ang="0">
                <a:pos x="connsiteX1" y="connsiteY1"/>
              </a:cxn>
              <a:cxn ang="0">
                <a:pos x="connsiteX2" y="connsiteY2"/>
              </a:cxn>
            </a:cxnLst>
            <a:rect l="l" t="t" r="r" b="b"/>
            <a:pathLst>
              <a:path w="35738" h="177209">
                <a:moveTo>
                  <a:pt x="35738" y="0"/>
                </a:moveTo>
                <a:cubicBezTo>
                  <a:pt x="33375" y="35442"/>
                  <a:pt x="36876" y="71771"/>
                  <a:pt x="28649" y="106326"/>
                </a:cubicBezTo>
                <a:cubicBezTo>
                  <a:pt x="-4946" y="247426"/>
                  <a:pt x="296" y="81503"/>
                  <a:pt x="296" y="17720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134"/>
          <p:cNvSpPr/>
          <p:nvPr/>
        </p:nvSpPr>
        <p:spPr>
          <a:xfrm rot="5400000">
            <a:off x="4051814" y="1853931"/>
            <a:ext cx="35442" cy="42531"/>
          </a:xfrm>
          <a:custGeom>
            <a:avLst/>
            <a:gdLst>
              <a:gd name="connsiteX0" fmla="*/ 0 w 35442"/>
              <a:gd name="connsiteY0" fmla="*/ 0 h 42531"/>
              <a:gd name="connsiteX1" fmla="*/ 14177 w 35442"/>
              <a:gd name="connsiteY1" fmla="*/ 35442 h 42531"/>
              <a:gd name="connsiteX2" fmla="*/ 35442 w 35442"/>
              <a:gd name="connsiteY2" fmla="*/ 42531 h 42531"/>
            </a:gdLst>
            <a:ahLst/>
            <a:cxnLst>
              <a:cxn ang="0">
                <a:pos x="connsiteX0" y="connsiteY0"/>
              </a:cxn>
              <a:cxn ang="0">
                <a:pos x="connsiteX1" y="connsiteY1"/>
              </a:cxn>
              <a:cxn ang="0">
                <a:pos x="connsiteX2" y="connsiteY2"/>
              </a:cxn>
            </a:cxnLst>
            <a:rect l="l" t="t" r="r" b="b"/>
            <a:pathLst>
              <a:path w="35442" h="42531">
                <a:moveTo>
                  <a:pt x="0" y="0"/>
                </a:moveTo>
                <a:cubicBezTo>
                  <a:pt x="4726" y="11814"/>
                  <a:pt x="6031" y="25667"/>
                  <a:pt x="14177" y="35442"/>
                </a:cubicBezTo>
                <a:cubicBezTo>
                  <a:pt x="18960" y="41182"/>
                  <a:pt x="35442" y="42531"/>
                  <a:pt x="35442" y="425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135"/>
          <p:cNvSpPr/>
          <p:nvPr/>
        </p:nvSpPr>
        <p:spPr>
          <a:xfrm rot="5400000">
            <a:off x="4051814" y="1740517"/>
            <a:ext cx="49619" cy="35442"/>
          </a:xfrm>
          <a:custGeom>
            <a:avLst/>
            <a:gdLst>
              <a:gd name="connsiteX0" fmla="*/ 0 w 49619"/>
              <a:gd name="connsiteY0" fmla="*/ 0 h 35442"/>
              <a:gd name="connsiteX1" fmla="*/ 49619 w 49619"/>
              <a:gd name="connsiteY1" fmla="*/ 35442 h 35442"/>
            </a:gdLst>
            <a:ahLst/>
            <a:cxnLst>
              <a:cxn ang="0">
                <a:pos x="connsiteX0" y="connsiteY0"/>
              </a:cxn>
              <a:cxn ang="0">
                <a:pos x="connsiteX1" y="connsiteY1"/>
              </a:cxn>
            </a:cxnLst>
            <a:rect l="l" t="t" r="r" b="b"/>
            <a:pathLst>
              <a:path w="49619" h="35442">
                <a:moveTo>
                  <a:pt x="0" y="0"/>
                </a:moveTo>
                <a:cubicBezTo>
                  <a:pt x="39568" y="31655"/>
                  <a:pt x="21910" y="21588"/>
                  <a:pt x="49619" y="3544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136"/>
          <p:cNvSpPr/>
          <p:nvPr/>
        </p:nvSpPr>
        <p:spPr>
          <a:xfrm rot="5400000">
            <a:off x="4023420" y="1964072"/>
            <a:ext cx="44765" cy="24768"/>
          </a:xfrm>
          <a:custGeom>
            <a:avLst/>
            <a:gdLst>
              <a:gd name="connsiteX0" fmla="*/ 41 w 44765"/>
              <a:gd name="connsiteY0" fmla="*/ 10362 h 24768"/>
              <a:gd name="connsiteX1" fmla="*/ 35483 w 44765"/>
              <a:gd name="connsiteY1" fmla="*/ 24538 h 24768"/>
              <a:gd name="connsiteX2" fmla="*/ 42571 w 44765"/>
              <a:gd name="connsiteY2" fmla="*/ 3273 h 24768"/>
              <a:gd name="connsiteX3" fmla="*/ 41 w 44765"/>
              <a:gd name="connsiteY3" fmla="*/ 10362 h 24768"/>
            </a:gdLst>
            <a:ahLst/>
            <a:cxnLst>
              <a:cxn ang="0">
                <a:pos x="connsiteX0" y="connsiteY0"/>
              </a:cxn>
              <a:cxn ang="0">
                <a:pos x="connsiteX1" y="connsiteY1"/>
              </a:cxn>
              <a:cxn ang="0">
                <a:pos x="connsiteX2" y="connsiteY2"/>
              </a:cxn>
              <a:cxn ang="0">
                <a:pos x="connsiteX3" y="connsiteY3"/>
              </a:cxn>
            </a:cxnLst>
            <a:rect l="l" t="t" r="r" b="b"/>
            <a:pathLst>
              <a:path w="44765" h="24768">
                <a:moveTo>
                  <a:pt x="41" y="10362"/>
                </a:moveTo>
                <a:cubicBezTo>
                  <a:pt x="-1140" y="13906"/>
                  <a:pt x="22932" y="26630"/>
                  <a:pt x="35483" y="24538"/>
                </a:cubicBezTo>
                <a:cubicBezTo>
                  <a:pt x="42853" y="23310"/>
                  <a:pt x="47854" y="8556"/>
                  <a:pt x="42571" y="3273"/>
                </a:cubicBezTo>
                <a:cubicBezTo>
                  <a:pt x="33370" y="-5927"/>
                  <a:pt x="1222" y="6818"/>
                  <a:pt x="41" y="10362"/>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직사각형 155"/>
          <p:cNvSpPr/>
          <p:nvPr/>
        </p:nvSpPr>
        <p:spPr>
          <a:xfrm>
            <a:off x="248877" y="4521463"/>
            <a:ext cx="8354768" cy="1754326"/>
          </a:xfrm>
          <a:prstGeom prst="rect">
            <a:avLst/>
          </a:prstGeom>
        </p:spPr>
        <p:txBody>
          <a:bodyPr wrap="square">
            <a:spAutoFit/>
          </a:bodyPr>
          <a:lstStyle/>
          <a:p>
            <a:pPr>
              <a:lnSpc>
                <a:spcPct val="150000"/>
              </a:lnSpc>
              <a:buFont typeface="Wingdings" pitchFamily="2" charset="2"/>
              <a:buChar char="Ø"/>
            </a:pPr>
            <a:r>
              <a:rPr lang="en-US" altLang="ko-KR" b="1" dirty="0" smtClean="0">
                <a:latin typeface="Arial" pitchFamily="34" charset="0"/>
                <a:cs typeface="Arial" pitchFamily="34" charset="0"/>
              </a:rPr>
              <a:t> Methionine </a:t>
            </a:r>
            <a:r>
              <a:rPr lang="en-US" altLang="ko-KR" b="1" dirty="0">
                <a:latin typeface="Arial" pitchFamily="34" charset="0"/>
                <a:cs typeface="Arial" pitchFamily="34" charset="0"/>
              </a:rPr>
              <a:t>choline-deficient </a:t>
            </a:r>
            <a:r>
              <a:rPr lang="en-US" altLang="ko-KR" b="1" dirty="0" smtClean="0">
                <a:latin typeface="Arial" pitchFamily="34" charset="0"/>
                <a:cs typeface="Arial" pitchFamily="34" charset="0"/>
              </a:rPr>
              <a:t>supplemented with </a:t>
            </a:r>
            <a:r>
              <a:rPr lang="en-US" altLang="ko-KR" b="1" dirty="0" err="1" smtClean="0">
                <a:latin typeface="Arial" pitchFamily="34" charset="0"/>
                <a:cs typeface="Arial" pitchFamily="34" charset="0"/>
              </a:rPr>
              <a:t>ethionine</a:t>
            </a:r>
            <a:r>
              <a:rPr lang="en-US" altLang="ko-KR" b="1" dirty="0" smtClean="0">
                <a:latin typeface="Arial" pitchFamily="34" charset="0"/>
                <a:cs typeface="Arial" pitchFamily="34" charset="0"/>
              </a:rPr>
              <a:t> </a:t>
            </a:r>
            <a:r>
              <a:rPr lang="en-US" altLang="ko-KR" b="1" dirty="0">
                <a:latin typeface="Arial" pitchFamily="34" charset="0"/>
                <a:cs typeface="Arial" pitchFamily="34" charset="0"/>
              </a:rPr>
              <a:t>(MCDE</a:t>
            </a:r>
            <a:r>
              <a:rPr lang="en-US" altLang="ko-KR" b="1" dirty="0" smtClean="0">
                <a:latin typeface="Arial" pitchFamily="34" charset="0"/>
                <a:cs typeface="Arial" pitchFamily="34" charset="0"/>
              </a:rPr>
              <a:t>)</a:t>
            </a:r>
            <a:endParaRPr lang="en-US" altLang="ko-KR" dirty="0">
              <a:latin typeface="Arial" pitchFamily="34" charset="0"/>
              <a:cs typeface="Arial" pitchFamily="34" charset="0"/>
            </a:endParaRPr>
          </a:p>
          <a:p>
            <a:pPr marL="285750" indent="-285750">
              <a:lnSpc>
                <a:spcPct val="150000"/>
              </a:lnSpc>
              <a:buFont typeface="Wingdings" panose="05000000000000000000" pitchFamily="2" charset="2"/>
              <a:buChar char="§"/>
            </a:pPr>
            <a:r>
              <a:rPr lang="en-US" altLang="ko-KR" dirty="0" smtClean="0">
                <a:latin typeface="Arial" pitchFamily="34" charset="0"/>
                <a:cs typeface="Arial" pitchFamily="34" charset="0"/>
              </a:rPr>
              <a:t> MCD diets induce NAFLD (</a:t>
            </a:r>
            <a:r>
              <a:rPr lang="en-US" altLang="ko-KR" dirty="0" err="1" smtClean="0">
                <a:latin typeface="Arial" pitchFamily="34" charset="0"/>
                <a:cs typeface="Arial" pitchFamily="34" charset="0"/>
              </a:rPr>
              <a:t>Nonalcholic</a:t>
            </a:r>
            <a:r>
              <a:rPr lang="en-US" altLang="ko-KR" dirty="0" smtClean="0">
                <a:latin typeface="Arial" pitchFamily="34" charset="0"/>
                <a:cs typeface="Arial" pitchFamily="34" charset="0"/>
              </a:rPr>
              <a:t> Fatty Liver Disease)  in rodents</a:t>
            </a:r>
            <a:endParaRPr lang="en-US" altLang="ko-KR" dirty="0">
              <a:latin typeface="Arial" pitchFamily="34" charset="0"/>
              <a:cs typeface="Arial" pitchFamily="34" charset="0"/>
            </a:endParaRPr>
          </a:p>
          <a:p>
            <a:pPr marL="285750" indent="-285750">
              <a:lnSpc>
                <a:spcPct val="150000"/>
              </a:lnSpc>
              <a:buFont typeface="Wingdings" panose="05000000000000000000" pitchFamily="2" charset="2"/>
              <a:buChar char="§"/>
            </a:pPr>
            <a:r>
              <a:rPr lang="en-US" altLang="ko-KR" dirty="0" smtClean="0">
                <a:latin typeface="Arial" pitchFamily="34" charset="0"/>
                <a:cs typeface="Arial" pitchFamily="34" charset="0"/>
              </a:rPr>
              <a:t> </a:t>
            </a:r>
            <a:r>
              <a:rPr lang="en-US" altLang="ko-KR" dirty="0">
                <a:latin typeface="Arial" pitchFamily="34" charset="0"/>
                <a:cs typeface="Arial" pitchFamily="34" charset="0"/>
              </a:rPr>
              <a:t>T</a:t>
            </a:r>
            <a:r>
              <a:rPr lang="en-US" altLang="ko-KR" dirty="0" smtClean="0">
                <a:latin typeface="Arial" pitchFamily="34" charset="0"/>
                <a:cs typeface="Arial" pitchFamily="34" charset="0"/>
              </a:rPr>
              <a:t>he addition of </a:t>
            </a:r>
            <a:r>
              <a:rPr lang="en-US" altLang="ko-KR" dirty="0" err="1" smtClean="0">
                <a:latin typeface="Arial" pitchFamily="34" charset="0"/>
                <a:cs typeface="Arial" pitchFamily="34" charset="0"/>
              </a:rPr>
              <a:t>ethionine</a:t>
            </a:r>
            <a:r>
              <a:rPr lang="en-US" altLang="ko-KR" dirty="0" smtClean="0">
                <a:latin typeface="Arial" pitchFamily="34" charset="0"/>
                <a:cs typeface="Arial" pitchFamily="34" charset="0"/>
              </a:rPr>
              <a:t> exacerbates liver injury by inhibiting survival of mature hepatocytes</a:t>
            </a:r>
            <a:endParaRPr lang="ko-KR" altLang="en-US" dirty="0">
              <a:latin typeface="Arial" pitchFamily="34" charset="0"/>
              <a:cs typeface="Arial" pitchFamily="34" charset="0"/>
            </a:endParaRPr>
          </a:p>
        </p:txBody>
      </p:sp>
      <p:grpSp>
        <p:nvGrpSpPr>
          <p:cNvPr id="17" name="Group 16"/>
          <p:cNvGrpSpPr/>
          <p:nvPr/>
        </p:nvGrpSpPr>
        <p:grpSpPr>
          <a:xfrm>
            <a:off x="527636" y="1772816"/>
            <a:ext cx="7988670" cy="2152997"/>
            <a:chOff x="1092578" y="1852067"/>
            <a:chExt cx="6725309" cy="1504925"/>
          </a:xfrm>
        </p:grpSpPr>
        <p:sp>
          <p:nvSpPr>
            <p:cNvPr id="28" name="TextBox 27"/>
            <p:cNvSpPr txBox="1"/>
            <p:nvPr/>
          </p:nvSpPr>
          <p:spPr>
            <a:xfrm>
              <a:off x="2231962" y="2457515"/>
              <a:ext cx="2160240" cy="236646"/>
            </a:xfrm>
            <a:prstGeom prst="rect">
              <a:avLst/>
            </a:prstGeom>
            <a:noFill/>
          </p:spPr>
          <p:txBody>
            <a:bodyPr wrap="square" rtlCol="0">
              <a:spAutoFit/>
            </a:bodyPr>
            <a:lstStyle/>
            <a:p>
              <a:pPr algn="ctr"/>
              <a:r>
                <a:rPr lang="en-US" altLang="ko-KR" sz="1600" b="1" dirty="0" smtClean="0">
                  <a:solidFill>
                    <a:srgbClr val="7030A0"/>
                  </a:solidFill>
                  <a:latin typeface="Arial" pitchFamily="34" charset="0"/>
                  <a:cs typeface="Arial" pitchFamily="34" charset="0"/>
                </a:rPr>
                <a:t>MCDE Diet</a:t>
              </a:r>
            </a:p>
          </p:txBody>
        </p:sp>
        <p:sp>
          <p:nvSpPr>
            <p:cNvPr id="29" name="TextBox 28"/>
            <p:cNvSpPr txBox="1"/>
            <p:nvPr/>
          </p:nvSpPr>
          <p:spPr>
            <a:xfrm>
              <a:off x="6797040" y="2093306"/>
              <a:ext cx="1020847" cy="322700"/>
            </a:xfrm>
            <a:prstGeom prst="rect">
              <a:avLst/>
            </a:prstGeom>
            <a:noFill/>
          </p:spPr>
          <p:txBody>
            <a:bodyPr wrap="square" rtlCol="0">
              <a:spAutoFit/>
            </a:bodyPr>
            <a:lstStyle/>
            <a:p>
              <a:pPr algn="ctr">
                <a:lnSpc>
                  <a:spcPct val="150000"/>
                </a:lnSpc>
              </a:pPr>
              <a:r>
                <a:rPr lang="en-US" altLang="ko-KR" sz="1600" b="1" dirty="0" smtClean="0">
                  <a:solidFill>
                    <a:schemeClr val="dk1"/>
                  </a:solidFill>
                  <a:latin typeface="Arial" panose="020B0604020202020204" pitchFamily="34" charset="0"/>
                  <a:cs typeface="Arial" panose="020B0604020202020204" pitchFamily="34" charset="0"/>
                </a:rPr>
                <a:t>Sacrificed</a:t>
              </a:r>
            </a:p>
          </p:txBody>
        </p:sp>
        <p:sp>
          <p:nvSpPr>
            <p:cNvPr id="30" name="모서리가 둥근 직사각형 32"/>
            <p:cNvSpPr/>
            <p:nvPr/>
          </p:nvSpPr>
          <p:spPr>
            <a:xfrm>
              <a:off x="4814787" y="1852067"/>
              <a:ext cx="2349859"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b="1" dirty="0" smtClean="0">
                  <a:solidFill>
                    <a:srgbClr val="00B050"/>
                  </a:solidFill>
                  <a:latin typeface="Arial" panose="020B0604020202020204" pitchFamily="34" charset="0"/>
                  <a:cs typeface="Arial" panose="020B0604020202020204" pitchFamily="34" charset="0"/>
                </a:rPr>
                <a:t>TSG-6 or Vehicle injection</a:t>
              </a:r>
            </a:p>
          </p:txBody>
        </p:sp>
        <p:cxnSp>
          <p:nvCxnSpPr>
            <p:cNvPr id="31" name="Straight Connector 27"/>
            <p:cNvCxnSpPr/>
            <p:nvPr/>
          </p:nvCxnSpPr>
          <p:spPr>
            <a:xfrm>
              <a:off x="2065411" y="2890793"/>
              <a:ext cx="5171875" cy="126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4"/>
            <p:cNvCxnSpPr/>
            <p:nvPr/>
          </p:nvCxnSpPr>
          <p:spPr>
            <a:xfrm>
              <a:off x="5943104" y="2326958"/>
              <a:ext cx="0" cy="324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5"/>
            <p:cNvCxnSpPr/>
            <p:nvPr/>
          </p:nvCxnSpPr>
          <p:spPr>
            <a:xfrm>
              <a:off x="7239382" y="2457555"/>
              <a:ext cx="7429" cy="36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6"/>
            <p:cNvCxnSpPr/>
            <p:nvPr/>
          </p:nvCxnSpPr>
          <p:spPr>
            <a:xfrm>
              <a:off x="7237286" y="2823001"/>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7"/>
            <p:cNvCxnSpPr/>
            <p:nvPr/>
          </p:nvCxnSpPr>
          <p:spPr>
            <a:xfrm>
              <a:off x="2052710" y="2823001"/>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모서리가 둥근 직사각형 32"/>
            <p:cNvSpPr/>
            <p:nvPr/>
          </p:nvSpPr>
          <p:spPr>
            <a:xfrm>
              <a:off x="1092578" y="2665038"/>
              <a:ext cx="951750"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400" b="1" dirty="0" smtClean="0">
                  <a:latin typeface="Arial" panose="020B0604020202020204" pitchFamily="34" charset="0"/>
                  <a:cs typeface="Arial" panose="020B0604020202020204" pitchFamily="34" charset="0"/>
                </a:rPr>
                <a:t>10 weeks of age</a:t>
              </a:r>
              <a:endParaRPr lang="ko-KR" altLang="en-US" sz="1400" b="1" dirty="0">
                <a:latin typeface="Arial" panose="020B0604020202020204" pitchFamily="34" charset="0"/>
                <a:cs typeface="Arial" panose="020B0604020202020204" pitchFamily="34" charset="0"/>
              </a:endParaRPr>
            </a:p>
          </p:txBody>
        </p:sp>
        <p:sp>
          <p:nvSpPr>
            <p:cNvPr id="37" name="모서리가 둥근 직사각형 30"/>
            <p:cNvSpPr/>
            <p:nvPr/>
          </p:nvSpPr>
          <p:spPr>
            <a:xfrm>
              <a:off x="4288524" y="2970850"/>
              <a:ext cx="787532"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400" b="1" dirty="0">
                  <a:latin typeface="Arial" panose="020B0604020202020204" pitchFamily="34" charset="0"/>
                  <a:cs typeface="Arial" panose="020B0604020202020204" pitchFamily="34" charset="0"/>
                </a:rPr>
                <a:t>2</a:t>
              </a:r>
              <a:r>
                <a:rPr lang="en-US" altLang="ko-KR" sz="1400" b="1" dirty="0" smtClean="0">
                  <a:latin typeface="Arial" panose="020B0604020202020204" pitchFamily="34" charset="0"/>
                  <a:cs typeface="Arial" panose="020B0604020202020204" pitchFamily="34" charset="0"/>
                </a:rPr>
                <a:t> weeks</a:t>
              </a:r>
              <a:endParaRPr lang="ko-KR" altLang="en-US" sz="1400" b="1" baseline="-25000" dirty="0">
                <a:latin typeface="Arial" panose="020B0604020202020204" pitchFamily="34" charset="0"/>
                <a:cs typeface="Arial" panose="020B0604020202020204" pitchFamily="34" charset="0"/>
              </a:endParaRPr>
            </a:p>
          </p:txBody>
        </p:sp>
        <p:sp>
          <p:nvSpPr>
            <p:cNvPr id="38" name="모서리가 둥근 직사각형 30"/>
            <p:cNvSpPr/>
            <p:nvPr/>
          </p:nvSpPr>
          <p:spPr>
            <a:xfrm>
              <a:off x="6839445" y="2970850"/>
              <a:ext cx="776755"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400" b="1" dirty="0" smtClean="0">
                  <a:latin typeface="Arial" panose="020B0604020202020204" pitchFamily="34" charset="0"/>
                  <a:cs typeface="Arial" panose="020B0604020202020204" pitchFamily="34" charset="0"/>
                </a:rPr>
                <a:t>4 weeks</a:t>
              </a:r>
              <a:endParaRPr lang="ko-KR" altLang="en-US" sz="1400" b="1" baseline="-25000" dirty="0">
                <a:latin typeface="Arial" panose="020B0604020202020204" pitchFamily="34" charset="0"/>
                <a:cs typeface="Arial" panose="020B0604020202020204" pitchFamily="34" charset="0"/>
              </a:endParaRPr>
            </a:p>
          </p:txBody>
        </p:sp>
        <p:cxnSp>
          <p:nvCxnSpPr>
            <p:cNvPr id="39" name="Straight Connector 37"/>
            <p:cNvCxnSpPr/>
            <p:nvPr/>
          </p:nvCxnSpPr>
          <p:spPr>
            <a:xfrm>
              <a:off x="4644998" y="2827303"/>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꺾인 연결선 39"/>
            <p:cNvCxnSpPr/>
            <p:nvPr/>
          </p:nvCxnSpPr>
          <p:spPr>
            <a:xfrm flipV="1">
              <a:off x="2069149" y="2746763"/>
              <a:ext cx="5148000" cy="36000"/>
            </a:xfrm>
            <a:prstGeom prst="bentConnector3">
              <a:avLst>
                <a:gd name="adj1" fmla="val -303"/>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34"/>
            <p:cNvCxnSpPr/>
            <p:nvPr/>
          </p:nvCxnSpPr>
          <p:spPr>
            <a:xfrm>
              <a:off x="4708556" y="2498458"/>
              <a:ext cx="0" cy="144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34"/>
            <p:cNvCxnSpPr/>
            <p:nvPr/>
          </p:nvCxnSpPr>
          <p:spPr>
            <a:xfrm>
              <a:off x="5120072" y="2498458"/>
              <a:ext cx="0" cy="144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34"/>
            <p:cNvCxnSpPr/>
            <p:nvPr/>
          </p:nvCxnSpPr>
          <p:spPr>
            <a:xfrm>
              <a:off x="5531588" y="2498458"/>
              <a:ext cx="0" cy="144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34"/>
            <p:cNvCxnSpPr/>
            <p:nvPr/>
          </p:nvCxnSpPr>
          <p:spPr>
            <a:xfrm>
              <a:off x="6354620" y="2498458"/>
              <a:ext cx="0" cy="144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34"/>
            <p:cNvCxnSpPr/>
            <p:nvPr/>
          </p:nvCxnSpPr>
          <p:spPr>
            <a:xfrm>
              <a:off x="6766136" y="2498458"/>
              <a:ext cx="0" cy="144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34"/>
            <p:cNvCxnSpPr/>
            <p:nvPr/>
          </p:nvCxnSpPr>
          <p:spPr>
            <a:xfrm>
              <a:off x="7177654" y="2498458"/>
              <a:ext cx="0" cy="144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직선 연결선 46"/>
            <p:cNvCxnSpPr/>
            <p:nvPr/>
          </p:nvCxnSpPr>
          <p:spPr>
            <a:xfrm>
              <a:off x="4714414" y="2506845"/>
              <a:ext cx="246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제목 2"/>
          <p:cNvSpPr txBox="1">
            <a:spLocks/>
          </p:cNvSpPr>
          <p:nvPr/>
        </p:nvSpPr>
        <p:spPr bwMode="auto">
          <a:xfrm>
            <a:off x="248877" y="153889"/>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r>
              <a:rPr lang="en-US" sz="2800" b="1" dirty="0">
                <a:solidFill>
                  <a:schemeClr val="bg1"/>
                </a:solidFill>
                <a:latin typeface="Arial Black" panose="020B0A04020102020204" pitchFamily="34" charset="0"/>
              </a:rPr>
              <a:t>Design of mouse experimental </a:t>
            </a:r>
            <a:r>
              <a:rPr lang="en-US" sz="2800" b="1" dirty="0" smtClean="0">
                <a:solidFill>
                  <a:schemeClr val="bg1"/>
                </a:solidFill>
                <a:latin typeface="Arial Black" panose="020B0A04020102020204" pitchFamily="34" charset="0"/>
              </a:rPr>
              <a:t>model</a:t>
            </a:r>
            <a:endParaRPr lang="ko-KR" altLang="en-US" sz="2600" b="1" spc="150" dirty="0">
              <a:ln w="11430"/>
              <a:solidFill>
                <a:srgbClr val="F8F8F8"/>
              </a:solidFill>
              <a:effectLst>
                <a:outerShdw blurRad="25400" algn="tl" rotWithShape="0">
                  <a:srgbClr val="000000">
                    <a:alpha val="43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145604" y="1772816"/>
            <a:ext cx="1810111" cy="400110"/>
          </a:xfrm>
          <a:prstGeom prst="rect">
            <a:avLst/>
          </a:prstGeom>
          <a:noFill/>
        </p:spPr>
        <p:txBody>
          <a:bodyPr wrap="none" rtlCol="0">
            <a:spAutoFit/>
          </a:bodyPr>
          <a:lstStyle/>
          <a:p>
            <a:r>
              <a:rPr lang="en-US" altLang="ko-KR" sz="2000" b="1" u="sng" dirty="0" smtClean="0">
                <a:latin typeface="Arial" pitchFamily="34" charset="0"/>
                <a:cs typeface="Arial" pitchFamily="34" charset="0"/>
              </a:rPr>
              <a:t>H&amp;E Staining</a:t>
            </a:r>
            <a:endParaRPr lang="ko-KR" altLang="en-US" sz="2000" b="1" u="sng" dirty="0">
              <a:latin typeface="Arial" pitchFamily="34" charset="0"/>
              <a:cs typeface="Arial" pitchFamily="34" charset="0"/>
            </a:endParaRPr>
          </a:p>
        </p:txBody>
      </p:sp>
      <p:grpSp>
        <p:nvGrpSpPr>
          <p:cNvPr id="3" name="그룹 81"/>
          <p:cNvGrpSpPr/>
          <p:nvPr/>
        </p:nvGrpSpPr>
        <p:grpSpPr>
          <a:xfrm>
            <a:off x="145599" y="2348880"/>
            <a:ext cx="2479091" cy="1780054"/>
            <a:chOff x="5292079" y="2204864"/>
            <a:chExt cx="2045266" cy="1482332"/>
          </a:xfrm>
        </p:grpSpPr>
        <p:grpSp>
          <p:nvGrpSpPr>
            <p:cNvPr id="4" name="그룹 53"/>
            <p:cNvGrpSpPr/>
            <p:nvPr/>
          </p:nvGrpSpPr>
          <p:grpSpPr>
            <a:xfrm>
              <a:off x="5292079" y="2204864"/>
              <a:ext cx="1981341" cy="1482332"/>
              <a:chOff x="587633" y="1787690"/>
              <a:chExt cx="2479753" cy="1840959"/>
            </a:xfrm>
          </p:grpSpPr>
          <p:pic>
            <p:nvPicPr>
              <p:cNvPr id="55" name="그림 54" descr="IP_EF1-9+.jpg"/>
              <p:cNvPicPr>
                <a:picLocks noChangeAspect="1"/>
              </p:cNvPicPr>
              <p:nvPr/>
            </p:nvPicPr>
            <p:blipFill>
              <a:blip r:embed="rId3" cstate="print"/>
              <a:stretch>
                <a:fillRect/>
              </a:stretch>
            </p:blipFill>
            <p:spPr>
              <a:xfrm>
                <a:off x="603496" y="1794934"/>
                <a:ext cx="2463890" cy="1833715"/>
              </a:xfrm>
              <a:prstGeom prst="rect">
                <a:avLst/>
              </a:prstGeom>
              <a:noFill/>
              <a:ln>
                <a:noFill/>
              </a:ln>
            </p:spPr>
          </p:pic>
          <p:sp>
            <p:nvSpPr>
              <p:cNvPr id="56" name="TextBox 55"/>
              <p:cNvSpPr txBox="1"/>
              <p:nvPr/>
            </p:nvSpPr>
            <p:spPr>
              <a:xfrm>
                <a:off x="587633" y="1787690"/>
                <a:ext cx="831224" cy="270561"/>
              </a:xfrm>
              <a:prstGeom prst="rect">
                <a:avLst/>
              </a:prstGeom>
              <a:solidFill>
                <a:schemeClr val="bg1"/>
              </a:solidFill>
            </p:spPr>
            <p:txBody>
              <a:bodyPr wrap="none" rtlCol="0">
                <a:spAutoFit/>
              </a:bodyPr>
              <a:lstStyle/>
              <a:p>
                <a:r>
                  <a:rPr lang="en-US" altLang="ko-KR" sz="1100" b="1" dirty="0" smtClean="0">
                    <a:latin typeface="Arial" pitchFamily="34" charset="0"/>
                    <a:cs typeface="Arial" pitchFamily="34" charset="0"/>
                  </a:rPr>
                  <a:t>NORMAL</a:t>
                </a:r>
                <a:endParaRPr lang="ko-KR" altLang="en-US" sz="1100" b="1" dirty="0">
                  <a:latin typeface="Arial" pitchFamily="34" charset="0"/>
                  <a:cs typeface="Arial" pitchFamily="34" charset="0"/>
                </a:endParaRPr>
              </a:p>
            </p:txBody>
          </p:sp>
        </p:grpSp>
        <p:grpSp>
          <p:nvGrpSpPr>
            <p:cNvPr id="5" name="그룹 26"/>
            <p:cNvGrpSpPr/>
            <p:nvPr/>
          </p:nvGrpSpPr>
          <p:grpSpPr>
            <a:xfrm>
              <a:off x="6964166" y="3482391"/>
              <a:ext cx="373179" cy="140965"/>
              <a:chOff x="4237874" y="2950864"/>
              <a:chExt cx="468000" cy="342114"/>
            </a:xfrm>
          </p:grpSpPr>
          <p:sp>
            <p:nvSpPr>
              <p:cNvPr id="67" name="TextBox 66"/>
              <p:cNvSpPr txBox="1"/>
              <p:nvPr/>
            </p:nvSpPr>
            <p:spPr>
              <a:xfrm>
                <a:off x="4237874" y="2950864"/>
                <a:ext cx="468000" cy="342114"/>
              </a:xfrm>
              <a:prstGeom prst="rect">
                <a:avLst/>
              </a:prstGeom>
              <a:noFill/>
            </p:spPr>
            <p:txBody>
              <a:bodyPr wrap="square" rtlCol="0">
                <a:spAutoFit/>
              </a:bodyPr>
              <a:lstStyle/>
              <a:p>
                <a:pPr algn="ctr"/>
                <a:r>
                  <a:rPr lang="en-US" altLang="ko-KR" sz="500" dirty="0" smtClean="0">
                    <a:latin typeface="Arial" pitchFamily="34" charset="0"/>
                    <a:ea typeface="Arial Unicode MS" pitchFamily="50" charset="-127"/>
                    <a:cs typeface="Arial" pitchFamily="34" charset="0"/>
                  </a:rPr>
                  <a:t>20</a:t>
                </a:r>
                <a:r>
                  <a:rPr lang="el-GR" altLang="ko-KR" sz="500" dirty="0" smtClean="0">
                    <a:latin typeface="Arial" pitchFamily="34" charset="0"/>
                    <a:ea typeface="Arial Unicode MS" pitchFamily="50" charset="-127"/>
                    <a:cs typeface="Arial" pitchFamily="34" charset="0"/>
                  </a:rPr>
                  <a:t>μ</a:t>
                </a:r>
                <a:r>
                  <a:rPr lang="en-US" altLang="ko-KR" sz="500" dirty="0" smtClean="0">
                    <a:latin typeface="Arial" pitchFamily="34" charset="0"/>
                    <a:ea typeface="Arial Unicode MS" pitchFamily="50" charset="-127"/>
                    <a:cs typeface="Arial" pitchFamily="34" charset="0"/>
                  </a:rPr>
                  <a:t>m</a:t>
                </a:r>
                <a:endParaRPr lang="ko-KR" altLang="en-US" sz="500" dirty="0">
                  <a:latin typeface="Arial" pitchFamily="34" charset="0"/>
                  <a:ea typeface="Arial Unicode MS" pitchFamily="50" charset="-127"/>
                  <a:cs typeface="Arial" pitchFamily="34" charset="0"/>
                </a:endParaRPr>
              </a:p>
            </p:txBody>
          </p:sp>
          <p:cxnSp>
            <p:nvCxnSpPr>
              <p:cNvPr id="68" name="직선 연결선 67"/>
              <p:cNvCxnSpPr/>
              <p:nvPr/>
            </p:nvCxnSpPr>
            <p:spPr>
              <a:xfrm>
                <a:off x="4376640" y="2987814"/>
                <a:ext cx="1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직선 연결선 68"/>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6" name="그룹 82"/>
          <p:cNvGrpSpPr/>
          <p:nvPr/>
        </p:nvGrpSpPr>
        <p:grpSpPr>
          <a:xfrm>
            <a:off x="2615329" y="2348880"/>
            <a:ext cx="2460724" cy="1780054"/>
            <a:chOff x="7859765" y="2204864"/>
            <a:chExt cx="2030113" cy="1482332"/>
          </a:xfrm>
        </p:grpSpPr>
        <p:grpSp>
          <p:nvGrpSpPr>
            <p:cNvPr id="16" name="그룹 56"/>
            <p:cNvGrpSpPr/>
            <p:nvPr/>
          </p:nvGrpSpPr>
          <p:grpSpPr>
            <a:xfrm>
              <a:off x="7859765" y="2204864"/>
              <a:ext cx="1968819" cy="1482332"/>
              <a:chOff x="3373678" y="1787690"/>
              <a:chExt cx="2464082" cy="1840959"/>
            </a:xfrm>
          </p:grpSpPr>
          <p:pic>
            <p:nvPicPr>
              <p:cNvPr id="58" name="그림 57" descr="IP_TSG3-1+.jpg"/>
              <p:cNvPicPr>
                <a:picLocks noChangeAspect="1"/>
              </p:cNvPicPr>
              <p:nvPr/>
            </p:nvPicPr>
            <p:blipFill>
              <a:blip r:embed="rId4" cstate="print"/>
              <a:stretch>
                <a:fillRect/>
              </a:stretch>
            </p:blipFill>
            <p:spPr>
              <a:xfrm>
                <a:off x="3373869" y="1794934"/>
                <a:ext cx="2463891" cy="1833715"/>
              </a:xfrm>
              <a:prstGeom prst="rect">
                <a:avLst/>
              </a:prstGeom>
              <a:noFill/>
              <a:ln>
                <a:noFill/>
              </a:ln>
            </p:spPr>
          </p:pic>
          <p:sp>
            <p:nvSpPr>
              <p:cNvPr id="59" name="TextBox 58"/>
              <p:cNvSpPr txBox="1"/>
              <p:nvPr/>
            </p:nvSpPr>
            <p:spPr>
              <a:xfrm>
                <a:off x="3373678" y="1787690"/>
                <a:ext cx="621018" cy="270561"/>
              </a:xfrm>
              <a:prstGeom prst="rect">
                <a:avLst/>
              </a:prstGeom>
              <a:solidFill>
                <a:schemeClr val="bg1"/>
              </a:solidFill>
            </p:spPr>
            <p:txBody>
              <a:bodyPr wrap="none" rtlCol="0">
                <a:spAutoFit/>
              </a:bodyPr>
              <a:lstStyle/>
              <a:p>
                <a:r>
                  <a:rPr lang="en-US" altLang="ko-KR" sz="1100" b="1" dirty="0" smtClean="0">
                    <a:latin typeface="Arial" pitchFamily="34" charset="0"/>
                    <a:cs typeface="Arial" pitchFamily="34" charset="0"/>
                  </a:rPr>
                  <a:t>MCDE</a:t>
                </a:r>
                <a:endParaRPr lang="ko-KR" altLang="en-US" sz="1100" b="1" baseline="-25000" dirty="0">
                  <a:latin typeface="Arial" pitchFamily="34" charset="0"/>
                  <a:cs typeface="Arial" pitchFamily="34" charset="0"/>
                </a:endParaRPr>
              </a:p>
            </p:txBody>
          </p:sp>
        </p:grpSp>
        <p:grpSp>
          <p:nvGrpSpPr>
            <p:cNvPr id="17" name="그룹 26"/>
            <p:cNvGrpSpPr/>
            <p:nvPr/>
          </p:nvGrpSpPr>
          <p:grpSpPr>
            <a:xfrm>
              <a:off x="9516699" y="3482391"/>
              <a:ext cx="373179" cy="140965"/>
              <a:chOff x="4237875" y="2950864"/>
              <a:chExt cx="468000" cy="342114"/>
            </a:xfrm>
          </p:grpSpPr>
          <p:cxnSp>
            <p:nvCxnSpPr>
              <p:cNvPr id="71" name="직선 연결선 70"/>
              <p:cNvCxnSpPr/>
              <p:nvPr/>
            </p:nvCxnSpPr>
            <p:spPr>
              <a:xfrm>
                <a:off x="4376640" y="2987814"/>
                <a:ext cx="1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직선 연결선 71"/>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4237875" y="2950864"/>
                <a:ext cx="468000" cy="342114"/>
              </a:xfrm>
              <a:prstGeom prst="rect">
                <a:avLst/>
              </a:prstGeom>
              <a:noFill/>
            </p:spPr>
            <p:txBody>
              <a:bodyPr wrap="square" rtlCol="0">
                <a:spAutoFit/>
              </a:bodyPr>
              <a:lstStyle/>
              <a:p>
                <a:pPr algn="ctr"/>
                <a:r>
                  <a:rPr lang="en-US" altLang="ko-KR" sz="500" dirty="0" smtClean="0">
                    <a:latin typeface="Arial" pitchFamily="34" charset="0"/>
                    <a:ea typeface="Arial Unicode MS" pitchFamily="50" charset="-127"/>
                    <a:cs typeface="Arial" pitchFamily="34" charset="0"/>
                  </a:rPr>
                  <a:t>20</a:t>
                </a:r>
                <a:r>
                  <a:rPr lang="el-GR" altLang="ko-KR" sz="500" dirty="0" smtClean="0">
                    <a:latin typeface="Arial" pitchFamily="34" charset="0"/>
                    <a:ea typeface="Arial Unicode MS" pitchFamily="50" charset="-127"/>
                    <a:cs typeface="Arial" pitchFamily="34" charset="0"/>
                  </a:rPr>
                  <a:t>μ</a:t>
                </a:r>
                <a:r>
                  <a:rPr lang="en-US" altLang="ko-KR" sz="500" dirty="0" smtClean="0">
                    <a:latin typeface="Arial" pitchFamily="34" charset="0"/>
                    <a:ea typeface="Arial Unicode MS" pitchFamily="50" charset="-127"/>
                    <a:cs typeface="Arial" pitchFamily="34" charset="0"/>
                  </a:rPr>
                  <a:t>m</a:t>
                </a:r>
                <a:endParaRPr lang="ko-KR" altLang="en-US" sz="500" dirty="0">
                  <a:latin typeface="Arial" pitchFamily="34" charset="0"/>
                  <a:ea typeface="Arial Unicode MS" pitchFamily="50" charset="-127"/>
                  <a:cs typeface="Arial" pitchFamily="34" charset="0"/>
                </a:endParaRPr>
              </a:p>
            </p:txBody>
          </p:sp>
        </p:grpSp>
      </p:grpSp>
      <p:grpSp>
        <p:nvGrpSpPr>
          <p:cNvPr id="28" name="그룹 84"/>
          <p:cNvGrpSpPr/>
          <p:nvPr/>
        </p:nvGrpSpPr>
        <p:grpSpPr>
          <a:xfrm>
            <a:off x="2615335" y="4168580"/>
            <a:ext cx="2460721" cy="1778692"/>
            <a:chOff x="7859768" y="4124439"/>
            <a:chExt cx="2030110" cy="1481198"/>
          </a:xfrm>
        </p:grpSpPr>
        <p:grpSp>
          <p:nvGrpSpPr>
            <p:cNvPr id="29" name="그룹 62"/>
            <p:cNvGrpSpPr/>
            <p:nvPr/>
          </p:nvGrpSpPr>
          <p:grpSpPr>
            <a:xfrm>
              <a:off x="7859768" y="4124439"/>
              <a:ext cx="1958174" cy="1481198"/>
              <a:chOff x="3375872" y="5436101"/>
              <a:chExt cx="2450757" cy="1839554"/>
            </a:xfrm>
          </p:grpSpPr>
          <p:pic>
            <p:nvPicPr>
              <p:cNvPr id="64" name="그림 63" descr="IP_TSG3-1+.jpg"/>
              <p:cNvPicPr>
                <a:picLocks noChangeAspect="1"/>
              </p:cNvPicPr>
              <p:nvPr/>
            </p:nvPicPr>
            <p:blipFill>
              <a:blip r:embed="rId5" cstate="print"/>
              <a:stretch>
                <a:fillRect/>
              </a:stretch>
            </p:blipFill>
            <p:spPr>
              <a:xfrm>
                <a:off x="3387500" y="5443333"/>
                <a:ext cx="2439129" cy="1832322"/>
              </a:xfrm>
              <a:prstGeom prst="rect">
                <a:avLst/>
              </a:prstGeom>
              <a:noFill/>
              <a:ln>
                <a:noFill/>
              </a:ln>
            </p:spPr>
          </p:pic>
          <p:sp>
            <p:nvSpPr>
              <p:cNvPr id="65" name="TextBox 64"/>
              <p:cNvSpPr txBox="1"/>
              <p:nvPr/>
            </p:nvSpPr>
            <p:spPr>
              <a:xfrm>
                <a:off x="3375872" y="5436101"/>
                <a:ext cx="1134117" cy="270562"/>
              </a:xfrm>
              <a:prstGeom prst="rect">
                <a:avLst/>
              </a:prstGeom>
              <a:solidFill>
                <a:schemeClr val="bg1"/>
              </a:solidFill>
            </p:spPr>
            <p:txBody>
              <a:bodyPr wrap="none" rtlCol="0">
                <a:spAutoFit/>
              </a:bodyPr>
              <a:lstStyle/>
              <a:p>
                <a:r>
                  <a:rPr lang="en-US" altLang="ko-KR" sz="1100" b="1" dirty="0" smtClean="0">
                    <a:latin typeface="Arial" pitchFamily="34" charset="0"/>
                    <a:cs typeface="Arial" pitchFamily="34" charset="0"/>
                  </a:rPr>
                  <a:t>MCDE+TSG-6</a:t>
                </a:r>
                <a:endParaRPr lang="ko-KR" altLang="en-US" sz="1100" b="1" dirty="0">
                  <a:latin typeface="Arial" pitchFamily="34" charset="0"/>
                  <a:cs typeface="Arial" pitchFamily="34" charset="0"/>
                </a:endParaRPr>
              </a:p>
            </p:txBody>
          </p:sp>
        </p:grpSp>
        <p:grpSp>
          <p:nvGrpSpPr>
            <p:cNvPr id="30" name="그룹 26"/>
            <p:cNvGrpSpPr/>
            <p:nvPr/>
          </p:nvGrpSpPr>
          <p:grpSpPr>
            <a:xfrm>
              <a:off x="9516699" y="5410704"/>
              <a:ext cx="373179" cy="140965"/>
              <a:chOff x="4237875" y="2950864"/>
              <a:chExt cx="468000" cy="342114"/>
            </a:xfrm>
          </p:grpSpPr>
          <p:cxnSp>
            <p:nvCxnSpPr>
              <p:cNvPr id="75" name="직선 연결선 74"/>
              <p:cNvCxnSpPr/>
              <p:nvPr/>
            </p:nvCxnSpPr>
            <p:spPr>
              <a:xfrm>
                <a:off x="4376640" y="2987814"/>
                <a:ext cx="1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직선 연결선 75"/>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237875" y="2950864"/>
                <a:ext cx="468000" cy="342114"/>
              </a:xfrm>
              <a:prstGeom prst="rect">
                <a:avLst/>
              </a:prstGeom>
              <a:noFill/>
            </p:spPr>
            <p:txBody>
              <a:bodyPr wrap="square" rtlCol="0">
                <a:spAutoFit/>
              </a:bodyPr>
              <a:lstStyle/>
              <a:p>
                <a:pPr algn="ctr"/>
                <a:r>
                  <a:rPr lang="en-US" altLang="ko-KR" sz="500" dirty="0" smtClean="0">
                    <a:latin typeface="Arial" pitchFamily="34" charset="0"/>
                    <a:ea typeface="Arial Unicode MS" pitchFamily="50" charset="-127"/>
                    <a:cs typeface="Arial" pitchFamily="34" charset="0"/>
                  </a:rPr>
                  <a:t>20</a:t>
                </a:r>
                <a:r>
                  <a:rPr lang="el-GR" altLang="ko-KR" sz="500" dirty="0" smtClean="0">
                    <a:latin typeface="Arial" pitchFamily="34" charset="0"/>
                    <a:ea typeface="Arial Unicode MS" pitchFamily="50" charset="-127"/>
                    <a:cs typeface="Arial" pitchFamily="34" charset="0"/>
                  </a:rPr>
                  <a:t>μ</a:t>
                </a:r>
                <a:r>
                  <a:rPr lang="en-US" altLang="ko-KR" sz="500" dirty="0" smtClean="0">
                    <a:latin typeface="Arial" pitchFamily="34" charset="0"/>
                    <a:ea typeface="Arial Unicode MS" pitchFamily="50" charset="-127"/>
                    <a:cs typeface="Arial" pitchFamily="34" charset="0"/>
                  </a:rPr>
                  <a:t>m</a:t>
                </a:r>
                <a:endParaRPr lang="ko-KR" altLang="en-US" sz="500" dirty="0">
                  <a:latin typeface="Arial" pitchFamily="34" charset="0"/>
                  <a:ea typeface="Arial Unicode MS" pitchFamily="50" charset="-127"/>
                  <a:cs typeface="Arial" pitchFamily="34" charset="0"/>
                </a:endParaRPr>
              </a:p>
            </p:txBody>
          </p:sp>
        </p:grpSp>
      </p:grpSp>
      <p:grpSp>
        <p:nvGrpSpPr>
          <p:cNvPr id="31" name="그룹 83"/>
          <p:cNvGrpSpPr/>
          <p:nvPr/>
        </p:nvGrpSpPr>
        <p:grpSpPr>
          <a:xfrm>
            <a:off x="127740" y="4158605"/>
            <a:ext cx="2481464" cy="1790675"/>
            <a:chOff x="5274219" y="4114464"/>
            <a:chExt cx="2047224" cy="1491177"/>
          </a:xfrm>
        </p:grpSpPr>
        <p:grpSp>
          <p:nvGrpSpPr>
            <p:cNvPr id="32" name="그룹 59"/>
            <p:cNvGrpSpPr/>
            <p:nvPr/>
          </p:nvGrpSpPr>
          <p:grpSpPr>
            <a:xfrm>
              <a:off x="5274219" y="4114464"/>
              <a:ext cx="1989099" cy="1491177"/>
              <a:chOff x="584269" y="5423709"/>
              <a:chExt cx="2489465" cy="1851946"/>
            </a:xfrm>
          </p:grpSpPr>
          <p:pic>
            <p:nvPicPr>
              <p:cNvPr id="61" name="그림 60" descr="IP_EF1-9+.jpg"/>
              <p:cNvPicPr>
                <a:picLocks noChangeAspect="1"/>
              </p:cNvPicPr>
              <p:nvPr/>
            </p:nvPicPr>
            <p:blipFill>
              <a:blip r:embed="rId6" cstate="print"/>
              <a:stretch>
                <a:fillRect/>
              </a:stretch>
            </p:blipFill>
            <p:spPr>
              <a:xfrm>
                <a:off x="611719" y="5443336"/>
                <a:ext cx="2462015" cy="1832319"/>
              </a:xfrm>
              <a:prstGeom prst="rect">
                <a:avLst/>
              </a:prstGeom>
              <a:noFill/>
              <a:ln>
                <a:noFill/>
              </a:ln>
            </p:spPr>
          </p:pic>
          <p:sp>
            <p:nvSpPr>
              <p:cNvPr id="62" name="TextBox 61"/>
              <p:cNvSpPr txBox="1"/>
              <p:nvPr/>
            </p:nvSpPr>
            <p:spPr>
              <a:xfrm>
                <a:off x="584269" y="5423709"/>
                <a:ext cx="1243075" cy="270561"/>
              </a:xfrm>
              <a:prstGeom prst="rect">
                <a:avLst/>
              </a:prstGeom>
              <a:solidFill>
                <a:schemeClr val="bg1"/>
              </a:solidFill>
            </p:spPr>
            <p:txBody>
              <a:bodyPr wrap="square" rtlCol="0">
                <a:spAutoFit/>
              </a:bodyPr>
              <a:lstStyle/>
              <a:p>
                <a:r>
                  <a:rPr lang="en-US" altLang="ko-KR" sz="1100" b="1" dirty="0" err="1" smtClean="0">
                    <a:latin typeface="Arial" pitchFamily="34" charset="0"/>
                    <a:cs typeface="Arial" pitchFamily="34" charset="0"/>
                  </a:rPr>
                  <a:t>MCDE+Vehicle</a:t>
                </a:r>
                <a:endParaRPr lang="ko-KR" altLang="en-US" sz="1100" b="1" dirty="0">
                  <a:latin typeface="Arial" pitchFamily="34" charset="0"/>
                  <a:cs typeface="Arial" pitchFamily="34" charset="0"/>
                </a:endParaRPr>
              </a:p>
            </p:txBody>
          </p:sp>
        </p:grpSp>
        <p:grpSp>
          <p:nvGrpSpPr>
            <p:cNvPr id="33" name="그룹 26"/>
            <p:cNvGrpSpPr/>
            <p:nvPr/>
          </p:nvGrpSpPr>
          <p:grpSpPr>
            <a:xfrm>
              <a:off x="6948264" y="5410704"/>
              <a:ext cx="373179" cy="140965"/>
              <a:chOff x="4237875" y="2950864"/>
              <a:chExt cx="468000" cy="342114"/>
            </a:xfrm>
          </p:grpSpPr>
          <p:cxnSp>
            <p:nvCxnSpPr>
              <p:cNvPr id="79" name="직선 연결선 78"/>
              <p:cNvCxnSpPr/>
              <p:nvPr/>
            </p:nvCxnSpPr>
            <p:spPr>
              <a:xfrm>
                <a:off x="4376640" y="2987814"/>
                <a:ext cx="1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직선 연결선 79"/>
              <p:cNvCxnSpPr/>
              <p:nvPr/>
            </p:nvCxnSpPr>
            <p:spPr>
              <a:xfrm>
                <a:off x="4365104" y="298782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4237875" y="2950864"/>
                <a:ext cx="468000" cy="342114"/>
              </a:xfrm>
              <a:prstGeom prst="rect">
                <a:avLst/>
              </a:prstGeom>
              <a:noFill/>
            </p:spPr>
            <p:txBody>
              <a:bodyPr wrap="square" rtlCol="0">
                <a:spAutoFit/>
              </a:bodyPr>
              <a:lstStyle/>
              <a:p>
                <a:pPr algn="ctr"/>
                <a:r>
                  <a:rPr lang="en-US" altLang="ko-KR" sz="500" dirty="0" smtClean="0">
                    <a:latin typeface="Arial" pitchFamily="34" charset="0"/>
                    <a:ea typeface="Arial Unicode MS" pitchFamily="50" charset="-127"/>
                    <a:cs typeface="Arial" pitchFamily="34" charset="0"/>
                  </a:rPr>
                  <a:t>20</a:t>
                </a:r>
                <a:r>
                  <a:rPr lang="el-GR" altLang="ko-KR" sz="500" dirty="0" smtClean="0">
                    <a:latin typeface="Arial" pitchFamily="34" charset="0"/>
                    <a:ea typeface="Arial Unicode MS" pitchFamily="50" charset="-127"/>
                    <a:cs typeface="Arial" pitchFamily="34" charset="0"/>
                  </a:rPr>
                  <a:t>μ</a:t>
                </a:r>
                <a:r>
                  <a:rPr lang="en-US" altLang="ko-KR" sz="500" dirty="0" smtClean="0">
                    <a:latin typeface="Arial" pitchFamily="34" charset="0"/>
                    <a:ea typeface="Arial Unicode MS" pitchFamily="50" charset="-127"/>
                    <a:cs typeface="Arial" pitchFamily="34" charset="0"/>
                  </a:rPr>
                  <a:t>m</a:t>
                </a:r>
                <a:endParaRPr lang="ko-KR" altLang="en-US" sz="500" dirty="0">
                  <a:latin typeface="Arial" pitchFamily="34" charset="0"/>
                  <a:ea typeface="Arial Unicode MS" pitchFamily="50" charset="-127"/>
                  <a:cs typeface="Arial" pitchFamily="34" charset="0"/>
                </a:endParaRPr>
              </a:p>
            </p:txBody>
          </p:sp>
        </p:grpSp>
      </p:grpSp>
      <p:sp>
        <p:nvSpPr>
          <p:cNvPr id="123" name="TextBox 122"/>
          <p:cNvSpPr txBox="1"/>
          <p:nvPr/>
        </p:nvSpPr>
        <p:spPr>
          <a:xfrm>
            <a:off x="5508104" y="1772816"/>
            <a:ext cx="2600584" cy="400110"/>
          </a:xfrm>
          <a:prstGeom prst="rect">
            <a:avLst/>
          </a:prstGeom>
          <a:noFill/>
        </p:spPr>
        <p:txBody>
          <a:bodyPr wrap="none" rtlCol="0">
            <a:spAutoFit/>
          </a:bodyPr>
          <a:lstStyle/>
          <a:p>
            <a:r>
              <a:rPr lang="en-US" altLang="ko-KR" sz="2000" b="1" u="sng" dirty="0" smtClean="0">
                <a:latin typeface="Arial" pitchFamily="34" charset="0"/>
                <a:cs typeface="Arial" pitchFamily="34" charset="0"/>
              </a:rPr>
              <a:t>Liver </a:t>
            </a:r>
            <a:r>
              <a:rPr lang="en-US" altLang="ko-KR" sz="2000" b="1" u="sng" dirty="0">
                <a:latin typeface="Arial" pitchFamily="34" charset="0"/>
                <a:cs typeface="Arial" pitchFamily="34" charset="0"/>
              </a:rPr>
              <a:t>F</a:t>
            </a:r>
            <a:r>
              <a:rPr lang="en-US" altLang="ko-KR" sz="2000" b="1" u="sng" dirty="0" smtClean="0">
                <a:latin typeface="Arial" pitchFamily="34" charset="0"/>
                <a:cs typeface="Arial" pitchFamily="34" charset="0"/>
              </a:rPr>
              <a:t>unction Test </a:t>
            </a:r>
            <a:endParaRPr lang="ko-KR" altLang="en-US" sz="2000" b="1" u="sng" dirty="0">
              <a:latin typeface="Arial" pitchFamily="34" charset="0"/>
              <a:cs typeface="Arial" pitchFamily="34" charset="0"/>
            </a:endParaRPr>
          </a:p>
        </p:txBody>
      </p:sp>
      <p:sp>
        <p:nvSpPr>
          <p:cNvPr id="63" name="TextBox 62"/>
          <p:cNvSpPr txBox="1"/>
          <p:nvPr/>
        </p:nvSpPr>
        <p:spPr>
          <a:xfrm>
            <a:off x="8257108" y="6597352"/>
            <a:ext cx="915635" cy="230832"/>
          </a:xfrm>
          <a:prstGeom prst="rect">
            <a:avLst/>
          </a:prstGeom>
          <a:noFill/>
        </p:spPr>
        <p:txBody>
          <a:bodyPr wrap="none" rtlCol="0">
            <a:spAutoFit/>
          </a:bodyPr>
          <a:lstStyle/>
          <a:p>
            <a:r>
              <a:rPr lang="en-US" altLang="ko-KR" sz="900" b="1" dirty="0" smtClean="0">
                <a:latin typeface="Arial" pitchFamily="34" charset="0"/>
                <a:cs typeface="Arial" pitchFamily="34" charset="0"/>
              </a:rPr>
              <a:t>Unpublished </a:t>
            </a:r>
            <a:endParaRPr lang="ko-KR" altLang="en-US" sz="900" b="1" dirty="0">
              <a:latin typeface="Arial" pitchFamily="34" charset="0"/>
              <a:cs typeface="Arial" pitchFamily="34" charset="0"/>
            </a:endParaRPr>
          </a:p>
        </p:txBody>
      </p:sp>
      <p:grpSp>
        <p:nvGrpSpPr>
          <p:cNvPr id="108" name="그룹 107"/>
          <p:cNvGrpSpPr/>
          <p:nvPr/>
        </p:nvGrpSpPr>
        <p:grpSpPr>
          <a:xfrm>
            <a:off x="5361609" y="2420888"/>
            <a:ext cx="1704952" cy="2753739"/>
            <a:chOff x="5292080" y="2560286"/>
            <a:chExt cx="1704952" cy="2753739"/>
          </a:xfrm>
        </p:grpSpPr>
        <p:graphicFrame>
          <p:nvGraphicFramePr>
            <p:cNvPr id="124" name="차트 123"/>
            <p:cNvGraphicFramePr/>
            <p:nvPr>
              <p:extLst>
                <p:ext uri="{D42A27DB-BD31-4B8C-83A1-F6EECF244321}">
                  <p14:modId xmlns:p14="http://schemas.microsoft.com/office/powerpoint/2010/main" val="1394870725"/>
                </p:ext>
              </p:extLst>
            </p:nvPr>
          </p:nvGraphicFramePr>
          <p:xfrm>
            <a:off x="5557032" y="3185028"/>
            <a:ext cx="1440000" cy="1440000"/>
          </p:xfrm>
          <a:graphic>
            <a:graphicData uri="http://schemas.openxmlformats.org/drawingml/2006/chart">
              <c:chart xmlns:c="http://schemas.openxmlformats.org/drawingml/2006/chart" xmlns:r="http://schemas.openxmlformats.org/officeDocument/2006/relationships" r:id="rId7"/>
            </a:graphicData>
          </a:graphic>
        </p:graphicFrame>
        <p:cxnSp>
          <p:nvCxnSpPr>
            <p:cNvPr id="115" name="직선 연결선 114"/>
            <p:cNvCxnSpPr/>
            <p:nvPr/>
          </p:nvCxnSpPr>
          <p:spPr>
            <a:xfrm>
              <a:off x="6328767" y="3328482"/>
              <a:ext cx="61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직선 연결선 116"/>
            <p:cNvCxnSpPr/>
            <p:nvPr/>
          </p:nvCxnSpPr>
          <p:spPr>
            <a:xfrm>
              <a:off x="6550124" y="3452307"/>
              <a:ext cx="39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6529065" y="3154269"/>
              <a:ext cx="242374" cy="246221"/>
            </a:xfrm>
            <a:prstGeom prst="rect">
              <a:avLst/>
            </a:prstGeom>
            <a:noFill/>
          </p:spPr>
          <p:txBody>
            <a:bodyPr wrap="none" rtlCol="0">
              <a:spAutoFit/>
            </a:bodyPr>
            <a:lstStyle/>
            <a:p>
              <a:r>
                <a:rPr lang="en-US" altLang="ko-KR" sz="1000" b="1" dirty="0" smtClean="0">
                  <a:latin typeface="Arial" pitchFamily="34" charset="0"/>
                  <a:cs typeface="Arial" pitchFamily="34" charset="0"/>
                </a:rPr>
                <a:t>*</a:t>
              </a:r>
              <a:endParaRPr lang="ko-KR" altLang="en-US" sz="1000" b="1" dirty="0">
                <a:latin typeface="Arial" pitchFamily="34" charset="0"/>
                <a:cs typeface="Arial" pitchFamily="34" charset="0"/>
              </a:endParaRPr>
            </a:p>
          </p:txBody>
        </p:sp>
        <p:sp>
          <p:nvSpPr>
            <p:cNvPr id="120" name="TextBox 119"/>
            <p:cNvSpPr txBox="1"/>
            <p:nvPr/>
          </p:nvSpPr>
          <p:spPr>
            <a:xfrm>
              <a:off x="6673048" y="3299907"/>
              <a:ext cx="242374" cy="246221"/>
            </a:xfrm>
            <a:prstGeom prst="rect">
              <a:avLst/>
            </a:prstGeom>
            <a:noFill/>
          </p:spPr>
          <p:txBody>
            <a:bodyPr wrap="none" rtlCol="0">
              <a:spAutoFit/>
            </a:bodyPr>
            <a:lstStyle/>
            <a:p>
              <a:r>
                <a:rPr lang="en-US" altLang="ko-KR" sz="1000" b="1" dirty="0" smtClean="0">
                  <a:latin typeface="Arial" pitchFamily="34" charset="0"/>
                  <a:cs typeface="Arial" pitchFamily="34" charset="0"/>
                </a:rPr>
                <a:t>*</a:t>
              </a:r>
              <a:endParaRPr lang="ko-KR" altLang="en-US" sz="1000" b="1" dirty="0">
                <a:latin typeface="Arial" pitchFamily="34" charset="0"/>
                <a:cs typeface="Arial" pitchFamily="34" charset="0"/>
              </a:endParaRPr>
            </a:p>
          </p:txBody>
        </p:sp>
        <p:sp>
          <p:nvSpPr>
            <p:cNvPr id="126" name="TextBox 125"/>
            <p:cNvSpPr txBox="1"/>
            <p:nvPr/>
          </p:nvSpPr>
          <p:spPr>
            <a:xfrm rot="16200000">
              <a:off x="4146048" y="3706318"/>
              <a:ext cx="2538286" cy="246221"/>
            </a:xfrm>
            <a:prstGeom prst="rect">
              <a:avLst/>
            </a:prstGeom>
            <a:noFill/>
          </p:spPr>
          <p:txBody>
            <a:bodyPr wrap="square" rtlCol="0">
              <a:spAutoFit/>
            </a:bodyPr>
            <a:lstStyle/>
            <a:p>
              <a:pPr algn="ctr"/>
              <a:r>
                <a:rPr lang="en-US" altLang="ko-KR" sz="1000" b="1" dirty="0" smtClean="0">
                  <a:latin typeface="Arial" pitchFamily="34" charset="0"/>
                  <a:cs typeface="Arial" pitchFamily="34" charset="0"/>
                </a:rPr>
                <a:t>ALT (IU/L)</a:t>
              </a:r>
            </a:p>
          </p:txBody>
        </p:sp>
        <p:sp>
          <p:nvSpPr>
            <p:cNvPr id="66" name="TextBox 65"/>
            <p:cNvSpPr txBox="1"/>
            <p:nvPr/>
          </p:nvSpPr>
          <p:spPr>
            <a:xfrm>
              <a:off x="5330180" y="4601522"/>
              <a:ext cx="601447" cy="261610"/>
            </a:xfrm>
            <a:prstGeom prst="rect">
              <a:avLst/>
            </a:prstGeom>
            <a:noFill/>
          </p:spPr>
          <p:txBody>
            <a:bodyPr wrap="none" rtlCol="0">
              <a:spAutoFit/>
            </a:bodyPr>
            <a:lstStyle/>
            <a:p>
              <a:pPr algn="ctr"/>
              <a:r>
                <a:rPr lang="en-US" altLang="ko-KR" sz="1100" dirty="0" smtClean="0">
                  <a:latin typeface="Arial" pitchFamily="34" charset="0"/>
                  <a:cs typeface="Arial" pitchFamily="34" charset="0"/>
                </a:rPr>
                <a:t>MCDE</a:t>
              </a:r>
              <a:endParaRPr lang="ko-KR" altLang="en-US" sz="1100" dirty="0">
                <a:latin typeface="Arial" pitchFamily="34" charset="0"/>
                <a:cs typeface="Arial" pitchFamily="34" charset="0"/>
              </a:endParaRPr>
            </a:p>
          </p:txBody>
        </p:sp>
        <p:sp>
          <p:nvSpPr>
            <p:cNvPr id="70" name="TextBox 69"/>
            <p:cNvSpPr txBox="1"/>
            <p:nvPr/>
          </p:nvSpPr>
          <p:spPr>
            <a:xfrm>
              <a:off x="5306134" y="4815467"/>
              <a:ext cx="649538" cy="261610"/>
            </a:xfrm>
            <a:prstGeom prst="rect">
              <a:avLst/>
            </a:prstGeom>
            <a:noFill/>
          </p:spPr>
          <p:txBody>
            <a:bodyPr wrap="none" rtlCol="0">
              <a:spAutoFit/>
            </a:bodyPr>
            <a:lstStyle/>
            <a:p>
              <a:pPr algn="ctr"/>
              <a:r>
                <a:rPr lang="en-US" altLang="ko-KR" sz="1100" dirty="0" smtClean="0">
                  <a:latin typeface="Arial" pitchFamily="34" charset="0"/>
                  <a:cs typeface="Arial" pitchFamily="34" charset="0"/>
                </a:rPr>
                <a:t>Vehicle</a:t>
              </a:r>
              <a:endParaRPr lang="ko-KR" altLang="en-US" sz="1100" dirty="0">
                <a:latin typeface="Arial" pitchFamily="34" charset="0"/>
                <a:cs typeface="Arial" pitchFamily="34" charset="0"/>
              </a:endParaRPr>
            </a:p>
          </p:txBody>
        </p:sp>
        <p:sp>
          <p:nvSpPr>
            <p:cNvPr id="74" name="TextBox 73"/>
            <p:cNvSpPr txBox="1"/>
            <p:nvPr/>
          </p:nvSpPr>
          <p:spPr>
            <a:xfrm>
              <a:off x="5330981" y="5044720"/>
              <a:ext cx="599844" cy="261610"/>
            </a:xfrm>
            <a:prstGeom prst="rect">
              <a:avLst/>
            </a:prstGeom>
            <a:noFill/>
          </p:spPr>
          <p:txBody>
            <a:bodyPr wrap="none" rtlCol="0">
              <a:spAutoFit/>
            </a:bodyPr>
            <a:lstStyle/>
            <a:p>
              <a:pPr algn="ctr"/>
              <a:r>
                <a:rPr lang="en-US" altLang="ko-KR" sz="1100" dirty="0" smtClean="0">
                  <a:latin typeface="Arial" pitchFamily="34" charset="0"/>
                  <a:cs typeface="Arial" pitchFamily="34" charset="0"/>
                </a:rPr>
                <a:t>TSG-6</a:t>
              </a:r>
              <a:endParaRPr lang="ko-KR" altLang="en-US" sz="1100" dirty="0">
                <a:latin typeface="Arial" pitchFamily="34" charset="0"/>
                <a:cs typeface="Arial" pitchFamily="34" charset="0"/>
              </a:endParaRPr>
            </a:p>
          </p:txBody>
        </p:sp>
        <p:sp>
          <p:nvSpPr>
            <p:cNvPr id="78" name="TextBox 77"/>
            <p:cNvSpPr txBox="1"/>
            <p:nvPr/>
          </p:nvSpPr>
          <p:spPr>
            <a:xfrm>
              <a:off x="6156625" y="4593828"/>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82" name="TextBox 81"/>
            <p:cNvSpPr txBox="1"/>
            <p:nvPr/>
          </p:nvSpPr>
          <p:spPr>
            <a:xfrm>
              <a:off x="5880844" y="4593828"/>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83" name="TextBox 82"/>
            <p:cNvSpPr txBox="1"/>
            <p:nvPr/>
          </p:nvSpPr>
          <p:spPr>
            <a:xfrm>
              <a:off x="6175861" y="4807773"/>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84" name="TextBox 83"/>
            <p:cNvSpPr txBox="1"/>
            <p:nvPr/>
          </p:nvSpPr>
          <p:spPr>
            <a:xfrm>
              <a:off x="5880844" y="4807773"/>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85" name="TextBox 84"/>
            <p:cNvSpPr txBox="1"/>
            <p:nvPr/>
          </p:nvSpPr>
          <p:spPr>
            <a:xfrm>
              <a:off x="5880844" y="5037026"/>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86" name="TextBox 85"/>
            <p:cNvSpPr txBox="1"/>
            <p:nvPr/>
          </p:nvSpPr>
          <p:spPr>
            <a:xfrm>
              <a:off x="6447202" y="4593828"/>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87" name="TextBox 86"/>
            <p:cNvSpPr txBox="1"/>
            <p:nvPr/>
          </p:nvSpPr>
          <p:spPr>
            <a:xfrm>
              <a:off x="6716184" y="4593828"/>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88" name="TextBox 87"/>
            <p:cNvSpPr txBox="1"/>
            <p:nvPr/>
          </p:nvSpPr>
          <p:spPr>
            <a:xfrm>
              <a:off x="6716184" y="4807773"/>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89" name="TextBox 88"/>
            <p:cNvSpPr txBox="1"/>
            <p:nvPr/>
          </p:nvSpPr>
          <p:spPr>
            <a:xfrm>
              <a:off x="6716184" y="5037026"/>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90" name="TextBox 89"/>
            <p:cNvSpPr txBox="1"/>
            <p:nvPr/>
          </p:nvSpPr>
          <p:spPr>
            <a:xfrm>
              <a:off x="6447202" y="4807773"/>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91" name="TextBox 90"/>
            <p:cNvSpPr txBox="1"/>
            <p:nvPr/>
          </p:nvSpPr>
          <p:spPr>
            <a:xfrm>
              <a:off x="6175861" y="5037026"/>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92" name="TextBox 91"/>
            <p:cNvSpPr txBox="1"/>
            <p:nvPr/>
          </p:nvSpPr>
          <p:spPr>
            <a:xfrm>
              <a:off x="6466438" y="5037026"/>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grpSp>
      <p:grpSp>
        <p:nvGrpSpPr>
          <p:cNvPr id="109" name="그룹 108"/>
          <p:cNvGrpSpPr/>
          <p:nvPr/>
        </p:nvGrpSpPr>
        <p:grpSpPr>
          <a:xfrm>
            <a:off x="7134251" y="2438895"/>
            <a:ext cx="1758229" cy="2723032"/>
            <a:chOff x="7001222" y="2578293"/>
            <a:chExt cx="1758229" cy="2723032"/>
          </a:xfrm>
        </p:grpSpPr>
        <p:graphicFrame>
          <p:nvGraphicFramePr>
            <p:cNvPr id="125" name="차트 124"/>
            <p:cNvGraphicFramePr/>
            <p:nvPr>
              <p:extLst>
                <p:ext uri="{D42A27DB-BD31-4B8C-83A1-F6EECF244321}">
                  <p14:modId xmlns:p14="http://schemas.microsoft.com/office/powerpoint/2010/main" val="1228613386"/>
                </p:ext>
              </p:extLst>
            </p:nvPr>
          </p:nvGraphicFramePr>
          <p:xfrm>
            <a:off x="7319451" y="3189852"/>
            <a:ext cx="1440000" cy="1440000"/>
          </p:xfrm>
          <a:graphic>
            <a:graphicData uri="http://schemas.openxmlformats.org/drawingml/2006/chart">
              <c:chart xmlns:c="http://schemas.openxmlformats.org/drawingml/2006/chart" xmlns:r="http://schemas.openxmlformats.org/officeDocument/2006/relationships" r:id="rId8"/>
            </a:graphicData>
          </a:graphic>
        </p:graphicFrame>
        <p:sp>
          <p:nvSpPr>
            <p:cNvPr id="127" name="TextBox 126"/>
            <p:cNvSpPr txBox="1"/>
            <p:nvPr/>
          </p:nvSpPr>
          <p:spPr>
            <a:xfrm rot="16200000">
              <a:off x="5834883" y="3744632"/>
              <a:ext cx="2578899" cy="246221"/>
            </a:xfrm>
            <a:prstGeom prst="rect">
              <a:avLst/>
            </a:prstGeom>
            <a:noFill/>
          </p:spPr>
          <p:txBody>
            <a:bodyPr wrap="square" rtlCol="0">
              <a:spAutoFit/>
            </a:bodyPr>
            <a:lstStyle/>
            <a:p>
              <a:pPr algn="ctr"/>
              <a:r>
                <a:rPr lang="en-US" altLang="ko-KR" sz="1000" b="1" dirty="0" smtClean="0">
                  <a:latin typeface="Arial" pitchFamily="34" charset="0"/>
                  <a:cs typeface="Arial" pitchFamily="34" charset="0"/>
                </a:rPr>
                <a:t>AST (IU/L)</a:t>
              </a:r>
            </a:p>
          </p:txBody>
        </p:sp>
        <p:cxnSp>
          <p:nvCxnSpPr>
            <p:cNvPr id="156" name="직선 연결선 155"/>
            <p:cNvCxnSpPr/>
            <p:nvPr/>
          </p:nvCxnSpPr>
          <p:spPr>
            <a:xfrm>
              <a:off x="8037909" y="3395244"/>
              <a:ext cx="61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직선 연결선 156"/>
            <p:cNvCxnSpPr/>
            <p:nvPr/>
          </p:nvCxnSpPr>
          <p:spPr>
            <a:xfrm>
              <a:off x="8259266" y="3519069"/>
              <a:ext cx="39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8238207" y="3221031"/>
              <a:ext cx="242374" cy="246221"/>
            </a:xfrm>
            <a:prstGeom prst="rect">
              <a:avLst/>
            </a:prstGeom>
            <a:noFill/>
          </p:spPr>
          <p:txBody>
            <a:bodyPr wrap="none" rtlCol="0">
              <a:spAutoFit/>
            </a:bodyPr>
            <a:lstStyle/>
            <a:p>
              <a:r>
                <a:rPr lang="en-US" altLang="ko-KR" sz="1000" b="1" dirty="0" smtClean="0">
                  <a:latin typeface="Arial" pitchFamily="34" charset="0"/>
                  <a:cs typeface="Arial" pitchFamily="34" charset="0"/>
                </a:rPr>
                <a:t>*</a:t>
              </a:r>
              <a:endParaRPr lang="ko-KR" altLang="en-US" sz="1000" b="1" dirty="0">
                <a:latin typeface="Arial" pitchFamily="34" charset="0"/>
                <a:cs typeface="Arial" pitchFamily="34" charset="0"/>
              </a:endParaRPr>
            </a:p>
          </p:txBody>
        </p:sp>
        <p:sp>
          <p:nvSpPr>
            <p:cNvPr id="159" name="TextBox 158"/>
            <p:cNvSpPr txBox="1"/>
            <p:nvPr/>
          </p:nvSpPr>
          <p:spPr>
            <a:xfrm>
              <a:off x="8382190" y="3366669"/>
              <a:ext cx="242374" cy="246221"/>
            </a:xfrm>
            <a:prstGeom prst="rect">
              <a:avLst/>
            </a:prstGeom>
            <a:noFill/>
          </p:spPr>
          <p:txBody>
            <a:bodyPr wrap="none" rtlCol="0">
              <a:spAutoFit/>
            </a:bodyPr>
            <a:lstStyle/>
            <a:p>
              <a:r>
                <a:rPr lang="en-US" altLang="ko-KR" sz="1000" b="1" dirty="0" smtClean="0">
                  <a:latin typeface="Arial" pitchFamily="34" charset="0"/>
                  <a:cs typeface="Arial" pitchFamily="34" charset="0"/>
                </a:rPr>
                <a:t>*</a:t>
              </a:r>
              <a:endParaRPr lang="ko-KR" altLang="en-US" sz="1000" b="1" dirty="0">
                <a:latin typeface="Arial" pitchFamily="34" charset="0"/>
                <a:cs typeface="Arial" pitchFamily="34" charset="0"/>
              </a:endParaRPr>
            </a:p>
          </p:txBody>
        </p:sp>
        <p:sp>
          <p:nvSpPr>
            <p:cNvPr id="93" name="TextBox 92"/>
            <p:cNvSpPr txBox="1"/>
            <p:nvPr/>
          </p:nvSpPr>
          <p:spPr>
            <a:xfrm>
              <a:off x="7090926" y="4588822"/>
              <a:ext cx="601447" cy="261610"/>
            </a:xfrm>
            <a:prstGeom prst="rect">
              <a:avLst/>
            </a:prstGeom>
            <a:noFill/>
          </p:spPr>
          <p:txBody>
            <a:bodyPr wrap="none" rtlCol="0">
              <a:spAutoFit/>
            </a:bodyPr>
            <a:lstStyle/>
            <a:p>
              <a:pPr algn="ctr"/>
              <a:r>
                <a:rPr lang="en-US" altLang="ko-KR" sz="1100" dirty="0" smtClean="0">
                  <a:latin typeface="Arial" pitchFamily="34" charset="0"/>
                  <a:cs typeface="Arial" pitchFamily="34" charset="0"/>
                </a:rPr>
                <a:t>MCDE</a:t>
              </a:r>
              <a:endParaRPr lang="ko-KR" altLang="en-US" sz="1100" dirty="0">
                <a:latin typeface="Arial" pitchFamily="34" charset="0"/>
                <a:cs typeface="Arial" pitchFamily="34" charset="0"/>
              </a:endParaRPr>
            </a:p>
          </p:txBody>
        </p:sp>
        <p:sp>
          <p:nvSpPr>
            <p:cNvPr id="94" name="TextBox 93"/>
            <p:cNvSpPr txBox="1"/>
            <p:nvPr/>
          </p:nvSpPr>
          <p:spPr>
            <a:xfrm>
              <a:off x="7066880" y="4802767"/>
              <a:ext cx="649538" cy="261610"/>
            </a:xfrm>
            <a:prstGeom prst="rect">
              <a:avLst/>
            </a:prstGeom>
            <a:noFill/>
          </p:spPr>
          <p:txBody>
            <a:bodyPr wrap="none" rtlCol="0">
              <a:spAutoFit/>
            </a:bodyPr>
            <a:lstStyle/>
            <a:p>
              <a:pPr algn="ctr"/>
              <a:r>
                <a:rPr lang="en-US" altLang="ko-KR" sz="1100" dirty="0" smtClean="0">
                  <a:latin typeface="Arial" pitchFamily="34" charset="0"/>
                  <a:cs typeface="Arial" pitchFamily="34" charset="0"/>
                </a:rPr>
                <a:t>Vehicle</a:t>
              </a:r>
              <a:endParaRPr lang="ko-KR" altLang="en-US" sz="1100" dirty="0">
                <a:latin typeface="Arial" pitchFamily="34" charset="0"/>
                <a:cs typeface="Arial" pitchFamily="34" charset="0"/>
              </a:endParaRPr>
            </a:p>
          </p:txBody>
        </p:sp>
        <p:sp>
          <p:nvSpPr>
            <p:cNvPr id="95" name="TextBox 94"/>
            <p:cNvSpPr txBox="1"/>
            <p:nvPr/>
          </p:nvSpPr>
          <p:spPr>
            <a:xfrm>
              <a:off x="7091727" y="5032020"/>
              <a:ext cx="599844" cy="261610"/>
            </a:xfrm>
            <a:prstGeom prst="rect">
              <a:avLst/>
            </a:prstGeom>
            <a:noFill/>
          </p:spPr>
          <p:txBody>
            <a:bodyPr wrap="none" rtlCol="0">
              <a:spAutoFit/>
            </a:bodyPr>
            <a:lstStyle/>
            <a:p>
              <a:pPr algn="ctr"/>
              <a:r>
                <a:rPr lang="en-US" altLang="ko-KR" sz="1100" dirty="0" smtClean="0">
                  <a:latin typeface="Arial" pitchFamily="34" charset="0"/>
                  <a:cs typeface="Arial" pitchFamily="34" charset="0"/>
                </a:rPr>
                <a:t>TSG-6</a:t>
              </a:r>
              <a:endParaRPr lang="ko-KR" altLang="en-US" sz="1100" dirty="0">
                <a:latin typeface="Arial" pitchFamily="34" charset="0"/>
                <a:cs typeface="Arial" pitchFamily="34" charset="0"/>
              </a:endParaRPr>
            </a:p>
          </p:txBody>
        </p:sp>
        <p:sp>
          <p:nvSpPr>
            <p:cNvPr id="96" name="TextBox 95"/>
            <p:cNvSpPr txBox="1"/>
            <p:nvPr/>
          </p:nvSpPr>
          <p:spPr>
            <a:xfrm>
              <a:off x="7917371" y="4581128"/>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97" name="TextBox 96"/>
            <p:cNvSpPr txBox="1"/>
            <p:nvPr/>
          </p:nvSpPr>
          <p:spPr>
            <a:xfrm>
              <a:off x="7641590" y="4581128"/>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98" name="TextBox 97"/>
            <p:cNvSpPr txBox="1"/>
            <p:nvPr/>
          </p:nvSpPr>
          <p:spPr>
            <a:xfrm>
              <a:off x="7936607" y="4795073"/>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99" name="TextBox 98"/>
            <p:cNvSpPr txBox="1"/>
            <p:nvPr/>
          </p:nvSpPr>
          <p:spPr>
            <a:xfrm>
              <a:off x="7641590" y="4795073"/>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00" name="TextBox 99"/>
            <p:cNvSpPr txBox="1"/>
            <p:nvPr/>
          </p:nvSpPr>
          <p:spPr>
            <a:xfrm>
              <a:off x="7641590" y="5024326"/>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01" name="TextBox 100"/>
            <p:cNvSpPr txBox="1"/>
            <p:nvPr/>
          </p:nvSpPr>
          <p:spPr>
            <a:xfrm>
              <a:off x="8207948" y="4581128"/>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02" name="TextBox 101"/>
            <p:cNvSpPr txBox="1"/>
            <p:nvPr/>
          </p:nvSpPr>
          <p:spPr>
            <a:xfrm>
              <a:off x="8476930" y="4581128"/>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03" name="TextBox 102"/>
            <p:cNvSpPr txBox="1"/>
            <p:nvPr/>
          </p:nvSpPr>
          <p:spPr>
            <a:xfrm>
              <a:off x="8476930" y="4795073"/>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04" name="TextBox 103"/>
            <p:cNvSpPr txBox="1"/>
            <p:nvPr/>
          </p:nvSpPr>
          <p:spPr>
            <a:xfrm>
              <a:off x="8476930" y="5024326"/>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05" name="TextBox 104"/>
            <p:cNvSpPr txBox="1"/>
            <p:nvPr/>
          </p:nvSpPr>
          <p:spPr>
            <a:xfrm>
              <a:off x="8207948" y="4795073"/>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06" name="TextBox 105"/>
            <p:cNvSpPr txBox="1"/>
            <p:nvPr/>
          </p:nvSpPr>
          <p:spPr>
            <a:xfrm>
              <a:off x="7936607" y="5024326"/>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07" name="TextBox 106"/>
            <p:cNvSpPr txBox="1"/>
            <p:nvPr/>
          </p:nvSpPr>
          <p:spPr>
            <a:xfrm>
              <a:off x="8227184" y="5024326"/>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grpSp>
      <p:sp>
        <p:nvSpPr>
          <p:cNvPr id="110" name="제목 2"/>
          <p:cNvSpPr txBox="1">
            <a:spLocks/>
          </p:cNvSpPr>
          <p:nvPr/>
        </p:nvSpPr>
        <p:spPr bwMode="auto">
          <a:xfrm>
            <a:off x="143919" y="152303"/>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algn="ctr"/>
            <a:r>
              <a:rPr lang="en-US" altLang="ko-KR" sz="2800" b="1" dirty="0" smtClean="0">
                <a:latin typeface="Arial" pitchFamily="34" charset="0"/>
                <a:cs typeface="Arial" pitchFamily="34" charset="0"/>
              </a:rPr>
              <a:t>Effects of TSG-6 on </a:t>
            </a:r>
            <a:r>
              <a:rPr lang="en-US" altLang="ko-KR" sz="2800" b="1" dirty="0" err="1" smtClean="0">
                <a:latin typeface="Arial" pitchFamily="34" charset="0"/>
                <a:cs typeface="Arial" pitchFamily="34" charset="0"/>
              </a:rPr>
              <a:t>histomorphology</a:t>
            </a:r>
            <a:r>
              <a:rPr lang="en-US" altLang="ko-KR" sz="2800" b="1" dirty="0" smtClean="0">
                <a:latin typeface="Arial" pitchFamily="34" charset="0"/>
                <a:cs typeface="Arial" pitchFamily="34" charset="0"/>
              </a:rPr>
              <a:t> and function of liver with chronical damage</a:t>
            </a:r>
            <a:endParaRPr lang="ko-KR" altLang="en-US" sz="2800" b="1" dirty="0">
              <a:solidFill>
                <a:schemeClr val="bg1"/>
              </a:solidFill>
              <a:latin typeface="Arial" pitchFamily="34" charset="0"/>
              <a:ea typeface="HY견고딕" pitchFamily="18" charset="-127"/>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그룹 103"/>
          <p:cNvGrpSpPr/>
          <p:nvPr/>
        </p:nvGrpSpPr>
        <p:grpSpPr>
          <a:xfrm>
            <a:off x="35496" y="2346898"/>
            <a:ext cx="2305278" cy="1691475"/>
            <a:chOff x="180530" y="2167511"/>
            <a:chExt cx="2413169" cy="1713812"/>
          </a:xfrm>
        </p:grpSpPr>
        <p:pic>
          <p:nvPicPr>
            <p:cNvPr id="89" name="그림 88" descr="c4-4 - 복사본.jpg"/>
            <p:cNvPicPr>
              <a:picLocks noChangeAspect="1"/>
            </p:cNvPicPr>
            <p:nvPr/>
          </p:nvPicPr>
          <p:blipFill>
            <a:blip r:embed="rId3" cstate="print"/>
            <a:stretch>
              <a:fillRect/>
            </a:stretch>
          </p:blipFill>
          <p:spPr>
            <a:xfrm>
              <a:off x="198447" y="2179357"/>
              <a:ext cx="2341486" cy="1699754"/>
            </a:xfrm>
            <a:prstGeom prst="rect">
              <a:avLst/>
            </a:prstGeom>
          </p:spPr>
        </p:pic>
        <p:sp>
          <p:nvSpPr>
            <p:cNvPr id="96" name="TextBox 95"/>
            <p:cNvSpPr txBox="1"/>
            <p:nvPr/>
          </p:nvSpPr>
          <p:spPr>
            <a:xfrm>
              <a:off x="180530" y="2167511"/>
              <a:ext cx="716012" cy="265065"/>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Normal</a:t>
              </a:r>
              <a:endParaRPr lang="ko-KR" altLang="en-US" sz="1100" b="1" dirty="0">
                <a:latin typeface="Arial" pitchFamily="34" charset="0"/>
                <a:cs typeface="Arial" pitchFamily="34" charset="0"/>
              </a:endParaRPr>
            </a:p>
          </p:txBody>
        </p:sp>
        <p:sp>
          <p:nvSpPr>
            <p:cNvPr id="101" name="TextBox 100"/>
            <p:cNvSpPr txBox="1"/>
            <p:nvPr/>
          </p:nvSpPr>
          <p:spPr>
            <a:xfrm>
              <a:off x="2179166" y="3694218"/>
              <a:ext cx="414533" cy="187105"/>
            </a:xfrm>
            <a:prstGeom prst="rect">
              <a:avLst/>
            </a:prstGeom>
            <a:noFill/>
          </p:spPr>
          <p:txBody>
            <a:bodyPr wrap="square" rtlCol="0">
              <a:spAutoFit/>
            </a:bodyPr>
            <a:lstStyle/>
            <a:p>
              <a:pPr algn="ctr"/>
              <a:r>
                <a:rPr lang="en-US" altLang="ko-KR" sz="600" dirty="0" smtClean="0">
                  <a:latin typeface="Arial" pitchFamily="34" charset="0"/>
                  <a:ea typeface="Arial Unicode MS" pitchFamily="50" charset="-127"/>
                  <a:cs typeface="Arial" pitchFamily="34" charset="0"/>
                </a:rPr>
                <a:t>20</a:t>
              </a:r>
              <a:r>
                <a:rPr lang="el-GR" altLang="ko-KR" sz="600" dirty="0" smtClean="0">
                  <a:latin typeface="Arial" pitchFamily="34" charset="0"/>
                  <a:ea typeface="Arial Unicode MS" pitchFamily="50" charset="-127"/>
                  <a:cs typeface="Arial" pitchFamily="34" charset="0"/>
                </a:rPr>
                <a:t>μ</a:t>
              </a:r>
              <a:r>
                <a:rPr lang="en-US" altLang="ko-KR" sz="600" dirty="0" smtClean="0">
                  <a:latin typeface="Arial" pitchFamily="34" charset="0"/>
                  <a:ea typeface="Arial Unicode MS" pitchFamily="50" charset="-127"/>
                  <a:cs typeface="Arial" pitchFamily="34" charset="0"/>
                </a:rPr>
                <a:t>m</a:t>
              </a:r>
              <a:endParaRPr lang="ko-KR" altLang="en-US" sz="600" dirty="0">
                <a:latin typeface="Arial" pitchFamily="34" charset="0"/>
                <a:ea typeface="Arial Unicode MS" pitchFamily="50" charset="-127"/>
                <a:cs typeface="Arial" pitchFamily="34" charset="0"/>
              </a:endParaRPr>
            </a:p>
          </p:txBody>
        </p:sp>
        <p:cxnSp>
          <p:nvCxnSpPr>
            <p:cNvPr id="102" name="직선 연결선 101"/>
            <p:cNvCxnSpPr/>
            <p:nvPr/>
          </p:nvCxnSpPr>
          <p:spPr>
            <a:xfrm>
              <a:off x="2290374" y="3708572"/>
              <a:ext cx="1387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직선 연결선 102"/>
            <p:cNvCxnSpPr/>
            <p:nvPr/>
          </p:nvCxnSpPr>
          <p:spPr>
            <a:xfrm>
              <a:off x="2281130" y="3708577"/>
              <a:ext cx="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1" name="그룹 120"/>
          <p:cNvGrpSpPr/>
          <p:nvPr/>
        </p:nvGrpSpPr>
        <p:grpSpPr>
          <a:xfrm>
            <a:off x="2325380" y="2346662"/>
            <a:ext cx="2246620" cy="1691676"/>
            <a:chOff x="2574712" y="2167274"/>
            <a:chExt cx="2351765" cy="1714016"/>
          </a:xfrm>
        </p:grpSpPr>
        <p:pic>
          <p:nvPicPr>
            <p:cNvPr id="90" name="그림 89" descr="3m3-6 - 복사본.jpg"/>
            <p:cNvPicPr>
              <a:picLocks noChangeAspect="1"/>
            </p:cNvPicPr>
            <p:nvPr/>
          </p:nvPicPr>
          <p:blipFill>
            <a:blip r:embed="rId4" cstate="print"/>
            <a:stretch>
              <a:fillRect/>
            </a:stretch>
          </p:blipFill>
          <p:spPr>
            <a:xfrm>
              <a:off x="2574712" y="2179357"/>
              <a:ext cx="2341485" cy="1699754"/>
            </a:xfrm>
            <a:prstGeom prst="rect">
              <a:avLst/>
            </a:prstGeom>
          </p:spPr>
        </p:pic>
        <p:sp>
          <p:nvSpPr>
            <p:cNvPr id="97" name="TextBox 96"/>
            <p:cNvSpPr txBox="1"/>
            <p:nvPr/>
          </p:nvSpPr>
          <p:spPr>
            <a:xfrm>
              <a:off x="2576462" y="2167274"/>
              <a:ext cx="640644" cy="265065"/>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MCDE</a:t>
              </a:r>
              <a:endParaRPr lang="ko-KR" altLang="en-US" sz="1100" b="1" baseline="-25000" dirty="0">
                <a:latin typeface="Arial" pitchFamily="34" charset="0"/>
                <a:cs typeface="Arial" pitchFamily="34" charset="0"/>
              </a:endParaRPr>
            </a:p>
          </p:txBody>
        </p:sp>
        <p:sp>
          <p:nvSpPr>
            <p:cNvPr id="105" name="TextBox 104"/>
            <p:cNvSpPr txBox="1"/>
            <p:nvPr/>
          </p:nvSpPr>
          <p:spPr>
            <a:xfrm>
              <a:off x="4511944" y="3694185"/>
              <a:ext cx="414533" cy="187105"/>
            </a:xfrm>
            <a:prstGeom prst="rect">
              <a:avLst/>
            </a:prstGeom>
            <a:noFill/>
          </p:spPr>
          <p:txBody>
            <a:bodyPr wrap="square" rtlCol="0">
              <a:spAutoFit/>
            </a:bodyPr>
            <a:lstStyle/>
            <a:p>
              <a:pPr algn="ctr"/>
              <a:r>
                <a:rPr lang="en-US" altLang="ko-KR" sz="600" dirty="0" smtClean="0">
                  <a:latin typeface="Arial" pitchFamily="34" charset="0"/>
                  <a:ea typeface="Arial Unicode MS" pitchFamily="50" charset="-127"/>
                  <a:cs typeface="Arial" pitchFamily="34" charset="0"/>
                </a:rPr>
                <a:t>20</a:t>
              </a:r>
              <a:r>
                <a:rPr lang="el-GR" altLang="ko-KR" sz="600" dirty="0" smtClean="0">
                  <a:latin typeface="Arial" pitchFamily="34" charset="0"/>
                  <a:ea typeface="Arial Unicode MS" pitchFamily="50" charset="-127"/>
                  <a:cs typeface="Arial" pitchFamily="34" charset="0"/>
                </a:rPr>
                <a:t>μ</a:t>
              </a:r>
              <a:r>
                <a:rPr lang="en-US" altLang="ko-KR" sz="600" dirty="0" smtClean="0">
                  <a:latin typeface="Arial" pitchFamily="34" charset="0"/>
                  <a:ea typeface="Arial Unicode MS" pitchFamily="50" charset="-127"/>
                  <a:cs typeface="Arial" pitchFamily="34" charset="0"/>
                </a:rPr>
                <a:t>m</a:t>
              </a:r>
              <a:endParaRPr lang="ko-KR" altLang="en-US" sz="600" dirty="0">
                <a:latin typeface="Arial" pitchFamily="34" charset="0"/>
                <a:ea typeface="Arial Unicode MS" pitchFamily="50" charset="-127"/>
                <a:cs typeface="Arial" pitchFamily="34" charset="0"/>
              </a:endParaRPr>
            </a:p>
          </p:txBody>
        </p:sp>
        <p:cxnSp>
          <p:nvCxnSpPr>
            <p:cNvPr id="106" name="직선 연결선 105"/>
            <p:cNvCxnSpPr/>
            <p:nvPr/>
          </p:nvCxnSpPr>
          <p:spPr>
            <a:xfrm>
              <a:off x="4623152" y="3708538"/>
              <a:ext cx="1387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직선 연결선 106"/>
            <p:cNvCxnSpPr/>
            <p:nvPr/>
          </p:nvCxnSpPr>
          <p:spPr>
            <a:xfrm>
              <a:off x="4613908" y="3708543"/>
              <a:ext cx="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2" name="그룹 121"/>
          <p:cNvGrpSpPr/>
          <p:nvPr/>
        </p:nvGrpSpPr>
        <p:grpSpPr>
          <a:xfrm>
            <a:off x="35496" y="4115348"/>
            <a:ext cx="2305278" cy="1677600"/>
            <a:chOff x="180530" y="3964802"/>
            <a:chExt cx="2413169" cy="1699753"/>
          </a:xfrm>
        </p:grpSpPr>
        <p:pic>
          <p:nvPicPr>
            <p:cNvPr id="91" name="그림 90" descr="3m3-6 - 복사본.jpg"/>
            <p:cNvPicPr>
              <a:picLocks noChangeAspect="1"/>
            </p:cNvPicPr>
            <p:nvPr/>
          </p:nvPicPr>
          <p:blipFill>
            <a:blip r:embed="rId5" cstate="print"/>
            <a:stretch>
              <a:fillRect/>
            </a:stretch>
          </p:blipFill>
          <p:spPr>
            <a:xfrm>
              <a:off x="198447" y="3964802"/>
              <a:ext cx="2341486" cy="1699753"/>
            </a:xfrm>
            <a:prstGeom prst="rect">
              <a:avLst/>
            </a:prstGeom>
          </p:spPr>
        </p:pic>
        <p:sp>
          <p:nvSpPr>
            <p:cNvPr id="98" name="TextBox 97"/>
            <p:cNvSpPr txBox="1"/>
            <p:nvPr/>
          </p:nvSpPr>
          <p:spPr>
            <a:xfrm>
              <a:off x="180530" y="3967359"/>
              <a:ext cx="1281428" cy="265065"/>
            </a:xfrm>
            <a:prstGeom prst="rect">
              <a:avLst/>
            </a:prstGeom>
            <a:solidFill>
              <a:schemeClr val="bg1"/>
            </a:solidFill>
          </p:spPr>
          <p:txBody>
            <a:bodyPr wrap="square" rtlCol="0">
              <a:spAutoFit/>
            </a:bodyPr>
            <a:lstStyle/>
            <a:p>
              <a:r>
                <a:rPr lang="en-US" altLang="ko-KR" sz="1100" b="1" dirty="0" err="1" smtClean="0">
                  <a:latin typeface="Arial" pitchFamily="34" charset="0"/>
                  <a:cs typeface="Arial" pitchFamily="34" charset="0"/>
                </a:rPr>
                <a:t>MCDE+Vehicle</a:t>
              </a:r>
              <a:endParaRPr lang="ko-KR" altLang="en-US" sz="1100" b="1" dirty="0">
                <a:latin typeface="Arial" pitchFamily="34" charset="0"/>
                <a:cs typeface="Arial" pitchFamily="34" charset="0"/>
              </a:endParaRPr>
            </a:p>
          </p:txBody>
        </p:sp>
        <p:sp>
          <p:nvSpPr>
            <p:cNvPr id="109" name="TextBox 108"/>
            <p:cNvSpPr txBox="1"/>
            <p:nvPr/>
          </p:nvSpPr>
          <p:spPr>
            <a:xfrm>
              <a:off x="2179166" y="5434400"/>
              <a:ext cx="414533" cy="187105"/>
            </a:xfrm>
            <a:prstGeom prst="rect">
              <a:avLst/>
            </a:prstGeom>
            <a:noFill/>
          </p:spPr>
          <p:txBody>
            <a:bodyPr wrap="square" rtlCol="0">
              <a:spAutoFit/>
            </a:bodyPr>
            <a:lstStyle/>
            <a:p>
              <a:pPr algn="ctr"/>
              <a:r>
                <a:rPr lang="en-US" altLang="ko-KR" sz="600" dirty="0" smtClean="0">
                  <a:latin typeface="Arial" pitchFamily="34" charset="0"/>
                  <a:ea typeface="Arial Unicode MS" pitchFamily="50" charset="-127"/>
                  <a:cs typeface="Arial" pitchFamily="34" charset="0"/>
                </a:rPr>
                <a:t>20</a:t>
              </a:r>
              <a:r>
                <a:rPr lang="el-GR" altLang="ko-KR" sz="600" dirty="0" smtClean="0">
                  <a:latin typeface="Arial" pitchFamily="34" charset="0"/>
                  <a:ea typeface="Arial Unicode MS" pitchFamily="50" charset="-127"/>
                  <a:cs typeface="Arial" pitchFamily="34" charset="0"/>
                </a:rPr>
                <a:t>μ</a:t>
              </a:r>
              <a:r>
                <a:rPr lang="en-US" altLang="ko-KR" sz="600" dirty="0" smtClean="0">
                  <a:latin typeface="Arial" pitchFamily="34" charset="0"/>
                  <a:ea typeface="Arial Unicode MS" pitchFamily="50" charset="-127"/>
                  <a:cs typeface="Arial" pitchFamily="34" charset="0"/>
                </a:rPr>
                <a:t>m</a:t>
              </a:r>
              <a:endParaRPr lang="ko-KR" altLang="en-US" sz="600" dirty="0">
                <a:latin typeface="Arial" pitchFamily="34" charset="0"/>
                <a:ea typeface="Arial Unicode MS" pitchFamily="50" charset="-127"/>
                <a:cs typeface="Arial" pitchFamily="34" charset="0"/>
              </a:endParaRPr>
            </a:p>
          </p:txBody>
        </p:sp>
        <p:cxnSp>
          <p:nvCxnSpPr>
            <p:cNvPr id="110" name="직선 연결선 109"/>
            <p:cNvCxnSpPr/>
            <p:nvPr/>
          </p:nvCxnSpPr>
          <p:spPr>
            <a:xfrm>
              <a:off x="2290374" y="5448756"/>
              <a:ext cx="1387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직선 연결선 110"/>
            <p:cNvCxnSpPr/>
            <p:nvPr/>
          </p:nvCxnSpPr>
          <p:spPr>
            <a:xfrm>
              <a:off x="2281130" y="5448761"/>
              <a:ext cx="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4" name="그룹 153"/>
          <p:cNvGrpSpPr/>
          <p:nvPr/>
        </p:nvGrpSpPr>
        <p:grpSpPr>
          <a:xfrm>
            <a:off x="2325380" y="4111905"/>
            <a:ext cx="2246620" cy="1680963"/>
            <a:chOff x="2574712" y="3961392"/>
            <a:chExt cx="2351765" cy="1703160"/>
          </a:xfrm>
        </p:grpSpPr>
        <p:pic>
          <p:nvPicPr>
            <p:cNvPr id="100" name="그림 99" descr="3m3-6 - 복사본.jpg"/>
            <p:cNvPicPr>
              <a:picLocks noChangeAspect="1"/>
            </p:cNvPicPr>
            <p:nvPr/>
          </p:nvPicPr>
          <p:blipFill>
            <a:blip r:embed="rId6" cstate="print"/>
            <a:stretch>
              <a:fillRect/>
            </a:stretch>
          </p:blipFill>
          <p:spPr>
            <a:xfrm>
              <a:off x="2574712" y="3964800"/>
              <a:ext cx="2341485" cy="1699752"/>
            </a:xfrm>
            <a:prstGeom prst="rect">
              <a:avLst/>
            </a:prstGeom>
          </p:spPr>
        </p:pic>
        <p:sp>
          <p:nvSpPr>
            <p:cNvPr id="99" name="TextBox 98"/>
            <p:cNvSpPr txBox="1"/>
            <p:nvPr/>
          </p:nvSpPr>
          <p:spPr>
            <a:xfrm>
              <a:off x="2575453" y="3961392"/>
              <a:ext cx="1199805" cy="265065"/>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MCDE+TSG-6</a:t>
              </a:r>
              <a:endParaRPr lang="ko-KR" altLang="en-US" sz="1100" b="1" dirty="0">
                <a:latin typeface="Arial" pitchFamily="34" charset="0"/>
                <a:cs typeface="Arial" pitchFamily="34" charset="0"/>
              </a:endParaRPr>
            </a:p>
          </p:txBody>
        </p:sp>
        <p:sp>
          <p:nvSpPr>
            <p:cNvPr id="113" name="TextBox 112"/>
            <p:cNvSpPr txBox="1"/>
            <p:nvPr/>
          </p:nvSpPr>
          <p:spPr>
            <a:xfrm>
              <a:off x="4511944" y="5432967"/>
              <a:ext cx="414533" cy="187105"/>
            </a:xfrm>
            <a:prstGeom prst="rect">
              <a:avLst/>
            </a:prstGeom>
            <a:noFill/>
          </p:spPr>
          <p:txBody>
            <a:bodyPr wrap="square" rtlCol="0">
              <a:spAutoFit/>
            </a:bodyPr>
            <a:lstStyle/>
            <a:p>
              <a:pPr algn="ctr"/>
              <a:r>
                <a:rPr lang="en-US" altLang="ko-KR" sz="600" dirty="0" smtClean="0">
                  <a:latin typeface="Arial" pitchFamily="34" charset="0"/>
                  <a:ea typeface="Arial Unicode MS" pitchFamily="50" charset="-127"/>
                  <a:cs typeface="Arial" pitchFamily="34" charset="0"/>
                </a:rPr>
                <a:t>20</a:t>
              </a:r>
              <a:r>
                <a:rPr lang="el-GR" altLang="ko-KR" sz="600" dirty="0" smtClean="0">
                  <a:latin typeface="Arial" pitchFamily="34" charset="0"/>
                  <a:ea typeface="Arial Unicode MS" pitchFamily="50" charset="-127"/>
                  <a:cs typeface="Arial" pitchFamily="34" charset="0"/>
                </a:rPr>
                <a:t>μ</a:t>
              </a:r>
              <a:r>
                <a:rPr lang="en-US" altLang="ko-KR" sz="600" dirty="0" smtClean="0">
                  <a:latin typeface="Arial" pitchFamily="34" charset="0"/>
                  <a:ea typeface="Arial Unicode MS" pitchFamily="50" charset="-127"/>
                  <a:cs typeface="Arial" pitchFamily="34" charset="0"/>
                </a:rPr>
                <a:t>m</a:t>
              </a:r>
              <a:endParaRPr lang="ko-KR" altLang="en-US" sz="600" dirty="0">
                <a:latin typeface="Arial" pitchFamily="34" charset="0"/>
                <a:ea typeface="Arial Unicode MS" pitchFamily="50" charset="-127"/>
                <a:cs typeface="Arial" pitchFamily="34" charset="0"/>
              </a:endParaRPr>
            </a:p>
          </p:txBody>
        </p:sp>
        <p:cxnSp>
          <p:nvCxnSpPr>
            <p:cNvPr id="114" name="직선 연결선 113"/>
            <p:cNvCxnSpPr/>
            <p:nvPr/>
          </p:nvCxnSpPr>
          <p:spPr>
            <a:xfrm>
              <a:off x="4623152" y="5447320"/>
              <a:ext cx="1387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직선 연결선 114"/>
            <p:cNvCxnSpPr/>
            <p:nvPr/>
          </p:nvCxnSpPr>
          <p:spPr>
            <a:xfrm>
              <a:off x="4613908" y="5447325"/>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3" name="TextBox 122"/>
          <p:cNvSpPr txBox="1"/>
          <p:nvPr/>
        </p:nvSpPr>
        <p:spPr>
          <a:xfrm>
            <a:off x="31304" y="1807885"/>
            <a:ext cx="2550698" cy="400110"/>
          </a:xfrm>
          <a:prstGeom prst="rect">
            <a:avLst/>
          </a:prstGeom>
          <a:noFill/>
        </p:spPr>
        <p:txBody>
          <a:bodyPr wrap="none" rtlCol="0">
            <a:spAutoFit/>
          </a:bodyPr>
          <a:lstStyle/>
          <a:p>
            <a:r>
              <a:rPr lang="en-US" altLang="ko-KR" sz="2000" b="1" u="sng" dirty="0" smtClean="0">
                <a:latin typeface="Arial" pitchFamily="34" charset="0"/>
                <a:cs typeface="Arial" pitchFamily="34" charset="0"/>
              </a:rPr>
              <a:t>Caspase-3 Staining</a:t>
            </a:r>
            <a:endParaRPr lang="ko-KR" altLang="en-US" sz="2000" b="1" u="sng" dirty="0">
              <a:latin typeface="Arial" pitchFamily="34" charset="0"/>
              <a:cs typeface="Arial" pitchFamily="34" charset="0"/>
            </a:endParaRPr>
          </a:p>
        </p:txBody>
      </p:sp>
      <p:grpSp>
        <p:nvGrpSpPr>
          <p:cNvPr id="190" name="그룹 189"/>
          <p:cNvGrpSpPr/>
          <p:nvPr/>
        </p:nvGrpSpPr>
        <p:grpSpPr>
          <a:xfrm>
            <a:off x="4705743" y="2369674"/>
            <a:ext cx="2237464" cy="1678829"/>
            <a:chOff x="251518" y="2190589"/>
            <a:chExt cx="2342181" cy="1701000"/>
          </a:xfrm>
        </p:grpSpPr>
        <p:pic>
          <p:nvPicPr>
            <p:cNvPr id="191" name="그림 190" descr="c4-4 - 복사본.jpg"/>
            <p:cNvPicPr>
              <a:picLocks noChangeAspect="1"/>
            </p:cNvPicPr>
            <p:nvPr/>
          </p:nvPicPr>
          <p:blipFill>
            <a:blip r:embed="rId7" cstate="print"/>
            <a:stretch>
              <a:fillRect/>
            </a:stretch>
          </p:blipFill>
          <p:spPr>
            <a:xfrm>
              <a:off x="251520" y="2190589"/>
              <a:ext cx="2268000" cy="1701000"/>
            </a:xfrm>
            <a:prstGeom prst="rect">
              <a:avLst/>
            </a:prstGeom>
          </p:spPr>
        </p:pic>
        <p:sp>
          <p:nvSpPr>
            <p:cNvPr id="192" name="TextBox 191"/>
            <p:cNvSpPr txBox="1"/>
            <p:nvPr/>
          </p:nvSpPr>
          <p:spPr>
            <a:xfrm>
              <a:off x="251518" y="2190589"/>
              <a:ext cx="716012" cy="265065"/>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Normal</a:t>
              </a:r>
              <a:endParaRPr lang="ko-KR" altLang="en-US" sz="1100" b="1" dirty="0">
                <a:latin typeface="Arial" pitchFamily="34" charset="0"/>
                <a:cs typeface="Arial" pitchFamily="34" charset="0"/>
              </a:endParaRPr>
            </a:p>
          </p:txBody>
        </p:sp>
        <p:sp>
          <p:nvSpPr>
            <p:cNvPr id="193" name="TextBox 192"/>
            <p:cNvSpPr txBox="1"/>
            <p:nvPr/>
          </p:nvSpPr>
          <p:spPr>
            <a:xfrm>
              <a:off x="2179166" y="3694219"/>
              <a:ext cx="414533" cy="187105"/>
            </a:xfrm>
            <a:prstGeom prst="rect">
              <a:avLst/>
            </a:prstGeom>
            <a:noFill/>
          </p:spPr>
          <p:txBody>
            <a:bodyPr wrap="square" rtlCol="0">
              <a:spAutoFit/>
            </a:bodyPr>
            <a:lstStyle/>
            <a:p>
              <a:pPr algn="ctr"/>
              <a:r>
                <a:rPr lang="en-US" altLang="ko-KR" sz="600" dirty="0" smtClean="0">
                  <a:latin typeface="Arial" pitchFamily="34" charset="0"/>
                  <a:ea typeface="Arial Unicode MS" pitchFamily="50" charset="-127"/>
                  <a:cs typeface="Arial" pitchFamily="34" charset="0"/>
                </a:rPr>
                <a:t>20</a:t>
              </a:r>
              <a:r>
                <a:rPr lang="el-GR" altLang="ko-KR" sz="600" dirty="0" smtClean="0">
                  <a:latin typeface="Arial" pitchFamily="34" charset="0"/>
                  <a:ea typeface="Arial Unicode MS" pitchFamily="50" charset="-127"/>
                  <a:cs typeface="Arial" pitchFamily="34" charset="0"/>
                </a:rPr>
                <a:t>μ</a:t>
              </a:r>
              <a:r>
                <a:rPr lang="en-US" altLang="ko-KR" sz="600" dirty="0" smtClean="0">
                  <a:latin typeface="Arial" pitchFamily="34" charset="0"/>
                  <a:ea typeface="Arial Unicode MS" pitchFamily="50" charset="-127"/>
                  <a:cs typeface="Arial" pitchFamily="34" charset="0"/>
                </a:rPr>
                <a:t>m</a:t>
              </a:r>
              <a:endParaRPr lang="ko-KR" altLang="en-US" sz="600" dirty="0">
                <a:latin typeface="Arial" pitchFamily="34" charset="0"/>
                <a:ea typeface="Arial Unicode MS" pitchFamily="50" charset="-127"/>
                <a:cs typeface="Arial" pitchFamily="34" charset="0"/>
              </a:endParaRPr>
            </a:p>
          </p:txBody>
        </p:sp>
        <p:cxnSp>
          <p:nvCxnSpPr>
            <p:cNvPr id="194" name="직선 연결선 193"/>
            <p:cNvCxnSpPr/>
            <p:nvPr/>
          </p:nvCxnSpPr>
          <p:spPr>
            <a:xfrm>
              <a:off x="2290374" y="3708572"/>
              <a:ext cx="1387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직선 연결선 194"/>
            <p:cNvCxnSpPr/>
            <p:nvPr/>
          </p:nvCxnSpPr>
          <p:spPr>
            <a:xfrm>
              <a:off x="2281130" y="3708577"/>
              <a:ext cx="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96" name="그룹 195"/>
          <p:cNvGrpSpPr/>
          <p:nvPr/>
        </p:nvGrpSpPr>
        <p:grpSpPr>
          <a:xfrm>
            <a:off x="6913392" y="2369436"/>
            <a:ext cx="2220512" cy="1679066"/>
            <a:chOff x="2602042" y="2190350"/>
            <a:chExt cx="2324435" cy="1701239"/>
          </a:xfrm>
        </p:grpSpPr>
        <p:pic>
          <p:nvPicPr>
            <p:cNvPr id="197" name="그림 196" descr="3m3-6 - 복사본.jpg"/>
            <p:cNvPicPr>
              <a:picLocks noChangeAspect="1"/>
            </p:cNvPicPr>
            <p:nvPr/>
          </p:nvPicPr>
          <p:blipFill>
            <a:blip r:embed="rId8" cstate="print"/>
            <a:stretch>
              <a:fillRect/>
            </a:stretch>
          </p:blipFill>
          <p:spPr>
            <a:xfrm>
              <a:off x="2627784" y="2190589"/>
              <a:ext cx="2268000" cy="1701000"/>
            </a:xfrm>
            <a:prstGeom prst="rect">
              <a:avLst/>
            </a:prstGeom>
          </p:spPr>
        </p:pic>
        <p:sp>
          <p:nvSpPr>
            <p:cNvPr id="198" name="TextBox 197"/>
            <p:cNvSpPr txBox="1"/>
            <p:nvPr/>
          </p:nvSpPr>
          <p:spPr>
            <a:xfrm>
              <a:off x="2602042" y="2190350"/>
              <a:ext cx="640643" cy="265065"/>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MCDE</a:t>
              </a:r>
              <a:endParaRPr lang="ko-KR" altLang="en-US" sz="1100" b="1" baseline="-25000" dirty="0">
                <a:latin typeface="Arial" pitchFamily="34" charset="0"/>
                <a:cs typeface="Arial" pitchFamily="34" charset="0"/>
              </a:endParaRPr>
            </a:p>
          </p:txBody>
        </p:sp>
        <p:sp>
          <p:nvSpPr>
            <p:cNvPr id="199" name="TextBox 198"/>
            <p:cNvSpPr txBox="1"/>
            <p:nvPr/>
          </p:nvSpPr>
          <p:spPr>
            <a:xfrm>
              <a:off x="4511944" y="3694185"/>
              <a:ext cx="414533" cy="187105"/>
            </a:xfrm>
            <a:prstGeom prst="rect">
              <a:avLst/>
            </a:prstGeom>
            <a:noFill/>
          </p:spPr>
          <p:txBody>
            <a:bodyPr wrap="square" rtlCol="0">
              <a:spAutoFit/>
            </a:bodyPr>
            <a:lstStyle/>
            <a:p>
              <a:pPr algn="ctr"/>
              <a:r>
                <a:rPr lang="en-US" altLang="ko-KR" sz="600" dirty="0" smtClean="0">
                  <a:latin typeface="Arial" pitchFamily="34" charset="0"/>
                  <a:ea typeface="Arial Unicode MS" pitchFamily="50" charset="-127"/>
                  <a:cs typeface="Arial" pitchFamily="34" charset="0"/>
                </a:rPr>
                <a:t>20</a:t>
              </a:r>
              <a:r>
                <a:rPr lang="el-GR" altLang="ko-KR" sz="600" dirty="0" smtClean="0">
                  <a:latin typeface="Arial" pitchFamily="34" charset="0"/>
                  <a:ea typeface="Arial Unicode MS" pitchFamily="50" charset="-127"/>
                  <a:cs typeface="Arial" pitchFamily="34" charset="0"/>
                </a:rPr>
                <a:t>μ</a:t>
              </a:r>
              <a:r>
                <a:rPr lang="en-US" altLang="ko-KR" sz="600" dirty="0" smtClean="0">
                  <a:latin typeface="Arial" pitchFamily="34" charset="0"/>
                  <a:ea typeface="Arial Unicode MS" pitchFamily="50" charset="-127"/>
                  <a:cs typeface="Arial" pitchFamily="34" charset="0"/>
                </a:rPr>
                <a:t>m</a:t>
              </a:r>
              <a:endParaRPr lang="ko-KR" altLang="en-US" sz="600" dirty="0">
                <a:latin typeface="Arial" pitchFamily="34" charset="0"/>
                <a:ea typeface="Arial Unicode MS" pitchFamily="50" charset="-127"/>
                <a:cs typeface="Arial" pitchFamily="34" charset="0"/>
              </a:endParaRPr>
            </a:p>
          </p:txBody>
        </p:sp>
        <p:cxnSp>
          <p:nvCxnSpPr>
            <p:cNvPr id="200" name="직선 연결선 199"/>
            <p:cNvCxnSpPr/>
            <p:nvPr/>
          </p:nvCxnSpPr>
          <p:spPr>
            <a:xfrm>
              <a:off x="4623152" y="3708538"/>
              <a:ext cx="1387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직선 연결선 200"/>
            <p:cNvCxnSpPr/>
            <p:nvPr/>
          </p:nvCxnSpPr>
          <p:spPr>
            <a:xfrm>
              <a:off x="4613908" y="3708543"/>
              <a:ext cx="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2" name="그룹 201"/>
          <p:cNvGrpSpPr/>
          <p:nvPr/>
        </p:nvGrpSpPr>
        <p:grpSpPr>
          <a:xfrm>
            <a:off x="4705744" y="4117872"/>
            <a:ext cx="2237463" cy="1687392"/>
            <a:chOff x="251519" y="3967361"/>
            <a:chExt cx="2342180" cy="1709675"/>
          </a:xfrm>
        </p:grpSpPr>
        <p:pic>
          <p:nvPicPr>
            <p:cNvPr id="203" name="그림 202" descr="3m3-6 - 복사본.jpg"/>
            <p:cNvPicPr>
              <a:picLocks noChangeAspect="1"/>
            </p:cNvPicPr>
            <p:nvPr/>
          </p:nvPicPr>
          <p:blipFill>
            <a:blip r:embed="rId9" cstate="print"/>
            <a:stretch>
              <a:fillRect/>
            </a:stretch>
          </p:blipFill>
          <p:spPr>
            <a:xfrm>
              <a:off x="251520" y="3976036"/>
              <a:ext cx="2268000" cy="1701000"/>
            </a:xfrm>
            <a:prstGeom prst="rect">
              <a:avLst/>
            </a:prstGeom>
          </p:spPr>
        </p:pic>
        <p:sp>
          <p:nvSpPr>
            <p:cNvPr id="204" name="TextBox 203"/>
            <p:cNvSpPr txBox="1"/>
            <p:nvPr/>
          </p:nvSpPr>
          <p:spPr>
            <a:xfrm>
              <a:off x="251519" y="3967361"/>
              <a:ext cx="1232994" cy="265065"/>
            </a:xfrm>
            <a:prstGeom prst="rect">
              <a:avLst/>
            </a:prstGeom>
            <a:solidFill>
              <a:schemeClr val="bg1"/>
            </a:solidFill>
          </p:spPr>
          <p:txBody>
            <a:bodyPr wrap="square" rtlCol="0">
              <a:spAutoFit/>
            </a:bodyPr>
            <a:lstStyle/>
            <a:p>
              <a:r>
                <a:rPr lang="en-US" altLang="ko-KR" sz="1100" b="1" dirty="0" err="1" smtClean="0">
                  <a:latin typeface="Arial" pitchFamily="34" charset="0"/>
                  <a:cs typeface="Arial" pitchFamily="34" charset="0"/>
                </a:rPr>
                <a:t>MCDE+Vehicle</a:t>
              </a:r>
              <a:endParaRPr lang="ko-KR" altLang="en-US" sz="1100" b="1" dirty="0">
                <a:latin typeface="Arial" pitchFamily="34" charset="0"/>
                <a:cs typeface="Arial" pitchFamily="34" charset="0"/>
              </a:endParaRPr>
            </a:p>
          </p:txBody>
        </p:sp>
        <p:sp>
          <p:nvSpPr>
            <p:cNvPr id="205" name="TextBox 204"/>
            <p:cNvSpPr txBox="1"/>
            <p:nvPr/>
          </p:nvSpPr>
          <p:spPr>
            <a:xfrm>
              <a:off x="2179166" y="5434403"/>
              <a:ext cx="414533" cy="187105"/>
            </a:xfrm>
            <a:prstGeom prst="rect">
              <a:avLst/>
            </a:prstGeom>
            <a:noFill/>
          </p:spPr>
          <p:txBody>
            <a:bodyPr wrap="square" rtlCol="0">
              <a:spAutoFit/>
            </a:bodyPr>
            <a:lstStyle/>
            <a:p>
              <a:pPr algn="ctr"/>
              <a:r>
                <a:rPr lang="en-US" altLang="ko-KR" sz="600" dirty="0" smtClean="0">
                  <a:latin typeface="Arial" pitchFamily="34" charset="0"/>
                  <a:ea typeface="Arial Unicode MS" pitchFamily="50" charset="-127"/>
                  <a:cs typeface="Arial" pitchFamily="34" charset="0"/>
                </a:rPr>
                <a:t>20</a:t>
              </a:r>
              <a:r>
                <a:rPr lang="el-GR" altLang="ko-KR" sz="600" dirty="0" smtClean="0">
                  <a:latin typeface="Arial" pitchFamily="34" charset="0"/>
                  <a:ea typeface="Arial Unicode MS" pitchFamily="50" charset="-127"/>
                  <a:cs typeface="Arial" pitchFamily="34" charset="0"/>
                </a:rPr>
                <a:t>μ</a:t>
              </a:r>
              <a:r>
                <a:rPr lang="en-US" altLang="ko-KR" sz="600" dirty="0" smtClean="0">
                  <a:latin typeface="Arial" pitchFamily="34" charset="0"/>
                  <a:ea typeface="Arial Unicode MS" pitchFamily="50" charset="-127"/>
                  <a:cs typeface="Arial" pitchFamily="34" charset="0"/>
                </a:rPr>
                <a:t>m</a:t>
              </a:r>
              <a:endParaRPr lang="ko-KR" altLang="en-US" sz="600" dirty="0">
                <a:latin typeface="Arial" pitchFamily="34" charset="0"/>
                <a:ea typeface="Arial Unicode MS" pitchFamily="50" charset="-127"/>
                <a:cs typeface="Arial" pitchFamily="34" charset="0"/>
              </a:endParaRPr>
            </a:p>
          </p:txBody>
        </p:sp>
        <p:cxnSp>
          <p:nvCxnSpPr>
            <p:cNvPr id="206" name="직선 연결선 205"/>
            <p:cNvCxnSpPr/>
            <p:nvPr/>
          </p:nvCxnSpPr>
          <p:spPr>
            <a:xfrm>
              <a:off x="2290374" y="5448756"/>
              <a:ext cx="1387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직선 연결선 206"/>
            <p:cNvCxnSpPr/>
            <p:nvPr/>
          </p:nvCxnSpPr>
          <p:spPr>
            <a:xfrm>
              <a:off x="2281130" y="5448761"/>
              <a:ext cx="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8" name="그룹 207"/>
          <p:cNvGrpSpPr/>
          <p:nvPr/>
        </p:nvGrpSpPr>
        <p:grpSpPr>
          <a:xfrm>
            <a:off x="6913392" y="4111902"/>
            <a:ext cx="2220512" cy="1693283"/>
            <a:chOff x="2602042" y="3961392"/>
            <a:chExt cx="2324435" cy="1715644"/>
          </a:xfrm>
        </p:grpSpPr>
        <p:pic>
          <p:nvPicPr>
            <p:cNvPr id="209" name="그림 208" descr="3m3-6 - 복사본.jpg"/>
            <p:cNvPicPr>
              <a:picLocks noChangeAspect="1"/>
            </p:cNvPicPr>
            <p:nvPr/>
          </p:nvPicPr>
          <p:blipFill>
            <a:blip r:embed="rId10" cstate="print"/>
            <a:stretch>
              <a:fillRect/>
            </a:stretch>
          </p:blipFill>
          <p:spPr>
            <a:xfrm>
              <a:off x="2627784" y="3976036"/>
              <a:ext cx="2268000" cy="1701000"/>
            </a:xfrm>
            <a:prstGeom prst="rect">
              <a:avLst/>
            </a:prstGeom>
          </p:spPr>
        </p:pic>
        <p:sp>
          <p:nvSpPr>
            <p:cNvPr id="210" name="TextBox 209"/>
            <p:cNvSpPr txBox="1"/>
            <p:nvPr/>
          </p:nvSpPr>
          <p:spPr>
            <a:xfrm>
              <a:off x="2602042" y="3961392"/>
              <a:ext cx="1167175" cy="272076"/>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MCDE+TSG-6</a:t>
              </a:r>
              <a:endParaRPr lang="ko-KR" altLang="en-US" sz="1100" b="1" dirty="0">
                <a:latin typeface="Arial" pitchFamily="34" charset="0"/>
                <a:cs typeface="Arial" pitchFamily="34" charset="0"/>
              </a:endParaRPr>
            </a:p>
          </p:txBody>
        </p:sp>
        <p:sp>
          <p:nvSpPr>
            <p:cNvPr id="211" name="TextBox 210"/>
            <p:cNvSpPr txBox="1"/>
            <p:nvPr/>
          </p:nvSpPr>
          <p:spPr>
            <a:xfrm>
              <a:off x="4511944" y="5432967"/>
              <a:ext cx="414533" cy="187105"/>
            </a:xfrm>
            <a:prstGeom prst="rect">
              <a:avLst/>
            </a:prstGeom>
            <a:noFill/>
          </p:spPr>
          <p:txBody>
            <a:bodyPr wrap="square" rtlCol="0">
              <a:spAutoFit/>
            </a:bodyPr>
            <a:lstStyle/>
            <a:p>
              <a:pPr algn="ctr"/>
              <a:r>
                <a:rPr lang="en-US" altLang="ko-KR" sz="600" dirty="0" smtClean="0">
                  <a:latin typeface="Arial" pitchFamily="34" charset="0"/>
                  <a:ea typeface="Arial Unicode MS" pitchFamily="50" charset="-127"/>
                  <a:cs typeface="Arial" pitchFamily="34" charset="0"/>
                </a:rPr>
                <a:t>20</a:t>
              </a:r>
              <a:r>
                <a:rPr lang="el-GR" altLang="ko-KR" sz="600" dirty="0" smtClean="0">
                  <a:latin typeface="Arial" pitchFamily="34" charset="0"/>
                  <a:ea typeface="Arial Unicode MS" pitchFamily="50" charset="-127"/>
                  <a:cs typeface="Arial" pitchFamily="34" charset="0"/>
                </a:rPr>
                <a:t>μ</a:t>
              </a:r>
              <a:r>
                <a:rPr lang="en-US" altLang="ko-KR" sz="600" dirty="0" smtClean="0">
                  <a:latin typeface="Arial" pitchFamily="34" charset="0"/>
                  <a:ea typeface="Arial Unicode MS" pitchFamily="50" charset="-127"/>
                  <a:cs typeface="Arial" pitchFamily="34" charset="0"/>
                </a:rPr>
                <a:t>m</a:t>
              </a:r>
              <a:endParaRPr lang="ko-KR" altLang="en-US" sz="600" dirty="0">
                <a:latin typeface="Arial" pitchFamily="34" charset="0"/>
                <a:ea typeface="Arial Unicode MS" pitchFamily="50" charset="-127"/>
                <a:cs typeface="Arial" pitchFamily="34" charset="0"/>
              </a:endParaRPr>
            </a:p>
          </p:txBody>
        </p:sp>
        <p:cxnSp>
          <p:nvCxnSpPr>
            <p:cNvPr id="212" name="직선 연결선 211"/>
            <p:cNvCxnSpPr/>
            <p:nvPr/>
          </p:nvCxnSpPr>
          <p:spPr>
            <a:xfrm>
              <a:off x="4623152" y="5447320"/>
              <a:ext cx="1387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직선 연결선 212"/>
            <p:cNvCxnSpPr/>
            <p:nvPr/>
          </p:nvCxnSpPr>
          <p:spPr>
            <a:xfrm>
              <a:off x="4613908" y="5447325"/>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14" name="TextBox 213"/>
          <p:cNvSpPr txBox="1"/>
          <p:nvPr/>
        </p:nvSpPr>
        <p:spPr>
          <a:xfrm>
            <a:off x="4703338" y="1807885"/>
            <a:ext cx="1808508" cy="400110"/>
          </a:xfrm>
          <a:prstGeom prst="rect">
            <a:avLst/>
          </a:prstGeom>
          <a:noFill/>
        </p:spPr>
        <p:txBody>
          <a:bodyPr wrap="none" rtlCol="0">
            <a:spAutoFit/>
          </a:bodyPr>
          <a:lstStyle/>
          <a:p>
            <a:r>
              <a:rPr lang="en-US" altLang="ko-KR" sz="2000" b="1" u="sng" dirty="0" smtClean="0">
                <a:latin typeface="Arial" pitchFamily="34" charset="0"/>
                <a:cs typeface="Arial" pitchFamily="34" charset="0"/>
              </a:rPr>
              <a:t>Ki67 Staining</a:t>
            </a:r>
            <a:endParaRPr lang="ko-KR" altLang="en-US" sz="2000" b="1" u="sng" dirty="0">
              <a:latin typeface="Arial" pitchFamily="34" charset="0"/>
              <a:cs typeface="Arial" pitchFamily="34" charset="0"/>
            </a:endParaRPr>
          </a:p>
        </p:txBody>
      </p:sp>
      <p:cxnSp>
        <p:nvCxnSpPr>
          <p:cNvPr id="215" name="직선 화살표 연결선 214"/>
          <p:cNvCxnSpPr/>
          <p:nvPr/>
        </p:nvCxnSpPr>
        <p:spPr>
          <a:xfrm flipH="1" flipV="1">
            <a:off x="1835696" y="4832221"/>
            <a:ext cx="180000" cy="36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6" name="직선 화살표 연결선 215"/>
          <p:cNvCxnSpPr/>
          <p:nvPr/>
        </p:nvCxnSpPr>
        <p:spPr>
          <a:xfrm flipH="1" flipV="1">
            <a:off x="1974844" y="5349529"/>
            <a:ext cx="180000" cy="36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7" name="직선 화살표 연결선 216"/>
          <p:cNvCxnSpPr/>
          <p:nvPr/>
        </p:nvCxnSpPr>
        <p:spPr>
          <a:xfrm flipH="1" flipV="1">
            <a:off x="2140496" y="4544190"/>
            <a:ext cx="36000" cy="180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9" name="직선 화살표 연결선 218"/>
          <p:cNvCxnSpPr/>
          <p:nvPr/>
        </p:nvCxnSpPr>
        <p:spPr>
          <a:xfrm>
            <a:off x="1007624" y="4509119"/>
            <a:ext cx="180000" cy="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1" name="직선 화살표 연결선 220"/>
          <p:cNvCxnSpPr/>
          <p:nvPr/>
        </p:nvCxnSpPr>
        <p:spPr>
          <a:xfrm>
            <a:off x="539552" y="4580197"/>
            <a:ext cx="180000" cy="36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3" name="직선 화살표 연결선 222"/>
          <p:cNvCxnSpPr/>
          <p:nvPr/>
        </p:nvCxnSpPr>
        <p:spPr>
          <a:xfrm flipV="1">
            <a:off x="215528" y="5552301"/>
            <a:ext cx="108000" cy="108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5" name="직선 화살표 연결선 224"/>
          <p:cNvCxnSpPr/>
          <p:nvPr/>
        </p:nvCxnSpPr>
        <p:spPr>
          <a:xfrm flipV="1">
            <a:off x="3491880" y="3428077"/>
            <a:ext cx="108000" cy="108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6" name="직선 화살표 연결선 225"/>
          <p:cNvCxnSpPr/>
          <p:nvPr/>
        </p:nvCxnSpPr>
        <p:spPr>
          <a:xfrm flipV="1">
            <a:off x="4310472" y="3392061"/>
            <a:ext cx="108000" cy="108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7" name="직선 화살표 연결선 226"/>
          <p:cNvCxnSpPr/>
          <p:nvPr/>
        </p:nvCxnSpPr>
        <p:spPr>
          <a:xfrm flipV="1">
            <a:off x="3995936" y="3018769"/>
            <a:ext cx="0" cy="144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9" name="직선 화살표 연결선 228"/>
          <p:cNvCxnSpPr/>
          <p:nvPr/>
        </p:nvCxnSpPr>
        <p:spPr>
          <a:xfrm>
            <a:off x="3275856" y="2666233"/>
            <a:ext cx="72008" cy="144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1" name="직선 화살표 연결선 230"/>
          <p:cNvCxnSpPr/>
          <p:nvPr/>
        </p:nvCxnSpPr>
        <p:spPr>
          <a:xfrm>
            <a:off x="2694496" y="3536093"/>
            <a:ext cx="72008" cy="144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3" name="직선 화살표 연결선 232"/>
          <p:cNvCxnSpPr/>
          <p:nvPr/>
        </p:nvCxnSpPr>
        <p:spPr>
          <a:xfrm flipV="1">
            <a:off x="2699808" y="3248045"/>
            <a:ext cx="144000" cy="431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5" name="직선 화살표 연결선 234"/>
          <p:cNvCxnSpPr/>
          <p:nvPr/>
        </p:nvCxnSpPr>
        <p:spPr>
          <a:xfrm flipH="1" flipV="1">
            <a:off x="8892480" y="4832221"/>
            <a:ext cx="42416" cy="180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7" name="직선 화살표 연결선 236"/>
          <p:cNvCxnSpPr/>
          <p:nvPr/>
        </p:nvCxnSpPr>
        <p:spPr>
          <a:xfrm flipH="1" flipV="1">
            <a:off x="8676456" y="4400173"/>
            <a:ext cx="42416" cy="180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8" name="직선 화살표 연결선 237"/>
          <p:cNvCxnSpPr/>
          <p:nvPr/>
        </p:nvCxnSpPr>
        <p:spPr>
          <a:xfrm flipV="1">
            <a:off x="7992400" y="5624309"/>
            <a:ext cx="180000" cy="36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0" name="직선 화살표 연결선 239"/>
          <p:cNvCxnSpPr/>
          <p:nvPr/>
        </p:nvCxnSpPr>
        <p:spPr>
          <a:xfrm>
            <a:off x="7041052" y="4435237"/>
            <a:ext cx="144000" cy="36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2" name="직선 화살표 연결선 241"/>
          <p:cNvCxnSpPr/>
          <p:nvPr/>
        </p:nvCxnSpPr>
        <p:spPr>
          <a:xfrm flipV="1">
            <a:off x="7236312" y="5165757"/>
            <a:ext cx="144000" cy="7200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4" name="직선 화살표 연결선 243"/>
          <p:cNvCxnSpPr/>
          <p:nvPr/>
        </p:nvCxnSpPr>
        <p:spPr>
          <a:xfrm>
            <a:off x="5494852" y="4563189"/>
            <a:ext cx="144000" cy="7200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5" name="직선 화살표 연결선 244"/>
          <p:cNvCxnSpPr/>
          <p:nvPr/>
        </p:nvCxnSpPr>
        <p:spPr>
          <a:xfrm>
            <a:off x="8316416" y="3117281"/>
            <a:ext cx="144000" cy="72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7" name="직선 화살표 연결선 246"/>
          <p:cNvCxnSpPr/>
          <p:nvPr/>
        </p:nvCxnSpPr>
        <p:spPr>
          <a:xfrm>
            <a:off x="7249564" y="2730737"/>
            <a:ext cx="144000" cy="108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8" name="직선 화살표 연결선 247"/>
          <p:cNvCxnSpPr/>
          <p:nvPr/>
        </p:nvCxnSpPr>
        <p:spPr>
          <a:xfrm flipV="1">
            <a:off x="5364088" y="5480293"/>
            <a:ext cx="144000" cy="72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0" name="직선 화살표 연결선 249"/>
          <p:cNvCxnSpPr/>
          <p:nvPr/>
        </p:nvCxnSpPr>
        <p:spPr>
          <a:xfrm flipH="1" flipV="1">
            <a:off x="8604448" y="5552301"/>
            <a:ext cx="8384" cy="180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2" name="직선 화살표 연결선 251"/>
          <p:cNvCxnSpPr/>
          <p:nvPr/>
        </p:nvCxnSpPr>
        <p:spPr>
          <a:xfrm flipH="1">
            <a:off x="8820472" y="5264269"/>
            <a:ext cx="1800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8257108" y="6597352"/>
            <a:ext cx="915635" cy="230832"/>
          </a:xfrm>
          <a:prstGeom prst="rect">
            <a:avLst/>
          </a:prstGeom>
          <a:noFill/>
        </p:spPr>
        <p:txBody>
          <a:bodyPr wrap="none" rtlCol="0">
            <a:spAutoFit/>
          </a:bodyPr>
          <a:lstStyle/>
          <a:p>
            <a:r>
              <a:rPr lang="en-US" altLang="ko-KR" sz="900" b="1" dirty="0" smtClean="0">
                <a:latin typeface="Arial" pitchFamily="34" charset="0"/>
                <a:cs typeface="Arial" pitchFamily="34" charset="0"/>
              </a:rPr>
              <a:t>Unpublished </a:t>
            </a:r>
            <a:endParaRPr lang="ko-KR" altLang="en-US" sz="900" b="1" dirty="0">
              <a:latin typeface="Arial" pitchFamily="34" charset="0"/>
              <a:cs typeface="Arial" pitchFamily="34" charset="0"/>
            </a:endParaRPr>
          </a:p>
        </p:txBody>
      </p:sp>
      <p:sp>
        <p:nvSpPr>
          <p:cNvPr id="80" name="제목 2"/>
          <p:cNvSpPr txBox="1">
            <a:spLocks/>
          </p:cNvSpPr>
          <p:nvPr/>
        </p:nvSpPr>
        <p:spPr bwMode="auto">
          <a:xfrm>
            <a:off x="149920" y="197666"/>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algn="ctr"/>
            <a:r>
              <a:rPr lang="en-US" altLang="ko-KR" sz="2800" b="1" dirty="0" smtClean="0">
                <a:latin typeface="Arial" pitchFamily="34" charset="0"/>
                <a:cs typeface="Arial" pitchFamily="34" charset="0"/>
              </a:rPr>
              <a:t>TSG-6 decreases apoptosis but increases proliferation of hepatocytes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93"/>
          <p:cNvSpPr txBox="1"/>
          <p:nvPr/>
        </p:nvSpPr>
        <p:spPr>
          <a:xfrm>
            <a:off x="4334717" y="1416904"/>
            <a:ext cx="1710725" cy="246221"/>
          </a:xfrm>
          <a:prstGeom prst="rect">
            <a:avLst/>
          </a:prstGeom>
          <a:noFill/>
        </p:spPr>
        <p:txBody>
          <a:bodyPr wrap="none" rtlCol="0">
            <a:spAutoFit/>
          </a:bodyPr>
          <a:lstStyle/>
          <a:p>
            <a:r>
              <a:rPr lang="en-US" altLang="ko-KR" sz="1000" dirty="0" smtClean="0">
                <a:latin typeface="Arial" pitchFamily="34" charset="0"/>
                <a:cs typeface="Arial" pitchFamily="34" charset="0"/>
              </a:rPr>
              <a:t>*: </a:t>
            </a:r>
            <a:r>
              <a:rPr lang="en-US" altLang="ko-KR" sz="1000" dirty="0" err="1" smtClean="0">
                <a:latin typeface="Arial" pitchFamily="34" charset="0"/>
                <a:cs typeface="Arial" pitchFamily="34" charset="0"/>
              </a:rPr>
              <a:t>vs</a:t>
            </a:r>
            <a:r>
              <a:rPr lang="en-US" altLang="ko-KR" sz="1000" dirty="0" smtClean="0">
                <a:latin typeface="Arial" pitchFamily="34" charset="0"/>
                <a:cs typeface="Arial" pitchFamily="34" charset="0"/>
              </a:rPr>
              <a:t> MCDE    $: </a:t>
            </a:r>
            <a:r>
              <a:rPr lang="en-US" altLang="ko-KR" sz="1000" dirty="0" err="1" smtClean="0">
                <a:latin typeface="Arial" pitchFamily="34" charset="0"/>
                <a:cs typeface="Arial" pitchFamily="34" charset="0"/>
              </a:rPr>
              <a:t>vs</a:t>
            </a:r>
            <a:r>
              <a:rPr lang="en-US" altLang="ko-KR" sz="1000" dirty="0" smtClean="0">
                <a:latin typeface="Arial" pitchFamily="34" charset="0"/>
                <a:cs typeface="Arial" pitchFamily="34" charset="0"/>
              </a:rPr>
              <a:t> Vehicle</a:t>
            </a:r>
            <a:endParaRPr lang="ko-KR" altLang="en-US" sz="1000" dirty="0">
              <a:latin typeface="Arial" pitchFamily="34" charset="0"/>
              <a:cs typeface="Arial" pitchFamily="34" charset="0"/>
            </a:endParaRPr>
          </a:p>
        </p:txBody>
      </p:sp>
      <p:graphicFrame>
        <p:nvGraphicFramePr>
          <p:cNvPr id="79" name="차트 78"/>
          <p:cNvGraphicFramePr/>
          <p:nvPr>
            <p:extLst>
              <p:ext uri="{D42A27DB-BD31-4B8C-83A1-F6EECF244321}">
                <p14:modId xmlns:p14="http://schemas.microsoft.com/office/powerpoint/2010/main" val="788126453"/>
              </p:ext>
            </p:extLst>
          </p:nvPr>
        </p:nvGraphicFramePr>
        <p:xfrm>
          <a:off x="970622" y="1977430"/>
          <a:ext cx="1188000" cy="1188000"/>
        </p:xfrm>
        <a:graphic>
          <a:graphicData uri="http://schemas.openxmlformats.org/drawingml/2006/chart">
            <c:chart xmlns:c="http://schemas.openxmlformats.org/drawingml/2006/chart" xmlns:r="http://schemas.openxmlformats.org/officeDocument/2006/relationships" r:id="rId3"/>
          </a:graphicData>
        </a:graphic>
      </p:graphicFrame>
      <p:sp>
        <p:nvSpPr>
          <p:cNvPr id="83" name="TextBox 82"/>
          <p:cNvSpPr txBox="1"/>
          <p:nvPr/>
        </p:nvSpPr>
        <p:spPr>
          <a:xfrm>
            <a:off x="1303118" y="1704936"/>
            <a:ext cx="532518" cy="307777"/>
          </a:xfrm>
          <a:prstGeom prst="rect">
            <a:avLst/>
          </a:prstGeom>
          <a:noFill/>
        </p:spPr>
        <p:txBody>
          <a:bodyPr wrap="none" rtlCol="0">
            <a:spAutoFit/>
          </a:bodyPr>
          <a:lstStyle/>
          <a:p>
            <a:r>
              <a:rPr lang="en-US" altLang="ko-KR" sz="1400" b="1" i="1" dirty="0" smtClean="0">
                <a:latin typeface="Arial Unicode MS" pitchFamily="50" charset="-127"/>
                <a:ea typeface="Arial Unicode MS" pitchFamily="50" charset="-127"/>
                <a:cs typeface="Arial Unicode MS" pitchFamily="50" charset="-127"/>
              </a:rPr>
              <a:t>atg3</a:t>
            </a:r>
            <a:endParaRPr lang="ko-KR" altLang="en-US" sz="1400" b="1" i="1" dirty="0">
              <a:latin typeface="Arial Unicode MS" pitchFamily="50" charset="-127"/>
              <a:ea typeface="Arial Unicode MS" pitchFamily="50" charset="-127"/>
              <a:cs typeface="Arial Unicode MS" pitchFamily="50" charset="-127"/>
            </a:endParaRPr>
          </a:p>
        </p:txBody>
      </p:sp>
      <p:sp>
        <p:nvSpPr>
          <p:cNvPr id="85" name="TextBox 84"/>
          <p:cNvSpPr txBox="1"/>
          <p:nvPr/>
        </p:nvSpPr>
        <p:spPr>
          <a:xfrm flipV="1">
            <a:off x="486594" y="2001540"/>
            <a:ext cx="369332" cy="1022075"/>
          </a:xfrm>
          <a:prstGeom prst="rect">
            <a:avLst/>
          </a:prstGeom>
          <a:noFill/>
        </p:spPr>
        <p:txBody>
          <a:bodyPr vert="eaVert" wrap="none" rtlCol="0">
            <a:spAutoFit/>
          </a:bodyPr>
          <a:lstStyle/>
          <a:p>
            <a:r>
              <a:rPr lang="en-US" altLang="ko-KR" sz="1200" dirty="0" smtClean="0">
                <a:latin typeface="Arial Unicode MS" pitchFamily="50" charset="-127"/>
                <a:ea typeface="Arial Unicode MS" pitchFamily="50" charset="-127"/>
                <a:cs typeface="Arial Unicode MS" pitchFamily="50" charset="-127"/>
              </a:rPr>
              <a:t>Fold Increase</a:t>
            </a:r>
            <a:endParaRPr lang="ko-KR" altLang="en-US" sz="1200" dirty="0">
              <a:latin typeface="Arial Unicode MS" pitchFamily="50" charset="-127"/>
              <a:ea typeface="Arial Unicode MS" pitchFamily="50" charset="-127"/>
              <a:cs typeface="Arial Unicode MS" pitchFamily="50" charset="-127"/>
            </a:endParaRPr>
          </a:p>
        </p:txBody>
      </p:sp>
      <p:sp>
        <p:nvSpPr>
          <p:cNvPr id="95" name="TextBox 94"/>
          <p:cNvSpPr txBox="1"/>
          <p:nvPr/>
        </p:nvSpPr>
        <p:spPr>
          <a:xfrm>
            <a:off x="1930870" y="2010896"/>
            <a:ext cx="255198" cy="307777"/>
          </a:xfrm>
          <a:prstGeom prst="rect">
            <a:avLst/>
          </a:prstGeom>
          <a:noFill/>
        </p:spPr>
        <p:txBody>
          <a:bodyPr wrap="none" rtlCol="0">
            <a:spAutoFit/>
          </a:bodyPr>
          <a:lstStyle/>
          <a:p>
            <a:r>
              <a:rPr lang="en-US" altLang="ko-KR" sz="1400" dirty="0" smtClean="0">
                <a:latin typeface="Arial Unicode MS" pitchFamily="50" charset="-127"/>
                <a:ea typeface="Arial Unicode MS" pitchFamily="50" charset="-127"/>
                <a:cs typeface="Arial Unicode MS" pitchFamily="50" charset="-127"/>
              </a:rPr>
              <a:t>*</a:t>
            </a:r>
            <a:endParaRPr lang="ko-KR" altLang="en-US" sz="1400" dirty="0">
              <a:latin typeface="Arial Unicode MS" pitchFamily="50" charset="-127"/>
              <a:ea typeface="Arial Unicode MS" pitchFamily="50" charset="-127"/>
              <a:cs typeface="Arial Unicode MS" pitchFamily="50" charset="-127"/>
            </a:endParaRPr>
          </a:p>
        </p:txBody>
      </p:sp>
      <p:sp>
        <p:nvSpPr>
          <p:cNvPr id="104" name="TextBox 103"/>
          <p:cNvSpPr txBox="1"/>
          <p:nvPr/>
        </p:nvSpPr>
        <p:spPr>
          <a:xfrm>
            <a:off x="1932522" y="1884082"/>
            <a:ext cx="263214" cy="261610"/>
          </a:xfrm>
          <a:prstGeom prst="rect">
            <a:avLst/>
          </a:prstGeom>
          <a:noFill/>
        </p:spPr>
        <p:txBody>
          <a:bodyPr wrap="none" rtlCol="0">
            <a:spAutoFit/>
          </a:bodyPr>
          <a:lstStyle/>
          <a:p>
            <a:r>
              <a:rPr lang="en-US" altLang="ko-KR" sz="1100" dirty="0" smtClean="0">
                <a:latin typeface="Arial Unicode MS" pitchFamily="50" charset="-127"/>
                <a:ea typeface="Arial Unicode MS" pitchFamily="50" charset="-127"/>
                <a:cs typeface="Arial Unicode MS" pitchFamily="50" charset="-127"/>
              </a:rPr>
              <a:t>$</a:t>
            </a:r>
            <a:endParaRPr lang="ko-KR" altLang="en-US" sz="1100" dirty="0">
              <a:latin typeface="Arial Unicode MS" pitchFamily="50" charset="-127"/>
              <a:ea typeface="Arial Unicode MS" pitchFamily="50" charset="-127"/>
              <a:cs typeface="Arial Unicode MS" pitchFamily="50" charset="-127"/>
            </a:endParaRPr>
          </a:p>
        </p:txBody>
      </p:sp>
      <p:graphicFrame>
        <p:nvGraphicFramePr>
          <p:cNvPr id="80" name="차트 79"/>
          <p:cNvGraphicFramePr/>
          <p:nvPr>
            <p:extLst>
              <p:ext uri="{D42A27DB-BD31-4B8C-83A1-F6EECF244321}">
                <p14:modId xmlns:p14="http://schemas.microsoft.com/office/powerpoint/2010/main" val="2720467616"/>
              </p:ext>
            </p:extLst>
          </p:nvPr>
        </p:nvGraphicFramePr>
        <p:xfrm>
          <a:off x="2331932" y="1977430"/>
          <a:ext cx="1188000" cy="1188000"/>
        </p:xfrm>
        <a:graphic>
          <a:graphicData uri="http://schemas.openxmlformats.org/drawingml/2006/chart">
            <c:chart xmlns:c="http://schemas.openxmlformats.org/drawingml/2006/chart" xmlns:r="http://schemas.openxmlformats.org/officeDocument/2006/relationships" r:id="rId4"/>
          </a:graphicData>
        </a:graphic>
      </p:graphicFrame>
      <p:sp>
        <p:nvSpPr>
          <p:cNvPr id="84" name="TextBox 83"/>
          <p:cNvSpPr txBox="1"/>
          <p:nvPr/>
        </p:nvSpPr>
        <p:spPr>
          <a:xfrm>
            <a:off x="2745564" y="1704936"/>
            <a:ext cx="532518" cy="307777"/>
          </a:xfrm>
          <a:prstGeom prst="rect">
            <a:avLst/>
          </a:prstGeom>
          <a:noFill/>
        </p:spPr>
        <p:txBody>
          <a:bodyPr wrap="none" rtlCol="0">
            <a:spAutoFit/>
          </a:bodyPr>
          <a:lstStyle/>
          <a:p>
            <a:r>
              <a:rPr lang="en-US" altLang="ko-KR" sz="1400" b="1" i="1" dirty="0" smtClean="0">
                <a:latin typeface="Arial Unicode MS" pitchFamily="50" charset="-127"/>
                <a:ea typeface="Arial Unicode MS" pitchFamily="50" charset="-127"/>
                <a:cs typeface="Arial Unicode MS" pitchFamily="50" charset="-127"/>
              </a:rPr>
              <a:t>atg7</a:t>
            </a:r>
            <a:endParaRPr lang="ko-KR" altLang="en-US" sz="1400" b="1" i="1" dirty="0">
              <a:latin typeface="Arial Unicode MS" pitchFamily="50" charset="-127"/>
              <a:ea typeface="Arial Unicode MS" pitchFamily="50" charset="-127"/>
              <a:cs typeface="Arial Unicode MS" pitchFamily="50" charset="-127"/>
            </a:endParaRPr>
          </a:p>
        </p:txBody>
      </p:sp>
      <p:sp>
        <p:nvSpPr>
          <p:cNvPr id="108" name="TextBox 107"/>
          <p:cNvSpPr txBox="1"/>
          <p:nvPr/>
        </p:nvSpPr>
        <p:spPr>
          <a:xfrm>
            <a:off x="3286559" y="2223492"/>
            <a:ext cx="255198" cy="307777"/>
          </a:xfrm>
          <a:prstGeom prst="rect">
            <a:avLst/>
          </a:prstGeom>
          <a:noFill/>
        </p:spPr>
        <p:txBody>
          <a:bodyPr wrap="none" rtlCol="0">
            <a:spAutoFit/>
          </a:bodyPr>
          <a:lstStyle/>
          <a:p>
            <a:r>
              <a:rPr lang="en-US" altLang="ko-KR" sz="1400" dirty="0" smtClean="0">
                <a:latin typeface="Arial Unicode MS" pitchFamily="50" charset="-127"/>
                <a:ea typeface="Arial Unicode MS" pitchFamily="50" charset="-127"/>
                <a:cs typeface="Arial Unicode MS" pitchFamily="50" charset="-127"/>
              </a:rPr>
              <a:t>*</a:t>
            </a:r>
            <a:endParaRPr lang="ko-KR" altLang="en-US" sz="1400" dirty="0">
              <a:latin typeface="Arial Unicode MS" pitchFamily="50" charset="-127"/>
              <a:ea typeface="Arial Unicode MS" pitchFamily="50" charset="-127"/>
              <a:cs typeface="Arial Unicode MS" pitchFamily="50" charset="-127"/>
            </a:endParaRPr>
          </a:p>
        </p:txBody>
      </p:sp>
      <p:sp>
        <p:nvSpPr>
          <p:cNvPr id="112" name="TextBox 111"/>
          <p:cNvSpPr txBox="1"/>
          <p:nvPr/>
        </p:nvSpPr>
        <p:spPr>
          <a:xfrm>
            <a:off x="3287576" y="2098335"/>
            <a:ext cx="263214" cy="261610"/>
          </a:xfrm>
          <a:prstGeom prst="rect">
            <a:avLst/>
          </a:prstGeom>
          <a:noFill/>
        </p:spPr>
        <p:txBody>
          <a:bodyPr wrap="none" rtlCol="0">
            <a:spAutoFit/>
          </a:bodyPr>
          <a:lstStyle/>
          <a:p>
            <a:r>
              <a:rPr lang="en-US" altLang="ko-KR" sz="1100" dirty="0" smtClean="0">
                <a:latin typeface="Arial Unicode MS" pitchFamily="50" charset="-127"/>
                <a:ea typeface="Arial Unicode MS" pitchFamily="50" charset="-127"/>
                <a:cs typeface="Arial Unicode MS" pitchFamily="50" charset="-127"/>
              </a:rPr>
              <a:t>$</a:t>
            </a:r>
            <a:endParaRPr lang="ko-KR" altLang="en-US" sz="1100" dirty="0">
              <a:latin typeface="Arial Unicode MS" pitchFamily="50" charset="-127"/>
              <a:ea typeface="Arial Unicode MS" pitchFamily="50" charset="-127"/>
              <a:cs typeface="Arial Unicode MS" pitchFamily="50" charset="-127"/>
            </a:endParaRPr>
          </a:p>
        </p:txBody>
      </p:sp>
      <p:graphicFrame>
        <p:nvGraphicFramePr>
          <p:cNvPr id="81" name="차트 80"/>
          <p:cNvGraphicFramePr/>
          <p:nvPr>
            <p:extLst>
              <p:ext uri="{D42A27DB-BD31-4B8C-83A1-F6EECF244321}">
                <p14:modId xmlns:p14="http://schemas.microsoft.com/office/powerpoint/2010/main" val="2404778154"/>
              </p:ext>
            </p:extLst>
          </p:nvPr>
        </p:nvGraphicFramePr>
        <p:xfrm>
          <a:off x="3706782" y="1977430"/>
          <a:ext cx="1188000" cy="1188000"/>
        </p:xfrm>
        <a:graphic>
          <a:graphicData uri="http://schemas.openxmlformats.org/drawingml/2006/chart">
            <c:chart xmlns:c="http://schemas.openxmlformats.org/drawingml/2006/chart" xmlns:r="http://schemas.openxmlformats.org/officeDocument/2006/relationships" r:id="rId5"/>
          </a:graphicData>
        </a:graphic>
      </p:graphicFrame>
      <p:sp>
        <p:nvSpPr>
          <p:cNvPr id="92" name="TextBox 91"/>
          <p:cNvSpPr txBox="1"/>
          <p:nvPr/>
        </p:nvSpPr>
        <p:spPr>
          <a:xfrm>
            <a:off x="4067224" y="1704936"/>
            <a:ext cx="413896" cy="307777"/>
          </a:xfrm>
          <a:prstGeom prst="rect">
            <a:avLst/>
          </a:prstGeom>
          <a:noFill/>
        </p:spPr>
        <p:txBody>
          <a:bodyPr wrap="none" rtlCol="0">
            <a:spAutoFit/>
          </a:bodyPr>
          <a:lstStyle/>
          <a:p>
            <a:r>
              <a:rPr lang="en-US" altLang="ko-KR" sz="1400" b="1" i="1" dirty="0" smtClean="0">
                <a:latin typeface="Arial Unicode MS" pitchFamily="50" charset="-127"/>
                <a:ea typeface="Arial Unicode MS" pitchFamily="50" charset="-127"/>
                <a:cs typeface="Arial Unicode MS" pitchFamily="50" charset="-127"/>
              </a:rPr>
              <a:t>lc3</a:t>
            </a:r>
            <a:endParaRPr lang="ko-KR" altLang="en-US" sz="1400" b="1" i="1" dirty="0">
              <a:latin typeface="Arial Unicode MS" pitchFamily="50" charset="-127"/>
              <a:ea typeface="Arial Unicode MS" pitchFamily="50" charset="-127"/>
              <a:cs typeface="Arial Unicode MS" pitchFamily="50" charset="-127"/>
            </a:endParaRPr>
          </a:p>
        </p:txBody>
      </p:sp>
      <p:sp>
        <p:nvSpPr>
          <p:cNvPr id="116" name="TextBox 115"/>
          <p:cNvSpPr txBox="1"/>
          <p:nvPr/>
        </p:nvSpPr>
        <p:spPr>
          <a:xfrm>
            <a:off x="4666454" y="2125502"/>
            <a:ext cx="255198" cy="307777"/>
          </a:xfrm>
          <a:prstGeom prst="rect">
            <a:avLst/>
          </a:prstGeom>
          <a:noFill/>
        </p:spPr>
        <p:txBody>
          <a:bodyPr wrap="none" rtlCol="0">
            <a:spAutoFit/>
          </a:bodyPr>
          <a:lstStyle/>
          <a:p>
            <a:r>
              <a:rPr lang="en-US" altLang="ko-KR" sz="1400" dirty="0" smtClean="0">
                <a:latin typeface="Arial Unicode MS" pitchFamily="50" charset="-127"/>
                <a:ea typeface="Arial Unicode MS" pitchFamily="50" charset="-127"/>
                <a:cs typeface="Arial Unicode MS" pitchFamily="50" charset="-127"/>
              </a:rPr>
              <a:t>*</a:t>
            </a:r>
            <a:endParaRPr lang="ko-KR" altLang="en-US" sz="1400" dirty="0">
              <a:latin typeface="Arial Unicode MS" pitchFamily="50" charset="-127"/>
              <a:ea typeface="Arial Unicode MS" pitchFamily="50" charset="-127"/>
              <a:cs typeface="Arial Unicode MS" pitchFamily="50" charset="-127"/>
            </a:endParaRPr>
          </a:p>
        </p:txBody>
      </p:sp>
      <p:sp>
        <p:nvSpPr>
          <p:cNvPr id="119" name="TextBox 118"/>
          <p:cNvSpPr txBox="1"/>
          <p:nvPr/>
        </p:nvSpPr>
        <p:spPr>
          <a:xfrm>
            <a:off x="4655728" y="1992285"/>
            <a:ext cx="263214" cy="261610"/>
          </a:xfrm>
          <a:prstGeom prst="rect">
            <a:avLst/>
          </a:prstGeom>
          <a:noFill/>
        </p:spPr>
        <p:txBody>
          <a:bodyPr wrap="none" rtlCol="0">
            <a:spAutoFit/>
          </a:bodyPr>
          <a:lstStyle/>
          <a:p>
            <a:r>
              <a:rPr lang="en-US" altLang="ko-KR" sz="1100" dirty="0" smtClean="0">
                <a:latin typeface="Arial Unicode MS" pitchFamily="50" charset="-127"/>
                <a:ea typeface="Arial Unicode MS" pitchFamily="50" charset="-127"/>
                <a:cs typeface="Arial Unicode MS" pitchFamily="50" charset="-127"/>
              </a:rPr>
              <a:t>$</a:t>
            </a:r>
            <a:endParaRPr lang="ko-KR" altLang="en-US" sz="1100" dirty="0">
              <a:latin typeface="Arial Unicode MS" pitchFamily="50" charset="-127"/>
              <a:ea typeface="Arial Unicode MS" pitchFamily="50" charset="-127"/>
              <a:cs typeface="Arial Unicode MS" pitchFamily="50" charset="-127"/>
            </a:endParaRPr>
          </a:p>
        </p:txBody>
      </p:sp>
      <p:graphicFrame>
        <p:nvGraphicFramePr>
          <p:cNvPr id="82" name="차트 81"/>
          <p:cNvGraphicFramePr/>
          <p:nvPr>
            <p:extLst>
              <p:ext uri="{D42A27DB-BD31-4B8C-83A1-F6EECF244321}">
                <p14:modId xmlns:p14="http://schemas.microsoft.com/office/powerpoint/2010/main" val="877141892"/>
              </p:ext>
            </p:extLst>
          </p:nvPr>
        </p:nvGraphicFramePr>
        <p:xfrm>
          <a:off x="4993984" y="1977430"/>
          <a:ext cx="1188000" cy="1188000"/>
        </p:xfrm>
        <a:graphic>
          <a:graphicData uri="http://schemas.openxmlformats.org/drawingml/2006/chart">
            <c:chart xmlns:c="http://schemas.openxmlformats.org/drawingml/2006/chart" xmlns:r="http://schemas.openxmlformats.org/officeDocument/2006/relationships" r:id="rId6"/>
          </a:graphicData>
        </a:graphic>
      </p:graphicFrame>
      <p:sp>
        <p:nvSpPr>
          <p:cNvPr id="93" name="TextBox 92"/>
          <p:cNvSpPr txBox="1"/>
          <p:nvPr/>
        </p:nvSpPr>
        <p:spPr>
          <a:xfrm>
            <a:off x="5405680" y="1704936"/>
            <a:ext cx="671979" cy="307777"/>
          </a:xfrm>
          <a:prstGeom prst="rect">
            <a:avLst/>
          </a:prstGeom>
          <a:noFill/>
        </p:spPr>
        <p:txBody>
          <a:bodyPr wrap="none" rtlCol="0">
            <a:spAutoFit/>
          </a:bodyPr>
          <a:lstStyle/>
          <a:p>
            <a:r>
              <a:rPr lang="en-US" altLang="ko-KR" sz="1400" b="1" i="1" dirty="0" smtClean="0">
                <a:latin typeface="Arial Unicode MS" pitchFamily="50" charset="-127"/>
                <a:ea typeface="Arial Unicode MS" pitchFamily="50" charset="-127"/>
                <a:cs typeface="Arial Unicode MS" pitchFamily="50" charset="-127"/>
              </a:rPr>
              <a:t>lamp2</a:t>
            </a:r>
            <a:endParaRPr lang="ko-KR" altLang="en-US" sz="1400" b="1" i="1" dirty="0">
              <a:latin typeface="Arial Unicode MS" pitchFamily="50" charset="-127"/>
              <a:ea typeface="Arial Unicode MS" pitchFamily="50" charset="-127"/>
              <a:cs typeface="Arial Unicode MS" pitchFamily="50" charset="-127"/>
            </a:endParaRPr>
          </a:p>
        </p:txBody>
      </p:sp>
      <p:sp>
        <p:nvSpPr>
          <p:cNvPr id="120" name="TextBox 119"/>
          <p:cNvSpPr txBox="1"/>
          <p:nvPr/>
        </p:nvSpPr>
        <p:spPr>
          <a:xfrm>
            <a:off x="5943390" y="2183869"/>
            <a:ext cx="255198" cy="307777"/>
          </a:xfrm>
          <a:prstGeom prst="rect">
            <a:avLst/>
          </a:prstGeom>
          <a:noFill/>
        </p:spPr>
        <p:txBody>
          <a:bodyPr wrap="none" rtlCol="0">
            <a:spAutoFit/>
          </a:bodyPr>
          <a:lstStyle/>
          <a:p>
            <a:r>
              <a:rPr lang="en-US" altLang="ko-KR" sz="1400" dirty="0" smtClean="0">
                <a:latin typeface="Arial Unicode MS" pitchFamily="50" charset="-127"/>
                <a:ea typeface="Arial Unicode MS" pitchFamily="50" charset="-127"/>
                <a:cs typeface="Arial Unicode MS" pitchFamily="50" charset="-127"/>
              </a:rPr>
              <a:t>*</a:t>
            </a:r>
            <a:endParaRPr lang="ko-KR" altLang="en-US" sz="1400" dirty="0">
              <a:latin typeface="Arial Unicode MS" pitchFamily="50" charset="-127"/>
              <a:ea typeface="Arial Unicode MS" pitchFamily="50" charset="-127"/>
              <a:cs typeface="Arial Unicode MS" pitchFamily="50" charset="-127"/>
            </a:endParaRPr>
          </a:p>
        </p:txBody>
      </p:sp>
      <p:sp>
        <p:nvSpPr>
          <p:cNvPr id="121" name="TextBox 120"/>
          <p:cNvSpPr txBox="1"/>
          <p:nvPr/>
        </p:nvSpPr>
        <p:spPr>
          <a:xfrm>
            <a:off x="5945042" y="2044105"/>
            <a:ext cx="263214" cy="261610"/>
          </a:xfrm>
          <a:prstGeom prst="rect">
            <a:avLst/>
          </a:prstGeom>
          <a:noFill/>
        </p:spPr>
        <p:txBody>
          <a:bodyPr wrap="none" rtlCol="0">
            <a:spAutoFit/>
          </a:bodyPr>
          <a:lstStyle/>
          <a:p>
            <a:r>
              <a:rPr lang="en-US" altLang="ko-KR" sz="1100" dirty="0" smtClean="0">
                <a:latin typeface="Arial Unicode MS" pitchFamily="50" charset="-127"/>
                <a:ea typeface="Arial Unicode MS" pitchFamily="50" charset="-127"/>
                <a:cs typeface="Arial Unicode MS" pitchFamily="50" charset="-127"/>
              </a:rPr>
              <a:t>$</a:t>
            </a:r>
            <a:endParaRPr lang="ko-KR" altLang="en-US" sz="1100" dirty="0">
              <a:latin typeface="Arial Unicode MS" pitchFamily="50" charset="-127"/>
              <a:ea typeface="Arial Unicode MS" pitchFamily="50" charset="-127"/>
              <a:cs typeface="Arial Unicode MS" pitchFamily="50" charset="-127"/>
            </a:endParaRPr>
          </a:p>
        </p:txBody>
      </p:sp>
      <p:grpSp>
        <p:nvGrpSpPr>
          <p:cNvPr id="301" name="그룹 103"/>
          <p:cNvGrpSpPr/>
          <p:nvPr/>
        </p:nvGrpSpPr>
        <p:grpSpPr>
          <a:xfrm>
            <a:off x="1748198" y="4103846"/>
            <a:ext cx="2034647" cy="1308844"/>
            <a:chOff x="180529" y="2175760"/>
            <a:chExt cx="2481634" cy="1703351"/>
          </a:xfrm>
        </p:grpSpPr>
        <p:pic>
          <p:nvPicPr>
            <p:cNvPr id="302" name="그림 301" descr="c4-4 - 복사본.jpg"/>
            <p:cNvPicPr>
              <a:picLocks noChangeAspect="1"/>
            </p:cNvPicPr>
            <p:nvPr/>
          </p:nvPicPr>
          <p:blipFill>
            <a:blip r:embed="rId7" cstate="print"/>
            <a:stretch>
              <a:fillRect/>
            </a:stretch>
          </p:blipFill>
          <p:spPr>
            <a:xfrm>
              <a:off x="198447" y="2179357"/>
              <a:ext cx="2341486" cy="1699754"/>
            </a:xfrm>
            <a:prstGeom prst="rect">
              <a:avLst/>
            </a:prstGeom>
          </p:spPr>
        </p:pic>
        <p:sp>
          <p:nvSpPr>
            <p:cNvPr id="303" name="TextBox 302"/>
            <p:cNvSpPr txBox="1"/>
            <p:nvPr/>
          </p:nvSpPr>
          <p:spPr>
            <a:xfrm>
              <a:off x="180529" y="2175760"/>
              <a:ext cx="834266" cy="248116"/>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Normal</a:t>
              </a:r>
              <a:endParaRPr lang="ko-KR" altLang="en-US" sz="1100" b="1" dirty="0">
                <a:latin typeface="Arial" pitchFamily="34" charset="0"/>
                <a:cs typeface="Arial" pitchFamily="34" charset="0"/>
              </a:endParaRPr>
            </a:p>
          </p:txBody>
        </p:sp>
        <p:sp>
          <p:nvSpPr>
            <p:cNvPr id="304" name="TextBox 303"/>
            <p:cNvSpPr txBox="1"/>
            <p:nvPr/>
          </p:nvSpPr>
          <p:spPr>
            <a:xfrm>
              <a:off x="2179167" y="3694219"/>
              <a:ext cx="482996" cy="167537"/>
            </a:xfrm>
            <a:prstGeom prst="rect">
              <a:avLst/>
            </a:prstGeom>
            <a:noFill/>
          </p:spPr>
          <p:txBody>
            <a:bodyPr wrap="square" rtlCol="0">
              <a:spAutoFit/>
            </a:bodyPr>
            <a:lstStyle/>
            <a:p>
              <a:pPr algn="ctr"/>
              <a:r>
                <a:rPr lang="en-US" altLang="ko-KR" sz="600" dirty="0" smtClean="0">
                  <a:latin typeface="Arial Unicode MS" pitchFamily="50" charset="-127"/>
                  <a:ea typeface="Arial Unicode MS" pitchFamily="50" charset="-127"/>
                  <a:cs typeface="Arial Unicode MS" pitchFamily="50" charset="-127"/>
                </a:rPr>
                <a:t>20</a:t>
              </a:r>
              <a:r>
                <a:rPr lang="el-GR" altLang="ko-KR" sz="600" dirty="0" smtClean="0">
                  <a:latin typeface="Arial Unicode MS" pitchFamily="50" charset="-127"/>
                  <a:ea typeface="Arial Unicode MS" pitchFamily="50" charset="-127"/>
                  <a:cs typeface="Arial Unicode MS" pitchFamily="50" charset="-127"/>
                </a:rPr>
                <a:t>μ</a:t>
              </a:r>
              <a:r>
                <a:rPr lang="en-US" altLang="ko-KR" sz="600" dirty="0" smtClean="0">
                  <a:latin typeface="Arial Unicode MS" pitchFamily="50" charset="-127"/>
                  <a:ea typeface="Arial Unicode MS" pitchFamily="50" charset="-127"/>
                  <a:cs typeface="Arial Unicode MS" pitchFamily="50" charset="-127"/>
                </a:rPr>
                <a:t>m</a:t>
              </a:r>
              <a:endParaRPr lang="ko-KR" altLang="en-US" sz="600" dirty="0">
                <a:latin typeface="Arial Unicode MS" pitchFamily="50" charset="-127"/>
                <a:ea typeface="Arial Unicode MS" pitchFamily="50" charset="-127"/>
                <a:cs typeface="Arial Unicode MS" pitchFamily="50" charset="-127"/>
              </a:endParaRPr>
            </a:p>
          </p:txBody>
        </p:sp>
        <p:cxnSp>
          <p:nvCxnSpPr>
            <p:cNvPr id="305" name="직선 연결선 304"/>
            <p:cNvCxnSpPr/>
            <p:nvPr/>
          </p:nvCxnSpPr>
          <p:spPr>
            <a:xfrm>
              <a:off x="2290374" y="3708572"/>
              <a:ext cx="1387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직선 연결선 305"/>
            <p:cNvCxnSpPr/>
            <p:nvPr/>
          </p:nvCxnSpPr>
          <p:spPr>
            <a:xfrm>
              <a:off x="2281130" y="3708577"/>
              <a:ext cx="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07" name="그룹 120"/>
          <p:cNvGrpSpPr/>
          <p:nvPr/>
        </p:nvGrpSpPr>
        <p:grpSpPr>
          <a:xfrm>
            <a:off x="3712975" y="4103658"/>
            <a:ext cx="1990431" cy="1309028"/>
            <a:chOff x="2567237" y="2175521"/>
            <a:chExt cx="2427704" cy="1703590"/>
          </a:xfrm>
        </p:grpSpPr>
        <p:pic>
          <p:nvPicPr>
            <p:cNvPr id="308" name="그림 307" descr="3m3-6 - 복사본.jpg"/>
            <p:cNvPicPr>
              <a:picLocks noChangeAspect="1"/>
            </p:cNvPicPr>
            <p:nvPr/>
          </p:nvPicPr>
          <p:blipFill>
            <a:blip r:embed="rId8" cstate="print"/>
            <a:stretch>
              <a:fillRect/>
            </a:stretch>
          </p:blipFill>
          <p:spPr>
            <a:xfrm>
              <a:off x="2574712" y="2179357"/>
              <a:ext cx="2341485" cy="1699754"/>
            </a:xfrm>
            <a:prstGeom prst="rect">
              <a:avLst/>
            </a:prstGeom>
          </p:spPr>
        </p:pic>
        <p:sp>
          <p:nvSpPr>
            <p:cNvPr id="309" name="TextBox 308"/>
            <p:cNvSpPr txBox="1"/>
            <p:nvPr/>
          </p:nvSpPr>
          <p:spPr>
            <a:xfrm>
              <a:off x="2567237" y="2175521"/>
              <a:ext cx="746449" cy="248116"/>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MCDE</a:t>
              </a:r>
              <a:endParaRPr lang="ko-KR" altLang="en-US" sz="1100" b="1" baseline="-25000" dirty="0">
                <a:latin typeface="Arial" pitchFamily="34" charset="0"/>
                <a:cs typeface="Arial" pitchFamily="34" charset="0"/>
              </a:endParaRPr>
            </a:p>
          </p:txBody>
        </p:sp>
        <p:sp>
          <p:nvSpPr>
            <p:cNvPr id="310" name="TextBox 309"/>
            <p:cNvSpPr txBox="1"/>
            <p:nvPr/>
          </p:nvSpPr>
          <p:spPr>
            <a:xfrm>
              <a:off x="4511945" y="3694185"/>
              <a:ext cx="482996" cy="167536"/>
            </a:xfrm>
            <a:prstGeom prst="rect">
              <a:avLst/>
            </a:prstGeom>
            <a:noFill/>
          </p:spPr>
          <p:txBody>
            <a:bodyPr wrap="square" rtlCol="0">
              <a:spAutoFit/>
            </a:bodyPr>
            <a:lstStyle/>
            <a:p>
              <a:pPr algn="ctr"/>
              <a:r>
                <a:rPr lang="en-US" altLang="ko-KR" sz="600" dirty="0" smtClean="0">
                  <a:latin typeface="Arial Unicode MS" pitchFamily="50" charset="-127"/>
                  <a:ea typeface="Arial Unicode MS" pitchFamily="50" charset="-127"/>
                  <a:cs typeface="Arial Unicode MS" pitchFamily="50" charset="-127"/>
                </a:rPr>
                <a:t>20</a:t>
              </a:r>
              <a:r>
                <a:rPr lang="el-GR" altLang="ko-KR" sz="600" dirty="0" smtClean="0">
                  <a:latin typeface="Arial Unicode MS" pitchFamily="50" charset="-127"/>
                  <a:ea typeface="Arial Unicode MS" pitchFamily="50" charset="-127"/>
                  <a:cs typeface="Arial Unicode MS" pitchFamily="50" charset="-127"/>
                </a:rPr>
                <a:t>μ</a:t>
              </a:r>
              <a:r>
                <a:rPr lang="en-US" altLang="ko-KR" sz="600" dirty="0" smtClean="0">
                  <a:latin typeface="Arial Unicode MS" pitchFamily="50" charset="-127"/>
                  <a:ea typeface="Arial Unicode MS" pitchFamily="50" charset="-127"/>
                  <a:cs typeface="Arial Unicode MS" pitchFamily="50" charset="-127"/>
                </a:rPr>
                <a:t>m</a:t>
              </a:r>
              <a:endParaRPr lang="ko-KR" altLang="en-US" sz="600" dirty="0">
                <a:latin typeface="Arial Unicode MS" pitchFamily="50" charset="-127"/>
                <a:ea typeface="Arial Unicode MS" pitchFamily="50" charset="-127"/>
                <a:cs typeface="Arial Unicode MS" pitchFamily="50" charset="-127"/>
              </a:endParaRPr>
            </a:p>
          </p:txBody>
        </p:sp>
        <p:cxnSp>
          <p:nvCxnSpPr>
            <p:cNvPr id="311" name="직선 연결선 310"/>
            <p:cNvCxnSpPr/>
            <p:nvPr/>
          </p:nvCxnSpPr>
          <p:spPr>
            <a:xfrm>
              <a:off x="4623152" y="3708538"/>
              <a:ext cx="1387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직선 연결선 311"/>
            <p:cNvCxnSpPr/>
            <p:nvPr/>
          </p:nvCxnSpPr>
          <p:spPr>
            <a:xfrm>
              <a:off x="4613908" y="3708543"/>
              <a:ext cx="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13" name="그룹 121"/>
          <p:cNvGrpSpPr/>
          <p:nvPr/>
        </p:nvGrpSpPr>
        <p:grpSpPr>
          <a:xfrm>
            <a:off x="1748197" y="5435288"/>
            <a:ext cx="2034648" cy="1306080"/>
            <a:chOff x="180528" y="3964802"/>
            <a:chExt cx="2481635" cy="1699753"/>
          </a:xfrm>
        </p:grpSpPr>
        <p:pic>
          <p:nvPicPr>
            <p:cNvPr id="314" name="그림 313" descr="3m3-6 - 복사본.jpg"/>
            <p:cNvPicPr>
              <a:picLocks noChangeAspect="1"/>
            </p:cNvPicPr>
            <p:nvPr/>
          </p:nvPicPr>
          <p:blipFill>
            <a:blip r:embed="rId9" cstate="print"/>
            <a:stretch>
              <a:fillRect/>
            </a:stretch>
          </p:blipFill>
          <p:spPr>
            <a:xfrm>
              <a:off x="198447" y="3964802"/>
              <a:ext cx="2341486" cy="1699753"/>
            </a:xfrm>
            <a:prstGeom prst="rect">
              <a:avLst/>
            </a:prstGeom>
          </p:spPr>
        </p:pic>
        <p:sp>
          <p:nvSpPr>
            <p:cNvPr id="315" name="TextBox 314"/>
            <p:cNvSpPr txBox="1"/>
            <p:nvPr/>
          </p:nvSpPr>
          <p:spPr>
            <a:xfrm>
              <a:off x="180528" y="3967357"/>
              <a:ext cx="1511936" cy="340463"/>
            </a:xfrm>
            <a:prstGeom prst="rect">
              <a:avLst/>
            </a:prstGeom>
            <a:solidFill>
              <a:schemeClr val="bg1"/>
            </a:solidFill>
          </p:spPr>
          <p:txBody>
            <a:bodyPr wrap="square" rtlCol="0">
              <a:spAutoFit/>
            </a:bodyPr>
            <a:lstStyle/>
            <a:p>
              <a:r>
                <a:rPr lang="en-US" altLang="ko-KR" sz="1100" b="1" dirty="0" err="1" smtClean="0">
                  <a:latin typeface="Arial" pitchFamily="34" charset="0"/>
                  <a:cs typeface="Arial" pitchFamily="34" charset="0"/>
                </a:rPr>
                <a:t>MCDE+Vehicle</a:t>
              </a:r>
              <a:endParaRPr lang="ko-KR" altLang="en-US" sz="1100" b="1" dirty="0">
                <a:latin typeface="Arial" pitchFamily="34" charset="0"/>
                <a:cs typeface="Arial" pitchFamily="34" charset="0"/>
              </a:endParaRPr>
            </a:p>
          </p:txBody>
        </p:sp>
        <p:sp>
          <p:nvSpPr>
            <p:cNvPr id="316" name="TextBox 315"/>
            <p:cNvSpPr txBox="1"/>
            <p:nvPr/>
          </p:nvSpPr>
          <p:spPr>
            <a:xfrm>
              <a:off x="2179167" y="5434404"/>
              <a:ext cx="482996" cy="167536"/>
            </a:xfrm>
            <a:prstGeom prst="rect">
              <a:avLst/>
            </a:prstGeom>
            <a:noFill/>
          </p:spPr>
          <p:txBody>
            <a:bodyPr wrap="square" rtlCol="0">
              <a:spAutoFit/>
            </a:bodyPr>
            <a:lstStyle/>
            <a:p>
              <a:pPr algn="ctr"/>
              <a:r>
                <a:rPr lang="en-US" altLang="ko-KR" sz="600" dirty="0" smtClean="0">
                  <a:latin typeface="Arial Unicode MS" pitchFamily="50" charset="-127"/>
                  <a:ea typeface="Arial Unicode MS" pitchFamily="50" charset="-127"/>
                  <a:cs typeface="Arial Unicode MS" pitchFamily="50" charset="-127"/>
                </a:rPr>
                <a:t>20</a:t>
              </a:r>
              <a:r>
                <a:rPr lang="el-GR" altLang="ko-KR" sz="600" dirty="0" smtClean="0">
                  <a:latin typeface="Arial Unicode MS" pitchFamily="50" charset="-127"/>
                  <a:ea typeface="Arial Unicode MS" pitchFamily="50" charset="-127"/>
                  <a:cs typeface="Arial Unicode MS" pitchFamily="50" charset="-127"/>
                </a:rPr>
                <a:t>μ</a:t>
              </a:r>
              <a:r>
                <a:rPr lang="en-US" altLang="ko-KR" sz="600" dirty="0" smtClean="0">
                  <a:latin typeface="Arial Unicode MS" pitchFamily="50" charset="-127"/>
                  <a:ea typeface="Arial Unicode MS" pitchFamily="50" charset="-127"/>
                  <a:cs typeface="Arial Unicode MS" pitchFamily="50" charset="-127"/>
                </a:rPr>
                <a:t>m</a:t>
              </a:r>
              <a:endParaRPr lang="ko-KR" altLang="en-US" sz="600" dirty="0">
                <a:latin typeface="Arial Unicode MS" pitchFamily="50" charset="-127"/>
                <a:ea typeface="Arial Unicode MS" pitchFamily="50" charset="-127"/>
                <a:cs typeface="Arial Unicode MS" pitchFamily="50" charset="-127"/>
              </a:endParaRPr>
            </a:p>
          </p:txBody>
        </p:sp>
        <p:cxnSp>
          <p:nvCxnSpPr>
            <p:cNvPr id="317" name="직선 연결선 316"/>
            <p:cNvCxnSpPr/>
            <p:nvPr/>
          </p:nvCxnSpPr>
          <p:spPr>
            <a:xfrm>
              <a:off x="2290374" y="5448756"/>
              <a:ext cx="1387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직선 연결선 317"/>
            <p:cNvCxnSpPr/>
            <p:nvPr/>
          </p:nvCxnSpPr>
          <p:spPr>
            <a:xfrm>
              <a:off x="2281130" y="5448761"/>
              <a:ext cx="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19" name="그룹 153"/>
          <p:cNvGrpSpPr/>
          <p:nvPr/>
        </p:nvGrpSpPr>
        <p:grpSpPr>
          <a:xfrm>
            <a:off x="3712149" y="5432562"/>
            <a:ext cx="1991259" cy="1308699"/>
            <a:chOff x="2566228" y="3961390"/>
            <a:chExt cx="2428713" cy="1703162"/>
          </a:xfrm>
        </p:grpSpPr>
        <p:pic>
          <p:nvPicPr>
            <p:cNvPr id="320" name="그림 319" descr="3m3-6 - 복사본.jpg"/>
            <p:cNvPicPr>
              <a:picLocks noChangeAspect="1"/>
            </p:cNvPicPr>
            <p:nvPr/>
          </p:nvPicPr>
          <p:blipFill>
            <a:blip r:embed="rId10" cstate="print"/>
            <a:stretch>
              <a:fillRect/>
            </a:stretch>
          </p:blipFill>
          <p:spPr>
            <a:xfrm>
              <a:off x="2574713" y="3964800"/>
              <a:ext cx="2341483" cy="1699752"/>
            </a:xfrm>
            <a:prstGeom prst="rect">
              <a:avLst/>
            </a:prstGeom>
          </p:spPr>
        </p:pic>
        <p:sp>
          <p:nvSpPr>
            <p:cNvPr id="321" name="TextBox 320"/>
            <p:cNvSpPr txBox="1"/>
            <p:nvPr/>
          </p:nvSpPr>
          <p:spPr>
            <a:xfrm>
              <a:off x="2566228" y="3961390"/>
              <a:ext cx="1371849" cy="340463"/>
            </a:xfrm>
            <a:prstGeom prst="rect">
              <a:avLst/>
            </a:prstGeom>
            <a:solidFill>
              <a:schemeClr val="bg1"/>
            </a:solidFill>
          </p:spPr>
          <p:txBody>
            <a:bodyPr wrap="square" rtlCol="0">
              <a:spAutoFit/>
            </a:bodyPr>
            <a:lstStyle/>
            <a:p>
              <a:r>
                <a:rPr lang="en-US" altLang="ko-KR" sz="1100" b="1" dirty="0" smtClean="0">
                  <a:latin typeface="Arial" pitchFamily="34" charset="0"/>
                  <a:cs typeface="Arial" pitchFamily="34" charset="0"/>
                </a:rPr>
                <a:t>MCDE+TSG-6</a:t>
              </a:r>
              <a:endParaRPr lang="ko-KR" altLang="en-US" sz="1100" b="1" dirty="0">
                <a:latin typeface="Arial" pitchFamily="34" charset="0"/>
                <a:cs typeface="Arial" pitchFamily="34" charset="0"/>
              </a:endParaRPr>
            </a:p>
          </p:txBody>
        </p:sp>
        <p:sp>
          <p:nvSpPr>
            <p:cNvPr id="322" name="TextBox 321"/>
            <p:cNvSpPr txBox="1"/>
            <p:nvPr/>
          </p:nvSpPr>
          <p:spPr>
            <a:xfrm>
              <a:off x="4511945" y="5432968"/>
              <a:ext cx="482996" cy="167537"/>
            </a:xfrm>
            <a:prstGeom prst="rect">
              <a:avLst/>
            </a:prstGeom>
            <a:noFill/>
          </p:spPr>
          <p:txBody>
            <a:bodyPr wrap="square" rtlCol="0">
              <a:spAutoFit/>
            </a:bodyPr>
            <a:lstStyle/>
            <a:p>
              <a:pPr algn="ctr"/>
              <a:r>
                <a:rPr lang="en-US" altLang="ko-KR" sz="600" dirty="0" smtClean="0">
                  <a:latin typeface="Arial Unicode MS" pitchFamily="50" charset="-127"/>
                  <a:ea typeface="Arial Unicode MS" pitchFamily="50" charset="-127"/>
                  <a:cs typeface="Arial Unicode MS" pitchFamily="50" charset="-127"/>
                </a:rPr>
                <a:t>20</a:t>
              </a:r>
              <a:r>
                <a:rPr lang="el-GR" altLang="ko-KR" sz="600" dirty="0" smtClean="0">
                  <a:latin typeface="Arial Unicode MS" pitchFamily="50" charset="-127"/>
                  <a:ea typeface="Arial Unicode MS" pitchFamily="50" charset="-127"/>
                  <a:cs typeface="Arial Unicode MS" pitchFamily="50" charset="-127"/>
                </a:rPr>
                <a:t>μ</a:t>
              </a:r>
              <a:r>
                <a:rPr lang="en-US" altLang="ko-KR" sz="600" dirty="0" smtClean="0">
                  <a:latin typeface="Arial Unicode MS" pitchFamily="50" charset="-127"/>
                  <a:ea typeface="Arial Unicode MS" pitchFamily="50" charset="-127"/>
                  <a:cs typeface="Arial Unicode MS" pitchFamily="50" charset="-127"/>
                </a:rPr>
                <a:t>m</a:t>
              </a:r>
              <a:endParaRPr lang="ko-KR" altLang="en-US" sz="600" dirty="0">
                <a:latin typeface="Arial Unicode MS" pitchFamily="50" charset="-127"/>
                <a:ea typeface="Arial Unicode MS" pitchFamily="50" charset="-127"/>
                <a:cs typeface="Arial Unicode MS" pitchFamily="50" charset="-127"/>
              </a:endParaRPr>
            </a:p>
          </p:txBody>
        </p:sp>
        <p:cxnSp>
          <p:nvCxnSpPr>
            <p:cNvPr id="323" name="직선 연결선 322"/>
            <p:cNvCxnSpPr/>
            <p:nvPr/>
          </p:nvCxnSpPr>
          <p:spPr>
            <a:xfrm>
              <a:off x="4623152" y="5447320"/>
              <a:ext cx="1387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직선 연결선 323"/>
            <p:cNvCxnSpPr/>
            <p:nvPr/>
          </p:nvCxnSpPr>
          <p:spPr>
            <a:xfrm>
              <a:off x="4613908" y="5447325"/>
              <a:ext cx="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25" name="그림 324" descr="3m3-6 - 복사본.jpg"/>
          <p:cNvPicPr>
            <a:picLocks noChangeAspect="1"/>
          </p:cNvPicPr>
          <p:nvPr/>
        </p:nvPicPr>
        <p:blipFill>
          <a:blip r:embed="rId11" cstate="print"/>
          <a:srcRect t="16123" r="48895" b="25433"/>
          <a:stretch>
            <a:fillRect/>
          </a:stretch>
        </p:blipFill>
        <p:spPr>
          <a:xfrm>
            <a:off x="5993960" y="4626426"/>
            <a:ext cx="2466472" cy="1783028"/>
          </a:xfrm>
          <a:prstGeom prst="rect">
            <a:avLst/>
          </a:prstGeom>
          <a:ln w="15875">
            <a:solidFill>
              <a:schemeClr val="tx1"/>
            </a:solidFill>
          </a:ln>
        </p:spPr>
      </p:pic>
      <p:sp>
        <p:nvSpPr>
          <p:cNvPr id="326" name="직사각형 325"/>
          <p:cNvSpPr/>
          <p:nvPr/>
        </p:nvSpPr>
        <p:spPr>
          <a:xfrm>
            <a:off x="3707903" y="5718518"/>
            <a:ext cx="773888" cy="61892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28" name="직선 연결선 327"/>
          <p:cNvCxnSpPr/>
          <p:nvPr/>
        </p:nvCxnSpPr>
        <p:spPr>
          <a:xfrm flipH="1">
            <a:off x="4499991" y="4638398"/>
            <a:ext cx="1512168" cy="10801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직선 연결선 328"/>
          <p:cNvCxnSpPr/>
          <p:nvPr/>
        </p:nvCxnSpPr>
        <p:spPr>
          <a:xfrm flipH="1" flipV="1">
            <a:off x="4337775" y="6337446"/>
            <a:ext cx="1656184" cy="720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직선 화살표 연결선 332"/>
          <p:cNvCxnSpPr/>
          <p:nvPr/>
        </p:nvCxnSpPr>
        <p:spPr>
          <a:xfrm flipH="1">
            <a:off x="6300192" y="5203796"/>
            <a:ext cx="144000" cy="72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5" name="직선 화살표 연결선 334"/>
          <p:cNvCxnSpPr/>
          <p:nvPr/>
        </p:nvCxnSpPr>
        <p:spPr>
          <a:xfrm flipH="1">
            <a:off x="6516216" y="5635844"/>
            <a:ext cx="144000" cy="72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6" name="직선 화살표 연결선 335"/>
          <p:cNvCxnSpPr/>
          <p:nvPr/>
        </p:nvCxnSpPr>
        <p:spPr>
          <a:xfrm>
            <a:off x="7380312" y="5491828"/>
            <a:ext cx="0" cy="180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8" name="직선 화살표 연결선 337"/>
          <p:cNvCxnSpPr/>
          <p:nvPr/>
        </p:nvCxnSpPr>
        <p:spPr>
          <a:xfrm flipV="1">
            <a:off x="6876256" y="5059780"/>
            <a:ext cx="144000" cy="72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0" name="직선 화살표 연결선 339"/>
          <p:cNvCxnSpPr/>
          <p:nvPr/>
        </p:nvCxnSpPr>
        <p:spPr>
          <a:xfrm>
            <a:off x="7956376" y="4771748"/>
            <a:ext cx="108000" cy="108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2" name="직선 화살표 연결선 341"/>
          <p:cNvCxnSpPr/>
          <p:nvPr/>
        </p:nvCxnSpPr>
        <p:spPr>
          <a:xfrm flipH="1" flipV="1">
            <a:off x="7884368" y="6283916"/>
            <a:ext cx="108000" cy="1080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4" name="TextBox 343"/>
          <p:cNvSpPr txBox="1"/>
          <p:nvPr/>
        </p:nvSpPr>
        <p:spPr>
          <a:xfrm>
            <a:off x="179512" y="1196752"/>
            <a:ext cx="3875163" cy="338554"/>
          </a:xfrm>
          <a:prstGeom prst="rect">
            <a:avLst/>
          </a:prstGeom>
          <a:noFill/>
        </p:spPr>
        <p:txBody>
          <a:bodyPr wrap="none" rtlCol="0">
            <a:spAutoFit/>
          </a:bodyPr>
          <a:lstStyle/>
          <a:p>
            <a:r>
              <a:rPr lang="en-US" altLang="ko-KR" sz="1600" b="1" u="sng" dirty="0" err="1" smtClean="0"/>
              <a:t>Autophagic</a:t>
            </a:r>
            <a:r>
              <a:rPr lang="en-US" altLang="ko-KR" sz="1600" b="1" u="sng" dirty="0" smtClean="0"/>
              <a:t> Marker(mRNA &amp; Protein)</a:t>
            </a:r>
            <a:endParaRPr lang="ko-KR" altLang="en-US" sz="1600" b="1" u="sng" dirty="0"/>
          </a:p>
        </p:txBody>
      </p:sp>
      <p:sp>
        <p:nvSpPr>
          <p:cNvPr id="357" name="TextBox 356"/>
          <p:cNvSpPr txBox="1"/>
          <p:nvPr/>
        </p:nvSpPr>
        <p:spPr>
          <a:xfrm>
            <a:off x="286528" y="4728113"/>
            <a:ext cx="1487065" cy="369332"/>
          </a:xfrm>
          <a:prstGeom prst="rect">
            <a:avLst/>
          </a:prstGeom>
          <a:noFill/>
        </p:spPr>
        <p:txBody>
          <a:bodyPr wrap="square" rtlCol="0">
            <a:spAutoFit/>
          </a:bodyPr>
          <a:lstStyle/>
          <a:p>
            <a:r>
              <a:rPr lang="en-US" altLang="ko-KR" b="1" u="sng" dirty="0" smtClean="0">
                <a:latin typeface="Arial" pitchFamily="34" charset="0"/>
                <a:cs typeface="Arial" pitchFamily="34" charset="0"/>
              </a:rPr>
              <a:t>LC3 IHC</a:t>
            </a:r>
            <a:endParaRPr lang="ko-KR" altLang="en-US" b="1" u="sng" dirty="0">
              <a:latin typeface="Arial" pitchFamily="34" charset="0"/>
              <a:cs typeface="Arial" pitchFamily="34" charset="0"/>
            </a:endParaRPr>
          </a:p>
        </p:txBody>
      </p:sp>
      <p:sp>
        <p:nvSpPr>
          <p:cNvPr id="123" name="TextBox 122"/>
          <p:cNvSpPr txBox="1"/>
          <p:nvPr/>
        </p:nvSpPr>
        <p:spPr>
          <a:xfrm>
            <a:off x="8257108" y="6597352"/>
            <a:ext cx="915635" cy="230832"/>
          </a:xfrm>
          <a:prstGeom prst="rect">
            <a:avLst/>
          </a:prstGeom>
          <a:noFill/>
        </p:spPr>
        <p:txBody>
          <a:bodyPr wrap="none" rtlCol="0">
            <a:spAutoFit/>
          </a:bodyPr>
          <a:lstStyle/>
          <a:p>
            <a:r>
              <a:rPr lang="en-US" altLang="ko-KR" sz="900" b="1" dirty="0" smtClean="0">
                <a:latin typeface="Arial" pitchFamily="34" charset="0"/>
                <a:cs typeface="Arial" pitchFamily="34" charset="0"/>
              </a:rPr>
              <a:t>Unpublished</a:t>
            </a:r>
            <a:r>
              <a:rPr lang="en-US" altLang="ko-KR" sz="900" dirty="0" smtClean="0">
                <a:latin typeface="Arial" pitchFamily="34" charset="0"/>
                <a:cs typeface="Arial" pitchFamily="34" charset="0"/>
              </a:rPr>
              <a:t> </a:t>
            </a:r>
            <a:endParaRPr lang="ko-KR" altLang="en-US" sz="900" dirty="0">
              <a:latin typeface="Arial" pitchFamily="34" charset="0"/>
              <a:cs typeface="Arial" pitchFamily="34" charset="0"/>
            </a:endParaRPr>
          </a:p>
        </p:txBody>
      </p:sp>
      <p:sp>
        <p:nvSpPr>
          <p:cNvPr id="127" name="TextBox 126"/>
          <p:cNvSpPr txBox="1"/>
          <p:nvPr/>
        </p:nvSpPr>
        <p:spPr>
          <a:xfrm>
            <a:off x="287882" y="3047590"/>
            <a:ext cx="772969"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MCDE:</a:t>
            </a:r>
            <a:endParaRPr lang="ko-KR" altLang="en-US" sz="1400" b="1" dirty="0">
              <a:latin typeface="Arial" pitchFamily="34" charset="0"/>
              <a:cs typeface="Arial" pitchFamily="34" charset="0"/>
            </a:endParaRPr>
          </a:p>
        </p:txBody>
      </p:sp>
      <p:sp>
        <p:nvSpPr>
          <p:cNvPr id="128" name="TextBox 127"/>
          <p:cNvSpPr txBox="1"/>
          <p:nvPr/>
        </p:nvSpPr>
        <p:spPr>
          <a:xfrm>
            <a:off x="251520" y="3261535"/>
            <a:ext cx="860877"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Vehicle:</a:t>
            </a:r>
            <a:endParaRPr lang="ko-KR" altLang="en-US" sz="1400" b="1" dirty="0">
              <a:latin typeface="Arial" pitchFamily="34" charset="0"/>
              <a:cs typeface="Arial" pitchFamily="34" charset="0"/>
            </a:endParaRPr>
          </a:p>
        </p:txBody>
      </p:sp>
      <p:sp>
        <p:nvSpPr>
          <p:cNvPr id="129" name="TextBox 128"/>
          <p:cNvSpPr txBox="1"/>
          <p:nvPr/>
        </p:nvSpPr>
        <p:spPr>
          <a:xfrm>
            <a:off x="288683" y="3481263"/>
            <a:ext cx="771365"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TSG-6:</a:t>
            </a:r>
            <a:endParaRPr lang="ko-KR" altLang="en-US" sz="1400" b="1" dirty="0">
              <a:latin typeface="Arial" pitchFamily="34" charset="0"/>
              <a:cs typeface="Arial" pitchFamily="34" charset="0"/>
            </a:endParaRPr>
          </a:p>
        </p:txBody>
      </p:sp>
      <p:sp>
        <p:nvSpPr>
          <p:cNvPr id="130" name="TextBox 129"/>
          <p:cNvSpPr txBox="1"/>
          <p:nvPr/>
        </p:nvSpPr>
        <p:spPr>
          <a:xfrm>
            <a:off x="1472787" y="3039896"/>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31" name="TextBox 130"/>
          <p:cNvSpPr txBox="1"/>
          <p:nvPr/>
        </p:nvSpPr>
        <p:spPr>
          <a:xfrm>
            <a:off x="1266660" y="3039896"/>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32" name="TextBox 131"/>
          <p:cNvSpPr txBox="1"/>
          <p:nvPr/>
        </p:nvSpPr>
        <p:spPr>
          <a:xfrm>
            <a:off x="1492023" y="3253841"/>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33" name="TextBox 132"/>
          <p:cNvSpPr txBox="1"/>
          <p:nvPr/>
        </p:nvSpPr>
        <p:spPr>
          <a:xfrm>
            <a:off x="1266660" y="3253841"/>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34" name="TextBox 133"/>
          <p:cNvSpPr txBox="1"/>
          <p:nvPr/>
        </p:nvSpPr>
        <p:spPr>
          <a:xfrm>
            <a:off x="1266660" y="3473569"/>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35" name="TextBox 134"/>
          <p:cNvSpPr txBox="1"/>
          <p:nvPr/>
        </p:nvSpPr>
        <p:spPr>
          <a:xfrm>
            <a:off x="1691140" y="3039896"/>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36" name="TextBox 135"/>
          <p:cNvSpPr txBox="1"/>
          <p:nvPr/>
        </p:nvSpPr>
        <p:spPr>
          <a:xfrm>
            <a:off x="1910287" y="3039896"/>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37" name="TextBox 136"/>
          <p:cNvSpPr txBox="1"/>
          <p:nvPr/>
        </p:nvSpPr>
        <p:spPr>
          <a:xfrm>
            <a:off x="1910287" y="3253841"/>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38" name="TextBox 137"/>
          <p:cNvSpPr txBox="1"/>
          <p:nvPr/>
        </p:nvSpPr>
        <p:spPr>
          <a:xfrm>
            <a:off x="1910287" y="3473569"/>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71" name="TextBox 170"/>
          <p:cNvSpPr txBox="1"/>
          <p:nvPr/>
        </p:nvSpPr>
        <p:spPr>
          <a:xfrm>
            <a:off x="1691140" y="3253841"/>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72" name="TextBox 171"/>
          <p:cNvSpPr txBox="1"/>
          <p:nvPr/>
        </p:nvSpPr>
        <p:spPr>
          <a:xfrm>
            <a:off x="1492023" y="3473569"/>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73" name="TextBox 172"/>
          <p:cNvSpPr txBox="1"/>
          <p:nvPr/>
        </p:nvSpPr>
        <p:spPr>
          <a:xfrm>
            <a:off x="1710376" y="3473569"/>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00" name="TextBox 199"/>
          <p:cNvSpPr txBox="1"/>
          <p:nvPr/>
        </p:nvSpPr>
        <p:spPr>
          <a:xfrm>
            <a:off x="2851954" y="3062830"/>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01" name="TextBox 200"/>
          <p:cNvSpPr txBox="1"/>
          <p:nvPr/>
        </p:nvSpPr>
        <p:spPr>
          <a:xfrm>
            <a:off x="2645827" y="3062830"/>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02" name="TextBox 201"/>
          <p:cNvSpPr txBox="1"/>
          <p:nvPr/>
        </p:nvSpPr>
        <p:spPr>
          <a:xfrm>
            <a:off x="2871190" y="3276775"/>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03" name="TextBox 202"/>
          <p:cNvSpPr txBox="1"/>
          <p:nvPr/>
        </p:nvSpPr>
        <p:spPr>
          <a:xfrm>
            <a:off x="2645827" y="3276775"/>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04" name="TextBox 203"/>
          <p:cNvSpPr txBox="1"/>
          <p:nvPr/>
        </p:nvSpPr>
        <p:spPr>
          <a:xfrm>
            <a:off x="2645827" y="3496503"/>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05" name="TextBox 204"/>
          <p:cNvSpPr txBox="1"/>
          <p:nvPr/>
        </p:nvSpPr>
        <p:spPr>
          <a:xfrm>
            <a:off x="3070307" y="3062830"/>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06" name="TextBox 205"/>
          <p:cNvSpPr txBox="1"/>
          <p:nvPr/>
        </p:nvSpPr>
        <p:spPr>
          <a:xfrm>
            <a:off x="3289454" y="3062830"/>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07" name="TextBox 206"/>
          <p:cNvSpPr txBox="1"/>
          <p:nvPr/>
        </p:nvSpPr>
        <p:spPr>
          <a:xfrm>
            <a:off x="3289454" y="3276775"/>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08" name="TextBox 207"/>
          <p:cNvSpPr txBox="1"/>
          <p:nvPr/>
        </p:nvSpPr>
        <p:spPr>
          <a:xfrm>
            <a:off x="3289454" y="3496503"/>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09" name="TextBox 208"/>
          <p:cNvSpPr txBox="1"/>
          <p:nvPr/>
        </p:nvSpPr>
        <p:spPr>
          <a:xfrm>
            <a:off x="3070307" y="3276775"/>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10" name="TextBox 209"/>
          <p:cNvSpPr txBox="1"/>
          <p:nvPr/>
        </p:nvSpPr>
        <p:spPr>
          <a:xfrm>
            <a:off x="2871190" y="3496503"/>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11" name="TextBox 210"/>
          <p:cNvSpPr txBox="1"/>
          <p:nvPr/>
        </p:nvSpPr>
        <p:spPr>
          <a:xfrm>
            <a:off x="3089543" y="3496503"/>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15" name="TextBox 214"/>
          <p:cNvSpPr txBox="1"/>
          <p:nvPr/>
        </p:nvSpPr>
        <p:spPr>
          <a:xfrm>
            <a:off x="4220106" y="3062830"/>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16" name="TextBox 215"/>
          <p:cNvSpPr txBox="1"/>
          <p:nvPr/>
        </p:nvSpPr>
        <p:spPr>
          <a:xfrm>
            <a:off x="4013979" y="3062830"/>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17" name="TextBox 216"/>
          <p:cNvSpPr txBox="1"/>
          <p:nvPr/>
        </p:nvSpPr>
        <p:spPr>
          <a:xfrm>
            <a:off x="4239342" y="3276775"/>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18" name="TextBox 217"/>
          <p:cNvSpPr txBox="1"/>
          <p:nvPr/>
        </p:nvSpPr>
        <p:spPr>
          <a:xfrm>
            <a:off x="4013979" y="3276775"/>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19" name="TextBox 218"/>
          <p:cNvSpPr txBox="1"/>
          <p:nvPr/>
        </p:nvSpPr>
        <p:spPr>
          <a:xfrm>
            <a:off x="4013979" y="3496503"/>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20" name="TextBox 219"/>
          <p:cNvSpPr txBox="1"/>
          <p:nvPr/>
        </p:nvSpPr>
        <p:spPr>
          <a:xfrm>
            <a:off x="4438459" y="3062830"/>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21" name="TextBox 220"/>
          <p:cNvSpPr txBox="1"/>
          <p:nvPr/>
        </p:nvSpPr>
        <p:spPr>
          <a:xfrm>
            <a:off x="4657606" y="3062830"/>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22" name="TextBox 221"/>
          <p:cNvSpPr txBox="1"/>
          <p:nvPr/>
        </p:nvSpPr>
        <p:spPr>
          <a:xfrm>
            <a:off x="4657606" y="3276775"/>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23" name="TextBox 222"/>
          <p:cNvSpPr txBox="1"/>
          <p:nvPr/>
        </p:nvSpPr>
        <p:spPr>
          <a:xfrm>
            <a:off x="4657606" y="3496503"/>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24" name="TextBox 223"/>
          <p:cNvSpPr txBox="1"/>
          <p:nvPr/>
        </p:nvSpPr>
        <p:spPr>
          <a:xfrm>
            <a:off x="4438459" y="3276775"/>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25" name="TextBox 224"/>
          <p:cNvSpPr txBox="1"/>
          <p:nvPr/>
        </p:nvSpPr>
        <p:spPr>
          <a:xfrm>
            <a:off x="4239342" y="3496503"/>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26" name="TextBox 225"/>
          <p:cNvSpPr txBox="1"/>
          <p:nvPr/>
        </p:nvSpPr>
        <p:spPr>
          <a:xfrm>
            <a:off x="4457695" y="3496503"/>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30" name="TextBox 229"/>
          <p:cNvSpPr txBox="1"/>
          <p:nvPr/>
        </p:nvSpPr>
        <p:spPr>
          <a:xfrm>
            <a:off x="5521512" y="3062830"/>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31" name="TextBox 230"/>
          <p:cNvSpPr txBox="1"/>
          <p:nvPr/>
        </p:nvSpPr>
        <p:spPr>
          <a:xfrm>
            <a:off x="5315385" y="3062830"/>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32" name="TextBox 231"/>
          <p:cNvSpPr txBox="1"/>
          <p:nvPr/>
        </p:nvSpPr>
        <p:spPr>
          <a:xfrm>
            <a:off x="5540748" y="3276775"/>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33" name="TextBox 232"/>
          <p:cNvSpPr txBox="1"/>
          <p:nvPr/>
        </p:nvSpPr>
        <p:spPr>
          <a:xfrm>
            <a:off x="5315385" y="3276775"/>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34" name="TextBox 233"/>
          <p:cNvSpPr txBox="1"/>
          <p:nvPr/>
        </p:nvSpPr>
        <p:spPr>
          <a:xfrm>
            <a:off x="5315385" y="3496503"/>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35" name="TextBox 234"/>
          <p:cNvSpPr txBox="1"/>
          <p:nvPr/>
        </p:nvSpPr>
        <p:spPr>
          <a:xfrm>
            <a:off x="5739865" y="3062830"/>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36" name="TextBox 235"/>
          <p:cNvSpPr txBox="1"/>
          <p:nvPr/>
        </p:nvSpPr>
        <p:spPr>
          <a:xfrm>
            <a:off x="5959012" y="3062830"/>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37" name="TextBox 236"/>
          <p:cNvSpPr txBox="1"/>
          <p:nvPr/>
        </p:nvSpPr>
        <p:spPr>
          <a:xfrm>
            <a:off x="5959012" y="3276775"/>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38" name="TextBox 237"/>
          <p:cNvSpPr txBox="1"/>
          <p:nvPr/>
        </p:nvSpPr>
        <p:spPr>
          <a:xfrm>
            <a:off x="5959012" y="3496503"/>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39" name="TextBox 238"/>
          <p:cNvSpPr txBox="1"/>
          <p:nvPr/>
        </p:nvSpPr>
        <p:spPr>
          <a:xfrm>
            <a:off x="5739865" y="3276775"/>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40" name="TextBox 239"/>
          <p:cNvSpPr txBox="1"/>
          <p:nvPr/>
        </p:nvSpPr>
        <p:spPr>
          <a:xfrm>
            <a:off x="5540748" y="3496503"/>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41" name="TextBox 240"/>
          <p:cNvSpPr txBox="1"/>
          <p:nvPr/>
        </p:nvSpPr>
        <p:spPr>
          <a:xfrm>
            <a:off x="5759101" y="3496503"/>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grpSp>
        <p:nvGrpSpPr>
          <p:cNvPr id="139" name="그룹 138"/>
          <p:cNvGrpSpPr/>
          <p:nvPr/>
        </p:nvGrpSpPr>
        <p:grpSpPr>
          <a:xfrm>
            <a:off x="7308480" y="3487182"/>
            <a:ext cx="1584000" cy="172286"/>
            <a:chOff x="717360" y="6411064"/>
            <a:chExt cx="2052000" cy="252000"/>
          </a:xfrm>
        </p:grpSpPr>
        <p:pic>
          <p:nvPicPr>
            <p:cNvPr id="140" name="그림 139" descr="gap2.jpg"/>
            <p:cNvPicPr>
              <a:picLocks noChangeAspect="1"/>
            </p:cNvPicPr>
            <p:nvPr/>
          </p:nvPicPr>
          <p:blipFill>
            <a:blip r:embed="rId12" cstate="print"/>
            <a:srcRect l="14375" t="64722" r="23790" b="27222"/>
            <a:stretch>
              <a:fillRect/>
            </a:stretch>
          </p:blipFill>
          <p:spPr>
            <a:xfrm>
              <a:off x="753359" y="6460320"/>
              <a:ext cx="1978727" cy="193327"/>
            </a:xfrm>
            <a:prstGeom prst="rect">
              <a:avLst/>
            </a:prstGeom>
            <a:scene3d>
              <a:camera prst="orthographicFront">
                <a:rot lat="0" lon="0" rev="120000"/>
              </a:camera>
              <a:lightRig rig="threePt" dir="t"/>
            </a:scene3d>
          </p:spPr>
        </p:pic>
        <p:sp>
          <p:nvSpPr>
            <p:cNvPr id="141" name="직사각형 140"/>
            <p:cNvSpPr/>
            <p:nvPr/>
          </p:nvSpPr>
          <p:spPr>
            <a:xfrm>
              <a:off x="717360" y="6411064"/>
              <a:ext cx="2052000" cy="25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grpSp>
      <p:sp>
        <p:nvSpPr>
          <p:cNvPr id="142" name="TextBox 141"/>
          <p:cNvSpPr txBox="1"/>
          <p:nvPr/>
        </p:nvSpPr>
        <p:spPr>
          <a:xfrm>
            <a:off x="6516216" y="3457394"/>
            <a:ext cx="731290" cy="276999"/>
          </a:xfrm>
          <a:prstGeom prst="rect">
            <a:avLst/>
          </a:prstGeom>
          <a:noFill/>
        </p:spPr>
        <p:txBody>
          <a:bodyPr wrap="none" rtlCol="0">
            <a:spAutoFit/>
          </a:bodyPr>
          <a:lstStyle/>
          <a:p>
            <a:r>
              <a:rPr lang="en-US" altLang="ko-KR" sz="1200" dirty="0" smtClean="0">
                <a:latin typeface="Arial" pitchFamily="34" charset="0"/>
                <a:cs typeface="Arial" pitchFamily="34" charset="0"/>
              </a:rPr>
              <a:t>GAPDH</a:t>
            </a:r>
            <a:endParaRPr lang="ko-KR" altLang="en-US" sz="1200" dirty="0">
              <a:latin typeface="Arial" pitchFamily="34" charset="0"/>
              <a:cs typeface="Arial" pitchFamily="34" charset="0"/>
            </a:endParaRPr>
          </a:p>
        </p:txBody>
      </p:sp>
      <p:sp>
        <p:nvSpPr>
          <p:cNvPr id="143" name="TextBox 142"/>
          <p:cNvSpPr txBox="1"/>
          <p:nvPr/>
        </p:nvSpPr>
        <p:spPr>
          <a:xfrm>
            <a:off x="6640414" y="3188497"/>
            <a:ext cx="550151" cy="276999"/>
          </a:xfrm>
          <a:prstGeom prst="rect">
            <a:avLst/>
          </a:prstGeom>
          <a:noFill/>
        </p:spPr>
        <p:txBody>
          <a:bodyPr wrap="none" rtlCol="0">
            <a:spAutoFit/>
          </a:bodyPr>
          <a:lstStyle/>
          <a:p>
            <a:r>
              <a:rPr lang="en-US" altLang="ko-KR" sz="1200" dirty="0" smtClean="0">
                <a:latin typeface="Arial" pitchFamily="34" charset="0"/>
                <a:cs typeface="Arial" pitchFamily="34" charset="0"/>
              </a:rPr>
              <a:t>Rab7</a:t>
            </a:r>
            <a:endParaRPr lang="ko-KR" altLang="en-US" sz="1200" dirty="0">
              <a:latin typeface="Arial" pitchFamily="34" charset="0"/>
              <a:cs typeface="Arial" pitchFamily="34" charset="0"/>
            </a:endParaRPr>
          </a:p>
        </p:txBody>
      </p:sp>
      <p:sp>
        <p:nvSpPr>
          <p:cNvPr id="144" name="TextBox 143"/>
          <p:cNvSpPr txBox="1"/>
          <p:nvPr/>
        </p:nvSpPr>
        <p:spPr>
          <a:xfrm>
            <a:off x="6565909" y="2684441"/>
            <a:ext cx="688009" cy="276999"/>
          </a:xfrm>
          <a:prstGeom prst="rect">
            <a:avLst/>
          </a:prstGeom>
          <a:noFill/>
        </p:spPr>
        <p:txBody>
          <a:bodyPr wrap="none" rtlCol="0">
            <a:spAutoFit/>
          </a:bodyPr>
          <a:lstStyle/>
          <a:p>
            <a:r>
              <a:rPr lang="en-US" altLang="ko-KR" sz="1200" dirty="0" smtClean="0">
                <a:latin typeface="Arial" pitchFamily="34" charset="0"/>
                <a:cs typeface="Arial" pitchFamily="34" charset="0"/>
              </a:rPr>
              <a:t>LAMP2</a:t>
            </a:r>
            <a:endParaRPr lang="ko-KR" altLang="en-US" sz="1200" dirty="0">
              <a:latin typeface="Arial" pitchFamily="34" charset="0"/>
              <a:cs typeface="Arial" pitchFamily="34" charset="0"/>
            </a:endParaRPr>
          </a:p>
        </p:txBody>
      </p:sp>
      <p:sp>
        <p:nvSpPr>
          <p:cNvPr id="145" name="TextBox 144"/>
          <p:cNvSpPr txBox="1"/>
          <p:nvPr/>
        </p:nvSpPr>
        <p:spPr>
          <a:xfrm>
            <a:off x="6641250" y="2144577"/>
            <a:ext cx="465192" cy="276999"/>
          </a:xfrm>
          <a:prstGeom prst="rect">
            <a:avLst/>
          </a:prstGeom>
          <a:noFill/>
        </p:spPr>
        <p:txBody>
          <a:bodyPr wrap="none" rtlCol="0">
            <a:spAutoFit/>
          </a:bodyPr>
          <a:lstStyle/>
          <a:p>
            <a:r>
              <a:rPr lang="en-US" altLang="ko-KR" sz="1200" dirty="0" smtClean="0">
                <a:latin typeface="Arial" pitchFamily="34" charset="0"/>
                <a:cs typeface="Arial" pitchFamily="34" charset="0"/>
              </a:rPr>
              <a:t>LC3</a:t>
            </a:r>
            <a:endParaRPr lang="ko-KR" altLang="en-US" sz="1200" dirty="0">
              <a:latin typeface="Arial" pitchFamily="34" charset="0"/>
              <a:cs typeface="Arial" pitchFamily="34" charset="0"/>
            </a:endParaRPr>
          </a:p>
        </p:txBody>
      </p:sp>
      <p:sp>
        <p:nvSpPr>
          <p:cNvPr id="146" name="TextBox 145"/>
          <p:cNvSpPr txBox="1"/>
          <p:nvPr/>
        </p:nvSpPr>
        <p:spPr>
          <a:xfrm>
            <a:off x="6516216" y="2379048"/>
            <a:ext cx="731290" cy="276999"/>
          </a:xfrm>
          <a:prstGeom prst="rect">
            <a:avLst/>
          </a:prstGeom>
          <a:noFill/>
        </p:spPr>
        <p:txBody>
          <a:bodyPr wrap="none" rtlCol="0">
            <a:spAutoFit/>
          </a:bodyPr>
          <a:lstStyle/>
          <a:p>
            <a:r>
              <a:rPr lang="en-US" altLang="ko-KR" sz="1200" dirty="0" smtClean="0">
                <a:latin typeface="Arial" pitchFamily="34" charset="0"/>
                <a:cs typeface="Arial" pitchFamily="34" charset="0"/>
              </a:rPr>
              <a:t>GAPDH</a:t>
            </a:r>
            <a:endParaRPr lang="ko-KR" altLang="en-US" sz="1200" dirty="0">
              <a:latin typeface="Arial" pitchFamily="34" charset="0"/>
              <a:cs typeface="Arial" pitchFamily="34" charset="0"/>
            </a:endParaRPr>
          </a:p>
        </p:txBody>
      </p:sp>
      <p:sp>
        <p:nvSpPr>
          <p:cNvPr id="147" name="TextBox 146"/>
          <p:cNvSpPr txBox="1"/>
          <p:nvPr/>
        </p:nvSpPr>
        <p:spPr>
          <a:xfrm>
            <a:off x="6516216" y="2910563"/>
            <a:ext cx="731290" cy="276999"/>
          </a:xfrm>
          <a:prstGeom prst="rect">
            <a:avLst/>
          </a:prstGeom>
          <a:noFill/>
        </p:spPr>
        <p:txBody>
          <a:bodyPr wrap="none" rtlCol="0">
            <a:spAutoFit/>
          </a:bodyPr>
          <a:lstStyle/>
          <a:p>
            <a:r>
              <a:rPr lang="en-US" altLang="ko-KR" sz="1200" dirty="0" smtClean="0">
                <a:latin typeface="Arial" pitchFamily="34" charset="0"/>
                <a:cs typeface="Arial" pitchFamily="34" charset="0"/>
              </a:rPr>
              <a:t>GAPDH</a:t>
            </a:r>
            <a:endParaRPr lang="ko-KR" altLang="en-US" sz="1200" dirty="0">
              <a:latin typeface="Arial" pitchFamily="34" charset="0"/>
              <a:cs typeface="Arial" pitchFamily="34" charset="0"/>
            </a:endParaRPr>
          </a:p>
        </p:txBody>
      </p:sp>
      <p:cxnSp>
        <p:nvCxnSpPr>
          <p:cNvPr id="152" name="직선 연결선 151"/>
          <p:cNvCxnSpPr/>
          <p:nvPr/>
        </p:nvCxnSpPr>
        <p:spPr>
          <a:xfrm>
            <a:off x="7672513" y="2088233"/>
            <a:ext cx="36000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3" name="직선 연결선 152"/>
          <p:cNvCxnSpPr/>
          <p:nvPr/>
        </p:nvCxnSpPr>
        <p:spPr>
          <a:xfrm>
            <a:off x="7384796" y="2088233"/>
            <a:ext cx="216000" cy="0"/>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154" name="그룹 153"/>
          <p:cNvGrpSpPr/>
          <p:nvPr/>
        </p:nvGrpSpPr>
        <p:grpSpPr>
          <a:xfrm>
            <a:off x="7308480" y="2710092"/>
            <a:ext cx="1584000" cy="172286"/>
            <a:chOff x="717360" y="5000476"/>
            <a:chExt cx="2052000" cy="252000"/>
          </a:xfrm>
        </p:grpSpPr>
        <p:sp>
          <p:nvSpPr>
            <p:cNvPr id="155" name="직사각형 154"/>
            <p:cNvSpPr/>
            <p:nvPr/>
          </p:nvSpPr>
          <p:spPr>
            <a:xfrm>
              <a:off x="717360" y="5000476"/>
              <a:ext cx="2052000" cy="25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pic>
          <p:nvPicPr>
            <p:cNvPr id="156" name="그림 155" descr="lamp2.jpg"/>
            <p:cNvPicPr>
              <a:picLocks noChangeAspect="1"/>
            </p:cNvPicPr>
            <p:nvPr/>
          </p:nvPicPr>
          <p:blipFill>
            <a:blip r:embed="rId13" cstate="print"/>
            <a:srcRect l="16458" t="73611" r="25376" b="11389"/>
            <a:stretch>
              <a:fillRect/>
            </a:stretch>
          </p:blipFill>
          <p:spPr>
            <a:xfrm>
              <a:off x="753360" y="5070913"/>
              <a:ext cx="1981902" cy="177995"/>
            </a:xfrm>
            <a:prstGeom prst="rect">
              <a:avLst/>
            </a:prstGeom>
          </p:spPr>
        </p:pic>
      </p:grpSp>
      <p:grpSp>
        <p:nvGrpSpPr>
          <p:cNvPr id="157" name="그룹 156"/>
          <p:cNvGrpSpPr/>
          <p:nvPr/>
        </p:nvGrpSpPr>
        <p:grpSpPr>
          <a:xfrm>
            <a:off x="7308480" y="3225168"/>
            <a:ext cx="1584000" cy="185763"/>
            <a:chOff x="717360" y="6025624"/>
            <a:chExt cx="2052000" cy="271712"/>
          </a:xfrm>
        </p:grpSpPr>
        <p:sp>
          <p:nvSpPr>
            <p:cNvPr id="158" name="직사각형 157"/>
            <p:cNvSpPr/>
            <p:nvPr/>
          </p:nvSpPr>
          <p:spPr>
            <a:xfrm>
              <a:off x="717360" y="6025624"/>
              <a:ext cx="2052000" cy="25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pic>
          <p:nvPicPr>
            <p:cNvPr id="159" name="그림 158" descr="rab7.jpg"/>
            <p:cNvPicPr>
              <a:picLocks noChangeAspect="1"/>
            </p:cNvPicPr>
            <p:nvPr/>
          </p:nvPicPr>
          <p:blipFill>
            <a:blip r:embed="rId14" cstate="print"/>
            <a:srcRect l="17477" t="43512" r="21339" b="46540"/>
            <a:stretch>
              <a:fillRect/>
            </a:stretch>
          </p:blipFill>
          <p:spPr>
            <a:xfrm>
              <a:off x="737485" y="6070618"/>
              <a:ext cx="2020002" cy="226718"/>
            </a:xfrm>
            <a:prstGeom prst="rect">
              <a:avLst/>
            </a:prstGeom>
            <a:ln>
              <a:solidFill>
                <a:schemeClr val="tx1"/>
              </a:solidFill>
            </a:ln>
          </p:spPr>
        </p:pic>
      </p:grpSp>
      <p:grpSp>
        <p:nvGrpSpPr>
          <p:cNvPr id="160" name="그룹 159"/>
          <p:cNvGrpSpPr/>
          <p:nvPr/>
        </p:nvGrpSpPr>
        <p:grpSpPr>
          <a:xfrm>
            <a:off x="7308480" y="2941894"/>
            <a:ext cx="1584000" cy="172286"/>
            <a:chOff x="717360" y="5424993"/>
            <a:chExt cx="2052000" cy="252000"/>
          </a:xfrm>
        </p:grpSpPr>
        <p:sp>
          <p:nvSpPr>
            <p:cNvPr id="161" name="직사각형 160"/>
            <p:cNvSpPr/>
            <p:nvPr/>
          </p:nvSpPr>
          <p:spPr>
            <a:xfrm>
              <a:off x="717360" y="5424993"/>
              <a:ext cx="2052000" cy="25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pic>
          <p:nvPicPr>
            <p:cNvPr id="162" name="그림 161" descr="gap1.jpg"/>
            <p:cNvPicPr>
              <a:picLocks noChangeAspect="1"/>
            </p:cNvPicPr>
            <p:nvPr/>
          </p:nvPicPr>
          <p:blipFill>
            <a:blip r:embed="rId15" cstate="print"/>
            <a:srcRect l="15744" t="30278" r="24161" b="62778"/>
            <a:stretch>
              <a:fillRect/>
            </a:stretch>
          </p:blipFill>
          <p:spPr>
            <a:xfrm>
              <a:off x="753360" y="5445224"/>
              <a:ext cx="1972377" cy="170945"/>
            </a:xfrm>
            <a:prstGeom prst="rect">
              <a:avLst/>
            </a:prstGeom>
          </p:spPr>
        </p:pic>
      </p:grpSp>
      <p:grpSp>
        <p:nvGrpSpPr>
          <p:cNvPr id="163" name="그룹 162"/>
          <p:cNvGrpSpPr/>
          <p:nvPr/>
        </p:nvGrpSpPr>
        <p:grpSpPr>
          <a:xfrm>
            <a:off x="7308480" y="2429861"/>
            <a:ext cx="1584000" cy="172286"/>
            <a:chOff x="717360" y="4307577"/>
            <a:chExt cx="2052000" cy="252000"/>
          </a:xfrm>
        </p:grpSpPr>
        <p:pic>
          <p:nvPicPr>
            <p:cNvPr id="164" name="그림 163" descr="gap3.jpg"/>
            <p:cNvPicPr>
              <a:picLocks noChangeAspect="1"/>
            </p:cNvPicPr>
            <p:nvPr/>
          </p:nvPicPr>
          <p:blipFill>
            <a:blip r:embed="rId16" cstate="print"/>
            <a:srcRect l="14375" t="26250" r="26678" b="65625"/>
            <a:stretch>
              <a:fillRect/>
            </a:stretch>
          </p:blipFill>
          <p:spPr>
            <a:xfrm>
              <a:off x="731838" y="4350816"/>
              <a:ext cx="2013594" cy="201600"/>
            </a:xfrm>
            <a:prstGeom prst="rect">
              <a:avLst/>
            </a:prstGeom>
          </p:spPr>
        </p:pic>
        <p:sp>
          <p:nvSpPr>
            <p:cNvPr id="165" name="직사각형 164"/>
            <p:cNvSpPr/>
            <p:nvPr/>
          </p:nvSpPr>
          <p:spPr>
            <a:xfrm>
              <a:off x="717360" y="4307577"/>
              <a:ext cx="2052000" cy="25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grpSp>
      <p:grpSp>
        <p:nvGrpSpPr>
          <p:cNvPr id="166" name="그룹 165"/>
          <p:cNvGrpSpPr/>
          <p:nvPr/>
        </p:nvGrpSpPr>
        <p:grpSpPr>
          <a:xfrm>
            <a:off x="7308480" y="2161330"/>
            <a:ext cx="1584000" cy="221510"/>
            <a:chOff x="717360" y="3797384"/>
            <a:chExt cx="2052000" cy="324000"/>
          </a:xfrm>
        </p:grpSpPr>
        <p:sp>
          <p:nvSpPr>
            <p:cNvPr id="167" name="직사각형 166"/>
            <p:cNvSpPr/>
            <p:nvPr/>
          </p:nvSpPr>
          <p:spPr>
            <a:xfrm>
              <a:off x="717360" y="3797384"/>
              <a:ext cx="2052000" cy="3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pic>
          <p:nvPicPr>
            <p:cNvPr id="168" name="그림 167" descr="lc3.jpg"/>
            <p:cNvPicPr>
              <a:picLocks noChangeAspect="1"/>
            </p:cNvPicPr>
            <p:nvPr/>
          </p:nvPicPr>
          <p:blipFill>
            <a:blip r:embed="rId17" cstate="print"/>
            <a:srcRect l="16250" t="37500" r="23449" b="52187"/>
            <a:stretch>
              <a:fillRect/>
            </a:stretch>
          </p:blipFill>
          <p:spPr>
            <a:xfrm>
              <a:off x="753360" y="3861048"/>
              <a:ext cx="2007302" cy="257463"/>
            </a:xfrm>
            <a:prstGeom prst="rect">
              <a:avLst/>
            </a:prstGeom>
          </p:spPr>
        </p:pic>
      </p:grpSp>
      <p:cxnSp>
        <p:nvCxnSpPr>
          <p:cNvPr id="169" name="직선 연결선 168"/>
          <p:cNvCxnSpPr/>
          <p:nvPr/>
        </p:nvCxnSpPr>
        <p:spPr>
          <a:xfrm>
            <a:off x="8096941" y="2088233"/>
            <a:ext cx="36000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70" name="직선 연결선 169"/>
          <p:cNvCxnSpPr/>
          <p:nvPr/>
        </p:nvCxnSpPr>
        <p:spPr>
          <a:xfrm>
            <a:off x="8521409" y="2088233"/>
            <a:ext cx="36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44" name="TextBox 243"/>
          <p:cNvSpPr txBox="1"/>
          <p:nvPr/>
        </p:nvSpPr>
        <p:spPr>
          <a:xfrm>
            <a:off x="6601246" y="1431405"/>
            <a:ext cx="636714" cy="276999"/>
          </a:xfrm>
          <a:prstGeom prst="rect">
            <a:avLst/>
          </a:prstGeom>
          <a:noFill/>
        </p:spPr>
        <p:txBody>
          <a:bodyPr wrap="none" rtlCol="0">
            <a:spAutoFit/>
          </a:bodyPr>
          <a:lstStyle/>
          <a:p>
            <a:pPr algn="ctr"/>
            <a:r>
              <a:rPr lang="en-US" altLang="ko-KR" sz="1200" dirty="0" smtClean="0">
                <a:latin typeface="Arial" pitchFamily="34" charset="0"/>
                <a:cs typeface="Arial" pitchFamily="34" charset="0"/>
              </a:rPr>
              <a:t>MCDE</a:t>
            </a:r>
            <a:endParaRPr lang="ko-KR" altLang="en-US" sz="1200" dirty="0">
              <a:latin typeface="Arial" pitchFamily="34" charset="0"/>
              <a:cs typeface="Arial" pitchFamily="34" charset="0"/>
            </a:endParaRPr>
          </a:p>
        </p:txBody>
      </p:sp>
      <p:sp>
        <p:nvSpPr>
          <p:cNvPr id="245" name="TextBox 244"/>
          <p:cNvSpPr txBox="1"/>
          <p:nvPr/>
        </p:nvSpPr>
        <p:spPr>
          <a:xfrm>
            <a:off x="6588224" y="1645350"/>
            <a:ext cx="677943" cy="276999"/>
          </a:xfrm>
          <a:prstGeom prst="rect">
            <a:avLst/>
          </a:prstGeom>
          <a:noFill/>
        </p:spPr>
        <p:txBody>
          <a:bodyPr wrap="none" rtlCol="0">
            <a:spAutoFit/>
          </a:bodyPr>
          <a:lstStyle/>
          <a:p>
            <a:pPr algn="ctr"/>
            <a:r>
              <a:rPr lang="en-US" altLang="ko-KR" sz="1200" dirty="0" smtClean="0">
                <a:latin typeface="Arial" pitchFamily="34" charset="0"/>
                <a:cs typeface="Arial" pitchFamily="34" charset="0"/>
              </a:rPr>
              <a:t>Vehicle</a:t>
            </a:r>
            <a:endParaRPr lang="ko-KR" altLang="en-US" sz="1200" dirty="0">
              <a:latin typeface="Arial" pitchFamily="34" charset="0"/>
              <a:cs typeface="Arial" pitchFamily="34" charset="0"/>
            </a:endParaRPr>
          </a:p>
        </p:txBody>
      </p:sp>
      <p:sp>
        <p:nvSpPr>
          <p:cNvPr id="246" name="TextBox 245"/>
          <p:cNvSpPr txBox="1"/>
          <p:nvPr/>
        </p:nvSpPr>
        <p:spPr>
          <a:xfrm>
            <a:off x="6600444" y="1865078"/>
            <a:ext cx="638316" cy="276999"/>
          </a:xfrm>
          <a:prstGeom prst="rect">
            <a:avLst/>
          </a:prstGeom>
          <a:noFill/>
        </p:spPr>
        <p:txBody>
          <a:bodyPr wrap="none" rtlCol="0">
            <a:spAutoFit/>
          </a:bodyPr>
          <a:lstStyle/>
          <a:p>
            <a:pPr algn="ctr"/>
            <a:r>
              <a:rPr lang="en-US" altLang="ko-KR" sz="1200" dirty="0" smtClean="0">
                <a:latin typeface="Arial" pitchFamily="34" charset="0"/>
                <a:cs typeface="Arial" pitchFamily="34" charset="0"/>
              </a:rPr>
              <a:t>TSG-6</a:t>
            </a:r>
            <a:endParaRPr lang="ko-KR" altLang="en-US" sz="1200" dirty="0">
              <a:latin typeface="Arial" pitchFamily="34" charset="0"/>
              <a:cs typeface="Arial" pitchFamily="34" charset="0"/>
            </a:endParaRPr>
          </a:p>
        </p:txBody>
      </p:sp>
      <p:sp>
        <p:nvSpPr>
          <p:cNvPr id="247" name="TextBox 246"/>
          <p:cNvSpPr txBox="1"/>
          <p:nvPr/>
        </p:nvSpPr>
        <p:spPr>
          <a:xfrm>
            <a:off x="7706277" y="1429498"/>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48" name="TextBox 247"/>
          <p:cNvSpPr txBox="1"/>
          <p:nvPr/>
        </p:nvSpPr>
        <p:spPr>
          <a:xfrm>
            <a:off x="7376325" y="1429498"/>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49" name="TextBox 248"/>
          <p:cNvSpPr txBox="1"/>
          <p:nvPr/>
        </p:nvSpPr>
        <p:spPr>
          <a:xfrm>
            <a:off x="7725513" y="1643443"/>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50" name="TextBox 249"/>
          <p:cNvSpPr txBox="1"/>
          <p:nvPr/>
        </p:nvSpPr>
        <p:spPr>
          <a:xfrm>
            <a:off x="7376325" y="1643443"/>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51" name="TextBox 250"/>
          <p:cNvSpPr txBox="1"/>
          <p:nvPr/>
        </p:nvSpPr>
        <p:spPr>
          <a:xfrm>
            <a:off x="7376325" y="1853646"/>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52" name="TextBox 251"/>
          <p:cNvSpPr txBox="1"/>
          <p:nvPr/>
        </p:nvSpPr>
        <p:spPr>
          <a:xfrm>
            <a:off x="8147049" y="1429498"/>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53" name="TextBox 252"/>
          <p:cNvSpPr txBox="1"/>
          <p:nvPr/>
        </p:nvSpPr>
        <p:spPr>
          <a:xfrm>
            <a:off x="8545189" y="1429498"/>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54" name="TextBox 253"/>
          <p:cNvSpPr txBox="1"/>
          <p:nvPr/>
        </p:nvSpPr>
        <p:spPr>
          <a:xfrm>
            <a:off x="8545189" y="1643443"/>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55" name="TextBox 254"/>
          <p:cNvSpPr txBox="1"/>
          <p:nvPr/>
        </p:nvSpPr>
        <p:spPr>
          <a:xfrm>
            <a:off x="8545189" y="1853646"/>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56" name="TextBox 255"/>
          <p:cNvSpPr txBox="1"/>
          <p:nvPr/>
        </p:nvSpPr>
        <p:spPr>
          <a:xfrm>
            <a:off x="8147049" y="1643443"/>
            <a:ext cx="27443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57" name="TextBox 256"/>
          <p:cNvSpPr txBox="1"/>
          <p:nvPr/>
        </p:nvSpPr>
        <p:spPr>
          <a:xfrm>
            <a:off x="7725513" y="1853646"/>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258" name="TextBox 257"/>
          <p:cNvSpPr txBox="1"/>
          <p:nvPr/>
        </p:nvSpPr>
        <p:spPr>
          <a:xfrm>
            <a:off x="8166285" y="1853646"/>
            <a:ext cx="235962"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174" name="제목 2"/>
          <p:cNvSpPr txBox="1">
            <a:spLocks/>
          </p:cNvSpPr>
          <p:nvPr/>
        </p:nvSpPr>
        <p:spPr bwMode="auto">
          <a:xfrm>
            <a:off x="149471" y="133706"/>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algn="ctr"/>
            <a:r>
              <a:rPr lang="en-US" altLang="ko-KR" sz="2800" b="1" dirty="0" smtClean="0">
                <a:latin typeface="Arial" pitchFamily="34" charset="0"/>
                <a:cs typeface="Arial" pitchFamily="34" charset="0"/>
              </a:rPr>
              <a:t>Up-regulation of </a:t>
            </a:r>
            <a:r>
              <a:rPr lang="en-US" altLang="ko-KR" sz="2800" b="1" dirty="0" err="1" smtClean="0">
                <a:latin typeface="Arial" pitchFamily="34" charset="0"/>
                <a:cs typeface="Arial" pitchFamily="34" charset="0"/>
              </a:rPr>
              <a:t>autophagic</a:t>
            </a:r>
            <a:r>
              <a:rPr lang="en-US" altLang="ko-KR" sz="2800" b="1" dirty="0" smtClean="0">
                <a:latin typeface="Arial" pitchFamily="34" charset="0"/>
                <a:cs typeface="Arial" pitchFamily="34" charset="0"/>
              </a:rPr>
              <a:t> marker in TSG-6-treated mice with MCDE diet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그림 114" descr="s3c.tif"/>
          <p:cNvPicPr>
            <a:picLocks noChangeAspect="1"/>
          </p:cNvPicPr>
          <p:nvPr/>
        </p:nvPicPr>
        <p:blipFill>
          <a:blip r:embed="rId3" cstate="print"/>
          <a:stretch>
            <a:fillRect/>
          </a:stretch>
        </p:blipFill>
        <p:spPr>
          <a:xfrm>
            <a:off x="1150028" y="1902998"/>
            <a:ext cx="1404621" cy="1050412"/>
          </a:xfrm>
          <a:prstGeom prst="rect">
            <a:avLst/>
          </a:prstGeom>
        </p:spPr>
      </p:pic>
      <p:pic>
        <p:nvPicPr>
          <p:cNvPr id="123" name="그림 122" descr="s4c.tif"/>
          <p:cNvPicPr>
            <a:picLocks noChangeAspect="1"/>
          </p:cNvPicPr>
          <p:nvPr/>
        </p:nvPicPr>
        <p:blipFill>
          <a:blip r:embed="rId4" cstate="print"/>
          <a:stretch>
            <a:fillRect/>
          </a:stretch>
        </p:blipFill>
        <p:spPr>
          <a:xfrm>
            <a:off x="2619216" y="1902998"/>
            <a:ext cx="1404621" cy="1050412"/>
          </a:xfrm>
          <a:prstGeom prst="rect">
            <a:avLst/>
          </a:prstGeom>
        </p:spPr>
      </p:pic>
      <p:pic>
        <p:nvPicPr>
          <p:cNvPr id="127" name="그림 126" descr="smm.tif"/>
          <p:cNvPicPr>
            <a:picLocks noChangeAspect="1"/>
          </p:cNvPicPr>
          <p:nvPr/>
        </p:nvPicPr>
        <p:blipFill>
          <a:blip r:embed="rId5" cstate="print"/>
          <a:stretch>
            <a:fillRect/>
          </a:stretch>
        </p:blipFill>
        <p:spPr>
          <a:xfrm>
            <a:off x="4067943" y="1902998"/>
            <a:ext cx="1404621" cy="1050412"/>
          </a:xfrm>
          <a:prstGeom prst="rect">
            <a:avLst/>
          </a:prstGeom>
        </p:spPr>
      </p:pic>
      <p:pic>
        <p:nvPicPr>
          <p:cNvPr id="128" name="그림 127" descr="s1.tif"/>
          <p:cNvPicPr>
            <a:picLocks noChangeAspect="1"/>
          </p:cNvPicPr>
          <p:nvPr/>
        </p:nvPicPr>
        <p:blipFill>
          <a:blip r:embed="rId6" cstate="print"/>
          <a:stretch>
            <a:fillRect/>
          </a:stretch>
        </p:blipFill>
        <p:spPr>
          <a:xfrm>
            <a:off x="2619217" y="4116952"/>
            <a:ext cx="1404621" cy="1050657"/>
          </a:xfrm>
          <a:prstGeom prst="rect">
            <a:avLst/>
          </a:prstGeom>
        </p:spPr>
      </p:pic>
      <p:pic>
        <p:nvPicPr>
          <p:cNvPr id="129" name="그림 128" descr="s2c.tif"/>
          <p:cNvPicPr>
            <a:picLocks noChangeAspect="1"/>
          </p:cNvPicPr>
          <p:nvPr/>
        </p:nvPicPr>
        <p:blipFill>
          <a:blip r:embed="rId7" cstate="print"/>
          <a:stretch>
            <a:fillRect/>
          </a:stretch>
        </p:blipFill>
        <p:spPr>
          <a:xfrm>
            <a:off x="1150029" y="4116952"/>
            <a:ext cx="1404621" cy="1050657"/>
          </a:xfrm>
          <a:prstGeom prst="rect">
            <a:avLst/>
          </a:prstGeom>
        </p:spPr>
      </p:pic>
      <p:pic>
        <p:nvPicPr>
          <p:cNvPr id="130" name="그림 129" descr="svv.tif"/>
          <p:cNvPicPr>
            <a:picLocks noChangeAspect="1"/>
          </p:cNvPicPr>
          <p:nvPr/>
        </p:nvPicPr>
        <p:blipFill>
          <a:blip r:embed="rId8" cstate="print"/>
          <a:stretch>
            <a:fillRect/>
          </a:stretch>
        </p:blipFill>
        <p:spPr>
          <a:xfrm>
            <a:off x="4067944" y="4116952"/>
            <a:ext cx="1404621" cy="1050657"/>
          </a:xfrm>
          <a:prstGeom prst="rect">
            <a:avLst/>
          </a:prstGeom>
        </p:spPr>
      </p:pic>
      <p:pic>
        <p:nvPicPr>
          <p:cNvPr id="131" name="그림 130" descr="s10cc.tif"/>
          <p:cNvPicPr>
            <a:picLocks noChangeAspect="1"/>
          </p:cNvPicPr>
          <p:nvPr/>
        </p:nvPicPr>
        <p:blipFill>
          <a:blip r:embed="rId9" cstate="print"/>
          <a:stretch>
            <a:fillRect/>
          </a:stretch>
        </p:blipFill>
        <p:spPr>
          <a:xfrm>
            <a:off x="2619217" y="5191884"/>
            <a:ext cx="1404621" cy="1050657"/>
          </a:xfrm>
          <a:prstGeom prst="rect">
            <a:avLst/>
          </a:prstGeom>
        </p:spPr>
      </p:pic>
      <p:pic>
        <p:nvPicPr>
          <p:cNvPr id="132" name="그림 131" descr="stt.tif"/>
          <p:cNvPicPr>
            <a:picLocks noChangeAspect="1"/>
          </p:cNvPicPr>
          <p:nvPr/>
        </p:nvPicPr>
        <p:blipFill>
          <a:blip r:embed="rId10" cstate="print"/>
          <a:stretch>
            <a:fillRect/>
          </a:stretch>
        </p:blipFill>
        <p:spPr>
          <a:xfrm>
            <a:off x="4067944" y="5191884"/>
            <a:ext cx="1404621" cy="1050657"/>
          </a:xfrm>
          <a:prstGeom prst="rect">
            <a:avLst/>
          </a:prstGeom>
        </p:spPr>
      </p:pic>
      <p:pic>
        <p:nvPicPr>
          <p:cNvPr id="133" name="그림 132" descr="s9c.tif"/>
          <p:cNvPicPr>
            <a:picLocks noChangeAspect="1"/>
          </p:cNvPicPr>
          <p:nvPr/>
        </p:nvPicPr>
        <p:blipFill>
          <a:blip r:embed="rId11" cstate="print"/>
          <a:stretch>
            <a:fillRect/>
          </a:stretch>
        </p:blipFill>
        <p:spPr>
          <a:xfrm>
            <a:off x="1150029" y="5191884"/>
            <a:ext cx="1404621" cy="1050657"/>
          </a:xfrm>
          <a:prstGeom prst="rect">
            <a:avLst/>
          </a:prstGeom>
        </p:spPr>
      </p:pic>
      <p:sp>
        <p:nvSpPr>
          <p:cNvPr id="134" name="TextBox 133"/>
          <p:cNvSpPr txBox="1"/>
          <p:nvPr/>
        </p:nvSpPr>
        <p:spPr>
          <a:xfrm>
            <a:off x="1087147" y="1865291"/>
            <a:ext cx="684000" cy="323165"/>
          </a:xfrm>
          <a:prstGeom prst="rect">
            <a:avLst/>
          </a:prstGeom>
          <a:noFill/>
        </p:spPr>
        <p:txBody>
          <a:bodyPr wrap="square" rtlCol="0">
            <a:spAutoFit/>
          </a:bodyPr>
          <a:lstStyle/>
          <a:p>
            <a:r>
              <a:rPr lang="en-US" altLang="ko-KR" sz="1500" b="1" dirty="0" smtClean="0">
                <a:solidFill>
                  <a:schemeClr val="bg1"/>
                </a:solidFill>
                <a:latin typeface="Arial" pitchFamily="34" charset="0"/>
                <a:cs typeface="Arial" pitchFamily="34" charset="0"/>
              </a:rPr>
              <a:t>DAPI</a:t>
            </a:r>
            <a:endParaRPr lang="ko-KR" altLang="en-US" sz="1500" b="1" dirty="0">
              <a:solidFill>
                <a:schemeClr val="bg1"/>
              </a:solidFill>
              <a:latin typeface="Arial" pitchFamily="34" charset="0"/>
              <a:cs typeface="Arial" pitchFamily="34" charset="0"/>
            </a:endParaRPr>
          </a:p>
        </p:txBody>
      </p:sp>
      <p:sp>
        <p:nvSpPr>
          <p:cNvPr id="135" name="TextBox 134"/>
          <p:cNvSpPr txBox="1"/>
          <p:nvPr/>
        </p:nvSpPr>
        <p:spPr>
          <a:xfrm>
            <a:off x="2619214" y="1864711"/>
            <a:ext cx="845768" cy="323165"/>
          </a:xfrm>
          <a:prstGeom prst="rect">
            <a:avLst/>
          </a:prstGeom>
          <a:noFill/>
        </p:spPr>
        <p:txBody>
          <a:bodyPr wrap="square" rtlCol="0">
            <a:spAutoFit/>
          </a:bodyPr>
          <a:lstStyle/>
          <a:p>
            <a:r>
              <a:rPr lang="en-US" altLang="ko-KR" sz="1500" b="1" dirty="0" smtClean="0">
                <a:solidFill>
                  <a:srgbClr val="FF0000"/>
                </a:solidFill>
                <a:latin typeface="Arial" pitchFamily="34" charset="0"/>
                <a:cs typeface="Arial" pitchFamily="34" charset="0"/>
              </a:rPr>
              <a:t>Rab7</a:t>
            </a:r>
            <a:endParaRPr lang="ko-KR" altLang="en-US" sz="1500" b="1" dirty="0">
              <a:solidFill>
                <a:srgbClr val="FF0000"/>
              </a:solidFill>
              <a:latin typeface="Arial" pitchFamily="34" charset="0"/>
              <a:cs typeface="Arial" pitchFamily="34" charset="0"/>
            </a:endParaRPr>
          </a:p>
        </p:txBody>
      </p:sp>
      <p:sp>
        <p:nvSpPr>
          <p:cNvPr id="136" name="TextBox 135"/>
          <p:cNvSpPr txBox="1"/>
          <p:nvPr/>
        </p:nvSpPr>
        <p:spPr>
          <a:xfrm>
            <a:off x="4090773" y="1864711"/>
            <a:ext cx="756000" cy="323165"/>
          </a:xfrm>
          <a:prstGeom prst="rect">
            <a:avLst/>
          </a:prstGeom>
          <a:noFill/>
        </p:spPr>
        <p:txBody>
          <a:bodyPr wrap="square" rtlCol="0">
            <a:spAutoFit/>
          </a:bodyPr>
          <a:lstStyle/>
          <a:p>
            <a:r>
              <a:rPr lang="en-US" altLang="ko-KR" sz="1500" b="1" dirty="0" smtClean="0">
                <a:solidFill>
                  <a:schemeClr val="accent3"/>
                </a:solidFill>
                <a:latin typeface="Arial" pitchFamily="34" charset="0"/>
                <a:cs typeface="Arial" pitchFamily="34" charset="0"/>
              </a:rPr>
              <a:t>Merge</a:t>
            </a:r>
            <a:endParaRPr lang="ko-KR" altLang="en-US" sz="1500" b="1" dirty="0">
              <a:solidFill>
                <a:schemeClr val="accent3"/>
              </a:solidFill>
              <a:latin typeface="Arial" pitchFamily="34" charset="0"/>
              <a:cs typeface="Arial" pitchFamily="34" charset="0"/>
            </a:endParaRPr>
          </a:p>
        </p:txBody>
      </p:sp>
      <p:pic>
        <p:nvPicPr>
          <p:cNvPr id="137" name="그림 136" descr="stt.tif"/>
          <p:cNvPicPr>
            <a:picLocks noChangeAspect="1"/>
          </p:cNvPicPr>
          <p:nvPr/>
        </p:nvPicPr>
        <p:blipFill>
          <a:blip r:embed="rId12" cstate="print"/>
          <a:stretch>
            <a:fillRect/>
          </a:stretch>
        </p:blipFill>
        <p:spPr>
          <a:xfrm>
            <a:off x="6228184" y="2996952"/>
            <a:ext cx="1944216" cy="1623208"/>
          </a:xfrm>
          <a:prstGeom prst="rect">
            <a:avLst/>
          </a:prstGeom>
        </p:spPr>
      </p:pic>
      <p:pic>
        <p:nvPicPr>
          <p:cNvPr id="138" name="그림 137" descr="stt.tif"/>
          <p:cNvPicPr>
            <a:picLocks noChangeAspect="1"/>
          </p:cNvPicPr>
          <p:nvPr/>
        </p:nvPicPr>
        <p:blipFill>
          <a:blip r:embed="rId13" cstate="print"/>
          <a:stretch>
            <a:fillRect/>
          </a:stretch>
        </p:blipFill>
        <p:spPr>
          <a:xfrm>
            <a:off x="6233974" y="4793250"/>
            <a:ext cx="1938426" cy="1449291"/>
          </a:xfrm>
          <a:prstGeom prst="rect">
            <a:avLst/>
          </a:prstGeom>
        </p:spPr>
      </p:pic>
      <p:sp>
        <p:nvSpPr>
          <p:cNvPr id="163" name="TextBox 162"/>
          <p:cNvSpPr txBox="1"/>
          <p:nvPr/>
        </p:nvSpPr>
        <p:spPr>
          <a:xfrm>
            <a:off x="169046" y="2315923"/>
            <a:ext cx="891591" cy="338554"/>
          </a:xfrm>
          <a:prstGeom prst="rect">
            <a:avLst/>
          </a:prstGeom>
          <a:noFill/>
        </p:spPr>
        <p:txBody>
          <a:bodyPr wrap="none" rtlCol="0">
            <a:spAutoFit/>
          </a:bodyPr>
          <a:lstStyle/>
          <a:p>
            <a:r>
              <a:rPr lang="en-US" altLang="ko-KR" sz="1600" b="1" dirty="0" smtClean="0">
                <a:latin typeface="Arial" pitchFamily="34" charset="0"/>
                <a:cs typeface="Arial" pitchFamily="34" charset="0"/>
              </a:rPr>
              <a:t>Normal</a:t>
            </a:r>
            <a:endParaRPr lang="ko-KR" altLang="en-US" sz="1600" b="1" dirty="0">
              <a:latin typeface="Arial" pitchFamily="34" charset="0"/>
              <a:cs typeface="Arial" pitchFamily="34" charset="0"/>
            </a:endParaRPr>
          </a:p>
        </p:txBody>
      </p:sp>
      <p:sp>
        <p:nvSpPr>
          <p:cNvPr id="166" name="TextBox 165"/>
          <p:cNvSpPr txBox="1"/>
          <p:nvPr/>
        </p:nvSpPr>
        <p:spPr>
          <a:xfrm>
            <a:off x="107504" y="4468323"/>
            <a:ext cx="907621" cy="584775"/>
          </a:xfrm>
          <a:prstGeom prst="rect">
            <a:avLst/>
          </a:prstGeom>
          <a:noFill/>
        </p:spPr>
        <p:txBody>
          <a:bodyPr wrap="none" rtlCol="0">
            <a:spAutoFit/>
          </a:bodyPr>
          <a:lstStyle/>
          <a:p>
            <a:pPr algn="ctr"/>
            <a:r>
              <a:rPr lang="en-US" altLang="ko-KR" sz="1600" b="1" dirty="0" smtClean="0">
                <a:latin typeface="Arial" pitchFamily="34" charset="0"/>
                <a:cs typeface="Arial" pitchFamily="34" charset="0"/>
              </a:rPr>
              <a:t>MCDE+</a:t>
            </a:r>
          </a:p>
          <a:p>
            <a:pPr algn="ctr"/>
            <a:r>
              <a:rPr lang="en-US" altLang="ko-KR" sz="1600" b="1" dirty="0" smtClean="0">
                <a:latin typeface="Arial" pitchFamily="34" charset="0"/>
                <a:cs typeface="Arial" pitchFamily="34" charset="0"/>
              </a:rPr>
              <a:t>Vehicle</a:t>
            </a:r>
            <a:endParaRPr lang="ko-KR" altLang="en-US" sz="1600" b="1" dirty="0">
              <a:latin typeface="Arial" pitchFamily="34" charset="0"/>
              <a:cs typeface="Arial" pitchFamily="34" charset="0"/>
            </a:endParaRPr>
          </a:p>
        </p:txBody>
      </p:sp>
      <p:sp>
        <p:nvSpPr>
          <p:cNvPr id="171" name="TextBox 170"/>
          <p:cNvSpPr txBox="1"/>
          <p:nvPr/>
        </p:nvSpPr>
        <p:spPr>
          <a:xfrm>
            <a:off x="145604" y="5562957"/>
            <a:ext cx="907621" cy="584775"/>
          </a:xfrm>
          <a:prstGeom prst="rect">
            <a:avLst/>
          </a:prstGeom>
          <a:noFill/>
        </p:spPr>
        <p:txBody>
          <a:bodyPr wrap="none" rtlCol="0">
            <a:spAutoFit/>
          </a:bodyPr>
          <a:lstStyle/>
          <a:p>
            <a:pPr algn="ctr"/>
            <a:r>
              <a:rPr lang="en-US" altLang="ko-KR" sz="1600" b="1" dirty="0" smtClean="0">
                <a:latin typeface="Arial" pitchFamily="34" charset="0"/>
                <a:cs typeface="Arial" pitchFamily="34" charset="0"/>
              </a:rPr>
              <a:t>MCDE+</a:t>
            </a:r>
          </a:p>
          <a:p>
            <a:pPr algn="ctr"/>
            <a:r>
              <a:rPr lang="en-US" altLang="ko-KR" sz="1600" b="1" dirty="0" smtClean="0">
                <a:latin typeface="Arial" pitchFamily="34" charset="0"/>
                <a:cs typeface="Arial" pitchFamily="34" charset="0"/>
              </a:rPr>
              <a:t>TSG-6</a:t>
            </a:r>
            <a:endParaRPr lang="ko-KR" altLang="en-US" sz="1600" b="1" dirty="0">
              <a:latin typeface="Arial" pitchFamily="34" charset="0"/>
              <a:cs typeface="Arial" pitchFamily="34" charset="0"/>
            </a:endParaRPr>
          </a:p>
        </p:txBody>
      </p:sp>
      <p:sp>
        <p:nvSpPr>
          <p:cNvPr id="172" name="TextBox 171"/>
          <p:cNvSpPr txBox="1"/>
          <p:nvPr/>
        </p:nvSpPr>
        <p:spPr>
          <a:xfrm>
            <a:off x="308288" y="1484784"/>
            <a:ext cx="2895560" cy="400110"/>
          </a:xfrm>
          <a:prstGeom prst="rect">
            <a:avLst/>
          </a:prstGeom>
          <a:solidFill>
            <a:schemeClr val="bg1"/>
          </a:solidFill>
        </p:spPr>
        <p:txBody>
          <a:bodyPr wrap="square" rtlCol="0">
            <a:spAutoFit/>
          </a:bodyPr>
          <a:lstStyle/>
          <a:p>
            <a:r>
              <a:rPr lang="en-US" altLang="ko-KR" sz="2000" b="1" dirty="0" smtClean="0">
                <a:latin typeface="Arial" pitchFamily="34" charset="0"/>
                <a:cs typeface="Arial" pitchFamily="34" charset="0"/>
              </a:rPr>
              <a:t>Rab7 IF staining</a:t>
            </a:r>
            <a:endParaRPr lang="ko-KR" altLang="en-US" sz="2000" b="1" dirty="0">
              <a:latin typeface="Arial" pitchFamily="34" charset="0"/>
              <a:cs typeface="Arial" pitchFamily="34" charset="0"/>
            </a:endParaRPr>
          </a:p>
        </p:txBody>
      </p:sp>
      <p:pic>
        <p:nvPicPr>
          <p:cNvPr id="173" name="그림 172" descr="s3c.tif"/>
          <p:cNvPicPr>
            <a:picLocks noChangeAspect="1"/>
          </p:cNvPicPr>
          <p:nvPr/>
        </p:nvPicPr>
        <p:blipFill>
          <a:blip r:embed="rId14" cstate="print"/>
          <a:stretch>
            <a:fillRect/>
          </a:stretch>
        </p:blipFill>
        <p:spPr>
          <a:xfrm>
            <a:off x="1153716" y="2996952"/>
            <a:ext cx="1404621" cy="1050656"/>
          </a:xfrm>
          <a:prstGeom prst="rect">
            <a:avLst/>
          </a:prstGeom>
        </p:spPr>
      </p:pic>
      <p:pic>
        <p:nvPicPr>
          <p:cNvPr id="174" name="그림 173" descr="s4c.tif"/>
          <p:cNvPicPr>
            <a:picLocks noChangeAspect="1"/>
          </p:cNvPicPr>
          <p:nvPr/>
        </p:nvPicPr>
        <p:blipFill>
          <a:blip r:embed="rId15" cstate="print"/>
          <a:stretch>
            <a:fillRect/>
          </a:stretch>
        </p:blipFill>
        <p:spPr>
          <a:xfrm>
            <a:off x="2622904" y="2996952"/>
            <a:ext cx="1404621" cy="1050656"/>
          </a:xfrm>
          <a:prstGeom prst="rect">
            <a:avLst/>
          </a:prstGeom>
        </p:spPr>
      </p:pic>
      <p:pic>
        <p:nvPicPr>
          <p:cNvPr id="175" name="그림 174" descr="smm.tif"/>
          <p:cNvPicPr>
            <a:picLocks noChangeAspect="1"/>
          </p:cNvPicPr>
          <p:nvPr/>
        </p:nvPicPr>
        <p:blipFill>
          <a:blip r:embed="rId16" cstate="print"/>
          <a:stretch>
            <a:fillRect/>
          </a:stretch>
        </p:blipFill>
        <p:spPr>
          <a:xfrm>
            <a:off x="4071631" y="2996952"/>
            <a:ext cx="1404621" cy="1050656"/>
          </a:xfrm>
          <a:prstGeom prst="rect">
            <a:avLst/>
          </a:prstGeom>
        </p:spPr>
      </p:pic>
      <p:sp>
        <p:nvSpPr>
          <p:cNvPr id="176" name="TextBox 175"/>
          <p:cNvSpPr txBox="1"/>
          <p:nvPr/>
        </p:nvSpPr>
        <p:spPr>
          <a:xfrm>
            <a:off x="208833" y="3368025"/>
            <a:ext cx="787395" cy="338554"/>
          </a:xfrm>
          <a:prstGeom prst="rect">
            <a:avLst/>
          </a:prstGeom>
          <a:noFill/>
        </p:spPr>
        <p:txBody>
          <a:bodyPr wrap="none" rtlCol="0">
            <a:spAutoFit/>
          </a:bodyPr>
          <a:lstStyle/>
          <a:p>
            <a:r>
              <a:rPr lang="en-US" altLang="ko-KR" sz="1600" b="1" dirty="0" smtClean="0">
                <a:latin typeface="Arial" pitchFamily="34" charset="0"/>
                <a:cs typeface="Arial" pitchFamily="34" charset="0"/>
              </a:rPr>
              <a:t>MCDE</a:t>
            </a:r>
            <a:endParaRPr lang="ko-KR" altLang="en-US" sz="1600" b="1" dirty="0">
              <a:latin typeface="Arial" pitchFamily="34" charset="0"/>
              <a:cs typeface="Arial" pitchFamily="34" charset="0"/>
            </a:endParaRPr>
          </a:p>
        </p:txBody>
      </p:sp>
      <p:cxnSp>
        <p:nvCxnSpPr>
          <p:cNvPr id="180" name="직선 화살표 연결선 179"/>
          <p:cNvCxnSpPr/>
          <p:nvPr/>
        </p:nvCxnSpPr>
        <p:spPr>
          <a:xfrm>
            <a:off x="6588224" y="3068725"/>
            <a:ext cx="72008" cy="216024"/>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257108" y="6597352"/>
            <a:ext cx="915635" cy="230832"/>
          </a:xfrm>
          <a:prstGeom prst="rect">
            <a:avLst/>
          </a:prstGeom>
          <a:noFill/>
        </p:spPr>
        <p:txBody>
          <a:bodyPr wrap="none" rtlCol="0">
            <a:spAutoFit/>
          </a:bodyPr>
          <a:lstStyle/>
          <a:p>
            <a:r>
              <a:rPr lang="en-US" altLang="ko-KR" sz="900" b="1" dirty="0" smtClean="0">
                <a:latin typeface="Arial" pitchFamily="34" charset="0"/>
                <a:cs typeface="Arial" pitchFamily="34" charset="0"/>
              </a:rPr>
              <a:t>Unpublished </a:t>
            </a:r>
            <a:endParaRPr lang="ko-KR" altLang="en-US" sz="900" b="1" dirty="0">
              <a:latin typeface="Arial" pitchFamily="34" charset="0"/>
              <a:cs typeface="Arial" pitchFamily="34" charset="0"/>
            </a:endParaRPr>
          </a:p>
        </p:txBody>
      </p:sp>
      <p:sp>
        <p:nvSpPr>
          <p:cNvPr id="36" name="제목 2"/>
          <p:cNvSpPr txBox="1">
            <a:spLocks/>
          </p:cNvSpPr>
          <p:nvPr/>
        </p:nvSpPr>
        <p:spPr bwMode="auto">
          <a:xfrm>
            <a:off x="179512" y="217377"/>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r>
              <a:rPr lang="en-US" altLang="ko-KR" sz="2800" b="1" spc="150" dirty="0">
                <a:ln w="11430"/>
                <a:solidFill>
                  <a:srgbClr val="F8F8F8"/>
                </a:solidFill>
                <a:effectLst>
                  <a:outerShdw blurRad="25400" algn="tl" rotWithShape="0">
                    <a:srgbClr val="000000">
                      <a:alpha val="43000"/>
                    </a:srgbClr>
                  </a:outerShdw>
                </a:effectLst>
                <a:latin typeface="Arial Black" pitchFamily="34" charset="0"/>
              </a:rPr>
              <a:t>Accumulation of </a:t>
            </a:r>
            <a:r>
              <a:rPr lang="en-US" altLang="ko-KR" sz="2800" b="1" spc="150" dirty="0" smtClean="0">
                <a:ln w="11430"/>
                <a:solidFill>
                  <a:srgbClr val="F8F8F8"/>
                </a:solidFill>
                <a:effectLst>
                  <a:outerShdw blurRad="25400" algn="tl" rotWithShape="0">
                    <a:srgbClr val="000000">
                      <a:alpha val="43000"/>
                    </a:srgbClr>
                  </a:outerShdw>
                </a:effectLst>
                <a:latin typeface="Arial Black" pitchFamily="34" charset="0"/>
              </a:rPr>
              <a:t>autolysosome </a:t>
            </a:r>
            <a:r>
              <a:rPr lang="en-US" altLang="ko-KR" sz="2800" b="1" spc="150" dirty="0">
                <a:ln w="11430"/>
                <a:solidFill>
                  <a:srgbClr val="F8F8F8"/>
                </a:solidFill>
                <a:effectLst>
                  <a:outerShdw blurRad="25400" algn="tl" rotWithShape="0">
                    <a:srgbClr val="000000">
                      <a:alpha val="43000"/>
                    </a:srgbClr>
                  </a:outerShdw>
                </a:effectLst>
                <a:latin typeface="Arial Black" pitchFamily="34" charset="0"/>
              </a:rPr>
              <a:t>in damaged liver treated with TSG-6</a:t>
            </a:r>
            <a:endParaRPr lang="ko-KR" altLang="en-US" sz="2800" b="1" spc="150" dirty="0">
              <a:ln w="11430"/>
              <a:solidFill>
                <a:srgbClr val="F8F8F8"/>
              </a:solidFill>
              <a:effectLst>
                <a:outerShdw blurRad="25400" algn="tl" rotWithShape="0">
                  <a:srgbClr val="000000">
                    <a:alpha val="43000"/>
                  </a:srgbClr>
                </a:outerShdw>
              </a:effectLst>
              <a:latin typeface="Arial Black" pitchFamily="34" charset="0"/>
            </a:endParaRPr>
          </a:p>
        </p:txBody>
      </p:sp>
      <p:cxnSp>
        <p:nvCxnSpPr>
          <p:cNvPr id="4" name="Straight Connector 3"/>
          <p:cNvCxnSpPr/>
          <p:nvPr/>
        </p:nvCxnSpPr>
        <p:spPr>
          <a:xfrm flipV="1">
            <a:off x="5472564" y="2996952"/>
            <a:ext cx="755620" cy="219493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472564" y="6242541"/>
            <a:ext cx="75562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2" name="직선 화살표 연결선 182"/>
          <p:cNvCxnSpPr/>
          <p:nvPr/>
        </p:nvCxnSpPr>
        <p:spPr>
          <a:xfrm flipH="1" flipV="1">
            <a:off x="7380312" y="5580640"/>
            <a:ext cx="144016" cy="216024"/>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8257108" y="6597352"/>
            <a:ext cx="915635" cy="230832"/>
          </a:xfrm>
          <a:prstGeom prst="rect">
            <a:avLst/>
          </a:prstGeom>
          <a:noFill/>
        </p:spPr>
        <p:txBody>
          <a:bodyPr wrap="none" rtlCol="0">
            <a:spAutoFit/>
          </a:bodyPr>
          <a:lstStyle/>
          <a:p>
            <a:r>
              <a:rPr lang="en-US" altLang="ko-KR" sz="900" b="1" dirty="0" smtClean="0">
                <a:latin typeface="Arial" pitchFamily="34" charset="0"/>
                <a:cs typeface="Arial" pitchFamily="34" charset="0"/>
              </a:rPr>
              <a:t>Unpublished </a:t>
            </a:r>
            <a:endParaRPr lang="ko-KR" altLang="en-US" sz="900" b="1" dirty="0">
              <a:latin typeface="Arial" pitchFamily="34" charset="0"/>
              <a:cs typeface="Arial" pitchFamily="34" charset="0"/>
            </a:endParaRPr>
          </a:p>
        </p:txBody>
      </p:sp>
      <p:sp>
        <p:nvSpPr>
          <p:cNvPr id="33" name="제목 2"/>
          <p:cNvSpPr txBox="1">
            <a:spLocks/>
          </p:cNvSpPr>
          <p:nvPr/>
        </p:nvSpPr>
        <p:spPr bwMode="auto">
          <a:xfrm>
            <a:off x="241250" y="185615"/>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r>
              <a:rPr lang="en-US" altLang="ko-KR" sz="2800" b="1" spc="150" dirty="0" smtClean="0">
                <a:ln w="11430"/>
                <a:solidFill>
                  <a:srgbClr val="F8F8F8"/>
                </a:solidFill>
                <a:effectLst>
                  <a:outerShdw blurRad="25400" algn="tl" rotWithShape="0">
                    <a:srgbClr val="000000">
                      <a:alpha val="43000"/>
                    </a:srgbClr>
                  </a:outerShdw>
                </a:effectLst>
                <a:latin typeface="Arial Black" pitchFamily="34" charset="0"/>
              </a:rPr>
              <a:t>TSG-6 promotes survival of hepatocytes</a:t>
            </a:r>
            <a:endParaRPr lang="ko-KR" altLang="en-US" sz="2800" b="1" spc="150" dirty="0">
              <a:ln w="11430"/>
              <a:solidFill>
                <a:srgbClr val="F8F8F8"/>
              </a:solidFill>
              <a:effectLst>
                <a:outerShdw blurRad="25400" algn="tl" rotWithShape="0">
                  <a:srgbClr val="000000">
                    <a:alpha val="43000"/>
                  </a:srgbClr>
                </a:outerShdw>
              </a:effectLst>
              <a:latin typeface="Arial Black" pitchFamily="34" charset="0"/>
            </a:endParaRPr>
          </a:p>
        </p:txBody>
      </p:sp>
      <p:sp>
        <p:nvSpPr>
          <p:cNvPr id="30" name="TextBox 29"/>
          <p:cNvSpPr txBox="1"/>
          <p:nvPr/>
        </p:nvSpPr>
        <p:spPr>
          <a:xfrm>
            <a:off x="6053232" y="4102549"/>
            <a:ext cx="1666290" cy="276999"/>
          </a:xfrm>
          <a:prstGeom prst="rect">
            <a:avLst/>
          </a:prstGeom>
          <a:noFill/>
        </p:spPr>
        <p:txBody>
          <a:bodyPr wrap="none" rtlCol="0">
            <a:spAutoFit/>
          </a:bodyPr>
          <a:lstStyle/>
          <a:p>
            <a:r>
              <a:rPr lang="en-US" altLang="ko-KR" sz="1200" dirty="0" smtClean="0">
                <a:latin typeface="Arial" pitchFamily="34" charset="0"/>
                <a:cs typeface="Arial" pitchFamily="34" charset="0"/>
              </a:rPr>
              <a:t>TM 2.5ug/ml + TSG-6</a:t>
            </a:r>
            <a:endParaRPr lang="ko-KR" altLang="en-US" sz="1200" dirty="0">
              <a:latin typeface="Arial" pitchFamily="34" charset="0"/>
              <a:cs typeface="Arial" pitchFamily="34" charset="0"/>
            </a:endParaRPr>
          </a:p>
        </p:txBody>
      </p:sp>
      <p:sp>
        <p:nvSpPr>
          <p:cNvPr id="31" name="TextBox 30"/>
          <p:cNvSpPr txBox="1"/>
          <p:nvPr/>
        </p:nvSpPr>
        <p:spPr>
          <a:xfrm>
            <a:off x="6053232" y="4660999"/>
            <a:ext cx="1039067" cy="276999"/>
          </a:xfrm>
          <a:prstGeom prst="rect">
            <a:avLst/>
          </a:prstGeom>
          <a:noFill/>
        </p:spPr>
        <p:txBody>
          <a:bodyPr wrap="none" rtlCol="0">
            <a:spAutoFit/>
          </a:bodyPr>
          <a:lstStyle/>
          <a:p>
            <a:r>
              <a:rPr lang="en-US" altLang="ko-KR" sz="1200" dirty="0" smtClean="0">
                <a:latin typeface="Arial" pitchFamily="34" charset="0"/>
                <a:cs typeface="Arial" pitchFamily="34" charset="0"/>
              </a:rPr>
              <a:t>TM 2.5ug/ml</a:t>
            </a:r>
            <a:endParaRPr lang="ko-KR" altLang="en-US" sz="1200" dirty="0">
              <a:latin typeface="Arial" pitchFamily="34" charset="0"/>
              <a:cs typeface="Arial" pitchFamily="34" charset="0"/>
            </a:endParaRPr>
          </a:p>
        </p:txBody>
      </p:sp>
      <p:sp>
        <p:nvSpPr>
          <p:cNvPr id="34" name="TextBox 33"/>
          <p:cNvSpPr txBox="1"/>
          <p:nvPr/>
        </p:nvSpPr>
        <p:spPr>
          <a:xfrm>
            <a:off x="6053232" y="4381774"/>
            <a:ext cx="1538050" cy="276999"/>
          </a:xfrm>
          <a:prstGeom prst="rect">
            <a:avLst/>
          </a:prstGeom>
          <a:noFill/>
        </p:spPr>
        <p:txBody>
          <a:bodyPr wrap="none" rtlCol="0">
            <a:spAutoFit/>
          </a:bodyPr>
          <a:lstStyle/>
          <a:p>
            <a:r>
              <a:rPr lang="en-US" altLang="ko-KR" sz="1200" dirty="0" smtClean="0">
                <a:latin typeface="Arial" pitchFamily="34" charset="0"/>
                <a:cs typeface="Arial" pitchFamily="34" charset="0"/>
              </a:rPr>
              <a:t>TM 5ug/ml + TSG-6</a:t>
            </a:r>
            <a:endParaRPr lang="ko-KR" altLang="en-US" sz="1200" dirty="0">
              <a:latin typeface="Arial" pitchFamily="34" charset="0"/>
              <a:cs typeface="Arial" pitchFamily="34" charset="0"/>
            </a:endParaRPr>
          </a:p>
        </p:txBody>
      </p:sp>
      <p:sp>
        <p:nvSpPr>
          <p:cNvPr id="35" name="TextBox 34"/>
          <p:cNvSpPr txBox="1"/>
          <p:nvPr/>
        </p:nvSpPr>
        <p:spPr>
          <a:xfrm>
            <a:off x="6053232" y="4940223"/>
            <a:ext cx="910827" cy="276999"/>
          </a:xfrm>
          <a:prstGeom prst="rect">
            <a:avLst/>
          </a:prstGeom>
          <a:noFill/>
        </p:spPr>
        <p:txBody>
          <a:bodyPr wrap="none" rtlCol="0">
            <a:spAutoFit/>
          </a:bodyPr>
          <a:lstStyle/>
          <a:p>
            <a:r>
              <a:rPr lang="en-US" altLang="ko-KR" sz="1200" dirty="0" smtClean="0">
                <a:latin typeface="Arial" pitchFamily="34" charset="0"/>
                <a:cs typeface="Arial" pitchFamily="34" charset="0"/>
              </a:rPr>
              <a:t>TM 5ug/ml</a:t>
            </a:r>
            <a:endParaRPr lang="ko-KR" altLang="en-US" sz="1200" dirty="0">
              <a:latin typeface="Arial" pitchFamily="34" charset="0"/>
              <a:cs typeface="Arial" pitchFamily="34" charset="0"/>
            </a:endParaRPr>
          </a:p>
        </p:txBody>
      </p:sp>
      <p:sp>
        <p:nvSpPr>
          <p:cNvPr id="36" name="TextBox 35"/>
          <p:cNvSpPr txBox="1"/>
          <p:nvPr/>
        </p:nvSpPr>
        <p:spPr>
          <a:xfrm>
            <a:off x="5477168" y="5421340"/>
            <a:ext cx="2311851" cy="738664"/>
          </a:xfrm>
          <a:prstGeom prst="rect">
            <a:avLst/>
          </a:prstGeom>
          <a:noFill/>
        </p:spPr>
        <p:txBody>
          <a:bodyPr wrap="none" rtlCol="0">
            <a:spAutoFit/>
          </a:bodyPr>
          <a:lstStyle/>
          <a:p>
            <a:pPr>
              <a:buFont typeface="Arial" charset="0"/>
              <a:buChar char="•"/>
            </a:pPr>
            <a:r>
              <a:rPr lang="en-US" altLang="ko-KR" sz="1050" dirty="0" smtClean="0">
                <a:latin typeface="Arial" pitchFamily="34" charset="0"/>
                <a:cs typeface="Arial" pitchFamily="34" charset="0"/>
              </a:rPr>
              <a:t> : </a:t>
            </a:r>
            <a:r>
              <a:rPr lang="en-US" altLang="ko-KR" sz="1050" dirty="0" err="1" smtClean="0">
                <a:latin typeface="Arial" pitchFamily="34" charset="0"/>
                <a:cs typeface="Arial" pitchFamily="34" charset="0"/>
              </a:rPr>
              <a:t>vs</a:t>
            </a:r>
            <a:r>
              <a:rPr lang="en-US" altLang="ko-KR" sz="1050" dirty="0" smtClean="0">
                <a:latin typeface="Arial" pitchFamily="34" charset="0"/>
                <a:cs typeface="Arial" pitchFamily="34" charset="0"/>
              </a:rPr>
              <a:t> 2.5ug/ml without TSG-6 group</a:t>
            </a:r>
          </a:p>
          <a:p>
            <a:pPr>
              <a:buFont typeface="Arial" charset="0"/>
              <a:buChar char="•"/>
            </a:pPr>
            <a:endParaRPr lang="en-US" altLang="ko-KR" sz="1050" dirty="0" smtClean="0">
              <a:latin typeface="Arial" pitchFamily="34" charset="0"/>
              <a:cs typeface="Arial" pitchFamily="34" charset="0"/>
            </a:endParaRPr>
          </a:p>
          <a:p>
            <a:r>
              <a:rPr lang="en-US" altLang="ko-KR" sz="1050" dirty="0" smtClean="0">
                <a:latin typeface="Arial" pitchFamily="34" charset="0"/>
                <a:cs typeface="Arial" pitchFamily="34" charset="0"/>
              </a:rPr>
              <a:t>&amp; : </a:t>
            </a:r>
            <a:r>
              <a:rPr lang="en-US" altLang="ko-KR" sz="1050" dirty="0" err="1" smtClean="0">
                <a:latin typeface="Arial" pitchFamily="34" charset="0"/>
                <a:cs typeface="Arial" pitchFamily="34" charset="0"/>
              </a:rPr>
              <a:t>vs</a:t>
            </a:r>
            <a:r>
              <a:rPr lang="en-US" altLang="ko-KR" sz="1050" dirty="0" smtClean="0">
                <a:latin typeface="Arial" pitchFamily="34" charset="0"/>
                <a:cs typeface="Arial" pitchFamily="34" charset="0"/>
              </a:rPr>
              <a:t> 5ug/ml without TSG-6 group</a:t>
            </a:r>
            <a:endParaRPr lang="ko-KR" altLang="en-US" sz="1050" dirty="0" smtClean="0">
              <a:latin typeface="Arial" pitchFamily="34" charset="0"/>
              <a:cs typeface="Arial" pitchFamily="34" charset="0"/>
            </a:endParaRPr>
          </a:p>
          <a:p>
            <a:pPr>
              <a:buFont typeface="Arial" charset="0"/>
              <a:buChar char="•"/>
            </a:pPr>
            <a:endParaRPr lang="ko-KR" altLang="en-US" sz="1050" dirty="0">
              <a:latin typeface="Arial" pitchFamily="34" charset="0"/>
              <a:cs typeface="Arial" pitchFamily="34" charset="0"/>
            </a:endParaRPr>
          </a:p>
        </p:txBody>
      </p:sp>
      <p:cxnSp>
        <p:nvCxnSpPr>
          <p:cNvPr id="37" name="직선 연결선 131"/>
          <p:cNvCxnSpPr/>
          <p:nvPr/>
        </p:nvCxnSpPr>
        <p:spPr>
          <a:xfrm>
            <a:off x="5621184" y="4233354"/>
            <a:ext cx="504056" cy="0"/>
          </a:xfrm>
          <a:prstGeom prst="line">
            <a:avLst/>
          </a:prstGeom>
          <a:ln w="444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직선 연결선 132"/>
          <p:cNvCxnSpPr/>
          <p:nvPr/>
        </p:nvCxnSpPr>
        <p:spPr>
          <a:xfrm>
            <a:off x="5621184" y="4512579"/>
            <a:ext cx="504056" cy="0"/>
          </a:xfrm>
          <a:prstGeom prst="line">
            <a:avLst/>
          </a:prstGeom>
          <a:ln w="44450">
            <a:solidFill>
              <a:srgbClr val="4D0AF4"/>
            </a:solidFill>
          </a:ln>
        </p:spPr>
        <p:style>
          <a:lnRef idx="1">
            <a:schemeClr val="accent1"/>
          </a:lnRef>
          <a:fillRef idx="0">
            <a:schemeClr val="accent1"/>
          </a:fillRef>
          <a:effectRef idx="0">
            <a:schemeClr val="accent1"/>
          </a:effectRef>
          <a:fontRef idx="minor">
            <a:schemeClr val="tx1"/>
          </a:fontRef>
        </p:style>
      </p:cxnSp>
      <p:cxnSp>
        <p:nvCxnSpPr>
          <p:cNvPr id="39" name="직선 연결선 133"/>
          <p:cNvCxnSpPr/>
          <p:nvPr/>
        </p:nvCxnSpPr>
        <p:spPr>
          <a:xfrm>
            <a:off x="5621184" y="4791804"/>
            <a:ext cx="504056" cy="0"/>
          </a:xfrm>
          <a:prstGeom prst="line">
            <a:avLst/>
          </a:prstGeom>
          <a:ln w="444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40" name="직선 연결선 134"/>
          <p:cNvCxnSpPr/>
          <p:nvPr/>
        </p:nvCxnSpPr>
        <p:spPr>
          <a:xfrm>
            <a:off x="5621184" y="5071028"/>
            <a:ext cx="504056" cy="0"/>
          </a:xfrm>
          <a:prstGeom prst="line">
            <a:avLst/>
          </a:prstGeom>
          <a:ln w="44450">
            <a:solidFill>
              <a:srgbClr val="4D0AF4"/>
            </a:solidFill>
            <a:prstDash val="dash"/>
          </a:ln>
        </p:spPr>
        <p:style>
          <a:lnRef idx="1">
            <a:schemeClr val="accent1"/>
          </a:lnRef>
          <a:fillRef idx="0">
            <a:schemeClr val="accent1"/>
          </a:fillRef>
          <a:effectRef idx="0">
            <a:schemeClr val="accent1"/>
          </a:effectRef>
          <a:fontRef idx="minor">
            <a:schemeClr val="tx1"/>
          </a:fontRef>
        </p:style>
      </p:cxnSp>
      <p:grpSp>
        <p:nvGrpSpPr>
          <p:cNvPr id="41" name="그룹 15"/>
          <p:cNvGrpSpPr/>
          <p:nvPr/>
        </p:nvGrpSpPr>
        <p:grpSpPr>
          <a:xfrm>
            <a:off x="5621184" y="3814517"/>
            <a:ext cx="864178" cy="276999"/>
            <a:chOff x="5652120" y="1638325"/>
            <a:chExt cx="864178" cy="276999"/>
          </a:xfrm>
        </p:grpSpPr>
        <p:sp>
          <p:nvSpPr>
            <p:cNvPr id="42" name="직사각형 136"/>
            <p:cNvSpPr/>
            <p:nvPr/>
          </p:nvSpPr>
          <p:spPr>
            <a:xfrm>
              <a:off x="5652120" y="1739986"/>
              <a:ext cx="144016" cy="7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Arial" pitchFamily="34" charset="0"/>
                <a:cs typeface="Arial" pitchFamily="34" charset="0"/>
              </a:endParaRPr>
            </a:p>
          </p:txBody>
        </p:sp>
        <p:sp>
          <p:nvSpPr>
            <p:cNvPr id="43" name="TextBox 42"/>
            <p:cNvSpPr txBox="1"/>
            <p:nvPr/>
          </p:nvSpPr>
          <p:spPr>
            <a:xfrm>
              <a:off x="5786611" y="1638325"/>
              <a:ext cx="729687" cy="276999"/>
            </a:xfrm>
            <a:prstGeom prst="rect">
              <a:avLst/>
            </a:prstGeom>
            <a:noFill/>
          </p:spPr>
          <p:txBody>
            <a:bodyPr wrap="none" rtlCol="0">
              <a:spAutoFit/>
            </a:bodyPr>
            <a:lstStyle/>
            <a:p>
              <a:r>
                <a:rPr lang="en-US" altLang="ko-KR" sz="1200" dirty="0" smtClean="0">
                  <a:latin typeface="Arial" pitchFamily="34" charset="0"/>
                  <a:cs typeface="Arial" pitchFamily="34" charset="0"/>
                </a:rPr>
                <a:t>No drug</a:t>
              </a:r>
              <a:endParaRPr lang="ko-KR" altLang="en-US" sz="1200" dirty="0">
                <a:latin typeface="Arial" pitchFamily="34" charset="0"/>
                <a:cs typeface="Arial" pitchFamily="34" charset="0"/>
              </a:endParaRPr>
            </a:p>
          </p:txBody>
        </p:sp>
      </p:grpSp>
      <p:sp>
        <p:nvSpPr>
          <p:cNvPr id="46" name="TextBox 45"/>
          <p:cNvSpPr txBox="1"/>
          <p:nvPr/>
        </p:nvSpPr>
        <p:spPr>
          <a:xfrm rot="16200000">
            <a:off x="1634431" y="4602761"/>
            <a:ext cx="1574405" cy="307777"/>
          </a:xfrm>
          <a:prstGeom prst="rect">
            <a:avLst/>
          </a:prstGeom>
          <a:noFill/>
        </p:spPr>
        <p:txBody>
          <a:bodyPr wrap="none" rtlCol="0">
            <a:spAutoFit/>
          </a:bodyPr>
          <a:lstStyle/>
          <a:p>
            <a:r>
              <a:rPr lang="en-US" altLang="ko-KR" sz="1400" b="1" dirty="0" smtClean="0">
                <a:latin typeface="Arial" pitchFamily="34" charset="0"/>
                <a:cs typeface="Arial" pitchFamily="34" charset="0"/>
              </a:rPr>
              <a:t>Cell Viability (%)</a:t>
            </a:r>
            <a:endParaRPr lang="ko-KR" altLang="en-US" sz="1400" b="1" dirty="0">
              <a:latin typeface="Arial" pitchFamily="34" charset="0"/>
              <a:cs typeface="Arial" pitchFamily="34" charset="0"/>
            </a:endParaRPr>
          </a:p>
        </p:txBody>
      </p:sp>
      <p:sp>
        <p:nvSpPr>
          <p:cNvPr id="47" name="TextBox 46"/>
          <p:cNvSpPr txBox="1"/>
          <p:nvPr/>
        </p:nvSpPr>
        <p:spPr>
          <a:xfrm>
            <a:off x="4877326" y="4610805"/>
            <a:ext cx="243978"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48" name="TextBox 47"/>
          <p:cNvSpPr txBox="1"/>
          <p:nvPr/>
        </p:nvSpPr>
        <p:spPr>
          <a:xfrm>
            <a:off x="8257108" y="6597352"/>
            <a:ext cx="915635" cy="230832"/>
          </a:xfrm>
          <a:prstGeom prst="rect">
            <a:avLst/>
          </a:prstGeom>
          <a:noFill/>
        </p:spPr>
        <p:txBody>
          <a:bodyPr wrap="none" rtlCol="0">
            <a:spAutoFit/>
          </a:bodyPr>
          <a:lstStyle/>
          <a:p>
            <a:r>
              <a:rPr lang="en-US" altLang="ko-KR" sz="900" b="1" dirty="0" smtClean="0">
                <a:latin typeface="Arial" pitchFamily="34" charset="0"/>
                <a:cs typeface="Arial" pitchFamily="34" charset="0"/>
              </a:rPr>
              <a:t>Unpublished </a:t>
            </a:r>
            <a:endParaRPr lang="ko-KR" altLang="en-US" sz="900" b="1" dirty="0">
              <a:latin typeface="Arial" pitchFamily="34" charset="0"/>
              <a:cs typeface="Arial" pitchFamily="34" charset="0"/>
            </a:endParaRPr>
          </a:p>
        </p:txBody>
      </p:sp>
      <p:sp>
        <p:nvSpPr>
          <p:cNvPr id="49" name="TextBox 48"/>
          <p:cNvSpPr txBox="1"/>
          <p:nvPr/>
        </p:nvSpPr>
        <p:spPr>
          <a:xfrm>
            <a:off x="2267744" y="1412310"/>
            <a:ext cx="1515209" cy="276999"/>
          </a:xfrm>
          <a:prstGeom prst="rect">
            <a:avLst/>
          </a:prstGeom>
          <a:noFill/>
        </p:spPr>
        <p:txBody>
          <a:bodyPr wrap="square" rtlCol="0">
            <a:spAutoFit/>
          </a:bodyPr>
          <a:lstStyle/>
          <a:p>
            <a:pPr algn="ctr"/>
            <a:r>
              <a:rPr lang="en-US" altLang="ko-KR" sz="1200" b="1" dirty="0" err="1" smtClean="0">
                <a:solidFill>
                  <a:srgbClr val="7030A0"/>
                </a:solidFill>
                <a:latin typeface="Arial" pitchFamily="34" charset="0"/>
                <a:cs typeface="Arial" pitchFamily="34" charset="0"/>
              </a:rPr>
              <a:t>Tunicamycin</a:t>
            </a:r>
            <a:r>
              <a:rPr lang="en-US" altLang="ko-KR" sz="1200" b="1" dirty="0" smtClean="0">
                <a:solidFill>
                  <a:srgbClr val="7030A0"/>
                </a:solidFill>
                <a:latin typeface="Arial" pitchFamily="34" charset="0"/>
                <a:cs typeface="Arial" pitchFamily="34" charset="0"/>
              </a:rPr>
              <a:t> (TM)</a:t>
            </a:r>
          </a:p>
        </p:txBody>
      </p:sp>
      <p:sp>
        <p:nvSpPr>
          <p:cNvPr id="50" name="모서리가 둥근 직사각형 32"/>
          <p:cNvSpPr/>
          <p:nvPr/>
        </p:nvSpPr>
        <p:spPr>
          <a:xfrm>
            <a:off x="3750635" y="1340768"/>
            <a:ext cx="2197502"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200" b="1" dirty="0" smtClean="0">
                <a:solidFill>
                  <a:srgbClr val="00B050"/>
                </a:solidFill>
                <a:latin typeface="Arial" panose="020B0604020202020204" pitchFamily="34" charset="0"/>
                <a:cs typeface="Arial" panose="020B0604020202020204" pitchFamily="34" charset="0"/>
              </a:rPr>
              <a:t>TSG-6 or Vehicle (10ng/ml)</a:t>
            </a:r>
          </a:p>
        </p:txBody>
      </p:sp>
      <p:cxnSp>
        <p:nvCxnSpPr>
          <p:cNvPr id="51" name="Straight Connector 27"/>
          <p:cNvCxnSpPr/>
          <p:nvPr/>
        </p:nvCxnSpPr>
        <p:spPr>
          <a:xfrm>
            <a:off x="3043170" y="2060382"/>
            <a:ext cx="3924000" cy="126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34"/>
          <p:cNvCxnSpPr/>
          <p:nvPr/>
        </p:nvCxnSpPr>
        <p:spPr>
          <a:xfrm>
            <a:off x="4431089" y="1702875"/>
            <a:ext cx="0" cy="216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37"/>
          <p:cNvCxnSpPr/>
          <p:nvPr/>
        </p:nvCxnSpPr>
        <p:spPr>
          <a:xfrm>
            <a:off x="3030469" y="1992590"/>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그룹 58"/>
          <p:cNvGrpSpPr/>
          <p:nvPr/>
        </p:nvGrpSpPr>
        <p:grpSpPr>
          <a:xfrm>
            <a:off x="3812042" y="1996892"/>
            <a:ext cx="1271762" cy="605889"/>
            <a:chOff x="2881909" y="2539270"/>
            <a:chExt cx="1271762" cy="605889"/>
          </a:xfrm>
        </p:grpSpPr>
        <p:sp>
          <p:nvSpPr>
            <p:cNvPr id="55" name="모서리가 둥근 직사각형 30"/>
            <p:cNvSpPr/>
            <p:nvPr/>
          </p:nvSpPr>
          <p:spPr>
            <a:xfrm>
              <a:off x="2881909" y="2759017"/>
              <a:ext cx="1271762"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200" b="1" dirty="0" smtClean="0">
                  <a:latin typeface="Arial" pitchFamily="34" charset="0"/>
                  <a:cs typeface="Arial" pitchFamily="34" charset="0"/>
                </a:rPr>
                <a:t> 0 day</a:t>
              </a:r>
              <a:endParaRPr lang="ko-KR" altLang="en-US" sz="1200" b="1" dirty="0">
                <a:latin typeface="Arial" pitchFamily="34" charset="0"/>
                <a:cs typeface="Arial" pitchFamily="34" charset="0"/>
              </a:endParaRPr>
            </a:p>
          </p:txBody>
        </p:sp>
        <p:cxnSp>
          <p:nvCxnSpPr>
            <p:cNvPr id="56" name="Straight Connector 37"/>
            <p:cNvCxnSpPr/>
            <p:nvPr/>
          </p:nvCxnSpPr>
          <p:spPr>
            <a:xfrm>
              <a:off x="3512697" y="2539270"/>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그룹 62"/>
          <p:cNvGrpSpPr/>
          <p:nvPr/>
        </p:nvGrpSpPr>
        <p:grpSpPr>
          <a:xfrm>
            <a:off x="5068308" y="1998143"/>
            <a:ext cx="1271762" cy="605889"/>
            <a:chOff x="2881909" y="2539270"/>
            <a:chExt cx="1271762" cy="605889"/>
          </a:xfrm>
        </p:grpSpPr>
        <p:sp>
          <p:nvSpPr>
            <p:cNvPr id="58" name="모서리가 둥근 직사각형 30"/>
            <p:cNvSpPr/>
            <p:nvPr/>
          </p:nvSpPr>
          <p:spPr>
            <a:xfrm>
              <a:off x="2881909" y="2759017"/>
              <a:ext cx="1271762"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200" b="1" dirty="0" smtClean="0">
                  <a:latin typeface="Arial" pitchFamily="34" charset="0"/>
                  <a:cs typeface="Arial" pitchFamily="34" charset="0"/>
                </a:rPr>
                <a:t> 1 days</a:t>
              </a:r>
              <a:endParaRPr lang="ko-KR" altLang="en-US" sz="1200" b="1" dirty="0">
                <a:latin typeface="Arial" pitchFamily="34" charset="0"/>
                <a:cs typeface="Arial" pitchFamily="34" charset="0"/>
              </a:endParaRPr>
            </a:p>
          </p:txBody>
        </p:sp>
        <p:cxnSp>
          <p:nvCxnSpPr>
            <p:cNvPr id="59" name="Straight Connector 37"/>
            <p:cNvCxnSpPr/>
            <p:nvPr/>
          </p:nvCxnSpPr>
          <p:spPr>
            <a:xfrm>
              <a:off x="3512697" y="2539270"/>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그룹 65"/>
          <p:cNvGrpSpPr/>
          <p:nvPr/>
        </p:nvGrpSpPr>
        <p:grpSpPr>
          <a:xfrm>
            <a:off x="6324574" y="1992701"/>
            <a:ext cx="1271762" cy="605889"/>
            <a:chOff x="2881909" y="2539270"/>
            <a:chExt cx="1271762" cy="605889"/>
          </a:xfrm>
        </p:grpSpPr>
        <p:sp>
          <p:nvSpPr>
            <p:cNvPr id="61" name="모서리가 둥근 직사각형 30"/>
            <p:cNvSpPr/>
            <p:nvPr/>
          </p:nvSpPr>
          <p:spPr>
            <a:xfrm>
              <a:off x="2881909" y="2759017"/>
              <a:ext cx="1271762" cy="38614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200" b="1" dirty="0" smtClean="0">
                  <a:latin typeface="Arial" pitchFamily="34" charset="0"/>
                  <a:cs typeface="Arial" pitchFamily="34" charset="0"/>
                </a:rPr>
                <a:t> 2 days</a:t>
              </a:r>
              <a:endParaRPr lang="ko-KR" altLang="en-US" sz="1200" b="1" dirty="0">
                <a:latin typeface="Arial" pitchFamily="34" charset="0"/>
                <a:cs typeface="Arial" pitchFamily="34" charset="0"/>
              </a:endParaRPr>
            </a:p>
          </p:txBody>
        </p:sp>
        <p:cxnSp>
          <p:nvCxnSpPr>
            <p:cNvPr id="62" name="Straight Connector 37"/>
            <p:cNvCxnSpPr/>
            <p:nvPr/>
          </p:nvCxnSpPr>
          <p:spPr>
            <a:xfrm>
              <a:off x="3526985" y="2539270"/>
              <a:ext cx="0" cy="21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3" name="그림 73" descr="이미지 4.jpg"/>
          <p:cNvPicPr>
            <a:picLocks noChangeAspect="1"/>
          </p:cNvPicPr>
          <p:nvPr/>
        </p:nvPicPr>
        <p:blipFill>
          <a:blip r:embed="rId3" cstate="print"/>
          <a:srcRect l="1503" t="25839" r="1540" b="25316"/>
          <a:stretch>
            <a:fillRect/>
          </a:stretch>
        </p:blipFill>
        <p:spPr>
          <a:xfrm>
            <a:off x="1510453" y="1857091"/>
            <a:ext cx="1265955" cy="724724"/>
          </a:xfrm>
          <a:prstGeom prst="rect">
            <a:avLst/>
          </a:prstGeom>
        </p:spPr>
      </p:pic>
      <p:sp>
        <p:nvSpPr>
          <p:cNvPr id="72" name="TextBox 71"/>
          <p:cNvSpPr txBox="1"/>
          <p:nvPr/>
        </p:nvSpPr>
        <p:spPr>
          <a:xfrm>
            <a:off x="4229886" y="4462123"/>
            <a:ext cx="243978"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t>
            </a:r>
            <a:endParaRPr lang="ko-KR" altLang="en-US" sz="1200" b="1" dirty="0">
              <a:latin typeface="Arial" pitchFamily="34" charset="0"/>
              <a:cs typeface="Arial" pitchFamily="34" charset="0"/>
            </a:endParaRPr>
          </a:p>
        </p:txBody>
      </p:sp>
      <p:sp>
        <p:nvSpPr>
          <p:cNvPr id="73" name="TextBox 72"/>
          <p:cNvSpPr txBox="1"/>
          <p:nvPr/>
        </p:nvSpPr>
        <p:spPr>
          <a:xfrm>
            <a:off x="4201340" y="4578493"/>
            <a:ext cx="295274" cy="276999"/>
          </a:xfrm>
          <a:prstGeom prst="rect">
            <a:avLst/>
          </a:prstGeom>
          <a:noFill/>
        </p:spPr>
        <p:txBody>
          <a:bodyPr wrap="none" rtlCol="0">
            <a:spAutoFit/>
          </a:bodyPr>
          <a:lstStyle/>
          <a:p>
            <a:r>
              <a:rPr lang="en-US" altLang="ko-KR" sz="1200" b="1" dirty="0" smtClean="0">
                <a:latin typeface="Arial" pitchFamily="34" charset="0"/>
                <a:cs typeface="Arial" pitchFamily="34" charset="0"/>
              </a:rPr>
              <a:t>&amp;</a:t>
            </a:r>
            <a:endParaRPr lang="ko-KR" altLang="en-US" sz="1200" b="1" dirty="0">
              <a:latin typeface="Arial" pitchFamily="34" charset="0"/>
              <a:cs typeface="Arial" pitchFamily="34" charset="0"/>
            </a:endParaRPr>
          </a:p>
        </p:txBody>
      </p:sp>
      <p:graphicFrame>
        <p:nvGraphicFramePr>
          <p:cNvPr id="74" name="차트 176"/>
          <p:cNvGraphicFramePr/>
          <p:nvPr>
            <p:extLst>
              <p:ext uri="{D42A27DB-BD31-4B8C-83A1-F6EECF244321}">
                <p14:modId xmlns:p14="http://schemas.microsoft.com/office/powerpoint/2010/main" val="4041842927"/>
              </p:ext>
            </p:extLst>
          </p:nvPr>
        </p:nvGraphicFramePr>
        <p:xfrm>
          <a:off x="2579554" y="3596533"/>
          <a:ext cx="2415610" cy="2471287"/>
        </p:xfrm>
        <a:graphic>
          <a:graphicData uri="http://schemas.openxmlformats.org/drawingml/2006/chart">
            <c:chart xmlns:c="http://schemas.openxmlformats.org/drawingml/2006/chart" xmlns:r="http://schemas.openxmlformats.org/officeDocument/2006/relationships" r:id="rId4"/>
          </a:graphicData>
        </a:graphic>
      </p:graphicFrame>
      <p:sp>
        <p:nvSpPr>
          <p:cNvPr id="75" name="TextBox 74"/>
          <p:cNvSpPr txBox="1"/>
          <p:nvPr/>
        </p:nvSpPr>
        <p:spPr>
          <a:xfrm>
            <a:off x="3477238" y="5976717"/>
            <a:ext cx="559769" cy="276999"/>
          </a:xfrm>
          <a:prstGeom prst="rect">
            <a:avLst/>
          </a:prstGeom>
          <a:noFill/>
        </p:spPr>
        <p:txBody>
          <a:bodyPr wrap="none" rtlCol="0">
            <a:spAutoFit/>
          </a:bodyPr>
          <a:lstStyle/>
          <a:p>
            <a:pPr algn="ctr"/>
            <a:r>
              <a:rPr lang="en-US" altLang="ko-KR" sz="1200" dirty="0" smtClean="0">
                <a:latin typeface="Arial" pitchFamily="34" charset="0"/>
                <a:cs typeface="Arial" pitchFamily="34" charset="0"/>
              </a:rPr>
              <a:t>0 day</a:t>
            </a:r>
            <a:endParaRPr lang="ko-KR" altLang="en-US" sz="1200" dirty="0">
              <a:latin typeface="Arial" pitchFamily="34" charset="0"/>
              <a:cs typeface="Arial" pitchFamily="34" charset="0"/>
            </a:endParaRPr>
          </a:p>
        </p:txBody>
      </p:sp>
      <p:sp>
        <p:nvSpPr>
          <p:cNvPr id="76" name="TextBox 75"/>
          <p:cNvSpPr txBox="1"/>
          <p:nvPr/>
        </p:nvSpPr>
        <p:spPr>
          <a:xfrm>
            <a:off x="4079247" y="5981513"/>
            <a:ext cx="559769" cy="276999"/>
          </a:xfrm>
          <a:prstGeom prst="rect">
            <a:avLst/>
          </a:prstGeom>
          <a:noFill/>
        </p:spPr>
        <p:txBody>
          <a:bodyPr wrap="none" rtlCol="0">
            <a:spAutoFit/>
          </a:bodyPr>
          <a:lstStyle/>
          <a:p>
            <a:pPr algn="ctr"/>
            <a:r>
              <a:rPr lang="en-US" altLang="ko-KR" sz="1200" dirty="0" smtClean="0">
                <a:latin typeface="Arial" pitchFamily="34" charset="0"/>
                <a:cs typeface="Arial" pitchFamily="34" charset="0"/>
              </a:rPr>
              <a:t>1 day</a:t>
            </a:r>
            <a:endParaRPr lang="ko-KR" altLang="en-US" sz="1200" dirty="0">
              <a:latin typeface="Arial" pitchFamily="34" charset="0"/>
              <a:cs typeface="Arial" pitchFamily="34" charset="0"/>
            </a:endParaRPr>
          </a:p>
        </p:txBody>
      </p:sp>
      <p:sp>
        <p:nvSpPr>
          <p:cNvPr id="77" name="TextBox 76"/>
          <p:cNvSpPr txBox="1"/>
          <p:nvPr/>
        </p:nvSpPr>
        <p:spPr>
          <a:xfrm>
            <a:off x="4647642" y="5981513"/>
            <a:ext cx="636713" cy="276999"/>
          </a:xfrm>
          <a:prstGeom prst="rect">
            <a:avLst/>
          </a:prstGeom>
          <a:noFill/>
        </p:spPr>
        <p:txBody>
          <a:bodyPr wrap="none" rtlCol="0">
            <a:spAutoFit/>
          </a:bodyPr>
          <a:lstStyle/>
          <a:p>
            <a:pPr algn="ctr"/>
            <a:r>
              <a:rPr lang="en-US" altLang="ko-KR" sz="1200" dirty="0" smtClean="0">
                <a:latin typeface="Arial" pitchFamily="34" charset="0"/>
                <a:cs typeface="Arial" pitchFamily="34" charset="0"/>
              </a:rPr>
              <a:t>2 days</a:t>
            </a:r>
            <a:endParaRPr lang="ko-KR" altLang="en-US" sz="1200" dirty="0">
              <a:latin typeface="Arial" pitchFamily="34" charset="0"/>
              <a:cs typeface="Arial" pitchFamily="34" charset="0"/>
            </a:endParaRPr>
          </a:p>
        </p:txBody>
      </p:sp>
      <p:sp>
        <p:nvSpPr>
          <p:cNvPr id="78" name="TextBox 77"/>
          <p:cNvSpPr txBox="1"/>
          <p:nvPr/>
        </p:nvSpPr>
        <p:spPr>
          <a:xfrm>
            <a:off x="2961347" y="6464369"/>
            <a:ext cx="1377749" cy="276999"/>
          </a:xfrm>
          <a:prstGeom prst="rect">
            <a:avLst/>
          </a:prstGeom>
          <a:noFill/>
        </p:spPr>
        <p:txBody>
          <a:bodyPr wrap="none" rtlCol="0">
            <a:spAutoFit/>
          </a:bodyPr>
          <a:lstStyle/>
          <a:p>
            <a:pPr algn="ctr"/>
            <a:r>
              <a:rPr lang="en-US" altLang="ko-KR" sz="1200" dirty="0" smtClean="0">
                <a:latin typeface="Arial" pitchFamily="34" charset="0"/>
                <a:cs typeface="Arial" pitchFamily="34" charset="0"/>
              </a:rPr>
              <a:t>Withdrawal of TM</a:t>
            </a:r>
            <a:endParaRPr lang="ko-KR" altLang="en-US" sz="1200" dirty="0">
              <a:latin typeface="Arial" pitchFamily="34" charset="0"/>
              <a:cs typeface="Arial" pitchFamily="34" charset="0"/>
            </a:endParaRPr>
          </a:p>
        </p:txBody>
      </p:sp>
      <p:cxnSp>
        <p:nvCxnSpPr>
          <p:cNvPr id="79" name="Straight Arrow Connector 78"/>
          <p:cNvCxnSpPr/>
          <p:nvPr/>
        </p:nvCxnSpPr>
        <p:spPr>
          <a:xfrm flipV="1">
            <a:off x="3671580" y="6207019"/>
            <a:ext cx="0" cy="2309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34"/>
          <p:cNvCxnSpPr/>
          <p:nvPr/>
        </p:nvCxnSpPr>
        <p:spPr>
          <a:xfrm>
            <a:off x="3029989" y="1704885"/>
            <a:ext cx="0" cy="216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34"/>
          <p:cNvCxnSpPr/>
          <p:nvPr/>
        </p:nvCxnSpPr>
        <p:spPr>
          <a:xfrm flipV="1">
            <a:off x="4442830" y="2524964"/>
            <a:ext cx="0" cy="216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3760337" y="2772606"/>
            <a:ext cx="1377749" cy="276999"/>
          </a:xfrm>
          <a:prstGeom prst="rect">
            <a:avLst/>
          </a:prstGeom>
          <a:noFill/>
        </p:spPr>
        <p:txBody>
          <a:bodyPr wrap="none" rtlCol="0">
            <a:spAutoFit/>
          </a:bodyPr>
          <a:lstStyle/>
          <a:p>
            <a:pPr algn="ctr"/>
            <a:r>
              <a:rPr lang="en-US" altLang="ko-KR" sz="1200" dirty="0" smtClean="0">
                <a:latin typeface="Arial" pitchFamily="34" charset="0"/>
                <a:cs typeface="Arial" pitchFamily="34" charset="0"/>
              </a:rPr>
              <a:t>Withdrawal of TM</a:t>
            </a:r>
            <a:endParaRPr lang="ko-KR" altLang="en-US" sz="1200" dirty="0">
              <a:latin typeface="Arial" pitchFamily="34" charset="0"/>
              <a:cs typeface="Arial" pitchFamily="34" charset="0"/>
            </a:endParaRPr>
          </a:p>
        </p:txBody>
      </p:sp>
      <p:cxnSp>
        <p:nvCxnSpPr>
          <p:cNvPr id="86" name="Straight Connector 85"/>
          <p:cNvCxnSpPr/>
          <p:nvPr/>
        </p:nvCxnSpPr>
        <p:spPr>
          <a:xfrm>
            <a:off x="4440068" y="2745174"/>
            <a:ext cx="24990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919039" y="2082114"/>
            <a:ext cx="816249" cy="323165"/>
          </a:xfrm>
          <a:prstGeom prst="rect">
            <a:avLst/>
          </a:prstGeom>
          <a:noFill/>
        </p:spPr>
        <p:txBody>
          <a:bodyPr wrap="none" rtlCol="0">
            <a:spAutoFit/>
          </a:bodyPr>
          <a:lstStyle/>
          <a:p>
            <a:r>
              <a:rPr lang="en-US" altLang="ko-KR" sz="1500" b="1" dirty="0" smtClean="0">
                <a:latin typeface="Arial" pitchFamily="34" charset="0"/>
                <a:cs typeface="Arial" pitchFamily="34" charset="0"/>
              </a:rPr>
              <a:t>AML12</a:t>
            </a:r>
            <a:endParaRPr lang="ko-KR" altLang="en-US" sz="15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직사각형 151"/>
          <p:cNvSpPr/>
          <p:nvPr/>
        </p:nvSpPr>
        <p:spPr>
          <a:xfrm>
            <a:off x="208837" y="1875016"/>
            <a:ext cx="8540486" cy="3570208"/>
          </a:xfrm>
          <a:prstGeom prst="rect">
            <a:avLst/>
          </a:prstGeom>
        </p:spPr>
        <p:txBody>
          <a:bodyPr wrap="square">
            <a:spAutoFit/>
          </a:bodyPr>
          <a:lstStyle/>
          <a:p>
            <a:pPr marL="514350" indent="-514350">
              <a:lnSpc>
                <a:spcPct val="150000"/>
              </a:lnSpc>
              <a:spcAft>
                <a:spcPts val="600"/>
              </a:spcAft>
              <a:buFont typeface="Wingdings" pitchFamily="2" charset="2"/>
              <a:buChar char="§"/>
            </a:pPr>
            <a:r>
              <a:rPr lang="en-CA" altLang="ko-KR" sz="2400" dirty="0" smtClean="0">
                <a:latin typeface="Arial" pitchFamily="34" charset="0"/>
                <a:ea typeface="굴림" charset="-127"/>
                <a:cs typeface="Arial" pitchFamily="34" charset="0"/>
              </a:rPr>
              <a:t>TSG-6 attenuates morphological and functional damages in liver with chronical injury</a:t>
            </a:r>
          </a:p>
          <a:p>
            <a:pPr marL="514350" indent="-514350">
              <a:lnSpc>
                <a:spcPct val="150000"/>
              </a:lnSpc>
              <a:spcAft>
                <a:spcPts val="600"/>
              </a:spcAft>
              <a:buFont typeface="Wingdings" pitchFamily="2" charset="2"/>
              <a:buChar char="§"/>
            </a:pPr>
            <a:r>
              <a:rPr lang="en-CA" altLang="ko-KR" sz="2400" dirty="0">
                <a:latin typeface="Arial" pitchFamily="34" charset="0"/>
                <a:ea typeface="굴림" charset="-127"/>
                <a:cs typeface="Arial" pitchFamily="34" charset="0"/>
              </a:rPr>
              <a:t>TSG-6 promotes the autophagy formation in MCDE-treated liver of mice</a:t>
            </a:r>
          </a:p>
          <a:p>
            <a:pPr marL="514350" indent="-514350">
              <a:lnSpc>
                <a:spcPct val="150000"/>
              </a:lnSpc>
              <a:spcAft>
                <a:spcPts val="600"/>
              </a:spcAft>
              <a:buFont typeface="Wingdings" pitchFamily="2" charset="2"/>
              <a:buChar char="§"/>
            </a:pPr>
            <a:r>
              <a:rPr lang="en-CA" altLang="ko-KR" sz="2400" dirty="0" smtClean="0">
                <a:latin typeface="Arial" pitchFamily="34" charset="0"/>
                <a:ea typeface="굴림" charset="-127"/>
                <a:cs typeface="Arial" pitchFamily="34" charset="0"/>
              </a:rPr>
              <a:t>TSG-6 induces the decrease of apoptotic hepatocytes but increases of hepatocyte proliferation</a:t>
            </a:r>
          </a:p>
        </p:txBody>
      </p:sp>
      <p:sp>
        <p:nvSpPr>
          <p:cNvPr id="7" name="제목 2"/>
          <p:cNvSpPr txBox="1">
            <a:spLocks/>
          </p:cNvSpPr>
          <p:nvPr/>
        </p:nvSpPr>
        <p:spPr bwMode="auto">
          <a:xfrm>
            <a:off x="198355" y="182848"/>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r>
              <a:rPr lang="en-US" altLang="ko-KR" sz="2800" b="1" spc="150" dirty="0" smtClean="0">
                <a:ln w="11430"/>
                <a:solidFill>
                  <a:srgbClr val="F8F8F8"/>
                </a:solidFill>
                <a:effectLst>
                  <a:outerShdw blurRad="25400" algn="tl" rotWithShape="0">
                    <a:srgbClr val="000000">
                      <a:alpha val="43000"/>
                    </a:srgbClr>
                  </a:outerShdw>
                </a:effectLst>
                <a:latin typeface="Arial Black" pitchFamily="34" charset="0"/>
              </a:rPr>
              <a:t>Summary</a:t>
            </a:r>
            <a:endParaRPr lang="ko-KR" altLang="en-US" sz="2800" b="1" spc="150" dirty="0">
              <a:ln w="11430"/>
              <a:solidFill>
                <a:srgbClr val="F8F8F8"/>
              </a:solidFill>
              <a:effectLst>
                <a:outerShdw blurRad="25400" algn="tl" rotWithShape="0">
                  <a:srgbClr val="000000">
                    <a:alpha val="43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Text Box 3"/>
          <p:cNvSpPr txBox="1">
            <a:spLocks noChangeArrowheads="1"/>
          </p:cNvSpPr>
          <p:nvPr/>
        </p:nvSpPr>
        <p:spPr bwMode="auto">
          <a:xfrm>
            <a:off x="6084168" y="6569075"/>
            <a:ext cx="3024907" cy="246221"/>
          </a:xfrm>
          <a:prstGeom prst="rect">
            <a:avLst/>
          </a:prstGeom>
          <a:noFill/>
          <a:ln w="9525">
            <a:noFill/>
            <a:miter lim="800000"/>
            <a:headEnd/>
            <a:tailEnd/>
          </a:ln>
          <a:effectLst/>
        </p:spPr>
        <p:txBody>
          <a:bodyPr wrap="square">
            <a:spAutoFit/>
          </a:bodyPr>
          <a:lstStyle/>
          <a:p>
            <a:pPr eaLnBrk="0" hangingPunct="0">
              <a:spcBef>
                <a:spcPct val="50000"/>
              </a:spcBef>
              <a:defRPr/>
            </a:pPr>
            <a:r>
              <a:rPr lang="en-US" sz="1000" dirty="0">
                <a:cs typeface="+mn-cs"/>
              </a:rPr>
              <a:t>Alison MR et al Cell Proliferation 2004, 37:1-21</a:t>
            </a:r>
          </a:p>
        </p:txBody>
      </p:sp>
      <p:pic>
        <p:nvPicPr>
          <p:cNvPr id="126980" name="Picture 4"/>
          <p:cNvPicPr>
            <a:picLocks noChangeAspect="1" noChangeArrowheads="1"/>
          </p:cNvPicPr>
          <p:nvPr/>
        </p:nvPicPr>
        <p:blipFill>
          <a:blip r:embed="rId3" cstate="print"/>
          <a:srcRect l="57587" t="39375" r="16980" b="38882"/>
          <a:stretch>
            <a:fillRect/>
          </a:stretch>
        </p:blipFill>
        <p:spPr bwMode="auto">
          <a:xfrm>
            <a:off x="4643438" y="2133600"/>
            <a:ext cx="4178300" cy="2859088"/>
          </a:xfrm>
          <a:prstGeom prst="rect">
            <a:avLst/>
          </a:prstGeom>
          <a:noFill/>
          <a:ln w="9525">
            <a:noFill/>
            <a:miter lim="800000"/>
            <a:headEnd/>
            <a:tailEnd/>
          </a:ln>
        </p:spPr>
      </p:pic>
      <p:pic>
        <p:nvPicPr>
          <p:cNvPr id="126981" name="Picture 9"/>
          <p:cNvPicPr>
            <a:picLocks noChangeAspect="1" noChangeArrowheads="1"/>
          </p:cNvPicPr>
          <p:nvPr/>
        </p:nvPicPr>
        <p:blipFill>
          <a:blip r:embed="rId3" cstate="print"/>
          <a:srcRect l="31746" t="39375" r="45773" b="38882"/>
          <a:stretch>
            <a:fillRect/>
          </a:stretch>
        </p:blipFill>
        <p:spPr bwMode="auto">
          <a:xfrm>
            <a:off x="369888" y="2133600"/>
            <a:ext cx="4130675" cy="2832100"/>
          </a:xfrm>
          <a:prstGeom prst="rect">
            <a:avLst/>
          </a:prstGeom>
          <a:noFill/>
          <a:ln w="9525">
            <a:noFill/>
            <a:miter lim="800000"/>
            <a:headEnd/>
            <a:tailEnd/>
          </a:ln>
        </p:spPr>
      </p:pic>
      <p:sp>
        <p:nvSpPr>
          <p:cNvPr id="6" name="제목 2"/>
          <p:cNvSpPr txBox="1">
            <a:spLocks/>
          </p:cNvSpPr>
          <p:nvPr/>
        </p:nvSpPr>
        <p:spPr bwMode="auto">
          <a:xfrm>
            <a:off x="179512" y="152736"/>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r>
              <a:rPr lang="en-US" altLang="ko-KR" sz="3200" b="1" dirty="0" smtClean="0">
                <a:latin typeface="Arial" pitchFamily="34" charset="0"/>
                <a:cs typeface="Arial" pitchFamily="34" charset="0"/>
              </a:rPr>
              <a:t>Liver Regeneration</a:t>
            </a:r>
            <a:endParaRPr lang="en-US" altLang="ko-KR" sz="3200" b="1" dirty="0">
              <a:latin typeface="Arial" pitchFamily="34" charset="0"/>
              <a:cs typeface="Arial" pitchFamily="34" charset="0"/>
            </a:endParaRPr>
          </a:p>
        </p:txBody>
      </p:sp>
    </p:spTree>
    <p:extLst>
      <p:ext uri="{BB962C8B-B14F-4D97-AF65-F5344CB8AC3E}">
        <p14:creationId xmlns:p14="http://schemas.microsoft.com/office/powerpoint/2010/main" val="10520429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그림 44" descr="1212184-Cartoon-Of-A-Sick-Liver-Organ-Mascot-With-A-Thermometer-Royalty-Free-Vector-Clipart.jpg"/>
          <p:cNvPicPr>
            <a:picLocks noChangeAspect="1"/>
          </p:cNvPicPr>
          <p:nvPr/>
        </p:nvPicPr>
        <p:blipFill>
          <a:blip r:embed="rId3" cstate="print"/>
          <a:srcRect b="15319"/>
          <a:stretch>
            <a:fillRect/>
          </a:stretch>
        </p:blipFill>
        <p:spPr>
          <a:xfrm>
            <a:off x="1055038" y="3403300"/>
            <a:ext cx="2070652" cy="1800200"/>
          </a:xfrm>
          <a:prstGeom prst="rect">
            <a:avLst/>
          </a:prstGeom>
        </p:spPr>
      </p:pic>
      <p:pic>
        <p:nvPicPr>
          <p:cNvPr id="54" name="그림 53" descr="images.jpg"/>
          <p:cNvPicPr>
            <a:picLocks noChangeAspect="1"/>
          </p:cNvPicPr>
          <p:nvPr/>
        </p:nvPicPr>
        <p:blipFill rotWithShape="1">
          <a:blip r:embed="rId4" cstate="print"/>
          <a:srcRect l="14241" r="14453" b="16518"/>
          <a:stretch/>
        </p:blipFill>
        <p:spPr>
          <a:xfrm>
            <a:off x="3705646" y="2503200"/>
            <a:ext cx="1958774" cy="1442842"/>
          </a:xfrm>
          <a:prstGeom prst="rect">
            <a:avLst/>
          </a:prstGeom>
          <a:ln w="31750">
            <a:noFill/>
          </a:ln>
        </p:spPr>
      </p:pic>
      <p:grpSp>
        <p:nvGrpSpPr>
          <p:cNvPr id="16" name="그룹 8"/>
          <p:cNvGrpSpPr/>
          <p:nvPr/>
        </p:nvGrpSpPr>
        <p:grpSpPr>
          <a:xfrm>
            <a:off x="1697830" y="1603100"/>
            <a:ext cx="1584176" cy="1800200"/>
            <a:chOff x="5580112" y="2276872"/>
            <a:chExt cx="2808312" cy="2808312"/>
          </a:xfrm>
        </p:grpSpPr>
        <p:pic>
          <p:nvPicPr>
            <p:cNvPr id="17" name="그림 6" descr="sdsd.jpg"/>
            <p:cNvPicPr>
              <a:picLocks noChangeAspect="1"/>
            </p:cNvPicPr>
            <p:nvPr/>
          </p:nvPicPr>
          <p:blipFill>
            <a:blip r:embed="rId5" cstate="print"/>
            <a:stretch>
              <a:fillRect/>
            </a:stretch>
          </p:blipFill>
          <p:spPr>
            <a:xfrm>
              <a:off x="5580112" y="2276872"/>
              <a:ext cx="2808312" cy="2808312"/>
            </a:xfrm>
            <a:prstGeom prst="rect">
              <a:avLst/>
            </a:prstGeom>
            <a:scene3d>
              <a:camera prst="orthographicFront">
                <a:rot lat="0" lon="19799991" rev="0"/>
              </a:camera>
              <a:lightRig rig="threePt" dir="t"/>
            </a:scene3d>
          </p:spPr>
        </p:pic>
        <p:sp>
          <p:nvSpPr>
            <p:cNvPr id="18" name="직사각형 7"/>
            <p:cNvSpPr/>
            <p:nvPr/>
          </p:nvSpPr>
          <p:spPr>
            <a:xfrm rot="18246484">
              <a:off x="6475719" y="3856087"/>
              <a:ext cx="1147861" cy="482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smtClean="0">
                  <a:solidFill>
                    <a:schemeClr val="tx2"/>
                  </a:solidFill>
                </a:rPr>
                <a:t>TSG-6</a:t>
              </a:r>
              <a:endParaRPr lang="ko-KR" altLang="en-US" sz="1400" b="1" dirty="0">
                <a:solidFill>
                  <a:schemeClr val="tx2"/>
                </a:solidFill>
              </a:endParaRPr>
            </a:p>
          </p:txBody>
        </p:sp>
      </p:grpSp>
      <p:sp>
        <p:nvSpPr>
          <p:cNvPr id="3" name="Striped Right Arrow 2"/>
          <p:cNvSpPr/>
          <p:nvPr/>
        </p:nvSpPr>
        <p:spPr>
          <a:xfrm>
            <a:off x="3834123" y="3802044"/>
            <a:ext cx="2021164" cy="887244"/>
          </a:xfrm>
          <a:prstGeom prst="striped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 name="TextBox 3"/>
          <p:cNvSpPr txBox="1"/>
          <p:nvPr/>
        </p:nvSpPr>
        <p:spPr>
          <a:xfrm>
            <a:off x="3570595" y="3056384"/>
            <a:ext cx="1793493"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autophagy</a:t>
            </a:r>
            <a:endParaRPr lang="en-US" sz="2400" b="1" dirty="0">
              <a:solidFill>
                <a:srgbClr val="FF0000"/>
              </a:solidFill>
              <a:latin typeface="Arial" panose="020B0604020202020204" pitchFamily="34" charset="0"/>
              <a:cs typeface="Arial" panose="020B0604020202020204" pitchFamily="34" charset="0"/>
            </a:endParaRPr>
          </a:p>
        </p:txBody>
      </p:sp>
      <p:cxnSp>
        <p:nvCxnSpPr>
          <p:cNvPr id="6" name="Straight Arrow Connector 5"/>
          <p:cNvCxnSpPr/>
          <p:nvPr/>
        </p:nvCxnSpPr>
        <p:spPr>
          <a:xfrm flipV="1">
            <a:off x="5357630" y="3068960"/>
            <a:ext cx="0" cy="3600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40249" y="5373928"/>
            <a:ext cx="8208912" cy="1116652"/>
          </a:xfrm>
          <a:prstGeom prst="rect">
            <a:avLst/>
          </a:prstGeom>
        </p:spPr>
        <p:txBody>
          <a:bodyPr wrap="square">
            <a:spAutoFit/>
          </a:bodyPr>
          <a:lstStyle/>
          <a:p>
            <a:pPr algn="ctr">
              <a:lnSpc>
                <a:spcPct val="125000"/>
              </a:lnSpc>
              <a:spcAft>
                <a:spcPts val="600"/>
              </a:spcAft>
            </a:pPr>
            <a:r>
              <a:rPr lang="en-US" altLang="ko-KR" sz="2800" b="1" dirty="0">
                <a:latin typeface="Arial" pitchFamily="34" charset="0"/>
                <a:cs typeface="Arial" pitchFamily="34" charset="0"/>
              </a:rPr>
              <a:t>TSG-6 contributes to liver regeneration by promoting autophagy formation</a:t>
            </a:r>
            <a:endParaRPr lang="ko-KR" altLang="en-US" sz="2800" b="1" dirty="0">
              <a:latin typeface="Arial" pitchFamily="34" charset="0"/>
              <a:cs typeface="Arial" pitchFamily="34" charset="0"/>
            </a:endParaRPr>
          </a:p>
        </p:txBody>
      </p:sp>
      <p:sp>
        <p:nvSpPr>
          <p:cNvPr id="24" name="제목 2"/>
          <p:cNvSpPr txBox="1">
            <a:spLocks/>
          </p:cNvSpPr>
          <p:nvPr/>
        </p:nvSpPr>
        <p:spPr bwMode="auto">
          <a:xfrm>
            <a:off x="198355" y="182848"/>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r>
              <a:rPr lang="en-US" altLang="ko-KR" sz="2800" b="1" spc="150" dirty="0" smtClean="0">
                <a:ln w="11430"/>
                <a:solidFill>
                  <a:srgbClr val="F8F8F8"/>
                </a:solidFill>
                <a:effectLst>
                  <a:outerShdw blurRad="25400" algn="tl" rotWithShape="0">
                    <a:srgbClr val="000000">
                      <a:alpha val="43000"/>
                    </a:srgbClr>
                  </a:outerShdw>
                </a:effectLst>
                <a:latin typeface="Arial Black" pitchFamily="34" charset="0"/>
              </a:rPr>
              <a:t>Conclusion</a:t>
            </a:r>
            <a:endParaRPr lang="ko-KR" altLang="en-US" sz="2800" b="1" spc="150" dirty="0">
              <a:ln w="11430"/>
              <a:solidFill>
                <a:srgbClr val="F8F8F8"/>
              </a:solidFill>
              <a:effectLst>
                <a:outerShdw blurRad="25400" algn="tl" rotWithShape="0">
                  <a:srgbClr val="000000">
                    <a:alpha val="43000"/>
                  </a:srgbClr>
                </a:outerShdw>
              </a:effectLst>
              <a:latin typeface="Arial Black" pitchFamily="34" charset="0"/>
            </a:endParaRPr>
          </a:p>
        </p:txBody>
      </p:sp>
      <p:pic>
        <p:nvPicPr>
          <p:cNvPr id="14" name="그림 45" descr="1252752-Clipart-Of-A-Fatty-Liver-Pouting-Royalty-Free-Vector-Illustration.jpg"/>
          <p:cNvPicPr>
            <a:picLocks noChangeAspect="1"/>
          </p:cNvPicPr>
          <p:nvPr/>
        </p:nvPicPr>
        <p:blipFill>
          <a:blip r:embed="rId6" cstate="print"/>
          <a:srcRect b="12353"/>
          <a:stretch>
            <a:fillRect/>
          </a:stretch>
        </p:blipFill>
        <p:spPr>
          <a:xfrm>
            <a:off x="6199860" y="3547316"/>
            <a:ext cx="2056197" cy="1537868"/>
          </a:xfrm>
          <a:prstGeom prst="rect">
            <a:avLst/>
          </a:prstGeom>
        </p:spPr>
      </p:pic>
    </p:spTree>
    <p:extLst>
      <p:ext uri="{BB962C8B-B14F-4D97-AF65-F5344CB8AC3E}">
        <p14:creationId xmlns:p14="http://schemas.microsoft.com/office/powerpoint/2010/main" val="234708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4" descr="2014 end party-1.jpg"/>
          <p:cNvPicPr>
            <a:picLocks noChangeAspect="1"/>
          </p:cNvPicPr>
          <p:nvPr/>
        </p:nvPicPr>
        <p:blipFill>
          <a:blip r:embed="rId3" cstate="print"/>
          <a:stretch>
            <a:fillRect/>
          </a:stretch>
        </p:blipFill>
        <p:spPr>
          <a:xfrm>
            <a:off x="1331640" y="2348880"/>
            <a:ext cx="6464718" cy="3636404"/>
          </a:xfrm>
          <a:prstGeom prst="rect">
            <a:avLst/>
          </a:prstGeom>
        </p:spPr>
      </p:pic>
      <p:pic>
        <p:nvPicPr>
          <p:cNvPr id="15" name="Picture 2" descr="C:\Users\user\Pictures\부산대사진\학교.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4800600"/>
            <a:ext cx="91630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직사각형 7"/>
          <p:cNvSpPr/>
          <p:nvPr/>
        </p:nvSpPr>
        <p:spPr>
          <a:xfrm>
            <a:off x="2195736" y="661355"/>
            <a:ext cx="429733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altLang="ko-K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Thank YOU</a:t>
            </a:r>
            <a:endParaRPr lang="en-US" altLang="ko-K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1527321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descr="2014 end party-1.jpg"/>
          <p:cNvPicPr>
            <a:picLocks noChangeAspect="1"/>
          </p:cNvPicPr>
          <p:nvPr/>
        </p:nvPicPr>
        <p:blipFill>
          <a:blip r:embed="rId3" cstate="print"/>
          <a:stretch>
            <a:fillRect/>
          </a:stretch>
        </p:blipFill>
        <p:spPr>
          <a:xfrm>
            <a:off x="899592" y="2060848"/>
            <a:ext cx="7516327" cy="4227934"/>
          </a:xfrm>
          <a:prstGeom prst="rect">
            <a:avLst/>
          </a:prstGeom>
        </p:spPr>
      </p:pic>
      <p:sp>
        <p:nvSpPr>
          <p:cNvPr id="8" name="직사각형 7"/>
          <p:cNvSpPr/>
          <p:nvPr/>
        </p:nvSpPr>
        <p:spPr>
          <a:xfrm>
            <a:off x="2483768" y="764704"/>
            <a:ext cx="429733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altLang="ko-K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Thank YOU</a:t>
            </a:r>
            <a:endParaRPr lang="en-US" altLang="ko-K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3674174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683568" y="1462608"/>
            <a:ext cx="2388795" cy="461665"/>
          </a:xfrm>
          <a:prstGeom prst="rect">
            <a:avLst/>
          </a:prstGeom>
          <a:noFill/>
          <a:ln w="9525">
            <a:noFill/>
            <a:miter lim="800000"/>
            <a:headEnd/>
            <a:tailEnd/>
          </a:ln>
          <a:effectLst/>
        </p:spPr>
        <p:txBody>
          <a:bodyPr wrap="none">
            <a:spAutoFit/>
          </a:bodyPr>
          <a:lstStyle/>
          <a:p>
            <a:pPr eaLnBrk="0" hangingPunct="0">
              <a:defRPr/>
            </a:pPr>
            <a:r>
              <a:rPr lang="en-US" sz="2400" b="1" dirty="0" smtClean="0">
                <a:effectLst>
                  <a:outerShdw blurRad="38100" dist="38100" dir="2700000" algn="tl">
                    <a:srgbClr val="C0C0C0"/>
                  </a:outerShdw>
                </a:effectLst>
                <a:latin typeface="Arial" pitchFamily="34" charset="0"/>
                <a:cs typeface="Arial" pitchFamily="34" charset="0"/>
              </a:rPr>
              <a:t>Mild </a:t>
            </a:r>
            <a:r>
              <a:rPr lang="en-US" sz="2400" b="1" dirty="0" err="1" smtClean="0">
                <a:effectLst>
                  <a:outerShdw blurRad="38100" dist="38100" dir="2700000" algn="tl">
                    <a:srgbClr val="C0C0C0"/>
                  </a:outerShdw>
                </a:effectLst>
                <a:latin typeface="Arial" pitchFamily="34" charset="0"/>
                <a:cs typeface="Arial" pitchFamily="34" charset="0"/>
              </a:rPr>
              <a:t>Dx</a:t>
            </a:r>
            <a:r>
              <a:rPr lang="en-US" sz="2400" b="1" dirty="0" smtClean="0">
                <a:effectLst>
                  <a:outerShdw blurRad="38100" dist="38100" dir="2700000" algn="tl">
                    <a:srgbClr val="C0C0C0"/>
                  </a:outerShdw>
                </a:effectLst>
                <a:latin typeface="Arial" pitchFamily="34" charset="0"/>
                <a:cs typeface="Arial" pitchFamily="34" charset="0"/>
              </a:rPr>
              <a:t> (NAFL)</a:t>
            </a:r>
            <a:endParaRPr lang="en-US" sz="2400" b="1" dirty="0">
              <a:effectLst>
                <a:outerShdw blurRad="38100" dist="38100" dir="2700000" algn="tl">
                  <a:srgbClr val="C0C0C0"/>
                </a:outerShdw>
              </a:effectLst>
              <a:latin typeface="Arial" pitchFamily="34" charset="0"/>
              <a:cs typeface="Arial" pitchFamily="34" charset="0"/>
            </a:endParaRPr>
          </a:p>
        </p:txBody>
      </p:sp>
      <p:sp>
        <p:nvSpPr>
          <p:cNvPr id="8196" name="Text Box 4"/>
          <p:cNvSpPr txBox="1">
            <a:spLocks noChangeArrowheads="1"/>
          </p:cNvSpPr>
          <p:nvPr/>
        </p:nvSpPr>
        <p:spPr bwMode="auto">
          <a:xfrm>
            <a:off x="5652120" y="1538808"/>
            <a:ext cx="3057247" cy="461665"/>
          </a:xfrm>
          <a:prstGeom prst="rect">
            <a:avLst/>
          </a:prstGeom>
          <a:noFill/>
          <a:ln w="9525">
            <a:noFill/>
            <a:miter lim="800000"/>
            <a:headEnd/>
            <a:tailEnd/>
          </a:ln>
          <a:effectLst/>
        </p:spPr>
        <p:txBody>
          <a:bodyPr wrap="none">
            <a:spAutoFit/>
          </a:bodyPr>
          <a:lstStyle/>
          <a:p>
            <a:pPr eaLnBrk="0" hangingPunct="0">
              <a:defRPr/>
            </a:pPr>
            <a:r>
              <a:rPr lang="en-US" sz="2400" b="1" dirty="0" smtClean="0">
                <a:effectLst>
                  <a:outerShdw blurRad="38100" dist="38100" dir="2700000" algn="tl">
                    <a:srgbClr val="C0C0C0"/>
                  </a:outerShdw>
                </a:effectLst>
                <a:latin typeface="Arial" pitchFamily="34" charset="0"/>
                <a:cs typeface="Arial" pitchFamily="34" charset="0"/>
              </a:rPr>
              <a:t>(Chronic </a:t>
            </a:r>
            <a:r>
              <a:rPr lang="en-US" sz="2400" b="1" dirty="0" err="1" smtClean="0">
                <a:effectLst>
                  <a:outerShdw blurRad="38100" dist="38100" dir="2700000" algn="tl">
                    <a:srgbClr val="C0C0C0"/>
                  </a:outerShdw>
                </a:effectLst>
                <a:latin typeface="Arial" pitchFamily="34" charset="0"/>
                <a:cs typeface="Arial" pitchFamily="34" charset="0"/>
              </a:rPr>
              <a:t>dx</a:t>
            </a:r>
            <a:r>
              <a:rPr lang="en-US" sz="2400" b="1" dirty="0" smtClean="0">
                <a:effectLst>
                  <a:outerShdw blurRad="38100" dist="38100" dir="2700000" algn="tl">
                    <a:srgbClr val="C0C0C0"/>
                  </a:outerShdw>
                </a:effectLst>
                <a:latin typeface="Arial" pitchFamily="34" charset="0"/>
                <a:cs typeface="Arial" pitchFamily="34" charset="0"/>
              </a:rPr>
              <a:t> (NASH)</a:t>
            </a:r>
            <a:endParaRPr lang="en-US" sz="2400" b="1" dirty="0">
              <a:effectLst>
                <a:outerShdw blurRad="38100" dist="38100" dir="2700000" algn="tl">
                  <a:srgbClr val="C0C0C0"/>
                </a:outerShdw>
              </a:effectLst>
              <a:latin typeface="Arial" pitchFamily="34" charset="0"/>
              <a:cs typeface="Arial" pitchFamily="34" charset="0"/>
            </a:endParaRPr>
          </a:p>
        </p:txBody>
      </p:sp>
      <p:graphicFrame>
        <p:nvGraphicFramePr>
          <p:cNvPr id="2050" name="Object 5"/>
          <p:cNvGraphicFramePr>
            <a:graphicFrameLocks noChangeAspect="1"/>
          </p:cNvGraphicFramePr>
          <p:nvPr/>
        </p:nvGraphicFramePr>
        <p:xfrm>
          <a:off x="683568" y="1988840"/>
          <a:ext cx="2889448" cy="2106889"/>
        </p:xfrm>
        <a:graphic>
          <a:graphicData uri="http://schemas.openxmlformats.org/presentationml/2006/ole">
            <mc:AlternateContent xmlns:mc="http://schemas.openxmlformats.org/markup-compatibility/2006">
              <mc:Choice xmlns:v="urn:schemas-microsoft-com:vml" Requires="v">
                <p:oleObj spid="_x0000_s5134" name="Image" r:id="rId4" imgW="1389655" imgH="1029964" progId="">
                  <p:embed/>
                </p:oleObj>
              </mc:Choice>
              <mc:Fallback>
                <p:oleObj name="Image" r:id="rId4" imgW="1389655" imgH="102996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1988840"/>
                        <a:ext cx="2889448" cy="2106889"/>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8" name="Text Box 6"/>
          <p:cNvSpPr txBox="1">
            <a:spLocks noChangeArrowheads="1"/>
          </p:cNvSpPr>
          <p:nvPr/>
        </p:nvSpPr>
        <p:spPr bwMode="auto">
          <a:xfrm>
            <a:off x="1108529" y="3676962"/>
            <a:ext cx="2023311" cy="400110"/>
          </a:xfrm>
          <a:prstGeom prst="rect">
            <a:avLst/>
          </a:prstGeom>
          <a:solidFill>
            <a:schemeClr val="bg1"/>
          </a:solidFill>
          <a:ln w="38100">
            <a:solidFill>
              <a:schemeClr val="tx1"/>
            </a:solidFill>
            <a:miter lim="800000"/>
            <a:headEnd/>
            <a:tailEnd/>
          </a:ln>
          <a:effectLst/>
        </p:spPr>
        <p:txBody>
          <a:bodyPr wrap="none">
            <a:spAutoFit/>
          </a:bodyPr>
          <a:lstStyle/>
          <a:p>
            <a:pPr eaLnBrk="0" hangingPunct="0">
              <a:defRPr/>
            </a:pPr>
            <a:r>
              <a:rPr lang="en-US" sz="2000" b="1" dirty="0" err="1">
                <a:effectLst>
                  <a:outerShdw blurRad="38100" dist="38100" dir="2700000" algn="tl">
                    <a:srgbClr val="C0C0C0"/>
                  </a:outerShdw>
                </a:effectLst>
                <a:latin typeface="Arial" pitchFamily="34" charset="0"/>
                <a:cs typeface="Arial" pitchFamily="34" charset="0"/>
              </a:rPr>
              <a:t>Hepatocyte</a:t>
            </a:r>
            <a:r>
              <a:rPr lang="en-US" sz="2000" b="1" dirty="0">
                <a:effectLst>
                  <a:outerShdw blurRad="38100" dist="38100" dir="2700000" algn="tl">
                    <a:srgbClr val="C0C0C0"/>
                  </a:outerShdw>
                </a:effectLst>
                <a:latin typeface="Arial" pitchFamily="34" charset="0"/>
                <a:cs typeface="Arial" pitchFamily="34" charset="0"/>
              </a:rPr>
              <a:t> Fat</a:t>
            </a:r>
          </a:p>
        </p:txBody>
      </p:sp>
      <p:pic>
        <p:nvPicPr>
          <p:cNvPr id="2055" name="Picture 7" descr="foamyalcoholicliver"/>
          <p:cNvPicPr>
            <a:picLocks noChangeAspect="1" noChangeArrowheads="1"/>
          </p:cNvPicPr>
          <p:nvPr/>
        </p:nvPicPr>
        <p:blipFill>
          <a:blip r:embed="rId6" cstate="print"/>
          <a:srcRect/>
          <a:stretch>
            <a:fillRect/>
          </a:stretch>
        </p:blipFill>
        <p:spPr bwMode="auto">
          <a:xfrm>
            <a:off x="5715000" y="2072208"/>
            <a:ext cx="2889448" cy="2094850"/>
          </a:xfrm>
          <a:prstGeom prst="rect">
            <a:avLst/>
          </a:prstGeom>
          <a:noFill/>
          <a:ln w="28575">
            <a:solidFill>
              <a:schemeClr val="tx1"/>
            </a:solidFill>
            <a:miter lim="800000"/>
            <a:headEnd/>
            <a:tailEnd/>
          </a:ln>
        </p:spPr>
      </p:pic>
      <p:sp>
        <p:nvSpPr>
          <p:cNvPr id="8200" name="Text Box 8"/>
          <p:cNvSpPr txBox="1">
            <a:spLocks noChangeArrowheads="1"/>
          </p:cNvSpPr>
          <p:nvPr/>
        </p:nvSpPr>
        <p:spPr bwMode="auto">
          <a:xfrm>
            <a:off x="6070034" y="3748970"/>
            <a:ext cx="2390398" cy="400110"/>
          </a:xfrm>
          <a:prstGeom prst="rect">
            <a:avLst/>
          </a:prstGeom>
          <a:solidFill>
            <a:schemeClr val="bg1"/>
          </a:solidFill>
          <a:ln w="38100">
            <a:solidFill>
              <a:schemeClr val="tx1"/>
            </a:solidFill>
            <a:miter lim="800000"/>
            <a:headEnd/>
            <a:tailEnd/>
          </a:ln>
          <a:effectLst/>
        </p:spPr>
        <p:txBody>
          <a:bodyPr wrap="none">
            <a:spAutoFit/>
          </a:bodyPr>
          <a:lstStyle/>
          <a:p>
            <a:pPr eaLnBrk="0" hangingPunct="0">
              <a:defRPr/>
            </a:pPr>
            <a:r>
              <a:rPr lang="en-US" sz="2000" b="1" dirty="0" err="1">
                <a:effectLst>
                  <a:outerShdw blurRad="38100" dist="38100" dir="2700000" algn="tl">
                    <a:srgbClr val="C0C0C0"/>
                  </a:outerShdw>
                </a:effectLst>
                <a:latin typeface="Arial" pitchFamily="34" charset="0"/>
                <a:cs typeface="Arial" pitchFamily="34" charset="0"/>
              </a:rPr>
              <a:t>Hepatocyte</a:t>
            </a:r>
            <a:r>
              <a:rPr lang="en-US" sz="2000" b="1" dirty="0">
                <a:effectLst>
                  <a:outerShdw blurRad="38100" dist="38100" dir="2700000" algn="tl">
                    <a:srgbClr val="C0C0C0"/>
                  </a:outerShdw>
                </a:effectLst>
                <a:latin typeface="Arial" pitchFamily="34" charset="0"/>
                <a:cs typeface="Arial" pitchFamily="34" charset="0"/>
              </a:rPr>
              <a:t> </a:t>
            </a:r>
            <a:r>
              <a:rPr lang="en-US" sz="2000" b="1" u="sng" dirty="0">
                <a:effectLst>
                  <a:outerShdw blurRad="38100" dist="38100" dir="2700000" algn="tl">
                    <a:srgbClr val="C0C0C0"/>
                  </a:outerShdw>
                </a:effectLst>
                <a:latin typeface="Arial" pitchFamily="34" charset="0"/>
                <a:cs typeface="Arial" pitchFamily="34" charset="0"/>
              </a:rPr>
              <a:t>Death</a:t>
            </a:r>
          </a:p>
        </p:txBody>
      </p:sp>
      <p:sp>
        <p:nvSpPr>
          <p:cNvPr id="2057" name="Line 9"/>
          <p:cNvSpPr>
            <a:spLocks noChangeShapeType="1"/>
          </p:cNvSpPr>
          <p:nvPr/>
        </p:nvSpPr>
        <p:spPr bwMode="auto">
          <a:xfrm>
            <a:off x="3810000" y="2986608"/>
            <a:ext cx="1600200" cy="0"/>
          </a:xfrm>
          <a:prstGeom prst="line">
            <a:avLst/>
          </a:prstGeom>
          <a:noFill/>
          <a:ln w="76200">
            <a:solidFill>
              <a:schemeClr val="tx1"/>
            </a:solidFill>
            <a:prstDash val="dash"/>
            <a:round/>
            <a:headEnd/>
            <a:tailEnd type="arrow" w="med" len="med"/>
          </a:ln>
        </p:spPr>
        <p:txBody>
          <a:bodyPr/>
          <a:lstStyle/>
          <a:p>
            <a:endParaRPr lang="ko-KR" altLang="en-US"/>
          </a:p>
        </p:txBody>
      </p:sp>
      <p:sp>
        <p:nvSpPr>
          <p:cNvPr id="2058" name="AutoShape 10"/>
          <p:cNvSpPr>
            <a:spLocks noChangeArrowheads="1"/>
          </p:cNvSpPr>
          <p:nvPr/>
        </p:nvSpPr>
        <p:spPr bwMode="auto">
          <a:xfrm>
            <a:off x="2121024" y="4578424"/>
            <a:ext cx="3387080" cy="2018928"/>
          </a:xfrm>
          <a:prstGeom prst="irregularSeal2">
            <a:avLst/>
          </a:prstGeom>
          <a:solidFill>
            <a:srgbClr val="FFFF00"/>
          </a:solidFill>
          <a:ln w="9525">
            <a:solidFill>
              <a:schemeClr val="tx1"/>
            </a:solidFill>
            <a:miter lim="800000"/>
            <a:headEnd/>
            <a:tailEnd/>
          </a:ln>
        </p:spPr>
        <p:txBody>
          <a:bodyPr wrap="none" anchor="ctr"/>
          <a:lstStyle/>
          <a:p>
            <a:endParaRPr lang="ko-KR" altLang="ko-KR"/>
          </a:p>
        </p:txBody>
      </p:sp>
      <p:sp>
        <p:nvSpPr>
          <p:cNvPr id="2059" name="AutoShape 11"/>
          <p:cNvSpPr>
            <a:spLocks noChangeArrowheads="1"/>
          </p:cNvSpPr>
          <p:nvPr/>
        </p:nvSpPr>
        <p:spPr bwMode="auto">
          <a:xfrm>
            <a:off x="6705600" y="5501208"/>
            <a:ext cx="1610816" cy="1240160"/>
          </a:xfrm>
          <a:prstGeom prst="star32">
            <a:avLst>
              <a:gd name="adj" fmla="val 37500"/>
            </a:avLst>
          </a:prstGeom>
          <a:solidFill>
            <a:srgbClr val="FFFF00"/>
          </a:solidFill>
          <a:ln w="9525">
            <a:solidFill>
              <a:schemeClr val="tx1"/>
            </a:solidFill>
            <a:miter lim="800000"/>
            <a:headEnd/>
            <a:tailEnd/>
          </a:ln>
        </p:spPr>
        <p:txBody>
          <a:bodyPr wrap="none" anchor="ctr"/>
          <a:lstStyle/>
          <a:p>
            <a:endParaRPr lang="ko-KR" altLang="ko-KR"/>
          </a:p>
        </p:txBody>
      </p:sp>
      <p:sp>
        <p:nvSpPr>
          <p:cNvPr id="2060" name="Line 12"/>
          <p:cNvSpPr>
            <a:spLocks noChangeShapeType="1"/>
          </p:cNvSpPr>
          <p:nvPr/>
        </p:nvSpPr>
        <p:spPr bwMode="auto">
          <a:xfrm flipH="1">
            <a:off x="5638800" y="4434408"/>
            <a:ext cx="1066800" cy="609600"/>
          </a:xfrm>
          <a:prstGeom prst="line">
            <a:avLst/>
          </a:prstGeom>
          <a:noFill/>
          <a:ln w="114300">
            <a:solidFill>
              <a:schemeClr val="tx1"/>
            </a:solidFill>
            <a:round/>
            <a:headEnd/>
            <a:tailEnd type="arrow" w="med" len="med"/>
          </a:ln>
        </p:spPr>
        <p:txBody>
          <a:bodyPr/>
          <a:lstStyle/>
          <a:p>
            <a:endParaRPr lang="ko-KR" altLang="en-US"/>
          </a:p>
        </p:txBody>
      </p:sp>
      <p:sp>
        <p:nvSpPr>
          <p:cNvPr id="2061" name="Line 13"/>
          <p:cNvSpPr>
            <a:spLocks noChangeShapeType="1"/>
          </p:cNvSpPr>
          <p:nvPr/>
        </p:nvSpPr>
        <p:spPr bwMode="auto">
          <a:xfrm>
            <a:off x="5638800" y="5729808"/>
            <a:ext cx="914400" cy="381000"/>
          </a:xfrm>
          <a:prstGeom prst="line">
            <a:avLst/>
          </a:prstGeom>
          <a:noFill/>
          <a:ln w="114300">
            <a:noFill/>
            <a:round/>
            <a:headEnd/>
            <a:tailEnd type="arrow" w="med" len="med"/>
          </a:ln>
        </p:spPr>
        <p:txBody>
          <a:bodyPr/>
          <a:lstStyle/>
          <a:p>
            <a:endParaRPr lang="ko-KR" altLang="en-US"/>
          </a:p>
        </p:txBody>
      </p:sp>
      <p:sp>
        <p:nvSpPr>
          <p:cNvPr id="2062" name="Line 14"/>
          <p:cNvSpPr>
            <a:spLocks noChangeShapeType="1"/>
          </p:cNvSpPr>
          <p:nvPr/>
        </p:nvSpPr>
        <p:spPr bwMode="auto">
          <a:xfrm>
            <a:off x="1981200" y="4434408"/>
            <a:ext cx="533400" cy="533400"/>
          </a:xfrm>
          <a:prstGeom prst="line">
            <a:avLst/>
          </a:prstGeom>
          <a:noFill/>
          <a:ln w="28575">
            <a:solidFill>
              <a:schemeClr val="tx1"/>
            </a:solidFill>
            <a:prstDash val="sysDot"/>
            <a:round/>
            <a:headEnd/>
            <a:tailEnd type="arrow" w="med" len="med"/>
          </a:ln>
        </p:spPr>
        <p:txBody>
          <a:bodyPr/>
          <a:lstStyle/>
          <a:p>
            <a:endParaRPr lang="ko-KR" altLang="en-US"/>
          </a:p>
        </p:txBody>
      </p:sp>
      <p:sp>
        <p:nvSpPr>
          <p:cNvPr id="2064" name="Text Box 16"/>
          <p:cNvSpPr txBox="1">
            <a:spLocks noChangeArrowheads="1"/>
          </p:cNvSpPr>
          <p:nvPr/>
        </p:nvSpPr>
        <p:spPr bwMode="auto">
          <a:xfrm>
            <a:off x="2959224" y="5373216"/>
            <a:ext cx="1612776" cy="461665"/>
          </a:xfrm>
          <a:prstGeom prst="rect">
            <a:avLst/>
          </a:prstGeom>
          <a:noFill/>
          <a:ln w="9525">
            <a:noFill/>
            <a:miter lim="800000"/>
            <a:headEnd/>
            <a:tailEnd/>
          </a:ln>
        </p:spPr>
        <p:txBody>
          <a:bodyPr wrap="square">
            <a:spAutoFit/>
          </a:bodyPr>
          <a:lstStyle/>
          <a:p>
            <a:pPr eaLnBrk="0" hangingPunct="0"/>
            <a:r>
              <a:rPr lang="en-US" altLang="ko-KR" sz="2400" b="1" dirty="0">
                <a:latin typeface="Arial" pitchFamily="34" charset="0"/>
                <a:ea typeface="굴림" charset="-127"/>
                <a:cs typeface="Arial" pitchFamily="34" charset="0"/>
              </a:rPr>
              <a:t>Cirrhosis</a:t>
            </a:r>
          </a:p>
        </p:txBody>
      </p:sp>
      <p:sp>
        <p:nvSpPr>
          <p:cNvPr id="2065" name="Text Box 17"/>
          <p:cNvSpPr txBox="1">
            <a:spLocks noChangeArrowheads="1"/>
          </p:cNvSpPr>
          <p:nvPr/>
        </p:nvSpPr>
        <p:spPr bwMode="auto">
          <a:xfrm>
            <a:off x="7164288" y="5919663"/>
            <a:ext cx="853119" cy="461665"/>
          </a:xfrm>
          <a:prstGeom prst="rect">
            <a:avLst/>
          </a:prstGeom>
          <a:noFill/>
          <a:ln w="9525">
            <a:noFill/>
            <a:miter lim="800000"/>
            <a:headEnd/>
            <a:tailEnd/>
          </a:ln>
        </p:spPr>
        <p:txBody>
          <a:bodyPr wrap="none">
            <a:spAutoFit/>
          </a:bodyPr>
          <a:lstStyle/>
          <a:p>
            <a:pPr eaLnBrk="0" hangingPunct="0"/>
            <a:r>
              <a:rPr lang="en-US" altLang="ko-KR" sz="2400" b="1" dirty="0">
                <a:latin typeface="Arial" pitchFamily="34" charset="0"/>
                <a:ea typeface="굴림" charset="-127"/>
                <a:cs typeface="Arial" pitchFamily="34" charset="0"/>
              </a:rPr>
              <a:t>HCC</a:t>
            </a:r>
          </a:p>
        </p:txBody>
      </p:sp>
      <p:sp>
        <p:nvSpPr>
          <p:cNvPr id="2066" name="Line 18"/>
          <p:cNvSpPr>
            <a:spLocks noChangeShapeType="1"/>
          </p:cNvSpPr>
          <p:nvPr/>
        </p:nvSpPr>
        <p:spPr bwMode="auto">
          <a:xfrm>
            <a:off x="3886200" y="3367608"/>
            <a:ext cx="1600200" cy="0"/>
          </a:xfrm>
          <a:prstGeom prst="line">
            <a:avLst/>
          </a:prstGeom>
          <a:noFill/>
          <a:ln w="76200">
            <a:solidFill>
              <a:schemeClr val="tx1"/>
            </a:solidFill>
            <a:prstDash val="dash"/>
            <a:round/>
            <a:headEnd type="arrow" w="med" len="med"/>
            <a:tailEnd/>
          </a:ln>
        </p:spPr>
        <p:txBody>
          <a:bodyPr/>
          <a:lstStyle/>
          <a:p>
            <a:endParaRPr lang="ko-KR" altLang="en-US"/>
          </a:p>
        </p:txBody>
      </p:sp>
      <p:sp>
        <p:nvSpPr>
          <p:cNvPr id="2068" name="Line 13"/>
          <p:cNvSpPr>
            <a:spLocks noChangeShapeType="1"/>
          </p:cNvSpPr>
          <p:nvPr/>
        </p:nvSpPr>
        <p:spPr bwMode="auto">
          <a:xfrm>
            <a:off x="5791200" y="5882208"/>
            <a:ext cx="914400" cy="381000"/>
          </a:xfrm>
          <a:prstGeom prst="line">
            <a:avLst/>
          </a:prstGeom>
          <a:noFill/>
          <a:ln w="114300">
            <a:solidFill>
              <a:schemeClr val="bg1"/>
            </a:solidFill>
            <a:round/>
            <a:headEnd/>
            <a:tailEnd type="arrow" w="med" len="med"/>
          </a:ln>
        </p:spPr>
        <p:txBody>
          <a:bodyPr/>
          <a:lstStyle/>
          <a:p>
            <a:endParaRPr lang="ko-KR" altLang="en-US"/>
          </a:p>
        </p:txBody>
      </p:sp>
      <p:sp>
        <p:nvSpPr>
          <p:cNvPr id="2070" name="Line 15"/>
          <p:cNvSpPr>
            <a:spLocks noChangeShapeType="1"/>
          </p:cNvSpPr>
          <p:nvPr/>
        </p:nvSpPr>
        <p:spPr bwMode="auto">
          <a:xfrm>
            <a:off x="7543800" y="4437112"/>
            <a:ext cx="0" cy="914400"/>
          </a:xfrm>
          <a:prstGeom prst="line">
            <a:avLst/>
          </a:prstGeom>
          <a:noFill/>
          <a:ln w="57150">
            <a:solidFill>
              <a:schemeClr val="tx1"/>
            </a:solidFill>
            <a:prstDash val="sysDot"/>
            <a:round/>
            <a:headEnd/>
            <a:tailEnd type="arrow" w="med" len="med"/>
          </a:ln>
        </p:spPr>
        <p:txBody>
          <a:bodyPr/>
          <a:lstStyle/>
          <a:p>
            <a:endParaRPr lang="ko-KR" altLang="en-US"/>
          </a:p>
        </p:txBody>
      </p:sp>
      <p:sp>
        <p:nvSpPr>
          <p:cNvPr id="24" name="제목 2"/>
          <p:cNvSpPr txBox="1">
            <a:spLocks/>
          </p:cNvSpPr>
          <p:nvPr/>
        </p:nvSpPr>
        <p:spPr bwMode="auto">
          <a:xfrm>
            <a:off x="179512" y="152736"/>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r>
              <a:rPr lang="en-US" altLang="ko-KR" sz="3200" b="1" dirty="0" smtClean="0">
                <a:latin typeface="Arial" pitchFamily="34" charset="0"/>
                <a:cs typeface="Arial" pitchFamily="34" charset="0"/>
              </a:rPr>
              <a:t>Different severities of liver damage(DELETE?</a:t>
            </a:r>
            <a:endParaRPr lang="en-US" altLang="ko-KR" sz="3200" b="1" dirty="0">
              <a:latin typeface="Arial" pitchFamily="34" charset="0"/>
              <a:cs typeface="Arial" pitchFamily="34" charset="0"/>
            </a:endParaRPr>
          </a:p>
        </p:txBody>
      </p:sp>
    </p:spTree>
    <p:extLst>
      <p:ext uri="{BB962C8B-B14F-4D97-AF65-F5344CB8AC3E}">
        <p14:creationId xmlns:p14="http://schemas.microsoft.com/office/powerpoint/2010/main" val="3002085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3" cstate="print"/>
          <a:srcRect/>
          <a:stretch>
            <a:fillRect/>
          </a:stretch>
        </p:blipFill>
        <p:spPr bwMode="auto">
          <a:xfrm>
            <a:off x="3851920" y="4365104"/>
            <a:ext cx="1746028" cy="1266854"/>
          </a:xfrm>
          <a:prstGeom prst="rect">
            <a:avLst/>
          </a:prstGeom>
          <a:noFill/>
          <a:ln w="9525">
            <a:noFill/>
            <a:miter lim="800000"/>
            <a:headEnd/>
            <a:tailEnd/>
          </a:ln>
        </p:spPr>
      </p:pic>
      <p:pic>
        <p:nvPicPr>
          <p:cNvPr id="51" name="Picture 24" descr="kenth_beer"/>
          <p:cNvPicPr>
            <a:picLocks noChangeAspect="1" noChangeArrowheads="1"/>
          </p:cNvPicPr>
          <p:nvPr/>
        </p:nvPicPr>
        <p:blipFill>
          <a:blip r:embed="rId4" cstate="print"/>
          <a:srcRect/>
          <a:stretch>
            <a:fillRect/>
          </a:stretch>
        </p:blipFill>
        <p:spPr bwMode="auto">
          <a:xfrm>
            <a:off x="2987824" y="1700808"/>
            <a:ext cx="555596" cy="796077"/>
          </a:xfrm>
          <a:prstGeom prst="rect">
            <a:avLst/>
          </a:prstGeom>
          <a:noFill/>
          <a:ln w="9525">
            <a:noFill/>
            <a:miter lim="800000"/>
            <a:headEnd/>
            <a:tailEnd/>
          </a:ln>
        </p:spPr>
      </p:pic>
      <p:pic>
        <p:nvPicPr>
          <p:cNvPr id="52" name="Picture 25" descr="junk-food-ff001953"/>
          <p:cNvPicPr>
            <a:picLocks noChangeAspect="1" noChangeArrowheads="1"/>
          </p:cNvPicPr>
          <p:nvPr/>
        </p:nvPicPr>
        <p:blipFill>
          <a:blip r:embed="rId5" cstate="print"/>
          <a:srcRect/>
          <a:stretch>
            <a:fillRect/>
          </a:stretch>
        </p:blipFill>
        <p:spPr bwMode="auto">
          <a:xfrm>
            <a:off x="2483768" y="2132856"/>
            <a:ext cx="511764" cy="682352"/>
          </a:xfrm>
          <a:prstGeom prst="rect">
            <a:avLst/>
          </a:prstGeom>
          <a:noFill/>
          <a:ln w="9525">
            <a:noFill/>
            <a:miter lim="800000"/>
            <a:headEnd/>
            <a:tailEnd/>
          </a:ln>
        </p:spPr>
      </p:pic>
      <p:pic>
        <p:nvPicPr>
          <p:cNvPr id="22" name="Picture 3"/>
          <p:cNvPicPr>
            <a:picLocks noChangeAspect="1" noChangeArrowheads="1"/>
          </p:cNvPicPr>
          <p:nvPr/>
        </p:nvPicPr>
        <p:blipFill>
          <a:blip r:embed="rId6" cstate="print"/>
          <a:srcRect/>
          <a:stretch>
            <a:fillRect/>
          </a:stretch>
        </p:blipFill>
        <p:spPr bwMode="auto">
          <a:xfrm>
            <a:off x="4090838" y="1772816"/>
            <a:ext cx="1665876" cy="1279219"/>
          </a:xfrm>
          <a:prstGeom prst="rect">
            <a:avLst/>
          </a:prstGeom>
          <a:noFill/>
          <a:ln w="9525">
            <a:noFill/>
            <a:miter lim="800000"/>
            <a:headEnd/>
            <a:tailEnd/>
          </a:ln>
        </p:spPr>
      </p:pic>
      <p:sp>
        <p:nvSpPr>
          <p:cNvPr id="24" name="TextBox 23"/>
          <p:cNvSpPr txBox="1"/>
          <p:nvPr/>
        </p:nvSpPr>
        <p:spPr>
          <a:xfrm>
            <a:off x="4141145" y="4779894"/>
            <a:ext cx="1294951" cy="338554"/>
          </a:xfrm>
          <a:prstGeom prst="rect">
            <a:avLst/>
          </a:prstGeom>
          <a:noFill/>
        </p:spPr>
        <p:txBody>
          <a:bodyPr wrap="square" rtlCol="0">
            <a:spAutoFit/>
          </a:bodyPr>
          <a:lstStyle/>
          <a:p>
            <a:r>
              <a:rPr lang="en-US" altLang="ko-KR" sz="1600" b="1" dirty="0" smtClean="0">
                <a:solidFill>
                  <a:schemeClr val="bg1"/>
                </a:solidFill>
              </a:rPr>
              <a:t>Cirrhosis</a:t>
            </a:r>
            <a:endParaRPr lang="ko-KR" altLang="en-US" sz="1600" b="1" dirty="0">
              <a:solidFill>
                <a:schemeClr val="bg1"/>
              </a:solidFill>
            </a:endParaRPr>
          </a:p>
        </p:txBody>
      </p:sp>
      <p:pic>
        <p:nvPicPr>
          <p:cNvPr id="25" name="그림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7624" y="3204244"/>
            <a:ext cx="1899810" cy="1247961"/>
          </a:xfrm>
          <a:prstGeom prst="rect">
            <a:avLst/>
          </a:prstGeom>
        </p:spPr>
      </p:pic>
      <p:pic>
        <p:nvPicPr>
          <p:cNvPr id="26" name="그림 25"/>
          <p:cNvPicPr>
            <a:picLocks noChangeAspect="1"/>
          </p:cNvPicPr>
          <p:nvPr/>
        </p:nvPicPr>
        <p:blipFill rotWithShape="1">
          <a:blip r:embed="rId8" cstate="print">
            <a:extLst>
              <a:ext uri="{28A0092B-C50C-407E-A947-70E740481C1C}">
                <a14:useLocalDpi xmlns:a14="http://schemas.microsoft.com/office/drawing/2010/main" val="0"/>
              </a:ext>
            </a:extLst>
          </a:blip>
          <a:srcRect l="27178" t="1097" r="49999" b="65699"/>
          <a:stretch/>
        </p:blipFill>
        <p:spPr>
          <a:xfrm>
            <a:off x="5869782" y="3035841"/>
            <a:ext cx="1942578" cy="1094621"/>
          </a:xfrm>
          <a:prstGeom prst="rect">
            <a:avLst/>
          </a:prstGeom>
        </p:spPr>
      </p:pic>
      <p:sp>
        <p:nvSpPr>
          <p:cNvPr id="27" name="TextBox 26"/>
          <p:cNvSpPr txBox="1"/>
          <p:nvPr/>
        </p:nvSpPr>
        <p:spPr>
          <a:xfrm>
            <a:off x="1749446" y="3595133"/>
            <a:ext cx="1016980" cy="338554"/>
          </a:xfrm>
          <a:prstGeom prst="rect">
            <a:avLst/>
          </a:prstGeom>
          <a:noFill/>
        </p:spPr>
        <p:txBody>
          <a:bodyPr wrap="square" rtlCol="0">
            <a:spAutoFit/>
          </a:bodyPr>
          <a:lstStyle/>
          <a:p>
            <a:r>
              <a:rPr lang="en-US" altLang="ko-KR" sz="1600" b="1" dirty="0" smtClean="0"/>
              <a:t>Mild </a:t>
            </a:r>
            <a:endParaRPr lang="ko-KR" altLang="en-US" sz="1600" b="1" dirty="0"/>
          </a:p>
        </p:txBody>
      </p:sp>
      <p:sp>
        <p:nvSpPr>
          <p:cNvPr id="28" name="TextBox 27"/>
          <p:cNvSpPr txBox="1"/>
          <p:nvPr/>
        </p:nvSpPr>
        <p:spPr>
          <a:xfrm>
            <a:off x="4361551" y="2169299"/>
            <a:ext cx="1063708" cy="338554"/>
          </a:xfrm>
          <a:prstGeom prst="rect">
            <a:avLst/>
          </a:prstGeom>
          <a:noFill/>
        </p:spPr>
        <p:txBody>
          <a:bodyPr wrap="square" rtlCol="0">
            <a:spAutoFit/>
          </a:bodyPr>
          <a:lstStyle/>
          <a:p>
            <a:r>
              <a:rPr lang="en-US" altLang="ko-KR" sz="1600" b="1" dirty="0" smtClean="0"/>
              <a:t>Healthy</a:t>
            </a:r>
            <a:endParaRPr lang="ko-KR" altLang="en-US" sz="1600" b="1" dirty="0"/>
          </a:p>
        </p:txBody>
      </p:sp>
      <p:sp>
        <p:nvSpPr>
          <p:cNvPr id="29" name="TextBox 28"/>
          <p:cNvSpPr txBox="1"/>
          <p:nvPr/>
        </p:nvSpPr>
        <p:spPr>
          <a:xfrm>
            <a:off x="6378218" y="3332156"/>
            <a:ext cx="1434142" cy="338554"/>
          </a:xfrm>
          <a:prstGeom prst="rect">
            <a:avLst/>
          </a:prstGeom>
          <a:noFill/>
        </p:spPr>
        <p:txBody>
          <a:bodyPr wrap="square" rtlCol="0">
            <a:spAutoFit/>
          </a:bodyPr>
          <a:lstStyle/>
          <a:p>
            <a:r>
              <a:rPr lang="en-US" altLang="ko-KR" sz="1600" b="1" dirty="0" smtClean="0"/>
              <a:t>Chronic </a:t>
            </a:r>
            <a:endParaRPr lang="ko-KR" altLang="en-US" sz="1600" b="1" dirty="0"/>
          </a:p>
        </p:txBody>
      </p:sp>
      <p:sp>
        <p:nvSpPr>
          <p:cNvPr id="30" name="이등변 삼각형 29"/>
          <p:cNvSpPr/>
          <p:nvPr/>
        </p:nvSpPr>
        <p:spPr>
          <a:xfrm rot="888096">
            <a:off x="3009145" y="4167599"/>
            <a:ext cx="1017928" cy="40002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직선 화살표 연결선 30"/>
          <p:cNvCxnSpPr/>
          <p:nvPr/>
        </p:nvCxnSpPr>
        <p:spPr>
          <a:xfrm flipV="1">
            <a:off x="3074949" y="2659476"/>
            <a:ext cx="776971" cy="48149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32" name="직선 화살표 연결선 31"/>
          <p:cNvCxnSpPr/>
          <p:nvPr/>
        </p:nvCxnSpPr>
        <p:spPr>
          <a:xfrm rot="10800000" flipV="1">
            <a:off x="2915817" y="2515459"/>
            <a:ext cx="776971" cy="48149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3" name="직선 화살표 연결선 32"/>
          <p:cNvCxnSpPr/>
          <p:nvPr/>
        </p:nvCxnSpPr>
        <p:spPr>
          <a:xfrm flipH="1">
            <a:off x="5436098" y="4211836"/>
            <a:ext cx="648070" cy="513308"/>
          </a:xfrm>
          <a:prstGeom prst="straightConnector1">
            <a:avLst/>
          </a:prstGeom>
          <a:ln w="76200">
            <a:tailEnd type="arrow"/>
          </a:ln>
        </p:spPr>
        <p:style>
          <a:lnRef idx="3">
            <a:schemeClr val="accent2"/>
          </a:lnRef>
          <a:fillRef idx="0">
            <a:schemeClr val="accent2"/>
          </a:fillRef>
          <a:effectRef idx="2">
            <a:schemeClr val="accent2"/>
          </a:effectRef>
          <a:fontRef idx="minor">
            <a:schemeClr val="tx1"/>
          </a:fontRef>
        </p:style>
      </p:cxnSp>
      <p:cxnSp>
        <p:nvCxnSpPr>
          <p:cNvPr id="34" name="직선 화살표 연결선 33"/>
          <p:cNvCxnSpPr/>
          <p:nvPr/>
        </p:nvCxnSpPr>
        <p:spPr>
          <a:xfrm rot="10800000" flipH="1" flipV="1">
            <a:off x="5796136" y="2515460"/>
            <a:ext cx="776971" cy="481492"/>
          </a:xfrm>
          <a:prstGeom prst="straightConnector1">
            <a:avLst/>
          </a:prstGeom>
          <a:ln w="19050">
            <a:tailEnd type="arrow"/>
          </a:ln>
        </p:spPr>
        <p:style>
          <a:lnRef idx="3">
            <a:schemeClr val="accent2"/>
          </a:lnRef>
          <a:fillRef idx="0">
            <a:schemeClr val="accent2"/>
          </a:fillRef>
          <a:effectRef idx="2">
            <a:schemeClr val="accent2"/>
          </a:effectRef>
          <a:fontRef idx="minor">
            <a:schemeClr val="tx1"/>
          </a:fontRef>
        </p:style>
      </p:cxnSp>
      <p:sp>
        <p:nvSpPr>
          <p:cNvPr id="38" name="TextBox 37"/>
          <p:cNvSpPr txBox="1"/>
          <p:nvPr/>
        </p:nvSpPr>
        <p:spPr>
          <a:xfrm>
            <a:off x="5508104" y="4430078"/>
            <a:ext cx="1294951" cy="583098"/>
          </a:xfrm>
          <a:prstGeom prst="rect">
            <a:avLst/>
          </a:prstGeom>
          <a:noFill/>
        </p:spPr>
        <p:txBody>
          <a:bodyPr wrap="square" rtlCol="0">
            <a:spAutoFit/>
          </a:bodyPr>
          <a:lstStyle/>
          <a:p>
            <a:pPr algn="ctr"/>
            <a:r>
              <a:rPr lang="en-US" altLang="ko-KR" sz="1400" dirty="0" smtClean="0"/>
              <a:t>repeated attacks</a:t>
            </a:r>
            <a:endParaRPr lang="ko-KR" altLang="en-US" sz="1400" dirty="0"/>
          </a:p>
        </p:txBody>
      </p:sp>
      <p:sp>
        <p:nvSpPr>
          <p:cNvPr id="39" name="TextBox 38"/>
          <p:cNvSpPr txBox="1"/>
          <p:nvPr/>
        </p:nvSpPr>
        <p:spPr>
          <a:xfrm>
            <a:off x="5940152" y="2241115"/>
            <a:ext cx="1294951" cy="611821"/>
          </a:xfrm>
          <a:prstGeom prst="rect">
            <a:avLst/>
          </a:prstGeom>
          <a:noFill/>
        </p:spPr>
        <p:txBody>
          <a:bodyPr wrap="square" rtlCol="0">
            <a:spAutoFit/>
          </a:bodyPr>
          <a:lstStyle/>
          <a:p>
            <a:pPr algn="ctr"/>
            <a:r>
              <a:rPr lang="en-US" altLang="ko-KR" sz="1400" dirty="0" smtClean="0"/>
              <a:t>Severe exposure</a:t>
            </a:r>
            <a:endParaRPr lang="ko-KR" altLang="en-US" sz="1400" dirty="0"/>
          </a:p>
        </p:txBody>
      </p:sp>
      <p:cxnSp>
        <p:nvCxnSpPr>
          <p:cNvPr id="43" name="직선 화살표 연결선 42"/>
          <p:cNvCxnSpPr/>
          <p:nvPr/>
        </p:nvCxnSpPr>
        <p:spPr>
          <a:xfrm>
            <a:off x="3826172" y="3861048"/>
            <a:ext cx="1812931" cy="0"/>
          </a:xfrm>
          <a:prstGeom prst="straightConnector1">
            <a:avLst/>
          </a:prstGeom>
          <a:ln w="76200">
            <a:tailEnd type="arrow"/>
          </a:ln>
        </p:spPr>
        <p:style>
          <a:lnRef idx="3">
            <a:schemeClr val="accent2"/>
          </a:lnRef>
          <a:fillRef idx="0">
            <a:schemeClr val="accent2"/>
          </a:fillRef>
          <a:effectRef idx="2">
            <a:schemeClr val="accent2"/>
          </a:effectRef>
          <a:fontRef idx="minor">
            <a:schemeClr val="tx1"/>
          </a:fontRef>
        </p:style>
      </p:cxnSp>
      <p:cxnSp>
        <p:nvCxnSpPr>
          <p:cNvPr id="44" name="직선 화살표 연결선 43"/>
          <p:cNvCxnSpPr/>
          <p:nvPr/>
        </p:nvCxnSpPr>
        <p:spPr>
          <a:xfrm flipH="1">
            <a:off x="3797698" y="3542242"/>
            <a:ext cx="1812931" cy="0"/>
          </a:xfrm>
          <a:prstGeom prst="straightConnector1">
            <a:avLst/>
          </a:prstGeom>
          <a:ln>
            <a:prstDash val="sysDash"/>
            <a:tailEnd type="arrow"/>
          </a:ln>
        </p:spPr>
        <p:style>
          <a:lnRef idx="3">
            <a:schemeClr val="accent1"/>
          </a:lnRef>
          <a:fillRef idx="0">
            <a:schemeClr val="accent1"/>
          </a:fillRef>
          <a:effectRef idx="2">
            <a:schemeClr val="accent1"/>
          </a:effectRef>
          <a:fontRef idx="minor">
            <a:schemeClr val="tx1"/>
          </a:fontRef>
        </p:style>
      </p:cxnSp>
      <p:sp>
        <p:nvSpPr>
          <p:cNvPr id="54" name="TextBox 53"/>
          <p:cNvSpPr txBox="1"/>
          <p:nvPr/>
        </p:nvSpPr>
        <p:spPr>
          <a:xfrm>
            <a:off x="2483768" y="4574094"/>
            <a:ext cx="1294951" cy="583098"/>
          </a:xfrm>
          <a:prstGeom prst="rect">
            <a:avLst/>
          </a:prstGeom>
          <a:noFill/>
        </p:spPr>
        <p:txBody>
          <a:bodyPr wrap="square" rtlCol="0">
            <a:spAutoFit/>
          </a:bodyPr>
          <a:lstStyle/>
          <a:p>
            <a:pPr algn="ctr"/>
            <a:r>
              <a:rPr lang="en-US" altLang="ko-KR" sz="1400" dirty="0" smtClean="0"/>
              <a:t>repeated attacks</a:t>
            </a:r>
            <a:endParaRPr lang="ko-KR" altLang="en-US" sz="1400" dirty="0"/>
          </a:p>
        </p:txBody>
      </p:sp>
      <p:pic>
        <p:nvPicPr>
          <p:cNvPr id="57" name="Picture 6" descr="hepca2"/>
          <p:cNvPicPr>
            <a:picLocks noChangeAspect="1" noChangeArrowheads="1"/>
          </p:cNvPicPr>
          <p:nvPr/>
        </p:nvPicPr>
        <p:blipFill>
          <a:blip r:embed="rId9" cstate="print"/>
          <a:srcRect/>
          <a:stretch>
            <a:fillRect/>
          </a:stretch>
        </p:blipFill>
        <p:spPr bwMode="auto">
          <a:xfrm>
            <a:off x="6156176" y="5445224"/>
            <a:ext cx="1575193" cy="948764"/>
          </a:xfrm>
          <a:prstGeom prst="rect">
            <a:avLst/>
          </a:prstGeom>
          <a:noFill/>
          <a:ln w="9525">
            <a:solidFill>
              <a:schemeClr val="tx1"/>
            </a:solidFill>
            <a:miter lim="800000"/>
            <a:headEnd/>
            <a:tailEnd/>
          </a:ln>
        </p:spPr>
      </p:pic>
      <p:cxnSp>
        <p:nvCxnSpPr>
          <p:cNvPr id="59" name="직선 화살표 연결선 58"/>
          <p:cNvCxnSpPr/>
          <p:nvPr/>
        </p:nvCxnSpPr>
        <p:spPr>
          <a:xfrm>
            <a:off x="7020272" y="4378821"/>
            <a:ext cx="0" cy="10081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1" name="직선 화살표 연결선 60"/>
          <p:cNvCxnSpPr/>
          <p:nvPr/>
        </p:nvCxnSpPr>
        <p:spPr>
          <a:xfrm>
            <a:off x="5364088" y="5229200"/>
            <a:ext cx="576064" cy="360040"/>
          </a:xfrm>
          <a:prstGeom prst="straightConnector1">
            <a:avLst/>
          </a:prstGeom>
          <a:ln w="57150">
            <a:tailEnd type="arrow"/>
          </a:ln>
        </p:spPr>
        <p:style>
          <a:lnRef idx="3">
            <a:schemeClr val="dk1"/>
          </a:lnRef>
          <a:fillRef idx="0">
            <a:schemeClr val="dk1"/>
          </a:fillRef>
          <a:effectRef idx="2">
            <a:schemeClr val="dk1"/>
          </a:effectRef>
          <a:fontRef idx="minor">
            <a:schemeClr val="tx1"/>
          </a:fontRef>
        </p:style>
      </p:cxnSp>
      <p:cxnSp>
        <p:nvCxnSpPr>
          <p:cNvPr id="36" name="직선 화살표 연결선 35"/>
          <p:cNvCxnSpPr/>
          <p:nvPr/>
        </p:nvCxnSpPr>
        <p:spPr>
          <a:xfrm rot="10800000" flipH="1" flipV="1">
            <a:off x="3059833" y="4243651"/>
            <a:ext cx="776971" cy="481492"/>
          </a:xfrm>
          <a:prstGeom prst="straightConnector1">
            <a:avLst/>
          </a:prstGeom>
          <a:ln w="19050">
            <a:tailEnd type="arrow"/>
          </a:ln>
        </p:spPr>
        <p:style>
          <a:lnRef idx="3">
            <a:schemeClr val="accent2"/>
          </a:lnRef>
          <a:fillRef idx="0">
            <a:schemeClr val="accent2"/>
          </a:fillRef>
          <a:effectRef idx="2">
            <a:schemeClr val="accent2"/>
          </a:effectRef>
          <a:fontRef idx="minor">
            <a:schemeClr val="tx1"/>
          </a:fontRef>
        </p:style>
      </p:cxnSp>
      <p:sp>
        <p:nvSpPr>
          <p:cNvPr id="40" name="제목 2"/>
          <p:cNvSpPr txBox="1">
            <a:spLocks/>
          </p:cNvSpPr>
          <p:nvPr/>
        </p:nvSpPr>
        <p:spPr bwMode="auto">
          <a:xfrm>
            <a:off x="179512" y="152736"/>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r>
              <a:rPr lang="en-US" altLang="ko-KR" sz="3200" b="1" dirty="0" smtClean="0">
                <a:latin typeface="Arial" pitchFamily="34" charset="0"/>
                <a:cs typeface="Arial" pitchFamily="34" charset="0"/>
              </a:rPr>
              <a:t>Stages of liver damage</a:t>
            </a:r>
            <a:endParaRPr lang="en-US" altLang="ko-KR" sz="3200" b="1" dirty="0">
              <a:latin typeface="Arial" pitchFamily="34" charset="0"/>
              <a:cs typeface="Arial" pitchFamily="34" charset="0"/>
            </a:endParaRPr>
          </a:p>
        </p:txBody>
      </p:sp>
      <p:sp>
        <p:nvSpPr>
          <p:cNvPr id="35" name="TextBox 34"/>
          <p:cNvSpPr txBox="1"/>
          <p:nvPr/>
        </p:nvSpPr>
        <p:spPr>
          <a:xfrm>
            <a:off x="6372200" y="5733256"/>
            <a:ext cx="1434142" cy="338554"/>
          </a:xfrm>
          <a:prstGeom prst="rect">
            <a:avLst/>
          </a:prstGeom>
          <a:noFill/>
        </p:spPr>
        <p:txBody>
          <a:bodyPr wrap="square" rtlCol="0">
            <a:spAutoFit/>
          </a:bodyPr>
          <a:lstStyle/>
          <a:p>
            <a:r>
              <a:rPr lang="en-US" altLang="ko-KR" sz="1600" b="1" dirty="0" smtClean="0"/>
              <a:t>Cancer</a:t>
            </a:r>
            <a:endParaRPr lang="ko-KR" altLang="en-US" sz="1600" b="1" dirty="0"/>
          </a:p>
        </p:txBody>
      </p:sp>
    </p:spTree>
    <p:extLst>
      <p:ext uri="{BB962C8B-B14F-4D97-AF65-F5344CB8AC3E}">
        <p14:creationId xmlns:p14="http://schemas.microsoft.com/office/powerpoint/2010/main" val="13487182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descr="4d08d6e7f0bd737189d7f17830399025.jpg"/>
          <p:cNvPicPr>
            <a:picLocks noChangeAspect="1"/>
          </p:cNvPicPr>
          <p:nvPr/>
        </p:nvPicPr>
        <p:blipFill>
          <a:blip r:embed="rId3" cstate="print"/>
          <a:srcRect r="9524" b="2094"/>
          <a:stretch>
            <a:fillRect/>
          </a:stretch>
        </p:blipFill>
        <p:spPr>
          <a:xfrm>
            <a:off x="683568" y="2174755"/>
            <a:ext cx="1832229" cy="1661489"/>
          </a:xfrm>
          <a:prstGeom prst="rect">
            <a:avLst/>
          </a:prstGeom>
        </p:spPr>
      </p:pic>
      <p:pic>
        <p:nvPicPr>
          <p:cNvPr id="14" name="그림 13" descr="imagesCAYAETD8.jpg"/>
          <p:cNvPicPr>
            <a:picLocks noChangeAspect="1"/>
          </p:cNvPicPr>
          <p:nvPr/>
        </p:nvPicPr>
        <p:blipFill>
          <a:blip r:embed="rId4" cstate="print"/>
          <a:stretch>
            <a:fillRect/>
          </a:stretch>
        </p:blipFill>
        <p:spPr>
          <a:xfrm rot="1267650">
            <a:off x="2178149" y="2567674"/>
            <a:ext cx="810038" cy="1252128"/>
          </a:xfrm>
          <a:prstGeom prst="rect">
            <a:avLst/>
          </a:prstGeom>
        </p:spPr>
      </p:pic>
      <p:sp>
        <p:nvSpPr>
          <p:cNvPr id="22" name="줄무늬가 있는 오른쪽 화살표 21"/>
          <p:cNvSpPr/>
          <p:nvPr/>
        </p:nvSpPr>
        <p:spPr>
          <a:xfrm>
            <a:off x="3401494" y="3073075"/>
            <a:ext cx="1161943" cy="375278"/>
          </a:xfrm>
          <a:prstGeom prst="striped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ko-KR" altLang="en-US">
              <a:solidFill>
                <a:prstClr val="white"/>
              </a:solidFill>
            </a:endParaRPr>
          </a:p>
        </p:txBody>
      </p:sp>
      <p:grpSp>
        <p:nvGrpSpPr>
          <p:cNvPr id="2" name="Group 1"/>
          <p:cNvGrpSpPr/>
          <p:nvPr/>
        </p:nvGrpSpPr>
        <p:grpSpPr>
          <a:xfrm>
            <a:off x="5218258" y="1988840"/>
            <a:ext cx="3024336" cy="2272831"/>
            <a:chOff x="5076056" y="2812353"/>
            <a:chExt cx="3510812" cy="2664296"/>
          </a:xfrm>
        </p:grpSpPr>
        <p:pic>
          <p:nvPicPr>
            <p:cNvPr id="16" name="Picture 2" descr="http://genome.bioch.virginia.edu/powerful_molecules_1.jpg">
              <a:hlinkClick r:id="rId5"/>
            </p:cNvPr>
            <p:cNvPicPr>
              <a:picLocks noChangeAspect="1" noChangeArrowheads="1"/>
            </p:cNvPicPr>
            <p:nvPr/>
          </p:nvPicPr>
          <p:blipFill>
            <a:blip r:embed="rId6" cstate="print"/>
            <a:srcRect b="5435"/>
            <a:stretch>
              <a:fillRect/>
            </a:stretch>
          </p:blipFill>
          <p:spPr bwMode="auto">
            <a:xfrm>
              <a:off x="5076056" y="2812353"/>
              <a:ext cx="3510812"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포인트가 4개인 별 16"/>
            <p:cNvSpPr/>
            <p:nvPr/>
          </p:nvSpPr>
          <p:spPr>
            <a:xfrm>
              <a:off x="5623654" y="3962084"/>
              <a:ext cx="216024" cy="288032"/>
            </a:xfrm>
            <a:prstGeom prst="star4">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19" name="포인트가 4개인 별 18"/>
            <p:cNvSpPr/>
            <p:nvPr/>
          </p:nvSpPr>
          <p:spPr>
            <a:xfrm>
              <a:off x="5776054" y="3674052"/>
              <a:ext cx="216024" cy="288032"/>
            </a:xfrm>
            <a:prstGeom prst="star4">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21" name="포인트가 4개인 별 20"/>
            <p:cNvSpPr/>
            <p:nvPr/>
          </p:nvSpPr>
          <p:spPr>
            <a:xfrm>
              <a:off x="6271726" y="3530036"/>
              <a:ext cx="216024" cy="288032"/>
            </a:xfrm>
            <a:prstGeom prst="star4">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25" name="포인트가 4개인 별 24"/>
            <p:cNvSpPr/>
            <p:nvPr/>
          </p:nvSpPr>
          <p:spPr>
            <a:xfrm>
              <a:off x="6559758" y="3890076"/>
              <a:ext cx="216024" cy="288032"/>
            </a:xfrm>
            <a:prstGeom prst="star4">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26" name="포인트가 4개인 별 25"/>
            <p:cNvSpPr/>
            <p:nvPr/>
          </p:nvSpPr>
          <p:spPr>
            <a:xfrm>
              <a:off x="6415742" y="4322124"/>
              <a:ext cx="216024" cy="288032"/>
            </a:xfrm>
            <a:prstGeom prst="star4">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27" name="포인트가 4개인 별 26"/>
            <p:cNvSpPr/>
            <p:nvPr/>
          </p:nvSpPr>
          <p:spPr>
            <a:xfrm>
              <a:off x="5911686" y="4322124"/>
              <a:ext cx="216024" cy="288032"/>
            </a:xfrm>
            <a:prstGeom prst="star4">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grpSp>
      <p:sp>
        <p:nvSpPr>
          <p:cNvPr id="20" name="제목 2"/>
          <p:cNvSpPr txBox="1">
            <a:spLocks/>
          </p:cNvSpPr>
          <p:nvPr/>
        </p:nvSpPr>
        <p:spPr bwMode="auto">
          <a:xfrm>
            <a:off x="179512" y="188640"/>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r>
              <a:rPr lang="en-US" altLang="ko-KR" sz="3000" b="1" spc="150" dirty="0" smtClean="0">
                <a:ln w="11430"/>
                <a:solidFill>
                  <a:srgbClr val="F8F8F8"/>
                </a:solidFill>
                <a:effectLst>
                  <a:outerShdw blurRad="25400" algn="tl" rotWithShape="0">
                    <a:srgbClr val="000000">
                      <a:alpha val="43000"/>
                    </a:srgbClr>
                  </a:outerShdw>
                </a:effectLst>
              </a:rPr>
              <a:t>Effect of MSCs on tissue repair: Help regeneration of damaged tissue</a:t>
            </a:r>
            <a:endParaRPr lang="ko-KR" altLang="en-US" sz="3000" b="1" spc="150" dirty="0">
              <a:ln w="11430"/>
              <a:solidFill>
                <a:srgbClr val="F8F8F8"/>
              </a:solidFill>
              <a:effectLst>
                <a:outerShdw blurRad="25400" algn="tl" rotWithShape="0">
                  <a:srgbClr val="000000">
                    <a:alpha val="43000"/>
                  </a:srgbClr>
                </a:outerShdw>
              </a:effectLst>
            </a:endParaRPr>
          </a:p>
        </p:txBody>
      </p:sp>
      <p:sp>
        <p:nvSpPr>
          <p:cNvPr id="18" name="TextBox 17"/>
          <p:cNvSpPr txBox="1"/>
          <p:nvPr/>
        </p:nvSpPr>
        <p:spPr>
          <a:xfrm>
            <a:off x="467544" y="5642782"/>
            <a:ext cx="8568952" cy="95410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ko-KR" sz="2800" b="1" spc="50" dirty="0" smtClean="0">
                <a:ln w="11430"/>
                <a:solidFill>
                  <a:srgbClr val="0000CC"/>
                </a:solidFill>
                <a:effectLst>
                  <a:outerShdw blurRad="76200" dist="50800" dir="5400000" algn="tl" rotWithShape="0">
                    <a:srgbClr val="000000">
                      <a:alpha val="65000"/>
                    </a:srgbClr>
                  </a:outerShdw>
                </a:effectLst>
                <a:latin typeface="Arial" pitchFamily="34" charset="0"/>
                <a:cs typeface="Arial" pitchFamily="34" charset="0"/>
              </a:rPr>
              <a:t>What kinds of molecules contribute to and how they work on liver regeneration?</a:t>
            </a:r>
            <a:endParaRPr lang="ko-KR" altLang="en-US" sz="2800" b="1" spc="50" dirty="0">
              <a:ln w="11430"/>
              <a:solidFill>
                <a:srgbClr val="0000CC"/>
              </a:soli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28" name="직사각형 27"/>
          <p:cNvSpPr/>
          <p:nvPr/>
        </p:nvSpPr>
        <p:spPr>
          <a:xfrm>
            <a:off x="4727520" y="4348766"/>
            <a:ext cx="3960440" cy="923330"/>
          </a:xfrm>
          <a:prstGeom prst="rect">
            <a:avLst/>
          </a:prstGeom>
        </p:spPr>
        <p:txBody>
          <a:bodyPr wrap="square">
            <a:spAutoFit/>
            <a:scene3d>
              <a:camera prst="orthographicFront"/>
              <a:lightRig rig="threePt" dir="t"/>
            </a:scene3d>
            <a:sp3d extrusionH="57150">
              <a:bevelT w="38100" h="38100"/>
            </a:sp3d>
          </a:bodyPr>
          <a:lstStyle/>
          <a:p>
            <a:pPr algn="ctr"/>
            <a:r>
              <a:rPr lang="en-US" altLang="ko-KR" b="1" dirty="0" smtClean="0">
                <a:effectLst>
                  <a:outerShdw blurRad="38100" dist="38100" dir="2700000" algn="tl">
                    <a:srgbClr val="000000">
                      <a:alpha val="43137"/>
                    </a:srgbClr>
                  </a:outerShdw>
                </a:effectLst>
                <a:latin typeface="Arial" pitchFamily="34" charset="0"/>
                <a:cs typeface="Arial" pitchFamily="34" charset="0"/>
              </a:rPr>
              <a:t>creating a favorable micro-environment for liver regeneration by secreting something good</a:t>
            </a:r>
            <a:endParaRPr lang="ko-KR" altLang="en-US" b="1" dirty="0">
              <a:effectLst>
                <a:outerShdw blurRad="38100" dist="38100" dir="2700000" algn="tl">
                  <a:srgbClr val="000000">
                    <a:alpha val="43137"/>
                  </a:srgbClr>
                </a:outerShdw>
              </a:effectLst>
              <a:latin typeface="Arial" pitchFamily="34" charset="0"/>
              <a:cs typeface="Arial" pitchFamily="34" charset="0"/>
            </a:endParaRPr>
          </a:p>
        </p:txBody>
      </p:sp>
      <p:grpSp>
        <p:nvGrpSpPr>
          <p:cNvPr id="38" name="그룹 37"/>
          <p:cNvGrpSpPr/>
          <p:nvPr/>
        </p:nvGrpSpPr>
        <p:grpSpPr>
          <a:xfrm>
            <a:off x="2771800" y="2497011"/>
            <a:ext cx="576064" cy="216024"/>
            <a:chOff x="4076329" y="2429273"/>
            <a:chExt cx="576064" cy="216024"/>
          </a:xfrm>
        </p:grpSpPr>
        <p:sp>
          <p:nvSpPr>
            <p:cNvPr id="33" name="자유형 32"/>
            <p:cNvSpPr/>
            <p:nvPr/>
          </p:nvSpPr>
          <p:spPr>
            <a:xfrm>
              <a:off x="4076329" y="2429273"/>
              <a:ext cx="576064" cy="216024"/>
            </a:xfrm>
            <a:custGeom>
              <a:avLst/>
              <a:gdLst>
                <a:gd name="connsiteX0" fmla="*/ 19050 w 1365695"/>
                <a:gd name="connsiteY0" fmla="*/ 98979 h 387623"/>
                <a:gd name="connsiteX1" fmla="*/ 190500 w 1365695"/>
                <a:gd name="connsiteY1" fmla="*/ 79929 h 387623"/>
                <a:gd name="connsiteX2" fmla="*/ 352425 w 1365695"/>
                <a:gd name="connsiteY2" fmla="*/ 70404 h 387623"/>
                <a:gd name="connsiteX3" fmla="*/ 381000 w 1365695"/>
                <a:gd name="connsiteY3" fmla="*/ 32304 h 387623"/>
                <a:gd name="connsiteX4" fmla="*/ 400050 w 1365695"/>
                <a:gd name="connsiteY4" fmla="*/ 3729 h 387623"/>
                <a:gd name="connsiteX5" fmla="*/ 428625 w 1365695"/>
                <a:gd name="connsiteY5" fmla="*/ 13254 h 387623"/>
                <a:gd name="connsiteX6" fmla="*/ 495300 w 1365695"/>
                <a:gd name="connsiteY6" fmla="*/ 22779 h 387623"/>
                <a:gd name="connsiteX7" fmla="*/ 676275 w 1365695"/>
                <a:gd name="connsiteY7" fmla="*/ 32304 h 387623"/>
                <a:gd name="connsiteX8" fmla="*/ 771525 w 1365695"/>
                <a:gd name="connsiteY8" fmla="*/ 3729 h 387623"/>
                <a:gd name="connsiteX9" fmla="*/ 809625 w 1365695"/>
                <a:gd name="connsiteY9" fmla="*/ 13254 h 387623"/>
                <a:gd name="connsiteX10" fmla="*/ 828675 w 1365695"/>
                <a:gd name="connsiteY10" fmla="*/ 41829 h 387623"/>
                <a:gd name="connsiteX11" fmla="*/ 885825 w 1365695"/>
                <a:gd name="connsiteY11" fmla="*/ 70404 h 387623"/>
                <a:gd name="connsiteX12" fmla="*/ 1181100 w 1365695"/>
                <a:gd name="connsiteY12" fmla="*/ 51354 h 387623"/>
                <a:gd name="connsiteX13" fmla="*/ 1295400 w 1365695"/>
                <a:gd name="connsiteY13" fmla="*/ 32304 h 387623"/>
                <a:gd name="connsiteX14" fmla="*/ 1362075 w 1365695"/>
                <a:gd name="connsiteY14" fmla="*/ 22779 h 387623"/>
                <a:gd name="connsiteX15" fmla="*/ 1304925 w 1365695"/>
                <a:gd name="connsiteY15" fmla="*/ 41829 h 387623"/>
                <a:gd name="connsiteX16" fmla="*/ 1276350 w 1365695"/>
                <a:gd name="connsiteY16" fmla="*/ 51354 h 387623"/>
                <a:gd name="connsiteX17" fmla="*/ 1209675 w 1365695"/>
                <a:gd name="connsiteY17" fmla="*/ 70404 h 387623"/>
                <a:gd name="connsiteX18" fmla="*/ 1152525 w 1365695"/>
                <a:gd name="connsiteY18" fmla="*/ 98979 h 387623"/>
                <a:gd name="connsiteX19" fmla="*/ 1066800 w 1365695"/>
                <a:gd name="connsiteY19" fmla="*/ 137079 h 387623"/>
                <a:gd name="connsiteX20" fmla="*/ 990600 w 1365695"/>
                <a:gd name="connsiteY20" fmla="*/ 146604 h 387623"/>
                <a:gd name="connsiteX21" fmla="*/ 923925 w 1365695"/>
                <a:gd name="connsiteY21" fmla="*/ 165654 h 387623"/>
                <a:gd name="connsiteX22" fmla="*/ 1009650 w 1365695"/>
                <a:gd name="connsiteY22" fmla="*/ 213279 h 387623"/>
                <a:gd name="connsiteX23" fmla="*/ 1095375 w 1365695"/>
                <a:gd name="connsiteY23" fmla="*/ 270429 h 387623"/>
                <a:gd name="connsiteX24" fmla="*/ 1133475 w 1365695"/>
                <a:gd name="connsiteY24" fmla="*/ 289479 h 387623"/>
                <a:gd name="connsiteX25" fmla="*/ 1266825 w 1365695"/>
                <a:gd name="connsiteY25" fmla="*/ 337104 h 387623"/>
                <a:gd name="connsiteX26" fmla="*/ 1304925 w 1365695"/>
                <a:gd name="connsiteY26" fmla="*/ 346629 h 387623"/>
                <a:gd name="connsiteX27" fmla="*/ 1333500 w 1365695"/>
                <a:gd name="connsiteY27" fmla="*/ 356154 h 387623"/>
                <a:gd name="connsiteX28" fmla="*/ 1362075 w 1365695"/>
                <a:gd name="connsiteY28" fmla="*/ 375204 h 387623"/>
                <a:gd name="connsiteX29" fmla="*/ 1323975 w 1365695"/>
                <a:gd name="connsiteY29" fmla="*/ 384729 h 387623"/>
                <a:gd name="connsiteX30" fmla="*/ 1162050 w 1365695"/>
                <a:gd name="connsiteY30" fmla="*/ 365679 h 387623"/>
                <a:gd name="connsiteX31" fmla="*/ 1123950 w 1365695"/>
                <a:gd name="connsiteY31" fmla="*/ 356154 h 387623"/>
                <a:gd name="connsiteX32" fmla="*/ 1019175 w 1365695"/>
                <a:gd name="connsiteY32" fmla="*/ 346629 h 387623"/>
                <a:gd name="connsiteX33" fmla="*/ 990600 w 1365695"/>
                <a:gd name="connsiteY33" fmla="*/ 337104 h 387623"/>
                <a:gd name="connsiteX34" fmla="*/ 885825 w 1365695"/>
                <a:gd name="connsiteY34" fmla="*/ 318054 h 387623"/>
                <a:gd name="connsiteX35" fmla="*/ 828675 w 1365695"/>
                <a:gd name="connsiteY35" fmla="*/ 299004 h 387623"/>
                <a:gd name="connsiteX36" fmla="*/ 723900 w 1365695"/>
                <a:gd name="connsiteY36" fmla="*/ 260904 h 387623"/>
                <a:gd name="connsiteX37" fmla="*/ 666750 w 1365695"/>
                <a:gd name="connsiteY37" fmla="*/ 241854 h 387623"/>
                <a:gd name="connsiteX38" fmla="*/ 571500 w 1365695"/>
                <a:gd name="connsiteY38" fmla="*/ 251379 h 387623"/>
                <a:gd name="connsiteX39" fmla="*/ 514350 w 1365695"/>
                <a:gd name="connsiteY39" fmla="*/ 279954 h 387623"/>
                <a:gd name="connsiteX40" fmla="*/ 485775 w 1365695"/>
                <a:gd name="connsiteY40" fmla="*/ 289479 h 387623"/>
                <a:gd name="connsiteX41" fmla="*/ 400050 w 1365695"/>
                <a:gd name="connsiteY41" fmla="*/ 337104 h 387623"/>
                <a:gd name="connsiteX42" fmla="*/ 371475 w 1365695"/>
                <a:gd name="connsiteY42" fmla="*/ 356154 h 387623"/>
                <a:gd name="connsiteX43" fmla="*/ 342900 w 1365695"/>
                <a:gd name="connsiteY43" fmla="*/ 365679 h 387623"/>
                <a:gd name="connsiteX44" fmla="*/ 371475 w 1365695"/>
                <a:gd name="connsiteY44" fmla="*/ 346629 h 387623"/>
                <a:gd name="connsiteX45" fmla="*/ 400050 w 1365695"/>
                <a:gd name="connsiteY45" fmla="*/ 318054 h 387623"/>
                <a:gd name="connsiteX46" fmla="*/ 428625 w 1365695"/>
                <a:gd name="connsiteY46" fmla="*/ 260904 h 387623"/>
                <a:gd name="connsiteX47" fmla="*/ 447675 w 1365695"/>
                <a:gd name="connsiteY47" fmla="*/ 232329 h 387623"/>
                <a:gd name="connsiteX48" fmla="*/ 314325 w 1365695"/>
                <a:gd name="connsiteY48" fmla="*/ 222804 h 387623"/>
                <a:gd name="connsiteX49" fmla="*/ 238125 w 1365695"/>
                <a:gd name="connsiteY49" fmla="*/ 213279 h 387623"/>
                <a:gd name="connsiteX50" fmla="*/ 266700 w 1365695"/>
                <a:gd name="connsiteY50" fmla="*/ 194229 h 387623"/>
                <a:gd name="connsiteX51" fmla="*/ 238125 w 1365695"/>
                <a:gd name="connsiteY51" fmla="*/ 184704 h 387623"/>
                <a:gd name="connsiteX52" fmla="*/ 142875 w 1365695"/>
                <a:gd name="connsiteY52" fmla="*/ 165654 h 387623"/>
                <a:gd name="connsiteX53" fmla="*/ 85725 w 1365695"/>
                <a:gd name="connsiteY53" fmla="*/ 146604 h 387623"/>
                <a:gd name="connsiteX54" fmla="*/ 57150 w 1365695"/>
                <a:gd name="connsiteY54" fmla="*/ 137079 h 387623"/>
                <a:gd name="connsiteX55" fmla="*/ 28575 w 1365695"/>
                <a:gd name="connsiteY55" fmla="*/ 118029 h 387623"/>
                <a:gd name="connsiteX56" fmla="*/ 19050 w 1365695"/>
                <a:gd name="connsiteY56" fmla="*/ 98979 h 38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365695" h="387623">
                  <a:moveTo>
                    <a:pt x="19050" y="98979"/>
                  </a:moveTo>
                  <a:cubicBezTo>
                    <a:pt x="92412" y="74525"/>
                    <a:pt x="39959" y="89338"/>
                    <a:pt x="190500" y="79929"/>
                  </a:cubicBezTo>
                  <a:lnTo>
                    <a:pt x="352425" y="70404"/>
                  </a:lnTo>
                  <a:cubicBezTo>
                    <a:pt x="361950" y="57704"/>
                    <a:pt x="371773" y="45222"/>
                    <a:pt x="381000" y="32304"/>
                  </a:cubicBezTo>
                  <a:cubicBezTo>
                    <a:pt x="387654" y="22989"/>
                    <a:pt x="389421" y="7981"/>
                    <a:pt x="400050" y="3729"/>
                  </a:cubicBezTo>
                  <a:cubicBezTo>
                    <a:pt x="409372" y="0"/>
                    <a:pt x="418780" y="11285"/>
                    <a:pt x="428625" y="13254"/>
                  </a:cubicBezTo>
                  <a:cubicBezTo>
                    <a:pt x="450640" y="17657"/>
                    <a:pt x="473075" y="19604"/>
                    <a:pt x="495300" y="22779"/>
                  </a:cubicBezTo>
                  <a:cubicBezTo>
                    <a:pt x="591723" y="54920"/>
                    <a:pt x="532429" y="43369"/>
                    <a:pt x="676275" y="32304"/>
                  </a:cubicBezTo>
                  <a:cubicBezTo>
                    <a:pt x="745844" y="9114"/>
                    <a:pt x="713944" y="18124"/>
                    <a:pt x="771525" y="3729"/>
                  </a:cubicBezTo>
                  <a:cubicBezTo>
                    <a:pt x="784225" y="6904"/>
                    <a:pt x="798733" y="5992"/>
                    <a:pt x="809625" y="13254"/>
                  </a:cubicBezTo>
                  <a:cubicBezTo>
                    <a:pt x="819150" y="19604"/>
                    <a:pt x="820580" y="33734"/>
                    <a:pt x="828675" y="41829"/>
                  </a:cubicBezTo>
                  <a:cubicBezTo>
                    <a:pt x="847139" y="60293"/>
                    <a:pt x="862584" y="62657"/>
                    <a:pt x="885825" y="70404"/>
                  </a:cubicBezTo>
                  <a:lnTo>
                    <a:pt x="1181100" y="51354"/>
                  </a:lnTo>
                  <a:cubicBezTo>
                    <a:pt x="1219645" y="48867"/>
                    <a:pt x="1257300" y="38654"/>
                    <a:pt x="1295400" y="32304"/>
                  </a:cubicBezTo>
                  <a:cubicBezTo>
                    <a:pt x="1317545" y="28613"/>
                    <a:pt x="1339850" y="25954"/>
                    <a:pt x="1362075" y="22779"/>
                  </a:cubicBezTo>
                  <a:lnTo>
                    <a:pt x="1304925" y="41829"/>
                  </a:lnTo>
                  <a:cubicBezTo>
                    <a:pt x="1295400" y="45004"/>
                    <a:pt x="1286090" y="48919"/>
                    <a:pt x="1276350" y="51354"/>
                  </a:cubicBezTo>
                  <a:cubicBezTo>
                    <a:pt x="1228510" y="63314"/>
                    <a:pt x="1250669" y="56739"/>
                    <a:pt x="1209675" y="70404"/>
                  </a:cubicBezTo>
                  <a:cubicBezTo>
                    <a:pt x="1127783" y="124999"/>
                    <a:pt x="1231395" y="59544"/>
                    <a:pt x="1152525" y="98979"/>
                  </a:cubicBezTo>
                  <a:cubicBezTo>
                    <a:pt x="1108656" y="120913"/>
                    <a:pt x="1132330" y="128888"/>
                    <a:pt x="1066800" y="137079"/>
                  </a:cubicBezTo>
                  <a:cubicBezTo>
                    <a:pt x="1041400" y="140254"/>
                    <a:pt x="1015849" y="142396"/>
                    <a:pt x="990600" y="146604"/>
                  </a:cubicBezTo>
                  <a:cubicBezTo>
                    <a:pt x="966680" y="150591"/>
                    <a:pt x="946573" y="158105"/>
                    <a:pt x="923925" y="165654"/>
                  </a:cubicBezTo>
                  <a:cubicBezTo>
                    <a:pt x="989429" y="209323"/>
                    <a:pt x="959355" y="196514"/>
                    <a:pt x="1009650" y="213279"/>
                  </a:cubicBezTo>
                  <a:lnTo>
                    <a:pt x="1095375" y="270429"/>
                  </a:lnTo>
                  <a:cubicBezTo>
                    <a:pt x="1107189" y="278305"/>
                    <a:pt x="1120500" y="283712"/>
                    <a:pt x="1133475" y="289479"/>
                  </a:cubicBezTo>
                  <a:cubicBezTo>
                    <a:pt x="1176715" y="308697"/>
                    <a:pt x="1222024" y="322170"/>
                    <a:pt x="1266825" y="337104"/>
                  </a:cubicBezTo>
                  <a:cubicBezTo>
                    <a:pt x="1279244" y="341244"/>
                    <a:pt x="1292338" y="343033"/>
                    <a:pt x="1304925" y="346629"/>
                  </a:cubicBezTo>
                  <a:cubicBezTo>
                    <a:pt x="1314579" y="349387"/>
                    <a:pt x="1323975" y="352979"/>
                    <a:pt x="1333500" y="356154"/>
                  </a:cubicBezTo>
                  <a:cubicBezTo>
                    <a:pt x="1343025" y="362504"/>
                    <a:pt x="1365695" y="364344"/>
                    <a:pt x="1362075" y="375204"/>
                  </a:cubicBezTo>
                  <a:cubicBezTo>
                    <a:pt x="1357935" y="387623"/>
                    <a:pt x="1337066" y="384729"/>
                    <a:pt x="1323975" y="384729"/>
                  </a:cubicBezTo>
                  <a:cubicBezTo>
                    <a:pt x="1300986" y="384729"/>
                    <a:pt x="1193752" y="371443"/>
                    <a:pt x="1162050" y="365679"/>
                  </a:cubicBezTo>
                  <a:cubicBezTo>
                    <a:pt x="1149170" y="363337"/>
                    <a:pt x="1136926" y="357884"/>
                    <a:pt x="1123950" y="356154"/>
                  </a:cubicBezTo>
                  <a:cubicBezTo>
                    <a:pt x="1089189" y="351519"/>
                    <a:pt x="1054100" y="349804"/>
                    <a:pt x="1019175" y="346629"/>
                  </a:cubicBezTo>
                  <a:cubicBezTo>
                    <a:pt x="1009650" y="343454"/>
                    <a:pt x="1000401" y="339282"/>
                    <a:pt x="990600" y="337104"/>
                  </a:cubicBezTo>
                  <a:cubicBezTo>
                    <a:pt x="951392" y="328391"/>
                    <a:pt x="923961" y="328455"/>
                    <a:pt x="885825" y="318054"/>
                  </a:cubicBezTo>
                  <a:cubicBezTo>
                    <a:pt x="866452" y="312770"/>
                    <a:pt x="828675" y="299004"/>
                    <a:pt x="828675" y="299004"/>
                  </a:cubicBezTo>
                  <a:cubicBezTo>
                    <a:pt x="768772" y="259069"/>
                    <a:pt x="833032" y="297281"/>
                    <a:pt x="723900" y="260904"/>
                  </a:cubicBezTo>
                  <a:lnTo>
                    <a:pt x="666750" y="241854"/>
                  </a:lnTo>
                  <a:cubicBezTo>
                    <a:pt x="635000" y="245029"/>
                    <a:pt x="603037" y="246527"/>
                    <a:pt x="571500" y="251379"/>
                  </a:cubicBezTo>
                  <a:cubicBezTo>
                    <a:pt x="536918" y="256699"/>
                    <a:pt x="545745" y="264256"/>
                    <a:pt x="514350" y="279954"/>
                  </a:cubicBezTo>
                  <a:cubicBezTo>
                    <a:pt x="505370" y="284444"/>
                    <a:pt x="495300" y="286304"/>
                    <a:pt x="485775" y="289479"/>
                  </a:cubicBezTo>
                  <a:cubicBezTo>
                    <a:pt x="420271" y="333148"/>
                    <a:pt x="450345" y="320339"/>
                    <a:pt x="400050" y="337104"/>
                  </a:cubicBezTo>
                  <a:cubicBezTo>
                    <a:pt x="390525" y="343454"/>
                    <a:pt x="381714" y="351034"/>
                    <a:pt x="371475" y="356154"/>
                  </a:cubicBezTo>
                  <a:cubicBezTo>
                    <a:pt x="362495" y="360644"/>
                    <a:pt x="342900" y="375719"/>
                    <a:pt x="342900" y="365679"/>
                  </a:cubicBezTo>
                  <a:cubicBezTo>
                    <a:pt x="342900" y="354231"/>
                    <a:pt x="362681" y="353958"/>
                    <a:pt x="371475" y="346629"/>
                  </a:cubicBezTo>
                  <a:cubicBezTo>
                    <a:pt x="381823" y="338005"/>
                    <a:pt x="391426" y="328402"/>
                    <a:pt x="400050" y="318054"/>
                  </a:cubicBezTo>
                  <a:cubicBezTo>
                    <a:pt x="434172" y="277108"/>
                    <a:pt x="407146" y="303862"/>
                    <a:pt x="428625" y="260904"/>
                  </a:cubicBezTo>
                  <a:cubicBezTo>
                    <a:pt x="433745" y="250665"/>
                    <a:pt x="441325" y="241854"/>
                    <a:pt x="447675" y="232329"/>
                  </a:cubicBezTo>
                  <a:cubicBezTo>
                    <a:pt x="384749" y="190379"/>
                    <a:pt x="446343" y="222804"/>
                    <a:pt x="314325" y="222804"/>
                  </a:cubicBezTo>
                  <a:cubicBezTo>
                    <a:pt x="288727" y="222804"/>
                    <a:pt x="263525" y="216454"/>
                    <a:pt x="238125" y="213279"/>
                  </a:cubicBezTo>
                  <a:cubicBezTo>
                    <a:pt x="247650" y="206929"/>
                    <a:pt x="266700" y="205677"/>
                    <a:pt x="266700" y="194229"/>
                  </a:cubicBezTo>
                  <a:cubicBezTo>
                    <a:pt x="266700" y="184189"/>
                    <a:pt x="247779" y="187462"/>
                    <a:pt x="238125" y="184704"/>
                  </a:cubicBezTo>
                  <a:cubicBezTo>
                    <a:pt x="198340" y="173337"/>
                    <a:pt x="187783" y="173139"/>
                    <a:pt x="142875" y="165654"/>
                  </a:cubicBezTo>
                  <a:lnTo>
                    <a:pt x="85725" y="146604"/>
                  </a:lnTo>
                  <a:lnTo>
                    <a:pt x="57150" y="137079"/>
                  </a:lnTo>
                  <a:cubicBezTo>
                    <a:pt x="47625" y="130729"/>
                    <a:pt x="38814" y="123149"/>
                    <a:pt x="28575" y="118029"/>
                  </a:cubicBezTo>
                  <a:cubicBezTo>
                    <a:pt x="19595" y="113539"/>
                    <a:pt x="0" y="108504"/>
                    <a:pt x="19050" y="98979"/>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a:p>
          </p:txBody>
        </p:sp>
        <p:sp>
          <p:nvSpPr>
            <p:cNvPr id="34" name="타원 33"/>
            <p:cNvSpPr/>
            <p:nvPr/>
          </p:nvSpPr>
          <p:spPr>
            <a:xfrm>
              <a:off x="4277687" y="2469795"/>
              <a:ext cx="91121" cy="8026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a:p>
          </p:txBody>
        </p:sp>
      </p:grpSp>
      <p:grpSp>
        <p:nvGrpSpPr>
          <p:cNvPr id="39" name="그룹 38"/>
          <p:cNvGrpSpPr/>
          <p:nvPr/>
        </p:nvGrpSpPr>
        <p:grpSpPr>
          <a:xfrm>
            <a:off x="3168178" y="2713035"/>
            <a:ext cx="576064" cy="216024"/>
            <a:chOff x="4076329" y="2429273"/>
            <a:chExt cx="576064" cy="216024"/>
          </a:xfrm>
        </p:grpSpPr>
        <p:sp>
          <p:nvSpPr>
            <p:cNvPr id="40" name="자유형 39"/>
            <p:cNvSpPr/>
            <p:nvPr/>
          </p:nvSpPr>
          <p:spPr>
            <a:xfrm>
              <a:off x="4076329" y="2429273"/>
              <a:ext cx="576064" cy="216024"/>
            </a:xfrm>
            <a:custGeom>
              <a:avLst/>
              <a:gdLst>
                <a:gd name="connsiteX0" fmla="*/ 19050 w 1365695"/>
                <a:gd name="connsiteY0" fmla="*/ 98979 h 387623"/>
                <a:gd name="connsiteX1" fmla="*/ 190500 w 1365695"/>
                <a:gd name="connsiteY1" fmla="*/ 79929 h 387623"/>
                <a:gd name="connsiteX2" fmla="*/ 352425 w 1365695"/>
                <a:gd name="connsiteY2" fmla="*/ 70404 h 387623"/>
                <a:gd name="connsiteX3" fmla="*/ 381000 w 1365695"/>
                <a:gd name="connsiteY3" fmla="*/ 32304 h 387623"/>
                <a:gd name="connsiteX4" fmla="*/ 400050 w 1365695"/>
                <a:gd name="connsiteY4" fmla="*/ 3729 h 387623"/>
                <a:gd name="connsiteX5" fmla="*/ 428625 w 1365695"/>
                <a:gd name="connsiteY5" fmla="*/ 13254 h 387623"/>
                <a:gd name="connsiteX6" fmla="*/ 495300 w 1365695"/>
                <a:gd name="connsiteY6" fmla="*/ 22779 h 387623"/>
                <a:gd name="connsiteX7" fmla="*/ 676275 w 1365695"/>
                <a:gd name="connsiteY7" fmla="*/ 32304 h 387623"/>
                <a:gd name="connsiteX8" fmla="*/ 771525 w 1365695"/>
                <a:gd name="connsiteY8" fmla="*/ 3729 h 387623"/>
                <a:gd name="connsiteX9" fmla="*/ 809625 w 1365695"/>
                <a:gd name="connsiteY9" fmla="*/ 13254 h 387623"/>
                <a:gd name="connsiteX10" fmla="*/ 828675 w 1365695"/>
                <a:gd name="connsiteY10" fmla="*/ 41829 h 387623"/>
                <a:gd name="connsiteX11" fmla="*/ 885825 w 1365695"/>
                <a:gd name="connsiteY11" fmla="*/ 70404 h 387623"/>
                <a:gd name="connsiteX12" fmla="*/ 1181100 w 1365695"/>
                <a:gd name="connsiteY12" fmla="*/ 51354 h 387623"/>
                <a:gd name="connsiteX13" fmla="*/ 1295400 w 1365695"/>
                <a:gd name="connsiteY13" fmla="*/ 32304 h 387623"/>
                <a:gd name="connsiteX14" fmla="*/ 1362075 w 1365695"/>
                <a:gd name="connsiteY14" fmla="*/ 22779 h 387623"/>
                <a:gd name="connsiteX15" fmla="*/ 1304925 w 1365695"/>
                <a:gd name="connsiteY15" fmla="*/ 41829 h 387623"/>
                <a:gd name="connsiteX16" fmla="*/ 1276350 w 1365695"/>
                <a:gd name="connsiteY16" fmla="*/ 51354 h 387623"/>
                <a:gd name="connsiteX17" fmla="*/ 1209675 w 1365695"/>
                <a:gd name="connsiteY17" fmla="*/ 70404 h 387623"/>
                <a:gd name="connsiteX18" fmla="*/ 1152525 w 1365695"/>
                <a:gd name="connsiteY18" fmla="*/ 98979 h 387623"/>
                <a:gd name="connsiteX19" fmla="*/ 1066800 w 1365695"/>
                <a:gd name="connsiteY19" fmla="*/ 137079 h 387623"/>
                <a:gd name="connsiteX20" fmla="*/ 990600 w 1365695"/>
                <a:gd name="connsiteY20" fmla="*/ 146604 h 387623"/>
                <a:gd name="connsiteX21" fmla="*/ 923925 w 1365695"/>
                <a:gd name="connsiteY21" fmla="*/ 165654 h 387623"/>
                <a:gd name="connsiteX22" fmla="*/ 1009650 w 1365695"/>
                <a:gd name="connsiteY22" fmla="*/ 213279 h 387623"/>
                <a:gd name="connsiteX23" fmla="*/ 1095375 w 1365695"/>
                <a:gd name="connsiteY23" fmla="*/ 270429 h 387623"/>
                <a:gd name="connsiteX24" fmla="*/ 1133475 w 1365695"/>
                <a:gd name="connsiteY24" fmla="*/ 289479 h 387623"/>
                <a:gd name="connsiteX25" fmla="*/ 1266825 w 1365695"/>
                <a:gd name="connsiteY25" fmla="*/ 337104 h 387623"/>
                <a:gd name="connsiteX26" fmla="*/ 1304925 w 1365695"/>
                <a:gd name="connsiteY26" fmla="*/ 346629 h 387623"/>
                <a:gd name="connsiteX27" fmla="*/ 1333500 w 1365695"/>
                <a:gd name="connsiteY27" fmla="*/ 356154 h 387623"/>
                <a:gd name="connsiteX28" fmla="*/ 1362075 w 1365695"/>
                <a:gd name="connsiteY28" fmla="*/ 375204 h 387623"/>
                <a:gd name="connsiteX29" fmla="*/ 1323975 w 1365695"/>
                <a:gd name="connsiteY29" fmla="*/ 384729 h 387623"/>
                <a:gd name="connsiteX30" fmla="*/ 1162050 w 1365695"/>
                <a:gd name="connsiteY30" fmla="*/ 365679 h 387623"/>
                <a:gd name="connsiteX31" fmla="*/ 1123950 w 1365695"/>
                <a:gd name="connsiteY31" fmla="*/ 356154 h 387623"/>
                <a:gd name="connsiteX32" fmla="*/ 1019175 w 1365695"/>
                <a:gd name="connsiteY32" fmla="*/ 346629 h 387623"/>
                <a:gd name="connsiteX33" fmla="*/ 990600 w 1365695"/>
                <a:gd name="connsiteY33" fmla="*/ 337104 h 387623"/>
                <a:gd name="connsiteX34" fmla="*/ 885825 w 1365695"/>
                <a:gd name="connsiteY34" fmla="*/ 318054 h 387623"/>
                <a:gd name="connsiteX35" fmla="*/ 828675 w 1365695"/>
                <a:gd name="connsiteY35" fmla="*/ 299004 h 387623"/>
                <a:gd name="connsiteX36" fmla="*/ 723900 w 1365695"/>
                <a:gd name="connsiteY36" fmla="*/ 260904 h 387623"/>
                <a:gd name="connsiteX37" fmla="*/ 666750 w 1365695"/>
                <a:gd name="connsiteY37" fmla="*/ 241854 h 387623"/>
                <a:gd name="connsiteX38" fmla="*/ 571500 w 1365695"/>
                <a:gd name="connsiteY38" fmla="*/ 251379 h 387623"/>
                <a:gd name="connsiteX39" fmla="*/ 514350 w 1365695"/>
                <a:gd name="connsiteY39" fmla="*/ 279954 h 387623"/>
                <a:gd name="connsiteX40" fmla="*/ 485775 w 1365695"/>
                <a:gd name="connsiteY40" fmla="*/ 289479 h 387623"/>
                <a:gd name="connsiteX41" fmla="*/ 400050 w 1365695"/>
                <a:gd name="connsiteY41" fmla="*/ 337104 h 387623"/>
                <a:gd name="connsiteX42" fmla="*/ 371475 w 1365695"/>
                <a:gd name="connsiteY42" fmla="*/ 356154 h 387623"/>
                <a:gd name="connsiteX43" fmla="*/ 342900 w 1365695"/>
                <a:gd name="connsiteY43" fmla="*/ 365679 h 387623"/>
                <a:gd name="connsiteX44" fmla="*/ 371475 w 1365695"/>
                <a:gd name="connsiteY44" fmla="*/ 346629 h 387623"/>
                <a:gd name="connsiteX45" fmla="*/ 400050 w 1365695"/>
                <a:gd name="connsiteY45" fmla="*/ 318054 h 387623"/>
                <a:gd name="connsiteX46" fmla="*/ 428625 w 1365695"/>
                <a:gd name="connsiteY46" fmla="*/ 260904 h 387623"/>
                <a:gd name="connsiteX47" fmla="*/ 447675 w 1365695"/>
                <a:gd name="connsiteY47" fmla="*/ 232329 h 387623"/>
                <a:gd name="connsiteX48" fmla="*/ 314325 w 1365695"/>
                <a:gd name="connsiteY48" fmla="*/ 222804 h 387623"/>
                <a:gd name="connsiteX49" fmla="*/ 238125 w 1365695"/>
                <a:gd name="connsiteY49" fmla="*/ 213279 h 387623"/>
                <a:gd name="connsiteX50" fmla="*/ 266700 w 1365695"/>
                <a:gd name="connsiteY50" fmla="*/ 194229 h 387623"/>
                <a:gd name="connsiteX51" fmla="*/ 238125 w 1365695"/>
                <a:gd name="connsiteY51" fmla="*/ 184704 h 387623"/>
                <a:gd name="connsiteX52" fmla="*/ 142875 w 1365695"/>
                <a:gd name="connsiteY52" fmla="*/ 165654 h 387623"/>
                <a:gd name="connsiteX53" fmla="*/ 85725 w 1365695"/>
                <a:gd name="connsiteY53" fmla="*/ 146604 h 387623"/>
                <a:gd name="connsiteX54" fmla="*/ 57150 w 1365695"/>
                <a:gd name="connsiteY54" fmla="*/ 137079 h 387623"/>
                <a:gd name="connsiteX55" fmla="*/ 28575 w 1365695"/>
                <a:gd name="connsiteY55" fmla="*/ 118029 h 387623"/>
                <a:gd name="connsiteX56" fmla="*/ 19050 w 1365695"/>
                <a:gd name="connsiteY56" fmla="*/ 98979 h 38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365695" h="387623">
                  <a:moveTo>
                    <a:pt x="19050" y="98979"/>
                  </a:moveTo>
                  <a:cubicBezTo>
                    <a:pt x="92412" y="74525"/>
                    <a:pt x="39959" y="89338"/>
                    <a:pt x="190500" y="79929"/>
                  </a:cubicBezTo>
                  <a:lnTo>
                    <a:pt x="352425" y="70404"/>
                  </a:lnTo>
                  <a:cubicBezTo>
                    <a:pt x="361950" y="57704"/>
                    <a:pt x="371773" y="45222"/>
                    <a:pt x="381000" y="32304"/>
                  </a:cubicBezTo>
                  <a:cubicBezTo>
                    <a:pt x="387654" y="22989"/>
                    <a:pt x="389421" y="7981"/>
                    <a:pt x="400050" y="3729"/>
                  </a:cubicBezTo>
                  <a:cubicBezTo>
                    <a:pt x="409372" y="0"/>
                    <a:pt x="418780" y="11285"/>
                    <a:pt x="428625" y="13254"/>
                  </a:cubicBezTo>
                  <a:cubicBezTo>
                    <a:pt x="450640" y="17657"/>
                    <a:pt x="473075" y="19604"/>
                    <a:pt x="495300" y="22779"/>
                  </a:cubicBezTo>
                  <a:cubicBezTo>
                    <a:pt x="591723" y="54920"/>
                    <a:pt x="532429" y="43369"/>
                    <a:pt x="676275" y="32304"/>
                  </a:cubicBezTo>
                  <a:cubicBezTo>
                    <a:pt x="745844" y="9114"/>
                    <a:pt x="713944" y="18124"/>
                    <a:pt x="771525" y="3729"/>
                  </a:cubicBezTo>
                  <a:cubicBezTo>
                    <a:pt x="784225" y="6904"/>
                    <a:pt x="798733" y="5992"/>
                    <a:pt x="809625" y="13254"/>
                  </a:cubicBezTo>
                  <a:cubicBezTo>
                    <a:pt x="819150" y="19604"/>
                    <a:pt x="820580" y="33734"/>
                    <a:pt x="828675" y="41829"/>
                  </a:cubicBezTo>
                  <a:cubicBezTo>
                    <a:pt x="847139" y="60293"/>
                    <a:pt x="862584" y="62657"/>
                    <a:pt x="885825" y="70404"/>
                  </a:cubicBezTo>
                  <a:lnTo>
                    <a:pt x="1181100" y="51354"/>
                  </a:lnTo>
                  <a:cubicBezTo>
                    <a:pt x="1219645" y="48867"/>
                    <a:pt x="1257300" y="38654"/>
                    <a:pt x="1295400" y="32304"/>
                  </a:cubicBezTo>
                  <a:cubicBezTo>
                    <a:pt x="1317545" y="28613"/>
                    <a:pt x="1339850" y="25954"/>
                    <a:pt x="1362075" y="22779"/>
                  </a:cubicBezTo>
                  <a:lnTo>
                    <a:pt x="1304925" y="41829"/>
                  </a:lnTo>
                  <a:cubicBezTo>
                    <a:pt x="1295400" y="45004"/>
                    <a:pt x="1286090" y="48919"/>
                    <a:pt x="1276350" y="51354"/>
                  </a:cubicBezTo>
                  <a:cubicBezTo>
                    <a:pt x="1228510" y="63314"/>
                    <a:pt x="1250669" y="56739"/>
                    <a:pt x="1209675" y="70404"/>
                  </a:cubicBezTo>
                  <a:cubicBezTo>
                    <a:pt x="1127783" y="124999"/>
                    <a:pt x="1231395" y="59544"/>
                    <a:pt x="1152525" y="98979"/>
                  </a:cubicBezTo>
                  <a:cubicBezTo>
                    <a:pt x="1108656" y="120913"/>
                    <a:pt x="1132330" y="128888"/>
                    <a:pt x="1066800" y="137079"/>
                  </a:cubicBezTo>
                  <a:cubicBezTo>
                    <a:pt x="1041400" y="140254"/>
                    <a:pt x="1015849" y="142396"/>
                    <a:pt x="990600" y="146604"/>
                  </a:cubicBezTo>
                  <a:cubicBezTo>
                    <a:pt x="966680" y="150591"/>
                    <a:pt x="946573" y="158105"/>
                    <a:pt x="923925" y="165654"/>
                  </a:cubicBezTo>
                  <a:cubicBezTo>
                    <a:pt x="989429" y="209323"/>
                    <a:pt x="959355" y="196514"/>
                    <a:pt x="1009650" y="213279"/>
                  </a:cubicBezTo>
                  <a:lnTo>
                    <a:pt x="1095375" y="270429"/>
                  </a:lnTo>
                  <a:cubicBezTo>
                    <a:pt x="1107189" y="278305"/>
                    <a:pt x="1120500" y="283712"/>
                    <a:pt x="1133475" y="289479"/>
                  </a:cubicBezTo>
                  <a:cubicBezTo>
                    <a:pt x="1176715" y="308697"/>
                    <a:pt x="1222024" y="322170"/>
                    <a:pt x="1266825" y="337104"/>
                  </a:cubicBezTo>
                  <a:cubicBezTo>
                    <a:pt x="1279244" y="341244"/>
                    <a:pt x="1292338" y="343033"/>
                    <a:pt x="1304925" y="346629"/>
                  </a:cubicBezTo>
                  <a:cubicBezTo>
                    <a:pt x="1314579" y="349387"/>
                    <a:pt x="1323975" y="352979"/>
                    <a:pt x="1333500" y="356154"/>
                  </a:cubicBezTo>
                  <a:cubicBezTo>
                    <a:pt x="1343025" y="362504"/>
                    <a:pt x="1365695" y="364344"/>
                    <a:pt x="1362075" y="375204"/>
                  </a:cubicBezTo>
                  <a:cubicBezTo>
                    <a:pt x="1357935" y="387623"/>
                    <a:pt x="1337066" y="384729"/>
                    <a:pt x="1323975" y="384729"/>
                  </a:cubicBezTo>
                  <a:cubicBezTo>
                    <a:pt x="1300986" y="384729"/>
                    <a:pt x="1193752" y="371443"/>
                    <a:pt x="1162050" y="365679"/>
                  </a:cubicBezTo>
                  <a:cubicBezTo>
                    <a:pt x="1149170" y="363337"/>
                    <a:pt x="1136926" y="357884"/>
                    <a:pt x="1123950" y="356154"/>
                  </a:cubicBezTo>
                  <a:cubicBezTo>
                    <a:pt x="1089189" y="351519"/>
                    <a:pt x="1054100" y="349804"/>
                    <a:pt x="1019175" y="346629"/>
                  </a:cubicBezTo>
                  <a:cubicBezTo>
                    <a:pt x="1009650" y="343454"/>
                    <a:pt x="1000401" y="339282"/>
                    <a:pt x="990600" y="337104"/>
                  </a:cubicBezTo>
                  <a:cubicBezTo>
                    <a:pt x="951392" y="328391"/>
                    <a:pt x="923961" y="328455"/>
                    <a:pt x="885825" y="318054"/>
                  </a:cubicBezTo>
                  <a:cubicBezTo>
                    <a:pt x="866452" y="312770"/>
                    <a:pt x="828675" y="299004"/>
                    <a:pt x="828675" y="299004"/>
                  </a:cubicBezTo>
                  <a:cubicBezTo>
                    <a:pt x="768772" y="259069"/>
                    <a:pt x="833032" y="297281"/>
                    <a:pt x="723900" y="260904"/>
                  </a:cubicBezTo>
                  <a:lnTo>
                    <a:pt x="666750" y="241854"/>
                  </a:lnTo>
                  <a:cubicBezTo>
                    <a:pt x="635000" y="245029"/>
                    <a:pt x="603037" y="246527"/>
                    <a:pt x="571500" y="251379"/>
                  </a:cubicBezTo>
                  <a:cubicBezTo>
                    <a:pt x="536918" y="256699"/>
                    <a:pt x="545745" y="264256"/>
                    <a:pt x="514350" y="279954"/>
                  </a:cubicBezTo>
                  <a:cubicBezTo>
                    <a:pt x="505370" y="284444"/>
                    <a:pt x="495300" y="286304"/>
                    <a:pt x="485775" y="289479"/>
                  </a:cubicBezTo>
                  <a:cubicBezTo>
                    <a:pt x="420271" y="333148"/>
                    <a:pt x="450345" y="320339"/>
                    <a:pt x="400050" y="337104"/>
                  </a:cubicBezTo>
                  <a:cubicBezTo>
                    <a:pt x="390525" y="343454"/>
                    <a:pt x="381714" y="351034"/>
                    <a:pt x="371475" y="356154"/>
                  </a:cubicBezTo>
                  <a:cubicBezTo>
                    <a:pt x="362495" y="360644"/>
                    <a:pt x="342900" y="375719"/>
                    <a:pt x="342900" y="365679"/>
                  </a:cubicBezTo>
                  <a:cubicBezTo>
                    <a:pt x="342900" y="354231"/>
                    <a:pt x="362681" y="353958"/>
                    <a:pt x="371475" y="346629"/>
                  </a:cubicBezTo>
                  <a:cubicBezTo>
                    <a:pt x="381823" y="338005"/>
                    <a:pt x="391426" y="328402"/>
                    <a:pt x="400050" y="318054"/>
                  </a:cubicBezTo>
                  <a:cubicBezTo>
                    <a:pt x="434172" y="277108"/>
                    <a:pt x="407146" y="303862"/>
                    <a:pt x="428625" y="260904"/>
                  </a:cubicBezTo>
                  <a:cubicBezTo>
                    <a:pt x="433745" y="250665"/>
                    <a:pt x="441325" y="241854"/>
                    <a:pt x="447675" y="232329"/>
                  </a:cubicBezTo>
                  <a:cubicBezTo>
                    <a:pt x="384749" y="190379"/>
                    <a:pt x="446343" y="222804"/>
                    <a:pt x="314325" y="222804"/>
                  </a:cubicBezTo>
                  <a:cubicBezTo>
                    <a:pt x="288727" y="222804"/>
                    <a:pt x="263525" y="216454"/>
                    <a:pt x="238125" y="213279"/>
                  </a:cubicBezTo>
                  <a:cubicBezTo>
                    <a:pt x="247650" y="206929"/>
                    <a:pt x="266700" y="205677"/>
                    <a:pt x="266700" y="194229"/>
                  </a:cubicBezTo>
                  <a:cubicBezTo>
                    <a:pt x="266700" y="184189"/>
                    <a:pt x="247779" y="187462"/>
                    <a:pt x="238125" y="184704"/>
                  </a:cubicBezTo>
                  <a:cubicBezTo>
                    <a:pt x="198340" y="173337"/>
                    <a:pt x="187783" y="173139"/>
                    <a:pt x="142875" y="165654"/>
                  </a:cubicBezTo>
                  <a:lnTo>
                    <a:pt x="85725" y="146604"/>
                  </a:lnTo>
                  <a:lnTo>
                    <a:pt x="57150" y="137079"/>
                  </a:lnTo>
                  <a:cubicBezTo>
                    <a:pt x="47625" y="130729"/>
                    <a:pt x="38814" y="123149"/>
                    <a:pt x="28575" y="118029"/>
                  </a:cubicBezTo>
                  <a:cubicBezTo>
                    <a:pt x="19595" y="113539"/>
                    <a:pt x="0" y="108504"/>
                    <a:pt x="19050" y="98979"/>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a:p>
          </p:txBody>
        </p:sp>
        <p:sp>
          <p:nvSpPr>
            <p:cNvPr id="41" name="타원 40"/>
            <p:cNvSpPr/>
            <p:nvPr/>
          </p:nvSpPr>
          <p:spPr>
            <a:xfrm>
              <a:off x="4277687" y="2469795"/>
              <a:ext cx="91121" cy="8026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a:p>
          </p:txBody>
        </p:sp>
      </p:grpSp>
      <p:grpSp>
        <p:nvGrpSpPr>
          <p:cNvPr id="42" name="그룹 41"/>
          <p:cNvGrpSpPr/>
          <p:nvPr/>
        </p:nvGrpSpPr>
        <p:grpSpPr>
          <a:xfrm>
            <a:off x="3024162" y="2569019"/>
            <a:ext cx="576064" cy="216024"/>
            <a:chOff x="4076329" y="2429273"/>
            <a:chExt cx="576064" cy="216024"/>
          </a:xfrm>
        </p:grpSpPr>
        <p:sp>
          <p:nvSpPr>
            <p:cNvPr id="43" name="자유형 42"/>
            <p:cNvSpPr/>
            <p:nvPr/>
          </p:nvSpPr>
          <p:spPr>
            <a:xfrm>
              <a:off x="4076329" y="2429273"/>
              <a:ext cx="576064" cy="216024"/>
            </a:xfrm>
            <a:custGeom>
              <a:avLst/>
              <a:gdLst>
                <a:gd name="connsiteX0" fmla="*/ 19050 w 1365695"/>
                <a:gd name="connsiteY0" fmla="*/ 98979 h 387623"/>
                <a:gd name="connsiteX1" fmla="*/ 190500 w 1365695"/>
                <a:gd name="connsiteY1" fmla="*/ 79929 h 387623"/>
                <a:gd name="connsiteX2" fmla="*/ 352425 w 1365695"/>
                <a:gd name="connsiteY2" fmla="*/ 70404 h 387623"/>
                <a:gd name="connsiteX3" fmla="*/ 381000 w 1365695"/>
                <a:gd name="connsiteY3" fmla="*/ 32304 h 387623"/>
                <a:gd name="connsiteX4" fmla="*/ 400050 w 1365695"/>
                <a:gd name="connsiteY4" fmla="*/ 3729 h 387623"/>
                <a:gd name="connsiteX5" fmla="*/ 428625 w 1365695"/>
                <a:gd name="connsiteY5" fmla="*/ 13254 h 387623"/>
                <a:gd name="connsiteX6" fmla="*/ 495300 w 1365695"/>
                <a:gd name="connsiteY6" fmla="*/ 22779 h 387623"/>
                <a:gd name="connsiteX7" fmla="*/ 676275 w 1365695"/>
                <a:gd name="connsiteY7" fmla="*/ 32304 h 387623"/>
                <a:gd name="connsiteX8" fmla="*/ 771525 w 1365695"/>
                <a:gd name="connsiteY8" fmla="*/ 3729 h 387623"/>
                <a:gd name="connsiteX9" fmla="*/ 809625 w 1365695"/>
                <a:gd name="connsiteY9" fmla="*/ 13254 h 387623"/>
                <a:gd name="connsiteX10" fmla="*/ 828675 w 1365695"/>
                <a:gd name="connsiteY10" fmla="*/ 41829 h 387623"/>
                <a:gd name="connsiteX11" fmla="*/ 885825 w 1365695"/>
                <a:gd name="connsiteY11" fmla="*/ 70404 h 387623"/>
                <a:gd name="connsiteX12" fmla="*/ 1181100 w 1365695"/>
                <a:gd name="connsiteY12" fmla="*/ 51354 h 387623"/>
                <a:gd name="connsiteX13" fmla="*/ 1295400 w 1365695"/>
                <a:gd name="connsiteY13" fmla="*/ 32304 h 387623"/>
                <a:gd name="connsiteX14" fmla="*/ 1362075 w 1365695"/>
                <a:gd name="connsiteY14" fmla="*/ 22779 h 387623"/>
                <a:gd name="connsiteX15" fmla="*/ 1304925 w 1365695"/>
                <a:gd name="connsiteY15" fmla="*/ 41829 h 387623"/>
                <a:gd name="connsiteX16" fmla="*/ 1276350 w 1365695"/>
                <a:gd name="connsiteY16" fmla="*/ 51354 h 387623"/>
                <a:gd name="connsiteX17" fmla="*/ 1209675 w 1365695"/>
                <a:gd name="connsiteY17" fmla="*/ 70404 h 387623"/>
                <a:gd name="connsiteX18" fmla="*/ 1152525 w 1365695"/>
                <a:gd name="connsiteY18" fmla="*/ 98979 h 387623"/>
                <a:gd name="connsiteX19" fmla="*/ 1066800 w 1365695"/>
                <a:gd name="connsiteY19" fmla="*/ 137079 h 387623"/>
                <a:gd name="connsiteX20" fmla="*/ 990600 w 1365695"/>
                <a:gd name="connsiteY20" fmla="*/ 146604 h 387623"/>
                <a:gd name="connsiteX21" fmla="*/ 923925 w 1365695"/>
                <a:gd name="connsiteY21" fmla="*/ 165654 h 387623"/>
                <a:gd name="connsiteX22" fmla="*/ 1009650 w 1365695"/>
                <a:gd name="connsiteY22" fmla="*/ 213279 h 387623"/>
                <a:gd name="connsiteX23" fmla="*/ 1095375 w 1365695"/>
                <a:gd name="connsiteY23" fmla="*/ 270429 h 387623"/>
                <a:gd name="connsiteX24" fmla="*/ 1133475 w 1365695"/>
                <a:gd name="connsiteY24" fmla="*/ 289479 h 387623"/>
                <a:gd name="connsiteX25" fmla="*/ 1266825 w 1365695"/>
                <a:gd name="connsiteY25" fmla="*/ 337104 h 387623"/>
                <a:gd name="connsiteX26" fmla="*/ 1304925 w 1365695"/>
                <a:gd name="connsiteY26" fmla="*/ 346629 h 387623"/>
                <a:gd name="connsiteX27" fmla="*/ 1333500 w 1365695"/>
                <a:gd name="connsiteY27" fmla="*/ 356154 h 387623"/>
                <a:gd name="connsiteX28" fmla="*/ 1362075 w 1365695"/>
                <a:gd name="connsiteY28" fmla="*/ 375204 h 387623"/>
                <a:gd name="connsiteX29" fmla="*/ 1323975 w 1365695"/>
                <a:gd name="connsiteY29" fmla="*/ 384729 h 387623"/>
                <a:gd name="connsiteX30" fmla="*/ 1162050 w 1365695"/>
                <a:gd name="connsiteY30" fmla="*/ 365679 h 387623"/>
                <a:gd name="connsiteX31" fmla="*/ 1123950 w 1365695"/>
                <a:gd name="connsiteY31" fmla="*/ 356154 h 387623"/>
                <a:gd name="connsiteX32" fmla="*/ 1019175 w 1365695"/>
                <a:gd name="connsiteY32" fmla="*/ 346629 h 387623"/>
                <a:gd name="connsiteX33" fmla="*/ 990600 w 1365695"/>
                <a:gd name="connsiteY33" fmla="*/ 337104 h 387623"/>
                <a:gd name="connsiteX34" fmla="*/ 885825 w 1365695"/>
                <a:gd name="connsiteY34" fmla="*/ 318054 h 387623"/>
                <a:gd name="connsiteX35" fmla="*/ 828675 w 1365695"/>
                <a:gd name="connsiteY35" fmla="*/ 299004 h 387623"/>
                <a:gd name="connsiteX36" fmla="*/ 723900 w 1365695"/>
                <a:gd name="connsiteY36" fmla="*/ 260904 h 387623"/>
                <a:gd name="connsiteX37" fmla="*/ 666750 w 1365695"/>
                <a:gd name="connsiteY37" fmla="*/ 241854 h 387623"/>
                <a:gd name="connsiteX38" fmla="*/ 571500 w 1365695"/>
                <a:gd name="connsiteY38" fmla="*/ 251379 h 387623"/>
                <a:gd name="connsiteX39" fmla="*/ 514350 w 1365695"/>
                <a:gd name="connsiteY39" fmla="*/ 279954 h 387623"/>
                <a:gd name="connsiteX40" fmla="*/ 485775 w 1365695"/>
                <a:gd name="connsiteY40" fmla="*/ 289479 h 387623"/>
                <a:gd name="connsiteX41" fmla="*/ 400050 w 1365695"/>
                <a:gd name="connsiteY41" fmla="*/ 337104 h 387623"/>
                <a:gd name="connsiteX42" fmla="*/ 371475 w 1365695"/>
                <a:gd name="connsiteY42" fmla="*/ 356154 h 387623"/>
                <a:gd name="connsiteX43" fmla="*/ 342900 w 1365695"/>
                <a:gd name="connsiteY43" fmla="*/ 365679 h 387623"/>
                <a:gd name="connsiteX44" fmla="*/ 371475 w 1365695"/>
                <a:gd name="connsiteY44" fmla="*/ 346629 h 387623"/>
                <a:gd name="connsiteX45" fmla="*/ 400050 w 1365695"/>
                <a:gd name="connsiteY45" fmla="*/ 318054 h 387623"/>
                <a:gd name="connsiteX46" fmla="*/ 428625 w 1365695"/>
                <a:gd name="connsiteY46" fmla="*/ 260904 h 387623"/>
                <a:gd name="connsiteX47" fmla="*/ 447675 w 1365695"/>
                <a:gd name="connsiteY47" fmla="*/ 232329 h 387623"/>
                <a:gd name="connsiteX48" fmla="*/ 314325 w 1365695"/>
                <a:gd name="connsiteY48" fmla="*/ 222804 h 387623"/>
                <a:gd name="connsiteX49" fmla="*/ 238125 w 1365695"/>
                <a:gd name="connsiteY49" fmla="*/ 213279 h 387623"/>
                <a:gd name="connsiteX50" fmla="*/ 266700 w 1365695"/>
                <a:gd name="connsiteY50" fmla="*/ 194229 h 387623"/>
                <a:gd name="connsiteX51" fmla="*/ 238125 w 1365695"/>
                <a:gd name="connsiteY51" fmla="*/ 184704 h 387623"/>
                <a:gd name="connsiteX52" fmla="*/ 142875 w 1365695"/>
                <a:gd name="connsiteY52" fmla="*/ 165654 h 387623"/>
                <a:gd name="connsiteX53" fmla="*/ 85725 w 1365695"/>
                <a:gd name="connsiteY53" fmla="*/ 146604 h 387623"/>
                <a:gd name="connsiteX54" fmla="*/ 57150 w 1365695"/>
                <a:gd name="connsiteY54" fmla="*/ 137079 h 387623"/>
                <a:gd name="connsiteX55" fmla="*/ 28575 w 1365695"/>
                <a:gd name="connsiteY55" fmla="*/ 118029 h 387623"/>
                <a:gd name="connsiteX56" fmla="*/ 19050 w 1365695"/>
                <a:gd name="connsiteY56" fmla="*/ 98979 h 38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365695" h="387623">
                  <a:moveTo>
                    <a:pt x="19050" y="98979"/>
                  </a:moveTo>
                  <a:cubicBezTo>
                    <a:pt x="92412" y="74525"/>
                    <a:pt x="39959" y="89338"/>
                    <a:pt x="190500" y="79929"/>
                  </a:cubicBezTo>
                  <a:lnTo>
                    <a:pt x="352425" y="70404"/>
                  </a:lnTo>
                  <a:cubicBezTo>
                    <a:pt x="361950" y="57704"/>
                    <a:pt x="371773" y="45222"/>
                    <a:pt x="381000" y="32304"/>
                  </a:cubicBezTo>
                  <a:cubicBezTo>
                    <a:pt x="387654" y="22989"/>
                    <a:pt x="389421" y="7981"/>
                    <a:pt x="400050" y="3729"/>
                  </a:cubicBezTo>
                  <a:cubicBezTo>
                    <a:pt x="409372" y="0"/>
                    <a:pt x="418780" y="11285"/>
                    <a:pt x="428625" y="13254"/>
                  </a:cubicBezTo>
                  <a:cubicBezTo>
                    <a:pt x="450640" y="17657"/>
                    <a:pt x="473075" y="19604"/>
                    <a:pt x="495300" y="22779"/>
                  </a:cubicBezTo>
                  <a:cubicBezTo>
                    <a:pt x="591723" y="54920"/>
                    <a:pt x="532429" y="43369"/>
                    <a:pt x="676275" y="32304"/>
                  </a:cubicBezTo>
                  <a:cubicBezTo>
                    <a:pt x="745844" y="9114"/>
                    <a:pt x="713944" y="18124"/>
                    <a:pt x="771525" y="3729"/>
                  </a:cubicBezTo>
                  <a:cubicBezTo>
                    <a:pt x="784225" y="6904"/>
                    <a:pt x="798733" y="5992"/>
                    <a:pt x="809625" y="13254"/>
                  </a:cubicBezTo>
                  <a:cubicBezTo>
                    <a:pt x="819150" y="19604"/>
                    <a:pt x="820580" y="33734"/>
                    <a:pt x="828675" y="41829"/>
                  </a:cubicBezTo>
                  <a:cubicBezTo>
                    <a:pt x="847139" y="60293"/>
                    <a:pt x="862584" y="62657"/>
                    <a:pt x="885825" y="70404"/>
                  </a:cubicBezTo>
                  <a:lnTo>
                    <a:pt x="1181100" y="51354"/>
                  </a:lnTo>
                  <a:cubicBezTo>
                    <a:pt x="1219645" y="48867"/>
                    <a:pt x="1257300" y="38654"/>
                    <a:pt x="1295400" y="32304"/>
                  </a:cubicBezTo>
                  <a:cubicBezTo>
                    <a:pt x="1317545" y="28613"/>
                    <a:pt x="1339850" y="25954"/>
                    <a:pt x="1362075" y="22779"/>
                  </a:cubicBezTo>
                  <a:lnTo>
                    <a:pt x="1304925" y="41829"/>
                  </a:lnTo>
                  <a:cubicBezTo>
                    <a:pt x="1295400" y="45004"/>
                    <a:pt x="1286090" y="48919"/>
                    <a:pt x="1276350" y="51354"/>
                  </a:cubicBezTo>
                  <a:cubicBezTo>
                    <a:pt x="1228510" y="63314"/>
                    <a:pt x="1250669" y="56739"/>
                    <a:pt x="1209675" y="70404"/>
                  </a:cubicBezTo>
                  <a:cubicBezTo>
                    <a:pt x="1127783" y="124999"/>
                    <a:pt x="1231395" y="59544"/>
                    <a:pt x="1152525" y="98979"/>
                  </a:cubicBezTo>
                  <a:cubicBezTo>
                    <a:pt x="1108656" y="120913"/>
                    <a:pt x="1132330" y="128888"/>
                    <a:pt x="1066800" y="137079"/>
                  </a:cubicBezTo>
                  <a:cubicBezTo>
                    <a:pt x="1041400" y="140254"/>
                    <a:pt x="1015849" y="142396"/>
                    <a:pt x="990600" y="146604"/>
                  </a:cubicBezTo>
                  <a:cubicBezTo>
                    <a:pt x="966680" y="150591"/>
                    <a:pt x="946573" y="158105"/>
                    <a:pt x="923925" y="165654"/>
                  </a:cubicBezTo>
                  <a:cubicBezTo>
                    <a:pt x="989429" y="209323"/>
                    <a:pt x="959355" y="196514"/>
                    <a:pt x="1009650" y="213279"/>
                  </a:cubicBezTo>
                  <a:lnTo>
                    <a:pt x="1095375" y="270429"/>
                  </a:lnTo>
                  <a:cubicBezTo>
                    <a:pt x="1107189" y="278305"/>
                    <a:pt x="1120500" y="283712"/>
                    <a:pt x="1133475" y="289479"/>
                  </a:cubicBezTo>
                  <a:cubicBezTo>
                    <a:pt x="1176715" y="308697"/>
                    <a:pt x="1222024" y="322170"/>
                    <a:pt x="1266825" y="337104"/>
                  </a:cubicBezTo>
                  <a:cubicBezTo>
                    <a:pt x="1279244" y="341244"/>
                    <a:pt x="1292338" y="343033"/>
                    <a:pt x="1304925" y="346629"/>
                  </a:cubicBezTo>
                  <a:cubicBezTo>
                    <a:pt x="1314579" y="349387"/>
                    <a:pt x="1323975" y="352979"/>
                    <a:pt x="1333500" y="356154"/>
                  </a:cubicBezTo>
                  <a:cubicBezTo>
                    <a:pt x="1343025" y="362504"/>
                    <a:pt x="1365695" y="364344"/>
                    <a:pt x="1362075" y="375204"/>
                  </a:cubicBezTo>
                  <a:cubicBezTo>
                    <a:pt x="1357935" y="387623"/>
                    <a:pt x="1337066" y="384729"/>
                    <a:pt x="1323975" y="384729"/>
                  </a:cubicBezTo>
                  <a:cubicBezTo>
                    <a:pt x="1300986" y="384729"/>
                    <a:pt x="1193752" y="371443"/>
                    <a:pt x="1162050" y="365679"/>
                  </a:cubicBezTo>
                  <a:cubicBezTo>
                    <a:pt x="1149170" y="363337"/>
                    <a:pt x="1136926" y="357884"/>
                    <a:pt x="1123950" y="356154"/>
                  </a:cubicBezTo>
                  <a:cubicBezTo>
                    <a:pt x="1089189" y="351519"/>
                    <a:pt x="1054100" y="349804"/>
                    <a:pt x="1019175" y="346629"/>
                  </a:cubicBezTo>
                  <a:cubicBezTo>
                    <a:pt x="1009650" y="343454"/>
                    <a:pt x="1000401" y="339282"/>
                    <a:pt x="990600" y="337104"/>
                  </a:cubicBezTo>
                  <a:cubicBezTo>
                    <a:pt x="951392" y="328391"/>
                    <a:pt x="923961" y="328455"/>
                    <a:pt x="885825" y="318054"/>
                  </a:cubicBezTo>
                  <a:cubicBezTo>
                    <a:pt x="866452" y="312770"/>
                    <a:pt x="828675" y="299004"/>
                    <a:pt x="828675" y="299004"/>
                  </a:cubicBezTo>
                  <a:cubicBezTo>
                    <a:pt x="768772" y="259069"/>
                    <a:pt x="833032" y="297281"/>
                    <a:pt x="723900" y="260904"/>
                  </a:cubicBezTo>
                  <a:lnTo>
                    <a:pt x="666750" y="241854"/>
                  </a:lnTo>
                  <a:cubicBezTo>
                    <a:pt x="635000" y="245029"/>
                    <a:pt x="603037" y="246527"/>
                    <a:pt x="571500" y="251379"/>
                  </a:cubicBezTo>
                  <a:cubicBezTo>
                    <a:pt x="536918" y="256699"/>
                    <a:pt x="545745" y="264256"/>
                    <a:pt x="514350" y="279954"/>
                  </a:cubicBezTo>
                  <a:cubicBezTo>
                    <a:pt x="505370" y="284444"/>
                    <a:pt x="495300" y="286304"/>
                    <a:pt x="485775" y="289479"/>
                  </a:cubicBezTo>
                  <a:cubicBezTo>
                    <a:pt x="420271" y="333148"/>
                    <a:pt x="450345" y="320339"/>
                    <a:pt x="400050" y="337104"/>
                  </a:cubicBezTo>
                  <a:cubicBezTo>
                    <a:pt x="390525" y="343454"/>
                    <a:pt x="381714" y="351034"/>
                    <a:pt x="371475" y="356154"/>
                  </a:cubicBezTo>
                  <a:cubicBezTo>
                    <a:pt x="362495" y="360644"/>
                    <a:pt x="342900" y="375719"/>
                    <a:pt x="342900" y="365679"/>
                  </a:cubicBezTo>
                  <a:cubicBezTo>
                    <a:pt x="342900" y="354231"/>
                    <a:pt x="362681" y="353958"/>
                    <a:pt x="371475" y="346629"/>
                  </a:cubicBezTo>
                  <a:cubicBezTo>
                    <a:pt x="381823" y="338005"/>
                    <a:pt x="391426" y="328402"/>
                    <a:pt x="400050" y="318054"/>
                  </a:cubicBezTo>
                  <a:cubicBezTo>
                    <a:pt x="434172" y="277108"/>
                    <a:pt x="407146" y="303862"/>
                    <a:pt x="428625" y="260904"/>
                  </a:cubicBezTo>
                  <a:cubicBezTo>
                    <a:pt x="433745" y="250665"/>
                    <a:pt x="441325" y="241854"/>
                    <a:pt x="447675" y="232329"/>
                  </a:cubicBezTo>
                  <a:cubicBezTo>
                    <a:pt x="384749" y="190379"/>
                    <a:pt x="446343" y="222804"/>
                    <a:pt x="314325" y="222804"/>
                  </a:cubicBezTo>
                  <a:cubicBezTo>
                    <a:pt x="288727" y="222804"/>
                    <a:pt x="263525" y="216454"/>
                    <a:pt x="238125" y="213279"/>
                  </a:cubicBezTo>
                  <a:cubicBezTo>
                    <a:pt x="247650" y="206929"/>
                    <a:pt x="266700" y="205677"/>
                    <a:pt x="266700" y="194229"/>
                  </a:cubicBezTo>
                  <a:cubicBezTo>
                    <a:pt x="266700" y="184189"/>
                    <a:pt x="247779" y="187462"/>
                    <a:pt x="238125" y="184704"/>
                  </a:cubicBezTo>
                  <a:cubicBezTo>
                    <a:pt x="198340" y="173337"/>
                    <a:pt x="187783" y="173139"/>
                    <a:pt x="142875" y="165654"/>
                  </a:cubicBezTo>
                  <a:lnTo>
                    <a:pt x="85725" y="146604"/>
                  </a:lnTo>
                  <a:lnTo>
                    <a:pt x="57150" y="137079"/>
                  </a:lnTo>
                  <a:cubicBezTo>
                    <a:pt x="47625" y="130729"/>
                    <a:pt x="38814" y="123149"/>
                    <a:pt x="28575" y="118029"/>
                  </a:cubicBezTo>
                  <a:cubicBezTo>
                    <a:pt x="19595" y="113539"/>
                    <a:pt x="0" y="108504"/>
                    <a:pt x="19050" y="98979"/>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a:p>
          </p:txBody>
        </p:sp>
        <p:sp>
          <p:nvSpPr>
            <p:cNvPr id="44" name="타원 43"/>
            <p:cNvSpPr/>
            <p:nvPr/>
          </p:nvSpPr>
          <p:spPr>
            <a:xfrm>
              <a:off x="4277687" y="2469795"/>
              <a:ext cx="91121" cy="8026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237099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descr="250px-Protein_TNFAIP6_PDB_1o7b.png"/>
          <p:cNvPicPr>
            <a:picLocks noChangeAspect="1"/>
          </p:cNvPicPr>
          <p:nvPr/>
        </p:nvPicPr>
        <p:blipFill>
          <a:blip r:embed="rId3" cstate="print"/>
          <a:stretch>
            <a:fillRect/>
          </a:stretch>
        </p:blipFill>
        <p:spPr>
          <a:xfrm>
            <a:off x="7092280" y="4437112"/>
            <a:ext cx="1704647" cy="1700027"/>
          </a:xfrm>
          <a:prstGeom prst="rect">
            <a:avLst/>
          </a:prstGeom>
        </p:spPr>
      </p:pic>
      <p:sp>
        <p:nvSpPr>
          <p:cNvPr id="15" name="TextBox 14"/>
          <p:cNvSpPr txBox="1"/>
          <p:nvPr/>
        </p:nvSpPr>
        <p:spPr>
          <a:xfrm>
            <a:off x="7026113" y="6457890"/>
            <a:ext cx="2117887" cy="400110"/>
          </a:xfrm>
          <a:prstGeom prst="rect">
            <a:avLst/>
          </a:prstGeom>
          <a:noFill/>
        </p:spPr>
        <p:txBody>
          <a:bodyPr wrap="none" rtlCol="0">
            <a:spAutoFit/>
          </a:bodyPr>
          <a:lstStyle/>
          <a:p>
            <a:pPr algn="r"/>
            <a:r>
              <a:rPr lang="en-US" altLang="ko-KR" sz="1000" dirty="0" smtClean="0"/>
              <a:t>Mol </a:t>
            </a:r>
            <a:r>
              <a:rPr lang="en-US" altLang="ko-KR" sz="1000" dirty="0" err="1" smtClean="0"/>
              <a:t>Ther</a:t>
            </a:r>
            <a:r>
              <a:rPr lang="en-US" altLang="ko-KR" sz="1000" dirty="0" smtClean="0"/>
              <a:t> 2012 ;20(11):2143-2152</a:t>
            </a:r>
          </a:p>
          <a:p>
            <a:pPr algn="r"/>
            <a:r>
              <a:rPr lang="en-US" altLang="ko-KR" sz="1000" dirty="0" smtClean="0"/>
              <a:t>Stem Cell Res </a:t>
            </a:r>
            <a:r>
              <a:rPr lang="en-US" altLang="ko-KR" sz="1000" dirty="0" err="1" smtClean="0"/>
              <a:t>Ther</a:t>
            </a:r>
            <a:r>
              <a:rPr lang="en-US" altLang="ko-KR" sz="1000" dirty="0" smtClean="0"/>
              <a:t> 2011;2(3):27</a:t>
            </a:r>
            <a:endParaRPr lang="ko-KR" altLang="en-US" sz="1000" dirty="0"/>
          </a:p>
        </p:txBody>
      </p:sp>
      <p:sp>
        <p:nvSpPr>
          <p:cNvPr id="16" name="제목 2"/>
          <p:cNvSpPr txBox="1">
            <a:spLocks/>
          </p:cNvSpPr>
          <p:nvPr/>
        </p:nvSpPr>
        <p:spPr bwMode="auto">
          <a:xfrm>
            <a:off x="179512" y="224744"/>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r>
              <a:rPr lang="en-US" altLang="ko-KR" sz="3200" b="1" spc="150" dirty="0" smtClean="0">
                <a:ln w="11430"/>
                <a:solidFill>
                  <a:srgbClr val="F8F8F8"/>
                </a:solidFill>
                <a:effectLst>
                  <a:outerShdw blurRad="25400" algn="tl" rotWithShape="0">
                    <a:srgbClr val="000000">
                      <a:alpha val="43000"/>
                    </a:srgbClr>
                  </a:outerShdw>
                </a:effectLst>
              </a:rPr>
              <a:t>TSG-6 in liver</a:t>
            </a:r>
            <a:endParaRPr lang="ko-KR" altLang="en-US" sz="3200" b="1" spc="150" dirty="0">
              <a:ln w="11430"/>
              <a:solidFill>
                <a:srgbClr val="F8F8F8"/>
              </a:solidFill>
              <a:effectLst>
                <a:outerShdw blurRad="25400" algn="tl" rotWithShape="0">
                  <a:srgbClr val="000000">
                    <a:alpha val="43000"/>
                  </a:srgbClr>
                </a:outerShdw>
              </a:effectLst>
            </a:endParaRPr>
          </a:p>
        </p:txBody>
      </p:sp>
      <p:sp>
        <p:nvSpPr>
          <p:cNvPr id="6" name="TextBox 5"/>
          <p:cNvSpPr txBox="1"/>
          <p:nvPr/>
        </p:nvSpPr>
        <p:spPr>
          <a:xfrm>
            <a:off x="399199" y="1976895"/>
            <a:ext cx="8424936" cy="268456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72000" tIns="72000" rIns="72000" bIns="72000" rtlCol="0">
            <a:spAutoFit/>
          </a:bodyPr>
          <a:lstStyle/>
          <a:p>
            <a:pPr marL="342900" indent="-342900">
              <a:lnSpc>
                <a:spcPct val="125000"/>
              </a:lnSpc>
              <a:spcAft>
                <a:spcPts val="600"/>
              </a:spcAft>
              <a:buFont typeface="Wingdings" pitchFamily="2" charset="2"/>
              <a:buChar char="§"/>
            </a:pPr>
            <a:r>
              <a:rPr lang="en-US" altLang="ko-KR" sz="2400" dirty="0" smtClean="0">
                <a:latin typeface="Arial" pitchFamily="34" charset="0"/>
                <a:cs typeface="Arial" pitchFamily="34" charset="0"/>
              </a:rPr>
              <a:t>Tumor necrosis factor-inducible gene 6 protein, TNF-stimulated gene 6 protein, TNF-</a:t>
            </a:r>
            <a:r>
              <a:rPr lang="el-GR" altLang="ko-KR" sz="2400" dirty="0" smtClean="0">
                <a:latin typeface="Arial" pitchFamily="34" charset="0"/>
                <a:cs typeface="Arial" pitchFamily="34" charset="0"/>
              </a:rPr>
              <a:t>α</a:t>
            </a:r>
            <a:r>
              <a:rPr lang="en-US" altLang="ko-KR" sz="2400" dirty="0" smtClean="0">
                <a:latin typeface="Arial" pitchFamily="34" charset="0"/>
                <a:cs typeface="Arial" pitchFamily="34" charset="0"/>
              </a:rPr>
              <a:t>-induced protein 6</a:t>
            </a:r>
          </a:p>
          <a:p>
            <a:pPr marL="342900" indent="-342900">
              <a:lnSpc>
                <a:spcPct val="125000"/>
              </a:lnSpc>
              <a:spcAft>
                <a:spcPts val="600"/>
              </a:spcAft>
              <a:buFont typeface="Wingdings" pitchFamily="2" charset="2"/>
              <a:buChar char="§"/>
            </a:pPr>
            <a:r>
              <a:rPr lang="en-US" altLang="ko-KR" sz="2400" b="1" dirty="0" smtClean="0">
                <a:latin typeface="Arial" pitchFamily="34" charset="0"/>
                <a:cs typeface="Arial" pitchFamily="34" charset="0"/>
              </a:rPr>
              <a:t>Anti inflammation effect in several organs</a:t>
            </a:r>
            <a:r>
              <a:rPr lang="en-US" altLang="ko-KR" sz="2400" dirty="0" smtClean="0">
                <a:latin typeface="Arial" pitchFamily="34" charset="0"/>
                <a:cs typeface="Arial" pitchFamily="34" charset="0"/>
              </a:rPr>
              <a:t> </a:t>
            </a:r>
            <a:endParaRPr lang="ko-KR" altLang="en-US" sz="2400" dirty="0" smtClean="0">
              <a:latin typeface="Arial" pitchFamily="34" charset="0"/>
              <a:cs typeface="Arial" pitchFamily="34" charset="0"/>
            </a:endParaRPr>
          </a:p>
          <a:p>
            <a:pPr marL="342900" indent="-342900">
              <a:lnSpc>
                <a:spcPct val="125000"/>
              </a:lnSpc>
              <a:spcAft>
                <a:spcPts val="600"/>
              </a:spcAft>
              <a:buFont typeface="Wingdings" pitchFamily="2" charset="2"/>
              <a:buChar char="§"/>
            </a:pPr>
            <a:r>
              <a:rPr lang="en-US" altLang="ko-KR" sz="2400" b="1" dirty="0" smtClean="0">
                <a:solidFill>
                  <a:schemeClr val="tx1"/>
                </a:solidFill>
                <a:latin typeface="Arial" pitchFamily="34" charset="0"/>
                <a:cs typeface="Arial" pitchFamily="34" charset="0"/>
              </a:rPr>
              <a:t>Cytokine secreted from MSCs</a:t>
            </a:r>
          </a:p>
          <a:p>
            <a:pPr marL="342900" indent="-342900">
              <a:lnSpc>
                <a:spcPct val="125000"/>
              </a:lnSpc>
              <a:spcAft>
                <a:spcPts val="600"/>
              </a:spcAft>
              <a:buFont typeface="Wingdings" pitchFamily="2" charset="2"/>
              <a:buChar char="§"/>
            </a:pPr>
            <a:r>
              <a:rPr lang="en-US" altLang="ko-KR" sz="2400" b="1" u="sng" dirty="0" smtClean="0">
                <a:solidFill>
                  <a:schemeClr val="tx1"/>
                </a:solidFill>
                <a:latin typeface="Arial" pitchFamily="34" charset="0"/>
                <a:cs typeface="Arial" pitchFamily="34" charset="0"/>
              </a:rPr>
              <a:t>Unknown in liver</a:t>
            </a:r>
            <a:endParaRPr lang="en-US" altLang="ko-KR" sz="2400" b="1" dirty="0" smtClean="0">
              <a:latin typeface="Arial" pitchFamily="34" charset="0"/>
              <a:cs typeface="Arial" pitchFamily="34" charset="0"/>
            </a:endParaRPr>
          </a:p>
        </p:txBody>
      </p:sp>
    </p:spTree>
    <p:extLst>
      <p:ext uri="{BB962C8B-B14F-4D97-AF65-F5344CB8AC3E}">
        <p14:creationId xmlns:p14="http://schemas.microsoft.com/office/powerpoint/2010/main" val="2216335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cstate="print"/>
          <a:srcRect b="16889"/>
          <a:stretch>
            <a:fillRect/>
          </a:stretch>
        </p:blipFill>
        <p:spPr bwMode="auto">
          <a:xfrm>
            <a:off x="1259632" y="1354979"/>
            <a:ext cx="5224367" cy="1759878"/>
          </a:xfrm>
          <a:prstGeom prst="rect">
            <a:avLst/>
          </a:prstGeom>
          <a:noFill/>
          <a:ln w="9525">
            <a:noFill/>
            <a:miter lim="800000"/>
            <a:headEnd/>
            <a:tailEnd/>
          </a:ln>
        </p:spPr>
      </p:pic>
      <p:pic>
        <p:nvPicPr>
          <p:cNvPr id="47106" name="Picture 2"/>
          <p:cNvPicPr>
            <a:picLocks noChangeAspect="1" noChangeArrowheads="1"/>
          </p:cNvPicPr>
          <p:nvPr/>
        </p:nvPicPr>
        <p:blipFill>
          <a:blip r:embed="rId4" cstate="print"/>
          <a:srcRect/>
          <a:stretch>
            <a:fillRect/>
          </a:stretch>
        </p:blipFill>
        <p:spPr bwMode="auto">
          <a:xfrm>
            <a:off x="4572000" y="3356992"/>
            <a:ext cx="4351635" cy="2952328"/>
          </a:xfrm>
          <a:prstGeom prst="rect">
            <a:avLst/>
          </a:prstGeom>
          <a:noFill/>
          <a:ln w="9525">
            <a:noFill/>
            <a:miter lim="800000"/>
            <a:headEnd/>
            <a:tailEnd/>
          </a:ln>
        </p:spPr>
      </p:pic>
      <p:sp>
        <p:nvSpPr>
          <p:cNvPr id="8" name="타원 7"/>
          <p:cNvSpPr/>
          <p:nvPr/>
        </p:nvSpPr>
        <p:spPr>
          <a:xfrm>
            <a:off x="1466976" y="2147068"/>
            <a:ext cx="172819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0" name="직선 연결선 9"/>
          <p:cNvCxnSpPr/>
          <p:nvPr/>
        </p:nvCxnSpPr>
        <p:spPr>
          <a:xfrm>
            <a:off x="3483200" y="2401192"/>
            <a:ext cx="28803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a:off x="1610992" y="2607691"/>
            <a:ext cx="720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제목 2"/>
          <p:cNvSpPr txBox="1">
            <a:spLocks/>
          </p:cNvSpPr>
          <p:nvPr/>
        </p:nvSpPr>
        <p:spPr bwMode="auto">
          <a:xfrm>
            <a:off x="179512" y="224265"/>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algn="ctr"/>
            <a:r>
              <a:rPr lang="en-US" altLang="ko-KR" sz="2800" b="1" dirty="0" smtClean="0">
                <a:solidFill>
                  <a:schemeClr val="bg1"/>
                </a:solidFill>
                <a:latin typeface="Arial" pitchFamily="34" charset="0"/>
                <a:cs typeface="Arial" pitchFamily="34" charset="0"/>
              </a:rPr>
              <a:t>Human placenta-derived mesenchymal stem cells promote liver regeneration</a:t>
            </a:r>
            <a:endParaRPr lang="ko-KR" altLang="en-US" sz="2800" b="1" dirty="0">
              <a:ln>
                <a:solidFill>
                  <a:schemeClr val="bg1"/>
                </a:solidFill>
              </a:ln>
              <a:solidFill>
                <a:schemeClr val="bg1"/>
              </a:solidFill>
              <a:latin typeface="Arial" pitchFamily="34" charset="0"/>
              <a:ea typeface="HY견고딕" pitchFamily="18" charset="-127"/>
              <a:cs typeface="Arial" pitchFamily="34" charset="0"/>
            </a:endParaRPr>
          </a:p>
        </p:txBody>
      </p:sp>
      <p:grpSp>
        <p:nvGrpSpPr>
          <p:cNvPr id="11" name="그룹 10"/>
          <p:cNvGrpSpPr/>
          <p:nvPr/>
        </p:nvGrpSpPr>
        <p:grpSpPr>
          <a:xfrm>
            <a:off x="-12004" y="4228668"/>
            <a:ext cx="4443202" cy="1864628"/>
            <a:chOff x="422901" y="2308798"/>
            <a:chExt cx="8341648" cy="3176887"/>
          </a:xfrm>
        </p:grpSpPr>
        <p:sp>
          <p:nvSpPr>
            <p:cNvPr id="13" name="위쪽 화살표 12"/>
            <p:cNvSpPr/>
            <p:nvPr/>
          </p:nvSpPr>
          <p:spPr>
            <a:xfrm>
              <a:off x="5809111" y="2997520"/>
              <a:ext cx="108000" cy="288000"/>
            </a:xfrm>
            <a:prstGeom prst="upArrow">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itchFamily="34" charset="0"/>
                <a:cs typeface="Arial" pitchFamily="34" charset="0"/>
              </a:endParaRPr>
            </a:p>
          </p:txBody>
        </p:sp>
        <p:sp>
          <p:nvSpPr>
            <p:cNvPr id="14" name="위쪽 화살표 13"/>
            <p:cNvSpPr/>
            <p:nvPr/>
          </p:nvSpPr>
          <p:spPr>
            <a:xfrm>
              <a:off x="7048487" y="2997520"/>
              <a:ext cx="108000" cy="2880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itchFamily="34" charset="0"/>
                <a:cs typeface="Arial" pitchFamily="34" charset="0"/>
              </a:endParaRPr>
            </a:p>
          </p:txBody>
        </p:sp>
        <p:sp>
          <p:nvSpPr>
            <p:cNvPr id="15" name="위쪽 화살표 14"/>
            <p:cNvSpPr/>
            <p:nvPr/>
          </p:nvSpPr>
          <p:spPr>
            <a:xfrm>
              <a:off x="8264850" y="2997520"/>
              <a:ext cx="108000" cy="2880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itchFamily="34" charset="0"/>
                <a:cs typeface="Arial" pitchFamily="34" charset="0"/>
              </a:endParaRPr>
            </a:p>
          </p:txBody>
        </p:sp>
        <p:sp>
          <p:nvSpPr>
            <p:cNvPr id="16" name="아래쪽 화살표 15"/>
            <p:cNvSpPr/>
            <p:nvPr/>
          </p:nvSpPr>
          <p:spPr>
            <a:xfrm>
              <a:off x="5809111" y="3717600"/>
              <a:ext cx="108000" cy="288000"/>
            </a:xfrm>
            <a:prstGeom prst="downArrow">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itchFamily="34" charset="0"/>
                <a:cs typeface="Arial" pitchFamily="34" charset="0"/>
              </a:endParaRPr>
            </a:p>
          </p:txBody>
        </p:sp>
        <p:sp>
          <p:nvSpPr>
            <p:cNvPr id="17" name="아래쪽 화살표 16"/>
            <p:cNvSpPr/>
            <p:nvPr/>
          </p:nvSpPr>
          <p:spPr>
            <a:xfrm>
              <a:off x="7048487" y="3717600"/>
              <a:ext cx="108000" cy="288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itchFamily="34" charset="0"/>
                <a:cs typeface="Arial" pitchFamily="34" charset="0"/>
              </a:endParaRPr>
            </a:p>
          </p:txBody>
        </p:sp>
        <p:sp>
          <p:nvSpPr>
            <p:cNvPr id="18" name="아래쪽 화살표 17"/>
            <p:cNvSpPr/>
            <p:nvPr/>
          </p:nvSpPr>
          <p:spPr>
            <a:xfrm>
              <a:off x="8264850" y="3717600"/>
              <a:ext cx="108000" cy="288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itchFamily="34" charset="0"/>
                <a:cs typeface="Arial" pitchFamily="34" charset="0"/>
              </a:endParaRPr>
            </a:p>
          </p:txBody>
        </p:sp>
        <p:grpSp>
          <p:nvGrpSpPr>
            <p:cNvPr id="19" name="그룹 116"/>
            <p:cNvGrpSpPr/>
            <p:nvPr/>
          </p:nvGrpSpPr>
          <p:grpSpPr>
            <a:xfrm>
              <a:off x="1899736" y="2446717"/>
              <a:ext cx="6408712" cy="432048"/>
              <a:chOff x="1547664" y="2006842"/>
              <a:chExt cx="6408712" cy="432048"/>
            </a:xfrm>
          </p:grpSpPr>
          <p:cxnSp>
            <p:nvCxnSpPr>
              <p:cNvPr id="35" name="직선 연결선 34"/>
              <p:cNvCxnSpPr/>
              <p:nvPr/>
            </p:nvCxnSpPr>
            <p:spPr>
              <a:xfrm>
                <a:off x="5508104" y="2006842"/>
                <a:ext cx="0" cy="4320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직선 연결선 35"/>
              <p:cNvCxnSpPr/>
              <p:nvPr/>
            </p:nvCxnSpPr>
            <p:spPr>
              <a:xfrm>
                <a:off x="6732240" y="2006842"/>
                <a:ext cx="0" cy="4320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직선 연결선 36"/>
              <p:cNvCxnSpPr/>
              <p:nvPr/>
            </p:nvCxnSpPr>
            <p:spPr>
              <a:xfrm>
                <a:off x="1547664" y="2222866"/>
                <a:ext cx="6408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직선 연결선 37"/>
              <p:cNvCxnSpPr/>
              <p:nvPr/>
            </p:nvCxnSpPr>
            <p:spPr>
              <a:xfrm>
                <a:off x="1547664" y="2006842"/>
                <a:ext cx="0" cy="4320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직선 연결선 38"/>
              <p:cNvCxnSpPr/>
              <p:nvPr/>
            </p:nvCxnSpPr>
            <p:spPr>
              <a:xfrm>
                <a:off x="7956376" y="2006842"/>
                <a:ext cx="0" cy="4320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422901" y="2308798"/>
              <a:ext cx="1517377" cy="839007"/>
            </a:xfrm>
            <a:prstGeom prst="rect">
              <a:avLst/>
            </a:prstGeom>
            <a:noFill/>
          </p:spPr>
          <p:txBody>
            <a:bodyPr wrap="none" rtlCol="0">
              <a:spAutoFit/>
            </a:bodyPr>
            <a:lstStyle/>
            <a:p>
              <a:pPr algn="ctr"/>
              <a:r>
                <a:rPr lang="en-US" altLang="ko-KR" sz="1300" b="1" dirty="0" smtClean="0">
                  <a:latin typeface="Arial" pitchFamily="34" charset="0"/>
                  <a:cs typeface="Arial" pitchFamily="34" charset="0"/>
                </a:rPr>
                <a:t>Non-</a:t>
              </a:r>
              <a:r>
                <a:rPr lang="en-US" altLang="ko-KR" sz="1300" b="1" dirty="0" err="1" smtClean="0">
                  <a:latin typeface="Arial" pitchFamily="34" charset="0"/>
                  <a:cs typeface="Arial" pitchFamily="34" charset="0"/>
                </a:rPr>
                <a:t>Tx</a:t>
              </a:r>
              <a:r>
                <a:rPr lang="en-US" altLang="ko-KR" sz="1300" b="1" dirty="0" smtClean="0">
                  <a:latin typeface="Arial" pitchFamily="34" charset="0"/>
                  <a:cs typeface="Arial" pitchFamily="34" charset="0"/>
                </a:rPr>
                <a:t> </a:t>
              </a:r>
            </a:p>
            <a:p>
              <a:pPr algn="ctr"/>
              <a:r>
                <a:rPr lang="en-US" altLang="ko-KR" sz="1300" b="1" dirty="0" smtClean="0">
                  <a:latin typeface="Arial" pitchFamily="34" charset="0"/>
                  <a:cs typeface="Arial" pitchFamily="34" charset="0"/>
                </a:rPr>
                <a:t>group</a:t>
              </a:r>
              <a:endParaRPr lang="ko-KR" altLang="en-US" sz="1300" b="1" dirty="0">
                <a:latin typeface="Arial" pitchFamily="34" charset="0"/>
                <a:cs typeface="Arial" pitchFamily="34" charset="0"/>
              </a:endParaRPr>
            </a:p>
          </p:txBody>
        </p:sp>
        <p:grpSp>
          <p:nvGrpSpPr>
            <p:cNvPr id="21" name="그룹 117"/>
            <p:cNvGrpSpPr/>
            <p:nvPr/>
          </p:nvGrpSpPr>
          <p:grpSpPr>
            <a:xfrm>
              <a:off x="1899736" y="4098977"/>
              <a:ext cx="6408712" cy="432048"/>
              <a:chOff x="1547664" y="2006842"/>
              <a:chExt cx="6408712" cy="432048"/>
            </a:xfrm>
          </p:grpSpPr>
          <p:cxnSp>
            <p:nvCxnSpPr>
              <p:cNvPr id="30" name="직선 연결선 29"/>
              <p:cNvCxnSpPr/>
              <p:nvPr/>
            </p:nvCxnSpPr>
            <p:spPr>
              <a:xfrm>
                <a:off x="5508104" y="2006842"/>
                <a:ext cx="0" cy="4320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직선 연결선 30"/>
              <p:cNvCxnSpPr/>
              <p:nvPr/>
            </p:nvCxnSpPr>
            <p:spPr>
              <a:xfrm>
                <a:off x="6732240" y="2006842"/>
                <a:ext cx="0" cy="4320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직선 연결선 31"/>
              <p:cNvCxnSpPr/>
              <p:nvPr/>
            </p:nvCxnSpPr>
            <p:spPr>
              <a:xfrm>
                <a:off x="1547664" y="2222866"/>
                <a:ext cx="6408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직선 연결선 32"/>
              <p:cNvCxnSpPr/>
              <p:nvPr/>
            </p:nvCxnSpPr>
            <p:spPr>
              <a:xfrm>
                <a:off x="1547664" y="2006842"/>
                <a:ext cx="0" cy="4320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직선 연결선 33"/>
              <p:cNvCxnSpPr/>
              <p:nvPr/>
            </p:nvCxnSpPr>
            <p:spPr>
              <a:xfrm>
                <a:off x="7956376" y="2006842"/>
                <a:ext cx="0" cy="4320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562840" y="3961058"/>
              <a:ext cx="1237495" cy="839007"/>
            </a:xfrm>
            <a:prstGeom prst="rect">
              <a:avLst/>
            </a:prstGeom>
            <a:noFill/>
          </p:spPr>
          <p:txBody>
            <a:bodyPr wrap="none" rtlCol="0">
              <a:spAutoFit/>
            </a:bodyPr>
            <a:lstStyle/>
            <a:p>
              <a:pPr algn="ctr"/>
              <a:r>
                <a:rPr lang="en-US" altLang="ko-KR" sz="1300" b="1" dirty="0" err="1" smtClean="0">
                  <a:latin typeface="Arial" pitchFamily="34" charset="0"/>
                  <a:cs typeface="Arial" pitchFamily="34" charset="0"/>
                </a:rPr>
                <a:t>Tx</a:t>
              </a:r>
              <a:r>
                <a:rPr lang="en-US" altLang="ko-KR" sz="1300" b="1" dirty="0" smtClean="0">
                  <a:latin typeface="Arial" pitchFamily="34" charset="0"/>
                  <a:cs typeface="Arial" pitchFamily="34" charset="0"/>
                </a:rPr>
                <a:t> </a:t>
              </a:r>
            </a:p>
            <a:p>
              <a:pPr algn="ctr"/>
              <a:r>
                <a:rPr lang="en-US" altLang="ko-KR" sz="1300" b="1" dirty="0" smtClean="0">
                  <a:latin typeface="Arial" pitchFamily="34" charset="0"/>
                  <a:cs typeface="Arial" pitchFamily="34" charset="0"/>
                </a:rPr>
                <a:t>group</a:t>
              </a:r>
              <a:endParaRPr lang="ko-KR" altLang="en-US" sz="1300" b="1" dirty="0">
                <a:latin typeface="Arial" pitchFamily="34" charset="0"/>
                <a:cs typeface="Arial" pitchFamily="34" charset="0"/>
              </a:endParaRPr>
            </a:p>
          </p:txBody>
        </p:sp>
        <p:sp>
          <p:nvSpPr>
            <p:cNvPr id="23" name="TextBox 22"/>
            <p:cNvSpPr txBox="1"/>
            <p:nvPr/>
          </p:nvSpPr>
          <p:spPr>
            <a:xfrm>
              <a:off x="1979713" y="3112960"/>
              <a:ext cx="3456384" cy="681693"/>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CCl</a:t>
              </a:r>
              <a:r>
                <a:rPr lang="en-US" altLang="ko-KR" sz="1000" baseline="-25000" dirty="0" smtClean="0">
                  <a:latin typeface="Arial" pitchFamily="34" charset="0"/>
                  <a:cs typeface="Arial" pitchFamily="34" charset="0"/>
                </a:rPr>
                <a:t>4</a:t>
              </a:r>
              <a:r>
                <a:rPr lang="en-US" altLang="ko-KR" sz="1000" dirty="0" smtClean="0">
                  <a:latin typeface="Arial" pitchFamily="34" charset="0"/>
                  <a:cs typeface="Arial" pitchFamily="34" charset="0"/>
                </a:rPr>
                <a:t> injection </a:t>
              </a:r>
            </a:p>
            <a:p>
              <a:pPr algn="ctr"/>
              <a:r>
                <a:rPr lang="en-US" altLang="ko-KR" sz="1000" dirty="0" smtClean="0">
                  <a:latin typeface="Arial" pitchFamily="34" charset="0"/>
                  <a:cs typeface="Arial" pitchFamily="34" charset="0"/>
                </a:rPr>
                <a:t>(1.6 g/kg, twice a week by IP)</a:t>
              </a:r>
              <a:endParaRPr lang="ko-KR" altLang="en-US" sz="1000" dirty="0">
                <a:latin typeface="Arial" pitchFamily="34" charset="0"/>
                <a:cs typeface="Arial" pitchFamily="34" charset="0"/>
              </a:endParaRPr>
            </a:p>
          </p:txBody>
        </p:sp>
        <p:sp>
          <p:nvSpPr>
            <p:cNvPr id="24" name="TextBox 23"/>
            <p:cNvSpPr txBox="1"/>
            <p:nvPr/>
          </p:nvSpPr>
          <p:spPr>
            <a:xfrm>
              <a:off x="5417406" y="3297625"/>
              <a:ext cx="891404" cy="445722"/>
            </a:xfrm>
            <a:prstGeom prst="rect">
              <a:avLst/>
            </a:prstGeom>
            <a:noFill/>
          </p:spPr>
          <p:txBody>
            <a:bodyPr wrap="none" rtlCol="0">
              <a:spAutoFit/>
            </a:bodyPr>
            <a:lstStyle/>
            <a:p>
              <a:pPr algn="ctr"/>
              <a:r>
                <a:rPr lang="en-US" altLang="ko-KR" sz="1100" dirty="0" smtClean="0">
                  <a:latin typeface="Arial" pitchFamily="34" charset="0"/>
                  <a:cs typeface="Arial" pitchFamily="34" charset="0"/>
                </a:rPr>
                <a:t>9 wk</a:t>
              </a:r>
              <a:endParaRPr lang="ko-KR" altLang="en-US" sz="1100" dirty="0">
                <a:latin typeface="Arial" pitchFamily="34" charset="0"/>
                <a:cs typeface="Arial" pitchFamily="34" charset="0"/>
              </a:endParaRPr>
            </a:p>
          </p:txBody>
        </p:sp>
        <p:sp>
          <p:nvSpPr>
            <p:cNvPr id="25" name="TextBox 24"/>
            <p:cNvSpPr txBox="1"/>
            <p:nvPr/>
          </p:nvSpPr>
          <p:spPr>
            <a:xfrm>
              <a:off x="6656782" y="3297625"/>
              <a:ext cx="891404" cy="445722"/>
            </a:xfrm>
            <a:prstGeom prst="rect">
              <a:avLst/>
            </a:prstGeom>
            <a:noFill/>
          </p:spPr>
          <p:txBody>
            <a:bodyPr wrap="none" rtlCol="0">
              <a:spAutoFit/>
            </a:bodyPr>
            <a:lstStyle/>
            <a:p>
              <a:pPr algn="ctr"/>
              <a:r>
                <a:rPr lang="en-US" altLang="ko-KR" sz="1100" dirty="0" smtClean="0">
                  <a:latin typeface="Arial" pitchFamily="34" charset="0"/>
                  <a:cs typeface="Arial" pitchFamily="34" charset="0"/>
                </a:rPr>
                <a:t>2 wk</a:t>
              </a:r>
              <a:endParaRPr lang="ko-KR" altLang="en-US" sz="1100" dirty="0">
                <a:latin typeface="Arial" pitchFamily="34" charset="0"/>
                <a:cs typeface="Arial" pitchFamily="34" charset="0"/>
              </a:endParaRPr>
            </a:p>
          </p:txBody>
        </p:sp>
        <p:sp>
          <p:nvSpPr>
            <p:cNvPr id="26" name="TextBox 25"/>
            <p:cNvSpPr txBox="1"/>
            <p:nvPr/>
          </p:nvSpPr>
          <p:spPr>
            <a:xfrm>
              <a:off x="7873145" y="3297625"/>
              <a:ext cx="891404" cy="445722"/>
            </a:xfrm>
            <a:prstGeom prst="rect">
              <a:avLst/>
            </a:prstGeom>
            <a:noFill/>
          </p:spPr>
          <p:txBody>
            <a:bodyPr wrap="none" rtlCol="0">
              <a:spAutoFit/>
            </a:bodyPr>
            <a:lstStyle/>
            <a:p>
              <a:pPr algn="ctr"/>
              <a:r>
                <a:rPr lang="en-US" altLang="ko-KR" sz="1100" dirty="0" smtClean="0">
                  <a:latin typeface="Arial" pitchFamily="34" charset="0"/>
                  <a:cs typeface="Arial" pitchFamily="34" charset="0"/>
                </a:rPr>
                <a:t>3 wk</a:t>
              </a:r>
              <a:endParaRPr lang="ko-KR" altLang="en-US" sz="1100" dirty="0">
                <a:latin typeface="Arial" pitchFamily="34" charset="0"/>
                <a:cs typeface="Arial" pitchFamily="34" charset="0"/>
              </a:endParaRPr>
            </a:p>
          </p:txBody>
        </p:sp>
        <p:grpSp>
          <p:nvGrpSpPr>
            <p:cNvPr id="27" name="그룹 141"/>
            <p:cNvGrpSpPr/>
            <p:nvPr/>
          </p:nvGrpSpPr>
          <p:grpSpPr>
            <a:xfrm>
              <a:off x="3217418" y="4653704"/>
              <a:ext cx="5107734" cy="831981"/>
              <a:chOff x="7649306" y="1700808"/>
              <a:chExt cx="5107734" cy="831981"/>
            </a:xfrm>
          </p:grpSpPr>
          <p:sp>
            <p:nvSpPr>
              <p:cNvPr id="28" name="TextBox 27"/>
              <p:cNvSpPr txBox="1"/>
              <p:nvPr/>
            </p:nvSpPr>
            <p:spPr>
              <a:xfrm>
                <a:off x="7649306" y="2060848"/>
                <a:ext cx="5107734" cy="471941"/>
              </a:xfrm>
              <a:prstGeom prst="rect">
                <a:avLst/>
              </a:prstGeom>
              <a:noFill/>
            </p:spPr>
            <p:txBody>
              <a:bodyPr wrap="square" rtlCol="0">
                <a:spAutoFit/>
              </a:bodyPr>
              <a:lstStyle/>
              <a:p>
                <a:pPr algn="ctr"/>
                <a:r>
                  <a:rPr lang="en-US" altLang="ko-KR" sz="1200" dirty="0" err="1" smtClean="0">
                    <a:latin typeface="Arial" pitchFamily="34" charset="0"/>
                    <a:cs typeface="Arial" pitchFamily="34" charset="0"/>
                  </a:rPr>
                  <a:t>hCP</a:t>
                </a:r>
                <a:r>
                  <a:rPr lang="en-US" altLang="ko-KR" sz="1200" dirty="0" smtClean="0">
                    <a:latin typeface="Arial" pitchFamily="34" charset="0"/>
                    <a:cs typeface="Arial" pitchFamily="34" charset="0"/>
                  </a:rPr>
                  <a:t>-MSCs transplantation (2×10</a:t>
                </a:r>
                <a:r>
                  <a:rPr lang="en-US" altLang="ko-KR" sz="1200" baseline="30000" dirty="0" smtClean="0">
                    <a:latin typeface="Arial" pitchFamily="34" charset="0"/>
                    <a:cs typeface="Arial" pitchFamily="34" charset="0"/>
                  </a:rPr>
                  <a:t>6</a:t>
                </a:r>
                <a:r>
                  <a:rPr lang="en-US" altLang="ko-KR" sz="1200" dirty="0" smtClean="0">
                    <a:latin typeface="Arial" pitchFamily="34" charset="0"/>
                    <a:cs typeface="Arial" pitchFamily="34" charset="0"/>
                  </a:rPr>
                  <a:t>)</a:t>
                </a:r>
                <a:endParaRPr lang="ko-KR" altLang="en-US" sz="1200" dirty="0">
                  <a:latin typeface="Arial" pitchFamily="34" charset="0"/>
                  <a:cs typeface="Arial" pitchFamily="34" charset="0"/>
                </a:endParaRPr>
              </a:p>
            </p:txBody>
          </p:sp>
          <p:sp>
            <p:nvSpPr>
              <p:cNvPr id="29" name="위쪽 화살표 28"/>
              <p:cNvSpPr/>
              <p:nvPr/>
            </p:nvSpPr>
            <p:spPr>
              <a:xfrm>
                <a:off x="10152620" y="1700808"/>
                <a:ext cx="288032" cy="360000"/>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itchFamily="34" charset="0"/>
                  <a:cs typeface="Arial" pitchFamily="34" charset="0"/>
                </a:endParaRPr>
              </a:p>
            </p:txBody>
          </p:sp>
        </p:grpSp>
      </p:grpSp>
      <p:sp>
        <p:nvSpPr>
          <p:cNvPr id="40" name="TextBox 39"/>
          <p:cNvSpPr txBox="1"/>
          <p:nvPr/>
        </p:nvSpPr>
        <p:spPr>
          <a:xfrm>
            <a:off x="971600" y="3741214"/>
            <a:ext cx="3672408" cy="276999"/>
          </a:xfrm>
          <a:prstGeom prst="rect">
            <a:avLst/>
          </a:prstGeom>
          <a:noFill/>
        </p:spPr>
        <p:txBody>
          <a:bodyPr wrap="square" rtlCol="0">
            <a:spAutoFit/>
          </a:bodyPr>
          <a:lstStyle/>
          <a:p>
            <a:pPr algn="ctr"/>
            <a:r>
              <a:rPr lang="en-US" altLang="ko-KR" sz="1200" dirty="0" smtClean="0">
                <a:latin typeface="Arial" pitchFamily="34" charset="0"/>
                <a:cs typeface="Arial" pitchFamily="34" charset="0"/>
              </a:rPr>
              <a:t>Saline injection</a:t>
            </a:r>
            <a:endParaRPr lang="ko-KR" altLang="en-US" sz="1200" dirty="0">
              <a:latin typeface="Arial" pitchFamily="34" charset="0"/>
              <a:cs typeface="Arial" pitchFamily="34" charset="0"/>
            </a:endParaRPr>
          </a:p>
        </p:txBody>
      </p:sp>
      <p:sp>
        <p:nvSpPr>
          <p:cNvPr id="41" name="위쪽 화살표 40"/>
          <p:cNvSpPr/>
          <p:nvPr/>
        </p:nvSpPr>
        <p:spPr>
          <a:xfrm flipV="1">
            <a:off x="2831175" y="4017371"/>
            <a:ext cx="153421" cy="211297"/>
          </a:xfrm>
          <a:prstGeom prst="up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latin typeface="Arial" pitchFamily="34" charset="0"/>
              <a:cs typeface="Arial" pitchFamily="34" charset="0"/>
            </a:endParaRPr>
          </a:p>
        </p:txBody>
      </p:sp>
    </p:spTree>
    <p:extLst>
      <p:ext uri="{BB962C8B-B14F-4D97-AF65-F5344CB8AC3E}">
        <p14:creationId xmlns:p14="http://schemas.microsoft.com/office/powerpoint/2010/main" val="186146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2"/>
          <p:cNvSpPr txBox="1">
            <a:spLocks/>
          </p:cNvSpPr>
          <p:nvPr/>
        </p:nvSpPr>
        <p:spPr bwMode="auto">
          <a:xfrm>
            <a:off x="179512" y="224265"/>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algn="ctr"/>
            <a:r>
              <a:rPr lang="en-US" altLang="ko-KR" sz="2800" b="1" dirty="0" smtClean="0">
                <a:solidFill>
                  <a:schemeClr val="bg1"/>
                </a:solidFill>
                <a:latin typeface="Arial" pitchFamily="34" charset="0"/>
                <a:cs typeface="Arial" pitchFamily="34" charset="0"/>
              </a:rPr>
              <a:t>miRNA-125b released by CP-MSCs contributes to liver regeneration by suppressing fibrosis</a:t>
            </a:r>
            <a:endParaRPr lang="ko-KR" altLang="en-US" sz="2800" b="1" dirty="0">
              <a:ln>
                <a:solidFill>
                  <a:schemeClr val="bg1"/>
                </a:solidFill>
              </a:ln>
              <a:solidFill>
                <a:schemeClr val="bg1"/>
              </a:solidFill>
              <a:latin typeface="Arial" pitchFamily="34" charset="0"/>
              <a:ea typeface="HY견고딕" pitchFamily="18" charset="-127"/>
              <a:cs typeface="Arial" pitchFamily="34" charset="0"/>
            </a:endParaRPr>
          </a:p>
        </p:txBody>
      </p:sp>
      <p:pic>
        <p:nvPicPr>
          <p:cNvPr id="3" name="Picture 2"/>
          <p:cNvPicPr>
            <a:picLocks noChangeAspect="1"/>
          </p:cNvPicPr>
          <p:nvPr/>
        </p:nvPicPr>
        <p:blipFill>
          <a:blip r:embed="rId3"/>
          <a:stretch>
            <a:fillRect/>
          </a:stretch>
        </p:blipFill>
        <p:spPr>
          <a:xfrm>
            <a:off x="1835696" y="1502403"/>
            <a:ext cx="5112568" cy="2521145"/>
          </a:xfrm>
          <a:prstGeom prst="rect">
            <a:avLst/>
          </a:prstGeom>
        </p:spPr>
      </p:pic>
      <p:grpSp>
        <p:nvGrpSpPr>
          <p:cNvPr id="4" name="그룹 134"/>
          <p:cNvGrpSpPr/>
          <p:nvPr/>
        </p:nvGrpSpPr>
        <p:grpSpPr>
          <a:xfrm>
            <a:off x="395536" y="4599983"/>
            <a:ext cx="3419872" cy="2232248"/>
            <a:chOff x="5724128" y="1412776"/>
            <a:chExt cx="2974730" cy="1979601"/>
          </a:xfrm>
        </p:grpSpPr>
        <p:grpSp>
          <p:nvGrpSpPr>
            <p:cNvPr id="5" name="그룹 139"/>
            <p:cNvGrpSpPr/>
            <p:nvPr/>
          </p:nvGrpSpPr>
          <p:grpSpPr>
            <a:xfrm>
              <a:off x="5724128" y="1412776"/>
              <a:ext cx="1440001" cy="1699462"/>
              <a:chOff x="516979" y="4123398"/>
              <a:chExt cx="1440001" cy="1699462"/>
            </a:xfrm>
          </p:grpSpPr>
          <p:pic>
            <p:nvPicPr>
              <p:cNvPr id="15" name="Picture 6"/>
              <p:cNvPicPr preferRelativeResize="0">
                <a:picLocks noChangeAspect="1" noChangeArrowheads="1"/>
              </p:cNvPicPr>
              <p:nvPr/>
            </p:nvPicPr>
            <p:blipFill>
              <a:blip r:embed="rId4" cstate="print"/>
              <a:srcRect l="11049"/>
              <a:stretch>
                <a:fillRect/>
              </a:stretch>
            </p:blipFill>
            <p:spPr bwMode="auto">
              <a:xfrm rot="16200000">
                <a:off x="387248" y="4253129"/>
                <a:ext cx="1699462" cy="1440000"/>
              </a:xfrm>
              <a:prstGeom prst="rect">
                <a:avLst/>
              </a:prstGeom>
              <a:noFill/>
              <a:ln w="9525">
                <a:noFill/>
                <a:miter lim="800000"/>
                <a:headEnd/>
                <a:tailEnd/>
              </a:ln>
            </p:spPr>
          </p:pic>
          <p:sp>
            <p:nvSpPr>
              <p:cNvPr id="16" name="TextBox 15"/>
              <p:cNvSpPr txBox="1"/>
              <p:nvPr/>
            </p:nvSpPr>
            <p:spPr>
              <a:xfrm>
                <a:off x="655021" y="5576639"/>
                <a:ext cx="1301959" cy="246221"/>
              </a:xfrm>
              <a:prstGeom prst="rect">
                <a:avLst/>
              </a:prstGeom>
              <a:noFill/>
            </p:spPr>
            <p:txBody>
              <a:bodyPr wrap="none" rtlCol="0" anchor="b">
                <a:spAutoFit/>
              </a:bodyPr>
              <a:lstStyle/>
              <a:p>
                <a:pPr algn="r"/>
                <a:r>
                  <a:rPr lang="en-US" altLang="ko-KR" sz="1000" b="1" dirty="0" smtClean="0">
                    <a:latin typeface="Arial" pitchFamily="34" charset="0"/>
                    <a:ea typeface="맑은 고딕"/>
                    <a:cs typeface="Arial" pitchFamily="34" charset="0"/>
                  </a:rPr>
                  <a:t>CP-MSC/miR-125b</a:t>
                </a:r>
                <a:endParaRPr lang="ko-KR" altLang="en-US" sz="1000" b="1" dirty="0">
                  <a:latin typeface="Arial" pitchFamily="34" charset="0"/>
                  <a:cs typeface="Arial" pitchFamily="34" charset="0"/>
                </a:endParaRPr>
              </a:p>
            </p:txBody>
          </p:sp>
        </p:grpSp>
        <p:grpSp>
          <p:nvGrpSpPr>
            <p:cNvPr id="6" name="그룹 138"/>
            <p:cNvGrpSpPr/>
            <p:nvPr/>
          </p:nvGrpSpPr>
          <p:grpSpPr>
            <a:xfrm>
              <a:off x="7193721" y="1412776"/>
              <a:ext cx="1404000" cy="794368"/>
              <a:chOff x="2115890" y="4057041"/>
              <a:chExt cx="1404000" cy="794368"/>
            </a:xfrm>
          </p:grpSpPr>
          <p:pic>
            <p:nvPicPr>
              <p:cNvPr id="13" name="Picture 3" descr="F:\★★Lab★★\실험데이터\ISH\CP-MSC_miR-125b\LX2_miR-125b_1.tif"/>
              <p:cNvPicPr preferRelativeResize="0">
                <a:picLocks noChangeAspect="1" noChangeArrowheads="1"/>
              </p:cNvPicPr>
              <p:nvPr/>
            </p:nvPicPr>
            <p:blipFill>
              <a:blip r:embed="rId5" cstate="print"/>
              <a:srcRect l="16619" t="15916" r="9621" b="28714"/>
              <a:stretch>
                <a:fillRect/>
              </a:stretch>
            </p:blipFill>
            <p:spPr bwMode="auto">
              <a:xfrm>
                <a:off x="2115890" y="4057041"/>
                <a:ext cx="1404000" cy="794368"/>
              </a:xfrm>
              <a:prstGeom prst="rect">
                <a:avLst/>
              </a:prstGeom>
              <a:noFill/>
              <a:ln>
                <a:noFill/>
              </a:ln>
            </p:spPr>
          </p:pic>
          <p:sp>
            <p:nvSpPr>
              <p:cNvPr id="14" name="TextBox 13"/>
              <p:cNvSpPr txBox="1"/>
              <p:nvPr/>
            </p:nvSpPr>
            <p:spPr>
              <a:xfrm>
                <a:off x="2490441" y="4605188"/>
                <a:ext cx="1029449" cy="246221"/>
              </a:xfrm>
              <a:prstGeom prst="rect">
                <a:avLst/>
              </a:prstGeom>
              <a:noFill/>
            </p:spPr>
            <p:txBody>
              <a:bodyPr wrap="none" rtlCol="0" anchor="b">
                <a:spAutoFit/>
              </a:bodyPr>
              <a:lstStyle/>
              <a:p>
                <a:pPr algn="r"/>
                <a:r>
                  <a:rPr lang="en-US" altLang="ko-KR" sz="1000" b="1" dirty="0" smtClean="0">
                    <a:latin typeface="Arial" pitchFamily="34" charset="0"/>
                    <a:ea typeface="맑은 고딕"/>
                    <a:cs typeface="Arial" pitchFamily="34" charset="0"/>
                  </a:rPr>
                  <a:t>LX2/miR-125b</a:t>
                </a:r>
                <a:endParaRPr lang="ko-KR" altLang="en-US" sz="1000" b="1" dirty="0">
                  <a:latin typeface="Arial" pitchFamily="34" charset="0"/>
                  <a:cs typeface="Arial" pitchFamily="34" charset="0"/>
                </a:endParaRPr>
              </a:p>
            </p:txBody>
          </p:sp>
        </p:grpSp>
        <p:grpSp>
          <p:nvGrpSpPr>
            <p:cNvPr id="7" name="그룹 137"/>
            <p:cNvGrpSpPr/>
            <p:nvPr/>
          </p:nvGrpSpPr>
          <p:grpSpPr>
            <a:xfrm>
              <a:off x="7193721" y="2256744"/>
              <a:ext cx="1404000" cy="855494"/>
              <a:chOff x="2115890" y="4967366"/>
              <a:chExt cx="1404000" cy="855494"/>
            </a:xfrm>
          </p:grpSpPr>
          <p:pic>
            <p:nvPicPr>
              <p:cNvPr id="11" name="Picture 2" descr="F:\★★Lab★★\실험데이터\ISH\CP-MSC_miR-125b\CP-MSC_scrambled_2.tif"/>
              <p:cNvPicPr preferRelativeResize="0">
                <a:picLocks noChangeAspect="1" noChangeArrowheads="1"/>
              </p:cNvPicPr>
              <p:nvPr/>
            </p:nvPicPr>
            <p:blipFill>
              <a:blip r:embed="rId6" cstate="print"/>
              <a:srcRect l="6414" t="6739" r="19826" b="33630"/>
              <a:stretch>
                <a:fillRect/>
              </a:stretch>
            </p:blipFill>
            <p:spPr bwMode="auto">
              <a:xfrm>
                <a:off x="2115890" y="4967366"/>
                <a:ext cx="1404000" cy="855494"/>
              </a:xfrm>
              <a:prstGeom prst="rect">
                <a:avLst/>
              </a:prstGeom>
              <a:noFill/>
              <a:ln>
                <a:noFill/>
              </a:ln>
            </p:spPr>
          </p:pic>
          <p:sp>
            <p:nvSpPr>
              <p:cNvPr id="12" name="TextBox 11"/>
              <p:cNvSpPr txBox="1"/>
              <p:nvPr/>
            </p:nvSpPr>
            <p:spPr>
              <a:xfrm>
                <a:off x="2607461" y="5576639"/>
                <a:ext cx="912429" cy="246221"/>
              </a:xfrm>
              <a:prstGeom prst="rect">
                <a:avLst/>
              </a:prstGeom>
              <a:noFill/>
            </p:spPr>
            <p:txBody>
              <a:bodyPr wrap="none" rtlCol="0" anchor="b">
                <a:spAutoFit/>
              </a:bodyPr>
              <a:lstStyle/>
              <a:p>
                <a:pPr algn="r"/>
                <a:r>
                  <a:rPr lang="en-US" altLang="ko-KR" sz="1000" b="1" dirty="0" smtClean="0">
                    <a:latin typeface="Arial" pitchFamily="34" charset="0"/>
                    <a:ea typeface="맑은 고딕"/>
                    <a:cs typeface="Arial" pitchFamily="34" charset="0"/>
                  </a:rPr>
                  <a:t>CP-MSC/NC</a:t>
                </a:r>
                <a:endParaRPr lang="ko-KR" altLang="en-US" sz="1000" b="1" dirty="0">
                  <a:latin typeface="Arial" pitchFamily="34" charset="0"/>
                  <a:cs typeface="Arial" pitchFamily="34" charset="0"/>
                </a:endParaRPr>
              </a:p>
            </p:txBody>
          </p:sp>
        </p:grpSp>
        <p:grpSp>
          <p:nvGrpSpPr>
            <p:cNvPr id="8" name="그룹 118"/>
            <p:cNvGrpSpPr/>
            <p:nvPr/>
          </p:nvGrpSpPr>
          <p:grpSpPr>
            <a:xfrm>
              <a:off x="8196339" y="3176933"/>
              <a:ext cx="502519" cy="215444"/>
              <a:chOff x="2780928" y="5592990"/>
              <a:chExt cx="502519" cy="215444"/>
            </a:xfrm>
          </p:grpSpPr>
          <p:cxnSp>
            <p:nvCxnSpPr>
              <p:cNvPr id="9" name="직선 연결선 119"/>
              <p:cNvCxnSpPr/>
              <p:nvPr/>
            </p:nvCxnSpPr>
            <p:spPr>
              <a:xfrm>
                <a:off x="2954787" y="5598646"/>
                <a:ext cx="15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80928" y="5592990"/>
                <a:ext cx="502519" cy="215444"/>
              </a:xfrm>
              <a:prstGeom prst="rect">
                <a:avLst/>
              </a:prstGeom>
              <a:noFill/>
            </p:spPr>
            <p:txBody>
              <a:bodyPr wrap="square" rtlCol="0">
                <a:spAutoFit/>
              </a:bodyPr>
              <a:lstStyle/>
              <a:p>
                <a:pPr algn="ctr"/>
                <a:r>
                  <a:rPr lang="en-US" altLang="ko-KR" sz="800" dirty="0" smtClean="0">
                    <a:latin typeface="Arial Unicode MS" pitchFamily="50" charset="-127"/>
                    <a:ea typeface="Arial Unicode MS" pitchFamily="50" charset="-127"/>
                    <a:cs typeface="Arial Unicode MS" pitchFamily="50" charset="-127"/>
                  </a:rPr>
                  <a:t>20</a:t>
                </a:r>
                <a:r>
                  <a:rPr lang="el-GR" altLang="ko-KR" sz="800" dirty="0" smtClean="0">
                    <a:latin typeface="Arial Unicode MS" pitchFamily="50" charset="-127"/>
                    <a:ea typeface="Arial Unicode MS" pitchFamily="50" charset="-127"/>
                    <a:cs typeface="Arial Unicode MS" pitchFamily="50" charset="-127"/>
                  </a:rPr>
                  <a:t>μ</a:t>
                </a:r>
                <a:r>
                  <a:rPr lang="en-US" altLang="ko-KR" sz="800" dirty="0" smtClean="0">
                    <a:latin typeface="Arial Unicode MS" pitchFamily="50" charset="-127"/>
                    <a:ea typeface="Arial Unicode MS" pitchFamily="50" charset="-127"/>
                    <a:cs typeface="Arial Unicode MS" pitchFamily="50" charset="-127"/>
                  </a:rPr>
                  <a:t>m</a:t>
                </a:r>
                <a:endParaRPr lang="ko-KR" altLang="en-US" sz="800" dirty="0">
                  <a:latin typeface="Arial Unicode MS" pitchFamily="50" charset="-127"/>
                  <a:ea typeface="Arial Unicode MS" pitchFamily="50" charset="-127"/>
                  <a:cs typeface="Arial Unicode MS" pitchFamily="50" charset="-127"/>
                </a:endParaRPr>
              </a:p>
            </p:txBody>
          </p:sp>
        </p:grpSp>
      </p:grpSp>
      <p:sp>
        <p:nvSpPr>
          <p:cNvPr id="17" name="TextBox 16"/>
          <p:cNvSpPr txBox="1"/>
          <p:nvPr/>
        </p:nvSpPr>
        <p:spPr>
          <a:xfrm rot="18434300">
            <a:off x="5585707" y="4707587"/>
            <a:ext cx="1168210" cy="246221"/>
          </a:xfrm>
          <a:prstGeom prst="rect">
            <a:avLst/>
          </a:prstGeom>
          <a:noFill/>
        </p:spPr>
        <p:txBody>
          <a:bodyPr vert="horz" wrap="square" rtlCol="0">
            <a:spAutoFit/>
          </a:bodyPr>
          <a:lstStyle/>
          <a:p>
            <a:r>
              <a:rPr lang="en-US" altLang="ko-KR" sz="1000" b="1" dirty="0" err="1" smtClean="0">
                <a:latin typeface="Arial" pitchFamily="34" charset="0"/>
                <a:cs typeface="Arial" pitchFamily="34" charset="0"/>
              </a:rPr>
              <a:t>Exosomes</a:t>
            </a:r>
            <a:endParaRPr lang="ko-KR" altLang="en-US" sz="1000" b="1" dirty="0">
              <a:latin typeface="Arial" pitchFamily="34" charset="0"/>
              <a:cs typeface="Arial" pitchFamily="34" charset="0"/>
            </a:endParaRPr>
          </a:p>
        </p:txBody>
      </p:sp>
      <p:sp>
        <p:nvSpPr>
          <p:cNvPr id="18" name="TextBox 17"/>
          <p:cNvSpPr txBox="1"/>
          <p:nvPr/>
        </p:nvSpPr>
        <p:spPr>
          <a:xfrm>
            <a:off x="7293429" y="4585166"/>
            <a:ext cx="1183506" cy="307777"/>
          </a:xfrm>
          <a:prstGeom prst="rect">
            <a:avLst/>
          </a:prstGeom>
          <a:noFill/>
        </p:spPr>
        <p:txBody>
          <a:bodyPr wrap="square" rtlCol="0">
            <a:spAutoFit/>
          </a:bodyPr>
          <a:lstStyle/>
          <a:p>
            <a:pPr algn="ctr"/>
            <a:r>
              <a:rPr lang="en-US" altLang="ko-KR" sz="1400" b="1" i="1" dirty="0" smtClean="0">
                <a:latin typeface="Arial" pitchFamily="34" charset="0"/>
                <a:cs typeface="Arial" pitchFamily="34" charset="0"/>
              </a:rPr>
              <a:t>miR-125b</a:t>
            </a:r>
            <a:endParaRPr lang="ko-KR" altLang="en-US" sz="1400" b="1" i="1" dirty="0">
              <a:latin typeface="Arial" pitchFamily="34" charset="0"/>
              <a:cs typeface="Arial" pitchFamily="34" charset="0"/>
            </a:endParaRPr>
          </a:p>
        </p:txBody>
      </p:sp>
      <p:pic>
        <p:nvPicPr>
          <p:cNvPr id="19" name="Picture 4" descr="G:\★★Lab★★\실험데이터\WB\Tx Rat\exosome_CD9_full.tif"/>
          <p:cNvPicPr>
            <a:picLocks noChangeAspect="1" noChangeArrowheads="1"/>
          </p:cNvPicPr>
          <p:nvPr/>
        </p:nvPicPr>
        <p:blipFill>
          <a:blip r:embed="rId7" cstate="print"/>
          <a:srcRect/>
          <a:stretch>
            <a:fillRect/>
          </a:stretch>
        </p:blipFill>
        <p:spPr bwMode="auto">
          <a:xfrm>
            <a:off x="5040658" y="5324566"/>
            <a:ext cx="900000" cy="313213"/>
          </a:xfrm>
          <a:prstGeom prst="rect">
            <a:avLst/>
          </a:prstGeom>
          <a:noFill/>
          <a:ln w="6350">
            <a:solidFill>
              <a:schemeClr val="tx1"/>
            </a:solidFill>
          </a:ln>
        </p:spPr>
      </p:pic>
      <p:pic>
        <p:nvPicPr>
          <p:cNvPr id="20" name="Picture 5" descr="G:\★★Lab★★\실험데이터\WB\Tx Rat\exosome_GAPDH_full.tif"/>
          <p:cNvPicPr>
            <a:picLocks noChangeAspect="1" noChangeArrowheads="1"/>
          </p:cNvPicPr>
          <p:nvPr/>
        </p:nvPicPr>
        <p:blipFill>
          <a:blip r:embed="rId8" cstate="print"/>
          <a:srcRect/>
          <a:stretch>
            <a:fillRect/>
          </a:stretch>
        </p:blipFill>
        <p:spPr bwMode="auto">
          <a:xfrm>
            <a:off x="5040658" y="5688996"/>
            <a:ext cx="900000" cy="283488"/>
          </a:xfrm>
          <a:prstGeom prst="rect">
            <a:avLst/>
          </a:prstGeom>
          <a:noFill/>
          <a:ln w="6350">
            <a:solidFill>
              <a:schemeClr val="tx1"/>
            </a:solidFill>
          </a:ln>
        </p:spPr>
      </p:pic>
      <p:sp>
        <p:nvSpPr>
          <p:cNvPr id="21" name="TextBox 20"/>
          <p:cNvSpPr txBox="1"/>
          <p:nvPr/>
        </p:nvSpPr>
        <p:spPr>
          <a:xfrm rot="18434300">
            <a:off x="5353167" y="4771210"/>
            <a:ext cx="1008379" cy="246221"/>
          </a:xfrm>
          <a:prstGeom prst="rect">
            <a:avLst/>
          </a:prstGeom>
          <a:noFill/>
        </p:spPr>
        <p:txBody>
          <a:bodyPr vert="horz" wrap="square" rtlCol="0">
            <a:spAutoFit/>
          </a:bodyPr>
          <a:lstStyle/>
          <a:p>
            <a:r>
              <a:rPr lang="en-US" altLang="ko-KR" sz="1000" b="1" dirty="0" smtClean="0">
                <a:latin typeface="Arial" pitchFamily="34" charset="0"/>
                <a:cs typeface="Arial" pitchFamily="34" charset="0"/>
              </a:rPr>
              <a:t>Cell </a:t>
            </a:r>
            <a:r>
              <a:rPr lang="en-US" altLang="ko-KR" sz="1000" b="1" dirty="0" err="1" smtClean="0">
                <a:latin typeface="Arial" pitchFamily="34" charset="0"/>
                <a:cs typeface="Arial" pitchFamily="34" charset="0"/>
              </a:rPr>
              <a:t>lysate</a:t>
            </a:r>
            <a:endParaRPr lang="ko-KR" altLang="en-US" sz="1000" b="1" dirty="0">
              <a:latin typeface="Arial" pitchFamily="34" charset="0"/>
              <a:cs typeface="Arial" pitchFamily="34" charset="0"/>
            </a:endParaRPr>
          </a:p>
        </p:txBody>
      </p:sp>
      <p:sp>
        <p:nvSpPr>
          <p:cNvPr id="22" name="TextBox 21"/>
          <p:cNvSpPr txBox="1"/>
          <p:nvPr/>
        </p:nvSpPr>
        <p:spPr>
          <a:xfrm>
            <a:off x="4355976" y="5660421"/>
            <a:ext cx="720000" cy="334707"/>
          </a:xfrm>
          <a:prstGeom prst="rect">
            <a:avLst/>
          </a:prstGeom>
          <a:noFill/>
        </p:spPr>
        <p:txBody>
          <a:bodyPr wrap="square" rtlCol="0" anchor="ctr">
            <a:spAutoFit/>
          </a:bodyPr>
          <a:lstStyle/>
          <a:p>
            <a:pPr algn="ctr">
              <a:lnSpc>
                <a:spcPct val="150000"/>
              </a:lnSpc>
            </a:pPr>
            <a:r>
              <a:rPr lang="en-US" altLang="ko-KR" sz="1000" b="1" dirty="0" smtClean="0">
                <a:latin typeface="Arial" pitchFamily="34" charset="0"/>
                <a:cs typeface="Arial" pitchFamily="34" charset="0"/>
              </a:rPr>
              <a:t>GAPDH</a:t>
            </a:r>
          </a:p>
        </p:txBody>
      </p:sp>
      <p:sp>
        <p:nvSpPr>
          <p:cNvPr id="23" name="TextBox 22"/>
          <p:cNvSpPr txBox="1"/>
          <p:nvPr/>
        </p:nvSpPr>
        <p:spPr>
          <a:xfrm>
            <a:off x="4445976" y="5300381"/>
            <a:ext cx="540000" cy="334707"/>
          </a:xfrm>
          <a:prstGeom prst="rect">
            <a:avLst/>
          </a:prstGeom>
          <a:noFill/>
        </p:spPr>
        <p:txBody>
          <a:bodyPr wrap="square" rtlCol="0" anchor="ctr">
            <a:spAutoFit/>
          </a:bodyPr>
          <a:lstStyle/>
          <a:p>
            <a:pPr algn="ctr">
              <a:lnSpc>
                <a:spcPct val="150000"/>
              </a:lnSpc>
            </a:pPr>
            <a:r>
              <a:rPr lang="en-US" altLang="ko-KR" sz="1000" b="1" dirty="0" smtClean="0">
                <a:latin typeface="Arial" pitchFamily="34" charset="0"/>
                <a:cs typeface="Arial" pitchFamily="34" charset="0"/>
              </a:rPr>
              <a:t>CD9</a:t>
            </a:r>
          </a:p>
        </p:txBody>
      </p:sp>
      <p:sp>
        <p:nvSpPr>
          <p:cNvPr id="24" name="TextBox 23"/>
          <p:cNvSpPr txBox="1"/>
          <p:nvPr/>
        </p:nvSpPr>
        <p:spPr>
          <a:xfrm rot="18434300">
            <a:off x="4928067" y="4771210"/>
            <a:ext cx="1008379" cy="246221"/>
          </a:xfrm>
          <a:prstGeom prst="rect">
            <a:avLst/>
          </a:prstGeom>
          <a:noFill/>
        </p:spPr>
        <p:txBody>
          <a:bodyPr vert="horz" wrap="square" rtlCol="0">
            <a:spAutoFit/>
          </a:bodyPr>
          <a:lstStyle/>
          <a:p>
            <a:r>
              <a:rPr lang="en-US" altLang="ko-KR" sz="1000" b="1" dirty="0" smtClean="0">
                <a:latin typeface="Arial" pitchFamily="34" charset="0"/>
                <a:cs typeface="Arial" pitchFamily="34" charset="0"/>
              </a:rPr>
              <a:t>Normal</a:t>
            </a:r>
            <a:endParaRPr lang="ko-KR" altLang="en-US" sz="1000" b="1" dirty="0">
              <a:latin typeface="Arial" pitchFamily="34" charset="0"/>
              <a:cs typeface="Arial" pitchFamily="34" charset="0"/>
            </a:endParaRPr>
          </a:p>
        </p:txBody>
      </p:sp>
      <p:sp>
        <p:nvSpPr>
          <p:cNvPr id="25" name="TextBox 24"/>
          <p:cNvSpPr txBox="1"/>
          <p:nvPr/>
        </p:nvSpPr>
        <p:spPr>
          <a:xfrm rot="18434300">
            <a:off x="5120444" y="4707587"/>
            <a:ext cx="1168210" cy="246221"/>
          </a:xfrm>
          <a:prstGeom prst="rect">
            <a:avLst/>
          </a:prstGeom>
          <a:noFill/>
        </p:spPr>
        <p:txBody>
          <a:bodyPr vert="horz" wrap="square" rtlCol="0">
            <a:spAutoFit/>
          </a:bodyPr>
          <a:lstStyle/>
          <a:p>
            <a:r>
              <a:rPr lang="en-US" altLang="ko-KR" sz="1000" b="1" dirty="0" smtClean="0">
                <a:latin typeface="Arial" pitchFamily="34" charset="0"/>
                <a:cs typeface="Arial" pitchFamily="34" charset="0"/>
              </a:rPr>
              <a:t>LX2</a:t>
            </a:r>
            <a:endParaRPr lang="ko-KR" altLang="en-US" sz="1000" b="1" dirty="0">
              <a:latin typeface="Arial" pitchFamily="34" charset="0"/>
              <a:cs typeface="Arial" pitchFamily="34" charset="0"/>
            </a:endParaRPr>
          </a:p>
        </p:txBody>
      </p:sp>
      <p:grpSp>
        <p:nvGrpSpPr>
          <p:cNvPr id="26" name="그룹 210"/>
          <p:cNvGrpSpPr/>
          <p:nvPr/>
        </p:nvGrpSpPr>
        <p:grpSpPr>
          <a:xfrm>
            <a:off x="5944582" y="5331441"/>
            <a:ext cx="542902" cy="200055"/>
            <a:chOff x="2589287" y="6537751"/>
            <a:chExt cx="542902" cy="200055"/>
          </a:xfrm>
        </p:grpSpPr>
        <p:sp>
          <p:nvSpPr>
            <p:cNvPr id="27" name="TextBox 26"/>
            <p:cNvSpPr txBox="1"/>
            <p:nvPr/>
          </p:nvSpPr>
          <p:spPr>
            <a:xfrm>
              <a:off x="2689440" y="6537751"/>
              <a:ext cx="442749" cy="200055"/>
            </a:xfrm>
            <a:prstGeom prst="rect">
              <a:avLst/>
            </a:prstGeom>
            <a:noFill/>
            <a:ln>
              <a:noFill/>
            </a:ln>
          </p:spPr>
          <p:txBody>
            <a:bodyPr wrap="none" rtlCol="0">
              <a:spAutoFit/>
            </a:bodyPr>
            <a:lstStyle/>
            <a:p>
              <a:r>
                <a:rPr lang="en-US" altLang="ko-KR" sz="700" dirty="0" smtClean="0">
                  <a:latin typeface="Arial" pitchFamily="34" charset="0"/>
                  <a:cs typeface="Arial" pitchFamily="34" charset="0"/>
                </a:rPr>
                <a:t>24kDa</a:t>
              </a:r>
              <a:endParaRPr lang="ko-KR" altLang="en-US" sz="700" dirty="0">
                <a:latin typeface="Arial" pitchFamily="34" charset="0"/>
                <a:cs typeface="Arial" pitchFamily="34" charset="0"/>
              </a:endParaRPr>
            </a:p>
          </p:txBody>
        </p:sp>
        <p:cxnSp>
          <p:nvCxnSpPr>
            <p:cNvPr id="28" name="직선 화살표 연결선 31"/>
            <p:cNvCxnSpPr/>
            <p:nvPr/>
          </p:nvCxnSpPr>
          <p:spPr>
            <a:xfrm flipH="1">
              <a:off x="2589287" y="6637778"/>
              <a:ext cx="144000"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그룹 211"/>
          <p:cNvGrpSpPr/>
          <p:nvPr/>
        </p:nvGrpSpPr>
        <p:grpSpPr>
          <a:xfrm>
            <a:off x="5944582" y="5434872"/>
            <a:ext cx="542902" cy="200055"/>
            <a:chOff x="2589287" y="6641182"/>
            <a:chExt cx="542902" cy="200055"/>
          </a:xfrm>
        </p:grpSpPr>
        <p:sp>
          <p:nvSpPr>
            <p:cNvPr id="30" name="TextBox 29"/>
            <p:cNvSpPr txBox="1"/>
            <p:nvPr/>
          </p:nvSpPr>
          <p:spPr>
            <a:xfrm>
              <a:off x="2689440" y="6641182"/>
              <a:ext cx="442749" cy="200055"/>
            </a:xfrm>
            <a:prstGeom prst="rect">
              <a:avLst/>
            </a:prstGeom>
            <a:noFill/>
          </p:spPr>
          <p:txBody>
            <a:bodyPr wrap="none" rtlCol="0">
              <a:spAutoFit/>
            </a:bodyPr>
            <a:lstStyle/>
            <a:p>
              <a:r>
                <a:rPr lang="en-US" altLang="ko-KR" sz="700" dirty="0" smtClean="0">
                  <a:latin typeface="Arial" pitchFamily="34" charset="0"/>
                  <a:cs typeface="Arial" pitchFamily="34" charset="0"/>
                </a:rPr>
                <a:t>22kDa</a:t>
              </a:r>
              <a:endParaRPr lang="ko-KR" altLang="en-US" sz="700" dirty="0">
                <a:latin typeface="Arial" pitchFamily="34" charset="0"/>
                <a:cs typeface="Arial" pitchFamily="34" charset="0"/>
              </a:endParaRPr>
            </a:p>
          </p:txBody>
        </p:sp>
        <p:cxnSp>
          <p:nvCxnSpPr>
            <p:cNvPr id="31" name="직선 화살표 연결선 34"/>
            <p:cNvCxnSpPr/>
            <p:nvPr/>
          </p:nvCxnSpPr>
          <p:spPr>
            <a:xfrm flipH="1">
              <a:off x="2589287" y="6741209"/>
              <a:ext cx="144000"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그룹 212"/>
          <p:cNvGrpSpPr/>
          <p:nvPr/>
        </p:nvGrpSpPr>
        <p:grpSpPr>
          <a:xfrm>
            <a:off x="6732240" y="4813522"/>
            <a:ext cx="1800000" cy="2143870"/>
            <a:chOff x="4155408" y="5688288"/>
            <a:chExt cx="1800000" cy="2143870"/>
          </a:xfrm>
        </p:grpSpPr>
        <p:sp>
          <p:nvSpPr>
            <p:cNvPr id="33" name="TextBox 4"/>
            <p:cNvSpPr txBox="1"/>
            <p:nvPr/>
          </p:nvSpPr>
          <p:spPr>
            <a:xfrm>
              <a:off x="5464274" y="5940152"/>
              <a:ext cx="234360" cy="2462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indent="0" algn="ctr" defTabSz="914400" eaLnBrk="1" fontAlgn="auto" latinLnBrk="0" hangingPunct="1">
                <a:lnSpc>
                  <a:spcPct val="100000"/>
                </a:lnSpc>
                <a:spcBef>
                  <a:spcPts val="0"/>
                </a:spcBef>
                <a:spcAft>
                  <a:spcPts val="0"/>
                </a:spcAft>
                <a:buClrTx/>
                <a:buSzTx/>
                <a:buFontTx/>
                <a:buNone/>
                <a:tabLst/>
                <a:defRPr/>
              </a:pPr>
              <a:r>
                <a:rPr lang="en-US" altLang="ko-KR" sz="1000" b="1" dirty="0" smtClean="0">
                  <a:latin typeface="Arial" pitchFamily="34" charset="0"/>
                  <a:cs typeface="Arial" pitchFamily="34" charset="0"/>
                </a:rPr>
                <a:t>*</a:t>
              </a:r>
              <a:endParaRPr lang="ko-KR" altLang="en-US" sz="1000" b="1" dirty="0">
                <a:latin typeface="Arial" pitchFamily="34" charset="0"/>
                <a:cs typeface="Arial" pitchFamily="34" charset="0"/>
              </a:endParaRPr>
            </a:p>
          </p:txBody>
        </p:sp>
        <p:graphicFrame>
          <p:nvGraphicFramePr>
            <p:cNvPr id="34" name="차트 52"/>
            <p:cNvGraphicFramePr>
              <a:graphicFrameLocks/>
            </p:cNvGraphicFramePr>
            <p:nvPr/>
          </p:nvGraphicFramePr>
          <p:xfrm>
            <a:off x="4155408" y="5688288"/>
            <a:ext cx="1800000" cy="1224000"/>
          </p:xfrm>
          <a:graphic>
            <a:graphicData uri="http://schemas.openxmlformats.org/drawingml/2006/chart">
              <c:chart xmlns:c="http://schemas.openxmlformats.org/drawingml/2006/chart" xmlns:r="http://schemas.openxmlformats.org/officeDocument/2006/relationships" r:id="rId9"/>
            </a:graphicData>
          </a:graphic>
        </p:graphicFrame>
        <p:sp>
          <p:nvSpPr>
            <p:cNvPr id="35" name="TextBox 4"/>
            <p:cNvSpPr txBox="1"/>
            <p:nvPr/>
          </p:nvSpPr>
          <p:spPr>
            <a:xfrm>
              <a:off x="5196406" y="5696720"/>
              <a:ext cx="234360" cy="2462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indent="0" algn="ctr" defTabSz="914400" eaLnBrk="1" fontAlgn="auto" latinLnBrk="0" hangingPunct="1">
                <a:lnSpc>
                  <a:spcPct val="100000"/>
                </a:lnSpc>
                <a:spcBef>
                  <a:spcPts val="0"/>
                </a:spcBef>
                <a:spcAft>
                  <a:spcPts val="0"/>
                </a:spcAft>
                <a:buClrTx/>
                <a:buSzTx/>
                <a:buFontTx/>
                <a:buNone/>
                <a:tabLst/>
                <a:defRPr/>
              </a:pPr>
              <a:r>
                <a:rPr lang="en-US" altLang="ko-KR" sz="1000" b="1" dirty="0" smtClean="0">
                  <a:latin typeface="Arial" pitchFamily="34" charset="0"/>
                  <a:cs typeface="Arial" pitchFamily="34" charset="0"/>
                </a:rPr>
                <a:t>*</a:t>
              </a:r>
              <a:endParaRPr lang="ko-KR" altLang="en-US" sz="1000" b="1" dirty="0">
                <a:latin typeface="Arial" pitchFamily="34" charset="0"/>
                <a:cs typeface="Arial" pitchFamily="34" charset="0"/>
              </a:endParaRPr>
            </a:p>
          </p:txBody>
        </p:sp>
        <p:cxnSp>
          <p:nvCxnSpPr>
            <p:cNvPr id="36" name="Elbow Connector 72"/>
            <p:cNvCxnSpPr/>
            <p:nvPr/>
          </p:nvCxnSpPr>
          <p:spPr>
            <a:xfrm rot="5400000" flipH="1" flipV="1">
              <a:off x="4917586" y="6062750"/>
              <a:ext cx="792000" cy="522000"/>
            </a:xfrm>
            <a:prstGeom prst="bentConnector3">
              <a:avLst>
                <a:gd name="adj1" fmla="val 10888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직선 연결선 55"/>
            <p:cNvCxnSpPr/>
            <p:nvPr/>
          </p:nvCxnSpPr>
          <p:spPr>
            <a:xfrm>
              <a:off x="4934374" y="6719750"/>
              <a:ext cx="2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직선 연결선 56"/>
            <p:cNvCxnSpPr/>
            <p:nvPr/>
          </p:nvCxnSpPr>
          <p:spPr>
            <a:xfrm>
              <a:off x="5447545" y="6112743"/>
              <a:ext cx="2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직선 연결선 57"/>
            <p:cNvCxnSpPr/>
            <p:nvPr/>
          </p:nvCxnSpPr>
          <p:spPr>
            <a:xfrm>
              <a:off x="5447545" y="5930627"/>
              <a:ext cx="2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그룹 185"/>
            <p:cNvGrpSpPr/>
            <p:nvPr/>
          </p:nvGrpSpPr>
          <p:grpSpPr>
            <a:xfrm>
              <a:off x="4593050" y="6663948"/>
              <a:ext cx="956506" cy="1168210"/>
              <a:chOff x="5022367" y="7255260"/>
              <a:chExt cx="956506" cy="1168210"/>
            </a:xfrm>
          </p:grpSpPr>
          <p:sp>
            <p:nvSpPr>
              <p:cNvPr id="41" name="TextBox 40"/>
              <p:cNvSpPr txBox="1"/>
              <p:nvPr/>
            </p:nvSpPr>
            <p:spPr>
              <a:xfrm rot="18434300">
                <a:off x="5147843" y="7660326"/>
                <a:ext cx="1008379" cy="230832"/>
              </a:xfrm>
              <a:prstGeom prst="rect">
                <a:avLst/>
              </a:prstGeom>
              <a:noFill/>
            </p:spPr>
            <p:txBody>
              <a:bodyPr vert="horz" wrap="square" rtlCol="0">
                <a:spAutoFit/>
              </a:bodyPr>
              <a:lstStyle/>
              <a:p>
                <a:pPr algn="r"/>
                <a:r>
                  <a:rPr lang="en-US" altLang="ko-KR" sz="900" dirty="0" smtClean="0">
                    <a:latin typeface="Arial" pitchFamily="34" charset="0"/>
                    <a:cs typeface="Arial" pitchFamily="34" charset="0"/>
                  </a:rPr>
                  <a:t>Cell </a:t>
                </a:r>
                <a:r>
                  <a:rPr lang="en-US" altLang="ko-KR" sz="900" dirty="0" err="1" smtClean="0">
                    <a:latin typeface="Arial" pitchFamily="34" charset="0"/>
                    <a:cs typeface="Arial" pitchFamily="34" charset="0"/>
                  </a:rPr>
                  <a:t>lysate</a:t>
                </a:r>
                <a:endParaRPr lang="ko-KR" altLang="en-US" sz="900" dirty="0">
                  <a:latin typeface="Arial" pitchFamily="34" charset="0"/>
                  <a:cs typeface="Arial" pitchFamily="34" charset="0"/>
                </a:endParaRPr>
              </a:p>
            </p:txBody>
          </p:sp>
          <p:sp>
            <p:nvSpPr>
              <p:cNvPr id="42" name="TextBox 41"/>
              <p:cNvSpPr txBox="1"/>
              <p:nvPr/>
            </p:nvSpPr>
            <p:spPr>
              <a:xfrm rot="18434300">
                <a:off x="5279352" y="7723949"/>
                <a:ext cx="1168210" cy="230832"/>
              </a:xfrm>
              <a:prstGeom prst="rect">
                <a:avLst/>
              </a:prstGeom>
              <a:noFill/>
            </p:spPr>
            <p:txBody>
              <a:bodyPr vert="horz" wrap="square" rtlCol="0">
                <a:spAutoFit/>
              </a:bodyPr>
              <a:lstStyle/>
              <a:p>
                <a:pPr algn="r"/>
                <a:r>
                  <a:rPr lang="en-US" altLang="ko-KR" sz="900" dirty="0" err="1" smtClean="0">
                    <a:latin typeface="Arial" pitchFamily="34" charset="0"/>
                    <a:cs typeface="Arial" pitchFamily="34" charset="0"/>
                  </a:rPr>
                  <a:t>Exosomes</a:t>
                </a:r>
                <a:endParaRPr lang="ko-KR" altLang="en-US" sz="900" dirty="0">
                  <a:latin typeface="Arial" pitchFamily="34" charset="0"/>
                  <a:cs typeface="Arial" pitchFamily="34" charset="0"/>
                </a:endParaRPr>
              </a:p>
            </p:txBody>
          </p:sp>
          <p:sp>
            <p:nvSpPr>
              <p:cNvPr id="43" name="TextBox 42"/>
              <p:cNvSpPr txBox="1"/>
              <p:nvPr/>
            </p:nvSpPr>
            <p:spPr>
              <a:xfrm rot="18434300">
                <a:off x="4633593" y="7660326"/>
                <a:ext cx="1008379" cy="230832"/>
              </a:xfrm>
              <a:prstGeom prst="rect">
                <a:avLst/>
              </a:prstGeom>
              <a:noFill/>
            </p:spPr>
            <p:txBody>
              <a:bodyPr vert="horz" wrap="square" rtlCol="0">
                <a:spAutoFit/>
              </a:bodyPr>
              <a:lstStyle/>
              <a:p>
                <a:pPr algn="r"/>
                <a:r>
                  <a:rPr lang="en-US" altLang="ko-KR" sz="900" dirty="0" smtClean="0">
                    <a:latin typeface="Arial" pitchFamily="34" charset="0"/>
                    <a:cs typeface="Arial" pitchFamily="34" charset="0"/>
                  </a:rPr>
                  <a:t>Normal</a:t>
                </a:r>
                <a:endParaRPr lang="ko-KR" altLang="en-US" sz="900" dirty="0">
                  <a:latin typeface="Arial" pitchFamily="34" charset="0"/>
                  <a:cs typeface="Arial" pitchFamily="34" charset="0"/>
                </a:endParaRPr>
              </a:p>
            </p:txBody>
          </p:sp>
          <p:sp>
            <p:nvSpPr>
              <p:cNvPr id="44" name="TextBox 43"/>
              <p:cNvSpPr txBox="1"/>
              <p:nvPr/>
            </p:nvSpPr>
            <p:spPr>
              <a:xfrm rot="18434300">
                <a:off x="4765771" y="7723949"/>
                <a:ext cx="1168210" cy="230832"/>
              </a:xfrm>
              <a:prstGeom prst="rect">
                <a:avLst/>
              </a:prstGeom>
              <a:noFill/>
            </p:spPr>
            <p:txBody>
              <a:bodyPr vert="horz" wrap="square" rtlCol="0">
                <a:spAutoFit/>
              </a:bodyPr>
              <a:lstStyle/>
              <a:p>
                <a:pPr algn="r"/>
                <a:r>
                  <a:rPr lang="en-US" altLang="ko-KR" sz="900" dirty="0" smtClean="0">
                    <a:latin typeface="Arial" pitchFamily="34" charset="0"/>
                    <a:cs typeface="Arial" pitchFamily="34" charset="0"/>
                  </a:rPr>
                  <a:t>LX2</a:t>
                </a:r>
                <a:endParaRPr lang="ko-KR" altLang="en-US" sz="900" dirty="0">
                  <a:latin typeface="Arial" pitchFamily="34" charset="0"/>
                  <a:cs typeface="Arial" pitchFamily="34" charset="0"/>
                </a:endParaRPr>
              </a:p>
            </p:txBody>
          </p:sp>
        </p:grpSp>
      </p:grpSp>
      <p:cxnSp>
        <p:nvCxnSpPr>
          <p:cNvPr id="45" name="직선 연결선 117"/>
          <p:cNvCxnSpPr/>
          <p:nvPr/>
        </p:nvCxnSpPr>
        <p:spPr>
          <a:xfrm>
            <a:off x="6333142" y="4710523"/>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12027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2"/>
          <p:cNvSpPr txBox="1">
            <a:spLocks/>
          </p:cNvSpPr>
          <p:nvPr/>
        </p:nvSpPr>
        <p:spPr bwMode="auto">
          <a:xfrm>
            <a:off x="179512" y="224744"/>
            <a:ext cx="8784976" cy="900000"/>
          </a:xfrm>
          <a:prstGeom prst="rect">
            <a:avLst/>
          </a:prstGeom>
          <a:solidFill>
            <a:srgbClr val="0E17C8"/>
          </a:solidFill>
          <a:ln>
            <a:solidFill>
              <a:srgbClr val="0000D6"/>
            </a:solidFill>
          </a:ln>
          <a:effectLst>
            <a:innerShdw blurRad="114300">
              <a:prstClr val="black"/>
            </a:innerShdw>
          </a:effectLst>
          <a:scene3d>
            <a:camera prst="orthographicFront">
              <a:rot lat="0" lon="0" rev="0"/>
            </a:camera>
            <a:lightRig rig="threePt" dir="t">
              <a:rot lat="0" lon="0" rev="1200000"/>
            </a:lightRig>
          </a:scene3d>
          <a:sp3d prstMaterial="matte"/>
          <a:extLst/>
        </p:spPr>
        <p:style>
          <a:lnRef idx="0">
            <a:schemeClr val="accent1"/>
          </a:lnRef>
          <a:fillRef idx="1003">
            <a:schemeClr val="dk2"/>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r>
              <a:rPr lang="en-US" altLang="ko-KR" sz="4000" b="1" spc="150" dirty="0" smtClean="0">
                <a:ln w="11430"/>
                <a:solidFill>
                  <a:srgbClr val="F4EE00"/>
                </a:solidFill>
                <a:effectLst>
                  <a:outerShdw blurRad="25400" algn="tl" rotWithShape="0">
                    <a:srgbClr val="000000">
                      <a:alpha val="43000"/>
                    </a:srgbClr>
                  </a:outerShdw>
                </a:effectLst>
              </a:rPr>
              <a:t>Hypothesis</a:t>
            </a:r>
            <a:endParaRPr lang="ko-KR" altLang="en-US" sz="4000" b="1" spc="150" dirty="0">
              <a:ln w="11430"/>
              <a:solidFill>
                <a:srgbClr val="F4EE00"/>
              </a:solidFill>
              <a:effectLst>
                <a:outerShdw blurRad="25400" algn="tl" rotWithShape="0">
                  <a:srgbClr val="000000">
                    <a:alpha val="43000"/>
                  </a:srgbClr>
                </a:outerShdw>
              </a:effectLst>
            </a:endParaRPr>
          </a:p>
        </p:txBody>
      </p:sp>
      <p:graphicFrame>
        <p:nvGraphicFramePr>
          <p:cNvPr id="32" name="차트 40"/>
          <p:cNvGraphicFramePr/>
          <p:nvPr>
            <p:extLst>
              <p:ext uri="{D42A27DB-BD31-4B8C-83A1-F6EECF244321}">
                <p14:modId xmlns:p14="http://schemas.microsoft.com/office/powerpoint/2010/main" val="1770122824"/>
              </p:ext>
            </p:extLst>
          </p:nvPr>
        </p:nvGraphicFramePr>
        <p:xfrm>
          <a:off x="764704" y="2420888"/>
          <a:ext cx="2160240" cy="1932992"/>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Box 32"/>
          <p:cNvSpPr txBox="1"/>
          <p:nvPr/>
        </p:nvSpPr>
        <p:spPr>
          <a:xfrm>
            <a:off x="1230426" y="4164519"/>
            <a:ext cx="686406" cy="261610"/>
          </a:xfrm>
          <a:prstGeom prst="rect">
            <a:avLst/>
          </a:prstGeom>
          <a:noFill/>
        </p:spPr>
        <p:txBody>
          <a:bodyPr wrap="none" rtlCol="0">
            <a:spAutoFit/>
          </a:bodyPr>
          <a:lstStyle/>
          <a:p>
            <a:r>
              <a:rPr lang="en-US" altLang="ko-KR" sz="1100" b="1" dirty="0" smtClean="0">
                <a:latin typeface="Arial" pitchFamily="34" charset="0"/>
                <a:cs typeface="Arial" pitchFamily="34" charset="0"/>
              </a:rPr>
              <a:t>Normal</a:t>
            </a:r>
            <a:endParaRPr lang="ko-KR" altLang="en-US" sz="1100" b="1" dirty="0">
              <a:latin typeface="Arial" pitchFamily="34" charset="0"/>
              <a:cs typeface="Arial" pitchFamily="34" charset="0"/>
            </a:endParaRPr>
          </a:p>
        </p:txBody>
      </p:sp>
      <p:sp>
        <p:nvSpPr>
          <p:cNvPr id="34" name="TextBox 33"/>
          <p:cNvSpPr txBox="1"/>
          <p:nvPr/>
        </p:nvSpPr>
        <p:spPr>
          <a:xfrm>
            <a:off x="1990327" y="4164519"/>
            <a:ext cx="821059" cy="261610"/>
          </a:xfrm>
          <a:prstGeom prst="rect">
            <a:avLst/>
          </a:prstGeom>
          <a:noFill/>
        </p:spPr>
        <p:txBody>
          <a:bodyPr wrap="none" rtlCol="0">
            <a:spAutoFit/>
          </a:bodyPr>
          <a:lstStyle/>
          <a:p>
            <a:r>
              <a:rPr lang="en-US" altLang="ko-KR" sz="1100" b="1" dirty="0" smtClean="0">
                <a:latin typeface="Arial" pitchFamily="34" charset="0"/>
                <a:cs typeface="Arial" pitchFamily="34" charset="0"/>
              </a:rPr>
              <a:t>CP-MSCs</a:t>
            </a:r>
            <a:endParaRPr lang="ko-KR" altLang="en-US" sz="1100" b="1" dirty="0">
              <a:latin typeface="Arial" pitchFamily="34" charset="0"/>
              <a:cs typeface="Arial" pitchFamily="34" charset="0"/>
            </a:endParaRPr>
          </a:p>
        </p:txBody>
      </p:sp>
      <p:sp>
        <p:nvSpPr>
          <p:cNvPr id="35" name="TextBox 34"/>
          <p:cNvSpPr txBox="1"/>
          <p:nvPr/>
        </p:nvSpPr>
        <p:spPr>
          <a:xfrm rot="16200000">
            <a:off x="30746" y="3084270"/>
            <a:ext cx="1138073" cy="261610"/>
          </a:xfrm>
          <a:prstGeom prst="rect">
            <a:avLst/>
          </a:prstGeom>
          <a:noFill/>
        </p:spPr>
        <p:txBody>
          <a:bodyPr wrap="square" rtlCol="0">
            <a:spAutoFit/>
          </a:bodyPr>
          <a:lstStyle/>
          <a:p>
            <a:pPr algn="ctr"/>
            <a:r>
              <a:rPr lang="en-US" altLang="ko-KR" sz="1100" dirty="0" smtClean="0">
                <a:latin typeface="Arial" pitchFamily="34" charset="0"/>
                <a:cs typeface="Arial" pitchFamily="34" charset="0"/>
              </a:rPr>
              <a:t>Fold Increase</a:t>
            </a:r>
          </a:p>
        </p:txBody>
      </p:sp>
      <p:sp>
        <p:nvSpPr>
          <p:cNvPr id="36" name="TextBox 35"/>
          <p:cNvSpPr txBox="1"/>
          <p:nvPr/>
        </p:nvSpPr>
        <p:spPr>
          <a:xfrm>
            <a:off x="2185814" y="2617167"/>
            <a:ext cx="396262" cy="307777"/>
          </a:xfrm>
          <a:prstGeom prst="rect">
            <a:avLst/>
          </a:prstGeom>
          <a:noFill/>
        </p:spPr>
        <p:txBody>
          <a:bodyPr wrap="none" rtlCol="0">
            <a:spAutoFit/>
          </a:bodyPr>
          <a:lstStyle/>
          <a:p>
            <a:r>
              <a:rPr lang="en-US" altLang="ko-KR" sz="1400" dirty="0" smtClean="0">
                <a:latin typeface="Arial" pitchFamily="34" charset="0"/>
                <a:cs typeface="Arial" pitchFamily="34" charset="0"/>
              </a:rPr>
              <a:t>***</a:t>
            </a:r>
            <a:endParaRPr lang="ko-KR" altLang="en-US" sz="1400" dirty="0">
              <a:latin typeface="Arial" pitchFamily="34" charset="0"/>
              <a:cs typeface="Arial" pitchFamily="34" charset="0"/>
            </a:endParaRPr>
          </a:p>
        </p:txBody>
      </p:sp>
      <p:graphicFrame>
        <p:nvGraphicFramePr>
          <p:cNvPr id="37" name="차트 45"/>
          <p:cNvGraphicFramePr/>
          <p:nvPr>
            <p:extLst>
              <p:ext uri="{D42A27DB-BD31-4B8C-83A1-F6EECF244321}">
                <p14:modId xmlns:p14="http://schemas.microsoft.com/office/powerpoint/2010/main" val="1457172852"/>
              </p:ext>
            </p:extLst>
          </p:nvPr>
        </p:nvGraphicFramePr>
        <p:xfrm>
          <a:off x="3573015" y="2174136"/>
          <a:ext cx="2700000" cy="2160000"/>
        </p:xfrm>
        <a:graphic>
          <a:graphicData uri="http://schemas.openxmlformats.org/drawingml/2006/chart">
            <c:chart xmlns:c="http://schemas.openxmlformats.org/drawingml/2006/chart" xmlns:r="http://schemas.openxmlformats.org/officeDocument/2006/relationships" r:id="rId4"/>
          </a:graphicData>
        </a:graphic>
      </p:graphicFrame>
      <p:sp>
        <p:nvSpPr>
          <p:cNvPr id="38" name="TextBox 37"/>
          <p:cNvSpPr txBox="1"/>
          <p:nvPr/>
        </p:nvSpPr>
        <p:spPr>
          <a:xfrm rot="16200000">
            <a:off x="2848930" y="3074398"/>
            <a:ext cx="1118328" cy="261610"/>
          </a:xfrm>
          <a:prstGeom prst="rect">
            <a:avLst/>
          </a:prstGeom>
          <a:noFill/>
        </p:spPr>
        <p:txBody>
          <a:bodyPr wrap="square" rtlCol="0">
            <a:spAutoFit/>
          </a:bodyPr>
          <a:lstStyle/>
          <a:p>
            <a:pPr algn="ctr"/>
            <a:r>
              <a:rPr lang="en-US" altLang="ko-KR" sz="1100" dirty="0" smtClean="0">
                <a:latin typeface="Arial" pitchFamily="34" charset="0"/>
                <a:cs typeface="Arial" pitchFamily="34" charset="0"/>
              </a:rPr>
              <a:t>Fold Increase</a:t>
            </a:r>
          </a:p>
        </p:txBody>
      </p:sp>
      <p:sp>
        <p:nvSpPr>
          <p:cNvPr id="39" name="TextBox 38"/>
          <p:cNvSpPr txBox="1"/>
          <p:nvPr/>
        </p:nvSpPr>
        <p:spPr>
          <a:xfrm>
            <a:off x="4697585" y="2716292"/>
            <a:ext cx="325730" cy="307777"/>
          </a:xfrm>
          <a:prstGeom prst="rect">
            <a:avLst/>
          </a:prstGeom>
          <a:noFill/>
        </p:spPr>
        <p:txBody>
          <a:bodyPr wrap="none" rtlCol="0">
            <a:spAutoFit/>
          </a:bodyPr>
          <a:lstStyle/>
          <a:p>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40" name="TextBox 39"/>
          <p:cNvSpPr txBox="1"/>
          <p:nvPr/>
        </p:nvSpPr>
        <p:spPr>
          <a:xfrm>
            <a:off x="5269861" y="2678192"/>
            <a:ext cx="255198" cy="307777"/>
          </a:xfrm>
          <a:prstGeom prst="rect">
            <a:avLst/>
          </a:prstGeom>
          <a:noFill/>
        </p:spPr>
        <p:txBody>
          <a:bodyPr wrap="none" rtlCol="0">
            <a:spAutoFit/>
          </a:bodyPr>
          <a:lstStyle/>
          <a:p>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sp>
        <p:nvSpPr>
          <p:cNvPr id="41" name="TextBox 40"/>
          <p:cNvSpPr txBox="1"/>
          <p:nvPr/>
        </p:nvSpPr>
        <p:spPr>
          <a:xfrm>
            <a:off x="5814788" y="3614296"/>
            <a:ext cx="255198" cy="307777"/>
          </a:xfrm>
          <a:prstGeom prst="rect">
            <a:avLst/>
          </a:prstGeom>
          <a:noFill/>
        </p:spPr>
        <p:txBody>
          <a:bodyPr wrap="none" rtlCol="0">
            <a:spAutoFit/>
          </a:bodyPr>
          <a:lstStyle/>
          <a:p>
            <a:r>
              <a:rPr lang="en-US" altLang="ko-KR" sz="1400" b="1" dirty="0" smtClean="0">
                <a:latin typeface="Arial" pitchFamily="34" charset="0"/>
                <a:cs typeface="Arial" pitchFamily="34" charset="0"/>
              </a:rPr>
              <a:t>*</a:t>
            </a:r>
            <a:endParaRPr lang="ko-KR" altLang="en-US" sz="1400" b="1" dirty="0">
              <a:latin typeface="Arial" pitchFamily="34" charset="0"/>
              <a:cs typeface="Arial" pitchFamily="34" charset="0"/>
            </a:endParaRPr>
          </a:p>
        </p:txBody>
      </p:sp>
      <p:grpSp>
        <p:nvGrpSpPr>
          <p:cNvPr id="42" name="그룹 50"/>
          <p:cNvGrpSpPr/>
          <p:nvPr/>
        </p:nvGrpSpPr>
        <p:grpSpPr>
          <a:xfrm>
            <a:off x="7191605" y="2719818"/>
            <a:ext cx="1656187" cy="923330"/>
            <a:chOff x="4941164" y="3867744"/>
            <a:chExt cx="1324950" cy="923330"/>
          </a:xfrm>
        </p:grpSpPr>
        <p:grpSp>
          <p:nvGrpSpPr>
            <p:cNvPr id="43" name="그룹 20"/>
            <p:cNvGrpSpPr/>
            <p:nvPr/>
          </p:nvGrpSpPr>
          <p:grpSpPr>
            <a:xfrm>
              <a:off x="4941164" y="3867744"/>
              <a:ext cx="1324950" cy="923330"/>
              <a:chOff x="6718834" y="2378060"/>
              <a:chExt cx="3661498" cy="896355"/>
            </a:xfrm>
          </p:grpSpPr>
          <p:sp>
            <p:nvSpPr>
              <p:cNvPr id="45" name="TextBox 44"/>
              <p:cNvSpPr txBox="1"/>
              <p:nvPr/>
            </p:nvSpPr>
            <p:spPr>
              <a:xfrm>
                <a:off x="7110686" y="2378060"/>
                <a:ext cx="3269646" cy="896355"/>
              </a:xfrm>
              <a:prstGeom prst="rect">
                <a:avLst/>
              </a:prstGeom>
              <a:noFill/>
            </p:spPr>
            <p:txBody>
              <a:bodyPr wrap="square" rtlCol="0">
                <a:spAutoFit/>
              </a:bodyPr>
              <a:lstStyle/>
              <a:p>
                <a:pPr>
                  <a:lnSpc>
                    <a:spcPct val="150000"/>
                  </a:lnSpc>
                </a:pPr>
                <a:r>
                  <a:rPr lang="en-US" altLang="ko-KR" sz="1200" b="1" dirty="0" smtClean="0">
                    <a:latin typeface="Arial" pitchFamily="34" charset="0"/>
                    <a:cs typeface="Arial" pitchFamily="34" charset="0"/>
                  </a:rPr>
                  <a:t>Normal</a:t>
                </a:r>
              </a:p>
              <a:p>
                <a:pPr>
                  <a:lnSpc>
                    <a:spcPct val="150000"/>
                  </a:lnSpc>
                </a:pPr>
                <a:r>
                  <a:rPr lang="en-US" altLang="ko-KR" sz="1200" b="1" dirty="0" smtClean="0">
                    <a:latin typeface="Arial" pitchFamily="34" charset="0"/>
                    <a:cs typeface="Arial" pitchFamily="34" charset="0"/>
                  </a:rPr>
                  <a:t>CCl</a:t>
                </a:r>
                <a:r>
                  <a:rPr lang="en-US" altLang="ko-KR" sz="1200" b="1" baseline="-25000" dirty="0" smtClean="0">
                    <a:latin typeface="Arial" pitchFamily="34" charset="0"/>
                    <a:cs typeface="Arial" pitchFamily="34" charset="0"/>
                  </a:rPr>
                  <a:t>4</a:t>
                </a:r>
              </a:p>
              <a:p>
                <a:pPr>
                  <a:lnSpc>
                    <a:spcPct val="150000"/>
                  </a:lnSpc>
                </a:pPr>
                <a:r>
                  <a:rPr lang="en-US" altLang="ko-KR" sz="1200" b="1" dirty="0" smtClean="0">
                    <a:latin typeface="Arial" pitchFamily="34" charset="0"/>
                    <a:cs typeface="Arial" pitchFamily="34" charset="0"/>
                  </a:rPr>
                  <a:t>Transplantation</a:t>
                </a:r>
                <a:endParaRPr lang="ko-KR" altLang="en-US" sz="1200" b="1" dirty="0">
                  <a:latin typeface="Arial" pitchFamily="34" charset="0"/>
                  <a:cs typeface="Arial" pitchFamily="34" charset="0"/>
                </a:endParaRPr>
              </a:p>
            </p:txBody>
          </p:sp>
          <p:sp>
            <p:nvSpPr>
              <p:cNvPr id="46" name="직사각형 54"/>
              <p:cNvSpPr/>
              <p:nvPr/>
            </p:nvSpPr>
            <p:spPr>
              <a:xfrm>
                <a:off x="6718836" y="2764756"/>
                <a:ext cx="318355" cy="1397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latin typeface="Arial" pitchFamily="34" charset="0"/>
                  <a:cs typeface="Arial" pitchFamily="34" charset="0"/>
                </a:endParaRPr>
              </a:p>
            </p:txBody>
          </p:sp>
          <p:sp>
            <p:nvSpPr>
              <p:cNvPr id="47" name="직사각형 55"/>
              <p:cNvSpPr/>
              <p:nvPr/>
            </p:nvSpPr>
            <p:spPr>
              <a:xfrm>
                <a:off x="6718834" y="3037080"/>
                <a:ext cx="318355" cy="139793"/>
              </a:xfrm>
              <a:prstGeom prst="rect">
                <a:avLst/>
              </a:prstGeom>
              <a:pattFill prst="ltUpDiag">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latin typeface="Arial" pitchFamily="34" charset="0"/>
                  <a:cs typeface="Arial" pitchFamily="34" charset="0"/>
                </a:endParaRPr>
              </a:p>
            </p:txBody>
          </p:sp>
        </p:grpSp>
        <p:sp>
          <p:nvSpPr>
            <p:cNvPr id="44" name="직사각형 52"/>
            <p:cNvSpPr/>
            <p:nvPr/>
          </p:nvSpPr>
          <p:spPr>
            <a:xfrm>
              <a:off x="4941165" y="3994919"/>
              <a:ext cx="115200" cy="14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Arial" pitchFamily="34" charset="0"/>
                <a:cs typeface="Arial" pitchFamily="34" charset="0"/>
              </a:endParaRPr>
            </a:p>
          </p:txBody>
        </p:sp>
      </p:grpSp>
      <p:sp>
        <p:nvSpPr>
          <p:cNvPr id="48" name="TextBox 47"/>
          <p:cNvSpPr txBox="1"/>
          <p:nvPr/>
        </p:nvSpPr>
        <p:spPr>
          <a:xfrm>
            <a:off x="3789039" y="4171310"/>
            <a:ext cx="686406" cy="261610"/>
          </a:xfrm>
          <a:prstGeom prst="rect">
            <a:avLst/>
          </a:prstGeom>
          <a:noFill/>
        </p:spPr>
        <p:txBody>
          <a:bodyPr wrap="none" rtlCol="0">
            <a:spAutoFit/>
          </a:bodyPr>
          <a:lstStyle/>
          <a:p>
            <a:r>
              <a:rPr lang="en-US" altLang="ko-KR" sz="1100" b="1" dirty="0" smtClean="0">
                <a:latin typeface="Arial" pitchFamily="34" charset="0"/>
                <a:cs typeface="Arial" pitchFamily="34" charset="0"/>
              </a:rPr>
              <a:t>Normal</a:t>
            </a:r>
            <a:endParaRPr lang="ko-KR" altLang="en-US" sz="1100" b="1" dirty="0">
              <a:latin typeface="Arial" pitchFamily="34" charset="0"/>
              <a:cs typeface="Arial" pitchFamily="34" charset="0"/>
            </a:endParaRPr>
          </a:p>
        </p:txBody>
      </p:sp>
      <p:sp>
        <p:nvSpPr>
          <p:cNvPr id="49" name="TextBox 48"/>
          <p:cNvSpPr txBox="1"/>
          <p:nvPr/>
        </p:nvSpPr>
        <p:spPr>
          <a:xfrm>
            <a:off x="4585039" y="4175502"/>
            <a:ext cx="409086" cy="261610"/>
          </a:xfrm>
          <a:prstGeom prst="rect">
            <a:avLst/>
          </a:prstGeom>
          <a:noFill/>
        </p:spPr>
        <p:txBody>
          <a:bodyPr wrap="none" rtlCol="0">
            <a:spAutoFit/>
          </a:bodyPr>
          <a:lstStyle/>
          <a:p>
            <a:r>
              <a:rPr lang="en-US" altLang="ko-KR" sz="1100" b="1" dirty="0" smtClean="0">
                <a:latin typeface="Arial" pitchFamily="34" charset="0"/>
                <a:cs typeface="Arial" pitchFamily="34" charset="0"/>
              </a:rPr>
              <a:t>1W</a:t>
            </a:r>
            <a:endParaRPr lang="ko-KR" altLang="en-US" sz="1100" b="1" dirty="0">
              <a:latin typeface="Arial" pitchFamily="34" charset="0"/>
              <a:cs typeface="Arial" pitchFamily="34" charset="0"/>
            </a:endParaRPr>
          </a:p>
        </p:txBody>
      </p:sp>
      <p:sp>
        <p:nvSpPr>
          <p:cNvPr id="50" name="TextBox 49"/>
          <p:cNvSpPr txBox="1"/>
          <p:nvPr/>
        </p:nvSpPr>
        <p:spPr>
          <a:xfrm>
            <a:off x="5109566" y="4173349"/>
            <a:ext cx="409086" cy="261610"/>
          </a:xfrm>
          <a:prstGeom prst="rect">
            <a:avLst/>
          </a:prstGeom>
          <a:noFill/>
        </p:spPr>
        <p:txBody>
          <a:bodyPr wrap="none" rtlCol="0">
            <a:spAutoFit/>
          </a:bodyPr>
          <a:lstStyle/>
          <a:p>
            <a:r>
              <a:rPr lang="en-US" altLang="ko-KR" sz="1100" b="1" dirty="0" smtClean="0">
                <a:latin typeface="Arial" pitchFamily="34" charset="0"/>
                <a:cs typeface="Arial" pitchFamily="34" charset="0"/>
              </a:rPr>
              <a:t>2W</a:t>
            </a:r>
            <a:endParaRPr lang="ko-KR" altLang="en-US" sz="1100" b="1" dirty="0">
              <a:latin typeface="Arial" pitchFamily="34" charset="0"/>
              <a:cs typeface="Arial" pitchFamily="34" charset="0"/>
            </a:endParaRPr>
          </a:p>
        </p:txBody>
      </p:sp>
      <p:sp>
        <p:nvSpPr>
          <p:cNvPr id="51" name="TextBox 50"/>
          <p:cNvSpPr txBox="1"/>
          <p:nvPr/>
        </p:nvSpPr>
        <p:spPr>
          <a:xfrm>
            <a:off x="5661247" y="4171310"/>
            <a:ext cx="409086" cy="261610"/>
          </a:xfrm>
          <a:prstGeom prst="rect">
            <a:avLst/>
          </a:prstGeom>
          <a:noFill/>
        </p:spPr>
        <p:txBody>
          <a:bodyPr wrap="none" rtlCol="0">
            <a:spAutoFit/>
          </a:bodyPr>
          <a:lstStyle/>
          <a:p>
            <a:r>
              <a:rPr lang="en-US" altLang="ko-KR" sz="1100" b="1" dirty="0" smtClean="0">
                <a:latin typeface="Arial" pitchFamily="34" charset="0"/>
                <a:cs typeface="Arial" pitchFamily="34" charset="0"/>
              </a:rPr>
              <a:t>3W</a:t>
            </a:r>
            <a:endParaRPr lang="ko-KR" altLang="en-US" sz="1100" b="1" dirty="0">
              <a:latin typeface="Arial" pitchFamily="34" charset="0"/>
              <a:cs typeface="Arial" pitchFamily="34" charset="0"/>
            </a:endParaRPr>
          </a:p>
        </p:txBody>
      </p:sp>
      <p:sp>
        <p:nvSpPr>
          <p:cNvPr id="52" name="TextBox 51"/>
          <p:cNvSpPr txBox="1"/>
          <p:nvPr/>
        </p:nvSpPr>
        <p:spPr>
          <a:xfrm>
            <a:off x="1222146" y="1916832"/>
            <a:ext cx="1340432" cy="400110"/>
          </a:xfrm>
          <a:prstGeom prst="rect">
            <a:avLst/>
          </a:prstGeom>
          <a:noFill/>
        </p:spPr>
        <p:txBody>
          <a:bodyPr wrap="none" rtlCol="0">
            <a:spAutoFit/>
          </a:bodyPr>
          <a:lstStyle/>
          <a:p>
            <a:r>
              <a:rPr lang="en-US" altLang="ko-KR" sz="2000" b="1" dirty="0" smtClean="0">
                <a:latin typeface="Arial" pitchFamily="34" charset="0"/>
                <a:cs typeface="Arial" pitchFamily="34" charset="0"/>
              </a:rPr>
              <a:t>CP-MSCs</a:t>
            </a:r>
            <a:endParaRPr lang="ko-KR" altLang="en-US" sz="2000" b="1" dirty="0">
              <a:latin typeface="Arial" pitchFamily="34" charset="0"/>
              <a:cs typeface="Arial" pitchFamily="34" charset="0"/>
            </a:endParaRPr>
          </a:p>
        </p:txBody>
      </p:sp>
      <p:sp>
        <p:nvSpPr>
          <p:cNvPr id="53" name="TextBox 52"/>
          <p:cNvSpPr txBox="1"/>
          <p:nvPr/>
        </p:nvSpPr>
        <p:spPr>
          <a:xfrm>
            <a:off x="7119598" y="3784112"/>
            <a:ext cx="2016224" cy="700192"/>
          </a:xfrm>
          <a:prstGeom prst="rect">
            <a:avLst/>
          </a:prstGeom>
          <a:noFill/>
        </p:spPr>
        <p:txBody>
          <a:bodyPr wrap="square" rtlCol="0">
            <a:spAutoFit/>
          </a:bodyPr>
          <a:lstStyle/>
          <a:p>
            <a:pPr>
              <a:spcAft>
                <a:spcPts val="600"/>
              </a:spcAft>
            </a:pPr>
            <a:r>
              <a:rPr lang="en-US" altLang="ko-KR" sz="1050" dirty="0" smtClean="0">
                <a:latin typeface="Arial" pitchFamily="34" charset="0"/>
                <a:cs typeface="Arial" pitchFamily="34" charset="0"/>
              </a:rPr>
              <a:t> *</a:t>
            </a:r>
            <a:r>
              <a:rPr lang="en-US" altLang="ko-KR" sz="900" dirty="0" smtClean="0">
                <a:latin typeface="Arial" pitchFamily="34" charset="0"/>
                <a:cs typeface="Arial" pitchFamily="34" charset="0"/>
              </a:rPr>
              <a:t>: </a:t>
            </a:r>
            <a:r>
              <a:rPr lang="en-US" altLang="ko-KR" sz="900" dirty="0" err="1" smtClean="0">
                <a:latin typeface="Arial" pitchFamily="34" charset="0"/>
                <a:cs typeface="Arial" pitchFamily="34" charset="0"/>
              </a:rPr>
              <a:t>vs</a:t>
            </a:r>
            <a:r>
              <a:rPr lang="en-US" altLang="ko-KR" sz="900" dirty="0" smtClean="0">
                <a:latin typeface="Arial" pitchFamily="34" charset="0"/>
                <a:cs typeface="Arial" pitchFamily="34" charset="0"/>
              </a:rPr>
              <a:t> Normal</a:t>
            </a:r>
          </a:p>
          <a:p>
            <a:pPr>
              <a:spcAft>
                <a:spcPts val="600"/>
              </a:spcAft>
            </a:pPr>
            <a:r>
              <a:rPr lang="en-US" altLang="ko-KR" sz="900" dirty="0" smtClean="0">
                <a:latin typeface="Arial" pitchFamily="34" charset="0"/>
                <a:cs typeface="Arial" pitchFamily="34" charset="0"/>
              </a:rPr>
              <a:t> </a:t>
            </a:r>
            <a:r>
              <a:rPr lang="en-US" altLang="ko-KR" sz="1000" dirty="0" smtClean="0">
                <a:latin typeface="Arial" pitchFamily="34" charset="0"/>
                <a:cs typeface="Arial" pitchFamily="34" charset="0"/>
              </a:rPr>
              <a:t>#</a:t>
            </a:r>
            <a:r>
              <a:rPr lang="en-US" altLang="ko-KR" sz="900" dirty="0" smtClean="0">
                <a:latin typeface="Arial" pitchFamily="34" charset="0"/>
                <a:cs typeface="Arial" pitchFamily="34" charset="0"/>
              </a:rPr>
              <a:t>: </a:t>
            </a:r>
            <a:r>
              <a:rPr lang="en-US" altLang="ko-KR" sz="900" dirty="0" err="1" smtClean="0">
                <a:latin typeface="Arial" pitchFamily="34" charset="0"/>
                <a:cs typeface="Arial" pitchFamily="34" charset="0"/>
              </a:rPr>
              <a:t>vs</a:t>
            </a:r>
            <a:r>
              <a:rPr lang="en-US" altLang="ko-KR" sz="900" dirty="0" smtClean="0">
                <a:latin typeface="Arial" pitchFamily="34" charset="0"/>
                <a:cs typeface="Arial" pitchFamily="34" charset="0"/>
              </a:rPr>
              <a:t> Own CCl</a:t>
            </a:r>
            <a:r>
              <a:rPr lang="en-US" altLang="ko-KR" sz="900" baseline="-25000" dirty="0" smtClean="0">
                <a:latin typeface="Arial" pitchFamily="34" charset="0"/>
                <a:cs typeface="Arial" pitchFamily="34" charset="0"/>
              </a:rPr>
              <a:t>4</a:t>
            </a:r>
            <a:r>
              <a:rPr lang="en-US" altLang="ko-KR" sz="900" dirty="0" smtClean="0">
                <a:latin typeface="Arial" pitchFamily="34" charset="0"/>
                <a:cs typeface="Arial" pitchFamily="34" charset="0"/>
              </a:rPr>
              <a:t> Group</a:t>
            </a:r>
          </a:p>
          <a:p>
            <a:pPr>
              <a:spcAft>
                <a:spcPts val="600"/>
              </a:spcAft>
            </a:pPr>
            <a:r>
              <a:rPr lang="en-US" altLang="ko-KR" sz="900" dirty="0" smtClean="0">
                <a:latin typeface="Arial" pitchFamily="34" charset="0"/>
                <a:cs typeface="Arial" pitchFamily="34" charset="0"/>
              </a:rPr>
              <a:t> </a:t>
            </a:r>
            <a:endParaRPr lang="ko-KR" altLang="en-US" sz="900" dirty="0">
              <a:latin typeface="Arial" pitchFamily="34" charset="0"/>
              <a:cs typeface="Arial" pitchFamily="34" charset="0"/>
            </a:endParaRPr>
          </a:p>
        </p:txBody>
      </p:sp>
      <p:sp>
        <p:nvSpPr>
          <p:cNvPr id="54" name="TextBox 53"/>
          <p:cNvSpPr txBox="1"/>
          <p:nvPr/>
        </p:nvSpPr>
        <p:spPr>
          <a:xfrm>
            <a:off x="4693394" y="2624212"/>
            <a:ext cx="325730" cy="246221"/>
          </a:xfrm>
          <a:prstGeom prst="rect">
            <a:avLst/>
          </a:prstGeom>
          <a:noFill/>
        </p:spPr>
        <p:txBody>
          <a:bodyPr wrap="none" rtlCol="0">
            <a:spAutoFit/>
          </a:bodyPr>
          <a:lstStyle/>
          <a:p>
            <a:r>
              <a:rPr lang="en-US" altLang="ko-KR" sz="1000" b="1" dirty="0" smtClean="0">
                <a:latin typeface="Arial" pitchFamily="34" charset="0"/>
                <a:cs typeface="Arial" pitchFamily="34" charset="0"/>
              </a:rPr>
              <a:t>##</a:t>
            </a:r>
            <a:endParaRPr lang="ko-KR" altLang="en-US" sz="1000" b="1" dirty="0">
              <a:latin typeface="Arial" pitchFamily="34" charset="0"/>
              <a:cs typeface="Arial" pitchFamily="34" charset="0"/>
            </a:endParaRPr>
          </a:p>
        </p:txBody>
      </p:sp>
      <p:sp>
        <p:nvSpPr>
          <p:cNvPr id="55" name="TextBox 54"/>
          <p:cNvSpPr txBox="1"/>
          <p:nvPr/>
        </p:nvSpPr>
        <p:spPr>
          <a:xfrm>
            <a:off x="5269860" y="2577604"/>
            <a:ext cx="255198" cy="246221"/>
          </a:xfrm>
          <a:prstGeom prst="rect">
            <a:avLst/>
          </a:prstGeom>
          <a:noFill/>
        </p:spPr>
        <p:txBody>
          <a:bodyPr wrap="none" rtlCol="0">
            <a:spAutoFit/>
          </a:bodyPr>
          <a:lstStyle/>
          <a:p>
            <a:r>
              <a:rPr lang="en-US" altLang="ko-KR" sz="1000" b="1" dirty="0" smtClean="0">
                <a:latin typeface="Arial" pitchFamily="34" charset="0"/>
                <a:cs typeface="Arial" pitchFamily="34" charset="0"/>
              </a:rPr>
              <a:t>#</a:t>
            </a:r>
            <a:endParaRPr lang="ko-KR" altLang="en-US" sz="1000" b="1" dirty="0">
              <a:latin typeface="Arial" pitchFamily="34" charset="0"/>
              <a:cs typeface="Arial" pitchFamily="34" charset="0"/>
            </a:endParaRPr>
          </a:p>
        </p:txBody>
      </p:sp>
      <p:sp>
        <p:nvSpPr>
          <p:cNvPr id="56" name="TextBox 55"/>
          <p:cNvSpPr txBox="1"/>
          <p:nvPr/>
        </p:nvSpPr>
        <p:spPr>
          <a:xfrm>
            <a:off x="5811614" y="3507358"/>
            <a:ext cx="255198" cy="246221"/>
          </a:xfrm>
          <a:prstGeom prst="rect">
            <a:avLst/>
          </a:prstGeom>
          <a:noFill/>
        </p:spPr>
        <p:txBody>
          <a:bodyPr wrap="none" rtlCol="0">
            <a:spAutoFit/>
          </a:bodyPr>
          <a:lstStyle/>
          <a:p>
            <a:r>
              <a:rPr lang="en-US" altLang="ko-KR" sz="1000" b="1" dirty="0" smtClean="0">
                <a:latin typeface="Arial" pitchFamily="34" charset="0"/>
                <a:cs typeface="Arial" pitchFamily="34" charset="0"/>
              </a:rPr>
              <a:t>#</a:t>
            </a:r>
            <a:endParaRPr lang="ko-KR" altLang="en-US" sz="1000" b="1" dirty="0">
              <a:latin typeface="Arial" pitchFamily="34" charset="0"/>
              <a:cs typeface="Arial" pitchFamily="34" charset="0"/>
            </a:endParaRPr>
          </a:p>
        </p:txBody>
      </p:sp>
      <p:sp>
        <p:nvSpPr>
          <p:cNvPr id="57" name="TextBox 56"/>
          <p:cNvSpPr txBox="1"/>
          <p:nvPr/>
        </p:nvSpPr>
        <p:spPr>
          <a:xfrm>
            <a:off x="296943" y="1394203"/>
            <a:ext cx="2804037" cy="400110"/>
          </a:xfrm>
          <a:prstGeom prst="rect">
            <a:avLst/>
          </a:prstGeom>
          <a:noFill/>
        </p:spPr>
        <p:txBody>
          <a:bodyPr wrap="none" rtlCol="0">
            <a:spAutoFit/>
          </a:bodyPr>
          <a:lstStyle/>
          <a:p>
            <a:r>
              <a:rPr lang="en-US" altLang="ko-KR" sz="2000" b="1" u="sng" dirty="0" smtClean="0">
                <a:latin typeface="Arial" pitchFamily="34" charset="0"/>
                <a:cs typeface="Arial" pitchFamily="34" charset="0"/>
              </a:rPr>
              <a:t>TSG-6 level </a:t>
            </a:r>
            <a:r>
              <a:rPr lang="en-US" altLang="ko-KR" b="1" u="sng" dirty="0" smtClean="0">
                <a:latin typeface="Arial" pitchFamily="34" charset="0"/>
                <a:cs typeface="Arial" pitchFamily="34" charset="0"/>
              </a:rPr>
              <a:t>(</a:t>
            </a:r>
            <a:r>
              <a:rPr lang="en-US" altLang="ko-KR" b="1" u="sng" dirty="0" err="1" smtClean="0">
                <a:latin typeface="Arial" pitchFamily="34" charset="0"/>
                <a:cs typeface="Arial" pitchFamily="34" charset="0"/>
              </a:rPr>
              <a:t>qRT</a:t>
            </a:r>
            <a:r>
              <a:rPr lang="en-US" altLang="ko-KR" b="1" u="sng" dirty="0" smtClean="0">
                <a:latin typeface="Arial" pitchFamily="34" charset="0"/>
                <a:cs typeface="Arial" pitchFamily="34" charset="0"/>
              </a:rPr>
              <a:t>-PCR)</a:t>
            </a:r>
            <a:endParaRPr lang="ko-KR" altLang="en-US" b="1" u="sng" dirty="0">
              <a:latin typeface="Arial" pitchFamily="34" charset="0"/>
              <a:cs typeface="Arial" pitchFamily="34" charset="0"/>
            </a:endParaRPr>
          </a:p>
        </p:txBody>
      </p:sp>
      <p:sp>
        <p:nvSpPr>
          <p:cNvPr id="58" name="TextBox 57"/>
          <p:cNvSpPr txBox="1"/>
          <p:nvPr/>
        </p:nvSpPr>
        <p:spPr>
          <a:xfrm>
            <a:off x="3940660" y="1926124"/>
            <a:ext cx="3943708" cy="400110"/>
          </a:xfrm>
          <a:prstGeom prst="rect">
            <a:avLst/>
          </a:prstGeom>
          <a:noFill/>
        </p:spPr>
        <p:txBody>
          <a:bodyPr wrap="none" rtlCol="0">
            <a:spAutoFit/>
          </a:bodyPr>
          <a:lstStyle/>
          <a:p>
            <a:r>
              <a:rPr lang="en-US" altLang="ko-KR" sz="2000" b="1" dirty="0" smtClean="0">
                <a:latin typeface="Arial" pitchFamily="34" charset="0"/>
                <a:cs typeface="Arial" pitchFamily="34" charset="0"/>
              </a:rPr>
              <a:t>CP-MSCs transplanted rat liver</a:t>
            </a:r>
            <a:endParaRPr lang="ko-KR" altLang="en-US" sz="2000" b="1" dirty="0">
              <a:latin typeface="Arial" pitchFamily="34" charset="0"/>
              <a:cs typeface="Arial" pitchFamily="34" charset="0"/>
            </a:endParaRPr>
          </a:p>
        </p:txBody>
      </p:sp>
      <p:sp>
        <p:nvSpPr>
          <p:cNvPr id="59" name="TextBox 58"/>
          <p:cNvSpPr txBox="1"/>
          <p:nvPr/>
        </p:nvSpPr>
        <p:spPr>
          <a:xfrm>
            <a:off x="672105" y="4653136"/>
            <a:ext cx="6696744" cy="830997"/>
          </a:xfrm>
          <a:prstGeom prst="rect">
            <a:avLst/>
          </a:prstGeom>
          <a:noFill/>
        </p:spPr>
        <p:txBody>
          <a:bodyPr wrap="square" rtlCol="0">
            <a:spAutoFit/>
          </a:bodyPr>
          <a:lstStyle/>
          <a:p>
            <a:pPr>
              <a:lnSpc>
                <a:spcPct val="150000"/>
              </a:lnSpc>
              <a:buFont typeface="Wingdings" pitchFamily="2" charset="2"/>
              <a:buChar char="§"/>
            </a:pPr>
            <a:r>
              <a:rPr lang="en-US" altLang="ko-KR" sz="1600" dirty="0" smtClean="0">
                <a:latin typeface="Arial" pitchFamily="34" charset="0"/>
                <a:cs typeface="Arial" pitchFamily="34" charset="0"/>
              </a:rPr>
              <a:t> CP-MSCs contained a higher level of TSG-6</a:t>
            </a:r>
          </a:p>
          <a:p>
            <a:pPr>
              <a:lnSpc>
                <a:spcPct val="150000"/>
              </a:lnSpc>
              <a:buFont typeface="Wingdings" pitchFamily="2" charset="2"/>
              <a:buChar char="§"/>
            </a:pPr>
            <a:r>
              <a:rPr lang="en-US" altLang="ko-KR" sz="1600" dirty="0" smtClean="0">
                <a:latin typeface="Arial" pitchFamily="34" charset="0"/>
                <a:cs typeface="Arial" pitchFamily="34" charset="0"/>
              </a:rPr>
              <a:t> TSG-6 is rich in CP-MSCs-transplanted liver</a:t>
            </a:r>
            <a:endParaRPr lang="ko-KR" altLang="en-US" sz="1600" dirty="0">
              <a:latin typeface="Arial" pitchFamily="34" charset="0"/>
              <a:cs typeface="Arial" pitchFamily="34" charset="0"/>
            </a:endParaRPr>
          </a:p>
        </p:txBody>
      </p:sp>
      <p:sp>
        <p:nvSpPr>
          <p:cNvPr id="31" name="TextBox 30"/>
          <p:cNvSpPr txBox="1"/>
          <p:nvPr/>
        </p:nvSpPr>
        <p:spPr>
          <a:xfrm>
            <a:off x="599782" y="5517232"/>
            <a:ext cx="7920880" cy="1200329"/>
          </a:xfrm>
          <a:prstGeom prst="rect">
            <a:avLst/>
          </a:prstGeom>
          <a:noFill/>
        </p:spPr>
        <p:txBody>
          <a:bodyPr wrap="square" rtlCol="0">
            <a:spAutoFit/>
          </a:bodyPr>
          <a:lstStyle/>
          <a:p>
            <a:pPr algn="ctr"/>
            <a:r>
              <a:rPr lang="en-US" altLang="ko-KR" sz="3600" b="1" dirty="0" smtClean="0">
                <a:effectLst>
                  <a:outerShdw blurRad="38100" dist="38100" dir="2700000" algn="tl">
                    <a:srgbClr val="000000">
                      <a:alpha val="43137"/>
                    </a:srgbClr>
                  </a:outerShdw>
                </a:effectLst>
                <a:latin typeface="Arial" pitchFamily="34" charset="0"/>
                <a:cs typeface="Arial" pitchFamily="34" charset="0"/>
              </a:rPr>
              <a:t>TSG-6 released by MSCs promotes liver regeneration</a:t>
            </a:r>
            <a:endParaRPr lang="ko-KR" altLang="en-US" sz="3600" b="1"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91631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7104</TotalTime>
  <Words>3800</Words>
  <Application>Microsoft Office PowerPoint</Application>
  <PresentationFormat>On-screen Show (4:3)</PresentationFormat>
  <Paragraphs>819</Paragraphs>
  <Slides>33</Slides>
  <Notes>33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5" baseType="lpstr">
      <vt:lpstr>Arial Unicode MS</vt:lpstr>
      <vt:lpstr>굴림</vt:lpstr>
      <vt:lpstr>휴먼둥근헤드라인</vt:lpstr>
      <vt:lpstr>HY견고딕</vt:lpstr>
      <vt:lpstr>Malgun Gothic</vt:lpstr>
      <vt:lpstr>Malgun Gothic</vt:lpstr>
      <vt:lpstr>Arial</vt:lpstr>
      <vt:lpstr>Arial Black</vt:lpstr>
      <vt:lpstr>Times New Roman</vt:lpstr>
      <vt:lpstr>Wingdings</vt:lpstr>
      <vt:lpstr>Office 테마</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Galentine King</dc:creator>
  <cp:lastModifiedBy>Youngmi Jung</cp:lastModifiedBy>
  <cp:revision>344</cp:revision>
  <dcterms:created xsi:type="dcterms:W3CDTF">2015-10-10T06:39:40Z</dcterms:created>
  <dcterms:modified xsi:type="dcterms:W3CDTF">2015-10-27T09:08:08Z</dcterms:modified>
</cp:coreProperties>
</file>