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ink/ink1.xml" ContentType="application/inkml+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5"/>
  </p:notesMasterIdLst>
  <p:sldIdLst>
    <p:sldId id="336" r:id="rId2"/>
    <p:sldId id="337" r:id="rId3"/>
    <p:sldId id="266" r:id="rId4"/>
    <p:sldId id="318" r:id="rId5"/>
    <p:sldId id="319" r:id="rId6"/>
    <p:sldId id="320" r:id="rId7"/>
    <p:sldId id="334" r:id="rId8"/>
    <p:sldId id="333" r:id="rId9"/>
    <p:sldId id="317" r:id="rId10"/>
    <p:sldId id="329" r:id="rId11"/>
    <p:sldId id="330" r:id="rId12"/>
    <p:sldId id="321" r:id="rId13"/>
    <p:sldId id="307" r:id="rId14"/>
    <p:sldId id="305" r:id="rId15"/>
    <p:sldId id="322" r:id="rId16"/>
    <p:sldId id="331" r:id="rId17"/>
    <p:sldId id="323" r:id="rId18"/>
    <p:sldId id="332" r:id="rId19"/>
    <p:sldId id="309" r:id="rId20"/>
    <p:sldId id="304" r:id="rId21"/>
    <p:sldId id="295" r:id="rId22"/>
    <p:sldId id="324" r:id="rId23"/>
    <p:sldId id="338" r:id="rId24"/>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1" hangingPunct="1">
      <a:defRPr kern="1200">
        <a:solidFill>
          <a:schemeClr val="tx1"/>
        </a:solidFill>
        <a:latin typeface="Times New Roman" pitchFamily="18" charset="0"/>
        <a:ea typeface="+mn-ea"/>
        <a:cs typeface="+mn-cs"/>
      </a:defRPr>
    </a:lvl6pPr>
    <a:lvl7pPr marL="2743200" algn="l" defTabSz="914400" rtl="0" eaLnBrk="1" latinLnBrk="1" hangingPunct="1">
      <a:defRPr kern="1200">
        <a:solidFill>
          <a:schemeClr val="tx1"/>
        </a:solidFill>
        <a:latin typeface="Times New Roman" pitchFamily="18" charset="0"/>
        <a:ea typeface="+mn-ea"/>
        <a:cs typeface="+mn-cs"/>
      </a:defRPr>
    </a:lvl7pPr>
    <a:lvl8pPr marL="3200400" algn="l" defTabSz="914400" rtl="0" eaLnBrk="1" latinLnBrk="1" hangingPunct="1">
      <a:defRPr kern="1200">
        <a:solidFill>
          <a:schemeClr val="tx1"/>
        </a:solidFill>
        <a:latin typeface="Times New Roman" pitchFamily="18" charset="0"/>
        <a:ea typeface="+mn-ea"/>
        <a:cs typeface="+mn-cs"/>
      </a:defRPr>
    </a:lvl8pPr>
    <a:lvl9pPr marL="3657600" algn="l" defTabSz="914400" rtl="0" eaLnBrk="1" latinLnBrk="1" hangingPunct="1">
      <a:defRPr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7315" autoAdjust="0"/>
    <p:restoredTop sz="81944" autoAdjust="0"/>
  </p:normalViewPr>
  <p:slideViewPr>
    <p:cSldViewPr>
      <p:cViewPr varScale="1">
        <p:scale>
          <a:sx n="64" d="100"/>
          <a:sy n="64" d="100"/>
        </p:scale>
        <p:origin x="-171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ink/ink1.xml><?xml version="1.0" encoding="utf-8"?>
<inkml:ink xmlns:inkml="http://www.w3.org/2003/InkML">
  <inkml:definitions>
    <inkml:context xml:id="ctx0">
      <inkml:inkSource xml:id="inkSrc0">
        <inkml:traceFormat>
          <inkml:channel name="X" type="integer" max="2720" units="cm"/>
          <inkml:channel name="Y" type="integer" max="1024" units="cm"/>
        </inkml:traceFormat>
        <inkml:channelProperties>
          <inkml:channelProperty channel="X" name="resolution" value="53.54331" units="1/cm"/>
          <inkml:channelProperty channel="Y" name="resolution" value="32.20126" units="1/cm"/>
        </inkml:channelProperties>
      </inkml:inkSource>
      <inkml:timestamp xml:id="ts0" timeString="2013-08-24T10:18:33.03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-2147483648-2147483648</inkml:trace>
  <inkml:trace contextRef="#ctx0" brushRef="#br0" timeOffset="1">-2147483648-2147483648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ko-KR" altLang="en-US"/>
          </a:p>
        </p:txBody>
      </p:sp>
      <p:sp>
        <p:nvSpPr>
          <p:cNvPr id="3" name="날짜 개체 틀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B9200E6-E69B-468D-9628-1E9C54BAE8D9}" type="datetimeFigureOut">
              <a:rPr lang="ko-KR" altLang="en-US" smtClean="0"/>
              <a:pPr/>
              <a:t>2015-08-26</a:t>
            </a:fld>
            <a:endParaRPr lang="ko-KR" altLang="en-US"/>
          </a:p>
        </p:txBody>
      </p:sp>
      <p:sp>
        <p:nvSpPr>
          <p:cNvPr id="4" name="슬라이드 이미지 개체 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ko-KR" altLang="en-US"/>
          </a:p>
        </p:txBody>
      </p:sp>
      <p:sp>
        <p:nvSpPr>
          <p:cNvPr id="5" name="슬라이드 노트 개체 틀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ko-KR" altLang="en-US"/>
          </a:p>
        </p:txBody>
      </p:sp>
      <p:sp>
        <p:nvSpPr>
          <p:cNvPr id="7" name="슬라이드 번호 개체 틀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356DFC86-A7B7-4E84-BBEF-5ABDEBF8A08E}" type="slidenum">
              <a:rPr lang="ko-KR" altLang="en-US" smtClean="0"/>
              <a:pPr/>
              <a:t>‹#›</a:t>
            </a:fld>
            <a:endParaRPr lang="ko-KR" altLang="en-US"/>
          </a:p>
        </p:txBody>
      </p:sp>
    </p:spTree>
    <p:extLst>
      <p:ext uri="{BB962C8B-B14F-4D97-AF65-F5344CB8AC3E}">
        <p14:creationId xmlns="" xmlns:p14="http://schemas.microsoft.com/office/powerpoint/2010/main" val="193944943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smtClean="0">
                <a:latin typeface="Arial" charset="0"/>
              </a:rPr>
              <a:t>I</a:t>
            </a:r>
            <a:r>
              <a:rPr lang="en-US" altLang="ko-KR" b="1" baseline="0" dirty="0" smtClean="0">
                <a:latin typeface="Arial" charset="0"/>
              </a:rPr>
              <a:t> would like to present recent finding made in our lab regarding the mechanism of </a:t>
            </a:r>
            <a:r>
              <a:rPr lang="en-US" altLang="ko-KR" b="1" baseline="0" dirty="0" err="1" smtClean="0">
                <a:latin typeface="Arial" charset="0"/>
              </a:rPr>
              <a:t>antioxidative</a:t>
            </a:r>
            <a:r>
              <a:rPr lang="en-US" altLang="ko-KR" b="1" baseline="0" dirty="0" smtClean="0">
                <a:latin typeface="Arial" charset="0"/>
              </a:rPr>
              <a:t> action provided by silymarin.</a:t>
            </a:r>
          </a:p>
        </p:txBody>
      </p:sp>
      <p:sp>
        <p:nvSpPr>
          <p:cNvPr id="4" name="슬라이드 번호 개체 틀 3"/>
          <p:cNvSpPr>
            <a:spLocks noGrp="1"/>
          </p:cNvSpPr>
          <p:nvPr>
            <p:ph type="sldNum" sz="quarter" idx="10"/>
          </p:nvPr>
        </p:nvSpPr>
        <p:spPr/>
        <p:txBody>
          <a:bodyPr/>
          <a:lstStyle/>
          <a:p>
            <a:fld id="{356DFC86-A7B7-4E84-BBEF-5ABDEBF8A08E}" type="slidenum">
              <a:rPr lang="ko-KR" altLang="en-US" smtClean="0"/>
              <a:pPr/>
              <a:t>3</a:t>
            </a:fld>
            <a:endParaRPr lang="ko-KR" altLang="en-US"/>
          </a:p>
        </p:txBody>
      </p:sp>
    </p:spTree>
    <p:extLst>
      <p:ext uri="{BB962C8B-B14F-4D97-AF65-F5344CB8AC3E}">
        <p14:creationId xmlns="" xmlns:p14="http://schemas.microsoft.com/office/powerpoint/2010/main" val="3472063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smtClean="0"/>
              <a:t>Because GSH has an essential role in </a:t>
            </a:r>
            <a:r>
              <a:rPr lang="en-US" altLang="ko-KR" b="1" dirty="0" err="1" smtClean="0"/>
              <a:t>detoxication</a:t>
            </a:r>
            <a:r>
              <a:rPr lang="en-US" altLang="ko-KR" b="1" dirty="0" smtClean="0"/>
              <a:t> of electrophilic reactive substances, we wanted to see the changes in the toxicity of such </a:t>
            </a:r>
            <a:r>
              <a:rPr lang="en-US" altLang="ko-KR" b="1" dirty="0" err="1" smtClean="0"/>
              <a:t>substnaces</a:t>
            </a:r>
            <a:r>
              <a:rPr lang="en-US" altLang="ko-KR" b="1" dirty="0" smtClean="0"/>
              <a:t> by </a:t>
            </a:r>
            <a:r>
              <a:rPr lang="en-US" altLang="ko-KR" b="1" dirty="0" err="1" smtClean="0"/>
              <a:t>slymarin</a:t>
            </a:r>
            <a:r>
              <a:rPr lang="en-US" altLang="ko-KR" b="1" dirty="0" smtClean="0"/>
              <a:t> treatment. So we selected acetaminophen for this study.</a:t>
            </a:r>
          </a:p>
          <a:p>
            <a:r>
              <a:rPr lang="en-US" altLang="ko-KR" b="1" dirty="0" smtClean="0"/>
              <a:t> </a:t>
            </a:r>
            <a:endParaRPr lang="ko-KR" altLang="en-US" b="1" dirty="0" smtClean="0"/>
          </a:p>
          <a:p>
            <a:endParaRPr lang="ko-KR" altLang="en-US" dirty="0"/>
          </a:p>
        </p:txBody>
      </p:sp>
      <p:sp>
        <p:nvSpPr>
          <p:cNvPr id="4" name="슬라이드 번호 개체 틀 3"/>
          <p:cNvSpPr>
            <a:spLocks noGrp="1"/>
          </p:cNvSpPr>
          <p:nvPr>
            <p:ph type="sldNum" sz="quarter" idx="10"/>
          </p:nvPr>
        </p:nvSpPr>
        <p:spPr/>
        <p:txBody>
          <a:bodyPr/>
          <a:lstStyle/>
          <a:p>
            <a:fld id="{356DFC86-A7B7-4E84-BBEF-5ABDEBF8A08E}" type="slidenum">
              <a:rPr lang="ko-KR" altLang="en-US" smtClean="0"/>
              <a:pPr/>
              <a:t>14</a:t>
            </a:fld>
            <a:endParaRPr lang="ko-KR" altLang="en-US"/>
          </a:p>
        </p:txBody>
      </p:sp>
    </p:spTree>
    <p:extLst>
      <p:ext uri="{BB962C8B-B14F-4D97-AF65-F5344CB8AC3E}">
        <p14:creationId xmlns="" xmlns:p14="http://schemas.microsoft.com/office/powerpoint/2010/main" val="458620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0659" name="슬라이드 노트 개체 틀 2"/>
          <p:cNvSpPr>
            <a:spLocks noGrp="1"/>
          </p:cNvSpPr>
          <p:nvPr>
            <p:ph type="body" idx="1"/>
          </p:nvPr>
        </p:nvSpPr>
        <p:spPr bwMode="auto">
          <a:noFill/>
        </p:spPr>
        <p:txBody>
          <a:bodyPr wrap="square" numCol="1" anchor="t" anchorCtr="0" compatLnSpc="1">
            <a:prstTxWarp prst="textNoShape">
              <a:avLst/>
            </a:prstTxWarp>
          </a:bodyPr>
          <a:lstStyle/>
          <a:p>
            <a:r>
              <a:rPr lang="en-US" altLang="ko-KR" b="1" dirty="0" smtClean="0"/>
              <a:t>Explain</a:t>
            </a:r>
            <a:r>
              <a:rPr lang="en-US" altLang="ko-KR" b="1" baseline="0" dirty="0" smtClean="0"/>
              <a:t> the metabolic pathways involved in induction of the APAP toxicity.</a:t>
            </a:r>
          </a:p>
          <a:p>
            <a:endParaRPr lang="en-US" altLang="ko-KR" b="1" baseline="0" dirty="0" smtClean="0"/>
          </a:p>
          <a:p>
            <a:r>
              <a:rPr lang="en-US" altLang="ko-KR" b="1" baseline="0" dirty="0" smtClean="0"/>
              <a:t>CYP activity and GSH availability two most important determinants for APAP toxicity.</a:t>
            </a:r>
          </a:p>
          <a:p>
            <a:endParaRPr lang="en-US" altLang="ko-KR" b="1" baseline="0" dirty="0" smtClean="0"/>
          </a:p>
          <a:p>
            <a:endParaRPr lang="ko-KR" altLang="en-US" b="1" dirty="0" smtClean="0"/>
          </a:p>
        </p:txBody>
      </p:sp>
      <p:sp>
        <p:nvSpPr>
          <p:cNvPr id="70660"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45082E-39EA-4F75-8745-A1C5556C1175}" type="slidenum">
              <a:rPr lang="ko-KR" altLang="en-US" smtClean="0">
                <a:latin typeface="굴림" charset="-127"/>
                <a:ea typeface="굴림" charset="-127"/>
              </a:rPr>
              <a:pPr/>
              <a:t>15</a:t>
            </a:fld>
            <a:endParaRPr lang="ko-KR" altLang="en-US" smtClean="0">
              <a:latin typeface="굴림" charset="-127"/>
              <a:ea typeface="굴림" charset="-127"/>
            </a:endParaRPr>
          </a:p>
        </p:txBody>
      </p:sp>
    </p:spTree>
    <p:extLst>
      <p:ext uri="{BB962C8B-B14F-4D97-AF65-F5344CB8AC3E}">
        <p14:creationId xmlns="" xmlns:p14="http://schemas.microsoft.com/office/powerpoint/2010/main" val="356279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smtClean="0"/>
              <a:t>Elevation</a:t>
            </a:r>
            <a:r>
              <a:rPr lang="en-US" altLang="ko-KR" b="1" baseline="0" dirty="0" smtClean="0"/>
              <a:t> of ALT, SDH was prevented by SIL</a:t>
            </a:r>
          </a:p>
          <a:p>
            <a:endParaRPr lang="en-US" altLang="ko-KR" b="1" baseline="0" dirty="0" smtClean="0"/>
          </a:p>
          <a:p>
            <a:r>
              <a:rPr lang="en-US" altLang="ko-KR" b="1" dirty="0" smtClean="0"/>
              <a:t>Lipid peroxide</a:t>
            </a:r>
            <a:r>
              <a:rPr lang="en-US" altLang="ko-KR" b="1" baseline="0" dirty="0" smtClean="0"/>
              <a:t> formation increased by APAP was moderated by SIL / GSH depletion was less &amp; recovered rapidly in SIL-treated mice.</a:t>
            </a:r>
            <a:endParaRPr lang="en-US" altLang="ko-KR" b="1" dirty="0" smtClean="0"/>
          </a:p>
          <a:p>
            <a:endParaRPr lang="ko-KR" altLang="en-US" dirty="0"/>
          </a:p>
        </p:txBody>
      </p:sp>
      <p:sp>
        <p:nvSpPr>
          <p:cNvPr id="4" name="슬라이드 번호 개체 틀 3"/>
          <p:cNvSpPr>
            <a:spLocks noGrp="1"/>
          </p:cNvSpPr>
          <p:nvPr>
            <p:ph type="sldNum" sz="quarter" idx="10"/>
          </p:nvPr>
        </p:nvSpPr>
        <p:spPr/>
        <p:txBody>
          <a:bodyPr/>
          <a:lstStyle/>
          <a:p>
            <a:fld id="{356DFC86-A7B7-4E84-BBEF-5ABDEBF8A08E}" type="slidenum">
              <a:rPr lang="ko-KR" altLang="en-US" smtClean="0"/>
              <a:pPr/>
              <a:t>16</a:t>
            </a:fld>
            <a:endParaRPr lang="ko-KR" altLang="en-US"/>
          </a:p>
        </p:txBody>
      </p:sp>
    </p:spTree>
    <p:extLst>
      <p:ext uri="{BB962C8B-B14F-4D97-AF65-F5344CB8AC3E}">
        <p14:creationId xmlns="" xmlns:p14="http://schemas.microsoft.com/office/powerpoint/2010/main" val="1478823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smtClean="0"/>
              <a:t>Not a big change </a:t>
            </a:r>
            <a:r>
              <a:rPr lang="en-US" altLang="ko-KR" b="1" dirty="0" err="1" smtClean="0"/>
              <a:t>prob</a:t>
            </a:r>
            <a:r>
              <a:rPr lang="en-US" altLang="ko-KR" b="1" dirty="0" smtClean="0"/>
              <a:t> due to low acute dose of APAP.</a:t>
            </a:r>
          </a:p>
          <a:p>
            <a:endParaRPr lang="en-US" altLang="ko-KR" b="1" dirty="0" smtClean="0"/>
          </a:p>
          <a:p>
            <a:r>
              <a:rPr lang="en-US" altLang="ko-KR" b="1" dirty="0" smtClean="0"/>
              <a:t>But vacuole</a:t>
            </a:r>
            <a:r>
              <a:rPr lang="en-US" altLang="ko-KR" b="1" baseline="0" dirty="0" smtClean="0"/>
              <a:t> degeneration in APAP rats.</a:t>
            </a:r>
          </a:p>
          <a:p>
            <a:endParaRPr lang="en-US" altLang="ko-KR" b="1" dirty="0" smtClean="0"/>
          </a:p>
          <a:p>
            <a:endParaRPr lang="ko-KR" altLang="en-US" dirty="0"/>
          </a:p>
        </p:txBody>
      </p:sp>
      <p:sp>
        <p:nvSpPr>
          <p:cNvPr id="4" name="슬라이드 번호 개체 틀 3"/>
          <p:cNvSpPr>
            <a:spLocks noGrp="1"/>
          </p:cNvSpPr>
          <p:nvPr>
            <p:ph type="sldNum" sz="quarter" idx="10"/>
          </p:nvPr>
        </p:nvSpPr>
        <p:spPr/>
        <p:txBody>
          <a:bodyPr/>
          <a:lstStyle/>
          <a:p>
            <a:fld id="{FA45D712-8E37-4FA9-A6B6-1B5F980C54F8}" type="slidenum">
              <a:rPr lang="ko-KR" altLang="en-US" smtClean="0"/>
              <a:pPr/>
              <a:t>17</a:t>
            </a:fld>
            <a:endParaRPr lang="en-US" altLang="ko-KR"/>
          </a:p>
        </p:txBody>
      </p:sp>
    </p:spTree>
    <p:extLst>
      <p:ext uri="{BB962C8B-B14F-4D97-AF65-F5344CB8AC3E}">
        <p14:creationId xmlns="" xmlns:p14="http://schemas.microsoft.com/office/powerpoint/2010/main" val="1542975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smtClean="0"/>
              <a:t>There were no differences in APAP or major</a:t>
            </a:r>
            <a:r>
              <a:rPr lang="en-US" altLang="ko-KR" b="1" baseline="0" dirty="0" smtClean="0"/>
              <a:t> non-toxic products (</a:t>
            </a:r>
            <a:r>
              <a:rPr lang="en-US" altLang="ko-KR" b="1" baseline="0" dirty="0" err="1" smtClean="0"/>
              <a:t>glucuronide</a:t>
            </a:r>
            <a:r>
              <a:rPr lang="en-US" altLang="ko-KR" b="1" baseline="0" dirty="0" smtClean="0"/>
              <a:t> or sulfate conjugate) between APAP only and APAP+SIL groups</a:t>
            </a:r>
          </a:p>
          <a:p>
            <a:endParaRPr lang="en-US" altLang="ko-KR" b="1"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1" baseline="0" dirty="0" smtClean="0"/>
              <a:t>However, </a:t>
            </a:r>
            <a:r>
              <a:rPr lang="en-US" altLang="ko-KR" b="1" dirty="0" smtClean="0"/>
              <a:t>GSH conjugate &amp; its metabolites were all elevated.</a:t>
            </a:r>
          </a:p>
          <a:p>
            <a:r>
              <a:rPr lang="en-US" altLang="ko-KR" b="1" dirty="0" smtClean="0"/>
              <a:t> </a:t>
            </a:r>
          </a:p>
          <a:p>
            <a:endParaRPr lang="ko-KR" altLang="en-US" dirty="0"/>
          </a:p>
        </p:txBody>
      </p:sp>
      <p:sp>
        <p:nvSpPr>
          <p:cNvPr id="4" name="슬라이드 번호 개체 틀 3"/>
          <p:cNvSpPr>
            <a:spLocks noGrp="1"/>
          </p:cNvSpPr>
          <p:nvPr>
            <p:ph type="sldNum" sz="quarter" idx="10"/>
          </p:nvPr>
        </p:nvSpPr>
        <p:spPr/>
        <p:txBody>
          <a:bodyPr/>
          <a:lstStyle/>
          <a:p>
            <a:fld id="{356DFC86-A7B7-4E84-BBEF-5ABDEBF8A08E}" type="slidenum">
              <a:rPr lang="ko-KR" altLang="en-US" smtClean="0"/>
              <a:pPr/>
              <a:t>18</a:t>
            </a:fld>
            <a:endParaRPr lang="ko-KR" altLang="en-US"/>
          </a:p>
        </p:txBody>
      </p:sp>
    </p:spTree>
    <p:extLst>
      <p:ext uri="{BB962C8B-B14F-4D97-AF65-F5344CB8AC3E}">
        <p14:creationId xmlns="" xmlns:p14="http://schemas.microsoft.com/office/powerpoint/2010/main" val="2325868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smtClean="0">
                <a:latin typeface="Arial" panose="020B0604020202020204" pitchFamily="34" charset="0"/>
                <a:cs typeface="Arial" panose="020B0604020202020204" pitchFamily="34" charset="0"/>
              </a:rPr>
              <a:t>GSH conjugation with APAP increased, but this</a:t>
            </a:r>
            <a:r>
              <a:rPr lang="en-US" altLang="ko-KR" b="1" baseline="0" dirty="0" smtClean="0">
                <a:latin typeface="Arial" panose="020B0604020202020204" pitchFamily="34" charset="0"/>
                <a:cs typeface="Arial" panose="020B0604020202020204" pitchFamily="34" charset="0"/>
              </a:rPr>
              <a:t> could be induced by greater activation of APAP to the reactive metabolite.</a:t>
            </a:r>
          </a:p>
          <a:p>
            <a:endParaRPr lang="en-US" altLang="ko-KR" b="1" baseline="0" dirty="0" smtClean="0">
              <a:latin typeface="Arial" panose="020B0604020202020204" pitchFamily="34" charset="0"/>
              <a:cs typeface="Arial" panose="020B0604020202020204" pitchFamily="34" charset="0"/>
            </a:endParaRPr>
          </a:p>
          <a:p>
            <a:r>
              <a:rPr lang="en-US" altLang="ko-KR" b="1" baseline="0" dirty="0" smtClean="0">
                <a:latin typeface="Arial" panose="020B0604020202020204" pitchFamily="34" charset="0"/>
                <a:cs typeface="Arial" panose="020B0604020202020204" pitchFamily="34" charset="0"/>
              </a:rPr>
              <a:t>Therefore, CYP activities were determined. 2E1 &amp; 1A2 did not change, 3A was depressed, suggesting the CYP induction did not contribute to the increase in GSH conjugation.</a:t>
            </a:r>
            <a:endParaRPr lang="ko-KR" altLang="en-US" dirty="0"/>
          </a:p>
        </p:txBody>
      </p:sp>
      <p:sp>
        <p:nvSpPr>
          <p:cNvPr id="4" name="슬라이드 번호 개체 틀 3"/>
          <p:cNvSpPr>
            <a:spLocks noGrp="1"/>
          </p:cNvSpPr>
          <p:nvPr>
            <p:ph type="sldNum" sz="quarter" idx="10"/>
          </p:nvPr>
        </p:nvSpPr>
        <p:spPr/>
        <p:txBody>
          <a:bodyPr/>
          <a:lstStyle/>
          <a:p>
            <a:fld id="{356DFC86-A7B7-4E84-BBEF-5ABDEBF8A08E}" type="slidenum">
              <a:rPr lang="ko-KR" altLang="en-US" smtClean="0"/>
              <a:pPr/>
              <a:t>19</a:t>
            </a:fld>
            <a:endParaRPr lang="ko-KR" altLang="en-US"/>
          </a:p>
        </p:txBody>
      </p:sp>
    </p:spTree>
    <p:extLst>
      <p:ext uri="{BB962C8B-B14F-4D97-AF65-F5344CB8AC3E}">
        <p14:creationId xmlns="" xmlns:p14="http://schemas.microsoft.com/office/powerpoint/2010/main" val="768027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90478">
              <a:defRPr/>
            </a:pPr>
            <a:r>
              <a:rPr lang="en-US" altLang="ko-KR" b="1" dirty="0" smtClean="0"/>
              <a:t>GSH synthesis or metabolism</a:t>
            </a:r>
            <a:r>
              <a:rPr lang="en-US" altLang="ko-KR" b="1" baseline="0" dirty="0" smtClean="0"/>
              <a:t> is tightly regulated, and its content is very difficult to modulate. As a matter of fact silymarin seems to the first substance known to alter the GSH content by increasing the availability of cysteine for synthesis of GSH.</a:t>
            </a:r>
            <a:endParaRPr lang="en-US" altLang="ko-KR" b="1" dirty="0" smtClean="0"/>
          </a:p>
          <a:p>
            <a:endParaRPr lang="ko-KR" altLang="en-US" dirty="0"/>
          </a:p>
        </p:txBody>
      </p:sp>
      <p:sp>
        <p:nvSpPr>
          <p:cNvPr id="4" name="슬라이드 번호 개체 틀 3"/>
          <p:cNvSpPr>
            <a:spLocks noGrp="1"/>
          </p:cNvSpPr>
          <p:nvPr>
            <p:ph type="sldNum" sz="quarter" idx="10"/>
          </p:nvPr>
        </p:nvSpPr>
        <p:spPr/>
        <p:txBody>
          <a:bodyPr/>
          <a:lstStyle/>
          <a:p>
            <a:fld id="{356DFC86-A7B7-4E84-BBEF-5ABDEBF8A08E}" type="slidenum">
              <a:rPr lang="ko-KR" altLang="en-US" smtClean="0"/>
              <a:pPr/>
              <a:t>21</a:t>
            </a:fld>
            <a:endParaRPr lang="ko-KR" altLang="en-US"/>
          </a:p>
        </p:txBody>
      </p:sp>
    </p:spTree>
    <p:extLst>
      <p:ext uri="{BB962C8B-B14F-4D97-AF65-F5344CB8AC3E}">
        <p14:creationId xmlns="" xmlns:p14="http://schemas.microsoft.com/office/powerpoint/2010/main" val="3091133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56DFC86-A7B7-4E84-BBEF-5ABDEBF8A08E}" type="slidenum">
              <a:rPr lang="ko-KR" altLang="en-US" smtClean="0"/>
              <a:pPr/>
              <a:t>22</a:t>
            </a:fld>
            <a:endParaRPr lang="ko-KR" altLang="en-US"/>
          </a:p>
        </p:txBody>
      </p:sp>
    </p:spTree>
    <p:extLst>
      <p:ext uri="{BB962C8B-B14F-4D97-AF65-F5344CB8AC3E}">
        <p14:creationId xmlns="" xmlns:p14="http://schemas.microsoft.com/office/powerpoint/2010/main" val="207843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90478">
              <a:defRPr/>
            </a:pPr>
            <a:r>
              <a:rPr lang="en-US" altLang="ko-KR" sz="1300" b="1" dirty="0">
                <a:solidFill>
                  <a:srgbClr val="FF0000"/>
                </a:solidFill>
                <a:latin typeface="Arial" pitchFamily="34" charset="0"/>
                <a:cs typeface="Arial" pitchFamily="34" charset="0"/>
              </a:rPr>
              <a:t>Silymarin is a mixture of several </a:t>
            </a:r>
            <a:r>
              <a:rPr lang="en-US" altLang="ko-KR" sz="1300" b="1" dirty="0" err="1">
                <a:solidFill>
                  <a:srgbClr val="FF0000"/>
                </a:solidFill>
                <a:latin typeface="Arial" pitchFamily="34" charset="0"/>
                <a:cs typeface="Arial" pitchFamily="34" charset="0"/>
              </a:rPr>
              <a:t>flavonolignans</a:t>
            </a:r>
            <a:r>
              <a:rPr lang="en-US" altLang="ko-KR" sz="1300" b="1" dirty="0">
                <a:solidFill>
                  <a:srgbClr val="FF0000"/>
                </a:solidFill>
                <a:latin typeface="Arial" pitchFamily="34" charset="0"/>
                <a:cs typeface="Arial" pitchFamily="34" charset="0"/>
              </a:rPr>
              <a:t> extracted from milk thistle. Silybin is the major component, comprising more than a half of the total flavonoids.</a:t>
            </a:r>
            <a:endParaRPr lang="ko-KR" altLang="en-US" sz="1300" b="1" dirty="0">
              <a:solidFill>
                <a:srgbClr val="FF0000"/>
              </a:solidFill>
              <a:latin typeface="Arial" pitchFamily="34" charset="0"/>
              <a:cs typeface="Arial" pitchFamily="34" charset="0"/>
            </a:endParaRPr>
          </a:p>
          <a:p>
            <a:endParaRPr lang="ko-KR" altLang="en-US" dirty="0"/>
          </a:p>
        </p:txBody>
      </p:sp>
      <p:sp>
        <p:nvSpPr>
          <p:cNvPr id="4" name="슬라이드 번호 개체 틀 3"/>
          <p:cNvSpPr>
            <a:spLocks noGrp="1"/>
          </p:cNvSpPr>
          <p:nvPr>
            <p:ph type="sldNum" sz="quarter" idx="10"/>
          </p:nvPr>
        </p:nvSpPr>
        <p:spPr/>
        <p:txBody>
          <a:bodyPr/>
          <a:lstStyle/>
          <a:p>
            <a:fld id="{356DFC86-A7B7-4E84-BBEF-5ABDEBF8A08E}" type="slidenum">
              <a:rPr lang="ko-KR" altLang="en-US" smtClean="0"/>
              <a:pPr/>
              <a:t>4</a:t>
            </a:fld>
            <a:endParaRPr lang="ko-KR" altLang="en-US"/>
          </a:p>
        </p:txBody>
      </p:sp>
    </p:spTree>
    <p:extLst>
      <p:ext uri="{BB962C8B-B14F-4D97-AF65-F5344CB8AC3E}">
        <p14:creationId xmlns="" xmlns:p14="http://schemas.microsoft.com/office/powerpoint/2010/main" val="246017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90478" eaLnBrk="0" fontAlgn="base" latinLnBrk="0" hangingPunct="0">
              <a:spcBef>
                <a:spcPct val="30000"/>
              </a:spcBef>
              <a:spcAft>
                <a:spcPct val="0"/>
              </a:spcAft>
              <a:defRPr/>
            </a:pPr>
            <a:r>
              <a:rPr lang="en-US" altLang="ko-KR" sz="1300" b="1" dirty="0">
                <a:solidFill>
                  <a:srgbClr val="FF0000"/>
                </a:solidFill>
              </a:rPr>
              <a:t>Because  the liver toxicity of these substances involves oxidative stress, and also silymarin is known to directly interact hydroxyl radical and </a:t>
            </a:r>
            <a:r>
              <a:rPr lang="en-US" altLang="ko-KR" sz="1300" b="1" dirty="0" err="1">
                <a:solidFill>
                  <a:srgbClr val="FF0000"/>
                </a:solidFill>
              </a:rPr>
              <a:t>hyfrogen</a:t>
            </a:r>
            <a:r>
              <a:rPr lang="en-US" altLang="ko-KR" sz="1300" b="1" dirty="0">
                <a:solidFill>
                  <a:srgbClr val="FF0000"/>
                </a:solidFill>
              </a:rPr>
              <a:t> peroxide, t</a:t>
            </a:r>
            <a:r>
              <a:rPr lang="en-US" altLang="ko-KR" sz="1300" b="1" dirty="0">
                <a:solidFill>
                  <a:schemeClr val="tx1">
                    <a:lumMod val="95000"/>
                    <a:lumOff val="5000"/>
                  </a:schemeClr>
                </a:solidFill>
                <a:latin typeface="Arial" pitchFamily="34" charset="0"/>
                <a:cs typeface="Arial" pitchFamily="34" charset="0"/>
              </a:rPr>
              <a:t>he hepatoprotective action of silymarin is frequently attributed to its antioxidant effect. </a:t>
            </a:r>
          </a:p>
          <a:p>
            <a:pPr defTabSz="990478" eaLnBrk="0" fontAlgn="base" latinLnBrk="0" hangingPunct="0">
              <a:spcBef>
                <a:spcPct val="30000"/>
              </a:spcBef>
              <a:spcAft>
                <a:spcPct val="0"/>
              </a:spcAft>
              <a:defRPr/>
            </a:pPr>
            <a:endParaRPr lang="en-US" altLang="ko-KR" sz="1300" b="1" dirty="0">
              <a:solidFill>
                <a:srgbClr val="FF0000"/>
              </a:solidFill>
            </a:endParaRPr>
          </a:p>
          <a:p>
            <a:pPr defTabSz="990478" eaLnBrk="0" fontAlgn="base" latinLnBrk="0" hangingPunct="0">
              <a:spcBef>
                <a:spcPct val="30000"/>
              </a:spcBef>
              <a:spcAft>
                <a:spcPct val="0"/>
              </a:spcAft>
              <a:defRPr/>
            </a:pPr>
            <a:r>
              <a:rPr lang="en-US" altLang="ko-KR" sz="1300" b="1" dirty="0">
                <a:solidFill>
                  <a:srgbClr val="FF0000"/>
                </a:solidFill>
              </a:rPr>
              <a:t>In fact silymarin prevents the reduction of hepatic GSH; this effect seems to be a secondary effect  resulting from conservation of GSH due to direct ROS scavenging activity of silymarin.</a:t>
            </a:r>
          </a:p>
          <a:p>
            <a:endParaRPr lang="ko-KR" altLang="en-US" dirty="0"/>
          </a:p>
        </p:txBody>
      </p:sp>
      <p:sp>
        <p:nvSpPr>
          <p:cNvPr id="4" name="슬라이드 번호 개체 틀 3"/>
          <p:cNvSpPr>
            <a:spLocks noGrp="1"/>
          </p:cNvSpPr>
          <p:nvPr>
            <p:ph type="sldNum" sz="quarter" idx="10"/>
          </p:nvPr>
        </p:nvSpPr>
        <p:spPr/>
        <p:txBody>
          <a:bodyPr/>
          <a:lstStyle/>
          <a:p>
            <a:fld id="{356DFC86-A7B7-4E84-BBEF-5ABDEBF8A08E}" type="slidenum">
              <a:rPr lang="ko-KR" altLang="en-US" smtClean="0"/>
              <a:pPr/>
              <a:t>5</a:t>
            </a:fld>
            <a:endParaRPr lang="ko-KR" altLang="en-US"/>
          </a:p>
        </p:txBody>
      </p:sp>
    </p:spTree>
    <p:extLst>
      <p:ext uri="{BB962C8B-B14F-4D97-AF65-F5344CB8AC3E}">
        <p14:creationId xmlns="" xmlns:p14="http://schemas.microsoft.com/office/powerpoint/2010/main" val="3405452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300" b="1" dirty="0"/>
              <a:t>In our earlier study, however, acute administration of silymarin to naïve mice was shown to elevate hepatic GSH content. Which suggests that silymarin may directly increase GSH synthesis. </a:t>
            </a:r>
          </a:p>
          <a:p>
            <a:pPr marL="389952" indent="-389952">
              <a:buFont typeface="Wingdings" pitchFamily="2" charset="2"/>
              <a:buChar char="ü"/>
            </a:pPr>
            <a:endParaRPr lang="en-US" altLang="ko-KR" sz="1300" b="1" dirty="0"/>
          </a:p>
          <a:p>
            <a:r>
              <a:rPr lang="en-US" altLang="ko-KR" sz="1300" b="1" dirty="0"/>
              <a:t>Therefore, we determined the effects of silymarin treatment on the GSH biosynthesis in liver.</a:t>
            </a:r>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356DFC86-A7B7-4E84-BBEF-5ABDEBF8A08E}" type="slidenum">
              <a:rPr lang="ko-KR" altLang="en-US" smtClean="0"/>
              <a:pPr/>
              <a:t>6</a:t>
            </a:fld>
            <a:endParaRPr lang="ko-KR" altLang="en-US"/>
          </a:p>
        </p:txBody>
      </p:sp>
    </p:spTree>
    <p:extLst>
      <p:ext uri="{BB962C8B-B14F-4D97-AF65-F5344CB8AC3E}">
        <p14:creationId xmlns="" xmlns:p14="http://schemas.microsoft.com/office/powerpoint/2010/main" val="398132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smtClean="0"/>
              <a:t>We determined the physiological significance of silymarin-induced</a:t>
            </a:r>
            <a:r>
              <a:rPr lang="en-US" altLang="ko-KR" b="1" baseline="0" dirty="0" smtClean="0"/>
              <a:t> glutathione elevation in the liver.</a:t>
            </a:r>
          </a:p>
          <a:p>
            <a:endParaRPr lang="en-US" altLang="ko-KR" b="1" baseline="0" dirty="0" smtClean="0"/>
          </a:p>
          <a:p>
            <a:r>
              <a:rPr lang="en-US" altLang="ko-KR" b="1" baseline="0" dirty="0" smtClean="0"/>
              <a:t>Lipid peroxidation Dec / Total oxyradical scavenging capacity or TOSC against peroxyl radical and </a:t>
            </a:r>
            <a:r>
              <a:rPr lang="en-US" altLang="ko-KR" b="1" baseline="0" dirty="0" err="1" smtClean="0"/>
              <a:t>peroxinitrite</a:t>
            </a:r>
            <a:r>
              <a:rPr lang="en-US" altLang="ko-KR" b="1" baseline="0" dirty="0" smtClean="0"/>
              <a:t> </a:t>
            </a:r>
            <a:r>
              <a:rPr lang="en-US" altLang="ko-KR" b="1" baseline="0" dirty="0" err="1" smtClean="0"/>
              <a:t>Inc</a:t>
            </a:r>
            <a:endParaRPr lang="en-US" altLang="ko-KR" b="1" baseline="0" dirty="0" smtClean="0"/>
          </a:p>
          <a:p>
            <a:endParaRPr lang="ko-KR" altLang="en-US" dirty="0"/>
          </a:p>
        </p:txBody>
      </p:sp>
      <p:sp>
        <p:nvSpPr>
          <p:cNvPr id="4" name="슬라이드 번호 개체 틀 3"/>
          <p:cNvSpPr>
            <a:spLocks noGrp="1"/>
          </p:cNvSpPr>
          <p:nvPr>
            <p:ph type="sldNum" sz="quarter" idx="10"/>
          </p:nvPr>
        </p:nvSpPr>
        <p:spPr/>
        <p:txBody>
          <a:bodyPr/>
          <a:lstStyle/>
          <a:p>
            <a:fld id="{356DFC86-A7B7-4E84-BBEF-5ABDEBF8A08E}" type="slidenum">
              <a:rPr lang="ko-KR" altLang="en-US" smtClean="0"/>
              <a:pPr/>
              <a:t>7</a:t>
            </a:fld>
            <a:endParaRPr lang="ko-KR" altLang="en-US"/>
          </a:p>
        </p:txBody>
      </p:sp>
    </p:spTree>
    <p:extLst>
      <p:ext uri="{BB962C8B-B14F-4D97-AF65-F5344CB8AC3E}">
        <p14:creationId xmlns="" xmlns:p14="http://schemas.microsoft.com/office/powerpoint/2010/main" val="2945057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4021295" y="9721106"/>
            <a:ext cx="3076363" cy="51173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28" tIns="49514" rIns="99028" bIns="49514"/>
          <a:lstStyle>
            <a:lvl1pPr algn="ctr" eaLnBrk="0" hangingPunct="0">
              <a:defRPr sz="3900">
                <a:solidFill>
                  <a:srgbClr val="000000"/>
                </a:solidFill>
                <a:latin typeface="Helvetica Light"/>
                <a:ea typeface="Helvetica Light"/>
                <a:cs typeface="Helvetica Light"/>
                <a:sym typeface="Helvetica Light"/>
              </a:defRPr>
            </a:lvl1pPr>
            <a:lvl2pPr marL="804763" indent="-309524" algn="ctr" eaLnBrk="0" hangingPunct="0">
              <a:defRPr sz="3900">
                <a:solidFill>
                  <a:srgbClr val="000000"/>
                </a:solidFill>
                <a:latin typeface="Helvetica Light"/>
                <a:ea typeface="Helvetica Light"/>
                <a:cs typeface="Helvetica Light"/>
                <a:sym typeface="Helvetica Light"/>
              </a:defRPr>
            </a:lvl2pPr>
            <a:lvl3pPr marL="1238098" indent="-247620" algn="ctr" eaLnBrk="0" hangingPunct="0">
              <a:defRPr sz="3900">
                <a:solidFill>
                  <a:srgbClr val="000000"/>
                </a:solidFill>
                <a:latin typeface="Helvetica Light"/>
                <a:ea typeface="Helvetica Light"/>
                <a:cs typeface="Helvetica Light"/>
                <a:sym typeface="Helvetica Light"/>
              </a:defRPr>
            </a:lvl3pPr>
            <a:lvl4pPr marL="1733337" indent="-247620" algn="ctr" eaLnBrk="0" hangingPunct="0">
              <a:defRPr sz="3900">
                <a:solidFill>
                  <a:srgbClr val="000000"/>
                </a:solidFill>
                <a:latin typeface="Helvetica Light"/>
                <a:ea typeface="Helvetica Light"/>
                <a:cs typeface="Helvetica Light"/>
                <a:sym typeface="Helvetica Light"/>
              </a:defRPr>
            </a:lvl4pPr>
            <a:lvl5pPr marL="2228576" indent="-247620" algn="ctr" eaLnBrk="0" hangingPunct="0">
              <a:defRPr sz="3900">
                <a:solidFill>
                  <a:srgbClr val="000000"/>
                </a:solidFill>
                <a:latin typeface="Helvetica Light"/>
                <a:ea typeface="Helvetica Light"/>
                <a:cs typeface="Helvetica Light"/>
                <a:sym typeface="Helvetica Light"/>
              </a:defRPr>
            </a:lvl5pPr>
            <a:lvl6pPr marL="2723815" indent="-247620" algn="ctr" defTabSz="632805" eaLnBrk="0" fontAlgn="base" hangingPunct="0">
              <a:spcBef>
                <a:spcPct val="0"/>
              </a:spcBef>
              <a:spcAft>
                <a:spcPct val="0"/>
              </a:spcAft>
              <a:defRPr sz="3900">
                <a:solidFill>
                  <a:srgbClr val="000000"/>
                </a:solidFill>
                <a:latin typeface="Helvetica Light"/>
                <a:ea typeface="Helvetica Light"/>
                <a:cs typeface="Helvetica Light"/>
                <a:sym typeface="Helvetica Light"/>
              </a:defRPr>
            </a:lvl6pPr>
            <a:lvl7pPr marL="3219054" indent="-247620" algn="ctr" defTabSz="632805" eaLnBrk="0" fontAlgn="base" hangingPunct="0">
              <a:spcBef>
                <a:spcPct val="0"/>
              </a:spcBef>
              <a:spcAft>
                <a:spcPct val="0"/>
              </a:spcAft>
              <a:defRPr sz="3900">
                <a:solidFill>
                  <a:srgbClr val="000000"/>
                </a:solidFill>
                <a:latin typeface="Helvetica Light"/>
                <a:ea typeface="Helvetica Light"/>
                <a:cs typeface="Helvetica Light"/>
                <a:sym typeface="Helvetica Light"/>
              </a:defRPr>
            </a:lvl7pPr>
            <a:lvl8pPr marL="3714293" indent="-247620" algn="ctr" defTabSz="632805" eaLnBrk="0" fontAlgn="base" hangingPunct="0">
              <a:spcBef>
                <a:spcPct val="0"/>
              </a:spcBef>
              <a:spcAft>
                <a:spcPct val="0"/>
              </a:spcAft>
              <a:defRPr sz="3900">
                <a:solidFill>
                  <a:srgbClr val="000000"/>
                </a:solidFill>
                <a:latin typeface="Helvetica Light"/>
                <a:ea typeface="Helvetica Light"/>
                <a:cs typeface="Helvetica Light"/>
                <a:sym typeface="Helvetica Light"/>
              </a:defRPr>
            </a:lvl8pPr>
            <a:lvl9pPr marL="4209532" indent="-247620" algn="ctr" defTabSz="632805" eaLnBrk="0" fontAlgn="base" hangingPunct="0">
              <a:spcBef>
                <a:spcPct val="0"/>
              </a:spcBef>
              <a:spcAft>
                <a:spcPct val="0"/>
              </a:spcAft>
              <a:defRPr sz="3900">
                <a:solidFill>
                  <a:srgbClr val="000000"/>
                </a:solidFill>
                <a:latin typeface="Helvetica Light"/>
                <a:ea typeface="Helvetica Light"/>
                <a:cs typeface="Helvetica Light"/>
                <a:sym typeface="Helvetica Light"/>
              </a:defRPr>
            </a:lvl9pPr>
          </a:lstStyle>
          <a:p>
            <a:pPr eaLnBrk="1" latinLnBrk="0"/>
            <a:fld id="{4F3B9E43-E6AC-4F99-85E8-E615148840C0}" type="slidenum">
              <a:rPr kumimoji="0" lang="en-US" altLang="ko-KR"/>
              <a:pPr eaLnBrk="1" latinLnBrk="0"/>
              <a:t>9</a:t>
            </a:fld>
            <a:endParaRPr kumimoji="0" lang="en-US" altLang="ko-KR"/>
          </a:p>
        </p:txBody>
      </p:sp>
      <p:sp>
        <p:nvSpPr>
          <p:cNvPr id="41987" name="Rectangle 2"/>
          <p:cNvSpPr>
            <a:spLocks noGrp="1" noRot="1" noChangeAspect="1" noChangeArrowheads="1" noTextEdit="1"/>
          </p:cNvSpPr>
          <p:nvPr>
            <p:ph type="sldImg"/>
          </p:nvPr>
        </p:nvSpPr>
        <p:spPr/>
      </p:sp>
      <p:sp>
        <p:nvSpPr>
          <p:cNvPr id="4198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a:lstStyle/>
          <a:p>
            <a:r>
              <a:rPr lang="ko-KR" altLang="ko-KR" b="1" dirty="0" smtClean="0"/>
              <a:t>This is a scheme of </a:t>
            </a:r>
            <a:r>
              <a:rPr lang="en-US" altLang="ko-KR" b="1" dirty="0" smtClean="0"/>
              <a:t>overall </a:t>
            </a:r>
            <a:r>
              <a:rPr lang="ko-KR" altLang="ko-KR" b="1" dirty="0" smtClean="0"/>
              <a:t>metabolic reactions for sulfur amino acids in liver. </a:t>
            </a:r>
            <a:r>
              <a:rPr lang="en-US" altLang="ko-KR" b="1" dirty="0" smtClean="0">
                <a:solidFill>
                  <a:srgbClr val="FF0000"/>
                </a:solidFill>
              </a:rPr>
              <a:t>(introduction to terminology –Met cycle, </a:t>
            </a:r>
            <a:r>
              <a:rPr lang="en-US" altLang="ko-KR" b="1" dirty="0" err="1" smtClean="0">
                <a:solidFill>
                  <a:srgbClr val="FF0000"/>
                </a:solidFill>
              </a:rPr>
              <a:t>cystathionine</a:t>
            </a:r>
            <a:r>
              <a:rPr lang="en-US" altLang="ko-KR" b="1" dirty="0" smtClean="0">
                <a:solidFill>
                  <a:srgbClr val="FF0000"/>
                </a:solidFill>
              </a:rPr>
              <a:t> pathway, </a:t>
            </a:r>
            <a:r>
              <a:rPr lang="en-US" altLang="ko-KR" b="1" dirty="0" err="1" smtClean="0">
                <a:solidFill>
                  <a:srgbClr val="FF0000"/>
                </a:solidFill>
              </a:rPr>
              <a:t>transsulfuration</a:t>
            </a:r>
            <a:r>
              <a:rPr lang="en-US" altLang="ko-KR" b="1" dirty="0" smtClean="0">
                <a:solidFill>
                  <a:srgbClr val="FF0000"/>
                </a:solidFill>
              </a:rPr>
              <a:t> pathway)</a:t>
            </a:r>
            <a:endParaRPr lang="ko-KR" altLang="ko-KR" b="1" dirty="0" smtClean="0">
              <a:solidFill>
                <a:srgbClr val="FF0000"/>
              </a:solidFill>
            </a:endParaRPr>
          </a:p>
          <a:p>
            <a:endParaRPr lang="en-US" altLang="ko-KR" dirty="0" smtClean="0"/>
          </a:p>
          <a:p>
            <a:r>
              <a:rPr lang="ko-KR" altLang="ko-KR" b="1" dirty="0" smtClean="0"/>
              <a:t>Methionine is first converted to S-adenosylmethionine or SAM by MAT, methionine adenosyltransferase</a:t>
            </a:r>
            <a:r>
              <a:rPr lang="en-US" altLang="ko-KR" b="1" dirty="0" smtClean="0"/>
              <a:t>.</a:t>
            </a:r>
            <a:r>
              <a:rPr lang="ko-KR" altLang="ko-KR" b="1" dirty="0" smtClean="0"/>
              <a:t> SAM IS ESPECIALLY INTERESTING.  </a:t>
            </a:r>
          </a:p>
          <a:p>
            <a:r>
              <a:rPr lang="ko-KR" altLang="ko-KR" b="1" dirty="0" smtClean="0"/>
              <a:t>SAM is a methyl donor for various biological methylation reactions, and also </a:t>
            </a:r>
            <a:r>
              <a:rPr lang="en-US" altLang="ko-KR" b="1" dirty="0" smtClean="0"/>
              <a:t>provides </a:t>
            </a:r>
            <a:r>
              <a:rPr lang="ko-KR" altLang="ko-KR" b="1" dirty="0" smtClean="0"/>
              <a:t>the</a:t>
            </a:r>
            <a:r>
              <a:rPr lang="en-US" altLang="ko-KR" b="1" dirty="0" smtClean="0"/>
              <a:t> sulfur source </a:t>
            </a:r>
            <a:r>
              <a:rPr lang="ko-KR" altLang="ko-KR" b="1" dirty="0" smtClean="0"/>
              <a:t>for cysteine and glutathione. And SAM is decarboxylated to dcSAM and </a:t>
            </a:r>
            <a:r>
              <a:rPr lang="en-US" altLang="ko-KR" b="1" dirty="0" smtClean="0"/>
              <a:t>serves as a </a:t>
            </a:r>
            <a:r>
              <a:rPr lang="en-US" altLang="ko-KR" b="1" dirty="0" err="1" smtClean="0"/>
              <a:t>aminopropyl</a:t>
            </a:r>
            <a:r>
              <a:rPr lang="en-US" altLang="ko-KR" b="1" dirty="0" smtClean="0"/>
              <a:t> group for synthesis of </a:t>
            </a:r>
            <a:r>
              <a:rPr lang="ko-KR" altLang="ko-KR" b="1" dirty="0" smtClean="0"/>
              <a:t>polyamines</a:t>
            </a:r>
            <a:r>
              <a:rPr lang="en-US" altLang="ko-KR" b="1" dirty="0" smtClean="0"/>
              <a:t>, which has an important role for cell regeneration. </a:t>
            </a:r>
            <a:r>
              <a:rPr lang="ko-KR" altLang="ko-KR" b="1" dirty="0" smtClean="0"/>
              <a:t> </a:t>
            </a:r>
          </a:p>
          <a:p>
            <a:endParaRPr lang="en-US" altLang="ko-KR" b="1" dirty="0" smtClean="0"/>
          </a:p>
          <a:p>
            <a:r>
              <a:rPr lang="ko-KR" altLang="ko-KR" b="1" dirty="0" smtClean="0"/>
              <a:t>SAH is hydolyzed to homocysteine, which is either remethylated to methionine or leaves the </a:t>
            </a:r>
            <a:r>
              <a:rPr lang="en-US" altLang="ko-KR" b="1" dirty="0" smtClean="0"/>
              <a:t>met </a:t>
            </a:r>
            <a:r>
              <a:rPr lang="ko-KR" altLang="ko-KR" b="1" dirty="0" smtClean="0"/>
              <a:t>cycle to </a:t>
            </a:r>
            <a:r>
              <a:rPr lang="en-US" altLang="ko-KR" b="1" dirty="0" smtClean="0"/>
              <a:t>be condensed with serine to </a:t>
            </a:r>
            <a:r>
              <a:rPr lang="ko-KR" altLang="ko-KR" b="1" dirty="0" smtClean="0"/>
              <a:t>produce Cystathionine and Cysteine. Cysteine is the essential substrate for synthesis of both taurine and glutathione.</a:t>
            </a:r>
            <a:r>
              <a:rPr lang="en-US" altLang="ko-KR" b="1" dirty="0" smtClean="0"/>
              <a:t> CDO and GCS are the rate determining enzymes for the synthesis of </a:t>
            </a:r>
            <a:r>
              <a:rPr lang="en-US" altLang="ko-KR" b="1" dirty="0" err="1" smtClean="0"/>
              <a:t>taurine</a:t>
            </a:r>
            <a:r>
              <a:rPr lang="en-US" altLang="ko-KR" b="1" dirty="0" smtClean="0"/>
              <a:t> and glutathione. Therefore, cysteine availability and GCS are the two most important factors determining the GSH synthesis</a:t>
            </a:r>
            <a:r>
              <a:rPr lang="en-US" altLang="ko-KR" b="1" baseline="0" dirty="0" smtClean="0"/>
              <a:t> in liver.</a:t>
            </a:r>
            <a:r>
              <a:rPr lang="en-US" altLang="ko-KR" b="1" dirty="0" smtClean="0"/>
              <a:t> </a:t>
            </a:r>
            <a:endParaRPr lang="ko-KR" altLang="ko-KR" b="1" dirty="0" smtClean="0"/>
          </a:p>
          <a:p>
            <a:endParaRPr lang="ko-KR" altLang="ko-KR" dirty="0" smtClean="0"/>
          </a:p>
          <a:p>
            <a:endParaRPr lang="en-US" altLang="ko-KR" dirty="0" smtClean="0"/>
          </a:p>
          <a:p>
            <a:endParaRPr lang="ko-KR" altLang="ko-KR" dirty="0"/>
          </a:p>
        </p:txBody>
      </p:sp>
    </p:spTree>
    <p:extLst>
      <p:ext uri="{BB962C8B-B14F-4D97-AF65-F5344CB8AC3E}">
        <p14:creationId xmlns="" xmlns:p14="http://schemas.microsoft.com/office/powerpoint/2010/main" val="4287095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smtClean="0"/>
              <a:t>Mice were treated with silymarin at 100 or 200 mg/kg every 12 </a:t>
            </a:r>
            <a:r>
              <a:rPr lang="en-US" altLang="ko-KR" b="1" dirty="0" err="1" smtClean="0"/>
              <a:t>hr</a:t>
            </a:r>
            <a:r>
              <a:rPr lang="en-US" altLang="ko-KR" b="1" dirty="0" smtClean="0"/>
              <a:t> for</a:t>
            </a:r>
            <a:r>
              <a:rPr lang="en-US" altLang="ko-KR" b="1" baseline="0" dirty="0" smtClean="0"/>
              <a:t> 3 does, and sacrifice 6 </a:t>
            </a:r>
            <a:r>
              <a:rPr lang="en-US" altLang="ko-KR" b="1" baseline="0" dirty="0" err="1" smtClean="0"/>
              <a:t>hr</a:t>
            </a:r>
            <a:r>
              <a:rPr lang="en-US" altLang="ko-KR" b="1" baseline="0" dirty="0" smtClean="0"/>
              <a:t> after the final treatment. </a:t>
            </a:r>
            <a:endParaRPr lang="en-US" altLang="ko-KR" b="1" dirty="0" smtClean="0"/>
          </a:p>
          <a:p>
            <a:pPr defTabSz="865057"/>
            <a:r>
              <a:rPr lang="en-US" altLang="ko-KR" b="1" dirty="0" smtClean="0"/>
              <a:t>Met   </a:t>
            </a:r>
            <a:r>
              <a:rPr lang="en-US" altLang="ko-KR" b="1" baseline="0" dirty="0" err="1" smtClean="0">
                <a:solidFill>
                  <a:srgbClr val="FF0000"/>
                </a:solidFill>
              </a:rPr>
              <a:t>Inc</a:t>
            </a:r>
            <a:r>
              <a:rPr lang="en-US" altLang="ko-KR" b="1" baseline="0" dirty="0" smtClean="0">
                <a:solidFill>
                  <a:srgbClr val="FF0000"/>
                </a:solidFill>
              </a:rPr>
              <a:t>, however, no change in SAM, SAH, Homocysteine</a:t>
            </a:r>
          </a:p>
          <a:p>
            <a:pPr defTabSz="865057"/>
            <a:r>
              <a:rPr lang="en-US" altLang="ko-KR" b="1" baseline="0" dirty="0" smtClean="0">
                <a:solidFill>
                  <a:srgbClr val="FF0000"/>
                </a:solidFill>
              </a:rPr>
              <a:t>Cyst  </a:t>
            </a:r>
            <a:r>
              <a:rPr lang="en-US" altLang="ko-KR" b="1" baseline="0" dirty="0" err="1" smtClean="0">
                <a:solidFill>
                  <a:srgbClr val="FF0000"/>
                </a:solidFill>
              </a:rPr>
              <a:t>Inc</a:t>
            </a:r>
            <a:r>
              <a:rPr lang="en-US" altLang="ko-KR" b="1" baseline="0" dirty="0" smtClean="0">
                <a:solidFill>
                  <a:srgbClr val="FF0000"/>
                </a:solidFill>
              </a:rPr>
              <a:t> / </a:t>
            </a:r>
            <a:r>
              <a:rPr lang="en-US" altLang="ko-KR" b="1" baseline="0" dirty="0" err="1" smtClean="0">
                <a:solidFill>
                  <a:srgbClr val="FF0000"/>
                </a:solidFill>
              </a:rPr>
              <a:t>Cys</a:t>
            </a:r>
            <a:r>
              <a:rPr lang="en-US" altLang="ko-KR" b="1" baseline="0" dirty="0" smtClean="0">
                <a:solidFill>
                  <a:srgbClr val="FF0000"/>
                </a:solidFill>
              </a:rPr>
              <a:t>   </a:t>
            </a:r>
            <a:r>
              <a:rPr lang="en-US" altLang="ko-KR" b="1" baseline="0" dirty="0" err="1" smtClean="0">
                <a:solidFill>
                  <a:srgbClr val="FF0000"/>
                </a:solidFill>
              </a:rPr>
              <a:t>Inc</a:t>
            </a:r>
            <a:endParaRPr lang="en-US" altLang="ko-KR" b="1" baseline="0" dirty="0" smtClean="0">
              <a:solidFill>
                <a:srgbClr val="FF0000"/>
              </a:solidFill>
            </a:endParaRPr>
          </a:p>
          <a:p>
            <a:endParaRPr lang="en-US" altLang="ko-KR" dirty="0" smtClean="0"/>
          </a:p>
          <a:p>
            <a:r>
              <a:rPr lang="en-US" altLang="ko-KR" b="1" dirty="0" smtClean="0"/>
              <a:t>MAT   activity     Dec / BHMT activity     Dec / But CBS   activity    </a:t>
            </a:r>
            <a:r>
              <a:rPr lang="en-US" altLang="ko-KR" b="1" dirty="0" err="1" smtClean="0"/>
              <a:t>Inc</a:t>
            </a:r>
            <a:r>
              <a:rPr lang="en-US" altLang="ko-KR" b="1" dirty="0" smtClean="0"/>
              <a:t> / </a:t>
            </a:r>
          </a:p>
          <a:p>
            <a:endParaRPr lang="en-US" altLang="ko-KR" b="1" dirty="0" smtClean="0"/>
          </a:p>
          <a:p>
            <a:r>
              <a:rPr lang="en-US" altLang="ko-KR" b="1" dirty="0" smtClean="0"/>
              <a:t>MAT I and III (liver form)  Dec / BHMT</a:t>
            </a:r>
            <a:r>
              <a:rPr lang="en-US" altLang="ko-KR" b="1" baseline="0" dirty="0" smtClean="0"/>
              <a:t>      Dec / CBS        </a:t>
            </a:r>
            <a:r>
              <a:rPr lang="en-US" altLang="ko-KR" b="1" baseline="0" dirty="0" err="1" smtClean="0"/>
              <a:t>Inc</a:t>
            </a:r>
            <a:endParaRPr lang="en-US" altLang="ko-KR" b="1" baseline="0" dirty="0" smtClean="0"/>
          </a:p>
          <a:p>
            <a:endParaRPr lang="en-US" altLang="ko-KR" b="1" dirty="0" smtClean="0"/>
          </a:p>
          <a:p>
            <a:endParaRPr lang="ko-KR" altLang="en-US" dirty="0"/>
          </a:p>
        </p:txBody>
      </p:sp>
      <p:sp>
        <p:nvSpPr>
          <p:cNvPr id="4" name="슬라이드 번호 개체 틀 3"/>
          <p:cNvSpPr>
            <a:spLocks noGrp="1"/>
          </p:cNvSpPr>
          <p:nvPr>
            <p:ph type="sldNum" sz="quarter" idx="10"/>
          </p:nvPr>
        </p:nvSpPr>
        <p:spPr/>
        <p:txBody>
          <a:bodyPr/>
          <a:lstStyle/>
          <a:p>
            <a:fld id="{356DFC86-A7B7-4E84-BBEF-5ABDEBF8A08E}" type="slidenum">
              <a:rPr lang="ko-KR" altLang="en-US" smtClean="0"/>
              <a:pPr/>
              <a:t>10</a:t>
            </a:fld>
            <a:endParaRPr lang="ko-KR" altLang="en-US"/>
          </a:p>
        </p:txBody>
      </p:sp>
    </p:spTree>
    <p:extLst>
      <p:ext uri="{BB962C8B-B14F-4D97-AF65-F5344CB8AC3E}">
        <p14:creationId xmlns="" xmlns:p14="http://schemas.microsoft.com/office/powerpoint/2010/main" val="246209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smtClean="0"/>
              <a:t>Cysteine  </a:t>
            </a:r>
            <a:r>
              <a:rPr lang="en-US" altLang="ko-KR" b="1" dirty="0" err="1" smtClean="0"/>
              <a:t>Inc</a:t>
            </a:r>
            <a:r>
              <a:rPr lang="en-US" altLang="ko-KR" b="1" dirty="0" smtClean="0"/>
              <a:t> / GSH    </a:t>
            </a:r>
            <a:r>
              <a:rPr lang="en-US" altLang="ko-KR" b="1" dirty="0" err="1" smtClean="0"/>
              <a:t>Inc</a:t>
            </a:r>
            <a:r>
              <a:rPr lang="en-US" altLang="ko-KR" b="1" dirty="0" smtClean="0"/>
              <a:t> / GSH/GSSG ratio  </a:t>
            </a:r>
            <a:r>
              <a:rPr lang="en-US" altLang="ko-KR" b="1" dirty="0" err="1" smtClean="0"/>
              <a:t>Inc</a:t>
            </a:r>
            <a:r>
              <a:rPr lang="en-US" altLang="ko-KR" b="1" dirty="0" smtClean="0"/>
              <a:t> / No changes in HT and Tau</a:t>
            </a:r>
          </a:p>
          <a:p>
            <a:endParaRPr lang="en-US" altLang="ko-KR" b="1" dirty="0" smtClean="0"/>
          </a:p>
          <a:p>
            <a:r>
              <a:rPr lang="en-US" altLang="ko-KR" b="1" dirty="0" smtClean="0"/>
              <a:t>The rate limit enzyme for taurine synthesis, CDO activity   Dec / GCS</a:t>
            </a:r>
            <a:r>
              <a:rPr lang="en-US" altLang="ko-KR" b="1" baseline="0" dirty="0" smtClean="0"/>
              <a:t>       no changes</a:t>
            </a:r>
          </a:p>
          <a:p>
            <a:endParaRPr lang="en-US" altLang="ko-KR" b="1" baseline="0" dirty="0" smtClean="0"/>
          </a:p>
          <a:p>
            <a:r>
              <a:rPr lang="en-US" altLang="ko-KR" b="1" dirty="0" smtClean="0"/>
              <a:t>CDO expression   Dec / GCS   no changes again</a:t>
            </a:r>
          </a:p>
          <a:p>
            <a:endParaRPr lang="en-US" altLang="ko-KR" b="1" baseline="0" dirty="0" smtClean="0"/>
          </a:p>
          <a:p>
            <a:endParaRPr lang="en-US" altLang="ko-KR" b="1" dirty="0" smtClean="0"/>
          </a:p>
          <a:p>
            <a:endParaRPr lang="ko-KR" altLang="en-US" dirty="0"/>
          </a:p>
        </p:txBody>
      </p:sp>
      <p:sp>
        <p:nvSpPr>
          <p:cNvPr id="4" name="슬라이드 번호 개체 틀 3"/>
          <p:cNvSpPr>
            <a:spLocks noGrp="1"/>
          </p:cNvSpPr>
          <p:nvPr>
            <p:ph type="sldNum" sz="quarter" idx="10"/>
          </p:nvPr>
        </p:nvSpPr>
        <p:spPr/>
        <p:txBody>
          <a:bodyPr/>
          <a:lstStyle/>
          <a:p>
            <a:fld id="{356DFC86-A7B7-4E84-BBEF-5ABDEBF8A08E}" type="slidenum">
              <a:rPr lang="ko-KR" altLang="en-US" smtClean="0"/>
              <a:pPr/>
              <a:t>11</a:t>
            </a:fld>
            <a:endParaRPr lang="ko-KR" altLang="en-US"/>
          </a:p>
        </p:txBody>
      </p:sp>
    </p:spTree>
    <p:extLst>
      <p:ext uri="{BB962C8B-B14F-4D97-AF65-F5344CB8AC3E}">
        <p14:creationId xmlns="" xmlns:p14="http://schemas.microsoft.com/office/powerpoint/2010/main" val="98323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4021295" y="9721106"/>
            <a:ext cx="3076363" cy="51173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28" tIns="49514" rIns="99028" bIns="49514"/>
          <a:lstStyle>
            <a:lvl1pPr algn="ctr" eaLnBrk="0" hangingPunct="0">
              <a:defRPr sz="3900">
                <a:solidFill>
                  <a:srgbClr val="000000"/>
                </a:solidFill>
                <a:latin typeface="Helvetica Light"/>
                <a:ea typeface="Helvetica Light"/>
                <a:cs typeface="Helvetica Light"/>
                <a:sym typeface="Helvetica Light"/>
              </a:defRPr>
            </a:lvl1pPr>
            <a:lvl2pPr marL="804763" indent="-309524" algn="ctr" eaLnBrk="0" hangingPunct="0">
              <a:defRPr sz="3900">
                <a:solidFill>
                  <a:srgbClr val="000000"/>
                </a:solidFill>
                <a:latin typeface="Helvetica Light"/>
                <a:ea typeface="Helvetica Light"/>
                <a:cs typeface="Helvetica Light"/>
                <a:sym typeface="Helvetica Light"/>
              </a:defRPr>
            </a:lvl2pPr>
            <a:lvl3pPr marL="1238098" indent="-247620" algn="ctr" eaLnBrk="0" hangingPunct="0">
              <a:defRPr sz="3900">
                <a:solidFill>
                  <a:srgbClr val="000000"/>
                </a:solidFill>
                <a:latin typeface="Helvetica Light"/>
                <a:ea typeface="Helvetica Light"/>
                <a:cs typeface="Helvetica Light"/>
                <a:sym typeface="Helvetica Light"/>
              </a:defRPr>
            </a:lvl3pPr>
            <a:lvl4pPr marL="1733337" indent="-247620" algn="ctr" eaLnBrk="0" hangingPunct="0">
              <a:defRPr sz="3900">
                <a:solidFill>
                  <a:srgbClr val="000000"/>
                </a:solidFill>
                <a:latin typeface="Helvetica Light"/>
                <a:ea typeface="Helvetica Light"/>
                <a:cs typeface="Helvetica Light"/>
                <a:sym typeface="Helvetica Light"/>
              </a:defRPr>
            </a:lvl4pPr>
            <a:lvl5pPr marL="2228576" indent="-247620" algn="ctr" eaLnBrk="0" hangingPunct="0">
              <a:defRPr sz="3900">
                <a:solidFill>
                  <a:srgbClr val="000000"/>
                </a:solidFill>
                <a:latin typeface="Helvetica Light"/>
                <a:ea typeface="Helvetica Light"/>
                <a:cs typeface="Helvetica Light"/>
                <a:sym typeface="Helvetica Light"/>
              </a:defRPr>
            </a:lvl5pPr>
            <a:lvl6pPr marL="2723815" indent="-247620" algn="ctr" defTabSz="632805" eaLnBrk="0" fontAlgn="base" hangingPunct="0">
              <a:spcBef>
                <a:spcPct val="0"/>
              </a:spcBef>
              <a:spcAft>
                <a:spcPct val="0"/>
              </a:spcAft>
              <a:defRPr sz="3900">
                <a:solidFill>
                  <a:srgbClr val="000000"/>
                </a:solidFill>
                <a:latin typeface="Helvetica Light"/>
                <a:ea typeface="Helvetica Light"/>
                <a:cs typeface="Helvetica Light"/>
                <a:sym typeface="Helvetica Light"/>
              </a:defRPr>
            </a:lvl6pPr>
            <a:lvl7pPr marL="3219054" indent="-247620" algn="ctr" defTabSz="632805" eaLnBrk="0" fontAlgn="base" hangingPunct="0">
              <a:spcBef>
                <a:spcPct val="0"/>
              </a:spcBef>
              <a:spcAft>
                <a:spcPct val="0"/>
              </a:spcAft>
              <a:defRPr sz="3900">
                <a:solidFill>
                  <a:srgbClr val="000000"/>
                </a:solidFill>
                <a:latin typeface="Helvetica Light"/>
                <a:ea typeface="Helvetica Light"/>
                <a:cs typeface="Helvetica Light"/>
                <a:sym typeface="Helvetica Light"/>
              </a:defRPr>
            </a:lvl7pPr>
            <a:lvl8pPr marL="3714293" indent="-247620" algn="ctr" defTabSz="632805" eaLnBrk="0" fontAlgn="base" hangingPunct="0">
              <a:spcBef>
                <a:spcPct val="0"/>
              </a:spcBef>
              <a:spcAft>
                <a:spcPct val="0"/>
              </a:spcAft>
              <a:defRPr sz="3900">
                <a:solidFill>
                  <a:srgbClr val="000000"/>
                </a:solidFill>
                <a:latin typeface="Helvetica Light"/>
                <a:ea typeface="Helvetica Light"/>
                <a:cs typeface="Helvetica Light"/>
                <a:sym typeface="Helvetica Light"/>
              </a:defRPr>
            </a:lvl8pPr>
            <a:lvl9pPr marL="4209532" indent="-247620" algn="ctr" defTabSz="632805" eaLnBrk="0" fontAlgn="base" hangingPunct="0">
              <a:spcBef>
                <a:spcPct val="0"/>
              </a:spcBef>
              <a:spcAft>
                <a:spcPct val="0"/>
              </a:spcAft>
              <a:defRPr sz="3900">
                <a:solidFill>
                  <a:srgbClr val="000000"/>
                </a:solidFill>
                <a:latin typeface="Helvetica Light"/>
                <a:ea typeface="Helvetica Light"/>
                <a:cs typeface="Helvetica Light"/>
                <a:sym typeface="Helvetica Light"/>
              </a:defRPr>
            </a:lvl9pPr>
          </a:lstStyle>
          <a:p>
            <a:pPr eaLnBrk="1" latinLnBrk="0"/>
            <a:fld id="{4F3B9E43-E6AC-4F99-85E8-E615148840C0}" type="slidenum">
              <a:rPr kumimoji="0" lang="en-US" altLang="ko-KR"/>
              <a:pPr eaLnBrk="1" latinLnBrk="0"/>
              <a:t>12</a:t>
            </a:fld>
            <a:endParaRPr kumimoji="0" lang="en-US" altLang="ko-KR"/>
          </a:p>
        </p:txBody>
      </p:sp>
      <p:sp>
        <p:nvSpPr>
          <p:cNvPr id="41987" name="Rectangle 2"/>
          <p:cNvSpPr>
            <a:spLocks noGrp="1" noRot="1" noChangeAspect="1" noChangeArrowheads="1" noTextEdit="1"/>
          </p:cNvSpPr>
          <p:nvPr>
            <p:ph type="sldImg"/>
          </p:nvPr>
        </p:nvSpPr>
        <p:spPr/>
      </p:sp>
      <p:sp>
        <p:nvSpPr>
          <p:cNvPr id="4198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ltLang="ko-KR" dirty="0" smtClean="0"/>
          </a:p>
          <a:p>
            <a:r>
              <a:rPr lang="en-US" altLang="ko-KR" b="1" dirty="0" smtClean="0"/>
              <a:t>Met  Inc, MAT </a:t>
            </a:r>
            <a:r>
              <a:rPr lang="en-US" altLang="ko-KR" b="1" dirty="0" err="1" smtClean="0"/>
              <a:t>InHB</a:t>
            </a:r>
            <a:r>
              <a:rPr lang="en-US" altLang="ko-KR" b="1" dirty="0" smtClean="0"/>
              <a:t>,</a:t>
            </a:r>
            <a:r>
              <a:rPr lang="en-US" altLang="ko-KR" b="1" baseline="0" dirty="0" smtClean="0"/>
              <a:t> offset each other, no changes in SAM</a:t>
            </a:r>
            <a:endParaRPr lang="en-US" altLang="ko-KR" b="1" dirty="0" smtClean="0"/>
          </a:p>
          <a:p>
            <a:endParaRPr lang="en-US" altLang="ko-KR" b="1" dirty="0" smtClean="0"/>
          </a:p>
          <a:p>
            <a:r>
              <a:rPr lang="en-US" altLang="ko-KR" b="1" dirty="0" smtClean="0"/>
              <a:t>BHMT </a:t>
            </a:r>
            <a:r>
              <a:rPr lang="en-US" altLang="ko-KR" b="1" dirty="0" err="1" smtClean="0"/>
              <a:t>InHB</a:t>
            </a:r>
            <a:r>
              <a:rPr lang="en-US" altLang="ko-KR" b="1" dirty="0" smtClean="0"/>
              <a:t>, but no changes in </a:t>
            </a:r>
            <a:r>
              <a:rPr lang="en-US" altLang="ko-KR" b="1" dirty="0" err="1" smtClean="0"/>
              <a:t>Hcy</a:t>
            </a:r>
            <a:r>
              <a:rPr lang="en-US" altLang="ko-KR" b="1" dirty="0" smtClean="0"/>
              <a:t>, instead CBS Inc, also cyst and </a:t>
            </a:r>
            <a:r>
              <a:rPr lang="en-US" altLang="ko-KR" b="1" dirty="0" err="1" smtClean="0"/>
              <a:t>cys</a:t>
            </a:r>
            <a:r>
              <a:rPr lang="en-US" altLang="ko-KR" b="1" dirty="0" smtClean="0"/>
              <a:t> Inc</a:t>
            </a:r>
          </a:p>
          <a:p>
            <a:endParaRPr lang="en-US" altLang="ko-KR" b="1" dirty="0" smtClean="0"/>
          </a:p>
          <a:p>
            <a:r>
              <a:rPr lang="en-US" altLang="ko-KR" b="1" dirty="0" smtClean="0"/>
              <a:t>CDO </a:t>
            </a:r>
            <a:r>
              <a:rPr lang="en-US" altLang="ko-KR" b="1" dirty="0" err="1" smtClean="0"/>
              <a:t>Dep</a:t>
            </a:r>
            <a:r>
              <a:rPr lang="en-US" altLang="ko-KR" b="1" dirty="0" smtClean="0"/>
              <a:t>, GSH Inc</a:t>
            </a:r>
          </a:p>
          <a:p>
            <a:endParaRPr lang="en-US" altLang="ko-KR" dirty="0" smtClean="0"/>
          </a:p>
          <a:p>
            <a:r>
              <a:rPr lang="en-US" altLang="ko-KR" dirty="0" smtClean="0"/>
              <a:t>   </a:t>
            </a:r>
            <a:endParaRPr lang="ko-KR" altLang="ko-KR" dirty="0" smtClean="0"/>
          </a:p>
          <a:p>
            <a:endParaRPr lang="en-US" altLang="ko-KR" dirty="0" smtClean="0"/>
          </a:p>
          <a:p>
            <a:endParaRPr lang="ko-KR" altLang="ko-KR" dirty="0"/>
          </a:p>
        </p:txBody>
      </p:sp>
    </p:spTree>
    <p:extLst>
      <p:ext uri="{BB962C8B-B14F-4D97-AF65-F5344CB8AC3E}">
        <p14:creationId xmlns="" xmlns:p14="http://schemas.microsoft.com/office/powerpoint/2010/main" val="2491199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33" name="Rectangle 21"/>
          <p:cNvSpPr>
            <a:spLocks noGrp="1" noChangeArrowheads="1"/>
          </p:cNvSpPr>
          <p:nvPr>
            <p:ph type="ctrTitle" sz="quarter"/>
          </p:nvPr>
        </p:nvSpPr>
        <p:spPr>
          <a:xfrm>
            <a:off x="2916238" y="476250"/>
            <a:ext cx="5903912" cy="1728788"/>
          </a:xfrm>
        </p:spPr>
        <p:txBody>
          <a:bodyPr/>
          <a:lstStyle>
            <a:lvl1pPr>
              <a:defRPr sz="4000" b="1"/>
            </a:lvl1pPr>
          </a:lstStyle>
          <a:p>
            <a:pPr lvl="0"/>
            <a:r>
              <a:rPr lang="ko-KR" altLang="en-US" noProof="0" smtClean="0"/>
              <a:t>마스터 제목 스타일 편집</a:t>
            </a:r>
          </a:p>
        </p:txBody>
      </p:sp>
      <p:sp>
        <p:nvSpPr>
          <p:cNvPr id="13334" name="Rectangle 22"/>
          <p:cNvSpPr>
            <a:spLocks noGrp="1" noChangeArrowheads="1"/>
          </p:cNvSpPr>
          <p:nvPr>
            <p:ph type="subTitle" sz="quarter" idx="1"/>
          </p:nvPr>
        </p:nvSpPr>
        <p:spPr bwMode="gray">
          <a:xfrm>
            <a:off x="539750" y="4797425"/>
            <a:ext cx="7848600" cy="431800"/>
          </a:xfrm>
          <a:extLst>
            <a:ext uri="{909E8E84-426E-40DD-AFC4-6F175D3DCCD1}">
              <a14:hiddenFill xmlns="" xmlns:a14="http://schemas.microsoft.com/office/drawing/2010/main">
                <a:solidFill>
                  <a:schemeClr val="tx2"/>
                </a:solidFill>
              </a14:hiddenFill>
            </a:ext>
          </a:extLst>
        </p:spPr>
        <p:txBody>
          <a:bodyPr/>
          <a:lstStyle>
            <a:lvl1pPr marL="0" indent="0" algn="ctr">
              <a:buFont typeface="Wingdings" pitchFamily="2" charset="2"/>
              <a:buNone/>
              <a:defRPr sz="1800">
                <a:solidFill>
                  <a:schemeClr val="tx1"/>
                </a:solidFill>
              </a:defRPr>
            </a:lvl1pPr>
          </a:lstStyle>
          <a:p>
            <a:pPr lvl="0"/>
            <a:r>
              <a:rPr lang="ko-KR" altLang="en-US" noProof="0" smtClean="0"/>
              <a:t>마스터 부제목 스타일 편집</a:t>
            </a:r>
          </a:p>
        </p:txBody>
      </p:sp>
      <p:pic>
        <p:nvPicPr>
          <p:cNvPr id="13384" name="Picture 72" descr="logo"/>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350250" y="5837238"/>
            <a:ext cx="685800" cy="9048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88185904-1A42-45F3-961F-4F6CB4A18ED9}" type="slidenum">
              <a:rPr lang="ko-KR" altLang="en-US"/>
              <a:pPr/>
              <a:t>‹#›</a:t>
            </a:fld>
            <a:endParaRPr lang="en-US" altLang="ko-KR"/>
          </a:p>
        </p:txBody>
      </p:sp>
    </p:spTree>
    <p:extLst>
      <p:ext uri="{BB962C8B-B14F-4D97-AF65-F5344CB8AC3E}">
        <p14:creationId xmlns="" xmlns:p14="http://schemas.microsoft.com/office/powerpoint/2010/main" val="100281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60350"/>
            <a:ext cx="2057400" cy="6192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60350"/>
            <a:ext cx="6019800" cy="6192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746026EC-6AB5-4447-899D-7898CCB0546C}" type="slidenum">
              <a:rPr lang="ko-KR" altLang="en-US"/>
              <a:pPr/>
              <a:t>‹#›</a:t>
            </a:fld>
            <a:endParaRPr lang="en-US" altLang="ko-KR"/>
          </a:p>
        </p:txBody>
      </p:sp>
    </p:spTree>
    <p:extLst>
      <p:ext uri="{BB962C8B-B14F-4D97-AF65-F5344CB8AC3E}">
        <p14:creationId xmlns="" xmlns:p14="http://schemas.microsoft.com/office/powerpoint/2010/main" val="769943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68313" y="260350"/>
            <a:ext cx="8207375" cy="60960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052513"/>
            <a:ext cx="8229600" cy="5400675"/>
          </a:xfrm>
        </p:spPr>
        <p:txBody>
          <a:bodyPr/>
          <a:lstStyle/>
          <a:p>
            <a:r>
              <a:rPr lang="ko-KR" altLang="en-US" smtClean="0"/>
              <a:t>표를 추가하려면 아이콘을 클릭하십시오</a:t>
            </a:r>
            <a:endParaRPr lang="ko-KR" altLang="en-US"/>
          </a:p>
        </p:txBody>
      </p:sp>
      <p:sp>
        <p:nvSpPr>
          <p:cNvPr id="4" name="날짜 개체 틀 3"/>
          <p:cNvSpPr>
            <a:spLocks noGrp="1"/>
          </p:cNvSpPr>
          <p:nvPr>
            <p:ph type="dt" sz="half" idx="10"/>
          </p:nvPr>
        </p:nvSpPr>
        <p:spPr>
          <a:xfrm>
            <a:off x="468313" y="6524625"/>
            <a:ext cx="2514600" cy="260350"/>
          </a:xfrm>
        </p:spPr>
        <p:txBody>
          <a:bodyPr/>
          <a:lstStyle>
            <a:lvl1pPr>
              <a:defRPr/>
            </a:lvl1pPr>
          </a:lstStyle>
          <a:p>
            <a:endParaRPr lang="en-US" altLang="ko-KR"/>
          </a:p>
        </p:txBody>
      </p:sp>
      <p:sp>
        <p:nvSpPr>
          <p:cNvPr id="5" name="바닥글 개체 틀 4"/>
          <p:cNvSpPr>
            <a:spLocks noGrp="1"/>
          </p:cNvSpPr>
          <p:nvPr>
            <p:ph type="ftr" sz="quarter" idx="11"/>
          </p:nvPr>
        </p:nvSpPr>
        <p:spPr>
          <a:xfrm>
            <a:off x="5943600" y="6524625"/>
            <a:ext cx="2895600" cy="288925"/>
          </a:xfrm>
        </p:spPr>
        <p:txBody>
          <a:bodyPr/>
          <a:lstStyle>
            <a:lvl1pPr>
              <a:defRPr/>
            </a:lvl1pPr>
          </a:lstStyle>
          <a:p>
            <a:endParaRPr lang="en-US" altLang="ko-KR"/>
          </a:p>
        </p:txBody>
      </p:sp>
      <p:sp>
        <p:nvSpPr>
          <p:cNvPr id="6" name="슬라이드 번호 개체 틀 5"/>
          <p:cNvSpPr>
            <a:spLocks noGrp="1"/>
          </p:cNvSpPr>
          <p:nvPr>
            <p:ph type="sldNum" sz="quarter" idx="12"/>
          </p:nvPr>
        </p:nvSpPr>
        <p:spPr>
          <a:xfrm>
            <a:off x="3276600" y="6524625"/>
            <a:ext cx="2133600" cy="288925"/>
          </a:xfrm>
        </p:spPr>
        <p:txBody>
          <a:bodyPr/>
          <a:lstStyle>
            <a:lvl1pPr>
              <a:defRPr/>
            </a:lvl1pPr>
          </a:lstStyle>
          <a:p>
            <a:fld id="{099F56EC-CD0B-4F71-B6DB-3BB83B1C14A0}" type="slidenum">
              <a:rPr lang="ko-KR" altLang="en-US"/>
              <a:pPr/>
              <a:t>‹#›</a:t>
            </a:fld>
            <a:endParaRPr lang="en-US" altLang="ko-KR"/>
          </a:p>
        </p:txBody>
      </p:sp>
    </p:spTree>
    <p:extLst>
      <p:ext uri="{BB962C8B-B14F-4D97-AF65-F5344CB8AC3E}">
        <p14:creationId xmlns="" xmlns:p14="http://schemas.microsoft.com/office/powerpoint/2010/main" val="1992961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제목 및 차트">
    <p:spTree>
      <p:nvGrpSpPr>
        <p:cNvPr id="1" name=""/>
        <p:cNvGrpSpPr/>
        <p:nvPr/>
      </p:nvGrpSpPr>
      <p:grpSpPr>
        <a:xfrm>
          <a:off x="0" y="0"/>
          <a:ext cx="0" cy="0"/>
          <a:chOff x="0" y="0"/>
          <a:chExt cx="0" cy="0"/>
        </a:xfrm>
      </p:grpSpPr>
      <p:sp>
        <p:nvSpPr>
          <p:cNvPr id="2" name="제목 1"/>
          <p:cNvSpPr>
            <a:spLocks noGrp="1"/>
          </p:cNvSpPr>
          <p:nvPr>
            <p:ph type="title"/>
          </p:nvPr>
        </p:nvSpPr>
        <p:spPr>
          <a:xfrm>
            <a:off x="468313" y="260350"/>
            <a:ext cx="8207375" cy="609600"/>
          </a:xfrm>
        </p:spPr>
        <p:txBody>
          <a:bodyPr/>
          <a:lstStyle/>
          <a:p>
            <a:r>
              <a:rPr lang="ko-KR" altLang="en-US" smtClean="0"/>
              <a:t>마스터 제목 스타일 편집</a:t>
            </a:r>
            <a:endParaRPr lang="ko-KR" altLang="en-US"/>
          </a:p>
        </p:txBody>
      </p:sp>
      <p:sp>
        <p:nvSpPr>
          <p:cNvPr id="3" name="차트 개체 틀 2"/>
          <p:cNvSpPr>
            <a:spLocks noGrp="1"/>
          </p:cNvSpPr>
          <p:nvPr>
            <p:ph type="chart" idx="1"/>
          </p:nvPr>
        </p:nvSpPr>
        <p:spPr>
          <a:xfrm>
            <a:off x="457200" y="1052513"/>
            <a:ext cx="8229600" cy="5400675"/>
          </a:xfrm>
        </p:spPr>
        <p:txBody>
          <a:bodyPr/>
          <a:lstStyle/>
          <a:p>
            <a:r>
              <a:rPr lang="ko-KR" altLang="en-US" smtClean="0"/>
              <a:t>차트를 추가하려면 아이콘을 클릭하십시오</a:t>
            </a:r>
            <a:endParaRPr lang="ko-KR" altLang="en-US"/>
          </a:p>
        </p:txBody>
      </p:sp>
      <p:sp>
        <p:nvSpPr>
          <p:cNvPr id="4" name="날짜 개체 틀 3"/>
          <p:cNvSpPr>
            <a:spLocks noGrp="1"/>
          </p:cNvSpPr>
          <p:nvPr>
            <p:ph type="dt" sz="half" idx="10"/>
          </p:nvPr>
        </p:nvSpPr>
        <p:spPr>
          <a:xfrm>
            <a:off x="468313" y="6524625"/>
            <a:ext cx="2514600" cy="260350"/>
          </a:xfrm>
        </p:spPr>
        <p:txBody>
          <a:bodyPr/>
          <a:lstStyle>
            <a:lvl1pPr>
              <a:defRPr/>
            </a:lvl1pPr>
          </a:lstStyle>
          <a:p>
            <a:endParaRPr lang="en-US" altLang="ko-KR"/>
          </a:p>
        </p:txBody>
      </p:sp>
      <p:sp>
        <p:nvSpPr>
          <p:cNvPr id="5" name="바닥글 개체 틀 4"/>
          <p:cNvSpPr>
            <a:spLocks noGrp="1"/>
          </p:cNvSpPr>
          <p:nvPr>
            <p:ph type="ftr" sz="quarter" idx="11"/>
          </p:nvPr>
        </p:nvSpPr>
        <p:spPr>
          <a:xfrm>
            <a:off x="5943600" y="6524625"/>
            <a:ext cx="2895600" cy="288925"/>
          </a:xfrm>
        </p:spPr>
        <p:txBody>
          <a:bodyPr/>
          <a:lstStyle>
            <a:lvl1pPr>
              <a:defRPr/>
            </a:lvl1pPr>
          </a:lstStyle>
          <a:p>
            <a:endParaRPr lang="en-US" altLang="ko-KR"/>
          </a:p>
        </p:txBody>
      </p:sp>
      <p:sp>
        <p:nvSpPr>
          <p:cNvPr id="6" name="슬라이드 번호 개체 틀 5"/>
          <p:cNvSpPr>
            <a:spLocks noGrp="1"/>
          </p:cNvSpPr>
          <p:nvPr>
            <p:ph type="sldNum" sz="quarter" idx="12"/>
          </p:nvPr>
        </p:nvSpPr>
        <p:spPr>
          <a:xfrm>
            <a:off x="3276600" y="6524625"/>
            <a:ext cx="2133600" cy="288925"/>
          </a:xfrm>
        </p:spPr>
        <p:txBody>
          <a:bodyPr/>
          <a:lstStyle>
            <a:lvl1pPr>
              <a:defRPr/>
            </a:lvl1pPr>
          </a:lstStyle>
          <a:p>
            <a:fld id="{1F26F32E-387D-495F-9625-E225DC196737}" type="slidenum">
              <a:rPr lang="ko-KR" altLang="en-US"/>
              <a:pPr/>
              <a:t>‹#›</a:t>
            </a:fld>
            <a:endParaRPr lang="en-US" altLang="ko-KR"/>
          </a:p>
        </p:txBody>
      </p:sp>
    </p:spTree>
    <p:extLst>
      <p:ext uri="{BB962C8B-B14F-4D97-AF65-F5344CB8AC3E}">
        <p14:creationId xmlns="" xmlns:p14="http://schemas.microsoft.com/office/powerpoint/2010/main" val="73765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57CE8C1B-87EC-40C0-BC6F-9DD27EE26DDA}" type="slidenum">
              <a:rPr lang="ko-KR" altLang="en-US"/>
              <a:pPr/>
              <a:t>‹#›</a:t>
            </a:fld>
            <a:endParaRPr lang="en-US" altLang="ko-KR"/>
          </a:p>
        </p:txBody>
      </p:sp>
    </p:spTree>
    <p:extLst>
      <p:ext uri="{BB962C8B-B14F-4D97-AF65-F5344CB8AC3E}">
        <p14:creationId xmlns="" xmlns:p14="http://schemas.microsoft.com/office/powerpoint/2010/main" val="320056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DD354AB8-7789-4858-B0D5-9D1299BD1868}" type="slidenum">
              <a:rPr lang="ko-KR" altLang="en-US"/>
              <a:pPr/>
              <a:t>‹#›</a:t>
            </a:fld>
            <a:endParaRPr lang="en-US" altLang="ko-KR"/>
          </a:p>
        </p:txBody>
      </p:sp>
    </p:spTree>
    <p:extLst>
      <p:ext uri="{BB962C8B-B14F-4D97-AF65-F5344CB8AC3E}">
        <p14:creationId xmlns="" xmlns:p14="http://schemas.microsoft.com/office/powerpoint/2010/main" val="346804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052513"/>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052513"/>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endParaRPr lang="en-US" altLang="ko-KR"/>
          </a:p>
        </p:txBody>
      </p:sp>
      <p:sp>
        <p:nvSpPr>
          <p:cNvPr id="6" name="바닥글 개체 틀 5"/>
          <p:cNvSpPr>
            <a:spLocks noGrp="1"/>
          </p:cNvSpPr>
          <p:nvPr>
            <p:ph type="ftr" sz="quarter" idx="11"/>
          </p:nvPr>
        </p:nvSpPr>
        <p:spPr/>
        <p:txBody>
          <a:bodyPr/>
          <a:lstStyle>
            <a:lvl1pPr>
              <a:defRPr/>
            </a:lvl1pPr>
          </a:lstStyle>
          <a:p>
            <a:endParaRPr lang="en-US" altLang="ko-KR"/>
          </a:p>
        </p:txBody>
      </p:sp>
      <p:sp>
        <p:nvSpPr>
          <p:cNvPr id="7" name="슬라이드 번호 개체 틀 6"/>
          <p:cNvSpPr>
            <a:spLocks noGrp="1"/>
          </p:cNvSpPr>
          <p:nvPr>
            <p:ph type="sldNum" sz="quarter" idx="12"/>
          </p:nvPr>
        </p:nvSpPr>
        <p:spPr/>
        <p:txBody>
          <a:bodyPr/>
          <a:lstStyle>
            <a:lvl1pPr>
              <a:defRPr/>
            </a:lvl1pPr>
          </a:lstStyle>
          <a:p>
            <a:fld id="{27A9380C-777F-49D9-AF89-CDC79D7AF8E6}" type="slidenum">
              <a:rPr lang="ko-KR" altLang="en-US"/>
              <a:pPr/>
              <a:t>‹#›</a:t>
            </a:fld>
            <a:endParaRPr lang="en-US" altLang="ko-KR"/>
          </a:p>
        </p:txBody>
      </p:sp>
    </p:spTree>
    <p:extLst>
      <p:ext uri="{BB962C8B-B14F-4D97-AF65-F5344CB8AC3E}">
        <p14:creationId xmlns="" xmlns:p14="http://schemas.microsoft.com/office/powerpoint/2010/main" val="96670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endParaRPr lang="en-US" altLang="ko-KR"/>
          </a:p>
        </p:txBody>
      </p:sp>
      <p:sp>
        <p:nvSpPr>
          <p:cNvPr id="8" name="바닥글 개체 틀 7"/>
          <p:cNvSpPr>
            <a:spLocks noGrp="1"/>
          </p:cNvSpPr>
          <p:nvPr>
            <p:ph type="ftr" sz="quarter" idx="11"/>
          </p:nvPr>
        </p:nvSpPr>
        <p:spPr/>
        <p:txBody>
          <a:bodyPr/>
          <a:lstStyle>
            <a:lvl1pPr>
              <a:defRPr/>
            </a:lvl1pPr>
          </a:lstStyle>
          <a:p>
            <a:endParaRPr lang="en-US" altLang="ko-KR"/>
          </a:p>
        </p:txBody>
      </p:sp>
      <p:sp>
        <p:nvSpPr>
          <p:cNvPr id="9" name="슬라이드 번호 개체 틀 8"/>
          <p:cNvSpPr>
            <a:spLocks noGrp="1"/>
          </p:cNvSpPr>
          <p:nvPr>
            <p:ph type="sldNum" sz="quarter" idx="12"/>
          </p:nvPr>
        </p:nvSpPr>
        <p:spPr/>
        <p:txBody>
          <a:bodyPr/>
          <a:lstStyle>
            <a:lvl1pPr>
              <a:defRPr/>
            </a:lvl1pPr>
          </a:lstStyle>
          <a:p>
            <a:fld id="{4AF5993F-8F7B-498F-ABCA-1F616F560C9A}" type="slidenum">
              <a:rPr lang="ko-KR" altLang="en-US"/>
              <a:pPr/>
              <a:t>‹#›</a:t>
            </a:fld>
            <a:endParaRPr lang="en-US" altLang="ko-KR"/>
          </a:p>
        </p:txBody>
      </p:sp>
    </p:spTree>
    <p:extLst>
      <p:ext uri="{BB962C8B-B14F-4D97-AF65-F5344CB8AC3E}">
        <p14:creationId xmlns="" xmlns:p14="http://schemas.microsoft.com/office/powerpoint/2010/main" val="148221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endParaRPr lang="en-US" altLang="ko-KR"/>
          </a:p>
        </p:txBody>
      </p:sp>
      <p:sp>
        <p:nvSpPr>
          <p:cNvPr id="4" name="바닥글 개체 틀 3"/>
          <p:cNvSpPr>
            <a:spLocks noGrp="1"/>
          </p:cNvSpPr>
          <p:nvPr>
            <p:ph type="ftr" sz="quarter" idx="11"/>
          </p:nvPr>
        </p:nvSpPr>
        <p:spPr/>
        <p:txBody>
          <a:bodyPr/>
          <a:lstStyle>
            <a:lvl1pPr>
              <a:defRPr/>
            </a:lvl1pPr>
          </a:lstStyle>
          <a:p>
            <a:endParaRPr lang="en-US" altLang="ko-KR"/>
          </a:p>
        </p:txBody>
      </p:sp>
      <p:sp>
        <p:nvSpPr>
          <p:cNvPr id="5" name="슬라이드 번호 개체 틀 4"/>
          <p:cNvSpPr>
            <a:spLocks noGrp="1"/>
          </p:cNvSpPr>
          <p:nvPr>
            <p:ph type="sldNum" sz="quarter" idx="12"/>
          </p:nvPr>
        </p:nvSpPr>
        <p:spPr/>
        <p:txBody>
          <a:bodyPr/>
          <a:lstStyle>
            <a:lvl1pPr>
              <a:defRPr/>
            </a:lvl1pPr>
          </a:lstStyle>
          <a:p>
            <a:fld id="{CE076A5E-1F47-4A00-B119-C88A0F2C41FE}" type="slidenum">
              <a:rPr lang="ko-KR" altLang="en-US"/>
              <a:pPr/>
              <a:t>‹#›</a:t>
            </a:fld>
            <a:endParaRPr lang="en-US" altLang="ko-KR"/>
          </a:p>
        </p:txBody>
      </p:sp>
    </p:spTree>
    <p:extLst>
      <p:ext uri="{BB962C8B-B14F-4D97-AF65-F5344CB8AC3E}">
        <p14:creationId xmlns="" xmlns:p14="http://schemas.microsoft.com/office/powerpoint/2010/main" val="358882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endParaRPr lang="en-US" altLang="ko-KR"/>
          </a:p>
        </p:txBody>
      </p:sp>
      <p:sp>
        <p:nvSpPr>
          <p:cNvPr id="3" name="바닥글 개체 틀 2"/>
          <p:cNvSpPr>
            <a:spLocks noGrp="1"/>
          </p:cNvSpPr>
          <p:nvPr>
            <p:ph type="ftr" sz="quarter" idx="11"/>
          </p:nvPr>
        </p:nvSpPr>
        <p:spPr/>
        <p:txBody>
          <a:bodyPr/>
          <a:lstStyle>
            <a:lvl1pPr>
              <a:defRPr/>
            </a:lvl1pPr>
          </a:lstStyle>
          <a:p>
            <a:endParaRPr lang="en-US" altLang="ko-KR"/>
          </a:p>
        </p:txBody>
      </p:sp>
      <p:sp>
        <p:nvSpPr>
          <p:cNvPr id="4" name="슬라이드 번호 개체 틀 3"/>
          <p:cNvSpPr>
            <a:spLocks noGrp="1"/>
          </p:cNvSpPr>
          <p:nvPr>
            <p:ph type="sldNum" sz="quarter" idx="12"/>
          </p:nvPr>
        </p:nvSpPr>
        <p:spPr/>
        <p:txBody>
          <a:bodyPr/>
          <a:lstStyle>
            <a:lvl1pPr>
              <a:defRPr/>
            </a:lvl1pPr>
          </a:lstStyle>
          <a:p>
            <a:fld id="{9F8A3918-867E-44AD-B049-CE77602C2C24}" type="slidenum">
              <a:rPr lang="ko-KR" altLang="en-US"/>
              <a:pPr/>
              <a:t>‹#›</a:t>
            </a:fld>
            <a:endParaRPr lang="en-US" altLang="ko-KR"/>
          </a:p>
        </p:txBody>
      </p:sp>
    </p:spTree>
    <p:extLst>
      <p:ext uri="{BB962C8B-B14F-4D97-AF65-F5344CB8AC3E}">
        <p14:creationId xmlns="" xmlns:p14="http://schemas.microsoft.com/office/powerpoint/2010/main" val="395042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endParaRPr lang="en-US" altLang="ko-KR"/>
          </a:p>
        </p:txBody>
      </p:sp>
      <p:sp>
        <p:nvSpPr>
          <p:cNvPr id="6" name="바닥글 개체 틀 5"/>
          <p:cNvSpPr>
            <a:spLocks noGrp="1"/>
          </p:cNvSpPr>
          <p:nvPr>
            <p:ph type="ftr" sz="quarter" idx="11"/>
          </p:nvPr>
        </p:nvSpPr>
        <p:spPr/>
        <p:txBody>
          <a:bodyPr/>
          <a:lstStyle>
            <a:lvl1pPr>
              <a:defRPr/>
            </a:lvl1pPr>
          </a:lstStyle>
          <a:p>
            <a:endParaRPr lang="en-US" altLang="ko-KR"/>
          </a:p>
        </p:txBody>
      </p:sp>
      <p:sp>
        <p:nvSpPr>
          <p:cNvPr id="7" name="슬라이드 번호 개체 틀 6"/>
          <p:cNvSpPr>
            <a:spLocks noGrp="1"/>
          </p:cNvSpPr>
          <p:nvPr>
            <p:ph type="sldNum" sz="quarter" idx="12"/>
          </p:nvPr>
        </p:nvSpPr>
        <p:spPr/>
        <p:txBody>
          <a:bodyPr/>
          <a:lstStyle>
            <a:lvl1pPr>
              <a:defRPr/>
            </a:lvl1pPr>
          </a:lstStyle>
          <a:p>
            <a:fld id="{82F382D9-7A2D-4485-BA5C-4BB4A4265045}" type="slidenum">
              <a:rPr lang="ko-KR" altLang="en-US"/>
              <a:pPr/>
              <a:t>‹#›</a:t>
            </a:fld>
            <a:endParaRPr lang="en-US" altLang="ko-KR"/>
          </a:p>
        </p:txBody>
      </p:sp>
    </p:spTree>
    <p:extLst>
      <p:ext uri="{BB962C8B-B14F-4D97-AF65-F5344CB8AC3E}">
        <p14:creationId xmlns="" xmlns:p14="http://schemas.microsoft.com/office/powerpoint/2010/main" val="34776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endParaRPr lang="en-US" altLang="ko-KR"/>
          </a:p>
        </p:txBody>
      </p:sp>
      <p:sp>
        <p:nvSpPr>
          <p:cNvPr id="6" name="바닥글 개체 틀 5"/>
          <p:cNvSpPr>
            <a:spLocks noGrp="1"/>
          </p:cNvSpPr>
          <p:nvPr>
            <p:ph type="ftr" sz="quarter" idx="11"/>
          </p:nvPr>
        </p:nvSpPr>
        <p:spPr/>
        <p:txBody>
          <a:bodyPr/>
          <a:lstStyle>
            <a:lvl1pPr>
              <a:defRPr/>
            </a:lvl1pPr>
          </a:lstStyle>
          <a:p>
            <a:endParaRPr lang="en-US" altLang="ko-KR"/>
          </a:p>
        </p:txBody>
      </p:sp>
      <p:sp>
        <p:nvSpPr>
          <p:cNvPr id="7" name="슬라이드 번호 개체 틀 6"/>
          <p:cNvSpPr>
            <a:spLocks noGrp="1"/>
          </p:cNvSpPr>
          <p:nvPr>
            <p:ph type="sldNum" sz="quarter" idx="12"/>
          </p:nvPr>
        </p:nvSpPr>
        <p:spPr/>
        <p:txBody>
          <a:bodyPr/>
          <a:lstStyle>
            <a:lvl1pPr>
              <a:defRPr/>
            </a:lvl1pPr>
          </a:lstStyle>
          <a:p>
            <a:fld id="{914E9524-D5E3-47B9-9E02-5FEA8502BE8A}" type="slidenum">
              <a:rPr lang="ko-KR" altLang="en-US"/>
              <a:pPr/>
              <a:t>‹#›</a:t>
            </a:fld>
            <a:endParaRPr lang="en-US" altLang="ko-KR"/>
          </a:p>
        </p:txBody>
      </p:sp>
    </p:spTree>
    <p:extLst>
      <p:ext uri="{BB962C8B-B14F-4D97-AF65-F5344CB8AC3E}">
        <p14:creationId xmlns="" xmlns:p14="http://schemas.microsoft.com/office/powerpoint/2010/main" val="77938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332" name="Object 44"/>
          <p:cNvGraphicFramePr>
            <a:graphicFrameLocks noChangeAspect="1"/>
          </p:cNvGraphicFramePr>
          <p:nvPr/>
        </p:nvGraphicFramePr>
        <p:xfrm>
          <a:off x="0" y="-26988"/>
          <a:ext cx="9144000" cy="935038"/>
        </p:xfrm>
        <a:graphic>
          <a:graphicData uri="http://schemas.openxmlformats.org/presentationml/2006/ole">
            <p:oleObj spid="_x0000_s12405" name="Image" r:id="rId16" imgW="6450794" imgH="952045" progId="">
              <p:embed/>
            </p:oleObj>
          </a:graphicData>
        </a:graphic>
      </p:graphicFrame>
      <p:sp>
        <p:nvSpPr>
          <p:cNvPr id="12309" name="Rectangle 21"/>
          <p:cNvSpPr>
            <a:spLocks noGrp="1" noChangeArrowheads="1"/>
          </p:cNvSpPr>
          <p:nvPr>
            <p:ph type="title"/>
          </p:nvPr>
        </p:nvSpPr>
        <p:spPr bwMode="gray">
          <a:xfrm>
            <a:off x="468313" y="260350"/>
            <a:ext cx="8207375"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2310" name="Rectangle 22"/>
          <p:cNvSpPr>
            <a:spLocks noGrp="1" noChangeArrowheads="1"/>
          </p:cNvSpPr>
          <p:nvPr>
            <p:ph type="body" idx="1"/>
          </p:nvPr>
        </p:nvSpPr>
        <p:spPr bwMode="auto">
          <a:xfrm>
            <a:off x="457200" y="1052513"/>
            <a:ext cx="8229600" cy="540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2311" name="Rectangle 23"/>
          <p:cNvSpPr>
            <a:spLocks noGrp="1" noChangeArrowheads="1"/>
          </p:cNvSpPr>
          <p:nvPr>
            <p:ph type="dt" sz="half" idx="2"/>
          </p:nvPr>
        </p:nvSpPr>
        <p:spPr bwMode="auto">
          <a:xfrm>
            <a:off x="468313" y="6524625"/>
            <a:ext cx="2514600" cy="26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chemeClr val="tx2"/>
                </a:solidFill>
                <a:latin typeface="+mn-lt"/>
                <a:ea typeface="굴림" pitchFamily="50" charset="-127"/>
              </a:defRPr>
            </a:lvl1pPr>
          </a:lstStyle>
          <a:p>
            <a:endParaRPr lang="en-US" altLang="ko-KR"/>
          </a:p>
        </p:txBody>
      </p:sp>
      <p:sp>
        <p:nvSpPr>
          <p:cNvPr id="12312" name="Rectangle 24"/>
          <p:cNvSpPr>
            <a:spLocks noGrp="1" noChangeArrowheads="1"/>
          </p:cNvSpPr>
          <p:nvPr>
            <p:ph type="ftr" sz="quarter" idx="3"/>
          </p:nvPr>
        </p:nvSpPr>
        <p:spPr bwMode="gray">
          <a:xfrm>
            <a:off x="5943600" y="6524625"/>
            <a:ext cx="2895600" cy="28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chemeClr val="tx2"/>
                </a:solidFill>
                <a:latin typeface="+mn-lt"/>
                <a:ea typeface="굴림" pitchFamily="50" charset="-127"/>
              </a:defRPr>
            </a:lvl1pPr>
          </a:lstStyle>
          <a:p>
            <a:endParaRPr lang="en-US" altLang="ko-KR"/>
          </a:p>
        </p:txBody>
      </p:sp>
      <p:sp>
        <p:nvSpPr>
          <p:cNvPr id="12313" name="Rectangle 25"/>
          <p:cNvSpPr>
            <a:spLocks noGrp="1" noChangeArrowheads="1"/>
          </p:cNvSpPr>
          <p:nvPr>
            <p:ph type="sldNum" sz="quarter" idx="4"/>
          </p:nvPr>
        </p:nvSpPr>
        <p:spPr bwMode="gray">
          <a:xfrm>
            <a:off x="3276600" y="6524625"/>
            <a:ext cx="2133600" cy="28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chemeClr val="tx2"/>
                </a:solidFill>
                <a:latin typeface="+mn-lt"/>
                <a:ea typeface="굴림" pitchFamily="50" charset="-127"/>
              </a:defRPr>
            </a:lvl1pPr>
          </a:lstStyle>
          <a:p>
            <a:fld id="{8DD877B7-AFCC-41FF-8710-B92A2F3DB070}" type="slidenum">
              <a:rPr lang="ko-KR" altLang="en-US"/>
              <a:pPr/>
              <a:t>‹#›</a:t>
            </a:fld>
            <a:endParaRPr lang="en-US" altLang="ko-K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timing>
    <p:tnLst>
      <p:par>
        <p:cTn id="1" dur="indefinite" restart="never" nodeType="tmRoot"/>
      </p:par>
    </p:tnLst>
  </p:timing>
  <p:txStyles>
    <p:title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p:titleStyle>
    <p:bodyStyle>
      <a:lvl1pPr marL="342900" indent="-342900" algn="l" rtl="0" eaLnBrk="1" fontAlgn="base" latinLnBrk="1" hangingPunct="1">
        <a:spcBef>
          <a:spcPct val="20000"/>
        </a:spcBef>
        <a:spcAft>
          <a:spcPct val="0"/>
        </a:spcAft>
        <a:buClr>
          <a:schemeClr val="accent1"/>
        </a:buClr>
        <a:buFont typeface="Wingdings" pitchFamily="2" charset="2"/>
        <a:buChar char="v"/>
        <a:defRPr sz="2800" b="1">
          <a:solidFill>
            <a:schemeClr val="accent1"/>
          </a:solidFill>
          <a:latin typeface="+mn-lt"/>
          <a:ea typeface="+mn-ea"/>
          <a:cs typeface="+mn-cs"/>
        </a:defRPr>
      </a:lvl1pPr>
      <a:lvl2pPr marL="742950" indent="-285750" algn="l" rtl="0" eaLnBrk="1" fontAlgn="base" latinLnBrk="1" hangingPunct="1">
        <a:spcBef>
          <a:spcPct val="20000"/>
        </a:spcBef>
        <a:spcAft>
          <a:spcPct val="0"/>
        </a:spcAft>
        <a:buClr>
          <a:schemeClr val="tx2"/>
        </a:buClr>
        <a:buSzPct val="60000"/>
        <a:buFont typeface="Wingdings" pitchFamily="2" charset="2"/>
        <a:buChar char="n"/>
        <a:defRPr sz="2400">
          <a:solidFill>
            <a:schemeClr val="tx2"/>
          </a:solidFill>
          <a:latin typeface="+mn-lt"/>
        </a:defRPr>
      </a:lvl2pPr>
      <a:lvl3pPr marL="1143000" indent="-228600" algn="l" rtl="0" eaLnBrk="1" fontAlgn="base" latinLnBrk="1" hangingPunct="1">
        <a:spcBef>
          <a:spcPct val="20000"/>
        </a:spcBef>
        <a:spcAft>
          <a:spcPct val="0"/>
        </a:spcAft>
        <a:buClr>
          <a:schemeClr val="hlink"/>
        </a:buClr>
        <a:buSzPct val="60000"/>
        <a:buFont typeface="Wingdings" pitchFamily="2" charset="2"/>
        <a:buChar char="n"/>
        <a:defRPr sz="2400">
          <a:solidFill>
            <a:schemeClr val="tx2"/>
          </a:solidFill>
          <a:latin typeface="+mn-lt"/>
        </a:defRPr>
      </a:lvl3pPr>
      <a:lvl4pPr marL="1600200" indent="-228600" algn="l" rtl="0" eaLnBrk="1" fontAlgn="base" latinLnBrk="1" hangingPunct="1">
        <a:spcBef>
          <a:spcPct val="20000"/>
        </a:spcBef>
        <a:spcAft>
          <a:spcPct val="0"/>
        </a:spcAft>
        <a:buClr>
          <a:schemeClr val="tx1"/>
        </a:buClr>
        <a:buSzPct val="60000"/>
        <a:buFont typeface="Wingdings" pitchFamily="2" charset="2"/>
        <a:buChar char="n"/>
        <a:defRPr sz="2000">
          <a:solidFill>
            <a:schemeClr val="tx2"/>
          </a:solidFill>
          <a:latin typeface="+mn-lt"/>
        </a:defRPr>
      </a:lvl4pPr>
      <a:lvl5pPr marL="2057400" indent="-228600" algn="l" rtl="0" eaLnBrk="1" fontAlgn="base" latinLnBrk="1" hangingPunct="1">
        <a:spcBef>
          <a:spcPct val="20000"/>
        </a:spcBef>
        <a:spcAft>
          <a:spcPct val="0"/>
        </a:spcAft>
        <a:buClr>
          <a:schemeClr val="hlink"/>
        </a:buClr>
        <a:buSzPct val="60000"/>
        <a:buFont typeface="Wingdings" pitchFamily="2" charset="2"/>
        <a:buChar char="n"/>
        <a:defRPr sz="2000">
          <a:solidFill>
            <a:schemeClr val="tx2"/>
          </a:solidFill>
          <a:latin typeface="+mn-lt"/>
        </a:defRPr>
      </a:lvl5pPr>
      <a:lvl6pPr marL="2514600" indent="-228600" algn="l" rtl="0" eaLnBrk="1" fontAlgn="base" latinLnBrk="1" hangingPunct="1">
        <a:spcBef>
          <a:spcPct val="20000"/>
        </a:spcBef>
        <a:spcAft>
          <a:spcPct val="0"/>
        </a:spcAft>
        <a:buClr>
          <a:schemeClr val="hlink"/>
        </a:buClr>
        <a:buSzPct val="60000"/>
        <a:buFont typeface="Wingdings" pitchFamily="2" charset="2"/>
        <a:buChar char="n"/>
        <a:defRPr sz="2000">
          <a:solidFill>
            <a:schemeClr val="tx2"/>
          </a:solidFill>
          <a:latin typeface="+mn-lt"/>
        </a:defRPr>
      </a:lvl6pPr>
      <a:lvl7pPr marL="2971800" indent="-228600" algn="l" rtl="0" eaLnBrk="1" fontAlgn="base" latinLnBrk="1" hangingPunct="1">
        <a:spcBef>
          <a:spcPct val="20000"/>
        </a:spcBef>
        <a:spcAft>
          <a:spcPct val="0"/>
        </a:spcAft>
        <a:buClr>
          <a:schemeClr val="hlink"/>
        </a:buClr>
        <a:buSzPct val="60000"/>
        <a:buFont typeface="Wingdings" pitchFamily="2" charset="2"/>
        <a:buChar char="n"/>
        <a:defRPr sz="2000">
          <a:solidFill>
            <a:schemeClr val="tx2"/>
          </a:solidFill>
          <a:latin typeface="+mn-lt"/>
        </a:defRPr>
      </a:lvl7pPr>
      <a:lvl8pPr marL="3429000" indent="-228600" algn="l" rtl="0" eaLnBrk="1" fontAlgn="base" latinLnBrk="1" hangingPunct="1">
        <a:spcBef>
          <a:spcPct val="20000"/>
        </a:spcBef>
        <a:spcAft>
          <a:spcPct val="0"/>
        </a:spcAft>
        <a:buClr>
          <a:schemeClr val="hlink"/>
        </a:buClr>
        <a:buSzPct val="60000"/>
        <a:buFont typeface="Wingdings" pitchFamily="2" charset="2"/>
        <a:buChar char="n"/>
        <a:defRPr sz="2000">
          <a:solidFill>
            <a:schemeClr val="tx2"/>
          </a:solidFill>
          <a:latin typeface="+mn-lt"/>
        </a:defRPr>
      </a:lvl8pPr>
      <a:lvl9pPr marL="3886200" indent="-228600" algn="l" rtl="0" eaLnBrk="1" fontAlgn="base" latinLnBrk="1" hangingPunct="1">
        <a:spcBef>
          <a:spcPct val="20000"/>
        </a:spcBef>
        <a:spcAft>
          <a:spcPct val="0"/>
        </a:spcAft>
        <a:buClr>
          <a:schemeClr val="hlink"/>
        </a:buClr>
        <a:buSzPct val="60000"/>
        <a:buFont typeface="Wingdings" pitchFamily="2" charset="2"/>
        <a:buChar char="n"/>
        <a:defRPr sz="2000">
          <a:solidFill>
            <a:schemeClr val="tx2"/>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file:///C:\DOCUME~1\&#44608;&#50689;&#52384;\LOCALS~1\Temp\UNI000005400002.gi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file:///C:\DOCUME~1\&#44608;&#50689;&#52384;\LOCALS~1\Temp\UNI000005400002.gif"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2.emf"/><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file:///C:\DOCUME~1\&#44608;&#50689;&#52384;\LOCALS~1\Temp\UNI000005400002.gif"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file:///C:\DOCUME~1\&#44608;&#50689;&#52384;\LOCALS~1\Temp\UNI000005400002.gi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3" Type="http://schemas.openxmlformats.org/officeDocument/2006/relationships/notesSlide" Target="../notesSlides/notesSlide12.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image" Target="file:///C:\DOCUME~1\&#44608;&#50689;&#52384;\LOCALS~1\Temp\UNI000005400002.gi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file:///C:\DOCUME~1\&#44608;&#50689;&#52384;\LOCALS~1\Temp\UNI000005400002.gif" TargetMode="External"/><Relationship Id="rId3" Type="http://schemas.openxmlformats.org/officeDocument/2006/relationships/image" Target="../media/image19.jpe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20.jpe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4.xml"/><Relationship Id="rId7" Type="http://schemas.openxmlformats.org/officeDocument/2006/relationships/oleObject" Target="../embeddings/oleObject6.bin"/><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microsoft.com/office/2007/relationships/hdphoto" Target="../media/hdphoto1.wdp"/><Relationship Id="rId11" Type="http://schemas.openxmlformats.org/officeDocument/2006/relationships/oleObject" Target="../embeddings/oleObject10.bin"/><Relationship Id="rId5" Type="http://schemas.openxmlformats.org/officeDocument/2006/relationships/image" Target="file:///C:\DOCUME~1\&#44608;&#50689;&#52384;\LOCALS~1\Temp\UNI000005400002.gif" TargetMode="External"/><Relationship Id="rId10" Type="http://schemas.openxmlformats.org/officeDocument/2006/relationships/oleObject" Target="../embeddings/oleObject9.bin"/><Relationship Id="rId4" Type="http://schemas.openxmlformats.org/officeDocument/2006/relationships/image" Target="../media/image7.png"/><Relationship Id="rId9"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1.wdp"/><Relationship Id="rId3" Type="http://schemas.openxmlformats.org/officeDocument/2006/relationships/notesSlide" Target="../notesSlides/notesSlide15.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3.png"/><Relationship Id="rId11" Type="http://schemas.openxmlformats.org/officeDocument/2006/relationships/image" Target="file:///C:\DOCUME~1\&#44608;&#50689;&#52384;\LOCALS~1\Temp\UNI000005400002.gif" TargetMode="External"/><Relationship Id="rId5" Type="http://schemas.openxmlformats.org/officeDocument/2006/relationships/image" Target="../media/image32.png"/><Relationship Id="rId10" Type="http://schemas.openxmlformats.org/officeDocument/2006/relationships/image" Target="../media/image7.png"/><Relationship Id="rId4" Type="http://schemas.openxmlformats.org/officeDocument/2006/relationships/oleObject" Target="../embeddings/oleObject12.bin"/><Relationship Id="rId9"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C:\DOCUME~1\&#44608;&#50689;&#52384;\LOCALS~1\Temp\UNI000005400002.gif"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file:///C:\DOCUME~1\&#44608;&#50689;&#52384;\LOCALS~1\Temp\UNI000005400002.gi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drug-discovery.pharmaceuticalconferences.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file:///C:\DOCUME~1\&#44608;&#50689;&#52384;\LOCALS~1\Temp\UNI000005400002.gif" TargetMode="External"/><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customXml" Target="../ink/ink1.xml"/><Relationship Id="rId4" Type="http://schemas.openxmlformats.org/officeDocument/2006/relationships/image" Target="../media/image5.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file:///C:\DOCUME~1\&#44608;&#50689;&#52384;\LOCALS~1\Temp\UNI000005400002.g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file:///C:\DOCUME~1\&#44608;&#50689;&#52384;\LOCALS~1\Temp\UNI000005400002.gif"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file:///C:\DOCUME~1\&#44608;&#50689;&#52384;\LOCALS~1\Temp\UNI000005400002.gif" TargetMode="External"/><Relationship Id="rId5" Type="http://schemas.openxmlformats.org/officeDocument/2006/relationships/image" Target="../media/image7.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file:///C:\DOCUME~1\&#44608;&#50689;&#52384;\LOCALS~1\Temp\UNI000005400002.gif"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2.e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About OMICS Group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OMICS Group is an amalgamation of </a:t>
            </a:r>
            <a:r>
              <a:rPr lang="en-US" dirty="0" smtClean="0">
                <a:hlinkClick r:id="rId2"/>
              </a:rPr>
              <a:t>Open Access Publications</a:t>
            </a:r>
            <a:r>
              <a:rPr lang="en-US" dirty="0" smtClean="0"/>
              <a:t> and worldwide international science conferences and events. Established in the year 2007 with the sole aim of making the information on Sciences and technology ‘Open Access’, OMICS Group publishes 500 online open access </a:t>
            </a:r>
            <a:r>
              <a:rPr lang="en-US" dirty="0" smtClean="0">
                <a:hlinkClick r:id="rId3"/>
              </a:rPr>
              <a:t>scholarly journals </a:t>
            </a:r>
            <a:r>
              <a:rPr lang="en-US" dirty="0" smtClean="0"/>
              <a:t>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smtClean="0">
                <a:hlinkClick r:id="rId4"/>
              </a:rPr>
              <a:t>International conferences</a:t>
            </a:r>
            <a:r>
              <a:rPr lang="en-US" dirty="0" smtClean="0"/>
              <a:t> annually across the globe, where knowledge transfer takes place through debates, round table discussions, poster presentations, workshops, symposia and exhibitions.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Grp="1" noChangeArrowheads="1"/>
          </p:cNvSpPr>
          <p:nvPr>
            <p:ph type="title"/>
          </p:nvPr>
        </p:nvSpPr>
        <p:spPr bwMode="gray">
          <a:xfrm>
            <a:off x="2535370" y="131043"/>
            <a:ext cx="6407944" cy="559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r>
              <a:rPr lang="en-US" altLang="ko-KR" sz="2000" b="1" i="1" dirty="0">
                <a:ea typeface="굴림" pitchFamily="50" charset="-127"/>
              </a:rPr>
              <a:t>Enhancement of GSH </a:t>
            </a:r>
            <a:r>
              <a:rPr lang="en-US" altLang="ko-KR" sz="2000" b="1" i="1" dirty="0" err="1">
                <a:ea typeface="굴림" pitchFamily="50" charset="-127"/>
              </a:rPr>
              <a:t>Detoxicifcation</a:t>
            </a:r>
            <a:r>
              <a:rPr lang="en-US" altLang="ko-KR" sz="2000" b="1" i="1" dirty="0">
                <a:ea typeface="굴림" pitchFamily="50" charset="-127"/>
              </a:rPr>
              <a:t> Capacity by </a:t>
            </a:r>
            <a:r>
              <a:rPr lang="en-US" altLang="ko-KR" sz="2000" b="1" i="1" dirty="0" smtClean="0">
                <a:ea typeface="굴림" pitchFamily="50" charset="-127"/>
              </a:rPr>
              <a:t>Silymarin</a:t>
            </a:r>
            <a:endParaRPr lang="ko-KR" altLang="en-US" sz="2000" b="1" i="1" kern="0" dirty="0">
              <a:ea typeface="굴림" pitchFamily="50" charset="-127"/>
            </a:endParaRPr>
          </a:p>
        </p:txBody>
      </p:sp>
      <p:pic>
        <p:nvPicPr>
          <p:cNvPr id="8" name="Picture 6" descr="C:\DOCUME~1\김영철\LOCALS~1\Temp\UNI000005400002.gif"/>
          <p:cNvPicPr>
            <a:picLocks noChangeAspect="1" noChangeArrowheads="1"/>
          </p:cNvPicPr>
          <p:nvPr/>
        </p:nvPicPr>
        <p:blipFill>
          <a:blip r:embed="rId3" r:link="rId4">
            <a:clrChange>
              <a:clrFrom>
                <a:srgbClr val="FCFEFC"/>
              </a:clrFrom>
              <a:clrTo>
                <a:srgbClr val="FCFEFC">
                  <a:alpha val="0"/>
                </a:srgbClr>
              </a:clrTo>
            </a:clrChange>
            <a:extLst>
              <a:ext uri="{BEBA8EAE-BF5A-486C-A8C5-ECC9F3942E4B}">
                <a14:imgProps xmlns="" xmlns:a14="http://schemas.microsoft.com/office/drawing/2010/main">
                  <a14:imgLayer r:embed="rId5">
                    <a14:imgEffect>
                      <a14:sharpenSoften amount="92000"/>
                    </a14:imgEffect>
                  </a14:imgLayer>
                </a14:imgProps>
              </a:ext>
              <a:ext uri="{28A0092B-C50C-407E-A947-70E740481C1C}">
                <a14:useLocalDpi xmlns="" xmlns:a14="http://schemas.microsoft.com/office/drawing/2010/main" val="0"/>
              </a:ext>
            </a:extLst>
          </a:blip>
          <a:srcRect/>
          <a:stretch>
            <a:fillRect/>
          </a:stretch>
        </p:blipFill>
        <p:spPr bwMode="auto">
          <a:xfrm>
            <a:off x="185539" y="56679"/>
            <a:ext cx="7080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제목 5"/>
          <p:cNvSpPr txBox="1">
            <a:spLocks/>
          </p:cNvSpPr>
          <p:nvPr/>
        </p:nvSpPr>
        <p:spPr bwMode="gray">
          <a:xfrm>
            <a:off x="250001" y="929245"/>
            <a:ext cx="3857651" cy="285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pPr algn="l"/>
            <a:r>
              <a:rPr lang="en-US" altLang="ko-KR" sz="1200" b="1" kern="0" dirty="0" smtClean="0">
                <a:latin typeface="Arial" pitchFamily="34" charset="0"/>
                <a:cs typeface="Arial" pitchFamily="34" charset="0"/>
              </a:rPr>
              <a:t>Changes in major sulfur-containing metabolites (I)</a:t>
            </a:r>
            <a:endParaRPr lang="ko-KR" altLang="en-US" sz="1200" b="1" kern="0" dirty="0">
              <a:latin typeface="Arial" pitchFamily="34" charset="0"/>
              <a:cs typeface="Arial" pitchFamily="34" charset="0"/>
            </a:endParaRPr>
          </a:p>
        </p:txBody>
      </p:sp>
      <p:graphicFrame>
        <p:nvGraphicFramePr>
          <p:cNvPr id="11" name="표 10"/>
          <p:cNvGraphicFramePr>
            <a:graphicFrameLocks noGrp="1"/>
          </p:cNvGraphicFramePr>
          <p:nvPr>
            <p:extLst>
              <p:ext uri="{D42A27DB-BD31-4B8C-83A1-F6EECF244321}">
                <p14:modId xmlns="" xmlns:p14="http://schemas.microsoft.com/office/powerpoint/2010/main" val="2691328458"/>
              </p:ext>
            </p:extLst>
          </p:nvPr>
        </p:nvGraphicFramePr>
        <p:xfrm>
          <a:off x="285721" y="1235158"/>
          <a:ext cx="4071965" cy="2310574"/>
        </p:xfrm>
        <a:graphic>
          <a:graphicData uri="http://schemas.openxmlformats.org/drawingml/2006/table">
            <a:tbl>
              <a:tblPr/>
              <a:tblGrid>
                <a:gridCol w="1145195"/>
                <a:gridCol w="975590"/>
                <a:gridCol w="975590"/>
                <a:gridCol w="975590"/>
              </a:tblGrid>
              <a:tr h="394756">
                <a:tc>
                  <a:txBody>
                    <a:bodyPr/>
                    <a:lstStyle/>
                    <a:p>
                      <a:pPr algn="ctr" latinLnBrk="1">
                        <a:spcAft>
                          <a:spcPts val="0"/>
                        </a:spcAft>
                      </a:pPr>
                      <a:endParaRPr lang="en-US" sz="1000" b="1" kern="100" dirty="0">
                        <a:latin typeface="Arial" pitchFamily="34" charset="0"/>
                        <a:ea typeface="Arial Unicode MS" pitchFamily="50" charset="-127"/>
                        <a:cs typeface="Arial" pitchFamily="34" charset="0"/>
                      </a:endParaRPr>
                    </a:p>
                  </a:txBody>
                  <a:tcPr marL="68580" marR="68580" marT="0" marB="0" anchor="ctr">
                    <a:lnL>
                      <a:noFill/>
                    </a:lnL>
                    <a:lnR>
                      <a:noFill/>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spcAft>
                          <a:spcPts val="0"/>
                        </a:spcAft>
                      </a:pPr>
                      <a:r>
                        <a:rPr lang="en-US" sz="1000" b="1" kern="100" dirty="0">
                          <a:latin typeface="Arial" pitchFamily="34" charset="0"/>
                          <a:ea typeface="Arial Unicode MS" pitchFamily="50" charset="-127"/>
                          <a:cs typeface="Arial" pitchFamily="34" charset="0"/>
                        </a:rPr>
                        <a:t>Control</a:t>
                      </a:r>
                      <a:endParaRPr lang="ko-KR" sz="1000" b="1" kern="100" dirty="0">
                        <a:latin typeface="Arial" pitchFamily="34" charset="0"/>
                        <a:ea typeface="Arial Unicode MS" pitchFamily="50" charset="-127"/>
                        <a:cs typeface="Arial" pitchFamily="34" charset="0"/>
                      </a:endParaRPr>
                    </a:p>
                  </a:txBody>
                  <a:tcPr marL="68580" marR="68580" marT="0" marB="0" anchor="ctr">
                    <a:lnL>
                      <a:noFill/>
                    </a:lnL>
                    <a:lnR>
                      <a:noFill/>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spcAft>
                          <a:spcPts val="0"/>
                        </a:spcAft>
                      </a:pPr>
                      <a:r>
                        <a:rPr lang="en-US" sz="1000" b="1" kern="100" dirty="0" err="1">
                          <a:latin typeface="Arial" pitchFamily="34" charset="0"/>
                          <a:ea typeface="Arial Unicode MS" pitchFamily="50" charset="-127"/>
                          <a:cs typeface="Arial" pitchFamily="34" charset="0"/>
                        </a:rPr>
                        <a:t>Silymarin</a:t>
                      </a:r>
                      <a:endParaRPr lang="ko-KR" sz="1000" b="1" kern="100" dirty="0">
                        <a:latin typeface="Arial" pitchFamily="34" charset="0"/>
                        <a:ea typeface="Arial Unicode MS" pitchFamily="50" charset="-127"/>
                        <a:cs typeface="Arial" pitchFamily="34" charset="0"/>
                      </a:endParaRPr>
                    </a:p>
                    <a:p>
                      <a:pPr algn="ctr" latinLnBrk="1">
                        <a:spcAft>
                          <a:spcPts val="0"/>
                        </a:spcAft>
                      </a:pPr>
                      <a:r>
                        <a:rPr lang="en-US" sz="1000" b="1" kern="100" dirty="0">
                          <a:latin typeface="Arial" pitchFamily="34" charset="0"/>
                          <a:ea typeface="Arial Unicode MS" pitchFamily="50" charset="-127"/>
                          <a:cs typeface="Arial" pitchFamily="34" charset="0"/>
                        </a:rPr>
                        <a:t>(100 mg/kg)</a:t>
                      </a:r>
                      <a:endParaRPr lang="ko-KR" sz="1000" b="1" kern="100" dirty="0">
                        <a:latin typeface="Arial" pitchFamily="34" charset="0"/>
                        <a:ea typeface="Arial Unicode MS" pitchFamily="50" charset="-127"/>
                        <a:cs typeface="Arial" pitchFamily="34" charset="0"/>
                      </a:endParaRPr>
                    </a:p>
                  </a:txBody>
                  <a:tcPr marL="68580" marR="68580" marT="0" marB="0" anchor="ctr">
                    <a:lnL>
                      <a:noFill/>
                    </a:lnL>
                    <a:lnR>
                      <a:noFill/>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spcAft>
                          <a:spcPts val="0"/>
                        </a:spcAft>
                      </a:pPr>
                      <a:r>
                        <a:rPr lang="en-US" sz="1000" b="1" kern="100" dirty="0" err="1">
                          <a:latin typeface="Arial" pitchFamily="34" charset="0"/>
                          <a:ea typeface="Arial Unicode MS" pitchFamily="50" charset="-127"/>
                          <a:cs typeface="Arial" pitchFamily="34" charset="0"/>
                        </a:rPr>
                        <a:t>Silymarin</a:t>
                      </a:r>
                      <a:endParaRPr lang="ko-KR" sz="1000" b="1" kern="100" dirty="0">
                        <a:latin typeface="Arial" pitchFamily="34" charset="0"/>
                        <a:ea typeface="Arial Unicode MS" pitchFamily="50" charset="-127"/>
                        <a:cs typeface="Arial" pitchFamily="34" charset="0"/>
                      </a:endParaRPr>
                    </a:p>
                    <a:p>
                      <a:pPr algn="ctr" latinLnBrk="1">
                        <a:spcAft>
                          <a:spcPts val="0"/>
                        </a:spcAft>
                      </a:pPr>
                      <a:r>
                        <a:rPr lang="en-US" sz="1000" b="1" kern="100" dirty="0">
                          <a:latin typeface="Arial" pitchFamily="34" charset="0"/>
                          <a:ea typeface="Arial Unicode MS" pitchFamily="50" charset="-127"/>
                          <a:cs typeface="Arial" pitchFamily="34" charset="0"/>
                        </a:rPr>
                        <a:t>(200 mg/kg)</a:t>
                      </a:r>
                      <a:endParaRPr lang="ko-KR" sz="1000" b="1" kern="100" dirty="0">
                        <a:latin typeface="Arial" pitchFamily="34" charset="0"/>
                        <a:ea typeface="Arial Unicode MS" pitchFamily="50" charset="-127"/>
                        <a:cs typeface="Arial" pitchFamily="34" charset="0"/>
                      </a:endParaRPr>
                    </a:p>
                  </a:txBody>
                  <a:tcPr marL="68580" marR="68580" marT="0" marB="0" anchor="ctr">
                    <a:lnL>
                      <a:noFill/>
                    </a:lnL>
                    <a:lnR>
                      <a:noFill/>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86918">
                <a:tc>
                  <a:txBody>
                    <a:bodyPr/>
                    <a:lstStyle/>
                    <a:p>
                      <a:pPr algn="l" latinLnBrk="1">
                        <a:spcAft>
                          <a:spcPts val="0"/>
                        </a:spcAft>
                      </a:pPr>
                      <a:r>
                        <a:rPr lang="en-US" sz="1000" b="1" kern="100" dirty="0" err="1">
                          <a:latin typeface="Arial" pitchFamily="34" charset="0"/>
                          <a:ea typeface="Arial Unicode MS" pitchFamily="50" charset="-127"/>
                          <a:cs typeface="Arial" pitchFamily="34" charset="0"/>
                        </a:rPr>
                        <a:t>Methionine</a:t>
                      </a:r>
                      <a:r>
                        <a:rPr lang="en-US" sz="1000" b="1" kern="100" dirty="0">
                          <a:latin typeface="Arial" pitchFamily="34" charset="0"/>
                          <a:ea typeface="Arial Unicode MS" pitchFamily="50" charset="-127"/>
                          <a:cs typeface="Arial" pitchFamily="34" charset="0"/>
                        </a:rPr>
                        <a:t> </a:t>
                      </a:r>
                      <a:endParaRPr lang="en-US" sz="1000" b="1" kern="100" dirty="0" smtClean="0">
                        <a:latin typeface="Arial" pitchFamily="34" charset="0"/>
                        <a:ea typeface="Arial Unicode MS" pitchFamily="50" charset="-127"/>
                        <a:cs typeface="Arial" pitchFamily="34" charset="0"/>
                      </a:endParaRPr>
                    </a:p>
                    <a:p>
                      <a:pPr algn="l" latinLnBrk="1">
                        <a:spcAft>
                          <a:spcPts val="0"/>
                        </a:spcAft>
                      </a:pPr>
                      <a:r>
                        <a:rPr lang="en-US" sz="800" b="1" kern="100" dirty="0" smtClean="0">
                          <a:latin typeface="Arial" pitchFamily="34" charset="0"/>
                          <a:ea typeface="Arial Unicode MS" pitchFamily="50" charset="-127"/>
                          <a:cs typeface="Arial" pitchFamily="34" charset="0"/>
                        </a:rPr>
                        <a:t>(</a:t>
                      </a:r>
                      <a:r>
                        <a:rPr lang="en-US" sz="800" b="1" kern="100" dirty="0" err="1">
                          <a:latin typeface="Arial" pitchFamily="34" charset="0"/>
                          <a:ea typeface="Arial Unicode MS" pitchFamily="50" charset="-127"/>
                          <a:cs typeface="Arial" pitchFamily="34" charset="0"/>
                        </a:rPr>
                        <a:t>nmol</a:t>
                      </a:r>
                      <a:r>
                        <a:rPr lang="en-US" sz="800" b="1" kern="100" dirty="0">
                          <a:latin typeface="Arial" pitchFamily="34" charset="0"/>
                          <a:ea typeface="Arial Unicode MS" pitchFamily="50" charset="-127"/>
                          <a:cs typeface="Arial" pitchFamily="34" charset="0"/>
                        </a:rPr>
                        <a:t>/g liver)</a:t>
                      </a:r>
                      <a:endParaRPr lang="ko-KR" sz="800" b="1" kern="100" dirty="0">
                        <a:latin typeface="Arial" pitchFamily="34" charset="0"/>
                        <a:ea typeface="Arial Unicode MS" pitchFamily="50" charset="-127"/>
                        <a:cs typeface="Arial"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spcAft>
                          <a:spcPts val="0"/>
                        </a:spcAft>
                      </a:pPr>
                      <a:r>
                        <a:rPr lang="en-US" sz="1000" b="1" kern="100" dirty="0">
                          <a:latin typeface="Arial" pitchFamily="34" charset="0"/>
                          <a:ea typeface="Arial Unicode MS" pitchFamily="50" charset="-127"/>
                          <a:cs typeface="Arial" pitchFamily="34" charset="0"/>
                        </a:rPr>
                        <a:t>38.2 ± </a:t>
                      </a:r>
                      <a:r>
                        <a:rPr lang="en-US" sz="1000" b="1" kern="100" dirty="0" smtClean="0">
                          <a:latin typeface="Arial" pitchFamily="34" charset="0"/>
                          <a:ea typeface="Arial Unicode MS" pitchFamily="50" charset="-127"/>
                          <a:cs typeface="Arial" pitchFamily="34" charset="0"/>
                        </a:rPr>
                        <a:t>1.4a</a:t>
                      </a:r>
                      <a:endParaRPr lang="ko-KR" sz="1000" b="1" kern="100" dirty="0">
                        <a:latin typeface="Arial" pitchFamily="34" charset="0"/>
                        <a:ea typeface="Arial Unicode MS" pitchFamily="50" charset="-127"/>
                        <a:cs typeface="Arial"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spcAft>
                          <a:spcPts val="0"/>
                        </a:spcAft>
                      </a:pPr>
                      <a:r>
                        <a:rPr lang="en-US" sz="1000" b="1" kern="100" dirty="0">
                          <a:solidFill>
                            <a:schemeClr val="tx1"/>
                          </a:solidFill>
                          <a:latin typeface="Arial" pitchFamily="34" charset="0"/>
                          <a:ea typeface="Arial Unicode MS" pitchFamily="50" charset="-127"/>
                          <a:cs typeface="Arial" pitchFamily="34" charset="0"/>
                        </a:rPr>
                        <a:t>46.7 ± </a:t>
                      </a:r>
                      <a:r>
                        <a:rPr lang="en-US" sz="1000" b="1" kern="100" dirty="0" smtClean="0">
                          <a:solidFill>
                            <a:schemeClr val="tx1"/>
                          </a:solidFill>
                          <a:latin typeface="Arial" pitchFamily="34" charset="0"/>
                          <a:ea typeface="Arial Unicode MS" pitchFamily="50" charset="-127"/>
                          <a:cs typeface="Arial" pitchFamily="34" charset="0"/>
                        </a:rPr>
                        <a:t>2.5a,b</a:t>
                      </a:r>
                      <a:endParaRPr lang="ko-KR" sz="1000" b="1" kern="100" dirty="0">
                        <a:solidFill>
                          <a:schemeClr val="tx1"/>
                        </a:solidFill>
                        <a:latin typeface="Arial" pitchFamily="34" charset="0"/>
                        <a:ea typeface="Arial Unicode MS" pitchFamily="50" charset="-127"/>
                        <a:cs typeface="Arial"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spcAft>
                          <a:spcPts val="0"/>
                        </a:spcAft>
                      </a:pPr>
                      <a:r>
                        <a:rPr lang="en-US" sz="1000" b="1" kern="100" dirty="0">
                          <a:solidFill>
                            <a:schemeClr val="tx1"/>
                          </a:solidFill>
                          <a:latin typeface="Arial" pitchFamily="34" charset="0"/>
                          <a:ea typeface="Arial Unicode MS" pitchFamily="50" charset="-127"/>
                          <a:cs typeface="Arial" pitchFamily="34" charset="0"/>
                        </a:rPr>
                        <a:t>51.1 ± </a:t>
                      </a:r>
                      <a:r>
                        <a:rPr lang="en-US" sz="1000" b="1" kern="100" dirty="0" smtClean="0">
                          <a:solidFill>
                            <a:schemeClr val="tx1"/>
                          </a:solidFill>
                          <a:latin typeface="Arial" pitchFamily="34" charset="0"/>
                          <a:ea typeface="Arial Unicode MS" pitchFamily="50" charset="-127"/>
                          <a:cs typeface="Arial" pitchFamily="34" charset="0"/>
                        </a:rPr>
                        <a:t>6.2b</a:t>
                      </a:r>
                      <a:endParaRPr lang="ko-KR" sz="1000" b="1" kern="100" dirty="0">
                        <a:solidFill>
                          <a:schemeClr val="tx1"/>
                        </a:solidFill>
                        <a:latin typeface="Arial" pitchFamily="34" charset="0"/>
                        <a:ea typeface="Arial Unicode MS" pitchFamily="50" charset="-127"/>
                        <a:cs typeface="Arial"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25780">
                <a:tc>
                  <a:txBody>
                    <a:bodyPr/>
                    <a:lstStyle/>
                    <a:p>
                      <a:pPr algn="l" latinLnBrk="1">
                        <a:spcAft>
                          <a:spcPts val="0"/>
                        </a:spcAft>
                      </a:pPr>
                      <a:r>
                        <a:rPr lang="en-US" sz="1000" b="1" kern="100" dirty="0">
                          <a:latin typeface="Arial" pitchFamily="34" charset="0"/>
                          <a:ea typeface="Arial Unicode MS" pitchFamily="50" charset="-127"/>
                          <a:cs typeface="Arial" pitchFamily="34" charset="0"/>
                        </a:rPr>
                        <a:t>SAM </a:t>
                      </a:r>
                      <a:endParaRPr lang="en-US" sz="1000" b="1" kern="100" dirty="0" smtClean="0">
                        <a:latin typeface="Arial" pitchFamily="34" charset="0"/>
                        <a:ea typeface="Arial Unicode MS" pitchFamily="50" charset="-127"/>
                        <a:cs typeface="Arial" pitchFamily="34" charset="0"/>
                      </a:endParaRPr>
                    </a:p>
                    <a:p>
                      <a:pPr algn="l" latinLnBrk="1">
                        <a:spcAft>
                          <a:spcPts val="0"/>
                        </a:spcAft>
                      </a:pPr>
                      <a:r>
                        <a:rPr lang="en-US" sz="800" b="1" kern="100" dirty="0" smtClean="0">
                          <a:latin typeface="Arial" pitchFamily="34" charset="0"/>
                          <a:ea typeface="Arial Unicode MS" pitchFamily="50" charset="-127"/>
                          <a:cs typeface="Arial" pitchFamily="34" charset="0"/>
                        </a:rPr>
                        <a:t>(</a:t>
                      </a:r>
                      <a:r>
                        <a:rPr lang="en-US" sz="800" b="1" kern="100" dirty="0" err="1">
                          <a:latin typeface="Arial" pitchFamily="34" charset="0"/>
                          <a:ea typeface="Arial Unicode MS" pitchFamily="50" charset="-127"/>
                          <a:cs typeface="Arial" pitchFamily="34" charset="0"/>
                        </a:rPr>
                        <a:t>nmol</a:t>
                      </a:r>
                      <a:r>
                        <a:rPr lang="en-US" sz="800" b="1" kern="100" dirty="0">
                          <a:latin typeface="Arial" pitchFamily="34" charset="0"/>
                          <a:ea typeface="Arial Unicode MS" pitchFamily="50" charset="-127"/>
                          <a:cs typeface="Arial" pitchFamily="34" charset="0"/>
                        </a:rPr>
                        <a:t>/g liver)</a:t>
                      </a:r>
                      <a:endParaRPr lang="ko-KR" sz="800" b="1" kern="100" dirty="0">
                        <a:latin typeface="Arial" pitchFamily="34" charset="0"/>
                        <a:ea typeface="Arial Unicode MS" pitchFamily="50" charset="-127"/>
                        <a:cs typeface="Arial"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latin typeface="Arial" pitchFamily="34" charset="0"/>
                          <a:ea typeface="Arial Unicode MS" pitchFamily="50" charset="-127"/>
                          <a:cs typeface="Arial" pitchFamily="34" charset="0"/>
                        </a:rPr>
                        <a:t>99.3 ± 5.2</a:t>
                      </a:r>
                      <a:endParaRPr lang="ko-KR" sz="1000" b="1" kern="100" dirty="0">
                        <a:latin typeface="Arial" pitchFamily="34" charset="0"/>
                        <a:ea typeface="Arial Unicode MS" pitchFamily="50" charset="-127"/>
                        <a:cs typeface="Arial"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solidFill>
                            <a:schemeClr val="tx1"/>
                          </a:solidFill>
                          <a:latin typeface="Arial" pitchFamily="34" charset="0"/>
                          <a:ea typeface="Arial Unicode MS" pitchFamily="50" charset="-127"/>
                          <a:cs typeface="Arial" pitchFamily="34" charset="0"/>
                        </a:rPr>
                        <a:t>95.5 ± 4.4</a:t>
                      </a:r>
                      <a:endParaRPr lang="ko-KR" sz="1000" b="1" kern="100" dirty="0">
                        <a:solidFill>
                          <a:schemeClr val="tx1"/>
                        </a:solidFill>
                        <a:latin typeface="Arial" pitchFamily="34" charset="0"/>
                        <a:ea typeface="Arial Unicode MS" pitchFamily="50" charset="-127"/>
                        <a:cs typeface="Arial"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solidFill>
                            <a:schemeClr val="tx1"/>
                          </a:solidFill>
                          <a:latin typeface="Arial" pitchFamily="34" charset="0"/>
                          <a:ea typeface="Arial Unicode MS" pitchFamily="50" charset="-127"/>
                          <a:cs typeface="Arial" pitchFamily="34" charset="0"/>
                        </a:rPr>
                        <a:t>108.8 ± 8.6</a:t>
                      </a:r>
                      <a:endParaRPr lang="ko-KR" sz="1000" b="1" kern="100" dirty="0">
                        <a:solidFill>
                          <a:schemeClr val="tx1"/>
                        </a:solidFill>
                        <a:latin typeface="Arial" pitchFamily="34" charset="0"/>
                        <a:ea typeface="Arial Unicode MS" pitchFamily="50" charset="-127"/>
                        <a:cs typeface="Arial" pitchFamily="34" charset="0"/>
                      </a:endParaRPr>
                    </a:p>
                  </a:txBody>
                  <a:tcPr marL="68580" marR="68580" marT="0" marB="0" anchor="ctr">
                    <a:lnL>
                      <a:noFill/>
                    </a:lnL>
                    <a:lnR>
                      <a:noFill/>
                    </a:lnR>
                    <a:lnT>
                      <a:noFill/>
                    </a:lnT>
                    <a:lnB>
                      <a:noFill/>
                    </a:lnB>
                  </a:tcPr>
                </a:tc>
              </a:tr>
              <a:tr h="325780">
                <a:tc>
                  <a:txBody>
                    <a:bodyPr/>
                    <a:lstStyle/>
                    <a:p>
                      <a:pPr algn="l" latinLnBrk="1">
                        <a:spcAft>
                          <a:spcPts val="0"/>
                        </a:spcAft>
                      </a:pPr>
                      <a:r>
                        <a:rPr lang="en-US" sz="1000" b="1" kern="100" dirty="0">
                          <a:latin typeface="Arial" pitchFamily="34" charset="0"/>
                          <a:ea typeface="Arial Unicode MS" pitchFamily="50" charset="-127"/>
                          <a:cs typeface="Arial" pitchFamily="34" charset="0"/>
                        </a:rPr>
                        <a:t>SAH </a:t>
                      </a:r>
                      <a:endParaRPr lang="en-US" sz="1000" b="1" kern="100" dirty="0" smtClean="0">
                        <a:latin typeface="Arial" pitchFamily="34" charset="0"/>
                        <a:ea typeface="Arial Unicode MS" pitchFamily="50" charset="-127"/>
                        <a:cs typeface="Arial" pitchFamily="34" charset="0"/>
                      </a:endParaRPr>
                    </a:p>
                    <a:p>
                      <a:pPr algn="l" latinLnBrk="1">
                        <a:spcAft>
                          <a:spcPts val="0"/>
                        </a:spcAft>
                      </a:pPr>
                      <a:r>
                        <a:rPr lang="en-US" sz="800" b="1" kern="100" dirty="0" smtClean="0">
                          <a:latin typeface="Arial" pitchFamily="34" charset="0"/>
                          <a:ea typeface="Arial Unicode MS" pitchFamily="50" charset="-127"/>
                          <a:cs typeface="Arial" pitchFamily="34" charset="0"/>
                        </a:rPr>
                        <a:t>(</a:t>
                      </a:r>
                      <a:r>
                        <a:rPr lang="en-US" sz="800" b="1" kern="100" dirty="0" err="1">
                          <a:latin typeface="Arial" pitchFamily="34" charset="0"/>
                          <a:ea typeface="Arial Unicode MS" pitchFamily="50" charset="-127"/>
                          <a:cs typeface="Arial" pitchFamily="34" charset="0"/>
                        </a:rPr>
                        <a:t>nmol</a:t>
                      </a:r>
                      <a:r>
                        <a:rPr lang="en-US" sz="800" b="1" kern="100" dirty="0">
                          <a:latin typeface="Arial" pitchFamily="34" charset="0"/>
                          <a:ea typeface="Arial Unicode MS" pitchFamily="50" charset="-127"/>
                          <a:cs typeface="Arial" pitchFamily="34" charset="0"/>
                        </a:rPr>
                        <a:t>/g liver)</a:t>
                      </a:r>
                      <a:endParaRPr lang="ko-KR" sz="800" b="1" kern="100" dirty="0">
                        <a:latin typeface="Arial" pitchFamily="34" charset="0"/>
                        <a:ea typeface="Arial Unicode MS" pitchFamily="50" charset="-127"/>
                        <a:cs typeface="Arial"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latin typeface="Arial" pitchFamily="34" charset="0"/>
                          <a:ea typeface="Arial Unicode MS" pitchFamily="50" charset="-127"/>
                          <a:cs typeface="Arial" pitchFamily="34" charset="0"/>
                        </a:rPr>
                        <a:t>46.0 ± 2.4</a:t>
                      </a:r>
                      <a:endParaRPr lang="ko-KR" sz="1000" b="1" kern="100" dirty="0">
                        <a:latin typeface="Arial" pitchFamily="34" charset="0"/>
                        <a:ea typeface="Arial Unicode MS" pitchFamily="50" charset="-127"/>
                        <a:cs typeface="Arial"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solidFill>
                            <a:schemeClr val="tx1"/>
                          </a:solidFill>
                          <a:latin typeface="Arial" pitchFamily="34" charset="0"/>
                          <a:ea typeface="Arial Unicode MS" pitchFamily="50" charset="-127"/>
                          <a:cs typeface="Arial" pitchFamily="34" charset="0"/>
                        </a:rPr>
                        <a:t>49.1 ± 4.4</a:t>
                      </a:r>
                      <a:endParaRPr lang="ko-KR" sz="1000" b="1" kern="100" dirty="0">
                        <a:solidFill>
                          <a:schemeClr val="tx1"/>
                        </a:solidFill>
                        <a:latin typeface="Arial" pitchFamily="34" charset="0"/>
                        <a:ea typeface="Arial Unicode MS" pitchFamily="50" charset="-127"/>
                        <a:cs typeface="Arial"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solidFill>
                            <a:schemeClr val="tx1"/>
                          </a:solidFill>
                          <a:latin typeface="Arial" pitchFamily="34" charset="0"/>
                          <a:ea typeface="Arial Unicode MS" pitchFamily="50" charset="-127"/>
                          <a:cs typeface="Arial" pitchFamily="34" charset="0"/>
                        </a:rPr>
                        <a:t>53.1 ± 4.6</a:t>
                      </a:r>
                      <a:endParaRPr lang="ko-KR" sz="1000" b="1" kern="100" dirty="0">
                        <a:solidFill>
                          <a:schemeClr val="tx1"/>
                        </a:solidFill>
                        <a:latin typeface="Arial" pitchFamily="34" charset="0"/>
                        <a:ea typeface="Arial Unicode MS" pitchFamily="50" charset="-127"/>
                        <a:cs typeface="Arial" pitchFamily="34" charset="0"/>
                      </a:endParaRPr>
                    </a:p>
                  </a:txBody>
                  <a:tcPr marL="68580" marR="68580" marT="0" marB="0" anchor="ctr">
                    <a:lnL>
                      <a:noFill/>
                    </a:lnL>
                    <a:lnR>
                      <a:noFill/>
                    </a:lnR>
                    <a:lnT>
                      <a:noFill/>
                    </a:lnT>
                    <a:lnB>
                      <a:noFill/>
                    </a:lnB>
                  </a:tcPr>
                </a:tc>
              </a:tr>
              <a:tr h="325780">
                <a:tc>
                  <a:txBody>
                    <a:bodyPr/>
                    <a:lstStyle/>
                    <a:p>
                      <a:pPr algn="l" latinLnBrk="1">
                        <a:spcAft>
                          <a:spcPts val="0"/>
                        </a:spcAft>
                      </a:pPr>
                      <a:r>
                        <a:rPr lang="en-US" sz="1000" b="1" kern="100" dirty="0" err="1">
                          <a:latin typeface="Arial" pitchFamily="34" charset="0"/>
                          <a:ea typeface="Arial Unicode MS" pitchFamily="50" charset="-127"/>
                          <a:cs typeface="Arial" pitchFamily="34" charset="0"/>
                        </a:rPr>
                        <a:t>Homocysteine</a:t>
                      </a:r>
                      <a:r>
                        <a:rPr lang="en-US" sz="1000" b="1" kern="100" dirty="0">
                          <a:latin typeface="Arial" pitchFamily="34" charset="0"/>
                          <a:ea typeface="Arial Unicode MS" pitchFamily="50" charset="-127"/>
                          <a:cs typeface="Arial" pitchFamily="34" charset="0"/>
                        </a:rPr>
                        <a:t> </a:t>
                      </a:r>
                      <a:endParaRPr lang="en-US" sz="1000" b="1" kern="100" dirty="0" smtClean="0">
                        <a:latin typeface="Arial" pitchFamily="34" charset="0"/>
                        <a:ea typeface="Arial Unicode MS" pitchFamily="50" charset="-127"/>
                        <a:cs typeface="Arial" pitchFamily="34" charset="0"/>
                      </a:endParaRPr>
                    </a:p>
                    <a:p>
                      <a:pPr algn="l" latinLnBrk="1">
                        <a:spcAft>
                          <a:spcPts val="0"/>
                        </a:spcAft>
                      </a:pPr>
                      <a:r>
                        <a:rPr lang="en-US" sz="800" b="1" kern="100" dirty="0" smtClean="0">
                          <a:latin typeface="Arial" pitchFamily="34" charset="0"/>
                          <a:ea typeface="Arial Unicode MS" pitchFamily="50" charset="-127"/>
                          <a:cs typeface="Arial" pitchFamily="34" charset="0"/>
                        </a:rPr>
                        <a:t>(</a:t>
                      </a:r>
                      <a:r>
                        <a:rPr lang="en-US" sz="800" b="1" kern="100" dirty="0" err="1">
                          <a:latin typeface="Arial" pitchFamily="34" charset="0"/>
                          <a:ea typeface="Arial Unicode MS" pitchFamily="50" charset="-127"/>
                          <a:cs typeface="Arial" pitchFamily="34" charset="0"/>
                        </a:rPr>
                        <a:t>nmol</a:t>
                      </a:r>
                      <a:r>
                        <a:rPr lang="en-US" sz="800" b="1" kern="100" dirty="0">
                          <a:latin typeface="Arial" pitchFamily="34" charset="0"/>
                          <a:ea typeface="Arial Unicode MS" pitchFamily="50" charset="-127"/>
                          <a:cs typeface="Arial" pitchFamily="34" charset="0"/>
                        </a:rPr>
                        <a:t>/g liver)</a:t>
                      </a:r>
                      <a:endParaRPr lang="ko-KR" sz="800" b="1" kern="100" dirty="0">
                        <a:latin typeface="Arial" pitchFamily="34" charset="0"/>
                        <a:ea typeface="Arial Unicode MS" pitchFamily="50" charset="-127"/>
                        <a:cs typeface="Arial"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latin typeface="Arial" pitchFamily="34" charset="0"/>
                          <a:ea typeface="Arial Unicode MS" pitchFamily="50" charset="-127"/>
                          <a:cs typeface="Arial" pitchFamily="34" charset="0"/>
                        </a:rPr>
                        <a:t>6.8 ± 0.5</a:t>
                      </a:r>
                      <a:endParaRPr lang="ko-KR" sz="1000" b="1" kern="100" dirty="0">
                        <a:latin typeface="Arial" pitchFamily="34" charset="0"/>
                        <a:ea typeface="Arial Unicode MS" pitchFamily="50" charset="-127"/>
                        <a:cs typeface="Arial"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solidFill>
                            <a:schemeClr val="tx1"/>
                          </a:solidFill>
                          <a:latin typeface="Arial" pitchFamily="34" charset="0"/>
                          <a:ea typeface="Arial Unicode MS" pitchFamily="50" charset="-127"/>
                          <a:cs typeface="Arial" pitchFamily="34" charset="0"/>
                        </a:rPr>
                        <a:t>6.8 ± 0.2</a:t>
                      </a:r>
                      <a:endParaRPr lang="ko-KR" sz="1000" b="1" kern="100" dirty="0">
                        <a:solidFill>
                          <a:schemeClr val="tx1"/>
                        </a:solidFill>
                        <a:latin typeface="Arial" pitchFamily="34" charset="0"/>
                        <a:ea typeface="Arial Unicode MS" pitchFamily="50" charset="-127"/>
                        <a:cs typeface="Arial"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solidFill>
                            <a:schemeClr val="tx1"/>
                          </a:solidFill>
                          <a:latin typeface="Arial" pitchFamily="34" charset="0"/>
                          <a:ea typeface="Arial Unicode MS" pitchFamily="50" charset="-127"/>
                          <a:cs typeface="Arial" pitchFamily="34" charset="0"/>
                        </a:rPr>
                        <a:t>6.4 ± 0.3</a:t>
                      </a:r>
                      <a:endParaRPr lang="ko-KR" sz="1000" b="1" kern="100" dirty="0">
                        <a:solidFill>
                          <a:schemeClr val="tx1"/>
                        </a:solidFill>
                        <a:latin typeface="Arial" pitchFamily="34" charset="0"/>
                        <a:ea typeface="Arial Unicode MS" pitchFamily="50" charset="-127"/>
                        <a:cs typeface="Arial" pitchFamily="34" charset="0"/>
                      </a:endParaRPr>
                    </a:p>
                  </a:txBody>
                  <a:tcPr marL="68580" marR="68580" marT="0" marB="0" anchor="ctr">
                    <a:lnL>
                      <a:noFill/>
                    </a:lnL>
                    <a:lnR>
                      <a:noFill/>
                    </a:lnR>
                    <a:lnT>
                      <a:noFill/>
                    </a:lnT>
                    <a:lnB>
                      <a:noFill/>
                    </a:lnB>
                  </a:tcPr>
                </a:tc>
              </a:tr>
              <a:tr h="325780">
                <a:tc>
                  <a:txBody>
                    <a:bodyPr/>
                    <a:lstStyle/>
                    <a:p>
                      <a:pPr algn="l" latinLnBrk="1">
                        <a:spcAft>
                          <a:spcPts val="0"/>
                        </a:spcAft>
                      </a:pPr>
                      <a:r>
                        <a:rPr lang="en-US" sz="1000" b="1" kern="100" dirty="0" err="1" smtClean="0">
                          <a:latin typeface="Arial" pitchFamily="34" charset="0"/>
                          <a:ea typeface="Arial Unicode MS" pitchFamily="50" charset="-127"/>
                          <a:cs typeface="Arial" pitchFamily="34" charset="0"/>
                        </a:rPr>
                        <a:t>Cystathionine</a:t>
                      </a:r>
                      <a:endParaRPr lang="en-US" sz="1000" b="1" kern="100" dirty="0" smtClean="0">
                        <a:latin typeface="Arial" pitchFamily="34" charset="0"/>
                        <a:ea typeface="Arial Unicode MS" pitchFamily="50" charset="-127"/>
                        <a:cs typeface="Arial" pitchFamily="34" charset="0"/>
                      </a:endParaRPr>
                    </a:p>
                    <a:p>
                      <a:pPr algn="l" latinLnBrk="1">
                        <a:spcAft>
                          <a:spcPts val="0"/>
                        </a:spcAft>
                      </a:pPr>
                      <a:r>
                        <a:rPr lang="en-US" sz="800" b="1" kern="100" dirty="0" smtClean="0">
                          <a:latin typeface="Arial" pitchFamily="34" charset="0"/>
                          <a:ea typeface="Arial Unicode MS" pitchFamily="50" charset="-127"/>
                          <a:cs typeface="Arial" pitchFamily="34" charset="0"/>
                        </a:rPr>
                        <a:t>(</a:t>
                      </a:r>
                      <a:r>
                        <a:rPr lang="en-US" sz="800" b="1" kern="100" dirty="0" err="1">
                          <a:latin typeface="Arial" pitchFamily="34" charset="0"/>
                          <a:ea typeface="Arial Unicode MS" pitchFamily="50" charset="-127"/>
                          <a:cs typeface="Arial" pitchFamily="34" charset="0"/>
                        </a:rPr>
                        <a:t>nmol</a:t>
                      </a:r>
                      <a:r>
                        <a:rPr lang="en-US" sz="800" b="1" kern="100" dirty="0">
                          <a:latin typeface="Arial" pitchFamily="34" charset="0"/>
                          <a:ea typeface="Arial Unicode MS" pitchFamily="50" charset="-127"/>
                          <a:cs typeface="Arial" pitchFamily="34" charset="0"/>
                        </a:rPr>
                        <a:t>/g liver)</a:t>
                      </a:r>
                      <a:endParaRPr lang="ko-KR" sz="800" b="1" kern="100" dirty="0">
                        <a:latin typeface="Arial" pitchFamily="34" charset="0"/>
                        <a:ea typeface="Arial Unicode MS" pitchFamily="50" charset="-127"/>
                        <a:cs typeface="Arial"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latin typeface="Arial" pitchFamily="34" charset="0"/>
                          <a:ea typeface="Arial Unicode MS" pitchFamily="50" charset="-127"/>
                          <a:cs typeface="Arial" pitchFamily="34" charset="0"/>
                        </a:rPr>
                        <a:t>9.9 ± </a:t>
                      </a:r>
                      <a:r>
                        <a:rPr lang="en-US" sz="1000" b="1" kern="100" dirty="0" smtClean="0">
                          <a:latin typeface="Arial" pitchFamily="34" charset="0"/>
                          <a:ea typeface="Arial Unicode MS" pitchFamily="50" charset="-127"/>
                          <a:cs typeface="Arial" pitchFamily="34" charset="0"/>
                        </a:rPr>
                        <a:t>1.4a</a:t>
                      </a:r>
                      <a:endParaRPr lang="ko-KR" sz="1000" b="1" kern="100" dirty="0">
                        <a:latin typeface="Arial" pitchFamily="34" charset="0"/>
                        <a:ea typeface="Arial Unicode MS" pitchFamily="50" charset="-127"/>
                        <a:cs typeface="Arial"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solidFill>
                            <a:schemeClr val="tx1"/>
                          </a:solidFill>
                          <a:latin typeface="Arial" pitchFamily="34" charset="0"/>
                          <a:ea typeface="Arial Unicode MS" pitchFamily="50" charset="-127"/>
                          <a:cs typeface="Arial" pitchFamily="34" charset="0"/>
                        </a:rPr>
                        <a:t>13.5 ± </a:t>
                      </a:r>
                      <a:r>
                        <a:rPr lang="en-US" sz="1000" b="1" kern="100" dirty="0" smtClean="0">
                          <a:solidFill>
                            <a:schemeClr val="tx1"/>
                          </a:solidFill>
                          <a:latin typeface="Arial" pitchFamily="34" charset="0"/>
                          <a:ea typeface="Arial Unicode MS" pitchFamily="50" charset="-127"/>
                          <a:cs typeface="Arial" pitchFamily="34" charset="0"/>
                        </a:rPr>
                        <a:t>1.6a,b</a:t>
                      </a:r>
                      <a:endParaRPr lang="ko-KR" sz="1000" b="1" kern="100" dirty="0">
                        <a:solidFill>
                          <a:schemeClr val="tx1"/>
                        </a:solidFill>
                        <a:latin typeface="Arial" pitchFamily="34" charset="0"/>
                        <a:ea typeface="Arial Unicode MS" pitchFamily="50" charset="-127"/>
                        <a:cs typeface="Arial"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solidFill>
                            <a:schemeClr val="tx1"/>
                          </a:solidFill>
                          <a:latin typeface="Arial" pitchFamily="34" charset="0"/>
                          <a:ea typeface="Arial Unicode MS" pitchFamily="50" charset="-127"/>
                          <a:cs typeface="Arial" pitchFamily="34" charset="0"/>
                        </a:rPr>
                        <a:t>16.7 ± </a:t>
                      </a:r>
                      <a:r>
                        <a:rPr lang="en-US" sz="1000" b="1" kern="100" dirty="0" smtClean="0">
                          <a:solidFill>
                            <a:schemeClr val="tx1"/>
                          </a:solidFill>
                          <a:latin typeface="Arial" pitchFamily="34" charset="0"/>
                          <a:ea typeface="Arial Unicode MS" pitchFamily="50" charset="-127"/>
                          <a:cs typeface="Arial" pitchFamily="34" charset="0"/>
                        </a:rPr>
                        <a:t>1.2b</a:t>
                      </a:r>
                      <a:endParaRPr lang="ko-KR" sz="1000" b="1" kern="100" dirty="0">
                        <a:solidFill>
                          <a:schemeClr val="tx1"/>
                        </a:solidFill>
                        <a:latin typeface="Arial" pitchFamily="34" charset="0"/>
                        <a:ea typeface="Arial Unicode MS" pitchFamily="50" charset="-127"/>
                        <a:cs typeface="Arial" pitchFamily="34" charset="0"/>
                      </a:endParaRPr>
                    </a:p>
                  </a:txBody>
                  <a:tcPr marL="68580" marR="68580" marT="0" marB="0" anchor="ctr">
                    <a:lnL>
                      <a:noFill/>
                    </a:lnL>
                    <a:lnR>
                      <a:noFill/>
                    </a:lnR>
                    <a:lnT>
                      <a:noFill/>
                    </a:lnT>
                    <a:lnB>
                      <a:noFill/>
                    </a:lnB>
                  </a:tcPr>
                </a:tc>
              </a:tr>
              <a:tr h="325780">
                <a:tc>
                  <a:txBody>
                    <a:bodyPr/>
                    <a:lstStyle/>
                    <a:p>
                      <a:pPr algn="l" latinLnBrk="1">
                        <a:spcAft>
                          <a:spcPts val="0"/>
                        </a:spcAft>
                      </a:pPr>
                      <a:r>
                        <a:rPr lang="en-US" sz="1000" b="1" kern="100" dirty="0" err="1">
                          <a:latin typeface="Arial" pitchFamily="34" charset="0"/>
                          <a:ea typeface="Arial Unicode MS" pitchFamily="50" charset="-127"/>
                          <a:cs typeface="Arial" pitchFamily="34" charset="0"/>
                        </a:rPr>
                        <a:t>Cysteine</a:t>
                      </a:r>
                      <a:r>
                        <a:rPr lang="en-US" sz="1000" b="1" kern="100" dirty="0">
                          <a:latin typeface="Arial" pitchFamily="34" charset="0"/>
                          <a:ea typeface="Arial Unicode MS" pitchFamily="50" charset="-127"/>
                          <a:cs typeface="Arial" pitchFamily="34" charset="0"/>
                        </a:rPr>
                        <a:t> </a:t>
                      </a:r>
                      <a:endParaRPr lang="en-US" sz="1000" b="1" kern="100" dirty="0" smtClean="0">
                        <a:latin typeface="Arial" pitchFamily="34" charset="0"/>
                        <a:ea typeface="Arial Unicode MS" pitchFamily="50" charset="-127"/>
                        <a:cs typeface="Arial" pitchFamily="34" charset="0"/>
                      </a:endParaRPr>
                    </a:p>
                    <a:p>
                      <a:pPr algn="l" latinLnBrk="1">
                        <a:spcAft>
                          <a:spcPts val="0"/>
                        </a:spcAft>
                      </a:pPr>
                      <a:r>
                        <a:rPr lang="en-US" sz="800" b="1" kern="100" dirty="0" smtClean="0">
                          <a:latin typeface="Arial" pitchFamily="34" charset="0"/>
                          <a:ea typeface="Arial Unicode MS" pitchFamily="50" charset="-127"/>
                          <a:cs typeface="Arial" pitchFamily="34" charset="0"/>
                        </a:rPr>
                        <a:t>(</a:t>
                      </a:r>
                      <a:r>
                        <a:rPr lang="en-US" sz="800" b="1" kern="100" dirty="0" err="1">
                          <a:latin typeface="Arial" pitchFamily="34" charset="0"/>
                          <a:ea typeface="Arial Unicode MS" pitchFamily="50" charset="-127"/>
                          <a:cs typeface="Arial" pitchFamily="34" charset="0"/>
                        </a:rPr>
                        <a:t>nmol</a:t>
                      </a:r>
                      <a:r>
                        <a:rPr lang="en-US" sz="800" b="1" kern="100" dirty="0">
                          <a:latin typeface="Arial" pitchFamily="34" charset="0"/>
                          <a:ea typeface="Arial Unicode MS" pitchFamily="50" charset="-127"/>
                          <a:cs typeface="Arial" pitchFamily="34" charset="0"/>
                        </a:rPr>
                        <a:t>/g liver)</a:t>
                      </a:r>
                      <a:endParaRPr lang="ko-KR" sz="800" b="1" kern="100" dirty="0">
                        <a:latin typeface="Arial" pitchFamily="34" charset="0"/>
                        <a:ea typeface="Arial Unicode MS" pitchFamily="50" charset="-127"/>
                        <a:cs typeface="Arial" pitchFamily="34" charset="0"/>
                      </a:endParaRPr>
                    </a:p>
                  </a:txBody>
                  <a:tcPr marL="68580" marR="68580" marT="0" marB="0" anchor="ctr">
                    <a:lnL>
                      <a:noFill/>
                    </a:lnL>
                    <a:lnR>
                      <a:noFill/>
                    </a:lnR>
                    <a:lnT>
                      <a:noFill/>
                    </a:lnT>
                    <a:lnB w="57150" cap="flat" cmpd="sng" algn="ctr">
                      <a:solidFill>
                        <a:schemeClr val="tx1"/>
                      </a:solidFill>
                      <a:prstDash val="solid"/>
                      <a:round/>
                      <a:headEnd type="none" w="med" len="med"/>
                      <a:tailEnd type="none" w="med" len="med"/>
                    </a:lnB>
                  </a:tcPr>
                </a:tc>
                <a:tc>
                  <a:txBody>
                    <a:bodyPr/>
                    <a:lstStyle/>
                    <a:p>
                      <a:pPr algn="ctr" latinLnBrk="1">
                        <a:spcAft>
                          <a:spcPts val="0"/>
                        </a:spcAft>
                      </a:pPr>
                      <a:r>
                        <a:rPr lang="en-US" sz="1000" b="1" kern="100" dirty="0">
                          <a:latin typeface="Arial" pitchFamily="34" charset="0"/>
                          <a:ea typeface="Arial Unicode MS" pitchFamily="50" charset="-127"/>
                          <a:cs typeface="Arial" pitchFamily="34" charset="0"/>
                        </a:rPr>
                        <a:t>89.3 ± </a:t>
                      </a:r>
                      <a:r>
                        <a:rPr lang="en-US" sz="1000" b="1" kern="100" dirty="0" smtClean="0">
                          <a:latin typeface="Arial" pitchFamily="34" charset="0"/>
                          <a:ea typeface="Arial Unicode MS" pitchFamily="50" charset="-127"/>
                          <a:cs typeface="Arial" pitchFamily="34" charset="0"/>
                        </a:rPr>
                        <a:t>9.3a</a:t>
                      </a:r>
                      <a:endParaRPr lang="ko-KR" sz="1000" b="1" kern="100" dirty="0">
                        <a:latin typeface="Arial" pitchFamily="34" charset="0"/>
                        <a:ea typeface="Arial Unicode MS" pitchFamily="50" charset="-127"/>
                        <a:cs typeface="Arial" pitchFamily="34" charset="0"/>
                      </a:endParaRPr>
                    </a:p>
                  </a:txBody>
                  <a:tcPr marL="68580" marR="68580" marT="0" marB="0" anchor="ctr">
                    <a:lnL>
                      <a:noFill/>
                    </a:lnL>
                    <a:lnR>
                      <a:noFill/>
                    </a:lnR>
                    <a:lnT>
                      <a:noFill/>
                    </a:lnT>
                    <a:lnB w="57150" cap="flat" cmpd="sng" algn="ctr">
                      <a:solidFill>
                        <a:schemeClr val="tx1"/>
                      </a:solidFill>
                      <a:prstDash val="solid"/>
                      <a:round/>
                      <a:headEnd type="none" w="med" len="med"/>
                      <a:tailEnd type="none" w="med" len="med"/>
                    </a:lnB>
                  </a:tcPr>
                </a:tc>
                <a:tc>
                  <a:txBody>
                    <a:bodyPr/>
                    <a:lstStyle/>
                    <a:p>
                      <a:pPr algn="ctr" latinLnBrk="1">
                        <a:spcAft>
                          <a:spcPts val="0"/>
                        </a:spcAft>
                      </a:pPr>
                      <a:r>
                        <a:rPr lang="en-US" sz="1000" b="1" kern="100" dirty="0">
                          <a:solidFill>
                            <a:schemeClr val="tx1"/>
                          </a:solidFill>
                          <a:latin typeface="Arial" pitchFamily="34" charset="0"/>
                          <a:ea typeface="Arial Unicode MS" pitchFamily="50" charset="-127"/>
                          <a:cs typeface="Arial" pitchFamily="34" charset="0"/>
                        </a:rPr>
                        <a:t>84.4 ± </a:t>
                      </a:r>
                      <a:r>
                        <a:rPr lang="en-US" sz="1000" b="1" kern="100" dirty="0" smtClean="0">
                          <a:solidFill>
                            <a:schemeClr val="tx1"/>
                          </a:solidFill>
                          <a:latin typeface="Arial" pitchFamily="34" charset="0"/>
                          <a:ea typeface="Arial Unicode MS" pitchFamily="50" charset="-127"/>
                          <a:cs typeface="Arial" pitchFamily="34" charset="0"/>
                        </a:rPr>
                        <a:t>3.2a</a:t>
                      </a:r>
                      <a:endParaRPr lang="ko-KR" sz="1000" b="1" kern="100" dirty="0">
                        <a:solidFill>
                          <a:schemeClr val="tx1"/>
                        </a:solidFill>
                        <a:latin typeface="Arial" pitchFamily="34" charset="0"/>
                        <a:ea typeface="Arial Unicode MS" pitchFamily="50" charset="-127"/>
                        <a:cs typeface="Arial" pitchFamily="34" charset="0"/>
                      </a:endParaRPr>
                    </a:p>
                  </a:txBody>
                  <a:tcPr marL="68580" marR="68580" marT="0" marB="0" anchor="ctr">
                    <a:lnL>
                      <a:noFill/>
                    </a:lnL>
                    <a:lnR>
                      <a:noFill/>
                    </a:lnR>
                    <a:lnT>
                      <a:noFill/>
                    </a:lnT>
                    <a:lnB w="57150" cap="flat" cmpd="sng" algn="ctr">
                      <a:solidFill>
                        <a:schemeClr val="tx1"/>
                      </a:solidFill>
                      <a:prstDash val="solid"/>
                      <a:round/>
                      <a:headEnd type="none" w="med" len="med"/>
                      <a:tailEnd type="none" w="med" len="med"/>
                    </a:lnB>
                  </a:tcPr>
                </a:tc>
                <a:tc>
                  <a:txBody>
                    <a:bodyPr/>
                    <a:lstStyle/>
                    <a:p>
                      <a:pPr algn="ctr" latinLnBrk="1">
                        <a:spcAft>
                          <a:spcPts val="0"/>
                        </a:spcAft>
                      </a:pPr>
                      <a:r>
                        <a:rPr lang="en-US" sz="1000" b="1" kern="100" dirty="0">
                          <a:solidFill>
                            <a:schemeClr val="tx1"/>
                          </a:solidFill>
                          <a:latin typeface="Arial" pitchFamily="34" charset="0"/>
                          <a:ea typeface="Arial Unicode MS" pitchFamily="50" charset="-127"/>
                          <a:cs typeface="Arial" pitchFamily="34" charset="0"/>
                        </a:rPr>
                        <a:t>149.1 ± </a:t>
                      </a:r>
                      <a:r>
                        <a:rPr lang="en-US" sz="1000" b="1" kern="100" dirty="0" smtClean="0">
                          <a:solidFill>
                            <a:schemeClr val="tx1"/>
                          </a:solidFill>
                          <a:latin typeface="Arial" pitchFamily="34" charset="0"/>
                          <a:ea typeface="Arial Unicode MS" pitchFamily="50" charset="-127"/>
                          <a:cs typeface="Arial" pitchFamily="34" charset="0"/>
                        </a:rPr>
                        <a:t>10.3b</a:t>
                      </a:r>
                      <a:endParaRPr lang="ko-KR" sz="1000" b="1" kern="100" dirty="0">
                        <a:solidFill>
                          <a:schemeClr val="tx1"/>
                        </a:solidFill>
                        <a:latin typeface="Arial" pitchFamily="34" charset="0"/>
                        <a:ea typeface="Arial Unicode MS" pitchFamily="50" charset="-127"/>
                        <a:cs typeface="Arial" pitchFamily="34" charset="0"/>
                      </a:endParaRPr>
                    </a:p>
                  </a:txBody>
                  <a:tcPr marL="68580" marR="68580" marT="0" marB="0" anchor="ctr">
                    <a:lnL>
                      <a:noFill/>
                    </a:lnL>
                    <a:lnR>
                      <a:noFill/>
                    </a:lnR>
                    <a:lnT>
                      <a:noFill/>
                    </a:lnT>
                    <a:lnB w="57150" cap="flat" cmpd="sng" algn="ctr">
                      <a:solidFill>
                        <a:schemeClr val="tx1"/>
                      </a:solidFill>
                      <a:prstDash val="solid"/>
                      <a:round/>
                      <a:headEnd type="none" w="med" len="med"/>
                      <a:tailEnd type="none" w="med" len="med"/>
                    </a:lnB>
                  </a:tcPr>
                </a:tc>
              </a:tr>
            </a:tbl>
          </a:graphicData>
        </a:graphic>
      </p:graphicFrame>
      <p:sp>
        <p:nvSpPr>
          <p:cNvPr id="12" name="제목 22"/>
          <p:cNvSpPr txBox="1">
            <a:spLocks/>
          </p:cNvSpPr>
          <p:nvPr/>
        </p:nvSpPr>
        <p:spPr bwMode="gray">
          <a:xfrm>
            <a:off x="243591" y="4221088"/>
            <a:ext cx="4357718" cy="357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pPr algn="l"/>
            <a:r>
              <a:rPr lang="en-US" altLang="ko-KR" sz="1200" b="1" kern="0" dirty="0" smtClean="0">
                <a:latin typeface="Arial" pitchFamily="34" charset="0"/>
                <a:cs typeface="Arial" pitchFamily="34" charset="0"/>
              </a:rPr>
              <a:t>Changes in enzyme activities involved in the metabolism of sulfur amino acids (I)</a:t>
            </a:r>
            <a:endParaRPr lang="ko-KR" altLang="en-US" sz="1200" b="1" kern="0" dirty="0">
              <a:latin typeface="Arial" pitchFamily="34" charset="0"/>
              <a:cs typeface="Arial" pitchFamily="34" charset="0"/>
            </a:endParaRPr>
          </a:p>
        </p:txBody>
      </p:sp>
      <p:graphicFrame>
        <p:nvGraphicFramePr>
          <p:cNvPr id="13" name="표 12"/>
          <p:cNvGraphicFramePr>
            <a:graphicFrameLocks noGrp="1"/>
          </p:cNvGraphicFramePr>
          <p:nvPr>
            <p:extLst>
              <p:ext uri="{D42A27DB-BD31-4B8C-83A1-F6EECF244321}">
                <p14:modId xmlns="" xmlns:p14="http://schemas.microsoft.com/office/powerpoint/2010/main" val="4159521369"/>
              </p:ext>
            </p:extLst>
          </p:nvPr>
        </p:nvGraphicFramePr>
        <p:xfrm>
          <a:off x="306127" y="4628790"/>
          <a:ext cx="4071966" cy="1807609"/>
        </p:xfrm>
        <a:graphic>
          <a:graphicData uri="http://schemas.openxmlformats.org/drawingml/2006/table">
            <a:tbl>
              <a:tblPr/>
              <a:tblGrid>
                <a:gridCol w="1062252"/>
                <a:gridCol w="928485"/>
                <a:gridCol w="1077990"/>
                <a:gridCol w="1003239"/>
              </a:tblGrid>
              <a:tr h="396009">
                <a:tc>
                  <a:txBody>
                    <a:bodyPr/>
                    <a:lstStyle/>
                    <a:p>
                      <a:pPr algn="ctr" latinLnBrk="1">
                        <a:spcAft>
                          <a:spcPts val="0"/>
                        </a:spcAft>
                      </a:pPr>
                      <a:endParaRPr lang="en-US"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spcAft>
                          <a:spcPts val="0"/>
                        </a:spcAft>
                      </a:pPr>
                      <a:r>
                        <a:rPr lang="en-US" sz="1000" b="1" kern="100" dirty="0">
                          <a:latin typeface="Arial" panose="020B0604020202020204" pitchFamily="34" charset="0"/>
                          <a:ea typeface="맑은 고딕"/>
                          <a:cs typeface="Arial" panose="020B0604020202020204" pitchFamily="34" charset="0"/>
                        </a:rPr>
                        <a:t>Control</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spcAft>
                          <a:spcPts val="0"/>
                        </a:spcAft>
                      </a:pPr>
                      <a:r>
                        <a:rPr lang="en-US" sz="1000" b="1" kern="100" dirty="0" err="1">
                          <a:latin typeface="Arial" panose="020B0604020202020204" pitchFamily="34" charset="0"/>
                          <a:ea typeface="맑은 고딕"/>
                          <a:cs typeface="Arial" panose="020B0604020202020204" pitchFamily="34" charset="0"/>
                        </a:rPr>
                        <a:t>Silymarin</a:t>
                      </a:r>
                      <a:endParaRPr lang="ko-KR" sz="1000" b="1" kern="100" dirty="0">
                        <a:latin typeface="Arial" panose="020B0604020202020204" pitchFamily="34" charset="0"/>
                        <a:ea typeface="맑은 고딕"/>
                        <a:cs typeface="Arial" panose="020B0604020202020204" pitchFamily="34" charset="0"/>
                      </a:endParaRPr>
                    </a:p>
                    <a:p>
                      <a:pPr algn="ctr" latinLnBrk="1">
                        <a:spcAft>
                          <a:spcPts val="0"/>
                        </a:spcAft>
                      </a:pPr>
                      <a:r>
                        <a:rPr lang="en-US" sz="1000" b="1" kern="100" dirty="0">
                          <a:latin typeface="Arial" panose="020B0604020202020204" pitchFamily="34" charset="0"/>
                          <a:ea typeface="맑은 고딕"/>
                          <a:cs typeface="Arial" panose="020B0604020202020204" pitchFamily="34" charset="0"/>
                        </a:rPr>
                        <a:t>(100 mg/kg)</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spcAft>
                          <a:spcPts val="0"/>
                        </a:spcAft>
                      </a:pPr>
                      <a:r>
                        <a:rPr lang="en-US" sz="1000" b="1" kern="100" dirty="0" err="1">
                          <a:latin typeface="Arial" panose="020B0604020202020204" pitchFamily="34" charset="0"/>
                          <a:ea typeface="맑은 고딕"/>
                          <a:cs typeface="Arial" panose="020B0604020202020204" pitchFamily="34" charset="0"/>
                        </a:rPr>
                        <a:t>Silymarin</a:t>
                      </a:r>
                      <a:endParaRPr lang="ko-KR" sz="1000" b="1" kern="100" dirty="0">
                        <a:latin typeface="Arial" panose="020B0604020202020204" pitchFamily="34" charset="0"/>
                        <a:ea typeface="맑은 고딕"/>
                        <a:cs typeface="Arial" panose="020B0604020202020204" pitchFamily="34" charset="0"/>
                      </a:endParaRPr>
                    </a:p>
                    <a:p>
                      <a:pPr algn="ctr" latinLnBrk="1">
                        <a:spcAft>
                          <a:spcPts val="0"/>
                        </a:spcAft>
                      </a:pPr>
                      <a:r>
                        <a:rPr lang="en-US" sz="1000" b="1" kern="100" dirty="0">
                          <a:latin typeface="Arial" panose="020B0604020202020204" pitchFamily="34" charset="0"/>
                          <a:ea typeface="맑은 고딕"/>
                          <a:cs typeface="Arial" panose="020B0604020202020204" pitchFamily="34" charset="0"/>
                        </a:rPr>
                        <a:t>(200 mg/kg)</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52900">
                <a:tc>
                  <a:txBody>
                    <a:bodyPr/>
                    <a:lstStyle/>
                    <a:p>
                      <a:pPr algn="l" latinLnBrk="1">
                        <a:spcAft>
                          <a:spcPts val="0"/>
                        </a:spcAft>
                      </a:pPr>
                      <a:r>
                        <a:rPr lang="en-US" sz="1000" b="1" kern="100" dirty="0" smtClean="0">
                          <a:latin typeface="Arial" panose="020B0604020202020204" pitchFamily="34" charset="0"/>
                          <a:ea typeface="맑은 고딕"/>
                          <a:cs typeface="Arial" panose="020B0604020202020204" pitchFamily="34" charset="0"/>
                        </a:rPr>
                        <a:t>MAT</a:t>
                      </a:r>
                    </a:p>
                    <a:p>
                      <a:pPr algn="l" latinLnBrk="1">
                        <a:spcAft>
                          <a:spcPts val="0"/>
                        </a:spcAft>
                      </a:pPr>
                      <a:r>
                        <a:rPr lang="en-US" sz="900" b="1" kern="100" dirty="0" smtClean="0">
                          <a:latin typeface="Arial" panose="020B0604020202020204" pitchFamily="34" charset="0"/>
                          <a:ea typeface="맑은 고딕"/>
                          <a:cs typeface="Arial" panose="020B0604020202020204" pitchFamily="34" charset="0"/>
                        </a:rPr>
                        <a:t>(</a:t>
                      </a:r>
                      <a:r>
                        <a:rPr lang="en-US" sz="900" b="1" kern="100" dirty="0" err="1" smtClean="0">
                          <a:latin typeface="Arial" panose="020B0604020202020204" pitchFamily="34" charset="0"/>
                          <a:ea typeface="맑은 고딕"/>
                          <a:cs typeface="Arial" panose="020B0604020202020204" pitchFamily="34" charset="0"/>
                        </a:rPr>
                        <a:t>pmol</a:t>
                      </a:r>
                      <a:r>
                        <a:rPr lang="en-US" sz="900" b="1" kern="100" dirty="0" smtClean="0">
                          <a:latin typeface="Arial" panose="020B0604020202020204" pitchFamily="34" charset="0"/>
                          <a:ea typeface="맑은 고딕"/>
                          <a:cs typeface="Arial" panose="020B0604020202020204" pitchFamily="34" charset="0"/>
                        </a:rPr>
                        <a:t>/mg/min)</a:t>
                      </a:r>
                      <a:endParaRPr lang="ko-KR" sz="9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spcAft>
                          <a:spcPts val="0"/>
                        </a:spcAft>
                      </a:pPr>
                      <a:r>
                        <a:rPr lang="en-US" sz="1000" b="1" kern="100" dirty="0" smtClean="0">
                          <a:latin typeface="Arial" panose="020B0604020202020204" pitchFamily="34" charset="0"/>
                          <a:ea typeface="맑은 고딕"/>
                          <a:cs typeface="Arial" panose="020B0604020202020204" pitchFamily="34" charset="0"/>
                        </a:rPr>
                        <a:t>41.3 </a:t>
                      </a:r>
                      <a:r>
                        <a:rPr lang="en-US" sz="1000" b="1" kern="100" dirty="0">
                          <a:latin typeface="Arial" panose="020B0604020202020204" pitchFamily="34" charset="0"/>
                          <a:ea typeface="맑은 고딕"/>
                          <a:cs typeface="Arial" panose="020B0604020202020204" pitchFamily="34" charset="0"/>
                        </a:rPr>
                        <a:t>± </a:t>
                      </a:r>
                      <a:r>
                        <a:rPr lang="en-US" sz="1000" b="1" kern="100" dirty="0" smtClean="0">
                          <a:latin typeface="Arial" panose="020B0604020202020204" pitchFamily="34" charset="0"/>
                          <a:ea typeface="맑은 고딕"/>
                          <a:cs typeface="Arial" panose="020B0604020202020204" pitchFamily="34" charset="0"/>
                        </a:rPr>
                        <a:t>3.2a</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spcAft>
                          <a:spcPts val="0"/>
                        </a:spcAft>
                      </a:pPr>
                      <a:r>
                        <a:rPr lang="en-US" sz="1000" b="1" kern="100" dirty="0" smtClean="0">
                          <a:latin typeface="Arial" panose="020B0604020202020204" pitchFamily="34" charset="0"/>
                          <a:ea typeface="맑은 고딕"/>
                          <a:cs typeface="Arial" panose="020B0604020202020204" pitchFamily="34" charset="0"/>
                        </a:rPr>
                        <a:t>38.5 </a:t>
                      </a:r>
                      <a:r>
                        <a:rPr lang="en-US" sz="1000" b="1" kern="100" dirty="0">
                          <a:latin typeface="Arial" panose="020B0604020202020204" pitchFamily="34" charset="0"/>
                          <a:ea typeface="맑은 고딕"/>
                          <a:cs typeface="Arial" panose="020B0604020202020204" pitchFamily="34" charset="0"/>
                        </a:rPr>
                        <a:t>± </a:t>
                      </a:r>
                      <a:r>
                        <a:rPr lang="en-US" sz="1000" b="1" kern="100" dirty="0" smtClean="0">
                          <a:latin typeface="Arial" panose="020B0604020202020204" pitchFamily="34" charset="0"/>
                          <a:ea typeface="맑은 고딕"/>
                          <a:cs typeface="Arial" panose="020B0604020202020204" pitchFamily="34" charset="0"/>
                        </a:rPr>
                        <a:t>1.4a,b</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spcAft>
                          <a:spcPts val="0"/>
                        </a:spcAft>
                      </a:pPr>
                      <a:r>
                        <a:rPr lang="en-US" sz="1000" b="1" kern="100" dirty="0" smtClean="0">
                          <a:solidFill>
                            <a:schemeClr val="tx1"/>
                          </a:solidFill>
                          <a:latin typeface="Arial" panose="020B0604020202020204" pitchFamily="34" charset="0"/>
                          <a:ea typeface="맑은 고딕"/>
                          <a:cs typeface="Arial" panose="020B0604020202020204" pitchFamily="34" charset="0"/>
                        </a:rPr>
                        <a:t>32.5 </a:t>
                      </a:r>
                      <a:r>
                        <a:rPr lang="en-US" sz="1000" b="1" kern="100" dirty="0">
                          <a:solidFill>
                            <a:schemeClr val="tx1"/>
                          </a:solidFill>
                          <a:latin typeface="Arial" panose="020B0604020202020204" pitchFamily="34" charset="0"/>
                          <a:ea typeface="맑은 고딕"/>
                          <a:cs typeface="Arial" panose="020B0604020202020204" pitchFamily="34" charset="0"/>
                        </a:rPr>
                        <a:t>± </a:t>
                      </a:r>
                      <a:r>
                        <a:rPr lang="en-US" sz="1000" b="1" kern="100" dirty="0" smtClean="0">
                          <a:solidFill>
                            <a:schemeClr val="tx1"/>
                          </a:solidFill>
                          <a:latin typeface="Arial" panose="020B0604020202020204" pitchFamily="34" charset="0"/>
                          <a:ea typeface="맑은 고딕"/>
                          <a:cs typeface="Arial" panose="020B0604020202020204" pitchFamily="34" charset="0"/>
                        </a:rPr>
                        <a:t>1.8b</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52900">
                <a:tc>
                  <a:txBody>
                    <a:bodyPr/>
                    <a:lstStyle/>
                    <a:p>
                      <a:pPr algn="l" latinLnBrk="1">
                        <a:spcAft>
                          <a:spcPts val="0"/>
                        </a:spcAft>
                      </a:pPr>
                      <a:r>
                        <a:rPr lang="en-US" sz="1000" b="1" kern="100" dirty="0" smtClean="0">
                          <a:latin typeface="Arial" panose="020B0604020202020204" pitchFamily="34" charset="0"/>
                          <a:ea typeface="맑은 고딕"/>
                          <a:cs typeface="Arial" panose="020B0604020202020204" pitchFamily="34" charset="0"/>
                        </a:rPr>
                        <a:t>BHMT</a:t>
                      </a:r>
                    </a:p>
                    <a:p>
                      <a:pPr algn="l" latinLnBrk="1">
                        <a:spcAft>
                          <a:spcPts val="0"/>
                        </a:spcAft>
                      </a:pPr>
                      <a:r>
                        <a:rPr lang="en-US" sz="900" b="1" kern="100" dirty="0" smtClean="0">
                          <a:latin typeface="Arial" panose="020B0604020202020204" pitchFamily="34" charset="0"/>
                          <a:ea typeface="맑은 고딕"/>
                          <a:cs typeface="Arial" panose="020B0604020202020204" pitchFamily="34" charset="0"/>
                        </a:rPr>
                        <a:t>(</a:t>
                      </a:r>
                      <a:r>
                        <a:rPr lang="en-US" sz="900" b="1" kern="100" dirty="0" err="1" smtClean="0">
                          <a:latin typeface="Arial" panose="020B0604020202020204" pitchFamily="34" charset="0"/>
                          <a:ea typeface="맑은 고딕"/>
                          <a:cs typeface="Arial" panose="020B0604020202020204" pitchFamily="34" charset="0"/>
                        </a:rPr>
                        <a:t>nmol</a:t>
                      </a:r>
                      <a:r>
                        <a:rPr lang="en-US" sz="900" b="1" kern="100" dirty="0" smtClean="0">
                          <a:latin typeface="Arial" panose="020B0604020202020204" pitchFamily="34" charset="0"/>
                          <a:ea typeface="맑은 고딕"/>
                          <a:cs typeface="Arial" panose="020B0604020202020204" pitchFamily="34" charset="0"/>
                        </a:rPr>
                        <a:t>/mg/min)</a:t>
                      </a:r>
                      <a:endParaRPr lang="ko-KR" sz="9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smtClean="0">
                          <a:latin typeface="Arial" panose="020B0604020202020204" pitchFamily="34" charset="0"/>
                          <a:ea typeface="맑은 고딕"/>
                          <a:cs typeface="Arial" panose="020B0604020202020204" pitchFamily="34" charset="0"/>
                        </a:rPr>
                        <a:t>1.55 </a:t>
                      </a:r>
                      <a:r>
                        <a:rPr lang="en-US" sz="1000" b="1" kern="100" dirty="0">
                          <a:latin typeface="Arial" panose="020B0604020202020204" pitchFamily="34" charset="0"/>
                          <a:ea typeface="맑은 고딕"/>
                          <a:cs typeface="Arial" panose="020B0604020202020204" pitchFamily="34" charset="0"/>
                        </a:rPr>
                        <a:t>± </a:t>
                      </a:r>
                      <a:r>
                        <a:rPr lang="en-US" sz="1000" b="1" kern="100" dirty="0" smtClean="0">
                          <a:latin typeface="Arial" panose="020B0604020202020204" pitchFamily="34" charset="0"/>
                          <a:ea typeface="맑은 고딕"/>
                          <a:cs typeface="Arial" panose="020B0604020202020204" pitchFamily="34" charset="0"/>
                        </a:rPr>
                        <a:t>0.14a</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smtClean="0">
                          <a:latin typeface="Arial" panose="020B0604020202020204" pitchFamily="34" charset="0"/>
                          <a:ea typeface="맑은 고딕"/>
                          <a:cs typeface="Arial" panose="020B0604020202020204" pitchFamily="34" charset="0"/>
                        </a:rPr>
                        <a:t>1.34 </a:t>
                      </a:r>
                      <a:r>
                        <a:rPr lang="en-US" sz="1000" b="1" kern="100" dirty="0">
                          <a:latin typeface="Arial" panose="020B0604020202020204" pitchFamily="34" charset="0"/>
                          <a:ea typeface="맑은 고딕"/>
                          <a:cs typeface="Arial" panose="020B0604020202020204" pitchFamily="34" charset="0"/>
                        </a:rPr>
                        <a:t>± </a:t>
                      </a:r>
                      <a:r>
                        <a:rPr lang="en-US" sz="1000" b="1" kern="100" dirty="0" smtClean="0">
                          <a:latin typeface="Arial" panose="020B0604020202020204" pitchFamily="34" charset="0"/>
                          <a:ea typeface="맑은 고딕"/>
                          <a:cs typeface="Arial" panose="020B0604020202020204" pitchFamily="34" charset="0"/>
                        </a:rPr>
                        <a:t>0.10a,b</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smtClean="0">
                          <a:solidFill>
                            <a:schemeClr val="tx1"/>
                          </a:solidFill>
                          <a:latin typeface="Arial" panose="020B0604020202020204" pitchFamily="34" charset="0"/>
                          <a:ea typeface="맑은 고딕"/>
                          <a:cs typeface="Arial" panose="020B0604020202020204" pitchFamily="34" charset="0"/>
                        </a:rPr>
                        <a:t>1.14 </a:t>
                      </a:r>
                      <a:r>
                        <a:rPr lang="en-US" sz="1000" b="1" kern="100" dirty="0">
                          <a:solidFill>
                            <a:schemeClr val="tx1"/>
                          </a:solidFill>
                          <a:latin typeface="Arial" panose="020B0604020202020204" pitchFamily="34" charset="0"/>
                          <a:ea typeface="맑은 고딕"/>
                          <a:cs typeface="Arial" panose="020B0604020202020204" pitchFamily="34" charset="0"/>
                        </a:rPr>
                        <a:t>± </a:t>
                      </a:r>
                      <a:r>
                        <a:rPr lang="en-US" sz="1000" b="1" kern="100" dirty="0" smtClean="0">
                          <a:solidFill>
                            <a:schemeClr val="tx1"/>
                          </a:solidFill>
                          <a:latin typeface="Arial" panose="020B0604020202020204" pitchFamily="34" charset="0"/>
                          <a:ea typeface="맑은 고딕"/>
                          <a:cs typeface="Arial" panose="020B0604020202020204" pitchFamily="34" charset="0"/>
                        </a:rPr>
                        <a:t>0.10b</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r>
              <a:tr h="352900">
                <a:tc>
                  <a:txBody>
                    <a:bodyPr/>
                    <a:lstStyle/>
                    <a:p>
                      <a:pPr algn="l" latinLnBrk="1">
                        <a:spcAft>
                          <a:spcPts val="0"/>
                        </a:spcAft>
                      </a:pPr>
                      <a:r>
                        <a:rPr lang="en-US" sz="1000" b="1" kern="100" dirty="0" smtClean="0">
                          <a:latin typeface="Arial" panose="020B0604020202020204" pitchFamily="34" charset="0"/>
                          <a:ea typeface="맑은 고딕"/>
                          <a:cs typeface="Arial" panose="020B0604020202020204" pitchFamily="34" charset="0"/>
                        </a:rPr>
                        <a:t>C</a:t>
                      </a:r>
                      <a:r>
                        <a:rPr lang="el-GR" sz="1000" b="1" kern="100" dirty="0" smtClean="0">
                          <a:latin typeface="Arial" panose="020B0604020202020204" pitchFamily="34" charset="0"/>
                          <a:ea typeface="맑은 고딕"/>
                          <a:cs typeface="Arial" panose="020B0604020202020204" pitchFamily="34" charset="0"/>
                        </a:rPr>
                        <a:t>β</a:t>
                      </a:r>
                      <a:r>
                        <a:rPr lang="en-US" sz="1000" b="1" kern="100" dirty="0" smtClean="0">
                          <a:latin typeface="Arial" panose="020B0604020202020204" pitchFamily="34" charset="0"/>
                          <a:ea typeface="맑은 고딕"/>
                          <a:cs typeface="Arial" panose="020B0604020202020204" pitchFamily="34" charset="0"/>
                        </a:rPr>
                        <a:t>S</a:t>
                      </a:r>
                    </a:p>
                    <a:p>
                      <a:pPr algn="l" latinLnBrk="1">
                        <a:spcAft>
                          <a:spcPts val="0"/>
                        </a:spcAft>
                      </a:pPr>
                      <a:r>
                        <a:rPr lang="en-US" sz="900" b="1" kern="100" dirty="0" smtClean="0">
                          <a:latin typeface="Arial" panose="020B0604020202020204" pitchFamily="34" charset="0"/>
                          <a:ea typeface="맑은 고딕"/>
                          <a:cs typeface="Arial" panose="020B0604020202020204" pitchFamily="34" charset="0"/>
                        </a:rPr>
                        <a:t>(</a:t>
                      </a:r>
                      <a:r>
                        <a:rPr lang="en-US" sz="900" b="1" kern="100" dirty="0" err="1" smtClean="0">
                          <a:latin typeface="Arial" panose="020B0604020202020204" pitchFamily="34" charset="0"/>
                          <a:ea typeface="맑은 고딕"/>
                          <a:cs typeface="Arial" panose="020B0604020202020204" pitchFamily="34" charset="0"/>
                        </a:rPr>
                        <a:t>nmol</a:t>
                      </a:r>
                      <a:r>
                        <a:rPr lang="en-US" sz="900" b="1" kern="100" dirty="0" smtClean="0">
                          <a:latin typeface="Arial" panose="020B0604020202020204" pitchFamily="34" charset="0"/>
                          <a:ea typeface="맑은 고딕"/>
                          <a:cs typeface="Arial" panose="020B0604020202020204" pitchFamily="34" charset="0"/>
                        </a:rPr>
                        <a:t>/mg/min)</a:t>
                      </a:r>
                      <a:endParaRPr lang="ko-KR" sz="9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smtClean="0">
                          <a:latin typeface="Arial" panose="020B0604020202020204" pitchFamily="34" charset="0"/>
                          <a:ea typeface="맑은 고딕"/>
                          <a:cs typeface="Arial" panose="020B0604020202020204" pitchFamily="34" charset="0"/>
                        </a:rPr>
                        <a:t>7.1± 0.6a</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smtClean="0">
                          <a:latin typeface="Arial" panose="020B0604020202020204" pitchFamily="34" charset="0"/>
                          <a:ea typeface="맑은 고딕"/>
                          <a:cs typeface="Arial" panose="020B0604020202020204" pitchFamily="34" charset="0"/>
                        </a:rPr>
                        <a:t>8.7 </a:t>
                      </a:r>
                      <a:r>
                        <a:rPr lang="en-US" sz="1000" b="1" kern="100" dirty="0">
                          <a:latin typeface="Arial" panose="020B0604020202020204" pitchFamily="34" charset="0"/>
                          <a:ea typeface="맑은 고딕"/>
                          <a:cs typeface="Arial" panose="020B0604020202020204" pitchFamily="34" charset="0"/>
                        </a:rPr>
                        <a:t>± </a:t>
                      </a:r>
                      <a:r>
                        <a:rPr lang="en-US" sz="1000" b="1" kern="100" dirty="0" smtClean="0">
                          <a:latin typeface="Arial" panose="020B0604020202020204" pitchFamily="34" charset="0"/>
                          <a:ea typeface="맑은 고딕"/>
                          <a:cs typeface="Arial" panose="020B0604020202020204" pitchFamily="34" charset="0"/>
                        </a:rPr>
                        <a:t>0.8a,b</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smtClean="0">
                          <a:solidFill>
                            <a:schemeClr val="tx1"/>
                          </a:solidFill>
                          <a:latin typeface="Arial" panose="020B0604020202020204" pitchFamily="34" charset="0"/>
                          <a:ea typeface="맑은 고딕"/>
                          <a:cs typeface="Arial" panose="020B0604020202020204" pitchFamily="34" charset="0"/>
                        </a:rPr>
                        <a:t>10.1 </a:t>
                      </a:r>
                      <a:r>
                        <a:rPr lang="en-US" sz="1000" b="1" kern="100" dirty="0">
                          <a:solidFill>
                            <a:schemeClr val="tx1"/>
                          </a:solidFill>
                          <a:latin typeface="Arial" panose="020B0604020202020204" pitchFamily="34" charset="0"/>
                          <a:ea typeface="맑은 고딕"/>
                          <a:cs typeface="Arial" panose="020B0604020202020204" pitchFamily="34" charset="0"/>
                        </a:rPr>
                        <a:t>± </a:t>
                      </a:r>
                      <a:r>
                        <a:rPr lang="en-US" sz="1000" b="1" kern="100" dirty="0" smtClean="0">
                          <a:solidFill>
                            <a:schemeClr val="tx1"/>
                          </a:solidFill>
                          <a:latin typeface="Arial" panose="020B0604020202020204" pitchFamily="34" charset="0"/>
                          <a:ea typeface="맑은 고딕"/>
                          <a:cs typeface="Arial" panose="020B0604020202020204" pitchFamily="34" charset="0"/>
                        </a:rPr>
                        <a:t>0.8b</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r>
              <a:tr h="352900">
                <a:tc>
                  <a:txBody>
                    <a:bodyPr/>
                    <a:lstStyle/>
                    <a:p>
                      <a:pPr algn="l" latinLnBrk="1">
                        <a:spcAft>
                          <a:spcPts val="0"/>
                        </a:spcAft>
                      </a:pPr>
                      <a:r>
                        <a:rPr lang="en-US" sz="1000" b="1" kern="100" dirty="0" smtClean="0">
                          <a:latin typeface="Arial" panose="020B0604020202020204" pitchFamily="34" charset="0"/>
                          <a:ea typeface="맑은 고딕"/>
                          <a:cs typeface="Arial" panose="020B0604020202020204" pitchFamily="34" charset="0"/>
                        </a:rPr>
                        <a:t>C</a:t>
                      </a:r>
                      <a:r>
                        <a:rPr lang="el-GR" sz="1000" b="1" kern="100" dirty="0" smtClean="0">
                          <a:latin typeface="Arial" panose="020B0604020202020204" pitchFamily="34" charset="0"/>
                          <a:ea typeface="맑은 고딕"/>
                          <a:cs typeface="Arial" panose="020B0604020202020204" pitchFamily="34" charset="0"/>
                        </a:rPr>
                        <a:t>γ</a:t>
                      </a:r>
                      <a:r>
                        <a:rPr lang="en-US" sz="1000" b="1" kern="100" dirty="0" smtClean="0">
                          <a:latin typeface="Arial" panose="020B0604020202020204" pitchFamily="34" charset="0"/>
                          <a:ea typeface="맑은 고딕"/>
                          <a:cs typeface="Arial" panose="020B0604020202020204" pitchFamily="34" charset="0"/>
                        </a:rPr>
                        <a:t>L</a:t>
                      </a:r>
                    </a:p>
                    <a:p>
                      <a:pPr algn="l" latinLnBrk="1">
                        <a:spcAft>
                          <a:spcPts val="0"/>
                        </a:spcAft>
                      </a:pPr>
                      <a:r>
                        <a:rPr lang="en-US" sz="900" b="1" kern="100" dirty="0" smtClean="0">
                          <a:latin typeface="Arial" panose="020B0604020202020204" pitchFamily="34" charset="0"/>
                          <a:ea typeface="맑은 고딕"/>
                          <a:cs typeface="Arial" panose="020B0604020202020204" pitchFamily="34" charset="0"/>
                        </a:rPr>
                        <a:t>(</a:t>
                      </a:r>
                      <a:r>
                        <a:rPr lang="en-US" sz="900" b="1" kern="100" dirty="0" err="1" smtClean="0">
                          <a:latin typeface="Arial" panose="020B0604020202020204" pitchFamily="34" charset="0"/>
                          <a:ea typeface="맑은 고딕"/>
                          <a:cs typeface="Arial" panose="020B0604020202020204" pitchFamily="34" charset="0"/>
                        </a:rPr>
                        <a:t>nmol</a:t>
                      </a:r>
                      <a:r>
                        <a:rPr lang="en-US" sz="900" b="1" kern="100" dirty="0" smtClean="0">
                          <a:latin typeface="Arial" panose="020B0604020202020204" pitchFamily="34" charset="0"/>
                          <a:ea typeface="맑은 고딕"/>
                          <a:cs typeface="Arial" panose="020B0604020202020204" pitchFamily="34" charset="0"/>
                        </a:rPr>
                        <a:t>/mg/min)</a:t>
                      </a:r>
                      <a:endParaRPr lang="ko-KR" sz="9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w="57150" cap="flat" cmpd="sng" algn="ctr">
                      <a:solidFill>
                        <a:schemeClr val="tx1"/>
                      </a:solidFill>
                      <a:prstDash val="solid"/>
                      <a:round/>
                      <a:headEnd type="none" w="med" len="med"/>
                      <a:tailEnd type="none" w="med" len="med"/>
                    </a:lnB>
                  </a:tcPr>
                </a:tc>
                <a:tc>
                  <a:txBody>
                    <a:bodyPr/>
                    <a:lstStyle/>
                    <a:p>
                      <a:pPr algn="ctr" latinLnBrk="1">
                        <a:spcAft>
                          <a:spcPts val="0"/>
                        </a:spcAft>
                      </a:pPr>
                      <a:r>
                        <a:rPr lang="en-US" sz="1000" b="1" kern="100" dirty="0" smtClean="0">
                          <a:latin typeface="Arial" panose="020B0604020202020204" pitchFamily="34" charset="0"/>
                          <a:ea typeface="맑은 고딕"/>
                          <a:cs typeface="Arial" panose="020B0604020202020204" pitchFamily="34" charset="0"/>
                        </a:rPr>
                        <a:t>10.1 </a:t>
                      </a:r>
                      <a:r>
                        <a:rPr lang="en-US" sz="1000" b="1" kern="100" dirty="0">
                          <a:latin typeface="Arial" panose="020B0604020202020204" pitchFamily="34" charset="0"/>
                          <a:ea typeface="맑은 고딕"/>
                          <a:cs typeface="Arial" panose="020B0604020202020204" pitchFamily="34" charset="0"/>
                        </a:rPr>
                        <a:t>± </a:t>
                      </a:r>
                      <a:r>
                        <a:rPr lang="en-US" sz="1000" b="1" kern="100" dirty="0" smtClean="0">
                          <a:latin typeface="Arial" panose="020B0604020202020204" pitchFamily="34" charset="0"/>
                          <a:ea typeface="맑은 고딕"/>
                          <a:cs typeface="Arial" panose="020B0604020202020204" pitchFamily="34" charset="0"/>
                        </a:rPr>
                        <a:t>0.1</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w="57150" cap="flat" cmpd="sng" algn="ctr">
                      <a:solidFill>
                        <a:schemeClr val="tx1"/>
                      </a:solidFill>
                      <a:prstDash val="solid"/>
                      <a:round/>
                      <a:headEnd type="none" w="med" len="med"/>
                      <a:tailEnd type="none" w="med" len="med"/>
                    </a:lnB>
                  </a:tcPr>
                </a:tc>
                <a:tc>
                  <a:txBody>
                    <a:bodyPr/>
                    <a:lstStyle/>
                    <a:p>
                      <a:pPr algn="ctr" latinLnBrk="1">
                        <a:spcAft>
                          <a:spcPts val="0"/>
                        </a:spcAft>
                      </a:pPr>
                      <a:r>
                        <a:rPr lang="en-US" sz="1000" b="1" kern="100" dirty="0" smtClean="0">
                          <a:latin typeface="Arial" panose="020B0604020202020204" pitchFamily="34" charset="0"/>
                          <a:ea typeface="맑은 고딕"/>
                          <a:cs typeface="Arial" panose="020B0604020202020204" pitchFamily="34" charset="0"/>
                        </a:rPr>
                        <a:t>10.4 </a:t>
                      </a:r>
                      <a:r>
                        <a:rPr lang="en-US" sz="1000" b="1" kern="100" dirty="0">
                          <a:latin typeface="Arial" panose="020B0604020202020204" pitchFamily="34" charset="0"/>
                          <a:ea typeface="맑은 고딕"/>
                          <a:cs typeface="Arial" panose="020B0604020202020204" pitchFamily="34" charset="0"/>
                        </a:rPr>
                        <a:t>± </a:t>
                      </a:r>
                      <a:r>
                        <a:rPr lang="en-US" sz="1000" b="1" kern="100" dirty="0" smtClean="0">
                          <a:latin typeface="Arial" panose="020B0604020202020204" pitchFamily="34" charset="0"/>
                          <a:ea typeface="맑은 고딕"/>
                          <a:cs typeface="Arial" panose="020B0604020202020204" pitchFamily="34" charset="0"/>
                        </a:rPr>
                        <a:t>0.4</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w="57150" cap="flat" cmpd="sng" algn="ctr">
                      <a:solidFill>
                        <a:schemeClr val="tx1"/>
                      </a:solidFill>
                      <a:prstDash val="solid"/>
                      <a:round/>
                      <a:headEnd type="none" w="med" len="med"/>
                      <a:tailEnd type="none" w="med" len="med"/>
                    </a:lnB>
                  </a:tcPr>
                </a:tc>
                <a:tc>
                  <a:txBody>
                    <a:bodyPr/>
                    <a:lstStyle/>
                    <a:p>
                      <a:pPr algn="ctr" latinLnBrk="1">
                        <a:spcAft>
                          <a:spcPts val="0"/>
                        </a:spcAft>
                      </a:pPr>
                      <a:r>
                        <a:rPr lang="en-US" sz="1000" b="1" kern="100" dirty="0" smtClean="0">
                          <a:solidFill>
                            <a:schemeClr val="tx1"/>
                          </a:solidFill>
                          <a:latin typeface="Arial" panose="020B0604020202020204" pitchFamily="34" charset="0"/>
                          <a:ea typeface="맑은 고딕"/>
                          <a:cs typeface="Arial" panose="020B0604020202020204" pitchFamily="34" charset="0"/>
                        </a:rPr>
                        <a:t>10.7 </a:t>
                      </a:r>
                      <a:r>
                        <a:rPr lang="en-US" sz="1000" b="1" kern="100" dirty="0">
                          <a:solidFill>
                            <a:schemeClr val="tx1"/>
                          </a:solidFill>
                          <a:latin typeface="Arial" panose="020B0604020202020204" pitchFamily="34" charset="0"/>
                          <a:ea typeface="맑은 고딕"/>
                          <a:cs typeface="Arial" panose="020B0604020202020204" pitchFamily="34" charset="0"/>
                        </a:rPr>
                        <a:t>± </a:t>
                      </a:r>
                      <a:r>
                        <a:rPr lang="en-US" sz="1000" b="1" kern="100" dirty="0" smtClean="0">
                          <a:solidFill>
                            <a:schemeClr val="tx1"/>
                          </a:solidFill>
                          <a:latin typeface="Arial" panose="020B0604020202020204" pitchFamily="34" charset="0"/>
                          <a:ea typeface="맑은 고딕"/>
                          <a:cs typeface="Arial" panose="020B0604020202020204" pitchFamily="34" charset="0"/>
                        </a:rPr>
                        <a:t>0.5</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w="57150" cap="flat" cmpd="sng" algn="ctr">
                      <a:solidFill>
                        <a:schemeClr val="tx1"/>
                      </a:solidFill>
                      <a:prstDash val="solid"/>
                      <a:round/>
                      <a:headEnd type="none" w="med" len="med"/>
                      <a:tailEnd type="none" w="med" len="med"/>
                    </a:lnB>
                  </a:tcPr>
                </a:tc>
              </a:tr>
            </a:tbl>
          </a:graphicData>
        </a:graphic>
      </p:graphicFrame>
      <p:grpSp>
        <p:nvGrpSpPr>
          <p:cNvPr id="2" name="Group 4"/>
          <p:cNvGrpSpPr>
            <a:grpSpLocks noChangeAspect="1"/>
          </p:cNvGrpSpPr>
          <p:nvPr/>
        </p:nvGrpSpPr>
        <p:grpSpPr bwMode="auto">
          <a:xfrm>
            <a:off x="4608888" y="1556792"/>
            <a:ext cx="4333820" cy="4185267"/>
            <a:chOff x="2959" y="935"/>
            <a:chExt cx="2859" cy="2761"/>
          </a:xfrm>
        </p:grpSpPr>
        <p:sp>
          <p:nvSpPr>
            <p:cNvPr id="3" name="AutoShape 3"/>
            <p:cNvSpPr>
              <a:spLocks noChangeAspect="1" noChangeArrowheads="1" noTextEdit="1"/>
            </p:cNvSpPr>
            <p:nvPr/>
          </p:nvSpPr>
          <p:spPr bwMode="auto">
            <a:xfrm>
              <a:off x="2959" y="935"/>
              <a:ext cx="2801" cy="2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97285"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012" y="983"/>
              <a:ext cx="2806" cy="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408011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Grp="1" noChangeArrowheads="1"/>
          </p:cNvSpPr>
          <p:nvPr>
            <p:ph type="title"/>
          </p:nvPr>
        </p:nvSpPr>
        <p:spPr bwMode="gray">
          <a:xfrm>
            <a:off x="2267744" y="260350"/>
            <a:ext cx="6407944"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r>
              <a:rPr lang="en-US" altLang="ko-KR" sz="2000" b="1" i="1" dirty="0">
                <a:ea typeface="굴림" pitchFamily="50" charset="-127"/>
              </a:rPr>
              <a:t>Enhancement of GSH </a:t>
            </a:r>
            <a:r>
              <a:rPr lang="en-US" altLang="ko-KR" sz="2000" b="1" i="1" dirty="0" err="1">
                <a:ea typeface="굴림" pitchFamily="50" charset="-127"/>
              </a:rPr>
              <a:t>Detoxicifcation</a:t>
            </a:r>
            <a:r>
              <a:rPr lang="en-US" altLang="ko-KR" sz="2000" b="1" i="1" dirty="0">
                <a:ea typeface="굴림" pitchFamily="50" charset="-127"/>
              </a:rPr>
              <a:t> Capacity by </a:t>
            </a:r>
            <a:r>
              <a:rPr lang="en-US" altLang="ko-KR" sz="2000" b="1" i="1" dirty="0" smtClean="0">
                <a:ea typeface="굴림" pitchFamily="50" charset="-127"/>
              </a:rPr>
              <a:t>Silymarin</a:t>
            </a:r>
            <a:endParaRPr lang="ko-KR" altLang="en-US" sz="2000" b="1" i="1" kern="0" dirty="0">
              <a:ea typeface="굴림" pitchFamily="50" charset="-127"/>
            </a:endParaRPr>
          </a:p>
        </p:txBody>
      </p:sp>
      <p:pic>
        <p:nvPicPr>
          <p:cNvPr id="8" name="Picture 6" descr="C:\DOCUME~1\김영철\LOCALS~1\Temp\UNI000005400002.gif"/>
          <p:cNvPicPr>
            <a:picLocks noChangeAspect="1" noChangeArrowheads="1"/>
          </p:cNvPicPr>
          <p:nvPr/>
        </p:nvPicPr>
        <p:blipFill>
          <a:blip r:embed="rId3" r:link="rId4">
            <a:clrChange>
              <a:clrFrom>
                <a:srgbClr val="FCFEFC"/>
              </a:clrFrom>
              <a:clrTo>
                <a:srgbClr val="FCFEFC">
                  <a:alpha val="0"/>
                </a:srgbClr>
              </a:clrTo>
            </a:clrChange>
            <a:extLst>
              <a:ext uri="{BEBA8EAE-BF5A-486C-A8C5-ECC9F3942E4B}">
                <a14:imgProps xmlns="" xmlns:a14="http://schemas.microsoft.com/office/drawing/2010/main">
                  <a14:imgLayer r:embed="rId5">
                    <a14:imgEffect>
                      <a14:sharpenSoften amount="92000"/>
                    </a14:imgEffect>
                  </a14:imgLayer>
                </a14:imgProps>
              </a:ext>
              <a:ext uri="{28A0092B-C50C-407E-A947-70E740481C1C}">
                <a14:useLocalDpi xmlns="" xmlns:a14="http://schemas.microsoft.com/office/drawing/2010/main" val="0"/>
              </a:ext>
            </a:extLst>
          </a:blip>
          <a:srcRect/>
          <a:stretch>
            <a:fillRect/>
          </a:stretch>
        </p:blipFill>
        <p:spPr bwMode="auto">
          <a:xfrm>
            <a:off x="185539" y="56679"/>
            <a:ext cx="7080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0" name="표 9"/>
          <p:cNvGraphicFramePr>
            <a:graphicFrameLocks noGrp="1"/>
          </p:cNvGraphicFramePr>
          <p:nvPr>
            <p:extLst>
              <p:ext uri="{D42A27DB-BD31-4B8C-83A1-F6EECF244321}">
                <p14:modId xmlns="" xmlns:p14="http://schemas.microsoft.com/office/powerpoint/2010/main" val="582021054"/>
              </p:ext>
            </p:extLst>
          </p:nvPr>
        </p:nvGraphicFramePr>
        <p:xfrm>
          <a:off x="395536" y="1285860"/>
          <a:ext cx="4071965" cy="2266611"/>
        </p:xfrm>
        <a:graphic>
          <a:graphicData uri="http://schemas.openxmlformats.org/drawingml/2006/table">
            <a:tbl>
              <a:tblPr/>
              <a:tblGrid>
                <a:gridCol w="1243191"/>
                <a:gridCol w="877592"/>
                <a:gridCol w="975591"/>
                <a:gridCol w="975591"/>
              </a:tblGrid>
              <a:tr h="380811">
                <a:tc>
                  <a:txBody>
                    <a:bodyPr/>
                    <a:lstStyle/>
                    <a:p>
                      <a:pPr algn="ctr" latinLnBrk="1">
                        <a:spcAft>
                          <a:spcPts val="0"/>
                        </a:spcAft>
                      </a:pPr>
                      <a:endParaRPr lang="en-US"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spcAft>
                          <a:spcPts val="0"/>
                        </a:spcAft>
                      </a:pPr>
                      <a:r>
                        <a:rPr lang="en-US" sz="1000" b="1" kern="100" dirty="0">
                          <a:latin typeface="Arial" panose="020B0604020202020204" pitchFamily="34" charset="0"/>
                          <a:ea typeface="맑은 고딕"/>
                          <a:cs typeface="Arial" panose="020B0604020202020204" pitchFamily="34" charset="0"/>
                        </a:rPr>
                        <a:t>Control</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spcAft>
                          <a:spcPts val="0"/>
                        </a:spcAft>
                      </a:pPr>
                      <a:r>
                        <a:rPr lang="en-US" sz="1000" b="1" kern="100" dirty="0" err="1">
                          <a:latin typeface="Arial" panose="020B0604020202020204" pitchFamily="34" charset="0"/>
                          <a:ea typeface="맑은 고딕"/>
                          <a:cs typeface="Arial" panose="020B0604020202020204" pitchFamily="34" charset="0"/>
                        </a:rPr>
                        <a:t>Silymarin</a:t>
                      </a:r>
                      <a:endParaRPr lang="ko-KR" sz="1000" b="1" kern="100" dirty="0">
                        <a:latin typeface="Arial" panose="020B0604020202020204" pitchFamily="34" charset="0"/>
                        <a:ea typeface="맑은 고딕"/>
                        <a:cs typeface="Arial" panose="020B0604020202020204" pitchFamily="34" charset="0"/>
                      </a:endParaRPr>
                    </a:p>
                    <a:p>
                      <a:pPr algn="ctr" latinLnBrk="1">
                        <a:spcAft>
                          <a:spcPts val="0"/>
                        </a:spcAft>
                      </a:pPr>
                      <a:r>
                        <a:rPr lang="en-US" sz="1000" b="1" kern="100" dirty="0">
                          <a:latin typeface="Arial" panose="020B0604020202020204" pitchFamily="34" charset="0"/>
                          <a:ea typeface="맑은 고딕"/>
                          <a:cs typeface="Arial" panose="020B0604020202020204" pitchFamily="34" charset="0"/>
                        </a:rPr>
                        <a:t>(100 mg/kg)</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spcAft>
                          <a:spcPts val="0"/>
                        </a:spcAft>
                      </a:pPr>
                      <a:r>
                        <a:rPr lang="en-US" sz="1000" b="1" kern="100" dirty="0" err="1">
                          <a:latin typeface="Arial" panose="020B0604020202020204" pitchFamily="34" charset="0"/>
                          <a:ea typeface="맑은 고딕"/>
                          <a:cs typeface="Arial" panose="020B0604020202020204" pitchFamily="34" charset="0"/>
                        </a:rPr>
                        <a:t>Silymarin</a:t>
                      </a:r>
                      <a:endParaRPr lang="ko-KR" sz="1000" b="1" kern="100" dirty="0">
                        <a:latin typeface="Arial" panose="020B0604020202020204" pitchFamily="34" charset="0"/>
                        <a:ea typeface="맑은 고딕"/>
                        <a:cs typeface="Arial" panose="020B0604020202020204" pitchFamily="34" charset="0"/>
                      </a:endParaRPr>
                    </a:p>
                    <a:p>
                      <a:pPr algn="ctr" latinLnBrk="1">
                        <a:spcAft>
                          <a:spcPts val="0"/>
                        </a:spcAft>
                      </a:pPr>
                      <a:r>
                        <a:rPr lang="en-US" sz="1000" b="1" kern="100" dirty="0">
                          <a:latin typeface="Arial" panose="020B0604020202020204" pitchFamily="34" charset="0"/>
                          <a:ea typeface="맑은 고딕"/>
                          <a:cs typeface="Arial" panose="020B0604020202020204" pitchFamily="34" charset="0"/>
                        </a:rPr>
                        <a:t>(200 mg/kg)</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44020">
                <a:tc>
                  <a:txBody>
                    <a:bodyPr/>
                    <a:lstStyle/>
                    <a:p>
                      <a:pPr algn="l" latinLnBrk="1">
                        <a:spcAft>
                          <a:spcPts val="0"/>
                        </a:spcAft>
                      </a:pPr>
                      <a:r>
                        <a:rPr lang="en-US" sz="1000" b="1" kern="100" dirty="0" err="1">
                          <a:latin typeface="Arial" panose="020B0604020202020204" pitchFamily="34" charset="0"/>
                          <a:ea typeface="맑은 고딕"/>
                          <a:cs typeface="Arial" panose="020B0604020202020204" pitchFamily="34" charset="0"/>
                        </a:rPr>
                        <a:t>Cysteine</a:t>
                      </a:r>
                      <a:r>
                        <a:rPr lang="en-US" sz="1000" b="1" kern="100" dirty="0">
                          <a:latin typeface="Arial" panose="020B0604020202020204" pitchFamily="34" charset="0"/>
                          <a:ea typeface="맑은 고딕"/>
                          <a:cs typeface="Arial" panose="020B0604020202020204" pitchFamily="34" charset="0"/>
                        </a:rPr>
                        <a:t> </a:t>
                      </a:r>
                      <a:endParaRPr lang="en-US" sz="1000" b="1" kern="100" dirty="0" smtClean="0">
                        <a:latin typeface="Arial" panose="020B0604020202020204" pitchFamily="34" charset="0"/>
                        <a:ea typeface="맑은 고딕"/>
                        <a:cs typeface="Arial" panose="020B0604020202020204" pitchFamily="34" charset="0"/>
                      </a:endParaRPr>
                    </a:p>
                    <a:p>
                      <a:pPr algn="l" latinLnBrk="1">
                        <a:spcAft>
                          <a:spcPts val="0"/>
                        </a:spcAft>
                      </a:pPr>
                      <a:r>
                        <a:rPr lang="en-US" sz="800" b="1" kern="100" dirty="0" smtClean="0">
                          <a:latin typeface="Arial" panose="020B0604020202020204" pitchFamily="34" charset="0"/>
                          <a:ea typeface="맑은 고딕"/>
                          <a:cs typeface="Arial" panose="020B0604020202020204" pitchFamily="34" charset="0"/>
                        </a:rPr>
                        <a:t>(</a:t>
                      </a:r>
                      <a:r>
                        <a:rPr lang="en-US" sz="800" b="1" kern="100" dirty="0" err="1">
                          <a:latin typeface="Arial" panose="020B0604020202020204" pitchFamily="34" charset="0"/>
                          <a:ea typeface="맑은 고딕"/>
                          <a:cs typeface="Arial" panose="020B0604020202020204" pitchFamily="34" charset="0"/>
                        </a:rPr>
                        <a:t>nmol</a:t>
                      </a:r>
                      <a:r>
                        <a:rPr lang="en-US" sz="800" b="1" kern="100" dirty="0">
                          <a:latin typeface="Arial" panose="020B0604020202020204" pitchFamily="34" charset="0"/>
                          <a:ea typeface="맑은 고딕"/>
                          <a:cs typeface="Arial" panose="020B0604020202020204" pitchFamily="34" charset="0"/>
                        </a:rPr>
                        <a:t>/g liver)</a:t>
                      </a:r>
                      <a:endParaRPr lang="ko-KR" sz="8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spcAft>
                          <a:spcPts val="0"/>
                        </a:spcAft>
                      </a:pPr>
                      <a:r>
                        <a:rPr lang="en-US" sz="1000" b="1" kern="100" dirty="0">
                          <a:latin typeface="Arial" panose="020B0604020202020204" pitchFamily="34" charset="0"/>
                          <a:ea typeface="맑은 고딕"/>
                          <a:cs typeface="Arial" panose="020B0604020202020204" pitchFamily="34" charset="0"/>
                        </a:rPr>
                        <a:t>89.3 ± </a:t>
                      </a:r>
                      <a:r>
                        <a:rPr lang="en-US" sz="1000" b="1" kern="100" dirty="0" smtClean="0">
                          <a:latin typeface="Arial" panose="020B0604020202020204" pitchFamily="34" charset="0"/>
                          <a:ea typeface="맑은 고딕"/>
                          <a:cs typeface="Arial" panose="020B0604020202020204" pitchFamily="34" charset="0"/>
                        </a:rPr>
                        <a:t>9.3a</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spcAft>
                          <a:spcPts val="0"/>
                        </a:spcAft>
                      </a:pPr>
                      <a:r>
                        <a:rPr lang="en-US" sz="1000" b="1" kern="100" dirty="0">
                          <a:solidFill>
                            <a:schemeClr val="tx1"/>
                          </a:solidFill>
                          <a:latin typeface="Arial" panose="020B0604020202020204" pitchFamily="34" charset="0"/>
                          <a:ea typeface="맑은 고딕"/>
                          <a:cs typeface="Arial" panose="020B0604020202020204" pitchFamily="34" charset="0"/>
                        </a:rPr>
                        <a:t>84.4 ± </a:t>
                      </a:r>
                      <a:r>
                        <a:rPr lang="en-US" sz="1000" b="1" kern="100" dirty="0" smtClean="0">
                          <a:solidFill>
                            <a:schemeClr val="tx1"/>
                          </a:solidFill>
                          <a:latin typeface="Arial" panose="020B0604020202020204" pitchFamily="34" charset="0"/>
                          <a:ea typeface="맑은 고딕"/>
                          <a:cs typeface="Arial" panose="020B0604020202020204" pitchFamily="34" charset="0"/>
                        </a:rPr>
                        <a:t>3.2a</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spcAft>
                          <a:spcPts val="0"/>
                        </a:spcAft>
                      </a:pPr>
                      <a:r>
                        <a:rPr lang="en-US" sz="1000" b="1" kern="100" dirty="0">
                          <a:solidFill>
                            <a:schemeClr val="tx1"/>
                          </a:solidFill>
                          <a:latin typeface="Arial" panose="020B0604020202020204" pitchFamily="34" charset="0"/>
                          <a:ea typeface="맑은 고딕"/>
                          <a:cs typeface="Arial" panose="020B0604020202020204" pitchFamily="34" charset="0"/>
                        </a:rPr>
                        <a:t>149.1 ± </a:t>
                      </a:r>
                      <a:r>
                        <a:rPr lang="en-US" sz="1000" b="1" kern="100" dirty="0" smtClean="0">
                          <a:solidFill>
                            <a:schemeClr val="tx1"/>
                          </a:solidFill>
                          <a:latin typeface="Arial" panose="020B0604020202020204" pitchFamily="34" charset="0"/>
                          <a:ea typeface="맑은 고딕"/>
                          <a:cs typeface="Arial" panose="020B0604020202020204" pitchFamily="34" charset="0"/>
                        </a:rPr>
                        <a:t>10.3b</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08356">
                <a:tc>
                  <a:txBody>
                    <a:bodyPr/>
                    <a:lstStyle/>
                    <a:p>
                      <a:pPr algn="l" latinLnBrk="1">
                        <a:spcAft>
                          <a:spcPts val="0"/>
                        </a:spcAft>
                      </a:pPr>
                      <a:r>
                        <a:rPr lang="en-US" sz="1000" b="1" kern="100" dirty="0" err="1">
                          <a:latin typeface="Arial" panose="020B0604020202020204" pitchFamily="34" charset="0"/>
                          <a:ea typeface="맑은 고딕"/>
                          <a:cs typeface="Arial" panose="020B0604020202020204" pitchFamily="34" charset="0"/>
                        </a:rPr>
                        <a:t>Hypotaurine</a:t>
                      </a:r>
                      <a:r>
                        <a:rPr lang="en-US" sz="1000" b="1" kern="100" dirty="0">
                          <a:latin typeface="Arial" panose="020B0604020202020204" pitchFamily="34" charset="0"/>
                          <a:ea typeface="맑은 고딕"/>
                          <a:cs typeface="Arial" panose="020B0604020202020204" pitchFamily="34" charset="0"/>
                        </a:rPr>
                        <a:t> </a:t>
                      </a:r>
                      <a:endParaRPr lang="en-US" sz="1000" b="1" kern="100" dirty="0" smtClean="0">
                        <a:latin typeface="Arial" panose="020B0604020202020204" pitchFamily="34" charset="0"/>
                        <a:ea typeface="맑은 고딕"/>
                        <a:cs typeface="Arial" panose="020B0604020202020204" pitchFamily="34" charset="0"/>
                      </a:endParaRPr>
                    </a:p>
                    <a:p>
                      <a:pPr algn="l" latinLnBrk="1">
                        <a:spcAft>
                          <a:spcPts val="0"/>
                        </a:spcAft>
                      </a:pPr>
                      <a:r>
                        <a:rPr lang="en-US" sz="800" b="1" kern="100" dirty="0" smtClean="0">
                          <a:latin typeface="Arial" panose="020B0604020202020204" pitchFamily="34" charset="0"/>
                          <a:ea typeface="맑은 고딕"/>
                          <a:cs typeface="Arial" panose="020B0604020202020204" pitchFamily="34" charset="0"/>
                        </a:rPr>
                        <a:t>(</a:t>
                      </a:r>
                      <a:r>
                        <a:rPr lang="en-US" sz="800" b="1" kern="100" dirty="0" err="1">
                          <a:latin typeface="Arial" panose="020B0604020202020204" pitchFamily="34" charset="0"/>
                          <a:ea typeface="맑은 고딕"/>
                          <a:cs typeface="Arial" panose="020B0604020202020204" pitchFamily="34" charset="0"/>
                        </a:rPr>
                        <a:t>μmol</a:t>
                      </a:r>
                      <a:r>
                        <a:rPr lang="en-US" sz="800" b="1" kern="100" dirty="0">
                          <a:latin typeface="Arial" panose="020B0604020202020204" pitchFamily="34" charset="0"/>
                          <a:ea typeface="맑은 고딕"/>
                          <a:cs typeface="Arial" panose="020B0604020202020204" pitchFamily="34" charset="0"/>
                        </a:rPr>
                        <a:t>/g liver)</a:t>
                      </a:r>
                      <a:endParaRPr lang="ko-KR" sz="8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latin typeface="Arial" panose="020B0604020202020204" pitchFamily="34" charset="0"/>
                          <a:ea typeface="맑은 고딕"/>
                          <a:cs typeface="Arial" panose="020B0604020202020204" pitchFamily="34" charset="0"/>
                        </a:rPr>
                        <a:t>0.13 ± 0.02</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solidFill>
                            <a:schemeClr val="tx1"/>
                          </a:solidFill>
                          <a:latin typeface="Arial" panose="020B0604020202020204" pitchFamily="34" charset="0"/>
                          <a:ea typeface="맑은 고딕"/>
                          <a:cs typeface="Arial" panose="020B0604020202020204" pitchFamily="34" charset="0"/>
                        </a:rPr>
                        <a:t>0.14 ± 0.03</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solidFill>
                            <a:schemeClr val="tx1"/>
                          </a:solidFill>
                          <a:latin typeface="Arial" panose="020B0604020202020204" pitchFamily="34" charset="0"/>
                          <a:ea typeface="맑은 고딕"/>
                          <a:cs typeface="Arial" panose="020B0604020202020204" pitchFamily="34" charset="0"/>
                        </a:rPr>
                        <a:t>0.16 ± 0.02</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r>
              <a:tr h="308356">
                <a:tc>
                  <a:txBody>
                    <a:bodyPr/>
                    <a:lstStyle/>
                    <a:p>
                      <a:pPr algn="l" latinLnBrk="1">
                        <a:spcAft>
                          <a:spcPts val="0"/>
                        </a:spcAft>
                      </a:pPr>
                      <a:r>
                        <a:rPr lang="en-US" sz="1000" b="1" kern="100" dirty="0" err="1">
                          <a:latin typeface="Arial" panose="020B0604020202020204" pitchFamily="34" charset="0"/>
                          <a:ea typeface="맑은 고딕"/>
                          <a:cs typeface="Arial" panose="020B0604020202020204" pitchFamily="34" charset="0"/>
                        </a:rPr>
                        <a:t>Taurine</a:t>
                      </a:r>
                      <a:r>
                        <a:rPr lang="en-US" sz="1000" b="1" kern="100" dirty="0">
                          <a:latin typeface="Arial" panose="020B0604020202020204" pitchFamily="34" charset="0"/>
                          <a:ea typeface="맑은 고딕"/>
                          <a:cs typeface="Arial" panose="020B0604020202020204" pitchFamily="34" charset="0"/>
                        </a:rPr>
                        <a:t> </a:t>
                      </a:r>
                      <a:endParaRPr lang="en-US" sz="1000" b="1" kern="100" dirty="0" smtClean="0">
                        <a:latin typeface="Arial" panose="020B0604020202020204" pitchFamily="34" charset="0"/>
                        <a:ea typeface="맑은 고딕"/>
                        <a:cs typeface="Arial" panose="020B0604020202020204" pitchFamily="34" charset="0"/>
                      </a:endParaRPr>
                    </a:p>
                    <a:p>
                      <a:pPr algn="l" latinLnBrk="1">
                        <a:spcAft>
                          <a:spcPts val="0"/>
                        </a:spcAft>
                      </a:pPr>
                      <a:r>
                        <a:rPr lang="en-US" sz="800" b="1" kern="100" dirty="0" smtClean="0">
                          <a:latin typeface="Arial" panose="020B0604020202020204" pitchFamily="34" charset="0"/>
                          <a:ea typeface="맑은 고딕"/>
                          <a:cs typeface="Arial" panose="020B0604020202020204" pitchFamily="34" charset="0"/>
                        </a:rPr>
                        <a:t>(</a:t>
                      </a:r>
                      <a:r>
                        <a:rPr lang="en-US" sz="800" b="1" kern="100" dirty="0" err="1">
                          <a:latin typeface="Arial" panose="020B0604020202020204" pitchFamily="34" charset="0"/>
                          <a:ea typeface="맑은 고딕"/>
                          <a:cs typeface="Arial" panose="020B0604020202020204" pitchFamily="34" charset="0"/>
                        </a:rPr>
                        <a:t>μmol</a:t>
                      </a:r>
                      <a:r>
                        <a:rPr lang="en-US" sz="800" b="1" kern="100" dirty="0">
                          <a:latin typeface="Arial" panose="020B0604020202020204" pitchFamily="34" charset="0"/>
                          <a:ea typeface="맑은 고딕"/>
                          <a:cs typeface="Arial" panose="020B0604020202020204" pitchFamily="34" charset="0"/>
                        </a:rPr>
                        <a:t>/g liver)</a:t>
                      </a:r>
                      <a:endParaRPr lang="ko-KR" sz="8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latin typeface="Arial" panose="020B0604020202020204" pitchFamily="34" charset="0"/>
                          <a:ea typeface="맑은 고딕"/>
                          <a:cs typeface="Arial" panose="020B0604020202020204" pitchFamily="34" charset="0"/>
                        </a:rPr>
                        <a:t>13.0 ± 0.7</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solidFill>
                            <a:schemeClr val="tx1"/>
                          </a:solidFill>
                          <a:latin typeface="Arial" panose="020B0604020202020204" pitchFamily="34" charset="0"/>
                          <a:ea typeface="맑은 고딕"/>
                          <a:cs typeface="Arial" panose="020B0604020202020204" pitchFamily="34" charset="0"/>
                        </a:rPr>
                        <a:t>13.4 ± 0.7</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solidFill>
                            <a:schemeClr val="tx1"/>
                          </a:solidFill>
                          <a:latin typeface="Arial" panose="020B0604020202020204" pitchFamily="34" charset="0"/>
                          <a:ea typeface="맑은 고딕"/>
                          <a:cs typeface="Arial" panose="020B0604020202020204" pitchFamily="34" charset="0"/>
                        </a:rPr>
                        <a:t>14.7 ± 0.4</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r>
              <a:tr h="308356">
                <a:tc>
                  <a:txBody>
                    <a:bodyPr/>
                    <a:lstStyle/>
                    <a:p>
                      <a:pPr algn="l" latinLnBrk="1">
                        <a:spcAft>
                          <a:spcPts val="0"/>
                        </a:spcAft>
                      </a:pPr>
                      <a:r>
                        <a:rPr lang="en-US" sz="1000" b="1" kern="100" dirty="0">
                          <a:latin typeface="Arial" panose="020B0604020202020204" pitchFamily="34" charset="0"/>
                          <a:ea typeface="맑은 고딕"/>
                          <a:cs typeface="Arial" panose="020B0604020202020204" pitchFamily="34" charset="0"/>
                        </a:rPr>
                        <a:t>GSH </a:t>
                      </a:r>
                      <a:endParaRPr lang="en-US" sz="1000" b="1" kern="100" dirty="0" smtClean="0">
                        <a:latin typeface="Arial" panose="020B0604020202020204" pitchFamily="34" charset="0"/>
                        <a:ea typeface="맑은 고딕"/>
                        <a:cs typeface="Arial" panose="020B0604020202020204" pitchFamily="34" charset="0"/>
                      </a:endParaRPr>
                    </a:p>
                    <a:p>
                      <a:pPr algn="l" latinLnBrk="1">
                        <a:spcAft>
                          <a:spcPts val="0"/>
                        </a:spcAft>
                      </a:pPr>
                      <a:r>
                        <a:rPr lang="en-US" sz="800" b="1" kern="100" dirty="0" smtClean="0">
                          <a:latin typeface="Arial" panose="020B0604020202020204" pitchFamily="34" charset="0"/>
                          <a:ea typeface="맑은 고딕"/>
                          <a:cs typeface="Arial" panose="020B0604020202020204" pitchFamily="34" charset="0"/>
                        </a:rPr>
                        <a:t>(</a:t>
                      </a:r>
                      <a:r>
                        <a:rPr lang="en-US" sz="800" b="1" kern="100" dirty="0" err="1">
                          <a:latin typeface="Arial" panose="020B0604020202020204" pitchFamily="34" charset="0"/>
                          <a:ea typeface="맑은 고딕"/>
                          <a:cs typeface="Arial" panose="020B0604020202020204" pitchFamily="34" charset="0"/>
                        </a:rPr>
                        <a:t>μmol</a:t>
                      </a:r>
                      <a:r>
                        <a:rPr lang="en-US" sz="800" b="1" kern="100" dirty="0">
                          <a:latin typeface="Arial" panose="020B0604020202020204" pitchFamily="34" charset="0"/>
                          <a:ea typeface="맑은 고딕"/>
                          <a:cs typeface="Arial" panose="020B0604020202020204" pitchFamily="34" charset="0"/>
                        </a:rPr>
                        <a:t>/g liver)</a:t>
                      </a:r>
                      <a:endParaRPr lang="ko-KR" sz="8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latin typeface="Arial" panose="020B0604020202020204" pitchFamily="34" charset="0"/>
                          <a:ea typeface="맑은 고딕"/>
                          <a:cs typeface="Arial" panose="020B0604020202020204" pitchFamily="34" charset="0"/>
                        </a:rPr>
                        <a:t>5.7 ± </a:t>
                      </a:r>
                      <a:r>
                        <a:rPr lang="en-US" sz="1000" b="1" kern="100" dirty="0" smtClean="0">
                          <a:latin typeface="Arial" panose="020B0604020202020204" pitchFamily="34" charset="0"/>
                          <a:ea typeface="맑은 고딕"/>
                          <a:cs typeface="Arial" panose="020B0604020202020204" pitchFamily="34" charset="0"/>
                        </a:rPr>
                        <a:t>0.3a</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solidFill>
                            <a:schemeClr val="tx1"/>
                          </a:solidFill>
                          <a:latin typeface="Arial" panose="020B0604020202020204" pitchFamily="34" charset="0"/>
                          <a:ea typeface="맑은 고딕"/>
                          <a:cs typeface="Arial" panose="020B0604020202020204" pitchFamily="34" charset="0"/>
                        </a:rPr>
                        <a:t>5.9 ± </a:t>
                      </a:r>
                      <a:r>
                        <a:rPr lang="en-US" sz="1000" b="1" kern="100" dirty="0" smtClean="0">
                          <a:solidFill>
                            <a:schemeClr val="tx1"/>
                          </a:solidFill>
                          <a:latin typeface="Arial" panose="020B0604020202020204" pitchFamily="34" charset="0"/>
                          <a:ea typeface="맑은 고딕"/>
                          <a:cs typeface="Arial" panose="020B0604020202020204" pitchFamily="34" charset="0"/>
                        </a:rPr>
                        <a:t>0.3a</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solidFill>
                            <a:schemeClr val="tx1"/>
                          </a:solidFill>
                          <a:latin typeface="Arial" panose="020B0604020202020204" pitchFamily="34" charset="0"/>
                          <a:ea typeface="맑은 고딕"/>
                          <a:cs typeface="Arial" panose="020B0604020202020204" pitchFamily="34" charset="0"/>
                        </a:rPr>
                        <a:t>6.9 ± </a:t>
                      </a:r>
                      <a:r>
                        <a:rPr lang="en-US" sz="1000" b="1" kern="100" dirty="0" smtClean="0">
                          <a:solidFill>
                            <a:schemeClr val="tx1"/>
                          </a:solidFill>
                          <a:latin typeface="Arial" panose="020B0604020202020204" pitchFamily="34" charset="0"/>
                          <a:ea typeface="맑은 고딕"/>
                          <a:cs typeface="Arial" panose="020B0604020202020204" pitchFamily="34" charset="0"/>
                        </a:rPr>
                        <a:t>0.2b</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r>
              <a:tr h="308356">
                <a:tc>
                  <a:txBody>
                    <a:bodyPr/>
                    <a:lstStyle/>
                    <a:p>
                      <a:pPr algn="l" latinLnBrk="1">
                        <a:spcAft>
                          <a:spcPts val="0"/>
                        </a:spcAft>
                      </a:pPr>
                      <a:r>
                        <a:rPr lang="en-US" sz="1000" b="1" kern="100" dirty="0">
                          <a:latin typeface="Arial" panose="020B0604020202020204" pitchFamily="34" charset="0"/>
                          <a:ea typeface="맑은 고딕"/>
                          <a:cs typeface="Arial" panose="020B0604020202020204" pitchFamily="34" charset="0"/>
                        </a:rPr>
                        <a:t>GSSG </a:t>
                      </a:r>
                      <a:endParaRPr lang="en-US" sz="1000" b="1" kern="100" dirty="0" smtClean="0">
                        <a:latin typeface="Arial" panose="020B0604020202020204" pitchFamily="34" charset="0"/>
                        <a:ea typeface="맑은 고딕"/>
                        <a:cs typeface="Arial" panose="020B0604020202020204" pitchFamily="34" charset="0"/>
                      </a:endParaRPr>
                    </a:p>
                    <a:p>
                      <a:pPr algn="l" latinLnBrk="1">
                        <a:spcAft>
                          <a:spcPts val="0"/>
                        </a:spcAft>
                      </a:pPr>
                      <a:r>
                        <a:rPr lang="en-US" sz="800" b="1" kern="100" dirty="0" smtClean="0">
                          <a:latin typeface="Arial" panose="020B0604020202020204" pitchFamily="34" charset="0"/>
                          <a:ea typeface="맑은 고딕"/>
                          <a:cs typeface="Arial" panose="020B0604020202020204" pitchFamily="34" charset="0"/>
                        </a:rPr>
                        <a:t>(</a:t>
                      </a:r>
                      <a:r>
                        <a:rPr lang="en-US" sz="800" b="1" kern="100" dirty="0" err="1">
                          <a:latin typeface="Arial" panose="020B0604020202020204" pitchFamily="34" charset="0"/>
                          <a:ea typeface="맑은 고딕"/>
                          <a:cs typeface="Arial" panose="020B0604020202020204" pitchFamily="34" charset="0"/>
                        </a:rPr>
                        <a:t>μmol</a:t>
                      </a:r>
                      <a:r>
                        <a:rPr lang="en-US" sz="800" b="1" kern="100" dirty="0">
                          <a:latin typeface="Arial" panose="020B0604020202020204" pitchFamily="34" charset="0"/>
                          <a:ea typeface="맑은 고딕"/>
                          <a:cs typeface="Arial" panose="020B0604020202020204" pitchFamily="34" charset="0"/>
                        </a:rPr>
                        <a:t>/g liver)</a:t>
                      </a:r>
                      <a:endParaRPr lang="ko-KR" sz="8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a:latin typeface="Arial" panose="020B0604020202020204" pitchFamily="34" charset="0"/>
                          <a:ea typeface="맑은 고딕"/>
                          <a:cs typeface="Arial" panose="020B0604020202020204" pitchFamily="34" charset="0"/>
                        </a:rPr>
                        <a:t>0.22 ± 0.01</a:t>
                      </a:r>
                      <a:endParaRPr lang="ko-KR" sz="1000" b="1" kern="10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solidFill>
                            <a:schemeClr val="tx1"/>
                          </a:solidFill>
                          <a:latin typeface="Arial" panose="020B0604020202020204" pitchFamily="34" charset="0"/>
                          <a:ea typeface="맑은 고딕"/>
                          <a:cs typeface="Arial" panose="020B0604020202020204" pitchFamily="34" charset="0"/>
                        </a:rPr>
                        <a:t>0.20 ± 0.01</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a:solidFill>
                            <a:schemeClr val="tx1"/>
                          </a:solidFill>
                          <a:latin typeface="Arial" panose="020B0604020202020204" pitchFamily="34" charset="0"/>
                          <a:ea typeface="맑은 고딕"/>
                          <a:cs typeface="Arial" panose="020B0604020202020204" pitchFamily="34" charset="0"/>
                        </a:rPr>
                        <a:t>0.22 ± 0.01</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r>
              <a:tr h="308356">
                <a:tc>
                  <a:txBody>
                    <a:bodyPr/>
                    <a:lstStyle/>
                    <a:p>
                      <a:pPr algn="l" latinLnBrk="1">
                        <a:spcAft>
                          <a:spcPts val="0"/>
                        </a:spcAft>
                      </a:pPr>
                      <a:r>
                        <a:rPr lang="en-US" sz="1000" b="1" kern="100" dirty="0">
                          <a:latin typeface="Arial" panose="020B0604020202020204" pitchFamily="34" charset="0"/>
                          <a:ea typeface="맑은 고딕"/>
                          <a:cs typeface="Arial" panose="020B0604020202020204" pitchFamily="34" charset="0"/>
                        </a:rPr>
                        <a:t>GSH/GSSG ratio</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w="57150" cap="flat" cmpd="sng" algn="ctr">
                      <a:solidFill>
                        <a:schemeClr val="tx1"/>
                      </a:solidFill>
                      <a:prstDash val="solid"/>
                      <a:round/>
                      <a:headEnd type="none" w="med" len="med"/>
                      <a:tailEnd type="none" w="med" len="med"/>
                    </a:lnB>
                  </a:tcPr>
                </a:tc>
                <a:tc>
                  <a:txBody>
                    <a:bodyPr/>
                    <a:lstStyle/>
                    <a:p>
                      <a:pPr algn="ctr" latinLnBrk="1">
                        <a:spcAft>
                          <a:spcPts val="0"/>
                        </a:spcAft>
                      </a:pPr>
                      <a:r>
                        <a:rPr lang="en-US" sz="1000" b="1" kern="100" dirty="0">
                          <a:latin typeface="Arial" panose="020B0604020202020204" pitchFamily="34" charset="0"/>
                          <a:ea typeface="맑은 고딕"/>
                          <a:cs typeface="Arial" panose="020B0604020202020204" pitchFamily="34" charset="0"/>
                        </a:rPr>
                        <a:t>25.4 ± </a:t>
                      </a:r>
                      <a:r>
                        <a:rPr lang="en-US" sz="1000" b="1" kern="100" dirty="0" smtClean="0">
                          <a:latin typeface="Arial" panose="020B0604020202020204" pitchFamily="34" charset="0"/>
                          <a:ea typeface="맑은 고딕"/>
                          <a:cs typeface="Arial" panose="020B0604020202020204" pitchFamily="34" charset="0"/>
                        </a:rPr>
                        <a:t>0.6a</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w="57150" cap="flat" cmpd="sng" algn="ctr">
                      <a:solidFill>
                        <a:schemeClr val="tx1"/>
                      </a:solidFill>
                      <a:prstDash val="solid"/>
                      <a:round/>
                      <a:headEnd type="none" w="med" len="med"/>
                      <a:tailEnd type="none" w="med" len="med"/>
                    </a:lnB>
                  </a:tcPr>
                </a:tc>
                <a:tc>
                  <a:txBody>
                    <a:bodyPr/>
                    <a:lstStyle/>
                    <a:p>
                      <a:pPr algn="ctr" latinLnBrk="1">
                        <a:spcAft>
                          <a:spcPts val="0"/>
                        </a:spcAft>
                      </a:pPr>
                      <a:r>
                        <a:rPr lang="en-US" sz="1000" b="1" kern="100" dirty="0">
                          <a:solidFill>
                            <a:schemeClr val="tx1"/>
                          </a:solidFill>
                          <a:latin typeface="Arial" panose="020B0604020202020204" pitchFamily="34" charset="0"/>
                          <a:ea typeface="맑은 고딕"/>
                          <a:cs typeface="Arial" panose="020B0604020202020204" pitchFamily="34" charset="0"/>
                        </a:rPr>
                        <a:t>29.9 ± </a:t>
                      </a:r>
                      <a:r>
                        <a:rPr lang="en-US" sz="1000" b="1" kern="100" dirty="0" smtClean="0">
                          <a:solidFill>
                            <a:schemeClr val="tx1"/>
                          </a:solidFill>
                          <a:latin typeface="Arial" panose="020B0604020202020204" pitchFamily="34" charset="0"/>
                          <a:ea typeface="맑은 고딕"/>
                          <a:cs typeface="Arial" panose="020B0604020202020204" pitchFamily="34" charset="0"/>
                        </a:rPr>
                        <a:t>0.9b</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w="57150" cap="flat" cmpd="sng" algn="ctr">
                      <a:solidFill>
                        <a:schemeClr val="tx1"/>
                      </a:solidFill>
                      <a:prstDash val="solid"/>
                      <a:round/>
                      <a:headEnd type="none" w="med" len="med"/>
                      <a:tailEnd type="none" w="med" len="med"/>
                    </a:lnB>
                  </a:tcPr>
                </a:tc>
                <a:tc>
                  <a:txBody>
                    <a:bodyPr/>
                    <a:lstStyle/>
                    <a:p>
                      <a:pPr algn="ctr" latinLnBrk="1">
                        <a:spcAft>
                          <a:spcPts val="0"/>
                        </a:spcAft>
                      </a:pPr>
                      <a:r>
                        <a:rPr lang="en-US" sz="1000" b="1" kern="100" dirty="0">
                          <a:solidFill>
                            <a:schemeClr val="tx1"/>
                          </a:solidFill>
                          <a:latin typeface="Arial" panose="020B0604020202020204" pitchFamily="34" charset="0"/>
                          <a:ea typeface="맑은 고딕"/>
                          <a:cs typeface="Arial" panose="020B0604020202020204" pitchFamily="34" charset="0"/>
                        </a:rPr>
                        <a:t>31.7 ± </a:t>
                      </a:r>
                      <a:r>
                        <a:rPr lang="en-US" sz="1000" b="1" kern="100" dirty="0" smtClean="0">
                          <a:solidFill>
                            <a:schemeClr val="tx1"/>
                          </a:solidFill>
                          <a:latin typeface="Arial" panose="020B0604020202020204" pitchFamily="34" charset="0"/>
                          <a:ea typeface="맑은 고딕"/>
                          <a:cs typeface="Arial" panose="020B0604020202020204" pitchFamily="34" charset="0"/>
                        </a:rPr>
                        <a:t>1.2b</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w="57150" cap="flat" cmpd="sng" algn="ctr">
                      <a:solidFill>
                        <a:schemeClr val="tx1"/>
                      </a:solidFill>
                      <a:prstDash val="solid"/>
                      <a:round/>
                      <a:headEnd type="none" w="med" len="med"/>
                      <a:tailEnd type="none" w="med" len="med"/>
                    </a:lnB>
                  </a:tcPr>
                </a:tc>
              </a:tr>
            </a:tbl>
          </a:graphicData>
        </a:graphic>
      </p:graphicFrame>
      <p:sp>
        <p:nvSpPr>
          <p:cNvPr id="11" name="제목 5"/>
          <p:cNvSpPr txBox="1">
            <a:spLocks/>
          </p:cNvSpPr>
          <p:nvPr/>
        </p:nvSpPr>
        <p:spPr bwMode="gray">
          <a:xfrm>
            <a:off x="500035" y="1000108"/>
            <a:ext cx="3857651" cy="285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pPr algn="l"/>
            <a:r>
              <a:rPr lang="en-US" altLang="ko-KR" sz="1200" b="1" kern="0" dirty="0" smtClean="0">
                <a:latin typeface="Arial" pitchFamily="34" charset="0"/>
                <a:cs typeface="Arial" pitchFamily="34" charset="0"/>
              </a:rPr>
              <a:t>Changes in major sulfur-containing metabolites (II)</a:t>
            </a:r>
            <a:endParaRPr lang="ko-KR" altLang="en-US" sz="1200" b="1" kern="0" dirty="0">
              <a:latin typeface="Arial" pitchFamily="34" charset="0"/>
              <a:cs typeface="Arial" pitchFamily="34" charset="0"/>
            </a:endParaRPr>
          </a:p>
        </p:txBody>
      </p:sp>
      <p:sp>
        <p:nvSpPr>
          <p:cNvPr id="12" name="제목 22"/>
          <p:cNvSpPr txBox="1">
            <a:spLocks/>
          </p:cNvSpPr>
          <p:nvPr/>
        </p:nvSpPr>
        <p:spPr bwMode="gray">
          <a:xfrm>
            <a:off x="330586" y="4077072"/>
            <a:ext cx="4357718" cy="4286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pPr algn="l"/>
            <a:r>
              <a:rPr lang="en-US" altLang="ko-KR" sz="1200" b="1" kern="0" dirty="0" smtClean="0">
                <a:latin typeface="Arial" pitchFamily="34" charset="0"/>
                <a:cs typeface="Arial" pitchFamily="34" charset="0"/>
              </a:rPr>
              <a:t>Changes in enzyme activities involved in the metabolism of sulfur amino acids (II)</a:t>
            </a:r>
            <a:endParaRPr lang="ko-KR" altLang="en-US" sz="1200" b="1" kern="0" dirty="0">
              <a:latin typeface="Arial" pitchFamily="34" charset="0"/>
              <a:cs typeface="Arial" pitchFamily="34" charset="0"/>
            </a:endParaRPr>
          </a:p>
        </p:txBody>
      </p:sp>
      <p:graphicFrame>
        <p:nvGraphicFramePr>
          <p:cNvPr id="13" name="표 12"/>
          <p:cNvGraphicFramePr>
            <a:graphicFrameLocks noGrp="1"/>
          </p:cNvGraphicFramePr>
          <p:nvPr>
            <p:extLst>
              <p:ext uri="{D42A27DB-BD31-4B8C-83A1-F6EECF244321}">
                <p14:modId xmlns="" xmlns:p14="http://schemas.microsoft.com/office/powerpoint/2010/main" val="1472385584"/>
              </p:ext>
            </p:extLst>
          </p:nvPr>
        </p:nvGraphicFramePr>
        <p:xfrm>
          <a:off x="395536" y="4509120"/>
          <a:ext cx="4099911" cy="1722602"/>
        </p:xfrm>
        <a:graphic>
          <a:graphicData uri="http://schemas.openxmlformats.org/drawingml/2006/table">
            <a:tbl>
              <a:tblPr/>
              <a:tblGrid>
                <a:gridCol w="1051259"/>
                <a:gridCol w="998696"/>
                <a:gridCol w="1051260"/>
                <a:gridCol w="998696"/>
              </a:tblGrid>
              <a:tr h="465074">
                <a:tc>
                  <a:txBody>
                    <a:bodyPr/>
                    <a:lstStyle/>
                    <a:p>
                      <a:pPr algn="ctr" latinLnBrk="1">
                        <a:spcAft>
                          <a:spcPts val="0"/>
                        </a:spcAft>
                      </a:pPr>
                      <a:endParaRPr lang="en-US"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spcAft>
                          <a:spcPts val="0"/>
                        </a:spcAft>
                      </a:pPr>
                      <a:r>
                        <a:rPr lang="en-US" sz="1000" b="1" kern="100" dirty="0">
                          <a:latin typeface="Arial" panose="020B0604020202020204" pitchFamily="34" charset="0"/>
                          <a:ea typeface="맑은 고딕"/>
                          <a:cs typeface="Arial" panose="020B0604020202020204" pitchFamily="34" charset="0"/>
                        </a:rPr>
                        <a:t>Control</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spcAft>
                          <a:spcPts val="0"/>
                        </a:spcAft>
                      </a:pPr>
                      <a:r>
                        <a:rPr lang="en-US" sz="1000" b="1" kern="100" dirty="0" err="1">
                          <a:latin typeface="Arial" panose="020B0604020202020204" pitchFamily="34" charset="0"/>
                          <a:ea typeface="맑은 고딕"/>
                          <a:cs typeface="Arial" panose="020B0604020202020204" pitchFamily="34" charset="0"/>
                        </a:rPr>
                        <a:t>Silymarin</a:t>
                      </a:r>
                      <a:endParaRPr lang="ko-KR" sz="1000" b="1" kern="100" dirty="0">
                        <a:latin typeface="Arial" panose="020B0604020202020204" pitchFamily="34" charset="0"/>
                        <a:ea typeface="맑은 고딕"/>
                        <a:cs typeface="Arial" panose="020B0604020202020204" pitchFamily="34" charset="0"/>
                      </a:endParaRPr>
                    </a:p>
                    <a:p>
                      <a:pPr algn="ctr" latinLnBrk="1">
                        <a:spcAft>
                          <a:spcPts val="0"/>
                        </a:spcAft>
                      </a:pPr>
                      <a:r>
                        <a:rPr lang="en-US" sz="1000" b="1" kern="100" dirty="0">
                          <a:latin typeface="Arial" panose="020B0604020202020204" pitchFamily="34" charset="0"/>
                          <a:ea typeface="맑은 고딕"/>
                          <a:cs typeface="Arial" panose="020B0604020202020204" pitchFamily="34" charset="0"/>
                        </a:rPr>
                        <a:t>(100 mg/kg)</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spcAft>
                          <a:spcPts val="0"/>
                        </a:spcAft>
                      </a:pPr>
                      <a:r>
                        <a:rPr lang="en-US" sz="1000" b="1" kern="100" dirty="0" err="1">
                          <a:latin typeface="Arial" panose="020B0604020202020204" pitchFamily="34" charset="0"/>
                          <a:ea typeface="맑은 고딕"/>
                          <a:cs typeface="Arial" panose="020B0604020202020204" pitchFamily="34" charset="0"/>
                        </a:rPr>
                        <a:t>Silymarin</a:t>
                      </a:r>
                      <a:endParaRPr lang="ko-KR" sz="1000" b="1" kern="100" dirty="0">
                        <a:latin typeface="Arial" panose="020B0604020202020204" pitchFamily="34" charset="0"/>
                        <a:ea typeface="맑은 고딕"/>
                        <a:cs typeface="Arial" panose="020B0604020202020204" pitchFamily="34" charset="0"/>
                      </a:endParaRPr>
                    </a:p>
                    <a:p>
                      <a:pPr algn="ctr" latinLnBrk="1">
                        <a:spcAft>
                          <a:spcPts val="0"/>
                        </a:spcAft>
                      </a:pPr>
                      <a:r>
                        <a:rPr lang="en-US" sz="1000" b="1" kern="100" dirty="0">
                          <a:latin typeface="Arial" panose="020B0604020202020204" pitchFamily="34" charset="0"/>
                          <a:ea typeface="맑은 고딕"/>
                          <a:cs typeface="Arial" panose="020B0604020202020204" pitchFamily="34" charset="0"/>
                        </a:rPr>
                        <a:t>(200 mg/kg)</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419176">
                <a:tc>
                  <a:txBody>
                    <a:bodyPr/>
                    <a:lstStyle/>
                    <a:p>
                      <a:pPr algn="l" latinLnBrk="1">
                        <a:spcAft>
                          <a:spcPts val="0"/>
                        </a:spcAft>
                      </a:pPr>
                      <a:r>
                        <a:rPr lang="en-US" sz="1000" b="1" kern="100" dirty="0" smtClean="0">
                          <a:latin typeface="Arial" panose="020B0604020202020204" pitchFamily="34" charset="0"/>
                          <a:ea typeface="맑은 고딕"/>
                          <a:cs typeface="Arial" panose="020B0604020202020204" pitchFamily="34" charset="0"/>
                        </a:rPr>
                        <a:t>CDO</a:t>
                      </a:r>
                    </a:p>
                    <a:p>
                      <a:pPr algn="l" latinLnBrk="1">
                        <a:spcAft>
                          <a:spcPts val="0"/>
                        </a:spcAft>
                      </a:pPr>
                      <a:r>
                        <a:rPr lang="en-US" sz="800" b="1" kern="100" dirty="0" smtClean="0">
                          <a:latin typeface="Arial" panose="020B0604020202020204" pitchFamily="34" charset="0"/>
                          <a:ea typeface="맑은 고딕"/>
                          <a:cs typeface="Arial" panose="020B0604020202020204" pitchFamily="34" charset="0"/>
                        </a:rPr>
                        <a:t>(</a:t>
                      </a:r>
                      <a:r>
                        <a:rPr lang="en-US" sz="800" b="1" kern="100" dirty="0" err="1" smtClean="0">
                          <a:latin typeface="Arial" panose="020B0604020202020204" pitchFamily="34" charset="0"/>
                          <a:ea typeface="맑은 고딕"/>
                          <a:cs typeface="Arial" panose="020B0604020202020204" pitchFamily="34" charset="0"/>
                        </a:rPr>
                        <a:t>nmol</a:t>
                      </a:r>
                      <a:r>
                        <a:rPr lang="en-US" sz="800" b="1" kern="100" dirty="0" smtClean="0">
                          <a:latin typeface="Arial" panose="020B0604020202020204" pitchFamily="34" charset="0"/>
                          <a:ea typeface="맑은 고딕"/>
                          <a:cs typeface="Arial" panose="020B0604020202020204" pitchFamily="34" charset="0"/>
                        </a:rPr>
                        <a:t>/mg/min)</a:t>
                      </a:r>
                      <a:endParaRPr lang="ko-KR" sz="8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spcAft>
                          <a:spcPts val="0"/>
                        </a:spcAft>
                      </a:pPr>
                      <a:r>
                        <a:rPr lang="en-US" sz="1000" b="1" kern="100" dirty="0" smtClean="0">
                          <a:latin typeface="Arial" panose="020B0604020202020204" pitchFamily="34" charset="0"/>
                          <a:ea typeface="맑은 고딕"/>
                          <a:cs typeface="Arial" panose="020B0604020202020204" pitchFamily="34" charset="0"/>
                        </a:rPr>
                        <a:t>0.62 </a:t>
                      </a:r>
                      <a:r>
                        <a:rPr lang="en-US" sz="1000" b="1" kern="100" dirty="0">
                          <a:latin typeface="Arial" panose="020B0604020202020204" pitchFamily="34" charset="0"/>
                          <a:ea typeface="맑은 고딕"/>
                          <a:cs typeface="Arial" panose="020B0604020202020204" pitchFamily="34" charset="0"/>
                        </a:rPr>
                        <a:t>± </a:t>
                      </a:r>
                      <a:r>
                        <a:rPr lang="en-US" sz="1000" b="1" kern="100" dirty="0" smtClean="0">
                          <a:latin typeface="Arial" panose="020B0604020202020204" pitchFamily="34" charset="0"/>
                          <a:ea typeface="맑은 고딕"/>
                          <a:cs typeface="Arial" panose="020B0604020202020204" pitchFamily="34" charset="0"/>
                        </a:rPr>
                        <a:t>0.07a</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spcAft>
                          <a:spcPts val="0"/>
                        </a:spcAft>
                      </a:pPr>
                      <a:r>
                        <a:rPr lang="en-US" sz="1000" b="1" kern="100" dirty="0" smtClean="0">
                          <a:solidFill>
                            <a:schemeClr val="tx1"/>
                          </a:solidFill>
                          <a:latin typeface="Arial" panose="020B0604020202020204" pitchFamily="34" charset="0"/>
                          <a:ea typeface="맑은 고딕"/>
                          <a:cs typeface="Arial" panose="020B0604020202020204" pitchFamily="34" charset="0"/>
                        </a:rPr>
                        <a:t>0.40 </a:t>
                      </a:r>
                      <a:r>
                        <a:rPr lang="en-US" sz="1000" b="1" kern="100" dirty="0">
                          <a:solidFill>
                            <a:schemeClr val="tx1"/>
                          </a:solidFill>
                          <a:latin typeface="Arial" panose="020B0604020202020204" pitchFamily="34" charset="0"/>
                          <a:ea typeface="맑은 고딕"/>
                          <a:cs typeface="Arial" panose="020B0604020202020204" pitchFamily="34" charset="0"/>
                        </a:rPr>
                        <a:t>± </a:t>
                      </a:r>
                      <a:r>
                        <a:rPr lang="en-US" sz="1000" b="1" kern="100" dirty="0" smtClean="0">
                          <a:solidFill>
                            <a:schemeClr val="tx1"/>
                          </a:solidFill>
                          <a:latin typeface="Arial" panose="020B0604020202020204" pitchFamily="34" charset="0"/>
                          <a:ea typeface="맑은 고딕"/>
                          <a:cs typeface="Arial" panose="020B0604020202020204" pitchFamily="34" charset="0"/>
                        </a:rPr>
                        <a:t>0.02b</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latinLnBrk="1">
                        <a:spcAft>
                          <a:spcPts val="0"/>
                        </a:spcAft>
                      </a:pPr>
                      <a:r>
                        <a:rPr lang="en-US" sz="1000" b="1" kern="100" dirty="0" smtClean="0">
                          <a:solidFill>
                            <a:schemeClr val="tx1"/>
                          </a:solidFill>
                          <a:latin typeface="Arial" panose="020B0604020202020204" pitchFamily="34" charset="0"/>
                          <a:ea typeface="맑은 고딕"/>
                          <a:cs typeface="Arial" panose="020B0604020202020204" pitchFamily="34" charset="0"/>
                        </a:rPr>
                        <a:t>0.32± 0.02b</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419176">
                <a:tc>
                  <a:txBody>
                    <a:bodyPr/>
                    <a:lstStyle/>
                    <a:p>
                      <a:pPr algn="l" latinLnBrk="1">
                        <a:spcAft>
                          <a:spcPts val="0"/>
                        </a:spcAft>
                      </a:pPr>
                      <a:r>
                        <a:rPr lang="en-US" sz="1000" b="1" kern="100" dirty="0" smtClean="0">
                          <a:latin typeface="Arial" panose="020B0604020202020204" pitchFamily="34" charset="0"/>
                          <a:ea typeface="맑은 고딕"/>
                          <a:cs typeface="Arial" panose="020B0604020202020204" pitchFamily="34" charset="0"/>
                        </a:rPr>
                        <a:t>CDC</a:t>
                      </a:r>
                    </a:p>
                    <a:p>
                      <a:pPr algn="l" latinLnBrk="1">
                        <a:spcAft>
                          <a:spcPts val="0"/>
                        </a:spcAft>
                      </a:pPr>
                      <a:r>
                        <a:rPr lang="en-US" sz="800" b="1" kern="100" dirty="0" smtClean="0">
                          <a:latin typeface="Arial" panose="020B0604020202020204" pitchFamily="34" charset="0"/>
                          <a:ea typeface="맑은 고딕"/>
                          <a:cs typeface="Arial" panose="020B0604020202020204" pitchFamily="34" charset="0"/>
                        </a:rPr>
                        <a:t>(</a:t>
                      </a:r>
                      <a:r>
                        <a:rPr lang="en-US" sz="800" b="1" kern="100" dirty="0" err="1" smtClean="0">
                          <a:latin typeface="Arial" panose="020B0604020202020204" pitchFamily="34" charset="0"/>
                          <a:ea typeface="맑은 고딕"/>
                          <a:cs typeface="Arial" panose="020B0604020202020204" pitchFamily="34" charset="0"/>
                        </a:rPr>
                        <a:t>nmol</a:t>
                      </a:r>
                      <a:r>
                        <a:rPr lang="en-US" sz="800" b="1" kern="100" dirty="0" smtClean="0">
                          <a:latin typeface="Arial" panose="020B0604020202020204" pitchFamily="34" charset="0"/>
                          <a:ea typeface="맑은 고딕"/>
                          <a:cs typeface="Arial" panose="020B0604020202020204" pitchFamily="34" charset="0"/>
                        </a:rPr>
                        <a:t>/mg/min)</a:t>
                      </a:r>
                      <a:endParaRPr lang="ko-KR" sz="8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smtClean="0">
                          <a:latin typeface="Arial" panose="020B0604020202020204" pitchFamily="34" charset="0"/>
                          <a:ea typeface="맑은 고딕"/>
                          <a:cs typeface="Arial" panose="020B0604020202020204" pitchFamily="34" charset="0"/>
                        </a:rPr>
                        <a:t>16.3 </a:t>
                      </a:r>
                      <a:r>
                        <a:rPr lang="en-US" sz="1000" b="1" kern="100" dirty="0">
                          <a:latin typeface="Arial" panose="020B0604020202020204" pitchFamily="34" charset="0"/>
                          <a:ea typeface="맑은 고딕"/>
                          <a:cs typeface="Arial" panose="020B0604020202020204" pitchFamily="34" charset="0"/>
                        </a:rPr>
                        <a:t>± </a:t>
                      </a:r>
                      <a:r>
                        <a:rPr lang="en-US" sz="1000" b="1" kern="100" dirty="0" smtClean="0">
                          <a:latin typeface="Arial" panose="020B0604020202020204" pitchFamily="34" charset="0"/>
                          <a:ea typeface="맑은 고딕"/>
                          <a:cs typeface="Arial" panose="020B0604020202020204" pitchFamily="34" charset="0"/>
                        </a:rPr>
                        <a:t>0.8</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smtClean="0">
                          <a:solidFill>
                            <a:schemeClr val="tx1"/>
                          </a:solidFill>
                          <a:latin typeface="Arial" panose="020B0604020202020204" pitchFamily="34" charset="0"/>
                          <a:ea typeface="맑은 고딕"/>
                          <a:cs typeface="Arial" panose="020B0604020202020204" pitchFamily="34" charset="0"/>
                        </a:rPr>
                        <a:t>16.1 </a:t>
                      </a:r>
                      <a:r>
                        <a:rPr lang="en-US" sz="1000" b="1" kern="100" dirty="0">
                          <a:solidFill>
                            <a:schemeClr val="tx1"/>
                          </a:solidFill>
                          <a:latin typeface="Arial" panose="020B0604020202020204" pitchFamily="34" charset="0"/>
                          <a:ea typeface="맑은 고딕"/>
                          <a:cs typeface="Arial" panose="020B0604020202020204" pitchFamily="34" charset="0"/>
                        </a:rPr>
                        <a:t>± </a:t>
                      </a:r>
                      <a:r>
                        <a:rPr lang="en-US" sz="1000" b="1" kern="100" dirty="0" smtClean="0">
                          <a:solidFill>
                            <a:schemeClr val="tx1"/>
                          </a:solidFill>
                          <a:latin typeface="Arial" panose="020B0604020202020204" pitchFamily="34" charset="0"/>
                          <a:ea typeface="맑은 고딕"/>
                          <a:cs typeface="Arial" panose="020B0604020202020204" pitchFamily="34" charset="0"/>
                        </a:rPr>
                        <a:t>0.3</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c>
                  <a:txBody>
                    <a:bodyPr/>
                    <a:lstStyle/>
                    <a:p>
                      <a:pPr algn="ctr" latinLnBrk="1">
                        <a:spcAft>
                          <a:spcPts val="0"/>
                        </a:spcAft>
                      </a:pPr>
                      <a:r>
                        <a:rPr lang="en-US" sz="1000" b="1" kern="100" dirty="0" smtClean="0">
                          <a:solidFill>
                            <a:schemeClr val="tx1"/>
                          </a:solidFill>
                          <a:latin typeface="Arial" panose="020B0604020202020204" pitchFamily="34" charset="0"/>
                          <a:ea typeface="맑은 고딕"/>
                          <a:cs typeface="Arial" panose="020B0604020202020204" pitchFamily="34" charset="0"/>
                        </a:rPr>
                        <a:t>17.3 </a:t>
                      </a:r>
                      <a:r>
                        <a:rPr lang="en-US" sz="1000" b="1" kern="100" dirty="0">
                          <a:solidFill>
                            <a:schemeClr val="tx1"/>
                          </a:solidFill>
                          <a:latin typeface="Arial" panose="020B0604020202020204" pitchFamily="34" charset="0"/>
                          <a:ea typeface="맑은 고딕"/>
                          <a:cs typeface="Arial" panose="020B0604020202020204" pitchFamily="34" charset="0"/>
                        </a:rPr>
                        <a:t>± </a:t>
                      </a:r>
                      <a:r>
                        <a:rPr lang="en-US" sz="1000" b="1" kern="100" dirty="0" smtClean="0">
                          <a:solidFill>
                            <a:schemeClr val="tx1"/>
                          </a:solidFill>
                          <a:latin typeface="Arial" panose="020B0604020202020204" pitchFamily="34" charset="0"/>
                          <a:ea typeface="맑은 고딕"/>
                          <a:cs typeface="Arial" panose="020B0604020202020204" pitchFamily="34" charset="0"/>
                        </a:rPr>
                        <a:t>1.1</a:t>
                      </a:r>
                      <a:endParaRPr lang="ko-KR" sz="1000" b="1" kern="100" dirty="0">
                        <a:solidFill>
                          <a:schemeClr val="tx1"/>
                        </a:solidFill>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a:noFill/>
                    </a:lnB>
                  </a:tcPr>
                </a:tc>
              </a:tr>
              <a:tr h="419176">
                <a:tc>
                  <a:txBody>
                    <a:bodyPr/>
                    <a:lstStyle/>
                    <a:p>
                      <a:pPr algn="l" latinLnBrk="1">
                        <a:spcAft>
                          <a:spcPts val="0"/>
                        </a:spcAft>
                      </a:pPr>
                      <a:r>
                        <a:rPr lang="en-US" sz="1000" b="1" kern="100" dirty="0" smtClean="0">
                          <a:latin typeface="Arial" panose="020B0604020202020204" pitchFamily="34" charset="0"/>
                          <a:ea typeface="맑은 고딕"/>
                          <a:cs typeface="Arial" panose="020B0604020202020204" pitchFamily="34" charset="0"/>
                        </a:rPr>
                        <a:t>GCS</a:t>
                      </a:r>
                    </a:p>
                    <a:p>
                      <a:pPr algn="l" latinLnBrk="1">
                        <a:spcAft>
                          <a:spcPts val="0"/>
                        </a:spcAft>
                      </a:pPr>
                      <a:r>
                        <a:rPr lang="en-US" sz="800" b="1" kern="100" dirty="0" smtClean="0">
                          <a:latin typeface="Arial" panose="020B0604020202020204" pitchFamily="34" charset="0"/>
                          <a:ea typeface="맑은 고딕"/>
                          <a:cs typeface="Arial" panose="020B0604020202020204" pitchFamily="34" charset="0"/>
                        </a:rPr>
                        <a:t>(</a:t>
                      </a:r>
                      <a:r>
                        <a:rPr lang="en-US" sz="800" b="1" kern="100" dirty="0" err="1" smtClean="0">
                          <a:latin typeface="Arial" panose="020B0604020202020204" pitchFamily="34" charset="0"/>
                          <a:ea typeface="맑은 고딕"/>
                          <a:cs typeface="Arial" panose="020B0604020202020204" pitchFamily="34" charset="0"/>
                        </a:rPr>
                        <a:t>nmol</a:t>
                      </a:r>
                      <a:r>
                        <a:rPr lang="en-US" sz="800" b="1" kern="100" dirty="0" smtClean="0">
                          <a:latin typeface="Arial" panose="020B0604020202020204" pitchFamily="34" charset="0"/>
                          <a:ea typeface="맑은 고딕"/>
                          <a:cs typeface="Arial" panose="020B0604020202020204" pitchFamily="34" charset="0"/>
                        </a:rPr>
                        <a:t>/mg/min)</a:t>
                      </a:r>
                      <a:endParaRPr lang="ko-KR" sz="8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w="57150" cap="flat" cmpd="sng" algn="ctr">
                      <a:solidFill>
                        <a:schemeClr val="tx1"/>
                      </a:solidFill>
                      <a:prstDash val="solid"/>
                      <a:round/>
                      <a:headEnd type="none" w="med" len="med"/>
                      <a:tailEnd type="none" w="med" len="med"/>
                    </a:lnB>
                  </a:tcPr>
                </a:tc>
                <a:tc>
                  <a:txBody>
                    <a:bodyPr/>
                    <a:lstStyle/>
                    <a:p>
                      <a:pPr algn="ctr" latinLnBrk="1">
                        <a:spcAft>
                          <a:spcPts val="0"/>
                        </a:spcAft>
                      </a:pPr>
                      <a:r>
                        <a:rPr lang="en-US" sz="1000" b="1" kern="100" dirty="0" smtClean="0">
                          <a:latin typeface="Arial" panose="020B0604020202020204" pitchFamily="34" charset="0"/>
                          <a:ea typeface="맑은 고딕"/>
                          <a:cs typeface="Arial" panose="020B0604020202020204" pitchFamily="34" charset="0"/>
                        </a:rPr>
                        <a:t>3.8 </a:t>
                      </a:r>
                      <a:r>
                        <a:rPr lang="en-US" sz="1000" b="1" kern="100" dirty="0">
                          <a:latin typeface="Arial" panose="020B0604020202020204" pitchFamily="34" charset="0"/>
                          <a:ea typeface="맑은 고딕"/>
                          <a:cs typeface="Arial" panose="020B0604020202020204" pitchFamily="34" charset="0"/>
                        </a:rPr>
                        <a:t>± </a:t>
                      </a:r>
                      <a:r>
                        <a:rPr lang="en-US" sz="1000" b="1" kern="100" dirty="0" smtClean="0">
                          <a:latin typeface="Arial" panose="020B0604020202020204" pitchFamily="34" charset="0"/>
                          <a:ea typeface="맑은 고딕"/>
                          <a:cs typeface="Arial" panose="020B0604020202020204" pitchFamily="34" charset="0"/>
                        </a:rPr>
                        <a:t>0.4</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w="57150" cap="flat" cmpd="sng" algn="ctr">
                      <a:solidFill>
                        <a:schemeClr val="tx1"/>
                      </a:solidFill>
                      <a:prstDash val="solid"/>
                      <a:round/>
                      <a:headEnd type="none" w="med" len="med"/>
                      <a:tailEnd type="none" w="med" len="med"/>
                    </a:lnB>
                  </a:tcPr>
                </a:tc>
                <a:tc>
                  <a:txBody>
                    <a:bodyPr/>
                    <a:lstStyle/>
                    <a:p>
                      <a:pPr algn="ctr" latinLnBrk="1">
                        <a:spcAft>
                          <a:spcPts val="0"/>
                        </a:spcAft>
                      </a:pPr>
                      <a:r>
                        <a:rPr lang="en-US" sz="1000" b="1" kern="100" dirty="0" smtClean="0">
                          <a:latin typeface="Arial" panose="020B0604020202020204" pitchFamily="34" charset="0"/>
                          <a:ea typeface="맑은 고딕"/>
                          <a:cs typeface="Arial" panose="020B0604020202020204" pitchFamily="34" charset="0"/>
                        </a:rPr>
                        <a:t>3.3 </a:t>
                      </a:r>
                      <a:r>
                        <a:rPr lang="en-US" sz="1000" b="1" kern="100" dirty="0">
                          <a:latin typeface="Arial" panose="020B0604020202020204" pitchFamily="34" charset="0"/>
                          <a:ea typeface="맑은 고딕"/>
                          <a:cs typeface="Arial" panose="020B0604020202020204" pitchFamily="34" charset="0"/>
                        </a:rPr>
                        <a:t>± </a:t>
                      </a:r>
                      <a:r>
                        <a:rPr lang="en-US" sz="1000" b="1" kern="100" dirty="0" smtClean="0">
                          <a:latin typeface="Arial" panose="020B0604020202020204" pitchFamily="34" charset="0"/>
                          <a:ea typeface="맑은 고딕"/>
                          <a:cs typeface="Arial" panose="020B0604020202020204" pitchFamily="34" charset="0"/>
                        </a:rPr>
                        <a:t>0.1</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w="57150" cap="flat" cmpd="sng" algn="ctr">
                      <a:solidFill>
                        <a:schemeClr val="tx1"/>
                      </a:solidFill>
                      <a:prstDash val="solid"/>
                      <a:round/>
                      <a:headEnd type="none" w="med" len="med"/>
                      <a:tailEnd type="none" w="med" len="med"/>
                    </a:lnB>
                  </a:tcPr>
                </a:tc>
                <a:tc>
                  <a:txBody>
                    <a:bodyPr/>
                    <a:lstStyle/>
                    <a:p>
                      <a:pPr algn="ctr" latinLnBrk="1">
                        <a:spcAft>
                          <a:spcPts val="0"/>
                        </a:spcAft>
                      </a:pPr>
                      <a:r>
                        <a:rPr lang="en-US" sz="1000" b="1" kern="100" dirty="0" smtClean="0">
                          <a:latin typeface="Arial" panose="020B0604020202020204" pitchFamily="34" charset="0"/>
                          <a:ea typeface="맑은 고딕"/>
                          <a:cs typeface="Arial" panose="020B0604020202020204" pitchFamily="34" charset="0"/>
                        </a:rPr>
                        <a:t>3.2 </a:t>
                      </a:r>
                      <a:r>
                        <a:rPr lang="en-US" sz="1000" b="1" kern="100" dirty="0">
                          <a:latin typeface="Arial" panose="020B0604020202020204" pitchFamily="34" charset="0"/>
                          <a:ea typeface="맑은 고딕"/>
                          <a:cs typeface="Arial" panose="020B0604020202020204" pitchFamily="34" charset="0"/>
                        </a:rPr>
                        <a:t>± </a:t>
                      </a:r>
                      <a:r>
                        <a:rPr lang="en-US" sz="1000" b="1" kern="100" dirty="0" smtClean="0">
                          <a:latin typeface="Arial" panose="020B0604020202020204" pitchFamily="34" charset="0"/>
                          <a:ea typeface="맑은 고딕"/>
                          <a:cs typeface="Arial" panose="020B0604020202020204" pitchFamily="34" charset="0"/>
                        </a:rPr>
                        <a:t>0.5</a:t>
                      </a:r>
                      <a:endParaRPr lang="ko-KR" sz="1000" b="1" kern="100" dirty="0">
                        <a:latin typeface="Arial" panose="020B0604020202020204" pitchFamily="34" charset="0"/>
                        <a:ea typeface="맑은 고딕"/>
                        <a:cs typeface="Arial" panose="020B0604020202020204" pitchFamily="34" charset="0"/>
                      </a:endParaRPr>
                    </a:p>
                  </a:txBody>
                  <a:tcPr marL="68580" marR="68580" marT="0" marB="0" anchor="ctr">
                    <a:lnL>
                      <a:noFill/>
                    </a:lnL>
                    <a:lnR>
                      <a:noFill/>
                    </a:lnR>
                    <a:lnT>
                      <a:noFill/>
                    </a:lnT>
                    <a:lnB w="57150" cap="flat" cmpd="sng" algn="ctr">
                      <a:solidFill>
                        <a:schemeClr val="tx1"/>
                      </a:solidFill>
                      <a:prstDash val="solid"/>
                      <a:round/>
                      <a:headEnd type="none" w="med" len="med"/>
                      <a:tailEnd type="none" w="med" len="med"/>
                    </a:lnB>
                  </a:tcPr>
                </a:tc>
              </a:tr>
            </a:tbl>
          </a:graphicData>
        </a:graphic>
      </p:graphicFrame>
      <p:grpSp>
        <p:nvGrpSpPr>
          <p:cNvPr id="2" name="Group 4"/>
          <p:cNvGrpSpPr>
            <a:grpSpLocks noChangeAspect="1"/>
          </p:cNvGrpSpPr>
          <p:nvPr/>
        </p:nvGrpSpPr>
        <p:grpSpPr bwMode="auto">
          <a:xfrm>
            <a:off x="4727575" y="1643063"/>
            <a:ext cx="4059238" cy="3968750"/>
            <a:chOff x="2978" y="1035"/>
            <a:chExt cx="2557" cy="2500"/>
          </a:xfrm>
        </p:grpSpPr>
        <p:sp>
          <p:nvSpPr>
            <p:cNvPr id="3" name="AutoShape 3"/>
            <p:cNvSpPr>
              <a:spLocks noChangeAspect="1" noChangeArrowheads="1" noTextEdit="1"/>
            </p:cNvSpPr>
            <p:nvPr/>
          </p:nvSpPr>
          <p:spPr bwMode="auto">
            <a:xfrm>
              <a:off x="2978" y="1035"/>
              <a:ext cx="2557" cy="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98309"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978" y="1035"/>
              <a:ext cx="2562" cy="2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611139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Freeform 3"/>
          <p:cNvSpPr>
            <a:spLocks/>
          </p:cNvSpPr>
          <p:nvPr/>
        </p:nvSpPr>
        <p:spPr bwMode="auto">
          <a:xfrm>
            <a:off x="5316514" y="1639716"/>
            <a:ext cx="71438" cy="166315"/>
          </a:xfrm>
          <a:custGeom>
            <a:avLst/>
            <a:gdLst>
              <a:gd name="T0" fmla="*/ 69953 w 61"/>
              <a:gd name="T1" fmla="*/ 123762 h 136"/>
              <a:gd name="T2" fmla="*/ 89940 w 61"/>
              <a:gd name="T3" fmla="*/ 237066 h 136"/>
              <a:gd name="T4" fmla="*/ 0 w 61"/>
              <a:gd name="T5" fmla="*/ 17431 h 136"/>
              <a:gd name="T6" fmla="*/ 101599 w 61"/>
              <a:gd name="T7" fmla="*/ 0 h 136"/>
              <a:gd name="T8" fmla="*/ 89940 w 61"/>
              <a:gd name="T9" fmla="*/ 237066 h 136"/>
              <a:gd name="T10" fmla="*/ 69953 w 61"/>
              <a:gd name="T11" fmla="*/ 123762 h 136"/>
              <a:gd name="T12" fmla="*/ 0 60000 65536"/>
              <a:gd name="T13" fmla="*/ 0 60000 65536"/>
              <a:gd name="T14" fmla="*/ 0 60000 65536"/>
              <a:gd name="T15" fmla="*/ 0 60000 65536"/>
              <a:gd name="T16" fmla="*/ 0 60000 65536"/>
              <a:gd name="T17" fmla="*/ 0 60000 65536"/>
              <a:gd name="T18" fmla="*/ 0 w 61"/>
              <a:gd name="T19" fmla="*/ 0 h 136"/>
              <a:gd name="T20" fmla="*/ 61 w 61"/>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61" h="136">
                <a:moveTo>
                  <a:pt x="42" y="71"/>
                </a:moveTo>
                <a:lnTo>
                  <a:pt x="54" y="136"/>
                </a:lnTo>
                <a:lnTo>
                  <a:pt x="0" y="10"/>
                </a:lnTo>
                <a:lnTo>
                  <a:pt x="61" y="0"/>
                </a:lnTo>
                <a:lnTo>
                  <a:pt x="54" y="136"/>
                </a:lnTo>
                <a:lnTo>
                  <a:pt x="42" y="71"/>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099" name="Freeform 4"/>
          <p:cNvSpPr>
            <a:spLocks/>
          </p:cNvSpPr>
          <p:nvPr/>
        </p:nvSpPr>
        <p:spPr bwMode="auto">
          <a:xfrm>
            <a:off x="5197079" y="1282528"/>
            <a:ext cx="164083" cy="383977"/>
          </a:xfrm>
          <a:custGeom>
            <a:avLst/>
            <a:gdLst>
              <a:gd name="T0" fmla="*/ 8305 w 140"/>
              <a:gd name="T1" fmla="*/ 22549 h 315"/>
              <a:gd name="T2" fmla="*/ 31561 w 140"/>
              <a:gd name="T3" fmla="*/ 53771 h 315"/>
              <a:gd name="T4" fmla="*/ 48171 w 140"/>
              <a:gd name="T5" fmla="*/ 84993 h 315"/>
              <a:gd name="T6" fmla="*/ 66443 w 140"/>
              <a:gd name="T7" fmla="*/ 116215 h 315"/>
              <a:gd name="T8" fmla="*/ 84715 w 140"/>
              <a:gd name="T9" fmla="*/ 147436 h 315"/>
              <a:gd name="T10" fmla="*/ 101326 w 140"/>
              <a:gd name="T11" fmla="*/ 182127 h 315"/>
              <a:gd name="T12" fmla="*/ 116276 w 140"/>
              <a:gd name="T13" fmla="*/ 215084 h 315"/>
              <a:gd name="T14" fmla="*/ 129565 w 140"/>
              <a:gd name="T15" fmla="*/ 249775 h 315"/>
              <a:gd name="T16" fmla="*/ 144514 w 140"/>
              <a:gd name="T17" fmla="*/ 282731 h 315"/>
              <a:gd name="T18" fmla="*/ 156142 w 140"/>
              <a:gd name="T19" fmla="*/ 317422 h 315"/>
              <a:gd name="T20" fmla="*/ 169431 w 140"/>
              <a:gd name="T21" fmla="*/ 353847 h 315"/>
              <a:gd name="T22" fmla="*/ 181058 w 140"/>
              <a:gd name="T23" fmla="*/ 386804 h 315"/>
              <a:gd name="T24" fmla="*/ 191025 w 140"/>
              <a:gd name="T25" fmla="*/ 423229 h 315"/>
              <a:gd name="T26" fmla="*/ 197669 w 140"/>
              <a:gd name="T27" fmla="*/ 459655 h 315"/>
              <a:gd name="T28" fmla="*/ 207636 w 140"/>
              <a:gd name="T29" fmla="*/ 494346 h 315"/>
              <a:gd name="T30" fmla="*/ 214280 w 140"/>
              <a:gd name="T31" fmla="*/ 530771 h 315"/>
              <a:gd name="T32" fmla="*/ 232552 w 140"/>
              <a:gd name="T33" fmla="*/ 544647 h 315"/>
              <a:gd name="T34" fmla="*/ 224247 w 140"/>
              <a:gd name="T35" fmla="*/ 508222 h 315"/>
              <a:gd name="T36" fmla="*/ 217602 w 140"/>
              <a:gd name="T37" fmla="*/ 475266 h 315"/>
              <a:gd name="T38" fmla="*/ 207636 w 140"/>
              <a:gd name="T39" fmla="*/ 438840 h 315"/>
              <a:gd name="T40" fmla="*/ 197669 w 140"/>
              <a:gd name="T41" fmla="*/ 402415 h 315"/>
              <a:gd name="T42" fmla="*/ 187703 w 140"/>
              <a:gd name="T43" fmla="*/ 365989 h 315"/>
              <a:gd name="T44" fmla="*/ 176075 w 140"/>
              <a:gd name="T45" fmla="*/ 331298 h 315"/>
              <a:gd name="T46" fmla="*/ 164447 w 140"/>
              <a:gd name="T47" fmla="*/ 294873 h 315"/>
              <a:gd name="T48" fmla="*/ 151159 w 140"/>
              <a:gd name="T49" fmla="*/ 261916 h 315"/>
              <a:gd name="T50" fmla="*/ 137870 w 140"/>
              <a:gd name="T51" fmla="*/ 225491 h 315"/>
              <a:gd name="T52" fmla="*/ 122920 w 140"/>
              <a:gd name="T53" fmla="*/ 190800 h 315"/>
              <a:gd name="T54" fmla="*/ 106309 w 140"/>
              <a:gd name="T55" fmla="*/ 157844 h 315"/>
              <a:gd name="T56" fmla="*/ 89699 w 140"/>
              <a:gd name="T57" fmla="*/ 126622 h 315"/>
              <a:gd name="T58" fmla="*/ 69766 w 140"/>
              <a:gd name="T59" fmla="*/ 91931 h 315"/>
              <a:gd name="T60" fmla="*/ 53155 w 140"/>
              <a:gd name="T61" fmla="*/ 60709 h 315"/>
              <a:gd name="T62" fmla="*/ 33222 w 140"/>
              <a:gd name="T63" fmla="*/ 29487 h 315"/>
              <a:gd name="T64" fmla="*/ 11628 w 140"/>
              <a:gd name="T65" fmla="*/ 0 h 3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315"/>
              <a:gd name="T101" fmla="*/ 140 w 140"/>
              <a:gd name="T102" fmla="*/ 315 h 3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315">
                <a:moveTo>
                  <a:pt x="0" y="4"/>
                </a:moveTo>
                <a:lnTo>
                  <a:pt x="5" y="13"/>
                </a:lnTo>
                <a:lnTo>
                  <a:pt x="13" y="21"/>
                </a:lnTo>
                <a:lnTo>
                  <a:pt x="19" y="31"/>
                </a:lnTo>
                <a:lnTo>
                  <a:pt x="24" y="39"/>
                </a:lnTo>
                <a:lnTo>
                  <a:pt x="29" y="49"/>
                </a:lnTo>
                <a:lnTo>
                  <a:pt x="35" y="57"/>
                </a:lnTo>
                <a:lnTo>
                  <a:pt x="40" y="67"/>
                </a:lnTo>
                <a:lnTo>
                  <a:pt x="46" y="75"/>
                </a:lnTo>
                <a:lnTo>
                  <a:pt x="51" y="85"/>
                </a:lnTo>
                <a:lnTo>
                  <a:pt x="56" y="95"/>
                </a:lnTo>
                <a:lnTo>
                  <a:pt x="61" y="105"/>
                </a:lnTo>
                <a:lnTo>
                  <a:pt x="65" y="115"/>
                </a:lnTo>
                <a:lnTo>
                  <a:pt x="70" y="124"/>
                </a:lnTo>
                <a:lnTo>
                  <a:pt x="74" y="134"/>
                </a:lnTo>
                <a:lnTo>
                  <a:pt x="78" y="144"/>
                </a:lnTo>
                <a:lnTo>
                  <a:pt x="83" y="154"/>
                </a:lnTo>
                <a:lnTo>
                  <a:pt x="87" y="163"/>
                </a:lnTo>
                <a:lnTo>
                  <a:pt x="91" y="173"/>
                </a:lnTo>
                <a:lnTo>
                  <a:pt x="94" y="183"/>
                </a:lnTo>
                <a:lnTo>
                  <a:pt x="99" y="194"/>
                </a:lnTo>
                <a:lnTo>
                  <a:pt x="102" y="204"/>
                </a:lnTo>
                <a:lnTo>
                  <a:pt x="105" y="214"/>
                </a:lnTo>
                <a:lnTo>
                  <a:pt x="109" y="223"/>
                </a:lnTo>
                <a:lnTo>
                  <a:pt x="112" y="235"/>
                </a:lnTo>
                <a:lnTo>
                  <a:pt x="115" y="244"/>
                </a:lnTo>
                <a:lnTo>
                  <a:pt x="118" y="254"/>
                </a:lnTo>
                <a:lnTo>
                  <a:pt x="119" y="265"/>
                </a:lnTo>
                <a:lnTo>
                  <a:pt x="122" y="275"/>
                </a:lnTo>
                <a:lnTo>
                  <a:pt x="125" y="285"/>
                </a:lnTo>
                <a:lnTo>
                  <a:pt x="126" y="296"/>
                </a:lnTo>
                <a:lnTo>
                  <a:pt x="129" y="306"/>
                </a:lnTo>
                <a:lnTo>
                  <a:pt x="131" y="315"/>
                </a:lnTo>
                <a:lnTo>
                  <a:pt x="140" y="314"/>
                </a:lnTo>
                <a:lnTo>
                  <a:pt x="138" y="304"/>
                </a:lnTo>
                <a:lnTo>
                  <a:pt x="135" y="293"/>
                </a:lnTo>
                <a:lnTo>
                  <a:pt x="134" y="283"/>
                </a:lnTo>
                <a:lnTo>
                  <a:pt x="131" y="274"/>
                </a:lnTo>
                <a:lnTo>
                  <a:pt x="128" y="262"/>
                </a:lnTo>
                <a:lnTo>
                  <a:pt x="125" y="253"/>
                </a:lnTo>
                <a:lnTo>
                  <a:pt x="124" y="241"/>
                </a:lnTo>
                <a:lnTo>
                  <a:pt x="119" y="232"/>
                </a:lnTo>
                <a:lnTo>
                  <a:pt x="116" y="222"/>
                </a:lnTo>
                <a:lnTo>
                  <a:pt x="113" y="211"/>
                </a:lnTo>
                <a:lnTo>
                  <a:pt x="110" y="201"/>
                </a:lnTo>
                <a:lnTo>
                  <a:pt x="106" y="191"/>
                </a:lnTo>
                <a:lnTo>
                  <a:pt x="103" y="180"/>
                </a:lnTo>
                <a:lnTo>
                  <a:pt x="99" y="170"/>
                </a:lnTo>
                <a:lnTo>
                  <a:pt x="96" y="161"/>
                </a:lnTo>
                <a:lnTo>
                  <a:pt x="91" y="151"/>
                </a:lnTo>
                <a:lnTo>
                  <a:pt x="87" y="141"/>
                </a:lnTo>
                <a:lnTo>
                  <a:pt x="83" y="130"/>
                </a:lnTo>
                <a:lnTo>
                  <a:pt x="78" y="120"/>
                </a:lnTo>
                <a:lnTo>
                  <a:pt x="74" y="110"/>
                </a:lnTo>
                <a:lnTo>
                  <a:pt x="68" y="101"/>
                </a:lnTo>
                <a:lnTo>
                  <a:pt x="64" y="91"/>
                </a:lnTo>
                <a:lnTo>
                  <a:pt x="58" y="81"/>
                </a:lnTo>
                <a:lnTo>
                  <a:pt x="54" y="73"/>
                </a:lnTo>
                <a:lnTo>
                  <a:pt x="48" y="63"/>
                </a:lnTo>
                <a:lnTo>
                  <a:pt x="42" y="53"/>
                </a:lnTo>
                <a:lnTo>
                  <a:pt x="38" y="45"/>
                </a:lnTo>
                <a:lnTo>
                  <a:pt x="32" y="35"/>
                </a:lnTo>
                <a:lnTo>
                  <a:pt x="26" y="25"/>
                </a:lnTo>
                <a:lnTo>
                  <a:pt x="20" y="17"/>
                </a:lnTo>
                <a:lnTo>
                  <a:pt x="13" y="8"/>
                </a:lnTo>
                <a:lnTo>
                  <a:pt x="7" y="0"/>
                </a:lnTo>
                <a:lnTo>
                  <a:pt x="0" y="4"/>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00" name="Freeform 6"/>
          <p:cNvSpPr>
            <a:spLocks/>
          </p:cNvSpPr>
          <p:nvPr/>
        </p:nvSpPr>
        <p:spPr bwMode="auto">
          <a:xfrm>
            <a:off x="4846588" y="938734"/>
            <a:ext cx="158502" cy="113854"/>
          </a:xfrm>
          <a:custGeom>
            <a:avLst/>
            <a:gdLst>
              <a:gd name="T0" fmla="*/ 125249 w 137"/>
              <a:gd name="T1" fmla="*/ 103762 h 94"/>
              <a:gd name="T2" fmla="*/ 225778 w 137"/>
              <a:gd name="T3" fmla="*/ 162560 h 94"/>
              <a:gd name="T4" fmla="*/ 0 w 137"/>
              <a:gd name="T5" fmla="*/ 89927 h 94"/>
              <a:gd name="T6" fmla="*/ 54384 w 137"/>
              <a:gd name="T7" fmla="*/ 0 h 94"/>
              <a:gd name="T8" fmla="*/ 225778 w 137"/>
              <a:gd name="T9" fmla="*/ 162560 h 94"/>
              <a:gd name="T10" fmla="*/ 125249 w 137"/>
              <a:gd name="T11" fmla="*/ 103762 h 94"/>
              <a:gd name="T12" fmla="*/ 0 60000 65536"/>
              <a:gd name="T13" fmla="*/ 0 60000 65536"/>
              <a:gd name="T14" fmla="*/ 0 60000 65536"/>
              <a:gd name="T15" fmla="*/ 0 60000 65536"/>
              <a:gd name="T16" fmla="*/ 0 60000 65536"/>
              <a:gd name="T17" fmla="*/ 0 60000 65536"/>
              <a:gd name="T18" fmla="*/ 0 w 137"/>
              <a:gd name="T19" fmla="*/ 0 h 94"/>
              <a:gd name="T20" fmla="*/ 137 w 137"/>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137" h="94">
                <a:moveTo>
                  <a:pt x="76" y="60"/>
                </a:moveTo>
                <a:lnTo>
                  <a:pt x="137" y="94"/>
                </a:lnTo>
                <a:lnTo>
                  <a:pt x="0" y="52"/>
                </a:lnTo>
                <a:lnTo>
                  <a:pt x="33" y="0"/>
                </a:lnTo>
                <a:lnTo>
                  <a:pt x="137" y="94"/>
                </a:lnTo>
                <a:lnTo>
                  <a:pt x="76" y="60"/>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01" name="Freeform 7"/>
          <p:cNvSpPr>
            <a:spLocks/>
          </p:cNvSpPr>
          <p:nvPr/>
        </p:nvSpPr>
        <p:spPr bwMode="auto">
          <a:xfrm>
            <a:off x="3900041" y="856134"/>
            <a:ext cx="987847" cy="173012"/>
          </a:xfrm>
          <a:custGeom>
            <a:avLst/>
            <a:gdLst>
              <a:gd name="T0" fmla="*/ 46479 w 846"/>
              <a:gd name="T1" fmla="*/ 220101 h 142"/>
              <a:gd name="T2" fmla="*/ 126158 w 846"/>
              <a:gd name="T3" fmla="*/ 171575 h 142"/>
              <a:gd name="T4" fmla="*/ 210817 w 846"/>
              <a:gd name="T5" fmla="*/ 129981 h 142"/>
              <a:gd name="T6" fmla="*/ 295475 w 846"/>
              <a:gd name="T7" fmla="*/ 93586 h 142"/>
              <a:gd name="T8" fmla="*/ 381794 w 846"/>
              <a:gd name="T9" fmla="*/ 64124 h 142"/>
              <a:gd name="T10" fmla="*/ 469773 w 846"/>
              <a:gd name="T11" fmla="*/ 43327 h 142"/>
              <a:gd name="T12" fmla="*/ 561071 w 846"/>
              <a:gd name="T13" fmla="*/ 25996 h 142"/>
              <a:gd name="T14" fmla="*/ 650710 w 846"/>
              <a:gd name="T15" fmla="*/ 17331 h 142"/>
              <a:gd name="T16" fmla="*/ 742008 w 846"/>
              <a:gd name="T17" fmla="*/ 13865 h 142"/>
              <a:gd name="T18" fmla="*/ 831647 w 846"/>
              <a:gd name="T19" fmla="*/ 17331 h 142"/>
              <a:gd name="T20" fmla="*/ 922946 w 846"/>
              <a:gd name="T21" fmla="*/ 24263 h 142"/>
              <a:gd name="T22" fmla="*/ 1012584 w 846"/>
              <a:gd name="T23" fmla="*/ 38128 h 142"/>
              <a:gd name="T24" fmla="*/ 1102223 w 846"/>
              <a:gd name="T25" fmla="*/ 60658 h 142"/>
              <a:gd name="T26" fmla="*/ 1190201 w 846"/>
              <a:gd name="T27" fmla="*/ 88387 h 142"/>
              <a:gd name="T28" fmla="*/ 1274860 w 846"/>
              <a:gd name="T29" fmla="*/ 123049 h 142"/>
              <a:gd name="T30" fmla="*/ 1356199 w 846"/>
              <a:gd name="T31" fmla="*/ 164642 h 142"/>
              <a:gd name="T32" fmla="*/ 1404338 w 846"/>
              <a:gd name="T33" fmla="*/ 173308 h 142"/>
              <a:gd name="T34" fmla="*/ 1322999 w 846"/>
              <a:gd name="T35" fmla="*/ 128248 h 142"/>
              <a:gd name="T36" fmla="*/ 1238341 w 846"/>
              <a:gd name="T37" fmla="*/ 91853 h 142"/>
              <a:gd name="T38" fmla="*/ 1150362 w 846"/>
              <a:gd name="T39" fmla="*/ 60658 h 142"/>
              <a:gd name="T40" fmla="*/ 1062383 w 846"/>
              <a:gd name="T41" fmla="*/ 36395 h 142"/>
              <a:gd name="T42" fmla="*/ 969425 w 846"/>
              <a:gd name="T43" fmla="*/ 17331 h 142"/>
              <a:gd name="T44" fmla="*/ 879786 w 846"/>
              <a:gd name="T45" fmla="*/ 5199 h 142"/>
              <a:gd name="T46" fmla="*/ 788488 w 846"/>
              <a:gd name="T47" fmla="*/ 0 h 142"/>
              <a:gd name="T48" fmla="*/ 695529 w 846"/>
              <a:gd name="T49" fmla="*/ 0 h 142"/>
              <a:gd name="T50" fmla="*/ 604231 w 846"/>
              <a:gd name="T51" fmla="*/ 6932 h 142"/>
              <a:gd name="T52" fmla="*/ 512932 w 846"/>
              <a:gd name="T53" fmla="*/ 20797 h 142"/>
              <a:gd name="T54" fmla="*/ 423293 w 846"/>
              <a:gd name="T55" fmla="*/ 41594 h 142"/>
              <a:gd name="T56" fmla="*/ 333655 w 846"/>
              <a:gd name="T57" fmla="*/ 64124 h 142"/>
              <a:gd name="T58" fmla="*/ 245676 w 846"/>
              <a:gd name="T59" fmla="*/ 98785 h 142"/>
              <a:gd name="T60" fmla="*/ 161017 w 846"/>
              <a:gd name="T61" fmla="*/ 136913 h 142"/>
              <a:gd name="T62" fmla="*/ 79679 w 846"/>
              <a:gd name="T63" fmla="*/ 183706 h 142"/>
              <a:gd name="T64" fmla="*/ 0 w 846"/>
              <a:gd name="T65" fmla="*/ 233965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6"/>
              <a:gd name="T100" fmla="*/ 0 h 142"/>
              <a:gd name="T101" fmla="*/ 846 w 846"/>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6" h="142">
                <a:moveTo>
                  <a:pt x="4" y="142"/>
                </a:moveTo>
                <a:lnTo>
                  <a:pt x="28" y="127"/>
                </a:lnTo>
                <a:lnTo>
                  <a:pt x="52" y="113"/>
                </a:lnTo>
                <a:lnTo>
                  <a:pt x="76" y="99"/>
                </a:lnTo>
                <a:lnTo>
                  <a:pt x="100" y="86"/>
                </a:lnTo>
                <a:lnTo>
                  <a:pt x="127" y="75"/>
                </a:lnTo>
                <a:lnTo>
                  <a:pt x="151" y="64"/>
                </a:lnTo>
                <a:lnTo>
                  <a:pt x="178" y="54"/>
                </a:lnTo>
                <a:lnTo>
                  <a:pt x="204" y="46"/>
                </a:lnTo>
                <a:lnTo>
                  <a:pt x="230" y="37"/>
                </a:lnTo>
                <a:lnTo>
                  <a:pt x="256" y="31"/>
                </a:lnTo>
                <a:lnTo>
                  <a:pt x="283" y="25"/>
                </a:lnTo>
                <a:lnTo>
                  <a:pt x="310" y="19"/>
                </a:lnTo>
                <a:lnTo>
                  <a:pt x="338" y="15"/>
                </a:lnTo>
                <a:lnTo>
                  <a:pt x="364" y="12"/>
                </a:lnTo>
                <a:lnTo>
                  <a:pt x="392" y="10"/>
                </a:lnTo>
                <a:lnTo>
                  <a:pt x="419" y="8"/>
                </a:lnTo>
                <a:lnTo>
                  <a:pt x="447" y="8"/>
                </a:lnTo>
                <a:lnTo>
                  <a:pt x="473" y="8"/>
                </a:lnTo>
                <a:lnTo>
                  <a:pt x="501" y="10"/>
                </a:lnTo>
                <a:lnTo>
                  <a:pt x="529" y="11"/>
                </a:lnTo>
                <a:lnTo>
                  <a:pt x="556" y="14"/>
                </a:lnTo>
                <a:lnTo>
                  <a:pt x="583" y="18"/>
                </a:lnTo>
                <a:lnTo>
                  <a:pt x="610" y="22"/>
                </a:lnTo>
                <a:lnTo>
                  <a:pt x="637" y="28"/>
                </a:lnTo>
                <a:lnTo>
                  <a:pt x="664" y="35"/>
                </a:lnTo>
                <a:lnTo>
                  <a:pt x="691" y="43"/>
                </a:lnTo>
                <a:lnTo>
                  <a:pt x="717" y="51"/>
                </a:lnTo>
                <a:lnTo>
                  <a:pt x="742" y="60"/>
                </a:lnTo>
                <a:lnTo>
                  <a:pt x="768" y="71"/>
                </a:lnTo>
                <a:lnTo>
                  <a:pt x="793" y="82"/>
                </a:lnTo>
                <a:lnTo>
                  <a:pt x="817" y="95"/>
                </a:lnTo>
                <a:lnTo>
                  <a:pt x="842" y="107"/>
                </a:lnTo>
                <a:lnTo>
                  <a:pt x="846" y="100"/>
                </a:lnTo>
                <a:lnTo>
                  <a:pt x="822" y="86"/>
                </a:lnTo>
                <a:lnTo>
                  <a:pt x="797" y="74"/>
                </a:lnTo>
                <a:lnTo>
                  <a:pt x="771" y="63"/>
                </a:lnTo>
                <a:lnTo>
                  <a:pt x="746" y="53"/>
                </a:lnTo>
                <a:lnTo>
                  <a:pt x="720" y="43"/>
                </a:lnTo>
                <a:lnTo>
                  <a:pt x="693" y="35"/>
                </a:lnTo>
                <a:lnTo>
                  <a:pt x="666" y="26"/>
                </a:lnTo>
                <a:lnTo>
                  <a:pt x="640" y="21"/>
                </a:lnTo>
                <a:lnTo>
                  <a:pt x="612" y="15"/>
                </a:lnTo>
                <a:lnTo>
                  <a:pt x="584" y="10"/>
                </a:lnTo>
                <a:lnTo>
                  <a:pt x="558" y="5"/>
                </a:lnTo>
                <a:lnTo>
                  <a:pt x="530" y="3"/>
                </a:lnTo>
                <a:lnTo>
                  <a:pt x="503" y="1"/>
                </a:lnTo>
                <a:lnTo>
                  <a:pt x="475" y="0"/>
                </a:lnTo>
                <a:lnTo>
                  <a:pt x="447" y="0"/>
                </a:lnTo>
                <a:lnTo>
                  <a:pt x="419" y="0"/>
                </a:lnTo>
                <a:lnTo>
                  <a:pt x="392" y="1"/>
                </a:lnTo>
                <a:lnTo>
                  <a:pt x="364" y="4"/>
                </a:lnTo>
                <a:lnTo>
                  <a:pt x="336" y="7"/>
                </a:lnTo>
                <a:lnTo>
                  <a:pt x="309" y="12"/>
                </a:lnTo>
                <a:lnTo>
                  <a:pt x="281" y="17"/>
                </a:lnTo>
                <a:lnTo>
                  <a:pt x="255" y="24"/>
                </a:lnTo>
                <a:lnTo>
                  <a:pt x="227" y="31"/>
                </a:lnTo>
                <a:lnTo>
                  <a:pt x="201" y="37"/>
                </a:lnTo>
                <a:lnTo>
                  <a:pt x="175" y="47"/>
                </a:lnTo>
                <a:lnTo>
                  <a:pt x="148" y="57"/>
                </a:lnTo>
                <a:lnTo>
                  <a:pt x="122" y="68"/>
                </a:lnTo>
                <a:lnTo>
                  <a:pt x="97" y="79"/>
                </a:lnTo>
                <a:lnTo>
                  <a:pt x="71" y="92"/>
                </a:lnTo>
                <a:lnTo>
                  <a:pt x="48" y="106"/>
                </a:lnTo>
                <a:lnTo>
                  <a:pt x="23" y="120"/>
                </a:lnTo>
                <a:lnTo>
                  <a:pt x="0" y="135"/>
                </a:lnTo>
                <a:lnTo>
                  <a:pt x="4" y="142"/>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02" name="Freeform 8"/>
          <p:cNvSpPr>
            <a:spLocks/>
          </p:cNvSpPr>
          <p:nvPr/>
        </p:nvSpPr>
        <p:spPr bwMode="auto">
          <a:xfrm>
            <a:off x="3591968" y="1196579"/>
            <a:ext cx="110505" cy="159619"/>
          </a:xfrm>
          <a:custGeom>
            <a:avLst/>
            <a:gdLst>
              <a:gd name="T0" fmla="*/ 101095 w 94"/>
              <a:gd name="T1" fmla="*/ 100732 h 130"/>
              <a:gd name="T2" fmla="*/ 155786 w 94"/>
              <a:gd name="T3" fmla="*/ 0 h 130"/>
              <a:gd name="T4" fmla="*/ 89494 w 94"/>
              <a:gd name="T5" fmla="*/ 225778 h 130"/>
              <a:gd name="T6" fmla="*/ 0 w 94"/>
              <a:gd name="T7" fmla="*/ 175412 h 130"/>
              <a:gd name="T8" fmla="*/ 155786 w 94"/>
              <a:gd name="T9" fmla="*/ 0 h 130"/>
              <a:gd name="T10" fmla="*/ 101095 w 94"/>
              <a:gd name="T11" fmla="*/ 100732 h 130"/>
              <a:gd name="T12" fmla="*/ 0 60000 65536"/>
              <a:gd name="T13" fmla="*/ 0 60000 65536"/>
              <a:gd name="T14" fmla="*/ 0 60000 65536"/>
              <a:gd name="T15" fmla="*/ 0 60000 65536"/>
              <a:gd name="T16" fmla="*/ 0 60000 65536"/>
              <a:gd name="T17" fmla="*/ 0 60000 65536"/>
              <a:gd name="T18" fmla="*/ 0 w 94"/>
              <a:gd name="T19" fmla="*/ 0 h 130"/>
              <a:gd name="T20" fmla="*/ 94 w 94"/>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94" h="130">
                <a:moveTo>
                  <a:pt x="61" y="58"/>
                </a:moveTo>
                <a:lnTo>
                  <a:pt x="94" y="0"/>
                </a:lnTo>
                <a:lnTo>
                  <a:pt x="54" y="130"/>
                </a:lnTo>
                <a:lnTo>
                  <a:pt x="0" y="101"/>
                </a:lnTo>
                <a:lnTo>
                  <a:pt x="94" y="0"/>
                </a:lnTo>
                <a:lnTo>
                  <a:pt x="61" y="58"/>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03" name="Freeform 9"/>
          <p:cNvSpPr>
            <a:spLocks/>
          </p:cNvSpPr>
          <p:nvPr/>
        </p:nvSpPr>
        <p:spPr bwMode="auto">
          <a:xfrm>
            <a:off x="3508252" y="1316013"/>
            <a:ext cx="175244" cy="988963"/>
          </a:xfrm>
          <a:custGeom>
            <a:avLst/>
            <a:gdLst>
              <a:gd name="T0" fmla="*/ 221865 w 150"/>
              <a:gd name="T1" fmla="*/ 1357912 h 809"/>
              <a:gd name="T2" fmla="*/ 173849 w 150"/>
              <a:gd name="T3" fmla="*/ 1277932 h 809"/>
              <a:gd name="T4" fmla="*/ 132457 w 150"/>
              <a:gd name="T5" fmla="*/ 1196214 h 809"/>
              <a:gd name="T6" fmla="*/ 97687 w 150"/>
              <a:gd name="T7" fmla="*/ 1111019 h 809"/>
              <a:gd name="T8" fmla="*/ 67884 w 150"/>
              <a:gd name="T9" fmla="*/ 1024085 h 809"/>
              <a:gd name="T10" fmla="*/ 46360 w 150"/>
              <a:gd name="T11" fmla="*/ 937151 h 809"/>
              <a:gd name="T12" fmla="*/ 29803 w 150"/>
              <a:gd name="T13" fmla="*/ 846739 h 809"/>
              <a:gd name="T14" fmla="*/ 19868 w 150"/>
              <a:gd name="T15" fmla="*/ 756327 h 809"/>
              <a:gd name="T16" fmla="*/ 14901 w 150"/>
              <a:gd name="T17" fmla="*/ 664177 h 809"/>
              <a:gd name="T18" fmla="*/ 16557 w 150"/>
              <a:gd name="T19" fmla="*/ 575504 h 809"/>
              <a:gd name="T20" fmla="*/ 26491 w 150"/>
              <a:gd name="T21" fmla="*/ 483354 h 809"/>
              <a:gd name="T22" fmla="*/ 41393 w 150"/>
              <a:gd name="T23" fmla="*/ 392942 h 809"/>
              <a:gd name="T24" fmla="*/ 61261 w 150"/>
              <a:gd name="T25" fmla="*/ 302531 h 809"/>
              <a:gd name="T26" fmla="*/ 89408 w 150"/>
              <a:gd name="T27" fmla="*/ 215597 h 809"/>
              <a:gd name="T28" fmla="*/ 124178 w 150"/>
              <a:gd name="T29" fmla="*/ 130401 h 809"/>
              <a:gd name="T30" fmla="*/ 162259 w 150"/>
              <a:gd name="T31" fmla="*/ 46944 h 809"/>
              <a:gd name="T32" fmla="*/ 172193 w 150"/>
              <a:gd name="T33" fmla="*/ 0 h 809"/>
              <a:gd name="T34" fmla="*/ 127489 w 150"/>
              <a:gd name="T35" fmla="*/ 81718 h 809"/>
              <a:gd name="T36" fmla="*/ 92720 w 150"/>
              <a:gd name="T37" fmla="*/ 166914 h 809"/>
              <a:gd name="T38" fmla="*/ 61261 w 150"/>
              <a:gd name="T39" fmla="*/ 255587 h 809"/>
              <a:gd name="T40" fmla="*/ 36426 w 150"/>
              <a:gd name="T41" fmla="*/ 344259 h 809"/>
              <a:gd name="T42" fmla="*/ 16557 w 150"/>
              <a:gd name="T43" fmla="*/ 436410 h 809"/>
              <a:gd name="T44" fmla="*/ 8279 w 150"/>
              <a:gd name="T45" fmla="*/ 526821 h 809"/>
              <a:gd name="T46" fmla="*/ 0 w 150"/>
              <a:gd name="T47" fmla="*/ 618971 h 809"/>
              <a:gd name="T48" fmla="*/ 3311 w 150"/>
              <a:gd name="T49" fmla="*/ 711122 h 809"/>
              <a:gd name="T50" fmla="*/ 9934 w 150"/>
              <a:gd name="T51" fmla="*/ 803272 h 809"/>
              <a:gd name="T52" fmla="*/ 21524 w 150"/>
              <a:gd name="T53" fmla="*/ 893684 h 809"/>
              <a:gd name="T54" fmla="*/ 43048 w 150"/>
              <a:gd name="T55" fmla="*/ 985834 h 809"/>
              <a:gd name="T56" fmla="*/ 69540 w 150"/>
              <a:gd name="T57" fmla="*/ 1072768 h 809"/>
              <a:gd name="T58" fmla="*/ 100998 w 150"/>
              <a:gd name="T59" fmla="*/ 1159702 h 809"/>
              <a:gd name="T60" fmla="*/ 140735 w 150"/>
              <a:gd name="T61" fmla="*/ 1244897 h 809"/>
              <a:gd name="T62" fmla="*/ 185439 w 150"/>
              <a:gd name="T63" fmla="*/ 1326616 h 809"/>
              <a:gd name="T64" fmla="*/ 236766 w 150"/>
              <a:gd name="T65" fmla="*/ 1406595 h 8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0"/>
              <a:gd name="T100" fmla="*/ 0 h 809"/>
              <a:gd name="T101" fmla="*/ 150 w 150"/>
              <a:gd name="T102" fmla="*/ 809 h 8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0" h="809">
                <a:moveTo>
                  <a:pt x="150" y="804"/>
                </a:moveTo>
                <a:lnTo>
                  <a:pt x="134" y="781"/>
                </a:lnTo>
                <a:lnTo>
                  <a:pt x="120" y="759"/>
                </a:lnTo>
                <a:lnTo>
                  <a:pt x="105" y="735"/>
                </a:lnTo>
                <a:lnTo>
                  <a:pt x="92" y="712"/>
                </a:lnTo>
                <a:lnTo>
                  <a:pt x="80" y="688"/>
                </a:lnTo>
                <a:lnTo>
                  <a:pt x="69" y="664"/>
                </a:lnTo>
                <a:lnTo>
                  <a:pt x="59" y="639"/>
                </a:lnTo>
                <a:lnTo>
                  <a:pt x="50" y="614"/>
                </a:lnTo>
                <a:lnTo>
                  <a:pt x="41" y="589"/>
                </a:lnTo>
                <a:lnTo>
                  <a:pt x="34" y="564"/>
                </a:lnTo>
                <a:lnTo>
                  <a:pt x="28" y="539"/>
                </a:lnTo>
                <a:lnTo>
                  <a:pt x="22" y="512"/>
                </a:lnTo>
                <a:lnTo>
                  <a:pt x="18" y="487"/>
                </a:lnTo>
                <a:lnTo>
                  <a:pt x="15" y="460"/>
                </a:lnTo>
                <a:lnTo>
                  <a:pt x="12" y="435"/>
                </a:lnTo>
                <a:lnTo>
                  <a:pt x="10" y="409"/>
                </a:lnTo>
                <a:lnTo>
                  <a:pt x="9" y="382"/>
                </a:lnTo>
                <a:lnTo>
                  <a:pt x="9" y="356"/>
                </a:lnTo>
                <a:lnTo>
                  <a:pt x="10" y="331"/>
                </a:lnTo>
                <a:lnTo>
                  <a:pt x="12" y="304"/>
                </a:lnTo>
                <a:lnTo>
                  <a:pt x="16" y="278"/>
                </a:lnTo>
                <a:lnTo>
                  <a:pt x="19" y="253"/>
                </a:lnTo>
                <a:lnTo>
                  <a:pt x="25" y="226"/>
                </a:lnTo>
                <a:lnTo>
                  <a:pt x="31" y="201"/>
                </a:lnTo>
                <a:lnTo>
                  <a:pt x="37" y="174"/>
                </a:lnTo>
                <a:lnTo>
                  <a:pt x="45" y="149"/>
                </a:lnTo>
                <a:lnTo>
                  <a:pt x="54" y="124"/>
                </a:lnTo>
                <a:lnTo>
                  <a:pt x="63" y="99"/>
                </a:lnTo>
                <a:lnTo>
                  <a:pt x="75" y="75"/>
                </a:lnTo>
                <a:lnTo>
                  <a:pt x="85" y="52"/>
                </a:lnTo>
                <a:lnTo>
                  <a:pt x="98" y="27"/>
                </a:lnTo>
                <a:lnTo>
                  <a:pt x="111" y="3"/>
                </a:lnTo>
                <a:lnTo>
                  <a:pt x="104" y="0"/>
                </a:lnTo>
                <a:lnTo>
                  <a:pt x="91" y="24"/>
                </a:lnTo>
                <a:lnTo>
                  <a:pt x="77" y="47"/>
                </a:lnTo>
                <a:lnTo>
                  <a:pt x="66" y="73"/>
                </a:lnTo>
                <a:lnTo>
                  <a:pt x="56" y="96"/>
                </a:lnTo>
                <a:lnTo>
                  <a:pt x="45" y="121"/>
                </a:lnTo>
                <a:lnTo>
                  <a:pt x="37" y="147"/>
                </a:lnTo>
                <a:lnTo>
                  <a:pt x="29" y="173"/>
                </a:lnTo>
                <a:lnTo>
                  <a:pt x="22" y="198"/>
                </a:lnTo>
                <a:lnTo>
                  <a:pt x="16" y="225"/>
                </a:lnTo>
                <a:lnTo>
                  <a:pt x="10" y="251"/>
                </a:lnTo>
                <a:lnTo>
                  <a:pt x="8" y="276"/>
                </a:lnTo>
                <a:lnTo>
                  <a:pt x="5" y="303"/>
                </a:lnTo>
                <a:lnTo>
                  <a:pt x="2" y="329"/>
                </a:lnTo>
                <a:lnTo>
                  <a:pt x="0" y="356"/>
                </a:lnTo>
                <a:lnTo>
                  <a:pt x="0" y="382"/>
                </a:lnTo>
                <a:lnTo>
                  <a:pt x="2" y="409"/>
                </a:lnTo>
                <a:lnTo>
                  <a:pt x="3" y="435"/>
                </a:lnTo>
                <a:lnTo>
                  <a:pt x="6" y="462"/>
                </a:lnTo>
                <a:lnTo>
                  <a:pt x="9" y="488"/>
                </a:lnTo>
                <a:lnTo>
                  <a:pt x="13" y="514"/>
                </a:lnTo>
                <a:lnTo>
                  <a:pt x="19" y="540"/>
                </a:lnTo>
                <a:lnTo>
                  <a:pt x="26" y="567"/>
                </a:lnTo>
                <a:lnTo>
                  <a:pt x="34" y="592"/>
                </a:lnTo>
                <a:lnTo>
                  <a:pt x="42" y="617"/>
                </a:lnTo>
                <a:lnTo>
                  <a:pt x="51" y="642"/>
                </a:lnTo>
                <a:lnTo>
                  <a:pt x="61" y="667"/>
                </a:lnTo>
                <a:lnTo>
                  <a:pt x="73" y="692"/>
                </a:lnTo>
                <a:lnTo>
                  <a:pt x="85" y="716"/>
                </a:lnTo>
                <a:lnTo>
                  <a:pt x="98" y="740"/>
                </a:lnTo>
                <a:lnTo>
                  <a:pt x="112" y="763"/>
                </a:lnTo>
                <a:lnTo>
                  <a:pt x="127" y="786"/>
                </a:lnTo>
                <a:lnTo>
                  <a:pt x="143" y="809"/>
                </a:lnTo>
                <a:lnTo>
                  <a:pt x="150" y="804"/>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04" name="Freeform 10"/>
          <p:cNvSpPr>
            <a:spLocks/>
          </p:cNvSpPr>
          <p:nvPr/>
        </p:nvSpPr>
        <p:spPr bwMode="auto">
          <a:xfrm>
            <a:off x="3624337" y="2217912"/>
            <a:ext cx="258961" cy="248915"/>
          </a:xfrm>
          <a:custGeom>
            <a:avLst/>
            <a:gdLst>
              <a:gd name="T0" fmla="*/ 354755 w 222"/>
              <a:gd name="T1" fmla="*/ 335450 h 205"/>
              <a:gd name="T2" fmla="*/ 331547 w 222"/>
              <a:gd name="T3" fmla="*/ 318158 h 205"/>
              <a:gd name="T4" fmla="*/ 306681 w 222"/>
              <a:gd name="T5" fmla="*/ 299138 h 205"/>
              <a:gd name="T6" fmla="*/ 280157 w 222"/>
              <a:gd name="T7" fmla="*/ 281847 h 205"/>
              <a:gd name="T8" fmla="*/ 255291 w 222"/>
              <a:gd name="T9" fmla="*/ 262827 h 205"/>
              <a:gd name="T10" fmla="*/ 232083 w 222"/>
              <a:gd name="T11" fmla="*/ 240348 h 205"/>
              <a:gd name="T12" fmla="*/ 210532 w 222"/>
              <a:gd name="T13" fmla="*/ 221328 h 205"/>
              <a:gd name="T14" fmla="*/ 185666 w 222"/>
              <a:gd name="T15" fmla="*/ 200578 h 205"/>
              <a:gd name="T16" fmla="*/ 164116 w 222"/>
              <a:gd name="T17" fmla="*/ 178100 h 205"/>
              <a:gd name="T18" fmla="*/ 140907 w 222"/>
              <a:gd name="T19" fmla="*/ 155621 h 205"/>
              <a:gd name="T20" fmla="*/ 117699 w 222"/>
              <a:gd name="T21" fmla="*/ 133142 h 205"/>
              <a:gd name="T22" fmla="*/ 96149 w 222"/>
              <a:gd name="T23" fmla="*/ 108935 h 205"/>
              <a:gd name="T24" fmla="*/ 77914 w 222"/>
              <a:gd name="T25" fmla="*/ 86456 h 205"/>
              <a:gd name="T26" fmla="*/ 58021 w 222"/>
              <a:gd name="T27" fmla="*/ 62248 h 205"/>
              <a:gd name="T28" fmla="*/ 38128 w 222"/>
              <a:gd name="T29" fmla="*/ 38041 h 205"/>
              <a:gd name="T30" fmla="*/ 19893 w 222"/>
              <a:gd name="T31" fmla="*/ 12104 h 205"/>
              <a:gd name="T32" fmla="*/ 0 w 222"/>
              <a:gd name="T33" fmla="*/ 8646 h 205"/>
              <a:gd name="T34" fmla="*/ 16577 w 222"/>
              <a:gd name="T35" fmla="*/ 32853 h 205"/>
              <a:gd name="T36" fmla="*/ 36470 w 222"/>
              <a:gd name="T37" fmla="*/ 57061 h 205"/>
              <a:gd name="T38" fmla="*/ 56363 w 222"/>
              <a:gd name="T39" fmla="*/ 81269 h 205"/>
              <a:gd name="T40" fmla="*/ 77914 w 222"/>
              <a:gd name="T41" fmla="*/ 105476 h 205"/>
              <a:gd name="T42" fmla="*/ 96149 w 222"/>
              <a:gd name="T43" fmla="*/ 129684 h 205"/>
              <a:gd name="T44" fmla="*/ 117699 w 222"/>
              <a:gd name="T45" fmla="*/ 153892 h 205"/>
              <a:gd name="T46" fmla="*/ 142565 w 222"/>
              <a:gd name="T47" fmla="*/ 176370 h 205"/>
              <a:gd name="T48" fmla="*/ 164116 w 222"/>
              <a:gd name="T49" fmla="*/ 200578 h 205"/>
              <a:gd name="T50" fmla="*/ 188982 w 222"/>
              <a:gd name="T51" fmla="*/ 221328 h 205"/>
              <a:gd name="T52" fmla="*/ 212190 w 222"/>
              <a:gd name="T53" fmla="*/ 243806 h 205"/>
              <a:gd name="T54" fmla="*/ 237056 w 222"/>
              <a:gd name="T55" fmla="*/ 262827 h 205"/>
              <a:gd name="T56" fmla="*/ 260264 w 222"/>
              <a:gd name="T57" fmla="*/ 281847 h 205"/>
              <a:gd name="T58" fmla="*/ 285130 w 222"/>
              <a:gd name="T59" fmla="*/ 300867 h 205"/>
              <a:gd name="T60" fmla="*/ 309996 w 222"/>
              <a:gd name="T61" fmla="*/ 319888 h 205"/>
              <a:gd name="T62" fmla="*/ 336520 w 222"/>
              <a:gd name="T63" fmla="*/ 337179 h 205"/>
              <a:gd name="T64" fmla="*/ 359728 w 222"/>
              <a:gd name="T65" fmla="*/ 354470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2"/>
              <a:gd name="T100" fmla="*/ 0 h 205"/>
              <a:gd name="T101" fmla="*/ 222 w 222"/>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2" h="205">
                <a:moveTo>
                  <a:pt x="222" y="198"/>
                </a:moveTo>
                <a:lnTo>
                  <a:pt x="214" y="194"/>
                </a:lnTo>
                <a:lnTo>
                  <a:pt x="207" y="188"/>
                </a:lnTo>
                <a:lnTo>
                  <a:pt x="200" y="184"/>
                </a:lnTo>
                <a:lnTo>
                  <a:pt x="192" y="178"/>
                </a:lnTo>
                <a:lnTo>
                  <a:pt x="185" y="173"/>
                </a:lnTo>
                <a:lnTo>
                  <a:pt x="178" y="167"/>
                </a:lnTo>
                <a:lnTo>
                  <a:pt x="169" y="163"/>
                </a:lnTo>
                <a:lnTo>
                  <a:pt x="162" y="157"/>
                </a:lnTo>
                <a:lnTo>
                  <a:pt x="154" y="152"/>
                </a:lnTo>
                <a:lnTo>
                  <a:pt x="147" y="146"/>
                </a:lnTo>
                <a:lnTo>
                  <a:pt x="140" y="139"/>
                </a:lnTo>
                <a:lnTo>
                  <a:pt x="133" y="134"/>
                </a:lnTo>
                <a:lnTo>
                  <a:pt x="127" y="128"/>
                </a:lnTo>
                <a:lnTo>
                  <a:pt x="120" y="121"/>
                </a:lnTo>
                <a:lnTo>
                  <a:pt x="112" y="116"/>
                </a:lnTo>
                <a:lnTo>
                  <a:pt x="105" y="109"/>
                </a:lnTo>
                <a:lnTo>
                  <a:pt x="99" y="103"/>
                </a:lnTo>
                <a:lnTo>
                  <a:pt x="92" y="96"/>
                </a:lnTo>
                <a:lnTo>
                  <a:pt x="85" y="90"/>
                </a:lnTo>
                <a:lnTo>
                  <a:pt x="79" y="84"/>
                </a:lnTo>
                <a:lnTo>
                  <a:pt x="71" y="77"/>
                </a:lnTo>
                <a:lnTo>
                  <a:pt x="66" y="70"/>
                </a:lnTo>
                <a:lnTo>
                  <a:pt x="58" y="63"/>
                </a:lnTo>
                <a:lnTo>
                  <a:pt x="52" y="57"/>
                </a:lnTo>
                <a:lnTo>
                  <a:pt x="47" y="50"/>
                </a:lnTo>
                <a:lnTo>
                  <a:pt x="41" y="43"/>
                </a:lnTo>
                <a:lnTo>
                  <a:pt x="35" y="36"/>
                </a:lnTo>
                <a:lnTo>
                  <a:pt x="29" y="29"/>
                </a:lnTo>
                <a:lnTo>
                  <a:pt x="23" y="22"/>
                </a:lnTo>
                <a:lnTo>
                  <a:pt x="18" y="15"/>
                </a:lnTo>
                <a:lnTo>
                  <a:pt x="12" y="7"/>
                </a:lnTo>
                <a:lnTo>
                  <a:pt x="7" y="0"/>
                </a:lnTo>
                <a:lnTo>
                  <a:pt x="0" y="5"/>
                </a:lnTo>
                <a:lnTo>
                  <a:pt x="6" y="12"/>
                </a:lnTo>
                <a:lnTo>
                  <a:pt x="10" y="19"/>
                </a:lnTo>
                <a:lnTo>
                  <a:pt x="16" y="26"/>
                </a:lnTo>
                <a:lnTo>
                  <a:pt x="22" y="33"/>
                </a:lnTo>
                <a:lnTo>
                  <a:pt x="28" y="40"/>
                </a:lnTo>
                <a:lnTo>
                  <a:pt x="34" y="47"/>
                </a:lnTo>
                <a:lnTo>
                  <a:pt x="39" y="54"/>
                </a:lnTo>
                <a:lnTo>
                  <a:pt x="47" y="61"/>
                </a:lnTo>
                <a:lnTo>
                  <a:pt x="52" y="68"/>
                </a:lnTo>
                <a:lnTo>
                  <a:pt x="58" y="75"/>
                </a:lnTo>
                <a:lnTo>
                  <a:pt x="66" y="82"/>
                </a:lnTo>
                <a:lnTo>
                  <a:pt x="71" y="89"/>
                </a:lnTo>
                <a:lnTo>
                  <a:pt x="79" y="96"/>
                </a:lnTo>
                <a:lnTo>
                  <a:pt x="86" y="102"/>
                </a:lnTo>
                <a:lnTo>
                  <a:pt x="92" y="109"/>
                </a:lnTo>
                <a:lnTo>
                  <a:pt x="99" y="116"/>
                </a:lnTo>
                <a:lnTo>
                  <a:pt x="106" y="121"/>
                </a:lnTo>
                <a:lnTo>
                  <a:pt x="114" y="128"/>
                </a:lnTo>
                <a:lnTo>
                  <a:pt x="121" y="134"/>
                </a:lnTo>
                <a:lnTo>
                  <a:pt x="128" y="141"/>
                </a:lnTo>
                <a:lnTo>
                  <a:pt x="136" y="146"/>
                </a:lnTo>
                <a:lnTo>
                  <a:pt x="143" y="152"/>
                </a:lnTo>
                <a:lnTo>
                  <a:pt x="150" y="157"/>
                </a:lnTo>
                <a:lnTo>
                  <a:pt x="157" y="163"/>
                </a:lnTo>
                <a:lnTo>
                  <a:pt x="165" y="169"/>
                </a:lnTo>
                <a:lnTo>
                  <a:pt x="172" y="174"/>
                </a:lnTo>
                <a:lnTo>
                  <a:pt x="179" y="180"/>
                </a:lnTo>
                <a:lnTo>
                  <a:pt x="187" y="185"/>
                </a:lnTo>
                <a:lnTo>
                  <a:pt x="194" y="191"/>
                </a:lnTo>
                <a:lnTo>
                  <a:pt x="203" y="195"/>
                </a:lnTo>
                <a:lnTo>
                  <a:pt x="210" y="201"/>
                </a:lnTo>
                <a:lnTo>
                  <a:pt x="217" y="205"/>
                </a:lnTo>
                <a:lnTo>
                  <a:pt x="222" y="198"/>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05" name="Freeform 11"/>
          <p:cNvSpPr>
            <a:spLocks/>
          </p:cNvSpPr>
          <p:nvPr/>
        </p:nvSpPr>
        <p:spPr bwMode="auto">
          <a:xfrm>
            <a:off x="4970813" y="2373264"/>
            <a:ext cx="132938" cy="144016"/>
          </a:xfrm>
          <a:custGeom>
            <a:avLst/>
            <a:gdLst>
              <a:gd name="T0" fmla="*/ 83034 w 121"/>
              <a:gd name="T1" fmla="*/ 117804 h 113"/>
              <a:gd name="T2" fmla="*/ 0 w 121"/>
              <a:gd name="T3" fmla="*/ 198684 h 113"/>
              <a:gd name="T4" fmla="*/ 131194 w 121"/>
              <a:gd name="T5" fmla="*/ 0 h 113"/>
              <a:gd name="T6" fmla="*/ 200943 w 121"/>
              <a:gd name="T7" fmla="*/ 75605 h 113"/>
              <a:gd name="T8" fmla="*/ 0 w 121"/>
              <a:gd name="T9" fmla="*/ 198684 h 113"/>
              <a:gd name="T10" fmla="*/ 83034 w 121"/>
              <a:gd name="T11" fmla="*/ 117804 h 113"/>
              <a:gd name="T12" fmla="*/ 0 60000 65536"/>
              <a:gd name="T13" fmla="*/ 0 60000 65536"/>
              <a:gd name="T14" fmla="*/ 0 60000 65536"/>
              <a:gd name="T15" fmla="*/ 0 60000 65536"/>
              <a:gd name="T16" fmla="*/ 0 60000 65536"/>
              <a:gd name="T17" fmla="*/ 0 60000 65536"/>
              <a:gd name="T18" fmla="*/ 0 w 121"/>
              <a:gd name="T19" fmla="*/ 0 h 113"/>
              <a:gd name="T20" fmla="*/ 121 w 121"/>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21" h="113">
                <a:moveTo>
                  <a:pt x="50" y="67"/>
                </a:moveTo>
                <a:lnTo>
                  <a:pt x="0" y="113"/>
                </a:lnTo>
                <a:lnTo>
                  <a:pt x="79" y="0"/>
                </a:lnTo>
                <a:lnTo>
                  <a:pt x="121" y="43"/>
                </a:lnTo>
                <a:lnTo>
                  <a:pt x="0" y="113"/>
                </a:lnTo>
                <a:lnTo>
                  <a:pt x="50" y="67"/>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06" name="Freeform 12"/>
          <p:cNvSpPr>
            <a:spLocks/>
          </p:cNvSpPr>
          <p:nvPr/>
        </p:nvSpPr>
        <p:spPr bwMode="auto">
          <a:xfrm>
            <a:off x="5065366" y="2049364"/>
            <a:ext cx="238869" cy="382861"/>
          </a:xfrm>
          <a:custGeom>
            <a:avLst/>
            <a:gdLst>
              <a:gd name="T0" fmla="*/ 320406 w 204"/>
              <a:gd name="T1" fmla="*/ 17384 h 313"/>
              <a:gd name="T2" fmla="*/ 308785 w 204"/>
              <a:gd name="T3" fmla="*/ 53891 h 313"/>
              <a:gd name="T4" fmla="*/ 293843 w 204"/>
              <a:gd name="T5" fmla="*/ 90398 h 313"/>
              <a:gd name="T6" fmla="*/ 278902 w 204"/>
              <a:gd name="T7" fmla="*/ 126904 h 313"/>
              <a:gd name="T8" fmla="*/ 262301 w 204"/>
              <a:gd name="T9" fmla="*/ 163411 h 313"/>
              <a:gd name="T10" fmla="*/ 245700 w 204"/>
              <a:gd name="T11" fmla="*/ 198179 h 313"/>
              <a:gd name="T12" fmla="*/ 225778 w 204"/>
              <a:gd name="T13" fmla="*/ 232948 h 313"/>
              <a:gd name="T14" fmla="*/ 205856 w 204"/>
              <a:gd name="T15" fmla="*/ 267716 h 313"/>
              <a:gd name="T16" fmla="*/ 184275 w 204"/>
              <a:gd name="T17" fmla="*/ 302484 h 313"/>
              <a:gd name="T18" fmla="*/ 162693 w 204"/>
              <a:gd name="T19" fmla="*/ 335514 h 313"/>
              <a:gd name="T20" fmla="*/ 141111 w 204"/>
              <a:gd name="T21" fmla="*/ 368544 h 313"/>
              <a:gd name="T22" fmla="*/ 116209 w 204"/>
              <a:gd name="T23" fmla="*/ 399835 h 313"/>
              <a:gd name="T24" fmla="*/ 92967 w 204"/>
              <a:gd name="T25" fmla="*/ 431127 h 313"/>
              <a:gd name="T26" fmla="*/ 68065 w 204"/>
              <a:gd name="T27" fmla="*/ 460680 h 313"/>
              <a:gd name="T28" fmla="*/ 41503 w 204"/>
              <a:gd name="T29" fmla="*/ 490233 h 313"/>
              <a:gd name="T30" fmla="*/ 14941 w 204"/>
              <a:gd name="T31" fmla="*/ 519786 h 313"/>
              <a:gd name="T32" fmla="*/ 9961 w 204"/>
              <a:gd name="T33" fmla="*/ 544124 h 313"/>
              <a:gd name="T34" fmla="*/ 39843 w 204"/>
              <a:gd name="T35" fmla="*/ 514571 h 313"/>
              <a:gd name="T36" fmla="*/ 66405 w 204"/>
              <a:gd name="T37" fmla="*/ 485018 h 313"/>
              <a:gd name="T38" fmla="*/ 92967 w 204"/>
              <a:gd name="T39" fmla="*/ 455465 h 313"/>
              <a:gd name="T40" fmla="*/ 116209 w 204"/>
              <a:gd name="T41" fmla="*/ 424173 h 313"/>
              <a:gd name="T42" fmla="*/ 141111 w 204"/>
              <a:gd name="T43" fmla="*/ 392882 h 313"/>
              <a:gd name="T44" fmla="*/ 166013 w 204"/>
              <a:gd name="T45" fmla="*/ 361590 h 313"/>
              <a:gd name="T46" fmla="*/ 187595 w 204"/>
              <a:gd name="T47" fmla="*/ 326822 h 313"/>
              <a:gd name="T48" fmla="*/ 209177 w 204"/>
              <a:gd name="T49" fmla="*/ 293792 h 313"/>
              <a:gd name="T50" fmla="*/ 227438 w 204"/>
              <a:gd name="T51" fmla="*/ 257285 h 313"/>
              <a:gd name="T52" fmla="*/ 247360 w 204"/>
              <a:gd name="T53" fmla="*/ 222517 h 313"/>
              <a:gd name="T54" fmla="*/ 267281 w 204"/>
              <a:gd name="T55" fmla="*/ 186010 h 313"/>
              <a:gd name="T56" fmla="*/ 283883 w 204"/>
              <a:gd name="T57" fmla="*/ 151242 h 313"/>
              <a:gd name="T58" fmla="*/ 298824 w 204"/>
              <a:gd name="T59" fmla="*/ 114735 h 313"/>
              <a:gd name="T60" fmla="*/ 315425 w 204"/>
              <a:gd name="T61" fmla="*/ 78229 h 313"/>
              <a:gd name="T62" fmla="*/ 327046 w 204"/>
              <a:gd name="T63" fmla="*/ 41722 h 313"/>
              <a:gd name="T64" fmla="*/ 338667 w 204"/>
              <a:gd name="T65" fmla="*/ 5215 h 3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313"/>
              <a:gd name="T101" fmla="*/ 204 w 204"/>
              <a:gd name="T102" fmla="*/ 313 h 3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313">
                <a:moveTo>
                  <a:pt x="197" y="0"/>
                </a:moveTo>
                <a:lnTo>
                  <a:pt x="193" y="10"/>
                </a:lnTo>
                <a:lnTo>
                  <a:pt x="190" y="21"/>
                </a:lnTo>
                <a:lnTo>
                  <a:pt x="186" y="31"/>
                </a:lnTo>
                <a:lnTo>
                  <a:pt x="181" y="42"/>
                </a:lnTo>
                <a:lnTo>
                  <a:pt x="177" y="52"/>
                </a:lnTo>
                <a:lnTo>
                  <a:pt x="172" y="63"/>
                </a:lnTo>
                <a:lnTo>
                  <a:pt x="168" y="73"/>
                </a:lnTo>
                <a:lnTo>
                  <a:pt x="162" y="82"/>
                </a:lnTo>
                <a:lnTo>
                  <a:pt x="158" y="94"/>
                </a:lnTo>
                <a:lnTo>
                  <a:pt x="152" y="103"/>
                </a:lnTo>
                <a:lnTo>
                  <a:pt x="148" y="114"/>
                </a:lnTo>
                <a:lnTo>
                  <a:pt x="142" y="124"/>
                </a:lnTo>
                <a:lnTo>
                  <a:pt x="136" y="134"/>
                </a:lnTo>
                <a:lnTo>
                  <a:pt x="130" y="144"/>
                </a:lnTo>
                <a:lnTo>
                  <a:pt x="124" y="154"/>
                </a:lnTo>
                <a:lnTo>
                  <a:pt x="118" y="165"/>
                </a:lnTo>
                <a:lnTo>
                  <a:pt x="111" y="174"/>
                </a:lnTo>
                <a:lnTo>
                  <a:pt x="105" y="184"/>
                </a:lnTo>
                <a:lnTo>
                  <a:pt x="98" y="193"/>
                </a:lnTo>
                <a:lnTo>
                  <a:pt x="92" y="202"/>
                </a:lnTo>
                <a:lnTo>
                  <a:pt x="85" y="212"/>
                </a:lnTo>
                <a:lnTo>
                  <a:pt x="78" y="222"/>
                </a:lnTo>
                <a:lnTo>
                  <a:pt x="70" y="230"/>
                </a:lnTo>
                <a:lnTo>
                  <a:pt x="63" y="240"/>
                </a:lnTo>
                <a:lnTo>
                  <a:pt x="56" y="248"/>
                </a:lnTo>
                <a:lnTo>
                  <a:pt x="49" y="257"/>
                </a:lnTo>
                <a:lnTo>
                  <a:pt x="41" y="265"/>
                </a:lnTo>
                <a:lnTo>
                  <a:pt x="33" y="274"/>
                </a:lnTo>
                <a:lnTo>
                  <a:pt x="25" y="282"/>
                </a:lnTo>
                <a:lnTo>
                  <a:pt x="16" y="290"/>
                </a:lnTo>
                <a:lnTo>
                  <a:pt x="9" y="299"/>
                </a:lnTo>
                <a:lnTo>
                  <a:pt x="0" y="306"/>
                </a:lnTo>
                <a:lnTo>
                  <a:pt x="6" y="313"/>
                </a:lnTo>
                <a:lnTo>
                  <a:pt x="15" y="304"/>
                </a:lnTo>
                <a:lnTo>
                  <a:pt x="24" y="296"/>
                </a:lnTo>
                <a:lnTo>
                  <a:pt x="31" y="288"/>
                </a:lnTo>
                <a:lnTo>
                  <a:pt x="40" y="279"/>
                </a:lnTo>
                <a:lnTo>
                  <a:pt x="47" y="271"/>
                </a:lnTo>
                <a:lnTo>
                  <a:pt x="56" y="262"/>
                </a:lnTo>
                <a:lnTo>
                  <a:pt x="63" y="254"/>
                </a:lnTo>
                <a:lnTo>
                  <a:pt x="70" y="244"/>
                </a:lnTo>
                <a:lnTo>
                  <a:pt x="78" y="236"/>
                </a:lnTo>
                <a:lnTo>
                  <a:pt x="85" y="226"/>
                </a:lnTo>
                <a:lnTo>
                  <a:pt x="92" y="216"/>
                </a:lnTo>
                <a:lnTo>
                  <a:pt x="100" y="208"/>
                </a:lnTo>
                <a:lnTo>
                  <a:pt x="105" y="198"/>
                </a:lnTo>
                <a:lnTo>
                  <a:pt x="113" y="188"/>
                </a:lnTo>
                <a:lnTo>
                  <a:pt x="118" y="179"/>
                </a:lnTo>
                <a:lnTo>
                  <a:pt x="126" y="169"/>
                </a:lnTo>
                <a:lnTo>
                  <a:pt x="132" y="158"/>
                </a:lnTo>
                <a:lnTo>
                  <a:pt x="137" y="148"/>
                </a:lnTo>
                <a:lnTo>
                  <a:pt x="143" y="138"/>
                </a:lnTo>
                <a:lnTo>
                  <a:pt x="149" y="128"/>
                </a:lnTo>
                <a:lnTo>
                  <a:pt x="155" y="117"/>
                </a:lnTo>
                <a:lnTo>
                  <a:pt x="161" y="107"/>
                </a:lnTo>
                <a:lnTo>
                  <a:pt x="165" y="96"/>
                </a:lnTo>
                <a:lnTo>
                  <a:pt x="171" y="87"/>
                </a:lnTo>
                <a:lnTo>
                  <a:pt x="175" y="75"/>
                </a:lnTo>
                <a:lnTo>
                  <a:pt x="180" y="66"/>
                </a:lnTo>
                <a:lnTo>
                  <a:pt x="186" y="54"/>
                </a:lnTo>
                <a:lnTo>
                  <a:pt x="190" y="45"/>
                </a:lnTo>
                <a:lnTo>
                  <a:pt x="193" y="34"/>
                </a:lnTo>
                <a:lnTo>
                  <a:pt x="197" y="24"/>
                </a:lnTo>
                <a:lnTo>
                  <a:pt x="202" y="13"/>
                </a:lnTo>
                <a:lnTo>
                  <a:pt x="204" y="3"/>
                </a:lnTo>
                <a:lnTo>
                  <a:pt x="197" y="0"/>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07" name="Freeform 13"/>
          <p:cNvSpPr>
            <a:spLocks/>
          </p:cNvSpPr>
          <p:nvPr/>
        </p:nvSpPr>
        <p:spPr bwMode="auto">
          <a:xfrm>
            <a:off x="3533925" y="1946673"/>
            <a:ext cx="290214" cy="301377"/>
          </a:xfrm>
          <a:custGeom>
            <a:avLst/>
            <a:gdLst>
              <a:gd name="T0" fmla="*/ 0 w 249"/>
              <a:gd name="T1" fmla="*/ 20841 h 247"/>
              <a:gd name="T2" fmla="*/ 3319 w 249"/>
              <a:gd name="T3" fmla="*/ 65997 h 247"/>
              <a:gd name="T4" fmla="*/ 11615 w 249"/>
              <a:gd name="T5" fmla="*/ 105942 h 247"/>
              <a:gd name="T6" fmla="*/ 24890 w 249"/>
              <a:gd name="T7" fmla="*/ 145887 h 247"/>
              <a:gd name="T8" fmla="*/ 38165 w 249"/>
              <a:gd name="T9" fmla="*/ 182359 h 247"/>
              <a:gd name="T10" fmla="*/ 58077 w 249"/>
              <a:gd name="T11" fmla="*/ 218831 h 247"/>
              <a:gd name="T12" fmla="*/ 79648 w 249"/>
              <a:gd name="T13" fmla="*/ 251829 h 247"/>
              <a:gd name="T14" fmla="*/ 106197 w 249"/>
              <a:gd name="T15" fmla="*/ 283091 h 247"/>
              <a:gd name="T16" fmla="*/ 132747 w 249"/>
              <a:gd name="T17" fmla="*/ 312616 h 247"/>
              <a:gd name="T18" fmla="*/ 164274 w 249"/>
              <a:gd name="T19" fmla="*/ 338667 h 247"/>
              <a:gd name="T20" fmla="*/ 199120 w 249"/>
              <a:gd name="T21" fmla="*/ 362981 h 247"/>
              <a:gd name="T22" fmla="*/ 232307 w 249"/>
              <a:gd name="T23" fmla="*/ 382086 h 247"/>
              <a:gd name="T24" fmla="*/ 270471 w 249"/>
              <a:gd name="T25" fmla="*/ 399453 h 247"/>
              <a:gd name="T26" fmla="*/ 310295 w 249"/>
              <a:gd name="T27" fmla="*/ 415084 h 247"/>
              <a:gd name="T28" fmla="*/ 350119 w 249"/>
              <a:gd name="T29" fmla="*/ 422031 h 247"/>
              <a:gd name="T30" fmla="*/ 391603 w 249"/>
              <a:gd name="T31" fmla="*/ 428978 h 247"/>
              <a:gd name="T32" fmla="*/ 413174 w 249"/>
              <a:gd name="T33" fmla="*/ 415084 h 247"/>
              <a:gd name="T34" fmla="*/ 371691 w 249"/>
              <a:gd name="T35" fmla="*/ 411610 h 247"/>
              <a:gd name="T36" fmla="*/ 333526 w 249"/>
              <a:gd name="T37" fmla="*/ 404663 h 247"/>
              <a:gd name="T38" fmla="*/ 295361 w 249"/>
              <a:gd name="T39" fmla="*/ 392506 h 247"/>
              <a:gd name="T40" fmla="*/ 257197 w 249"/>
              <a:gd name="T41" fmla="*/ 378612 h 247"/>
              <a:gd name="T42" fmla="*/ 222351 w 249"/>
              <a:gd name="T43" fmla="*/ 361245 h 247"/>
              <a:gd name="T44" fmla="*/ 189164 w 249"/>
              <a:gd name="T45" fmla="*/ 338667 h 247"/>
              <a:gd name="T46" fmla="*/ 157637 w 249"/>
              <a:gd name="T47" fmla="*/ 314352 h 247"/>
              <a:gd name="T48" fmla="*/ 131087 w 249"/>
              <a:gd name="T49" fmla="*/ 288301 h 247"/>
              <a:gd name="T50" fmla="*/ 104538 w 249"/>
              <a:gd name="T51" fmla="*/ 258776 h 247"/>
              <a:gd name="T52" fmla="*/ 82967 w 249"/>
              <a:gd name="T53" fmla="*/ 227515 h 247"/>
              <a:gd name="T54" fmla="*/ 61395 w 249"/>
              <a:gd name="T55" fmla="*/ 194516 h 247"/>
              <a:gd name="T56" fmla="*/ 43143 w 249"/>
              <a:gd name="T57" fmla="*/ 159781 h 247"/>
              <a:gd name="T58" fmla="*/ 31527 w 249"/>
              <a:gd name="T59" fmla="*/ 121573 h 247"/>
              <a:gd name="T60" fmla="*/ 21571 w 249"/>
              <a:gd name="T61" fmla="*/ 81627 h 247"/>
              <a:gd name="T62" fmla="*/ 14934 w 249"/>
              <a:gd name="T63" fmla="*/ 41682 h 247"/>
              <a:gd name="T64" fmla="*/ 14934 w 249"/>
              <a:gd name="T65" fmla="*/ 0 h 2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247"/>
              <a:gd name="T101" fmla="*/ 249 w 249"/>
              <a:gd name="T102" fmla="*/ 247 h 2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247">
                <a:moveTo>
                  <a:pt x="0" y="0"/>
                </a:moveTo>
                <a:lnTo>
                  <a:pt x="0" y="12"/>
                </a:lnTo>
                <a:lnTo>
                  <a:pt x="0" y="25"/>
                </a:lnTo>
                <a:lnTo>
                  <a:pt x="2" y="38"/>
                </a:lnTo>
                <a:lnTo>
                  <a:pt x="4" y="49"/>
                </a:lnTo>
                <a:lnTo>
                  <a:pt x="7" y="61"/>
                </a:lnTo>
                <a:lnTo>
                  <a:pt x="10" y="72"/>
                </a:lnTo>
                <a:lnTo>
                  <a:pt x="15" y="84"/>
                </a:lnTo>
                <a:lnTo>
                  <a:pt x="19" y="95"/>
                </a:lnTo>
                <a:lnTo>
                  <a:pt x="23" y="105"/>
                </a:lnTo>
                <a:lnTo>
                  <a:pt x="29" y="116"/>
                </a:lnTo>
                <a:lnTo>
                  <a:pt x="35" y="126"/>
                </a:lnTo>
                <a:lnTo>
                  <a:pt x="42" y="135"/>
                </a:lnTo>
                <a:lnTo>
                  <a:pt x="48" y="145"/>
                </a:lnTo>
                <a:lnTo>
                  <a:pt x="55" y="155"/>
                </a:lnTo>
                <a:lnTo>
                  <a:pt x="64" y="163"/>
                </a:lnTo>
                <a:lnTo>
                  <a:pt x="71" y="172"/>
                </a:lnTo>
                <a:lnTo>
                  <a:pt x="80" y="180"/>
                </a:lnTo>
                <a:lnTo>
                  <a:pt x="90" y="188"/>
                </a:lnTo>
                <a:lnTo>
                  <a:pt x="99" y="195"/>
                </a:lnTo>
                <a:lnTo>
                  <a:pt x="109" y="202"/>
                </a:lnTo>
                <a:lnTo>
                  <a:pt x="120" y="209"/>
                </a:lnTo>
                <a:lnTo>
                  <a:pt x="130" y="215"/>
                </a:lnTo>
                <a:lnTo>
                  <a:pt x="140" y="220"/>
                </a:lnTo>
                <a:lnTo>
                  <a:pt x="152" y="226"/>
                </a:lnTo>
                <a:lnTo>
                  <a:pt x="163" y="230"/>
                </a:lnTo>
                <a:lnTo>
                  <a:pt x="175" y="234"/>
                </a:lnTo>
                <a:lnTo>
                  <a:pt x="187" y="239"/>
                </a:lnTo>
                <a:lnTo>
                  <a:pt x="198" y="241"/>
                </a:lnTo>
                <a:lnTo>
                  <a:pt x="211" y="243"/>
                </a:lnTo>
                <a:lnTo>
                  <a:pt x="223" y="246"/>
                </a:lnTo>
                <a:lnTo>
                  <a:pt x="236" y="247"/>
                </a:lnTo>
                <a:lnTo>
                  <a:pt x="249" y="247"/>
                </a:lnTo>
                <a:lnTo>
                  <a:pt x="249" y="239"/>
                </a:lnTo>
                <a:lnTo>
                  <a:pt x="238" y="239"/>
                </a:lnTo>
                <a:lnTo>
                  <a:pt x="224" y="237"/>
                </a:lnTo>
                <a:lnTo>
                  <a:pt x="213" y="236"/>
                </a:lnTo>
                <a:lnTo>
                  <a:pt x="201" y="233"/>
                </a:lnTo>
                <a:lnTo>
                  <a:pt x="188" y="230"/>
                </a:lnTo>
                <a:lnTo>
                  <a:pt x="178" y="226"/>
                </a:lnTo>
                <a:lnTo>
                  <a:pt x="166" y="223"/>
                </a:lnTo>
                <a:lnTo>
                  <a:pt x="155" y="218"/>
                </a:lnTo>
                <a:lnTo>
                  <a:pt x="144" y="213"/>
                </a:lnTo>
                <a:lnTo>
                  <a:pt x="134" y="208"/>
                </a:lnTo>
                <a:lnTo>
                  <a:pt x="124" y="202"/>
                </a:lnTo>
                <a:lnTo>
                  <a:pt x="114" y="195"/>
                </a:lnTo>
                <a:lnTo>
                  <a:pt x="105" y="188"/>
                </a:lnTo>
                <a:lnTo>
                  <a:pt x="95" y="181"/>
                </a:lnTo>
                <a:lnTo>
                  <a:pt x="86" y="174"/>
                </a:lnTo>
                <a:lnTo>
                  <a:pt x="79" y="166"/>
                </a:lnTo>
                <a:lnTo>
                  <a:pt x="70" y="158"/>
                </a:lnTo>
                <a:lnTo>
                  <a:pt x="63" y="149"/>
                </a:lnTo>
                <a:lnTo>
                  <a:pt x="55" y="141"/>
                </a:lnTo>
                <a:lnTo>
                  <a:pt x="50" y="131"/>
                </a:lnTo>
                <a:lnTo>
                  <a:pt x="42" y="121"/>
                </a:lnTo>
                <a:lnTo>
                  <a:pt x="37" y="112"/>
                </a:lnTo>
                <a:lnTo>
                  <a:pt x="32" y="102"/>
                </a:lnTo>
                <a:lnTo>
                  <a:pt x="26" y="92"/>
                </a:lnTo>
                <a:lnTo>
                  <a:pt x="22" y="81"/>
                </a:lnTo>
                <a:lnTo>
                  <a:pt x="19" y="70"/>
                </a:lnTo>
                <a:lnTo>
                  <a:pt x="16" y="59"/>
                </a:lnTo>
                <a:lnTo>
                  <a:pt x="13" y="47"/>
                </a:lnTo>
                <a:lnTo>
                  <a:pt x="10" y="36"/>
                </a:lnTo>
                <a:lnTo>
                  <a:pt x="9" y="24"/>
                </a:lnTo>
                <a:lnTo>
                  <a:pt x="9" y="12"/>
                </a:lnTo>
                <a:lnTo>
                  <a:pt x="9" y="0"/>
                </a:lnTo>
                <a:lnTo>
                  <a:pt x="0" y="0"/>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grpSp>
        <p:nvGrpSpPr>
          <p:cNvPr id="2" name="그룹 103"/>
          <p:cNvGrpSpPr>
            <a:grpSpLocks/>
          </p:cNvGrpSpPr>
          <p:nvPr/>
        </p:nvGrpSpPr>
        <p:grpSpPr bwMode="auto">
          <a:xfrm>
            <a:off x="3533924" y="1619624"/>
            <a:ext cx="341561" cy="327049"/>
            <a:chOff x="5025813" y="2302934"/>
            <a:chExt cx="485423" cy="465102"/>
          </a:xfrm>
        </p:grpSpPr>
        <p:sp>
          <p:nvSpPr>
            <p:cNvPr id="4192" name="Freeform 14"/>
            <p:cNvSpPr>
              <a:spLocks/>
            </p:cNvSpPr>
            <p:nvPr/>
          </p:nvSpPr>
          <p:spPr bwMode="auto">
            <a:xfrm>
              <a:off x="5025813" y="2359379"/>
              <a:ext cx="300285" cy="408657"/>
            </a:xfrm>
            <a:custGeom>
              <a:avLst/>
              <a:gdLst>
                <a:gd name="T0" fmla="*/ 278718 w 181"/>
                <a:gd name="T1" fmla="*/ 5217 h 235"/>
                <a:gd name="T2" fmla="*/ 247196 w 181"/>
                <a:gd name="T3" fmla="*/ 17390 h 235"/>
                <a:gd name="T4" fmla="*/ 217333 w 181"/>
                <a:gd name="T5" fmla="*/ 34779 h 235"/>
                <a:gd name="T6" fmla="*/ 189130 w 181"/>
                <a:gd name="T7" fmla="*/ 52169 h 235"/>
                <a:gd name="T8" fmla="*/ 162585 w 181"/>
                <a:gd name="T9" fmla="*/ 71298 h 235"/>
                <a:gd name="T10" fmla="*/ 136041 w 181"/>
                <a:gd name="T11" fmla="*/ 93904 h 235"/>
                <a:gd name="T12" fmla="*/ 114473 w 181"/>
                <a:gd name="T13" fmla="*/ 116511 h 235"/>
                <a:gd name="T14" fmla="*/ 91247 w 181"/>
                <a:gd name="T15" fmla="*/ 140856 h 235"/>
                <a:gd name="T16" fmla="*/ 72997 w 181"/>
                <a:gd name="T17" fmla="*/ 170419 h 235"/>
                <a:gd name="T18" fmla="*/ 53089 w 181"/>
                <a:gd name="T19" fmla="*/ 198242 h 235"/>
                <a:gd name="T20" fmla="*/ 38158 w 181"/>
                <a:gd name="T21" fmla="*/ 229544 h 235"/>
                <a:gd name="T22" fmla="*/ 26545 w 181"/>
                <a:gd name="T23" fmla="*/ 257367 h 235"/>
                <a:gd name="T24" fmla="*/ 14931 w 181"/>
                <a:gd name="T25" fmla="*/ 290407 h 235"/>
                <a:gd name="T26" fmla="*/ 6636 w 181"/>
                <a:gd name="T27" fmla="*/ 323448 h 235"/>
                <a:gd name="T28" fmla="*/ 3318 w 181"/>
                <a:gd name="T29" fmla="*/ 358227 h 235"/>
                <a:gd name="T30" fmla="*/ 0 w 181"/>
                <a:gd name="T31" fmla="*/ 391267 h 235"/>
                <a:gd name="T32" fmla="*/ 14931 w 181"/>
                <a:gd name="T33" fmla="*/ 408657 h 235"/>
                <a:gd name="T34" fmla="*/ 14931 w 181"/>
                <a:gd name="T35" fmla="*/ 373878 h 235"/>
                <a:gd name="T36" fmla="*/ 19908 w 181"/>
                <a:gd name="T37" fmla="*/ 342576 h 235"/>
                <a:gd name="T38" fmla="*/ 24885 w 181"/>
                <a:gd name="T39" fmla="*/ 311275 h 235"/>
                <a:gd name="T40" fmla="*/ 33181 w 181"/>
                <a:gd name="T41" fmla="*/ 279974 h 235"/>
                <a:gd name="T42" fmla="*/ 46453 w 181"/>
                <a:gd name="T43" fmla="*/ 248672 h 235"/>
                <a:gd name="T44" fmla="*/ 58066 w 181"/>
                <a:gd name="T45" fmla="*/ 219110 h 235"/>
                <a:gd name="T46" fmla="*/ 74656 w 181"/>
                <a:gd name="T47" fmla="*/ 193025 h 235"/>
                <a:gd name="T48" fmla="*/ 91247 w 181"/>
                <a:gd name="T49" fmla="*/ 163463 h 235"/>
                <a:gd name="T50" fmla="*/ 114473 w 181"/>
                <a:gd name="T51" fmla="*/ 139117 h 235"/>
                <a:gd name="T52" fmla="*/ 132723 w 181"/>
                <a:gd name="T53" fmla="*/ 114772 h 235"/>
                <a:gd name="T54" fmla="*/ 157608 w 181"/>
                <a:gd name="T55" fmla="*/ 93904 h 235"/>
                <a:gd name="T56" fmla="*/ 184153 w 181"/>
                <a:gd name="T57" fmla="*/ 73037 h 235"/>
                <a:gd name="T58" fmla="*/ 210697 w 181"/>
                <a:gd name="T59" fmla="*/ 53908 h 235"/>
                <a:gd name="T60" fmla="*/ 237242 w 181"/>
                <a:gd name="T61" fmla="*/ 39996 h 235"/>
                <a:gd name="T62" fmla="*/ 268763 w 181"/>
                <a:gd name="T63" fmla="*/ 24346 h 235"/>
                <a:gd name="T64" fmla="*/ 300285 w 181"/>
                <a:gd name="T65" fmla="*/ 12173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235"/>
                <a:gd name="T101" fmla="*/ 181 w 181"/>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235">
                  <a:moveTo>
                    <a:pt x="178" y="0"/>
                  </a:moveTo>
                  <a:lnTo>
                    <a:pt x="168" y="3"/>
                  </a:lnTo>
                  <a:lnTo>
                    <a:pt x="159" y="7"/>
                  </a:lnTo>
                  <a:lnTo>
                    <a:pt x="149" y="10"/>
                  </a:lnTo>
                  <a:lnTo>
                    <a:pt x="140" y="14"/>
                  </a:lnTo>
                  <a:lnTo>
                    <a:pt x="131" y="20"/>
                  </a:lnTo>
                  <a:lnTo>
                    <a:pt x="122" y="24"/>
                  </a:lnTo>
                  <a:lnTo>
                    <a:pt x="114" y="30"/>
                  </a:lnTo>
                  <a:lnTo>
                    <a:pt x="105" y="35"/>
                  </a:lnTo>
                  <a:lnTo>
                    <a:pt x="98" y="41"/>
                  </a:lnTo>
                  <a:lnTo>
                    <a:pt x="89" y="48"/>
                  </a:lnTo>
                  <a:lnTo>
                    <a:pt x="82" y="54"/>
                  </a:lnTo>
                  <a:lnTo>
                    <a:pt x="74" y="60"/>
                  </a:lnTo>
                  <a:lnTo>
                    <a:pt x="69" y="67"/>
                  </a:lnTo>
                  <a:lnTo>
                    <a:pt x="61" y="74"/>
                  </a:lnTo>
                  <a:lnTo>
                    <a:pt x="55" y="81"/>
                  </a:lnTo>
                  <a:lnTo>
                    <a:pt x="48" y="90"/>
                  </a:lnTo>
                  <a:lnTo>
                    <a:pt x="44" y="98"/>
                  </a:lnTo>
                  <a:lnTo>
                    <a:pt x="38" y="105"/>
                  </a:lnTo>
                  <a:lnTo>
                    <a:pt x="32" y="114"/>
                  </a:lnTo>
                  <a:lnTo>
                    <a:pt x="28" y="122"/>
                  </a:lnTo>
                  <a:lnTo>
                    <a:pt x="23" y="132"/>
                  </a:lnTo>
                  <a:lnTo>
                    <a:pt x="19" y="140"/>
                  </a:lnTo>
                  <a:lnTo>
                    <a:pt x="16" y="148"/>
                  </a:lnTo>
                  <a:lnTo>
                    <a:pt x="12" y="158"/>
                  </a:lnTo>
                  <a:lnTo>
                    <a:pt x="9" y="167"/>
                  </a:lnTo>
                  <a:lnTo>
                    <a:pt x="7" y="176"/>
                  </a:lnTo>
                  <a:lnTo>
                    <a:pt x="4" y="186"/>
                  </a:lnTo>
                  <a:lnTo>
                    <a:pt x="3" y="196"/>
                  </a:lnTo>
                  <a:lnTo>
                    <a:pt x="2" y="206"/>
                  </a:lnTo>
                  <a:lnTo>
                    <a:pt x="0" y="215"/>
                  </a:lnTo>
                  <a:lnTo>
                    <a:pt x="0" y="225"/>
                  </a:lnTo>
                  <a:lnTo>
                    <a:pt x="0" y="235"/>
                  </a:lnTo>
                  <a:lnTo>
                    <a:pt x="9" y="235"/>
                  </a:lnTo>
                  <a:lnTo>
                    <a:pt x="9" y="225"/>
                  </a:lnTo>
                  <a:lnTo>
                    <a:pt x="9" y="215"/>
                  </a:lnTo>
                  <a:lnTo>
                    <a:pt x="10" y="207"/>
                  </a:lnTo>
                  <a:lnTo>
                    <a:pt x="12" y="197"/>
                  </a:lnTo>
                  <a:lnTo>
                    <a:pt x="13" y="187"/>
                  </a:lnTo>
                  <a:lnTo>
                    <a:pt x="15" y="179"/>
                  </a:lnTo>
                  <a:lnTo>
                    <a:pt x="18" y="169"/>
                  </a:lnTo>
                  <a:lnTo>
                    <a:pt x="20" y="161"/>
                  </a:lnTo>
                  <a:lnTo>
                    <a:pt x="23" y="151"/>
                  </a:lnTo>
                  <a:lnTo>
                    <a:pt x="28" y="143"/>
                  </a:lnTo>
                  <a:lnTo>
                    <a:pt x="31" y="134"/>
                  </a:lnTo>
                  <a:lnTo>
                    <a:pt x="35" y="126"/>
                  </a:lnTo>
                  <a:lnTo>
                    <a:pt x="41" y="118"/>
                  </a:lnTo>
                  <a:lnTo>
                    <a:pt x="45" y="111"/>
                  </a:lnTo>
                  <a:lnTo>
                    <a:pt x="51" y="102"/>
                  </a:lnTo>
                  <a:lnTo>
                    <a:pt x="55" y="94"/>
                  </a:lnTo>
                  <a:lnTo>
                    <a:pt x="61" y="87"/>
                  </a:lnTo>
                  <a:lnTo>
                    <a:pt x="69" y="80"/>
                  </a:lnTo>
                  <a:lnTo>
                    <a:pt x="74" y="73"/>
                  </a:lnTo>
                  <a:lnTo>
                    <a:pt x="80" y="66"/>
                  </a:lnTo>
                  <a:lnTo>
                    <a:pt x="88" y="60"/>
                  </a:lnTo>
                  <a:lnTo>
                    <a:pt x="95" y="54"/>
                  </a:lnTo>
                  <a:lnTo>
                    <a:pt x="102" y="48"/>
                  </a:lnTo>
                  <a:lnTo>
                    <a:pt x="111" y="42"/>
                  </a:lnTo>
                  <a:lnTo>
                    <a:pt x="118" y="37"/>
                  </a:lnTo>
                  <a:lnTo>
                    <a:pt x="127" y="31"/>
                  </a:lnTo>
                  <a:lnTo>
                    <a:pt x="136" y="27"/>
                  </a:lnTo>
                  <a:lnTo>
                    <a:pt x="143" y="23"/>
                  </a:lnTo>
                  <a:lnTo>
                    <a:pt x="153" y="19"/>
                  </a:lnTo>
                  <a:lnTo>
                    <a:pt x="162" y="14"/>
                  </a:lnTo>
                  <a:lnTo>
                    <a:pt x="171" y="12"/>
                  </a:lnTo>
                  <a:lnTo>
                    <a:pt x="181" y="7"/>
                  </a:lnTo>
                  <a:lnTo>
                    <a:pt x="178" y="0"/>
                  </a:lnTo>
                  <a:close/>
                </a:path>
              </a:pathLst>
            </a:custGeom>
            <a:solidFill>
              <a:srgbClr val="000000"/>
            </a:solidFill>
            <a:ln w="9525">
              <a:solidFill>
                <a:schemeClr val="tx1"/>
              </a:solidFill>
              <a:round/>
              <a:headEnd/>
              <a:tailEnd/>
            </a:ln>
          </p:spPr>
          <p:txBody>
            <a:bodyPr lIns="130046" tIns="65023" rIns="130046" bIns="65023"/>
            <a:lstStyle/>
            <a:p>
              <a:endParaRPr lang="ko-KR" altLang="en-US"/>
            </a:p>
          </p:txBody>
        </p:sp>
        <p:sp>
          <p:nvSpPr>
            <p:cNvPr id="4193" name="Freeform 15"/>
            <p:cNvSpPr>
              <a:spLocks/>
            </p:cNvSpPr>
            <p:nvPr/>
          </p:nvSpPr>
          <p:spPr bwMode="auto">
            <a:xfrm>
              <a:off x="5276427" y="2302934"/>
              <a:ext cx="234809" cy="121920"/>
            </a:xfrm>
            <a:custGeom>
              <a:avLst/>
              <a:gdLst>
                <a:gd name="T0" fmla="*/ 124898 w 141"/>
                <a:gd name="T1" fmla="*/ 36576 h 70"/>
                <a:gd name="T2" fmla="*/ 234809 w 141"/>
                <a:gd name="T3" fmla="*/ 0 h 70"/>
                <a:gd name="T4" fmla="*/ 0 w 141"/>
                <a:gd name="T5" fmla="*/ 22642 h 70"/>
                <a:gd name="T6" fmla="*/ 31641 w 141"/>
                <a:gd name="T7" fmla="*/ 121920 h 70"/>
                <a:gd name="T8" fmla="*/ 234809 w 141"/>
                <a:gd name="T9" fmla="*/ 0 h 70"/>
                <a:gd name="T10" fmla="*/ 124898 w 141"/>
                <a:gd name="T11" fmla="*/ 36576 h 70"/>
                <a:gd name="T12" fmla="*/ 0 60000 65536"/>
                <a:gd name="T13" fmla="*/ 0 60000 65536"/>
                <a:gd name="T14" fmla="*/ 0 60000 65536"/>
                <a:gd name="T15" fmla="*/ 0 60000 65536"/>
                <a:gd name="T16" fmla="*/ 0 60000 65536"/>
                <a:gd name="T17" fmla="*/ 0 60000 65536"/>
                <a:gd name="T18" fmla="*/ 0 w 141"/>
                <a:gd name="T19" fmla="*/ 0 h 70"/>
                <a:gd name="T20" fmla="*/ 141 w 141"/>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41" h="70">
                  <a:moveTo>
                    <a:pt x="75" y="21"/>
                  </a:moveTo>
                  <a:lnTo>
                    <a:pt x="141" y="0"/>
                  </a:lnTo>
                  <a:lnTo>
                    <a:pt x="0" y="13"/>
                  </a:lnTo>
                  <a:lnTo>
                    <a:pt x="19" y="70"/>
                  </a:lnTo>
                  <a:lnTo>
                    <a:pt x="141" y="0"/>
                  </a:lnTo>
                  <a:lnTo>
                    <a:pt x="75" y="21"/>
                  </a:lnTo>
                  <a:close/>
                </a:path>
              </a:pathLst>
            </a:custGeom>
            <a:solidFill>
              <a:srgbClr val="000000"/>
            </a:solidFill>
            <a:ln w="9525">
              <a:solidFill>
                <a:schemeClr val="tx1"/>
              </a:solidFill>
              <a:round/>
              <a:headEnd/>
              <a:tailEnd/>
            </a:ln>
          </p:spPr>
          <p:txBody>
            <a:bodyPr lIns="130046" tIns="65023" rIns="130046" bIns="65023"/>
            <a:lstStyle/>
            <a:p>
              <a:endParaRPr lang="ko-KR" altLang="en-US"/>
            </a:p>
          </p:txBody>
        </p:sp>
      </p:grpSp>
      <p:sp>
        <p:nvSpPr>
          <p:cNvPr id="4109" name="Freeform 19"/>
          <p:cNvSpPr>
            <a:spLocks/>
          </p:cNvSpPr>
          <p:nvPr/>
        </p:nvSpPr>
        <p:spPr bwMode="auto">
          <a:xfrm>
            <a:off x="3324077" y="2078385"/>
            <a:ext cx="235521" cy="293564"/>
          </a:xfrm>
          <a:custGeom>
            <a:avLst/>
            <a:gdLst>
              <a:gd name="T0" fmla="*/ 19949 w 201"/>
              <a:gd name="T1" fmla="*/ 412467 h 240"/>
              <a:gd name="T2" fmla="*/ 54861 w 201"/>
              <a:gd name="T3" fmla="*/ 400284 h 240"/>
              <a:gd name="T4" fmla="*/ 86447 w 201"/>
              <a:gd name="T5" fmla="*/ 388102 h 240"/>
              <a:gd name="T6" fmla="*/ 118033 w 201"/>
              <a:gd name="T7" fmla="*/ 370698 h 240"/>
              <a:gd name="T8" fmla="*/ 149620 w 201"/>
              <a:gd name="T9" fmla="*/ 351554 h 240"/>
              <a:gd name="T10" fmla="*/ 179544 w 201"/>
              <a:gd name="T11" fmla="*/ 330670 h 240"/>
              <a:gd name="T12" fmla="*/ 202818 w 201"/>
              <a:gd name="T13" fmla="*/ 306305 h 240"/>
              <a:gd name="T14" fmla="*/ 227755 w 201"/>
              <a:gd name="T15" fmla="*/ 278459 h 240"/>
              <a:gd name="T16" fmla="*/ 251029 w 201"/>
              <a:gd name="T17" fmla="*/ 252353 h 240"/>
              <a:gd name="T18" fmla="*/ 270978 w 201"/>
              <a:gd name="T19" fmla="*/ 222767 h 240"/>
              <a:gd name="T20" fmla="*/ 287603 w 201"/>
              <a:gd name="T21" fmla="*/ 191440 h 240"/>
              <a:gd name="T22" fmla="*/ 302565 w 201"/>
              <a:gd name="T23" fmla="*/ 160114 h 240"/>
              <a:gd name="T24" fmla="*/ 314202 w 201"/>
              <a:gd name="T25" fmla="*/ 125306 h 240"/>
              <a:gd name="T26" fmla="*/ 324176 w 201"/>
              <a:gd name="T27" fmla="*/ 88759 h 240"/>
              <a:gd name="T28" fmla="*/ 329164 w 201"/>
              <a:gd name="T29" fmla="*/ 52211 h 240"/>
              <a:gd name="T30" fmla="*/ 334151 w 201"/>
              <a:gd name="T31" fmla="*/ 17404 h 240"/>
              <a:gd name="T32" fmla="*/ 319189 w 201"/>
              <a:gd name="T33" fmla="*/ 0 h 240"/>
              <a:gd name="T34" fmla="*/ 317527 w 201"/>
              <a:gd name="T35" fmla="*/ 33067 h 240"/>
              <a:gd name="T36" fmla="*/ 312539 w 201"/>
              <a:gd name="T37" fmla="*/ 69615 h 240"/>
              <a:gd name="T38" fmla="*/ 304227 w 201"/>
              <a:gd name="T39" fmla="*/ 104422 h 240"/>
              <a:gd name="T40" fmla="*/ 295915 w 201"/>
              <a:gd name="T41" fmla="*/ 137489 h 240"/>
              <a:gd name="T42" fmla="*/ 282615 w 201"/>
              <a:gd name="T43" fmla="*/ 168816 h 240"/>
              <a:gd name="T44" fmla="*/ 265991 w 201"/>
              <a:gd name="T45" fmla="*/ 201883 h 240"/>
              <a:gd name="T46" fmla="*/ 249366 w 201"/>
              <a:gd name="T47" fmla="*/ 229728 h 240"/>
              <a:gd name="T48" fmla="*/ 227755 w 201"/>
              <a:gd name="T49" fmla="*/ 257574 h 240"/>
              <a:gd name="T50" fmla="*/ 206143 w 201"/>
              <a:gd name="T51" fmla="*/ 283680 h 240"/>
              <a:gd name="T52" fmla="*/ 181206 w 201"/>
              <a:gd name="T53" fmla="*/ 308045 h 240"/>
              <a:gd name="T54" fmla="*/ 154607 w 201"/>
              <a:gd name="T55" fmla="*/ 330670 h 240"/>
              <a:gd name="T56" fmla="*/ 128008 w 201"/>
              <a:gd name="T57" fmla="*/ 349814 h 240"/>
              <a:gd name="T58" fmla="*/ 96422 w 201"/>
              <a:gd name="T59" fmla="*/ 365477 h 240"/>
              <a:gd name="T60" fmla="*/ 64835 w 201"/>
              <a:gd name="T61" fmla="*/ 381140 h 240"/>
              <a:gd name="T62" fmla="*/ 33249 w 201"/>
              <a:gd name="T63" fmla="*/ 393323 h 240"/>
              <a:gd name="T64" fmla="*/ 0 w 201"/>
              <a:gd name="T65" fmla="*/ 402025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240"/>
              <a:gd name="T101" fmla="*/ 201 w 201"/>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240">
                <a:moveTo>
                  <a:pt x="1" y="240"/>
                </a:moveTo>
                <a:lnTo>
                  <a:pt x="12" y="237"/>
                </a:lnTo>
                <a:lnTo>
                  <a:pt x="22" y="234"/>
                </a:lnTo>
                <a:lnTo>
                  <a:pt x="33" y="230"/>
                </a:lnTo>
                <a:lnTo>
                  <a:pt x="44" y="227"/>
                </a:lnTo>
                <a:lnTo>
                  <a:pt x="52" y="223"/>
                </a:lnTo>
                <a:lnTo>
                  <a:pt x="63" y="217"/>
                </a:lnTo>
                <a:lnTo>
                  <a:pt x="71" y="213"/>
                </a:lnTo>
                <a:lnTo>
                  <a:pt x="81" y="208"/>
                </a:lnTo>
                <a:lnTo>
                  <a:pt x="90" y="202"/>
                </a:lnTo>
                <a:lnTo>
                  <a:pt x="99" y="195"/>
                </a:lnTo>
                <a:lnTo>
                  <a:pt x="108" y="190"/>
                </a:lnTo>
                <a:lnTo>
                  <a:pt x="115" y="183"/>
                </a:lnTo>
                <a:lnTo>
                  <a:pt x="122" y="176"/>
                </a:lnTo>
                <a:lnTo>
                  <a:pt x="131" y="169"/>
                </a:lnTo>
                <a:lnTo>
                  <a:pt x="137" y="160"/>
                </a:lnTo>
                <a:lnTo>
                  <a:pt x="144" y="153"/>
                </a:lnTo>
                <a:lnTo>
                  <a:pt x="151" y="145"/>
                </a:lnTo>
                <a:lnTo>
                  <a:pt x="157" y="137"/>
                </a:lnTo>
                <a:lnTo>
                  <a:pt x="163" y="128"/>
                </a:lnTo>
                <a:lnTo>
                  <a:pt x="167" y="120"/>
                </a:lnTo>
                <a:lnTo>
                  <a:pt x="173" y="110"/>
                </a:lnTo>
                <a:lnTo>
                  <a:pt x="178" y="100"/>
                </a:lnTo>
                <a:lnTo>
                  <a:pt x="182" y="92"/>
                </a:lnTo>
                <a:lnTo>
                  <a:pt x="186" y="82"/>
                </a:lnTo>
                <a:lnTo>
                  <a:pt x="189" y="72"/>
                </a:lnTo>
                <a:lnTo>
                  <a:pt x="192" y="63"/>
                </a:lnTo>
                <a:lnTo>
                  <a:pt x="195" y="51"/>
                </a:lnTo>
                <a:lnTo>
                  <a:pt x="197" y="42"/>
                </a:lnTo>
                <a:lnTo>
                  <a:pt x="198" y="30"/>
                </a:lnTo>
                <a:lnTo>
                  <a:pt x="199" y="21"/>
                </a:lnTo>
                <a:lnTo>
                  <a:pt x="201" y="10"/>
                </a:lnTo>
                <a:lnTo>
                  <a:pt x="201" y="0"/>
                </a:lnTo>
                <a:lnTo>
                  <a:pt x="192" y="0"/>
                </a:lnTo>
                <a:lnTo>
                  <a:pt x="192" y="10"/>
                </a:lnTo>
                <a:lnTo>
                  <a:pt x="191" y="19"/>
                </a:lnTo>
                <a:lnTo>
                  <a:pt x="189" y="30"/>
                </a:lnTo>
                <a:lnTo>
                  <a:pt x="188" y="40"/>
                </a:lnTo>
                <a:lnTo>
                  <a:pt x="186" y="50"/>
                </a:lnTo>
                <a:lnTo>
                  <a:pt x="183" y="60"/>
                </a:lnTo>
                <a:lnTo>
                  <a:pt x="181" y="70"/>
                </a:lnTo>
                <a:lnTo>
                  <a:pt x="178" y="79"/>
                </a:lnTo>
                <a:lnTo>
                  <a:pt x="173" y="88"/>
                </a:lnTo>
                <a:lnTo>
                  <a:pt x="170" y="97"/>
                </a:lnTo>
                <a:lnTo>
                  <a:pt x="165" y="106"/>
                </a:lnTo>
                <a:lnTo>
                  <a:pt x="160" y="116"/>
                </a:lnTo>
                <a:lnTo>
                  <a:pt x="156" y="124"/>
                </a:lnTo>
                <a:lnTo>
                  <a:pt x="150" y="132"/>
                </a:lnTo>
                <a:lnTo>
                  <a:pt x="144" y="139"/>
                </a:lnTo>
                <a:lnTo>
                  <a:pt x="137" y="148"/>
                </a:lnTo>
                <a:lnTo>
                  <a:pt x="131" y="156"/>
                </a:lnTo>
                <a:lnTo>
                  <a:pt x="124" y="163"/>
                </a:lnTo>
                <a:lnTo>
                  <a:pt x="116" y="170"/>
                </a:lnTo>
                <a:lnTo>
                  <a:pt x="109" y="177"/>
                </a:lnTo>
                <a:lnTo>
                  <a:pt x="102" y="183"/>
                </a:lnTo>
                <a:lnTo>
                  <a:pt x="93" y="190"/>
                </a:lnTo>
                <a:lnTo>
                  <a:pt x="84" y="195"/>
                </a:lnTo>
                <a:lnTo>
                  <a:pt x="77" y="201"/>
                </a:lnTo>
                <a:lnTo>
                  <a:pt x="68" y="206"/>
                </a:lnTo>
                <a:lnTo>
                  <a:pt x="58" y="210"/>
                </a:lnTo>
                <a:lnTo>
                  <a:pt x="49" y="215"/>
                </a:lnTo>
                <a:lnTo>
                  <a:pt x="39" y="219"/>
                </a:lnTo>
                <a:lnTo>
                  <a:pt x="30" y="223"/>
                </a:lnTo>
                <a:lnTo>
                  <a:pt x="20" y="226"/>
                </a:lnTo>
                <a:lnTo>
                  <a:pt x="10" y="229"/>
                </a:lnTo>
                <a:lnTo>
                  <a:pt x="0" y="231"/>
                </a:lnTo>
                <a:lnTo>
                  <a:pt x="1" y="240"/>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grpSp>
        <p:nvGrpSpPr>
          <p:cNvPr id="3" name="그룹 110"/>
          <p:cNvGrpSpPr>
            <a:grpSpLocks/>
          </p:cNvGrpSpPr>
          <p:nvPr/>
        </p:nvGrpSpPr>
        <p:grpSpPr bwMode="auto">
          <a:xfrm>
            <a:off x="2763773" y="1747988"/>
            <a:ext cx="795828" cy="528035"/>
            <a:chOff x="3929981" y="2485815"/>
            <a:chExt cx="1131957" cy="751694"/>
          </a:xfrm>
        </p:grpSpPr>
        <p:sp>
          <p:nvSpPr>
            <p:cNvPr id="4188" name="Freeform 16"/>
            <p:cNvSpPr>
              <a:spLocks/>
            </p:cNvSpPr>
            <p:nvPr/>
          </p:nvSpPr>
          <p:spPr bwMode="auto">
            <a:xfrm>
              <a:off x="4395894" y="2485815"/>
              <a:ext cx="232550" cy="103858"/>
            </a:xfrm>
            <a:custGeom>
              <a:avLst/>
              <a:gdLst>
                <a:gd name="T0" fmla="*/ 117112 w 139"/>
                <a:gd name="T1" fmla="*/ 50198 h 60"/>
                <a:gd name="T2" fmla="*/ 0 w 139"/>
                <a:gd name="T3" fmla="*/ 50198 h 60"/>
                <a:gd name="T4" fmla="*/ 232550 w 139"/>
                <a:gd name="T5" fmla="*/ 0 h 60"/>
                <a:gd name="T6" fmla="*/ 232550 w 139"/>
                <a:gd name="T7" fmla="*/ 103858 h 60"/>
                <a:gd name="T8" fmla="*/ 0 w 139"/>
                <a:gd name="T9" fmla="*/ 50198 h 60"/>
                <a:gd name="T10" fmla="*/ 117112 w 139"/>
                <a:gd name="T11" fmla="*/ 50198 h 60"/>
                <a:gd name="T12" fmla="*/ 0 60000 65536"/>
                <a:gd name="T13" fmla="*/ 0 60000 65536"/>
                <a:gd name="T14" fmla="*/ 0 60000 65536"/>
                <a:gd name="T15" fmla="*/ 0 60000 65536"/>
                <a:gd name="T16" fmla="*/ 0 60000 65536"/>
                <a:gd name="T17" fmla="*/ 0 60000 65536"/>
                <a:gd name="T18" fmla="*/ 0 w 139"/>
                <a:gd name="T19" fmla="*/ 0 h 60"/>
                <a:gd name="T20" fmla="*/ 139 w 139"/>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39" h="60">
                  <a:moveTo>
                    <a:pt x="70" y="29"/>
                  </a:moveTo>
                  <a:lnTo>
                    <a:pt x="0" y="29"/>
                  </a:lnTo>
                  <a:lnTo>
                    <a:pt x="139" y="0"/>
                  </a:lnTo>
                  <a:lnTo>
                    <a:pt x="139" y="60"/>
                  </a:lnTo>
                  <a:lnTo>
                    <a:pt x="0" y="29"/>
                  </a:lnTo>
                  <a:lnTo>
                    <a:pt x="70" y="29"/>
                  </a:lnTo>
                  <a:close/>
                </a:path>
              </a:pathLst>
            </a:custGeom>
            <a:solidFill>
              <a:srgbClr val="000000"/>
            </a:solidFill>
            <a:ln w="9525">
              <a:solidFill>
                <a:schemeClr val="tx1"/>
              </a:solidFill>
              <a:round/>
              <a:headEnd/>
              <a:tailEnd/>
            </a:ln>
          </p:spPr>
          <p:txBody>
            <a:bodyPr lIns="130046" tIns="65023" rIns="130046" bIns="65023"/>
            <a:lstStyle/>
            <a:p>
              <a:endParaRPr lang="ko-KR" altLang="en-US"/>
            </a:p>
          </p:txBody>
        </p:sp>
        <p:sp>
          <p:nvSpPr>
            <p:cNvPr id="4189" name="Freeform 17"/>
            <p:cNvSpPr>
              <a:spLocks/>
            </p:cNvSpPr>
            <p:nvPr/>
          </p:nvSpPr>
          <p:spPr bwMode="auto">
            <a:xfrm>
              <a:off x="4596836" y="2528712"/>
              <a:ext cx="38383" cy="13547"/>
            </a:xfrm>
            <a:custGeom>
              <a:avLst/>
              <a:gdLst>
                <a:gd name="T0" fmla="*/ 38383 w 23"/>
                <a:gd name="T1" fmla="*/ 0 h 8"/>
                <a:gd name="T2" fmla="*/ 36714 w 23"/>
                <a:gd name="T3" fmla="*/ 0 h 8"/>
                <a:gd name="T4" fmla="*/ 33377 w 23"/>
                <a:gd name="T5" fmla="*/ 0 h 8"/>
                <a:gd name="T6" fmla="*/ 31708 w 23"/>
                <a:gd name="T7" fmla="*/ 0 h 8"/>
                <a:gd name="T8" fmla="*/ 28370 w 23"/>
                <a:gd name="T9" fmla="*/ 0 h 8"/>
                <a:gd name="T10" fmla="*/ 26701 w 23"/>
                <a:gd name="T11" fmla="*/ 0 h 8"/>
                <a:gd name="T12" fmla="*/ 23364 w 23"/>
                <a:gd name="T13" fmla="*/ 0 h 8"/>
                <a:gd name="T14" fmla="*/ 21695 w 23"/>
                <a:gd name="T15" fmla="*/ 0 h 8"/>
                <a:gd name="T16" fmla="*/ 18357 w 23"/>
                <a:gd name="T17" fmla="*/ 0 h 8"/>
                <a:gd name="T18" fmla="*/ 16688 w 23"/>
                <a:gd name="T19" fmla="*/ 0 h 8"/>
                <a:gd name="T20" fmla="*/ 13351 w 23"/>
                <a:gd name="T21" fmla="*/ 0 h 8"/>
                <a:gd name="T22" fmla="*/ 11682 w 23"/>
                <a:gd name="T23" fmla="*/ 0 h 8"/>
                <a:gd name="T24" fmla="*/ 10013 w 23"/>
                <a:gd name="T25" fmla="*/ 0 h 8"/>
                <a:gd name="T26" fmla="*/ 6675 w 23"/>
                <a:gd name="T27" fmla="*/ 0 h 8"/>
                <a:gd name="T28" fmla="*/ 5006 w 23"/>
                <a:gd name="T29" fmla="*/ 0 h 8"/>
                <a:gd name="T30" fmla="*/ 1669 w 23"/>
                <a:gd name="T31" fmla="*/ 0 h 8"/>
                <a:gd name="T32" fmla="*/ 0 w 23"/>
                <a:gd name="T33" fmla="*/ 0 h 8"/>
                <a:gd name="T34" fmla="*/ 0 w 23"/>
                <a:gd name="T35" fmla="*/ 13547 h 8"/>
                <a:gd name="T36" fmla="*/ 1669 w 23"/>
                <a:gd name="T37" fmla="*/ 13547 h 8"/>
                <a:gd name="T38" fmla="*/ 5006 w 23"/>
                <a:gd name="T39" fmla="*/ 13547 h 8"/>
                <a:gd name="T40" fmla="*/ 6675 w 23"/>
                <a:gd name="T41" fmla="*/ 13547 h 8"/>
                <a:gd name="T42" fmla="*/ 10013 w 23"/>
                <a:gd name="T43" fmla="*/ 13547 h 8"/>
                <a:gd name="T44" fmla="*/ 11682 w 23"/>
                <a:gd name="T45" fmla="*/ 13547 h 8"/>
                <a:gd name="T46" fmla="*/ 13351 w 23"/>
                <a:gd name="T47" fmla="*/ 13547 h 8"/>
                <a:gd name="T48" fmla="*/ 16688 w 23"/>
                <a:gd name="T49" fmla="*/ 13547 h 8"/>
                <a:gd name="T50" fmla="*/ 18357 w 23"/>
                <a:gd name="T51" fmla="*/ 13547 h 8"/>
                <a:gd name="T52" fmla="*/ 21695 w 23"/>
                <a:gd name="T53" fmla="*/ 13547 h 8"/>
                <a:gd name="T54" fmla="*/ 23364 w 23"/>
                <a:gd name="T55" fmla="*/ 13547 h 8"/>
                <a:gd name="T56" fmla="*/ 26701 w 23"/>
                <a:gd name="T57" fmla="*/ 13547 h 8"/>
                <a:gd name="T58" fmla="*/ 28370 w 23"/>
                <a:gd name="T59" fmla="*/ 13547 h 8"/>
                <a:gd name="T60" fmla="*/ 31708 w 23"/>
                <a:gd name="T61" fmla="*/ 13547 h 8"/>
                <a:gd name="T62" fmla="*/ 33377 w 23"/>
                <a:gd name="T63" fmla="*/ 13547 h 8"/>
                <a:gd name="T64" fmla="*/ 36714 w 23"/>
                <a:gd name="T65" fmla="*/ 13547 h 8"/>
                <a:gd name="T66" fmla="*/ 38383 w 23"/>
                <a:gd name="T67" fmla="*/ 13547 h 8"/>
                <a:gd name="T68" fmla="*/ 38383 w 23"/>
                <a:gd name="T69" fmla="*/ 0 h 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
                <a:gd name="T106" fmla="*/ 0 h 8"/>
                <a:gd name="T107" fmla="*/ 23 w 23"/>
                <a:gd name="T108" fmla="*/ 8 h 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 h="8">
                  <a:moveTo>
                    <a:pt x="23" y="0"/>
                  </a:moveTo>
                  <a:lnTo>
                    <a:pt x="22" y="0"/>
                  </a:lnTo>
                  <a:lnTo>
                    <a:pt x="20" y="0"/>
                  </a:lnTo>
                  <a:lnTo>
                    <a:pt x="19" y="0"/>
                  </a:lnTo>
                  <a:lnTo>
                    <a:pt x="17" y="0"/>
                  </a:lnTo>
                  <a:lnTo>
                    <a:pt x="16" y="0"/>
                  </a:lnTo>
                  <a:lnTo>
                    <a:pt x="14" y="0"/>
                  </a:lnTo>
                  <a:lnTo>
                    <a:pt x="13" y="0"/>
                  </a:lnTo>
                  <a:lnTo>
                    <a:pt x="11" y="0"/>
                  </a:lnTo>
                  <a:lnTo>
                    <a:pt x="10" y="0"/>
                  </a:lnTo>
                  <a:lnTo>
                    <a:pt x="8" y="0"/>
                  </a:lnTo>
                  <a:lnTo>
                    <a:pt x="7" y="0"/>
                  </a:lnTo>
                  <a:lnTo>
                    <a:pt x="6" y="0"/>
                  </a:lnTo>
                  <a:lnTo>
                    <a:pt x="4" y="0"/>
                  </a:lnTo>
                  <a:lnTo>
                    <a:pt x="3" y="0"/>
                  </a:lnTo>
                  <a:lnTo>
                    <a:pt x="1" y="0"/>
                  </a:lnTo>
                  <a:lnTo>
                    <a:pt x="0" y="0"/>
                  </a:lnTo>
                  <a:lnTo>
                    <a:pt x="0" y="8"/>
                  </a:lnTo>
                  <a:lnTo>
                    <a:pt x="1" y="8"/>
                  </a:lnTo>
                  <a:lnTo>
                    <a:pt x="3" y="8"/>
                  </a:lnTo>
                  <a:lnTo>
                    <a:pt x="4" y="8"/>
                  </a:lnTo>
                  <a:lnTo>
                    <a:pt x="6" y="8"/>
                  </a:lnTo>
                  <a:lnTo>
                    <a:pt x="7" y="8"/>
                  </a:lnTo>
                  <a:lnTo>
                    <a:pt x="8" y="8"/>
                  </a:lnTo>
                  <a:lnTo>
                    <a:pt x="10" y="8"/>
                  </a:lnTo>
                  <a:lnTo>
                    <a:pt x="11" y="8"/>
                  </a:lnTo>
                  <a:lnTo>
                    <a:pt x="13" y="8"/>
                  </a:lnTo>
                  <a:lnTo>
                    <a:pt x="14" y="8"/>
                  </a:lnTo>
                  <a:lnTo>
                    <a:pt x="16" y="8"/>
                  </a:lnTo>
                  <a:lnTo>
                    <a:pt x="17" y="8"/>
                  </a:lnTo>
                  <a:lnTo>
                    <a:pt x="19" y="8"/>
                  </a:lnTo>
                  <a:lnTo>
                    <a:pt x="20" y="8"/>
                  </a:lnTo>
                  <a:lnTo>
                    <a:pt x="22" y="8"/>
                  </a:lnTo>
                  <a:lnTo>
                    <a:pt x="23" y="8"/>
                  </a:lnTo>
                  <a:lnTo>
                    <a:pt x="23" y="0"/>
                  </a:lnTo>
                  <a:close/>
                </a:path>
              </a:pathLst>
            </a:custGeom>
            <a:solidFill>
              <a:srgbClr val="000000"/>
            </a:solidFill>
            <a:ln w="9525">
              <a:solidFill>
                <a:schemeClr val="tx1"/>
              </a:solidFill>
              <a:round/>
              <a:headEnd/>
              <a:tailEnd/>
            </a:ln>
          </p:spPr>
          <p:txBody>
            <a:bodyPr lIns="130046" tIns="65023" rIns="130046" bIns="65023"/>
            <a:lstStyle/>
            <a:p>
              <a:endParaRPr lang="ko-KR" altLang="en-US"/>
            </a:p>
          </p:txBody>
        </p:sp>
        <p:sp>
          <p:nvSpPr>
            <p:cNvPr id="4190" name="Freeform 18"/>
            <p:cNvSpPr>
              <a:spLocks/>
            </p:cNvSpPr>
            <p:nvPr/>
          </p:nvSpPr>
          <p:spPr bwMode="auto">
            <a:xfrm>
              <a:off x="4635219" y="2528711"/>
              <a:ext cx="426719" cy="426721"/>
            </a:xfrm>
            <a:custGeom>
              <a:avLst/>
              <a:gdLst>
                <a:gd name="T0" fmla="*/ 423411 w 258"/>
                <a:gd name="T1" fmla="*/ 404262 h 247"/>
                <a:gd name="T2" fmla="*/ 421757 w 258"/>
                <a:gd name="T3" fmla="*/ 361072 h 247"/>
                <a:gd name="T4" fmla="*/ 411833 w 258"/>
                <a:gd name="T5" fmla="*/ 319609 h 247"/>
                <a:gd name="T6" fmla="*/ 400256 w 258"/>
                <a:gd name="T7" fmla="*/ 279874 h 247"/>
                <a:gd name="T8" fmla="*/ 383716 w 258"/>
                <a:gd name="T9" fmla="*/ 240139 h 247"/>
                <a:gd name="T10" fmla="*/ 363869 w 258"/>
                <a:gd name="T11" fmla="*/ 203859 h 247"/>
                <a:gd name="T12" fmla="*/ 339060 w 258"/>
                <a:gd name="T13" fmla="*/ 171034 h 247"/>
                <a:gd name="T14" fmla="*/ 315904 w 258"/>
                <a:gd name="T15" fmla="*/ 139937 h 247"/>
                <a:gd name="T16" fmla="*/ 286133 w 258"/>
                <a:gd name="T17" fmla="*/ 110567 h 247"/>
                <a:gd name="T18" fmla="*/ 254708 w 258"/>
                <a:gd name="T19" fmla="*/ 84653 h 247"/>
                <a:gd name="T20" fmla="*/ 219975 w 258"/>
                <a:gd name="T21" fmla="*/ 60467 h 247"/>
                <a:gd name="T22" fmla="*/ 183588 w 258"/>
                <a:gd name="T23" fmla="*/ 39735 h 247"/>
                <a:gd name="T24" fmla="*/ 147201 w 258"/>
                <a:gd name="T25" fmla="*/ 24187 h 247"/>
                <a:gd name="T26" fmla="*/ 105853 w 258"/>
                <a:gd name="T27" fmla="*/ 12093 h 247"/>
                <a:gd name="T28" fmla="*/ 64504 w 258"/>
                <a:gd name="T29" fmla="*/ 5183 h 247"/>
                <a:gd name="T30" fmla="*/ 21501 w 258"/>
                <a:gd name="T31" fmla="*/ 0 h 247"/>
                <a:gd name="T32" fmla="*/ 0 w 258"/>
                <a:gd name="T33" fmla="*/ 13821 h 247"/>
                <a:gd name="T34" fmla="*/ 41349 w 258"/>
                <a:gd name="T35" fmla="*/ 17276 h 247"/>
                <a:gd name="T36" fmla="*/ 82697 w 258"/>
                <a:gd name="T37" fmla="*/ 20731 h 247"/>
                <a:gd name="T38" fmla="*/ 122392 w 258"/>
                <a:gd name="T39" fmla="*/ 31097 h 247"/>
                <a:gd name="T40" fmla="*/ 158779 w 258"/>
                <a:gd name="T41" fmla="*/ 44918 h 247"/>
                <a:gd name="T42" fmla="*/ 195166 w 258"/>
                <a:gd name="T43" fmla="*/ 62194 h 247"/>
                <a:gd name="T44" fmla="*/ 228245 w 258"/>
                <a:gd name="T45" fmla="*/ 84653 h 247"/>
                <a:gd name="T46" fmla="*/ 259670 w 258"/>
                <a:gd name="T47" fmla="*/ 108840 h 247"/>
                <a:gd name="T48" fmla="*/ 291095 w 258"/>
                <a:gd name="T49" fmla="*/ 134754 h 247"/>
                <a:gd name="T50" fmla="*/ 317558 w 258"/>
                <a:gd name="T51" fmla="*/ 164123 h 247"/>
                <a:gd name="T52" fmla="*/ 339060 w 258"/>
                <a:gd name="T53" fmla="*/ 195221 h 247"/>
                <a:gd name="T54" fmla="*/ 362215 w 258"/>
                <a:gd name="T55" fmla="*/ 228045 h 247"/>
                <a:gd name="T56" fmla="*/ 378754 w 258"/>
                <a:gd name="T57" fmla="*/ 264325 h 247"/>
                <a:gd name="T58" fmla="*/ 393640 w 258"/>
                <a:gd name="T59" fmla="*/ 304060 h 247"/>
                <a:gd name="T60" fmla="*/ 401910 w 258"/>
                <a:gd name="T61" fmla="*/ 342068 h 247"/>
                <a:gd name="T62" fmla="*/ 410179 w 258"/>
                <a:gd name="T63" fmla="*/ 383531 h 247"/>
                <a:gd name="T64" fmla="*/ 411833 w 258"/>
                <a:gd name="T65" fmla="*/ 426721 h 2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8"/>
                <a:gd name="T100" fmla="*/ 0 h 247"/>
                <a:gd name="T101" fmla="*/ 258 w 258"/>
                <a:gd name="T102" fmla="*/ 247 h 2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8" h="247">
                  <a:moveTo>
                    <a:pt x="258" y="247"/>
                  </a:moveTo>
                  <a:lnTo>
                    <a:pt x="256" y="234"/>
                  </a:lnTo>
                  <a:lnTo>
                    <a:pt x="256" y="222"/>
                  </a:lnTo>
                  <a:lnTo>
                    <a:pt x="255" y="209"/>
                  </a:lnTo>
                  <a:lnTo>
                    <a:pt x="252" y="197"/>
                  </a:lnTo>
                  <a:lnTo>
                    <a:pt x="249" y="185"/>
                  </a:lnTo>
                  <a:lnTo>
                    <a:pt x="246" y="173"/>
                  </a:lnTo>
                  <a:lnTo>
                    <a:pt x="242" y="162"/>
                  </a:lnTo>
                  <a:lnTo>
                    <a:pt x="238" y="150"/>
                  </a:lnTo>
                  <a:lnTo>
                    <a:pt x="232" y="139"/>
                  </a:lnTo>
                  <a:lnTo>
                    <a:pt x="226" y="128"/>
                  </a:lnTo>
                  <a:lnTo>
                    <a:pt x="220" y="118"/>
                  </a:lnTo>
                  <a:lnTo>
                    <a:pt x="213" y="109"/>
                  </a:lnTo>
                  <a:lnTo>
                    <a:pt x="205" y="99"/>
                  </a:lnTo>
                  <a:lnTo>
                    <a:pt x="198" y="89"/>
                  </a:lnTo>
                  <a:lnTo>
                    <a:pt x="191" y="81"/>
                  </a:lnTo>
                  <a:lnTo>
                    <a:pt x="182" y="72"/>
                  </a:lnTo>
                  <a:lnTo>
                    <a:pt x="173" y="64"/>
                  </a:lnTo>
                  <a:lnTo>
                    <a:pt x="163" y="56"/>
                  </a:lnTo>
                  <a:lnTo>
                    <a:pt x="154" y="49"/>
                  </a:lnTo>
                  <a:lnTo>
                    <a:pt x="144" y="42"/>
                  </a:lnTo>
                  <a:lnTo>
                    <a:pt x="133" y="35"/>
                  </a:lnTo>
                  <a:lnTo>
                    <a:pt x="122" y="29"/>
                  </a:lnTo>
                  <a:lnTo>
                    <a:pt x="111" y="23"/>
                  </a:lnTo>
                  <a:lnTo>
                    <a:pt x="101" y="19"/>
                  </a:lnTo>
                  <a:lnTo>
                    <a:pt x="89" y="14"/>
                  </a:lnTo>
                  <a:lnTo>
                    <a:pt x="76" y="11"/>
                  </a:lnTo>
                  <a:lnTo>
                    <a:pt x="64" y="7"/>
                  </a:lnTo>
                  <a:lnTo>
                    <a:pt x="51" y="4"/>
                  </a:lnTo>
                  <a:lnTo>
                    <a:pt x="39" y="3"/>
                  </a:lnTo>
                  <a:lnTo>
                    <a:pt x="26" y="1"/>
                  </a:lnTo>
                  <a:lnTo>
                    <a:pt x="13" y="0"/>
                  </a:lnTo>
                  <a:lnTo>
                    <a:pt x="0" y="0"/>
                  </a:lnTo>
                  <a:lnTo>
                    <a:pt x="0" y="8"/>
                  </a:lnTo>
                  <a:lnTo>
                    <a:pt x="13" y="8"/>
                  </a:lnTo>
                  <a:lnTo>
                    <a:pt x="25" y="10"/>
                  </a:lnTo>
                  <a:lnTo>
                    <a:pt x="38" y="11"/>
                  </a:lnTo>
                  <a:lnTo>
                    <a:pt x="50" y="12"/>
                  </a:lnTo>
                  <a:lnTo>
                    <a:pt x="61" y="15"/>
                  </a:lnTo>
                  <a:lnTo>
                    <a:pt x="74" y="18"/>
                  </a:lnTo>
                  <a:lnTo>
                    <a:pt x="85" y="22"/>
                  </a:lnTo>
                  <a:lnTo>
                    <a:pt x="96" y="26"/>
                  </a:lnTo>
                  <a:lnTo>
                    <a:pt x="108" y="32"/>
                  </a:lnTo>
                  <a:lnTo>
                    <a:pt x="118" y="36"/>
                  </a:lnTo>
                  <a:lnTo>
                    <a:pt x="128" y="42"/>
                  </a:lnTo>
                  <a:lnTo>
                    <a:pt x="138" y="49"/>
                  </a:lnTo>
                  <a:lnTo>
                    <a:pt x="149" y="56"/>
                  </a:lnTo>
                  <a:lnTo>
                    <a:pt x="157" y="63"/>
                  </a:lnTo>
                  <a:lnTo>
                    <a:pt x="168" y="70"/>
                  </a:lnTo>
                  <a:lnTo>
                    <a:pt x="176" y="78"/>
                  </a:lnTo>
                  <a:lnTo>
                    <a:pt x="184" y="86"/>
                  </a:lnTo>
                  <a:lnTo>
                    <a:pt x="192" y="95"/>
                  </a:lnTo>
                  <a:lnTo>
                    <a:pt x="200" y="103"/>
                  </a:lnTo>
                  <a:lnTo>
                    <a:pt x="205" y="113"/>
                  </a:lnTo>
                  <a:lnTo>
                    <a:pt x="213" y="123"/>
                  </a:lnTo>
                  <a:lnTo>
                    <a:pt x="219" y="132"/>
                  </a:lnTo>
                  <a:lnTo>
                    <a:pt x="224" y="144"/>
                  </a:lnTo>
                  <a:lnTo>
                    <a:pt x="229" y="153"/>
                  </a:lnTo>
                  <a:lnTo>
                    <a:pt x="233" y="164"/>
                  </a:lnTo>
                  <a:lnTo>
                    <a:pt x="238" y="176"/>
                  </a:lnTo>
                  <a:lnTo>
                    <a:pt x="240" y="187"/>
                  </a:lnTo>
                  <a:lnTo>
                    <a:pt x="243" y="198"/>
                  </a:lnTo>
                  <a:lnTo>
                    <a:pt x="246" y="210"/>
                  </a:lnTo>
                  <a:lnTo>
                    <a:pt x="248" y="222"/>
                  </a:lnTo>
                  <a:lnTo>
                    <a:pt x="249" y="234"/>
                  </a:lnTo>
                  <a:lnTo>
                    <a:pt x="249" y="247"/>
                  </a:lnTo>
                  <a:lnTo>
                    <a:pt x="258" y="247"/>
                  </a:lnTo>
                  <a:close/>
                </a:path>
              </a:pathLst>
            </a:custGeom>
            <a:solidFill>
              <a:srgbClr val="000000"/>
            </a:solidFill>
            <a:ln w="9525">
              <a:solidFill>
                <a:schemeClr val="tx1"/>
              </a:solidFill>
              <a:round/>
              <a:headEnd/>
              <a:tailEnd/>
            </a:ln>
          </p:spPr>
          <p:txBody>
            <a:bodyPr lIns="130046" tIns="65023" rIns="130046" bIns="65023"/>
            <a:lstStyle/>
            <a:p>
              <a:endParaRPr lang="ko-KR" altLang="en-US"/>
            </a:p>
          </p:txBody>
        </p:sp>
        <p:sp>
          <p:nvSpPr>
            <p:cNvPr id="4191" name="Text Box 28"/>
            <p:cNvSpPr txBox="1">
              <a:spLocks noChangeArrowheads="1"/>
            </p:cNvSpPr>
            <p:nvPr/>
          </p:nvSpPr>
          <p:spPr bwMode="auto">
            <a:xfrm>
              <a:off x="3929981" y="2765780"/>
              <a:ext cx="1128257" cy="471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30046" tIns="65023" rIns="130046" bIns="65023">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latin typeface="Bookman Old Style" pitchFamily="18" charset="0"/>
                </a:rPr>
                <a:t>BHMT</a:t>
              </a:r>
              <a:endParaRPr lang="en-US" altLang="ko-KR" sz="1300" dirty="0"/>
            </a:p>
          </p:txBody>
        </p:sp>
      </p:grpSp>
      <p:sp>
        <p:nvSpPr>
          <p:cNvPr id="4116" name="Text Box 29"/>
          <p:cNvSpPr txBox="1">
            <a:spLocks noChangeArrowheads="1"/>
          </p:cNvSpPr>
          <p:nvPr/>
        </p:nvSpPr>
        <p:spPr bwMode="auto">
          <a:xfrm>
            <a:off x="3523239" y="1803797"/>
            <a:ext cx="461157"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latin typeface="Bookman Old Style" pitchFamily="18" charset="0"/>
              </a:rPr>
              <a:t>MS</a:t>
            </a:r>
            <a:endParaRPr lang="en-US" altLang="ko-KR" sz="1300" dirty="0"/>
          </a:p>
        </p:txBody>
      </p:sp>
      <p:sp>
        <p:nvSpPr>
          <p:cNvPr id="4117" name="Text Box 30"/>
          <p:cNvSpPr txBox="1">
            <a:spLocks noChangeArrowheads="1"/>
          </p:cNvSpPr>
          <p:nvPr/>
        </p:nvSpPr>
        <p:spPr bwMode="auto">
          <a:xfrm>
            <a:off x="3955449" y="3804047"/>
            <a:ext cx="948470"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FF0000"/>
                </a:solidFill>
                <a:latin typeface="Bookman Old Style" pitchFamily="18" charset="0"/>
                <a:sym typeface="Symbol" pitchFamily="18" charset="2"/>
              </a:rPr>
              <a:t>Cysteine</a:t>
            </a:r>
          </a:p>
        </p:txBody>
      </p:sp>
      <p:sp>
        <p:nvSpPr>
          <p:cNvPr id="4118" name="Text Box 31"/>
          <p:cNvSpPr txBox="1">
            <a:spLocks noChangeArrowheads="1"/>
          </p:cNvSpPr>
          <p:nvPr/>
        </p:nvSpPr>
        <p:spPr bwMode="auto">
          <a:xfrm>
            <a:off x="3719953" y="3200784"/>
            <a:ext cx="1414943"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FF0000"/>
                </a:solidFill>
                <a:latin typeface="Bookman Old Style" pitchFamily="18" charset="0"/>
                <a:sym typeface="Symbol" pitchFamily="18" charset="2"/>
              </a:rPr>
              <a:t>Cystathionine</a:t>
            </a:r>
            <a:endParaRPr lang="en-US" altLang="ko-KR" sz="1300" b="1" dirty="0">
              <a:solidFill>
                <a:srgbClr val="FF0000"/>
              </a:solidFill>
              <a:latin typeface="Bookman Old Style" pitchFamily="18" charset="0"/>
              <a:sym typeface="Symbol" pitchFamily="18" charset="2"/>
            </a:endParaRPr>
          </a:p>
        </p:txBody>
      </p:sp>
      <p:sp>
        <p:nvSpPr>
          <p:cNvPr id="4119" name="Text Box 33"/>
          <p:cNvSpPr txBox="1">
            <a:spLocks noChangeArrowheads="1"/>
          </p:cNvSpPr>
          <p:nvPr/>
        </p:nvSpPr>
        <p:spPr bwMode="auto">
          <a:xfrm>
            <a:off x="3130672" y="980728"/>
            <a:ext cx="1182508"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FF0000"/>
                </a:solidFill>
                <a:latin typeface="Bookman Old Style" pitchFamily="18" charset="0"/>
                <a:sym typeface="Symbol" pitchFamily="18" charset="2"/>
              </a:rPr>
              <a:t>Methionine</a:t>
            </a:r>
          </a:p>
        </p:txBody>
      </p:sp>
      <p:sp>
        <p:nvSpPr>
          <p:cNvPr id="4120" name="Text Box 34"/>
          <p:cNvSpPr txBox="1">
            <a:spLocks noChangeArrowheads="1"/>
          </p:cNvSpPr>
          <p:nvPr/>
        </p:nvSpPr>
        <p:spPr bwMode="auto">
          <a:xfrm>
            <a:off x="3745405" y="2116336"/>
            <a:ext cx="1479064"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0000CC"/>
                </a:solidFill>
                <a:latin typeface="Bookman Old Style" pitchFamily="18" charset="0"/>
                <a:sym typeface="Symbol" pitchFamily="18" charset="2"/>
              </a:rPr>
              <a:t>N-</a:t>
            </a:r>
            <a:r>
              <a:rPr lang="en-US" altLang="ko-KR" sz="1300" b="1" baseline="30000" dirty="0">
                <a:solidFill>
                  <a:srgbClr val="0000CC"/>
                </a:solidFill>
                <a:latin typeface="Bookman Old Style" pitchFamily="18" charset="0"/>
                <a:sym typeface="Symbol" pitchFamily="18" charset="2"/>
              </a:rPr>
              <a:t>5</a:t>
            </a:r>
            <a:r>
              <a:rPr lang="en-US" altLang="ko-KR" sz="1300" b="1" dirty="0">
                <a:solidFill>
                  <a:srgbClr val="0000CC"/>
                </a:solidFill>
                <a:latin typeface="Bookman Old Style" pitchFamily="18" charset="0"/>
                <a:sym typeface="Symbol" pitchFamily="18" charset="2"/>
              </a:rPr>
              <a:t>Methyl-THF</a:t>
            </a:r>
          </a:p>
        </p:txBody>
      </p:sp>
      <p:sp>
        <p:nvSpPr>
          <p:cNvPr id="4121" name="Text Box 36"/>
          <p:cNvSpPr txBox="1">
            <a:spLocks noChangeArrowheads="1"/>
          </p:cNvSpPr>
          <p:nvPr/>
        </p:nvSpPr>
        <p:spPr bwMode="auto">
          <a:xfrm>
            <a:off x="1115616" y="1628800"/>
            <a:ext cx="2060537"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smtClean="0">
                <a:solidFill>
                  <a:srgbClr val="0000CC"/>
                </a:solidFill>
                <a:latin typeface="Bookman Old Style" pitchFamily="18" charset="0"/>
                <a:sym typeface="Symbol" pitchFamily="18" charset="2"/>
              </a:rPr>
              <a:t>N,N-</a:t>
            </a:r>
            <a:r>
              <a:rPr lang="en-US" altLang="ko-KR" sz="1300" b="1" dirty="0" err="1" smtClean="0">
                <a:solidFill>
                  <a:srgbClr val="0000CC"/>
                </a:solidFill>
                <a:latin typeface="Bookman Old Style" pitchFamily="18" charset="0"/>
                <a:sym typeface="Symbol" pitchFamily="18" charset="2"/>
              </a:rPr>
              <a:t>Dimethylglycine</a:t>
            </a:r>
            <a:endParaRPr lang="en-US" altLang="ko-KR" sz="1300" b="1" dirty="0">
              <a:solidFill>
                <a:srgbClr val="0000CC"/>
              </a:solidFill>
              <a:latin typeface="Bookman Old Style" pitchFamily="18" charset="0"/>
              <a:sym typeface="Symbol" pitchFamily="18" charset="2"/>
            </a:endParaRPr>
          </a:p>
        </p:txBody>
      </p:sp>
      <p:sp>
        <p:nvSpPr>
          <p:cNvPr id="4122" name="Text Box 37"/>
          <p:cNvSpPr txBox="1">
            <a:spLocks noChangeArrowheads="1"/>
          </p:cNvSpPr>
          <p:nvPr/>
        </p:nvSpPr>
        <p:spPr bwMode="auto">
          <a:xfrm>
            <a:off x="3882639" y="1452191"/>
            <a:ext cx="560543"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0000CC"/>
                </a:solidFill>
                <a:latin typeface="Bookman Old Style" pitchFamily="18" charset="0"/>
                <a:sym typeface="Symbol" pitchFamily="18" charset="2"/>
              </a:rPr>
              <a:t>THF</a:t>
            </a:r>
          </a:p>
        </p:txBody>
      </p:sp>
      <p:sp>
        <p:nvSpPr>
          <p:cNvPr id="4123" name="Text Box 38"/>
          <p:cNvSpPr txBox="1">
            <a:spLocks noChangeArrowheads="1"/>
          </p:cNvSpPr>
          <p:nvPr/>
        </p:nvSpPr>
        <p:spPr bwMode="auto">
          <a:xfrm>
            <a:off x="4136903" y="589360"/>
            <a:ext cx="587794"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latin typeface="Bookman Old Style" pitchFamily="18" charset="0"/>
                <a:sym typeface="Symbol" pitchFamily="18" charset="2"/>
              </a:rPr>
              <a:t>MAT</a:t>
            </a:r>
          </a:p>
        </p:txBody>
      </p:sp>
      <p:sp>
        <p:nvSpPr>
          <p:cNvPr id="4124" name="Text Box 39"/>
          <p:cNvSpPr txBox="1">
            <a:spLocks noChangeArrowheads="1"/>
          </p:cNvSpPr>
          <p:nvPr/>
        </p:nvSpPr>
        <p:spPr bwMode="auto">
          <a:xfrm>
            <a:off x="6705910" y="1797100"/>
            <a:ext cx="1116785"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00B050"/>
                </a:solidFill>
                <a:latin typeface="Bookman Old Style" pitchFamily="18" charset="0"/>
              </a:rPr>
              <a:t>Putrescine</a:t>
            </a:r>
            <a:endParaRPr lang="en-US" altLang="ko-KR" sz="1300" b="1" dirty="0">
              <a:solidFill>
                <a:srgbClr val="00B050"/>
              </a:solidFill>
              <a:latin typeface="Bookman Old Style" pitchFamily="18" charset="0"/>
            </a:endParaRPr>
          </a:p>
        </p:txBody>
      </p:sp>
      <p:sp>
        <p:nvSpPr>
          <p:cNvPr id="4125" name="Text Box 40"/>
          <p:cNvSpPr txBox="1">
            <a:spLocks noChangeArrowheads="1"/>
          </p:cNvSpPr>
          <p:nvPr/>
        </p:nvSpPr>
        <p:spPr bwMode="auto">
          <a:xfrm>
            <a:off x="6689619" y="2533799"/>
            <a:ext cx="1187318"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00B050"/>
                </a:solidFill>
                <a:latin typeface="Bookman Old Style" pitchFamily="18" charset="0"/>
              </a:rPr>
              <a:t>Spermidine</a:t>
            </a:r>
            <a:endParaRPr lang="en-US" altLang="ko-KR" sz="1300" b="1" dirty="0">
              <a:solidFill>
                <a:srgbClr val="00B050"/>
              </a:solidFill>
              <a:latin typeface="Bookman Old Style" pitchFamily="18" charset="0"/>
            </a:endParaRPr>
          </a:p>
        </p:txBody>
      </p:sp>
      <p:sp>
        <p:nvSpPr>
          <p:cNvPr id="4126" name="Text Box 41"/>
          <p:cNvSpPr txBox="1">
            <a:spLocks noChangeArrowheads="1"/>
          </p:cNvSpPr>
          <p:nvPr/>
        </p:nvSpPr>
        <p:spPr bwMode="auto">
          <a:xfrm>
            <a:off x="6766277" y="3395514"/>
            <a:ext cx="1020604"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00B050"/>
                </a:solidFill>
                <a:latin typeface="Bookman Old Style" pitchFamily="18" charset="0"/>
              </a:rPr>
              <a:t>Spermine</a:t>
            </a:r>
            <a:endParaRPr lang="en-US" altLang="ko-KR" sz="1300" b="1" dirty="0">
              <a:solidFill>
                <a:srgbClr val="00B050"/>
              </a:solidFill>
              <a:latin typeface="Bookman Old Style" pitchFamily="18" charset="0"/>
            </a:endParaRPr>
          </a:p>
        </p:txBody>
      </p:sp>
      <p:sp>
        <p:nvSpPr>
          <p:cNvPr id="4127" name="Text Box 42"/>
          <p:cNvSpPr txBox="1">
            <a:spLocks noChangeArrowheads="1"/>
          </p:cNvSpPr>
          <p:nvPr/>
        </p:nvSpPr>
        <p:spPr bwMode="auto">
          <a:xfrm>
            <a:off x="5848447" y="2044899"/>
            <a:ext cx="893968"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FF0000"/>
                </a:solidFill>
                <a:latin typeface="Bookman Old Style" pitchFamily="18" charset="0"/>
              </a:rPr>
              <a:t>DC-SAM</a:t>
            </a:r>
          </a:p>
        </p:txBody>
      </p:sp>
      <p:sp>
        <p:nvSpPr>
          <p:cNvPr id="4131" name="Text Box 46"/>
          <p:cNvSpPr txBox="1">
            <a:spLocks noChangeArrowheads="1"/>
          </p:cNvSpPr>
          <p:nvPr/>
        </p:nvSpPr>
        <p:spPr bwMode="auto">
          <a:xfrm>
            <a:off x="5666022" y="1409775"/>
            <a:ext cx="834656"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latin typeface="Bookman Old Style" pitchFamily="18" charset="0"/>
              </a:rPr>
              <a:t>SAMDC</a:t>
            </a:r>
          </a:p>
        </p:txBody>
      </p:sp>
      <p:sp>
        <p:nvSpPr>
          <p:cNvPr id="4132" name="Text Box 47"/>
          <p:cNvSpPr txBox="1">
            <a:spLocks noChangeArrowheads="1"/>
          </p:cNvSpPr>
          <p:nvPr/>
        </p:nvSpPr>
        <p:spPr bwMode="auto">
          <a:xfrm>
            <a:off x="6749333" y="1093887"/>
            <a:ext cx="1036634"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00B050"/>
                </a:solidFill>
                <a:latin typeface="Bookman Old Style" pitchFamily="18" charset="0"/>
              </a:rPr>
              <a:t>Ornithine</a:t>
            </a:r>
            <a:endParaRPr lang="en-US" altLang="ko-KR" sz="1300" b="1" dirty="0">
              <a:solidFill>
                <a:srgbClr val="00B050"/>
              </a:solidFill>
              <a:latin typeface="Bookman Old Style" pitchFamily="18" charset="0"/>
            </a:endParaRPr>
          </a:p>
        </p:txBody>
      </p:sp>
      <p:sp>
        <p:nvSpPr>
          <p:cNvPr id="4135" name="Text Box 50"/>
          <p:cNvSpPr txBox="1">
            <a:spLocks noChangeArrowheads="1"/>
          </p:cNvSpPr>
          <p:nvPr/>
        </p:nvSpPr>
        <p:spPr bwMode="auto">
          <a:xfrm>
            <a:off x="7342203" y="1439913"/>
            <a:ext cx="579779"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latin typeface="Bookman Old Style" pitchFamily="18" charset="0"/>
                <a:cs typeface="Times New Roman" pitchFamily="18" charset="0"/>
              </a:rPr>
              <a:t>ODC</a:t>
            </a:r>
          </a:p>
        </p:txBody>
      </p:sp>
      <p:sp>
        <p:nvSpPr>
          <p:cNvPr id="4136" name="Freeform 51"/>
          <p:cNvSpPr>
            <a:spLocks/>
          </p:cNvSpPr>
          <p:nvPr/>
        </p:nvSpPr>
        <p:spPr bwMode="auto">
          <a:xfrm>
            <a:off x="6749728" y="2196705"/>
            <a:ext cx="532433" cy="280169"/>
          </a:xfrm>
          <a:custGeom>
            <a:avLst/>
            <a:gdLst>
              <a:gd name="T0" fmla="*/ 0 w 456"/>
              <a:gd name="T1" fmla="*/ 12818 h 248"/>
              <a:gd name="T2" fmla="*/ 557315 w 456"/>
              <a:gd name="T3" fmla="*/ 12818 h 248"/>
              <a:gd name="T4" fmla="*/ 716548 w 456"/>
              <a:gd name="T5" fmla="*/ 89728 h 248"/>
              <a:gd name="T6" fmla="*/ 636931 w 456"/>
              <a:gd name="T7" fmla="*/ 166639 h 248"/>
              <a:gd name="T8" fmla="*/ 0 w 456"/>
              <a:gd name="T9" fmla="*/ 397369 h 248"/>
              <a:gd name="T10" fmla="*/ 0 60000 65536"/>
              <a:gd name="T11" fmla="*/ 0 60000 65536"/>
              <a:gd name="T12" fmla="*/ 0 60000 65536"/>
              <a:gd name="T13" fmla="*/ 0 60000 65536"/>
              <a:gd name="T14" fmla="*/ 0 60000 65536"/>
              <a:gd name="T15" fmla="*/ 0 w 456"/>
              <a:gd name="T16" fmla="*/ 0 h 248"/>
              <a:gd name="T17" fmla="*/ 456 w 456"/>
              <a:gd name="T18" fmla="*/ 248 h 248"/>
            </a:gdLst>
            <a:ahLst/>
            <a:cxnLst>
              <a:cxn ang="T10">
                <a:pos x="T0" y="T1"/>
              </a:cxn>
              <a:cxn ang="T11">
                <a:pos x="T2" y="T3"/>
              </a:cxn>
              <a:cxn ang="T12">
                <a:pos x="T4" y="T5"/>
              </a:cxn>
              <a:cxn ang="T13">
                <a:pos x="T6" y="T7"/>
              </a:cxn>
              <a:cxn ang="T14">
                <a:pos x="T8" y="T9"/>
              </a:cxn>
            </a:cxnLst>
            <a:rect l="T15" t="T16" r="T17" b="T18"/>
            <a:pathLst>
              <a:path w="456" h="248">
                <a:moveTo>
                  <a:pt x="0" y="8"/>
                </a:moveTo>
                <a:cubicBezTo>
                  <a:pt x="132" y="4"/>
                  <a:pt x="264" y="0"/>
                  <a:pt x="336" y="8"/>
                </a:cubicBezTo>
                <a:cubicBezTo>
                  <a:pt x="408" y="16"/>
                  <a:pt x="424" y="40"/>
                  <a:pt x="432" y="56"/>
                </a:cubicBezTo>
                <a:cubicBezTo>
                  <a:pt x="440" y="72"/>
                  <a:pt x="456" y="72"/>
                  <a:pt x="384" y="104"/>
                </a:cubicBezTo>
                <a:cubicBezTo>
                  <a:pt x="312" y="136"/>
                  <a:pt x="64" y="224"/>
                  <a:pt x="0" y="248"/>
                </a:cubicBezTo>
              </a:path>
            </a:pathLst>
          </a:cu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5792" tIns="47896" rIns="95792" bIns="47896"/>
          <a:lstStyle/>
          <a:p>
            <a:endParaRPr lang="ko-KR" altLang="en-US"/>
          </a:p>
        </p:txBody>
      </p:sp>
      <p:sp>
        <p:nvSpPr>
          <p:cNvPr id="4137" name="Text Box 52"/>
          <p:cNvSpPr txBox="1">
            <a:spLocks noChangeArrowheads="1"/>
          </p:cNvSpPr>
          <p:nvPr/>
        </p:nvSpPr>
        <p:spPr bwMode="auto">
          <a:xfrm>
            <a:off x="5865605" y="2403203"/>
            <a:ext cx="887556"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FF0000"/>
                </a:solidFill>
                <a:latin typeface="Bookman Old Style" pitchFamily="18" charset="0"/>
              </a:rPr>
              <a:t>MeSAdo</a:t>
            </a:r>
            <a:endParaRPr lang="en-US" altLang="ko-KR" sz="1300" b="1" dirty="0">
              <a:solidFill>
                <a:srgbClr val="FF0000"/>
              </a:solidFill>
              <a:latin typeface="Bookman Old Style" pitchFamily="18" charset="0"/>
            </a:endParaRPr>
          </a:p>
        </p:txBody>
      </p:sp>
      <p:sp>
        <p:nvSpPr>
          <p:cNvPr id="4138" name="Freeform 53"/>
          <p:cNvSpPr>
            <a:spLocks/>
          </p:cNvSpPr>
          <p:nvPr/>
        </p:nvSpPr>
        <p:spPr bwMode="auto">
          <a:xfrm rot="1200000">
            <a:off x="6721822" y="2392040"/>
            <a:ext cx="139527" cy="138410"/>
          </a:xfrm>
          <a:custGeom>
            <a:avLst/>
            <a:gdLst>
              <a:gd name="T0" fmla="*/ 82101 w 121"/>
              <a:gd name="T1" fmla="*/ 116465 h 113"/>
              <a:gd name="T2" fmla="*/ 0 w 121"/>
              <a:gd name="T3" fmla="*/ 196426 h 113"/>
              <a:gd name="T4" fmla="*/ 129719 w 121"/>
              <a:gd name="T5" fmla="*/ 0 h 113"/>
              <a:gd name="T6" fmla="*/ 198684 w 121"/>
              <a:gd name="T7" fmla="*/ 74746 h 113"/>
              <a:gd name="T8" fmla="*/ 0 w 121"/>
              <a:gd name="T9" fmla="*/ 196426 h 113"/>
              <a:gd name="T10" fmla="*/ 82101 w 121"/>
              <a:gd name="T11" fmla="*/ 116465 h 113"/>
              <a:gd name="T12" fmla="*/ 0 60000 65536"/>
              <a:gd name="T13" fmla="*/ 0 60000 65536"/>
              <a:gd name="T14" fmla="*/ 0 60000 65536"/>
              <a:gd name="T15" fmla="*/ 0 60000 65536"/>
              <a:gd name="T16" fmla="*/ 0 60000 65536"/>
              <a:gd name="T17" fmla="*/ 0 60000 65536"/>
              <a:gd name="T18" fmla="*/ 0 w 121"/>
              <a:gd name="T19" fmla="*/ 0 h 113"/>
              <a:gd name="T20" fmla="*/ 121 w 121"/>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21" h="113">
                <a:moveTo>
                  <a:pt x="50" y="67"/>
                </a:moveTo>
                <a:lnTo>
                  <a:pt x="0" y="113"/>
                </a:lnTo>
                <a:lnTo>
                  <a:pt x="79" y="0"/>
                </a:lnTo>
                <a:lnTo>
                  <a:pt x="121" y="43"/>
                </a:lnTo>
                <a:lnTo>
                  <a:pt x="0" y="113"/>
                </a:lnTo>
                <a:lnTo>
                  <a:pt x="50" y="67"/>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41" name="Freeform 56"/>
          <p:cNvSpPr>
            <a:spLocks/>
          </p:cNvSpPr>
          <p:nvPr/>
        </p:nvSpPr>
        <p:spPr bwMode="auto">
          <a:xfrm>
            <a:off x="6749728" y="2988098"/>
            <a:ext cx="532433" cy="279053"/>
          </a:xfrm>
          <a:custGeom>
            <a:avLst/>
            <a:gdLst>
              <a:gd name="T0" fmla="*/ 0 w 456"/>
              <a:gd name="T1" fmla="*/ 12818 h 248"/>
              <a:gd name="T2" fmla="*/ 557315 w 456"/>
              <a:gd name="T3" fmla="*/ 12818 h 248"/>
              <a:gd name="T4" fmla="*/ 716548 w 456"/>
              <a:gd name="T5" fmla="*/ 89728 h 248"/>
              <a:gd name="T6" fmla="*/ 636931 w 456"/>
              <a:gd name="T7" fmla="*/ 166639 h 248"/>
              <a:gd name="T8" fmla="*/ 0 w 456"/>
              <a:gd name="T9" fmla="*/ 397369 h 248"/>
              <a:gd name="T10" fmla="*/ 0 60000 65536"/>
              <a:gd name="T11" fmla="*/ 0 60000 65536"/>
              <a:gd name="T12" fmla="*/ 0 60000 65536"/>
              <a:gd name="T13" fmla="*/ 0 60000 65536"/>
              <a:gd name="T14" fmla="*/ 0 60000 65536"/>
              <a:gd name="T15" fmla="*/ 0 w 456"/>
              <a:gd name="T16" fmla="*/ 0 h 248"/>
              <a:gd name="T17" fmla="*/ 456 w 456"/>
              <a:gd name="T18" fmla="*/ 248 h 248"/>
            </a:gdLst>
            <a:ahLst/>
            <a:cxnLst>
              <a:cxn ang="T10">
                <a:pos x="T0" y="T1"/>
              </a:cxn>
              <a:cxn ang="T11">
                <a:pos x="T2" y="T3"/>
              </a:cxn>
              <a:cxn ang="T12">
                <a:pos x="T4" y="T5"/>
              </a:cxn>
              <a:cxn ang="T13">
                <a:pos x="T6" y="T7"/>
              </a:cxn>
              <a:cxn ang="T14">
                <a:pos x="T8" y="T9"/>
              </a:cxn>
            </a:cxnLst>
            <a:rect l="T15" t="T16" r="T17" b="T18"/>
            <a:pathLst>
              <a:path w="456" h="248">
                <a:moveTo>
                  <a:pt x="0" y="8"/>
                </a:moveTo>
                <a:cubicBezTo>
                  <a:pt x="132" y="4"/>
                  <a:pt x="264" y="0"/>
                  <a:pt x="336" y="8"/>
                </a:cubicBezTo>
                <a:cubicBezTo>
                  <a:pt x="408" y="16"/>
                  <a:pt x="424" y="40"/>
                  <a:pt x="432" y="56"/>
                </a:cubicBezTo>
                <a:cubicBezTo>
                  <a:pt x="440" y="72"/>
                  <a:pt x="456" y="72"/>
                  <a:pt x="384" y="104"/>
                </a:cubicBezTo>
                <a:cubicBezTo>
                  <a:pt x="312" y="136"/>
                  <a:pt x="64" y="224"/>
                  <a:pt x="0" y="248"/>
                </a:cubicBezTo>
              </a:path>
            </a:pathLst>
          </a:cu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5792" tIns="47896" rIns="95792" bIns="47896"/>
          <a:lstStyle/>
          <a:p>
            <a:endParaRPr lang="ko-KR" altLang="en-US"/>
          </a:p>
        </p:txBody>
      </p:sp>
      <p:sp>
        <p:nvSpPr>
          <p:cNvPr id="4142" name="Freeform 57"/>
          <p:cNvSpPr>
            <a:spLocks/>
          </p:cNvSpPr>
          <p:nvPr/>
        </p:nvSpPr>
        <p:spPr bwMode="auto">
          <a:xfrm rot="1200000">
            <a:off x="6721822" y="3183434"/>
            <a:ext cx="139527" cy="137294"/>
          </a:xfrm>
          <a:custGeom>
            <a:avLst/>
            <a:gdLst>
              <a:gd name="T0" fmla="*/ 82101 w 121"/>
              <a:gd name="T1" fmla="*/ 116465 h 113"/>
              <a:gd name="T2" fmla="*/ 0 w 121"/>
              <a:gd name="T3" fmla="*/ 196426 h 113"/>
              <a:gd name="T4" fmla="*/ 129719 w 121"/>
              <a:gd name="T5" fmla="*/ 0 h 113"/>
              <a:gd name="T6" fmla="*/ 198684 w 121"/>
              <a:gd name="T7" fmla="*/ 74746 h 113"/>
              <a:gd name="T8" fmla="*/ 0 w 121"/>
              <a:gd name="T9" fmla="*/ 196426 h 113"/>
              <a:gd name="T10" fmla="*/ 82101 w 121"/>
              <a:gd name="T11" fmla="*/ 116465 h 113"/>
              <a:gd name="T12" fmla="*/ 0 60000 65536"/>
              <a:gd name="T13" fmla="*/ 0 60000 65536"/>
              <a:gd name="T14" fmla="*/ 0 60000 65536"/>
              <a:gd name="T15" fmla="*/ 0 60000 65536"/>
              <a:gd name="T16" fmla="*/ 0 60000 65536"/>
              <a:gd name="T17" fmla="*/ 0 60000 65536"/>
              <a:gd name="T18" fmla="*/ 0 w 121"/>
              <a:gd name="T19" fmla="*/ 0 h 113"/>
              <a:gd name="T20" fmla="*/ 121 w 121"/>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21" h="113">
                <a:moveTo>
                  <a:pt x="50" y="67"/>
                </a:moveTo>
                <a:lnTo>
                  <a:pt x="0" y="113"/>
                </a:lnTo>
                <a:lnTo>
                  <a:pt x="79" y="0"/>
                </a:lnTo>
                <a:lnTo>
                  <a:pt x="121" y="43"/>
                </a:lnTo>
                <a:lnTo>
                  <a:pt x="0" y="113"/>
                </a:lnTo>
                <a:lnTo>
                  <a:pt x="50" y="67"/>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44" name="Text Box 59"/>
          <p:cNvSpPr txBox="1">
            <a:spLocks noChangeArrowheads="1"/>
          </p:cNvSpPr>
          <p:nvPr/>
        </p:nvSpPr>
        <p:spPr bwMode="auto">
          <a:xfrm>
            <a:off x="4239656" y="4221088"/>
            <a:ext cx="664689"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smtClean="0">
                <a:latin typeface="Bookman Old Style" pitchFamily="18" charset="0"/>
              </a:rPr>
              <a:t>GCS</a:t>
            </a:r>
            <a:endParaRPr lang="en-US" altLang="ko-KR" sz="1300" b="1" dirty="0">
              <a:latin typeface="Bookman Old Style" pitchFamily="18" charset="0"/>
            </a:endParaRPr>
          </a:p>
        </p:txBody>
      </p:sp>
      <p:sp>
        <p:nvSpPr>
          <p:cNvPr id="4145" name="Text Box 60"/>
          <p:cNvSpPr txBox="1">
            <a:spLocks noChangeArrowheads="1"/>
          </p:cNvSpPr>
          <p:nvPr/>
        </p:nvSpPr>
        <p:spPr bwMode="auto">
          <a:xfrm>
            <a:off x="5037283" y="4941168"/>
            <a:ext cx="531751"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dirty="0"/>
              <a:t> </a:t>
            </a:r>
            <a:r>
              <a:rPr lang="en-US" altLang="ko-KR" sz="1300" b="1" dirty="0" smtClean="0">
                <a:latin typeface="Bookman Old Style" pitchFamily="18" charset="0"/>
              </a:rPr>
              <a:t>GS </a:t>
            </a:r>
            <a:endParaRPr lang="en-US" altLang="ko-KR" sz="1300" b="1" dirty="0">
              <a:latin typeface="Bookman Old Style" pitchFamily="18" charset="0"/>
            </a:endParaRPr>
          </a:p>
        </p:txBody>
      </p:sp>
      <p:sp>
        <p:nvSpPr>
          <p:cNvPr id="4151" name="Text Box 67"/>
          <p:cNvSpPr txBox="1">
            <a:spLocks noChangeArrowheads="1"/>
          </p:cNvSpPr>
          <p:nvPr/>
        </p:nvSpPr>
        <p:spPr bwMode="auto">
          <a:xfrm>
            <a:off x="3442028" y="4077072"/>
            <a:ext cx="797627"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smtClean="0">
                <a:latin typeface="Bookman Old Style" pitchFamily="18" charset="0"/>
                <a:sym typeface="Symbol" pitchFamily="18" charset="2"/>
              </a:rPr>
              <a:t>CDO</a:t>
            </a:r>
            <a:endParaRPr lang="en-US" altLang="ko-KR" sz="1300" b="1" dirty="0">
              <a:latin typeface="Bookman Old Style" pitchFamily="18" charset="0"/>
            </a:endParaRPr>
          </a:p>
        </p:txBody>
      </p:sp>
      <p:sp>
        <p:nvSpPr>
          <p:cNvPr id="4152" name="Text Box 69"/>
          <p:cNvSpPr txBox="1">
            <a:spLocks noChangeArrowheads="1"/>
          </p:cNvSpPr>
          <p:nvPr/>
        </p:nvSpPr>
        <p:spPr bwMode="auto">
          <a:xfrm>
            <a:off x="2792925" y="4549676"/>
            <a:ext cx="1764399"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FF0000"/>
                </a:solidFill>
                <a:latin typeface="Bookman Old Style" pitchFamily="18" charset="0"/>
                <a:sym typeface="Symbol" pitchFamily="18" charset="2"/>
              </a:rPr>
              <a:t>Cysteine </a:t>
            </a:r>
            <a:r>
              <a:rPr lang="en-US" altLang="ko-KR" sz="1300" b="1" dirty="0" err="1">
                <a:solidFill>
                  <a:srgbClr val="FF0000"/>
                </a:solidFill>
                <a:latin typeface="Bookman Old Style" pitchFamily="18" charset="0"/>
                <a:sym typeface="Symbol" pitchFamily="18" charset="2"/>
              </a:rPr>
              <a:t>sulfinate</a:t>
            </a:r>
            <a:endParaRPr lang="en-US" altLang="ko-KR" sz="1300" b="1" dirty="0">
              <a:solidFill>
                <a:srgbClr val="FF0000"/>
              </a:solidFill>
              <a:latin typeface="Bookman Old Style" pitchFamily="18" charset="0"/>
              <a:sym typeface="Symbol" pitchFamily="18" charset="2"/>
            </a:endParaRPr>
          </a:p>
        </p:txBody>
      </p:sp>
      <p:sp>
        <p:nvSpPr>
          <p:cNvPr id="4153" name="Text Box 70"/>
          <p:cNvSpPr txBox="1">
            <a:spLocks noChangeArrowheads="1"/>
          </p:cNvSpPr>
          <p:nvPr/>
        </p:nvSpPr>
        <p:spPr bwMode="auto">
          <a:xfrm>
            <a:off x="2263123" y="5085184"/>
            <a:ext cx="1272276"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FF0000"/>
                </a:solidFill>
                <a:latin typeface="Bookman Old Style" pitchFamily="18" charset="0"/>
                <a:sym typeface="Symbol" pitchFamily="18" charset="2"/>
              </a:rPr>
              <a:t>Hypotaurine</a:t>
            </a:r>
            <a:endParaRPr lang="en-US" altLang="ko-KR" sz="1300" b="1" dirty="0">
              <a:solidFill>
                <a:srgbClr val="FF0000"/>
              </a:solidFill>
              <a:latin typeface="Bookman Old Style" pitchFamily="18" charset="0"/>
              <a:sym typeface="Symbol" pitchFamily="18" charset="2"/>
            </a:endParaRPr>
          </a:p>
        </p:txBody>
      </p:sp>
      <p:sp>
        <p:nvSpPr>
          <p:cNvPr id="4156" name="Text Box 73"/>
          <p:cNvSpPr txBox="1">
            <a:spLocks noChangeArrowheads="1"/>
          </p:cNvSpPr>
          <p:nvPr/>
        </p:nvSpPr>
        <p:spPr bwMode="auto">
          <a:xfrm>
            <a:off x="1215342" y="5373216"/>
            <a:ext cx="863510"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FF0000"/>
                </a:solidFill>
                <a:latin typeface="Bookman Old Style" pitchFamily="18" charset="0"/>
                <a:sym typeface="Symbol" pitchFamily="18" charset="2"/>
              </a:rPr>
              <a:t>Taurine</a:t>
            </a:r>
            <a:endParaRPr lang="en-US" altLang="ko-KR" sz="1300" b="1" dirty="0">
              <a:solidFill>
                <a:srgbClr val="FF0000"/>
              </a:solidFill>
              <a:latin typeface="Bookman Old Style" pitchFamily="18" charset="0"/>
              <a:sym typeface="Symbol" pitchFamily="18" charset="2"/>
            </a:endParaRPr>
          </a:p>
        </p:txBody>
      </p:sp>
      <p:sp>
        <p:nvSpPr>
          <p:cNvPr id="4158" name="Text Box 78"/>
          <p:cNvSpPr txBox="1">
            <a:spLocks noChangeArrowheads="1"/>
          </p:cNvSpPr>
          <p:nvPr/>
        </p:nvSpPr>
        <p:spPr bwMode="auto">
          <a:xfrm>
            <a:off x="5800527" y="2852936"/>
            <a:ext cx="893968"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FF0000"/>
                </a:solidFill>
                <a:latin typeface="Bookman Old Style" pitchFamily="18" charset="0"/>
              </a:rPr>
              <a:t>DC-SAM</a:t>
            </a:r>
          </a:p>
        </p:txBody>
      </p:sp>
      <p:sp>
        <p:nvSpPr>
          <p:cNvPr id="4159" name="Text Box 79"/>
          <p:cNvSpPr txBox="1">
            <a:spLocks noChangeArrowheads="1"/>
          </p:cNvSpPr>
          <p:nvPr/>
        </p:nvSpPr>
        <p:spPr bwMode="auto">
          <a:xfrm>
            <a:off x="5865605" y="3183434"/>
            <a:ext cx="887556"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FF0000"/>
                </a:solidFill>
                <a:latin typeface="Bookman Old Style" pitchFamily="18" charset="0"/>
              </a:rPr>
              <a:t>MeSAdo</a:t>
            </a:r>
            <a:endParaRPr lang="en-US" altLang="ko-KR" sz="1300" b="1" dirty="0">
              <a:solidFill>
                <a:srgbClr val="FF0000"/>
              </a:solidFill>
              <a:latin typeface="Bookman Old Style" pitchFamily="18" charset="0"/>
            </a:endParaRPr>
          </a:p>
        </p:txBody>
      </p:sp>
      <p:sp>
        <p:nvSpPr>
          <p:cNvPr id="4160" name="Line 80"/>
          <p:cNvSpPr>
            <a:spLocks noChangeShapeType="1"/>
          </p:cNvSpPr>
          <p:nvPr/>
        </p:nvSpPr>
        <p:spPr bwMode="auto">
          <a:xfrm>
            <a:off x="5170220" y="1256568"/>
            <a:ext cx="997034" cy="792088"/>
          </a:xfrm>
          <a:prstGeom prst="line">
            <a:avLst/>
          </a:prstGeom>
          <a:noFill/>
          <a:ln w="19050">
            <a:solidFill>
              <a:schemeClr val="tx1"/>
            </a:solidFill>
            <a:round/>
            <a:headEnd/>
            <a:tailEnd type="triangle" w="lg" len="lg"/>
          </a:ln>
          <a:extLst>
            <a:ext uri="{909E8E84-426E-40DD-AFC4-6F175D3DCCD1}">
              <a14:hiddenFill xmlns="" xmlns:a14="http://schemas.microsoft.com/office/drawing/2010/main">
                <a:noFill/>
              </a14:hiddenFill>
            </a:ext>
          </a:extLst>
        </p:spPr>
        <p:txBody>
          <a:bodyPr lIns="95792" tIns="47896" rIns="95792" bIns="47896"/>
          <a:lstStyle/>
          <a:p>
            <a:endParaRPr lang="ko-KR" altLang="en-US"/>
          </a:p>
        </p:txBody>
      </p:sp>
      <p:sp>
        <p:nvSpPr>
          <p:cNvPr id="4161" name="Freeform 5"/>
          <p:cNvSpPr>
            <a:spLocks/>
          </p:cNvSpPr>
          <p:nvPr/>
        </p:nvSpPr>
        <p:spPr bwMode="auto">
          <a:xfrm>
            <a:off x="5165825" y="1237879"/>
            <a:ext cx="39067" cy="49113"/>
          </a:xfrm>
          <a:custGeom>
            <a:avLst/>
            <a:gdLst>
              <a:gd name="T0" fmla="*/ 0 w 34"/>
              <a:gd name="T1" fmla="*/ 6999 h 40"/>
              <a:gd name="T2" fmla="*/ 3320 w 34"/>
              <a:gd name="T3" fmla="*/ 8749 h 40"/>
              <a:gd name="T4" fmla="*/ 4980 w 34"/>
              <a:gd name="T5" fmla="*/ 12249 h 40"/>
              <a:gd name="T6" fmla="*/ 4980 w 34"/>
              <a:gd name="T7" fmla="*/ 13998 h 40"/>
              <a:gd name="T8" fmla="*/ 8301 w 34"/>
              <a:gd name="T9" fmla="*/ 17498 h 40"/>
              <a:gd name="T10" fmla="*/ 9961 w 34"/>
              <a:gd name="T11" fmla="*/ 19248 h 40"/>
              <a:gd name="T12" fmla="*/ 9961 w 34"/>
              <a:gd name="T13" fmla="*/ 20998 h 40"/>
              <a:gd name="T14" fmla="*/ 13281 w 34"/>
              <a:gd name="T15" fmla="*/ 24497 h 40"/>
              <a:gd name="T16" fmla="*/ 14941 w 34"/>
              <a:gd name="T17" fmla="*/ 26247 h 40"/>
              <a:gd name="T18" fmla="*/ 14941 w 34"/>
              <a:gd name="T19" fmla="*/ 29747 h 40"/>
              <a:gd name="T20" fmla="*/ 18262 w 34"/>
              <a:gd name="T21" fmla="*/ 31496 h 40"/>
              <a:gd name="T22" fmla="*/ 19922 w 34"/>
              <a:gd name="T23" fmla="*/ 33246 h 40"/>
              <a:gd name="T24" fmla="*/ 23242 w 34"/>
              <a:gd name="T25" fmla="*/ 36746 h 40"/>
              <a:gd name="T26" fmla="*/ 23242 w 34"/>
              <a:gd name="T27" fmla="*/ 38496 h 40"/>
              <a:gd name="T28" fmla="*/ 24902 w 34"/>
              <a:gd name="T29" fmla="*/ 41995 h 40"/>
              <a:gd name="T30" fmla="*/ 24902 w 34"/>
              <a:gd name="T31" fmla="*/ 43745 h 40"/>
              <a:gd name="T32" fmla="*/ 26562 w 34"/>
              <a:gd name="T33" fmla="*/ 45495 h 40"/>
              <a:gd name="T34" fmla="*/ 29883 w 34"/>
              <a:gd name="T35" fmla="*/ 48994 h 40"/>
              <a:gd name="T36" fmla="*/ 31543 w 34"/>
              <a:gd name="T37" fmla="*/ 50744 h 40"/>
              <a:gd name="T38" fmla="*/ 31543 w 34"/>
              <a:gd name="T39" fmla="*/ 52494 h 40"/>
              <a:gd name="T40" fmla="*/ 34863 w 34"/>
              <a:gd name="T41" fmla="*/ 55994 h 40"/>
              <a:gd name="T42" fmla="*/ 36523 w 34"/>
              <a:gd name="T43" fmla="*/ 57743 h 40"/>
              <a:gd name="T44" fmla="*/ 36523 w 34"/>
              <a:gd name="T45" fmla="*/ 61243 h 40"/>
              <a:gd name="T46" fmla="*/ 39844 w 34"/>
              <a:gd name="T47" fmla="*/ 61243 h 40"/>
              <a:gd name="T48" fmla="*/ 39844 w 34"/>
              <a:gd name="T49" fmla="*/ 62993 h 40"/>
              <a:gd name="T50" fmla="*/ 41504 w 34"/>
              <a:gd name="T51" fmla="*/ 64743 h 40"/>
              <a:gd name="T52" fmla="*/ 41504 w 34"/>
              <a:gd name="T53" fmla="*/ 68242 h 40"/>
              <a:gd name="T54" fmla="*/ 44824 w 34"/>
              <a:gd name="T55" fmla="*/ 68242 h 40"/>
              <a:gd name="T56" fmla="*/ 44824 w 34"/>
              <a:gd name="T57" fmla="*/ 69992 h 40"/>
              <a:gd name="T58" fmla="*/ 56445 w 34"/>
              <a:gd name="T59" fmla="*/ 62993 h 40"/>
              <a:gd name="T60" fmla="*/ 56445 w 34"/>
              <a:gd name="T61" fmla="*/ 61243 h 40"/>
              <a:gd name="T62" fmla="*/ 53125 w 34"/>
              <a:gd name="T63" fmla="*/ 57743 h 40"/>
              <a:gd name="T64" fmla="*/ 51465 w 34"/>
              <a:gd name="T65" fmla="*/ 55994 h 40"/>
              <a:gd name="T66" fmla="*/ 51465 w 34"/>
              <a:gd name="T67" fmla="*/ 52494 h 40"/>
              <a:gd name="T68" fmla="*/ 49804 w 34"/>
              <a:gd name="T69" fmla="*/ 50744 h 40"/>
              <a:gd name="T70" fmla="*/ 46484 w 34"/>
              <a:gd name="T71" fmla="*/ 48994 h 40"/>
              <a:gd name="T72" fmla="*/ 44824 w 34"/>
              <a:gd name="T73" fmla="*/ 45495 h 40"/>
              <a:gd name="T74" fmla="*/ 44824 w 34"/>
              <a:gd name="T75" fmla="*/ 43745 h 40"/>
              <a:gd name="T76" fmla="*/ 41504 w 34"/>
              <a:gd name="T77" fmla="*/ 41995 h 40"/>
              <a:gd name="T78" fmla="*/ 41504 w 34"/>
              <a:gd name="T79" fmla="*/ 38496 h 40"/>
              <a:gd name="T80" fmla="*/ 39844 w 34"/>
              <a:gd name="T81" fmla="*/ 36746 h 40"/>
              <a:gd name="T82" fmla="*/ 36523 w 34"/>
              <a:gd name="T83" fmla="*/ 33246 h 40"/>
              <a:gd name="T84" fmla="*/ 34863 w 34"/>
              <a:gd name="T85" fmla="*/ 31496 h 40"/>
              <a:gd name="T86" fmla="*/ 31543 w 34"/>
              <a:gd name="T87" fmla="*/ 29747 h 40"/>
              <a:gd name="T88" fmla="*/ 31543 w 34"/>
              <a:gd name="T89" fmla="*/ 26247 h 40"/>
              <a:gd name="T90" fmla="*/ 29883 w 34"/>
              <a:gd name="T91" fmla="*/ 24497 h 40"/>
              <a:gd name="T92" fmla="*/ 29883 w 34"/>
              <a:gd name="T93" fmla="*/ 20998 h 40"/>
              <a:gd name="T94" fmla="*/ 26562 w 34"/>
              <a:gd name="T95" fmla="*/ 19248 h 40"/>
              <a:gd name="T96" fmla="*/ 24902 w 34"/>
              <a:gd name="T97" fmla="*/ 17498 h 40"/>
              <a:gd name="T98" fmla="*/ 23242 w 34"/>
              <a:gd name="T99" fmla="*/ 13998 h 40"/>
              <a:gd name="T100" fmla="*/ 23242 w 34"/>
              <a:gd name="T101" fmla="*/ 12249 h 40"/>
              <a:gd name="T102" fmla="*/ 19922 w 34"/>
              <a:gd name="T103" fmla="*/ 8749 h 40"/>
              <a:gd name="T104" fmla="*/ 19922 w 34"/>
              <a:gd name="T105" fmla="*/ 6999 h 40"/>
              <a:gd name="T106" fmla="*/ 18262 w 34"/>
              <a:gd name="T107" fmla="*/ 6999 h 40"/>
              <a:gd name="T108" fmla="*/ 14941 w 34"/>
              <a:gd name="T109" fmla="*/ 5249 h 40"/>
              <a:gd name="T110" fmla="*/ 14941 w 34"/>
              <a:gd name="T111" fmla="*/ 1750 h 40"/>
              <a:gd name="T112" fmla="*/ 13281 w 34"/>
              <a:gd name="T113" fmla="*/ 0 h 40"/>
              <a:gd name="T114" fmla="*/ 0 w 34"/>
              <a:gd name="T115" fmla="*/ 6999 h 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40"/>
              <a:gd name="T176" fmla="*/ 34 w 34"/>
              <a:gd name="T177" fmla="*/ 40 h 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40">
                <a:moveTo>
                  <a:pt x="0" y="4"/>
                </a:moveTo>
                <a:lnTo>
                  <a:pt x="2" y="5"/>
                </a:lnTo>
                <a:lnTo>
                  <a:pt x="3" y="7"/>
                </a:lnTo>
                <a:lnTo>
                  <a:pt x="3" y="8"/>
                </a:lnTo>
                <a:lnTo>
                  <a:pt x="5" y="10"/>
                </a:lnTo>
                <a:lnTo>
                  <a:pt x="6" y="11"/>
                </a:lnTo>
                <a:lnTo>
                  <a:pt x="6" y="12"/>
                </a:lnTo>
                <a:lnTo>
                  <a:pt x="8" y="14"/>
                </a:lnTo>
                <a:lnTo>
                  <a:pt x="9" y="15"/>
                </a:lnTo>
                <a:lnTo>
                  <a:pt x="9" y="17"/>
                </a:lnTo>
                <a:lnTo>
                  <a:pt x="11" y="18"/>
                </a:lnTo>
                <a:lnTo>
                  <a:pt x="12" y="19"/>
                </a:lnTo>
                <a:lnTo>
                  <a:pt x="14" y="21"/>
                </a:lnTo>
                <a:lnTo>
                  <a:pt x="14" y="22"/>
                </a:lnTo>
                <a:lnTo>
                  <a:pt x="15" y="24"/>
                </a:lnTo>
                <a:lnTo>
                  <a:pt x="15" y="25"/>
                </a:lnTo>
                <a:lnTo>
                  <a:pt x="16" y="26"/>
                </a:lnTo>
                <a:lnTo>
                  <a:pt x="18" y="28"/>
                </a:lnTo>
                <a:lnTo>
                  <a:pt x="19" y="29"/>
                </a:lnTo>
                <a:lnTo>
                  <a:pt x="19" y="30"/>
                </a:lnTo>
                <a:lnTo>
                  <a:pt x="21" y="32"/>
                </a:lnTo>
                <a:lnTo>
                  <a:pt x="22" y="33"/>
                </a:lnTo>
                <a:lnTo>
                  <a:pt x="22" y="35"/>
                </a:lnTo>
                <a:lnTo>
                  <a:pt x="24" y="35"/>
                </a:lnTo>
                <a:lnTo>
                  <a:pt x="24" y="36"/>
                </a:lnTo>
                <a:lnTo>
                  <a:pt x="25" y="37"/>
                </a:lnTo>
                <a:lnTo>
                  <a:pt x="25" y="39"/>
                </a:lnTo>
                <a:lnTo>
                  <a:pt x="27" y="39"/>
                </a:lnTo>
                <a:lnTo>
                  <a:pt x="27" y="40"/>
                </a:lnTo>
                <a:lnTo>
                  <a:pt x="34" y="36"/>
                </a:lnTo>
                <a:lnTo>
                  <a:pt x="34" y="35"/>
                </a:lnTo>
                <a:lnTo>
                  <a:pt x="32" y="33"/>
                </a:lnTo>
                <a:lnTo>
                  <a:pt x="31" y="32"/>
                </a:lnTo>
                <a:lnTo>
                  <a:pt x="31" y="30"/>
                </a:lnTo>
                <a:lnTo>
                  <a:pt x="30" y="29"/>
                </a:lnTo>
                <a:lnTo>
                  <a:pt x="28" y="28"/>
                </a:lnTo>
                <a:lnTo>
                  <a:pt x="27" y="26"/>
                </a:lnTo>
                <a:lnTo>
                  <a:pt x="27" y="25"/>
                </a:lnTo>
                <a:lnTo>
                  <a:pt x="25" y="24"/>
                </a:lnTo>
                <a:lnTo>
                  <a:pt x="25" y="22"/>
                </a:lnTo>
                <a:lnTo>
                  <a:pt x="24" y="21"/>
                </a:lnTo>
                <a:lnTo>
                  <a:pt x="22" y="19"/>
                </a:lnTo>
                <a:lnTo>
                  <a:pt x="21" y="18"/>
                </a:lnTo>
                <a:lnTo>
                  <a:pt x="19" y="17"/>
                </a:lnTo>
                <a:lnTo>
                  <a:pt x="19" y="15"/>
                </a:lnTo>
                <a:lnTo>
                  <a:pt x="18" y="14"/>
                </a:lnTo>
                <a:lnTo>
                  <a:pt x="18" y="12"/>
                </a:lnTo>
                <a:lnTo>
                  <a:pt x="16" y="11"/>
                </a:lnTo>
                <a:lnTo>
                  <a:pt x="15" y="10"/>
                </a:lnTo>
                <a:lnTo>
                  <a:pt x="14" y="8"/>
                </a:lnTo>
                <a:lnTo>
                  <a:pt x="14" y="7"/>
                </a:lnTo>
                <a:lnTo>
                  <a:pt x="12" y="5"/>
                </a:lnTo>
                <a:lnTo>
                  <a:pt x="12" y="4"/>
                </a:lnTo>
                <a:lnTo>
                  <a:pt x="11" y="4"/>
                </a:lnTo>
                <a:lnTo>
                  <a:pt x="9" y="3"/>
                </a:lnTo>
                <a:lnTo>
                  <a:pt x="9" y="1"/>
                </a:lnTo>
                <a:lnTo>
                  <a:pt x="8" y="0"/>
                </a:lnTo>
                <a:lnTo>
                  <a:pt x="0" y="4"/>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62" name="Text Box 26"/>
          <p:cNvSpPr txBox="1">
            <a:spLocks noChangeArrowheads="1"/>
          </p:cNvSpPr>
          <p:nvPr/>
        </p:nvSpPr>
        <p:spPr bwMode="auto">
          <a:xfrm>
            <a:off x="4904172" y="1006823"/>
            <a:ext cx="581382"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FF0000"/>
                </a:solidFill>
                <a:latin typeface="Bookman Old Style" pitchFamily="18" charset="0"/>
              </a:rPr>
              <a:t>SAM</a:t>
            </a:r>
            <a:endParaRPr lang="en-US" altLang="ko-KR" sz="1300" dirty="0">
              <a:solidFill>
                <a:srgbClr val="FF0000"/>
              </a:solidFill>
              <a:latin typeface="Bookman Old Style" pitchFamily="18" charset="0"/>
            </a:endParaRPr>
          </a:p>
        </p:txBody>
      </p:sp>
      <p:sp>
        <p:nvSpPr>
          <p:cNvPr id="4163" name="Text Box 27"/>
          <p:cNvSpPr txBox="1">
            <a:spLocks noChangeArrowheads="1"/>
          </p:cNvSpPr>
          <p:nvPr/>
        </p:nvSpPr>
        <p:spPr bwMode="auto">
          <a:xfrm>
            <a:off x="5050195" y="1804914"/>
            <a:ext cx="560543"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FF0000"/>
                </a:solidFill>
                <a:latin typeface="Bookman Old Style" pitchFamily="18" charset="0"/>
              </a:rPr>
              <a:t>SAH</a:t>
            </a:r>
            <a:endParaRPr lang="en-US" altLang="ko-KR" sz="1300" b="1" dirty="0">
              <a:solidFill>
                <a:srgbClr val="FF0000"/>
              </a:solidFill>
            </a:endParaRPr>
          </a:p>
        </p:txBody>
      </p:sp>
      <p:sp>
        <p:nvSpPr>
          <p:cNvPr id="4164" name="Text Box 35"/>
          <p:cNvSpPr txBox="1">
            <a:spLocks noChangeArrowheads="1"/>
          </p:cNvSpPr>
          <p:nvPr/>
        </p:nvSpPr>
        <p:spPr bwMode="auto">
          <a:xfrm>
            <a:off x="2545152" y="2276872"/>
            <a:ext cx="852290"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0000CC"/>
                </a:solidFill>
                <a:latin typeface="Bookman Old Style" pitchFamily="18" charset="0"/>
                <a:sym typeface="Symbol" pitchFamily="18" charset="2"/>
              </a:rPr>
              <a:t>Betaine</a:t>
            </a:r>
            <a:endParaRPr lang="en-US" altLang="ko-KR" sz="1300" b="1" dirty="0">
              <a:solidFill>
                <a:srgbClr val="0000CC"/>
              </a:solidFill>
              <a:latin typeface="Bookman Old Style" pitchFamily="18" charset="0"/>
              <a:sym typeface="Symbol" pitchFamily="18" charset="2"/>
            </a:endParaRPr>
          </a:p>
        </p:txBody>
      </p:sp>
      <p:sp>
        <p:nvSpPr>
          <p:cNvPr id="4165" name="Text Box 32"/>
          <p:cNvSpPr txBox="1">
            <a:spLocks noChangeArrowheads="1"/>
          </p:cNvSpPr>
          <p:nvPr/>
        </p:nvSpPr>
        <p:spPr bwMode="auto">
          <a:xfrm>
            <a:off x="3785866" y="2492896"/>
            <a:ext cx="1429371"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FF0000"/>
                </a:solidFill>
                <a:latin typeface="Bookman Old Style" pitchFamily="18" charset="0"/>
                <a:sym typeface="Symbol" pitchFamily="18" charset="2"/>
              </a:rPr>
              <a:t>Homocysteine</a:t>
            </a:r>
            <a:endParaRPr lang="en-US" altLang="ko-KR" sz="1300" b="1" dirty="0">
              <a:solidFill>
                <a:srgbClr val="FF0000"/>
              </a:solidFill>
              <a:latin typeface="Bookman Old Style" pitchFamily="18" charset="0"/>
              <a:sym typeface="Symbol" pitchFamily="18" charset="2"/>
            </a:endParaRPr>
          </a:p>
        </p:txBody>
      </p:sp>
      <p:sp>
        <p:nvSpPr>
          <p:cNvPr id="4166" name="Text Box 74"/>
          <p:cNvSpPr txBox="1">
            <a:spLocks noChangeArrowheads="1"/>
          </p:cNvSpPr>
          <p:nvPr/>
        </p:nvSpPr>
        <p:spPr bwMode="auto">
          <a:xfrm>
            <a:off x="5967848" y="5229200"/>
            <a:ext cx="718264"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FF0000"/>
                </a:solidFill>
                <a:latin typeface="Bookman Old Style" pitchFamily="18" charset="0"/>
                <a:sym typeface="Symbol" pitchFamily="18" charset="2"/>
              </a:rPr>
              <a:t>GSH</a:t>
            </a:r>
          </a:p>
        </p:txBody>
      </p:sp>
      <p:sp>
        <p:nvSpPr>
          <p:cNvPr id="4167" name="Freeform 111"/>
          <p:cNvSpPr>
            <a:spLocks/>
          </p:cNvSpPr>
          <p:nvPr/>
        </p:nvSpPr>
        <p:spPr bwMode="auto">
          <a:xfrm rot="-9600000">
            <a:off x="5248545" y="2044473"/>
            <a:ext cx="69205" cy="159619"/>
          </a:xfrm>
          <a:custGeom>
            <a:avLst/>
            <a:gdLst>
              <a:gd name="T0" fmla="*/ 52036 w 63"/>
              <a:gd name="T1" fmla="*/ 114599 h 132"/>
              <a:gd name="T2" fmla="*/ 52036 w 63"/>
              <a:gd name="T3" fmla="*/ 225778 h 132"/>
              <a:gd name="T4" fmla="*/ 99342 w 63"/>
              <a:gd name="T5" fmla="*/ 0 h 132"/>
              <a:gd name="T6" fmla="*/ 0 w 63"/>
              <a:gd name="T7" fmla="*/ 0 h 132"/>
              <a:gd name="T8" fmla="*/ 52036 w 63"/>
              <a:gd name="T9" fmla="*/ 225778 h 132"/>
              <a:gd name="T10" fmla="*/ 52036 w 63"/>
              <a:gd name="T11" fmla="*/ 114599 h 132"/>
              <a:gd name="T12" fmla="*/ 0 60000 65536"/>
              <a:gd name="T13" fmla="*/ 0 60000 65536"/>
              <a:gd name="T14" fmla="*/ 0 60000 65536"/>
              <a:gd name="T15" fmla="*/ 0 60000 65536"/>
              <a:gd name="T16" fmla="*/ 0 60000 65536"/>
              <a:gd name="T17" fmla="*/ 0 60000 65536"/>
              <a:gd name="T18" fmla="*/ 0 w 63"/>
              <a:gd name="T19" fmla="*/ 0 h 132"/>
              <a:gd name="T20" fmla="*/ 63 w 63"/>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63" h="132">
                <a:moveTo>
                  <a:pt x="33" y="67"/>
                </a:moveTo>
                <a:lnTo>
                  <a:pt x="33" y="132"/>
                </a:lnTo>
                <a:lnTo>
                  <a:pt x="63" y="0"/>
                </a:lnTo>
                <a:lnTo>
                  <a:pt x="0" y="0"/>
                </a:lnTo>
                <a:lnTo>
                  <a:pt x="33" y="132"/>
                </a:lnTo>
                <a:lnTo>
                  <a:pt x="33" y="67"/>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68" name="Freeform 4"/>
          <p:cNvSpPr>
            <a:spLocks/>
          </p:cNvSpPr>
          <p:nvPr/>
        </p:nvSpPr>
        <p:spPr bwMode="auto">
          <a:xfrm>
            <a:off x="5643563" y="1641948"/>
            <a:ext cx="251148" cy="1034727"/>
          </a:xfrm>
          <a:custGeom>
            <a:avLst/>
            <a:gdLst>
              <a:gd name="T0" fmla="*/ 12747 w 140"/>
              <a:gd name="T1" fmla="*/ 60749 h 315"/>
              <a:gd name="T2" fmla="*/ 48440 w 140"/>
              <a:gd name="T3" fmla="*/ 144864 h 315"/>
              <a:gd name="T4" fmla="*/ 73934 w 140"/>
              <a:gd name="T5" fmla="*/ 228978 h 315"/>
              <a:gd name="T6" fmla="*/ 101978 w 140"/>
              <a:gd name="T7" fmla="*/ 313093 h 315"/>
              <a:gd name="T8" fmla="*/ 130022 w 140"/>
              <a:gd name="T9" fmla="*/ 397207 h 315"/>
              <a:gd name="T10" fmla="*/ 155516 w 140"/>
              <a:gd name="T11" fmla="*/ 490667 h 315"/>
              <a:gd name="T12" fmla="*/ 178462 w 140"/>
              <a:gd name="T13" fmla="*/ 579455 h 315"/>
              <a:gd name="T14" fmla="*/ 198857 w 140"/>
              <a:gd name="T15" fmla="*/ 672915 h 315"/>
              <a:gd name="T16" fmla="*/ 221802 w 140"/>
              <a:gd name="T17" fmla="*/ 761703 h 315"/>
              <a:gd name="T18" fmla="*/ 239648 w 140"/>
              <a:gd name="T19" fmla="*/ 855163 h 315"/>
              <a:gd name="T20" fmla="*/ 260044 w 140"/>
              <a:gd name="T21" fmla="*/ 953296 h 315"/>
              <a:gd name="T22" fmla="*/ 277890 w 140"/>
              <a:gd name="T23" fmla="*/ 1042084 h 315"/>
              <a:gd name="T24" fmla="*/ 293187 w 140"/>
              <a:gd name="T25" fmla="*/ 1140217 h 315"/>
              <a:gd name="T26" fmla="*/ 303384 w 140"/>
              <a:gd name="T27" fmla="*/ 1238351 h 315"/>
              <a:gd name="T28" fmla="*/ 318681 w 140"/>
              <a:gd name="T29" fmla="*/ 1331811 h 315"/>
              <a:gd name="T30" fmla="*/ 328879 w 140"/>
              <a:gd name="T31" fmla="*/ 1429945 h 315"/>
              <a:gd name="T32" fmla="*/ 356923 w 140"/>
              <a:gd name="T33" fmla="*/ 1467329 h 315"/>
              <a:gd name="T34" fmla="*/ 344176 w 140"/>
              <a:gd name="T35" fmla="*/ 1369196 h 315"/>
              <a:gd name="T36" fmla="*/ 333978 w 140"/>
              <a:gd name="T37" fmla="*/ 1280408 h 315"/>
              <a:gd name="T38" fmla="*/ 318681 w 140"/>
              <a:gd name="T39" fmla="*/ 1182274 h 315"/>
              <a:gd name="T40" fmla="*/ 303384 w 140"/>
              <a:gd name="T41" fmla="*/ 1084141 h 315"/>
              <a:gd name="T42" fmla="*/ 288088 w 140"/>
              <a:gd name="T43" fmla="*/ 986008 h 315"/>
              <a:gd name="T44" fmla="*/ 270242 w 140"/>
              <a:gd name="T45" fmla="*/ 892547 h 315"/>
              <a:gd name="T46" fmla="*/ 252396 w 140"/>
              <a:gd name="T47" fmla="*/ 794414 h 315"/>
              <a:gd name="T48" fmla="*/ 232000 w 140"/>
              <a:gd name="T49" fmla="*/ 705626 h 315"/>
              <a:gd name="T50" fmla="*/ 211604 w 140"/>
              <a:gd name="T51" fmla="*/ 607493 h 315"/>
              <a:gd name="T52" fmla="*/ 188659 w 140"/>
              <a:gd name="T53" fmla="*/ 514032 h 315"/>
              <a:gd name="T54" fmla="*/ 163165 w 140"/>
              <a:gd name="T55" fmla="*/ 425245 h 315"/>
              <a:gd name="T56" fmla="*/ 137670 w 140"/>
              <a:gd name="T57" fmla="*/ 341131 h 315"/>
              <a:gd name="T58" fmla="*/ 107077 w 140"/>
              <a:gd name="T59" fmla="*/ 247670 h 315"/>
              <a:gd name="T60" fmla="*/ 81582 w 140"/>
              <a:gd name="T61" fmla="*/ 163556 h 315"/>
              <a:gd name="T62" fmla="*/ 50989 w 140"/>
              <a:gd name="T63" fmla="*/ 79441 h 315"/>
              <a:gd name="T64" fmla="*/ 17846 w 140"/>
              <a:gd name="T65" fmla="*/ 0 h 3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315"/>
              <a:gd name="T101" fmla="*/ 140 w 140"/>
              <a:gd name="T102" fmla="*/ 315 h 3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315">
                <a:moveTo>
                  <a:pt x="0" y="4"/>
                </a:moveTo>
                <a:lnTo>
                  <a:pt x="5" y="13"/>
                </a:lnTo>
                <a:lnTo>
                  <a:pt x="13" y="21"/>
                </a:lnTo>
                <a:lnTo>
                  <a:pt x="19" y="31"/>
                </a:lnTo>
                <a:lnTo>
                  <a:pt x="24" y="39"/>
                </a:lnTo>
                <a:lnTo>
                  <a:pt x="29" y="49"/>
                </a:lnTo>
                <a:lnTo>
                  <a:pt x="35" y="57"/>
                </a:lnTo>
                <a:lnTo>
                  <a:pt x="40" y="67"/>
                </a:lnTo>
                <a:lnTo>
                  <a:pt x="46" y="75"/>
                </a:lnTo>
                <a:lnTo>
                  <a:pt x="51" y="85"/>
                </a:lnTo>
                <a:lnTo>
                  <a:pt x="56" y="95"/>
                </a:lnTo>
                <a:lnTo>
                  <a:pt x="61" y="105"/>
                </a:lnTo>
                <a:lnTo>
                  <a:pt x="65" y="115"/>
                </a:lnTo>
                <a:lnTo>
                  <a:pt x="70" y="124"/>
                </a:lnTo>
                <a:lnTo>
                  <a:pt x="74" y="134"/>
                </a:lnTo>
                <a:lnTo>
                  <a:pt x="78" y="144"/>
                </a:lnTo>
                <a:lnTo>
                  <a:pt x="83" y="154"/>
                </a:lnTo>
                <a:lnTo>
                  <a:pt x="87" y="163"/>
                </a:lnTo>
                <a:lnTo>
                  <a:pt x="91" y="173"/>
                </a:lnTo>
                <a:lnTo>
                  <a:pt x="94" y="183"/>
                </a:lnTo>
                <a:lnTo>
                  <a:pt x="99" y="194"/>
                </a:lnTo>
                <a:lnTo>
                  <a:pt x="102" y="204"/>
                </a:lnTo>
                <a:lnTo>
                  <a:pt x="105" y="214"/>
                </a:lnTo>
                <a:lnTo>
                  <a:pt x="109" y="223"/>
                </a:lnTo>
                <a:lnTo>
                  <a:pt x="112" y="235"/>
                </a:lnTo>
                <a:lnTo>
                  <a:pt x="115" y="244"/>
                </a:lnTo>
                <a:lnTo>
                  <a:pt x="118" y="254"/>
                </a:lnTo>
                <a:lnTo>
                  <a:pt x="119" y="265"/>
                </a:lnTo>
                <a:lnTo>
                  <a:pt x="122" y="275"/>
                </a:lnTo>
                <a:lnTo>
                  <a:pt x="125" y="285"/>
                </a:lnTo>
                <a:lnTo>
                  <a:pt x="126" y="296"/>
                </a:lnTo>
                <a:lnTo>
                  <a:pt x="129" y="306"/>
                </a:lnTo>
                <a:lnTo>
                  <a:pt x="131" y="315"/>
                </a:lnTo>
                <a:lnTo>
                  <a:pt x="140" y="314"/>
                </a:lnTo>
                <a:lnTo>
                  <a:pt x="138" y="304"/>
                </a:lnTo>
                <a:lnTo>
                  <a:pt x="135" y="293"/>
                </a:lnTo>
                <a:lnTo>
                  <a:pt x="134" y="283"/>
                </a:lnTo>
                <a:lnTo>
                  <a:pt x="131" y="274"/>
                </a:lnTo>
                <a:lnTo>
                  <a:pt x="128" y="262"/>
                </a:lnTo>
                <a:lnTo>
                  <a:pt x="125" y="253"/>
                </a:lnTo>
                <a:lnTo>
                  <a:pt x="124" y="241"/>
                </a:lnTo>
                <a:lnTo>
                  <a:pt x="119" y="232"/>
                </a:lnTo>
                <a:lnTo>
                  <a:pt x="116" y="222"/>
                </a:lnTo>
                <a:lnTo>
                  <a:pt x="113" y="211"/>
                </a:lnTo>
                <a:lnTo>
                  <a:pt x="110" y="201"/>
                </a:lnTo>
                <a:lnTo>
                  <a:pt x="106" y="191"/>
                </a:lnTo>
                <a:lnTo>
                  <a:pt x="103" y="180"/>
                </a:lnTo>
                <a:lnTo>
                  <a:pt x="99" y="170"/>
                </a:lnTo>
                <a:lnTo>
                  <a:pt x="96" y="161"/>
                </a:lnTo>
                <a:lnTo>
                  <a:pt x="91" y="151"/>
                </a:lnTo>
                <a:lnTo>
                  <a:pt x="87" y="141"/>
                </a:lnTo>
                <a:lnTo>
                  <a:pt x="83" y="130"/>
                </a:lnTo>
                <a:lnTo>
                  <a:pt x="78" y="120"/>
                </a:lnTo>
                <a:lnTo>
                  <a:pt x="74" y="110"/>
                </a:lnTo>
                <a:lnTo>
                  <a:pt x="68" y="101"/>
                </a:lnTo>
                <a:lnTo>
                  <a:pt x="64" y="91"/>
                </a:lnTo>
                <a:lnTo>
                  <a:pt x="58" y="81"/>
                </a:lnTo>
                <a:lnTo>
                  <a:pt x="54" y="73"/>
                </a:lnTo>
                <a:lnTo>
                  <a:pt x="48" y="63"/>
                </a:lnTo>
                <a:lnTo>
                  <a:pt x="42" y="53"/>
                </a:lnTo>
                <a:lnTo>
                  <a:pt x="38" y="45"/>
                </a:lnTo>
                <a:lnTo>
                  <a:pt x="32" y="35"/>
                </a:lnTo>
                <a:lnTo>
                  <a:pt x="26" y="25"/>
                </a:lnTo>
                <a:lnTo>
                  <a:pt x="20" y="17"/>
                </a:lnTo>
                <a:lnTo>
                  <a:pt x="13" y="8"/>
                </a:lnTo>
                <a:lnTo>
                  <a:pt x="7" y="0"/>
                </a:lnTo>
                <a:lnTo>
                  <a:pt x="0" y="4"/>
                </a:lnTo>
                <a:close/>
              </a:path>
            </a:pathLst>
          </a:custGeom>
          <a:solidFill>
            <a:srgbClr val="000000"/>
          </a:solidFill>
          <a:ln w="3175">
            <a:solidFill>
              <a:schemeClr val="tx1"/>
            </a:solidFill>
            <a:round/>
            <a:headEnd/>
            <a:tailEnd/>
          </a:ln>
        </p:spPr>
        <p:txBody>
          <a:bodyPr lIns="95792" tIns="47896" rIns="95792" bIns="47896"/>
          <a:lstStyle/>
          <a:p>
            <a:endParaRPr lang="ko-KR" altLang="en-US"/>
          </a:p>
        </p:txBody>
      </p:sp>
      <p:pic>
        <p:nvPicPr>
          <p:cNvPr id="4169"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46713" y="2667745"/>
            <a:ext cx="81484" cy="171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70" name="Rectangle 1"/>
          <p:cNvSpPr>
            <a:spLocks noGrp="1" noChangeArrowheads="1"/>
          </p:cNvSpPr>
          <p:nvPr>
            <p:ph type="title"/>
          </p:nvPr>
        </p:nvSpPr>
        <p:spPr>
          <a:xfrm>
            <a:off x="3456000" y="5949280"/>
            <a:ext cx="5119177" cy="602233"/>
          </a:xfrm>
        </p:spPr>
        <p:txBody>
          <a:bodyPr lIns="93132" tIns="53218" rIns="93132" bIns="53218"/>
          <a:lstStyle/>
          <a:p>
            <a:pPr defTabSz="957700" eaLnBrk="1"/>
            <a:r>
              <a:rPr lang="en-US" altLang="ko-KR" sz="1800" dirty="0" smtClean="0">
                <a:latin typeface="Arial" pitchFamily="34" charset="0"/>
                <a:cs typeface="Arial" pitchFamily="34" charset="0"/>
                <a:sym typeface="Arial" pitchFamily="34" charset="0"/>
              </a:rPr>
              <a:t>Alterations in the metabolism for sulfur amino acids in mice treated with silymarin</a:t>
            </a:r>
            <a:endParaRPr lang="ko-KR" altLang="ko-KR" sz="1400" dirty="0" smtClean="0">
              <a:latin typeface="Arial" pitchFamily="34" charset="0"/>
              <a:cs typeface="Arial" pitchFamily="34" charset="0"/>
            </a:endParaRPr>
          </a:p>
        </p:txBody>
      </p:sp>
      <p:cxnSp>
        <p:nvCxnSpPr>
          <p:cNvPr id="4171" name="직선 화살표 연결선 84"/>
          <p:cNvCxnSpPr>
            <a:cxnSpLocks noChangeShapeType="1"/>
          </p:cNvCxnSpPr>
          <p:nvPr/>
        </p:nvCxnSpPr>
        <p:spPr bwMode="auto">
          <a:xfrm>
            <a:off x="1483445" y="3985990"/>
            <a:ext cx="0" cy="405184"/>
          </a:xfrm>
          <a:prstGeom prst="straightConnector1">
            <a:avLst/>
          </a:prstGeom>
          <a:noFill/>
          <a:ln>
            <a:noFill/>
          </a:ln>
          <a:extLst>
            <a:ext uri="{91240B29-F687-4F45-9708-019B960494DF}">
              <a14:hiddenLine xmlns="" xmlns:a14="http://schemas.microsoft.com/office/drawing/2010/main" w="9525">
                <a:solidFill>
                  <a:srgbClr val="000000"/>
                </a:solidFill>
                <a:round/>
                <a:headEnd/>
                <a:tailEnd type="arrow" w="med" len="med"/>
              </a14:hiddenLine>
            </a:ext>
          </a:extLst>
        </p:spPr>
      </p:cxnSp>
      <p:cxnSp>
        <p:nvCxnSpPr>
          <p:cNvPr id="4172" name="직선 화살표 연결선 87"/>
          <p:cNvCxnSpPr>
            <a:cxnSpLocks noChangeShapeType="1"/>
          </p:cNvCxnSpPr>
          <p:nvPr/>
        </p:nvCxnSpPr>
        <p:spPr bwMode="auto">
          <a:xfrm>
            <a:off x="926455" y="2669977"/>
            <a:ext cx="0" cy="607219"/>
          </a:xfrm>
          <a:prstGeom prst="straightConnector1">
            <a:avLst/>
          </a:prstGeom>
          <a:noFill/>
          <a:ln>
            <a:noFill/>
          </a:ln>
          <a:extLst>
            <a:ext uri="{91240B29-F687-4F45-9708-019B960494DF}">
              <a14:hiddenLine xmlns="" xmlns:a14="http://schemas.microsoft.com/office/drawing/2010/main" w="9525">
                <a:solidFill>
                  <a:srgbClr val="000000"/>
                </a:solidFill>
                <a:round/>
                <a:headEnd/>
                <a:tailEnd type="arrow" w="med" len="med"/>
              </a14:hiddenLine>
            </a:ext>
          </a:extLst>
        </p:spPr>
      </p:cxnSp>
      <p:cxnSp>
        <p:nvCxnSpPr>
          <p:cNvPr id="4173" name="직선 연결선 89"/>
          <p:cNvCxnSpPr>
            <a:cxnSpLocks noChangeShapeType="1"/>
          </p:cNvCxnSpPr>
          <p:nvPr/>
        </p:nvCxnSpPr>
        <p:spPr bwMode="auto">
          <a:xfrm>
            <a:off x="1" y="795859"/>
            <a:ext cx="1179835" cy="708794"/>
          </a:xfrm>
          <a:prstGeom prst="line">
            <a:avLst/>
          </a:prstGeom>
          <a:noFill/>
          <a:ln w="9525">
            <a:solidFill>
              <a:schemeClr val="tx1">
                <a:alpha val="0"/>
              </a:schemeClr>
            </a:solidFill>
            <a:round/>
            <a:headEnd/>
            <a:tailEnd/>
          </a:ln>
        </p:spPr>
      </p:cxnSp>
      <p:cxnSp>
        <p:nvCxnSpPr>
          <p:cNvPr id="4174" name="직선 연결선 94"/>
          <p:cNvCxnSpPr>
            <a:cxnSpLocks noChangeShapeType="1"/>
          </p:cNvCxnSpPr>
          <p:nvPr/>
        </p:nvCxnSpPr>
        <p:spPr bwMode="auto">
          <a:xfrm flipH="1">
            <a:off x="3109684" y="4869160"/>
            <a:ext cx="456355" cy="278234"/>
          </a:xfrm>
          <a:prstGeom prst="line">
            <a:avLst/>
          </a:prstGeom>
          <a:noFill/>
          <a:ln w="19050">
            <a:solidFill>
              <a:schemeClr val="tx1"/>
            </a:solidFill>
            <a:round/>
            <a:headEnd/>
            <a:tailEnd type="triangle" w="lg" len="lg"/>
          </a:ln>
        </p:spPr>
      </p:cxnSp>
      <p:cxnSp>
        <p:nvCxnSpPr>
          <p:cNvPr id="4175" name="직선 연결선 96"/>
          <p:cNvCxnSpPr>
            <a:cxnSpLocks noChangeShapeType="1"/>
          </p:cNvCxnSpPr>
          <p:nvPr/>
        </p:nvCxnSpPr>
        <p:spPr bwMode="auto">
          <a:xfrm>
            <a:off x="5436096" y="4869160"/>
            <a:ext cx="598220" cy="504056"/>
          </a:xfrm>
          <a:prstGeom prst="line">
            <a:avLst/>
          </a:prstGeom>
          <a:noFill/>
          <a:ln w="19050">
            <a:solidFill>
              <a:schemeClr val="tx1"/>
            </a:solidFill>
            <a:round/>
            <a:headEnd/>
            <a:tailEnd type="triangle" w="lg" len="lg"/>
          </a:ln>
        </p:spPr>
      </p:cxnSp>
      <p:cxnSp>
        <p:nvCxnSpPr>
          <p:cNvPr id="4176" name="직선 연결선 97"/>
          <p:cNvCxnSpPr>
            <a:cxnSpLocks noChangeShapeType="1"/>
          </p:cNvCxnSpPr>
          <p:nvPr/>
        </p:nvCxnSpPr>
        <p:spPr bwMode="auto">
          <a:xfrm>
            <a:off x="4572000" y="4077072"/>
            <a:ext cx="598220" cy="504056"/>
          </a:xfrm>
          <a:prstGeom prst="line">
            <a:avLst/>
          </a:prstGeom>
          <a:noFill/>
          <a:ln w="19050">
            <a:solidFill>
              <a:schemeClr val="tx1"/>
            </a:solidFill>
            <a:round/>
            <a:headEnd/>
            <a:tailEnd type="triangle" w="lg" len="lg"/>
          </a:ln>
        </p:spPr>
      </p:cxnSp>
      <p:pic>
        <p:nvPicPr>
          <p:cNvPr id="4178" name="잉크 1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56571" y="325934"/>
            <a:ext cx="16743" cy="16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79" name="Text Box 35"/>
          <p:cNvSpPr txBox="1">
            <a:spLocks noChangeArrowheads="1"/>
          </p:cNvSpPr>
          <p:nvPr/>
        </p:nvSpPr>
        <p:spPr bwMode="auto">
          <a:xfrm>
            <a:off x="3612724" y="2780928"/>
            <a:ext cx="746491"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0000CC"/>
                </a:solidFill>
                <a:latin typeface="Bookman Old Style" pitchFamily="18" charset="0"/>
                <a:sym typeface="Symbol" pitchFamily="18" charset="2"/>
              </a:rPr>
              <a:t>Serine</a:t>
            </a:r>
          </a:p>
        </p:txBody>
      </p:sp>
      <p:sp>
        <p:nvSpPr>
          <p:cNvPr id="4182" name="Text Box 28"/>
          <p:cNvSpPr txBox="1">
            <a:spLocks noChangeArrowheads="1"/>
          </p:cNvSpPr>
          <p:nvPr/>
        </p:nvSpPr>
        <p:spPr bwMode="auto">
          <a:xfrm>
            <a:off x="3354739" y="476672"/>
            <a:ext cx="541307"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0000CC"/>
                </a:solidFill>
                <a:latin typeface="Bookman Old Style" pitchFamily="18" charset="0"/>
              </a:rPr>
              <a:t>ATP</a:t>
            </a:r>
            <a:endParaRPr lang="en-US" altLang="ko-KR" sz="1300" dirty="0">
              <a:solidFill>
                <a:srgbClr val="0000CC"/>
              </a:solidFill>
            </a:endParaRPr>
          </a:p>
        </p:txBody>
      </p:sp>
      <p:cxnSp>
        <p:nvCxnSpPr>
          <p:cNvPr id="98" name="직선 연결선 96"/>
          <p:cNvCxnSpPr>
            <a:cxnSpLocks noChangeShapeType="1"/>
          </p:cNvCxnSpPr>
          <p:nvPr/>
        </p:nvCxnSpPr>
        <p:spPr bwMode="auto">
          <a:xfrm flipH="1">
            <a:off x="1979712" y="5373216"/>
            <a:ext cx="465282" cy="144016"/>
          </a:xfrm>
          <a:prstGeom prst="line">
            <a:avLst/>
          </a:prstGeom>
          <a:noFill/>
          <a:ln w="19050">
            <a:solidFill>
              <a:schemeClr val="tx1"/>
            </a:solidFill>
            <a:round/>
            <a:headEnd type="none"/>
            <a:tailEnd type="triangle" w="lg" len="lg"/>
          </a:ln>
        </p:spPr>
      </p:cxnSp>
      <p:cxnSp>
        <p:nvCxnSpPr>
          <p:cNvPr id="117" name="직선 연결선 97"/>
          <p:cNvCxnSpPr>
            <a:cxnSpLocks noChangeShapeType="1"/>
          </p:cNvCxnSpPr>
          <p:nvPr/>
        </p:nvCxnSpPr>
        <p:spPr bwMode="auto">
          <a:xfrm flipH="1">
            <a:off x="3907311" y="4077072"/>
            <a:ext cx="398814" cy="504056"/>
          </a:xfrm>
          <a:prstGeom prst="line">
            <a:avLst/>
          </a:prstGeom>
          <a:noFill/>
          <a:ln w="19050">
            <a:solidFill>
              <a:schemeClr val="tx1"/>
            </a:solidFill>
            <a:round/>
            <a:headEnd/>
            <a:tailEnd type="triangle" w="lg" len="lg"/>
          </a:ln>
        </p:spPr>
      </p:cxnSp>
      <p:cxnSp>
        <p:nvCxnSpPr>
          <p:cNvPr id="119" name="직선 연결선 97"/>
          <p:cNvCxnSpPr>
            <a:cxnSpLocks noChangeShapeType="1"/>
          </p:cNvCxnSpPr>
          <p:nvPr/>
        </p:nvCxnSpPr>
        <p:spPr bwMode="auto">
          <a:xfrm>
            <a:off x="4439062" y="2733304"/>
            <a:ext cx="0" cy="504056"/>
          </a:xfrm>
          <a:prstGeom prst="line">
            <a:avLst/>
          </a:prstGeom>
          <a:noFill/>
          <a:ln w="19050">
            <a:solidFill>
              <a:schemeClr val="tx1"/>
            </a:solidFill>
            <a:round/>
            <a:headEnd/>
            <a:tailEnd type="triangle" w="lg" len="lg"/>
          </a:ln>
        </p:spPr>
      </p:cxnSp>
      <p:cxnSp>
        <p:nvCxnSpPr>
          <p:cNvPr id="120" name="직선 연결선 97"/>
          <p:cNvCxnSpPr>
            <a:cxnSpLocks noChangeShapeType="1"/>
          </p:cNvCxnSpPr>
          <p:nvPr/>
        </p:nvCxnSpPr>
        <p:spPr bwMode="auto">
          <a:xfrm>
            <a:off x="4439062" y="3501008"/>
            <a:ext cx="7739" cy="368424"/>
          </a:xfrm>
          <a:prstGeom prst="line">
            <a:avLst/>
          </a:prstGeom>
          <a:noFill/>
          <a:ln w="19050">
            <a:solidFill>
              <a:schemeClr val="tx1"/>
            </a:solidFill>
            <a:round/>
            <a:headEnd/>
            <a:tailEnd type="triangle" w="lg" len="lg"/>
          </a:ln>
        </p:spPr>
      </p:cxnSp>
      <p:cxnSp>
        <p:nvCxnSpPr>
          <p:cNvPr id="124" name="직선 연결선 97"/>
          <p:cNvCxnSpPr>
            <a:cxnSpLocks noChangeShapeType="1"/>
          </p:cNvCxnSpPr>
          <p:nvPr/>
        </p:nvCxnSpPr>
        <p:spPr bwMode="auto">
          <a:xfrm flipH="1">
            <a:off x="7265326" y="2852936"/>
            <a:ext cx="20646" cy="542578"/>
          </a:xfrm>
          <a:prstGeom prst="line">
            <a:avLst/>
          </a:prstGeom>
          <a:noFill/>
          <a:ln w="19050">
            <a:solidFill>
              <a:schemeClr val="tx1"/>
            </a:solidFill>
            <a:round/>
            <a:headEnd/>
            <a:tailEnd type="triangle" w="lg" len="lg"/>
          </a:ln>
        </p:spPr>
      </p:cxnSp>
      <p:cxnSp>
        <p:nvCxnSpPr>
          <p:cNvPr id="125" name="직선 연결선 97"/>
          <p:cNvCxnSpPr>
            <a:cxnSpLocks noChangeShapeType="1"/>
          </p:cNvCxnSpPr>
          <p:nvPr/>
        </p:nvCxnSpPr>
        <p:spPr bwMode="auto">
          <a:xfrm>
            <a:off x="7263642" y="2060848"/>
            <a:ext cx="0" cy="504056"/>
          </a:xfrm>
          <a:prstGeom prst="line">
            <a:avLst/>
          </a:prstGeom>
          <a:noFill/>
          <a:ln w="19050">
            <a:solidFill>
              <a:schemeClr val="tx1"/>
            </a:solidFill>
            <a:round/>
            <a:headEnd/>
            <a:tailEnd type="triangle" w="lg" len="lg"/>
          </a:ln>
        </p:spPr>
      </p:cxnSp>
      <p:cxnSp>
        <p:nvCxnSpPr>
          <p:cNvPr id="126" name="직선 연결선 97"/>
          <p:cNvCxnSpPr>
            <a:cxnSpLocks noChangeShapeType="1"/>
          </p:cNvCxnSpPr>
          <p:nvPr/>
        </p:nvCxnSpPr>
        <p:spPr bwMode="auto">
          <a:xfrm>
            <a:off x="7297226" y="1412776"/>
            <a:ext cx="0" cy="432048"/>
          </a:xfrm>
          <a:prstGeom prst="line">
            <a:avLst/>
          </a:prstGeom>
          <a:noFill/>
          <a:ln w="19050">
            <a:solidFill>
              <a:schemeClr val="tx1"/>
            </a:solidFill>
            <a:round/>
            <a:headEnd/>
            <a:tailEnd type="triangle" w="lg" len="lg"/>
          </a:ln>
        </p:spPr>
      </p:cxnSp>
      <p:cxnSp>
        <p:nvCxnSpPr>
          <p:cNvPr id="134" name="직선 화살표 연결선 133"/>
          <p:cNvCxnSpPr/>
          <p:nvPr/>
        </p:nvCxnSpPr>
        <p:spPr>
          <a:xfrm>
            <a:off x="4239655" y="2924944"/>
            <a:ext cx="199407" cy="7200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8" name="직선 연결선 137"/>
          <p:cNvCxnSpPr/>
          <p:nvPr/>
        </p:nvCxnSpPr>
        <p:spPr>
          <a:xfrm>
            <a:off x="3840842" y="764704"/>
            <a:ext cx="332345"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67"/>
          <p:cNvSpPr txBox="1">
            <a:spLocks noChangeArrowheads="1"/>
          </p:cNvSpPr>
          <p:nvPr/>
        </p:nvSpPr>
        <p:spPr bwMode="auto">
          <a:xfrm>
            <a:off x="2577932" y="4797152"/>
            <a:ext cx="797627"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smtClean="0">
                <a:latin typeface="Bookman Old Style" pitchFamily="18" charset="0"/>
                <a:sym typeface="Symbol" pitchFamily="18" charset="2"/>
              </a:rPr>
              <a:t>CDC</a:t>
            </a:r>
            <a:endParaRPr lang="en-US" altLang="ko-KR" sz="1300" b="1" dirty="0">
              <a:latin typeface="Bookman Old Style" pitchFamily="18" charset="0"/>
            </a:endParaRPr>
          </a:p>
        </p:txBody>
      </p:sp>
      <p:sp>
        <p:nvSpPr>
          <p:cNvPr id="151" name="Text Box 6248"/>
          <p:cNvSpPr txBox="1">
            <a:spLocks noChangeArrowheads="1"/>
          </p:cNvSpPr>
          <p:nvPr/>
        </p:nvSpPr>
        <p:spPr bwMode="auto">
          <a:xfrm>
            <a:off x="4439062" y="4581128"/>
            <a:ext cx="2259943" cy="360040"/>
          </a:xfrm>
          <a:prstGeom prst="rect">
            <a:avLst/>
          </a:prstGeom>
          <a:noFill/>
          <a:ln w="9525">
            <a:noFill/>
            <a:miter lim="800000"/>
            <a:headEnd/>
            <a:tailEnd/>
          </a:ln>
        </p:spPr>
        <p:txBody>
          <a:bodyPr lIns="88697" tIns="44348" rIns="88697" bIns="44348"/>
          <a:lstStyle/>
          <a:p>
            <a:pPr algn="ctr">
              <a:lnSpc>
                <a:spcPct val="112000"/>
              </a:lnSpc>
              <a:defRPr/>
            </a:pPr>
            <a:r>
              <a:rPr kumimoji="0" lang="el-GR" altLang="ko-KR" sz="1300" b="1" dirty="0">
                <a:solidFill>
                  <a:srgbClr val="FF0000"/>
                </a:solidFill>
                <a:latin typeface="Bookman Old Style" pitchFamily="18" charset="0"/>
                <a:ea typeface="맑은 고딕" pitchFamily="50" charset="-127"/>
                <a:cs typeface="Times New Roman" pitchFamily="18" charset="0"/>
              </a:rPr>
              <a:t>γ</a:t>
            </a:r>
            <a:r>
              <a:rPr kumimoji="0" lang="en-US" altLang="ko-KR" sz="1300" b="1" dirty="0">
                <a:solidFill>
                  <a:srgbClr val="FF0000"/>
                </a:solidFill>
                <a:latin typeface="Bookman Old Style" pitchFamily="18" charset="0"/>
                <a:ea typeface="맑은 고딕" pitchFamily="50" charset="-127"/>
                <a:cs typeface="Times New Roman" pitchFamily="18" charset="0"/>
              </a:rPr>
              <a:t>-</a:t>
            </a:r>
            <a:r>
              <a:rPr kumimoji="0" lang="en-US" altLang="ko-KR" sz="1300" b="1" dirty="0" err="1">
                <a:solidFill>
                  <a:srgbClr val="FF0000"/>
                </a:solidFill>
                <a:latin typeface="Bookman Old Style" pitchFamily="18" charset="0"/>
                <a:ea typeface="맑은 고딕" pitchFamily="50" charset="-127"/>
                <a:cs typeface="Times New Roman" pitchFamily="18" charset="0"/>
              </a:rPr>
              <a:t>Glutamylcysteine</a:t>
            </a:r>
            <a:endParaRPr kumimoji="0" lang="en-US" altLang="ko-KR" sz="1300" b="1" dirty="0">
              <a:solidFill>
                <a:srgbClr val="FF0000"/>
              </a:solidFill>
              <a:latin typeface="Bookman Old Style" pitchFamily="18" charset="0"/>
              <a:ea typeface="맑은 고딕" pitchFamily="50" charset="-127"/>
              <a:cs typeface="Times New Roman" pitchFamily="18" charset="0"/>
            </a:endParaRPr>
          </a:p>
        </p:txBody>
      </p:sp>
      <p:sp>
        <p:nvSpPr>
          <p:cNvPr id="154" name="Text Box 6252"/>
          <p:cNvSpPr txBox="1">
            <a:spLocks noChangeArrowheads="1"/>
          </p:cNvSpPr>
          <p:nvPr/>
        </p:nvSpPr>
        <p:spPr bwMode="auto">
          <a:xfrm>
            <a:off x="4748421" y="3995984"/>
            <a:ext cx="1129972" cy="288032"/>
          </a:xfrm>
          <a:prstGeom prst="rect">
            <a:avLst/>
          </a:prstGeom>
          <a:noFill/>
          <a:ln w="9525">
            <a:noFill/>
            <a:miter lim="800000"/>
            <a:headEnd/>
            <a:tailEnd/>
          </a:ln>
        </p:spPr>
        <p:txBody>
          <a:bodyPr lIns="88697" tIns="44348" rIns="88697" bIns="44348"/>
          <a:lstStyle/>
          <a:p>
            <a:pPr algn="ctr">
              <a:defRPr/>
            </a:pPr>
            <a:r>
              <a:rPr kumimoji="0" lang="en-US" altLang="ko-KR" sz="1300" b="1" dirty="0">
                <a:solidFill>
                  <a:srgbClr val="0000CC"/>
                </a:solidFill>
                <a:latin typeface="Bookman Old Style" pitchFamily="18" charset="0"/>
                <a:ea typeface="맑은 고딕" pitchFamily="50" charset="-127"/>
                <a:cs typeface="Arial" charset="0"/>
              </a:rPr>
              <a:t>Glutamate</a:t>
            </a:r>
            <a:endParaRPr kumimoji="0" lang="en-US" altLang="ko-KR" sz="1300" dirty="0">
              <a:solidFill>
                <a:srgbClr val="0000CC"/>
              </a:solidFill>
              <a:latin typeface="Bookman Old Style" pitchFamily="18" charset="0"/>
              <a:ea typeface="맑은 고딕" pitchFamily="50" charset="-127"/>
              <a:cs typeface="Arial" charset="0"/>
            </a:endParaRPr>
          </a:p>
        </p:txBody>
      </p:sp>
      <p:sp>
        <p:nvSpPr>
          <p:cNvPr id="155" name="Text Box 6252"/>
          <p:cNvSpPr txBox="1">
            <a:spLocks noChangeArrowheads="1"/>
          </p:cNvSpPr>
          <p:nvPr/>
        </p:nvSpPr>
        <p:spPr bwMode="auto">
          <a:xfrm>
            <a:off x="5701972" y="4797153"/>
            <a:ext cx="866042" cy="315913"/>
          </a:xfrm>
          <a:prstGeom prst="rect">
            <a:avLst/>
          </a:prstGeom>
          <a:noFill/>
          <a:ln w="9525">
            <a:noFill/>
            <a:miter lim="800000"/>
            <a:headEnd/>
            <a:tailEnd/>
          </a:ln>
        </p:spPr>
        <p:txBody>
          <a:bodyPr lIns="88697" tIns="44348" rIns="88697" bIns="44348"/>
          <a:lstStyle/>
          <a:p>
            <a:pPr algn="ctr">
              <a:defRPr/>
            </a:pPr>
            <a:r>
              <a:rPr kumimoji="0" lang="en-US" altLang="ko-KR" sz="1300" b="1" dirty="0" err="1">
                <a:solidFill>
                  <a:srgbClr val="0000CC"/>
                </a:solidFill>
                <a:latin typeface="Bookman Old Style" pitchFamily="18" charset="0"/>
                <a:ea typeface="맑은 고딕" pitchFamily="50" charset="-127"/>
                <a:cs typeface="Arial" charset="0"/>
              </a:rPr>
              <a:t>Glycine</a:t>
            </a:r>
            <a:endParaRPr kumimoji="0" lang="en-US" altLang="ko-KR" sz="1300" dirty="0">
              <a:solidFill>
                <a:srgbClr val="0000CC"/>
              </a:solidFill>
              <a:latin typeface="Bookman Old Style" pitchFamily="18" charset="0"/>
              <a:ea typeface="맑은 고딕" pitchFamily="50" charset="-127"/>
              <a:cs typeface="Arial" charset="0"/>
            </a:endParaRPr>
          </a:p>
        </p:txBody>
      </p:sp>
      <p:cxnSp>
        <p:nvCxnSpPr>
          <p:cNvPr id="157" name="직선 연결선 97"/>
          <p:cNvCxnSpPr>
            <a:cxnSpLocks noChangeShapeType="1"/>
          </p:cNvCxnSpPr>
          <p:nvPr/>
        </p:nvCxnSpPr>
        <p:spPr bwMode="auto">
          <a:xfrm>
            <a:off x="5034118" y="4248012"/>
            <a:ext cx="3164" cy="216020"/>
          </a:xfrm>
          <a:prstGeom prst="line">
            <a:avLst/>
          </a:prstGeom>
          <a:noFill/>
          <a:ln w="19050">
            <a:solidFill>
              <a:schemeClr val="tx1"/>
            </a:solidFill>
            <a:round/>
            <a:headEnd/>
            <a:tailEnd type="none" w="lg" len="lg"/>
          </a:ln>
        </p:spPr>
      </p:cxnSp>
      <p:cxnSp>
        <p:nvCxnSpPr>
          <p:cNvPr id="159" name="직선 연결선 97"/>
          <p:cNvCxnSpPr>
            <a:cxnSpLocks noChangeShapeType="1"/>
          </p:cNvCxnSpPr>
          <p:nvPr/>
        </p:nvCxnSpPr>
        <p:spPr bwMode="auto">
          <a:xfrm>
            <a:off x="5901378" y="5048801"/>
            <a:ext cx="0" cy="216024"/>
          </a:xfrm>
          <a:prstGeom prst="line">
            <a:avLst/>
          </a:prstGeom>
          <a:noFill/>
          <a:ln w="19050">
            <a:solidFill>
              <a:schemeClr val="tx1"/>
            </a:solidFill>
            <a:round/>
            <a:headEnd/>
            <a:tailEnd type="none" w="lg" len="lg"/>
          </a:ln>
        </p:spPr>
      </p:cxnSp>
      <p:sp>
        <p:nvSpPr>
          <p:cNvPr id="86" name="아래쪽 화살표 85"/>
          <p:cNvSpPr/>
          <p:nvPr/>
        </p:nvSpPr>
        <p:spPr>
          <a:xfrm>
            <a:off x="4685538" y="642918"/>
            <a:ext cx="132938" cy="216024"/>
          </a:xfrm>
          <a:prstGeom prst="down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아래쪽 화살표 86"/>
          <p:cNvSpPr/>
          <p:nvPr/>
        </p:nvSpPr>
        <p:spPr>
          <a:xfrm flipV="1">
            <a:off x="3057231" y="1000108"/>
            <a:ext cx="132923" cy="2160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아래쪽 화살표 87"/>
          <p:cNvSpPr/>
          <p:nvPr/>
        </p:nvSpPr>
        <p:spPr>
          <a:xfrm>
            <a:off x="2724550" y="2016000"/>
            <a:ext cx="132938" cy="216024"/>
          </a:xfrm>
          <a:prstGeom prst="down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아래쪽 화살표 88"/>
          <p:cNvSpPr/>
          <p:nvPr/>
        </p:nvSpPr>
        <p:spPr>
          <a:xfrm flipV="1">
            <a:off x="4967657" y="2786058"/>
            <a:ext cx="132923" cy="2160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아래쪽 화살표 89"/>
          <p:cNvSpPr/>
          <p:nvPr/>
        </p:nvSpPr>
        <p:spPr>
          <a:xfrm flipV="1">
            <a:off x="5051077" y="3240000"/>
            <a:ext cx="132923" cy="2160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아래쪽 화살표 90"/>
          <p:cNvSpPr/>
          <p:nvPr/>
        </p:nvSpPr>
        <p:spPr>
          <a:xfrm flipV="1">
            <a:off x="4818462" y="3816000"/>
            <a:ext cx="132923" cy="2160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아래쪽 화살표 91"/>
          <p:cNvSpPr/>
          <p:nvPr/>
        </p:nvSpPr>
        <p:spPr>
          <a:xfrm>
            <a:off x="3456000" y="4140000"/>
            <a:ext cx="132938" cy="216024"/>
          </a:xfrm>
          <a:prstGeom prst="down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아래쪽 화살표 92"/>
          <p:cNvSpPr/>
          <p:nvPr/>
        </p:nvSpPr>
        <p:spPr>
          <a:xfrm flipV="1">
            <a:off x="6549246" y="5256000"/>
            <a:ext cx="132923" cy="2160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Text Box 24"/>
          <p:cNvSpPr txBox="1">
            <a:spLocks noChangeArrowheads="1"/>
          </p:cNvSpPr>
          <p:nvPr/>
        </p:nvSpPr>
        <p:spPr bwMode="auto">
          <a:xfrm>
            <a:off x="4429124" y="2775028"/>
            <a:ext cx="579229"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smtClean="0">
                <a:latin typeface="Bookman Old Style" pitchFamily="18" charset="0"/>
                <a:sym typeface="Symbol" pitchFamily="18" charset="2"/>
              </a:rPr>
              <a:t>C</a:t>
            </a:r>
            <a:r>
              <a:rPr lang="el-GR" sz="1300" b="1" dirty="0" smtClean="0">
                <a:latin typeface="Bookman Old Style" pitchFamily="18" charset="0"/>
              </a:rPr>
              <a:t>β</a:t>
            </a:r>
            <a:r>
              <a:rPr lang="en-US" altLang="ko-KR" sz="1300" b="1" dirty="0" smtClean="0">
                <a:latin typeface="Bookman Old Style" pitchFamily="18" charset="0"/>
                <a:sym typeface="Symbol" pitchFamily="18" charset="2"/>
              </a:rPr>
              <a:t>S</a:t>
            </a:r>
            <a:endParaRPr lang="en-US" altLang="ko-KR" sz="1300" b="1" dirty="0">
              <a:latin typeface="Bookman Old Style" pitchFamily="18" charset="0"/>
              <a:sym typeface="Symbol" pitchFamily="18" charset="2"/>
            </a:endParaRPr>
          </a:p>
        </p:txBody>
      </p:sp>
      <p:sp>
        <p:nvSpPr>
          <p:cNvPr id="95" name="Text Box 25"/>
          <p:cNvSpPr txBox="1">
            <a:spLocks noChangeArrowheads="1"/>
          </p:cNvSpPr>
          <p:nvPr/>
        </p:nvSpPr>
        <p:spPr bwMode="auto">
          <a:xfrm>
            <a:off x="4429124" y="3500438"/>
            <a:ext cx="526880"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smtClean="0">
                <a:latin typeface="Bookman Old Style" pitchFamily="18" charset="0"/>
                <a:sym typeface="Symbol" pitchFamily="18" charset="2"/>
              </a:rPr>
              <a:t>C</a:t>
            </a:r>
            <a:r>
              <a:rPr lang="el-GR" sz="1300" b="1" dirty="0" smtClean="0">
                <a:latin typeface="Bookman Old Style" pitchFamily="18" charset="0"/>
              </a:rPr>
              <a:t>γ</a:t>
            </a:r>
            <a:r>
              <a:rPr lang="en-US" altLang="ko-KR" sz="1300" b="1" dirty="0" smtClean="0">
                <a:latin typeface="Bookman Old Style" pitchFamily="18" charset="0"/>
                <a:sym typeface="Symbol" pitchFamily="18" charset="2"/>
              </a:rPr>
              <a:t>L</a:t>
            </a:r>
            <a:endParaRPr lang="en-US" altLang="ko-KR" sz="1300" b="1" dirty="0">
              <a:latin typeface="Bookman Old Style" pitchFamily="18" charset="0"/>
              <a:sym typeface="Symbol" pitchFamily="18" charset="2"/>
            </a:endParaRPr>
          </a:p>
        </p:txBody>
      </p:sp>
    </p:spTree>
    <p:custDataLst>
      <p:tags r:id="rId1"/>
    </p:custDataLst>
    <p:extLst>
      <p:ext uri="{BB962C8B-B14F-4D97-AF65-F5344CB8AC3E}">
        <p14:creationId xmlns="" xmlns:p14="http://schemas.microsoft.com/office/powerpoint/2010/main" val="1361190056"/>
      </p:ext>
    </p:extLst>
  </p:cSld>
  <p:clrMapOvr>
    <a:masterClrMapping/>
  </p:clrMapOvr>
  <mc:AlternateContent xmlns:mc="http://schemas.openxmlformats.org/markup-compatibility/2006">
    <mc:Choice xmlns="" xmlns:p14="http://schemas.microsoft.com/office/powerpoint/2010/main" Requires="p14">
      <p:transition spd="slow" p14:dur="2000" advTm="65234"/>
    </mc:Choice>
    <mc:Fallback>
      <p:transition spd="slow" advTm="652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Grp="1" noChangeArrowheads="1"/>
          </p:cNvSpPr>
          <p:nvPr>
            <p:ph type="title"/>
          </p:nvPr>
        </p:nvSpPr>
        <p:spPr bwMode="gray">
          <a:xfrm>
            <a:off x="2267744" y="260350"/>
            <a:ext cx="6407944"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r>
              <a:rPr lang="en-US" altLang="ko-KR" sz="2000" b="1" i="1" dirty="0">
                <a:ea typeface="굴림" pitchFamily="50" charset="-127"/>
              </a:rPr>
              <a:t>Enhancement of GSH </a:t>
            </a:r>
            <a:r>
              <a:rPr lang="en-US" altLang="ko-KR" sz="2000" b="1" i="1" dirty="0" err="1">
                <a:ea typeface="굴림" pitchFamily="50" charset="-127"/>
              </a:rPr>
              <a:t>Detoxicifcation</a:t>
            </a:r>
            <a:r>
              <a:rPr lang="en-US" altLang="ko-KR" sz="2000" b="1" i="1" dirty="0">
                <a:ea typeface="굴림" pitchFamily="50" charset="-127"/>
              </a:rPr>
              <a:t> Capacity by </a:t>
            </a:r>
            <a:r>
              <a:rPr lang="en-US" altLang="ko-KR" sz="2000" b="1" i="1" dirty="0" smtClean="0">
                <a:ea typeface="굴림" pitchFamily="50" charset="-127"/>
              </a:rPr>
              <a:t>Silymarin</a:t>
            </a:r>
            <a:endParaRPr lang="ko-KR" altLang="en-US" sz="2000" b="1" i="1" kern="0" dirty="0">
              <a:ea typeface="굴림" pitchFamily="50" charset="-127"/>
            </a:endParaRPr>
          </a:p>
        </p:txBody>
      </p:sp>
      <p:sp>
        <p:nvSpPr>
          <p:cNvPr id="6" name="제목 2"/>
          <p:cNvSpPr txBox="1">
            <a:spLocks/>
          </p:cNvSpPr>
          <p:nvPr/>
        </p:nvSpPr>
        <p:spPr bwMode="gray">
          <a:xfrm>
            <a:off x="467543" y="1099510"/>
            <a:ext cx="8246273" cy="817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pPr algn="l"/>
            <a:r>
              <a:rPr lang="en-US" altLang="ko-KR" sz="2400" b="1" kern="0" dirty="0" smtClean="0">
                <a:latin typeface="Arial" panose="020B0604020202020204" pitchFamily="34" charset="0"/>
                <a:cs typeface="Arial" panose="020B0604020202020204" pitchFamily="34" charset="0"/>
              </a:rPr>
              <a:t>SUMMARY – 1</a:t>
            </a:r>
            <a:r>
              <a:rPr lang="en-US" altLang="ko-KR" sz="2400" b="1" kern="0" baseline="30000" dirty="0" smtClean="0">
                <a:latin typeface="Arial" panose="020B0604020202020204" pitchFamily="34" charset="0"/>
                <a:cs typeface="Arial" panose="020B0604020202020204" pitchFamily="34" charset="0"/>
              </a:rPr>
              <a:t>ST</a:t>
            </a:r>
            <a:r>
              <a:rPr lang="en-US" altLang="ko-KR" sz="2400" b="1" kern="0" dirty="0" smtClean="0">
                <a:latin typeface="Arial" panose="020B0604020202020204" pitchFamily="34" charset="0"/>
                <a:cs typeface="Arial" panose="020B0604020202020204" pitchFamily="34" charset="0"/>
              </a:rPr>
              <a:t> PART</a:t>
            </a:r>
            <a:endParaRPr lang="ko-KR" altLang="en-US" sz="2400" b="1" kern="0" dirty="0">
              <a:latin typeface="Arial" panose="020B0604020202020204" pitchFamily="34" charset="0"/>
              <a:cs typeface="Arial" panose="020B0604020202020204" pitchFamily="34" charset="0"/>
            </a:endParaRPr>
          </a:p>
        </p:txBody>
      </p:sp>
      <p:sp>
        <p:nvSpPr>
          <p:cNvPr id="7" name="TextBox 6"/>
          <p:cNvSpPr txBox="1"/>
          <p:nvPr/>
        </p:nvSpPr>
        <p:spPr>
          <a:xfrm>
            <a:off x="479618" y="1899049"/>
            <a:ext cx="8066857" cy="4278094"/>
          </a:xfrm>
          <a:prstGeom prst="rect">
            <a:avLst/>
          </a:prstGeom>
          <a:noFill/>
        </p:spPr>
        <p:txBody>
          <a:bodyPr wrap="square">
            <a:spAutoFit/>
          </a:bodyPr>
          <a:lstStyle/>
          <a:p>
            <a:pPr marL="360000" indent="-360000">
              <a:buFont typeface="Wingdings" pitchFamily="2" charset="2"/>
              <a:buChar char="ü"/>
              <a:defRPr/>
            </a:pPr>
            <a:r>
              <a:rPr lang="en-US" altLang="ko-KR" b="1" dirty="0" smtClean="0">
                <a:solidFill>
                  <a:schemeClr val="tx1">
                    <a:lumMod val="95000"/>
                    <a:lumOff val="5000"/>
                  </a:schemeClr>
                </a:solidFill>
                <a:latin typeface="Arial" pitchFamily="34" charset="0"/>
                <a:cs typeface="Arial" pitchFamily="34" charset="0"/>
              </a:rPr>
              <a:t>Acute silymarin treatment increases hepatic methionine level which is accompanied with inhibition of MAT without a significant change in SAM or SAH. </a:t>
            </a:r>
          </a:p>
          <a:p>
            <a:pPr marL="360000" indent="-360000">
              <a:buFont typeface="Wingdings" pitchFamily="2" charset="2"/>
              <a:buChar char="ü"/>
              <a:defRPr/>
            </a:pPr>
            <a:endParaRPr lang="en-US" altLang="ko-KR" b="1" dirty="0" smtClean="0">
              <a:solidFill>
                <a:schemeClr val="tx1">
                  <a:lumMod val="95000"/>
                  <a:lumOff val="5000"/>
                </a:schemeClr>
              </a:solidFill>
              <a:latin typeface="Arial" pitchFamily="34" charset="0"/>
              <a:cs typeface="Arial" pitchFamily="34" charset="0"/>
            </a:endParaRPr>
          </a:p>
          <a:p>
            <a:pPr marL="360000" indent="-360000">
              <a:buFont typeface="Wingdings" pitchFamily="2" charset="2"/>
              <a:buChar char="ü"/>
              <a:defRPr/>
            </a:pPr>
            <a:r>
              <a:rPr lang="en-US" altLang="ko-KR" b="1" dirty="0" smtClean="0">
                <a:solidFill>
                  <a:schemeClr val="tx1">
                    <a:lumMod val="95000"/>
                    <a:lumOff val="5000"/>
                  </a:schemeClr>
                </a:solidFill>
                <a:latin typeface="Arial" pitchFamily="34" charset="0"/>
                <a:cs typeface="Arial" pitchFamily="34" charset="0"/>
              </a:rPr>
              <a:t>BHMT is inhibited, but </a:t>
            </a:r>
            <a:r>
              <a:rPr lang="en-US" altLang="ko-KR" b="1" dirty="0">
                <a:solidFill>
                  <a:schemeClr val="tx1">
                    <a:lumMod val="95000"/>
                    <a:lumOff val="5000"/>
                  </a:schemeClr>
                </a:solidFill>
                <a:latin typeface="Arial" pitchFamily="34" charset="0"/>
                <a:cs typeface="Arial" pitchFamily="34" charset="0"/>
              </a:rPr>
              <a:t>homocysteine is </a:t>
            </a:r>
            <a:r>
              <a:rPr lang="en-US" altLang="ko-KR" b="1" dirty="0" smtClean="0">
                <a:solidFill>
                  <a:schemeClr val="tx1">
                    <a:lumMod val="95000"/>
                    <a:lumOff val="5000"/>
                  </a:schemeClr>
                </a:solidFill>
                <a:latin typeface="Arial" pitchFamily="34" charset="0"/>
                <a:cs typeface="Arial" pitchFamily="34" charset="0"/>
              </a:rPr>
              <a:t>not accumulated.  Instead, the generation of cystathionine is enhanced, probably due to induction of C</a:t>
            </a:r>
            <a:r>
              <a:rPr lang="el-GR" altLang="ko-KR" b="1" dirty="0" smtClean="0">
                <a:solidFill>
                  <a:schemeClr val="tx1">
                    <a:lumMod val="95000"/>
                    <a:lumOff val="5000"/>
                  </a:schemeClr>
                </a:solidFill>
                <a:latin typeface="Arial" pitchFamily="34" charset="0"/>
                <a:cs typeface="Arial" pitchFamily="34" charset="0"/>
              </a:rPr>
              <a:t>β</a:t>
            </a:r>
            <a:r>
              <a:rPr lang="en-US" altLang="ko-KR" b="1" dirty="0" smtClean="0">
                <a:solidFill>
                  <a:schemeClr val="tx1">
                    <a:lumMod val="95000"/>
                    <a:lumOff val="5000"/>
                  </a:schemeClr>
                </a:solidFill>
                <a:latin typeface="Arial" pitchFamily="34" charset="0"/>
                <a:cs typeface="Arial" pitchFamily="34" charset="0"/>
              </a:rPr>
              <a:t>S. </a:t>
            </a:r>
          </a:p>
          <a:p>
            <a:pPr marL="360000" indent="-360000">
              <a:buFont typeface="Wingdings" pitchFamily="2" charset="2"/>
              <a:buChar char="ü"/>
              <a:defRPr/>
            </a:pPr>
            <a:endParaRPr lang="en-US" altLang="ko-KR" b="1" dirty="0" smtClean="0">
              <a:solidFill>
                <a:schemeClr val="tx1">
                  <a:lumMod val="95000"/>
                  <a:lumOff val="5000"/>
                </a:schemeClr>
              </a:solidFill>
              <a:latin typeface="Arial" pitchFamily="34" charset="0"/>
              <a:cs typeface="Arial" pitchFamily="34" charset="0"/>
            </a:endParaRPr>
          </a:p>
          <a:p>
            <a:pPr marL="360000" indent="-360000">
              <a:buFont typeface="Wingdings" pitchFamily="2" charset="2"/>
              <a:buChar char="ü"/>
              <a:defRPr/>
            </a:pPr>
            <a:r>
              <a:rPr lang="en-US" altLang="ko-KR" b="1" dirty="0" smtClean="0">
                <a:solidFill>
                  <a:schemeClr val="tx1">
                    <a:lumMod val="95000"/>
                    <a:lumOff val="5000"/>
                  </a:schemeClr>
                </a:solidFill>
                <a:latin typeface="Arial" pitchFamily="34" charset="0"/>
                <a:cs typeface="Arial" pitchFamily="34" charset="0"/>
              </a:rPr>
              <a:t>Also cysteine catabolism to taurine is depressed significantly by silymarin as evidenced by down-regulation of CDO. </a:t>
            </a:r>
          </a:p>
          <a:p>
            <a:pPr marL="360000" indent="-360000">
              <a:buFont typeface="Wingdings" pitchFamily="2" charset="2"/>
              <a:buChar char="ü"/>
              <a:defRPr/>
            </a:pPr>
            <a:endParaRPr lang="en-US" altLang="ko-KR" b="1" dirty="0">
              <a:solidFill>
                <a:schemeClr val="tx1">
                  <a:lumMod val="95000"/>
                  <a:lumOff val="5000"/>
                </a:schemeClr>
              </a:solidFill>
              <a:latin typeface="Arial" pitchFamily="34" charset="0"/>
              <a:cs typeface="Arial" pitchFamily="34" charset="0"/>
            </a:endParaRPr>
          </a:p>
          <a:p>
            <a:pPr marL="360000" indent="-360000">
              <a:buFont typeface="Wingdings" pitchFamily="2" charset="2"/>
              <a:buChar char="ü"/>
              <a:defRPr/>
            </a:pPr>
            <a:r>
              <a:rPr lang="en-US" altLang="ko-KR" b="1" dirty="0">
                <a:solidFill>
                  <a:schemeClr val="tx1">
                    <a:lumMod val="95000"/>
                    <a:lumOff val="5000"/>
                  </a:schemeClr>
                </a:solidFill>
                <a:latin typeface="Arial" pitchFamily="34" charset="0"/>
                <a:cs typeface="Arial" pitchFamily="34" charset="0"/>
              </a:rPr>
              <a:t>The increase in cysteine generation and the inhibition of its catabolism to taurine lead to an elevation of cysteine availability which accounts for the enhancement of GSH synthesis in liver.</a:t>
            </a:r>
          </a:p>
          <a:p>
            <a:pPr marL="360000" indent="-360000">
              <a:buFont typeface="Wingdings" pitchFamily="2" charset="2"/>
              <a:buChar char="ü"/>
              <a:defRPr/>
            </a:pPr>
            <a:endParaRPr lang="en-US" altLang="ko-KR" sz="2000" b="1" dirty="0">
              <a:solidFill>
                <a:schemeClr val="tx1">
                  <a:lumMod val="95000"/>
                  <a:lumOff val="5000"/>
                </a:schemeClr>
              </a:solidFill>
              <a:latin typeface="Arial" pitchFamily="34" charset="0"/>
              <a:cs typeface="Arial" pitchFamily="34" charset="0"/>
            </a:endParaRPr>
          </a:p>
        </p:txBody>
      </p:sp>
      <p:pic>
        <p:nvPicPr>
          <p:cNvPr id="8" name="Picture 6" descr="C:\DOCUME~1\김영철\LOCALS~1\Temp\UNI000005400002.gif"/>
          <p:cNvPicPr>
            <a:picLocks noChangeAspect="1" noChangeArrowheads="1"/>
          </p:cNvPicPr>
          <p:nvPr/>
        </p:nvPicPr>
        <p:blipFill>
          <a:blip r:embed="rId2" r:link="rId3">
            <a:clrChange>
              <a:clrFrom>
                <a:srgbClr val="FCFEFC"/>
              </a:clrFrom>
              <a:clrTo>
                <a:srgbClr val="FCFEFC">
                  <a:alpha val="0"/>
                </a:srgbClr>
              </a:clrTo>
            </a:clrChange>
            <a:extLst>
              <a:ext uri="{BEBA8EAE-BF5A-486C-A8C5-ECC9F3942E4B}">
                <a14:imgProps xmlns="" xmlns:a14="http://schemas.microsoft.com/office/drawing/2010/main">
                  <a14:imgLayer r:embed="rId4">
                    <a14:imgEffect>
                      <a14:sharpenSoften amount="92000"/>
                    </a14:imgEffect>
                  </a14:imgLayer>
                </a14:imgProps>
              </a:ext>
              <a:ext uri="{28A0092B-C50C-407E-A947-70E740481C1C}">
                <a14:useLocalDpi xmlns="" xmlns:a14="http://schemas.microsoft.com/office/drawing/2010/main" val="0"/>
              </a:ext>
            </a:extLst>
          </a:blip>
          <a:srcRect/>
          <a:stretch>
            <a:fillRect/>
          </a:stretch>
        </p:blipFill>
        <p:spPr bwMode="auto">
          <a:xfrm>
            <a:off x="185539" y="56679"/>
            <a:ext cx="7080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89811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Grp="1" noChangeArrowheads="1"/>
          </p:cNvSpPr>
          <p:nvPr>
            <p:ph type="title"/>
          </p:nvPr>
        </p:nvSpPr>
        <p:spPr bwMode="gray">
          <a:xfrm>
            <a:off x="2267744" y="260350"/>
            <a:ext cx="6407944"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r>
              <a:rPr lang="en-US" altLang="ko-KR" sz="2000" b="1" i="1" dirty="0">
                <a:ea typeface="굴림" pitchFamily="50" charset="-127"/>
              </a:rPr>
              <a:t>Enhancement of GSH </a:t>
            </a:r>
            <a:r>
              <a:rPr lang="en-US" altLang="ko-KR" sz="2000" b="1" i="1" dirty="0" err="1">
                <a:ea typeface="굴림" pitchFamily="50" charset="-127"/>
              </a:rPr>
              <a:t>Detoxicifcation</a:t>
            </a:r>
            <a:r>
              <a:rPr lang="en-US" altLang="ko-KR" sz="2000" b="1" i="1" dirty="0">
                <a:ea typeface="굴림" pitchFamily="50" charset="-127"/>
              </a:rPr>
              <a:t> Capacity by </a:t>
            </a:r>
            <a:r>
              <a:rPr lang="en-US" altLang="ko-KR" sz="2000" b="1" i="1" dirty="0" smtClean="0">
                <a:ea typeface="굴림" pitchFamily="50" charset="-127"/>
              </a:rPr>
              <a:t>Silymarin</a:t>
            </a:r>
            <a:endParaRPr lang="ko-KR" altLang="en-US" sz="2000" b="1" i="1" kern="0" dirty="0">
              <a:ea typeface="굴림" pitchFamily="50" charset="-127"/>
            </a:endParaRPr>
          </a:p>
        </p:txBody>
      </p:sp>
      <p:sp>
        <p:nvSpPr>
          <p:cNvPr id="6" name="제목 1"/>
          <p:cNvSpPr txBox="1">
            <a:spLocks/>
          </p:cNvSpPr>
          <p:nvPr/>
        </p:nvSpPr>
        <p:spPr bwMode="gray">
          <a:xfrm>
            <a:off x="827584" y="1916832"/>
            <a:ext cx="7488832" cy="2952328"/>
          </a:xfrm>
          <a:prstGeom prst="rect">
            <a:avLst/>
          </a:prstGeom>
          <a:noFill/>
          <a:ln w="88900">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pPr algn="l" fontAlgn="auto">
              <a:lnSpc>
                <a:spcPts val="3500"/>
              </a:lnSpc>
              <a:spcAft>
                <a:spcPts val="0"/>
              </a:spcAft>
              <a:defRPr/>
            </a:pPr>
            <a:r>
              <a:rPr lang="en-US" altLang="ko-KR" b="1" kern="0" dirty="0" smtClean="0">
                <a:latin typeface="Arial" pitchFamily="34" charset="0"/>
                <a:cs typeface="Arial" pitchFamily="34" charset="0"/>
              </a:rPr>
              <a:t>Part II :</a:t>
            </a:r>
            <a:r>
              <a:rPr lang="en-US" altLang="ko-KR" sz="2800" b="1" kern="0" dirty="0" smtClean="0">
                <a:latin typeface="Arial" pitchFamily="34" charset="0"/>
                <a:cs typeface="Arial" pitchFamily="34" charset="0"/>
              </a:rPr>
              <a:t/>
            </a:r>
            <a:br>
              <a:rPr lang="en-US" altLang="ko-KR" sz="2800" b="1" kern="0" dirty="0" smtClean="0">
                <a:latin typeface="Arial" pitchFamily="34" charset="0"/>
                <a:cs typeface="Arial" pitchFamily="34" charset="0"/>
              </a:rPr>
            </a:br>
            <a:r>
              <a:rPr lang="en-US" altLang="ko-KR" sz="2800" b="1" kern="0" dirty="0" smtClean="0">
                <a:latin typeface="Arial" pitchFamily="34" charset="0"/>
                <a:cs typeface="Arial" pitchFamily="34" charset="0"/>
              </a:rPr>
              <a:t/>
            </a:r>
            <a:br>
              <a:rPr lang="en-US" altLang="ko-KR" sz="2800" b="1" kern="0" dirty="0" smtClean="0">
                <a:latin typeface="Arial" pitchFamily="34" charset="0"/>
                <a:cs typeface="Arial" pitchFamily="34" charset="0"/>
              </a:rPr>
            </a:br>
            <a:r>
              <a:rPr lang="en-US" altLang="ko-KR" sz="2800" b="1" kern="0" dirty="0" smtClean="0">
                <a:latin typeface="Arial" pitchFamily="34" charset="0"/>
                <a:cs typeface="Arial" pitchFamily="34" charset="0"/>
              </a:rPr>
              <a:t>Significance of the enhancement of GSH synthesis by silymarin on acetaminophen hepatotoxicity</a:t>
            </a:r>
            <a:endParaRPr lang="ko-KR" altLang="en-US" sz="2800" b="1" kern="0" dirty="0">
              <a:latin typeface="Arial" pitchFamily="34" charset="0"/>
              <a:cs typeface="Arial" pitchFamily="34" charset="0"/>
            </a:endParaRPr>
          </a:p>
        </p:txBody>
      </p:sp>
      <p:pic>
        <p:nvPicPr>
          <p:cNvPr id="4" name="Picture 6" descr="C:\DOCUME~1\김영철\LOCALS~1\Temp\UNI000005400002.gif"/>
          <p:cNvPicPr>
            <a:picLocks noChangeAspect="1" noChangeArrowheads="1"/>
          </p:cNvPicPr>
          <p:nvPr/>
        </p:nvPicPr>
        <p:blipFill>
          <a:blip r:embed="rId3" r:link="rId4">
            <a:clrChange>
              <a:clrFrom>
                <a:srgbClr val="FCFEFC"/>
              </a:clrFrom>
              <a:clrTo>
                <a:srgbClr val="FCFEFC">
                  <a:alpha val="0"/>
                </a:srgbClr>
              </a:clrTo>
            </a:clrChange>
            <a:extLst>
              <a:ext uri="{BEBA8EAE-BF5A-486C-A8C5-ECC9F3942E4B}">
                <a14:imgProps xmlns="" xmlns:a14="http://schemas.microsoft.com/office/drawing/2010/main">
                  <a14:imgLayer r:embed="rId5">
                    <a14:imgEffect>
                      <a14:sharpenSoften amount="92000"/>
                    </a14:imgEffect>
                  </a14:imgLayer>
                </a14:imgProps>
              </a:ext>
              <a:ext uri="{28A0092B-C50C-407E-A947-70E740481C1C}">
                <a14:useLocalDpi xmlns="" xmlns:a14="http://schemas.microsoft.com/office/drawing/2010/main" val="0"/>
              </a:ext>
            </a:extLst>
          </a:blip>
          <a:srcRect/>
          <a:stretch>
            <a:fillRect/>
          </a:stretch>
        </p:blipFill>
        <p:spPr bwMode="auto">
          <a:xfrm>
            <a:off x="185539" y="56679"/>
            <a:ext cx="7080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89811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직사각형 41"/>
          <p:cNvSpPr/>
          <p:nvPr/>
        </p:nvSpPr>
        <p:spPr>
          <a:xfrm>
            <a:off x="777510" y="-1438132"/>
            <a:ext cx="7731858" cy="6811348"/>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 name="그룹 1"/>
          <p:cNvGrpSpPr/>
          <p:nvPr/>
        </p:nvGrpSpPr>
        <p:grpSpPr>
          <a:xfrm>
            <a:off x="1224010" y="414943"/>
            <a:ext cx="7596461" cy="4897758"/>
            <a:chOff x="-81994" y="857722"/>
            <a:chExt cx="10386144" cy="5427856"/>
          </a:xfrm>
        </p:grpSpPr>
        <p:sp>
          <p:nvSpPr>
            <p:cNvPr id="34819" name="TextBox 3"/>
            <p:cNvSpPr txBox="1">
              <a:spLocks noChangeArrowheads="1"/>
            </p:cNvSpPr>
            <p:nvPr/>
          </p:nvSpPr>
          <p:spPr bwMode="auto">
            <a:xfrm>
              <a:off x="3627041" y="1084734"/>
              <a:ext cx="1637241" cy="443415"/>
            </a:xfrm>
            <a:prstGeom prst="rect">
              <a:avLst/>
            </a:prstGeom>
            <a:noFill/>
            <a:ln w="9525">
              <a:noFill/>
              <a:miter lim="800000"/>
              <a:headEnd/>
              <a:tailEnd/>
            </a:ln>
          </p:spPr>
          <p:txBody>
            <a:bodyPr>
              <a:spAutoFit/>
            </a:bodyPr>
            <a:lstStyle/>
            <a:p>
              <a:pPr algn="ctr"/>
              <a:r>
                <a:rPr lang="en-US" altLang="ko-KR" sz="2000" b="1" dirty="0">
                  <a:latin typeface="Arial" charset="0"/>
                  <a:cs typeface="Arial" charset="0"/>
                </a:rPr>
                <a:t>APAP</a:t>
              </a:r>
              <a:endParaRPr lang="ko-KR" altLang="en-US" sz="2000" b="1" dirty="0">
                <a:latin typeface="Arial" charset="0"/>
                <a:cs typeface="Arial" charset="0"/>
              </a:endParaRPr>
            </a:p>
          </p:txBody>
        </p:sp>
        <p:grpSp>
          <p:nvGrpSpPr>
            <p:cNvPr id="3" name="그룹 37"/>
            <p:cNvGrpSpPr>
              <a:grpSpLocks/>
            </p:cNvGrpSpPr>
            <p:nvPr/>
          </p:nvGrpSpPr>
          <p:grpSpPr bwMode="auto">
            <a:xfrm>
              <a:off x="571941" y="857722"/>
              <a:ext cx="7633802" cy="664514"/>
              <a:chOff x="527900" y="836613"/>
              <a:chExt cx="7047203" cy="664066"/>
            </a:xfrm>
          </p:grpSpPr>
          <p:cxnSp>
            <p:nvCxnSpPr>
              <p:cNvPr id="36" name="직선 화살표 연결선 35"/>
              <p:cNvCxnSpPr/>
              <p:nvPr/>
            </p:nvCxnSpPr>
            <p:spPr bwMode="auto">
              <a:xfrm flipH="1">
                <a:off x="2627452" y="1268122"/>
                <a:ext cx="93670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직선 화살표 연결선 10"/>
              <p:cNvCxnSpPr/>
              <p:nvPr/>
            </p:nvCxnSpPr>
            <p:spPr bwMode="auto">
              <a:xfrm>
                <a:off x="4572309" y="1268122"/>
                <a:ext cx="9351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54" name="TextBox 12"/>
              <p:cNvSpPr txBox="1">
                <a:spLocks noChangeArrowheads="1"/>
              </p:cNvSpPr>
              <p:nvPr/>
            </p:nvSpPr>
            <p:spPr bwMode="auto">
              <a:xfrm>
                <a:off x="527900" y="1088929"/>
                <a:ext cx="2171337" cy="409031"/>
              </a:xfrm>
              <a:prstGeom prst="rect">
                <a:avLst/>
              </a:prstGeom>
              <a:noFill/>
              <a:ln w="9525">
                <a:noFill/>
                <a:miter lim="800000"/>
                <a:headEnd/>
                <a:tailEnd/>
              </a:ln>
            </p:spPr>
            <p:txBody>
              <a:bodyPr wrap="square">
                <a:spAutoFit/>
              </a:bodyPr>
              <a:lstStyle/>
              <a:p>
                <a:pPr algn="ctr"/>
                <a:r>
                  <a:rPr lang="en-US" altLang="ko-KR" b="1" dirty="0">
                    <a:latin typeface="Arial" charset="0"/>
                    <a:cs typeface="Arial" charset="0"/>
                  </a:rPr>
                  <a:t>APAP-GLUC</a:t>
                </a:r>
                <a:endParaRPr lang="ko-KR" altLang="en-US" b="1" dirty="0">
                  <a:latin typeface="Arial" charset="0"/>
                  <a:cs typeface="Arial" charset="0"/>
                </a:endParaRPr>
              </a:p>
            </p:txBody>
          </p:sp>
          <p:sp>
            <p:nvSpPr>
              <p:cNvPr id="34855" name="TextBox 13"/>
              <p:cNvSpPr txBox="1">
                <a:spLocks noChangeArrowheads="1"/>
              </p:cNvSpPr>
              <p:nvPr/>
            </p:nvSpPr>
            <p:spPr bwMode="auto">
              <a:xfrm>
                <a:off x="5435644" y="1091648"/>
                <a:ext cx="2139459" cy="409031"/>
              </a:xfrm>
              <a:prstGeom prst="rect">
                <a:avLst/>
              </a:prstGeom>
              <a:noFill/>
              <a:ln w="9525">
                <a:noFill/>
                <a:miter lim="800000"/>
                <a:headEnd/>
                <a:tailEnd/>
              </a:ln>
            </p:spPr>
            <p:txBody>
              <a:bodyPr wrap="square">
                <a:spAutoFit/>
              </a:bodyPr>
              <a:lstStyle/>
              <a:p>
                <a:pPr algn="ctr"/>
                <a:r>
                  <a:rPr lang="en-US" altLang="ko-KR" b="1" dirty="0">
                    <a:latin typeface="Arial" charset="0"/>
                    <a:cs typeface="Arial" charset="0"/>
                  </a:rPr>
                  <a:t>APAP-SULF</a:t>
                </a:r>
                <a:endParaRPr lang="ko-KR" altLang="en-US" b="1" dirty="0">
                  <a:latin typeface="Arial" charset="0"/>
                  <a:cs typeface="Arial" charset="0"/>
                </a:endParaRPr>
              </a:p>
            </p:txBody>
          </p:sp>
          <p:sp>
            <p:nvSpPr>
              <p:cNvPr id="34856" name="TextBox 14"/>
              <p:cNvSpPr txBox="1">
                <a:spLocks noChangeArrowheads="1"/>
              </p:cNvSpPr>
              <p:nvPr/>
            </p:nvSpPr>
            <p:spPr bwMode="auto">
              <a:xfrm>
                <a:off x="2411192" y="836613"/>
                <a:ext cx="1512226" cy="409030"/>
              </a:xfrm>
              <a:prstGeom prst="rect">
                <a:avLst/>
              </a:prstGeom>
              <a:noFill/>
              <a:ln w="9525">
                <a:noFill/>
                <a:miter lim="800000"/>
                <a:headEnd/>
                <a:tailEnd/>
              </a:ln>
            </p:spPr>
            <p:txBody>
              <a:bodyPr>
                <a:spAutoFit/>
              </a:bodyPr>
              <a:lstStyle/>
              <a:p>
                <a:pPr algn="ctr"/>
                <a:r>
                  <a:rPr lang="en-US" altLang="ko-KR" b="1" i="1" dirty="0">
                    <a:latin typeface="Arial" charset="0"/>
                    <a:cs typeface="Arial" charset="0"/>
                  </a:rPr>
                  <a:t>UGT</a:t>
                </a:r>
                <a:endParaRPr lang="ko-KR" altLang="en-US" b="1" i="1" dirty="0">
                  <a:latin typeface="Arial" charset="0"/>
                  <a:cs typeface="Arial" charset="0"/>
                </a:endParaRPr>
              </a:p>
            </p:txBody>
          </p:sp>
          <p:sp>
            <p:nvSpPr>
              <p:cNvPr id="34857" name="TextBox 15"/>
              <p:cNvSpPr txBox="1">
                <a:spLocks noChangeArrowheads="1"/>
              </p:cNvSpPr>
              <p:nvPr/>
            </p:nvSpPr>
            <p:spPr bwMode="auto">
              <a:xfrm>
                <a:off x="4211462" y="836613"/>
                <a:ext cx="1512226" cy="409030"/>
              </a:xfrm>
              <a:prstGeom prst="rect">
                <a:avLst/>
              </a:prstGeom>
              <a:noFill/>
              <a:ln w="9525">
                <a:noFill/>
                <a:miter lim="800000"/>
                <a:headEnd/>
                <a:tailEnd/>
              </a:ln>
            </p:spPr>
            <p:txBody>
              <a:bodyPr>
                <a:spAutoFit/>
              </a:bodyPr>
              <a:lstStyle/>
              <a:p>
                <a:pPr algn="ctr"/>
                <a:r>
                  <a:rPr lang="en-US" altLang="ko-KR" b="1" i="1">
                    <a:latin typeface="Arial" charset="0"/>
                    <a:cs typeface="Arial" charset="0"/>
                  </a:rPr>
                  <a:t>SULT</a:t>
                </a:r>
                <a:endParaRPr lang="ko-KR" altLang="en-US" b="1" i="1">
                  <a:latin typeface="Arial" charset="0"/>
                  <a:cs typeface="Arial" charset="0"/>
                </a:endParaRPr>
              </a:p>
            </p:txBody>
          </p:sp>
        </p:grpSp>
        <p:grpSp>
          <p:nvGrpSpPr>
            <p:cNvPr id="4" name="그룹 38"/>
            <p:cNvGrpSpPr>
              <a:grpSpLocks/>
            </p:cNvGrpSpPr>
            <p:nvPr/>
          </p:nvGrpSpPr>
          <p:grpSpPr bwMode="auto">
            <a:xfrm>
              <a:off x="3627039" y="1537467"/>
              <a:ext cx="3347786" cy="1444416"/>
              <a:chOff x="3347332" y="1411739"/>
              <a:chExt cx="3091719" cy="1445409"/>
            </a:xfrm>
          </p:grpSpPr>
          <p:cxnSp>
            <p:nvCxnSpPr>
              <p:cNvPr id="34" name="직선 화살표 연결선 5"/>
              <p:cNvCxnSpPr/>
              <p:nvPr/>
            </p:nvCxnSpPr>
            <p:spPr bwMode="auto">
              <a:xfrm>
                <a:off x="4066807" y="1411739"/>
                <a:ext cx="0" cy="7927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50" name="TextBox 7"/>
              <p:cNvSpPr txBox="1">
                <a:spLocks noChangeArrowheads="1"/>
              </p:cNvSpPr>
              <p:nvPr/>
            </p:nvSpPr>
            <p:spPr bwMode="auto">
              <a:xfrm>
                <a:off x="4144262" y="1453537"/>
                <a:ext cx="2294789" cy="750909"/>
              </a:xfrm>
              <a:prstGeom prst="rect">
                <a:avLst/>
              </a:prstGeom>
              <a:noFill/>
              <a:ln w="9525">
                <a:noFill/>
                <a:miter lim="800000"/>
                <a:headEnd/>
                <a:tailEnd/>
              </a:ln>
            </p:spPr>
            <p:txBody>
              <a:bodyPr wrap="square">
                <a:spAutoFit/>
              </a:bodyPr>
              <a:lstStyle/>
              <a:p>
                <a:pPr algn="ctr"/>
                <a:r>
                  <a:rPr lang="en-US" altLang="ko-KR" sz="2400" b="1" i="1" dirty="0">
                    <a:solidFill>
                      <a:srgbClr val="0000CC"/>
                    </a:solidFill>
                    <a:latin typeface="Arial" charset="0"/>
                    <a:cs typeface="Arial" charset="0"/>
                  </a:rPr>
                  <a:t>CYP450</a:t>
                </a:r>
              </a:p>
              <a:p>
                <a:pPr algn="ctr"/>
                <a:r>
                  <a:rPr lang="en-US" altLang="ko-KR" sz="1400" b="1" i="1" dirty="0">
                    <a:latin typeface="Arial" charset="0"/>
                    <a:cs typeface="Arial" charset="0"/>
                  </a:rPr>
                  <a:t>(</a:t>
                </a:r>
                <a:r>
                  <a:rPr lang="en-US" altLang="ko-KR" sz="1400" b="1" i="1" dirty="0">
                    <a:solidFill>
                      <a:srgbClr val="C00000"/>
                    </a:solidFill>
                    <a:latin typeface="Arial" charset="0"/>
                    <a:cs typeface="Arial" charset="0"/>
                  </a:rPr>
                  <a:t>2E1</a:t>
                </a:r>
                <a:r>
                  <a:rPr lang="en-US" altLang="ko-KR" sz="1400" b="1" i="1" dirty="0">
                    <a:latin typeface="Arial" charset="0"/>
                    <a:cs typeface="Arial" charset="0"/>
                  </a:rPr>
                  <a:t>, 1A2, 3A4)</a:t>
                </a:r>
                <a:endParaRPr lang="ko-KR" altLang="en-US" sz="1400" b="1" i="1" dirty="0">
                  <a:latin typeface="Arial" charset="0"/>
                  <a:cs typeface="Arial" charset="0"/>
                </a:endParaRPr>
              </a:p>
            </p:txBody>
          </p:sp>
          <p:sp>
            <p:nvSpPr>
              <p:cNvPr id="34851" name="TextBox 6"/>
              <p:cNvSpPr txBox="1">
                <a:spLocks noChangeArrowheads="1"/>
              </p:cNvSpPr>
              <p:nvPr/>
            </p:nvSpPr>
            <p:spPr bwMode="auto">
              <a:xfrm>
                <a:off x="3347332" y="2276900"/>
                <a:ext cx="1692277" cy="580248"/>
              </a:xfrm>
              <a:prstGeom prst="rect">
                <a:avLst/>
              </a:prstGeom>
              <a:noFill/>
              <a:ln w="9525">
                <a:noFill/>
                <a:miter lim="800000"/>
                <a:headEnd/>
                <a:tailEnd/>
              </a:ln>
            </p:spPr>
            <p:txBody>
              <a:bodyPr wrap="square">
                <a:spAutoFit/>
              </a:bodyPr>
              <a:lstStyle/>
              <a:p>
                <a:pPr algn="ctr"/>
                <a:r>
                  <a:rPr lang="en-US" altLang="ko-KR" sz="2800" b="1" dirty="0">
                    <a:solidFill>
                      <a:srgbClr val="C00000"/>
                    </a:solidFill>
                    <a:latin typeface="Arial" charset="0"/>
                    <a:cs typeface="Arial" charset="0"/>
                  </a:rPr>
                  <a:t>NAPQI</a:t>
                </a:r>
                <a:endParaRPr lang="ko-KR" altLang="en-US" sz="2800" b="1" dirty="0">
                  <a:solidFill>
                    <a:srgbClr val="C00000"/>
                  </a:solidFill>
                  <a:latin typeface="Arial" charset="0"/>
                  <a:cs typeface="Arial" charset="0"/>
                </a:endParaRPr>
              </a:p>
            </p:txBody>
          </p:sp>
        </p:grpSp>
        <p:grpSp>
          <p:nvGrpSpPr>
            <p:cNvPr id="5" name="그룹 39"/>
            <p:cNvGrpSpPr>
              <a:grpSpLocks/>
            </p:cNvGrpSpPr>
            <p:nvPr/>
          </p:nvGrpSpPr>
          <p:grpSpPr bwMode="auto">
            <a:xfrm>
              <a:off x="1676797" y="2996355"/>
              <a:ext cx="3470676" cy="1676925"/>
              <a:chOff x="1547063" y="2843213"/>
              <a:chExt cx="3205129" cy="1676989"/>
            </a:xfrm>
          </p:grpSpPr>
          <p:cxnSp>
            <p:nvCxnSpPr>
              <p:cNvPr id="24" name="직선 화살표 연결선 23"/>
              <p:cNvCxnSpPr/>
              <p:nvPr/>
            </p:nvCxnSpPr>
            <p:spPr bwMode="auto">
              <a:xfrm flipH="1">
                <a:off x="2339578" y="2843213"/>
                <a:ext cx="1151451" cy="12970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45" name="TextBox 17"/>
              <p:cNvSpPr txBox="1">
                <a:spLocks noChangeArrowheads="1"/>
              </p:cNvSpPr>
              <p:nvPr/>
            </p:nvSpPr>
            <p:spPr bwMode="auto">
              <a:xfrm>
                <a:off x="3239966" y="3012506"/>
                <a:ext cx="1512226" cy="579872"/>
              </a:xfrm>
              <a:prstGeom prst="rect">
                <a:avLst/>
              </a:prstGeom>
              <a:noFill/>
              <a:ln w="9525">
                <a:noFill/>
                <a:miter lim="800000"/>
                <a:headEnd/>
                <a:tailEnd/>
              </a:ln>
            </p:spPr>
            <p:txBody>
              <a:bodyPr>
                <a:spAutoFit/>
              </a:bodyPr>
              <a:lstStyle/>
              <a:p>
                <a:pPr algn="ctr"/>
                <a:r>
                  <a:rPr lang="en-US" altLang="ko-KR" sz="2800" b="1" dirty="0">
                    <a:solidFill>
                      <a:srgbClr val="0000CC"/>
                    </a:solidFill>
                    <a:latin typeface="Arial" charset="0"/>
                    <a:cs typeface="Arial" charset="0"/>
                  </a:rPr>
                  <a:t>GSH</a:t>
                </a:r>
                <a:endParaRPr lang="ko-KR" altLang="en-US" sz="2800" b="1" dirty="0">
                  <a:solidFill>
                    <a:srgbClr val="0000CC"/>
                  </a:solidFill>
                  <a:latin typeface="Arial" charset="0"/>
                  <a:cs typeface="Arial" charset="0"/>
                </a:endParaRPr>
              </a:p>
            </p:txBody>
          </p:sp>
          <p:sp>
            <p:nvSpPr>
              <p:cNvPr id="34846" name="TextBox 18"/>
              <p:cNvSpPr txBox="1">
                <a:spLocks noChangeArrowheads="1"/>
              </p:cNvSpPr>
              <p:nvPr/>
            </p:nvSpPr>
            <p:spPr bwMode="auto">
              <a:xfrm>
                <a:off x="2339181" y="3554572"/>
                <a:ext cx="1512226" cy="409322"/>
              </a:xfrm>
              <a:prstGeom prst="rect">
                <a:avLst/>
              </a:prstGeom>
              <a:noFill/>
              <a:ln w="9525">
                <a:noFill/>
                <a:miter lim="800000"/>
                <a:headEnd/>
                <a:tailEnd/>
              </a:ln>
            </p:spPr>
            <p:txBody>
              <a:bodyPr>
                <a:spAutoFit/>
              </a:bodyPr>
              <a:lstStyle/>
              <a:p>
                <a:pPr algn="ctr"/>
                <a:r>
                  <a:rPr lang="en-US" altLang="ko-KR" b="1" i="1">
                    <a:latin typeface="Arial" charset="0"/>
                    <a:cs typeface="Arial" charset="0"/>
                  </a:rPr>
                  <a:t>GST</a:t>
                </a:r>
                <a:endParaRPr lang="ko-KR" altLang="en-US" b="1" i="1">
                  <a:latin typeface="Arial" charset="0"/>
                  <a:cs typeface="Arial" charset="0"/>
                </a:endParaRPr>
              </a:p>
            </p:txBody>
          </p:sp>
          <p:sp>
            <p:nvSpPr>
              <p:cNvPr id="34847" name="TextBox 19"/>
              <p:cNvSpPr txBox="1">
                <a:spLocks noChangeArrowheads="1"/>
              </p:cNvSpPr>
              <p:nvPr/>
            </p:nvSpPr>
            <p:spPr bwMode="auto">
              <a:xfrm>
                <a:off x="1547063" y="4110881"/>
                <a:ext cx="1801029" cy="409321"/>
              </a:xfrm>
              <a:prstGeom prst="rect">
                <a:avLst/>
              </a:prstGeom>
              <a:noFill/>
              <a:ln w="9525">
                <a:noFill/>
                <a:miter lim="800000"/>
                <a:headEnd/>
                <a:tailEnd/>
              </a:ln>
            </p:spPr>
            <p:txBody>
              <a:bodyPr wrap="square">
                <a:spAutoFit/>
              </a:bodyPr>
              <a:lstStyle/>
              <a:p>
                <a:pPr algn="ctr"/>
                <a:r>
                  <a:rPr lang="en-US" altLang="ko-KR" b="1" dirty="0">
                    <a:latin typeface="Arial" charset="0"/>
                    <a:cs typeface="Arial" charset="0"/>
                  </a:rPr>
                  <a:t>APAP-GSH</a:t>
                </a:r>
                <a:endParaRPr lang="ko-KR" altLang="en-US" b="1" dirty="0">
                  <a:latin typeface="Arial" charset="0"/>
                  <a:cs typeface="Arial" charset="0"/>
                </a:endParaRPr>
              </a:p>
            </p:txBody>
          </p:sp>
          <p:sp>
            <p:nvSpPr>
              <p:cNvPr id="28" name="원호 27"/>
              <p:cNvSpPr/>
              <p:nvPr/>
            </p:nvSpPr>
            <p:spPr bwMode="auto">
              <a:xfrm flipH="1">
                <a:off x="2987567" y="3284555"/>
                <a:ext cx="1008512" cy="288936"/>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a:p>
            </p:txBody>
          </p:sp>
        </p:grpSp>
        <p:grpSp>
          <p:nvGrpSpPr>
            <p:cNvPr id="6" name="그룹 40"/>
            <p:cNvGrpSpPr>
              <a:grpSpLocks/>
            </p:cNvGrpSpPr>
            <p:nvPr/>
          </p:nvGrpSpPr>
          <p:grpSpPr bwMode="auto">
            <a:xfrm>
              <a:off x="-81994" y="4632208"/>
              <a:ext cx="2859776" cy="1641422"/>
              <a:chOff x="-76901" y="4416012"/>
              <a:chExt cx="2641411" cy="1641877"/>
            </a:xfrm>
          </p:grpSpPr>
          <p:cxnSp>
            <p:nvCxnSpPr>
              <p:cNvPr id="29" name="직선 화살표 연결선 28"/>
              <p:cNvCxnSpPr/>
              <p:nvPr/>
            </p:nvCxnSpPr>
            <p:spPr bwMode="auto">
              <a:xfrm flipH="1">
                <a:off x="1840063" y="4416012"/>
                <a:ext cx="342792" cy="45310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41" name="TextBox 31"/>
              <p:cNvSpPr txBox="1">
                <a:spLocks noChangeArrowheads="1"/>
              </p:cNvSpPr>
              <p:nvPr/>
            </p:nvSpPr>
            <p:spPr bwMode="auto">
              <a:xfrm>
                <a:off x="691702" y="4847820"/>
                <a:ext cx="1872808" cy="409419"/>
              </a:xfrm>
              <a:prstGeom prst="rect">
                <a:avLst/>
              </a:prstGeom>
              <a:noFill/>
              <a:ln w="9525">
                <a:noFill/>
                <a:miter lim="800000"/>
                <a:headEnd/>
                <a:tailEnd/>
              </a:ln>
            </p:spPr>
            <p:txBody>
              <a:bodyPr wrap="square">
                <a:spAutoFit/>
              </a:bodyPr>
              <a:lstStyle/>
              <a:p>
                <a:pPr algn="ctr"/>
                <a:r>
                  <a:rPr lang="en-US" altLang="ko-KR" b="1" dirty="0">
                    <a:latin typeface="Arial" charset="0"/>
                    <a:cs typeface="Arial" charset="0"/>
                  </a:rPr>
                  <a:t>APAP-CYS</a:t>
                </a:r>
                <a:endParaRPr lang="ko-KR" altLang="en-US" b="1" dirty="0">
                  <a:latin typeface="Arial" charset="0"/>
                  <a:cs typeface="Arial" charset="0"/>
                </a:endParaRPr>
              </a:p>
            </p:txBody>
          </p:sp>
          <p:sp>
            <p:nvSpPr>
              <p:cNvPr id="34842" name="TextBox 32"/>
              <p:cNvSpPr txBox="1">
                <a:spLocks noChangeArrowheads="1"/>
              </p:cNvSpPr>
              <p:nvPr/>
            </p:nvSpPr>
            <p:spPr bwMode="auto">
              <a:xfrm>
                <a:off x="-76901" y="5648470"/>
                <a:ext cx="1969595" cy="409419"/>
              </a:xfrm>
              <a:prstGeom prst="rect">
                <a:avLst/>
              </a:prstGeom>
              <a:noFill/>
              <a:ln w="9525">
                <a:noFill/>
                <a:miter lim="800000"/>
                <a:headEnd/>
                <a:tailEnd/>
              </a:ln>
            </p:spPr>
            <p:txBody>
              <a:bodyPr wrap="square">
                <a:spAutoFit/>
              </a:bodyPr>
              <a:lstStyle/>
              <a:p>
                <a:pPr algn="ctr"/>
                <a:r>
                  <a:rPr lang="en-US" altLang="ko-KR" b="1" dirty="0">
                    <a:latin typeface="Arial" charset="0"/>
                    <a:cs typeface="Arial" charset="0"/>
                  </a:rPr>
                  <a:t>APAP-NAC</a:t>
                </a:r>
                <a:endParaRPr lang="ko-KR" altLang="en-US" b="1" dirty="0">
                  <a:latin typeface="Arial" charset="0"/>
                  <a:cs typeface="Arial" charset="0"/>
                </a:endParaRPr>
              </a:p>
            </p:txBody>
          </p:sp>
          <p:cxnSp>
            <p:nvCxnSpPr>
              <p:cNvPr id="32" name="직선 화살표 연결선 31"/>
              <p:cNvCxnSpPr/>
              <p:nvPr/>
            </p:nvCxnSpPr>
            <p:spPr bwMode="auto">
              <a:xfrm flipH="1">
                <a:off x="1031681" y="5212548"/>
                <a:ext cx="424726" cy="4405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그룹 42"/>
            <p:cNvGrpSpPr>
              <a:grpSpLocks/>
            </p:cNvGrpSpPr>
            <p:nvPr/>
          </p:nvGrpSpPr>
          <p:grpSpPr bwMode="auto">
            <a:xfrm>
              <a:off x="5030393" y="3007841"/>
              <a:ext cx="3175351" cy="2465362"/>
              <a:chOff x="4643438" y="2852738"/>
              <a:chExt cx="2931726" cy="2465716"/>
            </a:xfrm>
          </p:grpSpPr>
          <p:sp>
            <p:nvSpPr>
              <p:cNvPr id="34836" name="TextBox 27"/>
              <p:cNvSpPr txBox="1">
                <a:spLocks noChangeArrowheads="1"/>
              </p:cNvSpPr>
              <p:nvPr/>
            </p:nvSpPr>
            <p:spPr bwMode="auto">
              <a:xfrm>
                <a:off x="4859556" y="4295042"/>
                <a:ext cx="2715608" cy="1023412"/>
              </a:xfrm>
              <a:prstGeom prst="rect">
                <a:avLst/>
              </a:prstGeom>
              <a:noFill/>
              <a:ln w="9525">
                <a:noFill/>
                <a:miter lim="800000"/>
                <a:headEnd/>
                <a:tailEnd/>
              </a:ln>
            </p:spPr>
            <p:txBody>
              <a:bodyPr wrap="square">
                <a:spAutoFit/>
              </a:bodyPr>
              <a:lstStyle/>
              <a:p>
                <a:pPr algn="ctr"/>
                <a:r>
                  <a:rPr lang="en-US" altLang="ko-KR" b="1" dirty="0">
                    <a:solidFill>
                      <a:srgbClr val="FF0000"/>
                    </a:solidFill>
                    <a:latin typeface="Arial" charset="0"/>
                    <a:cs typeface="Arial" charset="0"/>
                  </a:rPr>
                  <a:t>Binding to macromolecules</a:t>
                </a:r>
              </a:p>
              <a:p>
                <a:pPr algn="ctr"/>
                <a:endParaRPr lang="ko-KR" altLang="en-US" b="1" dirty="0">
                  <a:solidFill>
                    <a:srgbClr val="FF0000"/>
                  </a:solidFill>
                  <a:latin typeface="Arial" charset="0"/>
                  <a:cs typeface="Arial" charset="0"/>
                </a:endParaRPr>
              </a:p>
            </p:txBody>
          </p:sp>
          <p:cxnSp>
            <p:nvCxnSpPr>
              <p:cNvPr id="17" name="직선 화살표 연결선 16"/>
              <p:cNvCxnSpPr/>
              <p:nvPr/>
            </p:nvCxnSpPr>
            <p:spPr bwMode="auto">
              <a:xfrm>
                <a:off x="4643438" y="2852738"/>
                <a:ext cx="1224226" cy="12971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그룹 45"/>
            <p:cNvGrpSpPr/>
            <p:nvPr/>
          </p:nvGrpSpPr>
          <p:grpSpPr>
            <a:xfrm>
              <a:off x="3236648" y="3892366"/>
              <a:ext cx="3900702" cy="2300726"/>
              <a:chOff x="3236648" y="3892366"/>
              <a:chExt cx="3900702" cy="2300726"/>
            </a:xfrm>
          </p:grpSpPr>
          <p:grpSp>
            <p:nvGrpSpPr>
              <p:cNvPr id="8" name="그룹 41"/>
              <p:cNvGrpSpPr>
                <a:grpSpLocks/>
              </p:cNvGrpSpPr>
              <p:nvPr/>
            </p:nvGrpSpPr>
            <p:grpSpPr bwMode="auto">
              <a:xfrm>
                <a:off x="3470537" y="3892366"/>
                <a:ext cx="1793931" cy="1262430"/>
                <a:chOff x="3203310" y="3747401"/>
                <a:chExt cx="1656951" cy="1261865"/>
              </a:xfrm>
            </p:grpSpPr>
            <p:sp>
              <p:nvSpPr>
                <p:cNvPr id="34838" name="TextBox 25"/>
                <p:cNvSpPr txBox="1">
                  <a:spLocks noChangeArrowheads="1"/>
                </p:cNvSpPr>
                <p:nvPr/>
              </p:nvSpPr>
              <p:spPr bwMode="auto">
                <a:xfrm>
                  <a:off x="3203310" y="4293301"/>
                  <a:ext cx="1656951" cy="715965"/>
                </a:xfrm>
                <a:prstGeom prst="rect">
                  <a:avLst/>
                </a:prstGeom>
                <a:noFill/>
                <a:ln w="9525">
                  <a:noFill/>
                  <a:miter lim="800000"/>
                  <a:headEnd/>
                  <a:tailEnd/>
                </a:ln>
              </p:spPr>
              <p:txBody>
                <a:bodyPr wrap="square">
                  <a:spAutoFit/>
                </a:bodyPr>
                <a:lstStyle/>
                <a:p>
                  <a:pPr algn="ctr"/>
                  <a:r>
                    <a:rPr lang="en-US" altLang="ko-KR" b="1" dirty="0">
                      <a:solidFill>
                        <a:srgbClr val="FF0000"/>
                      </a:solidFill>
                      <a:latin typeface="Arial" charset="0"/>
                      <a:cs typeface="Arial" charset="0"/>
                    </a:rPr>
                    <a:t>GSH depletion</a:t>
                  </a:r>
                  <a:endParaRPr lang="ko-KR" altLang="en-US" b="1" dirty="0">
                    <a:solidFill>
                      <a:srgbClr val="FF0000"/>
                    </a:solidFill>
                    <a:latin typeface="Arial" charset="0"/>
                    <a:cs typeface="Arial" charset="0"/>
                  </a:endParaRPr>
                </a:p>
              </p:txBody>
            </p:sp>
            <p:cxnSp>
              <p:nvCxnSpPr>
                <p:cNvPr id="16" name="직선 화살표 연결선 15"/>
                <p:cNvCxnSpPr/>
                <p:nvPr/>
              </p:nvCxnSpPr>
              <p:spPr bwMode="auto">
                <a:xfrm>
                  <a:off x="3923343" y="3747401"/>
                  <a:ext cx="0" cy="5760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 name="그룹 43"/>
              <p:cNvGrpSpPr/>
              <p:nvPr/>
            </p:nvGrpSpPr>
            <p:grpSpPr>
              <a:xfrm>
                <a:off x="3236648" y="5127327"/>
                <a:ext cx="3900702" cy="1065765"/>
                <a:chOff x="3236648" y="5127327"/>
                <a:chExt cx="3900702" cy="1065765"/>
              </a:xfrm>
            </p:grpSpPr>
            <p:cxnSp>
              <p:nvCxnSpPr>
                <p:cNvPr id="19" name="직선 화살표 연결선 18"/>
                <p:cNvCxnSpPr/>
                <p:nvPr/>
              </p:nvCxnSpPr>
              <p:spPr bwMode="auto">
                <a:xfrm>
                  <a:off x="4251326" y="5127327"/>
                  <a:ext cx="584729" cy="5590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34" name="TextBox 52"/>
                <p:cNvSpPr txBox="1">
                  <a:spLocks noChangeArrowheads="1"/>
                </p:cNvSpPr>
                <p:nvPr/>
              </p:nvSpPr>
              <p:spPr bwMode="auto">
                <a:xfrm>
                  <a:off x="3236648" y="5783786"/>
                  <a:ext cx="3900702" cy="409306"/>
                </a:xfrm>
                <a:prstGeom prst="rect">
                  <a:avLst/>
                </a:prstGeom>
                <a:noFill/>
                <a:ln w="9525">
                  <a:noFill/>
                  <a:miter lim="800000"/>
                  <a:headEnd/>
                  <a:tailEnd/>
                </a:ln>
              </p:spPr>
              <p:txBody>
                <a:bodyPr>
                  <a:spAutoFit/>
                </a:bodyPr>
                <a:lstStyle/>
                <a:p>
                  <a:pPr algn="ctr"/>
                  <a:r>
                    <a:rPr lang="en-US" altLang="ko-KR" b="1" dirty="0" smtClean="0">
                      <a:solidFill>
                        <a:srgbClr val="FF0000"/>
                      </a:solidFill>
                      <a:latin typeface="Arial" charset="0"/>
                      <a:cs typeface="Arial" charset="0"/>
                    </a:rPr>
                    <a:t>Oxidative </a:t>
                  </a:r>
                  <a:r>
                    <a:rPr lang="en-US" altLang="ko-KR" b="1" dirty="0">
                      <a:solidFill>
                        <a:srgbClr val="FF0000"/>
                      </a:solidFill>
                      <a:latin typeface="Arial" charset="0"/>
                      <a:cs typeface="Arial" charset="0"/>
                    </a:rPr>
                    <a:t>stress</a:t>
                  </a:r>
                  <a:endParaRPr lang="ko-KR" altLang="en-US" b="1" dirty="0">
                    <a:solidFill>
                      <a:srgbClr val="FF0000"/>
                    </a:solidFill>
                    <a:latin typeface="Arial" charset="0"/>
                    <a:cs typeface="Arial" charset="0"/>
                  </a:endParaRPr>
                </a:p>
              </p:txBody>
            </p:sp>
          </p:grpSp>
        </p:grpSp>
        <p:grpSp>
          <p:nvGrpSpPr>
            <p:cNvPr id="11" name="그룹 40"/>
            <p:cNvGrpSpPr>
              <a:grpSpLocks/>
            </p:cNvGrpSpPr>
            <p:nvPr/>
          </p:nvGrpSpPr>
          <p:grpSpPr bwMode="auto">
            <a:xfrm>
              <a:off x="3783543" y="1589952"/>
              <a:ext cx="3079285" cy="2199088"/>
              <a:chOff x="3491881" y="1589367"/>
              <a:chExt cx="2843327" cy="2199846"/>
            </a:xfrm>
          </p:grpSpPr>
          <p:sp>
            <p:nvSpPr>
              <p:cNvPr id="39" name="직사각형 38"/>
              <p:cNvSpPr/>
              <p:nvPr/>
            </p:nvSpPr>
            <p:spPr>
              <a:xfrm>
                <a:off x="4247596" y="1589367"/>
                <a:ext cx="2087612" cy="68743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0" name="직사각형 39"/>
              <p:cNvSpPr/>
              <p:nvPr/>
            </p:nvSpPr>
            <p:spPr>
              <a:xfrm>
                <a:off x="3491881" y="3141290"/>
                <a:ext cx="1079846" cy="64792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grpSp>
          <p:nvGrpSpPr>
            <p:cNvPr id="52" name="그룹 51"/>
            <p:cNvGrpSpPr/>
            <p:nvPr/>
          </p:nvGrpSpPr>
          <p:grpSpPr>
            <a:xfrm>
              <a:off x="5693370" y="5127327"/>
              <a:ext cx="4610780" cy="1158251"/>
              <a:chOff x="5693370" y="5127327"/>
              <a:chExt cx="4610780" cy="1158251"/>
            </a:xfrm>
          </p:grpSpPr>
          <p:grpSp>
            <p:nvGrpSpPr>
              <p:cNvPr id="45" name="그룹 44"/>
              <p:cNvGrpSpPr/>
              <p:nvPr/>
            </p:nvGrpSpPr>
            <p:grpSpPr>
              <a:xfrm>
                <a:off x="5693370" y="5127327"/>
                <a:ext cx="4610780" cy="1158251"/>
                <a:chOff x="5693370" y="5127327"/>
                <a:chExt cx="4610780" cy="1158251"/>
              </a:xfrm>
            </p:grpSpPr>
            <p:cxnSp>
              <p:nvCxnSpPr>
                <p:cNvPr id="13" name="직선 화살표 연결선 12"/>
                <p:cNvCxnSpPr/>
                <p:nvPr/>
              </p:nvCxnSpPr>
              <p:spPr bwMode="auto">
                <a:xfrm>
                  <a:off x="6669352" y="5127327"/>
                  <a:ext cx="627605" cy="5590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직선 화살표 연결선 17"/>
                <p:cNvCxnSpPr/>
                <p:nvPr/>
              </p:nvCxnSpPr>
              <p:spPr bwMode="auto">
                <a:xfrm flipH="1">
                  <a:off x="5693370" y="5127327"/>
                  <a:ext cx="585592" cy="5590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35" name="TextBox 86"/>
                <p:cNvSpPr txBox="1">
                  <a:spLocks noChangeArrowheads="1"/>
                </p:cNvSpPr>
                <p:nvPr/>
              </p:nvSpPr>
              <p:spPr bwMode="auto">
                <a:xfrm>
                  <a:off x="7466155" y="5773946"/>
                  <a:ext cx="2837995" cy="511632"/>
                </a:xfrm>
                <a:prstGeom prst="rect">
                  <a:avLst/>
                </a:prstGeom>
                <a:noFill/>
                <a:ln w="9525">
                  <a:noFill/>
                  <a:miter lim="800000"/>
                  <a:headEnd/>
                  <a:tailEnd/>
                </a:ln>
              </p:spPr>
              <p:txBody>
                <a:bodyPr wrap="square">
                  <a:spAutoFit/>
                </a:bodyPr>
                <a:lstStyle/>
                <a:p>
                  <a:pPr algn="ctr"/>
                  <a:r>
                    <a:rPr lang="en-US" altLang="ko-KR" sz="2400" b="1" dirty="0">
                      <a:solidFill>
                        <a:srgbClr val="C00000"/>
                      </a:solidFill>
                      <a:latin typeface="Arial" charset="0"/>
                      <a:cs typeface="Arial" charset="0"/>
                    </a:rPr>
                    <a:t>Cell </a:t>
                  </a:r>
                  <a:r>
                    <a:rPr lang="en-US" altLang="ko-KR" sz="2400" b="1" dirty="0" smtClean="0">
                      <a:solidFill>
                        <a:srgbClr val="C00000"/>
                      </a:solidFill>
                      <a:latin typeface="Arial" charset="0"/>
                      <a:cs typeface="Arial" charset="0"/>
                    </a:rPr>
                    <a:t>death !!</a:t>
                  </a:r>
                  <a:endParaRPr lang="ko-KR" altLang="en-US" sz="2400" b="1" dirty="0">
                    <a:solidFill>
                      <a:srgbClr val="C00000"/>
                    </a:solidFill>
                    <a:latin typeface="Arial" charset="0"/>
                    <a:cs typeface="Arial" charset="0"/>
                  </a:endParaRPr>
                </a:p>
              </p:txBody>
            </p:sp>
          </p:grpSp>
          <p:cxnSp>
            <p:nvCxnSpPr>
              <p:cNvPr id="51" name="직선 화살표 연결선 10"/>
              <p:cNvCxnSpPr/>
              <p:nvPr/>
            </p:nvCxnSpPr>
            <p:spPr bwMode="auto">
              <a:xfrm>
                <a:off x="6356350" y="6026414"/>
                <a:ext cx="101295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47" name="제목 22"/>
          <p:cNvSpPr>
            <a:spLocks noGrp="1"/>
          </p:cNvSpPr>
          <p:nvPr>
            <p:ph type="title"/>
          </p:nvPr>
        </p:nvSpPr>
        <p:spPr>
          <a:xfrm>
            <a:off x="2189538" y="5805264"/>
            <a:ext cx="6140798" cy="668236"/>
          </a:xfrm>
        </p:spPr>
        <p:txBody>
          <a:bodyPr/>
          <a:lstStyle/>
          <a:p>
            <a:pPr algn="l"/>
            <a:r>
              <a:rPr lang="en-US" altLang="ko-KR" sz="2400" dirty="0" smtClean="0">
                <a:latin typeface="Arial" pitchFamily="34" charset="0"/>
                <a:cs typeface="Arial" pitchFamily="34" charset="0"/>
              </a:rPr>
              <a:t>Metabolic fate of acetaminophen</a:t>
            </a:r>
            <a:endParaRPr lang="ko-KR" altLang="en-US" sz="2400" dirty="0">
              <a:latin typeface="Arial" pitchFamily="34" charset="0"/>
              <a:cs typeface="Arial" pitchFamily="34" charset="0"/>
            </a:endParaRPr>
          </a:p>
        </p:txBody>
      </p:sp>
    </p:spTree>
    <p:extLst>
      <p:ext uri="{BB962C8B-B14F-4D97-AF65-F5344CB8AC3E}">
        <p14:creationId xmlns="" xmlns:p14="http://schemas.microsoft.com/office/powerpoint/2010/main" val="3104445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개체 10"/>
          <p:cNvGraphicFramePr>
            <a:graphicFrameLocks/>
          </p:cNvGraphicFramePr>
          <p:nvPr>
            <p:extLst>
              <p:ext uri="{D42A27DB-BD31-4B8C-83A1-F6EECF244321}">
                <p14:modId xmlns="" xmlns:p14="http://schemas.microsoft.com/office/powerpoint/2010/main" val="588318506"/>
              </p:ext>
            </p:extLst>
          </p:nvPr>
        </p:nvGraphicFramePr>
        <p:xfrm>
          <a:off x="4714875" y="1071546"/>
          <a:ext cx="3238500" cy="2519363"/>
        </p:xfrm>
        <a:graphic>
          <a:graphicData uri="http://schemas.openxmlformats.org/presentationml/2006/ole">
            <p:oleObj spid="_x0000_s96373" name="SPW 6.0 Graph" r:id="rId4" imgW="5615330" imgH="4379976" progId="">
              <p:embed/>
            </p:oleObj>
          </a:graphicData>
        </a:graphic>
      </p:graphicFrame>
      <p:graphicFrame>
        <p:nvGraphicFramePr>
          <p:cNvPr id="10" name="개체 9"/>
          <p:cNvGraphicFramePr>
            <a:graphicFrameLocks/>
          </p:cNvGraphicFramePr>
          <p:nvPr>
            <p:extLst>
              <p:ext uri="{D42A27DB-BD31-4B8C-83A1-F6EECF244321}">
                <p14:modId xmlns="" xmlns:p14="http://schemas.microsoft.com/office/powerpoint/2010/main" val="1198636640"/>
              </p:ext>
            </p:extLst>
          </p:nvPr>
        </p:nvGraphicFramePr>
        <p:xfrm>
          <a:off x="1285875" y="1071546"/>
          <a:ext cx="3238500" cy="2519363"/>
        </p:xfrm>
        <a:graphic>
          <a:graphicData uri="http://schemas.openxmlformats.org/presentationml/2006/ole">
            <p:oleObj spid="_x0000_s96374" name="SPW 6.0 Graph" r:id="rId5" imgW="5615330" imgH="4378147" progId="">
              <p:embed/>
            </p:oleObj>
          </a:graphicData>
        </a:graphic>
      </p:graphicFrame>
      <p:graphicFrame>
        <p:nvGraphicFramePr>
          <p:cNvPr id="15" name="개체 14"/>
          <p:cNvGraphicFramePr>
            <a:graphicFrameLocks/>
          </p:cNvGraphicFramePr>
          <p:nvPr>
            <p:extLst>
              <p:ext uri="{D42A27DB-BD31-4B8C-83A1-F6EECF244321}">
                <p14:modId xmlns="" xmlns:p14="http://schemas.microsoft.com/office/powerpoint/2010/main" val="3831068086"/>
              </p:ext>
            </p:extLst>
          </p:nvPr>
        </p:nvGraphicFramePr>
        <p:xfrm>
          <a:off x="4714875" y="4185593"/>
          <a:ext cx="3238500" cy="2482850"/>
        </p:xfrm>
        <a:graphic>
          <a:graphicData uri="http://schemas.openxmlformats.org/presentationml/2006/ole">
            <p:oleObj spid="_x0000_s96375" name="SPW 6.0 Graph" r:id="rId6" imgW="5532120" imgH="4371746" progId="">
              <p:embed/>
            </p:oleObj>
          </a:graphicData>
        </a:graphic>
      </p:graphicFrame>
      <p:graphicFrame>
        <p:nvGraphicFramePr>
          <p:cNvPr id="14" name="개체 13"/>
          <p:cNvGraphicFramePr>
            <a:graphicFrameLocks/>
          </p:cNvGraphicFramePr>
          <p:nvPr>
            <p:extLst>
              <p:ext uri="{D42A27DB-BD31-4B8C-83A1-F6EECF244321}">
                <p14:modId xmlns="" xmlns:p14="http://schemas.microsoft.com/office/powerpoint/2010/main" val="3234128187"/>
              </p:ext>
            </p:extLst>
          </p:nvPr>
        </p:nvGraphicFramePr>
        <p:xfrm>
          <a:off x="1285875" y="4149080"/>
          <a:ext cx="3238500" cy="2519363"/>
        </p:xfrm>
        <a:graphic>
          <a:graphicData uri="http://schemas.openxmlformats.org/presentationml/2006/ole">
            <p:oleObj spid="_x0000_s96376" name="SPW 6.0 Graph" r:id="rId7" imgW="5516575" imgH="4454042" progId="">
              <p:embed/>
            </p:oleObj>
          </a:graphicData>
        </a:graphic>
      </p:graphicFrame>
      <p:sp>
        <p:nvSpPr>
          <p:cNvPr id="5" name="Rectangle 3"/>
          <p:cNvSpPr txBox="1">
            <a:spLocks noGrp="1" noChangeArrowheads="1"/>
          </p:cNvSpPr>
          <p:nvPr>
            <p:ph type="title"/>
          </p:nvPr>
        </p:nvSpPr>
        <p:spPr bwMode="gray">
          <a:xfrm>
            <a:off x="2267744" y="260350"/>
            <a:ext cx="6407944"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r>
              <a:rPr lang="en-US" altLang="ko-KR" sz="2000" b="1" i="1" dirty="0">
                <a:ea typeface="굴림" pitchFamily="50" charset="-127"/>
              </a:rPr>
              <a:t>Enhancement of GSH </a:t>
            </a:r>
            <a:r>
              <a:rPr lang="en-US" altLang="ko-KR" sz="2000" b="1" i="1" dirty="0" err="1">
                <a:ea typeface="굴림" pitchFamily="50" charset="-127"/>
              </a:rPr>
              <a:t>Detoxicifcation</a:t>
            </a:r>
            <a:r>
              <a:rPr lang="en-US" altLang="ko-KR" sz="2000" b="1" i="1" dirty="0">
                <a:ea typeface="굴림" pitchFamily="50" charset="-127"/>
              </a:rPr>
              <a:t> Capacity by </a:t>
            </a:r>
            <a:r>
              <a:rPr lang="en-US" altLang="ko-KR" sz="2000" b="1" i="1" dirty="0" smtClean="0">
                <a:ea typeface="굴림" pitchFamily="50" charset="-127"/>
              </a:rPr>
              <a:t>Silymarin</a:t>
            </a:r>
            <a:endParaRPr lang="ko-KR" altLang="en-US" sz="2000" b="1" i="1" kern="0" dirty="0">
              <a:ea typeface="굴림" pitchFamily="50" charset="-127"/>
            </a:endParaRPr>
          </a:p>
        </p:txBody>
      </p:sp>
      <p:pic>
        <p:nvPicPr>
          <p:cNvPr id="8" name="Picture 6" descr="C:\DOCUME~1\김영철\LOCALS~1\Temp\UNI000005400002.gif"/>
          <p:cNvPicPr>
            <a:picLocks noChangeAspect="1" noChangeArrowheads="1"/>
          </p:cNvPicPr>
          <p:nvPr/>
        </p:nvPicPr>
        <p:blipFill>
          <a:blip r:embed="rId8" r:link="rId9">
            <a:clrChange>
              <a:clrFrom>
                <a:srgbClr val="FCFEFC"/>
              </a:clrFrom>
              <a:clrTo>
                <a:srgbClr val="FCFEFC">
                  <a:alpha val="0"/>
                </a:srgbClr>
              </a:clrTo>
            </a:clrChange>
            <a:extLst>
              <a:ext uri="{BEBA8EAE-BF5A-486C-A8C5-ECC9F3942E4B}">
                <a14:imgProps xmlns="" xmlns:a14="http://schemas.microsoft.com/office/drawing/2010/main">
                  <a14:imgLayer r:embed="rId13">
                    <a14:imgEffect>
                      <a14:sharpenSoften amount="92000"/>
                    </a14:imgEffect>
                  </a14:imgLayer>
                </a14:imgProps>
              </a:ext>
              <a:ext uri="{28A0092B-C50C-407E-A947-70E740481C1C}">
                <a14:useLocalDpi xmlns="" xmlns:a14="http://schemas.microsoft.com/office/drawing/2010/main" val="0"/>
              </a:ext>
            </a:extLst>
          </a:blip>
          <a:srcRect/>
          <a:stretch>
            <a:fillRect/>
          </a:stretch>
        </p:blipFill>
        <p:spPr bwMode="auto">
          <a:xfrm>
            <a:off x="185539" y="56679"/>
            <a:ext cx="7080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제목 22"/>
          <p:cNvSpPr txBox="1">
            <a:spLocks/>
          </p:cNvSpPr>
          <p:nvPr/>
        </p:nvSpPr>
        <p:spPr bwMode="gray">
          <a:xfrm>
            <a:off x="534610" y="928670"/>
            <a:ext cx="8037918" cy="4286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pPr algn="ctr"/>
            <a:r>
              <a:rPr lang="en-US" altLang="ko-KR" sz="1400" b="1" kern="0" dirty="0" smtClean="0">
                <a:latin typeface="Arial" pitchFamily="34" charset="0"/>
                <a:cs typeface="Arial" pitchFamily="34" charset="0"/>
              </a:rPr>
              <a:t>Elevation of enzyme activities in plasma of mice treated with APAP</a:t>
            </a:r>
            <a:endParaRPr lang="ko-KR" altLang="en-US" sz="1400" b="1" kern="0" dirty="0">
              <a:latin typeface="Arial" pitchFamily="34" charset="0"/>
              <a:cs typeface="Arial" pitchFamily="34" charset="0"/>
            </a:endParaRPr>
          </a:p>
        </p:txBody>
      </p:sp>
      <p:sp>
        <p:nvSpPr>
          <p:cNvPr id="12" name="제목 22"/>
          <p:cNvSpPr txBox="1">
            <a:spLocks/>
          </p:cNvSpPr>
          <p:nvPr/>
        </p:nvSpPr>
        <p:spPr bwMode="gray">
          <a:xfrm>
            <a:off x="1277205" y="3803109"/>
            <a:ext cx="6552728" cy="3824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pPr algn="ctr"/>
            <a:r>
              <a:rPr lang="en-US" altLang="ko-KR" sz="1400" b="1" kern="0" dirty="0" smtClean="0">
                <a:latin typeface="Arial" pitchFamily="34" charset="0"/>
                <a:cs typeface="Arial" pitchFamily="34" charset="0"/>
              </a:rPr>
              <a:t>Lipid peroxidation and GSH content in liver</a:t>
            </a:r>
            <a:endParaRPr lang="ko-KR" altLang="en-US" sz="1400" b="1" kern="0" dirty="0">
              <a:latin typeface="Arial" pitchFamily="34" charset="0"/>
              <a:cs typeface="Arial" pitchFamily="34" charset="0"/>
            </a:endParaRPr>
          </a:p>
        </p:txBody>
      </p:sp>
    </p:spTree>
    <p:extLst>
      <p:ext uri="{BB962C8B-B14F-4D97-AF65-F5344CB8AC3E}">
        <p14:creationId xmlns="" xmlns:p14="http://schemas.microsoft.com/office/powerpoint/2010/main" val="3067660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6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26391" y="2283777"/>
            <a:ext cx="1971140" cy="1645505"/>
          </a:xfrm>
          <a:prstGeom prst="rect">
            <a:avLst/>
          </a:prstGeom>
          <a:noFill/>
          <a:ln w="25400">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2191366"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26391" y="3958467"/>
            <a:ext cx="2022606" cy="1648951"/>
          </a:xfrm>
          <a:prstGeom prst="rect">
            <a:avLst/>
          </a:prstGeom>
          <a:noFill/>
          <a:ln w="25400">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2191367"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59300" y="2283777"/>
            <a:ext cx="1918955" cy="1663033"/>
          </a:xfrm>
          <a:prstGeom prst="rect">
            <a:avLst/>
          </a:prstGeom>
          <a:noFill/>
          <a:ln w="25400">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2191368" name="Picture 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587947" y="3986707"/>
            <a:ext cx="1890308" cy="1613759"/>
          </a:xfrm>
          <a:prstGeom prst="rect">
            <a:avLst/>
          </a:prstGeom>
          <a:noFill/>
          <a:ln w="25400">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11" name="제목 1"/>
          <p:cNvSpPr>
            <a:spLocks noGrp="1"/>
          </p:cNvSpPr>
          <p:nvPr>
            <p:ph idx="1"/>
          </p:nvPr>
        </p:nvSpPr>
        <p:spPr>
          <a:xfrm>
            <a:off x="4651376" y="2369988"/>
            <a:ext cx="1676823" cy="792088"/>
          </a:xfrm>
          <a:noFill/>
          <a:ln w="88900">
            <a:noFill/>
          </a:ln>
        </p:spPr>
        <p:txBody>
          <a:bodyPr rtlCol="0">
            <a:noAutofit/>
          </a:bodyPr>
          <a:lstStyle/>
          <a:p>
            <a:pPr marL="0" indent="0" algn="l" eaLnBrk="1" fontAlgn="auto" hangingPunct="1">
              <a:spcAft>
                <a:spcPts val="0"/>
              </a:spcAft>
              <a:buNone/>
              <a:defRPr/>
            </a:pPr>
            <a:r>
              <a:rPr lang="en-US" altLang="ko-KR" sz="1600" b="1" dirty="0" smtClean="0">
                <a:solidFill>
                  <a:schemeClr val="tx1"/>
                </a:solidFill>
                <a:latin typeface="Arial" pitchFamily="34" charset="0"/>
                <a:cs typeface="Arial" pitchFamily="34" charset="0"/>
              </a:rPr>
              <a:t>control</a:t>
            </a:r>
            <a:r>
              <a:rPr lang="en-US" altLang="ko-KR" sz="2400" b="1" dirty="0" smtClean="0">
                <a:latin typeface="Arial" pitchFamily="34" charset="0"/>
                <a:cs typeface="Arial" pitchFamily="34" charset="0"/>
              </a:rPr>
              <a:t/>
            </a:r>
            <a:br>
              <a:rPr lang="en-US" altLang="ko-KR" sz="2400" b="1" dirty="0" smtClean="0">
                <a:latin typeface="Arial" pitchFamily="34" charset="0"/>
                <a:cs typeface="Arial" pitchFamily="34" charset="0"/>
              </a:rPr>
            </a:br>
            <a:r>
              <a:rPr lang="en-US" altLang="ko-KR" sz="2800" b="1" dirty="0" smtClean="0">
                <a:latin typeface="Arial" pitchFamily="34" charset="0"/>
                <a:cs typeface="Arial" pitchFamily="34" charset="0"/>
              </a:rPr>
              <a:t/>
            </a:r>
            <a:br>
              <a:rPr lang="en-US" altLang="ko-KR" sz="2800" b="1" dirty="0" smtClean="0">
                <a:latin typeface="Arial" pitchFamily="34" charset="0"/>
                <a:cs typeface="Arial" pitchFamily="34" charset="0"/>
              </a:rPr>
            </a:br>
            <a:endParaRPr lang="ko-KR" altLang="en-US" sz="3200" b="1" dirty="0" smtClean="0">
              <a:latin typeface="Arial" pitchFamily="34" charset="0"/>
              <a:cs typeface="Arial" pitchFamily="34" charset="0"/>
            </a:endParaRPr>
          </a:p>
        </p:txBody>
      </p:sp>
      <p:sp>
        <p:nvSpPr>
          <p:cNvPr id="12" name="제목 1"/>
          <p:cNvSpPr txBox="1">
            <a:spLocks/>
          </p:cNvSpPr>
          <p:nvPr/>
        </p:nvSpPr>
        <p:spPr bwMode="auto">
          <a:xfrm>
            <a:off x="6587947" y="2378682"/>
            <a:ext cx="2113351" cy="899679"/>
          </a:xfrm>
          <a:prstGeom prst="rect">
            <a:avLst/>
          </a:prstGeom>
          <a:noFill/>
          <a:ln w="8890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fontAlgn="base" latinLnBrk="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charset="0"/>
              <a:buNone/>
              <a:defRPr/>
            </a:pPr>
            <a:r>
              <a:rPr kumimoji="0" lang="en-US" altLang="ko-KR" sz="1600" b="1" dirty="0" smtClean="0">
                <a:latin typeface="Arial" pitchFamily="34" charset="0"/>
                <a:cs typeface="Arial" pitchFamily="34" charset="0"/>
              </a:rPr>
              <a:t>silymarin</a:t>
            </a:r>
            <a:r>
              <a:rPr kumimoji="0" lang="en-US" altLang="ko-KR" sz="2400" b="1" dirty="0" smtClean="0">
                <a:latin typeface="Arial" pitchFamily="34" charset="0"/>
                <a:cs typeface="Arial" pitchFamily="34" charset="0"/>
              </a:rPr>
              <a:t/>
            </a:r>
            <a:br>
              <a:rPr kumimoji="0" lang="en-US" altLang="ko-KR" sz="2400" b="1" dirty="0" smtClean="0">
                <a:latin typeface="Arial" pitchFamily="34" charset="0"/>
                <a:cs typeface="Arial" pitchFamily="34" charset="0"/>
              </a:rPr>
            </a:br>
            <a:r>
              <a:rPr kumimoji="0" lang="en-US" altLang="ko-KR" sz="2800" b="1" dirty="0" smtClean="0">
                <a:latin typeface="Arial" pitchFamily="34" charset="0"/>
                <a:cs typeface="Arial" pitchFamily="34" charset="0"/>
              </a:rPr>
              <a:t/>
            </a:r>
            <a:br>
              <a:rPr kumimoji="0" lang="en-US" altLang="ko-KR" sz="2800" b="1" dirty="0" smtClean="0">
                <a:latin typeface="Arial" pitchFamily="34" charset="0"/>
                <a:cs typeface="Arial" pitchFamily="34" charset="0"/>
              </a:rPr>
            </a:br>
            <a:endParaRPr kumimoji="0" lang="ko-KR" altLang="en-US" b="1" dirty="0" smtClean="0">
              <a:latin typeface="Arial" pitchFamily="34" charset="0"/>
              <a:cs typeface="Arial" pitchFamily="34" charset="0"/>
            </a:endParaRPr>
          </a:p>
        </p:txBody>
      </p:sp>
      <p:sp>
        <p:nvSpPr>
          <p:cNvPr id="13" name="제목 1"/>
          <p:cNvSpPr txBox="1">
            <a:spLocks/>
          </p:cNvSpPr>
          <p:nvPr/>
        </p:nvSpPr>
        <p:spPr bwMode="auto">
          <a:xfrm>
            <a:off x="4732514" y="4034915"/>
            <a:ext cx="1709464" cy="862095"/>
          </a:xfrm>
          <a:prstGeom prst="rect">
            <a:avLst/>
          </a:prstGeom>
          <a:noFill/>
          <a:ln w="8890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fontAlgn="base" latinLnBrk="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charset="0"/>
              <a:buNone/>
              <a:defRPr/>
            </a:pPr>
            <a:r>
              <a:rPr kumimoji="0" lang="en-US" altLang="ko-KR" sz="1600" b="1" dirty="0" smtClean="0">
                <a:latin typeface="Arial" pitchFamily="34" charset="0"/>
                <a:cs typeface="Arial" pitchFamily="34" charset="0"/>
              </a:rPr>
              <a:t>APAP</a:t>
            </a:r>
            <a:r>
              <a:rPr kumimoji="0" lang="en-US" altLang="ko-KR" sz="2400" b="1" dirty="0" smtClean="0">
                <a:latin typeface="Arial" pitchFamily="34" charset="0"/>
                <a:cs typeface="Arial" pitchFamily="34" charset="0"/>
              </a:rPr>
              <a:t/>
            </a:r>
            <a:br>
              <a:rPr kumimoji="0" lang="en-US" altLang="ko-KR" sz="2400" b="1" dirty="0" smtClean="0">
                <a:latin typeface="Arial" pitchFamily="34" charset="0"/>
                <a:cs typeface="Arial" pitchFamily="34" charset="0"/>
              </a:rPr>
            </a:br>
            <a:r>
              <a:rPr kumimoji="0" lang="en-US" altLang="ko-KR" sz="2800" b="1" dirty="0" smtClean="0">
                <a:latin typeface="Arial" pitchFamily="34" charset="0"/>
                <a:cs typeface="Arial" pitchFamily="34" charset="0"/>
              </a:rPr>
              <a:t/>
            </a:r>
            <a:br>
              <a:rPr kumimoji="0" lang="en-US" altLang="ko-KR" sz="2800" b="1" dirty="0" smtClean="0">
                <a:latin typeface="Arial" pitchFamily="34" charset="0"/>
                <a:cs typeface="Arial" pitchFamily="34" charset="0"/>
              </a:rPr>
            </a:br>
            <a:endParaRPr kumimoji="0" lang="ko-KR" altLang="en-US" b="1" dirty="0" smtClean="0">
              <a:latin typeface="Arial" pitchFamily="34" charset="0"/>
              <a:cs typeface="Arial" pitchFamily="34" charset="0"/>
            </a:endParaRPr>
          </a:p>
        </p:txBody>
      </p:sp>
      <p:sp>
        <p:nvSpPr>
          <p:cNvPr id="14" name="제목 1"/>
          <p:cNvSpPr txBox="1">
            <a:spLocks/>
          </p:cNvSpPr>
          <p:nvPr/>
        </p:nvSpPr>
        <p:spPr bwMode="auto">
          <a:xfrm>
            <a:off x="6597531" y="4009510"/>
            <a:ext cx="2546469" cy="840045"/>
          </a:xfrm>
          <a:prstGeom prst="rect">
            <a:avLst/>
          </a:prstGeom>
          <a:noFill/>
          <a:ln w="8890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fontAlgn="base" latinLnBrk="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charset="0"/>
              <a:buNone/>
              <a:defRPr/>
            </a:pPr>
            <a:r>
              <a:rPr kumimoji="0" lang="en-US" altLang="ko-KR" sz="1600" b="1" dirty="0" smtClean="0">
                <a:latin typeface="Arial" pitchFamily="34" charset="0"/>
                <a:cs typeface="Arial" pitchFamily="34" charset="0"/>
              </a:rPr>
              <a:t>silymarin + APAP</a:t>
            </a:r>
            <a:r>
              <a:rPr kumimoji="0" lang="en-US" altLang="ko-KR" sz="2400" b="1" dirty="0" smtClean="0">
                <a:latin typeface="Arial" pitchFamily="34" charset="0"/>
                <a:cs typeface="Arial" pitchFamily="34" charset="0"/>
              </a:rPr>
              <a:t/>
            </a:r>
            <a:br>
              <a:rPr kumimoji="0" lang="en-US" altLang="ko-KR" sz="2400" b="1" dirty="0" smtClean="0">
                <a:latin typeface="Arial" pitchFamily="34" charset="0"/>
                <a:cs typeface="Arial" pitchFamily="34" charset="0"/>
              </a:rPr>
            </a:br>
            <a:r>
              <a:rPr kumimoji="0" lang="en-US" altLang="ko-KR" sz="2800" b="1" dirty="0" smtClean="0">
                <a:latin typeface="Arial" pitchFamily="34" charset="0"/>
                <a:cs typeface="Arial" pitchFamily="34" charset="0"/>
              </a:rPr>
              <a:t/>
            </a:r>
            <a:br>
              <a:rPr kumimoji="0" lang="en-US" altLang="ko-KR" sz="2800" b="1" dirty="0" smtClean="0">
                <a:latin typeface="Arial" pitchFamily="34" charset="0"/>
                <a:cs typeface="Arial" pitchFamily="34" charset="0"/>
              </a:rPr>
            </a:br>
            <a:endParaRPr kumimoji="0" lang="ko-KR" altLang="en-US" b="1" dirty="0" smtClean="0">
              <a:latin typeface="Arial" pitchFamily="34" charset="0"/>
              <a:cs typeface="Arial" pitchFamily="34" charset="0"/>
            </a:endParaRPr>
          </a:p>
        </p:txBody>
      </p:sp>
      <p:sp>
        <p:nvSpPr>
          <p:cNvPr id="15" name="제목 22"/>
          <p:cNvSpPr txBox="1">
            <a:spLocks/>
          </p:cNvSpPr>
          <p:nvPr/>
        </p:nvSpPr>
        <p:spPr bwMode="auto">
          <a:xfrm>
            <a:off x="4538945" y="5570505"/>
            <a:ext cx="4808204" cy="668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latinLnBrk="1">
              <a:spcBef>
                <a:spcPct val="0"/>
              </a:spcBef>
              <a:spcAft>
                <a:spcPct val="0"/>
              </a:spcAft>
              <a:defRPr sz="4400" kern="1200">
                <a:solidFill>
                  <a:schemeClr val="tx1"/>
                </a:solidFill>
                <a:latin typeface="+mj-lt"/>
                <a:ea typeface="+mj-ea"/>
                <a:cs typeface="+mj-cs"/>
              </a:defRPr>
            </a:lvl1pPr>
            <a:lvl2pPr algn="ctr" rtl="0" fontAlgn="base" latinLnBrk="1">
              <a:spcBef>
                <a:spcPct val="0"/>
              </a:spcBef>
              <a:spcAft>
                <a:spcPct val="0"/>
              </a:spcAft>
              <a:defRPr sz="4400">
                <a:solidFill>
                  <a:schemeClr val="tx1"/>
                </a:solidFill>
                <a:latin typeface="맑은 고딕" pitchFamily="50" charset="-127"/>
                <a:ea typeface="맑은 고딕" pitchFamily="50" charset="-127"/>
              </a:defRPr>
            </a:lvl2pPr>
            <a:lvl3pPr algn="ctr" rtl="0" fontAlgn="base" latinLnBrk="1">
              <a:spcBef>
                <a:spcPct val="0"/>
              </a:spcBef>
              <a:spcAft>
                <a:spcPct val="0"/>
              </a:spcAft>
              <a:defRPr sz="4400">
                <a:solidFill>
                  <a:schemeClr val="tx1"/>
                </a:solidFill>
                <a:latin typeface="맑은 고딕" pitchFamily="50" charset="-127"/>
                <a:ea typeface="맑은 고딕" pitchFamily="50" charset="-127"/>
              </a:defRPr>
            </a:lvl3pPr>
            <a:lvl4pPr algn="ctr" rtl="0" fontAlgn="base" latinLnBrk="1">
              <a:spcBef>
                <a:spcPct val="0"/>
              </a:spcBef>
              <a:spcAft>
                <a:spcPct val="0"/>
              </a:spcAft>
              <a:defRPr sz="4400">
                <a:solidFill>
                  <a:schemeClr val="tx1"/>
                </a:solidFill>
                <a:latin typeface="맑은 고딕" pitchFamily="50" charset="-127"/>
                <a:ea typeface="맑은 고딕" pitchFamily="50" charset="-127"/>
              </a:defRPr>
            </a:lvl4pPr>
            <a:lvl5pPr algn="ctr" rtl="0" fontAlgn="base" latinLnBrk="1">
              <a:spcBef>
                <a:spcPct val="0"/>
              </a:spcBef>
              <a:spcAft>
                <a:spcPct val="0"/>
              </a:spcAft>
              <a:defRPr sz="4400">
                <a:solidFill>
                  <a:schemeClr val="tx1"/>
                </a:solidFill>
                <a:latin typeface="맑은 고딕" pitchFamily="50" charset="-127"/>
                <a:ea typeface="맑은 고딕" pitchFamily="50" charset="-127"/>
              </a:defRPr>
            </a:lvl5pPr>
            <a:lvl6pPr marL="457200" algn="ctr" rtl="0" eaLnBrk="1" fontAlgn="base" latinLnBrk="1" hangingPunct="1">
              <a:spcBef>
                <a:spcPct val="0"/>
              </a:spcBef>
              <a:spcAft>
                <a:spcPct val="0"/>
              </a:spcAft>
              <a:defRPr sz="4400">
                <a:solidFill>
                  <a:schemeClr val="tx1"/>
                </a:solidFill>
                <a:latin typeface="맑은 고딕" pitchFamily="50" charset="-127"/>
                <a:ea typeface="맑은 고딕" pitchFamily="50" charset="-127"/>
              </a:defRPr>
            </a:lvl6pPr>
            <a:lvl7pPr marL="914400" algn="ctr" rtl="0" eaLnBrk="1" fontAlgn="base" latinLnBrk="1" hangingPunct="1">
              <a:spcBef>
                <a:spcPct val="0"/>
              </a:spcBef>
              <a:spcAft>
                <a:spcPct val="0"/>
              </a:spcAft>
              <a:defRPr sz="4400">
                <a:solidFill>
                  <a:schemeClr val="tx1"/>
                </a:solidFill>
                <a:latin typeface="맑은 고딕" pitchFamily="50" charset="-127"/>
                <a:ea typeface="맑은 고딕" pitchFamily="50" charset="-127"/>
              </a:defRPr>
            </a:lvl7pPr>
            <a:lvl8pPr marL="1371600" algn="ctr" rtl="0" eaLnBrk="1" fontAlgn="base" latinLnBrk="1" hangingPunct="1">
              <a:spcBef>
                <a:spcPct val="0"/>
              </a:spcBef>
              <a:spcAft>
                <a:spcPct val="0"/>
              </a:spcAft>
              <a:defRPr sz="4400">
                <a:solidFill>
                  <a:schemeClr val="tx1"/>
                </a:solidFill>
                <a:latin typeface="맑은 고딕" pitchFamily="50" charset="-127"/>
                <a:ea typeface="맑은 고딕" pitchFamily="50" charset="-127"/>
              </a:defRPr>
            </a:lvl8pPr>
            <a:lvl9pPr marL="1828800" algn="ctr" rtl="0" eaLnBrk="1" fontAlgn="base" latinLnBrk="1" hangingPunct="1">
              <a:spcBef>
                <a:spcPct val="0"/>
              </a:spcBef>
              <a:spcAft>
                <a:spcPct val="0"/>
              </a:spcAft>
              <a:defRPr sz="4400">
                <a:solidFill>
                  <a:schemeClr val="tx1"/>
                </a:solidFill>
                <a:latin typeface="맑은 고딕" pitchFamily="50" charset="-127"/>
                <a:ea typeface="맑은 고딕" pitchFamily="50" charset="-127"/>
              </a:defRPr>
            </a:lvl9pPr>
          </a:lstStyle>
          <a:p>
            <a:pPr algn="l"/>
            <a:r>
              <a:rPr kumimoji="0" lang="en-US" altLang="ko-KR" sz="2000" dirty="0" smtClean="0">
                <a:latin typeface="Arial" pitchFamily="34" charset="0"/>
                <a:cs typeface="Arial" pitchFamily="34" charset="0"/>
              </a:rPr>
              <a:t>H &amp; E staining</a:t>
            </a:r>
            <a:endParaRPr kumimoji="0" lang="ko-KR" altLang="en-US" sz="2000" dirty="0">
              <a:latin typeface="Arial" pitchFamily="34" charset="0"/>
              <a:cs typeface="Arial" pitchFamily="34" charset="0"/>
            </a:endParaRPr>
          </a:p>
        </p:txBody>
      </p:sp>
      <p:sp>
        <p:nvSpPr>
          <p:cNvPr id="16" name="Rectangle 3"/>
          <p:cNvSpPr txBox="1">
            <a:spLocks noGrp="1" noChangeArrowheads="1"/>
          </p:cNvSpPr>
          <p:nvPr>
            <p:ph type="title"/>
          </p:nvPr>
        </p:nvSpPr>
        <p:spPr bwMode="gray">
          <a:xfrm>
            <a:off x="2267744" y="260350"/>
            <a:ext cx="6407944"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r>
              <a:rPr lang="en-US" altLang="ko-KR" sz="2000" b="1" i="1" dirty="0">
                <a:ea typeface="굴림" pitchFamily="50" charset="-127"/>
              </a:rPr>
              <a:t>Enhancement of GSH </a:t>
            </a:r>
            <a:r>
              <a:rPr lang="en-US" altLang="ko-KR" sz="2000" b="1" i="1" dirty="0" err="1">
                <a:ea typeface="굴림" pitchFamily="50" charset="-127"/>
              </a:rPr>
              <a:t>Detoxicifcation</a:t>
            </a:r>
            <a:r>
              <a:rPr lang="en-US" altLang="ko-KR" sz="2000" b="1" i="1" dirty="0">
                <a:ea typeface="굴림" pitchFamily="50" charset="-127"/>
              </a:rPr>
              <a:t> Capacity by </a:t>
            </a:r>
            <a:r>
              <a:rPr lang="en-US" altLang="ko-KR" sz="2000" b="1" i="1" dirty="0" smtClean="0">
                <a:ea typeface="굴림" pitchFamily="50" charset="-127"/>
              </a:rPr>
              <a:t>Silymarin</a:t>
            </a:r>
            <a:endParaRPr lang="ko-KR" altLang="en-US" sz="2000" b="1" i="1" kern="0" dirty="0">
              <a:ea typeface="굴림" pitchFamily="50" charset="-127"/>
            </a:endParaRPr>
          </a:p>
        </p:txBody>
      </p:sp>
      <p:pic>
        <p:nvPicPr>
          <p:cNvPr id="17" name="Picture 6" descr="C:\DOCUME~1\김영철\LOCALS~1\Temp\UNI000005400002.gif"/>
          <p:cNvPicPr>
            <a:picLocks noChangeAspect="1" noChangeArrowheads="1"/>
          </p:cNvPicPr>
          <p:nvPr/>
        </p:nvPicPr>
        <p:blipFill>
          <a:blip r:embed="rId7" r:link="rId8">
            <a:clrChange>
              <a:clrFrom>
                <a:srgbClr val="FCFEFC"/>
              </a:clrFrom>
              <a:clrTo>
                <a:srgbClr val="FCFEFC">
                  <a:alpha val="0"/>
                </a:srgbClr>
              </a:clrTo>
            </a:clrChange>
            <a:extLst>
              <a:ext uri="{BEBA8EAE-BF5A-486C-A8C5-ECC9F3942E4B}">
                <a14:imgProps xmlns="" xmlns:a14="http://schemas.microsoft.com/office/drawing/2010/main">
                  <a14:imgLayer r:embed="rId9">
                    <a14:imgEffect>
                      <a14:sharpenSoften amount="92000"/>
                    </a14:imgEffect>
                  </a14:imgLayer>
                </a14:imgProps>
              </a:ext>
              <a:ext uri="{28A0092B-C50C-407E-A947-70E740481C1C}">
                <a14:useLocalDpi xmlns="" xmlns:a14="http://schemas.microsoft.com/office/drawing/2010/main" val="0"/>
              </a:ext>
            </a:extLst>
          </a:blip>
          <a:srcRect/>
          <a:stretch>
            <a:fillRect/>
          </a:stretch>
        </p:blipFill>
        <p:spPr bwMode="auto">
          <a:xfrm>
            <a:off x="185539" y="56679"/>
            <a:ext cx="7080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그림 1"/>
          <p:cNvPicPr>
            <a:picLocks noChangeAspect="1"/>
          </p:cNvPicPr>
          <p:nvPr/>
        </p:nvPicPr>
        <p:blipFill>
          <a:blip r:embed="rId10" cstate="print"/>
          <a:stretch>
            <a:fillRect/>
          </a:stretch>
        </p:blipFill>
        <p:spPr>
          <a:xfrm>
            <a:off x="345544" y="3638948"/>
            <a:ext cx="3492388" cy="1180633"/>
          </a:xfrm>
          <a:prstGeom prst="rect">
            <a:avLst/>
          </a:prstGeom>
        </p:spPr>
      </p:pic>
      <p:sp>
        <p:nvSpPr>
          <p:cNvPr id="3" name="직사각형 2"/>
          <p:cNvSpPr/>
          <p:nvPr/>
        </p:nvSpPr>
        <p:spPr>
          <a:xfrm>
            <a:off x="788501" y="4924827"/>
            <a:ext cx="3750444" cy="707886"/>
          </a:xfrm>
          <a:prstGeom prst="rect">
            <a:avLst/>
          </a:prstGeom>
        </p:spPr>
        <p:txBody>
          <a:bodyPr wrap="square">
            <a:spAutoFit/>
          </a:bodyPr>
          <a:lstStyle/>
          <a:p>
            <a:r>
              <a:rPr lang="en-US" altLang="ko-KR" sz="2000" dirty="0" smtClean="0">
                <a:latin typeface="Arial" panose="020B0604020202020204" pitchFamily="34" charset="0"/>
                <a:ea typeface="맑은 고딕" panose="020B0503020000020004" pitchFamily="50" charset="-127"/>
                <a:cs typeface="Arial" panose="020B0604020202020204" pitchFamily="34" charset="0"/>
              </a:rPr>
              <a:t>Formation </a:t>
            </a:r>
            <a:r>
              <a:rPr lang="en-US" altLang="ko-KR" sz="2000" dirty="0">
                <a:latin typeface="Arial" panose="020B0604020202020204" pitchFamily="34" charset="0"/>
                <a:ea typeface="맑은 고딕" panose="020B0503020000020004" pitchFamily="50" charset="-127"/>
                <a:cs typeface="Arial" panose="020B0604020202020204" pitchFamily="34" charset="0"/>
              </a:rPr>
              <a:t>of </a:t>
            </a:r>
            <a:r>
              <a:rPr lang="en-US" altLang="ko-KR" sz="2000" dirty="0" err="1" smtClean="0">
                <a:latin typeface="Arial" panose="020B0604020202020204" pitchFamily="34" charset="0"/>
                <a:ea typeface="맑은 고딕" panose="020B0503020000020004" pitchFamily="50" charset="-127"/>
                <a:cs typeface="Arial" panose="020B0604020202020204" pitchFamily="34" charset="0"/>
              </a:rPr>
              <a:t>nitrotyrosine</a:t>
            </a:r>
            <a:r>
              <a:rPr lang="en-US" altLang="ko-KR" sz="2000" dirty="0" smtClean="0">
                <a:latin typeface="Arial" panose="020B0604020202020204" pitchFamily="34" charset="0"/>
                <a:ea typeface="맑은 고딕" panose="020B0503020000020004" pitchFamily="50" charset="-127"/>
                <a:cs typeface="Arial" panose="020B0604020202020204" pitchFamily="34" charset="0"/>
              </a:rPr>
              <a:t> </a:t>
            </a:r>
            <a:r>
              <a:rPr lang="en-US" altLang="ko-KR" sz="2000" dirty="0">
                <a:latin typeface="Arial" panose="020B0604020202020204" pitchFamily="34" charset="0"/>
                <a:ea typeface="맑은 고딕" panose="020B0503020000020004" pitchFamily="50" charset="-127"/>
                <a:cs typeface="Arial" panose="020B0604020202020204" pitchFamily="34" charset="0"/>
              </a:rPr>
              <a:t>protein adducts in </a:t>
            </a:r>
            <a:r>
              <a:rPr lang="en-US" altLang="ko-KR" sz="2000" dirty="0" smtClean="0">
                <a:latin typeface="Arial" panose="020B0604020202020204" pitchFamily="34" charset="0"/>
                <a:ea typeface="맑은 고딕" panose="020B0503020000020004" pitchFamily="50" charset="-127"/>
                <a:cs typeface="Arial" panose="020B0604020202020204" pitchFamily="34" charset="0"/>
              </a:rPr>
              <a:t>liver </a:t>
            </a:r>
            <a:endParaRPr lang="ko-KR" altLang="en-US" sz="20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874457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Grp="1" noChangeArrowheads="1"/>
          </p:cNvSpPr>
          <p:nvPr>
            <p:ph type="title"/>
          </p:nvPr>
        </p:nvSpPr>
        <p:spPr bwMode="gray">
          <a:xfrm>
            <a:off x="2267744" y="260350"/>
            <a:ext cx="6407944"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r>
              <a:rPr lang="en-US" altLang="ko-KR" sz="2000" b="1" i="1" dirty="0">
                <a:ea typeface="굴림" pitchFamily="50" charset="-127"/>
              </a:rPr>
              <a:t>Enhancement of GSH </a:t>
            </a:r>
            <a:r>
              <a:rPr lang="en-US" altLang="ko-KR" sz="2000" b="1" i="1" dirty="0" err="1">
                <a:ea typeface="굴림" pitchFamily="50" charset="-127"/>
              </a:rPr>
              <a:t>Detoxicifcation</a:t>
            </a:r>
            <a:r>
              <a:rPr lang="en-US" altLang="ko-KR" sz="2000" b="1" i="1" dirty="0">
                <a:ea typeface="굴림" pitchFamily="50" charset="-127"/>
              </a:rPr>
              <a:t> Capacity by </a:t>
            </a:r>
            <a:r>
              <a:rPr lang="en-US" altLang="ko-KR" sz="2000" b="1" i="1" dirty="0" smtClean="0">
                <a:ea typeface="굴림" pitchFamily="50" charset="-127"/>
              </a:rPr>
              <a:t>Silymarin</a:t>
            </a:r>
            <a:endParaRPr lang="ko-KR" altLang="en-US" sz="2000" b="1" i="1" kern="0" dirty="0">
              <a:ea typeface="굴림" pitchFamily="50" charset="-127"/>
            </a:endParaRPr>
          </a:p>
        </p:txBody>
      </p:sp>
      <p:pic>
        <p:nvPicPr>
          <p:cNvPr id="8" name="Picture 6" descr="C:\DOCUME~1\김영철\LOCALS~1\Temp\UNI000005400002.gif"/>
          <p:cNvPicPr>
            <a:picLocks noChangeAspect="1" noChangeArrowheads="1"/>
          </p:cNvPicPr>
          <p:nvPr/>
        </p:nvPicPr>
        <p:blipFill>
          <a:blip r:embed="rId4" r:link="rId5">
            <a:clrChange>
              <a:clrFrom>
                <a:srgbClr val="FCFEFC"/>
              </a:clrFrom>
              <a:clrTo>
                <a:srgbClr val="FCFEFC">
                  <a:alpha val="0"/>
                </a:srgbClr>
              </a:clrTo>
            </a:clrChange>
            <a:extLst>
              <a:ext uri="{BEBA8EAE-BF5A-486C-A8C5-ECC9F3942E4B}">
                <a14:imgProps xmlns="" xmlns:a14="http://schemas.microsoft.com/office/drawing/2010/main">
                  <a14:imgLayer r:embed="rId6">
                    <a14:imgEffect>
                      <a14:sharpenSoften amount="92000"/>
                    </a14:imgEffect>
                  </a14:imgLayer>
                </a14:imgProps>
              </a:ext>
              <a:ext uri="{28A0092B-C50C-407E-A947-70E740481C1C}">
                <a14:useLocalDpi xmlns="" xmlns:a14="http://schemas.microsoft.com/office/drawing/2010/main" val="0"/>
              </a:ext>
            </a:extLst>
          </a:blip>
          <a:srcRect/>
          <a:stretch>
            <a:fillRect/>
          </a:stretch>
        </p:blipFill>
        <p:spPr bwMode="auto">
          <a:xfrm>
            <a:off x="185539" y="56679"/>
            <a:ext cx="7080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제목 22"/>
          <p:cNvSpPr txBox="1">
            <a:spLocks/>
          </p:cNvSpPr>
          <p:nvPr/>
        </p:nvSpPr>
        <p:spPr bwMode="gray">
          <a:xfrm>
            <a:off x="1305420" y="1071546"/>
            <a:ext cx="6552728" cy="357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pPr algn="ctr"/>
            <a:r>
              <a:rPr lang="en-US" altLang="ko-KR" sz="2000" b="1" kern="0" dirty="0" smtClean="0">
                <a:latin typeface="Arial" pitchFamily="34" charset="0"/>
                <a:cs typeface="Arial" pitchFamily="34" charset="0"/>
              </a:rPr>
              <a:t>APAP metabolites in plasma</a:t>
            </a:r>
            <a:endParaRPr lang="ko-KR" altLang="en-US" sz="2000" b="1" kern="0" dirty="0">
              <a:latin typeface="Arial" pitchFamily="34" charset="0"/>
              <a:cs typeface="Arial" pitchFamily="34" charset="0"/>
            </a:endParaRPr>
          </a:p>
        </p:txBody>
      </p:sp>
      <p:graphicFrame>
        <p:nvGraphicFramePr>
          <p:cNvPr id="11" name="개체 10"/>
          <p:cNvGraphicFramePr>
            <a:graphicFrameLocks/>
          </p:cNvGraphicFramePr>
          <p:nvPr>
            <p:extLst>
              <p:ext uri="{D42A27DB-BD31-4B8C-83A1-F6EECF244321}">
                <p14:modId xmlns="" xmlns:p14="http://schemas.microsoft.com/office/powerpoint/2010/main" val="3865658863"/>
              </p:ext>
            </p:extLst>
          </p:nvPr>
        </p:nvGraphicFramePr>
        <p:xfrm>
          <a:off x="334953" y="1555750"/>
          <a:ext cx="2879725" cy="2159000"/>
        </p:xfrm>
        <a:graphic>
          <a:graphicData uri="http://schemas.openxmlformats.org/presentationml/2006/ole">
            <p:oleObj spid="_x0000_s92338" name="SPW 6.0 Graph" r:id="rId7" imgW="5638190" imgH="4437583" progId="">
              <p:embed/>
            </p:oleObj>
          </a:graphicData>
        </a:graphic>
      </p:graphicFrame>
      <p:graphicFrame>
        <p:nvGraphicFramePr>
          <p:cNvPr id="12" name="개체 11"/>
          <p:cNvGraphicFramePr>
            <a:graphicFrameLocks/>
          </p:cNvGraphicFramePr>
          <p:nvPr>
            <p:extLst>
              <p:ext uri="{D42A27DB-BD31-4B8C-83A1-F6EECF244321}">
                <p14:modId xmlns="" xmlns:p14="http://schemas.microsoft.com/office/powerpoint/2010/main" val="1661609787"/>
              </p:ext>
            </p:extLst>
          </p:nvPr>
        </p:nvGraphicFramePr>
        <p:xfrm>
          <a:off x="3214678" y="1571612"/>
          <a:ext cx="2879725" cy="2159000"/>
        </p:xfrm>
        <a:graphic>
          <a:graphicData uri="http://schemas.openxmlformats.org/presentationml/2006/ole">
            <p:oleObj spid="_x0000_s92339" name="SPW 6.0 Graph" r:id="rId8" imgW="5761634" imgH="4437583" progId="">
              <p:embed/>
            </p:oleObj>
          </a:graphicData>
        </a:graphic>
      </p:graphicFrame>
      <p:graphicFrame>
        <p:nvGraphicFramePr>
          <p:cNvPr id="13" name="개체 12"/>
          <p:cNvGraphicFramePr>
            <a:graphicFrameLocks/>
          </p:cNvGraphicFramePr>
          <p:nvPr>
            <p:extLst>
              <p:ext uri="{D42A27DB-BD31-4B8C-83A1-F6EECF244321}">
                <p14:modId xmlns="" xmlns:p14="http://schemas.microsoft.com/office/powerpoint/2010/main" val="1895715348"/>
              </p:ext>
            </p:extLst>
          </p:nvPr>
        </p:nvGraphicFramePr>
        <p:xfrm>
          <a:off x="6143636" y="1555750"/>
          <a:ext cx="2879725" cy="2159000"/>
        </p:xfrm>
        <a:graphic>
          <a:graphicData uri="http://schemas.openxmlformats.org/presentationml/2006/ole">
            <p:oleObj spid="_x0000_s92340" name="SPW 6.0 Graph" r:id="rId9" imgW="5564124" imgH="4437583" progId="">
              <p:embed/>
            </p:oleObj>
          </a:graphicData>
        </a:graphic>
      </p:graphicFrame>
      <p:sp>
        <p:nvSpPr>
          <p:cNvPr id="14" name="TextBox 9"/>
          <p:cNvSpPr txBox="1">
            <a:spLocks noChangeArrowheads="1"/>
          </p:cNvSpPr>
          <p:nvPr/>
        </p:nvSpPr>
        <p:spPr bwMode="auto">
          <a:xfrm>
            <a:off x="1323167" y="1406711"/>
            <a:ext cx="1248569" cy="307777"/>
          </a:xfrm>
          <a:prstGeom prst="rect">
            <a:avLst/>
          </a:prstGeom>
          <a:noFill/>
          <a:ln w="9525">
            <a:noFill/>
            <a:miter lim="800000"/>
            <a:headEnd/>
            <a:tailEnd/>
          </a:ln>
        </p:spPr>
        <p:txBody>
          <a:bodyPr>
            <a:spAutoFit/>
          </a:bodyPr>
          <a:lstStyle/>
          <a:p>
            <a:pPr algn="ctr"/>
            <a:r>
              <a:rPr lang="en-US" altLang="ko-KR" sz="1400" b="1" dirty="0">
                <a:solidFill>
                  <a:srgbClr val="C00000"/>
                </a:solidFill>
                <a:latin typeface="Arial" charset="0"/>
                <a:cs typeface="Arial" charset="0"/>
              </a:rPr>
              <a:t>APAP</a:t>
            </a:r>
            <a:endParaRPr lang="ko-KR" altLang="en-US" sz="1400" b="1" dirty="0">
              <a:solidFill>
                <a:srgbClr val="C00000"/>
              </a:solidFill>
              <a:latin typeface="Arial" charset="0"/>
              <a:cs typeface="Arial" charset="0"/>
            </a:endParaRPr>
          </a:p>
        </p:txBody>
      </p:sp>
      <p:sp>
        <p:nvSpPr>
          <p:cNvPr id="15" name="TextBox 10"/>
          <p:cNvSpPr txBox="1">
            <a:spLocks noChangeArrowheads="1"/>
          </p:cNvSpPr>
          <p:nvPr/>
        </p:nvSpPr>
        <p:spPr bwMode="auto">
          <a:xfrm>
            <a:off x="4012281" y="1428736"/>
            <a:ext cx="1559851" cy="307777"/>
          </a:xfrm>
          <a:prstGeom prst="rect">
            <a:avLst/>
          </a:prstGeom>
          <a:noFill/>
          <a:ln w="9525">
            <a:noFill/>
            <a:miter lim="800000"/>
            <a:headEnd/>
            <a:tailEnd/>
          </a:ln>
        </p:spPr>
        <p:txBody>
          <a:bodyPr>
            <a:spAutoFit/>
          </a:bodyPr>
          <a:lstStyle/>
          <a:p>
            <a:pPr algn="ctr"/>
            <a:r>
              <a:rPr lang="en-US" altLang="ko-KR" sz="1400" b="1" dirty="0">
                <a:solidFill>
                  <a:srgbClr val="C00000"/>
                </a:solidFill>
                <a:latin typeface="Arial" charset="0"/>
                <a:cs typeface="Arial" charset="0"/>
              </a:rPr>
              <a:t>APAP-GLUC</a:t>
            </a:r>
            <a:endParaRPr lang="ko-KR" altLang="en-US" sz="1400" b="1" dirty="0">
              <a:solidFill>
                <a:srgbClr val="C00000"/>
              </a:solidFill>
              <a:latin typeface="Arial" charset="0"/>
              <a:cs typeface="Arial" charset="0"/>
            </a:endParaRPr>
          </a:p>
        </p:txBody>
      </p:sp>
      <p:sp>
        <p:nvSpPr>
          <p:cNvPr id="16" name="TextBox 11"/>
          <p:cNvSpPr txBox="1">
            <a:spLocks noChangeArrowheads="1"/>
          </p:cNvSpPr>
          <p:nvPr/>
        </p:nvSpPr>
        <p:spPr bwMode="auto">
          <a:xfrm>
            <a:off x="6786578" y="1406711"/>
            <a:ext cx="1561571" cy="307777"/>
          </a:xfrm>
          <a:prstGeom prst="rect">
            <a:avLst/>
          </a:prstGeom>
          <a:noFill/>
          <a:ln w="9525">
            <a:noFill/>
            <a:miter lim="800000"/>
            <a:headEnd/>
            <a:tailEnd/>
          </a:ln>
        </p:spPr>
        <p:txBody>
          <a:bodyPr>
            <a:spAutoFit/>
          </a:bodyPr>
          <a:lstStyle/>
          <a:p>
            <a:pPr algn="ctr"/>
            <a:r>
              <a:rPr lang="en-US" altLang="ko-KR" sz="1400" b="1" dirty="0">
                <a:solidFill>
                  <a:srgbClr val="C00000"/>
                </a:solidFill>
                <a:latin typeface="Arial" charset="0"/>
                <a:cs typeface="Arial" charset="0"/>
              </a:rPr>
              <a:t>APAP-SULF</a:t>
            </a:r>
            <a:endParaRPr lang="ko-KR" altLang="en-US" sz="1400" b="1" dirty="0">
              <a:solidFill>
                <a:srgbClr val="C00000"/>
              </a:solidFill>
              <a:latin typeface="Arial" charset="0"/>
              <a:cs typeface="Arial" charset="0"/>
            </a:endParaRPr>
          </a:p>
        </p:txBody>
      </p:sp>
      <p:graphicFrame>
        <p:nvGraphicFramePr>
          <p:cNvPr id="17" name="개체 16"/>
          <p:cNvGraphicFramePr>
            <a:graphicFrameLocks/>
          </p:cNvGraphicFramePr>
          <p:nvPr>
            <p:extLst>
              <p:ext uri="{D42A27DB-BD31-4B8C-83A1-F6EECF244321}">
                <p14:modId xmlns="" xmlns:p14="http://schemas.microsoft.com/office/powerpoint/2010/main" val="1456843217"/>
              </p:ext>
            </p:extLst>
          </p:nvPr>
        </p:nvGraphicFramePr>
        <p:xfrm>
          <a:off x="384175" y="4040853"/>
          <a:ext cx="2879725" cy="2159000"/>
        </p:xfrm>
        <a:graphic>
          <a:graphicData uri="http://schemas.openxmlformats.org/presentationml/2006/ole">
            <p:oleObj spid="_x0000_s92341" name="SPW 6.0 Graph" r:id="rId10" imgW="5761634" imgH="4437583" progId="">
              <p:embed/>
            </p:oleObj>
          </a:graphicData>
        </a:graphic>
      </p:graphicFrame>
      <p:graphicFrame>
        <p:nvGraphicFramePr>
          <p:cNvPr id="18" name="개체 17"/>
          <p:cNvGraphicFramePr>
            <a:graphicFrameLocks/>
          </p:cNvGraphicFramePr>
          <p:nvPr>
            <p:extLst>
              <p:ext uri="{D42A27DB-BD31-4B8C-83A1-F6EECF244321}">
                <p14:modId xmlns="" xmlns:p14="http://schemas.microsoft.com/office/powerpoint/2010/main" val="2334315291"/>
              </p:ext>
            </p:extLst>
          </p:nvPr>
        </p:nvGraphicFramePr>
        <p:xfrm>
          <a:off x="3263900" y="4071942"/>
          <a:ext cx="2879725" cy="2159000"/>
        </p:xfrm>
        <a:graphic>
          <a:graphicData uri="http://schemas.openxmlformats.org/presentationml/2006/ole">
            <p:oleObj spid="_x0000_s92342" name="SPW 6.0 Graph" r:id="rId11" imgW="5564124" imgH="4437583" progId="">
              <p:embed/>
            </p:oleObj>
          </a:graphicData>
        </a:graphic>
      </p:graphicFrame>
      <p:graphicFrame>
        <p:nvGraphicFramePr>
          <p:cNvPr id="19" name="개체 18"/>
          <p:cNvGraphicFramePr>
            <a:graphicFrameLocks/>
          </p:cNvGraphicFramePr>
          <p:nvPr>
            <p:extLst>
              <p:ext uri="{D42A27DB-BD31-4B8C-83A1-F6EECF244321}">
                <p14:modId xmlns="" xmlns:p14="http://schemas.microsoft.com/office/powerpoint/2010/main" val="3915268368"/>
              </p:ext>
            </p:extLst>
          </p:nvPr>
        </p:nvGraphicFramePr>
        <p:xfrm>
          <a:off x="6072198" y="4071942"/>
          <a:ext cx="2879725" cy="2159000"/>
        </p:xfrm>
        <a:graphic>
          <a:graphicData uri="http://schemas.openxmlformats.org/presentationml/2006/ole">
            <p:oleObj spid="_x0000_s92343" name="SPW 6.0 Graph" r:id="rId12" imgW="5662879" imgH="4437583" progId="">
              <p:embed/>
            </p:oleObj>
          </a:graphicData>
        </a:graphic>
      </p:graphicFrame>
      <p:sp>
        <p:nvSpPr>
          <p:cNvPr id="20" name="TextBox 14"/>
          <p:cNvSpPr txBox="1">
            <a:spLocks noChangeArrowheads="1"/>
          </p:cNvSpPr>
          <p:nvPr/>
        </p:nvSpPr>
        <p:spPr bwMode="auto">
          <a:xfrm>
            <a:off x="1224479" y="3907041"/>
            <a:ext cx="1561571" cy="307777"/>
          </a:xfrm>
          <a:prstGeom prst="rect">
            <a:avLst/>
          </a:prstGeom>
          <a:noFill/>
          <a:ln w="9525">
            <a:noFill/>
            <a:miter lim="800000"/>
            <a:headEnd/>
            <a:tailEnd/>
          </a:ln>
        </p:spPr>
        <p:txBody>
          <a:bodyPr>
            <a:spAutoFit/>
          </a:bodyPr>
          <a:lstStyle/>
          <a:p>
            <a:pPr algn="ctr"/>
            <a:r>
              <a:rPr lang="en-US" altLang="ko-KR" sz="1400" b="1" dirty="0">
                <a:solidFill>
                  <a:srgbClr val="C00000"/>
                </a:solidFill>
                <a:latin typeface="Arial" charset="0"/>
                <a:cs typeface="Arial" charset="0"/>
              </a:rPr>
              <a:t>APAP-GSH</a:t>
            </a:r>
            <a:endParaRPr lang="ko-KR" altLang="en-US" sz="1400" b="1" dirty="0">
              <a:solidFill>
                <a:srgbClr val="C00000"/>
              </a:solidFill>
              <a:latin typeface="Arial" charset="0"/>
              <a:cs typeface="Arial" charset="0"/>
            </a:endParaRPr>
          </a:p>
        </p:txBody>
      </p:sp>
      <p:sp>
        <p:nvSpPr>
          <p:cNvPr id="21" name="TextBox 13"/>
          <p:cNvSpPr txBox="1">
            <a:spLocks noChangeArrowheads="1"/>
          </p:cNvSpPr>
          <p:nvPr/>
        </p:nvSpPr>
        <p:spPr bwMode="auto">
          <a:xfrm>
            <a:off x="4000496" y="3876681"/>
            <a:ext cx="1559851" cy="307777"/>
          </a:xfrm>
          <a:prstGeom prst="rect">
            <a:avLst/>
          </a:prstGeom>
          <a:noFill/>
          <a:ln w="9525">
            <a:noFill/>
            <a:miter lim="800000"/>
            <a:headEnd/>
            <a:tailEnd/>
          </a:ln>
        </p:spPr>
        <p:txBody>
          <a:bodyPr>
            <a:spAutoFit/>
          </a:bodyPr>
          <a:lstStyle/>
          <a:p>
            <a:pPr algn="ctr"/>
            <a:r>
              <a:rPr lang="en-US" altLang="ko-KR" sz="1400" b="1" dirty="0">
                <a:solidFill>
                  <a:srgbClr val="C00000"/>
                </a:solidFill>
                <a:latin typeface="Arial" charset="0"/>
                <a:cs typeface="Arial" charset="0"/>
              </a:rPr>
              <a:t>APAP-CYS</a:t>
            </a:r>
            <a:endParaRPr lang="ko-KR" altLang="en-US" sz="1400" b="1" dirty="0">
              <a:solidFill>
                <a:srgbClr val="C00000"/>
              </a:solidFill>
              <a:latin typeface="Arial" charset="0"/>
              <a:cs typeface="Arial" charset="0"/>
            </a:endParaRPr>
          </a:p>
        </p:txBody>
      </p:sp>
      <p:sp>
        <p:nvSpPr>
          <p:cNvPr id="22" name="TextBox 12"/>
          <p:cNvSpPr txBox="1">
            <a:spLocks noChangeArrowheads="1"/>
          </p:cNvSpPr>
          <p:nvPr/>
        </p:nvSpPr>
        <p:spPr bwMode="auto">
          <a:xfrm>
            <a:off x="6786578" y="3907041"/>
            <a:ext cx="1561571" cy="307777"/>
          </a:xfrm>
          <a:prstGeom prst="rect">
            <a:avLst/>
          </a:prstGeom>
          <a:noFill/>
          <a:ln w="9525">
            <a:noFill/>
            <a:miter lim="800000"/>
            <a:headEnd/>
            <a:tailEnd/>
          </a:ln>
        </p:spPr>
        <p:txBody>
          <a:bodyPr>
            <a:spAutoFit/>
          </a:bodyPr>
          <a:lstStyle/>
          <a:p>
            <a:pPr algn="ctr"/>
            <a:r>
              <a:rPr lang="en-US" altLang="ko-KR" sz="1400" b="1" dirty="0">
                <a:solidFill>
                  <a:srgbClr val="C00000"/>
                </a:solidFill>
                <a:latin typeface="Arial" charset="0"/>
                <a:cs typeface="Arial" charset="0"/>
              </a:rPr>
              <a:t>APAP-NAC</a:t>
            </a:r>
            <a:endParaRPr lang="ko-KR" altLang="en-US" sz="1400" b="1" dirty="0">
              <a:solidFill>
                <a:srgbClr val="C00000"/>
              </a:solidFill>
              <a:latin typeface="Arial" charset="0"/>
              <a:cs typeface="Arial" charset="0"/>
            </a:endParaRPr>
          </a:p>
        </p:txBody>
      </p:sp>
    </p:spTree>
    <p:extLst>
      <p:ext uri="{BB962C8B-B14F-4D97-AF65-F5344CB8AC3E}">
        <p14:creationId xmlns="" xmlns:p14="http://schemas.microsoft.com/office/powerpoint/2010/main" val="2567613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Grp="1" noChangeArrowheads="1"/>
          </p:cNvSpPr>
          <p:nvPr>
            <p:ph type="title"/>
          </p:nvPr>
        </p:nvSpPr>
        <p:spPr bwMode="gray">
          <a:xfrm>
            <a:off x="2339752" y="278657"/>
            <a:ext cx="6407944"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r>
              <a:rPr lang="en-US" altLang="ko-KR" sz="2000" b="1" i="1" dirty="0">
                <a:ea typeface="굴림" pitchFamily="50" charset="-127"/>
              </a:rPr>
              <a:t>Enhancement of GSH </a:t>
            </a:r>
            <a:r>
              <a:rPr lang="en-US" altLang="ko-KR" sz="2000" b="1" i="1" dirty="0" err="1">
                <a:ea typeface="굴림" pitchFamily="50" charset="-127"/>
              </a:rPr>
              <a:t>Detoxicifcation</a:t>
            </a:r>
            <a:r>
              <a:rPr lang="en-US" altLang="ko-KR" sz="2000" b="1" i="1" dirty="0">
                <a:ea typeface="굴림" pitchFamily="50" charset="-127"/>
              </a:rPr>
              <a:t> Capacity by </a:t>
            </a:r>
            <a:r>
              <a:rPr lang="en-US" altLang="ko-KR" sz="2000" b="1" i="1" dirty="0" smtClean="0">
                <a:ea typeface="굴림" pitchFamily="50" charset="-127"/>
              </a:rPr>
              <a:t>Silymarin</a:t>
            </a:r>
            <a:endParaRPr lang="ko-KR" altLang="en-US" sz="2000" b="1" i="1" kern="0" dirty="0">
              <a:ea typeface="굴림" pitchFamily="50" charset="-127"/>
            </a:endParaRPr>
          </a:p>
        </p:txBody>
      </p:sp>
      <p:sp>
        <p:nvSpPr>
          <p:cNvPr id="6" name="제목 22"/>
          <p:cNvSpPr txBox="1">
            <a:spLocks/>
          </p:cNvSpPr>
          <p:nvPr/>
        </p:nvSpPr>
        <p:spPr bwMode="gray">
          <a:xfrm>
            <a:off x="691856" y="1611987"/>
            <a:ext cx="4104808" cy="668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pPr algn="l"/>
            <a:r>
              <a:rPr lang="en-US" altLang="ko-KR" sz="1800" kern="0" dirty="0" smtClean="0">
                <a:latin typeface="Arial" pitchFamily="34" charset="0"/>
                <a:cs typeface="Arial" pitchFamily="34" charset="0"/>
              </a:rPr>
              <a:t>Changes in CYP enzymes in liver of mice treated with silymarin only</a:t>
            </a:r>
            <a:endParaRPr lang="ko-KR" altLang="en-US" sz="1800" kern="0" dirty="0">
              <a:latin typeface="Arial" pitchFamily="34" charset="0"/>
              <a:cs typeface="Arial" pitchFamily="34" charset="0"/>
            </a:endParaRPr>
          </a:p>
        </p:txBody>
      </p:sp>
      <p:graphicFrame>
        <p:nvGraphicFramePr>
          <p:cNvPr id="2" name="개체 1"/>
          <p:cNvGraphicFramePr>
            <a:graphicFrameLocks noChangeAspect="1"/>
          </p:cNvGraphicFramePr>
          <p:nvPr>
            <p:extLst>
              <p:ext uri="{D42A27DB-BD31-4B8C-83A1-F6EECF244321}">
                <p14:modId xmlns="" xmlns:p14="http://schemas.microsoft.com/office/powerpoint/2010/main" val="1234596025"/>
              </p:ext>
            </p:extLst>
          </p:nvPr>
        </p:nvGraphicFramePr>
        <p:xfrm>
          <a:off x="991330" y="3090201"/>
          <a:ext cx="3525399" cy="2448271"/>
        </p:xfrm>
        <a:graphic>
          <a:graphicData uri="http://schemas.openxmlformats.org/presentationml/2006/ole">
            <p:oleObj spid="_x0000_s90240" name="SPW 6.0 Graph" r:id="rId4" imgW="5558638" imgH="4181551" progId="">
              <p:embed/>
            </p:oleObj>
          </a:graphicData>
        </a:graphic>
      </p:graphicFrame>
      <p:grpSp>
        <p:nvGrpSpPr>
          <p:cNvPr id="23" name="그룹 34"/>
          <p:cNvGrpSpPr>
            <a:grpSpLocks/>
          </p:cNvGrpSpPr>
          <p:nvPr/>
        </p:nvGrpSpPr>
        <p:grpSpPr bwMode="auto">
          <a:xfrm>
            <a:off x="4516729" y="1665923"/>
            <a:ext cx="3960441" cy="1547109"/>
            <a:chOff x="4283948" y="1465039"/>
            <a:chExt cx="4170998" cy="2051362"/>
          </a:xfrm>
        </p:grpSpPr>
        <p:sp>
          <p:nvSpPr>
            <p:cNvPr id="24" name="TextBox 16"/>
            <p:cNvSpPr txBox="1">
              <a:spLocks noChangeArrowheads="1"/>
            </p:cNvSpPr>
            <p:nvPr/>
          </p:nvSpPr>
          <p:spPr bwMode="auto">
            <a:xfrm>
              <a:off x="4427984" y="1465039"/>
              <a:ext cx="1152147" cy="307750"/>
            </a:xfrm>
            <a:prstGeom prst="rect">
              <a:avLst/>
            </a:prstGeom>
            <a:noFill/>
            <a:ln w="9525">
              <a:noFill/>
              <a:miter lim="800000"/>
              <a:headEnd/>
              <a:tailEnd/>
            </a:ln>
          </p:spPr>
          <p:txBody>
            <a:bodyPr>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400" b="1" i="1" u="none" strike="noStrike" kern="0" cap="none" spc="0" normalizeH="0" baseline="0" noProof="0">
                  <a:ln>
                    <a:noFill/>
                  </a:ln>
                  <a:solidFill>
                    <a:prstClr val="black"/>
                  </a:solidFill>
                  <a:effectLst/>
                  <a:uLnTx/>
                  <a:uFillTx/>
                  <a:latin typeface="Arial" charset="0"/>
                  <a:ea typeface="굴림" pitchFamily="50" charset="-127"/>
                  <a:cs typeface="Arial" charset="0"/>
                </a:rPr>
                <a:t>Cyp2e1</a:t>
              </a:r>
              <a:endParaRPr kumimoji="1" lang="ko-KR" altLang="en-US" sz="1400" b="1" i="1" u="none" strike="noStrike" kern="0" cap="none" spc="0" normalizeH="0" baseline="0" noProof="0">
                <a:ln>
                  <a:noFill/>
                </a:ln>
                <a:solidFill>
                  <a:prstClr val="black"/>
                </a:solidFill>
                <a:effectLst/>
                <a:uLnTx/>
                <a:uFillTx/>
                <a:latin typeface="Arial" charset="0"/>
                <a:ea typeface="굴림" pitchFamily="50" charset="-127"/>
                <a:cs typeface="Arial" charset="0"/>
              </a:endParaRPr>
            </a:p>
          </p:txBody>
        </p:sp>
        <p:sp>
          <p:nvSpPr>
            <p:cNvPr id="25" name="TextBox 17"/>
            <p:cNvSpPr txBox="1">
              <a:spLocks noChangeArrowheads="1"/>
            </p:cNvSpPr>
            <p:nvPr/>
          </p:nvSpPr>
          <p:spPr bwMode="auto">
            <a:xfrm>
              <a:off x="4283948" y="1882943"/>
              <a:ext cx="1224156" cy="307750"/>
            </a:xfrm>
            <a:prstGeom prst="rect">
              <a:avLst/>
            </a:prstGeom>
            <a:noFill/>
            <a:ln w="9525">
              <a:noFill/>
              <a:miter lim="800000"/>
              <a:headEnd/>
              <a:tailEnd/>
            </a:ln>
          </p:spPr>
          <p:txBody>
            <a:bodyPr>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400" b="1" i="1" u="none" strike="noStrike" kern="0" cap="none" spc="0" normalizeH="0" baseline="0" noProof="0">
                  <a:ln>
                    <a:noFill/>
                  </a:ln>
                  <a:solidFill>
                    <a:prstClr val="black"/>
                  </a:solidFill>
                  <a:effectLst/>
                  <a:uLnTx/>
                  <a:uFillTx/>
                  <a:latin typeface="Arial" charset="0"/>
                  <a:ea typeface="굴림" pitchFamily="50" charset="-127"/>
                  <a:cs typeface="Arial" charset="0"/>
                </a:rPr>
                <a:t>Cyp1a1/2</a:t>
              </a:r>
              <a:endParaRPr kumimoji="1" lang="ko-KR" altLang="en-US" sz="1400" b="1" i="1" u="none" strike="noStrike" kern="0" cap="none" spc="0" normalizeH="0" baseline="0" noProof="0">
                <a:ln>
                  <a:noFill/>
                </a:ln>
                <a:solidFill>
                  <a:prstClr val="black"/>
                </a:solidFill>
                <a:effectLst/>
                <a:uLnTx/>
                <a:uFillTx/>
                <a:latin typeface="Arial" charset="0"/>
                <a:ea typeface="굴림" pitchFamily="50" charset="-127"/>
                <a:cs typeface="Arial" charset="0"/>
              </a:endParaRPr>
            </a:p>
          </p:txBody>
        </p:sp>
        <p:sp>
          <p:nvSpPr>
            <p:cNvPr id="26" name="TextBox 18"/>
            <p:cNvSpPr txBox="1">
              <a:spLocks noChangeArrowheads="1"/>
            </p:cNvSpPr>
            <p:nvPr/>
          </p:nvSpPr>
          <p:spPr bwMode="auto">
            <a:xfrm>
              <a:off x="4427965" y="2278909"/>
              <a:ext cx="1152147" cy="307750"/>
            </a:xfrm>
            <a:prstGeom prst="rect">
              <a:avLst/>
            </a:prstGeom>
            <a:noFill/>
            <a:ln w="9525">
              <a:noFill/>
              <a:miter lim="800000"/>
              <a:headEnd/>
              <a:tailEnd/>
            </a:ln>
          </p:spPr>
          <p:txBody>
            <a:bodyPr>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400" b="1" i="1" u="none" strike="noStrike" kern="0" cap="none" spc="0" normalizeH="0" baseline="0" noProof="0">
                  <a:ln>
                    <a:noFill/>
                  </a:ln>
                  <a:solidFill>
                    <a:prstClr val="black"/>
                  </a:solidFill>
                  <a:effectLst/>
                  <a:uLnTx/>
                  <a:uFillTx/>
                  <a:latin typeface="Arial" charset="0"/>
                  <a:ea typeface="굴림" pitchFamily="50" charset="-127"/>
                  <a:cs typeface="Arial" charset="0"/>
                </a:rPr>
                <a:t>Cyp3a</a:t>
              </a:r>
              <a:endParaRPr kumimoji="1" lang="ko-KR" altLang="en-US" sz="1400" b="1" i="1" u="none" strike="noStrike" kern="0" cap="none" spc="0" normalizeH="0" baseline="0" noProof="0">
                <a:ln>
                  <a:noFill/>
                </a:ln>
                <a:solidFill>
                  <a:prstClr val="black"/>
                </a:solidFill>
                <a:effectLst/>
                <a:uLnTx/>
                <a:uFillTx/>
                <a:latin typeface="Arial" charset="0"/>
                <a:ea typeface="굴림" pitchFamily="50" charset="-127"/>
                <a:cs typeface="Arial" charset="0"/>
              </a:endParaRPr>
            </a:p>
          </p:txBody>
        </p:sp>
        <p:sp>
          <p:nvSpPr>
            <p:cNvPr id="27" name="TextBox 19"/>
            <p:cNvSpPr txBox="1">
              <a:spLocks noChangeArrowheads="1"/>
            </p:cNvSpPr>
            <p:nvPr/>
          </p:nvSpPr>
          <p:spPr bwMode="auto">
            <a:xfrm>
              <a:off x="4427424" y="2674875"/>
              <a:ext cx="1224156" cy="276975"/>
            </a:xfrm>
            <a:prstGeom prst="rect">
              <a:avLst/>
            </a:prstGeom>
            <a:noFill/>
            <a:ln w="9525">
              <a:noFill/>
              <a:miter lim="800000"/>
              <a:headEnd/>
              <a:tailEnd/>
            </a:ln>
          </p:spPr>
          <p:txBody>
            <a:bodyPr>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200" b="1" i="0" u="none" strike="noStrike" kern="0" cap="none" spc="0" normalizeH="0" baseline="0" noProof="0">
                  <a:ln>
                    <a:noFill/>
                  </a:ln>
                  <a:solidFill>
                    <a:prstClr val="black"/>
                  </a:solidFill>
                  <a:effectLst/>
                  <a:uLnTx/>
                  <a:uFillTx/>
                  <a:latin typeface="Arial" charset="0"/>
                  <a:ea typeface="굴림" pitchFamily="50" charset="-127"/>
                  <a:cs typeface="Arial" charset="0"/>
                </a:rPr>
                <a:t>GAPDH</a:t>
              </a:r>
              <a:endParaRPr kumimoji="1" lang="ko-KR" altLang="en-US" sz="1200" b="1" i="0" u="none" strike="noStrike" kern="0" cap="none" spc="0" normalizeH="0" baseline="0" noProof="0">
                <a:ln>
                  <a:noFill/>
                </a:ln>
                <a:solidFill>
                  <a:prstClr val="black"/>
                </a:solidFill>
                <a:effectLst/>
                <a:uLnTx/>
                <a:uFillTx/>
                <a:latin typeface="Arial" charset="0"/>
                <a:ea typeface="굴림" pitchFamily="50" charset="-127"/>
                <a:cs typeface="Arial" charset="0"/>
              </a:endParaRPr>
            </a:p>
          </p:txBody>
        </p:sp>
        <p:grpSp>
          <p:nvGrpSpPr>
            <p:cNvPr id="28" name="그룹 33"/>
            <p:cNvGrpSpPr>
              <a:grpSpLocks/>
            </p:cNvGrpSpPr>
            <p:nvPr/>
          </p:nvGrpSpPr>
          <p:grpSpPr bwMode="auto">
            <a:xfrm>
              <a:off x="5364088" y="1476001"/>
              <a:ext cx="3090858" cy="2040400"/>
              <a:chOff x="5364088" y="1476001"/>
              <a:chExt cx="3090858" cy="2040400"/>
            </a:xfrm>
          </p:grpSpPr>
          <p:grpSp>
            <p:nvGrpSpPr>
              <p:cNvPr id="29" name="그룹 15"/>
              <p:cNvGrpSpPr>
                <a:grpSpLocks/>
              </p:cNvGrpSpPr>
              <p:nvPr/>
            </p:nvGrpSpPr>
            <p:grpSpPr bwMode="auto">
              <a:xfrm>
                <a:off x="5364088" y="1476001"/>
                <a:ext cx="3090858" cy="2040400"/>
                <a:chOff x="2555776" y="2030167"/>
                <a:chExt cx="3090809" cy="2040826"/>
              </a:xfrm>
            </p:grpSpPr>
            <p:grpSp>
              <p:nvGrpSpPr>
                <p:cNvPr id="31" name="그룹 9"/>
                <p:cNvGrpSpPr>
                  <a:grpSpLocks/>
                </p:cNvGrpSpPr>
                <p:nvPr/>
              </p:nvGrpSpPr>
              <p:grpSpPr bwMode="auto">
                <a:xfrm>
                  <a:off x="2555776" y="2030167"/>
                  <a:ext cx="3090809" cy="1470908"/>
                  <a:chOff x="0" y="445951"/>
                  <a:chExt cx="3090809" cy="1470908"/>
                </a:xfrm>
              </p:grpSpPr>
              <p:pic>
                <p:nvPicPr>
                  <p:cNvPr id="35" name="Picture 2"/>
                  <p:cNvPicPr preferRelativeResize="0">
                    <a:picLocks noChangeArrowheads="1"/>
                  </p:cNvPicPr>
                  <p:nvPr/>
                </p:nvPicPr>
                <p:blipFill>
                  <a:blip r:embed="rId5" cstate="print">
                    <a:lum bright="20000" contrast="70000"/>
                  </a:blip>
                  <a:srcRect/>
                  <a:stretch>
                    <a:fillRect/>
                  </a:stretch>
                </p:blipFill>
                <p:spPr bwMode="auto">
                  <a:xfrm>
                    <a:off x="0" y="1628800"/>
                    <a:ext cx="3090809" cy="288059"/>
                  </a:xfrm>
                  <a:prstGeom prst="rect">
                    <a:avLst/>
                  </a:prstGeom>
                  <a:noFill/>
                  <a:ln w="19050">
                    <a:solidFill>
                      <a:sysClr val="windowText" lastClr="000000"/>
                    </a:solidFill>
                    <a:miter lim="800000"/>
                    <a:headEnd/>
                    <a:tailEnd/>
                  </a:ln>
                </p:spPr>
              </p:pic>
              <p:pic>
                <p:nvPicPr>
                  <p:cNvPr id="36" name="Picture 3"/>
                  <p:cNvPicPr preferRelativeResize="0">
                    <a:picLocks noChangeArrowheads="1"/>
                  </p:cNvPicPr>
                  <p:nvPr/>
                </p:nvPicPr>
                <p:blipFill>
                  <a:blip r:embed="rId6" cstate="print">
                    <a:lum bright="20000" contrast="70000"/>
                  </a:blip>
                  <a:srcRect/>
                  <a:stretch>
                    <a:fillRect/>
                  </a:stretch>
                </p:blipFill>
                <p:spPr bwMode="auto">
                  <a:xfrm>
                    <a:off x="0" y="1247014"/>
                    <a:ext cx="3090809" cy="288059"/>
                  </a:xfrm>
                  <a:prstGeom prst="rect">
                    <a:avLst/>
                  </a:prstGeom>
                  <a:noFill/>
                  <a:ln w="19050">
                    <a:solidFill>
                      <a:sysClr val="windowText" lastClr="000000"/>
                    </a:solidFill>
                    <a:miter lim="800000"/>
                    <a:headEnd/>
                    <a:tailEnd/>
                  </a:ln>
                </p:spPr>
              </p:pic>
              <p:pic>
                <p:nvPicPr>
                  <p:cNvPr id="37" name="Picture 4"/>
                  <p:cNvPicPr preferRelativeResize="0">
                    <a:picLocks noChangeArrowheads="1"/>
                  </p:cNvPicPr>
                  <p:nvPr/>
                </p:nvPicPr>
                <p:blipFill>
                  <a:blip r:embed="rId7" cstate="print">
                    <a:lum bright="20000" contrast="70000"/>
                  </a:blip>
                  <a:srcRect/>
                  <a:stretch>
                    <a:fillRect/>
                  </a:stretch>
                </p:blipFill>
                <p:spPr bwMode="auto">
                  <a:xfrm>
                    <a:off x="0" y="842026"/>
                    <a:ext cx="3090809" cy="288059"/>
                  </a:xfrm>
                  <a:prstGeom prst="rect">
                    <a:avLst/>
                  </a:prstGeom>
                  <a:noFill/>
                  <a:ln w="19050">
                    <a:solidFill>
                      <a:sysClr val="windowText" lastClr="000000"/>
                    </a:solidFill>
                    <a:miter lim="800000"/>
                    <a:headEnd/>
                    <a:tailEnd/>
                  </a:ln>
                </p:spPr>
              </p:pic>
              <p:pic>
                <p:nvPicPr>
                  <p:cNvPr id="38" name="Picture 6"/>
                  <p:cNvPicPr preferRelativeResize="0">
                    <a:picLocks noChangeArrowheads="1"/>
                  </p:cNvPicPr>
                  <p:nvPr/>
                </p:nvPicPr>
                <p:blipFill>
                  <a:blip r:embed="rId8" cstate="print">
                    <a:lum bright="20000" contrast="70000"/>
                  </a:blip>
                  <a:srcRect/>
                  <a:stretch>
                    <a:fillRect/>
                  </a:stretch>
                </p:blipFill>
                <p:spPr bwMode="auto">
                  <a:xfrm>
                    <a:off x="0" y="445951"/>
                    <a:ext cx="3090809" cy="288060"/>
                  </a:xfrm>
                  <a:prstGeom prst="rect">
                    <a:avLst/>
                  </a:prstGeom>
                  <a:noFill/>
                  <a:ln w="19050">
                    <a:solidFill>
                      <a:sysClr val="windowText" lastClr="000000"/>
                    </a:solidFill>
                    <a:miter lim="800000"/>
                    <a:headEnd/>
                    <a:tailEnd/>
                  </a:ln>
                </p:spPr>
              </p:pic>
            </p:grpSp>
            <p:cxnSp>
              <p:nvCxnSpPr>
                <p:cNvPr id="32" name="직선 연결선 31"/>
                <p:cNvCxnSpPr/>
                <p:nvPr/>
              </p:nvCxnSpPr>
              <p:spPr>
                <a:xfrm>
                  <a:off x="2844131" y="3615216"/>
                  <a:ext cx="1224101" cy="0"/>
                </a:xfrm>
                <a:prstGeom prst="line">
                  <a:avLst/>
                </a:prstGeom>
                <a:noFill/>
                <a:ln w="25400" cap="flat" cmpd="sng" algn="ctr">
                  <a:solidFill>
                    <a:sysClr val="windowText" lastClr="000000"/>
                  </a:solidFill>
                  <a:prstDash val="solid"/>
                </a:ln>
                <a:effectLst/>
              </p:spPr>
            </p:cxnSp>
            <p:sp>
              <p:nvSpPr>
                <p:cNvPr id="33" name="TextBox 13"/>
                <p:cNvSpPr txBox="1">
                  <a:spLocks noChangeArrowheads="1"/>
                </p:cNvSpPr>
                <p:nvPr/>
              </p:nvSpPr>
              <p:spPr bwMode="auto">
                <a:xfrm>
                  <a:off x="3060286" y="3578490"/>
                  <a:ext cx="864082" cy="307841"/>
                </a:xfrm>
                <a:prstGeom prst="rect">
                  <a:avLst/>
                </a:prstGeom>
                <a:noFill/>
                <a:ln w="9525">
                  <a:noFill/>
                  <a:miter lim="800000"/>
                  <a:headEnd/>
                  <a:tailEnd/>
                </a:ln>
              </p:spPr>
              <p:txBody>
                <a:bodyPr>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400" b="1" i="0" u="none" strike="noStrike" kern="0" cap="none" spc="0" normalizeH="0" baseline="0" noProof="0" dirty="0">
                      <a:ln>
                        <a:noFill/>
                      </a:ln>
                      <a:solidFill>
                        <a:prstClr val="black"/>
                      </a:solidFill>
                      <a:effectLst/>
                      <a:uLnTx/>
                      <a:uFillTx/>
                      <a:latin typeface="Arial" charset="0"/>
                      <a:ea typeface="굴림" pitchFamily="50" charset="-127"/>
                      <a:cs typeface="Arial" charset="0"/>
                    </a:rPr>
                    <a:t>Control</a:t>
                  </a:r>
                  <a:endParaRPr kumimoji="1" lang="ko-KR" altLang="en-US" sz="1400" b="1" i="0" u="none" strike="noStrike" kern="0" cap="none" spc="0" normalizeH="0" baseline="0" noProof="0" dirty="0">
                    <a:ln>
                      <a:noFill/>
                    </a:ln>
                    <a:solidFill>
                      <a:prstClr val="black"/>
                    </a:solidFill>
                    <a:effectLst/>
                    <a:uLnTx/>
                    <a:uFillTx/>
                    <a:latin typeface="Arial" charset="0"/>
                    <a:ea typeface="굴림" pitchFamily="50" charset="-127"/>
                    <a:cs typeface="Arial" charset="0"/>
                  </a:endParaRPr>
                </a:p>
              </p:txBody>
            </p:sp>
            <p:sp>
              <p:nvSpPr>
                <p:cNvPr id="34" name="TextBox 14"/>
                <p:cNvSpPr txBox="1">
                  <a:spLocks noChangeArrowheads="1"/>
                </p:cNvSpPr>
                <p:nvPr/>
              </p:nvSpPr>
              <p:spPr bwMode="auto">
                <a:xfrm>
                  <a:off x="4201185" y="3578490"/>
                  <a:ext cx="1151912" cy="492503"/>
                </a:xfrm>
                <a:prstGeom prst="rect">
                  <a:avLst/>
                </a:prstGeom>
                <a:noFill/>
                <a:ln w="9525">
                  <a:noFill/>
                  <a:miter lim="800000"/>
                  <a:headEnd/>
                  <a:tailEnd/>
                </a:ln>
              </p:spPr>
              <p:txBody>
                <a:bodyPr>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400" b="1" i="0" u="none" strike="noStrike" kern="0" cap="none" spc="0" normalizeH="0" baseline="0" noProof="0" dirty="0">
                      <a:ln>
                        <a:noFill/>
                      </a:ln>
                      <a:solidFill>
                        <a:prstClr val="black"/>
                      </a:solidFill>
                      <a:effectLst/>
                      <a:uLnTx/>
                      <a:uFillTx/>
                      <a:latin typeface="Arial" charset="0"/>
                      <a:ea typeface="굴림" pitchFamily="50" charset="-127"/>
                      <a:cs typeface="Arial" charset="0"/>
                    </a:rPr>
                    <a:t>Silymarin</a:t>
                  </a:r>
                </a:p>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200" b="1" i="0" u="none" strike="noStrike" kern="0" cap="none" spc="0" normalizeH="0" baseline="0" noProof="0" dirty="0">
                      <a:ln>
                        <a:noFill/>
                      </a:ln>
                      <a:solidFill>
                        <a:prstClr val="black"/>
                      </a:solidFill>
                      <a:effectLst/>
                      <a:uLnTx/>
                      <a:uFillTx/>
                      <a:latin typeface="Arial" charset="0"/>
                      <a:ea typeface="굴림" pitchFamily="50" charset="-127"/>
                      <a:cs typeface="Arial" charset="0"/>
                    </a:rPr>
                    <a:t>(</a:t>
                  </a:r>
                  <a:r>
                    <a:rPr kumimoji="1" lang="en-US" altLang="ko-KR" sz="1200" b="1" i="0" u="none" strike="noStrike" kern="0" cap="none" spc="0" normalizeH="0" baseline="0" noProof="0" dirty="0" smtClean="0">
                      <a:ln>
                        <a:noFill/>
                      </a:ln>
                      <a:solidFill>
                        <a:prstClr val="black"/>
                      </a:solidFill>
                      <a:effectLst/>
                      <a:uLnTx/>
                      <a:uFillTx/>
                      <a:latin typeface="Arial" charset="0"/>
                      <a:ea typeface="굴림" pitchFamily="50" charset="-127"/>
                      <a:cs typeface="Arial" charset="0"/>
                    </a:rPr>
                    <a:t>200 mg/kg</a:t>
                  </a:r>
                  <a:r>
                    <a:rPr kumimoji="1" lang="en-US" altLang="ko-KR" sz="1200" b="1" i="0" u="none" strike="noStrike" kern="0" cap="none" spc="0" normalizeH="0" baseline="0" noProof="0" dirty="0">
                      <a:ln>
                        <a:noFill/>
                      </a:ln>
                      <a:solidFill>
                        <a:prstClr val="black"/>
                      </a:solidFill>
                      <a:effectLst/>
                      <a:uLnTx/>
                      <a:uFillTx/>
                      <a:latin typeface="Arial" charset="0"/>
                      <a:ea typeface="굴림" pitchFamily="50" charset="-127"/>
                      <a:cs typeface="Arial" charset="0"/>
                    </a:rPr>
                    <a:t>)</a:t>
                  </a:r>
                  <a:endParaRPr kumimoji="1" lang="ko-KR" altLang="en-US" sz="1200" b="1" i="0" u="none" strike="noStrike" kern="0" cap="none" spc="0" normalizeH="0" baseline="0" noProof="0" dirty="0">
                    <a:ln>
                      <a:noFill/>
                    </a:ln>
                    <a:solidFill>
                      <a:prstClr val="black"/>
                    </a:solidFill>
                    <a:effectLst/>
                    <a:uLnTx/>
                    <a:uFillTx/>
                    <a:latin typeface="Arial" charset="0"/>
                    <a:ea typeface="굴림" pitchFamily="50" charset="-127"/>
                    <a:cs typeface="Arial" charset="0"/>
                  </a:endParaRPr>
                </a:p>
              </p:txBody>
            </p:sp>
          </p:grpSp>
          <p:cxnSp>
            <p:nvCxnSpPr>
              <p:cNvPr id="30" name="직선 연결선 29"/>
              <p:cNvCxnSpPr/>
              <p:nvPr/>
            </p:nvCxnSpPr>
            <p:spPr bwMode="auto">
              <a:xfrm>
                <a:off x="7010192" y="3060719"/>
                <a:ext cx="1224120" cy="0"/>
              </a:xfrm>
              <a:prstGeom prst="line">
                <a:avLst/>
              </a:prstGeom>
              <a:noFill/>
              <a:ln w="25400" cap="flat" cmpd="sng" algn="ctr">
                <a:solidFill>
                  <a:sysClr val="windowText" lastClr="000000"/>
                </a:solidFill>
                <a:prstDash val="solid"/>
              </a:ln>
              <a:effectLst/>
            </p:spPr>
          </p:cxnSp>
        </p:grpSp>
      </p:grpSp>
      <p:graphicFrame>
        <p:nvGraphicFramePr>
          <p:cNvPr id="3" name="개체 2"/>
          <p:cNvGraphicFramePr>
            <a:graphicFrameLocks noChangeAspect="1"/>
          </p:cNvGraphicFramePr>
          <p:nvPr>
            <p:extLst>
              <p:ext uri="{D42A27DB-BD31-4B8C-83A1-F6EECF244321}">
                <p14:modId xmlns="" xmlns:p14="http://schemas.microsoft.com/office/powerpoint/2010/main" val="1010236101"/>
              </p:ext>
            </p:extLst>
          </p:nvPr>
        </p:nvGraphicFramePr>
        <p:xfrm>
          <a:off x="4972381" y="3073791"/>
          <a:ext cx="3646054" cy="2435717"/>
        </p:xfrm>
        <a:graphic>
          <a:graphicData uri="http://schemas.openxmlformats.org/presentationml/2006/ole">
            <p:oleObj spid="_x0000_s90241" name="SPW 6.0 Graph" r:id="rId9" imgW="5778094" imgH="4181551" progId="">
              <p:embed/>
            </p:oleObj>
          </a:graphicData>
        </a:graphic>
      </p:graphicFrame>
      <p:pic>
        <p:nvPicPr>
          <p:cNvPr id="40" name="Picture 6" descr="C:\DOCUME~1\김영철\LOCALS~1\Temp\UNI000005400002.gif"/>
          <p:cNvPicPr>
            <a:picLocks noChangeAspect="1" noChangeArrowheads="1"/>
          </p:cNvPicPr>
          <p:nvPr/>
        </p:nvPicPr>
        <p:blipFill>
          <a:blip r:embed="rId10" r:link="rId11">
            <a:clrChange>
              <a:clrFrom>
                <a:srgbClr val="FCFEFC"/>
              </a:clrFrom>
              <a:clrTo>
                <a:srgbClr val="FCFEFC">
                  <a:alpha val="0"/>
                </a:srgbClr>
              </a:clrTo>
            </a:clrChange>
            <a:extLst>
              <a:ext uri="{BEBA8EAE-BF5A-486C-A8C5-ECC9F3942E4B}">
                <a14:imgProps xmlns="" xmlns:a14="http://schemas.microsoft.com/office/drawing/2010/main">
                  <a14:imgLayer r:embed="rId13">
                    <a14:imgEffect>
                      <a14:sharpenSoften amount="92000"/>
                    </a14:imgEffect>
                  </a14:imgLayer>
                </a14:imgProps>
              </a:ext>
              <a:ext uri="{28A0092B-C50C-407E-A947-70E740481C1C}">
                <a14:useLocalDpi xmlns="" xmlns:a14="http://schemas.microsoft.com/office/drawing/2010/main" val="0"/>
              </a:ext>
            </a:extLst>
          </a:blip>
          <a:srcRect/>
          <a:stretch>
            <a:fillRect/>
          </a:stretch>
        </p:blipFill>
        <p:spPr bwMode="auto">
          <a:xfrm>
            <a:off x="185539" y="56679"/>
            <a:ext cx="7080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89811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OMICS International Conferences</a:t>
            </a:r>
            <a:endParaRPr lang="en-US" dirty="0"/>
          </a:p>
        </p:txBody>
      </p:sp>
      <p:sp>
        <p:nvSpPr>
          <p:cNvPr id="3" name="Content Placeholder 2"/>
          <p:cNvSpPr>
            <a:spLocks noGrp="1"/>
          </p:cNvSpPr>
          <p:nvPr>
            <p:ph idx="1"/>
          </p:nvPr>
        </p:nvSpPr>
        <p:spPr>
          <a:xfrm>
            <a:off x="457200" y="1935480"/>
            <a:ext cx="8229600" cy="4465320"/>
          </a:xfrm>
        </p:spPr>
        <p:txBody>
          <a:bodyPr>
            <a:normAutofit fontScale="70000" lnSpcReduction="20000"/>
          </a:bodyPr>
          <a:lstStyle/>
          <a:p>
            <a:pPr marL="0" indent="0" algn="just">
              <a:buNone/>
            </a:pPr>
            <a:r>
              <a:rPr lang="en-US" dirty="0" smtClean="0"/>
              <a:t>OMICS International is a pioneer and leading science event organizer, which publishes around 500 open access journals and conducts over 500 Medical, Clinical, Engineering, Life Sciences, Pharma scientific conferences all over the globe annually with the support of more than 1000 scientific associations and 30,000 editorial board members and 3.5 million followers to its credit.</a:t>
            </a:r>
          </a:p>
          <a:p>
            <a:pPr marL="0" indent="0" algn="just">
              <a:buNone/>
            </a:pPr>
            <a:endParaRPr lang="en-US" dirty="0" smtClean="0"/>
          </a:p>
          <a:p>
            <a:pPr marL="0" indent="0" algn="just">
              <a:buNone/>
            </a:pPr>
            <a:r>
              <a:rPr lang="en-US" dirty="0" smtClean="0"/>
              <a:t>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dirty="0" err="1" smtClean="0"/>
              <a:t>Bengaluru</a:t>
            </a:r>
            <a:r>
              <a:rPr lang="en-US" dirty="0" smtClean="0"/>
              <a:t> and Mumbai.</a:t>
            </a:r>
          </a:p>
          <a:p>
            <a:pPr>
              <a:buNone/>
            </a:pP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Grp="1" noChangeArrowheads="1"/>
          </p:cNvSpPr>
          <p:nvPr>
            <p:ph type="title"/>
          </p:nvPr>
        </p:nvSpPr>
        <p:spPr bwMode="gray">
          <a:xfrm>
            <a:off x="2267744" y="260350"/>
            <a:ext cx="6407944"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r>
              <a:rPr lang="en-US" altLang="ko-KR" sz="2000" b="1" i="1" dirty="0">
                <a:ea typeface="굴림" pitchFamily="50" charset="-127"/>
              </a:rPr>
              <a:t>Enhancement of GSH </a:t>
            </a:r>
            <a:r>
              <a:rPr lang="en-US" altLang="ko-KR" sz="2000" b="1" i="1" dirty="0" err="1">
                <a:ea typeface="굴림" pitchFamily="50" charset="-127"/>
              </a:rPr>
              <a:t>Detoxicifcation</a:t>
            </a:r>
            <a:r>
              <a:rPr lang="en-US" altLang="ko-KR" sz="2000" b="1" i="1" dirty="0">
                <a:ea typeface="굴림" pitchFamily="50" charset="-127"/>
              </a:rPr>
              <a:t> Capacity by </a:t>
            </a:r>
            <a:r>
              <a:rPr lang="en-US" altLang="ko-KR" sz="2000" b="1" i="1" dirty="0" smtClean="0">
                <a:ea typeface="굴림" pitchFamily="50" charset="-127"/>
              </a:rPr>
              <a:t>Silymarin</a:t>
            </a:r>
            <a:endParaRPr lang="ko-KR" altLang="en-US" sz="2000" b="1" i="1" kern="0" dirty="0">
              <a:ea typeface="굴림" pitchFamily="50" charset="-127"/>
            </a:endParaRPr>
          </a:p>
        </p:txBody>
      </p:sp>
      <p:sp>
        <p:nvSpPr>
          <p:cNvPr id="6" name="제목 2"/>
          <p:cNvSpPr txBox="1">
            <a:spLocks/>
          </p:cNvSpPr>
          <p:nvPr/>
        </p:nvSpPr>
        <p:spPr bwMode="gray">
          <a:xfrm>
            <a:off x="571177" y="980728"/>
            <a:ext cx="841814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pPr algn="l"/>
            <a:r>
              <a:rPr lang="en-US" altLang="ko-KR" sz="2800" b="1" kern="0" dirty="0" smtClean="0">
                <a:latin typeface="Arial" panose="020B0604020202020204" pitchFamily="34" charset="0"/>
                <a:cs typeface="Arial" panose="020B0604020202020204" pitchFamily="34" charset="0"/>
              </a:rPr>
              <a:t>SUMMARY – 2</a:t>
            </a:r>
            <a:r>
              <a:rPr lang="en-US" altLang="ko-KR" sz="2800" b="1" kern="0" baseline="30000" dirty="0" smtClean="0">
                <a:latin typeface="Arial" panose="020B0604020202020204" pitchFamily="34" charset="0"/>
                <a:cs typeface="Arial" panose="020B0604020202020204" pitchFamily="34" charset="0"/>
              </a:rPr>
              <a:t>nd</a:t>
            </a:r>
            <a:r>
              <a:rPr lang="en-US" altLang="ko-KR" sz="2800" b="1" kern="0" dirty="0" smtClean="0">
                <a:latin typeface="Arial" panose="020B0604020202020204" pitchFamily="34" charset="0"/>
                <a:cs typeface="Arial" panose="020B0604020202020204" pitchFamily="34" charset="0"/>
              </a:rPr>
              <a:t> PART</a:t>
            </a:r>
            <a:endParaRPr lang="ko-KR" altLang="en-US" sz="2800" b="1" kern="0" dirty="0">
              <a:latin typeface="Arial" panose="020B0604020202020204" pitchFamily="34" charset="0"/>
              <a:cs typeface="Arial" panose="020B0604020202020204" pitchFamily="34" charset="0"/>
            </a:endParaRPr>
          </a:p>
        </p:txBody>
      </p:sp>
      <p:sp>
        <p:nvSpPr>
          <p:cNvPr id="7" name="TextBox 6"/>
          <p:cNvSpPr txBox="1"/>
          <p:nvPr/>
        </p:nvSpPr>
        <p:spPr>
          <a:xfrm>
            <a:off x="575242" y="2116968"/>
            <a:ext cx="8066857" cy="3724096"/>
          </a:xfrm>
          <a:prstGeom prst="rect">
            <a:avLst/>
          </a:prstGeom>
          <a:noFill/>
        </p:spPr>
        <p:txBody>
          <a:bodyPr wrap="square">
            <a:spAutoFit/>
          </a:bodyPr>
          <a:lstStyle/>
          <a:p>
            <a:pPr marL="360000" indent="-360000">
              <a:buFont typeface="Wingdings" pitchFamily="2" charset="2"/>
              <a:buChar char="ü"/>
              <a:defRPr/>
            </a:pPr>
            <a:r>
              <a:rPr lang="en-US" altLang="ko-KR" b="1" dirty="0" smtClean="0">
                <a:solidFill>
                  <a:schemeClr val="tx1">
                    <a:lumMod val="95000"/>
                    <a:lumOff val="5000"/>
                  </a:schemeClr>
                </a:solidFill>
                <a:latin typeface="Arial" pitchFamily="34" charset="0"/>
                <a:cs typeface="Arial" pitchFamily="34" charset="0"/>
              </a:rPr>
              <a:t>Silymarin pretreatment inhibits the hepatotoxicity and lipid peroxidation induced by an acute dose of APAP.  GSH depletion is also alleviated. </a:t>
            </a:r>
          </a:p>
          <a:p>
            <a:pPr marL="360000" indent="-360000">
              <a:buFont typeface="Wingdings" pitchFamily="2" charset="2"/>
              <a:buChar char="ü"/>
              <a:defRPr/>
            </a:pPr>
            <a:endParaRPr lang="en-US" altLang="ko-KR" b="1" dirty="0" smtClean="0">
              <a:solidFill>
                <a:schemeClr val="tx1">
                  <a:lumMod val="95000"/>
                  <a:lumOff val="5000"/>
                </a:schemeClr>
              </a:solidFill>
              <a:latin typeface="Arial" pitchFamily="34" charset="0"/>
              <a:cs typeface="Arial" pitchFamily="34" charset="0"/>
            </a:endParaRPr>
          </a:p>
          <a:p>
            <a:pPr marL="360000" indent="-360000">
              <a:buFont typeface="Wingdings" pitchFamily="2" charset="2"/>
              <a:buChar char="ü"/>
              <a:defRPr/>
            </a:pPr>
            <a:r>
              <a:rPr lang="en-US" altLang="ko-KR" b="1" dirty="0" smtClean="0">
                <a:solidFill>
                  <a:schemeClr val="tx1">
                    <a:lumMod val="95000"/>
                    <a:lumOff val="5000"/>
                  </a:schemeClr>
                </a:solidFill>
                <a:latin typeface="Arial" pitchFamily="34" charset="0"/>
                <a:cs typeface="Arial" pitchFamily="34" charset="0"/>
              </a:rPr>
              <a:t>Plasma levels of thiol conjugates of APAP are elevated while APAP, APAP-glucuronide and APAP-sulfate are unchanged, indicating GSH conjugation with NAPQI is enhanced. </a:t>
            </a:r>
          </a:p>
          <a:p>
            <a:pPr marL="360000" indent="-360000">
              <a:buFont typeface="Wingdings" pitchFamily="2" charset="2"/>
              <a:buChar char="ü"/>
              <a:defRPr/>
            </a:pPr>
            <a:endParaRPr lang="en-US" altLang="ko-KR" b="1" dirty="0" smtClean="0">
              <a:solidFill>
                <a:schemeClr val="tx1">
                  <a:lumMod val="95000"/>
                  <a:lumOff val="5000"/>
                </a:schemeClr>
              </a:solidFill>
              <a:latin typeface="Arial" pitchFamily="34" charset="0"/>
              <a:cs typeface="Arial" pitchFamily="34" charset="0"/>
            </a:endParaRPr>
          </a:p>
          <a:p>
            <a:pPr marL="360000" indent="-360000">
              <a:buFont typeface="Wingdings" pitchFamily="2" charset="2"/>
              <a:buChar char="ü"/>
              <a:defRPr/>
            </a:pPr>
            <a:r>
              <a:rPr lang="en-US" altLang="ko-KR" b="1" dirty="0" smtClean="0">
                <a:solidFill>
                  <a:schemeClr val="tx1">
                    <a:lumMod val="95000"/>
                    <a:lumOff val="5000"/>
                  </a:schemeClr>
                </a:solidFill>
                <a:latin typeface="Arial" pitchFamily="34" charset="0"/>
                <a:cs typeface="Arial" pitchFamily="34" charset="0"/>
              </a:rPr>
              <a:t>Hepatic</a:t>
            </a:r>
            <a:r>
              <a:rPr lang="ko-KR" altLang="en-US" b="1" dirty="0" smtClean="0">
                <a:solidFill>
                  <a:schemeClr val="tx1">
                    <a:lumMod val="95000"/>
                    <a:lumOff val="5000"/>
                  </a:schemeClr>
                </a:solidFill>
                <a:latin typeface="Arial" pitchFamily="34" charset="0"/>
                <a:cs typeface="Arial" pitchFamily="34" charset="0"/>
              </a:rPr>
              <a:t> </a:t>
            </a:r>
            <a:r>
              <a:rPr lang="en-US" altLang="ko-KR" b="1" dirty="0" smtClean="0">
                <a:solidFill>
                  <a:schemeClr val="tx1">
                    <a:lumMod val="95000"/>
                    <a:lumOff val="5000"/>
                  </a:schemeClr>
                </a:solidFill>
                <a:latin typeface="Arial" pitchFamily="34" charset="0"/>
                <a:cs typeface="Arial" pitchFamily="34" charset="0"/>
              </a:rPr>
              <a:t>CYP activity responsible for the metabolic activation of APAP is not induced by silymarin. Therefore, the increased detoxification of APAP via GSH conjugation should be attributed to the elevation of GSH availability in liver.</a:t>
            </a:r>
          </a:p>
          <a:p>
            <a:pPr marL="360000" indent="-360000">
              <a:buFont typeface="Wingdings" pitchFamily="2" charset="2"/>
              <a:buChar char="ü"/>
              <a:defRPr/>
            </a:pPr>
            <a:endParaRPr lang="en-US" altLang="ko-KR" sz="2000" b="1" dirty="0">
              <a:solidFill>
                <a:schemeClr val="tx1">
                  <a:lumMod val="95000"/>
                  <a:lumOff val="5000"/>
                </a:schemeClr>
              </a:solidFill>
              <a:latin typeface="Arial" pitchFamily="34" charset="0"/>
              <a:cs typeface="Arial" pitchFamily="34" charset="0"/>
            </a:endParaRPr>
          </a:p>
        </p:txBody>
      </p:sp>
      <p:pic>
        <p:nvPicPr>
          <p:cNvPr id="8" name="Picture 6" descr="C:\DOCUME~1\김영철\LOCALS~1\Temp\UNI000005400002.gif"/>
          <p:cNvPicPr>
            <a:picLocks noChangeAspect="1" noChangeArrowheads="1"/>
          </p:cNvPicPr>
          <p:nvPr/>
        </p:nvPicPr>
        <p:blipFill>
          <a:blip r:embed="rId2" r:link="rId3">
            <a:clrChange>
              <a:clrFrom>
                <a:srgbClr val="FCFEFC"/>
              </a:clrFrom>
              <a:clrTo>
                <a:srgbClr val="FCFEFC">
                  <a:alpha val="0"/>
                </a:srgbClr>
              </a:clrTo>
            </a:clrChange>
            <a:extLst>
              <a:ext uri="{BEBA8EAE-BF5A-486C-A8C5-ECC9F3942E4B}">
                <a14:imgProps xmlns="" xmlns:a14="http://schemas.microsoft.com/office/drawing/2010/main">
                  <a14:imgLayer r:embed="rId4">
                    <a14:imgEffect>
                      <a14:sharpenSoften amount="92000"/>
                    </a14:imgEffect>
                  </a14:imgLayer>
                </a14:imgProps>
              </a:ext>
              <a:ext uri="{28A0092B-C50C-407E-A947-70E740481C1C}">
                <a14:useLocalDpi xmlns="" xmlns:a14="http://schemas.microsoft.com/office/drawing/2010/main" val="0"/>
              </a:ext>
            </a:extLst>
          </a:blip>
          <a:srcRect/>
          <a:stretch>
            <a:fillRect/>
          </a:stretch>
        </p:blipFill>
        <p:spPr bwMode="auto">
          <a:xfrm>
            <a:off x="185539" y="56679"/>
            <a:ext cx="7080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89811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Grp="1" noChangeArrowheads="1"/>
          </p:cNvSpPr>
          <p:nvPr>
            <p:ph type="title"/>
          </p:nvPr>
        </p:nvSpPr>
        <p:spPr bwMode="gray">
          <a:xfrm>
            <a:off x="1619672" y="116632"/>
            <a:ext cx="7343279"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r>
              <a:rPr lang="en-US" altLang="ko-KR" sz="2000" b="1" i="1" dirty="0">
                <a:ea typeface="굴림" pitchFamily="50" charset="-127"/>
              </a:rPr>
              <a:t>Enhancement of GSH </a:t>
            </a:r>
            <a:r>
              <a:rPr lang="en-US" altLang="ko-KR" sz="2000" b="1" i="1" dirty="0" err="1">
                <a:ea typeface="굴림" pitchFamily="50" charset="-127"/>
              </a:rPr>
              <a:t>Detoxicifcation</a:t>
            </a:r>
            <a:r>
              <a:rPr lang="en-US" altLang="ko-KR" sz="2000" b="1" i="1" dirty="0">
                <a:ea typeface="굴림" pitchFamily="50" charset="-127"/>
              </a:rPr>
              <a:t> Capacity by </a:t>
            </a:r>
            <a:r>
              <a:rPr lang="en-US" altLang="ko-KR" sz="2000" b="1" i="1" dirty="0" smtClean="0">
                <a:ea typeface="굴림" pitchFamily="50" charset="-127"/>
              </a:rPr>
              <a:t>Silymarin</a:t>
            </a:r>
            <a:endParaRPr lang="ko-KR" altLang="en-US" sz="2000" b="1" i="1" kern="0" dirty="0">
              <a:ea typeface="굴림" pitchFamily="50" charset="-127"/>
            </a:endParaRPr>
          </a:p>
        </p:txBody>
      </p:sp>
      <p:sp>
        <p:nvSpPr>
          <p:cNvPr id="5" name="제목 2"/>
          <p:cNvSpPr txBox="1">
            <a:spLocks/>
          </p:cNvSpPr>
          <p:nvPr/>
        </p:nvSpPr>
        <p:spPr bwMode="gray">
          <a:xfrm>
            <a:off x="683568" y="992532"/>
            <a:ext cx="5184576" cy="852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pPr algn="l"/>
            <a:r>
              <a:rPr lang="en-US" altLang="ko-KR" sz="2800" b="1" kern="0" cap="all" dirty="0" smtClean="0">
                <a:latin typeface="Arial" panose="020B0604020202020204" pitchFamily="34" charset="0"/>
                <a:cs typeface="Arial" panose="020B0604020202020204" pitchFamily="34" charset="0"/>
              </a:rPr>
              <a:t>conclusions</a:t>
            </a:r>
            <a:endParaRPr lang="ko-KR" altLang="en-US" sz="2800" b="1" kern="0" cap="all" dirty="0">
              <a:latin typeface="Arial" panose="020B0604020202020204" pitchFamily="34" charset="0"/>
              <a:cs typeface="Arial" panose="020B0604020202020204" pitchFamily="34" charset="0"/>
            </a:endParaRPr>
          </a:p>
        </p:txBody>
      </p:sp>
      <p:sp>
        <p:nvSpPr>
          <p:cNvPr id="6" name="TextBox 5"/>
          <p:cNvSpPr txBox="1"/>
          <p:nvPr/>
        </p:nvSpPr>
        <p:spPr>
          <a:xfrm>
            <a:off x="539551" y="2072652"/>
            <a:ext cx="8066857" cy="2913618"/>
          </a:xfrm>
          <a:prstGeom prst="rect">
            <a:avLst/>
          </a:prstGeom>
          <a:noFill/>
        </p:spPr>
        <p:txBody>
          <a:bodyPr wrap="square">
            <a:spAutoFit/>
          </a:bodyPr>
          <a:lstStyle/>
          <a:p>
            <a:pPr marL="360000" indent="-360000">
              <a:lnSpc>
                <a:spcPts val="2000"/>
              </a:lnSpc>
              <a:buFont typeface="Wingdings" pitchFamily="2" charset="2"/>
              <a:buChar char="ü"/>
              <a:defRPr/>
            </a:pPr>
            <a:endParaRPr lang="en-US" altLang="ko-KR" b="1" dirty="0" smtClean="0">
              <a:solidFill>
                <a:schemeClr val="tx1">
                  <a:lumMod val="95000"/>
                  <a:lumOff val="5000"/>
                </a:schemeClr>
              </a:solidFill>
              <a:latin typeface="Arial" pitchFamily="34" charset="0"/>
              <a:cs typeface="Arial" pitchFamily="34" charset="0"/>
            </a:endParaRPr>
          </a:p>
          <a:p>
            <a:pPr marL="360000" indent="-360000">
              <a:lnSpc>
                <a:spcPts val="2000"/>
              </a:lnSpc>
              <a:buFont typeface="Wingdings" pitchFamily="2" charset="2"/>
              <a:buChar char="ü"/>
              <a:defRPr/>
            </a:pPr>
            <a:r>
              <a:rPr lang="en-US" altLang="ko-KR" b="1" dirty="0" smtClean="0">
                <a:solidFill>
                  <a:schemeClr val="tx1">
                    <a:lumMod val="95000"/>
                    <a:lumOff val="5000"/>
                  </a:schemeClr>
                </a:solidFill>
                <a:latin typeface="Arial" pitchFamily="34" charset="0"/>
                <a:cs typeface="Arial" pitchFamily="34" charset="0"/>
              </a:rPr>
              <a:t>The antioxidant activity of silymarin should be, at least in part, attributed to the increase in GSH biosynthesis.</a:t>
            </a:r>
          </a:p>
          <a:p>
            <a:pPr marL="360000" indent="-360000">
              <a:lnSpc>
                <a:spcPts val="2000"/>
              </a:lnSpc>
              <a:buFont typeface="Wingdings" pitchFamily="2" charset="2"/>
              <a:buChar char="ü"/>
              <a:defRPr/>
            </a:pPr>
            <a:endParaRPr lang="en-US" altLang="ko-KR" b="1" dirty="0">
              <a:solidFill>
                <a:schemeClr val="tx1">
                  <a:lumMod val="95000"/>
                  <a:lumOff val="5000"/>
                </a:schemeClr>
              </a:solidFill>
              <a:latin typeface="Arial" pitchFamily="34" charset="0"/>
              <a:cs typeface="Arial" pitchFamily="34" charset="0"/>
            </a:endParaRPr>
          </a:p>
          <a:p>
            <a:pPr marL="360000" indent="-360000">
              <a:lnSpc>
                <a:spcPts val="2000"/>
              </a:lnSpc>
              <a:buFont typeface="Wingdings" pitchFamily="2" charset="2"/>
              <a:buChar char="ü"/>
              <a:defRPr/>
            </a:pPr>
            <a:r>
              <a:rPr lang="en-US" altLang="ko-KR" b="1" dirty="0" smtClean="0">
                <a:solidFill>
                  <a:schemeClr val="tx1">
                    <a:lumMod val="95000"/>
                    <a:lumOff val="5000"/>
                  </a:schemeClr>
                </a:solidFill>
                <a:latin typeface="Arial" pitchFamily="34" charset="0"/>
                <a:cs typeface="Arial" pitchFamily="34" charset="0"/>
              </a:rPr>
              <a:t>The induction of GSH synthesis by silymarin has a physiological significance as shown by the reduction of lipid peroxidation and the improvement of antioxidant defense in the naïve mice. </a:t>
            </a:r>
          </a:p>
          <a:p>
            <a:pPr marL="360000" indent="-360000">
              <a:lnSpc>
                <a:spcPts val="2000"/>
              </a:lnSpc>
              <a:buFont typeface="Wingdings" pitchFamily="2" charset="2"/>
              <a:buChar char="ü"/>
              <a:defRPr/>
            </a:pPr>
            <a:endParaRPr lang="en-US" altLang="ko-KR" b="1" dirty="0">
              <a:solidFill>
                <a:schemeClr val="tx1">
                  <a:lumMod val="95000"/>
                  <a:lumOff val="5000"/>
                </a:schemeClr>
              </a:solidFill>
              <a:latin typeface="Arial" pitchFamily="34" charset="0"/>
              <a:cs typeface="Arial" pitchFamily="34" charset="0"/>
            </a:endParaRPr>
          </a:p>
          <a:p>
            <a:pPr marL="360000" indent="-360000">
              <a:lnSpc>
                <a:spcPts val="2000"/>
              </a:lnSpc>
              <a:buFont typeface="Wingdings" pitchFamily="2" charset="2"/>
              <a:buChar char="ü"/>
              <a:defRPr/>
            </a:pPr>
            <a:r>
              <a:rPr lang="en-US" altLang="ko-KR" b="1" dirty="0" smtClean="0">
                <a:solidFill>
                  <a:schemeClr val="tx1">
                    <a:lumMod val="95000"/>
                    <a:lumOff val="5000"/>
                  </a:schemeClr>
                </a:solidFill>
                <a:latin typeface="Arial" pitchFamily="34" charset="0"/>
                <a:cs typeface="Arial" pitchFamily="34" charset="0"/>
              </a:rPr>
              <a:t>The elevation of hepatic GSH by silymarin may increase the detoxification potential of liver against various toxicants and their electrophilic metabolites.</a:t>
            </a:r>
          </a:p>
        </p:txBody>
      </p:sp>
      <p:pic>
        <p:nvPicPr>
          <p:cNvPr id="7" name="Picture 6" descr="C:\DOCUME~1\김영철\LOCALS~1\Temp\UNI000005400002.gif"/>
          <p:cNvPicPr>
            <a:picLocks noChangeAspect="1" noChangeArrowheads="1"/>
          </p:cNvPicPr>
          <p:nvPr/>
        </p:nvPicPr>
        <p:blipFill>
          <a:blip r:embed="rId3" r:link="rId4">
            <a:clrChange>
              <a:clrFrom>
                <a:srgbClr val="FCFEFC"/>
              </a:clrFrom>
              <a:clrTo>
                <a:srgbClr val="FCFEFC">
                  <a:alpha val="0"/>
                </a:srgbClr>
              </a:clrTo>
            </a:clrChange>
            <a:extLst>
              <a:ext uri="{BEBA8EAE-BF5A-486C-A8C5-ECC9F3942E4B}">
                <a14:imgProps xmlns="" xmlns:a14="http://schemas.microsoft.com/office/drawing/2010/main">
                  <a14:imgLayer r:embed="rId5">
                    <a14:imgEffect>
                      <a14:sharpenSoften amount="92000"/>
                    </a14:imgEffect>
                  </a14:imgLayer>
                </a14:imgProps>
              </a:ext>
              <a:ext uri="{28A0092B-C50C-407E-A947-70E740481C1C}">
                <a14:useLocalDpi xmlns="" xmlns:a14="http://schemas.microsoft.com/office/drawing/2010/main" val="0"/>
              </a:ext>
            </a:extLst>
          </a:blip>
          <a:srcRect/>
          <a:stretch>
            <a:fillRect/>
          </a:stretch>
        </p:blipFill>
        <p:spPr bwMode="auto">
          <a:xfrm>
            <a:off x="185539" y="56679"/>
            <a:ext cx="7080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79140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92215" y="1484784"/>
            <a:ext cx="8744281" cy="5040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548" tIns="56129" rIns="93548" bIns="56129" numCol="1" anchor="t" anchorCtr="0" compatLnSpc="1">
            <a:prstTxWarp prst="textNoShape">
              <a:avLst/>
            </a:prstTxWarp>
          </a:bodyPr>
          <a:lstStyle>
            <a:lvl1pPr marL="342900" indent="-342900" algn="l" rtl="0" eaLnBrk="1" fontAlgn="base" latinLnBrk="1" hangingPunct="1">
              <a:spcBef>
                <a:spcPct val="20000"/>
              </a:spcBef>
              <a:spcAft>
                <a:spcPct val="0"/>
              </a:spcAft>
              <a:buClr>
                <a:schemeClr val="accent1"/>
              </a:buClr>
              <a:buFont typeface="Wingdings" pitchFamily="2" charset="2"/>
              <a:buChar char="v"/>
              <a:defRPr sz="2800" b="1">
                <a:solidFill>
                  <a:schemeClr val="accent1"/>
                </a:solidFill>
                <a:latin typeface="+mn-lt"/>
                <a:ea typeface="+mn-ea"/>
                <a:cs typeface="+mn-cs"/>
              </a:defRPr>
            </a:lvl1pPr>
            <a:lvl2pPr marL="742950" indent="-285750" algn="l" rtl="0" eaLnBrk="1" fontAlgn="base" latinLnBrk="1" hangingPunct="1">
              <a:spcBef>
                <a:spcPct val="20000"/>
              </a:spcBef>
              <a:spcAft>
                <a:spcPct val="0"/>
              </a:spcAft>
              <a:buClr>
                <a:schemeClr val="tx2"/>
              </a:buClr>
              <a:buSzPct val="60000"/>
              <a:buFont typeface="Wingdings" pitchFamily="2" charset="2"/>
              <a:buChar char="n"/>
              <a:defRPr sz="2400">
                <a:solidFill>
                  <a:schemeClr val="tx2"/>
                </a:solidFill>
                <a:latin typeface="+mn-lt"/>
              </a:defRPr>
            </a:lvl2pPr>
            <a:lvl3pPr marL="1143000" indent="-228600" algn="l" rtl="0" eaLnBrk="1" fontAlgn="base" latinLnBrk="1" hangingPunct="1">
              <a:spcBef>
                <a:spcPct val="20000"/>
              </a:spcBef>
              <a:spcAft>
                <a:spcPct val="0"/>
              </a:spcAft>
              <a:buClr>
                <a:schemeClr val="hlink"/>
              </a:buClr>
              <a:buSzPct val="60000"/>
              <a:buFont typeface="Wingdings" pitchFamily="2" charset="2"/>
              <a:buChar char="n"/>
              <a:defRPr sz="2400">
                <a:solidFill>
                  <a:schemeClr val="tx2"/>
                </a:solidFill>
                <a:latin typeface="+mn-lt"/>
              </a:defRPr>
            </a:lvl3pPr>
            <a:lvl4pPr marL="1600200" indent="-228600" algn="l" rtl="0" eaLnBrk="1" fontAlgn="base" latinLnBrk="1" hangingPunct="1">
              <a:spcBef>
                <a:spcPct val="20000"/>
              </a:spcBef>
              <a:spcAft>
                <a:spcPct val="0"/>
              </a:spcAft>
              <a:buClr>
                <a:schemeClr val="tx1"/>
              </a:buClr>
              <a:buSzPct val="60000"/>
              <a:buFont typeface="Wingdings" pitchFamily="2" charset="2"/>
              <a:buChar char="n"/>
              <a:defRPr sz="2000">
                <a:solidFill>
                  <a:schemeClr val="tx2"/>
                </a:solidFill>
                <a:latin typeface="+mn-lt"/>
              </a:defRPr>
            </a:lvl4pPr>
            <a:lvl5pPr marL="2057400" indent="-228600" algn="l" rtl="0" eaLnBrk="1" fontAlgn="base" latinLnBrk="1" hangingPunct="1">
              <a:spcBef>
                <a:spcPct val="20000"/>
              </a:spcBef>
              <a:spcAft>
                <a:spcPct val="0"/>
              </a:spcAft>
              <a:buClr>
                <a:schemeClr val="hlink"/>
              </a:buClr>
              <a:buSzPct val="60000"/>
              <a:buFont typeface="Wingdings" pitchFamily="2" charset="2"/>
              <a:buChar char="n"/>
              <a:defRPr sz="2000">
                <a:solidFill>
                  <a:schemeClr val="tx2"/>
                </a:solidFill>
                <a:latin typeface="+mn-lt"/>
              </a:defRPr>
            </a:lvl5pPr>
            <a:lvl6pPr marL="2514600" indent="-228600" algn="l" rtl="0" eaLnBrk="1" fontAlgn="base" latinLnBrk="1" hangingPunct="1">
              <a:spcBef>
                <a:spcPct val="20000"/>
              </a:spcBef>
              <a:spcAft>
                <a:spcPct val="0"/>
              </a:spcAft>
              <a:buClr>
                <a:schemeClr val="hlink"/>
              </a:buClr>
              <a:buSzPct val="60000"/>
              <a:buFont typeface="Wingdings" pitchFamily="2" charset="2"/>
              <a:buChar char="n"/>
              <a:defRPr sz="2000">
                <a:solidFill>
                  <a:schemeClr val="tx2"/>
                </a:solidFill>
                <a:latin typeface="+mn-lt"/>
              </a:defRPr>
            </a:lvl6pPr>
            <a:lvl7pPr marL="2971800" indent="-228600" algn="l" rtl="0" eaLnBrk="1" fontAlgn="base" latinLnBrk="1" hangingPunct="1">
              <a:spcBef>
                <a:spcPct val="20000"/>
              </a:spcBef>
              <a:spcAft>
                <a:spcPct val="0"/>
              </a:spcAft>
              <a:buClr>
                <a:schemeClr val="hlink"/>
              </a:buClr>
              <a:buSzPct val="60000"/>
              <a:buFont typeface="Wingdings" pitchFamily="2" charset="2"/>
              <a:buChar char="n"/>
              <a:defRPr sz="2000">
                <a:solidFill>
                  <a:schemeClr val="tx2"/>
                </a:solidFill>
                <a:latin typeface="+mn-lt"/>
              </a:defRPr>
            </a:lvl7pPr>
            <a:lvl8pPr marL="3429000" indent="-228600" algn="l" rtl="0" eaLnBrk="1" fontAlgn="base" latinLnBrk="1" hangingPunct="1">
              <a:spcBef>
                <a:spcPct val="20000"/>
              </a:spcBef>
              <a:spcAft>
                <a:spcPct val="0"/>
              </a:spcAft>
              <a:buClr>
                <a:schemeClr val="hlink"/>
              </a:buClr>
              <a:buSzPct val="60000"/>
              <a:buFont typeface="Wingdings" pitchFamily="2" charset="2"/>
              <a:buChar char="n"/>
              <a:defRPr sz="2000">
                <a:solidFill>
                  <a:schemeClr val="tx2"/>
                </a:solidFill>
                <a:latin typeface="+mn-lt"/>
              </a:defRPr>
            </a:lvl8pPr>
            <a:lvl9pPr marL="3886200" indent="-228600" algn="l" rtl="0" eaLnBrk="1" fontAlgn="base" latinLnBrk="1" hangingPunct="1">
              <a:spcBef>
                <a:spcPct val="20000"/>
              </a:spcBef>
              <a:spcAft>
                <a:spcPct val="0"/>
              </a:spcAft>
              <a:buClr>
                <a:schemeClr val="hlink"/>
              </a:buClr>
              <a:buSzPct val="60000"/>
              <a:buFont typeface="Wingdings" pitchFamily="2" charset="2"/>
              <a:buChar char="n"/>
              <a:defRPr sz="2000">
                <a:solidFill>
                  <a:schemeClr val="tx2"/>
                </a:solidFill>
                <a:latin typeface="+mn-lt"/>
              </a:defRPr>
            </a:lvl9pPr>
          </a:lstStyle>
          <a:p>
            <a:pPr marL="0" indent="0">
              <a:lnSpc>
                <a:spcPct val="0"/>
              </a:lnSpc>
              <a:spcBef>
                <a:spcPts val="1768"/>
              </a:spcBef>
              <a:buFont typeface="Wingdings" pitchFamily="2" charset="2"/>
              <a:buNone/>
            </a:pPr>
            <a:endParaRPr lang="ko-KR" altLang="ko-KR" sz="900" kern="0" dirty="0" smtClean="0">
              <a:latin typeface="Arial" pitchFamily="34" charset="0"/>
              <a:cs typeface="Arial" pitchFamily="34" charset="0"/>
              <a:sym typeface="Arial" pitchFamily="34" charset="0"/>
            </a:endParaRPr>
          </a:p>
          <a:p>
            <a:pPr marL="0" indent="0">
              <a:lnSpc>
                <a:spcPct val="0"/>
              </a:lnSpc>
              <a:spcBef>
                <a:spcPts val="1768"/>
              </a:spcBef>
              <a:buFont typeface="Wingdings" pitchFamily="2" charset="2"/>
              <a:buNone/>
            </a:pPr>
            <a:endParaRPr lang="ko-KR" altLang="ko-KR" sz="900" kern="0" dirty="0" smtClean="0">
              <a:latin typeface="Arial" pitchFamily="34" charset="0"/>
              <a:cs typeface="Arial" pitchFamily="34" charset="0"/>
              <a:sym typeface="Arial" pitchFamily="34" charset="0"/>
            </a:endParaRPr>
          </a:p>
          <a:p>
            <a:pPr marL="0" indent="0">
              <a:lnSpc>
                <a:spcPct val="0"/>
              </a:lnSpc>
              <a:spcBef>
                <a:spcPts val="1768"/>
              </a:spcBef>
              <a:buFont typeface="Wingdings" pitchFamily="2" charset="2"/>
              <a:buNone/>
            </a:pPr>
            <a:endParaRPr lang="ko-KR" altLang="ko-KR" sz="1300" kern="0" dirty="0" smtClean="0">
              <a:latin typeface="Arial" pitchFamily="34" charset="0"/>
              <a:cs typeface="Arial" pitchFamily="34" charset="0"/>
              <a:sym typeface="Arial" pitchFamily="34" charset="0"/>
            </a:endParaRPr>
          </a:p>
          <a:p>
            <a:pPr marL="0" indent="0">
              <a:lnSpc>
                <a:spcPct val="0"/>
              </a:lnSpc>
              <a:spcBef>
                <a:spcPts val="1768"/>
              </a:spcBef>
              <a:buFont typeface="Wingdings" pitchFamily="2" charset="2"/>
              <a:buNone/>
            </a:pPr>
            <a:endParaRPr lang="en-US" altLang="ko-KR" sz="1800" kern="0" dirty="0" smtClean="0">
              <a:solidFill>
                <a:schemeClr val="tx1"/>
              </a:solidFill>
              <a:latin typeface="Arial" pitchFamily="34" charset="0"/>
              <a:cs typeface="Arial" pitchFamily="34" charset="0"/>
              <a:sym typeface="Arial" pitchFamily="34" charset="0"/>
            </a:endParaRPr>
          </a:p>
          <a:p>
            <a:pPr marL="0" indent="0">
              <a:lnSpc>
                <a:spcPct val="0"/>
              </a:lnSpc>
              <a:spcBef>
                <a:spcPts val="1768"/>
              </a:spcBef>
              <a:buFont typeface="Wingdings" pitchFamily="2" charset="2"/>
              <a:buNone/>
            </a:pPr>
            <a:r>
              <a:rPr lang="ko-KR" altLang="ko-KR" sz="1800" kern="0" dirty="0" smtClean="0">
                <a:solidFill>
                  <a:schemeClr val="tx1"/>
                </a:solidFill>
                <a:latin typeface="Arial" pitchFamily="34" charset="0"/>
                <a:cs typeface="Arial" pitchFamily="34" charset="0"/>
                <a:sym typeface="Arial" pitchFamily="34" charset="0"/>
              </a:rPr>
              <a:t>Contributors:</a:t>
            </a:r>
            <a:endParaRPr lang="ko-KR" altLang="ko-KR" sz="1800" kern="0" dirty="0" smtClean="0">
              <a:solidFill>
                <a:schemeClr val="tx1"/>
              </a:solidFill>
              <a:latin typeface="Arial" pitchFamily="34" charset="0"/>
              <a:cs typeface="Arial" pitchFamily="34" charset="0"/>
            </a:endParaRPr>
          </a:p>
          <a:p>
            <a:pPr marL="0" indent="0">
              <a:lnSpc>
                <a:spcPct val="0"/>
              </a:lnSpc>
              <a:spcBef>
                <a:spcPts val="1768"/>
              </a:spcBef>
              <a:buFont typeface="Wingdings" pitchFamily="2" charset="2"/>
              <a:buNone/>
            </a:pPr>
            <a:endParaRPr lang="ko-KR" altLang="ko-KR" sz="1800" kern="0" dirty="0" smtClean="0">
              <a:solidFill>
                <a:schemeClr val="tx1"/>
              </a:solidFill>
              <a:latin typeface="Arial" pitchFamily="34" charset="0"/>
              <a:cs typeface="Arial" pitchFamily="34" charset="0"/>
              <a:sym typeface="Arial" pitchFamily="34" charset="0"/>
            </a:endParaRPr>
          </a:p>
          <a:p>
            <a:pPr marL="0" indent="0">
              <a:lnSpc>
                <a:spcPts val="368"/>
              </a:lnSpc>
              <a:spcBef>
                <a:spcPts val="1768"/>
              </a:spcBef>
              <a:buFont typeface="Wingdings" pitchFamily="2" charset="2"/>
              <a:buNone/>
            </a:pPr>
            <a:r>
              <a:rPr lang="ko-KR" altLang="ko-KR" sz="1800" kern="0" dirty="0" smtClean="0">
                <a:solidFill>
                  <a:schemeClr val="tx1"/>
                </a:solidFill>
                <a:latin typeface="Arial" pitchFamily="34" charset="0"/>
                <a:cs typeface="Arial" pitchFamily="34" charset="0"/>
                <a:sym typeface="Arial" pitchFamily="34" charset="0"/>
              </a:rPr>
              <a:t>Do Young Kwon, Ph.D.</a:t>
            </a:r>
            <a:endParaRPr lang="ko-KR" altLang="ko-KR" sz="1800" kern="0" dirty="0" smtClean="0">
              <a:solidFill>
                <a:schemeClr val="tx1"/>
              </a:solidFill>
              <a:latin typeface="Arial" pitchFamily="34" charset="0"/>
              <a:cs typeface="Arial" pitchFamily="34" charset="0"/>
            </a:endParaRPr>
          </a:p>
          <a:p>
            <a:pPr marL="0" indent="0">
              <a:lnSpc>
                <a:spcPts val="368"/>
              </a:lnSpc>
              <a:spcBef>
                <a:spcPts val="1768"/>
              </a:spcBef>
              <a:buFont typeface="Wingdings" pitchFamily="2" charset="2"/>
              <a:buNone/>
            </a:pPr>
            <a:r>
              <a:rPr lang="ko-KR" altLang="ko-KR" sz="1800" kern="0" dirty="0" smtClean="0">
                <a:solidFill>
                  <a:schemeClr val="tx1"/>
                </a:solidFill>
                <a:latin typeface="Arial" pitchFamily="34" charset="0"/>
                <a:cs typeface="Arial" pitchFamily="34" charset="0"/>
                <a:sym typeface="Arial" pitchFamily="34" charset="0"/>
              </a:rPr>
              <a:t>Sun Ju Kim, Ph.D.</a:t>
            </a:r>
            <a:endParaRPr lang="ko-KR" altLang="ko-KR" sz="1800" kern="0" dirty="0" smtClean="0">
              <a:solidFill>
                <a:schemeClr val="tx1"/>
              </a:solidFill>
              <a:latin typeface="Arial" pitchFamily="34" charset="0"/>
              <a:cs typeface="Arial" pitchFamily="34" charset="0"/>
            </a:endParaRPr>
          </a:p>
          <a:p>
            <a:pPr marL="0" indent="0">
              <a:lnSpc>
                <a:spcPts val="368"/>
              </a:lnSpc>
              <a:spcBef>
                <a:spcPts val="1768"/>
              </a:spcBef>
              <a:buFont typeface="Wingdings" pitchFamily="2" charset="2"/>
              <a:buNone/>
            </a:pPr>
            <a:r>
              <a:rPr lang="en-US" altLang="ko-KR" sz="1800" kern="0" dirty="0" smtClean="0">
                <a:solidFill>
                  <a:schemeClr val="tx1"/>
                </a:solidFill>
                <a:latin typeface="Arial" pitchFamily="34" charset="0"/>
                <a:cs typeface="Arial" pitchFamily="34" charset="0"/>
                <a:sym typeface="Arial" pitchFamily="34" charset="0"/>
              </a:rPr>
              <a:t>Mr. </a:t>
            </a:r>
            <a:r>
              <a:rPr lang="ko-KR" altLang="ko-KR" sz="1800" kern="0" dirty="0" smtClean="0">
                <a:solidFill>
                  <a:schemeClr val="tx1"/>
                </a:solidFill>
                <a:latin typeface="Arial" pitchFamily="34" charset="0"/>
                <a:cs typeface="Arial" pitchFamily="34" charset="0"/>
                <a:sym typeface="Arial" pitchFamily="34" charset="0"/>
              </a:rPr>
              <a:t>Chul Won Ahn</a:t>
            </a:r>
            <a:endParaRPr lang="en-US" altLang="ko-KR" sz="1800" kern="0" dirty="0" smtClean="0">
              <a:solidFill>
                <a:schemeClr val="tx1"/>
              </a:solidFill>
              <a:latin typeface="Arial" pitchFamily="34" charset="0"/>
              <a:cs typeface="Arial" pitchFamily="34" charset="0"/>
              <a:sym typeface="Arial" pitchFamily="34" charset="0"/>
            </a:endParaRPr>
          </a:p>
          <a:p>
            <a:pPr marL="0" indent="0">
              <a:lnSpc>
                <a:spcPts val="368"/>
              </a:lnSpc>
              <a:spcBef>
                <a:spcPts val="1768"/>
              </a:spcBef>
              <a:buFont typeface="Wingdings" pitchFamily="2" charset="2"/>
              <a:buNone/>
            </a:pPr>
            <a:r>
              <a:rPr lang="en-US" altLang="ko-KR" sz="1800" kern="0" dirty="0" smtClean="0">
                <a:solidFill>
                  <a:schemeClr val="tx1"/>
                </a:solidFill>
                <a:latin typeface="Arial" pitchFamily="34" charset="0"/>
                <a:cs typeface="Arial" pitchFamily="34" charset="0"/>
                <a:sym typeface="Arial" pitchFamily="34" charset="0"/>
              </a:rPr>
              <a:t>Jae </a:t>
            </a:r>
            <a:r>
              <a:rPr lang="en-US" altLang="ko-KR" sz="1800" kern="0" dirty="0" err="1" smtClean="0">
                <a:solidFill>
                  <a:schemeClr val="tx1"/>
                </a:solidFill>
                <a:latin typeface="Arial" pitchFamily="34" charset="0"/>
                <a:cs typeface="Arial" pitchFamily="34" charset="0"/>
                <a:sym typeface="Arial" pitchFamily="34" charset="0"/>
              </a:rPr>
              <a:t>Hak</a:t>
            </a:r>
            <a:r>
              <a:rPr lang="en-US" altLang="ko-KR" sz="1800" kern="0" dirty="0" smtClean="0">
                <a:solidFill>
                  <a:schemeClr val="tx1"/>
                </a:solidFill>
                <a:latin typeface="Arial" pitchFamily="34" charset="0"/>
                <a:cs typeface="Arial" pitchFamily="34" charset="0"/>
                <a:sym typeface="Arial" pitchFamily="34" charset="0"/>
              </a:rPr>
              <a:t> Park, D.V.M., Ph.D.</a:t>
            </a:r>
          </a:p>
          <a:p>
            <a:pPr marL="0" indent="0">
              <a:lnSpc>
                <a:spcPts val="368"/>
              </a:lnSpc>
              <a:spcBef>
                <a:spcPts val="1768"/>
              </a:spcBef>
              <a:buFont typeface="Wingdings" pitchFamily="2" charset="2"/>
              <a:buNone/>
            </a:pPr>
            <a:r>
              <a:rPr lang="en-US" altLang="ko-KR" sz="1800" kern="0" dirty="0" smtClean="0">
                <a:solidFill>
                  <a:schemeClr val="tx1"/>
                </a:solidFill>
                <a:latin typeface="Arial" pitchFamily="34" charset="0"/>
                <a:cs typeface="Arial" pitchFamily="34" charset="0"/>
                <a:sym typeface="Arial" pitchFamily="34" charset="0"/>
              </a:rPr>
              <a:t>Ms. Ji Hyun Kim</a:t>
            </a:r>
            <a:endParaRPr lang="ko-KR" altLang="ko-KR" sz="1800" kern="0" dirty="0" smtClean="0">
              <a:solidFill>
                <a:schemeClr val="tx1"/>
              </a:solidFill>
              <a:latin typeface="Arial" pitchFamily="34" charset="0"/>
              <a:cs typeface="Arial" pitchFamily="34" charset="0"/>
              <a:sym typeface="Arial" pitchFamily="34" charset="0"/>
            </a:endParaRPr>
          </a:p>
          <a:p>
            <a:pPr marL="0" indent="0">
              <a:lnSpc>
                <a:spcPts val="368"/>
              </a:lnSpc>
              <a:spcBef>
                <a:spcPts val="1768"/>
              </a:spcBef>
              <a:buFont typeface="Wingdings" pitchFamily="2" charset="2"/>
              <a:buNone/>
            </a:pPr>
            <a:endParaRPr lang="en-US" altLang="ko-KR" sz="1800" kern="0" dirty="0" smtClean="0">
              <a:latin typeface="Arial" pitchFamily="34" charset="0"/>
              <a:cs typeface="Arial" pitchFamily="34" charset="0"/>
              <a:sym typeface="Arial" pitchFamily="34" charset="0"/>
            </a:endParaRPr>
          </a:p>
          <a:p>
            <a:pPr marL="0" indent="0">
              <a:lnSpc>
                <a:spcPts val="368"/>
              </a:lnSpc>
              <a:spcBef>
                <a:spcPts val="1768"/>
              </a:spcBef>
              <a:buFont typeface="Wingdings" pitchFamily="2" charset="2"/>
              <a:buNone/>
            </a:pPr>
            <a:endParaRPr lang="en-US" altLang="ko-KR" sz="1800" kern="0" dirty="0" smtClean="0">
              <a:solidFill>
                <a:schemeClr val="tx1"/>
              </a:solidFill>
              <a:latin typeface="Arial" pitchFamily="34" charset="0"/>
              <a:cs typeface="Arial" pitchFamily="34" charset="0"/>
              <a:sym typeface="Arial" pitchFamily="34" charset="0"/>
            </a:endParaRPr>
          </a:p>
          <a:p>
            <a:pPr marL="0" indent="0">
              <a:lnSpc>
                <a:spcPts val="368"/>
              </a:lnSpc>
              <a:spcBef>
                <a:spcPts val="1768"/>
              </a:spcBef>
              <a:buFont typeface="Wingdings" pitchFamily="2" charset="2"/>
              <a:buNone/>
            </a:pPr>
            <a:endParaRPr lang="en-US" altLang="ko-KR" sz="1800" kern="0" dirty="0" smtClean="0">
              <a:solidFill>
                <a:schemeClr val="tx1"/>
              </a:solidFill>
              <a:latin typeface="Arial" pitchFamily="34" charset="0"/>
              <a:cs typeface="Arial" pitchFamily="34" charset="0"/>
              <a:sym typeface="Arial" pitchFamily="34" charset="0"/>
            </a:endParaRPr>
          </a:p>
          <a:p>
            <a:pPr marL="0" indent="0">
              <a:lnSpc>
                <a:spcPts val="368"/>
              </a:lnSpc>
              <a:spcBef>
                <a:spcPts val="1768"/>
              </a:spcBef>
              <a:buFont typeface="Wingdings" pitchFamily="2" charset="2"/>
              <a:buNone/>
            </a:pPr>
            <a:endParaRPr lang="en-US" altLang="ko-KR" sz="1800" kern="0" dirty="0" smtClean="0">
              <a:solidFill>
                <a:schemeClr val="tx1"/>
              </a:solidFill>
              <a:latin typeface="Arial" pitchFamily="34" charset="0"/>
              <a:cs typeface="Arial" pitchFamily="34" charset="0"/>
              <a:sym typeface="Arial" pitchFamily="34" charset="0"/>
            </a:endParaRPr>
          </a:p>
          <a:p>
            <a:pPr marL="0" indent="0">
              <a:lnSpc>
                <a:spcPts val="368"/>
              </a:lnSpc>
              <a:spcBef>
                <a:spcPts val="1768"/>
              </a:spcBef>
              <a:buFont typeface="Wingdings" pitchFamily="2" charset="2"/>
              <a:buNone/>
            </a:pPr>
            <a:r>
              <a:rPr lang="ko-KR" altLang="ko-KR" sz="1800" kern="0" dirty="0" smtClean="0">
                <a:solidFill>
                  <a:schemeClr val="tx1"/>
                </a:solidFill>
                <a:latin typeface="Arial" pitchFamily="34" charset="0"/>
                <a:cs typeface="Arial" pitchFamily="34" charset="0"/>
                <a:sym typeface="Arial" pitchFamily="34" charset="0"/>
              </a:rPr>
              <a:t>Fundings:</a:t>
            </a:r>
            <a:endParaRPr lang="ko-KR" altLang="ko-KR" sz="1800" kern="0" dirty="0" smtClean="0">
              <a:solidFill>
                <a:schemeClr val="tx1"/>
              </a:solidFill>
              <a:latin typeface="Arial" panose="020B0604020202020204" pitchFamily="34" charset="0"/>
              <a:cs typeface="Arial" panose="020B0604020202020204" pitchFamily="34" charset="0"/>
            </a:endParaRPr>
          </a:p>
          <a:p>
            <a:pPr marL="0" indent="0">
              <a:lnSpc>
                <a:spcPct val="0"/>
              </a:lnSpc>
              <a:spcBef>
                <a:spcPts val="1768"/>
              </a:spcBef>
              <a:buFont typeface="Wingdings" pitchFamily="2" charset="2"/>
              <a:buNone/>
            </a:pPr>
            <a:endParaRPr lang="ko-KR" altLang="ko-KR" sz="1800" kern="0" dirty="0" smtClean="0">
              <a:solidFill>
                <a:schemeClr val="tx1"/>
              </a:solidFill>
              <a:latin typeface="Arial" pitchFamily="34" charset="0"/>
              <a:cs typeface="Arial" pitchFamily="34" charset="0"/>
              <a:sym typeface="Arial" pitchFamily="34" charset="0"/>
            </a:endParaRPr>
          </a:p>
          <a:p>
            <a:pPr marL="0" indent="0">
              <a:lnSpc>
                <a:spcPts val="368"/>
              </a:lnSpc>
              <a:spcBef>
                <a:spcPts val="1768"/>
              </a:spcBef>
              <a:buFont typeface="Wingdings" pitchFamily="2" charset="2"/>
              <a:buNone/>
            </a:pPr>
            <a:r>
              <a:rPr lang="ko-KR" altLang="ko-KR" sz="1800" kern="0" dirty="0" smtClean="0">
                <a:solidFill>
                  <a:schemeClr val="tx1"/>
                </a:solidFill>
                <a:latin typeface="Arial" pitchFamily="34" charset="0"/>
                <a:cs typeface="Arial" pitchFamily="34" charset="0"/>
                <a:sym typeface="Arial" pitchFamily="34" charset="0"/>
              </a:rPr>
              <a:t>National Research Foundation (NRF) grants (No. 2011-0016781 and No. 2009-</a:t>
            </a:r>
            <a:endParaRPr lang="ko-KR" altLang="ko-KR" sz="1800" kern="0" dirty="0" smtClean="0">
              <a:solidFill>
                <a:schemeClr val="tx1"/>
              </a:solidFill>
              <a:latin typeface="Arial" panose="020B0604020202020204" pitchFamily="34" charset="0"/>
              <a:cs typeface="Arial" panose="020B0604020202020204" pitchFamily="34" charset="0"/>
            </a:endParaRPr>
          </a:p>
          <a:p>
            <a:pPr marL="0" indent="0">
              <a:lnSpc>
                <a:spcPts val="368"/>
              </a:lnSpc>
              <a:spcBef>
                <a:spcPts val="1768"/>
              </a:spcBef>
              <a:buFont typeface="Wingdings" pitchFamily="2" charset="2"/>
              <a:buNone/>
            </a:pPr>
            <a:r>
              <a:rPr lang="ko-KR" altLang="ko-KR" sz="1800" kern="0" dirty="0" smtClean="0">
                <a:solidFill>
                  <a:schemeClr val="tx1"/>
                </a:solidFill>
                <a:latin typeface="Arial" pitchFamily="34" charset="0"/>
                <a:cs typeface="Arial" pitchFamily="34" charset="0"/>
                <a:sym typeface="Arial" pitchFamily="34" charset="0"/>
              </a:rPr>
              <a:t>0083533), Ministry of Education, Science and Technology, Korea. </a:t>
            </a:r>
          </a:p>
          <a:p>
            <a:pPr marL="0" indent="0">
              <a:buFont typeface="Wingdings" pitchFamily="2" charset="2"/>
              <a:buNone/>
            </a:pPr>
            <a:endParaRPr lang="ko-KR" altLang="ko-KR" sz="1800" kern="0" dirty="0" smtClean="0">
              <a:latin typeface="Arial" pitchFamily="34" charset="0"/>
              <a:cs typeface="Arial" pitchFamily="34" charset="0"/>
              <a:sym typeface="Arial" pitchFamily="34" charset="0"/>
            </a:endParaRPr>
          </a:p>
          <a:p>
            <a:pPr marL="0" indent="0">
              <a:buFont typeface="Wingdings" pitchFamily="2" charset="2"/>
              <a:buNone/>
            </a:pPr>
            <a:endParaRPr lang="ko-KR" altLang="ko-KR" sz="1800" kern="0" dirty="0">
              <a:latin typeface="Arial" pitchFamily="34" charset="0"/>
              <a:cs typeface="Arial" pitchFamily="34" charset="0"/>
              <a:sym typeface="Arial" pitchFamily="34" charset="0"/>
            </a:endParaRPr>
          </a:p>
        </p:txBody>
      </p:sp>
      <p:sp>
        <p:nvSpPr>
          <p:cNvPr id="10" name="WordArt 3"/>
          <p:cNvSpPr>
            <a:spLocks noChangeArrowheads="1" noChangeShapeType="1" noTextEdit="1"/>
          </p:cNvSpPr>
          <p:nvPr/>
        </p:nvSpPr>
        <p:spPr bwMode="gray">
          <a:xfrm>
            <a:off x="1681930" y="764704"/>
            <a:ext cx="5759450" cy="863600"/>
          </a:xfrm>
          <a:prstGeom prst="rect">
            <a:avLst/>
          </a:prstGeom>
        </p:spPr>
        <p:txBody>
          <a:bodyPr wrap="none" fromWordArt="1">
            <a:prstTxWarp prst="textDeflate">
              <a:avLst>
                <a:gd name="adj" fmla="val 0"/>
              </a:avLst>
            </a:prstTxWarp>
          </a:bodyPr>
          <a:lstStyle/>
          <a:p>
            <a:pPr algn="ctr"/>
            <a:r>
              <a:rPr lang="en-US" altLang="ko-KR" sz="3600" b="1" kern="10" dirty="0">
                <a:ln w="19050">
                  <a:solidFill>
                    <a:schemeClr val="bg1"/>
                  </a:solidFill>
                  <a:round/>
                  <a:headEnd/>
                  <a:tailEnd/>
                </a:ln>
                <a:gradFill rotWithShape="1">
                  <a:gsLst>
                    <a:gs pos="0">
                      <a:schemeClr val="tx1"/>
                    </a:gs>
                    <a:gs pos="100000">
                      <a:schemeClr val="hlink"/>
                    </a:gs>
                  </a:gsLst>
                  <a:lin ang="0" scaled="1"/>
                </a:gradFill>
                <a:effectLst>
                  <a:outerShdw dist="63500" dir="2212194" algn="ctr" rotWithShape="0">
                    <a:srgbClr val="868686">
                      <a:alpha val="50000"/>
                    </a:srgbClr>
                  </a:outerShdw>
                </a:effectLst>
                <a:latin typeface="Arial"/>
                <a:cs typeface="Arial"/>
              </a:rPr>
              <a:t>Thank You !</a:t>
            </a:r>
            <a:endParaRPr lang="ko-KR" altLang="en-US" sz="3600" b="1" kern="10" dirty="0">
              <a:ln w="19050">
                <a:solidFill>
                  <a:schemeClr val="bg1"/>
                </a:solidFill>
                <a:round/>
                <a:headEnd/>
                <a:tailEnd/>
              </a:ln>
              <a:gradFill rotWithShape="1">
                <a:gsLst>
                  <a:gs pos="0">
                    <a:schemeClr val="tx1"/>
                  </a:gs>
                  <a:gs pos="100000">
                    <a:schemeClr val="hlink"/>
                  </a:gs>
                </a:gsLst>
                <a:lin ang="0" scaled="1"/>
              </a:gradFill>
              <a:effectLst>
                <a:outerShdw dist="63500" dir="2212194" algn="ctr" rotWithShape="0">
                  <a:srgbClr val="868686">
                    <a:alpha val="50000"/>
                  </a:srgbClr>
                </a:outerShdw>
              </a:effectLst>
              <a:latin typeface="Arial"/>
              <a:cs typeface="Arial"/>
            </a:endParaRPr>
          </a:p>
        </p:txBody>
      </p:sp>
      <p:pic>
        <p:nvPicPr>
          <p:cNvPr id="2" name="그림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55976" y="1988840"/>
            <a:ext cx="4248472" cy="3186354"/>
          </a:xfrm>
          <a:prstGeom prst="rect">
            <a:avLst/>
          </a:prstGeom>
        </p:spPr>
      </p:pic>
    </p:spTree>
    <p:extLst>
      <p:ext uri="{BB962C8B-B14F-4D97-AF65-F5344CB8AC3E}">
        <p14:creationId xmlns="" xmlns:p14="http://schemas.microsoft.com/office/powerpoint/2010/main" val="238362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816864"/>
          </a:xfrm>
        </p:spPr>
        <p:txBody>
          <a:bodyPr/>
          <a:lstStyle/>
          <a:p>
            <a:r>
              <a:rPr smtClean="0"/>
              <a:t> Let us meet again..</a:t>
            </a:r>
            <a:endParaRPr lang="en-US" dirty="0"/>
          </a:p>
        </p:txBody>
      </p:sp>
      <p:sp>
        <p:nvSpPr>
          <p:cNvPr id="3" name="Text Placeholder 2"/>
          <p:cNvSpPr>
            <a:spLocks noGrp="1"/>
          </p:cNvSpPr>
          <p:nvPr>
            <p:ph type="body" idx="1"/>
          </p:nvPr>
        </p:nvSpPr>
        <p:spPr>
          <a:xfrm>
            <a:off x="530352" y="2704664"/>
            <a:ext cx="7772400" cy="3772336"/>
          </a:xfrm>
        </p:spPr>
        <p:txBody>
          <a:bodyPr>
            <a:normAutofit/>
          </a:bodyPr>
          <a:lstStyle/>
          <a:p>
            <a:pPr algn="ctr"/>
            <a:r>
              <a:rPr lang="en-US" dirty="0" smtClean="0"/>
              <a:t>We welcome you to our future conferences of OMICS International</a:t>
            </a:r>
          </a:p>
          <a:p>
            <a:pPr algn="ctr"/>
            <a:r>
              <a:rPr lang="en-US" b="1" dirty="0" smtClean="0"/>
              <a:t>2</a:t>
            </a:r>
            <a:r>
              <a:rPr lang="en-US" b="1" baseline="30000" dirty="0" smtClean="0"/>
              <a:t>nd</a:t>
            </a:r>
            <a:r>
              <a:rPr lang="en-US" b="1" dirty="0" smtClean="0"/>
              <a:t> International Conference and Expo </a:t>
            </a:r>
            <a:br>
              <a:rPr lang="en-US" b="1" dirty="0" smtClean="0"/>
            </a:br>
            <a:r>
              <a:rPr lang="en-US" b="1" dirty="0" smtClean="0"/>
              <a:t>on </a:t>
            </a:r>
          </a:p>
          <a:p>
            <a:pPr algn="ctr"/>
            <a:r>
              <a:rPr lang="en-US" b="1" dirty="0" smtClean="0"/>
              <a:t>Drug Discovery &amp; Designing </a:t>
            </a:r>
          </a:p>
          <a:p>
            <a:pPr algn="ctr"/>
            <a:r>
              <a:rPr lang="en-US" dirty="0" smtClean="0"/>
              <a:t>On</a:t>
            </a:r>
          </a:p>
          <a:p>
            <a:pPr algn="ctr"/>
            <a:r>
              <a:rPr lang="en-US" dirty="0" smtClean="0"/>
              <a:t> </a:t>
            </a:r>
            <a:r>
              <a:rPr lang="en-US" b="1" dirty="0" smtClean="0"/>
              <a:t>October -31 November-02, 2016 </a:t>
            </a:r>
            <a:r>
              <a:rPr lang="en-US" dirty="0" smtClean="0"/>
              <a:t>at </a:t>
            </a:r>
            <a:r>
              <a:rPr lang="en-US" b="1" dirty="0" smtClean="0"/>
              <a:t>Istanbul, Turkey</a:t>
            </a:r>
          </a:p>
          <a:p>
            <a:endParaRPr lang="en-US" dirty="0" smtClean="0">
              <a:hlinkClick r:id="rId2"/>
            </a:endParaRPr>
          </a:p>
          <a:p>
            <a:r>
              <a:rPr lang="en-US" dirty="0" smtClean="0">
                <a:hlinkClick r:id="rId2"/>
              </a:rPr>
              <a:t>http://drug-discovery.pharmaceuticalconferences.com/</a:t>
            </a:r>
            <a:endParaRPr lang="en-US" dirty="0" smtClean="0"/>
          </a:p>
          <a:p>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ctrTitle"/>
          </p:nvPr>
        </p:nvSpPr>
        <p:spPr>
          <a:xfrm>
            <a:off x="323528" y="476672"/>
            <a:ext cx="8460432" cy="3384376"/>
          </a:xfrm>
        </p:spPr>
        <p:txBody>
          <a:bodyPr/>
          <a:lstStyle/>
          <a:p>
            <a:pPr algn="ctr">
              <a:lnSpc>
                <a:spcPts val="3500"/>
              </a:lnSpc>
            </a:pPr>
            <a:r>
              <a:rPr lang="en-US" altLang="ko-KR" sz="3400" dirty="0" smtClean="0">
                <a:solidFill>
                  <a:schemeClr val="tx2">
                    <a:lumMod val="50000"/>
                    <a:lumOff val="50000"/>
                  </a:schemeClr>
                </a:solidFill>
              </a:rPr>
              <a:t>Hepatoprotective </a:t>
            </a:r>
            <a:r>
              <a:rPr lang="en-US" altLang="ko-KR" sz="3400" dirty="0">
                <a:solidFill>
                  <a:schemeClr val="tx2">
                    <a:lumMod val="50000"/>
                    <a:lumOff val="50000"/>
                  </a:schemeClr>
                </a:solidFill>
              </a:rPr>
              <a:t>activity of silymarin against acetaminophen involves an enhancement of the glutathione-dependent detoxification </a:t>
            </a:r>
            <a:r>
              <a:rPr lang="en-US" altLang="ko-KR" sz="3400" dirty="0" smtClean="0">
                <a:solidFill>
                  <a:schemeClr val="tx2">
                    <a:lumMod val="50000"/>
                    <a:lumOff val="50000"/>
                  </a:schemeClr>
                </a:solidFill>
              </a:rPr>
              <a:t>capacity</a:t>
            </a:r>
            <a:endParaRPr lang="en-US" altLang="ko-KR" sz="3400" dirty="0">
              <a:solidFill>
                <a:schemeClr val="tx2">
                  <a:lumMod val="50000"/>
                  <a:lumOff val="50000"/>
                </a:schemeClr>
              </a:solidFill>
            </a:endParaRPr>
          </a:p>
        </p:txBody>
      </p:sp>
      <p:sp>
        <p:nvSpPr>
          <p:cNvPr id="59397" name="Rectangle 5"/>
          <p:cNvSpPr>
            <a:spLocks noGrp="1" noChangeArrowheads="1"/>
          </p:cNvSpPr>
          <p:nvPr>
            <p:ph type="subTitle" idx="1"/>
          </p:nvPr>
        </p:nvSpPr>
        <p:spPr>
          <a:xfrm>
            <a:off x="629444" y="4365104"/>
            <a:ext cx="7848600" cy="1944216"/>
          </a:xfrm>
        </p:spPr>
        <p:txBody>
          <a:bodyPr/>
          <a:lstStyle/>
          <a:p>
            <a:pPr marL="533400" latinLnBrk="0">
              <a:lnSpc>
                <a:spcPts val="2500"/>
              </a:lnSpc>
            </a:pPr>
            <a:r>
              <a:rPr lang="en-US" altLang="ko-KR" sz="2400" dirty="0" smtClean="0">
                <a:solidFill>
                  <a:schemeClr val="tx2">
                    <a:lumMod val="50000"/>
                    <a:lumOff val="50000"/>
                  </a:schemeClr>
                </a:solidFill>
              </a:rPr>
              <a:t>Young </a:t>
            </a:r>
            <a:r>
              <a:rPr lang="en-US" altLang="ko-KR" sz="2400" dirty="0" err="1" smtClean="0">
                <a:solidFill>
                  <a:schemeClr val="tx2">
                    <a:lumMod val="50000"/>
                    <a:lumOff val="50000"/>
                  </a:schemeClr>
                </a:solidFill>
              </a:rPr>
              <a:t>Chul</a:t>
            </a:r>
            <a:r>
              <a:rPr lang="en-US" altLang="ko-KR" sz="2400" dirty="0" smtClean="0">
                <a:solidFill>
                  <a:schemeClr val="tx2">
                    <a:lumMod val="50000"/>
                    <a:lumOff val="50000"/>
                  </a:schemeClr>
                </a:solidFill>
              </a:rPr>
              <a:t> Kim</a:t>
            </a:r>
            <a:endParaRPr lang="en-US" altLang="ko-KR" sz="2400" dirty="0">
              <a:solidFill>
                <a:schemeClr val="tx2">
                  <a:lumMod val="50000"/>
                  <a:lumOff val="50000"/>
                </a:schemeClr>
              </a:solidFill>
            </a:endParaRPr>
          </a:p>
          <a:p>
            <a:pPr marL="533400" latinLnBrk="0">
              <a:lnSpc>
                <a:spcPts val="2500"/>
              </a:lnSpc>
            </a:pPr>
            <a:endParaRPr lang="en-US" altLang="ko-KR" sz="2400" i="1" dirty="0" smtClean="0">
              <a:solidFill>
                <a:schemeClr val="tx2">
                  <a:lumMod val="50000"/>
                  <a:lumOff val="50000"/>
                </a:schemeClr>
              </a:solidFill>
            </a:endParaRPr>
          </a:p>
          <a:p>
            <a:pPr marL="533400" latinLnBrk="0">
              <a:lnSpc>
                <a:spcPts val="2500"/>
              </a:lnSpc>
            </a:pPr>
            <a:r>
              <a:rPr lang="en-US" altLang="ko-KR" sz="2400" i="1" dirty="0" smtClean="0">
                <a:solidFill>
                  <a:schemeClr val="tx2">
                    <a:lumMod val="50000"/>
                    <a:lumOff val="50000"/>
                  </a:schemeClr>
                </a:solidFill>
              </a:rPr>
              <a:t>College </a:t>
            </a:r>
            <a:r>
              <a:rPr lang="en-US" altLang="ko-KR" sz="2400" i="1" dirty="0">
                <a:solidFill>
                  <a:schemeClr val="tx2">
                    <a:lumMod val="50000"/>
                    <a:lumOff val="50000"/>
                  </a:schemeClr>
                </a:solidFill>
              </a:rPr>
              <a:t>of Pharmacy</a:t>
            </a:r>
          </a:p>
          <a:p>
            <a:pPr marL="533400" latinLnBrk="0">
              <a:lnSpc>
                <a:spcPts val="2500"/>
              </a:lnSpc>
            </a:pPr>
            <a:r>
              <a:rPr lang="en-US" altLang="ko-KR" sz="2400" i="1" dirty="0">
                <a:solidFill>
                  <a:schemeClr val="tx2">
                    <a:lumMod val="50000"/>
                    <a:lumOff val="50000"/>
                  </a:schemeClr>
                </a:solidFill>
              </a:rPr>
              <a:t>Seoul National University</a:t>
            </a:r>
          </a:p>
          <a:p>
            <a:endParaRPr lang="ko-KR" altLang="en-US" dirty="0">
              <a:ea typeface="굴림" pitchFamily="50"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Grp="1" noChangeArrowheads="1"/>
          </p:cNvSpPr>
          <p:nvPr>
            <p:ph type="title"/>
          </p:nvPr>
        </p:nvSpPr>
        <p:spPr bwMode="gray">
          <a:xfrm>
            <a:off x="1763688" y="260350"/>
            <a:ext cx="69120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r>
              <a:rPr lang="en-US" altLang="ko-KR" sz="2000" b="1" i="1" kern="0" dirty="0" smtClean="0">
                <a:ea typeface="굴림" pitchFamily="50" charset="-127"/>
              </a:rPr>
              <a:t>Enhancement of GSH </a:t>
            </a:r>
            <a:r>
              <a:rPr lang="en-US" altLang="ko-KR" sz="2000" b="1" i="1" dirty="0" err="1" smtClean="0">
                <a:ea typeface="굴림" pitchFamily="50" charset="-127"/>
              </a:rPr>
              <a:t>D</a:t>
            </a:r>
            <a:r>
              <a:rPr lang="en-US" altLang="ko-KR" sz="2000" b="1" i="1" kern="0" dirty="0" err="1" smtClean="0">
                <a:ea typeface="굴림" pitchFamily="50" charset="-127"/>
              </a:rPr>
              <a:t>etoxicifcation</a:t>
            </a:r>
            <a:r>
              <a:rPr lang="en-US" altLang="ko-KR" sz="2000" b="1" i="1" kern="0" dirty="0" smtClean="0">
                <a:ea typeface="굴림" pitchFamily="50" charset="-127"/>
              </a:rPr>
              <a:t> </a:t>
            </a:r>
            <a:r>
              <a:rPr lang="en-US" altLang="ko-KR" sz="2000" b="1" i="1" dirty="0" smtClean="0">
                <a:ea typeface="굴림" pitchFamily="50" charset="-127"/>
              </a:rPr>
              <a:t>C</a:t>
            </a:r>
            <a:r>
              <a:rPr lang="en-US" altLang="ko-KR" sz="2000" b="1" i="1" kern="0" dirty="0" smtClean="0">
                <a:ea typeface="굴림" pitchFamily="50" charset="-127"/>
              </a:rPr>
              <a:t>apacity by Silymarin</a:t>
            </a:r>
            <a:endParaRPr lang="ko-KR" altLang="en-US" sz="2000" b="1" i="1" kern="0" dirty="0">
              <a:ea typeface="굴림" pitchFamily="50" charset="-127"/>
            </a:endParaRPr>
          </a:p>
        </p:txBody>
      </p:sp>
      <p:pic>
        <p:nvPicPr>
          <p:cNvPr id="6" name="Picture 2"/>
          <p:cNvPicPr>
            <a:picLocks noChangeAspect="1" noChangeArrowheads="1"/>
          </p:cNvPicPr>
          <p:nvPr/>
        </p:nvPicPr>
        <p:blipFill>
          <a:blip r:embed="rId3" cstate="print"/>
          <a:srcRect/>
          <a:stretch>
            <a:fillRect/>
          </a:stretch>
        </p:blipFill>
        <p:spPr bwMode="auto">
          <a:xfrm>
            <a:off x="5652121" y="1268759"/>
            <a:ext cx="2702376" cy="1838455"/>
          </a:xfrm>
          <a:prstGeom prst="rect">
            <a:avLst/>
          </a:prstGeom>
          <a:noFill/>
          <a:ln w="9525">
            <a:noFill/>
            <a:miter lim="800000"/>
            <a:headEnd/>
            <a:tailEnd/>
          </a:ln>
        </p:spPr>
      </p:pic>
      <p:pic>
        <p:nvPicPr>
          <p:cNvPr id="7" name="Picture 4" descr="http://www.sigmaaldrich.com/large/structureimages/24/mfcd03225424.png"/>
          <p:cNvPicPr>
            <a:picLocks noChangeAspect="1" noChangeArrowheads="1"/>
          </p:cNvPicPr>
          <p:nvPr/>
        </p:nvPicPr>
        <p:blipFill>
          <a:blip r:embed="rId4" cstate="print"/>
          <a:srcRect/>
          <a:stretch>
            <a:fillRect/>
          </a:stretch>
        </p:blipFill>
        <p:spPr bwMode="auto">
          <a:xfrm>
            <a:off x="3779912" y="4653136"/>
            <a:ext cx="4608512" cy="1785798"/>
          </a:xfrm>
          <a:prstGeom prst="rect">
            <a:avLst/>
          </a:prstGeom>
          <a:noFill/>
        </p:spPr>
      </p:pic>
      <p:sp>
        <p:nvSpPr>
          <p:cNvPr id="8" name="TextBox 7"/>
          <p:cNvSpPr txBox="1"/>
          <p:nvPr/>
        </p:nvSpPr>
        <p:spPr>
          <a:xfrm>
            <a:off x="539552" y="1266611"/>
            <a:ext cx="8238835" cy="4616648"/>
          </a:xfrm>
          <a:prstGeom prst="rect">
            <a:avLst/>
          </a:prstGeom>
          <a:noFill/>
        </p:spPr>
        <p:txBody>
          <a:bodyPr wrap="square">
            <a:spAutoFit/>
          </a:bodyPr>
          <a:lstStyle/>
          <a:p>
            <a:pPr>
              <a:lnSpc>
                <a:spcPct val="200000"/>
              </a:lnSpc>
              <a:defRPr/>
            </a:pPr>
            <a:r>
              <a:rPr lang="en-US" altLang="ko-KR" sz="2800" b="1" dirty="0" smtClean="0">
                <a:latin typeface="Arial" pitchFamily="34" charset="0"/>
                <a:cs typeface="Arial" pitchFamily="34" charset="0"/>
              </a:rPr>
              <a:t>Silymarin:</a:t>
            </a:r>
          </a:p>
          <a:p>
            <a:pPr>
              <a:lnSpc>
                <a:spcPct val="150000"/>
              </a:lnSpc>
              <a:defRPr/>
            </a:pPr>
            <a:endParaRPr lang="en-US" altLang="ko-KR" sz="2800" b="1" dirty="0" smtClean="0">
              <a:latin typeface="Arial" pitchFamily="34" charset="0"/>
              <a:cs typeface="Arial" pitchFamily="34" charset="0"/>
            </a:endParaRPr>
          </a:p>
          <a:p>
            <a:pPr marL="360000" indent="-360000">
              <a:buFont typeface="Wingdings" pitchFamily="2" charset="2"/>
              <a:buChar char="ü"/>
              <a:defRPr/>
            </a:pPr>
            <a:r>
              <a:rPr lang="en-US" altLang="ko-KR" sz="2000" b="1" dirty="0" smtClean="0">
                <a:latin typeface="Arial" pitchFamily="34" charset="0"/>
                <a:cs typeface="Arial" pitchFamily="34" charset="0"/>
              </a:rPr>
              <a:t>Extract </a:t>
            </a:r>
            <a:r>
              <a:rPr lang="en-US" altLang="ko-KR" sz="2000" b="1" dirty="0">
                <a:latin typeface="Arial" pitchFamily="34" charset="0"/>
                <a:cs typeface="Arial" pitchFamily="34" charset="0"/>
              </a:rPr>
              <a:t>from seeds of milk thistle </a:t>
            </a:r>
            <a:endParaRPr lang="en-US" altLang="ko-KR" sz="2000" b="1" dirty="0" smtClean="0">
              <a:latin typeface="Arial" pitchFamily="34" charset="0"/>
              <a:cs typeface="Arial" pitchFamily="34" charset="0"/>
            </a:endParaRPr>
          </a:p>
          <a:p>
            <a:pPr>
              <a:defRPr/>
            </a:pPr>
            <a:r>
              <a:rPr lang="en-US" altLang="ko-KR" sz="2000" b="1" dirty="0">
                <a:latin typeface="Arial" pitchFamily="34" charset="0"/>
                <a:cs typeface="Arial" pitchFamily="34" charset="0"/>
              </a:rPr>
              <a:t> </a:t>
            </a:r>
            <a:r>
              <a:rPr lang="en-US" altLang="ko-KR" sz="2000" b="1" dirty="0" smtClean="0">
                <a:latin typeface="Arial" pitchFamily="34" charset="0"/>
                <a:cs typeface="Arial" pitchFamily="34" charset="0"/>
              </a:rPr>
              <a:t>    (</a:t>
            </a:r>
            <a:r>
              <a:rPr lang="en-US" altLang="ko-KR" sz="2000" b="1" i="1" dirty="0" err="1">
                <a:latin typeface="Arial" pitchFamily="34" charset="0"/>
                <a:cs typeface="Arial" pitchFamily="34" charset="0"/>
              </a:rPr>
              <a:t>silybum</a:t>
            </a:r>
            <a:r>
              <a:rPr lang="en-US" altLang="ko-KR" sz="2000" b="1" i="1" dirty="0">
                <a:latin typeface="Arial" pitchFamily="34" charset="0"/>
                <a:cs typeface="Arial" pitchFamily="34" charset="0"/>
              </a:rPr>
              <a:t> marianum</a:t>
            </a:r>
            <a:r>
              <a:rPr lang="en-US" altLang="ko-KR" sz="2000" b="1" dirty="0" smtClean="0">
                <a:latin typeface="Arial" pitchFamily="34" charset="0"/>
                <a:cs typeface="Arial" pitchFamily="34" charset="0"/>
              </a:rPr>
              <a:t>).</a:t>
            </a:r>
          </a:p>
          <a:p>
            <a:pPr marL="360000" indent="-360000">
              <a:buFont typeface="Wingdings" pitchFamily="2" charset="2"/>
              <a:buChar char="ü"/>
              <a:defRPr/>
            </a:pPr>
            <a:endParaRPr lang="en-US" altLang="ko-KR" sz="2000" b="1" dirty="0">
              <a:latin typeface="Arial" pitchFamily="34" charset="0"/>
              <a:cs typeface="Arial" pitchFamily="34" charset="0"/>
            </a:endParaRPr>
          </a:p>
          <a:p>
            <a:pPr marL="360000" indent="-360000">
              <a:buFont typeface="Wingdings" pitchFamily="2" charset="2"/>
              <a:buChar char="ü"/>
              <a:defRPr/>
            </a:pPr>
            <a:r>
              <a:rPr lang="en-US" altLang="ko-KR" sz="2000" b="1" dirty="0" smtClean="0">
                <a:latin typeface="Arial" pitchFamily="34" charset="0"/>
                <a:cs typeface="Arial" pitchFamily="34" charset="0"/>
              </a:rPr>
              <a:t>Mixture </a:t>
            </a:r>
            <a:r>
              <a:rPr lang="en-US" altLang="ko-KR" sz="2000" b="1" dirty="0">
                <a:latin typeface="Arial" pitchFamily="34" charset="0"/>
                <a:cs typeface="Arial" pitchFamily="34" charset="0"/>
              </a:rPr>
              <a:t>of </a:t>
            </a:r>
            <a:r>
              <a:rPr lang="en-US" altLang="ko-KR" sz="2000" b="1" dirty="0" err="1" smtClean="0">
                <a:latin typeface="Arial" pitchFamily="34" charset="0"/>
                <a:cs typeface="Arial" pitchFamily="34" charset="0"/>
              </a:rPr>
              <a:t>flavonolignans</a:t>
            </a:r>
            <a:r>
              <a:rPr lang="en-US" altLang="ko-KR" sz="2000" b="1" dirty="0" smtClean="0">
                <a:latin typeface="Arial" pitchFamily="34" charset="0"/>
                <a:cs typeface="Arial" pitchFamily="34" charset="0"/>
              </a:rPr>
              <a:t> mostly consisting of silybin</a:t>
            </a:r>
            <a:r>
              <a:rPr lang="en-US" altLang="ko-KR" sz="2000" b="1" dirty="0">
                <a:latin typeface="Arial" pitchFamily="34" charset="0"/>
                <a:cs typeface="Arial" pitchFamily="34" charset="0"/>
              </a:rPr>
              <a:t>, </a:t>
            </a:r>
            <a:r>
              <a:rPr lang="en-US" altLang="ko-KR" sz="2000" b="1" dirty="0" err="1">
                <a:latin typeface="Arial" pitchFamily="34" charset="0"/>
                <a:cs typeface="Arial" pitchFamily="34" charset="0"/>
              </a:rPr>
              <a:t>silychristin</a:t>
            </a:r>
            <a:r>
              <a:rPr lang="en-US" altLang="ko-KR" sz="2000" b="1" dirty="0">
                <a:latin typeface="Arial" pitchFamily="34" charset="0"/>
                <a:cs typeface="Arial" pitchFamily="34" charset="0"/>
              </a:rPr>
              <a:t>, </a:t>
            </a:r>
            <a:r>
              <a:rPr lang="en-US" altLang="ko-KR" sz="2000" b="1" dirty="0" err="1">
                <a:latin typeface="Arial" pitchFamily="34" charset="0"/>
                <a:cs typeface="Arial" pitchFamily="34" charset="0"/>
              </a:rPr>
              <a:t>silydianin</a:t>
            </a:r>
            <a:r>
              <a:rPr lang="en-US" altLang="ko-KR" sz="2000" b="1" dirty="0">
                <a:latin typeface="Arial" pitchFamily="34" charset="0"/>
                <a:cs typeface="Arial" pitchFamily="34" charset="0"/>
              </a:rPr>
              <a:t>, </a:t>
            </a:r>
            <a:r>
              <a:rPr lang="en-US" altLang="ko-KR" sz="2000" b="1" dirty="0" smtClean="0">
                <a:latin typeface="Arial" pitchFamily="34" charset="0"/>
                <a:cs typeface="Arial" pitchFamily="34" charset="0"/>
              </a:rPr>
              <a:t>and </a:t>
            </a:r>
            <a:r>
              <a:rPr lang="en-US" altLang="ko-KR" sz="2000" b="1" dirty="0" err="1" smtClean="0">
                <a:latin typeface="Arial" pitchFamily="34" charset="0"/>
                <a:cs typeface="Arial" pitchFamily="34" charset="0"/>
              </a:rPr>
              <a:t>isosilybin</a:t>
            </a:r>
            <a:r>
              <a:rPr lang="en-US" altLang="ko-KR" sz="2000" b="1" dirty="0" smtClean="0">
                <a:latin typeface="Arial" pitchFamily="34" charset="0"/>
                <a:cs typeface="Arial" pitchFamily="34" charset="0"/>
              </a:rPr>
              <a:t>.</a:t>
            </a:r>
            <a:endParaRPr lang="en-US" altLang="ko-KR" sz="2000" b="1" dirty="0">
              <a:latin typeface="Arial" pitchFamily="34" charset="0"/>
              <a:cs typeface="Arial" pitchFamily="34" charset="0"/>
            </a:endParaRPr>
          </a:p>
          <a:p>
            <a:pPr>
              <a:lnSpc>
                <a:spcPct val="200000"/>
              </a:lnSpc>
              <a:buFont typeface="Wingdings" pitchFamily="2" charset="2"/>
              <a:buChar char="§"/>
              <a:defRPr/>
            </a:pPr>
            <a:endParaRPr lang="en-US" altLang="ko-KR" sz="1600" b="1" dirty="0">
              <a:solidFill>
                <a:schemeClr val="tx1">
                  <a:lumMod val="95000"/>
                  <a:lumOff val="5000"/>
                </a:schemeClr>
              </a:solidFill>
              <a:latin typeface="Arial" pitchFamily="34" charset="0"/>
              <a:cs typeface="Arial" pitchFamily="34" charset="0"/>
            </a:endParaRPr>
          </a:p>
          <a:p>
            <a:pPr>
              <a:lnSpc>
                <a:spcPct val="200000"/>
              </a:lnSpc>
              <a:defRPr/>
            </a:pPr>
            <a:endParaRPr lang="ko-KR" altLang="en-US" sz="1600" b="1" dirty="0">
              <a:solidFill>
                <a:schemeClr val="tx1">
                  <a:lumMod val="95000"/>
                  <a:lumOff val="5000"/>
                </a:schemeClr>
              </a:solidFill>
              <a:latin typeface="Arial" pitchFamily="34" charset="0"/>
              <a:cs typeface="Arial" pitchFamily="34" charset="0"/>
            </a:endParaRPr>
          </a:p>
          <a:p>
            <a:pPr>
              <a:lnSpc>
                <a:spcPct val="200000"/>
              </a:lnSpc>
              <a:buFont typeface="Wingdings" pitchFamily="2" charset="2"/>
              <a:buChar char="§"/>
              <a:defRPr/>
            </a:pPr>
            <a:endParaRPr lang="ko-KR" altLang="en-US" sz="1600" b="1" dirty="0">
              <a:solidFill>
                <a:schemeClr val="tx1">
                  <a:lumMod val="95000"/>
                  <a:lumOff val="5000"/>
                </a:schemeClr>
              </a:solidFill>
              <a:latin typeface="Arial" pitchFamily="34" charset="0"/>
              <a:cs typeface="Arial" pitchFamily="34" charset="0"/>
            </a:endParaRPr>
          </a:p>
        </p:txBody>
      </p:sp>
      <mc:AlternateContent xmlns:mc="http://schemas.openxmlformats.org/markup-compatibility/2006">
        <mc:Choice xmlns="" xmlns:p14="http://schemas.microsoft.com/office/powerpoint/2010/main" Requires="p14">
          <p:contentPart p14:bwMode="auto" r:id="rId5">
            <p14:nvContentPartPr>
              <p14:cNvPr id="9" name="Ink 8"/>
              <p14:cNvContentPartPr>
                <a14:cpLocks xmlns:a14="http://schemas.microsoft.com/office/drawing/2010/main" noRot="1" noChangeAspect="1" noEditPoints="1" noChangeArrowheads="1" noChangeShapeType="1"/>
              </p14:cNvContentPartPr>
              <p14:nvPr/>
            </p14:nvContentPartPr>
            <p14:xfrm>
              <a:off x="3106738" y="5329238"/>
              <a:ext cx="1587" cy="1587"/>
            </p14:xfrm>
          </p:contentPart>
        </mc:Choice>
        <mc:Fallback>
          <p:pic>
            <p:nvPicPr>
              <p:cNvPr id="9" name="Ink 8"/>
              <p:cNvPicPr>
                <a:picLocks noRot="1" noChangeAspect="1" noEditPoints="1" noChangeArrowheads="1" noChangeShapeType="1"/>
              </p:cNvPicPr>
              <p:nvPr/>
            </p:nvPicPr>
            <p:blipFill>
              <a:blip r:embed="rId6"/>
              <a:stretch>
                <a:fillRect/>
              </a:stretch>
            </p:blipFill>
            <p:spPr>
              <a:xfrm>
                <a:off x="3065476" y="5287976"/>
                <a:ext cx="84111" cy="84111"/>
              </a:xfrm>
              <a:prstGeom prst="rect">
                <a:avLst/>
              </a:prstGeom>
            </p:spPr>
          </p:pic>
        </mc:Fallback>
      </mc:AlternateContent>
      <p:pic>
        <p:nvPicPr>
          <p:cNvPr id="13" name="Picture 6" descr="C:\DOCUME~1\김영철\LOCALS~1\Temp\UNI000005400002.gif"/>
          <p:cNvPicPr>
            <a:picLocks noChangeAspect="1" noChangeArrowheads="1"/>
          </p:cNvPicPr>
          <p:nvPr/>
        </p:nvPicPr>
        <p:blipFill>
          <a:blip r:embed="rId7" r:link="rId8">
            <a:clrChange>
              <a:clrFrom>
                <a:srgbClr val="FCFEFC"/>
              </a:clrFrom>
              <a:clrTo>
                <a:srgbClr val="FCFEFC">
                  <a:alpha val="0"/>
                </a:srgbClr>
              </a:clrTo>
            </a:clrChange>
            <a:extLst>
              <a:ext uri="{BEBA8EAE-BF5A-486C-A8C5-ECC9F3942E4B}">
                <a14:imgProps xmlns="" xmlns:a14="http://schemas.microsoft.com/office/drawing/2010/main">
                  <a14:imgLayer r:embed="rId9">
                    <a14:imgEffect>
                      <a14:sharpenSoften amount="92000"/>
                    </a14:imgEffect>
                  </a14:imgLayer>
                </a14:imgProps>
              </a:ext>
              <a:ext uri="{28A0092B-C50C-407E-A947-70E740481C1C}">
                <a14:useLocalDpi xmlns="" xmlns:a14="http://schemas.microsoft.com/office/drawing/2010/main" val="0"/>
              </a:ext>
            </a:extLst>
          </a:blip>
          <a:srcRect/>
          <a:stretch>
            <a:fillRect/>
          </a:stretch>
        </p:blipFill>
        <p:spPr bwMode="auto">
          <a:xfrm>
            <a:off x="185539" y="56679"/>
            <a:ext cx="7080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11146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1340768"/>
            <a:ext cx="7776863" cy="4708981"/>
          </a:xfrm>
          <a:prstGeom prst="rect">
            <a:avLst/>
          </a:prstGeom>
          <a:noFill/>
        </p:spPr>
        <p:txBody>
          <a:bodyPr wrap="square">
            <a:spAutoFit/>
          </a:bodyPr>
          <a:lstStyle/>
          <a:p>
            <a:pPr marL="360000" indent="-360000">
              <a:buFont typeface="Wingdings" pitchFamily="2" charset="2"/>
              <a:buChar char="ü"/>
              <a:defRPr/>
            </a:pPr>
            <a:r>
              <a:rPr lang="en-US" altLang="ko-KR" sz="2000" b="1" dirty="0" smtClean="0">
                <a:solidFill>
                  <a:schemeClr val="tx1">
                    <a:lumMod val="95000"/>
                    <a:lumOff val="5000"/>
                  </a:schemeClr>
                </a:solidFill>
                <a:latin typeface="Arial" pitchFamily="34" charset="0"/>
                <a:cs typeface="Arial" pitchFamily="34" charset="0"/>
              </a:rPr>
              <a:t>Has been used as a remedy for the treatment of chronic liver diseases in traditional medicine  (ALD, viral hepatitis, liver cirrhosis, etc.).</a:t>
            </a:r>
          </a:p>
          <a:p>
            <a:pPr marL="360000" indent="-360000">
              <a:buFont typeface="Wingdings" pitchFamily="2" charset="2"/>
              <a:buChar char="ü"/>
              <a:defRPr/>
            </a:pPr>
            <a:endParaRPr lang="en-US" altLang="ko-KR" sz="2000" b="1" dirty="0" smtClean="0">
              <a:solidFill>
                <a:schemeClr val="tx1">
                  <a:lumMod val="95000"/>
                  <a:lumOff val="5000"/>
                </a:schemeClr>
              </a:solidFill>
              <a:latin typeface="Arial" pitchFamily="34" charset="0"/>
              <a:cs typeface="Arial" pitchFamily="34" charset="0"/>
            </a:endParaRPr>
          </a:p>
          <a:p>
            <a:pPr marL="360000" indent="-360000">
              <a:buFont typeface="Wingdings" pitchFamily="2" charset="2"/>
              <a:buChar char="ü"/>
              <a:defRPr/>
            </a:pPr>
            <a:r>
              <a:rPr lang="en-US" altLang="ko-KR" sz="2000" b="1" dirty="0" smtClean="0">
                <a:solidFill>
                  <a:schemeClr val="tx1">
                    <a:lumMod val="95000"/>
                    <a:lumOff val="5000"/>
                  </a:schemeClr>
                </a:solidFill>
                <a:latin typeface="Arial" pitchFamily="34" charset="0"/>
                <a:cs typeface="Arial" pitchFamily="34" charset="0"/>
              </a:rPr>
              <a:t>Experimental evidence showed that silymarin protects the liver against various toxicants including CCl</a:t>
            </a:r>
            <a:r>
              <a:rPr lang="en-US" altLang="ko-KR" sz="2000" b="1" baseline="-25000" dirty="0" smtClean="0">
                <a:solidFill>
                  <a:schemeClr val="tx1">
                    <a:lumMod val="95000"/>
                    <a:lumOff val="5000"/>
                  </a:schemeClr>
                </a:solidFill>
                <a:latin typeface="Arial" pitchFamily="34" charset="0"/>
                <a:cs typeface="Arial" pitchFamily="34" charset="0"/>
              </a:rPr>
              <a:t>4</a:t>
            </a:r>
            <a:r>
              <a:rPr lang="en-US" altLang="ko-KR" sz="2000" b="1" dirty="0" smtClean="0">
                <a:solidFill>
                  <a:schemeClr val="tx1">
                    <a:lumMod val="95000"/>
                    <a:lumOff val="5000"/>
                  </a:schemeClr>
                </a:solidFill>
                <a:latin typeface="Arial" pitchFamily="34" charset="0"/>
                <a:cs typeface="Arial" pitchFamily="34" charset="0"/>
              </a:rPr>
              <a:t>, ethanol, acetaminophen and </a:t>
            </a:r>
            <a:r>
              <a:rPr lang="en-US" altLang="ko-KR" sz="2000" b="1" dirty="0" err="1" smtClean="0">
                <a:solidFill>
                  <a:schemeClr val="tx1">
                    <a:lumMod val="95000"/>
                    <a:lumOff val="5000"/>
                  </a:schemeClr>
                </a:solidFill>
                <a:latin typeface="Arial" pitchFamily="34" charset="0"/>
                <a:cs typeface="Arial" pitchFamily="34" charset="0"/>
              </a:rPr>
              <a:t>galactosamine</a:t>
            </a:r>
            <a:r>
              <a:rPr lang="en-US" altLang="ko-KR" sz="2000" b="1" dirty="0" smtClean="0">
                <a:solidFill>
                  <a:schemeClr val="tx1">
                    <a:lumMod val="95000"/>
                    <a:lumOff val="5000"/>
                  </a:schemeClr>
                </a:solidFill>
                <a:latin typeface="Arial" pitchFamily="34" charset="0"/>
                <a:cs typeface="Arial" pitchFamily="34" charset="0"/>
              </a:rPr>
              <a:t>. </a:t>
            </a:r>
          </a:p>
          <a:p>
            <a:pPr marL="360000" indent="-360000">
              <a:buFont typeface="Wingdings" pitchFamily="2" charset="2"/>
              <a:buChar char="ü"/>
              <a:defRPr/>
            </a:pPr>
            <a:endParaRPr lang="en-US" altLang="ko-KR" sz="2000" b="1" dirty="0" smtClean="0">
              <a:solidFill>
                <a:schemeClr val="tx1">
                  <a:lumMod val="95000"/>
                  <a:lumOff val="5000"/>
                </a:schemeClr>
              </a:solidFill>
              <a:latin typeface="Arial" pitchFamily="34" charset="0"/>
              <a:cs typeface="Arial" pitchFamily="34" charset="0"/>
            </a:endParaRPr>
          </a:p>
          <a:p>
            <a:pPr marL="360000" indent="-360000">
              <a:buFont typeface="Wingdings" pitchFamily="2" charset="2"/>
              <a:buChar char="ü"/>
              <a:defRPr/>
            </a:pPr>
            <a:r>
              <a:rPr lang="en-US" altLang="ko-KR" sz="2000" b="1" dirty="0" smtClean="0">
                <a:solidFill>
                  <a:schemeClr val="tx1">
                    <a:lumMod val="95000"/>
                    <a:lumOff val="5000"/>
                  </a:schemeClr>
                </a:solidFill>
                <a:latin typeface="Arial" pitchFamily="34" charset="0"/>
                <a:cs typeface="Arial" pitchFamily="34" charset="0"/>
              </a:rPr>
              <a:t>The mechanism of </a:t>
            </a:r>
            <a:r>
              <a:rPr lang="en-US" altLang="ko-KR" sz="2000" b="1" dirty="0" err="1" smtClean="0">
                <a:solidFill>
                  <a:schemeClr val="tx1">
                    <a:lumMod val="95000"/>
                    <a:lumOff val="5000"/>
                  </a:schemeClr>
                </a:solidFill>
                <a:latin typeface="Arial" pitchFamily="34" charset="0"/>
                <a:cs typeface="Arial" pitchFamily="34" charset="0"/>
              </a:rPr>
              <a:t>hepatoprotective</a:t>
            </a:r>
            <a:r>
              <a:rPr lang="en-US" altLang="ko-KR" sz="2000" b="1" dirty="0" smtClean="0">
                <a:solidFill>
                  <a:schemeClr val="tx1">
                    <a:lumMod val="95000"/>
                    <a:lumOff val="5000"/>
                  </a:schemeClr>
                </a:solidFill>
                <a:latin typeface="Arial" pitchFamily="34" charset="0"/>
                <a:cs typeface="Arial" pitchFamily="34" charset="0"/>
              </a:rPr>
              <a:t> action provided by silymarin is frequently attributed to its antioxidant effect. </a:t>
            </a:r>
          </a:p>
          <a:p>
            <a:pPr marL="360000" indent="-360000">
              <a:buFont typeface="Wingdings" pitchFamily="2" charset="2"/>
              <a:buChar char="ü"/>
              <a:defRPr/>
            </a:pPr>
            <a:endParaRPr lang="en-US" altLang="ko-KR" sz="2000" b="1" dirty="0" smtClean="0">
              <a:solidFill>
                <a:schemeClr val="tx1">
                  <a:lumMod val="95000"/>
                  <a:lumOff val="5000"/>
                </a:schemeClr>
              </a:solidFill>
              <a:latin typeface="Arial" pitchFamily="34" charset="0"/>
              <a:cs typeface="Arial" pitchFamily="34" charset="0"/>
            </a:endParaRPr>
          </a:p>
          <a:p>
            <a:pPr marL="360000" indent="-360000">
              <a:buFont typeface="Wingdings" pitchFamily="2" charset="2"/>
              <a:buChar char="ü"/>
              <a:defRPr/>
            </a:pPr>
            <a:r>
              <a:rPr lang="en-US" altLang="ko-KR" sz="2000" b="1" dirty="0" smtClean="0">
                <a:solidFill>
                  <a:schemeClr val="tx1">
                    <a:lumMod val="95000"/>
                    <a:lumOff val="5000"/>
                  </a:schemeClr>
                </a:solidFill>
                <a:latin typeface="Arial" pitchFamily="34" charset="0"/>
                <a:cs typeface="Arial" pitchFamily="34" charset="0"/>
              </a:rPr>
              <a:t>Silymarin prevents GSH depletion induced by those toxicants, which seems to be a secondary effect resulting from GSH conservation due to its direct radical scavenging activity.</a:t>
            </a:r>
            <a:endParaRPr lang="en-US" altLang="ko-KR" sz="2000" b="1" dirty="0">
              <a:solidFill>
                <a:schemeClr val="tx1">
                  <a:lumMod val="95000"/>
                  <a:lumOff val="5000"/>
                </a:schemeClr>
              </a:solidFill>
              <a:latin typeface="Arial" pitchFamily="34" charset="0"/>
              <a:cs typeface="Arial" pitchFamily="34" charset="0"/>
            </a:endParaRPr>
          </a:p>
        </p:txBody>
      </p:sp>
      <p:pic>
        <p:nvPicPr>
          <p:cNvPr id="4" name="Picture 6" descr="C:\DOCUME~1\김영철\LOCALS~1\Temp\UNI000005400002.gif"/>
          <p:cNvPicPr>
            <a:picLocks noChangeAspect="1" noChangeArrowheads="1"/>
          </p:cNvPicPr>
          <p:nvPr/>
        </p:nvPicPr>
        <p:blipFill>
          <a:blip r:embed="rId3" r:link="rId4">
            <a:clrChange>
              <a:clrFrom>
                <a:srgbClr val="FCFEFC"/>
              </a:clrFrom>
              <a:clrTo>
                <a:srgbClr val="FCFEFC">
                  <a:alpha val="0"/>
                </a:srgbClr>
              </a:clrTo>
            </a:clrChange>
            <a:extLst>
              <a:ext uri="{BEBA8EAE-BF5A-486C-A8C5-ECC9F3942E4B}">
                <a14:imgProps xmlns="" xmlns:a14="http://schemas.microsoft.com/office/drawing/2010/main">
                  <a14:imgLayer r:embed="rId5">
                    <a14:imgEffect>
                      <a14:sharpenSoften amount="92000"/>
                    </a14:imgEffect>
                  </a14:imgLayer>
                </a14:imgProps>
              </a:ext>
              <a:ext uri="{28A0092B-C50C-407E-A947-70E740481C1C}">
                <a14:useLocalDpi xmlns="" xmlns:a14="http://schemas.microsoft.com/office/drawing/2010/main" val="0"/>
              </a:ext>
            </a:extLst>
          </a:blip>
          <a:srcRect/>
          <a:stretch>
            <a:fillRect/>
          </a:stretch>
        </p:blipFill>
        <p:spPr bwMode="auto">
          <a:xfrm>
            <a:off x="185539" y="56679"/>
            <a:ext cx="7080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gray">
          <a:xfrm>
            <a:off x="2046462" y="211507"/>
            <a:ext cx="69120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r>
              <a:rPr lang="en-US" altLang="ko-KR" sz="2000" b="1" i="1" kern="0" dirty="0" smtClean="0">
                <a:ea typeface="굴림" pitchFamily="50" charset="-127"/>
              </a:rPr>
              <a:t>Enhancement of GSH </a:t>
            </a:r>
            <a:r>
              <a:rPr lang="en-US" altLang="ko-KR" sz="2000" b="1" i="1" kern="0" dirty="0" err="1" smtClean="0">
                <a:ea typeface="굴림" pitchFamily="50" charset="-127"/>
              </a:rPr>
              <a:t>Detoxicifcation</a:t>
            </a:r>
            <a:r>
              <a:rPr lang="en-US" altLang="ko-KR" sz="2000" b="1" i="1" kern="0" dirty="0" smtClean="0">
                <a:ea typeface="굴림" pitchFamily="50" charset="-127"/>
              </a:rPr>
              <a:t> Capacity by Silymarin</a:t>
            </a:r>
            <a:endParaRPr lang="ko-KR" altLang="en-US" sz="2000" b="1" i="1" kern="0" dirty="0">
              <a:ea typeface="굴림" pitchFamily="50" charset="-127"/>
            </a:endParaRPr>
          </a:p>
        </p:txBody>
      </p:sp>
    </p:spTree>
    <p:extLst>
      <p:ext uri="{BB962C8B-B14F-4D97-AF65-F5344CB8AC3E}">
        <p14:creationId xmlns="" xmlns:p14="http://schemas.microsoft.com/office/powerpoint/2010/main" val="2268985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424608" y="5086682"/>
            <a:ext cx="7128792" cy="523220"/>
          </a:xfrm>
          <a:prstGeom prst="rect">
            <a:avLst/>
          </a:prstGeom>
        </p:spPr>
        <p:txBody>
          <a:bodyPr wrap="square">
            <a:spAutoFit/>
          </a:bodyPr>
          <a:lstStyle/>
          <a:p>
            <a:r>
              <a:rPr lang="en-US" altLang="ko-KR" sz="1400" dirty="0" smtClean="0">
                <a:latin typeface="Arial" panose="020B0604020202020204" pitchFamily="34" charset="0"/>
                <a:cs typeface="Arial" panose="020B0604020202020204" pitchFamily="34" charset="0"/>
              </a:rPr>
              <a:t>GSH levels in liver of mice treated with silymarin (100 mg/kg or 200 mg/kg) every 12 hr for 3 times. (Kwon</a:t>
            </a:r>
            <a:r>
              <a:rPr lang="ko-KR" altLang="en-US" sz="1400" dirty="0" smtClean="0">
                <a:latin typeface="Arial" panose="020B0604020202020204" pitchFamily="34" charset="0"/>
                <a:cs typeface="Arial" panose="020B0604020202020204" pitchFamily="34" charset="0"/>
              </a:rPr>
              <a:t> </a:t>
            </a:r>
            <a:r>
              <a:rPr lang="en-US" altLang="ko-KR" sz="1400" dirty="0" smtClean="0">
                <a:latin typeface="Arial" panose="020B0604020202020204" pitchFamily="34" charset="0"/>
                <a:cs typeface="Arial" panose="020B0604020202020204" pitchFamily="34" charset="0"/>
              </a:rPr>
              <a:t>et al., BK21 Report to Bukwang Pharmaceuticals, 2008, SNU) </a:t>
            </a:r>
            <a:endParaRPr lang="en-US" altLang="ko-KR" sz="1400" dirty="0">
              <a:latin typeface="Arial" panose="020B0604020202020204" pitchFamily="34" charset="0"/>
              <a:cs typeface="Arial" panose="020B0604020202020204" pitchFamily="34" charset="0"/>
            </a:endParaRPr>
          </a:p>
        </p:txBody>
      </p:sp>
      <p:pic>
        <p:nvPicPr>
          <p:cNvPr id="808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35696" y="908720"/>
            <a:ext cx="5327650" cy="4144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descr="C:\DOCUME~1\김영철\LOCALS~1\Temp\UNI000005400002.gif"/>
          <p:cNvPicPr>
            <a:picLocks noChangeAspect="1" noChangeArrowheads="1"/>
          </p:cNvPicPr>
          <p:nvPr/>
        </p:nvPicPr>
        <p:blipFill>
          <a:blip r:embed="rId4" r:link="rId5">
            <a:clrChange>
              <a:clrFrom>
                <a:srgbClr val="FCFEFC"/>
              </a:clrFrom>
              <a:clrTo>
                <a:srgbClr val="FCFEFC">
                  <a:alpha val="0"/>
                </a:srgbClr>
              </a:clrTo>
            </a:clrChange>
            <a:extLst>
              <a:ext uri="{BEBA8EAE-BF5A-486C-A8C5-ECC9F3942E4B}">
                <a14:imgProps xmlns="" xmlns:a14="http://schemas.microsoft.com/office/drawing/2010/main">
                  <a14:imgLayer r:embed="rId6">
                    <a14:imgEffect>
                      <a14:sharpenSoften amount="92000"/>
                    </a14:imgEffect>
                  </a14:imgLayer>
                </a14:imgProps>
              </a:ext>
              <a:ext uri="{28A0092B-C50C-407E-A947-70E740481C1C}">
                <a14:useLocalDpi xmlns="" xmlns:a14="http://schemas.microsoft.com/office/drawing/2010/main" val="0"/>
              </a:ext>
            </a:extLst>
          </a:blip>
          <a:srcRect/>
          <a:stretch>
            <a:fillRect/>
          </a:stretch>
        </p:blipFill>
        <p:spPr bwMode="auto">
          <a:xfrm>
            <a:off x="185539" y="56679"/>
            <a:ext cx="7080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gray">
          <a:xfrm>
            <a:off x="2051720" y="250344"/>
            <a:ext cx="69120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r>
              <a:rPr lang="en-US" altLang="ko-KR" sz="2000" b="1" i="1" kern="0" dirty="0" smtClean="0">
                <a:ea typeface="굴림" pitchFamily="50" charset="-127"/>
              </a:rPr>
              <a:t>Enhancement of GSH </a:t>
            </a:r>
            <a:r>
              <a:rPr lang="en-US" altLang="ko-KR" sz="2000" b="1" i="1" kern="0" dirty="0" err="1" smtClean="0">
                <a:ea typeface="굴림" pitchFamily="50" charset="-127"/>
              </a:rPr>
              <a:t>Detoxicifcation</a:t>
            </a:r>
            <a:r>
              <a:rPr lang="en-US" altLang="ko-KR" sz="2000" b="1" i="1" kern="0" dirty="0" smtClean="0">
                <a:ea typeface="굴림" pitchFamily="50" charset="-127"/>
              </a:rPr>
              <a:t> Capacity by Silymarin</a:t>
            </a:r>
            <a:endParaRPr lang="ko-KR" altLang="en-US" sz="2000" b="1" i="1" kern="0" dirty="0">
              <a:ea typeface="굴림" pitchFamily="50" charset="-127"/>
            </a:endParaRPr>
          </a:p>
        </p:txBody>
      </p:sp>
    </p:spTree>
    <p:extLst>
      <p:ext uri="{BB962C8B-B14F-4D97-AF65-F5344CB8AC3E}">
        <p14:creationId xmlns="" xmlns:p14="http://schemas.microsoft.com/office/powerpoint/2010/main" val="1202262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Grp="1" noChangeArrowheads="1"/>
          </p:cNvSpPr>
          <p:nvPr>
            <p:ph type="title"/>
          </p:nvPr>
        </p:nvSpPr>
        <p:spPr bwMode="gray">
          <a:xfrm>
            <a:off x="2500913" y="158898"/>
            <a:ext cx="6407944"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r>
              <a:rPr lang="en-US" altLang="ko-KR" sz="2000" b="1" i="1" dirty="0">
                <a:ea typeface="굴림" pitchFamily="50" charset="-127"/>
              </a:rPr>
              <a:t>Enhancement of GSH </a:t>
            </a:r>
            <a:r>
              <a:rPr lang="en-US" altLang="ko-KR" sz="2000" b="1" i="1" dirty="0" err="1">
                <a:ea typeface="굴림" pitchFamily="50" charset="-127"/>
              </a:rPr>
              <a:t>Detoxicifcation</a:t>
            </a:r>
            <a:r>
              <a:rPr lang="en-US" altLang="ko-KR" sz="2000" b="1" i="1" dirty="0">
                <a:ea typeface="굴림" pitchFamily="50" charset="-127"/>
              </a:rPr>
              <a:t> Capacity by </a:t>
            </a:r>
            <a:r>
              <a:rPr lang="en-US" altLang="ko-KR" sz="2000" b="1" i="1" dirty="0" smtClean="0">
                <a:ea typeface="굴림" pitchFamily="50" charset="-127"/>
              </a:rPr>
              <a:t>Silymarin</a:t>
            </a:r>
            <a:endParaRPr lang="ko-KR" altLang="en-US" sz="2000" b="1" i="1" kern="0" dirty="0">
              <a:ea typeface="굴림" pitchFamily="50" charset="-127"/>
            </a:endParaRPr>
          </a:p>
        </p:txBody>
      </p:sp>
      <p:sp>
        <p:nvSpPr>
          <p:cNvPr id="7" name="직사각형 6"/>
          <p:cNvSpPr/>
          <p:nvPr/>
        </p:nvSpPr>
        <p:spPr>
          <a:xfrm>
            <a:off x="714352" y="1628800"/>
            <a:ext cx="8014727" cy="400110"/>
          </a:xfrm>
          <a:prstGeom prst="rect">
            <a:avLst/>
          </a:prstGeom>
        </p:spPr>
        <p:txBody>
          <a:bodyPr wrap="square">
            <a:spAutoFit/>
          </a:bodyPr>
          <a:lstStyle/>
          <a:p>
            <a:r>
              <a:rPr lang="en-US" altLang="ko-KR" sz="2000" dirty="0" smtClean="0">
                <a:latin typeface="Arial" pitchFamily="34" charset="0"/>
                <a:cs typeface="Arial" pitchFamily="34" charset="0"/>
              </a:rPr>
              <a:t>Lipid </a:t>
            </a:r>
            <a:r>
              <a:rPr lang="en-US" altLang="ko-KR" sz="2000" dirty="0" err="1" smtClean="0">
                <a:latin typeface="Arial" pitchFamily="34" charset="0"/>
                <a:cs typeface="Arial" pitchFamily="34" charset="0"/>
              </a:rPr>
              <a:t>peroxidation</a:t>
            </a:r>
            <a:r>
              <a:rPr lang="en-US" altLang="ko-KR" sz="2000" dirty="0" smtClean="0">
                <a:latin typeface="Arial" pitchFamily="34" charset="0"/>
                <a:cs typeface="Arial" pitchFamily="34" charset="0"/>
              </a:rPr>
              <a:t> and total </a:t>
            </a:r>
            <a:r>
              <a:rPr lang="en-US" altLang="ko-KR" sz="2000" dirty="0" err="1" smtClean="0">
                <a:latin typeface="Arial" pitchFamily="34" charset="0"/>
                <a:cs typeface="Arial" pitchFamily="34" charset="0"/>
              </a:rPr>
              <a:t>oxyradical</a:t>
            </a:r>
            <a:r>
              <a:rPr lang="en-US" altLang="ko-KR" sz="2000" dirty="0" smtClean="0">
                <a:latin typeface="Arial" pitchFamily="34" charset="0"/>
                <a:cs typeface="Arial" pitchFamily="34" charset="0"/>
              </a:rPr>
              <a:t> scavenging capacity (TOSC)</a:t>
            </a:r>
            <a:endParaRPr lang="ko-KR" altLang="en-US" sz="2000" dirty="0"/>
          </a:p>
        </p:txBody>
      </p:sp>
      <p:pic>
        <p:nvPicPr>
          <p:cNvPr id="9" name="그림 8" descr="TBARS (ANOVA)"/>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0713" y="2348880"/>
            <a:ext cx="3600399" cy="3126358"/>
          </a:xfrm>
          <a:prstGeom prst="rect">
            <a:avLst/>
          </a:prstGeom>
          <a:noFill/>
          <a:ln>
            <a:noFill/>
          </a:ln>
        </p:spPr>
      </p:pic>
      <p:pic>
        <p:nvPicPr>
          <p:cNvPr id="11" name="그림 10" descr="TOSC (ANOVA, NK)"/>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2348880"/>
            <a:ext cx="3744416" cy="3142783"/>
          </a:xfrm>
          <a:prstGeom prst="rect">
            <a:avLst/>
          </a:prstGeom>
          <a:noFill/>
          <a:ln>
            <a:noFill/>
          </a:ln>
        </p:spPr>
      </p:pic>
      <p:pic>
        <p:nvPicPr>
          <p:cNvPr id="10" name="Picture 6" descr="C:\DOCUME~1\김영철\LOCALS~1\Temp\UNI000005400002.gif"/>
          <p:cNvPicPr>
            <a:picLocks noChangeAspect="1" noChangeArrowheads="1"/>
          </p:cNvPicPr>
          <p:nvPr/>
        </p:nvPicPr>
        <p:blipFill>
          <a:blip r:embed="rId5" r:link="rId6">
            <a:clrChange>
              <a:clrFrom>
                <a:srgbClr val="FCFEFC"/>
              </a:clrFrom>
              <a:clrTo>
                <a:srgbClr val="FCFEFC">
                  <a:alpha val="0"/>
                </a:srgbClr>
              </a:clrTo>
            </a:clrChange>
            <a:extLst>
              <a:ext uri="{BEBA8EAE-BF5A-486C-A8C5-ECC9F3942E4B}">
                <a14:imgProps xmlns="" xmlns:a14="http://schemas.microsoft.com/office/drawing/2010/main">
                  <a14:imgLayer r:embed="rId7">
                    <a14:imgEffect>
                      <a14:sharpenSoften amount="92000"/>
                    </a14:imgEffect>
                  </a14:imgLayer>
                </a14:imgProps>
              </a:ext>
              <a:ext uri="{28A0092B-C50C-407E-A947-70E740481C1C}">
                <a14:useLocalDpi xmlns="" xmlns:a14="http://schemas.microsoft.com/office/drawing/2010/main" val="0"/>
              </a:ext>
            </a:extLst>
          </a:blip>
          <a:srcRect/>
          <a:stretch>
            <a:fillRect/>
          </a:stretch>
        </p:blipFill>
        <p:spPr bwMode="auto">
          <a:xfrm>
            <a:off x="185539" y="56679"/>
            <a:ext cx="7080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86442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p:cNvSpPr txBox="1">
            <a:spLocks/>
          </p:cNvSpPr>
          <p:nvPr/>
        </p:nvSpPr>
        <p:spPr bwMode="gray">
          <a:xfrm>
            <a:off x="1115616" y="2095672"/>
            <a:ext cx="7272808" cy="2808011"/>
          </a:xfrm>
          <a:prstGeom prst="rect">
            <a:avLst/>
          </a:prstGeom>
          <a:noFill/>
          <a:ln w="88900">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pPr algn="l" fontAlgn="auto">
              <a:lnSpc>
                <a:spcPts val="3500"/>
              </a:lnSpc>
              <a:spcAft>
                <a:spcPts val="0"/>
              </a:spcAft>
              <a:defRPr/>
            </a:pPr>
            <a:r>
              <a:rPr lang="en-US" altLang="ko-KR" b="1" kern="0" dirty="0" smtClean="0">
                <a:latin typeface="Arial" pitchFamily="34" charset="0"/>
                <a:cs typeface="Arial" pitchFamily="34" charset="0"/>
              </a:rPr>
              <a:t>Part I :</a:t>
            </a:r>
            <a:r>
              <a:rPr lang="en-US" altLang="ko-KR" sz="3600" b="1" kern="0" dirty="0" smtClean="0">
                <a:latin typeface="Arial" pitchFamily="34" charset="0"/>
                <a:cs typeface="Arial" pitchFamily="34" charset="0"/>
              </a:rPr>
              <a:t/>
            </a:r>
            <a:br>
              <a:rPr lang="en-US" altLang="ko-KR" sz="3600" b="1" kern="0" dirty="0" smtClean="0">
                <a:latin typeface="Arial" pitchFamily="34" charset="0"/>
                <a:cs typeface="Arial" pitchFamily="34" charset="0"/>
              </a:rPr>
            </a:br>
            <a:r>
              <a:rPr lang="en-US" altLang="ko-KR" sz="3600" b="1" kern="0" dirty="0" smtClean="0">
                <a:latin typeface="Arial" pitchFamily="34" charset="0"/>
                <a:cs typeface="Arial" pitchFamily="34" charset="0"/>
              </a:rPr>
              <a:t/>
            </a:r>
            <a:br>
              <a:rPr lang="en-US" altLang="ko-KR" sz="3600" b="1" kern="0" dirty="0" smtClean="0">
                <a:latin typeface="Arial" pitchFamily="34" charset="0"/>
                <a:cs typeface="Arial" pitchFamily="34" charset="0"/>
              </a:rPr>
            </a:br>
            <a:r>
              <a:rPr lang="en-US" altLang="ko-KR" sz="2800" b="1" kern="0" dirty="0" smtClean="0">
                <a:latin typeface="Arial" pitchFamily="34" charset="0"/>
                <a:cs typeface="Arial" pitchFamily="34" charset="0"/>
              </a:rPr>
              <a:t/>
            </a:r>
            <a:br>
              <a:rPr lang="en-US" altLang="ko-KR" sz="2800" b="1" kern="0" dirty="0" smtClean="0">
                <a:latin typeface="Arial" pitchFamily="34" charset="0"/>
                <a:cs typeface="Arial" pitchFamily="34" charset="0"/>
              </a:rPr>
            </a:br>
            <a:r>
              <a:rPr lang="en-US" altLang="ko-KR" sz="2800" b="1" kern="0" dirty="0" smtClean="0">
                <a:latin typeface="Arial" pitchFamily="34" charset="0"/>
                <a:cs typeface="Arial" pitchFamily="34" charset="0"/>
              </a:rPr>
              <a:t>Alterations in hepatic transsulfuration reactions in mice treated with silymarin</a:t>
            </a:r>
            <a:endParaRPr lang="ko-KR" altLang="en-US" sz="2800" b="1" kern="0" dirty="0">
              <a:latin typeface="Arial" pitchFamily="34" charset="0"/>
              <a:cs typeface="Arial" pitchFamily="34" charset="0"/>
            </a:endParaRPr>
          </a:p>
        </p:txBody>
      </p:sp>
      <p:pic>
        <p:nvPicPr>
          <p:cNvPr id="4" name="Picture 6" descr="C:\DOCUME~1\김영철\LOCALS~1\Temp\UNI000005400002.gif"/>
          <p:cNvPicPr>
            <a:picLocks noChangeAspect="1" noChangeArrowheads="1"/>
          </p:cNvPicPr>
          <p:nvPr/>
        </p:nvPicPr>
        <p:blipFill>
          <a:blip r:embed="rId2" r:link="rId3">
            <a:clrChange>
              <a:clrFrom>
                <a:srgbClr val="FCFEFC"/>
              </a:clrFrom>
              <a:clrTo>
                <a:srgbClr val="FCFEFC">
                  <a:alpha val="0"/>
                </a:srgbClr>
              </a:clrTo>
            </a:clrChange>
            <a:extLst>
              <a:ext uri="{BEBA8EAE-BF5A-486C-A8C5-ECC9F3942E4B}">
                <a14:imgProps xmlns="" xmlns:a14="http://schemas.microsoft.com/office/drawing/2010/main">
                  <a14:imgLayer r:embed="rId4">
                    <a14:imgEffect>
                      <a14:sharpenSoften amount="92000"/>
                    </a14:imgEffect>
                  </a14:imgLayer>
                </a14:imgProps>
              </a:ext>
              <a:ext uri="{28A0092B-C50C-407E-A947-70E740481C1C}">
                <a14:useLocalDpi xmlns="" xmlns:a14="http://schemas.microsoft.com/office/drawing/2010/main" val="0"/>
              </a:ext>
            </a:extLst>
          </a:blip>
          <a:srcRect/>
          <a:stretch>
            <a:fillRect/>
          </a:stretch>
        </p:blipFill>
        <p:spPr bwMode="auto">
          <a:xfrm>
            <a:off x="185539" y="56679"/>
            <a:ext cx="7080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gray">
          <a:xfrm>
            <a:off x="2123728" y="155104"/>
            <a:ext cx="69120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r>
              <a:rPr lang="en-US" altLang="ko-KR" sz="2000" b="1" i="1" kern="0" dirty="0" smtClean="0">
                <a:ea typeface="굴림" pitchFamily="50" charset="-127"/>
              </a:rPr>
              <a:t>Enhancement of GSH </a:t>
            </a:r>
            <a:r>
              <a:rPr lang="en-US" altLang="ko-KR" sz="2000" b="1" i="1" kern="0" dirty="0" err="1" smtClean="0">
                <a:ea typeface="굴림" pitchFamily="50" charset="-127"/>
              </a:rPr>
              <a:t>Detoxicifcation</a:t>
            </a:r>
            <a:r>
              <a:rPr lang="en-US" altLang="ko-KR" sz="2000" b="1" i="1" kern="0" dirty="0" smtClean="0">
                <a:ea typeface="굴림" pitchFamily="50" charset="-127"/>
              </a:rPr>
              <a:t> Capacity by Silymarin</a:t>
            </a:r>
            <a:endParaRPr lang="ko-KR" altLang="en-US" sz="2000" b="1" i="1" kern="0" dirty="0">
              <a:ea typeface="굴림" pitchFamily="50" charset="-127"/>
            </a:endParaRPr>
          </a:p>
        </p:txBody>
      </p:sp>
    </p:spTree>
    <p:extLst>
      <p:ext uri="{BB962C8B-B14F-4D97-AF65-F5344CB8AC3E}">
        <p14:creationId xmlns="" xmlns:p14="http://schemas.microsoft.com/office/powerpoint/2010/main" val="1639877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Freeform 3"/>
          <p:cNvSpPr>
            <a:spLocks/>
          </p:cNvSpPr>
          <p:nvPr/>
        </p:nvSpPr>
        <p:spPr bwMode="auto">
          <a:xfrm>
            <a:off x="5316514" y="1639716"/>
            <a:ext cx="71438" cy="166315"/>
          </a:xfrm>
          <a:custGeom>
            <a:avLst/>
            <a:gdLst>
              <a:gd name="T0" fmla="*/ 69953 w 61"/>
              <a:gd name="T1" fmla="*/ 123762 h 136"/>
              <a:gd name="T2" fmla="*/ 89940 w 61"/>
              <a:gd name="T3" fmla="*/ 237066 h 136"/>
              <a:gd name="T4" fmla="*/ 0 w 61"/>
              <a:gd name="T5" fmla="*/ 17431 h 136"/>
              <a:gd name="T6" fmla="*/ 101599 w 61"/>
              <a:gd name="T7" fmla="*/ 0 h 136"/>
              <a:gd name="T8" fmla="*/ 89940 w 61"/>
              <a:gd name="T9" fmla="*/ 237066 h 136"/>
              <a:gd name="T10" fmla="*/ 69953 w 61"/>
              <a:gd name="T11" fmla="*/ 123762 h 136"/>
              <a:gd name="T12" fmla="*/ 0 60000 65536"/>
              <a:gd name="T13" fmla="*/ 0 60000 65536"/>
              <a:gd name="T14" fmla="*/ 0 60000 65536"/>
              <a:gd name="T15" fmla="*/ 0 60000 65536"/>
              <a:gd name="T16" fmla="*/ 0 60000 65536"/>
              <a:gd name="T17" fmla="*/ 0 60000 65536"/>
              <a:gd name="T18" fmla="*/ 0 w 61"/>
              <a:gd name="T19" fmla="*/ 0 h 136"/>
              <a:gd name="T20" fmla="*/ 61 w 61"/>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61" h="136">
                <a:moveTo>
                  <a:pt x="42" y="71"/>
                </a:moveTo>
                <a:lnTo>
                  <a:pt x="54" y="136"/>
                </a:lnTo>
                <a:lnTo>
                  <a:pt x="0" y="10"/>
                </a:lnTo>
                <a:lnTo>
                  <a:pt x="61" y="0"/>
                </a:lnTo>
                <a:lnTo>
                  <a:pt x="54" y="136"/>
                </a:lnTo>
                <a:lnTo>
                  <a:pt x="42" y="71"/>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099" name="Freeform 4"/>
          <p:cNvSpPr>
            <a:spLocks/>
          </p:cNvSpPr>
          <p:nvPr/>
        </p:nvSpPr>
        <p:spPr bwMode="auto">
          <a:xfrm>
            <a:off x="5197079" y="1282528"/>
            <a:ext cx="164083" cy="383977"/>
          </a:xfrm>
          <a:custGeom>
            <a:avLst/>
            <a:gdLst>
              <a:gd name="T0" fmla="*/ 8305 w 140"/>
              <a:gd name="T1" fmla="*/ 22549 h 315"/>
              <a:gd name="T2" fmla="*/ 31561 w 140"/>
              <a:gd name="T3" fmla="*/ 53771 h 315"/>
              <a:gd name="T4" fmla="*/ 48171 w 140"/>
              <a:gd name="T5" fmla="*/ 84993 h 315"/>
              <a:gd name="T6" fmla="*/ 66443 w 140"/>
              <a:gd name="T7" fmla="*/ 116215 h 315"/>
              <a:gd name="T8" fmla="*/ 84715 w 140"/>
              <a:gd name="T9" fmla="*/ 147436 h 315"/>
              <a:gd name="T10" fmla="*/ 101326 w 140"/>
              <a:gd name="T11" fmla="*/ 182127 h 315"/>
              <a:gd name="T12" fmla="*/ 116276 w 140"/>
              <a:gd name="T13" fmla="*/ 215084 h 315"/>
              <a:gd name="T14" fmla="*/ 129565 w 140"/>
              <a:gd name="T15" fmla="*/ 249775 h 315"/>
              <a:gd name="T16" fmla="*/ 144514 w 140"/>
              <a:gd name="T17" fmla="*/ 282731 h 315"/>
              <a:gd name="T18" fmla="*/ 156142 w 140"/>
              <a:gd name="T19" fmla="*/ 317422 h 315"/>
              <a:gd name="T20" fmla="*/ 169431 w 140"/>
              <a:gd name="T21" fmla="*/ 353847 h 315"/>
              <a:gd name="T22" fmla="*/ 181058 w 140"/>
              <a:gd name="T23" fmla="*/ 386804 h 315"/>
              <a:gd name="T24" fmla="*/ 191025 w 140"/>
              <a:gd name="T25" fmla="*/ 423229 h 315"/>
              <a:gd name="T26" fmla="*/ 197669 w 140"/>
              <a:gd name="T27" fmla="*/ 459655 h 315"/>
              <a:gd name="T28" fmla="*/ 207636 w 140"/>
              <a:gd name="T29" fmla="*/ 494346 h 315"/>
              <a:gd name="T30" fmla="*/ 214280 w 140"/>
              <a:gd name="T31" fmla="*/ 530771 h 315"/>
              <a:gd name="T32" fmla="*/ 232552 w 140"/>
              <a:gd name="T33" fmla="*/ 544647 h 315"/>
              <a:gd name="T34" fmla="*/ 224247 w 140"/>
              <a:gd name="T35" fmla="*/ 508222 h 315"/>
              <a:gd name="T36" fmla="*/ 217602 w 140"/>
              <a:gd name="T37" fmla="*/ 475266 h 315"/>
              <a:gd name="T38" fmla="*/ 207636 w 140"/>
              <a:gd name="T39" fmla="*/ 438840 h 315"/>
              <a:gd name="T40" fmla="*/ 197669 w 140"/>
              <a:gd name="T41" fmla="*/ 402415 h 315"/>
              <a:gd name="T42" fmla="*/ 187703 w 140"/>
              <a:gd name="T43" fmla="*/ 365989 h 315"/>
              <a:gd name="T44" fmla="*/ 176075 w 140"/>
              <a:gd name="T45" fmla="*/ 331298 h 315"/>
              <a:gd name="T46" fmla="*/ 164447 w 140"/>
              <a:gd name="T47" fmla="*/ 294873 h 315"/>
              <a:gd name="T48" fmla="*/ 151159 w 140"/>
              <a:gd name="T49" fmla="*/ 261916 h 315"/>
              <a:gd name="T50" fmla="*/ 137870 w 140"/>
              <a:gd name="T51" fmla="*/ 225491 h 315"/>
              <a:gd name="T52" fmla="*/ 122920 w 140"/>
              <a:gd name="T53" fmla="*/ 190800 h 315"/>
              <a:gd name="T54" fmla="*/ 106309 w 140"/>
              <a:gd name="T55" fmla="*/ 157844 h 315"/>
              <a:gd name="T56" fmla="*/ 89699 w 140"/>
              <a:gd name="T57" fmla="*/ 126622 h 315"/>
              <a:gd name="T58" fmla="*/ 69766 w 140"/>
              <a:gd name="T59" fmla="*/ 91931 h 315"/>
              <a:gd name="T60" fmla="*/ 53155 w 140"/>
              <a:gd name="T61" fmla="*/ 60709 h 315"/>
              <a:gd name="T62" fmla="*/ 33222 w 140"/>
              <a:gd name="T63" fmla="*/ 29487 h 315"/>
              <a:gd name="T64" fmla="*/ 11628 w 140"/>
              <a:gd name="T65" fmla="*/ 0 h 3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315"/>
              <a:gd name="T101" fmla="*/ 140 w 140"/>
              <a:gd name="T102" fmla="*/ 315 h 3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315">
                <a:moveTo>
                  <a:pt x="0" y="4"/>
                </a:moveTo>
                <a:lnTo>
                  <a:pt x="5" y="13"/>
                </a:lnTo>
                <a:lnTo>
                  <a:pt x="13" y="21"/>
                </a:lnTo>
                <a:lnTo>
                  <a:pt x="19" y="31"/>
                </a:lnTo>
                <a:lnTo>
                  <a:pt x="24" y="39"/>
                </a:lnTo>
                <a:lnTo>
                  <a:pt x="29" y="49"/>
                </a:lnTo>
                <a:lnTo>
                  <a:pt x="35" y="57"/>
                </a:lnTo>
                <a:lnTo>
                  <a:pt x="40" y="67"/>
                </a:lnTo>
                <a:lnTo>
                  <a:pt x="46" y="75"/>
                </a:lnTo>
                <a:lnTo>
                  <a:pt x="51" y="85"/>
                </a:lnTo>
                <a:lnTo>
                  <a:pt x="56" y="95"/>
                </a:lnTo>
                <a:lnTo>
                  <a:pt x="61" y="105"/>
                </a:lnTo>
                <a:lnTo>
                  <a:pt x="65" y="115"/>
                </a:lnTo>
                <a:lnTo>
                  <a:pt x="70" y="124"/>
                </a:lnTo>
                <a:lnTo>
                  <a:pt x="74" y="134"/>
                </a:lnTo>
                <a:lnTo>
                  <a:pt x="78" y="144"/>
                </a:lnTo>
                <a:lnTo>
                  <a:pt x="83" y="154"/>
                </a:lnTo>
                <a:lnTo>
                  <a:pt x="87" y="163"/>
                </a:lnTo>
                <a:lnTo>
                  <a:pt x="91" y="173"/>
                </a:lnTo>
                <a:lnTo>
                  <a:pt x="94" y="183"/>
                </a:lnTo>
                <a:lnTo>
                  <a:pt x="99" y="194"/>
                </a:lnTo>
                <a:lnTo>
                  <a:pt x="102" y="204"/>
                </a:lnTo>
                <a:lnTo>
                  <a:pt x="105" y="214"/>
                </a:lnTo>
                <a:lnTo>
                  <a:pt x="109" y="223"/>
                </a:lnTo>
                <a:lnTo>
                  <a:pt x="112" y="235"/>
                </a:lnTo>
                <a:lnTo>
                  <a:pt x="115" y="244"/>
                </a:lnTo>
                <a:lnTo>
                  <a:pt x="118" y="254"/>
                </a:lnTo>
                <a:lnTo>
                  <a:pt x="119" y="265"/>
                </a:lnTo>
                <a:lnTo>
                  <a:pt x="122" y="275"/>
                </a:lnTo>
                <a:lnTo>
                  <a:pt x="125" y="285"/>
                </a:lnTo>
                <a:lnTo>
                  <a:pt x="126" y="296"/>
                </a:lnTo>
                <a:lnTo>
                  <a:pt x="129" y="306"/>
                </a:lnTo>
                <a:lnTo>
                  <a:pt x="131" y="315"/>
                </a:lnTo>
                <a:lnTo>
                  <a:pt x="140" y="314"/>
                </a:lnTo>
                <a:lnTo>
                  <a:pt x="138" y="304"/>
                </a:lnTo>
                <a:lnTo>
                  <a:pt x="135" y="293"/>
                </a:lnTo>
                <a:lnTo>
                  <a:pt x="134" y="283"/>
                </a:lnTo>
                <a:lnTo>
                  <a:pt x="131" y="274"/>
                </a:lnTo>
                <a:lnTo>
                  <a:pt x="128" y="262"/>
                </a:lnTo>
                <a:lnTo>
                  <a:pt x="125" y="253"/>
                </a:lnTo>
                <a:lnTo>
                  <a:pt x="124" y="241"/>
                </a:lnTo>
                <a:lnTo>
                  <a:pt x="119" y="232"/>
                </a:lnTo>
                <a:lnTo>
                  <a:pt x="116" y="222"/>
                </a:lnTo>
                <a:lnTo>
                  <a:pt x="113" y="211"/>
                </a:lnTo>
                <a:lnTo>
                  <a:pt x="110" y="201"/>
                </a:lnTo>
                <a:lnTo>
                  <a:pt x="106" y="191"/>
                </a:lnTo>
                <a:lnTo>
                  <a:pt x="103" y="180"/>
                </a:lnTo>
                <a:lnTo>
                  <a:pt x="99" y="170"/>
                </a:lnTo>
                <a:lnTo>
                  <a:pt x="96" y="161"/>
                </a:lnTo>
                <a:lnTo>
                  <a:pt x="91" y="151"/>
                </a:lnTo>
                <a:lnTo>
                  <a:pt x="87" y="141"/>
                </a:lnTo>
                <a:lnTo>
                  <a:pt x="83" y="130"/>
                </a:lnTo>
                <a:lnTo>
                  <a:pt x="78" y="120"/>
                </a:lnTo>
                <a:lnTo>
                  <a:pt x="74" y="110"/>
                </a:lnTo>
                <a:lnTo>
                  <a:pt x="68" y="101"/>
                </a:lnTo>
                <a:lnTo>
                  <a:pt x="64" y="91"/>
                </a:lnTo>
                <a:lnTo>
                  <a:pt x="58" y="81"/>
                </a:lnTo>
                <a:lnTo>
                  <a:pt x="54" y="73"/>
                </a:lnTo>
                <a:lnTo>
                  <a:pt x="48" y="63"/>
                </a:lnTo>
                <a:lnTo>
                  <a:pt x="42" y="53"/>
                </a:lnTo>
                <a:lnTo>
                  <a:pt x="38" y="45"/>
                </a:lnTo>
                <a:lnTo>
                  <a:pt x="32" y="35"/>
                </a:lnTo>
                <a:lnTo>
                  <a:pt x="26" y="25"/>
                </a:lnTo>
                <a:lnTo>
                  <a:pt x="20" y="17"/>
                </a:lnTo>
                <a:lnTo>
                  <a:pt x="13" y="8"/>
                </a:lnTo>
                <a:lnTo>
                  <a:pt x="7" y="0"/>
                </a:lnTo>
                <a:lnTo>
                  <a:pt x="0" y="4"/>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00" name="Freeform 6"/>
          <p:cNvSpPr>
            <a:spLocks/>
          </p:cNvSpPr>
          <p:nvPr/>
        </p:nvSpPr>
        <p:spPr bwMode="auto">
          <a:xfrm>
            <a:off x="4846588" y="938734"/>
            <a:ext cx="158502" cy="113854"/>
          </a:xfrm>
          <a:custGeom>
            <a:avLst/>
            <a:gdLst>
              <a:gd name="T0" fmla="*/ 125249 w 137"/>
              <a:gd name="T1" fmla="*/ 103762 h 94"/>
              <a:gd name="T2" fmla="*/ 225778 w 137"/>
              <a:gd name="T3" fmla="*/ 162560 h 94"/>
              <a:gd name="T4" fmla="*/ 0 w 137"/>
              <a:gd name="T5" fmla="*/ 89927 h 94"/>
              <a:gd name="T6" fmla="*/ 54384 w 137"/>
              <a:gd name="T7" fmla="*/ 0 h 94"/>
              <a:gd name="T8" fmla="*/ 225778 w 137"/>
              <a:gd name="T9" fmla="*/ 162560 h 94"/>
              <a:gd name="T10" fmla="*/ 125249 w 137"/>
              <a:gd name="T11" fmla="*/ 103762 h 94"/>
              <a:gd name="T12" fmla="*/ 0 60000 65536"/>
              <a:gd name="T13" fmla="*/ 0 60000 65536"/>
              <a:gd name="T14" fmla="*/ 0 60000 65536"/>
              <a:gd name="T15" fmla="*/ 0 60000 65536"/>
              <a:gd name="T16" fmla="*/ 0 60000 65536"/>
              <a:gd name="T17" fmla="*/ 0 60000 65536"/>
              <a:gd name="T18" fmla="*/ 0 w 137"/>
              <a:gd name="T19" fmla="*/ 0 h 94"/>
              <a:gd name="T20" fmla="*/ 137 w 137"/>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137" h="94">
                <a:moveTo>
                  <a:pt x="76" y="60"/>
                </a:moveTo>
                <a:lnTo>
                  <a:pt x="137" y="94"/>
                </a:lnTo>
                <a:lnTo>
                  <a:pt x="0" y="52"/>
                </a:lnTo>
                <a:lnTo>
                  <a:pt x="33" y="0"/>
                </a:lnTo>
                <a:lnTo>
                  <a:pt x="137" y="94"/>
                </a:lnTo>
                <a:lnTo>
                  <a:pt x="76" y="60"/>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01" name="Freeform 7"/>
          <p:cNvSpPr>
            <a:spLocks/>
          </p:cNvSpPr>
          <p:nvPr/>
        </p:nvSpPr>
        <p:spPr bwMode="auto">
          <a:xfrm>
            <a:off x="3900041" y="856134"/>
            <a:ext cx="987847" cy="173012"/>
          </a:xfrm>
          <a:custGeom>
            <a:avLst/>
            <a:gdLst>
              <a:gd name="T0" fmla="*/ 46479 w 846"/>
              <a:gd name="T1" fmla="*/ 220101 h 142"/>
              <a:gd name="T2" fmla="*/ 126158 w 846"/>
              <a:gd name="T3" fmla="*/ 171575 h 142"/>
              <a:gd name="T4" fmla="*/ 210817 w 846"/>
              <a:gd name="T5" fmla="*/ 129981 h 142"/>
              <a:gd name="T6" fmla="*/ 295475 w 846"/>
              <a:gd name="T7" fmla="*/ 93586 h 142"/>
              <a:gd name="T8" fmla="*/ 381794 w 846"/>
              <a:gd name="T9" fmla="*/ 64124 h 142"/>
              <a:gd name="T10" fmla="*/ 469773 w 846"/>
              <a:gd name="T11" fmla="*/ 43327 h 142"/>
              <a:gd name="T12" fmla="*/ 561071 w 846"/>
              <a:gd name="T13" fmla="*/ 25996 h 142"/>
              <a:gd name="T14" fmla="*/ 650710 w 846"/>
              <a:gd name="T15" fmla="*/ 17331 h 142"/>
              <a:gd name="T16" fmla="*/ 742008 w 846"/>
              <a:gd name="T17" fmla="*/ 13865 h 142"/>
              <a:gd name="T18" fmla="*/ 831647 w 846"/>
              <a:gd name="T19" fmla="*/ 17331 h 142"/>
              <a:gd name="T20" fmla="*/ 922946 w 846"/>
              <a:gd name="T21" fmla="*/ 24263 h 142"/>
              <a:gd name="T22" fmla="*/ 1012584 w 846"/>
              <a:gd name="T23" fmla="*/ 38128 h 142"/>
              <a:gd name="T24" fmla="*/ 1102223 w 846"/>
              <a:gd name="T25" fmla="*/ 60658 h 142"/>
              <a:gd name="T26" fmla="*/ 1190201 w 846"/>
              <a:gd name="T27" fmla="*/ 88387 h 142"/>
              <a:gd name="T28" fmla="*/ 1274860 w 846"/>
              <a:gd name="T29" fmla="*/ 123049 h 142"/>
              <a:gd name="T30" fmla="*/ 1356199 w 846"/>
              <a:gd name="T31" fmla="*/ 164642 h 142"/>
              <a:gd name="T32" fmla="*/ 1404338 w 846"/>
              <a:gd name="T33" fmla="*/ 173308 h 142"/>
              <a:gd name="T34" fmla="*/ 1322999 w 846"/>
              <a:gd name="T35" fmla="*/ 128248 h 142"/>
              <a:gd name="T36" fmla="*/ 1238341 w 846"/>
              <a:gd name="T37" fmla="*/ 91853 h 142"/>
              <a:gd name="T38" fmla="*/ 1150362 w 846"/>
              <a:gd name="T39" fmla="*/ 60658 h 142"/>
              <a:gd name="T40" fmla="*/ 1062383 w 846"/>
              <a:gd name="T41" fmla="*/ 36395 h 142"/>
              <a:gd name="T42" fmla="*/ 969425 w 846"/>
              <a:gd name="T43" fmla="*/ 17331 h 142"/>
              <a:gd name="T44" fmla="*/ 879786 w 846"/>
              <a:gd name="T45" fmla="*/ 5199 h 142"/>
              <a:gd name="T46" fmla="*/ 788488 w 846"/>
              <a:gd name="T47" fmla="*/ 0 h 142"/>
              <a:gd name="T48" fmla="*/ 695529 w 846"/>
              <a:gd name="T49" fmla="*/ 0 h 142"/>
              <a:gd name="T50" fmla="*/ 604231 w 846"/>
              <a:gd name="T51" fmla="*/ 6932 h 142"/>
              <a:gd name="T52" fmla="*/ 512932 w 846"/>
              <a:gd name="T53" fmla="*/ 20797 h 142"/>
              <a:gd name="T54" fmla="*/ 423293 w 846"/>
              <a:gd name="T55" fmla="*/ 41594 h 142"/>
              <a:gd name="T56" fmla="*/ 333655 w 846"/>
              <a:gd name="T57" fmla="*/ 64124 h 142"/>
              <a:gd name="T58" fmla="*/ 245676 w 846"/>
              <a:gd name="T59" fmla="*/ 98785 h 142"/>
              <a:gd name="T60" fmla="*/ 161017 w 846"/>
              <a:gd name="T61" fmla="*/ 136913 h 142"/>
              <a:gd name="T62" fmla="*/ 79679 w 846"/>
              <a:gd name="T63" fmla="*/ 183706 h 142"/>
              <a:gd name="T64" fmla="*/ 0 w 846"/>
              <a:gd name="T65" fmla="*/ 233965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6"/>
              <a:gd name="T100" fmla="*/ 0 h 142"/>
              <a:gd name="T101" fmla="*/ 846 w 846"/>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6" h="142">
                <a:moveTo>
                  <a:pt x="4" y="142"/>
                </a:moveTo>
                <a:lnTo>
                  <a:pt x="28" y="127"/>
                </a:lnTo>
                <a:lnTo>
                  <a:pt x="52" y="113"/>
                </a:lnTo>
                <a:lnTo>
                  <a:pt x="76" y="99"/>
                </a:lnTo>
                <a:lnTo>
                  <a:pt x="100" y="86"/>
                </a:lnTo>
                <a:lnTo>
                  <a:pt x="127" y="75"/>
                </a:lnTo>
                <a:lnTo>
                  <a:pt x="151" y="64"/>
                </a:lnTo>
                <a:lnTo>
                  <a:pt x="178" y="54"/>
                </a:lnTo>
                <a:lnTo>
                  <a:pt x="204" y="46"/>
                </a:lnTo>
                <a:lnTo>
                  <a:pt x="230" y="37"/>
                </a:lnTo>
                <a:lnTo>
                  <a:pt x="256" y="31"/>
                </a:lnTo>
                <a:lnTo>
                  <a:pt x="283" y="25"/>
                </a:lnTo>
                <a:lnTo>
                  <a:pt x="310" y="19"/>
                </a:lnTo>
                <a:lnTo>
                  <a:pt x="338" y="15"/>
                </a:lnTo>
                <a:lnTo>
                  <a:pt x="364" y="12"/>
                </a:lnTo>
                <a:lnTo>
                  <a:pt x="392" y="10"/>
                </a:lnTo>
                <a:lnTo>
                  <a:pt x="419" y="8"/>
                </a:lnTo>
                <a:lnTo>
                  <a:pt x="447" y="8"/>
                </a:lnTo>
                <a:lnTo>
                  <a:pt x="473" y="8"/>
                </a:lnTo>
                <a:lnTo>
                  <a:pt x="501" y="10"/>
                </a:lnTo>
                <a:lnTo>
                  <a:pt x="529" y="11"/>
                </a:lnTo>
                <a:lnTo>
                  <a:pt x="556" y="14"/>
                </a:lnTo>
                <a:lnTo>
                  <a:pt x="583" y="18"/>
                </a:lnTo>
                <a:lnTo>
                  <a:pt x="610" y="22"/>
                </a:lnTo>
                <a:lnTo>
                  <a:pt x="637" y="28"/>
                </a:lnTo>
                <a:lnTo>
                  <a:pt x="664" y="35"/>
                </a:lnTo>
                <a:lnTo>
                  <a:pt x="691" y="43"/>
                </a:lnTo>
                <a:lnTo>
                  <a:pt x="717" y="51"/>
                </a:lnTo>
                <a:lnTo>
                  <a:pt x="742" y="60"/>
                </a:lnTo>
                <a:lnTo>
                  <a:pt x="768" y="71"/>
                </a:lnTo>
                <a:lnTo>
                  <a:pt x="793" y="82"/>
                </a:lnTo>
                <a:lnTo>
                  <a:pt x="817" y="95"/>
                </a:lnTo>
                <a:lnTo>
                  <a:pt x="842" y="107"/>
                </a:lnTo>
                <a:lnTo>
                  <a:pt x="846" y="100"/>
                </a:lnTo>
                <a:lnTo>
                  <a:pt x="822" y="86"/>
                </a:lnTo>
                <a:lnTo>
                  <a:pt x="797" y="74"/>
                </a:lnTo>
                <a:lnTo>
                  <a:pt x="771" y="63"/>
                </a:lnTo>
                <a:lnTo>
                  <a:pt x="746" y="53"/>
                </a:lnTo>
                <a:lnTo>
                  <a:pt x="720" y="43"/>
                </a:lnTo>
                <a:lnTo>
                  <a:pt x="693" y="35"/>
                </a:lnTo>
                <a:lnTo>
                  <a:pt x="666" y="26"/>
                </a:lnTo>
                <a:lnTo>
                  <a:pt x="640" y="21"/>
                </a:lnTo>
                <a:lnTo>
                  <a:pt x="612" y="15"/>
                </a:lnTo>
                <a:lnTo>
                  <a:pt x="584" y="10"/>
                </a:lnTo>
                <a:lnTo>
                  <a:pt x="558" y="5"/>
                </a:lnTo>
                <a:lnTo>
                  <a:pt x="530" y="3"/>
                </a:lnTo>
                <a:lnTo>
                  <a:pt x="503" y="1"/>
                </a:lnTo>
                <a:lnTo>
                  <a:pt x="475" y="0"/>
                </a:lnTo>
                <a:lnTo>
                  <a:pt x="447" y="0"/>
                </a:lnTo>
                <a:lnTo>
                  <a:pt x="419" y="0"/>
                </a:lnTo>
                <a:lnTo>
                  <a:pt x="392" y="1"/>
                </a:lnTo>
                <a:lnTo>
                  <a:pt x="364" y="4"/>
                </a:lnTo>
                <a:lnTo>
                  <a:pt x="336" y="7"/>
                </a:lnTo>
                <a:lnTo>
                  <a:pt x="309" y="12"/>
                </a:lnTo>
                <a:lnTo>
                  <a:pt x="281" y="17"/>
                </a:lnTo>
                <a:lnTo>
                  <a:pt x="255" y="24"/>
                </a:lnTo>
                <a:lnTo>
                  <a:pt x="227" y="31"/>
                </a:lnTo>
                <a:lnTo>
                  <a:pt x="201" y="37"/>
                </a:lnTo>
                <a:lnTo>
                  <a:pt x="175" y="47"/>
                </a:lnTo>
                <a:lnTo>
                  <a:pt x="148" y="57"/>
                </a:lnTo>
                <a:lnTo>
                  <a:pt x="122" y="68"/>
                </a:lnTo>
                <a:lnTo>
                  <a:pt x="97" y="79"/>
                </a:lnTo>
                <a:lnTo>
                  <a:pt x="71" y="92"/>
                </a:lnTo>
                <a:lnTo>
                  <a:pt x="48" y="106"/>
                </a:lnTo>
                <a:lnTo>
                  <a:pt x="23" y="120"/>
                </a:lnTo>
                <a:lnTo>
                  <a:pt x="0" y="135"/>
                </a:lnTo>
                <a:lnTo>
                  <a:pt x="4" y="142"/>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02" name="Freeform 8"/>
          <p:cNvSpPr>
            <a:spLocks/>
          </p:cNvSpPr>
          <p:nvPr/>
        </p:nvSpPr>
        <p:spPr bwMode="auto">
          <a:xfrm>
            <a:off x="3591968" y="1196579"/>
            <a:ext cx="110505" cy="159619"/>
          </a:xfrm>
          <a:custGeom>
            <a:avLst/>
            <a:gdLst>
              <a:gd name="T0" fmla="*/ 101095 w 94"/>
              <a:gd name="T1" fmla="*/ 100732 h 130"/>
              <a:gd name="T2" fmla="*/ 155786 w 94"/>
              <a:gd name="T3" fmla="*/ 0 h 130"/>
              <a:gd name="T4" fmla="*/ 89494 w 94"/>
              <a:gd name="T5" fmla="*/ 225778 h 130"/>
              <a:gd name="T6" fmla="*/ 0 w 94"/>
              <a:gd name="T7" fmla="*/ 175412 h 130"/>
              <a:gd name="T8" fmla="*/ 155786 w 94"/>
              <a:gd name="T9" fmla="*/ 0 h 130"/>
              <a:gd name="T10" fmla="*/ 101095 w 94"/>
              <a:gd name="T11" fmla="*/ 100732 h 130"/>
              <a:gd name="T12" fmla="*/ 0 60000 65536"/>
              <a:gd name="T13" fmla="*/ 0 60000 65536"/>
              <a:gd name="T14" fmla="*/ 0 60000 65536"/>
              <a:gd name="T15" fmla="*/ 0 60000 65536"/>
              <a:gd name="T16" fmla="*/ 0 60000 65536"/>
              <a:gd name="T17" fmla="*/ 0 60000 65536"/>
              <a:gd name="T18" fmla="*/ 0 w 94"/>
              <a:gd name="T19" fmla="*/ 0 h 130"/>
              <a:gd name="T20" fmla="*/ 94 w 94"/>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94" h="130">
                <a:moveTo>
                  <a:pt x="61" y="58"/>
                </a:moveTo>
                <a:lnTo>
                  <a:pt x="94" y="0"/>
                </a:lnTo>
                <a:lnTo>
                  <a:pt x="54" y="130"/>
                </a:lnTo>
                <a:lnTo>
                  <a:pt x="0" y="101"/>
                </a:lnTo>
                <a:lnTo>
                  <a:pt x="94" y="0"/>
                </a:lnTo>
                <a:lnTo>
                  <a:pt x="61" y="58"/>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03" name="Freeform 9"/>
          <p:cNvSpPr>
            <a:spLocks/>
          </p:cNvSpPr>
          <p:nvPr/>
        </p:nvSpPr>
        <p:spPr bwMode="auto">
          <a:xfrm>
            <a:off x="3508252" y="1316013"/>
            <a:ext cx="175244" cy="988963"/>
          </a:xfrm>
          <a:custGeom>
            <a:avLst/>
            <a:gdLst>
              <a:gd name="T0" fmla="*/ 221865 w 150"/>
              <a:gd name="T1" fmla="*/ 1357912 h 809"/>
              <a:gd name="T2" fmla="*/ 173849 w 150"/>
              <a:gd name="T3" fmla="*/ 1277932 h 809"/>
              <a:gd name="T4" fmla="*/ 132457 w 150"/>
              <a:gd name="T5" fmla="*/ 1196214 h 809"/>
              <a:gd name="T6" fmla="*/ 97687 w 150"/>
              <a:gd name="T7" fmla="*/ 1111019 h 809"/>
              <a:gd name="T8" fmla="*/ 67884 w 150"/>
              <a:gd name="T9" fmla="*/ 1024085 h 809"/>
              <a:gd name="T10" fmla="*/ 46360 w 150"/>
              <a:gd name="T11" fmla="*/ 937151 h 809"/>
              <a:gd name="T12" fmla="*/ 29803 w 150"/>
              <a:gd name="T13" fmla="*/ 846739 h 809"/>
              <a:gd name="T14" fmla="*/ 19868 w 150"/>
              <a:gd name="T15" fmla="*/ 756327 h 809"/>
              <a:gd name="T16" fmla="*/ 14901 w 150"/>
              <a:gd name="T17" fmla="*/ 664177 h 809"/>
              <a:gd name="T18" fmla="*/ 16557 w 150"/>
              <a:gd name="T19" fmla="*/ 575504 h 809"/>
              <a:gd name="T20" fmla="*/ 26491 w 150"/>
              <a:gd name="T21" fmla="*/ 483354 h 809"/>
              <a:gd name="T22" fmla="*/ 41393 w 150"/>
              <a:gd name="T23" fmla="*/ 392942 h 809"/>
              <a:gd name="T24" fmla="*/ 61261 w 150"/>
              <a:gd name="T25" fmla="*/ 302531 h 809"/>
              <a:gd name="T26" fmla="*/ 89408 w 150"/>
              <a:gd name="T27" fmla="*/ 215597 h 809"/>
              <a:gd name="T28" fmla="*/ 124178 w 150"/>
              <a:gd name="T29" fmla="*/ 130401 h 809"/>
              <a:gd name="T30" fmla="*/ 162259 w 150"/>
              <a:gd name="T31" fmla="*/ 46944 h 809"/>
              <a:gd name="T32" fmla="*/ 172193 w 150"/>
              <a:gd name="T33" fmla="*/ 0 h 809"/>
              <a:gd name="T34" fmla="*/ 127489 w 150"/>
              <a:gd name="T35" fmla="*/ 81718 h 809"/>
              <a:gd name="T36" fmla="*/ 92720 w 150"/>
              <a:gd name="T37" fmla="*/ 166914 h 809"/>
              <a:gd name="T38" fmla="*/ 61261 w 150"/>
              <a:gd name="T39" fmla="*/ 255587 h 809"/>
              <a:gd name="T40" fmla="*/ 36426 w 150"/>
              <a:gd name="T41" fmla="*/ 344259 h 809"/>
              <a:gd name="T42" fmla="*/ 16557 w 150"/>
              <a:gd name="T43" fmla="*/ 436410 h 809"/>
              <a:gd name="T44" fmla="*/ 8279 w 150"/>
              <a:gd name="T45" fmla="*/ 526821 h 809"/>
              <a:gd name="T46" fmla="*/ 0 w 150"/>
              <a:gd name="T47" fmla="*/ 618971 h 809"/>
              <a:gd name="T48" fmla="*/ 3311 w 150"/>
              <a:gd name="T49" fmla="*/ 711122 h 809"/>
              <a:gd name="T50" fmla="*/ 9934 w 150"/>
              <a:gd name="T51" fmla="*/ 803272 h 809"/>
              <a:gd name="T52" fmla="*/ 21524 w 150"/>
              <a:gd name="T53" fmla="*/ 893684 h 809"/>
              <a:gd name="T54" fmla="*/ 43048 w 150"/>
              <a:gd name="T55" fmla="*/ 985834 h 809"/>
              <a:gd name="T56" fmla="*/ 69540 w 150"/>
              <a:gd name="T57" fmla="*/ 1072768 h 809"/>
              <a:gd name="T58" fmla="*/ 100998 w 150"/>
              <a:gd name="T59" fmla="*/ 1159702 h 809"/>
              <a:gd name="T60" fmla="*/ 140735 w 150"/>
              <a:gd name="T61" fmla="*/ 1244897 h 809"/>
              <a:gd name="T62" fmla="*/ 185439 w 150"/>
              <a:gd name="T63" fmla="*/ 1326616 h 809"/>
              <a:gd name="T64" fmla="*/ 236766 w 150"/>
              <a:gd name="T65" fmla="*/ 1406595 h 8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0"/>
              <a:gd name="T100" fmla="*/ 0 h 809"/>
              <a:gd name="T101" fmla="*/ 150 w 150"/>
              <a:gd name="T102" fmla="*/ 809 h 8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0" h="809">
                <a:moveTo>
                  <a:pt x="150" y="804"/>
                </a:moveTo>
                <a:lnTo>
                  <a:pt x="134" y="781"/>
                </a:lnTo>
                <a:lnTo>
                  <a:pt x="120" y="759"/>
                </a:lnTo>
                <a:lnTo>
                  <a:pt x="105" y="735"/>
                </a:lnTo>
                <a:lnTo>
                  <a:pt x="92" y="712"/>
                </a:lnTo>
                <a:lnTo>
                  <a:pt x="80" y="688"/>
                </a:lnTo>
                <a:lnTo>
                  <a:pt x="69" y="664"/>
                </a:lnTo>
                <a:lnTo>
                  <a:pt x="59" y="639"/>
                </a:lnTo>
                <a:lnTo>
                  <a:pt x="50" y="614"/>
                </a:lnTo>
                <a:lnTo>
                  <a:pt x="41" y="589"/>
                </a:lnTo>
                <a:lnTo>
                  <a:pt x="34" y="564"/>
                </a:lnTo>
                <a:lnTo>
                  <a:pt x="28" y="539"/>
                </a:lnTo>
                <a:lnTo>
                  <a:pt x="22" y="512"/>
                </a:lnTo>
                <a:lnTo>
                  <a:pt x="18" y="487"/>
                </a:lnTo>
                <a:lnTo>
                  <a:pt x="15" y="460"/>
                </a:lnTo>
                <a:lnTo>
                  <a:pt x="12" y="435"/>
                </a:lnTo>
                <a:lnTo>
                  <a:pt x="10" y="409"/>
                </a:lnTo>
                <a:lnTo>
                  <a:pt x="9" y="382"/>
                </a:lnTo>
                <a:lnTo>
                  <a:pt x="9" y="356"/>
                </a:lnTo>
                <a:lnTo>
                  <a:pt x="10" y="331"/>
                </a:lnTo>
                <a:lnTo>
                  <a:pt x="12" y="304"/>
                </a:lnTo>
                <a:lnTo>
                  <a:pt x="16" y="278"/>
                </a:lnTo>
                <a:lnTo>
                  <a:pt x="19" y="253"/>
                </a:lnTo>
                <a:lnTo>
                  <a:pt x="25" y="226"/>
                </a:lnTo>
                <a:lnTo>
                  <a:pt x="31" y="201"/>
                </a:lnTo>
                <a:lnTo>
                  <a:pt x="37" y="174"/>
                </a:lnTo>
                <a:lnTo>
                  <a:pt x="45" y="149"/>
                </a:lnTo>
                <a:lnTo>
                  <a:pt x="54" y="124"/>
                </a:lnTo>
                <a:lnTo>
                  <a:pt x="63" y="99"/>
                </a:lnTo>
                <a:lnTo>
                  <a:pt x="75" y="75"/>
                </a:lnTo>
                <a:lnTo>
                  <a:pt x="85" y="52"/>
                </a:lnTo>
                <a:lnTo>
                  <a:pt x="98" y="27"/>
                </a:lnTo>
                <a:lnTo>
                  <a:pt x="111" y="3"/>
                </a:lnTo>
                <a:lnTo>
                  <a:pt x="104" y="0"/>
                </a:lnTo>
                <a:lnTo>
                  <a:pt x="91" y="24"/>
                </a:lnTo>
                <a:lnTo>
                  <a:pt x="77" y="47"/>
                </a:lnTo>
                <a:lnTo>
                  <a:pt x="66" y="73"/>
                </a:lnTo>
                <a:lnTo>
                  <a:pt x="56" y="96"/>
                </a:lnTo>
                <a:lnTo>
                  <a:pt x="45" y="121"/>
                </a:lnTo>
                <a:lnTo>
                  <a:pt x="37" y="147"/>
                </a:lnTo>
                <a:lnTo>
                  <a:pt x="29" y="173"/>
                </a:lnTo>
                <a:lnTo>
                  <a:pt x="22" y="198"/>
                </a:lnTo>
                <a:lnTo>
                  <a:pt x="16" y="225"/>
                </a:lnTo>
                <a:lnTo>
                  <a:pt x="10" y="251"/>
                </a:lnTo>
                <a:lnTo>
                  <a:pt x="8" y="276"/>
                </a:lnTo>
                <a:lnTo>
                  <a:pt x="5" y="303"/>
                </a:lnTo>
                <a:lnTo>
                  <a:pt x="2" y="329"/>
                </a:lnTo>
                <a:lnTo>
                  <a:pt x="0" y="356"/>
                </a:lnTo>
                <a:lnTo>
                  <a:pt x="0" y="382"/>
                </a:lnTo>
                <a:lnTo>
                  <a:pt x="2" y="409"/>
                </a:lnTo>
                <a:lnTo>
                  <a:pt x="3" y="435"/>
                </a:lnTo>
                <a:lnTo>
                  <a:pt x="6" y="462"/>
                </a:lnTo>
                <a:lnTo>
                  <a:pt x="9" y="488"/>
                </a:lnTo>
                <a:lnTo>
                  <a:pt x="13" y="514"/>
                </a:lnTo>
                <a:lnTo>
                  <a:pt x="19" y="540"/>
                </a:lnTo>
                <a:lnTo>
                  <a:pt x="26" y="567"/>
                </a:lnTo>
                <a:lnTo>
                  <a:pt x="34" y="592"/>
                </a:lnTo>
                <a:lnTo>
                  <a:pt x="42" y="617"/>
                </a:lnTo>
                <a:lnTo>
                  <a:pt x="51" y="642"/>
                </a:lnTo>
                <a:lnTo>
                  <a:pt x="61" y="667"/>
                </a:lnTo>
                <a:lnTo>
                  <a:pt x="73" y="692"/>
                </a:lnTo>
                <a:lnTo>
                  <a:pt x="85" y="716"/>
                </a:lnTo>
                <a:lnTo>
                  <a:pt x="98" y="740"/>
                </a:lnTo>
                <a:lnTo>
                  <a:pt x="112" y="763"/>
                </a:lnTo>
                <a:lnTo>
                  <a:pt x="127" y="786"/>
                </a:lnTo>
                <a:lnTo>
                  <a:pt x="143" y="809"/>
                </a:lnTo>
                <a:lnTo>
                  <a:pt x="150" y="804"/>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04" name="Freeform 10"/>
          <p:cNvSpPr>
            <a:spLocks/>
          </p:cNvSpPr>
          <p:nvPr/>
        </p:nvSpPr>
        <p:spPr bwMode="auto">
          <a:xfrm>
            <a:off x="3624337" y="2217912"/>
            <a:ext cx="258961" cy="248915"/>
          </a:xfrm>
          <a:custGeom>
            <a:avLst/>
            <a:gdLst>
              <a:gd name="T0" fmla="*/ 354755 w 222"/>
              <a:gd name="T1" fmla="*/ 335450 h 205"/>
              <a:gd name="T2" fmla="*/ 331547 w 222"/>
              <a:gd name="T3" fmla="*/ 318158 h 205"/>
              <a:gd name="T4" fmla="*/ 306681 w 222"/>
              <a:gd name="T5" fmla="*/ 299138 h 205"/>
              <a:gd name="T6" fmla="*/ 280157 w 222"/>
              <a:gd name="T7" fmla="*/ 281847 h 205"/>
              <a:gd name="T8" fmla="*/ 255291 w 222"/>
              <a:gd name="T9" fmla="*/ 262827 h 205"/>
              <a:gd name="T10" fmla="*/ 232083 w 222"/>
              <a:gd name="T11" fmla="*/ 240348 h 205"/>
              <a:gd name="T12" fmla="*/ 210532 w 222"/>
              <a:gd name="T13" fmla="*/ 221328 h 205"/>
              <a:gd name="T14" fmla="*/ 185666 w 222"/>
              <a:gd name="T15" fmla="*/ 200578 h 205"/>
              <a:gd name="T16" fmla="*/ 164116 w 222"/>
              <a:gd name="T17" fmla="*/ 178100 h 205"/>
              <a:gd name="T18" fmla="*/ 140907 w 222"/>
              <a:gd name="T19" fmla="*/ 155621 h 205"/>
              <a:gd name="T20" fmla="*/ 117699 w 222"/>
              <a:gd name="T21" fmla="*/ 133142 h 205"/>
              <a:gd name="T22" fmla="*/ 96149 w 222"/>
              <a:gd name="T23" fmla="*/ 108935 h 205"/>
              <a:gd name="T24" fmla="*/ 77914 w 222"/>
              <a:gd name="T25" fmla="*/ 86456 h 205"/>
              <a:gd name="T26" fmla="*/ 58021 w 222"/>
              <a:gd name="T27" fmla="*/ 62248 h 205"/>
              <a:gd name="T28" fmla="*/ 38128 w 222"/>
              <a:gd name="T29" fmla="*/ 38041 h 205"/>
              <a:gd name="T30" fmla="*/ 19893 w 222"/>
              <a:gd name="T31" fmla="*/ 12104 h 205"/>
              <a:gd name="T32" fmla="*/ 0 w 222"/>
              <a:gd name="T33" fmla="*/ 8646 h 205"/>
              <a:gd name="T34" fmla="*/ 16577 w 222"/>
              <a:gd name="T35" fmla="*/ 32853 h 205"/>
              <a:gd name="T36" fmla="*/ 36470 w 222"/>
              <a:gd name="T37" fmla="*/ 57061 h 205"/>
              <a:gd name="T38" fmla="*/ 56363 w 222"/>
              <a:gd name="T39" fmla="*/ 81269 h 205"/>
              <a:gd name="T40" fmla="*/ 77914 w 222"/>
              <a:gd name="T41" fmla="*/ 105476 h 205"/>
              <a:gd name="T42" fmla="*/ 96149 w 222"/>
              <a:gd name="T43" fmla="*/ 129684 h 205"/>
              <a:gd name="T44" fmla="*/ 117699 w 222"/>
              <a:gd name="T45" fmla="*/ 153892 h 205"/>
              <a:gd name="T46" fmla="*/ 142565 w 222"/>
              <a:gd name="T47" fmla="*/ 176370 h 205"/>
              <a:gd name="T48" fmla="*/ 164116 w 222"/>
              <a:gd name="T49" fmla="*/ 200578 h 205"/>
              <a:gd name="T50" fmla="*/ 188982 w 222"/>
              <a:gd name="T51" fmla="*/ 221328 h 205"/>
              <a:gd name="T52" fmla="*/ 212190 w 222"/>
              <a:gd name="T53" fmla="*/ 243806 h 205"/>
              <a:gd name="T54" fmla="*/ 237056 w 222"/>
              <a:gd name="T55" fmla="*/ 262827 h 205"/>
              <a:gd name="T56" fmla="*/ 260264 w 222"/>
              <a:gd name="T57" fmla="*/ 281847 h 205"/>
              <a:gd name="T58" fmla="*/ 285130 w 222"/>
              <a:gd name="T59" fmla="*/ 300867 h 205"/>
              <a:gd name="T60" fmla="*/ 309996 w 222"/>
              <a:gd name="T61" fmla="*/ 319888 h 205"/>
              <a:gd name="T62" fmla="*/ 336520 w 222"/>
              <a:gd name="T63" fmla="*/ 337179 h 205"/>
              <a:gd name="T64" fmla="*/ 359728 w 222"/>
              <a:gd name="T65" fmla="*/ 354470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2"/>
              <a:gd name="T100" fmla="*/ 0 h 205"/>
              <a:gd name="T101" fmla="*/ 222 w 222"/>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2" h="205">
                <a:moveTo>
                  <a:pt x="222" y="198"/>
                </a:moveTo>
                <a:lnTo>
                  <a:pt x="214" y="194"/>
                </a:lnTo>
                <a:lnTo>
                  <a:pt x="207" y="188"/>
                </a:lnTo>
                <a:lnTo>
                  <a:pt x="200" y="184"/>
                </a:lnTo>
                <a:lnTo>
                  <a:pt x="192" y="178"/>
                </a:lnTo>
                <a:lnTo>
                  <a:pt x="185" y="173"/>
                </a:lnTo>
                <a:lnTo>
                  <a:pt x="178" y="167"/>
                </a:lnTo>
                <a:lnTo>
                  <a:pt x="169" y="163"/>
                </a:lnTo>
                <a:lnTo>
                  <a:pt x="162" y="157"/>
                </a:lnTo>
                <a:lnTo>
                  <a:pt x="154" y="152"/>
                </a:lnTo>
                <a:lnTo>
                  <a:pt x="147" y="146"/>
                </a:lnTo>
                <a:lnTo>
                  <a:pt x="140" y="139"/>
                </a:lnTo>
                <a:lnTo>
                  <a:pt x="133" y="134"/>
                </a:lnTo>
                <a:lnTo>
                  <a:pt x="127" y="128"/>
                </a:lnTo>
                <a:lnTo>
                  <a:pt x="120" y="121"/>
                </a:lnTo>
                <a:lnTo>
                  <a:pt x="112" y="116"/>
                </a:lnTo>
                <a:lnTo>
                  <a:pt x="105" y="109"/>
                </a:lnTo>
                <a:lnTo>
                  <a:pt x="99" y="103"/>
                </a:lnTo>
                <a:lnTo>
                  <a:pt x="92" y="96"/>
                </a:lnTo>
                <a:lnTo>
                  <a:pt x="85" y="90"/>
                </a:lnTo>
                <a:lnTo>
                  <a:pt x="79" y="84"/>
                </a:lnTo>
                <a:lnTo>
                  <a:pt x="71" y="77"/>
                </a:lnTo>
                <a:lnTo>
                  <a:pt x="66" y="70"/>
                </a:lnTo>
                <a:lnTo>
                  <a:pt x="58" y="63"/>
                </a:lnTo>
                <a:lnTo>
                  <a:pt x="52" y="57"/>
                </a:lnTo>
                <a:lnTo>
                  <a:pt x="47" y="50"/>
                </a:lnTo>
                <a:lnTo>
                  <a:pt x="41" y="43"/>
                </a:lnTo>
                <a:lnTo>
                  <a:pt x="35" y="36"/>
                </a:lnTo>
                <a:lnTo>
                  <a:pt x="29" y="29"/>
                </a:lnTo>
                <a:lnTo>
                  <a:pt x="23" y="22"/>
                </a:lnTo>
                <a:lnTo>
                  <a:pt x="18" y="15"/>
                </a:lnTo>
                <a:lnTo>
                  <a:pt x="12" y="7"/>
                </a:lnTo>
                <a:lnTo>
                  <a:pt x="7" y="0"/>
                </a:lnTo>
                <a:lnTo>
                  <a:pt x="0" y="5"/>
                </a:lnTo>
                <a:lnTo>
                  <a:pt x="6" y="12"/>
                </a:lnTo>
                <a:lnTo>
                  <a:pt x="10" y="19"/>
                </a:lnTo>
                <a:lnTo>
                  <a:pt x="16" y="26"/>
                </a:lnTo>
                <a:lnTo>
                  <a:pt x="22" y="33"/>
                </a:lnTo>
                <a:lnTo>
                  <a:pt x="28" y="40"/>
                </a:lnTo>
                <a:lnTo>
                  <a:pt x="34" y="47"/>
                </a:lnTo>
                <a:lnTo>
                  <a:pt x="39" y="54"/>
                </a:lnTo>
                <a:lnTo>
                  <a:pt x="47" y="61"/>
                </a:lnTo>
                <a:lnTo>
                  <a:pt x="52" y="68"/>
                </a:lnTo>
                <a:lnTo>
                  <a:pt x="58" y="75"/>
                </a:lnTo>
                <a:lnTo>
                  <a:pt x="66" y="82"/>
                </a:lnTo>
                <a:lnTo>
                  <a:pt x="71" y="89"/>
                </a:lnTo>
                <a:lnTo>
                  <a:pt x="79" y="96"/>
                </a:lnTo>
                <a:lnTo>
                  <a:pt x="86" y="102"/>
                </a:lnTo>
                <a:lnTo>
                  <a:pt x="92" y="109"/>
                </a:lnTo>
                <a:lnTo>
                  <a:pt x="99" y="116"/>
                </a:lnTo>
                <a:lnTo>
                  <a:pt x="106" y="121"/>
                </a:lnTo>
                <a:lnTo>
                  <a:pt x="114" y="128"/>
                </a:lnTo>
                <a:lnTo>
                  <a:pt x="121" y="134"/>
                </a:lnTo>
                <a:lnTo>
                  <a:pt x="128" y="141"/>
                </a:lnTo>
                <a:lnTo>
                  <a:pt x="136" y="146"/>
                </a:lnTo>
                <a:lnTo>
                  <a:pt x="143" y="152"/>
                </a:lnTo>
                <a:lnTo>
                  <a:pt x="150" y="157"/>
                </a:lnTo>
                <a:lnTo>
                  <a:pt x="157" y="163"/>
                </a:lnTo>
                <a:lnTo>
                  <a:pt x="165" y="169"/>
                </a:lnTo>
                <a:lnTo>
                  <a:pt x="172" y="174"/>
                </a:lnTo>
                <a:lnTo>
                  <a:pt x="179" y="180"/>
                </a:lnTo>
                <a:lnTo>
                  <a:pt x="187" y="185"/>
                </a:lnTo>
                <a:lnTo>
                  <a:pt x="194" y="191"/>
                </a:lnTo>
                <a:lnTo>
                  <a:pt x="203" y="195"/>
                </a:lnTo>
                <a:lnTo>
                  <a:pt x="210" y="201"/>
                </a:lnTo>
                <a:lnTo>
                  <a:pt x="217" y="205"/>
                </a:lnTo>
                <a:lnTo>
                  <a:pt x="222" y="198"/>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05" name="Freeform 11"/>
          <p:cNvSpPr>
            <a:spLocks/>
          </p:cNvSpPr>
          <p:nvPr/>
        </p:nvSpPr>
        <p:spPr bwMode="auto">
          <a:xfrm>
            <a:off x="4970813" y="2373264"/>
            <a:ext cx="132938" cy="144016"/>
          </a:xfrm>
          <a:custGeom>
            <a:avLst/>
            <a:gdLst>
              <a:gd name="T0" fmla="*/ 83034 w 121"/>
              <a:gd name="T1" fmla="*/ 117804 h 113"/>
              <a:gd name="T2" fmla="*/ 0 w 121"/>
              <a:gd name="T3" fmla="*/ 198684 h 113"/>
              <a:gd name="T4" fmla="*/ 131194 w 121"/>
              <a:gd name="T5" fmla="*/ 0 h 113"/>
              <a:gd name="T6" fmla="*/ 200943 w 121"/>
              <a:gd name="T7" fmla="*/ 75605 h 113"/>
              <a:gd name="T8" fmla="*/ 0 w 121"/>
              <a:gd name="T9" fmla="*/ 198684 h 113"/>
              <a:gd name="T10" fmla="*/ 83034 w 121"/>
              <a:gd name="T11" fmla="*/ 117804 h 113"/>
              <a:gd name="T12" fmla="*/ 0 60000 65536"/>
              <a:gd name="T13" fmla="*/ 0 60000 65536"/>
              <a:gd name="T14" fmla="*/ 0 60000 65536"/>
              <a:gd name="T15" fmla="*/ 0 60000 65536"/>
              <a:gd name="T16" fmla="*/ 0 60000 65536"/>
              <a:gd name="T17" fmla="*/ 0 60000 65536"/>
              <a:gd name="T18" fmla="*/ 0 w 121"/>
              <a:gd name="T19" fmla="*/ 0 h 113"/>
              <a:gd name="T20" fmla="*/ 121 w 121"/>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21" h="113">
                <a:moveTo>
                  <a:pt x="50" y="67"/>
                </a:moveTo>
                <a:lnTo>
                  <a:pt x="0" y="113"/>
                </a:lnTo>
                <a:lnTo>
                  <a:pt x="79" y="0"/>
                </a:lnTo>
                <a:lnTo>
                  <a:pt x="121" y="43"/>
                </a:lnTo>
                <a:lnTo>
                  <a:pt x="0" y="113"/>
                </a:lnTo>
                <a:lnTo>
                  <a:pt x="50" y="67"/>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06" name="Freeform 12"/>
          <p:cNvSpPr>
            <a:spLocks/>
          </p:cNvSpPr>
          <p:nvPr/>
        </p:nvSpPr>
        <p:spPr bwMode="auto">
          <a:xfrm>
            <a:off x="5065366" y="2049364"/>
            <a:ext cx="238869" cy="382861"/>
          </a:xfrm>
          <a:custGeom>
            <a:avLst/>
            <a:gdLst>
              <a:gd name="T0" fmla="*/ 320406 w 204"/>
              <a:gd name="T1" fmla="*/ 17384 h 313"/>
              <a:gd name="T2" fmla="*/ 308785 w 204"/>
              <a:gd name="T3" fmla="*/ 53891 h 313"/>
              <a:gd name="T4" fmla="*/ 293843 w 204"/>
              <a:gd name="T5" fmla="*/ 90398 h 313"/>
              <a:gd name="T6" fmla="*/ 278902 w 204"/>
              <a:gd name="T7" fmla="*/ 126904 h 313"/>
              <a:gd name="T8" fmla="*/ 262301 w 204"/>
              <a:gd name="T9" fmla="*/ 163411 h 313"/>
              <a:gd name="T10" fmla="*/ 245700 w 204"/>
              <a:gd name="T11" fmla="*/ 198179 h 313"/>
              <a:gd name="T12" fmla="*/ 225778 w 204"/>
              <a:gd name="T13" fmla="*/ 232948 h 313"/>
              <a:gd name="T14" fmla="*/ 205856 w 204"/>
              <a:gd name="T15" fmla="*/ 267716 h 313"/>
              <a:gd name="T16" fmla="*/ 184275 w 204"/>
              <a:gd name="T17" fmla="*/ 302484 h 313"/>
              <a:gd name="T18" fmla="*/ 162693 w 204"/>
              <a:gd name="T19" fmla="*/ 335514 h 313"/>
              <a:gd name="T20" fmla="*/ 141111 w 204"/>
              <a:gd name="T21" fmla="*/ 368544 h 313"/>
              <a:gd name="T22" fmla="*/ 116209 w 204"/>
              <a:gd name="T23" fmla="*/ 399835 h 313"/>
              <a:gd name="T24" fmla="*/ 92967 w 204"/>
              <a:gd name="T25" fmla="*/ 431127 h 313"/>
              <a:gd name="T26" fmla="*/ 68065 w 204"/>
              <a:gd name="T27" fmla="*/ 460680 h 313"/>
              <a:gd name="T28" fmla="*/ 41503 w 204"/>
              <a:gd name="T29" fmla="*/ 490233 h 313"/>
              <a:gd name="T30" fmla="*/ 14941 w 204"/>
              <a:gd name="T31" fmla="*/ 519786 h 313"/>
              <a:gd name="T32" fmla="*/ 9961 w 204"/>
              <a:gd name="T33" fmla="*/ 544124 h 313"/>
              <a:gd name="T34" fmla="*/ 39843 w 204"/>
              <a:gd name="T35" fmla="*/ 514571 h 313"/>
              <a:gd name="T36" fmla="*/ 66405 w 204"/>
              <a:gd name="T37" fmla="*/ 485018 h 313"/>
              <a:gd name="T38" fmla="*/ 92967 w 204"/>
              <a:gd name="T39" fmla="*/ 455465 h 313"/>
              <a:gd name="T40" fmla="*/ 116209 w 204"/>
              <a:gd name="T41" fmla="*/ 424173 h 313"/>
              <a:gd name="T42" fmla="*/ 141111 w 204"/>
              <a:gd name="T43" fmla="*/ 392882 h 313"/>
              <a:gd name="T44" fmla="*/ 166013 w 204"/>
              <a:gd name="T45" fmla="*/ 361590 h 313"/>
              <a:gd name="T46" fmla="*/ 187595 w 204"/>
              <a:gd name="T47" fmla="*/ 326822 h 313"/>
              <a:gd name="T48" fmla="*/ 209177 w 204"/>
              <a:gd name="T49" fmla="*/ 293792 h 313"/>
              <a:gd name="T50" fmla="*/ 227438 w 204"/>
              <a:gd name="T51" fmla="*/ 257285 h 313"/>
              <a:gd name="T52" fmla="*/ 247360 w 204"/>
              <a:gd name="T53" fmla="*/ 222517 h 313"/>
              <a:gd name="T54" fmla="*/ 267281 w 204"/>
              <a:gd name="T55" fmla="*/ 186010 h 313"/>
              <a:gd name="T56" fmla="*/ 283883 w 204"/>
              <a:gd name="T57" fmla="*/ 151242 h 313"/>
              <a:gd name="T58" fmla="*/ 298824 w 204"/>
              <a:gd name="T59" fmla="*/ 114735 h 313"/>
              <a:gd name="T60" fmla="*/ 315425 w 204"/>
              <a:gd name="T61" fmla="*/ 78229 h 313"/>
              <a:gd name="T62" fmla="*/ 327046 w 204"/>
              <a:gd name="T63" fmla="*/ 41722 h 313"/>
              <a:gd name="T64" fmla="*/ 338667 w 204"/>
              <a:gd name="T65" fmla="*/ 5215 h 3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313"/>
              <a:gd name="T101" fmla="*/ 204 w 204"/>
              <a:gd name="T102" fmla="*/ 313 h 3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313">
                <a:moveTo>
                  <a:pt x="197" y="0"/>
                </a:moveTo>
                <a:lnTo>
                  <a:pt x="193" y="10"/>
                </a:lnTo>
                <a:lnTo>
                  <a:pt x="190" y="21"/>
                </a:lnTo>
                <a:lnTo>
                  <a:pt x="186" y="31"/>
                </a:lnTo>
                <a:lnTo>
                  <a:pt x="181" y="42"/>
                </a:lnTo>
                <a:lnTo>
                  <a:pt x="177" y="52"/>
                </a:lnTo>
                <a:lnTo>
                  <a:pt x="172" y="63"/>
                </a:lnTo>
                <a:lnTo>
                  <a:pt x="168" y="73"/>
                </a:lnTo>
                <a:lnTo>
                  <a:pt x="162" y="82"/>
                </a:lnTo>
                <a:lnTo>
                  <a:pt x="158" y="94"/>
                </a:lnTo>
                <a:lnTo>
                  <a:pt x="152" y="103"/>
                </a:lnTo>
                <a:lnTo>
                  <a:pt x="148" y="114"/>
                </a:lnTo>
                <a:lnTo>
                  <a:pt x="142" y="124"/>
                </a:lnTo>
                <a:lnTo>
                  <a:pt x="136" y="134"/>
                </a:lnTo>
                <a:lnTo>
                  <a:pt x="130" y="144"/>
                </a:lnTo>
                <a:lnTo>
                  <a:pt x="124" y="154"/>
                </a:lnTo>
                <a:lnTo>
                  <a:pt x="118" y="165"/>
                </a:lnTo>
                <a:lnTo>
                  <a:pt x="111" y="174"/>
                </a:lnTo>
                <a:lnTo>
                  <a:pt x="105" y="184"/>
                </a:lnTo>
                <a:lnTo>
                  <a:pt x="98" y="193"/>
                </a:lnTo>
                <a:lnTo>
                  <a:pt x="92" y="202"/>
                </a:lnTo>
                <a:lnTo>
                  <a:pt x="85" y="212"/>
                </a:lnTo>
                <a:lnTo>
                  <a:pt x="78" y="222"/>
                </a:lnTo>
                <a:lnTo>
                  <a:pt x="70" y="230"/>
                </a:lnTo>
                <a:lnTo>
                  <a:pt x="63" y="240"/>
                </a:lnTo>
                <a:lnTo>
                  <a:pt x="56" y="248"/>
                </a:lnTo>
                <a:lnTo>
                  <a:pt x="49" y="257"/>
                </a:lnTo>
                <a:lnTo>
                  <a:pt x="41" y="265"/>
                </a:lnTo>
                <a:lnTo>
                  <a:pt x="33" y="274"/>
                </a:lnTo>
                <a:lnTo>
                  <a:pt x="25" y="282"/>
                </a:lnTo>
                <a:lnTo>
                  <a:pt x="16" y="290"/>
                </a:lnTo>
                <a:lnTo>
                  <a:pt x="9" y="299"/>
                </a:lnTo>
                <a:lnTo>
                  <a:pt x="0" y="306"/>
                </a:lnTo>
                <a:lnTo>
                  <a:pt x="6" y="313"/>
                </a:lnTo>
                <a:lnTo>
                  <a:pt x="15" y="304"/>
                </a:lnTo>
                <a:lnTo>
                  <a:pt x="24" y="296"/>
                </a:lnTo>
                <a:lnTo>
                  <a:pt x="31" y="288"/>
                </a:lnTo>
                <a:lnTo>
                  <a:pt x="40" y="279"/>
                </a:lnTo>
                <a:lnTo>
                  <a:pt x="47" y="271"/>
                </a:lnTo>
                <a:lnTo>
                  <a:pt x="56" y="262"/>
                </a:lnTo>
                <a:lnTo>
                  <a:pt x="63" y="254"/>
                </a:lnTo>
                <a:lnTo>
                  <a:pt x="70" y="244"/>
                </a:lnTo>
                <a:lnTo>
                  <a:pt x="78" y="236"/>
                </a:lnTo>
                <a:lnTo>
                  <a:pt x="85" y="226"/>
                </a:lnTo>
                <a:lnTo>
                  <a:pt x="92" y="216"/>
                </a:lnTo>
                <a:lnTo>
                  <a:pt x="100" y="208"/>
                </a:lnTo>
                <a:lnTo>
                  <a:pt x="105" y="198"/>
                </a:lnTo>
                <a:lnTo>
                  <a:pt x="113" y="188"/>
                </a:lnTo>
                <a:lnTo>
                  <a:pt x="118" y="179"/>
                </a:lnTo>
                <a:lnTo>
                  <a:pt x="126" y="169"/>
                </a:lnTo>
                <a:lnTo>
                  <a:pt x="132" y="158"/>
                </a:lnTo>
                <a:lnTo>
                  <a:pt x="137" y="148"/>
                </a:lnTo>
                <a:lnTo>
                  <a:pt x="143" y="138"/>
                </a:lnTo>
                <a:lnTo>
                  <a:pt x="149" y="128"/>
                </a:lnTo>
                <a:lnTo>
                  <a:pt x="155" y="117"/>
                </a:lnTo>
                <a:lnTo>
                  <a:pt x="161" y="107"/>
                </a:lnTo>
                <a:lnTo>
                  <a:pt x="165" y="96"/>
                </a:lnTo>
                <a:lnTo>
                  <a:pt x="171" y="87"/>
                </a:lnTo>
                <a:lnTo>
                  <a:pt x="175" y="75"/>
                </a:lnTo>
                <a:lnTo>
                  <a:pt x="180" y="66"/>
                </a:lnTo>
                <a:lnTo>
                  <a:pt x="186" y="54"/>
                </a:lnTo>
                <a:lnTo>
                  <a:pt x="190" y="45"/>
                </a:lnTo>
                <a:lnTo>
                  <a:pt x="193" y="34"/>
                </a:lnTo>
                <a:lnTo>
                  <a:pt x="197" y="24"/>
                </a:lnTo>
                <a:lnTo>
                  <a:pt x="202" y="13"/>
                </a:lnTo>
                <a:lnTo>
                  <a:pt x="204" y="3"/>
                </a:lnTo>
                <a:lnTo>
                  <a:pt x="197" y="0"/>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07" name="Freeform 13"/>
          <p:cNvSpPr>
            <a:spLocks/>
          </p:cNvSpPr>
          <p:nvPr/>
        </p:nvSpPr>
        <p:spPr bwMode="auto">
          <a:xfrm>
            <a:off x="3533925" y="1946673"/>
            <a:ext cx="290214" cy="301377"/>
          </a:xfrm>
          <a:custGeom>
            <a:avLst/>
            <a:gdLst>
              <a:gd name="T0" fmla="*/ 0 w 249"/>
              <a:gd name="T1" fmla="*/ 20841 h 247"/>
              <a:gd name="T2" fmla="*/ 3319 w 249"/>
              <a:gd name="T3" fmla="*/ 65997 h 247"/>
              <a:gd name="T4" fmla="*/ 11615 w 249"/>
              <a:gd name="T5" fmla="*/ 105942 h 247"/>
              <a:gd name="T6" fmla="*/ 24890 w 249"/>
              <a:gd name="T7" fmla="*/ 145887 h 247"/>
              <a:gd name="T8" fmla="*/ 38165 w 249"/>
              <a:gd name="T9" fmla="*/ 182359 h 247"/>
              <a:gd name="T10" fmla="*/ 58077 w 249"/>
              <a:gd name="T11" fmla="*/ 218831 h 247"/>
              <a:gd name="T12" fmla="*/ 79648 w 249"/>
              <a:gd name="T13" fmla="*/ 251829 h 247"/>
              <a:gd name="T14" fmla="*/ 106197 w 249"/>
              <a:gd name="T15" fmla="*/ 283091 h 247"/>
              <a:gd name="T16" fmla="*/ 132747 w 249"/>
              <a:gd name="T17" fmla="*/ 312616 h 247"/>
              <a:gd name="T18" fmla="*/ 164274 w 249"/>
              <a:gd name="T19" fmla="*/ 338667 h 247"/>
              <a:gd name="T20" fmla="*/ 199120 w 249"/>
              <a:gd name="T21" fmla="*/ 362981 h 247"/>
              <a:gd name="T22" fmla="*/ 232307 w 249"/>
              <a:gd name="T23" fmla="*/ 382086 h 247"/>
              <a:gd name="T24" fmla="*/ 270471 w 249"/>
              <a:gd name="T25" fmla="*/ 399453 h 247"/>
              <a:gd name="T26" fmla="*/ 310295 w 249"/>
              <a:gd name="T27" fmla="*/ 415084 h 247"/>
              <a:gd name="T28" fmla="*/ 350119 w 249"/>
              <a:gd name="T29" fmla="*/ 422031 h 247"/>
              <a:gd name="T30" fmla="*/ 391603 w 249"/>
              <a:gd name="T31" fmla="*/ 428978 h 247"/>
              <a:gd name="T32" fmla="*/ 413174 w 249"/>
              <a:gd name="T33" fmla="*/ 415084 h 247"/>
              <a:gd name="T34" fmla="*/ 371691 w 249"/>
              <a:gd name="T35" fmla="*/ 411610 h 247"/>
              <a:gd name="T36" fmla="*/ 333526 w 249"/>
              <a:gd name="T37" fmla="*/ 404663 h 247"/>
              <a:gd name="T38" fmla="*/ 295361 w 249"/>
              <a:gd name="T39" fmla="*/ 392506 h 247"/>
              <a:gd name="T40" fmla="*/ 257197 w 249"/>
              <a:gd name="T41" fmla="*/ 378612 h 247"/>
              <a:gd name="T42" fmla="*/ 222351 w 249"/>
              <a:gd name="T43" fmla="*/ 361245 h 247"/>
              <a:gd name="T44" fmla="*/ 189164 w 249"/>
              <a:gd name="T45" fmla="*/ 338667 h 247"/>
              <a:gd name="T46" fmla="*/ 157637 w 249"/>
              <a:gd name="T47" fmla="*/ 314352 h 247"/>
              <a:gd name="T48" fmla="*/ 131087 w 249"/>
              <a:gd name="T49" fmla="*/ 288301 h 247"/>
              <a:gd name="T50" fmla="*/ 104538 w 249"/>
              <a:gd name="T51" fmla="*/ 258776 h 247"/>
              <a:gd name="T52" fmla="*/ 82967 w 249"/>
              <a:gd name="T53" fmla="*/ 227515 h 247"/>
              <a:gd name="T54" fmla="*/ 61395 w 249"/>
              <a:gd name="T55" fmla="*/ 194516 h 247"/>
              <a:gd name="T56" fmla="*/ 43143 w 249"/>
              <a:gd name="T57" fmla="*/ 159781 h 247"/>
              <a:gd name="T58" fmla="*/ 31527 w 249"/>
              <a:gd name="T59" fmla="*/ 121573 h 247"/>
              <a:gd name="T60" fmla="*/ 21571 w 249"/>
              <a:gd name="T61" fmla="*/ 81627 h 247"/>
              <a:gd name="T62" fmla="*/ 14934 w 249"/>
              <a:gd name="T63" fmla="*/ 41682 h 247"/>
              <a:gd name="T64" fmla="*/ 14934 w 249"/>
              <a:gd name="T65" fmla="*/ 0 h 2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247"/>
              <a:gd name="T101" fmla="*/ 249 w 249"/>
              <a:gd name="T102" fmla="*/ 247 h 2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247">
                <a:moveTo>
                  <a:pt x="0" y="0"/>
                </a:moveTo>
                <a:lnTo>
                  <a:pt x="0" y="12"/>
                </a:lnTo>
                <a:lnTo>
                  <a:pt x="0" y="25"/>
                </a:lnTo>
                <a:lnTo>
                  <a:pt x="2" y="38"/>
                </a:lnTo>
                <a:lnTo>
                  <a:pt x="4" y="49"/>
                </a:lnTo>
                <a:lnTo>
                  <a:pt x="7" y="61"/>
                </a:lnTo>
                <a:lnTo>
                  <a:pt x="10" y="72"/>
                </a:lnTo>
                <a:lnTo>
                  <a:pt x="15" y="84"/>
                </a:lnTo>
                <a:lnTo>
                  <a:pt x="19" y="95"/>
                </a:lnTo>
                <a:lnTo>
                  <a:pt x="23" y="105"/>
                </a:lnTo>
                <a:lnTo>
                  <a:pt x="29" y="116"/>
                </a:lnTo>
                <a:lnTo>
                  <a:pt x="35" y="126"/>
                </a:lnTo>
                <a:lnTo>
                  <a:pt x="42" y="135"/>
                </a:lnTo>
                <a:lnTo>
                  <a:pt x="48" y="145"/>
                </a:lnTo>
                <a:lnTo>
                  <a:pt x="55" y="155"/>
                </a:lnTo>
                <a:lnTo>
                  <a:pt x="64" y="163"/>
                </a:lnTo>
                <a:lnTo>
                  <a:pt x="71" y="172"/>
                </a:lnTo>
                <a:lnTo>
                  <a:pt x="80" y="180"/>
                </a:lnTo>
                <a:lnTo>
                  <a:pt x="90" y="188"/>
                </a:lnTo>
                <a:lnTo>
                  <a:pt x="99" y="195"/>
                </a:lnTo>
                <a:lnTo>
                  <a:pt x="109" y="202"/>
                </a:lnTo>
                <a:lnTo>
                  <a:pt x="120" y="209"/>
                </a:lnTo>
                <a:lnTo>
                  <a:pt x="130" y="215"/>
                </a:lnTo>
                <a:lnTo>
                  <a:pt x="140" y="220"/>
                </a:lnTo>
                <a:lnTo>
                  <a:pt x="152" y="226"/>
                </a:lnTo>
                <a:lnTo>
                  <a:pt x="163" y="230"/>
                </a:lnTo>
                <a:lnTo>
                  <a:pt x="175" y="234"/>
                </a:lnTo>
                <a:lnTo>
                  <a:pt x="187" y="239"/>
                </a:lnTo>
                <a:lnTo>
                  <a:pt x="198" y="241"/>
                </a:lnTo>
                <a:lnTo>
                  <a:pt x="211" y="243"/>
                </a:lnTo>
                <a:lnTo>
                  <a:pt x="223" y="246"/>
                </a:lnTo>
                <a:lnTo>
                  <a:pt x="236" y="247"/>
                </a:lnTo>
                <a:lnTo>
                  <a:pt x="249" y="247"/>
                </a:lnTo>
                <a:lnTo>
                  <a:pt x="249" y="239"/>
                </a:lnTo>
                <a:lnTo>
                  <a:pt x="238" y="239"/>
                </a:lnTo>
                <a:lnTo>
                  <a:pt x="224" y="237"/>
                </a:lnTo>
                <a:lnTo>
                  <a:pt x="213" y="236"/>
                </a:lnTo>
                <a:lnTo>
                  <a:pt x="201" y="233"/>
                </a:lnTo>
                <a:lnTo>
                  <a:pt x="188" y="230"/>
                </a:lnTo>
                <a:lnTo>
                  <a:pt x="178" y="226"/>
                </a:lnTo>
                <a:lnTo>
                  <a:pt x="166" y="223"/>
                </a:lnTo>
                <a:lnTo>
                  <a:pt x="155" y="218"/>
                </a:lnTo>
                <a:lnTo>
                  <a:pt x="144" y="213"/>
                </a:lnTo>
                <a:lnTo>
                  <a:pt x="134" y="208"/>
                </a:lnTo>
                <a:lnTo>
                  <a:pt x="124" y="202"/>
                </a:lnTo>
                <a:lnTo>
                  <a:pt x="114" y="195"/>
                </a:lnTo>
                <a:lnTo>
                  <a:pt x="105" y="188"/>
                </a:lnTo>
                <a:lnTo>
                  <a:pt x="95" y="181"/>
                </a:lnTo>
                <a:lnTo>
                  <a:pt x="86" y="174"/>
                </a:lnTo>
                <a:lnTo>
                  <a:pt x="79" y="166"/>
                </a:lnTo>
                <a:lnTo>
                  <a:pt x="70" y="158"/>
                </a:lnTo>
                <a:lnTo>
                  <a:pt x="63" y="149"/>
                </a:lnTo>
                <a:lnTo>
                  <a:pt x="55" y="141"/>
                </a:lnTo>
                <a:lnTo>
                  <a:pt x="50" y="131"/>
                </a:lnTo>
                <a:lnTo>
                  <a:pt x="42" y="121"/>
                </a:lnTo>
                <a:lnTo>
                  <a:pt x="37" y="112"/>
                </a:lnTo>
                <a:lnTo>
                  <a:pt x="32" y="102"/>
                </a:lnTo>
                <a:lnTo>
                  <a:pt x="26" y="92"/>
                </a:lnTo>
                <a:lnTo>
                  <a:pt x="22" y="81"/>
                </a:lnTo>
                <a:lnTo>
                  <a:pt x="19" y="70"/>
                </a:lnTo>
                <a:lnTo>
                  <a:pt x="16" y="59"/>
                </a:lnTo>
                <a:lnTo>
                  <a:pt x="13" y="47"/>
                </a:lnTo>
                <a:lnTo>
                  <a:pt x="10" y="36"/>
                </a:lnTo>
                <a:lnTo>
                  <a:pt x="9" y="24"/>
                </a:lnTo>
                <a:lnTo>
                  <a:pt x="9" y="12"/>
                </a:lnTo>
                <a:lnTo>
                  <a:pt x="9" y="0"/>
                </a:lnTo>
                <a:lnTo>
                  <a:pt x="0" y="0"/>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grpSp>
        <p:nvGrpSpPr>
          <p:cNvPr id="2" name="그룹 103"/>
          <p:cNvGrpSpPr>
            <a:grpSpLocks/>
          </p:cNvGrpSpPr>
          <p:nvPr/>
        </p:nvGrpSpPr>
        <p:grpSpPr bwMode="auto">
          <a:xfrm>
            <a:off x="3533924" y="1619624"/>
            <a:ext cx="341561" cy="327049"/>
            <a:chOff x="5025813" y="2302934"/>
            <a:chExt cx="485423" cy="465102"/>
          </a:xfrm>
        </p:grpSpPr>
        <p:sp>
          <p:nvSpPr>
            <p:cNvPr id="4192" name="Freeform 14"/>
            <p:cNvSpPr>
              <a:spLocks/>
            </p:cNvSpPr>
            <p:nvPr/>
          </p:nvSpPr>
          <p:spPr bwMode="auto">
            <a:xfrm>
              <a:off x="5025813" y="2359379"/>
              <a:ext cx="300285" cy="408657"/>
            </a:xfrm>
            <a:custGeom>
              <a:avLst/>
              <a:gdLst>
                <a:gd name="T0" fmla="*/ 278718 w 181"/>
                <a:gd name="T1" fmla="*/ 5217 h 235"/>
                <a:gd name="T2" fmla="*/ 247196 w 181"/>
                <a:gd name="T3" fmla="*/ 17390 h 235"/>
                <a:gd name="T4" fmla="*/ 217333 w 181"/>
                <a:gd name="T5" fmla="*/ 34779 h 235"/>
                <a:gd name="T6" fmla="*/ 189130 w 181"/>
                <a:gd name="T7" fmla="*/ 52169 h 235"/>
                <a:gd name="T8" fmla="*/ 162585 w 181"/>
                <a:gd name="T9" fmla="*/ 71298 h 235"/>
                <a:gd name="T10" fmla="*/ 136041 w 181"/>
                <a:gd name="T11" fmla="*/ 93904 h 235"/>
                <a:gd name="T12" fmla="*/ 114473 w 181"/>
                <a:gd name="T13" fmla="*/ 116511 h 235"/>
                <a:gd name="T14" fmla="*/ 91247 w 181"/>
                <a:gd name="T15" fmla="*/ 140856 h 235"/>
                <a:gd name="T16" fmla="*/ 72997 w 181"/>
                <a:gd name="T17" fmla="*/ 170419 h 235"/>
                <a:gd name="T18" fmla="*/ 53089 w 181"/>
                <a:gd name="T19" fmla="*/ 198242 h 235"/>
                <a:gd name="T20" fmla="*/ 38158 w 181"/>
                <a:gd name="T21" fmla="*/ 229544 h 235"/>
                <a:gd name="T22" fmla="*/ 26545 w 181"/>
                <a:gd name="T23" fmla="*/ 257367 h 235"/>
                <a:gd name="T24" fmla="*/ 14931 w 181"/>
                <a:gd name="T25" fmla="*/ 290407 h 235"/>
                <a:gd name="T26" fmla="*/ 6636 w 181"/>
                <a:gd name="T27" fmla="*/ 323448 h 235"/>
                <a:gd name="T28" fmla="*/ 3318 w 181"/>
                <a:gd name="T29" fmla="*/ 358227 h 235"/>
                <a:gd name="T30" fmla="*/ 0 w 181"/>
                <a:gd name="T31" fmla="*/ 391267 h 235"/>
                <a:gd name="T32" fmla="*/ 14931 w 181"/>
                <a:gd name="T33" fmla="*/ 408657 h 235"/>
                <a:gd name="T34" fmla="*/ 14931 w 181"/>
                <a:gd name="T35" fmla="*/ 373878 h 235"/>
                <a:gd name="T36" fmla="*/ 19908 w 181"/>
                <a:gd name="T37" fmla="*/ 342576 h 235"/>
                <a:gd name="T38" fmla="*/ 24885 w 181"/>
                <a:gd name="T39" fmla="*/ 311275 h 235"/>
                <a:gd name="T40" fmla="*/ 33181 w 181"/>
                <a:gd name="T41" fmla="*/ 279974 h 235"/>
                <a:gd name="T42" fmla="*/ 46453 w 181"/>
                <a:gd name="T43" fmla="*/ 248672 h 235"/>
                <a:gd name="T44" fmla="*/ 58066 w 181"/>
                <a:gd name="T45" fmla="*/ 219110 h 235"/>
                <a:gd name="T46" fmla="*/ 74656 w 181"/>
                <a:gd name="T47" fmla="*/ 193025 h 235"/>
                <a:gd name="T48" fmla="*/ 91247 w 181"/>
                <a:gd name="T49" fmla="*/ 163463 h 235"/>
                <a:gd name="T50" fmla="*/ 114473 w 181"/>
                <a:gd name="T51" fmla="*/ 139117 h 235"/>
                <a:gd name="T52" fmla="*/ 132723 w 181"/>
                <a:gd name="T53" fmla="*/ 114772 h 235"/>
                <a:gd name="T54" fmla="*/ 157608 w 181"/>
                <a:gd name="T55" fmla="*/ 93904 h 235"/>
                <a:gd name="T56" fmla="*/ 184153 w 181"/>
                <a:gd name="T57" fmla="*/ 73037 h 235"/>
                <a:gd name="T58" fmla="*/ 210697 w 181"/>
                <a:gd name="T59" fmla="*/ 53908 h 235"/>
                <a:gd name="T60" fmla="*/ 237242 w 181"/>
                <a:gd name="T61" fmla="*/ 39996 h 235"/>
                <a:gd name="T62" fmla="*/ 268763 w 181"/>
                <a:gd name="T63" fmla="*/ 24346 h 235"/>
                <a:gd name="T64" fmla="*/ 300285 w 181"/>
                <a:gd name="T65" fmla="*/ 12173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235"/>
                <a:gd name="T101" fmla="*/ 181 w 181"/>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235">
                  <a:moveTo>
                    <a:pt x="178" y="0"/>
                  </a:moveTo>
                  <a:lnTo>
                    <a:pt x="168" y="3"/>
                  </a:lnTo>
                  <a:lnTo>
                    <a:pt x="159" y="7"/>
                  </a:lnTo>
                  <a:lnTo>
                    <a:pt x="149" y="10"/>
                  </a:lnTo>
                  <a:lnTo>
                    <a:pt x="140" y="14"/>
                  </a:lnTo>
                  <a:lnTo>
                    <a:pt x="131" y="20"/>
                  </a:lnTo>
                  <a:lnTo>
                    <a:pt x="122" y="24"/>
                  </a:lnTo>
                  <a:lnTo>
                    <a:pt x="114" y="30"/>
                  </a:lnTo>
                  <a:lnTo>
                    <a:pt x="105" y="35"/>
                  </a:lnTo>
                  <a:lnTo>
                    <a:pt x="98" y="41"/>
                  </a:lnTo>
                  <a:lnTo>
                    <a:pt x="89" y="48"/>
                  </a:lnTo>
                  <a:lnTo>
                    <a:pt x="82" y="54"/>
                  </a:lnTo>
                  <a:lnTo>
                    <a:pt x="74" y="60"/>
                  </a:lnTo>
                  <a:lnTo>
                    <a:pt x="69" y="67"/>
                  </a:lnTo>
                  <a:lnTo>
                    <a:pt x="61" y="74"/>
                  </a:lnTo>
                  <a:lnTo>
                    <a:pt x="55" y="81"/>
                  </a:lnTo>
                  <a:lnTo>
                    <a:pt x="48" y="90"/>
                  </a:lnTo>
                  <a:lnTo>
                    <a:pt x="44" y="98"/>
                  </a:lnTo>
                  <a:lnTo>
                    <a:pt x="38" y="105"/>
                  </a:lnTo>
                  <a:lnTo>
                    <a:pt x="32" y="114"/>
                  </a:lnTo>
                  <a:lnTo>
                    <a:pt x="28" y="122"/>
                  </a:lnTo>
                  <a:lnTo>
                    <a:pt x="23" y="132"/>
                  </a:lnTo>
                  <a:lnTo>
                    <a:pt x="19" y="140"/>
                  </a:lnTo>
                  <a:lnTo>
                    <a:pt x="16" y="148"/>
                  </a:lnTo>
                  <a:lnTo>
                    <a:pt x="12" y="158"/>
                  </a:lnTo>
                  <a:lnTo>
                    <a:pt x="9" y="167"/>
                  </a:lnTo>
                  <a:lnTo>
                    <a:pt x="7" y="176"/>
                  </a:lnTo>
                  <a:lnTo>
                    <a:pt x="4" y="186"/>
                  </a:lnTo>
                  <a:lnTo>
                    <a:pt x="3" y="196"/>
                  </a:lnTo>
                  <a:lnTo>
                    <a:pt x="2" y="206"/>
                  </a:lnTo>
                  <a:lnTo>
                    <a:pt x="0" y="215"/>
                  </a:lnTo>
                  <a:lnTo>
                    <a:pt x="0" y="225"/>
                  </a:lnTo>
                  <a:lnTo>
                    <a:pt x="0" y="235"/>
                  </a:lnTo>
                  <a:lnTo>
                    <a:pt x="9" y="235"/>
                  </a:lnTo>
                  <a:lnTo>
                    <a:pt x="9" y="225"/>
                  </a:lnTo>
                  <a:lnTo>
                    <a:pt x="9" y="215"/>
                  </a:lnTo>
                  <a:lnTo>
                    <a:pt x="10" y="207"/>
                  </a:lnTo>
                  <a:lnTo>
                    <a:pt x="12" y="197"/>
                  </a:lnTo>
                  <a:lnTo>
                    <a:pt x="13" y="187"/>
                  </a:lnTo>
                  <a:lnTo>
                    <a:pt x="15" y="179"/>
                  </a:lnTo>
                  <a:lnTo>
                    <a:pt x="18" y="169"/>
                  </a:lnTo>
                  <a:lnTo>
                    <a:pt x="20" y="161"/>
                  </a:lnTo>
                  <a:lnTo>
                    <a:pt x="23" y="151"/>
                  </a:lnTo>
                  <a:lnTo>
                    <a:pt x="28" y="143"/>
                  </a:lnTo>
                  <a:lnTo>
                    <a:pt x="31" y="134"/>
                  </a:lnTo>
                  <a:lnTo>
                    <a:pt x="35" y="126"/>
                  </a:lnTo>
                  <a:lnTo>
                    <a:pt x="41" y="118"/>
                  </a:lnTo>
                  <a:lnTo>
                    <a:pt x="45" y="111"/>
                  </a:lnTo>
                  <a:lnTo>
                    <a:pt x="51" y="102"/>
                  </a:lnTo>
                  <a:lnTo>
                    <a:pt x="55" y="94"/>
                  </a:lnTo>
                  <a:lnTo>
                    <a:pt x="61" y="87"/>
                  </a:lnTo>
                  <a:lnTo>
                    <a:pt x="69" y="80"/>
                  </a:lnTo>
                  <a:lnTo>
                    <a:pt x="74" y="73"/>
                  </a:lnTo>
                  <a:lnTo>
                    <a:pt x="80" y="66"/>
                  </a:lnTo>
                  <a:lnTo>
                    <a:pt x="88" y="60"/>
                  </a:lnTo>
                  <a:lnTo>
                    <a:pt x="95" y="54"/>
                  </a:lnTo>
                  <a:lnTo>
                    <a:pt x="102" y="48"/>
                  </a:lnTo>
                  <a:lnTo>
                    <a:pt x="111" y="42"/>
                  </a:lnTo>
                  <a:lnTo>
                    <a:pt x="118" y="37"/>
                  </a:lnTo>
                  <a:lnTo>
                    <a:pt x="127" y="31"/>
                  </a:lnTo>
                  <a:lnTo>
                    <a:pt x="136" y="27"/>
                  </a:lnTo>
                  <a:lnTo>
                    <a:pt x="143" y="23"/>
                  </a:lnTo>
                  <a:lnTo>
                    <a:pt x="153" y="19"/>
                  </a:lnTo>
                  <a:lnTo>
                    <a:pt x="162" y="14"/>
                  </a:lnTo>
                  <a:lnTo>
                    <a:pt x="171" y="12"/>
                  </a:lnTo>
                  <a:lnTo>
                    <a:pt x="181" y="7"/>
                  </a:lnTo>
                  <a:lnTo>
                    <a:pt x="178" y="0"/>
                  </a:lnTo>
                  <a:close/>
                </a:path>
              </a:pathLst>
            </a:custGeom>
            <a:solidFill>
              <a:srgbClr val="000000"/>
            </a:solidFill>
            <a:ln w="9525">
              <a:solidFill>
                <a:schemeClr val="tx1"/>
              </a:solidFill>
              <a:round/>
              <a:headEnd/>
              <a:tailEnd/>
            </a:ln>
          </p:spPr>
          <p:txBody>
            <a:bodyPr lIns="130046" tIns="65023" rIns="130046" bIns="65023"/>
            <a:lstStyle/>
            <a:p>
              <a:endParaRPr lang="ko-KR" altLang="en-US"/>
            </a:p>
          </p:txBody>
        </p:sp>
        <p:sp>
          <p:nvSpPr>
            <p:cNvPr id="4193" name="Freeform 15"/>
            <p:cNvSpPr>
              <a:spLocks/>
            </p:cNvSpPr>
            <p:nvPr/>
          </p:nvSpPr>
          <p:spPr bwMode="auto">
            <a:xfrm>
              <a:off x="5276427" y="2302934"/>
              <a:ext cx="234809" cy="121920"/>
            </a:xfrm>
            <a:custGeom>
              <a:avLst/>
              <a:gdLst>
                <a:gd name="T0" fmla="*/ 124898 w 141"/>
                <a:gd name="T1" fmla="*/ 36576 h 70"/>
                <a:gd name="T2" fmla="*/ 234809 w 141"/>
                <a:gd name="T3" fmla="*/ 0 h 70"/>
                <a:gd name="T4" fmla="*/ 0 w 141"/>
                <a:gd name="T5" fmla="*/ 22642 h 70"/>
                <a:gd name="T6" fmla="*/ 31641 w 141"/>
                <a:gd name="T7" fmla="*/ 121920 h 70"/>
                <a:gd name="T8" fmla="*/ 234809 w 141"/>
                <a:gd name="T9" fmla="*/ 0 h 70"/>
                <a:gd name="T10" fmla="*/ 124898 w 141"/>
                <a:gd name="T11" fmla="*/ 36576 h 70"/>
                <a:gd name="T12" fmla="*/ 0 60000 65536"/>
                <a:gd name="T13" fmla="*/ 0 60000 65536"/>
                <a:gd name="T14" fmla="*/ 0 60000 65536"/>
                <a:gd name="T15" fmla="*/ 0 60000 65536"/>
                <a:gd name="T16" fmla="*/ 0 60000 65536"/>
                <a:gd name="T17" fmla="*/ 0 60000 65536"/>
                <a:gd name="T18" fmla="*/ 0 w 141"/>
                <a:gd name="T19" fmla="*/ 0 h 70"/>
                <a:gd name="T20" fmla="*/ 141 w 141"/>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41" h="70">
                  <a:moveTo>
                    <a:pt x="75" y="21"/>
                  </a:moveTo>
                  <a:lnTo>
                    <a:pt x="141" y="0"/>
                  </a:lnTo>
                  <a:lnTo>
                    <a:pt x="0" y="13"/>
                  </a:lnTo>
                  <a:lnTo>
                    <a:pt x="19" y="70"/>
                  </a:lnTo>
                  <a:lnTo>
                    <a:pt x="141" y="0"/>
                  </a:lnTo>
                  <a:lnTo>
                    <a:pt x="75" y="21"/>
                  </a:lnTo>
                  <a:close/>
                </a:path>
              </a:pathLst>
            </a:custGeom>
            <a:solidFill>
              <a:srgbClr val="000000"/>
            </a:solidFill>
            <a:ln w="9525">
              <a:solidFill>
                <a:schemeClr val="tx1"/>
              </a:solidFill>
              <a:round/>
              <a:headEnd/>
              <a:tailEnd/>
            </a:ln>
          </p:spPr>
          <p:txBody>
            <a:bodyPr lIns="130046" tIns="65023" rIns="130046" bIns="65023"/>
            <a:lstStyle/>
            <a:p>
              <a:endParaRPr lang="ko-KR" altLang="en-US"/>
            </a:p>
          </p:txBody>
        </p:sp>
      </p:grpSp>
      <p:sp>
        <p:nvSpPr>
          <p:cNvPr id="4109" name="Freeform 19"/>
          <p:cNvSpPr>
            <a:spLocks/>
          </p:cNvSpPr>
          <p:nvPr/>
        </p:nvSpPr>
        <p:spPr bwMode="auto">
          <a:xfrm>
            <a:off x="3324077" y="2078385"/>
            <a:ext cx="235521" cy="293564"/>
          </a:xfrm>
          <a:custGeom>
            <a:avLst/>
            <a:gdLst>
              <a:gd name="T0" fmla="*/ 19949 w 201"/>
              <a:gd name="T1" fmla="*/ 412467 h 240"/>
              <a:gd name="T2" fmla="*/ 54861 w 201"/>
              <a:gd name="T3" fmla="*/ 400284 h 240"/>
              <a:gd name="T4" fmla="*/ 86447 w 201"/>
              <a:gd name="T5" fmla="*/ 388102 h 240"/>
              <a:gd name="T6" fmla="*/ 118033 w 201"/>
              <a:gd name="T7" fmla="*/ 370698 h 240"/>
              <a:gd name="T8" fmla="*/ 149620 w 201"/>
              <a:gd name="T9" fmla="*/ 351554 h 240"/>
              <a:gd name="T10" fmla="*/ 179544 w 201"/>
              <a:gd name="T11" fmla="*/ 330670 h 240"/>
              <a:gd name="T12" fmla="*/ 202818 w 201"/>
              <a:gd name="T13" fmla="*/ 306305 h 240"/>
              <a:gd name="T14" fmla="*/ 227755 w 201"/>
              <a:gd name="T15" fmla="*/ 278459 h 240"/>
              <a:gd name="T16" fmla="*/ 251029 w 201"/>
              <a:gd name="T17" fmla="*/ 252353 h 240"/>
              <a:gd name="T18" fmla="*/ 270978 w 201"/>
              <a:gd name="T19" fmla="*/ 222767 h 240"/>
              <a:gd name="T20" fmla="*/ 287603 w 201"/>
              <a:gd name="T21" fmla="*/ 191440 h 240"/>
              <a:gd name="T22" fmla="*/ 302565 w 201"/>
              <a:gd name="T23" fmla="*/ 160114 h 240"/>
              <a:gd name="T24" fmla="*/ 314202 w 201"/>
              <a:gd name="T25" fmla="*/ 125306 h 240"/>
              <a:gd name="T26" fmla="*/ 324176 w 201"/>
              <a:gd name="T27" fmla="*/ 88759 h 240"/>
              <a:gd name="T28" fmla="*/ 329164 w 201"/>
              <a:gd name="T29" fmla="*/ 52211 h 240"/>
              <a:gd name="T30" fmla="*/ 334151 w 201"/>
              <a:gd name="T31" fmla="*/ 17404 h 240"/>
              <a:gd name="T32" fmla="*/ 319189 w 201"/>
              <a:gd name="T33" fmla="*/ 0 h 240"/>
              <a:gd name="T34" fmla="*/ 317527 w 201"/>
              <a:gd name="T35" fmla="*/ 33067 h 240"/>
              <a:gd name="T36" fmla="*/ 312539 w 201"/>
              <a:gd name="T37" fmla="*/ 69615 h 240"/>
              <a:gd name="T38" fmla="*/ 304227 w 201"/>
              <a:gd name="T39" fmla="*/ 104422 h 240"/>
              <a:gd name="T40" fmla="*/ 295915 w 201"/>
              <a:gd name="T41" fmla="*/ 137489 h 240"/>
              <a:gd name="T42" fmla="*/ 282615 w 201"/>
              <a:gd name="T43" fmla="*/ 168816 h 240"/>
              <a:gd name="T44" fmla="*/ 265991 w 201"/>
              <a:gd name="T45" fmla="*/ 201883 h 240"/>
              <a:gd name="T46" fmla="*/ 249366 w 201"/>
              <a:gd name="T47" fmla="*/ 229728 h 240"/>
              <a:gd name="T48" fmla="*/ 227755 w 201"/>
              <a:gd name="T49" fmla="*/ 257574 h 240"/>
              <a:gd name="T50" fmla="*/ 206143 w 201"/>
              <a:gd name="T51" fmla="*/ 283680 h 240"/>
              <a:gd name="T52" fmla="*/ 181206 w 201"/>
              <a:gd name="T53" fmla="*/ 308045 h 240"/>
              <a:gd name="T54" fmla="*/ 154607 w 201"/>
              <a:gd name="T55" fmla="*/ 330670 h 240"/>
              <a:gd name="T56" fmla="*/ 128008 w 201"/>
              <a:gd name="T57" fmla="*/ 349814 h 240"/>
              <a:gd name="T58" fmla="*/ 96422 w 201"/>
              <a:gd name="T59" fmla="*/ 365477 h 240"/>
              <a:gd name="T60" fmla="*/ 64835 w 201"/>
              <a:gd name="T61" fmla="*/ 381140 h 240"/>
              <a:gd name="T62" fmla="*/ 33249 w 201"/>
              <a:gd name="T63" fmla="*/ 393323 h 240"/>
              <a:gd name="T64" fmla="*/ 0 w 201"/>
              <a:gd name="T65" fmla="*/ 402025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240"/>
              <a:gd name="T101" fmla="*/ 201 w 201"/>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240">
                <a:moveTo>
                  <a:pt x="1" y="240"/>
                </a:moveTo>
                <a:lnTo>
                  <a:pt x="12" y="237"/>
                </a:lnTo>
                <a:lnTo>
                  <a:pt x="22" y="234"/>
                </a:lnTo>
                <a:lnTo>
                  <a:pt x="33" y="230"/>
                </a:lnTo>
                <a:lnTo>
                  <a:pt x="44" y="227"/>
                </a:lnTo>
                <a:lnTo>
                  <a:pt x="52" y="223"/>
                </a:lnTo>
                <a:lnTo>
                  <a:pt x="63" y="217"/>
                </a:lnTo>
                <a:lnTo>
                  <a:pt x="71" y="213"/>
                </a:lnTo>
                <a:lnTo>
                  <a:pt x="81" y="208"/>
                </a:lnTo>
                <a:lnTo>
                  <a:pt x="90" y="202"/>
                </a:lnTo>
                <a:lnTo>
                  <a:pt x="99" y="195"/>
                </a:lnTo>
                <a:lnTo>
                  <a:pt x="108" y="190"/>
                </a:lnTo>
                <a:lnTo>
                  <a:pt x="115" y="183"/>
                </a:lnTo>
                <a:lnTo>
                  <a:pt x="122" y="176"/>
                </a:lnTo>
                <a:lnTo>
                  <a:pt x="131" y="169"/>
                </a:lnTo>
                <a:lnTo>
                  <a:pt x="137" y="160"/>
                </a:lnTo>
                <a:lnTo>
                  <a:pt x="144" y="153"/>
                </a:lnTo>
                <a:lnTo>
                  <a:pt x="151" y="145"/>
                </a:lnTo>
                <a:lnTo>
                  <a:pt x="157" y="137"/>
                </a:lnTo>
                <a:lnTo>
                  <a:pt x="163" y="128"/>
                </a:lnTo>
                <a:lnTo>
                  <a:pt x="167" y="120"/>
                </a:lnTo>
                <a:lnTo>
                  <a:pt x="173" y="110"/>
                </a:lnTo>
                <a:lnTo>
                  <a:pt x="178" y="100"/>
                </a:lnTo>
                <a:lnTo>
                  <a:pt x="182" y="92"/>
                </a:lnTo>
                <a:lnTo>
                  <a:pt x="186" y="82"/>
                </a:lnTo>
                <a:lnTo>
                  <a:pt x="189" y="72"/>
                </a:lnTo>
                <a:lnTo>
                  <a:pt x="192" y="63"/>
                </a:lnTo>
                <a:lnTo>
                  <a:pt x="195" y="51"/>
                </a:lnTo>
                <a:lnTo>
                  <a:pt x="197" y="42"/>
                </a:lnTo>
                <a:lnTo>
                  <a:pt x="198" y="30"/>
                </a:lnTo>
                <a:lnTo>
                  <a:pt x="199" y="21"/>
                </a:lnTo>
                <a:lnTo>
                  <a:pt x="201" y="10"/>
                </a:lnTo>
                <a:lnTo>
                  <a:pt x="201" y="0"/>
                </a:lnTo>
                <a:lnTo>
                  <a:pt x="192" y="0"/>
                </a:lnTo>
                <a:lnTo>
                  <a:pt x="192" y="10"/>
                </a:lnTo>
                <a:lnTo>
                  <a:pt x="191" y="19"/>
                </a:lnTo>
                <a:lnTo>
                  <a:pt x="189" y="30"/>
                </a:lnTo>
                <a:lnTo>
                  <a:pt x="188" y="40"/>
                </a:lnTo>
                <a:lnTo>
                  <a:pt x="186" y="50"/>
                </a:lnTo>
                <a:lnTo>
                  <a:pt x="183" y="60"/>
                </a:lnTo>
                <a:lnTo>
                  <a:pt x="181" y="70"/>
                </a:lnTo>
                <a:lnTo>
                  <a:pt x="178" y="79"/>
                </a:lnTo>
                <a:lnTo>
                  <a:pt x="173" y="88"/>
                </a:lnTo>
                <a:lnTo>
                  <a:pt x="170" y="97"/>
                </a:lnTo>
                <a:lnTo>
                  <a:pt x="165" y="106"/>
                </a:lnTo>
                <a:lnTo>
                  <a:pt x="160" y="116"/>
                </a:lnTo>
                <a:lnTo>
                  <a:pt x="156" y="124"/>
                </a:lnTo>
                <a:lnTo>
                  <a:pt x="150" y="132"/>
                </a:lnTo>
                <a:lnTo>
                  <a:pt x="144" y="139"/>
                </a:lnTo>
                <a:lnTo>
                  <a:pt x="137" y="148"/>
                </a:lnTo>
                <a:lnTo>
                  <a:pt x="131" y="156"/>
                </a:lnTo>
                <a:lnTo>
                  <a:pt x="124" y="163"/>
                </a:lnTo>
                <a:lnTo>
                  <a:pt x="116" y="170"/>
                </a:lnTo>
                <a:lnTo>
                  <a:pt x="109" y="177"/>
                </a:lnTo>
                <a:lnTo>
                  <a:pt x="102" y="183"/>
                </a:lnTo>
                <a:lnTo>
                  <a:pt x="93" y="190"/>
                </a:lnTo>
                <a:lnTo>
                  <a:pt x="84" y="195"/>
                </a:lnTo>
                <a:lnTo>
                  <a:pt x="77" y="201"/>
                </a:lnTo>
                <a:lnTo>
                  <a:pt x="68" y="206"/>
                </a:lnTo>
                <a:lnTo>
                  <a:pt x="58" y="210"/>
                </a:lnTo>
                <a:lnTo>
                  <a:pt x="49" y="215"/>
                </a:lnTo>
                <a:lnTo>
                  <a:pt x="39" y="219"/>
                </a:lnTo>
                <a:lnTo>
                  <a:pt x="30" y="223"/>
                </a:lnTo>
                <a:lnTo>
                  <a:pt x="20" y="226"/>
                </a:lnTo>
                <a:lnTo>
                  <a:pt x="10" y="229"/>
                </a:lnTo>
                <a:lnTo>
                  <a:pt x="0" y="231"/>
                </a:lnTo>
                <a:lnTo>
                  <a:pt x="1" y="240"/>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13" name="Text Box 24"/>
          <p:cNvSpPr txBox="1">
            <a:spLocks noChangeArrowheads="1"/>
          </p:cNvSpPr>
          <p:nvPr/>
        </p:nvSpPr>
        <p:spPr bwMode="auto">
          <a:xfrm>
            <a:off x="4492837" y="2831077"/>
            <a:ext cx="579229"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smtClean="0">
                <a:latin typeface="Bookman Old Style" pitchFamily="18" charset="0"/>
                <a:sym typeface="Symbol" pitchFamily="18" charset="2"/>
              </a:rPr>
              <a:t>C</a:t>
            </a:r>
            <a:r>
              <a:rPr lang="el-GR" sz="1300" b="1" dirty="0" smtClean="0">
                <a:latin typeface="Bookman Old Style" pitchFamily="18" charset="0"/>
              </a:rPr>
              <a:t>β</a:t>
            </a:r>
            <a:r>
              <a:rPr lang="en-US" altLang="ko-KR" sz="1300" b="1" dirty="0" smtClean="0">
                <a:latin typeface="Bookman Old Style" pitchFamily="18" charset="0"/>
                <a:sym typeface="Symbol" pitchFamily="18" charset="2"/>
              </a:rPr>
              <a:t>S</a:t>
            </a:r>
            <a:endParaRPr lang="en-US" altLang="ko-KR" sz="1300" b="1" dirty="0">
              <a:latin typeface="Bookman Old Style" pitchFamily="18" charset="0"/>
              <a:sym typeface="Symbol" pitchFamily="18" charset="2"/>
            </a:endParaRPr>
          </a:p>
        </p:txBody>
      </p:sp>
      <p:sp>
        <p:nvSpPr>
          <p:cNvPr id="4114" name="Text Box 25"/>
          <p:cNvSpPr txBox="1">
            <a:spLocks noChangeArrowheads="1"/>
          </p:cNvSpPr>
          <p:nvPr/>
        </p:nvSpPr>
        <p:spPr bwMode="auto">
          <a:xfrm>
            <a:off x="4502870" y="3449092"/>
            <a:ext cx="526880"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smtClean="0">
                <a:latin typeface="Bookman Old Style" pitchFamily="18" charset="0"/>
                <a:sym typeface="Symbol" pitchFamily="18" charset="2"/>
              </a:rPr>
              <a:t>C</a:t>
            </a:r>
            <a:r>
              <a:rPr lang="el-GR" sz="1300" b="1" dirty="0" smtClean="0">
                <a:latin typeface="Bookman Old Style" pitchFamily="18" charset="0"/>
              </a:rPr>
              <a:t>γ</a:t>
            </a:r>
            <a:r>
              <a:rPr lang="en-US" altLang="ko-KR" sz="1300" b="1" dirty="0" smtClean="0">
                <a:latin typeface="Bookman Old Style" pitchFamily="18" charset="0"/>
                <a:sym typeface="Symbol" pitchFamily="18" charset="2"/>
              </a:rPr>
              <a:t>L</a:t>
            </a:r>
            <a:endParaRPr lang="en-US" altLang="ko-KR" sz="1300" b="1" dirty="0">
              <a:latin typeface="Bookman Old Style" pitchFamily="18" charset="0"/>
              <a:sym typeface="Symbol" pitchFamily="18" charset="2"/>
            </a:endParaRPr>
          </a:p>
        </p:txBody>
      </p:sp>
      <p:grpSp>
        <p:nvGrpSpPr>
          <p:cNvPr id="3" name="그룹 110"/>
          <p:cNvGrpSpPr>
            <a:grpSpLocks/>
          </p:cNvGrpSpPr>
          <p:nvPr/>
        </p:nvGrpSpPr>
        <p:grpSpPr bwMode="auto">
          <a:xfrm>
            <a:off x="2763773" y="1747988"/>
            <a:ext cx="795828" cy="528035"/>
            <a:chOff x="3929981" y="2485815"/>
            <a:chExt cx="1131957" cy="751694"/>
          </a:xfrm>
        </p:grpSpPr>
        <p:sp>
          <p:nvSpPr>
            <p:cNvPr id="4188" name="Freeform 16"/>
            <p:cNvSpPr>
              <a:spLocks/>
            </p:cNvSpPr>
            <p:nvPr/>
          </p:nvSpPr>
          <p:spPr bwMode="auto">
            <a:xfrm>
              <a:off x="4395894" y="2485815"/>
              <a:ext cx="232550" cy="103858"/>
            </a:xfrm>
            <a:custGeom>
              <a:avLst/>
              <a:gdLst>
                <a:gd name="T0" fmla="*/ 117112 w 139"/>
                <a:gd name="T1" fmla="*/ 50198 h 60"/>
                <a:gd name="T2" fmla="*/ 0 w 139"/>
                <a:gd name="T3" fmla="*/ 50198 h 60"/>
                <a:gd name="T4" fmla="*/ 232550 w 139"/>
                <a:gd name="T5" fmla="*/ 0 h 60"/>
                <a:gd name="T6" fmla="*/ 232550 w 139"/>
                <a:gd name="T7" fmla="*/ 103858 h 60"/>
                <a:gd name="T8" fmla="*/ 0 w 139"/>
                <a:gd name="T9" fmla="*/ 50198 h 60"/>
                <a:gd name="T10" fmla="*/ 117112 w 139"/>
                <a:gd name="T11" fmla="*/ 50198 h 60"/>
                <a:gd name="T12" fmla="*/ 0 60000 65536"/>
                <a:gd name="T13" fmla="*/ 0 60000 65536"/>
                <a:gd name="T14" fmla="*/ 0 60000 65536"/>
                <a:gd name="T15" fmla="*/ 0 60000 65536"/>
                <a:gd name="T16" fmla="*/ 0 60000 65536"/>
                <a:gd name="T17" fmla="*/ 0 60000 65536"/>
                <a:gd name="T18" fmla="*/ 0 w 139"/>
                <a:gd name="T19" fmla="*/ 0 h 60"/>
                <a:gd name="T20" fmla="*/ 139 w 139"/>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39" h="60">
                  <a:moveTo>
                    <a:pt x="70" y="29"/>
                  </a:moveTo>
                  <a:lnTo>
                    <a:pt x="0" y="29"/>
                  </a:lnTo>
                  <a:lnTo>
                    <a:pt x="139" y="0"/>
                  </a:lnTo>
                  <a:lnTo>
                    <a:pt x="139" y="60"/>
                  </a:lnTo>
                  <a:lnTo>
                    <a:pt x="0" y="29"/>
                  </a:lnTo>
                  <a:lnTo>
                    <a:pt x="70" y="29"/>
                  </a:lnTo>
                  <a:close/>
                </a:path>
              </a:pathLst>
            </a:custGeom>
            <a:solidFill>
              <a:srgbClr val="000000"/>
            </a:solidFill>
            <a:ln w="9525">
              <a:solidFill>
                <a:schemeClr val="tx1"/>
              </a:solidFill>
              <a:round/>
              <a:headEnd/>
              <a:tailEnd/>
            </a:ln>
          </p:spPr>
          <p:txBody>
            <a:bodyPr lIns="130046" tIns="65023" rIns="130046" bIns="65023"/>
            <a:lstStyle/>
            <a:p>
              <a:endParaRPr lang="ko-KR" altLang="en-US"/>
            </a:p>
          </p:txBody>
        </p:sp>
        <p:sp>
          <p:nvSpPr>
            <p:cNvPr id="4189" name="Freeform 17"/>
            <p:cNvSpPr>
              <a:spLocks/>
            </p:cNvSpPr>
            <p:nvPr/>
          </p:nvSpPr>
          <p:spPr bwMode="auto">
            <a:xfrm>
              <a:off x="4596836" y="2528712"/>
              <a:ext cx="38383" cy="13547"/>
            </a:xfrm>
            <a:custGeom>
              <a:avLst/>
              <a:gdLst>
                <a:gd name="T0" fmla="*/ 38383 w 23"/>
                <a:gd name="T1" fmla="*/ 0 h 8"/>
                <a:gd name="T2" fmla="*/ 36714 w 23"/>
                <a:gd name="T3" fmla="*/ 0 h 8"/>
                <a:gd name="T4" fmla="*/ 33377 w 23"/>
                <a:gd name="T5" fmla="*/ 0 h 8"/>
                <a:gd name="T6" fmla="*/ 31708 w 23"/>
                <a:gd name="T7" fmla="*/ 0 h 8"/>
                <a:gd name="T8" fmla="*/ 28370 w 23"/>
                <a:gd name="T9" fmla="*/ 0 h 8"/>
                <a:gd name="T10" fmla="*/ 26701 w 23"/>
                <a:gd name="T11" fmla="*/ 0 h 8"/>
                <a:gd name="T12" fmla="*/ 23364 w 23"/>
                <a:gd name="T13" fmla="*/ 0 h 8"/>
                <a:gd name="T14" fmla="*/ 21695 w 23"/>
                <a:gd name="T15" fmla="*/ 0 h 8"/>
                <a:gd name="T16" fmla="*/ 18357 w 23"/>
                <a:gd name="T17" fmla="*/ 0 h 8"/>
                <a:gd name="T18" fmla="*/ 16688 w 23"/>
                <a:gd name="T19" fmla="*/ 0 h 8"/>
                <a:gd name="T20" fmla="*/ 13351 w 23"/>
                <a:gd name="T21" fmla="*/ 0 h 8"/>
                <a:gd name="T22" fmla="*/ 11682 w 23"/>
                <a:gd name="T23" fmla="*/ 0 h 8"/>
                <a:gd name="T24" fmla="*/ 10013 w 23"/>
                <a:gd name="T25" fmla="*/ 0 h 8"/>
                <a:gd name="T26" fmla="*/ 6675 w 23"/>
                <a:gd name="T27" fmla="*/ 0 h 8"/>
                <a:gd name="T28" fmla="*/ 5006 w 23"/>
                <a:gd name="T29" fmla="*/ 0 h 8"/>
                <a:gd name="T30" fmla="*/ 1669 w 23"/>
                <a:gd name="T31" fmla="*/ 0 h 8"/>
                <a:gd name="T32" fmla="*/ 0 w 23"/>
                <a:gd name="T33" fmla="*/ 0 h 8"/>
                <a:gd name="T34" fmla="*/ 0 w 23"/>
                <a:gd name="T35" fmla="*/ 13547 h 8"/>
                <a:gd name="T36" fmla="*/ 1669 w 23"/>
                <a:gd name="T37" fmla="*/ 13547 h 8"/>
                <a:gd name="T38" fmla="*/ 5006 w 23"/>
                <a:gd name="T39" fmla="*/ 13547 h 8"/>
                <a:gd name="T40" fmla="*/ 6675 w 23"/>
                <a:gd name="T41" fmla="*/ 13547 h 8"/>
                <a:gd name="T42" fmla="*/ 10013 w 23"/>
                <a:gd name="T43" fmla="*/ 13547 h 8"/>
                <a:gd name="T44" fmla="*/ 11682 w 23"/>
                <a:gd name="T45" fmla="*/ 13547 h 8"/>
                <a:gd name="T46" fmla="*/ 13351 w 23"/>
                <a:gd name="T47" fmla="*/ 13547 h 8"/>
                <a:gd name="T48" fmla="*/ 16688 w 23"/>
                <a:gd name="T49" fmla="*/ 13547 h 8"/>
                <a:gd name="T50" fmla="*/ 18357 w 23"/>
                <a:gd name="T51" fmla="*/ 13547 h 8"/>
                <a:gd name="T52" fmla="*/ 21695 w 23"/>
                <a:gd name="T53" fmla="*/ 13547 h 8"/>
                <a:gd name="T54" fmla="*/ 23364 w 23"/>
                <a:gd name="T55" fmla="*/ 13547 h 8"/>
                <a:gd name="T56" fmla="*/ 26701 w 23"/>
                <a:gd name="T57" fmla="*/ 13547 h 8"/>
                <a:gd name="T58" fmla="*/ 28370 w 23"/>
                <a:gd name="T59" fmla="*/ 13547 h 8"/>
                <a:gd name="T60" fmla="*/ 31708 w 23"/>
                <a:gd name="T61" fmla="*/ 13547 h 8"/>
                <a:gd name="T62" fmla="*/ 33377 w 23"/>
                <a:gd name="T63" fmla="*/ 13547 h 8"/>
                <a:gd name="T64" fmla="*/ 36714 w 23"/>
                <a:gd name="T65" fmla="*/ 13547 h 8"/>
                <a:gd name="T66" fmla="*/ 38383 w 23"/>
                <a:gd name="T67" fmla="*/ 13547 h 8"/>
                <a:gd name="T68" fmla="*/ 38383 w 23"/>
                <a:gd name="T69" fmla="*/ 0 h 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
                <a:gd name="T106" fmla="*/ 0 h 8"/>
                <a:gd name="T107" fmla="*/ 23 w 23"/>
                <a:gd name="T108" fmla="*/ 8 h 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 h="8">
                  <a:moveTo>
                    <a:pt x="23" y="0"/>
                  </a:moveTo>
                  <a:lnTo>
                    <a:pt x="22" y="0"/>
                  </a:lnTo>
                  <a:lnTo>
                    <a:pt x="20" y="0"/>
                  </a:lnTo>
                  <a:lnTo>
                    <a:pt x="19" y="0"/>
                  </a:lnTo>
                  <a:lnTo>
                    <a:pt x="17" y="0"/>
                  </a:lnTo>
                  <a:lnTo>
                    <a:pt x="16" y="0"/>
                  </a:lnTo>
                  <a:lnTo>
                    <a:pt x="14" y="0"/>
                  </a:lnTo>
                  <a:lnTo>
                    <a:pt x="13" y="0"/>
                  </a:lnTo>
                  <a:lnTo>
                    <a:pt x="11" y="0"/>
                  </a:lnTo>
                  <a:lnTo>
                    <a:pt x="10" y="0"/>
                  </a:lnTo>
                  <a:lnTo>
                    <a:pt x="8" y="0"/>
                  </a:lnTo>
                  <a:lnTo>
                    <a:pt x="7" y="0"/>
                  </a:lnTo>
                  <a:lnTo>
                    <a:pt x="6" y="0"/>
                  </a:lnTo>
                  <a:lnTo>
                    <a:pt x="4" y="0"/>
                  </a:lnTo>
                  <a:lnTo>
                    <a:pt x="3" y="0"/>
                  </a:lnTo>
                  <a:lnTo>
                    <a:pt x="1" y="0"/>
                  </a:lnTo>
                  <a:lnTo>
                    <a:pt x="0" y="0"/>
                  </a:lnTo>
                  <a:lnTo>
                    <a:pt x="0" y="8"/>
                  </a:lnTo>
                  <a:lnTo>
                    <a:pt x="1" y="8"/>
                  </a:lnTo>
                  <a:lnTo>
                    <a:pt x="3" y="8"/>
                  </a:lnTo>
                  <a:lnTo>
                    <a:pt x="4" y="8"/>
                  </a:lnTo>
                  <a:lnTo>
                    <a:pt x="6" y="8"/>
                  </a:lnTo>
                  <a:lnTo>
                    <a:pt x="7" y="8"/>
                  </a:lnTo>
                  <a:lnTo>
                    <a:pt x="8" y="8"/>
                  </a:lnTo>
                  <a:lnTo>
                    <a:pt x="10" y="8"/>
                  </a:lnTo>
                  <a:lnTo>
                    <a:pt x="11" y="8"/>
                  </a:lnTo>
                  <a:lnTo>
                    <a:pt x="13" y="8"/>
                  </a:lnTo>
                  <a:lnTo>
                    <a:pt x="14" y="8"/>
                  </a:lnTo>
                  <a:lnTo>
                    <a:pt x="16" y="8"/>
                  </a:lnTo>
                  <a:lnTo>
                    <a:pt x="17" y="8"/>
                  </a:lnTo>
                  <a:lnTo>
                    <a:pt x="19" y="8"/>
                  </a:lnTo>
                  <a:lnTo>
                    <a:pt x="20" y="8"/>
                  </a:lnTo>
                  <a:lnTo>
                    <a:pt x="22" y="8"/>
                  </a:lnTo>
                  <a:lnTo>
                    <a:pt x="23" y="8"/>
                  </a:lnTo>
                  <a:lnTo>
                    <a:pt x="23" y="0"/>
                  </a:lnTo>
                  <a:close/>
                </a:path>
              </a:pathLst>
            </a:custGeom>
            <a:solidFill>
              <a:srgbClr val="000000"/>
            </a:solidFill>
            <a:ln w="9525">
              <a:solidFill>
                <a:schemeClr val="tx1"/>
              </a:solidFill>
              <a:round/>
              <a:headEnd/>
              <a:tailEnd/>
            </a:ln>
          </p:spPr>
          <p:txBody>
            <a:bodyPr lIns="130046" tIns="65023" rIns="130046" bIns="65023"/>
            <a:lstStyle/>
            <a:p>
              <a:endParaRPr lang="ko-KR" altLang="en-US"/>
            </a:p>
          </p:txBody>
        </p:sp>
        <p:sp>
          <p:nvSpPr>
            <p:cNvPr id="4190" name="Freeform 18"/>
            <p:cNvSpPr>
              <a:spLocks/>
            </p:cNvSpPr>
            <p:nvPr/>
          </p:nvSpPr>
          <p:spPr bwMode="auto">
            <a:xfrm>
              <a:off x="4635219" y="2528711"/>
              <a:ext cx="426719" cy="426721"/>
            </a:xfrm>
            <a:custGeom>
              <a:avLst/>
              <a:gdLst>
                <a:gd name="T0" fmla="*/ 423411 w 258"/>
                <a:gd name="T1" fmla="*/ 404262 h 247"/>
                <a:gd name="T2" fmla="*/ 421757 w 258"/>
                <a:gd name="T3" fmla="*/ 361072 h 247"/>
                <a:gd name="T4" fmla="*/ 411833 w 258"/>
                <a:gd name="T5" fmla="*/ 319609 h 247"/>
                <a:gd name="T6" fmla="*/ 400256 w 258"/>
                <a:gd name="T7" fmla="*/ 279874 h 247"/>
                <a:gd name="T8" fmla="*/ 383716 w 258"/>
                <a:gd name="T9" fmla="*/ 240139 h 247"/>
                <a:gd name="T10" fmla="*/ 363869 w 258"/>
                <a:gd name="T11" fmla="*/ 203859 h 247"/>
                <a:gd name="T12" fmla="*/ 339060 w 258"/>
                <a:gd name="T13" fmla="*/ 171034 h 247"/>
                <a:gd name="T14" fmla="*/ 315904 w 258"/>
                <a:gd name="T15" fmla="*/ 139937 h 247"/>
                <a:gd name="T16" fmla="*/ 286133 w 258"/>
                <a:gd name="T17" fmla="*/ 110567 h 247"/>
                <a:gd name="T18" fmla="*/ 254708 w 258"/>
                <a:gd name="T19" fmla="*/ 84653 h 247"/>
                <a:gd name="T20" fmla="*/ 219975 w 258"/>
                <a:gd name="T21" fmla="*/ 60467 h 247"/>
                <a:gd name="T22" fmla="*/ 183588 w 258"/>
                <a:gd name="T23" fmla="*/ 39735 h 247"/>
                <a:gd name="T24" fmla="*/ 147201 w 258"/>
                <a:gd name="T25" fmla="*/ 24187 h 247"/>
                <a:gd name="T26" fmla="*/ 105853 w 258"/>
                <a:gd name="T27" fmla="*/ 12093 h 247"/>
                <a:gd name="T28" fmla="*/ 64504 w 258"/>
                <a:gd name="T29" fmla="*/ 5183 h 247"/>
                <a:gd name="T30" fmla="*/ 21501 w 258"/>
                <a:gd name="T31" fmla="*/ 0 h 247"/>
                <a:gd name="T32" fmla="*/ 0 w 258"/>
                <a:gd name="T33" fmla="*/ 13821 h 247"/>
                <a:gd name="T34" fmla="*/ 41349 w 258"/>
                <a:gd name="T35" fmla="*/ 17276 h 247"/>
                <a:gd name="T36" fmla="*/ 82697 w 258"/>
                <a:gd name="T37" fmla="*/ 20731 h 247"/>
                <a:gd name="T38" fmla="*/ 122392 w 258"/>
                <a:gd name="T39" fmla="*/ 31097 h 247"/>
                <a:gd name="T40" fmla="*/ 158779 w 258"/>
                <a:gd name="T41" fmla="*/ 44918 h 247"/>
                <a:gd name="T42" fmla="*/ 195166 w 258"/>
                <a:gd name="T43" fmla="*/ 62194 h 247"/>
                <a:gd name="T44" fmla="*/ 228245 w 258"/>
                <a:gd name="T45" fmla="*/ 84653 h 247"/>
                <a:gd name="T46" fmla="*/ 259670 w 258"/>
                <a:gd name="T47" fmla="*/ 108840 h 247"/>
                <a:gd name="T48" fmla="*/ 291095 w 258"/>
                <a:gd name="T49" fmla="*/ 134754 h 247"/>
                <a:gd name="T50" fmla="*/ 317558 w 258"/>
                <a:gd name="T51" fmla="*/ 164123 h 247"/>
                <a:gd name="T52" fmla="*/ 339060 w 258"/>
                <a:gd name="T53" fmla="*/ 195221 h 247"/>
                <a:gd name="T54" fmla="*/ 362215 w 258"/>
                <a:gd name="T55" fmla="*/ 228045 h 247"/>
                <a:gd name="T56" fmla="*/ 378754 w 258"/>
                <a:gd name="T57" fmla="*/ 264325 h 247"/>
                <a:gd name="T58" fmla="*/ 393640 w 258"/>
                <a:gd name="T59" fmla="*/ 304060 h 247"/>
                <a:gd name="T60" fmla="*/ 401910 w 258"/>
                <a:gd name="T61" fmla="*/ 342068 h 247"/>
                <a:gd name="T62" fmla="*/ 410179 w 258"/>
                <a:gd name="T63" fmla="*/ 383531 h 247"/>
                <a:gd name="T64" fmla="*/ 411833 w 258"/>
                <a:gd name="T65" fmla="*/ 426721 h 2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8"/>
                <a:gd name="T100" fmla="*/ 0 h 247"/>
                <a:gd name="T101" fmla="*/ 258 w 258"/>
                <a:gd name="T102" fmla="*/ 247 h 2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8" h="247">
                  <a:moveTo>
                    <a:pt x="258" y="247"/>
                  </a:moveTo>
                  <a:lnTo>
                    <a:pt x="256" y="234"/>
                  </a:lnTo>
                  <a:lnTo>
                    <a:pt x="256" y="222"/>
                  </a:lnTo>
                  <a:lnTo>
                    <a:pt x="255" y="209"/>
                  </a:lnTo>
                  <a:lnTo>
                    <a:pt x="252" y="197"/>
                  </a:lnTo>
                  <a:lnTo>
                    <a:pt x="249" y="185"/>
                  </a:lnTo>
                  <a:lnTo>
                    <a:pt x="246" y="173"/>
                  </a:lnTo>
                  <a:lnTo>
                    <a:pt x="242" y="162"/>
                  </a:lnTo>
                  <a:lnTo>
                    <a:pt x="238" y="150"/>
                  </a:lnTo>
                  <a:lnTo>
                    <a:pt x="232" y="139"/>
                  </a:lnTo>
                  <a:lnTo>
                    <a:pt x="226" y="128"/>
                  </a:lnTo>
                  <a:lnTo>
                    <a:pt x="220" y="118"/>
                  </a:lnTo>
                  <a:lnTo>
                    <a:pt x="213" y="109"/>
                  </a:lnTo>
                  <a:lnTo>
                    <a:pt x="205" y="99"/>
                  </a:lnTo>
                  <a:lnTo>
                    <a:pt x="198" y="89"/>
                  </a:lnTo>
                  <a:lnTo>
                    <a:pt x="191" y="81"/>
                  </a:lnTo>
                  <a:lnTo>
                    <a:pt x="182" y="72"/>
                  </a:lnTo>
                  <a:lnTo>
                    <a:pt x="173" y="64"/>
                  </a:lnTo>
                  <a:lnTo>
                    <a:pt x="163" y="56"/>
                  </a:lnTo>
                  <a:lnTo>
                    <a:pt x="154" y="49"/>
                  </a:lnTo>
                  <a:lnTo>
                    <a:pt x="144" y="42"/>
                  </a:lnTo>
                  <a:lnTo>
                    <a:pt x="133" y="35"/>
                  </a:lnTo>
                  <a:lnTo>
                    <a:pt x="122" y="29"/>
                  </a:lnTo>
                  <a:lnTo>
                    <a:pt x="111" y="23"/>
                  </a:lnTo>
                  <a:lnTo>
                    <a:pt x="101" y="19"/>
                  </a:lnTo>
                  <a:lnTo>
                    <a:pt x="89" y="14"/>
                  </a:lnTo>
                  <a:lnTo>
                    <a:pt x="76" y="11"/>
                  </a:lnTo>
                  <a:lnTo>
                    <a:pt x="64" y="7"/>
                  </a:lnTo>
                  <a:lnTo>
                    <a:pt x="51" y="4"/>
                  </a:lnTo>
                  <a:lnTo>
                    <a:pt x="39" y="3"/>
                  </a:lnTo>
                  <a:lnTo>
                    <a:pt x="26" y="1"/>
                  </a:lnTo>
                  <a:lnTo>
                    <a:pt x="13" y="0"/>
                  </a:lnTo>
                  <a:lnTo>
                    <a:pt x="0" y="0"/>
                  </a:lnTo>
                  <a:lnTo>
                    <a:pt x="0" y="8"/>
                  </a:lnTo>
                  <a:lnTo>
                    <a:pt x="13" y="8"/>
                  </a:lnTo>
                  <a:lnTo>
                    <a:pt x="25" y="10"/>
                  </a:lnTo>
                  <a:lnTo>
                    <a:pt x="38" y="11"/>
                  </a:lnTo>
                  <a:lnTo>
                    <a:pt x="50" y="12"/>
                  </a:lnTo>
                  <a:lnTo>
                    <a:pt x="61" y="15"/>
                  </a:lnTo>
                  <a:lnTo>
                    <a:pt x="74" y="18"/>
                  </a:lnTo>
                  <a:lnTo>
                    <a:pt x="85" y="22"/>
                  </a:lnTo>
                  <a:lnTo>
                    <a:pt x="96" y="26"/>
                  </a:lnTo>
                  <a:lnTo>
                    <a:pt x="108" y="32"/>
                  </a:lnTo>
                  <a:lnTo>
                    <a:pt x="118" y="36"/>
                  </a:lnTo>
                  <a:lnTo>
                    <a:pt x="128" y="42"/>
                  </a:lnTo>
                  <a:lnTo>
                    <a:pt x="138" y="49"/>
                  </a:lnTo>
                  <a:lnTo>
                    <a:pt x="149" y="56"/>
                  </a:lnTo>
                  <a:lnTo>
                    <a:pt x="157" y="63"/>
                  </a:lnTo>
                  <a:lnTo>
                    <a:pt x="168" y="70"/>
                  </a:lnTo>
                  <a:lnTo>
                    <a:pt x="176" y="78"/>
                  </a:lnTo>
                  <a:lnTo>
                    <a:pt x="184" y="86"/>
                  </a:lnTo>
                  <a:lnTo>
                    <a:pt x="192" y="95"/>
                  </a:lnTo>
                  <a:lnTo>
                    <a:pt x="200" y="103"/>
                  </a:lnTo>
                  <a:lnTo>
                    <a:pt x="205" y="113"/>
                  </a:lnTo>
                  <a:lnTo>
                    <a:pt x="213" y="123"/>
                  </a:lnTo>
                  <a:lnTo>
                    <a:pt x="219" y="132"/>
                  </a:lnTo>
                  <a:lnTo>
                    <a:pt x="224" y="144"/>
                  </a:lnTo>
                  <a:lnTo>
                    <a:pt x="229" y="153"/>
                  </a:lnTo>
                  <a:lnTo>
                    <a:pt x="233" y="164"/>
                  </a:lnTo>
                  <a:lnTo>
                    <a:pt x="238" y="176"/>
                  </a:lnTo>
                  <a:lnTo>
                    <a:pt x="240" y="187"/>
                  </a:lnTo>
                  <a:lnTo>
                    <a:pt x="243" y="198"/>
                  </a:lnTo>
                  <a:lnTo>
                    <a:pt x="246" y="210"/>
                  </a:lnTo>
                  <a:lnTo>
                    <a:pt x="248" y="222"/>
                  </a:lnTo>
                  <a:lnTo>
                    <a:pt x="249" y="234"/>
                  </a:lnTo>
                  <a:lnTo>
                    <a:pt x="249" y="247"/>
                  </a:lnTo>
                  <a:lnTo>
                    <a:pt x="258" y="247"/>
                  </a:lnTo>
                  <a:close/>
                </a:path>
              </a:pathLst>
            </a:custGeom>
            <a:solidFill>
              <a:srgbClr val="000000"/>
            </a:solidFill>
            <a:ln w="9525">
              <a:solidFill>
                <a:schemeClr val="tx1"/>
              </a:solidFill>
              <a:round/>
              <a:headEnd/>
              <a:tailEnd/>
            </a:ln>
          </p:spPr>
          <p:txBody>
            <a:bodyPr lIns="130046" tIns="65023" rIns="130046" bIns="65023"/>
            <a:lstStyle/>
            <a:p>
              <a:endParaRPr lang="ko-KR" altLang="en-US"/>
            </a:p>
          </p:txBody>
        </p:sp>
        <p:sp>
          <p:nvSpPr>
            <p:cNvPr id="4191" name="Text Box 28"/>
            <p:cNvSpPr txBox="1">
              <a:spLocks noChangeArrowheads="1"/>
            </p:cNvSpPr>
            <p:nvPr/>
          </p:nvSpPr>
          <p:spPr bwMode="auto">
            <a:xfrm>
              <a:off x="3929981" y="2765780"/>
              <a:ext cx="1128257" cy="471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30046" tIns="65023" rIns="130046" bIns="65023">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latin typeface="Bookman Old Style" pitchFamily="18" charset="0"/>
                </a:rPr>
                <a:t>BHMT</a:t>
              </a:r>
              <a:endParaRPr lang="en-US" altLang="ko-KR" sz="1300" dirty="0"/>
            </a:p>
          </p:txBody>
        </p:sp>
      </p:grpSp>
      <p:sp>
        <p:nvSpPr>
          <p:cNvPr id="4116" name="Text Box 29"/>
          <p:cNvSpPr txBox="1">
            <a:spLocks noChangeArrowheads="1"/>
          </p:cNvSpPr>
          <p:nvPr/>
        </p:nvSpPr>
        <p:spPr bwMode="auto">
          <a:xfrm>
            <a:off x="3523239" y="1803797"/>
            <a:ext cx="461157"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latin typeface="Bookman Old Style" pitchFamily="18" charset="0"/>
              </a:rPr>
              <a:t>MS</a:t>
            </a:r>
            <a:endParaRPr lang="en-US" altLang="ko-KR" sz="1300" dirty="0"/>
          </a:p>
        </p:txBody>
      </p:sp>
      <p:sp>
        <p:nvSpPr>
          <p:cNvPr id="4117" name="Text Box 30"/>
          <p:cNvSpPr txBox="1">
            <a:spLocks noChangeArrowheads="1"/>
          </p:cNvSpPr>
          <p:nvPr/>
        </p:nvSpPr>
        <p:spPr bwMode="auto">
          <a:xfrm>
            <a:off x="3955449" y="3804047"/>
            <a:ext cx="948470"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FF0000"/>
                </a:solidFill>
                <a:latin typeface="Bookman Old Style" pitchFamily="18" charset="0"/>
                <a:sym typeface="Symbol" pitchFamily="18" charset="2"/>
              </a:rPr>
              <a:t>Cysteine</a:t>
            </a:r>
          </a:p>
        </p:txBody>
      </p:sp>
      <p:sp>
        <p:nvSpPr>
          <p:cNvPr id="4118" name="Text Box 31"/>
          <p:cNvSpPr txBox="1">
            <a:spLocks noChangeArrowheads="1"/>
          </p:cNvSpPr>
          <p:nvPr/>
        </p:nvSpPr>
        <p:spPr bwMode="auto">
          <a:xfrm>
            <a:off x="3719953" y="3200784"/>
            <a:ext cx="1414943"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FF0000"/>
                </a:solidFill>
                <a:latin typeface="Bookman Old Style" pitchFamily="18" charset="0"/>
                <a:sym typeface="Symbol" pitchFamily="18" charset="2"/>
              </a:rPr>
              <a:t>Cystathionine</a:t>
            </a:r>
            <a:endParaRPr lang="en-US" altLang="ko-KR" sz="1300" b="1" dirty="0">
              <a:solidFill>
                <a:srgbClr val="FF0000"/>
              </a:solidFill>
              <a:latin typeface="Bookman Old Style" pitchFamily="18" charset="0"/>
              <a:sym typeface="Symbol" pitchFamily="18" charset="2"/>
            </a:endParaRPr>
          </a:p>
        </p:txBody>
      </p:sp>
      <p:sp>
        <p:nvSpPr>
          <p:cNvPr id="4119" name="Text Box 33"/>
          <p:cNvSpPr txBox="1">
            <a:spLocks noChangeArrowheads="1"/>
          </p:cNvSpPr>
          <p:nvPr/>
        </p:nvSpPr>
        <p:spPr bwMode="auto">
          <a:xfrm>
            <a:off x="3130672" y="960850"/>
            <a:ext cx="1182508"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FF0000"/>
                </a:solidFill>
                <a:latin typeface="Bookman Old Style" pitchFamily="18" charset="0"/>
                <a:sym typeface="Symbol" pitchFamily="18" charset="2"/>
              </a:rPr>
              <a:t>Methionine</a:t>
            </a:r>
          </a:p>
        </p:txBody>
      </p:sp>
      <p:sp>
        <p:nvSpPr>
          <p:cNvPr id="4120" name="Text Box 34"/>
          <p:cNvSpPr txBox="1">
            <a:spLocks noChangeArrowheads="1"/>
          </p:cNvSpPr>
          <p:nvPr/>
        </p:nvSpPr>
        <p:spPr bwMode="auto">
          <a:xfrm>
            <a:off x="3745405" y="2116336"/>
            <a:ext cx="1479064"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0000CC"/>
                </a:solidFill>
                <a:latin typeface="Bookman Old Style" pitchFamily="18" charset="0"/>
                <a:sym typeface="Symbol" pitchFamily="18" charset="2"/>
              </a:rPr>
              <a:t>N-</a:t>
            </a:r>
            <a:r>
              <a:rPr lang="en-US" altLang="ko-KR" sz="1300" b="1" baseline="30000" dirty="0">
                <a:solidFill>
                  <a:srgbClr val="0000CC"/>
                </a:solidFill>
                <a:latin typeface="Bookman Old Style" pitchFamily="18" charset="0"/>
                <a:sym typeface="Symbol" pitchFamily="18" charset="2"/>
              </a:rPr>
              <a:t>5</a:t>
            </a:r>
            <a:r>
              <a:rPr lang="en-US" altLang="ko-KR" sz="1300" b="1" dirty="0">
                <a:solidFill>
                  <a:srgbClr val="0000CC"/>
                </a:solidFill>
                <a:latin typeface="Bookman Old Style" pitchFamily="18" charset="0"/>
                <a:sym typeface="Symbol" pitchFamily="18" charset="2"/>
              </a:rPr>
              <a:t>Methyl-THF</a:t>
            </a:r>
          </a:p>
        </p:txBody>
      </p:sp>
      <p:sp>
        <p:nvSpPr>
          <p:cNvPr id="4121" name="Text Box 36"/>
          <p:cNvSpPr txBox="1">
            <a:spLocks noChangeArrowheads="1"/>
          </p:cNvSpPr>
          <p:nvPr/>
        </p:nvSpPr>
        <p:spPr bwMode="auto">
          <a:xfrm>
            <a:off x="1115616" y="1628800"/>
            <a:ext cx="2060537"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smtClean="0">
                <a:solidFill>
                  <a:srgbClr val="0000CC"/>
                </a:solidFill>
                <a:latin typeface="Bookman Old Style" pitchFamily="18" charset="0"/>
                <a:sym typeface="Symbol" pitchFamily="18" charset="2"/>
              </a:rPr>
              <a:t>N,N-</a:t>
            </a:r>
            <a:r>
              <a:rPr lang="en-US" altLang="ko-KR" sz="1300" b="1" dirty="0" err="1" smtClean="0">
                <a:solidFill>
                  <a:srgbClr val="0000CC"/>
                </a:solidFill>
                <a:latin typeface="Bookman Old Style" pitchFamily="18" charset="0"/>
                <a:sym typeface="Symbol" pitchFamily="18" charset="2"/>
              </a:rPr>
              <a:t>Dimethylglycine</a:t>
            </a:r>
            <a:endParaRPr lang="en-US" altLang="ko-KR" sz="1300" b="1" dirty="0">
              <a:solidFill>
                <a:srgbClr val="0000CC"/>
              </a:solidFill>
              <a:latin typeface="Bookman Old Style" pitchFamily="18" charset="0"/>
              <a:sym typeface="Symbol" pitchFamily="18" charset="2"/>
            </a:endParaRPr>
          </a:p>
        </p:txBody>
      </p:sp>
      <p:sp>
        <p:nvSpPr>
          <p:cNvPr id="4122" name="Text Box 37"/>
          <p:cNvSpPr txBox="1">
            <a:spLocks noChangeArrowheads="1"/>
          </p:cNvSpPr>
          <p:nvPr/>
        </p:nvSpPr>
        <p:spPr bwMode="auto">
          <a:xfrm>
            <a:off x="3882639" y="1452191"/>
            <a:ext cx="560543"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0000CC"/>
                </a:solidFill>
                <a:latin typeface="Bookman Old Style" pitchFamily="18" charset="0"/>
                <a:sym typeface="Symbol" pitchFamily="18" charset="2"/>
              </a:rPr>
              <a:t>THF</a:t>
            </a:r>
          </a:p>
        </p:txBody>
      </p:sp>
      <p:sp>
        <p:nvSpPr>
          <p:cNvPr id="4123" name="Text Box 38"/>
          <p:cNvSpPr txBox="1">
            <a:spLocks noChangeArrowheads="1"/>
          </p:cNvSpPr>
          <p:nvPr/>
        </p:nvSpPr>
        <p:spPr bwMode="auto">
          <a:xfrm>
            <a:off x="4136903" y="589360"/>
            <a:ext cx="587794"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latin typeface="Bookman Old Style" pitchFamily="18" charset="0"/>
                <a:sym typeface="Symbol" pitchFamily="18" charset="2"/>
              </a:rPr>
              <a:t>MAT</a:t>
            </a:r>
          </a:p>
        </p:txBody>
      </p:sp>
      <p:sp>
        <p:nvSpPr>
          <p:cNvPr id="4124" name="Text Box 39"/>
          <p:cNvSpPr txBox="1">
            <a:spLocks noChangeArrowheads="1"/>
          </p:cNvSpPr>
          <p:nvPr/>
        </p:nvSpPr>
        <p:spPr bwMode="auto">
          <a:xfrm>
            <a:off x="6705910" y="1797100"/>
            <a:ext cx="1116785"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00B050"/>
                </a:solidFill>
                <a:latin typeface="Bookman Old Style" pitchFamily="18" charset="0"/>
              </a:rPr>
              <a:t>Putrescine</a:t>
            </a:r>
            <a:endParaRPr lang="en-US" altLang="ko-KR" sz="1300" b="1" dirty="0">
              <a:solidFill>
                <a:srgbClr val="00B050"/>
              </a:solidFill>
              <a:latin typeface="Bookman Old Style" pitchFamily="18" charset="0"/>
            </a:endParaRPr>
          </a:p>
        </p:txBody>
      </p:sp>
      <p:sp>
        <p:nvSpPr>
          <p:cNvPr id="4125" name="Text Box 40"/>
          <p:cNvSpPr txBox="1">
            <a:spLocks noChangeArrowheads="1"/>
          </p:cNvSpPr>
          <p:nvPr/>
        </p:nvSpPr>
        <p:spPr bwMode="auto">
          <a:xfrm>
            <a:off x="6689619" y="2533799"/>
            <a:ext cx="1187318"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00B050"/>
                </a:solidFill>
                <a:latin typeface="Bookman Old Style" pitchFamily="18" charset="0"/>
              </a:rPr>
              <a:t>Spermidine</a:t>
            </a:r>
            <a:endParaRPr lang="en-US" altLang="ko-KR" sz="1300" b="1" dirty="0">
              <a:solidFill>
                <a:srgbClr val="00B050"/>
              </a:solidFill>
              <a:latin typeface="Bookman Old Style" pitchFamily="18" charset="0"/>
            </a:endParaRPr>
          </a:p>
        </p:txBody>
      </p:sp>
      <p:sp>
        <p:nvSpPr>
          <p:cNvPr id="4126" name="Text Box 41"/>
          <p:cNvSpPr txBox="1">
            <a:spLocks noChangeArrowheads="1"/>
          </p:cNvSpPr>
          <p:nvPr/>
        </p:nvSpPr>
        <p:spPr bwMode="auto">
          <a:xfrm>
            <a:off x="6766277" y="3395514"/>
            <a:ext cx="1020604"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00B050"/>
                </a:solidFill>
                <a:latin typeface="Bookman Old Style" pitchFamily="18" charset="0"/>
              </a:rPr>
              <a:t>Spermine</a:t>
            </a:r>
            <a:endParaRPr lang="en-US" altLang="ko-KR" sz="1300" b="1" dirty="0">
              <a:solidFill>
                <a:srgbClr val="00B050"/>
              </a:solidFill>
              <a:latin typeface="Bookman Old Style" pitchFamily="18" charset="0"/>
            </a:endParaRPr>
          </a:p>
        </p:txBody>
      </p:sp>
      <p:sp>
        <p:nvSpPr>
          <p:cNvPr id="4127" name="Text Box 42"/>
          <p:cNvSpPr txBox="1">
            <a:spLocks noChangeArrowheads="1"/>
          </p:cNvSpPr>
          <p:nvPr/>
        </p:nvSpPr>
        <p:spPr bwMode="auto">
          <a:xfrm>
            <a:off x="5848447" y="2044899"/>
            <a:ext cx="893968"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FF0000"/>
                </a:solidFill>
                <a:latin typeface="Bookman Old Style" pitchFamily="18" charset="0"/>
              </a:rPr>
              <a:t>DC-SAM</a:t>
            </a:r>
          </a:p>
        </p:txBody>
      </p:sp>
      <p:sp>
        <p:nvSpPr>
          <p:cNvPr id="4131" name="Text Box 46"/>
          <p:cNvSpPr txBox="1">
            <a:spLocks noChangeArrowheads="1"/>
          </p:cNvSpPr>
          <p:nvPr/>
        </p:nvSpPr>
        <p:spPr bwMode="auto">
          <a:xfrm>
            <a:off x="5666022" y="1409775"/>
            <a:ext cx="834656"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latin typeface="Bookman Old Style" pitchFamily="18" charset="0"/>
              </a:rPr>
              <a:t>SAMDC</a:t>
            </a:r>
          </a:p>
        </p:txBody>
      </p:sp>
      <p:sp>
        <p:nvSpPr>
          <p:cNvPr id="4132" name="Text Box 47"/>
          <p:cNvSpPr txBox="1">
            <a:spLocks noChangeArrowheads="1"/>
          </p:cNvSpPr>
          <p:nvPr/>
        </p:nvSpPr>
        <p:spPr bwMode="auto">
          <a:xfrm>
            <a:off x="6749333" y="1093887"/>
            <a:ext cx="1036634"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00B050"/>
                </a:solidFill>
                <a:latin typeface="Bookman Old Style" pitchFamily="18" charset="0"/>
              </a:rPr>
              <a:t>Ornithine</a:t>
            </a:r>
            <a:endParaRPr lang="en-US" altLang="ko-KR" sz="1300" b="1" dirty="0">
              <a:solidFill>
                <a:srgbClr val="00B050"/>
              </a:solidFill>
              <a:latin typeface="Bookman Old Style" pitchFamily="18" charset="0"/>
            </a:endParaRPr>
          </a:p>
        </p:txBody>
      </p:sp>
      <p:sp>
        <p:nvSpPr>
          <p:cNvPr id="4135" name="Text Box 50"/>
          <p:cNvSpPr txBox="1">
            <a:spLocks noChangeArrowheads="1"/>
          </p:cNvSpPr>
          <p:nvPr/>
        </p:nvSpPr>
        <p:spPr bwMode="auto">
          <a:xfrm>
            <a:off x="7342203" y="1439913"/>
            <a:ext cx="579779"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latin typeface="Bookman Old Style" pitchFamily="18" charset="0"/>
                <a:cs typeface="Times New Roman" pitchFamily="18" charset="0"/>
              </a:rPr>
              <a:t>ODC</a:t>
            </a:r>
          </a:p>
        </p:txBody>
      </p:sp>
      <p:sp>
        <p:nvSpPr>
          <p:cNvPr id="4136" name="Freeform 51"/>
          <p:cNvSpPr>
            <a:spLocks/>
          </p:cNvSpPr>
          <p:nvPr/>
        </p:nvSpPr>
        <p:spPr bwMode="auto">
          <a:xfrm>
            <a:off x="6749728" y="2196705"/>
            <a:ext cx="532433" cy="280169"/>
          </a:xfrm>
          <a:custGeom>
            <a:avLst/>
            <a:gdLst>
              <a:gd name="T0" fmla="*/ 0 w 456"/>
              <a:gd name="T1" fmla="*/ 12818 h 248"/>
              <a:gd name="T2" fmla="*/ 557315 w 456"/>
              <a:gd name="T3" fmla="*/ 12818 h 248"/>
              <a:gd name="T4" fmla="*/ 716548 w 456"/>
              <a:gd name="T5" fmla="*/ 89728 h 248"/>
              <a:gd name="T6" fmla="*/ 636931 w 456"/>
              <a:gd name="T7" fmla="*/ 166639 h 248"/>
              <a:gd name="T8" fmla="*/ 0 w 456"/>
              <a:gd name="T9" fmla="*/ 397369 h 248"/>
              <a:gd name="T10" fmla="*/ 0 60000 65536"/>
              <a:gd name="T11" fmla="*/ 0 60000 65536"/>
              <a:gd name="T12" fmla="*/ 0 60000 65536"/>
              <a:gd name="T13" fmla="*/ 0 60000 65536"/>
              <a:gd name="T14" fmla="*/ 0 60000 65536"/>
              <a:gd name="T15" fmla="*/ 0 w 456"/>
              <a:gd name="T16" fmla="*/ 0 h 248"/>
              <a:gd name="T17" fmla="*/ 456 w 456"/>
              <a:gd name="T18" fmla="*/ 248 h 248"/>
            </a:gdLst>
            <a:ahLst/>
            <a:cxnLst>
              <a:cxn ang="T10">
                <a:pos x="T0" y="T1"/>
              </a:cxn>
              <a:cxn ang="T11">
                <a:pos x="T2" y="T3"/>
              </a:cxn>
              <a:cxn ang="T12">
                <a:pos x="T4" y="T5"/>
              </a:cxn>
              <a:cxn ang="T13">
                <a:pos x="T6" y="T7"/>
              </a:cxn>
              <a:cxn ang="T14">
                <a:pos x="T8" y="T9"/>
              </a:cxn>
            </a:cxnLst>
            <a:rect l="T15" t="T16" r="T17" b="T18"/>
            <a:pathLst>
              <a:path w="456" h="248">
                <a:moveTo>
                  <a:pt x="0" y="8"/>
                </a:moveTo>
                <a:cubicBezTo>
                  <a:pt x="132" y="4"/>
                  <a:pt x="264" y="0"/>
                  <a:pt x="336" y="8"/>
                </a:cubicBezTo>
                <a:cubicBezTo>
                  <a:pt x="408" y="16"/>
                  <a:pt x="424" y="40"/>
                  <a:pt x="432" y="56"/>
                </a:cubicBezTo>
                <a:cubicBezTo>
                  <a:pt x="440" y="72"/>
                  <a:pt x="456" y="72"/>
                  <a:pt x="384" y="104"/>
                </a:cubicBezTo>
                <a:cubicBezTo>
                  <a:pt x="312" y="136"/>
                  <a:pt x="64" y="224"/>
                  <a:pt x="0" y="248"/>
                </a:cubicBezTo>
              </a:path>
            </a:pathLst>
          </a:cu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5792" tIns="47896" rIns="95792" bIns="47896"/>
          <a:lstStyle/>
          <a:p>
            <a:endParaRPr lang="ko-KR" altLang="en-US"/>
          </a:p>
        </p:txBody>
      </p:sp>
      <p:sp>
        <p:nvSpPr>
          <p:cNvPr id="4137" name="Text Box 52"/>
          <p:cNvSpPr txBox="1">
            <a:spLocks noChangeArrowheads="1"/>
          </p:cNvSpPr>
          <p:nvPr/>
        </p:nvSpPr>
        <p:spPr bwMode="auto">
          <a:xfrm>
            <a:off x="5865605" y="2403203"/>
            <a:ext cx="887556"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FF0000"/>
                </a:solidFill>
                <a:latin typeface="Bookman Old Style" pitchFamily="18" charset="0"/>
              </a:rPr>
              <a:t>MeSAdo</a:t>
            </a:r>
            <a:endParaRPr lang="en-US" altLang="ko-KR" sz="1300" b="1" dirty="0">
              <a:solidFill>
                <a:srgbClr val="FF0000"/>
              </a:solidFill>
              <a:latin typeface="Bookman Old Style" pitchFamily="18" charset="0"/>
            </a:endParaRPr>
          </a:p>
        </p:txBody>
      </p:sp>
      <p:sp>
        <p:nvSpPr>
          <p:cNvPr id="4138" name="Freeform 53"/>
          <p:cNvSpPr>
            <a:spLocks/>
          </p:cNvSpPr>
          <p:nvPr/>
        </p:nvSpPr>
        <p:spPr bwMode="auto">
          <a:xfrm rot="1200000">
            <a:off x="6721822" y="2392040"/>
            <a:ext cx="139527" cy="138410"/>
          </a:xfrm>
          <a:custGeom>
            <a:avLst/>
            <a:gdLst>
              <a:gd name="T0" fmla="*/ 82101 w 121"/>
              <a:gd name="T1" fmla="*/ 116465 h 113"/>
              <a:gd name="T2" fmla="*/ 0 w 121"/>
              <a:gd name="T3" fmla="*/ 196426 h 113"/>
              <a:gd name="T4" fmla="*/ 129719 w 121"/>
              <a:gd name="T5" fmla="*/ 0 h 113"/>
              <a:gd name="T6" fmla="*/ 198684 w 121"/>
              <a:gd name="T7" fmla="*/ 74746 h 113"/>
              <a:gd name="T8" fmla="*/ 0 w 121"/>
              <a:gd name="T9" fmla="*/ 196426 h 113"/>
              <a:gd name="T10" fmla="*/ 82101 w 121"/>
              <a:gd name="T11" fmla="*/ 116465 h 113"/>
              <a:gd name="T12" fmla="*/ 0 60000 65536"/>
              <a:gd name="T13" fmla="*/ 0 60000 65536"/>
              <a:gd name="T14" fmla="*/ 0 60000 65536"/>
              <a:gd name="T15" fmla="*/ 0 60000 65536"/>
              <a:gd name="T16" fmla="*/ 0 60000 65536"/>
              <a:gd name="T17" fmla="*/ 0 60000 65536"/>
              <a:gd name="T18" fmla="*/ 0 w 121"/>
              <a:gd name="T19" fmla="*/ 0 h 113"/>
              <a:gd name="T20" fmla="*/ 121 w 121"/>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21" h="113">
                <a:moveTo>
                  <a:pt x="50" y="67"/>
                </a:moveTo>
                <a:lnTo>
                  <a:pt x="0" y="113"/>
                </a:lnTo>
                <a:lnTo>
                  <a:pt x="79" y="0"/>
                </a:lnTo>
                <a:lnTo>
                  <a:pt x="121" y="43"/>
                </a:lnTo>
                <a:lnTo>
                  <a:pt x="0" y="113"/>
                </a:lnTo>
                <a:lnTo>
                  <a:pt x="50" y="67"/>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41" name="Freeform 56"/>
          <p:cNvSpPr>
            <a:spLocks/>
          </p:cNvSpPr>
          <p:nvPr/>
        </p:nvSpPr>
        <p:spPr bwMode="auto">
          <a:xfrm>
            <a:off x="6749728" y="2988098"/>
            <a:ext cx="532433" cy="279053"/>
          </a:xfrm>
          <a:custGeom>
            <a:avLst/>
            <a:gdLst>
              <a:gd name="T0" fmla="*/ 0 w 456"/>
              <a:gd name="T1" fmla="*/ 12818 h 248"/>
              <a:gd name="T2" fmla="*/ 557315 w 456"/>
              <a:gd name="T3" fmla="*/ 12818 h 248"/>
              <a:gd name="T4" fmla="*/ 716548 w 456"/>
              <a:gd name="T5" fmla="*/ 89728 h 248"/>
              <a:gd name="T6" fmla="*/ 636931 w 456"/>
              <a:gd name="T7" fmla="*/ 166639 h 248"/>
              <a:gd name="T8" fmla="*/ 0 w 456"/>
              <a:gd name="T9" fmla="*/ 397369 h 248"/>
              <a:gd name="T10" fmla="*/ 0 60000 65536"/>
              <a:gd name="T11" fmla="*/ 0 60000 65536"/>
              <a:gd name="T12" fmla="*/ 0 60000 65536"/>
              <a:gd name="T13" fmla="*/ 0 60000 65536"/>
              <a:gd name="T14" fmla="*/ 0 60000 65536"/>
              <a:gd name="T15" fmla="*/ 0 w 456"/>
              <a:gd name="T16" fmla="*/ 0 h 248"/>
              <a:gd name="T17" fmla="*/ 456 w 456"/>
              <a:gd name="T18" fmla="*/ 248 h 248"/>
            </a:gdLst>
            <a:ahLst/>
            <a:cxnLst>
              <a:cxn ang="T10">
                <a:pos x="T0" y="T1"/>
              </a:cxn>
              <a:cxn ang="T11">
                <a:pos x="T2" y="T3"/>
              </a:cxn>
              <a:cxn ang="T12">
                <a:pos x="T4" y="T5"/>
              </a:cxn>
              <a:cxn ang="T13">
                <a:pos x="T6" y="T7"/>
              </a:cxn>
              <a:cxn ang="T14">
                <a:pos x="T8" y="T9"/>
              </a:cxn>
            </a:cxnLst>
            <a:rect l="T15" t="T16" r="T17" b="T18"/>
            <a:pathLst>
              <a:path w="456" h="248">
                <a:moveTo>
                  <a:pt x="0" y="8"/>
                </a:moveTo>
                <a:cubicBezTo>
                  <a:pt x="132" y="4"/>
                  <a:pt x="264" y="0"/>
                  <a:pt x="336" y="8"/>
                </a:cubicBezTo>
                <a:cubicBezTo>
                  <a:pt x="408" y="16"/>
                  <a:pt x="424" y="40"/>
                  <a:pt x="432" y="56"/>
                </a:cubicBezTo>
                <a:cubicBezTo>
                  <a:pt x="440" y="72"/>
                  <a:pt x="456" y="72"/>
                  <a:pt x="384" y="104"/>
                </a:cubicBezTo>
                <a:cubicBezTo>
                  <a:pt x="312" y="136"/>
                  <a:pt x="64" y="224"/>
                  <a:pt x="0" y="248"/>
                </a:cubicBezTo>
              </a:path>
            </a:pathLst>
          </a:cu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5792" tIns="47896" rIns="95792" bIns="47896"/>
          <a:lstStyle/>
          <a:p>
            <a:endParaRPr lang="ko-KR" altLang="en-US"/>
          </a:p>
        </p:txBody>
      </p:sp>
      <p:sp>
        <p:nvSpPr>
          <p:cNvPr id="4142" name="Freeform 57"/>
          <p:cNvSpPr>
            <a:spLocks/>
          </p:cNvSpPr>
          <p:nvPr/>
        </p:nvSpPr>
        <p:spPr bwMode="auto">
          <a:xfrm rot="1200000">
            <a:off x="6721822" y="3183434"/>
            <a:ext cx="139527" cy="137294"/>
          </a:xfrm>
          <a:custGeom>
            <a:avLst/>
            <a:gdLst>
              <a:gd name="T0" fmla="*/ 82101 w 121"/>
              <a:gd name="T1" fmla="*/ 116465 h 113"/>
              <a:gd name="T2" fmla="*/ 0 w 121"/>
              <a:gd name="T3" fmla="*/ 196426 h 113"/>
              <a:gd name="T4" fmla="*/ 129719 w 121"/>
              <a:gd name="T5" fmla="*/ 0 h 113"/>
              <a:gd name="T6" fmla="*/ 198684 w 121"/>
              <a:gd name="T7" fmla="*/ 74746 h 113"/>
              <a:gd name="T8" fmla="*/ 0 w 121"/>
              <a:gd name="T9" fmla="*/ 196426 h 113"/>
              <a:gd name="T10" fmla="*/ 82101 w 121"/>
              <a:gd name="T11" fmla="*/ 116465 h 113"/>
              <a:gd name="T12" fmla="*/ 0 60000 65536"/>
              <a:gd name="T13" fmla="*/ 0 60000 65536"/>
              <a:gd name="T14" fmla="*/ 0 60000 65536"/>
              <a:gd name="T15" fmla="*/ 0 60000 65536"/>
              <a:gd name="T16" fmla="*/ 0 60000 65536"/>
              <a:gd name="T17" fmla="*/ 0 60000 65536"/>
              <a:gd name="T18" fmla="*/ 0 w 121"/>
              <a:gd name="T19" fmla="*/ 0 h 113"/>
              <a:gd name="T20" fmla="*/ 121 w 121"/>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21" h="113">
                <a:moveTo>
                  <a:pt x="50" y="67"/>
                </a:moveTo>
                <a:lnTo>
                  <a:pt x="0" y="113"/>
                </a:lnTo>
                <a:lnTo>
                  <a:pt x="79" y="0"/>
                </a:lnTo>
                <a:lnTo>
                  <a:pt x="121" y="43"/>
                </a:lnTo>
                <a:lnTo>
                  <a:pt x="0" y="113"/>
                </a:lnTo>
                <a:lnTo>
                  <a:pt x="50" y="67"/>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44" name="Text Box 59"/>
          <p:cNvSpPr txBox="1">
            <a:spLocks noChangeArrowheads="1"/>
          </p:cNvSpPr>
          <p:nvPr/>
        </p:nvSpPr>
        <p:spPr bwMode="auto">
          <a:xfrm>
            <a:off x="4239656" y="4221088"/>
            <a:ext cx="664689"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smtClean="0">
                <a:latin typeface="Bookman Old Style" pitchFamily="18" charset="0"/>
              </a:rPr>
              <a:t>GCS</a:t>
            </a:r>
            <a:endParaRPr lang="en-US" altLang="ko-KR" sz="1300" b="1" dirty="0">
              <a:latin typeface="Bookman Old Style" pitchFamily="18" charset="0"/>
            </a:endParaRPr>
          </a:p>
        </p:txBody>
      </p:sp>
      <p:sp>
        <p:nvSpPr>
          <p:cNvPr id="4145" name="Text Box 60"/>
          <p:cNvSpPr txBox="1">
            <a:spLocks noChangeArrowheads="1"/>
          </p:cNvSpPr>
          <p:nvPr/>
        </p:nvSpPr>
        <p:spPr bwMode="auto">
          <a:xfrm>
            <a:off x="5037283" y="4941168"/>
            <a:ext cx="531751"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dirty="0"/>
              <a:t> </a:t>
            </a:r>
            <a:r>
              <a:rPr lang="en-US" altLang="ko-KR" sz="1300" b="1" dirty="0" smtClean="0">
                <a:latin typeface="Bookman Old Style" pitchFamily="18" charset="0"/>
              </a:rPr>
              <a:t>GS </a:t>
            </a:r>
            <a:endParaRPr lang="en-US" altLang="ko-KR" sz="1300" b="1" dirty="0">
              <a:latin typeface="Bookman Old Style" pitchFamily="18" charset="0"/>
            </a:endParaRPr>
          </a:p>
        </p:txBody>
      </p:sp>
      <p:sp>
        <p:nvSpPr>
          <p:cNvPr id="4151" name="Text Box 67"/>
          <p:cNvSpPr txBox="1">
            <a:spLocks noChangeArrowheads="1"/>
          </p:cNvSpPr>
          <p:nvPr/>
        </p:nvSpPr>
        <p:spPr bwMode="auto">
          <a:xfrm>
            <a:off x="3442028" y="4077072"/>
            <a:ext cx="797627"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smtClean="0">
                <a:latin typeface="Bookman Old Style" pitchFamily="18" charset="0"/>
                <a:sym typeface="Symbol" pitchFamily="18" charset="2"/>
              </a:rPr>
              <a:t>CDO</a:t>
            </a:r>
            <a:endParaRPr lang="en-US" altLang="ko-KR" sz="1300" b="1" dirty="0">
              <a:latin typeface="Bookman Old Style" pitchFamily="18" charset="0"/>
            </a:endParaRPr>
          </a:p>
        </p:txBody>
      </p:sp>
      <p:sp>
        <p:nvSpPr>
          <p:cNvPr id="4152" name="Text Box 69"/>
          <p:cNvSpPr txBox="1">
            <a:spLocks noChangeArrowheads="1"/>
          </p:cNvSpPr>
          <p:nvPr/>
        </p:nvSpPr>
        <p:spPr bwMode="auto">
          <a:xfrm>
            <a:off x="2792925" y="4549676"/>
            <a:ext cx="1764399"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FF0000"/>
                </a:solidFill>
                <a:latin typeface="Bookman Old Style" pitchFamily="18" charset="0"/>
                <a:sym typeface="Symbol" pitchFamily="18" charset="2"/>
              </a:rPr>
              <a:t>Cysteine </a:t>
            </a:r>
            <a:r>
              <a:rPr lang="en-US" altLang="ko-KR" sz="1300" b="1" dirty="0" err="1">
                <a:solidFill>
                  <a:srgbClr val="FF0000"/>
                </a:solidFill>
                <a:latin typeface="Bookman Old Style" pitchFamily="18" charset="0"/>
                <a:sym typeface="Symbol" pitchFamily="18" charset="2"/>
              </a:rPr>
              <a:t>sulfinate</a:t>
            </a:r>
            <a:endParaRPr lang="en-US" altLang="ko-KR" sz="1300" b="1" dirty="0">
              <a:solidFill>
                <a:srgbClr val="FF0000"/>
              </a:solidFill>
              <a:latin typeface="Bookman Old Style" pitchFamily="18" charset="0"/>
              <a:sym typeface="Symbol" pitchFamily="18" charset="2"/>
            </a:endParaRPr>
          </a:p>
        </p:txBody>
      </p:sp>
      <p:sp>
        <p:nvSpPr>
          <p:cNvPr id="4153" name="Text Box 70"/>
          <p:cNvSpPr txBox="1">
            <a:spLocks noChangeArrowheads="1"/>
          </p:cNvSpPr>
          <p:nvPr/>
        </p:nvSpPr>
        <p:spPr bwMode="auto">
          <a:xfrm>
            <a:off x="2263123" y="5085184"/>
            <a:ext cx="1272276"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FF0000"/>
                </a:solidFill>
                <a:latin typeface="Bookman Old Style" pitchFamily="18" charset="0"/>
                <a:sym typeface="Symbol" pitchFamily="18" charset="2"/>
              </a:rPr>
              <a:t>Hypotaurine</a:t>
            </a:r>
            <a:endParaRPr lang="en-US" altLang="ko-KR" sz="1300" b="1" dirty="0">
              <a:solidFill>
                <a:srgbClr val="FF0000"/>
              </a:solidFill>
              <a:latin typeface="Bookman Old Style" pitchFamily="18" charset="0"/>
              <a:sym typeface="Symbol" pitchFamily="18" charset="2"/>
            </a:endParaRPr>
          </a:p>
        </p:txBody>
      </p:sp>
      <p:sp>
        <p:nvSpPr>
          <p:cNvPr id="4156" name="Text Box 73"/>
          <p:cNvSpPr txBox="1">
            <a:spLocks noChangeArrowheads="1"/>
          </p:cNvSpPr>
          <p:nvPr/>
        </p:nvSpPr>
        <p:spPr bwMode="auto">
          <a:xfrm>
            <a:off x="1215342" y="5373216"/>
            <a:ext cx="863510"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FF0000"/>
                </a:solidFill>
                <a:latin typeface="Bookman Old Style" pitchFamily="18" charset="0"/>
                <a:sym typeface="Symbol" pitchFamily="18" charset="2"/>
              </a:rPr>
              <a:t>Taurine</a:t>
            </a:r>
            <a:endParaRPr lang="en-US" altLang="ko-KR" sz="1300" b="1" dirty="0">
              <a:solidFill>
                <a:srgbClr val="FF0000"/>
              </a:solidFill>
              <a:latin typeface="Bookman Old Style" pitchFamily="18" charset="0"/>
              <a:sym typeface="Symbol" pitchFamily="18" charset="2"/>
            </a:endParaRPr>
          </a:p>
        </p:txBody>
      </p:sp>
      <p:sp>
        <p:nvSpPr>
          <p:cNvPr id="4158" name="Text Box 78"/>
          <p:cNvSpPr txBox="1">
            <a:spLocks noChangeArrowheads="1"/>
          </p:cNvSpPr>
          <p:nvPr/>
        </p:nvSpPr>
        <p:spPr bwMode="auto">
          <a:xfrm>
            <a:off x="5800527" y="2852936"/>
            <a:ext cx="893968"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FF0000"/>
                </a:solidFill>
                <a:latin typeface="Bookman Old Style" pitchFamily="18" charset="0"/>
              </a:rPr>
              <a:t>DC-SAM</a:t>
            </a:r>
          </a:p>
        </p:txBody>
      </p:sp>
      <p:sp>
        <p:nvSpPr>
          <p:cNvPr id="4159" name="Text Box 79"/>
          <p:cNvSpPr txBox="1">
            <a:spLocks noChangeArrowheads="1"/>
          </p:cNvSpPr>
          <p:nvPr/>
        </p:nvSpPr>
        <p:spPr bwMode="auto">
          <a:xfrm>
            <a:off x="5865605" y="3183434"/>
            <a:ext cx="887556"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FF0000"/>
                </a:solidFill>
                <a:latin typeface="Bookman Old Style" pitchFamily="18" charset="0"/>
              </a:rPr>
              <a:t>MeSAdo</a:t>
            </a:r>
            <a:endParaRPr lang="en-US" altLang="ko-KR" sz="1300" b="1" dirty="0">
              <a:solidFill>
                <a:srgbClr val="FF0000"/>
              </a:solidFill>
              <a:latin typeface="Bookman Old Style" pitchFamily="18" charset="0"/>
            </a:endParaRPr>
          </a:p>
        </p:txBody>
      </p:sp>
      <p:sp>
        <p:nvSpPr>
          <p:cNvPr id="4160" name="Line 80"/>
          <p:cNvSpPr>
            <a:spLocks noChangeShapeType="1"/>
          </p:cNvSpPr>
          <p:nvPr/>
        </p:nvSpPr>
        <p:spPr bwMode="auto">
          <a:xfrm>
            <a:off x="5170220" y="1256568"/>
            <a:ext cx="997034" cy="792088"/>
          </a:xfrm>
          <a:prstGeom prst="line">
            <a:avLst/>
          </a:prstGeom>
          <a:noFill/>
          <a:ln w="19050">
            <a:solidFill>
              <a:schemeClr val="tx1"/>
            </a:solidFill>
            <a:round/>
            <a:headEnd/>
            <a:tailEnd type="triangle" w="lg" len="lg"/>
          </a:ln>
          <a:extLst>
            <a:ext uri="{909E8E84-426E-40DD-AFC4-6F175D3DCCD1}">
              <a14:hiddenFill xmlns="" xmlns:a14="http://schemas.microsoft.com/office/drawing/2010/main">
                <a:noFill/>
              </a14:hiddenFill>
            </a:ext>
          </a:extLst>
        </p:spPr>
        <p:txBody>
          <a:bodyPr lIns="95792" tIns="47896" rIns="95792" bIns="47896"/>
          <a:lstStyle/>
          <a:p>
            <a:endParaRPr lang="ko-KR" altLang="en-US"/>
          </a:p>
        </p:txBody>
      </p:sp>
      <p:sp>
        <p:nvSpPr>
          <p:cNvPr id="4161" name="Freeform 5"/>
          <p:cNvSpPr>
            <a:spLocks/>
          </p:cNvSpPr>
          <p:nvPr/>
        </p:nvSpPr>
        <p:spPr bwMode="auto">
          <a:xfrm>
            <a:off x="5165825" y="1237879"/>
            <a:ext cx="39067" cy="49113"/>
          </a:xfrm>
          <a:custGeom>
            <a:avLst/>
            <a:gdLst>
              <a:gd name="T0" fmla="*/ 0 w 34"/>
              <a:gd name="T1" fmla="*/ 6999 h 40"/>
              <a:gd name="T2" fmla="*/ 3320 w 34"/>
              <a:gd name="T3" fmla="*/ 8749 h 40"/>
              <a:gd name="T4" fmla="*/ 4980 w 34"/>
              <a:gd name="T5" fmla="*/ 12249 h 40"/>
              <a:gd name="T6" fmla="*/ 4980 w 34"/>
              <a:gd name="T7" fmla="*/ 13998 h 40"/>
              <a:gd name="T8" fmla="*/ 8301 w 34"/>
              <a:gd name="T9" fmla="*/ 17498 h 40"/>
              <a:gd name="T10" fmla="*/ 9961 w 34"/>
              <a:gd name="T11" fmla="*/ 19248 h 40"/>
              <a:gd name="T12" fmla="*/ 9961 w 34"/>
              <a:gd name="T13" fmla="*/ 20998 h 40"/>
              <a:gd name="T14" fmla="*/ 13281 w 34"/>
              <a:gd name="T15" fmla="*/ 24497 h 40"/>
              <a:gd name="T16" fmla="*/ 14941 w 34"/>
              <a:gd name="T17" fmla="*/ 26247 h 40"/>
              <a:gd name="T18" fmla="*/ 14941 w 34"/>
              <a:gd name="T19" fmla="*/ 29747 h 40"/>
              <a:gd name="T20" fmla="*/ 18262 w 34"/>
              <a:gd name="T21" fmla="*/ 31496 h 40"/>
              <a:gd name="T22" fmla="*/ 19922 w 34"/>
              <a:gd name="T23" fmla="*/ 33246 h 40"/>
              <a:gd name="T24" fmla="*/ 23242 w 34"/>
              <a:gd name="T25" fmla="*/ 36746 h 40"/>
              <a:gd name="T26" fmla="*/ 23242 w 34"/>
              <a:gd name="T27" fmla="*/ 38496 h 40"/>
              <a:gd name="T28" fmla="*/ 24902 w 34"/>
              <a:gd name="T29" fmla="*/ 41995 h 40"/>
              <a:gd name="T30" fmla="*/ 24902 w 34"/>
              <a:gd name="T31" fmla="*/ 43745 h 40"/>
              <a:gd name="T32" fmla="*/ 26562 w 34"/>
              <a:gd name="T33" fmla="*/ 45495 h 40"/>
              <a:gd name="T34" fmla="*/ 29883 w 34"/>
              <a:gd name="T35" fmla="*/ 48994 h 40"/>
              <a:gd name="T36" fmla="*/ 31543 w 34"/>
              <a:gd name="T37" fmla="*/ 50744 h 40"/>
              <a:gd name="T38" fmla="*/ 31543 w 34"/>
              <a:gd name="T39" fmla="*/ 52494 h 40"/>
              <a:gd name="T40" fmla="*/ 34863 w 34"/>
              <a:gd name="T41" fmla="*/ 55994 h 40"/>
              <a:gd name="T42" fmla="*/ 36523 w 34"/>
              <a:gd name="T43" fmla="*/ 57743 h 40"/>
              <a:gd name="T44" fmla="*/ 36523 w 34"/>
              <a:gd name="T45" fmla="*/ 61243 h 40"/>
              <a:gd name="T46" fmla="*/ 39844 w 34"/>
              <a:gd name="T47" fmla="*/ 61243 h 40"/>
              <a:gd name="T48" fmla="*/ 39844 w 34"/>
              <a:gd name="T49" fmla="*/ 62993 h 40"/>
              <a:gd name="T50" fmla="*/ 41504 w 34"/>
              <a:gd name="T51" fmla="*/ 64743 h 40"/>
              <a:gd name="T52" fmla="*/ 41504 w 34"/>
              <a:gd name="T53" fmla="*/ 68242 h 40"/>
              <a:gd name="T54" fmla="*/ 44824 w 34"/>
              <a:gd name="T55" fmla="*/ 68242 h 40"/>
              <a:gd name="T56" fmla="*/ 44824 w 34"/>
              <a:gd name="T57" fmla="*/ 69992 h 40"/>
              <a:gd name="T58" fmla="*/ 56445 w 34"/>
              <a:gd name="T59" fmla="*/ 62993 h 40"/>
              <a:gd name="T60" fmla="*/ 56445 w 34"/>
              <a:gd name="T61" fmla="*/ 61243 h 40"/>
              <a:gd name="T62" fmla="*/ 53125 w 34"/>
              <a:gd name="T63" fmla="*/ 57743 h 40"/>
              <a:gd name="T64" fmla="*/ 51465 w 34"/>
              <a:gd name="T65" fmla="*/ 55994 h 40"/>
              <a:gd name="T66" fmla="*/ 51465 w 34"/>
              <a:gd name="T67" fmla="*/ 52494 h 40"/>
              <a:gd name="T68" fmla="*/ 49804 w 34"/>
              <a:gd name="T69" fmla="*/ 50744 h 40"/>
              <a:gd name="T70" fmla="*/ 46484 w 34"/>
              <a:gd name="T71" fmla="*/ 48994 h 40"/>
              <a:gd name="T72" fmla="*/ 44824 w 34"/>
              <a:gd name="T73" fmla="*/ 45495 h 40"/>
              <a:gd name="T74" fmla="*/ 44824 w 34"/>
              <a:gd name="T75" fmla="*/ 43745 h 40"/>
              <a:gd name="T76" fmla="*/ 41504 w 34"/>
              <a:gd name="T77" fmla="*/ 41995 h 40"/>
              <a:gd name="T78" fmla="*/ 41504 w 34"/>
              <a:gd name="T79" fmla="*/ 38496 h 40"/>
              <a:gd name="T80" fmla="*/ 39844 w 34"/>
              <a:gd name="T81" fmla="*/ 36746 h 40"/>
              <a:gd name="T82" fmla="*/ 36523 w 34"/>
              <a:gd name="T83" fmla="*/ 33246 h 40"/>
              <a:gd name="T84" fmla="*/ 34863 w 34"/>
              <a:gd name="T85" fmla="*/ 31496 h 40"/>
              <a:gd name="T86" fmla="*/ 31543 w 34"/>
              <a:gd name="T87" fmla="*/ 29747 h 40"/>
              <a:gd name="T88" fmla="*/ 31543 w 34"/>
              <a:gd name="T89" fmla="*/ 26247 h 40"/>
              <a:gd name="T90" fmla="*/ 29883 w 34"/>
              <a:gd name="T91" fmla="*/ 24497 h 40"/>
              <a:gd name="T92" fmla="*/ 29883 w 34"/>
              <a:gd name="T93" fmla="*/ 20998 h 40"/>
              <a:gd name="T94" fmla="*/ 26562 w 34"/>
              <a:gd name="T95" fmla="*/ 19248 h 40"/>
              <a:gd name="T96" fmla="*/ 24902 w 34"/>
              <a:gd name="T97" fmla="*/ 17498 h 40"/>
              <a:gd name="T98" fmla="*/ 23242 w 34"/>
              <a:gd name="T99" fmla="*/ 13998 h 40"/>
              <a:gd name="T100" fmla="*/ 23242 w 34"/>
              <a:gd name="T101" fmla="*/ 12249 h 40"/>
              <a:gd name="T102" fmla="*/ 19922 w 34"/>
              <a:gd name="T103" fmla="*/ 8749 h 40"/>
              <a:gd name="T104" fmla="*/ 19922 w 34"/>
              <a:gd name="T105" fmla="*/ 6999 h 40"/>
              <a:gd name="T106" fmla="*/ 18262 w 34"/>
              <a:gd name="T107" fmla="*/ 6999 h 40"/>
              <a:gd name="T108" fmla="*/ 14941 w 34"/>
              <a:gd name="T109" fmla="*/ 5249 h 40"/>
              <a:gd name="T110" fmla="*/ 14941 w 34"/>
              <a:gd name="T111" fmla="*/ 1750 h 40"/>
              <a:gd name="T112" fmla="*/ 13281 w 34"/>
              <a:gd name="T113" fmla="*/ 0 h 40"/>
              <a:gd name="T114" fmla="*/ 0 w 34"/>
              <a:gd name="T115" fmla="*/ 6999 h 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40"/>
              <a:gd name="T176" fmla="*/ 34 w 34"/>
              <a:gd name="T177" fmla="*/ 40 h 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40">
                <a:moveTo>
                  <a:pt x="0" y="4"/>
                </a:moveTo>
                <a:lnTo>
                  <a:pt x="2" y="5"/>
                </a:lnTo>
                <a:lnTo>
                  <a:pt x="3" y="7"/>
                </a:lnTo>
                <a:lnTo>
                  <a:pt x="3" y="8"/>
                </a:lnTo>
                <a:lnTo>
                  <a:pt x="5" y="10"/>
                </a:lnTo>
                <a:lnTo>
                  <a:pt x="6" y="11"/>
                </a:lnTo>
                <a:lnTo>
                  <a:pt x="6" y="12"/>
                </a:lnTo>
                <a:lnTo>
                  <a:pt x="8" y="14"/>
                </a:lnTo>
                <a:lnTo>
                  <a:pt x="9" y="15"/>
                </a:lnTo>
                <a:lnTo>
                  <a:pt x="9" y="17"/>
                </a:lnTo>
                <a:lnTo>
                  <a:pt x="11" y="18"/>
                </a:lnTo>
                <a:lnTo>
                  <a:pt x="12" y="19"/>
                </a:lnTo>
                <a:lnTo>
                  <a:pt x="14" y="21"/>
                </a:lnTo>
                <a:lnTo>
                  <a:pt x="14" y="22"/>
                </a:lnTo>
                <a:lnTo>
                  <a:pt x="15" y="24"/>
                </a:lnTo>
                <a:lnTo>
                  <a:pt x="15" y="25"/>
                </a:lnTo>
                <a:lnTo>
                  <a:pt x="16" y="26"/>
                </a:lnTo>
                <a:lnTo>
                  <a:pt x="18" y="28"/>
                </a:lnTo>
                <a:lnTo>
                  <a:pt x="19" y="29"/>
                </a:lnTo>
                <a:lnTo>
                  <a:pt x="19" y="30"/>
                </a:lnTo>
                <a:lnTo>
                  <a:pt x="21" y="32"/>
                </a:lnTo>
                <a:lnTo>
                  <a:pt x="22" y="33"/>
                </a:lnTo>
                <a:lnTo>
                  <a:pt x="22" y="35"/>
                </a:lnTo>
                <a:lnTo>
                  <a:pt x="24" y="35"/>
                </a:lnTo>
                <a:lnTo>
                  <a:pt x="24" y="36"/>
                </a:lnTo>
                <a:lnTo>
                  <a:pt x="25" y="37"/>
                </a:lnTo>
                <a:lnTo>
                  <a:pt x="25" y="39"/>
                </a:lnTo>
                <a:lnTo>
                  <a:pt x="27" y="39"/>
                </a:lnTo>
                <a:lnTo>
                  <a:pt x="27" y="40"/>
                </a:lnTo>
                <a:lnTo>
                  <a:pt x="34" y="36"/>
                </a:lnTo>
                <a:lnTo>
                  <a:pt x="34" y="35"/>
                </a:lnTo>
                <a:lnTo>
                  <a:pt x="32" y="33"/>
                </a:lnTo>
                <a:lnTo>
                  <a:pt x="31" y="32"/>
                </a:lnTo>
                <a:lnTo>
                  <a:pt x="31" y="30"/>
                </a:lnTo>
                <a:lnTo>
                  <a:pt x="30" y="29"/>
                </a:lnTo>
                <a:lnTo>
                  <a:pt x="28" y="28"/>
                </a:lnTo>
                <a:lnTo>
                  <a:pt x="27" y="26"/>
                </a:lnTo>
                <a:lnTo>
                  <a:pt x="27" y="25"/>
                </a:lnTo>
                <a:lnTo>
                  <a:pt x="25" y="24"/>
                </a:lnTo>
                <a:lnTo>
                  <a:pt x="25" y="22"/>
                </a:lnTo>
                <a:lnTo>
                  <a:pt x="24" y="21"/>
                </a:lnTo>
                <a:lnTo>
                  <a:pt x="22" y="19"/>
                </a:lnTo>
                <a:lnTo>
                  <a:pt x="21" y="18"/>
                </a:lnTo>
                <a:lnTo>
                  <a:pt x="19" y="17"/>
                </a:lnTo>
                <a:lnTo>
                  <a:pt x="19" y="15"/>
                </a:lnTo>
                <a:lnTo>
                  <a:pt x="18" y="14"/>
                </a:lnTo>
                <a:lnTo>
                  <a:pt x="18" y="12"/>
                </a:lnTo>
                <a:lnTo>
                  <a:pt x="16" y="11"/>
                </a:lnTo>
                <a:lnTo>
                  <a:pt x="15" y="10"/>
                </a:lnTo>
                <a:lnTo>
                  <a:pt x="14" y="8"/>
                </a:lnTo>
                <a:lnTo>
                  <a:pt x="14" y="7"/>
                </a:lnTo>
                <a:lnTo>
                  <a:pt x="12" y="5"/>
                </a:lnTo>
                <a:lnTo>
                  <a:pt x="12" y="4"/>
                </a:lnTo>
                <a:lnTo>
                  <a:pt x="11" y="4"/>
                </a:lnTo>
                <a:lnTo>
                  <a:pt x="9" y="3"/>
                </a:lnTo>
                <a:lnTo>
                  <a:pt x="9" y="1"/>
                </a:lnTo>
                <a:lnTo>
                  <a:pt x="8" y="0"/>
                </a:lnTo>
                <a:lnTo>
                  <a:pt x="0" y="4"/>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62" name="Text Box 26"/>
          <p:cNvSpPr txBox="1">
            <a:spLocks noChangeArrowheads="1"/>
          </p:cNvSpPr>
          <p:nvPr/>
        </p:nvSpPr>
        <p:spPr bwMode="auto">
          <a:xfrm>
            <a:off x="4904172" y="1006823"/>
            <a:ext cx="581382"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FF0000"/>
                </a:solidFill>
                <a:latin typeface="Bookman Old Style" pitchFamily="18" charset="0"/>
              </a:rPr>
              <a:t>SAM</a:t>
            </a:r>
            <a:endParaRPr lang="en-US" altLang="ko-KR" sz="1300" dirty="0">
              <a:solidFill>
                <a:srgbClr val="FF0000"/>
              </a:solidFill>
              <a:latin typeface="Bookman Old Style" pitchFamily="18" charset="0"/>
            </a:endParaRPr>
          </a:p>
        </p:txBody>
      </p:sp>
      <p:sp>
        <p:nvSpPr>
          <p:cNvPr id="4163" name="Text Box 27"/>
          <p:cNvSpPr txBox="1">
            <a:spLocks noChangeArrowheads="1"/>
          </p:cNvSpPr>
          <p:nvPr/>
        </p:nvSpPr>
        <p:spPr bwMode="auto">
          <a:xfrm>
            <a:off x="5050195" y="1804914"/>
            <a:ext cx="560543"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FF0000"/>
                </a:solidFill>
                <a:latin typeface="Bookman Old Style" pitchFamily="18" charset="0"/>
              </a:rPr>
              <a:t>SAH</a:t>
            </a:r>
            <a:endParaRPr lang="en-US" altLang="ko-KR" sz="1300" b="1" dirty="0">
              <a:solidFill>
                <a:srgbClr val="FF0000"/>
              </a:solidFill>
            </a:endParaRPr>
          </a:p>
        </p:txBody>
      </p:sp>
      <p:sp>
        <p:nvSpPr>
          <p:cNvPr id="4164" name="Text Box 35"/>
          <p:cNvSpPr txBox="1">
            <a:spLocks noChangeArrowheads="1"/>
          </p:cNvSpPr>
          <p:nvPr/>
        </p:nvSpPr>
        <p:spPr bwMode="auto">
          <a:xfrm>
            <a:off x="2545152" y="2276872"/>
            <a:ext cx="852290"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0000CC"/>
                </a:solidFill>
                <a:latin typeface="Bookman Old Style" pitchFamily="18" charset="0"/>
                <a:sym typeface="Symbol" pitchFamily="18" charset="2"/>
              </a:rPr>
              <a:t>Betaine</a:t>
            </a:r>
          </a:p>
        </p:txBody>
      </p:sp>
      <p:sp>
        <p:nvSpPr>
          <p:cNvPr id="4165" name="Text Box 32"/>
          <p:cNvSpPr txBox="1">
            <a:spLocks noChangeArrowheads="1"/>
          </p:cNvSpPr>
          <p:nvPr/>
        </p:nvSpPr>
        <p:spPr bwMode="auto">
          <a:xfrm>
            <a:off x="3785866" y="2463079"/>
            <a:ext cx="1429371"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err="1">
                <a:solidFill>
                  <a:srgbClr val="FF0000"/>
                </a:solidFill>
                <a:latin typeface="Bookman Old Style" pitchFamily="18" charset="0"/>
                <a:sym typeface="Symbol" pitchFamily="18" charset="2"/>
              </a:rPr>
              <a:t>Homocysteine</a:t>
            </a:r>
            <a:endParaRPr lang="en-US" altLang="ko-KR" sz="1300" b="1" dirty="0">
              <a:solidFill>
                <a:srgbClr val="FF0000"/>
              </a:solidFill>
              <a:latin typeface="Bookman Old Style" pitchFamily="18" charset="0"/>
              <a:sym typeface="Symbol" pitchFamily="18" charset="2"/>
            </a:endParaRPr>
          </a:p>
        </p:txBody>
      </p:sp>
      <p:sp>
        <p:nvSpPr>
          <p:cNvPr id="4166" name="Text Box 74"/>
          <p:cNvSpPr txBox="1">
            <a:spLocks noChangeArrowheads="1"/>
          </p:cNvSpPr>
          <p:nvPr/>
        </p:nvSpPr>
        <p:spPr bwMode="auto">
          <a:xfrm>
            <a:off x="5967848" y="5229200"/>
            <a:ext cx="718264"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FF0000"/>
                </a:solidFill>
                <a:latin typeface="Bookman Old Style" pitchFamily="18" charset="0"/>
                <a:sym typeface="Symbol" pitchFamily="18" charset="2"/>
              </a:rPr>
              <a:t>GSH</a:t>
            </a:r>
          </a:p>
        </p:txBody>
      </p:sp>
      <p:sp>
        <p:nvSpPr>
          <p:cNvPr id="4167" name="Freeform 111"/>
          <p:cNvSpPr>
            <a:spLocks/>
          </p:cNvSpPr>
          <p:nvPr/>
        </p:nvSpPr>
        <p:spPr bwMode="auto">
          <a:xfrm rot="-9600000">
            <a:off x="5248545" y="2044473"/>
            <a:ext cx="69205" cy="159619"/>
          </a:xfrm>
          <a:custGeom>
            <a:avLst/>
            <a:gdLst>
              <a:gd name="T0" fmla="*/ 52036 w 63"/>
              <a:gd name="T1" fmla="*/ 114599 h 132"/>
              <a:gd name="T2" fmla="*/ 52036 w 63"/>
              <a:gd name="T3" fmla="*/ 225778 h 132"/>
              <a:gd name="T4" fmla="*/ 99342 w 63"/>
              <a:gd name="T5" fmla="*/ 0 h 132"/>
              <a:gd name="T6" fmla="*/ 0 w 63"/>
              <a:gd name="T7" fmla="*/ 0 h 132"/>
              <a:gd name="T8" fmla="*/ 52036 w 63"/>
              <a:gd name="T9" fmla="*/ 225778 h 132"/>
              <a:gd name="T10" fmla="*/ 52036 w 63"/>
              <a:gd name="T11" fmla="*/ 114599 h 132"/>
              <a:gd name="T12" fmla="*/ 0 60000 65536"/>
              <a:gd name="T13" fmla="*/ 0 60000 65536"/>
              <a:gd name="T14" fmla="*/ 0 60000 65536"/>
              <a:gd name="T15" fmla="*/ 0 60000 65536"/>
              <a:gd name="T16" fmla="*/ 0 60000 65536"/>
              <a:gd name="T17" fmla="*/ 0 60000 65536"/>
              <a:gd name="T18" fmla="*/ 0 w 63"/>
              <a:gd name="T19" fmla="*/ 0 h 132"/>
              <a:gd name="T20" fmla="*/ 63 w 63"/>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63" h="132">
                <a:moveTo>
                  <a:pt x="33" y="67"/>
                </a:moveTo>
                <a:lnTo>
                  <a:pt x="33" y="132"/>
                </a:lnTo>
                <a:lnTo>
                  <a:pt x="63" y="0"/>
                </a:lnTo>
                <a:lnTo>
                  <a:pt x="0" y="0"/>
                </a:lnTo>
                <a:lnTo>
                  <a:pt x="33" y="132"/>
                </a:lnTo>
                <a:lnTo>
                  <a:pt x="33" y="67"/>
                </a:lnTo>
                <a:close/>
              </a:path>
            </a:pathLst>
          </a:custGeom>
          <a:solidFill>
            <a:srgbClr val="000000"/>
          </a:solidFill>
          <a:ln w="9525">
            <a:solidFill>
              <a:schemeClr val="tx1"/>
            </a:solidFill>
            <a:round/>
            <a:headEnd/>
            <a:tailEnd/>
          </a:ln>
        </p:spPr>
        <p:txBody>
          <a:bodyPr lIns="95792" tIns="47896" rIns="95792" bIns="47896"/>
          <a:lstStyle/>
          <a:p>
            <a:endParaRPr lang="ko-KR" altLang="en-US"/>
          </a:p>
        </p:txBody>
      </p:sp>
      <p:sp>
        <p:nvSpPr>
          <p:cNvPr id="4168" name="Freeform 4"/>
          <p:cNvSpPr>
            <a:spLocks/>
          </p:cNvSpPr>
          <p:nvPr/>
        </p:nvSpPr>
        <p:spPr bwMode="auto">
          <a:xfrm>
            <a:off x="5643563" y="1641948"/>
            <a:ext cx="251148" cy="1034727"/>
          </a:xfrm>
          <a:custGeom>
            <a:avLst/>
            <a:gdLst>
              <a:gd name="T0" fmla="*/ 12747 w 140"/>
              <a:gd name="T1" fmla="*/ 60749 h 315"/>
              <a:gd name="T2" fmla="*/ 48440 w 140"/>
              <a:gd name="T3" fmla="*/ 144864 h 315"/>
              <a:gd name="T4" fmla="*/ 73934 w 140"/>
              <a:gd name="T5" fmla="*/ 228978 h 315"/>
              <a:gd name="T6" fmla="*/ 101978 w 140"/>
              <a:gd name="T7" fmla="*/ 313093 h 315"/>
              <a:gd name="T8" fmla="*/ 130022 w 140"/>
              <a:gd name="T9" fmla="*/ 397207 h 315"/>
              <a:gd name="T10" fmla="*/ 155516 w 140"/>
              <a:gd name="T11" fmla="*/ 490667 h 315"/>
              <a:gd name="T12" fmla="*/ 178462 w 140"/>
              <a:gd name="T13" fmla="*/ 579455 h 315"/>
              <a:gd name="T14" fmla="*/ 198857 w 140"/>
              <a:gd name="T15" fmla="*/ 672915 h 315"/>
              <a:gd name="T16" fmla="*/ 221802 w 140"/>
              <a:gd name="T17" fmla="*/ 761703 h 315"/>
              <a:gd name="T18" fmla="*/ 239648 w 140"/>
              <a:gd name="T19" fmla="*/ 855163 h 315"/>
              <a:gd name="T20" fmla="*/ 260044 w 140"/>
              <a:gd name="T21" fmla="*/ 953296 h 315"/>
              <a:gd name="T22" fmla="*/ 277890 w 140"/>
              <a:gd name="T23" fmla="*/ 1042084 h 315"/>
              <a:gd name="T24" fmla="*/ 293187 w 140"/>
              <a:gd name="T25" fmla="*/ 1140217 h 315"/>
              <a:gd name="T26" fmla="*/ 303384 w 140"/>
              <a:gd name="T27" fmla="*/ 1238351 h 315"/>
              <a:gd name="T28" fmla="*/ 318681 w 140"/>
              <a:gd name="T29" fmla="*/ 1331811 h 315"/>
              <a:gd name="T30" fmla="*/ 328879 w 140"/>
              <a:gd name="T31" fmla="*/ 1429945 h 315"/>
              <a:gd name="T32" fmla="*/ 356923 w 140"/>
              <a:gd name="T33" fmla="*/ 1467329 h 315"/>
              <a:gd name="T34" fmla="*/ 344176 w 140"/>
              <a:gd name="T35" fmla="*/ 1369196 h 315"/>
              <a:gd name="T36" fmla="*/ 333978 w 140"/>
              <a:gd name="T37" fmla="*/ 1280408 h 315"/>
              <a:gd name="T38" fmla="*/ 318681 w 140"/>
              <a:gd name="T39" fmla="*/ 1182274 h 315"/>
              <a:gd name="T40" fmla="*/ 303384 w 140"/>
              <a:gd name="T41" fmla="*/ 1084141 h 315"/>
              <a:gd name="T42" fmla="*/ 288088 w 140"/>
              <a:gd name="T43" fmla="*/ 986008 h 315"/>
              <a:gd name="T44" fmla="*/ 270242 w 140"/>
              <a:gd name="T45" fmla="*/ 892547 h 315"/>
              <a:gd name="T46" fmla="*/ 252396 w 140"/>
              <a:gd name="T47" fmla="*/ 794414 h 315"/>
              <a:gd name="T48" fmla="*/ 232000 w 140"/>
              <a:gd name="T49" fmla="*/ 705626 h 315"/>
              <a:gd name="T50" fmla="*/ 211604 w 140"/>
              <a:gd name="T51" fmla="*/ 607493 h 315"/>
              <a:gd name="T52" fmla="*/ 188659 w 140"/>
              <a:gd name="T53" fmla="*/ 514032 h 315"/>
              <a:gd name="T54" fmla="*/ 163165 w 140"/>
              <a:gd name="T55" fmla="*/ 425245 h 315"/>
              <a:gd name="T56" fmla="*/ 137670 w 140"/>
              <a:gd name="T57" fmla="*/ 341131 h 315"/>
              <a:gd name="T58" fmla="*/ 107077 w 140"/>
              <a:gd name="T59" fmla="*/ 247670 h 315"/>
              <a:gd name="T60" fmla="*/ 81582 w 140"/>
              <a:gd name="T61" fmla="*/ 163556 h 315"/>
              <a:gd name="T62" fmla="*/ 50989 w 140"/>
              <a:gd name="T63" fmla="*/ 79441 h 315"/>
              <a:gd name="T64" fmla="*/ 17846 w 140"/>
              <a:gd name="T65" fmla="*/ 0 h 3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315"/>
              <a:gd name="T101" fmla="*/ 140 w 140"/>
              <a:gd name="T102" fmla="*/ 315 h 3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315">
                <a:moveTo>
                  <a:pt x="0" y="4"/>
                </a:moveTo>
                <a:lnTo>
                  <a:pt x="5" y="13"/>
                </a:lnTo>
                <a:lnTo>
                  <a:pt x="13" y="21"/>
                </a:lnTo>
                <a:lnTo>
                  <a:pt x="19" y="31"/>
                </a:lnTo>
                <a:lnTo>
                  <a:pt x="24" y="39"/>
                </a:lnTo>
                <a:lnTo>
                  <a:pt x="29" y="49"/>
                </a:lnTo>
                <a:lnTo>
                  <a:pt x="35" y="57"/>
                </a:lnTo>
                <a:lnTo>
                  <a:pt x="40" y="67"/>
                </a:lnTo>
                <a:lnTo>
                  <a:pt x="46" y="75"/>
                </a:lnTo>
                <a:lnTo>
                  <a:pt x="51" y="85"/>
                </a:lnTo>
                <a:lnTo>
                  <a:pt x="56" y="95"/>
                </a:lnTo>
                <a:lnTo>
                  <a:pt x="61" y="105"/>
                </a:lnTo>
                <a:lnTo>
                  <a:pt x="65" y="115"/>
                </a:lnTo>
                <a:lnTo>
                  <a:pt x="70" y="124"/>
                </a:lnTo>
                <a:lnTo>
                  <a:pt x="74" y="134"/>
                </a:lnTo>
                <a:lnTo>
                  <a:pt x="78" y="144"/>
                </a:lnTo>
                <a:lnTo>
                  <a:pt x="83" y="154"/>
                </a:lnTo>
                <a:lnTo>
                  <a:pt x="87" y="163"/>
                </a:lnTo>
                <a:lnTo>
                  <a:pt x="91" y="173"/>
                </a:lnTo>
                <a:lnTo>
                  <a:pt x="94" y="183"/>
                </a:lnTo>
                <a:lnTo>
                  <a:pt x="99" y="194"/>
                </a:lnTo>
                <a:lnTo>
                  <a:pt x="102" y="204"/>
                </a:lnTo>
                <a:lnTo>
                  <a:pt x="105" y="214"/>
                </a:lnTo>
                <a:lnTo>
                  <a:pt x="109" y="223"/>
                </a:lnTo>
                <a:lnTo>
                  <a:pt x="112" y="235"/>
                </a:lnTo>
                <a:lnTo>
                  <a:pt x="115" y="244"/>
                </a:lnTo>
                <a:lnTo>
                  <a:pt x="118" y="254"/>
                </a:lnTo>
                <a:lnTo>
                  <a:pt x="119" y="265"/>
                </a:lnTo>
                <a:lnTo>
                  <a:pt x="122" y="275"/>
                </a:lnTo>
                <a:lnTo>
                  <a:pt x="125" y="285"/>
                </a:lnTo>
                <a:lnTo>
                  <a:pt x="126" y="296"/>
                </a:lnTo>
                <a:lnTo>
                  <a:pt x="129" y="306"/>
                </a:lnTo>
                <a:lnTo>
                  <a:pt x="131" y="315"/>
                </a:lnTo>
                <a:lnTo>
                  <a:pt x="140" y="314"/>
                </a:lnTo>
                <a:lnTo>
                  <a:pt x="138" y="304"/>
                </a:lnTo>
                <a:lnTo>
                  <a:pt x="135" y="293"/>
                </a:lnTo>
                <a:lnTo>
                  <a:pt x="134" y="283"/>
                </a:lnTo>
                <a:lnTo>
                  <a:pt x="131" y="274"/>
                </a:lnTo>
                <a:lnTo>
                  <a:pt x="128" y="262"/>
                </a:lnTo>
                <a:lnTo>
                  <a:pt x="125" y="253"/>
                </a:lnTo>
                <a:lnTo>
                  <a:pt x="124" y="241"/>
                </a:lnTo>
                <a:lnTo>
                  <a:pt x="119" y="232"/>
                </a:lnTo>
                <a:lnTo>
                  <a:pt x="116" y="222"/>
                </a:lnTo>
                <a:lnTo>
                  <a:pt x="113" y="211"/>
                </a:lnTo>
                <a:lnTo>
                  <a:pt x="110" y="201"/>
                </a:lnTo>
                <a:lnTo>
                  <a:pt x="106" y="191"/>
                </a:lnTo>
                <a:lnTo>
                  <a:pt x="103" y="180"/>
                </a:lnTo>
                <a:lnTo>
                  <a:pt x="99" y="170"/>
                </a:lnTo>
                <a:lnTo>
                  <a:pt x="96" y="161"/>
                </a:lnTo>
                <a:lnTo>
                  <a:pt x="91" y="151"/>
                </a:lnTo>
                <a:lnTo>
                  <a:pt x="87" y="141"/>
                </a:lnTo>
                <a:lnTo>
                  <a:pt x="83" y="130"/>
                </a:lnTo>
                <a:lnTo>
                  <a:pt x="78" y="120"/>
                </a:lnTo>
                <a:lnTo>
                  <a:pt x="74" y="110"/>
                </a:lnTo>
                <a:lnTo>
                  <a:pt x="68" y="101"/>
                </a:lnTo>
                <a:lnTo>
                  <a:pt x="64" y="91"/>
                </a:lnTo>
                <a:lnTo>
                  <a:pt x="58" y="81"/>
                </a:lnTo>
                <a:lnTo>
                  <a:pt x="54" y="73"/>
                </a:lnTo>
                <a:lnTo>
                  <a:pt x="48" y="63"/>
                </a:lnTo>
                <a:lnTo>
                  <a:pt x="42" y="53"/>
                </a:lnTo>
                <a:lnTo>
                  <a:pt x="38" y="45"/>
                </a:lnTo>
                <a:lnTo>
                  <a:pt x="32" y="35"/>
                </a:lnTo>
                <a:lnTo>
                  <a:pt x="26" y="25"/>
                </a:lnTo>
                <a:lnTo>
                  <a:pt x="20" y="17"/>
                </a:lnTo>
                <a:lnTo>
                  <a:pt x="13" y="8"/>
                </a:lnTo>
                <a:lnTo>
                  <a:pt x="7" y="0"/>
                </a:lnTo>
                <a:lnTo>
                  <a:pt x="0" y="4"/>
                </a:lnTo>
                <a:close/>
              </a:path>
            </a:pathLst>
          </a:custGeom>
          <a:solidFill>
            <a:srgbClr val="000000"/>
          </a:solidFill>
          <a:ln w="3175">
            <a:solidFill>
              <a:schemeClr val="tx1"/>
            </a:solidFill>
            <a:round/>
            <a:headEnd/>
            <a:tailEnd/>
          </a:ln>
        </p:spPr>
        <p:txBody>
          <a:bodyPr lIns="95792" tIns="47896" rIns="95792" bIns="47896"/>
          <a:lstStyle/>
          <a:p>
            <a:endParaRPr lang="ko-KR" altLang="en-US"/>
          </a:p>
        </p:txBody>
      </p:sp>
      <p:pic>
        <p:nvPicPr>
          <p:cNvPr id="4169"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46713" y="2667745"/>
            <a:ext cx="81484" cy="171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171" name="직선 화살표 연결선 84"/>
          <p:cNvCxnSpPr>
            <a:cxnSpLocks noChangeShapeType="1"/>
          </p:cNvCxnSpPr>
          <p:nvPr/>
        </p:nvCxnSpPr>
        <p:spPr bwMode="auto">
          <a:xfrm>
            <a:off x="1483445" y="3985990"/>
            <a:ext cx="0" cy="405184"/>
          </a:xfrm>
          <a:prstGeom prst="straightConnector1">
            <a:avLst/>
          </a:prstGeom>
          <a:noFill/>
          <a:ln>
            <a:noFill/>
          </a:ln>
          <a:extLst>
            <a:ext uri="{91240B29-F687-4F45-9708-019B960494DF}">
              <a14:hiddenLine xmlns="" xmlns:a14="http://schemas.microsoft.com/office/drawing/2010/main" w="9525">
                <a:solidFill>
                  <a:srgbClr val="000000"/>
                </a:solidFill>
                <a:round/>
                <a:headEnd/>
                <a:tailEnd type="arrow" w="med" len="med"/>
              </a14:hiddenLine>
            </a:ext>
          </a:extLst>
        </p:spPr>
      </p:cxnSp>
      <p:cxnSp>
        <p:nvCxnSpPr>
          <p:cNvPr id="4172" name="직선 화살표 연결선 87"/>
          <p:cNvCxnSpPr>
            <a:cxnSpLocks noChangeShapeType="1"/>
          </p:cNvCxnSpPr>
          <p:nvPr/>
        </p:nvCxnSpPr>
        <p:spPr bwMode="auto">
          <a:xfrm>
            <a:off x="926455" y="2669977"/>
            <a:ext cx="0" cy="607219"/>
          </a:xfrm>
          <a:prstGeom prst="straightConnector1">
            <a:avLst/>
          </a:prstGeom>
          <a:noFill/>
          <a:ln>
            <a:noFill/>
          </a:ln>
          <a:extLst>
            <a:ext uri="{91240B29-F687-4F45-9708-019B960494DF}">
              <a14:hiddenLine xmlns="" xmlns:a14="http://schemas.microsoft.com/office/drawing/2010/main" w="9525">
                <a:solidFill>
                  <a:srgbClr val="000000"/>
                </a:solidFill>
                <a:round/>
                <a:headEnd/>
                <a:tailEnd type="arrow" w="med" len="med"/>
              </a14:hiddenLine>
            </a:ext>
          </a:extLst>
        </p:spPr>
      </p:cxnSp>
      <p:cxnSp>
        <p:nvCxnSpPr>
          <p:cNvPr id="4173" name="직선 연결선 89"/>
          <p:cNvCxnSpPr>
            <a:cxnSpLocks noChangeShapeType="1"/>
          </p:cNvCxnSpPr>
          <p:nvPr/>
        </p:nvCxnSpPr>
        <p:spPr bwMode="auto">
          <a:xfrm>
            <a:off x="1" y="795859"/>
            <a:ext cx="1179835" cy="708794"/>
          </a:xfrm>
          <a:prstGeom prst="line">
            <a:avLst/>
          </a:prstGeom>
          <a:noFill/>
          <a:ln w="9525">
            <a:solidFill>
              <a:schemeClr val="tx1">
                <a:alpha val="0"/>
              </a:schemeClr>
            </a:solidFill>
            <a:round/>
            <a:headEnd/>
            <a:tailEnd/>
          </a:ln>
        </p:spPr>
      </p:cxnSp>
      <p:cxnSp>
        <p:nvCxnSpPr>
          <p:cNvPr id="4174" name="직선 연결선 94"/>
          <p:cNvCxnSpPr>
            <a:cxnSpLocks noChangeShapeType="1"/>
          </p:cNvCxnSpPr>
          <p:nvPr/>
        </p:nvCxnSpPr>
        <p:spPr bwMode="auto">
          <a:xfrm flipH="1">
            <a:off x="3109684" y="4869160"/>
            <a:ext cx="456355" cy="278234"/>
          </a:xfrm>
          <a:prstGeom prst="line">
            <a:avLst/>
          </a:prstGeom>
          <a:noFill/>
          <a:ln w="19050">
            <a:solidFill>
              <a:schemeClr val="tx1"/>
            </a:solidFill>
            <a:round/>
            <a:headEnd/>
            <a:tailEnd type="triangle" w="lg" len="lg"/>
          </a:ln>
        </p:spPr>
      </p:cxnSp>
      <p:cxnSp>
        <p:nvCxnSpPr>
          <p:cNvPr id="4175" name="직선 연결선 96"/>
          <p:cNvCxnSpPr>
            <a:cxnSpLocks noChangeShapeType="1"/>
          </p:cNvCxnSpPr>
          <p:nvPr/>
        </p:nvCxnSpPr>
        <p:spPr bwMode="auto">
          <a:xfrm>
            <a:off x="5436096" y="4869160"/>
            <a:ext cx="598220" cy="504056"/>
          </a:xfrm>
          <a:prstGeom prst="line">
            <a:avLst/>
          </a:prstGeom>
          <a:noFill/>
          <a:ln w="19050">
            <a:solidFill>
              <a:schemeClr val="tx1"/>
            </a:solidFill>
            <a:round/>
            <a:headEnd/>
            <a:tailEnd type="triangle" w="lg" len="lg"/>
          </a:ln>
        </p:spPr>
      </p:cxnSp>
      <p:cxnSp>
        <p:nvCxnSpPr>
          <p:cNvPr id="4176" name="직선 연결선 97"/>
          <p:cNvCxnSpPr>
            <a:cxnSpLocks noChangeShapeType="1"/>
          </p:cNvCxnSpPr>
          <p:nvPr/>
        </p:nvCxnSpPr>
        <p:spPr bwMode="auto">
          <a:xfrm>
            <a:off x="4572000" y="4077072"/>
            <a:ext cx="598220" cy="504056"/>
          </a:xfrm>
          <a:prstGeom prst="line">
            <a:avLst/>
          </a:prstGeom>
          <a:noFill/>
          <a:ln w="19050">
            <a:solidFill>
              <a:schemeClr val="tx1"/>
            </a:solidFill>
            <a:round/>
            <a:headEnd/>
            <a:tailEnd type="triangle" w="lg" len="lg"/>
          </a:ln>
        </p:spPr>
      </p:cxnSp>
      <p:pic>
        <p:nvPicPr>
          <p:cNvPr id="4178" name="잉크 1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56571" y="325934"/>
            <a:ext cx="16743" cy="16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79" name="Text Box 35"/>
          <p:cNvSpPr txBox="1">
            <a:spLocks noChangeArrowheads="1"/>
          </p:cNvSpPr>
          <p:nvPr/>
        </p:nvSpPr>
        <p:spPr bwMode="auto">
          <a:xfrm>
            <a:off x="3612724" y="2780928"/>
            <a:ext cx="746491"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0000CC"/>
                </a:solidFill>
                <a:latin typeface="Bookman Old Style" pitchFamily="18" charset="0"/>
                <a:sym typeface="Symbol" pitchFamily="18" charset="2"/>
              </a:rPr>
              <a:t>Serine</a:t>
            </a:r>
          </a:p>
        </p:txBody>
      </p:sp>
      <p:sp>
        <p:nvSpPr>
          <p:cNvPr id="4182" name="Text Box 28"/>
          <p:cNvSpPr txBox="1">
            <a:spLocks noChangeArrowheads="1"/>
          </p:cNvSpPr>
          <p:nvPr/>
        </p:nvSpPr>
        <p:spPr bwMode="auto">
          <a:xfrm>
            <a:off x="3354739" y="476672"/>
            <a:ext cx="541307"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a:solidFill>
                  <a:srgbClr val="0000CC"/>
                </a:solidFill>
                <a:latin typeface="Bookman Old Style" pitchFamily="18" charset="0"/>
              </a:rPr>
              <a:t>ATP</a:t>
            </a:r>
            <a:endParaRPr lang="en-US" altLang="ko-KR" sz="1300" dirty="0">
              <a:solidFill>
                <a:srgbClr val="0000CC"/>
              </a:solidFill>
            </a:endParaRPr>
          </a:p>
        </p:txBody>
      </p:sp>
      <p:cxnSp>
        <p:nvCxnSpPr>
          <p:cNvPr id="98" name="직선 연결선 96"/>
          <p:cNvCxnSpPr>
            <a:cxnSpLocks noChangeShapeType="1"/>
          </p:cNvCxnSpPr>
          <p:nvPr/>
        </p:nvCxnSpPr>
        <p:spPr bwMode="auto">
          <a:xfrm flipH="1">
            <a:off x="1979712" y="5373216"/>
            <a:ext cx="465282" cy="144016"/>
          </a:xfrm>
          <a:prstGeom prst="line">
            <a:avLst/>
          </a:prstGeom>
          <a:noFill/>
          <a:ln w="19050">
            <a:solidFill>
              <a:schemeClr val="tx1"/>
            </a:solidFill>
            <a:round/>
            <a:headEnd type="none"/>
            <a:tailEnd type="triangle" w="lg" len="lg"/>
          </a:ln>
        </p:spPr>
      </p:cxnSp>
      <p:cxnSp>
        <p:nvCxnSpPr>
          <p:cNvPr id="117" name="직선 연결선 97"/>
          <p:cNvCxnSpPr>
            <a:cxnSpLocks noChangeShapeType="1"/>
          </p:cNvCxnSpPr>
          <p:nvPr/>
        </p:nvCxnSpPr>
        <p:spPr bwMode="auto">
          <a:xfrm flipH="1">
            <a:off x="3907311" y="4077072"/>
            <a:ext cx="398814" cy="504056"/>
          </a:xfrm>
          <a:prstGeom prst="line">
            <a:avLst/>
          </a:prstGeom>
          <a:noFill/>
          <a:ln w="19050">
            <a:solidFill>
              <a:schemeClr val="tx1"/>
            </a:solidFill>
            <a:round/>
            <a:headEnd/>
            <a:tailEnd type="triangle" w="lg" len="lg"/>
          </a:ln>
        </p:spPr>
      </p:cxnSp>
      <p:cxnSp>
        <p:nvCxnSpPr>
          <p:cNvPr id="119" name="직선 연결선 97"/>
          <p:cNvCxnSpPr>
            <a:cxnSpLocks noChangeShapeType="1"/>
          </p:cNvCxnSpPr>
          <p:nvPr/>
        </p:nvCxnSpPr>
        <p:spPr bwMode="auto">
          <a:xfrm>
            <a:off x="4439062" y="2733304"/>
            <a:ext cx="0" cy="504056"/>
          </a:xfrm>
          <a:prstGeom prst="line">
            <a:avLst/>
          </a:prstGeom>
          <a:noFill/>
          <a:ln w="19050">
            <a:solidFill>
              <a:schemeClr val="tx1"/>
            </a:solidFill>
            <a:round/>
            <a:headEnd/>
            <a:tailEnd type="triangle" w="lg" len="lg"/>
          </a:ln>
        </p:spPr>
      </p:cxnSp>
      <p:cxnSp>
        <p:nvCxnSpPr>
          <p:cNvPr id="120" name="직선 연결선 97"/>
          <p:cNvCxnSpPr>
            <a:cxnSpLocks noChangeShapeType="1"/>
          </p:cNvCxnSpPr>
          <p:nvPr/>
        </p:nvCxnSpPr>
        <p:spPr bwMode="auto">
          <a:xfrm>
            <a:off x="4439062" y="3501008"/>
            <a:ext cx="7739" cy="368424"/>
          </a:xfrm>
          <a:prstGeom prst="line">
            <a:avLst/>
          </a:prstGeom>
          <a:noFill/>
          <a:ln w="19050">
            <a:solidFill>
              <a:schemeClr val="tx1"/>
            </a:solidFill>
            <a:round/>
            <a:headEnd/>
            <a:tailEnd type="triangle" w="lg" len="lg"/>
          </a:ln>
        </p:spPr>
      </p:cxnSp>
      <p:cxnSp>
        <p:nvCxnSpPr>
          <p:cNvPr id="124" name="직선 연결선 97"/>
          <p:cNvCxnSpPr>
            <a:cxnSpLocks noChangeShapeType="1"/>
          </p:cNvCxnSpPr>
          <p:nvPr/>
        </p:nvCxnSpPr>
        <p:spPr bwMode="auto">
          <a:xfrm flipH="1">
            <a:off x="7265326" y="2852936"/>
            <a:ext cx="20646" cy="542578"/>
          </a:xfrm>
          <a:prstGeom prst="line">
            <a:avLst/>
          </a:prstGeom>
          <a:noFill/>
          <a:ln w="19050">
            <a:solidFill>
              <a:schemeClr val="tx1"/>
            </a:solidFill>
            <a:round/>
            <a:headEnd/>
            <a:tailEnd type="triangle" w="lg" len="lg"/>
          </a:ln>
        </p:spPr>
      </p:cxnSp>
      <p:cxnSp>
        <p:nvCxnSpPr>
          <p:cNvPr id="125" name="직선 연결선 97"/>
          <p:cNvCxnSpPr>
            <a:cxnSpLocks noChangeShapeType="1"/>
          </p:cNvCxnSpPr>
          <p:nvPr/>
        </p:nvCxnSpPr>
        <p:spPr bwMode="auto">
          <a:xfrm>
            <a:off x="7285972" y="2060848"/>
            <a:ext cx="0" cy="504056"/>
          </a:xfrm>
          <a:prstGeom prst="line">
            <a:avLst/>
          </a:prstGeom>
          <a:noFill/>
          <a:ln w="19050">
            <a:solidFill>
              <a:schemeClr val="tx1"/>
            </a:solidFill>
            <a:round/>
            <a:headEnd/>
            <a:tailEnd type="triangle" w="lg" len="lg"/>
          </a:ln>
        </p:spPr>
      </p:cxnSp>
      <p:cxnSp>
        <p:nvCxnSpPr>
          <p:cNvPr id="126" name="직선 연결선 97"/>
          <p:cNvCxnSpPr>
            <a:cxnSpLocks noChangeShapeType="1"/>
          </p:cNvCxnSpPr>
          <p:nvPr/>
        </p:nvCxnSpPr>
        <p:spPr bwMode="auto">
          <a:xfrm>
            <a:off x="7297226" y="1412776"/>
            <a:ext cx="0" cy="432048"/>
          </a:xfrm>
          <a:prstGeom prst="line">
            <a:avLst/>
          </a:prstGeom>
          <a:noFill/>
          <a:ln w="19050">
            <a:solidFill>
              <a:schemeClr val="tx1"/>
            </a:solidFill>
            <a:round/>
            <a:headEnd/>
            <a:tailEnd type="triangle" w="lg" len="lg"/>
          </a:ln>
        </p:spPr>
      </p:cxnSp>
      <p:cxnSp>
        <p:nvCxnSpPr>
          <p:cNvPr id="134" name="직선 화살표 연결선 133"/>
          <p:cNvCxnSpPr/>
          <p:nvPr/>
        </p:nvCxnSpPr>
        <p:spPr>
          <a:xfrm>
            <a:off x="4239655" y="2924944"/>
            <a:ext cx="199407" cy="7200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8" name="직선 연결선 137"/>
          <p:cNvCxnSpPr/>
          <p:nvPr/>
        </p:nvCxnSpPr>
        <p:spPr>
          <a:xfrm>
            <a:off x="3840842" y="764704"/>
            <a:ext cx="332345"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67"/>
          <p:cNvSpPr txBox="1">
            <a:spLocks noChangeArrowheads="1"/>
          </p:cNvSpPr>
          <p:nvPr/>
        </p:nvSpPr>
        <p:spPr bwMode="auto">
          <a:xfrm>
            <a:off x="2577932" y="4797152"/>
            <a:ext cx="797627" cy="29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5792" tIns="47896" rIns="95792" bIns="47896">
            <a:spAutoFit/>
          </a:bodyP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hangingPunct="1"/>
            <a:r>
              <a:rPr lang="en-US" altLang="ko-KR" sz="1300" b="1" dirty="0" smtClean="0">
                <a:latin typeface="Bookman Old Style" pitchFamily="18" charset="0"/>
                <a:sym typeface="Symbol" pitchFamily="18" charset="2"/>
              </a:rPr>
              <a:t>CDC</a:t>
            </a:r>
            <a:endParaRPr lang="en-US" altLang="ko-KR" sz="1300" b="1" dirty="0">
              <a:latin typeface="Bookman Old Style" pitchFamily="18" charset="0"/>
            </a:endParaRPr>
          </a:p>
        </p:txBody>
      </p:sp>
      <p:sp>
        <p:nvSpPr>
          <p:cNvPr id="151" name="Text Box 6248"/>
          <p:cNvSpPr txBox="1">
            <a:spLocks noChangeArrowheads="1"/>
          </p:cNvSpPr>
          <p:nvPr/>
        </p:nvSpPr>
        <p:spPr bwMode="auto">
          <a:xfrm>
            <a:off x="4439062" y="4581128"/>
            <a:ext cx="2259943" cy="360040"/>
          </a:xfrm>
          <a:prstGeom prst="rect">
            <a:avLst/>
          </a:prstGeom>
          <a:noFill/>
          <a:ln w="9525">
            <a:noFill/>
            <a:miter lim="800000"/>
            <a:headEnd/>
            <a:tailEnd/>
          </a:ln>
        </p:spPr>
        <p:txBody>
          <a:bodyPr lIns="88697" tIns="44348" rIns="88697" bIns="44348"/>
          <a:lstStyle/>
          <a:p>
            <a:pPr algn="ctr">
              <a:lnSpc>
                <a:spcPct val="112000"/>
              </a:lnSpc>
              <a:defRPr/>
            </a:pPr>
            <a:r>
              <a:rPr kumimoji="0" lang="el-GR" altLang="ko-KR" sz="1300" b="1" dirty="0">
                <a:solidFill>
                  <a:srgbClr val="FF0000"/>
                </a:solidFill>
                <a:latin typeface="Bookman Old Style" pitchFamily="18" charset="0"/>
                <a:ea typeface="맑은 고딕" pitchFamily="50" charset="-127"/>
                <a:cs typeface="Times New Roman" pitchFamily="18" charset="0"/>
              </a:rPr>
              <a:t>γ</a:t>
            </a:r>
            <a:r>
              <a:rPr kumimoji="0" lang="en-US" altLang="ko-KR" sz="1300" b="1" dirty="0">
                <a:solidFill>
                  <a:srgbClr val="FF0000"/>
                </a:solidFill>
                <a:latin typeface="Bookman Old Style" pitchFamily="18" charset="0"/>
                <a:ea typeface="맑은 고딕" pitchFamily="50" charset="-127"/>
                <a:cs typeface="Times New Roman" pitchFamily="18" charset="0"/>
              </a:rPr>
              <a:t>-</a:t>
            </a:r>
            <a:r>
              <a:rPr kumimoji="0" lang="en-US" altLang="ko-KR" sz="1300" b="1" dirty="0" err="1">
                <a:solidFill>
                  <a:srgbClr val="FF0000"/>
                </a:solidFill>
                <a:latin typeface="Bookman Old Style" pitchFamily="18" charset="0"/>
                <a:ea typeface="맑은 고딕" pitchFamily="50" charset="-127"/>
                <a:cs typeface="Times New Roman" pitchFamily="18" charset="0"/>
              </a:rPr>
              <a:t>Glutamylcysteine</a:t>
            </a:r>
            <a:endParaRPr kumimoji="0" lang="en-US" altLang="ko-KR" sz="1300" b="1" dirty="0">
              <a:solidFill>
                <a:srgbClr val="FF0000"/>
              </a:solidFill>
              <a:latin typeface="Bookman Old Style" pitchFamily="18" charset="0"/>
              <a:ea typeface="맑은 고딕" pitchFamily="50" charset="-127"/>
              <a:cs typeface="Times New Roman" pitchFamily="18" charset="0"/>
            </a:endParaRPr>
          </a:p>
        </p:txBody>
      </p:sp>
      <p:sp>
        <p:nvSpPr>
          <p:cNvPr id="154" name="Text Box 6252"/>
          <p:cNvSpPr txBox="1">
            <a:spLocks noChangeArrowheads="1"/>
          </p:cNvSpPr>
          <p:nvPr/>
        </p:nvSpPr>
        <p:spPr bwMode="auto">
          <a:xfrm>
            <a:off x="4771407" y="3933056"/>
            <a:ext cx="1129972" cy="288032"/>
          </a:xfrm>
          <a:prstGeom prst="rect">
            <a:avLst/>
          </a:prstGeom>
          <a:noFill/>
          <a:ln w="9525">
            <a:noFill/>
            <a:miter lim="800000"/>
            <a:headEnd/>
            <a:tailEnd/>
          </a:ln>
        </p:spPr>
        <p:txBody>
          <a:bodyPr lIns="88697" tIns="44348" rIns="88697" bIns="44348"/>
          <a:lstStyle/>
          <a:p>
            <a:pPr algn="ctr">
              <a:defRPr/>
            </a:pPr>
            <a:r>
              <a:rPr kumimoji="0" lang="en-US" altLang="ko-KR" sz="1300" b="1" dirty="0">
                <a:solidFill>
                  <a:srgbClr val="0000CC"/>
                </a:solidFill>
                <a:latin typeface="Bookman Old Style" pitchFamily="18" charset="0"/>
                <a:ea typeface="맑은 고딕" pitchFamily="50" charset="-127"/>
                <a:cs typeface="Arial" charset="0"/>
              </a:rPr>
              <a:t>Glutamate</a:t>
            </a:r>
            <a:endParaRPr kumimoji="0" lang="en-US" altLang="ko-KR" sz="1300" dirty="0">
              <a:solidFill>
                <a:srgbClr val="0000CC"/>
              </a:solidFill>
              <a:latin typeface="Bookman Old Style" pitchFamily="18" charset="0"/>
              <a:ea typeface="맑은 고딕" pitchFamily="50" charset="-127"/>
              <a:cs typeface="Arial" charset="0"/>
            </a:endParaRPr>
          </a:p>
        </p:txBody>
      </p:sp>
      <p:sp>
        <p:nvSpPr>
          <p:cNvPr id="155" name="Text Box 6252"/>
          <p:cNvSpPr txBox="1">
            <a:spLocks noChangeArrowheads="1"/>
          </p:cNvSpPr>
          <p:nvPr/>
        </p:nvSpPr>
        <p:spPr bwMode="auto">
          <a:xfrm>
            <a:off x="5701972" y="4797153"/>
            <a:ext cx="866042" cy="315913"/>
          </a:xfrm>
          <a:prstGeom prst="rect">
            <a:avLst/>
          </a:prstGeom>
          <a:noFill/>
          <a:ln w="9525">
            <a:noFill/>
            <a:miter lim="800000"/>
            <a:headEnd/>
            <a:tailEnd/>
          </a:ln>
        </p:spPr>
        <p:txBody>
          <a:bodyPr lIns="88697" tIns="44348" rIns="88697" bIns="44348"/>
          <a:lstStyle/>
          <a:p>
            <a:pPr algn="ctr">
              <a:defRPr/>
            </a:pPr>
            <a:r>
              <a:rPr kumimoji="0" lang="en-US" altLang="ko-KR" sz="1300" b="1" dirty="0" err="1">
                <a:solidFill>
                  <a:srgbClr val="0000CC"/>
                </a:solidFill>
                <a:latin typeface="Bookman Old Style" pitchFamily="18" charset="0"/>
                <a:ea typeface="맑은 고딕" pitchFamily="50" charset="-127"/>
                <a:cs typeface="Arial" charset="0"/>
              </a:rPr>
              <a:t>Glycine</a:t>
            </a:r>
            <a:endParaRPr kumimoji="0" lang="en-US" altLang="ko-KR" sz="1300" dirty="0">
              <a:solidFill>
                <a:srgbClr val="0000CC"/>
              </a:solidFill>
              <a:latin typeface="Bookman Old Style" pitchFamily="18" charset="0"/>
              <a:ea typeface="맑은 고딕" pitchFamily="50" charset="-127"/>
              <a:cs typeface="Arial" charset="0"/>
            </a:endParaRPr>
          </a:p>
        </p:txBody>
      </p:sp>
      <p:cxnSp>
        <p:nvCxnSpPr>
          <p:cNvPr id="157" name="직선 연결선 97"/>
          <p:cNvCxnSpPr>
            <a:cxnSpLocks noChangeShapeType="1"/>
          </p:cNvCxnSpPr>
          <p:nvPr/>
        </p:nvCxnSpPr>
        <p:spPr bwMode="auto">
          <a:xfrm flipH="1">
            <a:off x="5037283" y="4209213"/>
            <a:ext cx="10962" cy="288032"/>
          </a:xfrm>
          <a:prstGeom prst="line">
            <a:avLst/>
          </a:prstGeom>
          <a:noFill/>
          <a:ln w="19050">
            <a:solidFill>
              <a:schemeClr val="tx1"/>
            </a:solidFill>
            <a:round/>
            <a:headEnd/>
            <a:tailEnd type="none" w="lg" len="lg"/>
          </a:ln>
        </p:spPr>
      </p:cxnSp>
      <p:cxnSp>
        <p:nvCxnSpPr>
          <p:cNvPr id="159" name="직선 연결선 97"/>
          <p:cNvCxnSpPr>
            <a:cxnSpLocks noChangeShapeType="1"/>
          </p:cNvCxnSpPr>
          <p:nvPr/>
        </p:nvCxnSpPr>
        <p:spPr bwMode="auto">
          <a:xfrm>
            <a:off x="5901378" y="5048801"/>
            <a:ext cx="0" cy="216024"/>
          </a:xfrm>
          <a:prstGeom prst="line">
            <a:avLst/>
          </a:prstGeom>
          <a:noFill/>
          <a:ln w="19050">
            <a:solidFill>
              <a:schemeClr val="tx1"/>
            </a:solidFill>
            <a:round/>
            <a:headEnd/>
            <a:tailEnd type="none" w="lg" len="lg"/>
          </a:ln>
        </p:spPr>
      </p:cxnSp>
      <p:sp>
        <p:nvSpPr>
          <p:cNvPr id="89" name="Rectangle 1"/>
          <p:cNvSpPr txBox="1">
            <a:spLocks noChangeArrowheads="1"/>
          </p:cNvSpPr>
          <p:nvPr/>
        </p:nvSpPr>
        <p:spPr bwMode="gray">
          <a:xfrm>
            <a:off x="589918" y="5805264"/>
            <a:ext cx="8367861" cy="602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32" tIns="53218" rIns="93132" bIns="53218" numCol="1" anchor="ctr" anchorCtr="0" compatLnSpc="1">
            <a:prstTxWarp prst="textNoShape">
              <a:avLst/>
            </a:prstTxWarp>
          </a:bodyPr>
          <a:lstStyle>
            <a:lvl1pPr algn="r" rtl="0" eaLnBrk="1" fontAlgn="base" latinLnBrk="1" hangingPunct="1">
              <a:spcBef>
                <a:spcPct val="0"/>
              </a:spcBef>
              <a:spcAft>
                <a:spcPct val="0"/>
              </a:spcAft>
              <a:defRPr sz="3200">
                <a:solidFill>
                  <a:schemeClr val="tx1"/>
                </a:solidFill>
                <a:latin typeface="+mj-lt"/>
                <a:ea typeface="+mj-ea"/>
                <a:cs typeface="+mj-cs"/>
              </a:defRPr>
            </a:lvl1pPr>
            <a:lvl2pPr algn="r" rtl="0" eaLnBrk="1" fontAlgn="base" latinLnBrk="1" hangingPunct="1">
              <a:spcBef>
                <a:spcPct val="0"/>
              </a:spcBef>
              <a:spcAft>
                <a:spcPct val="0"/>
              </a:spcAft>
              <a:defRPr sz="3200">
                <a:solidFill>
                  <a:schemeClr val="tx1"/>
                </a:solidFill>
                <a:latin typeface="Verdana" pitchFamily="34" charset="0"/>
              </a:defRPr>
            </a:lvl2pPr>
            <a:lvl3pPr algn="r" rtl="0" eaLnBrk="1" fontAlgn="base" latinLnBrk="1" hangingPunct="1">
              <a:spcBef>
                <a:spcPct val="0"/>
              </a:spcBef>
              <a:spcAft>
                <a:spcPct val="0"/>
              </a:spcAft>
              <a:defRPr sz="3200">
                <a:solidFill>
                  <a:schemeClr val="tx1"/>
                </a:solidFill>
                <a:latin typeface="Verdana" pitchFamily="34" charset="0"/>
              </a:defRPr>
            </a:lvl3pPr>
            <a:lvl4pPr algn="r" rtl="0" eaLnBrk="1" fontAlgn="base" latinLnBrk="1" hangingPunct="1">
              <a:spcBef>
                <a:spcPct val="0"/>
              </a:spcBef>
              <a:spcAft>
                <a:spcPct val="0"/>
              </a:spcAft>
              <a:defRPr sz="3200">
                <a:solidFill>
                  <a:schemeClr val="tx1"/>
                </a:solidFill>
                <a:latin typeface="Verdana" pitchFamily="34" charset="0"/>
              </a:defRPr>
            </a:lvl4pPr>
            <a:lvl5pPr algn="r" rtl="0" eaLnBrk="1" fontAlgn="base" latinLnBrk="1" hangingPunct="1">
              <a:spcBef>
                <a:spcPct val="0"/>
              </a:spcBef>
              <a:spcAft>
                <a:spcPct val="0"/>
              </a:spcAft>
              <a:defRPr sz="3200">
                <a:solidFill>
                  <a:schemeClr val="tx1"/>
                </a:solidFill>
                <a:latin typeface="Verdana" pitchFamily="34" charset="0"/>
              </a:defRPr>
            </a:lvl5pPr>
            <a:lvl6pPr marL="457200" algn="r" rtl="0" eaLnBrk="1" fontAlgn="base" latinLnBrk="1" hangingPunct="1">
              <a:spcBef>
                <a:spcPct val="0"/>
              </a:spcBef>
              <a:spcAft>
                <a:spcPct val="0"/>
              </a:spcAft>
              <a:defRPr sz="3200">
                <a:solidFill>
                  <a:schemeClr val="tx1"/>
                </a:solidFill>
                <a:latin typeface="Verdana" pitchFamily="34" charset="0"/>
              </a:defRPr>
            </a:lvl6pPr>
            <a:lvl7pPr marL="914400" algn="r" rtl="0" eaLnBrk="1" fontAlgn="base" latinLnBrk="1" hangingPunct="1">
              <a:spcBef>
                <a:spcPct val="0"/>
              </a:spcBef>
              <a:spcAft>
                <a:spcPct val="0"/>
              </a:spcAft>
              <a:defRPr sz="3200">
                <a:solidFill>
                  <a:schemeClr val="tx1"/>
                </a:solidFill>
                <a:latin typeface="Verdana" pitchFamily="34" charset="0"/>
              </a:defRPr>
            </a:lvl7pPr>
            <a:lvl8pPr marL="1371600" algn="r" rtl="0" eaLnBrk="1" fontAlgn="base" latinLnBrk="1" hangingPunct="1">
              <a:spcBef>
                <a:spcPct val="0"/>
              </a:spcBef>
              <a:spcAft>
                <a:spcPct val="0"/>
              </a:spcAft>
              <a:defRPr sz="3200">
                <a:solidFill>
                  <a:schemeClr val="tx1"/>
                </a:solidFill>
                <a:latin typeface="Verdana" pitchFamily="34" charset="0"/>
              </a:defRPr>
            </a:lvl8pPr>
            <a:lvl9pPr marL="1828800" algn="r" rtl="0" eaLnBrk="1" fontAlgn="base" latinLnBrk="1" hangingPunct="1">
              <a:spcBef>
                <a:spcPct val="0"/>
              </a:spcBef>
              <a:spcAft>
                <a:spcPct val="0"/>
              </a:spcAft>
              <a:defRPr sz="3200">
                <a:solidFill>
                  <a:schemeClr val="tx1"/>
                </a:solidFill>
                <a:latin typeface="Verdana" pitchFamily="34" charset="0"/>
              </a:defRPr>
            </a:lvl9pPr>
          </a:lstStyle>
          <a:p>
            <a:pPr defTabSz="957700"/>
            <a:r>
              <a:rPr lang="en-US" altLang="ko-KR" sz="1800" kern="0" dirty="0" smtClean="0">
                <a:latin typeface="Arial" pitchFamily="34" charset="0"/>
                <a:cs typeface="Arial" pitchFamily="34" charset="0"/>
                <a:sym typeface="Arial" pitchFamily="34" charset="0"/>
              </a:rPr>
              <a:t>M</a:t>
            </a:r>
            <a:r>
              <a:rPr lang="ko-KR" altLang="ko-KR" sz="1800" kern="0" dirty="0" smtClean="0">
                <a:latin typeface="Arial" pitchFamily="34" charset="0"/>
                <a:cs typeface="Arial" pitchFamily="34" charset="0"/>
                <a:sym typeface="Arial" pitchFamily="34" charset="0"/>
              </a:rPr>
              <a:t>etabolic </a:t>
            </a:r>
            <a:r>
              <a:rPr lang="en-US" altLang="ko-KR" sz="1800" kern="0" dirty="0" smtClean="0">
                <a:latin typeface="Arial" pitchFamily="34" charset="0"/>
                <a:cs typeface="Arial" pitchFamily="34" charset="0"/>
                <a:sym typeface="Arial" pitchFamily="34" charset="0"/>
              </a:rPr>
              <a:t>pathway for </a:t>
            </a:r>
            <a:r>
              <a:rPr lang="ko-KR" altLang="ko-KR" sz="1800" kern="0" dirty="0" smtClean="0">
                <a:latin typeface="Arial" pitchFamily="34" charset="0"/>
                <a:cs typeface="Arial" pitchFamily="34" charset="0"/>
                <a:sym typeface="Arial" pitchFamily="34" charset="0"/>
              </a:rPr>
              <a:t>sulfur</a:t>
            </a:r>
            <a:r>
              <a:rPr lang="en-US" altLang="ko-KR" sz="1800" kern="0" dirty="0" smtClean="0">
                <a:latin typeface="Arial" pitchFamily="34" charset="0"/>
                <a:cs typeface="Arial" pitchFamily="34" charset="0"/>
                <a:sym typeface="Arial" pitchFamily="34" charset="0"/>
              </a:rPr>
              <a:t> amino acids </a:t>
            </a:r>
            <a:br>
              <a:rPr lang="en-US" altLang="ko-KR" sz="1800" kern="0" dirty="0" smtClean="0">
                <a:latin typeface="Arial" pitchFamily="34" charset="0"/>
                <a:cs typeface="Arial" pitchFamily="34" charset="0"/>
                <a:sym typeface="Arial" pitchFamily="34" charset="0"/>
              </a:rPr>
            </a:br>
            <a:r>
              <a:rPr lang="en-US" altLang="ko-KR" sz="1400" kern="0" dirty="0" smtClean="0">
                <a:latin typeface="Arial" pitchFamily="34" charset="0"/>
                <a:cs typeface="Arial" pitchFamily="34" charset="0"/>
                <a:sym typeface="Arial" pitchFamily="34" charset="0"/>
              </a:rPr>
              <a:t>(Adapted from Kim and Kim, J. </a:t>
            </a:r>
            <a:r>
              <a:rPr lang="en-US" altLang="ko-KR" sz="1400" kern="0" dirty="0" err="1" smtClean="0">
                <a:latin typeface="Arial" pitchFamily="34" charset="0"/>
                <a:cs typeface="Arial" pitchFamily="34" charset="0"/>
                <a:sym typeface="Arial" pitchFamily="34" charset="0"/>
              </a:rPr>
              <a:t>Hepatol</a:t>
            </a:r>
            <a:r>
              <a:rPr lang="en-US" altLang="ko-KR" sz="1400" kern="0" dirty="0" smtClean="0">
                <a:latin typeface="Arial" pitchFamily="34" charset="0"/>
                <a:cs typeface="Arial" pitchFamily="34" charset="0"/>
                <a:sym typeface="Arial" pitchFamily="34" charset="0"/>
              </a:rPr>
              <a:t>. 2005)</a:t>
            </a:r>
            <a:endParaRPr lang="ko-KR" altLang="ko-KR" sz="1400" kern="0" dirty="0">
              <a:latin typeface="Arial" pitchFamily="34" charset="0"/>
              <a:cs typeface="Arial" pitchFamily="34" charset="0"/>
            </a:endParaRPr>
          </a:p>
        </p:txBody>
      </p:sp>
    </p:spTree>
    <p:custDataLst>
      <p:tags r:id="rId1"/>
    </p:custDataLst>
    <p:extLst>
      <p:ext uri="{BB962C8B-B14F-4D97-AF65-F5344CB8AC3E}">
        <p14:creationId xmlns="" xmlns:p14="http://schemas.microsoft.com/office/powerpoint/2010/main" val="3217816014"/>
      </p:ext>
    </p:extLst>
  </p:cSld>
  <p:clrMapOvr>
    <a:masterClrMapping/>
  </p:clrMapOvr>
  <p:transition advTm="65234"/>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10|12.5|6.7|7.5|12.9"/>
</p:tagLst>
</file>

<file path=ppt/tags/tag2.xml><?xml version="1.0" encoding="utf-8"?>
<p:tagLst xmlns:a="http://schemas.openxmlformats.org/drawingml/2006/main" xmlns:r="http://schemas.openxmlformats.org/officeDocument/2006/relationships" xmlns:p="http://schemas.openxmlformats.org/presentationml/2006/main">
  <p:tag name="TIMING" val="|4.4|10|12.5|6.7|7.5|12.9"/>
</p:tagLst>
</file>

<file path=ppt/theme/theme1.xml><?xml version="1.0" encoding="utf-8"?>
<a:theme xmlns:a="http://schemas.openxmlformats.org/drawingml/2006/main" name="c031TGp_tech_diagram_s">
  <a:themeElements>
    <a:clrScheme name="c031TGp_tech_diagram_s 3">
      <a:dk1>
        <a:srgbClr val="1D528D"/>
      </a:dk1>
      <a:lt1>
        <a:srgbClr val="FFFFFF"/>
      </a:lt1>
      <a:dk2>
        <a:srgbClr val="000000"/>
      </a:dk2>
      <a:lt2>
        <a:srgbClr val="DDDDDD"/>
      </a:lt2>
      <a:accent1>
        <a:srgbClr val="1B9AD9"/>
      </a:accent1>
      <a:accent2>
        <a:srgbClr val="1DB3AC"/>
      </a:accent2>
      <a:accent3>
        <a:srgbClr val="FFFFFF"/>
      </a:accent3>
      <a:accent4>
        <a:srgbClr val="174578"/>
      </a:accent4>
      <a:accent5>
        <a:srgbClr val="ABCAE9"/>
      </a:accent5>
      <a:accent6>
        <a:srgbClr val="19A29B"/>
      </a:accent6>
      <a:hlink>
        <a:srgbClr val="9999FF"/>
      </a:hlink>
      <a:folHlink>
        <a:srgbClr val="969696"/>
      </a:folHlink>
    </a:clrScheme>
    <a:fontScheme name="c031TGp_tech_diagram_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031TGp_tech_diagram_s 1">
        <a:dk1>
          <a:srgbClr val="1D528D"/>
        </a:dk1>
        <a:lt1>
          <a:srgbClr val="FFFFFF"/>
        </a:lt1>
        <a:dk2>
          <a:srgbClr val="000000"/>
        </a:dk2>
        <a:lt2>
          <a:srgbClr val="DDDDDD"/>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031TGp_tech_diagram_s 2">
        <a:dk1>
          <a:srgbClr val="003366"/>
        </a:dk1>
        <a:lt1>
          <a:srgbClr val="FFFFFF"/>
        </a:lt1>
        <a:dk2>
          <a:srgbClr val="000000"/>
        </a:dk2>
        <a:lt2>
          <a:srgbClr val="DDDDDD"/>
        </a:lt2>
        <a:accent1>
          <a:srgbClr val="3556A7"/>
        </a:accent1>
        <a:accent2>
          <a:srgbClr val="C78DD7"/>
        </a:accent2>
        <a:accent3>
          <a:srgbClr val="FFFFFF"/>
        </a:accent3>
        <a:accent4>
          <a:srgbClr val="002A56"/>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031TGp_tech_diagram_s 3">
        <a:dk1>
          <a:srgbClr val="1D528D"/>
        </a:dk1>
        <a:lt1>
          <a:srgbClr val="FFFFFF"/>
        </a:lt1>
        <a:dk2>
          <a:srgbClr val="000000"/>
        </a:dk2>
        <a:lt2>
          <a:srgbClr val="DDDDDD"/>
        </a:lt2>
        <a:accent1>
          <a:srgbClr val="1B9AD9"/>
        </a:accent1>
        <a:accent2>
          <a:srgbClr val="1DB3AC"/>
        </a:accent2>
        <a:accent3>
          <a:srgbClr val="FFFFFF"/>
        </a:accent3>
        <a:accent4>
          <a:srgbClr val="174578"/>
        </a:accent4>
        <a:accent5>
          <a:srgbClr val="ABCAE9"/>
        </a:accent5>
        <a:accent6>
          <a:srgbClr val="19A29B"/>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c031TGp_tech_diagram_s</Template>
  <TotalTime>608</TotalTime>
  <Words>2258</Words>
  <Application>Microsoft Office PowerPoint</Application>
  <PresentationFormat>On-screen Show (4:3)</PresentationFormat>
  <Paragraphs>405</Paragraphs>
  <Slides>23</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c031TGp_tech_diagram_s</vt:lpstr>
      <vt:lpstr>Image</vt:lpstr>
      <vt:lpstr>SPW 6.0 Graph</vt:lpstr>
      <vt:lpstr> About OMICS Group</vt:lpstr>
      <vt:lpstr> OMICS International Conferences</vt:lpstr>
      <vt:lpstr>Hepatoprotective activity of silymarin against acetaminophen involves an enhancement of the glutathione-dependent detoxification capacity</vt:lpstr>
      <vt:lpstr>Enhancement of GSH Detoxicifcation Capacity by Silymarin</vt:lpstr>
      <vt:lpstr>Slide 5</vt:lpstr>
      <vt:lpstr>Slide 6</vt:lpstr>
      <vt:lpstr>Enhancement of GSH Detoxicifcation Capacity by Silymarin</vt:lpstr>
      <vt:lpstr>Slide 8</vt:lpstr>
      <vt:lpstr>Slide 9</vt:lpstr>
      <vt:lpstr>Enhancement of GSH Detoxicifcation Capacity by Silymarin</vt:lpstr>
      <vt:lpstr>Enhancement of GSH Detoxicifcation Capacity by Silymarin</vt:lpstr>
      <vt:lpstr>Alterations in the metabolism for sulfur amino acids in mice treated with silymarin</vt:lpstr>
      <vt:lpstr>Enhancement of GSH Detoxicifcation Capacity by Silymarin</vt:lpstr>
      <vt:lpstr>Enhancement of GSH Detoxicifcation Capacity by Silymarin</vt:lpstr>
      <vt:lpstr>Metabolic fate of acetaminophen</vt:lpstr>
      <vt:lpstr>Enhancement of GSH Detoxicifcation Capacity by Silymarin</vt:lpstr>
      <vt:lpstr>Enhancement of GSH Detoxicifcation Capacity by Silymarin</vt:lpstr>
      <vt:lpstr>Enhancement of GSH Detoxicifcation Capacity by Silymarin</vt:lpstr>
      <vt:lpstr>Enhancement of GSH Detoxicifcation Capacity by Silymarin</vt:lpstr>
      <vt:lpstr>Enhancement of GSH Detoxicifcation Capacity by Silymarin</vt:lpstr>
      <vt:lpstr>Enhancement of GSH Detoxicifcation Capacity by Silymarin</vt:lpstr>
      <vt:lpstr>Slide 22</vt:lpstr>
      <vt:lpstr> 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snu</dc:creator>
  <cp:lastModifiedBy>faizi Siraj</cp:lastModifiedBy>
  <cp:revision>83</cp:revision>
  <cp:lastPrinted>2014-06-08T04:40:12Z</cp:lastPrinted>
  <dcterms:created xsi:type="dcterms:W3CDTF">2013-08-24T09:16:13Z</dcterms:created>
  <dcterms:modified xsi:type="dcterms:W3CDTF">2015-08-26T07:49:35Z</dcterms:modified>
</cp:coreProperties>
</file>