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33"/>
  </p:notesMasterIdLst>
  <p:sldIdLst>
    <p:sldId id="1119" r:id="rId2"/>
    <p:sldId id="1152" r:id="rId3"/>
    <p:sldId id="1120" r:id="rId4"/>
    <p:sldId id="1121" r:id="rId5"/>
    <p:sldId id="1187" r:id="rId6"/>
    <p:sldId id="1013" r:id="rId7"/>
    <p:sldId id="1177" r:id="rId8"/>
    <p:sldId id="1040" r:id="rId9"/>
    <p:sldId id="1178" r:id="rId10"/>
    <p:sldId id="1173" r:id="rId11"/>
    <p:sldId id="1174" r:id="rId12"/>
    <p:sldId id="1176" r:id="rId13"/>
    <p:sldId id="1063" r:id="rId14"/>
    <p:sldId id="1179" r:id="rId15"/>
    <p:sldId id="1029" r:id="rId16"/>
    <p:sldId id="1083" r:id="rId17"/>
    <p:sldId id="1022" r:id="rId18"/>
    <p:sldId id="1076" r:id="rId19"/>
    <p:sldId id="1077" r:id="rId20"/>
    <p:sldId id="1036" r:id="rId21"/>
    <p:sldId id="1075" r:id="rId22"/>
    <p:sldId id="1086" r:id="rId23"/>
    <p:sldId id="1113" r:id="rId24"/>
    <p:sldId id="1112" r:id="rId25"/>
    <p:sldId id="1186" r:id="rId26"/>
    <p:sldId id="1115" r:id="rId27"/>
    <p:sldId id="1114" r:id="rId28"/>
    <p:sldId id="1116" r:id="rId29"/>
    <p:sldId id="1117" r:id="rId30"/>
    <p:sldId id="1111" r:id="rId31"/>
    <p:sldId id="1082" r:id="rId32"/>
  </p:sldIdLst>
  <p:sldSz cx="9144000" cy="6858000" type="screen4x3"/>
  <p:notesSz cx="6834188" cy="9772650"/>
  <p:defaultTextStyle>
    <a:defPPr>
      <a:defRPr lang="he-IL"/>
    </a:defPPr>
    <a:lvl1pPr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  <a:srgbClr val="0000CC"/>
    <a:srgbClr val="008000"/>
    <a:srgbClr val="000000"/>
    <a:srgbClr val="FF3300"/>
    <a:srgbClr val="FF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67" autoAdjust="0"/>
    <p:restoredTop sz="86322" autoAdjust="0"/>
  </p:normalViewPr>
  <p:slideViewPr>
    <p:cSldViewPr>
      <p:cViewPr>
        <p:scale>
          <a:sx n="100" d="100"/>
          <a:sy n="100" d="100"/>
        </p:scale>
        <p:origin x="-690" y="109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12" y="3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71913" y="0"/>
            <a:ext cx="2962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62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3138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641850"/>
            <a:ext cx="54689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71913" y="9283700"/>
            <a:ext cx="2962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283700"/>
            <a:ext cx="2962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fld id="{C1F78522-B117-4CCC-9493-42A8589F3C8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9283700"/>
            <a:ext cx="2962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defTabSz="922338"/>
            <a:fld id="{A93B574D-EE81-4D4F-A9C9-75579BC3AEA9}" type="slidenum">
              <a:rPr lang="he-IL" sz="1200"/>
              <a:pPr defTabSz="922338"/>
              <a:t>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FF86-50E5-4C21-82F2-FCDF12FF68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FF86-50E5-4C21-82F2-FCDF12FF68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B450D-2CA0-494B-B1AF-01D65C343CF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6E8E2CF-6F08-4CA0-B69F-5DF89EDEF025}" type="datetime1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Quantum Nano Engineering 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31F5-30D9-49D0-9D06-C01F8EBA2B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The Noise of Nano Coupling</a:t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3077" name="Group 14"/>
          <p:cNvGrpSpPr>
            <a:grpSpLocks/>
          </p:cNvGrpSpPr>
          <p:nvPr/>
        </p:nvGrpSpPr>
        <p:grpSpPr bwMode="auto">
          <a:xfrm>
            <a:off x="228600" y="5943600"/>
            <a:ext cx="1579563" cy="998538"/>
            <a:chOff x="518160" y="5169408"/>
            <a:chExt cx="1578928" cy="998030"/>
          </a:xfrm>
        </p:grpSpPr>
        <p:sp>
          <p:nvSpPr>
            <p:cNvPr id="7" name="Oval 6"/>
            <p:cNvSpPr/>
            <p:nvPr/>
          </p:nvSpPr>
          <p:spPr bwMode="auto">
            <a:xfrm>
              <a:off x="571500" y="520065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Q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28700" y="52197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N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562100" y="5181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E</a:t>
              </a:r>
            </a:p>
          </p:txBody>
        </p:sp>
        <p:sp>
          <p:nvSpPr>
            <p:cNvPr id="1036" name="TextBox 9"/>
            <p:cNvSpPr txBox="1">
              <a:spLocks noChangeArrowheads="1"/>
            </p:cNvSpPr>
            <p:nvPr/>
          </p:nvSpPr>
          <p:spPr bwMode="auto">
            <a:xfrm>
              <a:off x="610198" y="5526414"/>
              <a:ext cx="1486890" cy="6410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sz="3600" smtClean="0">
                  <a:latin typeface="Comic Sans MS" pitchFamily="66" charset="0"/>
                </a:rPr>
                <a:t>L  a  b</a:t>
              </a:r>
            </a:p>
          </p:txBody>
        </p:sp>
      </p:grpSp>
      <p:sp>
        <p:nvSpPr>
          <p:cNvPr id="1030" name="Footer Placeholder 15"/>
          <p:cNvSpPr txBox="1">
            <a:spLocks noGrp="1"/>
          </p:cNvSpPr>
          <p:nvPr/>
        </p:nvSpPr>
        <p:spPr bwMode="auto">
          <a:xfrm>
            <a:off x="3276600" y="63976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/>
              <a:t>Quantum Nano Engineering Lab</a:t>
            </a:r>
          </a:p>
        </p:txBody>
      </p:sp>
      <p:sp>
        <p:nvSpPr>
          <p:cNvPr id="1031" name="Date Placeholder 11"/>
          <p:cNvSpPr txBox="1">
            <a:spLocks noGrp="1"/>
          </p:cNvSpPr>
          <p:nvPr/>
        </p:nvSpPr>
        <p:spPr bwMode="auto">
          <a:xfrm>
            <a:off x="6705600" y="6400800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>
              <a:defRPr/>
            </a:pPr>
            <a:fld id="{A07CB0C8-8542-4D7D-BFB5-2DCD924ADE4B}" type="datetime1">
              <a:rPr lang="en-US"/>
              <a:pPr algn="r">
                <a:defRPr/>
              </a:pPr>
              <a:t>12/1/2014</a:t>
            </a:fld>
            <a:endParaRPr lang="en-US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0" y="65532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defRPr/>
            </a:pPr>
            <a:fld id="{CAA70F7C-8E7E-4837-9876-4BB924EBC017}" type="slidenum">
              <a:rPr lang="he-IL" sz="1800">
                <a:latin typeface="Comic Sans MS" pitchFamily="66" charset="0"/>
              </a:rPr>
              <a:pPr rtl="0">
                <a:defRPr/>
              </a:pPr>
              <a:t>‹#›</a:t>
            </a:fld>
            <a:endParaRPr lang="en-US" sz="1800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7" r:id="rId14"/>
    <p:sldLayoutId id="2147484526" r:id="rId15"/>
  </p:sldLayoutIdLst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asia.com/en/research/highlight/8613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asia.com/en/research/highlight/8613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hyperlink" Target="http://en.wikipedia.org/wiki/Peter_Gr%C3%BCnbe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lbert_Fert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Documents and Settings\Administrator\Desktop\My Articles\2014 NanoLetters - Local optical magnetization using nano dots and chiral molecules for spin based devices\Cover Figure\image3.png"/>
          <p:cNvPicPr>
            <a:picLocks noChangeAspect="1" noChangeArrowheads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-76200" y="-106680"/>
            <a:ext cx="9387840" cy="704088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54102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2300" b="1" spc="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Yossi Paltiel</a:t>
            </a:r>
          </a:p>
          <a:p>
            <a:pPr algn="l"/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Applied Physics Department </a:t>
            </a:r>
          </a:p>
          <a:p>
            <a:pPr algn="l"/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Center for nano science </a:t>
            </a:r>
            <a:endParaRPr lang="en-US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nano technology,</a:t>
            </a:r>
          </a:p>
          <a:p>
            <a:pPr algn="l"/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HUJI, Israel</a:t>
            </a:r>
          </a:p>
          <a:p>
            <a:pPr algn="l"/>
            <a:endParaRPr lang="en-US" sz="2300" b="1" spc="0" dirty="0" smtClean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0024" y="4078837"/>
            <a:ext cx="1704975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30.11.14</a:t>
            </a:r>
          </a:p>
        </p:txBody>
      </p:sp>
      <p:sp>
        <p:nvSpPr>
          <p:cNvPr id="80" name="מלבן 9"/>
          <p:cNvSpPr/>
          <p:nvPr/>
        </p:nvSpPr>
        <p:spPr>
          <a:xfrm>
            <a:off x="1800225" y="6480896"/>
            <a:ext cx="5591175" cy="241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1143000" y="6417396"/>
            <a:ext cx="457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Quantum </a:t>
            </a:r>
            <a:r>
              <a:rPr lang="en-US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Nano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-Engineering Lab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5791200" cy="1524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sz="4000" b="1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Chiral-based simple spin devices</a:t>
            </a:r>
          </a:p>
        </p:txBody>
      </p:sp>
      <p:pic>
        <p:nvPicPr>
          <p:cNvPr id="15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591"/>
          <a:stretch>
            <a:fillRect/>
          </a:stretch>
        </p:blipFill>
        <p:spPr bwMode="auto">
          <a:xfrm>
            <a:off x="6753225" y="3413760"/>
            <a:ext cx="2286000" cy="518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5" name="Picture 3" descr="http://upload.wikimedia.org/wikipedia/en/archive/9/9d/20130506171634!Hebrew_University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257800"/>
            <a:ext cx="1524000" cy="1524001"/>
          </a:xfrm>
          <a:prstGeom prst="rect">
            <a:avLst/>
          </a:prstGeom>
          <a:noFill/>
        </p:spPr>
      </p:pic>
      <p:pic>
        <p:nvPicPr>
          <p:cNvPr id="38916" name="Picture 4" descr="C:\Documents and Settings\Administrator\My Documents\Downloads\QNE logo new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562600"/>
            <a:ext cx="1457325" cy="109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851479" lon="20845218" rev="482967"/>
            </a:camera>
            <a:lightRig rig="threePt" dir="t"/>
          </a:scene3d>
          <a:sp3d contourW="6350" prstMaterial="matte">
            <a:bevelT w="101600" h="1016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13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val 156"/>
          <p:cNvSpPr/>
          <p:nvPr/>
        </p:nvSpPr>
        <p:spPr>
          <a:xfrm rot="16200000">
            <a:off x="8574405" y="6297930"/>
            <a:ext cx="274320" cy="27432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85539" y="76200"/>
            <a:ext cx="4562662" cy="839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180"/>
          <p:cNvGrpSpPr/>
          <p:nvPr/>
        </p:nvGrpSpPr>
        <p:grpSpPr>
          <a:xfrm>
            <a:off x="4800600" y="152400"/>
            <a:ext cx="4324349" cy="853281"/>
            <a:chOff x="3752851" y="152400"/>
            <a:chExt cx="4324349" cy="853281"/>
          </a:xfrm>
        </p:grpSpPr>
        <p:grpSp>
          <p:nvGrpSpPr>
            <p:cNvPr id="5" name="Group 83"/>
            <p:cNvGrpSpPr/>
            <p:nvPr/>
          </p:nvGrpSpPr>
          <p:grpSpPr>
            <a:xfrm rot="16200000">
              <a:off x="6545662" y="-525861"/>
              <a:ext cx="853282" cy="2209798"/>
              <a:chOff x="8153398" y="4495799"/>
              <a:chExt cx="853282" cy="2209798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8153398" y="4495799"/>
                <a:ext cx="853282" cy="2209798"/>
                <a:chOff x="-8930481" y="8930481"/>
                <a:chExt cx="6165093" cy="16049637"/>
              </a:xfrm>
            </p:grpSpPr>
            <p:grpSp>
              <p:nvGrpSpPr>
                <p:cNvPr id="8" name="Group 970"/>
                <p:cNvGrpSpPr/>
                <p:nvPr/>
              </p:nvGrpSpPr>
              <p:grpSpPr>
                <a:xfrm>
                  <a:off x="-6213951" y="17423606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17" name="Rectangle 74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75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Up Arrow 76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966"/>
                <p:cNvGrpSpPr/>
                <p:nvPr/>
              </p:nvGrpSpPr>
              <p:grpSpPr>
                <a:xfrm>
                  <a:off x="-5501481" y="214526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14" name="Rectangle 313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72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Up Arrow 315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123"/>
                <p:cNvGrpSpPr/>
                <p:nvPr/>
              </p:nvGrpSpPr>
              <p:grpSpPr>
                <a:xfrm>
                  <a:off x="-8930481" y="8930481"/>
                  <a:ext cx="6165093" cy="16049637"/>
                  <a:chOff x="11851860" y="19217482"/>
                  <a:chExt cx="6165093" cy="11453083"/>
                </a:xfrm>
              </p:grpSpPr>
              <p:grpSp>
                <p:nvGrpSpPr>
                  <p:cNvPr id="11" name="Group 95"/>
                  <p:cNvGrpSpPr/>
                  <p:nvPr/>
                </p:nvGrpSpPr>
                <p:grpSpPr>
                  <a:xfrm>
                    <a:off x="11851860" y="21960681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12" name="Group 85"/>
                    <p:cNvGrpSpPr/>
                    <p:nvPr/>
                  </p:nvGrpSpPr>
                  <p:grpSpPr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311" name="Freeform 310"/>
                      <p:cNvSpPr/>
                      <p:nvPr/>
                    </p:nvSpPr>
                    <p:spPr>
                      <a:xfrm>
                        <a:off x="14552425" y="18273486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2" name="Freeform 311"/>
                      <p:cNvSpPr/>
                      <p:nvPr/>
                    </p:nvSpPr>
                    <p:spPr>
                      <a:xfrm>
                        <a:off x="14537910" y="19126234"/>
                        <a:ext cx="3018972" cy="1393370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" name="Freeform 312"/>
                      <p:cNvSpPr/>
                      <p:nvPr/>
                    </p:nvSpPr>
                    <p:spPr>
                      <a:xfrm>
                        <a:off x="17525435" y="19816261"/>
                        <a:ext cx="234648" cy="626430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" name="Group 91"/>
                    <p:cNvGrpSpPr/>
                    <p:nvPr/>
                  </p:nvGrpSpPr>
                  <p:grpSpPr>
                    <a:xfrm rot="10800000">
                      <a:off x="11851860" y="207033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308" name="Freeform 307"/>
                      <p:cNvSpPr/>
                      <p:nvPr/>
                    </p:nvSpPr>
                    <p:spPr>
                      <a:xfrm>
                        <a:off x="14552425" y="18273486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" name="Freeform 308"/>
                      <p:cNvSpPr/>
                      <p:nvPr/>
                    </p:nvSpPr>
                    <p:spPr>
                      <a:xfrm>
                        <a:off x="14537910" y="19131696"/>
                        <a:ext cx="3018972" cy="1393370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" name="Freeform 309"/>
                      <p:cNvSpPr/>
                      <p:nvPr/>
                    </p:nvSpPr>
                    <p:spPr>
                      <a:xfrm>
                        <a:off x="17487331" y="19772582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" name="Group 96"/>
                  <p:cNvGrpSpPr/>
                  <p:nvPr/>
                </p:nvGrpSpPr>
                <p:grpSpPr>
                  <a:xfrm>
                    <a:off x="11889960" y="19217482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16" name="Group 85"/>
                    <p:cNvGrpSpPr/>
                    <p:nvPr/>
                  </p:nvGrpSpPr>
                  <p:grpSpPr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303" name="Freeform 302"/>
                      <p:cNvSpPr/>
                      <p:nvPr/>
                    </p:nvSpPr>
                    <p:spPr>
                      <a:xfrm>
                        <a:off x="14552425" y="18273486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Freeform 303"/>
                      <p:cNvSpPr/>
                      <p:nvPr/>
                    </p:nvSpPr>
                    <p:spPr>
                      <a:xfrm>
                        <a:off x="14537910" y="19131692"/>
                        <a:ext cx="3018972" cy="1393370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" name="Freeform 304"/>
                      <p:cNvSpPr/>
                      <p:nvPr/>
                    </p:nvSpPr>
                    <p:spPr>
                      <a:xfrm>
                        <a:off x="17501620" y="19816254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91"/>
                    <p:cNvGrpSpPr/>
                    <p:nvPr/>
                  </p:nvGrpSpPr>
                  <p:grpSpPr>
                    <a:xfrm rot="10800000">
                      <a:off x="11851860" y="20703381"/>
                      <a:ext cx="3277809" cy="2622889"/>
                      <a:chOff x="14537910" y="18273489"/>
                      <a:chExt cx="3277809" cy="3033484"/>
                    </a:xfrm>
                  </p:grpSpPr>
                  <p:sp>
                    <p:nvSpPr>
                      <p:cNvPr id="300" name="Freeform 299"/>
                      <p:cNvSpPr/>
                      <p:nvPr/>
                    </p:nvSpPr>
                    <p:spPr>
                      <a:xfrm>
                        <a:off x="14552425" y="18273489"/>
                        <a:ext cx="3263294" cy="303348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" name="Freeform 58"/>
                      <p:cNvSpPr/>
                      <p:nvPr/>
                    </p:nvSpPr>
                    <p:spPr>
                      <a:xfrm>
                        <a:off x="14537910" y="19137153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" name="Freeform 59"/>
                      <p:cNvSpPr/>
                      <p:nvPr/>
                    </p:nvSpPr>
                    <p:spPr>
                      <a:xfrm>
                        <a:off x="17515910" y="19838096"/>
                        <a:ext cx="234648" cy="61721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" name="Group 105"/>
                  <p:cNvGrpSpPr/>
                  <p:nvPr/>
                </p:nvGrpSpPr>
                <p:grpSpPr>
                  <a:xfrm>
                    <a:off x="11966160" y="24695750"/>
                    <a:ext cx="6050793" cy="3240579"/>
                    <a:chOff x="11851860" y="20736645"/>
                    <a:chExt cx="6050793" cy="4501023"/>
                  </a:xfrm>
                </p:grpSpPr>
                <p:grpSp>
                  <p:nvGrpSpPr>
                    <p:cNvPr id="19" name="Group 85"/>
                    <p:cNvGrpSpPr/>
                    <p:nvPr/>
                  </p:nvGrpSpPr>
                  <p:grpSpPr>
                    <a:xfrm>
                      <a:off x="14615319" y="22614779"/>
                      <a:ext cx="3287334" cy="2622889"/>
                      <a:chOff x="14537910" y="18324951"/>
                      <a:chExt cx="3287334" cy="3033484"/>
                    </a:xfrm>
                  </p:grpSpPr>
                  <p:sp>
                    <p:nvSpPr>
                      <p:cNvPr id="295" name="Freeform 294"/>
                      <p:cNvSpPr/>
                      <p:nvPr/>
                    </p:nvSpPr>
                    <p:spPr>
                      <a:xfrm>
                        <a:off x="14561950" y="18324951"/>
                        <a:ext cx="3263294" cy="303348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" name="Freeform 295"/>
                      <p:cNvSpPr/>
                      <p:nvPr/>
                    </p:nvSpPr>
                    <p:spPr>
                      <a:xfrm>
                        <a:off x="14537910" y="19155862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" name="Freeform 296"/>
                      <p:cNvSpPr/>
                      <p:nvPr/>
                    </p:nvSpPr>
                    <p:spPr>
                      <a:xfrm>
                        <a:off x="17509560" y="19834437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91"/>
                    <p:cNvGrpSpPr/>
                    <p:nvPr/>
                  </p:nvGrpSpPr>
                  <p:grpSpPr>
                    <a:xfrm rot="10800000">
                      <a:off x="11851860" y="20736645"/>
                      <a:ext cx="3277809" cy="2622889"/>
                      <a:chOff x="14537910" y="18235017"/>
                      <a:chExt cx="3277809" cy="3033484"/>
                    </a:xfrm>
                  </p:grpSpPr>
                  <p:sp>
                    <p:nvSpPr>
                      <p:cNvPr id="292" name="Freeform 291"/>
                      <p:cNvSpPr/>
                      <p:nvPr/>
                    </p:nvSpPr>
                    <p:spPr>
                      <a:xfrm>
                        <a:off x="14552425" y="18235017"/>
                        <a:ext cx="3263294" cy="303348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" name="Freeform 50"/>
                      <p:cNvSpPr/>
                      <p:nvPr/>
                    </p:nvSpPr>
                    <p:spPr>
                      <a:xfrm>
                        <a:off x="14537910" y="19082042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" name="Freeform 51"/>
                      <p:cNvSpPr/>
                      <p:nvPr/>
                    </p:nvSpPr>
                    <p:spPr>
                      <a:xfrm>
                        <a:off x="17525435" y="19794429"/>
                        <a:ext cx="234648" cy="57845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" name="Group 280"/>
                  <p:cNvGrpSpPr/>
                  <p:nvPr/>
                </p:nvGrpSpPr>
                <p:grpSpPr>
                  <a:xfrm>
                    <a:off x="11872119" y="27424475"/>
                    <a:ext cx="6041268" cy="3246090"/>
                    <a:chOff x="11851860" y="20769472"/>
                    <a:chExt cx="6041268" cy="4508679"/>
                  </a:xfrm>
                </p:grpSpPr>
                <p:grpSp>
                  <p:nvGrpSpPr>
                    <p:cNvPr id="22" name="Group 85"/>
                    <p:cNvGrpSpPr/>
                    <p:nvPr/>
                  </p:nvGrpSpPr>
                  <p:grpSpPr>
                    <a:xfrm>
                      <a:off x="14624844" y="22655260"/>
                      <a:ext cx="3268284" cy="2622891"/>
                      <a:chOff x="14547435" y="18371767"/>
                      <a:chExt cx="3268284" cy="3033486"/>
                    </a:xfrm>
                  </p:grpSpPr>
                  <p:sp>
                    <p:nvSpPr>
                      <p:cNvPr id="287" name="Freeform 286"/>
                      <p:cNvSpPr/>
                      <p:nvPr/>
                    </p:nvSpPr>
                    <p:spPr>
                      <a:xfrm>
                        <a:off x="14552425" y="18371767"/>
                        <a:ext cx="3263294" cy="3033486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" name="Freeform 287"/>
                      <p:cNvSpPr/>
                      <p:nvPr/>
                    </p:nvSpPr>
                    <p:spPr>
                      <a:xfrm>
                        <a:off x="14547435" y="19213592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Freeform 288"/>
                      <p:cNvSpPr/>
                      <p:nvPr/>
                    </p:nvSpPr>
                    <p:spPr>
                      <a:xfrm>
                        <a:off x="17515910" y="19892698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91"/>
                    <p:cNvGrpSpPr/>
                    <p:nvPr/>
                  </p:nvGrpSpPr>
                  <p:grpSpPr>
                    <a:xfrm rot="10800000">
                      <a:off x="11851860" y="20769472"/>
                      <a:ext cx="3277809" cy="2622890"/>
                      <a:chOff x="14537910" y="18197048"/>
                      <a:chExt cx="3277809" cy="3033485"/>
                    </a:xfrm>
                  </p:grpSpPr>
                  <p:sp>
                    <p:nvSpPr>
                      <p:cNvPr id="284" name="Freeform 283"/>
                      <p:cNvSpPr/>
                      <p:nvPr/>
                    </p:nvSpPr>
                    <p:spPr>
                      <a:xfrm>
                        <a:off x="14552425" y="18197048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" name="Freeform 42"/>
                      <p:cNvSpPr/>
                      <p:nvPr/>
                    </p:nvSpPr>
                    <p:spPr>
                      <a:xfrm>
                        <a:off x="14537910" y="19027957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" name="Freeform 43"/>
                      <p:cNvSpPr/>
                      <p:nvPr/>
                    </p:nvSpPr>
                    <p:spPr>
                      <a:xfrm>
                        <a:off x="17506385" y="19717984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57" name="Rectangle 256"/>
                <p:cNvSpPr/>
                <p:nvPr/>
              </p:nvSpPr>
              <p:spPr>
                <a:xfrm rot="180000">
                  <a:off x="-6222433" y="18575820"/>
                  <a:ext cx="1321338" cy="6675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965"/>
                <p:cNvGrpSpPr/>
                <p:nvPr/>
              </p:nvGrpSpPr>
              <p:grpSpPr>
                <a:xfrm>
                  <a:off x="-7787481" y="193698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75" name="Rectangle 32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33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Up Arrow 34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9" name="Rectangle 14"/>
                <p:cNvSpPr/>
                <p:nvPr/>
              </p:nvSpPr>
              <p:spPr>
                <a:xfrm rot="431683">
                  <a:off x="-5511795" y="22514068"/>
                  <a:ext cx="1312060" cy="621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15"/>
                <p:cNvSpPr/>
                <p:nvPr/>
              </p:nvSpPr>
              <p:spPr>
                <a:xfrm rot="480000">
                  <a:off x="-5802795" y="22447794"/>
                  <a:ext cx="1742680" cy="162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16"/>
                <p:cNvSpPr/>
                <p:nvPr/>
              </p:nvSpPr>
              <p:spPr>
                <a:xfrm rot="180000">
                  <a:off x="-6508287" y="18525156"/>
                  <a:ext cx="1742677" cy="1627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974"/>
                <p:cNvGrpSpPr/>
                <p:nvPr/>
              </p:nvGrpSpPr>
              <p:grpSpPr>
                <a:xfrm>
                  <a:off x="-4434681" y="1609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30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Up Arrow 31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978"/>
                <p:cNvGrpSpPr/>
                <p:nvPr/>
              </p:nvGrpSpPr>
              <p:grpSpPr>
                <a:xfrm>
                  <a:off x="-5090001" y="1228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Up Arrow 270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982"/>
                <p:cNvGrpSpPr/>
                <p:nvPr/>
              </p:nvGrpSpPr>
              <p:grpSpPr>
                <a:xfrm>
                  <a:off x="-7539831" y="11140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66" name="Rectangle 265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Up Arrow 267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5" name="Straight Connector 264"/>
                <p:cNvCxnSpPr/>
                <p:nvPr/>
              </p:nvCxnSpPr>
              <p:spPr>
                <a:xfrm rot="583348">
                  <a:off x="-7204751" y="11466887"/>
                  <a:ext cx="530666" cy="159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Rectangle 252"/>
              <p:cNvSpPr/>
              <p:nvPr/>
            </p:nvSpPr>
            <p:spPr>
              <a:xfrm rot="438857">
                <a:off x="8388848" y="4768367"/>
                <a:ext cx="94483" cy="762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84"/>
            <p:cNvGrpSpPr/>
            <p:nvPr/>
          </p:nvGrpSpPr>
          <p:grpSpPr>
            <a:xfrm rot="16200000">
              <a:off x="4431114" y="-525861"/>
              <a:ext cx="853282" cy="2209798"/>
              <a:chOff x="8153398" y="4495799"/>
              <a:chExt cx="853282" cy="2209798"/>
            </a:xfrm>
          </p:grpSpPr>
          <p:grpSp>
            <p:nvGrpSpPr>
              <p:cNvPr id="29" name="Group 8"/>
              <p:cNvGrpSpPr/>
              <p:nvPr/>
            </p:nvGrpSpPr>
            <p:grpSpPr>
              <a:xfrm>
                <a:off x="8153398" y="4495799"/>
                <a:ext cx="853282" cy="2209798"/>
                <a:chOff x="-8930481" y="8930481"/>
                <a:chExt cx="6165093" cy="16049637"/>
              </a:xfrm>
            </p:grpSpPr>
            <p:grpSp>
              <p:nvGrpSpPr>
                <p:cNvPr id="30" name="Group 970"/>
                <p:cNvGrpSpPr/>
                <p:nvPr/>
              </p:nvGrpSpPr>
              <p:grpSpPr>
                <a:xfrm>
                  <a:off x="-6213951" y="17423606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Oval 249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Up Arrow 250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966"/>
                <p:cNvGrpSpPr/>
                <p:nvPr/>
              </p:nvGrpSpPr>
              <p:grpSpPr>
                <a:xfrm>
                  <a:off x="-5501481" y="214526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46" name="Rectangle 245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Up Arrow 247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123"/>
                <p:cNvGrpSpPr/>
                <p:nvPr/>
              </p:nvGrpSpPr>
              <p:grpSpPr>
                <a:xfrm>
                  <a:off x="-8930481" y="8930481"/>
                  <a:ext cx="6165093" cy="16049637"/>
                  <a:chOff x="11851860" y="19217482"/>
                  <a:chExt cx="6165093" cy="11453083"/>
                </a:xfrm>
              </p:grpSpPr>
              <p:grpSp>
                <p:nvGrpSpPr>
                  <p:cNvPr id="231" name="Group 95"/>
                  <p:cNvGrpSpPr/>
                  <p:nvPr/>
                </p:nvGrpSpPr>
                <p:grpSpPr>
                  <a:xfrm>
                    <a:off x="11851860" y="21960681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238" name="Group 85"/>
                    <p:cNvGrpSpPr/>
                    <p:nvPr/>
                  </p:nvGrpSpPr>
                  <p:grpSpPr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243" name="Freeform 242"/>
                      <p:cNvSpPr/>
                      <p:nvPr/>
                    </p:nvSpPr>
                    <p:spPr>
                      <a:xfrm>
                        <a:off x="14552425" y="18273486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Freeform 243"/>
                      <p:cNvSpPr/>
                      <p:nvPr/>
                    </p:nvSpPr>
                    <p:spPr>
                      <a:xfrm>
                        <a:off x="14537910" y="19126234"/>
                        <a:ext cx="3018972" cy="1393370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" name="Freeform 244"/>
                      <p:cNvSpPr/>
                      <p:nvPr/>
                    </p:nvSpPr>
                    <p:spPr>
                      <a:xfrm>
                        <a:off x="17525435" y="19816261"/>
                        <a:ext cx="234648" cy="626430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91"/>
                    <p:cNvGrpSpPr/>
                    <p:nvPr/>
                  </p:nvGrpSpPr>
                  <p:grpSpPr>
                    <a:xfrm rot="10800000">
                      <a:off x="11851860" y="207033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240" name="Freeform 239"/>
                      <p:cNvSpPr/>
                      <p:nvPr/>
                    </p:nvSpPr>
                    <p:spPr>
                      <a:xfrm>
                        <a:off x="14552425" y="18273486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" name="Freeform 240"/>
                      <p:cNvSpPr/>
                      <p:nvPr/>
                    </p:nvSpPr>
                    <p:spPr>
                      <a:xfrm>
                        <a:off x="14537910" y="19131696"/>
                        <a:ext cx="3018972" cy="1393370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Freeform 241"/>
                      <p:cNvSpPr/>
                      <p:nvPr/>
                    </p:nvSpPr>
                    <p:spPr>
                      <a:xfrm>
                        <a:off x="17487331" y="19772582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2" name="Group 96"/>
                  <p:cNvGrpSpPr/>
                  <p:nvPr/>
                </p:nvGrpSpPr>
                <p:grpSpPr>
                  <a:xfrm>
                    <a:off x="11889960" y="19217482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254" name="Group 85"/>
                    <p:cNvGrpSpPr/>
                    <p:nvPr/>
                  </p:nvGrpSpPr>
                  <p:grpSpPr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235" name="Freeform 234"/>
                      <p:cNvSpPr/>
                      <p:nvPr/>
                    </p:nvSpPr>
                    <p:spPr>
                      <a:xfrm>
                        <a:off x="14552425" y="18273486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Freeform 235"/>
                      <p:cNvSpPr/>
                      <p:nvPr/>
                    </p:nvSpPr>
                    <p:spPr>
                      <a:xfrm>
                        <a:off x="14537910" y="19131692"/>
                        <a:ext cx="3018972" cy="1393370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" name="Freeform 236"/>
                      <p:cNvSpPr/>
                      <p:nvPr/>
                    </p:nvSpPr>
                    <p:spPr>
                      <a:xfrm>
                        <a:off x="17501620" y="19816254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5" name="Group 91"/>
                    <p:cNvGrpSpPr/>
                    <p:nvPr/>
                  </p:nvGrpSpPr>
                  <p:grpSpPr>
                    <a:xfrm rot="10800000">
                      <a:off x="11851860" y="20703381"/>
                      <a:ext cx="3277809" cy="2622889"/>
                      <a:chOff x="14537910" y="18273489"/>
                      <a:chExt cx="3277809" cy="3033484"/>
                    </a:xfrm>
                  </p:grpSpPr>
                  <p:sp>
                    <p:nvSpPr>
                      <p:cNvPr id="232" name="Freeform 231"/>
                      <p:cNvSpPr/>
                      <p:nvPr/>
                    </p:nvSpPr>
                    <p:spPr>
                      <a:xfrm>
                        <a:off x="14552425" y="18273489"/>
                        <a:ext cx="3263294" cy="303348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Freeform 232"/>
                      <p:cNvSpPr/>
                      <p:nvPr/>
                    </p:nvSpPr>
                    <p:spPr>
                      <a:xfrm>
                        <a:off x="14537910" y="19137153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Freeform 233"/>
                      <p:cNvSpPr/>
                      <p:nvPr/>
                    </p:nvSpPr>
                    <p:spPr>
                      <a:xfrm>
                        <a:off x="17515910" y="19838096"/>
                        <a:ext cx="234648" cy="61721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6" name="Group 105"/>
                  <p:cNvGrpSpPr/>
                  <p:nvPr/>
                </p:nvGrpSpPr>
                <p:grpSpPr>
                  <a:xfrm>
                    <a:off x="11966160" y="24695750"/>
                    <a:ext cx="6050793" cy="3240579"/>
                    <a:chOff x="11851860" y="20736645"/>
                    <a:chExt cx="6050793" cy="4501023"/>
                  </a:xfrm>
                </p:grpSpPr>
                <p:grpSp>
                  <p:nvGrpSpPr>
                    <p:cNvPr id="258" name="Group 85"/>
                    <p:cNvGrpSpPr/>
                    <p:nvPr/>
                  </p:nvGrpSpPr>
                  <p:grpSpPr>
                    <a:xfrm>
                      <a:off x="14615319" y="22614779"/>
                      <a:ext cx="3287334" cy="2622889"/>
                      <a:chOff x="14537910" y="18324951"/>
                      <a:chExt cx="3287334" cy="3033484"/>
                    </a:xfrm>
                  </p:grpSpPr>
                  <p:sp>
                    <p:nvSpPr>
                      <p:cNvPr id="227" name="Freeform 226"/>
                      <p:cNvSpPr/>
                      <p:nvPr/>
                    </p:nvSpPr>
                    <p:spPr>
                      <a:xfrm>
                        <a:off x="14561950" y="18324951"/>
                        <a:ext cx="3263294" cy="303348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" name="Freeform 227"/>
                      <p:cNvSpPr/>
                      <p:nvPr/>
                    </p:nvSpPr>
                    <p:spPr>
                      <a:xfrm>
                        <a:off x="14537910" y="19155862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Freeform 228"/>
                      <p:cNvSpPr/>
                      <p:nvPr/>
                    </p:nvSpPr>
                    <p:spPr>
                      <a:xfrm>
                        <a:off x="17509560" y="19834437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2" name="Group 91"/>
                    <p:cNvGrpSpPr/>
                    <p:nvPr/>
                  </p:nvGrpSpPr>
                  <p:grpSpPr>
                    <a:xfrm rot="10800000">
                      <a:off x="11851860" y="20736645"/>
                      <a:ext cx="3277809" cy="2622889"/>
                      <a:chOff x="14537910" y="18235017"/>
                      <a:chExt cx="3277809" cy="3033484"/>
                    </a:xfrm>
                  </p:grpSpPr>
                  <p:sp>
                    <p:nvSpPr>
                      <p:cNvPr id="224" name="Freeform 223"/>
                      <p:cNvSpPr/>
                      <p:nvPr/>
                    </p:nvSpPr>
                    <p:spPr>
                      <a:xfrm>
                        <a:off x="14552425" y="18235017"/>
                        <a:ext cx="3263294" cy="303348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Freeform 224"/>
                      <p:cNvSpPr/>
                      <p:nvPr/>
                    </p:nvSpPr>
                    <p:spPr>
                      <a:xfrm>
                        <a:off x="14537910" y="19082042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Freeform 225"/>
                      <p:cNvSpPr/>
                      <p:nvPr/>
                    </p:nvSpPr>
                    <p:spPr>
                      <a:xfrm>
                        <a:off x="17525435" y="19794429"/>
                        <a:ext cx="234648" cy="57845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3" name="Group 114"/>
                  <p:cNvGrpSpPr/>
                  <p:nvPr/>
                </p:nvGrpSpPr>
                <p:grpSpPr>
                  <a:xfrm>
                    <a:off x="11872119" y="27424475"/>
                    <a:ext cx="6041268" cy="3246090"/>
                    <a:chOff x="11851860" y="20769472"/>
                    <a:chExt cx="6041268" cy="4508679"/>
                  </a:xfrm>
                </p:grpSpPr>
                <p:grpSp>
                  <p:nvGrpSpPr>
                    <p:cNvPr id="264" name="Group 85"/>
                    <p:cNvGrpSpPr/>
                    <p:nvPr/>
                  </p:nvGrpSpPr>
                  <p:grpSpPr>
                    <a:xfrm>
                      <a:off x="14624844" y="22655260"/>
                      <a:ext cx="3268284" cy="2622891"/>
                      <a:chOff x="14547435" y="18371767"/>
                      <a:chExt cx="3268284" cy="3033486"/>
                    </a:xfrm>
                  </p:grpSpPr>
                  <p:sp>
                    <p:nvSpPr>
                      <p:cNvPr id="219" name="Freeform 218"/>
                      <p:cNvSpPr/>
                      <p:nvPr/>
                    </p:nvSpPr>
                    <p:spPr>
                      <a:xfrm>
                        <a:off x="14552425" y="18371767"/>
                        <a:ext cx="3263294" cy="3033486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" name="Freeform 219"/>
                      <p:cNvSpPr/>
                      <p:nvPr/>
                    </p:nvSpPr>
                    <p:spPr>
                      <a:xfrm>
                        <a:off x="14547435" y="19213592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Freeform 220"/>
                      <p:cNvSpPr/>
                      <p:nvPr/>
                    </p:nvSpPr>
                    <p:spPr>
                      <a:xfrm>
                        <a:off x="17515910" y="19892698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8" name="Group 91"/>
                    <p:cNvGrpSpPr/>
                    <p:nvPr/>
                  </p:nvGrpSpPr>
                  <p:grpSpPr>
                    <a:xfrm rot="10800000">
                      <a:off x="11851860" y="20769472"/>
                      <a:ext cx="3277809" cy="2622890"/>
                      <a:chOff x="14537910" y="18197048"/>
                      <a:chExt cx="3277809" cy="3033485"/>
                    </a:xfrm>
                  </p:grpSpPr>
                  <p:sp>
                    <p:nvSpPr>
                      <p:cNvPr id="216" name="Freeform 215"/>
                      <p:cNvSpPr/>
                      <p:nvPr/>
                    </p:nvSpPr>
                    <p:spPr>
                      <a:xfrm>
                        <a:off x="14552425" y="18197048"/>
                        <a:ext cx="3263294" cy="3033485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Freeform 216"/>
                      <p:cNvSpPr/>
                      <p:nvPr/>
                    </p:nvSpPr>
                    <p:spPr>
                      <a:xfrm>
                        <a:off x="14537910" y="19027957"/>
                        <a:ext cx="3018972" cy="1393371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" name="Freeform 217"/>
                      <p:cNvSpPr/>
                      <p:nvPr/>
                    </p:nvSpPr>
                    <p:spPr>
                      <a:xfrm>
                        <a:off x="17506385" y="19717984"/>
                        <a:ext cx="234648" cy="6749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89" name="Rectangle 188"/>
                <p:cNvSpPr/>
                <p:nvPr/>
              </p:nvSpPr>
              <p:spPr>
                <a:xfrm rot="180000">
                  <a:off x="-6245372" y="18575826"/>
                  <a:ext cx="1321336" cy="6675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9" name="Group 965"/>
                <p:cNvGrpSpPr/>
                <p:nvPr/>
              </p:nvGrpSpPr>
              <p:grpSpPr>
                <a:xfrm>
                  <a:off x="-7787481" y="193698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07" name="Rectangle 206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Up Arrow 208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1" name="Rectangle 190"/>
                <p:cNvSpPr/>
                <p:nvPr/>
              </p:nvSpPr>
              <p:spPr>
                <a:xfrm rot="431683">
                  <a:off x="-5534735" y="22514069"/>
                  <a:ext cx="1312059" cy="621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 rot="480000">
                  <a:off x="-5802795" y="22447794"/>
                  <a:ext cx="1742680" cy="162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 rot="180000">
                  <a:off x="-6508287" y="18525156"/>
                  <a:ext cx="1742677" cy="1627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0" name="Group 974"/>
                <p:cNvGrpSpPr/>
                <p:nvPr/>
              </p:nvGrpSpPr>
              <p:grpSpPr>
                <a:xfrm>
                  <a:off x="-4434681" y="1609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04" name="Rectangle 203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Up Arrow 205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1" name="Group 978"/>
                <p:cNvGrpSpPr/>
                <p:nvPr/>
              </p:nvGrpSpPr>
              <p:grpSpPr>
                <a:xfrm>
                  <a:off x="-5090001" y="1228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201" name="Rectangle 200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Up Arrow 202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2" name="Group 982"/>
                <p:cNvGrpSpPr/>
                <p:nvPr/>
              </p:nvGrpSpPr>
              <p:grpSpPr>
                <a:xfrm>
                  <a:off x="-7539831" y="11140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198" name="Rectangle 197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Up Arrow 199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7" name="Straight Connector 196"/>
                <p:cNvCxnSpPr/>
                <p:nvPr/>
              </p:nvCxnSpPr>
              <p:spPr>
                <a:xfrm rot="583348">
                  <a:off x="-7204751" y="11466887"/>
                  <a:ext cx="530666" cy="159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Rectangle 184"/>
              <p:cNvSpPr/>
              <p:nvPr/>
            </p:nvSpPr>
            <p:spPr>
              <a:xfrm rot="438857">
                <a:off x="8388848" y="4768367"/>
                <a:ext cx="94483" cy="762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8" name="Title 2"/>
          <p:cNvSpPr txBox="1">
            <a:spLocks/>
          </p:cNvSpPr>
          <p:nvPr/>
        </p:nvSpPr>
        <p:spPr>
          <a:xfrm>
            <a:off x="76200" y="-278392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5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CISS effect</a:t>
            </a:r>
            <a:endParaRPr kumimoji="0" lang="en-US" sz="5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1798">
            <a:off x="3952282" y="1219200"/>
            <a:ext cx="49355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190" name="Group 189"/>
          <p:cNvGrpSpPr/>
          <p:nvPr/>
        </p:nvGrpSpPr>
        <p:grpSpPr>
          <a:xfrm rot="21309995">
            <a:off x="228600" y="1066800"/>
            <a:ext cx="3733800" cy="2137833"/>
            <a:chOff x="228600" y="1066800"/>
            <a:chExt cx="3733800" cy="2137833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37621"/>
            <a:stretch>
              <a:fillRect/>
            </a:stretch>
          </p:blipFill>
          <p:spPr bwMode="auto">
            <a:xfrm>
              <a:off x="228600" y="1752600"/>
              <a:ext cx="3733800" cy="145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066800"/>
              <a:ext cx="1162050" cy="71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0492">
            <a:off x="2895599" y="2590800"/>
            <a:ext cx="561719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86360">
            <a:off x="4129087" y="3948397"/>
            <a:ext cx="4938713" cy="18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03835">
            <a:off x="228600" y="3846495"/>
            <a:ext cx="4191000" cy="125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867400"/>
            <a:ext cx="73914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 is the main cause for CISS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1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CISS effect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FontTx/>
              <a:buNone/>
            </a:pPr>
            <a:r>
              <a:rPr lang="en-US" dirty="0" smtClean="0"/>
              <a:t>The CISS effect- Chiral induced Spin Selectivity.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14600"/>
            <a:ext cx="45259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672715" cy="2841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20"/>
          <p:cNvGrpSpPr/>
          <p:nvPr/>
        </p:nvGrpSpPr>
        <p:grpSpPr>
          <a:xfrm>
            <a:off x="3276600" y="4419600"/>
            <a:ext cx="5867400" cy="1347192"/>
            <a:chOff x="1186945" y="3717032"/>
            <a:chExt cx="6706374" cy="1728192"/>
          </a:xfrm>
        </p:grpSpPr>
        <p:sp>
          <p:nvSpPr>
            <p:cNvPr id="8" name="Down Arrow 7"/>
            <p:cNvSpPr/>
            <p:nvPr/>
          </p:nvSpPr>
          <p:spPr>
            <a:xfrm flipV="1">
              <a:off x="2771800" y="4221088"/>
              <a:ext cx="648072" cy="1224136"/>
            </a:xfrm>
            <a:prstGeom prst="downArrow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rgbClr val="0070C0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flipV="1">
              <a:off x="5652120" y="4221088"/>
              <a:ext cx="648072" cy="1224136"/>
            </a:xfrm>
            <a:prstGeom prst="downArrow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cene3d>
                <a:camera prst="isometricLeftDown"/>
                <a:lightRig rig="threePt" dir="t"/>
              </a:scene3d>
            </a:bodyPr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411760" y="4581128"/>
              <a:ext cx="216024" cy="864096"/>
            </a:xfrm>
            <a:prstGeom prst="downArrow">
              <a:avLst/>
            </a:prstGeom>
            <a:solidFill>
              <a:srgbClr val="30F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Down Arrow 10"/>
            <p:cNvSpPr/>
            <p:nvPr/>
          </p:nvSpPr>
          <p:spPr>
            <a:xfrm flipV="1">
              <a:off x="5292080" y="4581128"/>
              <a:ext cx="216024" cy="864096"/>
            </a:xfrm>
            <a:prstGeom prst="downArrow">
              <a:avLst/>
            </a:prstGeom>
            <a:solidFill>
              <a:srgbClr val="30F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 rot="19940427">
              <a:off x="1186945" y="3902900"/>
              <a:ext cx="15121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i="1" dirty="0" smtClean="0"/>
                <a:t>Left Handed</a:t>
              </a:r>
              <a:endParaRPr lang="he-IL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00000">
              <a:off x="6381319" y="4027312"/>
              <a:ext cx="1512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i="1" dirty="0" smtClean="0"/>
                <a:t>Right Handed</a:t>
              </a:r>
              <a:endParaRPr lang="he-IL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6136" y="3717032"/>
              <a:ext cx="3600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30330" y="3717032"/>
              <a:ext cx="3600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538" y="4206574"/>
              <a:ext cx="2880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8780" y="4206574"/>
              <a:ext cx="2880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1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 383"/>
          <p:cNvGrpSpPr/>
          <p:nvPr/>
        </p:nvGrpSpPr>
        <p:grpSpPr>
          <a:xfrm>
            <a:off x="946038" y="2616175"/>
            <a:ext cx="3747722" cy="2556191"/>
            <a:chOff x="946038" y="2616175"/>
            <a:chExt cx="3747722" cy="2556191"/>
          </a:xfrm>
        </p:grpSpPr>
        <p:sp>
          <p:nvSpPr>
            <p:cNvPr id="380" name="Curved Up Arrow 379"/>
            <p:cNvSpPr/>
            <p:nvPr/>
          </p:nvSpPr>
          <p:spPr>
            <a:xfrm rot="5400000" flipH="1">
              <a:off x="914400" y="3876966"/>
              <a:ext cx="2209800" cy="381000"/>
            </a:xfrm>
            <a:prstGeom prst="curvedUpArrow">
              <a:avLst>
                <a:gd name="adj1" fmla="val 50000"/>
                <a:gd name="adj2" fmla="val 147086"/>
                <a:gd name="adj3" fmla="val 49242"/>
              </a:avLst>
            </a:prstGeom>
            <a:solidFill>
              <a:srgbClr val="92D050"/>
            </a:solidFill>
            <a:ln w="12700" cap="flat" cmpd="sng" algn="ctr">
              <a:solidFill>
                <a:srgbClr val="A5B59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81" name="Curved Up Arrow 380"/>
            <p:cNvSpPr/>
            <p:nvPr/>
          </p:nvSpPr>
          <p:spPr>
            <a:xfrm rot="5400000" flipV="1">
              <a:off x="2933700" y="4000500"/>
              <a:ext cx="1600200" cy="304800"/>
            </a:xfrm>
            <a:prstGeom prst="curvedUpArrow">
              <a:avLst>
                <a:gd name="adj1" fmla="val 50000"/>
                <a:gd name="adj2" fmla="val 147086"/>
                <a:gd name="adj3" fmla="val 49242"/>
              </a:avLst>
            </a:prstGeom>
            <a:solidFill>
              <a:srgbClr val="D092A7">
                <a:lumMod val="40000"/>
                <a:lumOff val="60000"/>
              </a:srgbClr>
            </a:solidFill>
            <a:ln w="12700" cap="flat" cmpd="sng" algn="ctr">
              <a:solidFill>
                <a:srgbClr val="A5B59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82" name="Content Placeholder 1"/>
            <p:cNvSpPr txBox="1">
              <a:spLocks/>
            </p:cNvSpPr>
            <p:nvPr/>
          </p:nvSpPr>
          <p:spPr>
            <a:xfrm rot="3284814" flipH="1">
              <a:off x="3339911" y="3322233"/>
              <a:ext cx="1927765" cy="779932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Majority Spin</a:t>
              </a:r>
              <a:br>
                <a:rPr lang="en-US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Addition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83" name="Content Placeholder 1"/>
            <p:cNvSpPr txBox="1">
              <a:spLocks/>
            </p:cNvSpPr>
            <p:nvPr/>
          </p:nvSpPr>
          <p:spPr>
            <a:xfrm rot="18501932" flipH="1">
              <a:off x="289977" y="3272236"/>
              <a:ext cx="2092054" cy="779932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Minority Spin</a:t>
              </a:r>
              <a:br>
                <a:rPr lang="en-US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Reduction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379" name="TextBox 378"/>
          <p:cNvSpPr txBox="1"/>
          <p:nvPr/>
        </p:nvSpPr>
        <p:spPr>
          <a:xfrm>
            <a:off x="2000054" y="5334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5" name="Straight Connector 354"/>
          <p:cNvCxnSpPr/>
          <p:nvPr/>
        </p:nvCxnSpPr>
        <p:spPr>
          <a:xfrm>
            <a:off x="1971675" y="5286375"/>
            <a:ext cx="210312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5029200" y="5286375"/>
            <a:ext cx="210312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 rot="16200000">
            <a:off x="8574405" y="6297930"/>
            <a:ext cx="274320" cy="27432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381000" y="266700"/>
            <a:ext cx="6248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Vs Optics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 rot="16200000">
            <a:off x="4236750" y="4560668"/>
            <a:ext cx="3678108" cy="215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68" name="Freeform 167"/>
          <p:cNvSpPr/>
          <p:nvPr/>
        </p:nvSpPr>
        <p:spPr>
          <a:xfrm rot="10800000">
            <a:off x="5764482" y="3331640"/>
            <a:ext cx="595415" cy="1464250"/>
          </a:xfrm>
          <a:custGeom>
            <a:avLst/>
            <a:gdLst>
              <a:gd name="connsiteX0" fmla="*/ 252461 w 438727"/>
              <a:gd name="connsiteY0" fmla="*/ 1237673 h 1237673"/>
              <a:gd name="connsiteX1" fmla="*/ 30788 w 438727"/>
              <a:gd name="connsiteY1" fmla="*/ 1080655 h 1237673"/>
              <a:gd name="connsiteX2" fmla="*/ 437188 w 438727"/>
              <a:gd name="connsiteY2" fmla="*/ 969818 h 1237673"/>
              <a:gd name="connsiteX3" fmla="*/ 30788 w 438727"/>
              <a:gd name="connsiteY3" fmla="*/ 812800 h 1237673"/>
              <a:gd name="connsiteX4" fmla="*/ 437188 w 438727"/>
              <a:gd name="connsiteY4" fmla="*/ 692727 h 1237673"/>
              <a:gd name="connsiteX5" fmla="*/ 21552 w 438727"/>
              <a:gd name="connsiteY5" fmla="*/ 554182 h 1237673"/>
              <a:gd name="connsiteX6" fmla="*/ 437188 w 438727"/>
              <a:gd name="connsiteY6" fmla="*/ 434109 h 1237673"/>
              <a:gd name="connsiteX7" fmla="*/ 12316 w 438727"/>
              <a:gd name="connsiteY7" fmla="*/ 286327 h 1237673"/>
              <a:gd name="connsiteX8" fmla="*/ 427952 w 438727"/>
              <a:gd name="connsiteY8" fmla="*/ 166255 h 1237673"/>
              <a:gd name="connsiteX9" fmla="*/ 30788 w 438727"/>
              <a:gd name="connsiteY9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727" h="1237673">
                <a:moveTo>
                  <a:pt x="252461" y="1237673"/>
                </a:moveTo>
                <a:cubicBezTo>
                  <a:pt x="126230" y="1181485"/>
                  <a:pt x="0" y="1125298"/>
                  <a:pt x="30788" y="1080655"/>
                </a:cubicBezTo>
                <a:cubicBezTo>
                  <a:pt x="61576" y="1036013"/>
                  <a:pt x="437188" y="1014460"/>
                  <a:pt x="437188" y="969818"/>
                </a:cubicBezTo>
                <a:cubicBezTo>
                  <a:pt x="437188" y="925176"/>
                  <a:pt x="30788" y="858982"/>
                  <a:pt x="30788" y="812800"/>
                </a:cubicBezTo>
                <a:cubicBezTo>
                  <a:pt x="30788" y="766618"/>
                  <a:pt x="438727" y="735830"/>
                  <a:pt x="437188" y="692727"/>
                </a:cubicBezTo>
                <a:cubicBezTo>
                  <a:pt x="435649" y="649624"/>
                  <a:pt x="21552" y="597285"/>
                  <a:pt x="21552" y="554182"/>
                </a:cubicBezTo>
                <a:cubicBezTo>
                  <a:pt x="21552" y="511079"/>
                  <a:pt x="438727" y="478751"/>
                  <a:pt x="437188" y="434109"/>
                </a:cubicBezTo>
                <a:cubicBezTo>
                  <a:pt x="435649" y="389467"/>
                  <a:pt x="13855" y="330969"/>
                  <a:pt x="12316" y="286327"/>
                </a:cubicBezTo>
                <a:cubicBezTo>
                  <a:pt x="10777" y="241685"/>
                  <a:pt x="424873" y="213976"/>
                  <a:pt x="427952" y="166255"/>
                </a:cubicBezTo>
                <a:cubicBezTo>
                  <a:pt x="431031" y="118534"/>
                  <a:pt x="230909" y="59267"/>
                  <a:pt x="30788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105400" y="5334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5" name="Group 147"/>
          <p:cNvGrpSpPr/>
          <p:nvPr/>
        </p:nvGrpSpPr>
        <p:grpSpPr>
          <a:xfrm rot="10800000">
            <a:off x="5636895" y="4839310"/>
            <a:ext cx="901497" cy="930729"/>
            <a:chOff x="1828800" y="4634340"/>
            <a:chExt cx="762000" cy="685800"/>
          </a:xfrm>
        </p:grpSpPr>
        <p:sp>
          <p:nvSpPr>
            <p:cNvPr id="322" name="Chord 321"/>
            <p:cNvSpPr/>
            <p:nvPr/>
          </p:nvSpPr>
          <p:spPr>
            <a:xfrm flipH="1">
              <a:off x="1828800" y="4634340"/>
              <a:ext cx="762000" cy="685800"/>
            </a:xfrm>
            <a:prstGeom prst="chord">
              <a:avLst>
                <a:gd name="adj1" fmla="val 5420192"/>
                <a:gd name="adj2" fmla="val 16200000"/>
              </a:avLst>
            </a:prstGeom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18000000"/>
              </a:lightRig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292" name="Group 115"/>
            <p:cNvGrpSpPr/>
            <p:nvPr/>
          </p:nvGrpSpPr>
          <p:grpSpPr>
            <a:xfrm>
              <a:off x="2261989" y="4832633"/>
              <a:ext cx="148064" cy="310393"/>
              <a:chOff x="3277525" y="4830321"/>
              <a:chExt cx="148064" cy="310393"/>
            </a:xfrm>
          </p:grpSpPr>
          <p:cxnSp>
            <p:nvCxnSpPr>
              <p:cNvPr id="324" name="Straight Arrow Connector 323"/>
              <p:cNvCxnSpPr/>
              <p:nvPr/>
            </p:nvCxnSpPr>
            <p:spPr>
              <a:xfrm rot="16200000" flipH="1" flipV="1">
                <a:off x="3199865" y="4985290"/>
                <a:ext cx="310393" cy="4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25" name="Oval 324"/>
              <p:cNvSpPr/>
              <p:nvPr/>
            </p:nvSpPr>
            <p:spPr>
              <a:xfrm rot="5400000">
                <a:off x="3287011" y="4908598"/>
                <a:ext cx="129092" cy="148064"/>
              </a:xfrm>
              <a:prstGeom prst="ellipse">
                <a:avLst/>
              </a:prstGeom>
              <a:solidFill>
                <a:srgbClr val="444D26">
                  <a:lumMod val="75000"/>
                  <a:alpha val="8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3" name="Group 152"/>
          <p:cNvGrpSpPr/>
          <p:nvPr/>
        </p:nvGrpSpPr>
        <p:grpSpPr>
          <a:xfrm rot="10800000" flipH="1">
            <a:off x="5634990" y="4839310"/>
            <a:ext cx="901497" cy="930729"/>
            <a:chOff x="1835667" y="5059221"/>
            <a:chExt cx="762000" cy="685800"/>
          </a:xfrm>
        </p:grpSpPr>
        <p:sp>
          <p:nvSpPr>
            <p:cNvPr id="175" name="Chord 174"/>
            <p:cNvSpPr/>
            <p:nvPr/>
          </p:nvSpPr>
          <p:spPr>
            <a:xfrm flipH="1">
              <a:off x="1835667" y="5059221"/>
              <a:ext cx="762000" cy="685800"/>
            </a:xfrm>
            <a:prstGeom prst="chord">
              <a:avLst>
                <a:gd name="adj1" fmla="val 5420192"/>
                <a:gd name="adj2" fmla="val 16200000"/>
              </a:avLst>
            </a:prstGeom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18000000"/>
              </a:lightRig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300" name="Group 115"/>
            <p:cNvGrpSpPr/>
            <p:nvPr/>
          </p:nvGrpSpPr>
          <p:grpSpPr>
            <a:xfrm>
              <a:off x="2278091" y="5257514"/>
              <a:ext cx="148064" cy="310393"/>
              <a:chOff x="3293627" y="5255202"/>
              <a:chExt cx="148064" cy="310393"/>
            </a:xfrm>
          </p:grpSpPr>
          <p:cxnSp>
            <p:nvCxnSpPr>
              <p:cNvPr id="180" name="Straight Arrow Connector 179"/>
              <p:cNvCxnSpPr/>
              <p:nvPr/>
            </p:nvCxnSpPr>
            <p:spPr>
              <a:xfrm rot="5400000" flipH="1" flipV="1">
                <a:off x="3215967" y="5410171"/>
                <a:ext cx="310393" cy="4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181" name="Oval 180"/>
              <p:cNvSpPr/>
              <p:nvPr/>
            </p:nvSpPr>
            <p:spPr>
              <a:xfrm rot="5400000">
                <a:off x="3303113" y="5338856"/>
                <a:ext cx="129092" cy="148064"/>
              </a:xfrm>
              <a:prstGeom prst="ellipse">
                <a:avLst/>
              </a:prstGeom>
              <a:solidFill>
                <a:srgbClr val="444D26">
                  <a:lumMod val="75000"/>
                  <a:alpha val="8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7" name="Content Placeholder 1"/>
          <p:cNvSpPr txBox="1">
            <a:spLocks/>
          </p:cNvSpPr>
          <p:nvPr/>
        </p:nvSpPr>
        <p:spPr>
          <a:xfrm>
            <a:off x="304800" y="1371600"/>
            <a:ext cx="7769225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Chirality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Induced Spin-selectivity (CISS) effect</a:t>
            </a:r>
          </a:p>
        </p:txBody>
      </p:sp>
      <p:sp>
        <p:nvSpPr>
          <p:cNvPr id="179" name="Oval 178"/>
          <p:cNvSpPr/>
          <p:nvPr/>
        </p:nvSpPr>
        <p:spPr>
          <a:xfrm>
            <a:off x="5440680" y="2219120"/>
            <a:ext cx="1188720" cy="11887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5724525" y="3026840"/>
            <a:ext cx="6400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5724525" y="2569640"/>
            <a:ext cx="6400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6200000">
            <a:off x="1158270" y="4581828"/>
            <a:ext cx="3678108" cy="215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96" name="Freeform 195"/>
          <p:cNvSpPr/>
          <p:nvPr/>
        </p:nvSpPr>
        <p:spPr>
          <a:xfrm rot="10800000">
            <a:off x="2686002" y="3352800"/>
            <a:ext cx="595415" cy="1464250"/>
          </a:xfrm>
          <a:custGeom>
            <a:avLst/>
            <a:gdLst>
              <a:gd name="connsiteX0" fmla="*/ 252461 w 438727"/>
              <a:gd name="connsiteY0" fmla="*/ 1237673 h 1237673"/>
              <a:gd name="connsiteX1" fmla="*/ 30788 w 438727"/>
              <a:gd name="connsiteY1" fmla="*/ 1080655 h 1237673"/>
              <a:gd name="connsiteX2" fmla="*/ 437188 w 438727"/>
              <a:gd name="connsiteY2" fmla="*/ 969818 h 1237673"/>
              <a:gd name="connsiteX3" fmla="*/ 30788 w 438727"/>
              <a:gd name="connsiteY3" fmla="*/ 812800 h 1237673"/>
              <a:gd name="connsiteX4" fmla="*/ 437188 w 438727"/>
              <a:gd name="connsiteY4" fmla="*/ 692727 h 1237673"/>
              <a:gd name="connsiteX5" fmla="*/ 21552 w 438727"/>
              <a:gd name="connsiteY5" fmla="*/ 554182 h 1237673"/>
              <a:gd name="connsiteX6" fmla="*/ 437188 w 438727"/>
              <a:gd name="connsiteY6" fmla="*/ 434109 h 1237673"/>
              <a:gd name="connsiteX7" fmla="*/ 12316 w 438727"/>
              <a:gd name="connsiteY7" fmla="*/ 286327 h 1237673"/>
              <a:gd name="connsiteX8" fmla="*/ 427952 w 438727"/>
              <a:gd name="connsiteY8" fmla="*/ 166255 h 1237673"/>
              <a:gd name="connsiteX9" fmla="*/ 30788 w 438727"/>
              <a:gd name="connsiteY9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727" h="1237673">
                <a:moveTo>
                  <a:pt x="252461" y="1237673"/>
                </a:moveTo>
                <a:cubicBezTo>
                  <a:pt x="126230" y="1181485"/>
                  <a:pt x="0" y="1125298"/>
                  <a:pt x="30788" y="1080655"/>
                </a:cubicBezTo>
                <a:cubicBezTo>
                  <a:pt x="61576" y="1036013"/>
                  <a:pt x="437188" y="1014460"/>
                  <a:pt x="437188" y="969818"/>
                </a:cubicBezTo>
                <a:cubicBezTo>
                  <a:pt x="437188" y="925176"/>
                  <a:pt x="30788" y="858982"/>
                  <a:pt x="30788" y="812800"/>
                </a:cubicBezTo>
                <a:cubicBezTo>
                  <a:pt x="30788" y="766618"/>
                  <a:pt x="438727" y="735830"/>
                  <a:pt x="437188" y="692727"/>
                </a:cubicBezTo>
                <a:cubicBezTo>
                  <a:pt x="435649" y="649624"/>
                  <a:pt x="21552" y="597285"/>
                  <a:pt x="21552" y="554182"/>
                </a:cubicBezTo>
                <a:cubicBezTo>
                  <a:pt x="21552" y="511079"/>
                  <a:pt x="438727" y="478751"/>
                  <a:pt x="437188" y="434109"/>
                </a:cubicBezTo>
                <a:cubicBezTo>
                  <a:pt x="435649" y="389467"/>
                  <a:pt x="13855" y="330969"/>
                  <a:pt x="12316" y="286327"/>
                </a:cubicBezTo>
                <a:cubicBezTo>
                  <a:pt x="10777" y="241685"/>
                  <a:pt x="424873" y="213976"/>
                  <a:pt x="427952" y="166255"/>
                </a:cubicBezTo>
                <a:cubicBezTo>
                  <a:pt x="431031" y="118534"/>
                  <a:pt x="230909" y="59267"/>
                  <a:pt x="30788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2362200" y="2240280"/>
            <a:ext cx="1188720" cy="11887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5981700" y="296227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6172200" y="296227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5791200" y="296227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/>
          <p:cNvCxnSpPr/>
          <p:nvPr/>
        </p:nvCxnSpPr>
        <p:spPr>
          <a:xfrm>
            <a:off x="2636520" y="3048000"/>
            <a:ext cx="6400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636520" y="2590800"/>
            <a:ext cx="6400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/>
        </p:nvSpPr>
        <p:spPr>
          <a:xfrm>
            <a:off x="3076575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695575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Group 348"/>
          <p:cNvGrpSpPr/>
          <p:nvPr/>
        </p:nvGrpSpPr>
        <p:grpSpPr>
          <a:xfrm>
            <a:off x="2895600" y="2892425"/>
            <a:ext cx="152400" cy="381000"/>
            <a:chOff x="2895600" y="2429669"/>
            <a:chExt cx="152400" cy="381000"/>
          </a:xfrm>
        </p:grpSpPr>
        <p:sp>
          <p:nvSpPr>
            <p:cNvPr id="343" name="Oval 342"/>
            <p:cNvSpPr/>
            <p:nvPr/>
          </p:nvSpPr>
          <p:spPr>
            <a:xfrm>
              <a:off x="2895600" y="2514600"/>
              <a:ext cx="152400" cy="152400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/>
            <p:nvPr/>
          </p:nvCxnSpPr>
          <p:spPr>
            <a:xfrm rot="5400000">
              <a:off x="2781300" y="2619375"/>
              <a:ext cx="381000" cy="1588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6" name="Curved Right Arrow 345"/>
          <p:cNvSpPr/>
          <p:nvPr/>
        </p:nvSpPr>
        <p:spPr>
          <a:xfrm rot="4275443">
            <a:off x="3520977" y="2227436"/>
            <a:ext cx="304800" cy="533400"/>
          </a:xfrm>
          <a:prstGeom prst="curvedRightArrow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6" name="Freeform 325"/>
          <p:cNvSpPr/>
          <p:nvPr/>
        </p:nvSpPr>
        <p:spPr>
          <a:xfrm rot="20065695">
            <a:off x="3639312" y="2372912"/>
            <a:ext cx="838200" cy="363220"/>
          </a:xfrm>
          <a:custGeom>
            <a:avLst/>
            <a:gdLst>
              <a:gd name="connsiteX0" fmla="*/ 0 w 1423670"/>
              <a:gd name="connsiteY0" fmla="*/ 193040 h 363220"/>
              <a:gd name="connsiteX1" fmla="*/ 281940 w 1423670"/>
              <a:gd name="connsiteY1" fmla="*/ 193040 h 363220"/>
              <a:gd name="connsiteX2" fmla="*/ 396240 w 1423670"/>
              <a:gd name="connsiteY2" fmla="*/ 17780 h 363220"/>
              <a:gd name="connsiteX3" fmla="*/ 487680 w 1423670"/>
              <a:gd name="connsiteY3" fmla="*/ 269240 h 363220"/>
              <a:gd name="connsiteX4" fmla="*/ 624840 w 1423670"/>
              <a:gd name="connsiteY4" fmla="*/ 2540 h 363220"/>
              <a:gd name="connsiteX5" fmla="*/ 693420 w 1423670"/>
              <a:gd name="connsiteY5" fmla="*/ 284480 h 363220"/>
              <a:gd name="connsiteX6" fmla="*/ 784860 w 1423670"/>
              <a:gd name="connsiteY6" fmla="*/ 33020 h 363220"/>
              <a:gd name="connsiteX7" fmla="*/ 868680 w 1423670"/>
              <a:gd name="connsiteY7" fmla="*/ 276860 h 363220"/>
              <a:gd name="connsiteX8" fmla="*/ 1005840 w 1423670"/>
              <a:gd name="connsiteY8" fmla="*/ 33020 h 363220"/>
              <a:gd name="connsiteX9" fmla="*/ 1082040 w 1423670"/>
              <a:gd name="connsiteY9" fmla="*/ 307340 h 363220"/>
              <a:gd name="connsiteX10" fmla="*/ 1188720 w 1423670"/>
              <a:gd name="connsiteY10" fmla="*/ 55880 h 363220"/>
              <a:gd name="connsiteX11" fmla="*/ 1303020 w 1423670"/>
              <a:gd name="connsiteY11" fmla="*/ 353060 h 363220"/>
              <a:gd name="connsiteX12" fmla="*/ 1402080 w 1423670"/>
              <a:gd name="connsiteY12" fmla="*/ 116840 h 363220"/>
              <a:gd name="connsiteX13" fmla="*/ 1417320 w 1423670"/>
              <a:gd name="connsiteY13" fmla="*/ 109220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3670" h="363220">
                <a:moveTo>
                  <a:pt x="0" y="193040"/>
                </a:moveTo>
                <a:cubicBezTo>
                  <a:pt x="107950" y="207645"/>
                  <a:pt x="215900" y="222250"/>
                  <a:pt x="281940" y="193040"/>
                </a:cubicBezTo>
                <a:cubicBezTo>
                  <a:pt x="347980" y="163830"/>
                  <a:pt x="361950" y="5080"/>
                  <a:pt x="396240" y="17780"/>
                </a:cubicBezTo>
                <a:cubicBezTo>
                  <a:pt x="430530" y="30480"/>
                  <a:pt x="449580" y="271780"/>
                  <a:pt x="487680" y="269240"/>
                </a:cubicBezTo>
                <a:cubicBezTo>
                  <a:pt x="525780" y="266700"/>
                  <a:pt x="590550" y="0"/>
                  <a:pt x="624840" y="2540"/>
                </a:cubicBezTo>
                <a:cubicBezTo>
                  <a:pt x="659130" y="5080"/>
                  <a:pt x="666750" y="279400"/>
                  <a:pt x="693420" y="284480"/>
                </a:cubicBezTo>
                <a:cubicBezTo>
                  <a:pt x="720090" y="289560"/>
                  <a:pt x="755650" y="34290"/>
                  <a:pt x="784860" y="33020"/>
                </a:cubicBezTo>
                <a:cubicBezTo>
                  <a:pt x="814070" y="31750"/>
                  <a:pt x="831850" y="276860"/>
                  <a:pt x="868680" y="276860"/>
                </a:cubicBezTo>
                <a:cubicBezTo>
                  <a:pt x="905510" y="276860"/>
                  <a:pt x="970280" y="27940"/>
                  <a:pt x="1005840" y="33020"/>
                </a:cubicBezTo>
                <a:cubicBezTo>
                  <a:pt x="1041400" y="38100"/>
                  <a:pt x="1051560" y="303530"/>
                  <a:pt x="1082040" y="307340"/>
                </a:cubicBezTo>
                <a:cubicBezTo>
                  <a:pt x="1112520" y="311150"/>
                  <a:pt x="1151890" y="48260"/>
                  <a:pt x="1188720" y="55880"/>
                </a:cubicBezTo>
                <a:cubicBezTo>
                  <a:pt x="1225550" y="63500"/>
                  <a:pt x="1267460" y="342900"/>
                  <a:pt x="1303020" y="353060"/>
                </a:cubicBezTo>
                <a:cubicBezTo>
                  <a:pt x="1338580" y="363220"/>
                  <a:pt x="1383030" y="157480"/>
                  <a:pt x="1402080" y="116840"/>
                </a:cubicBezTo>
                <a:cubicBezTo>
                  <a:pt x="1421130" y="76200"/>
                  <a:pt x="1423670" y="128270"/>
                  <a:pt x="1417320" y="109220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Curved Right Arrow 344"/>
          <p:cNvSpPr/>
          <p:nvPr/>
        </p:nvSpPr>
        <p:spPr>
          <a:xfrm rot="15075443">
            <a:off x="3689448" y="2554114"/>
            <a:ext cx="304800" cy="533400"/>
          </a:xfrm>
          <a:prstGeom prst="curvedRightArrow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5" name="Group 364"/>
          <p:cNvGrpSpPr/>
          <p:nvPr/>
        </p:nvGrpSpPr>
        <p:grpSpPr>
          <a:xfrm>
            <a:off x="2819400" y="3276600"/>
            <a:ext cx="381000" cy="990600"/>
            <a:chOff x="2819400" y="3581400"/>
            <a:chExt cx="381000" cy="990600"/>
          </a:xfrm>
        </p:grpSpPr>
        <p:grpSp>
          <p:nvGrpSpPr>
            <p:cNvPr id="350" name="Group 349"/>
            <p:cNvGrpSpPr/>
            <p:nvPr/>
          </p:nvGrpSpPr>
          <p:grpSpPr>
            <a:xfrm>
              <a:off x="3048000" y="3581400"/>
              <a:ext cx="152400" cy="381000"/>
              <a:chOff x="2895600" y="2429669"/>
              <a:chExt cx="152400" cy="381000"/>
            </a:xfrm>
          </p:grpSpPr>
          <p:sp>
            <p:nvSpPr>
              <p:cNvPr id="351" name="Oval 350"/>
              <p:cNvSpPr/>
              <p:nvPr/>
            </p:nvSpPr>
            <p:spPr>
              <a:xfrm>
                <a:off x="2895600" y="2514600"/>
                <a:ext cx="152400" cy="152400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2" name="Straight Arrow Connector 351"/>
              <p:cNvCxnSpPr/>
              <p:nvPr/>
            </p:nvCxnSpPr>
            <p:spPr>
              <a:xfrm rot="5400000">
                <a:off x="2781300" y="2619375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Group 355"/>
            <p:cNvGrpSpPr/>
            <p:nvPr/>
          </p:nvGrpSpPr>
          <p:grpSpPr>
            <a:xfrm>
              <a:off x="2819400" y="3886200"/>
              <a:ext cx="152400" cy="381000"/>
              <a:chOff x="2895600" y="2429669"/>
              <a:chExt cx="152400" cy="381000"/>
            </a:xfrm>
          </p:grpSpPr>
          <p:sp>
            <p:nvSpPr>
              <p:cNvPr id="357" name="Oval 356"/>
              <p:cNvSpPr/>
              <p:nvPr/>
            </p:nvSpPr>
            <p:spPr>
              <a:xfrm>
                <a:off x="2895600" y="2514600"/>
                <a:ext cx="152400" cy="152400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8" name="Straight Arrow Connector 357"/>
              <p:cNvCxnSpPr/>
              <p:nvPr/>
            </p:nvCxnSpPr>
            <p:spPr>
              <a:xfrm rot="5400000">
                <a:off x="2781300" y="2619375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" name="Group 358"/>
            <p:cNvGrpSpPr/>
            <p:nvPr/>
          </p:nvGrpSpPr>
          <p:grpSpPr>
            <a:xfrm>
              <a:off x="3048000" y="4191000"/>
              <a:ext cx="152400" cy="381000"/>
              <a:chOff x="2895600" y="2429669"/>
              <a:chExt cx="152400" cy="381000"/>
            </a:xfrm>
          </p:grpSpPr>
          <p:sp>
            <p:nvSpPr>
              <p:cNvPr id="360" name="Oval 359"/>
              <p:cNvSpPr/>
              <p:nvPr/>
            </p:nvSpPr>
            <p:spPr>
              <a:xfrm>
                <a:off x="2895600" y="2514600"/>
                <a:ext cx="152400" cy="152400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1" name="Straight Arrow Connector 360"/>
              <p:cNvCxnSpPr/>
              <p:nvPr/>
            </p:nvCxnSpPr>
            <p:spPr>
              <a:xfrm rot="5400000">
                <a:off x="2781300" y="2619375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8" name="Group 147"/>
          <p:cNvGrpSpPr/>
          <p:nvPr/>
        </p:nvGrpSpPr>
        <p:grpSpPr>
          <a:xfrm rot="10800000">
            <a:off x="2548890" y="4819650"/>
            <a:ext cx="901497" cy="930729"/>
            <a:chOff x="1828800" y="4634340"/>
            <a:chExt cx="762000" cy="685800"/>
          </a:xfrm>
        </p:grpSpPr>
        <p:sp>
          <p:nvSpPr>
            <p:cNvPr id="212" name="Chord 211"/>
            <p:cNvSpPr/>
            <p:nvPr/>
          </p:nvSpPr>
          <p:spPr>
            <a:xfrm flipH="1">
              <a:off x="1828800" y="4634340"/>
              <a:ext cx="762000" cy="685800"/>
            </a:xfrm>
            <a:prstGeom prst="chord">
              <a:avLst>
                <a:gd name="adj1" fmla="val 5420192"/>
                <a:gd name="adj2" fmla="val 16200000"/>
              </a:avLst>
            </a:prstGeom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18000000"/>
              </a:lightRig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213" name="Group 115"/>
            <p:cNvGrpSpPr/>
            <p:nvPr/>
          </p:nvGrpSpPr>
          <p:grpSpPr>
            <a:xfrm>
              <a:off x="2261989" y="4832633"/>
              <a:ext cx="148064" cy="310393"/>
              <a:chOff x="3277525" y="4830321"/>
              <a:chExt cx="148064" cy="310393"/>
            </a:xfrm>
          </p:grpSpPr>
          <p:cxnSp>
            <p:nvCxnSpPr>
              <p:cNvPr id="214" name="Straight Arrow Connector 213"/>
              <p:cNvCxnSpPr/>
              <p:nvPr/>
            </p:nvCxnSpPr>
            <p:spPr>
              <a:xfrm rot="16200000" flipH="1" flipV="1">
                <a:off x="3199865" y="4985290"/>
                <a:ext cx="310393" cy="4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15" name="Oval 214"/>
              <p:cNvSpPr/>
              <p:nvPr/>
            </p:nvSpPr>
            <p:spPr>
              <a:xfrm rot="5400000">
                <a:off x="3287011" y="4908598"/>
                <a:ext cx="129092" cy="148064"/>
              </a:xfrm>
              <a:prstGeom prst="ellipse">
                <a:avLst/>
              </a:prstGeom>
              <a:solidFill>
                <a:srgbClr val="444D26">
                  <a:lumMod val="75000"/>
                  <a:alpha val="8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Group 152"/>
          <p:cNvGrpSpPr/>
          <p:nvPr/>
        </p:nvGrpSpPr>
        <p:grpSpPr>
          <a:xfrm rot="10800000" flipH="1">
            <a:off x="2527503" y="4819650"/>
            <a:ext cx="901497" cy="930729"/>
            <a:chOff x="1835667" y="5059221"/>
            <a:chExt cx="762000" cy="685800"/>
          </a:xfrm>
        </p:grpSpPr>
        <p:sp>
          <p:nvSpPr>
            <p:cNvPr id="217" name="Chord 216"/>
            <p:cNvSpPr/>
            <p:nvPr/>
          </p:nvSpPr>
          <p:spPr>
            <a:xfrm flipH="1">
              <a:off x="1835667" y="5059221"/>
              <a:ext cx="762000" cy="685800"/>
            </a:xfrm>
            <a:prstGeom prst="chord">
              <a:avLst>
                <a:gd name="adj1" fmla="val 5420192"/>
                <a:gd name="adj2" fmla="val 16200000"/>
              </a:avLst>
            </a:prstGeom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18000000"/>
              </a:lightRig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301" name="Group 115"/>
            <p:cNvGrpSpPr/>
            <p:nvPr/>
          </p:nvGrpSpPr>
          <p:grpSpPr>
            <a:xfrm>
              <a:off x="2278091" y="5257514"/>
              <a:ext cx="148064" cy="310393"/>
              <a:chOff x="3293627" y="5255202"/>
              <a:chExt cx="148064" cy="310393"/>
            </a:xfrm>
          </p:grpSpPr>
          <p:cxnSp>
            <p:nvCxnSpPr>
              <p:cNvPr id="308" name="Straight Arrow Connector 307"/>
              <p:cNvCxnSpPr/>
              <p:nvPr/>
            </p:nvCxnSpPr>
            <p:spPr>
              <a:xfrm rot="5400000" flipH="1" flipV="1">
                <a:off x="3215967" y="5410171"/>
                <a:ext cx="310393" cy="4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09" name="Oval 308"/>
              <p:cNvSpPr/>
              <p:nvPr/>
            </p:nvSpPr>
            <p:spPr>
              <a:xfrm rot="5400000">
                <a:off x="3303113" y="5338856"/>
                <a:ext cx="129092" cy="148064"/>
              </a:xfrm>
              <a:prstGeom prst="ellipse">
                <a:avLst/>
              </a:prstGeom>
              <a:solidFill>
                <a:srgbClr val="444D26">
                  <a:lumMod val="75000"/>
                  <a:alpha val="85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2743200" y="4114800"/>
            <a:ext cx="457200" cy="762000"/>
            <a:chOff x="2743200" y="4114800"/>
            <a:chExt cx="457200" cy="762000"/>
          </a:xfrm>
        </p:grpSpPr>
        <p:grpSp>
          <p:nvGrpSpPr>
            <p:cNvPr id="362" name="Group 361"/>
            <p:cNvGrpSpPr/>
            <p:nvPr/>
          </p:nvGrpSpPr>
          <p:grpSpPr>
            <a:xfrm flipV="1">
              <a:off x="2743200" y="4114800"/>
              <a:ext cx="152400" cy="381000"/>
              <a:chOff x="2895600" y="2429669"/>
              <a:chExt cx="152400" cy="381000"/>
            </a:xfrm>
          </p:grpSpPr>
          <p:sp>
            <p:nvSpPr>
              <p:cNvPr id="363" name="Oval 362"/>
              <p:cNvSpPr/>
              <p:nvPr/>
            </p:nvSpPr>
            <p:spPr>
              <a:xfrm>
                <a:off x="2895600" y="2514600"/>
                <a:ext cx="152400" cy="152400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Arrow Connector 363"/>
              <p:cNvCxnSpPr/>
              <p:nvPr/>
            </p:nvCxnSpPr>
            <p:spPr>
              <a:xfrm rot="5400000">
                <a:off x="2781300" y="2619375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oup 365"/>
            <p:cNvGrpSpPr/>
            <p:nvPr/>
          </p:nvGrpSpPr>
          <p:grpSpPr>
            <a:xfrm flipV="1">
              <a:off x="3048000" y="4495800"/>
              <a:ext cx="152400" cy="381000"/>
              <a:chOff x="2895600" y="2429669"/>
              <a:chExt cx="152400" cy="381000"/>
            </a:xfrm>
          </p:grpSpPr>
          <p:sp>
            <p:nvSpPr>
              <p:cNvPr id="367" name="Oval 366"/>
              <p:cNvSpPr/>
              <p:nvPr/>
            </p:nvSpPr>
            <p:spPr>
              <a:xfrm>
                <a:off x="2895600" y="2514600"/>
                <a:ext cx="152400" cy="152400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8" name="Straight Arrow Connector 367"/>
              <p:cNvCxnSpPr/>
              <p:nvPr/>
            </p:nvCxnSpPr>
            <p:spPr>
              <a:xfrm rot="5400000">
                <a:off x="2781300" y="2619375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5" name="Group 374"/>
          <p:cNvGrpSpPr/>
          <p:nvPr/>
        </p:nvGrpSpPr>
        <p:grpSpPr>
          <a:xfrm>
            <a:off x="3352800" y="5334000"/>
            <a:ext cx="817416" cy="1066800"/>
            <a:chOff x="7315200" y="5029200"/>
            <a:chExt cx="817416" cy="1066800"/>
          </a:xfrm>
        </p:grpSpPr>
        <p:sp>
          <p:nvSpPr>
            <p:cNvPr id="372" name="Up-Down Arrow 371"/>
            <p:cNvSpPr/>
            <p:nvPr/>
          </p:nvSpPr>
          <p:spPr>
            <a:xfrm>
              <a:off x="7315200" y="5029200"/>
              <a:ext cx="817416" cy="1066800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7353300" y="5334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</a:t>
              </a:r>
              <a:r>
                <a:rPr lang="en-US" baseline="-25000" dirty="0" smtClean="0"/>
                <a:t>z</a:t>
              </a:r>
              <a:endParaRPr lang="en-US" baseline="-25000" dirty="0"/>
            </a:p>
          </p:txBody>
        </p:sp>
      </p:grpSp>
      <p:sp>
        <p:nvSpPr>
          <p:cNvPr id="376" name="TextBox 375"/>
          <p:cNvSpPr txBox="1"/>
          <p:nvPr/>
        </p:nvSpPr>
        <p:spPr>
          <a:xfrm>
            <a:off x="7200900" y="51054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FM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7200900" y="3886200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solidFill>
                  <a:sysClr val="windowText" lastClr="000000"/>
                </a:solidFill>
              </a:rPr>
              <a:t>Chiral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Molecules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7200900" y="25146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SC NCs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2895600" y="2971800"/>
            <a:ext cx="152400" cy="1524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552450" y="2057400"/>
            <a:ext cx="447675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35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556 L 5.55112E-17 -0.0662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417 0.194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-0.17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639 L 0.00191 0.00023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2199 L -0.00017 0.00023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26" grpId="0" animBg="1"/>
      <p:bldP spid="345" grpId="0" animBg="1"/>
      <p:bldP spid="3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5410200" cy="487362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Zuoti Xie, Tal Markus, Sidney Cohen, Zeev Vager,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Rafael Gutierrez, </a:t>
            </a:r>
            <a:r>
              <a:rPr lang="en-US" sz="1800" dirty="0" smtClean="0">
                <a:solidFill>
                  <a:schemeClr val="tx1"/>
                </a:solidFill>
              </a:rPr>
              <a:t>Nano Letters, </a:t>
            </a:r>
            <a:r>
              <a:rPr lang="en-US" sz="1800" b="1" dirty="0" smtClean="0">
                <a:solidFill>
                  <a:schemeClr val="tx1"/>
                </a:solidFill>
              </a:rPr>
              <a:t>11</a:t>
            </a:r>
            <a:r>
              <a:rPr lang="en-US" sz="1800" dirty="0" smtClean="0">
                <a:solidFill>
                  <a:schemeClr val="tx1"/>
                </a:solidFill>
              </a:rPr>
              <a:t>, 4652–4655 (2011).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2" descr="D:\Zuoti Xie\DATA\AFM\fig1_v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2167811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239713" y="34925"/>
            <a:ext cx="7932737" cy="267765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Spin dependent transport </a:t>
            </a:r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through double stranded </a:t>
            </a:r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DNA</a:t>
            </a:r>
          </a:p>
          <a:p>
            <a:pPr algn="ctr" rtl="0" eaLnBrk="1" hangingPunct="1">
              <a:defRPr/>
            </a:pPr>
            <a:r>
              <a:rPr lang="en-US" sz="3200" dirty="0" err="1" smtClean="0"/>
              <a:t>Chiral</a:t>
            </a:r>
            <a:r>
              <a:rPr lang="en-US" sz="3200" dirty="0" smtClean="0"/>
              <a:t> Induced Spin Selectivity - CISS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  <a:p>
            <a:pPr algn="l" rtl="0" eaLnBrk="1" hangingPunct="1">
              <a:defRPr/>
            </a:pPr>
            <a:endParaRPr lang="en-US" sz="3600" dirty="0"/>
          </a:p>
          <a:p>
            <a:pPr algn="l" rtl="0" eaLnBrk="1" hangingPunct="1">
              <a:defRPr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6858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/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542924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Magnetic Memory without a Magnet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24" descr="תמונה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23978"/>
            <a:ext cx="2867025" cy="1816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19600"/>
            <a:ext cx="2703586" cy="18555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1676400"/>
            <a:ext cx="3886200" cy="127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rved Right Arrow 13"/>
          <p:cNvSpPr/>
          <p:nvPr/>
        </p:nvSpPr>
        <p:spPr bwMode="auto">
          <a:xfrm>
            <a:off x="1600200" y="3337622"/>
            <a:ext cx="457200" cy="838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>
            <a:off x="4800600" y="5135411"/>
            <a:ext cx="457200" cy="838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Memory devices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27538" y="1628775"/>
            <a:ext cx="36512" cy="3313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31763" y="1447800"/>
            <a:ext cx="4440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DRAM</a:t>
            </a:r>
            <a:r>
              <a:rPr lang="en-US"/>
              <a:t> -</a:t>
            </a:r>
            <a:r>
              <a:rPr lang="en-US" b="1"/>
              <a:t> </a:t>
            </a:r>
            <a:r>
              <a:rPr lang="en-US"/>
              <a:t>Dynamic random-access memory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34950" y="3362325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SRAM</a:t>
            </a:r>
            <a:r>
              <a:rPr lang="en-US" b="1"/>
              <a:t>- </a:t>
            </a:r>
            <a:r>
              <a:rPr lang="en-US"/>
              <a:t>Static random-access memory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27013" y="990600"/>
            <a:ext cx="397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</a:rPr>
              <a:t>Fast but need constant power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1001713" y="1981200"/>
            <a:ext cx="226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refreshed periodically</a:t>
            </a:r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347663" y="3783013"/>
            <a:ext cx="4224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Does not need to be periodically refreshed</a:t>
            </a:r>
            <a:endParaRPr lang="en-US"/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5349875" y="990600"/>
            <a:ext cx="2887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</a:rPr>
              <a:t>Slow last for 10 years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714375" y="476250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en-US" b="1"/>
          </a:p>
          <a:p>
            <a:pPr rtl="0"/>
            <a:r>
              <a:rPr lang="en-US" b="1"/>
              <a:t>All existing memory technologies challenged when critical size is smaller than 45 nm</a:t>
            </a:r>
            <a:endParaRPr lang="en-US"/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5327650" y="1457325"/>
            <a:ext cx="229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Flesh memory</a:t>
            </a:r>
            <a:endParaRPr lang="en-US" sz="2800"/>
          </a:p>
        </p:txBody>
      </p:sp>
      <p:pic>
        <p:nvPicPr>
          <p:cNvPr id="18444" name="Pictur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225" y="2286000"/>
            <a:ext cx="174466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86000"/>
            <a:ext cx="2095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Box 18"/>
          <p:cNvSpPr txBox="1">
            <a:spLocks noChangeArrowheads="1"/>
          </p:cNvSpPr>
          <p:nvPr/>
        </p:nvSpPr>
        <p:spPr bwMode="auto">
          <a:xfrm>
            <a:off x="546100" y="5227638"/>
            <a:ext cx="8451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rgbClr val="0033CC"/>
                </a:solidFill>
              </a:rPr>
              <a:t>We want:  </a:t>
            </a:r>
          </a:p>
          <a:p>
            <a:pPr algn="ctr"/>
            <a:r>
              <a:rPr lang="en-US" sz="2400" b="1" i="1">
                <a:solidFill>
                  <a:srgbClr val="0033CC"/>
                </a:solidFill>
              </a:rPr>
              <a:t>No constant power, long lived, fast, standard technology</a:t>
            </a:r>
          </a:p>
        </p:txBody>
      </p:sp>
      <p:pic>
        <p:nvPicPr>
          <p:cNvPr id="18447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75" y="2362200"/>
            <a:ext cx="10445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286000"/>
            <a:ext cx="15001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11480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4114800"/>
            <a:ext cx="10699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63072" cy="1143000"/>
          </a:xfrm>
        </p:spPr>
        <p:txBody>
          <a:bodyPr>
            <a:noAutofit/>
          </a:bodyPr>
          <a:lstStyle/>
          <a:p>
            <a:pPr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Charily Molecular based  Universal memory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60241"/>
            <a:ext cx="1378496" cy="604663"/>
          </a:xfrm>
        </p:spPr>
        <p:txBody>
          <a:bodyPr/>
          <a:lstStyle/>
          <a:p>
            <a:pPr algn="ctr" rtl="0">
              <a:buNone/>
            </a:pPr>
            <a:r>
              <a:rPr lang="en-US" dirty="0" smtClean="0"/>
              <a:t>Fast </a:t>
            </a:r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2483768" y="1916832"/>
            <a:ext cx="1378496" cy="6046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Dense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283968" y="1772816"/>
            <a:ext cx="2088232" cy="1152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Non-Volatile</a:t>
            </a:r>
            <a:endParaRPr lang="he-IL" sz="3200" b="1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6444208" y="1844824"/>
            <a:ext cx="2304256" cy="1036711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efficient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encrypted-tbn2.gstatic.com/images?q=tbn:ANd9GcTS2u43sKmhHVxHijOryEIVpD9kh0C23a1QmcUm-ET4kLtOev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37996"/>
            <a:ext cx="1656184" cy="1483092"/>
          </a:xfrm>
          <a:prstGeom prst="rect">
            <a:avLst/>
          </a:prstGeom>
          <a:noFill/>
        </p:spPr>
      </p:pic>
      <p:pic>
        <p:nvPicPr>
          <p:cNvPr id="1028" name="Picture 4" descr="http://2.bp.blogspot.com/-1OzcpdfbSFM/TfVxRDDb3kI/AAAAAAAAAeo/szxgnEP5hlM/s1600/SocD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2737996"/>
            <a:ext cx="1368151" cy="1445385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TXyMRubuJaiCorEP_DOYce5xIeYNcfZwHR7EAOIslsJb81kyjv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2936"/>
            <a:ext cx="1368152" cy="1368152"/>
          </a:xfrm>
          <a:prstGeom prst="rect">
            <a:avLst/>
          </a:prstGeom>
          <a:noFill/>
        </p:spPr>
      </p:pic>
      <p:pic>
        <p:nvPicPr>
          <p:cNvPr id="1032" name="Picture 8" descr="http://siliconangle.com/files/2013/10/4d4f8e9d37dc4a84b9cf039b767f1341-iphone-battery-icon-920x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080773" y="3152475"/>
            <a:ext cx="1247152" cy="9361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4800600"/>
            <a:ext cx="7992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The industry needs are met without compromising in </a:t>
            </a:r>
            <a:r>
              <a:rPr lang="en-US" sz="2400" b="1" u="sng" dirty="0" smtClean="0"/>
              <a:t>cost, </a:t>
            </a:r>
            <a:r>
              <a:rPr lang="en-US" sz="2400" b="1" dirty="0" smtClean="0"/>
              <a:t>compatibility to </a:t>
            </a:r>
            <a:r>
              <a:rPr lang="en-US" sz="2400" b="1" u="sng" dirty="0" smtClean="0"/>
              <a:t>standard Si process </a:t>
            </a:r>
            <a:r>
              <a:rPr lang="en-US" sz="2400" b="1" dirty="0" smtClean="0"/>
              <a:t>&amp; complexity of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>  </a:t>
            </a:r>
            <a:endParaRPr lang="he-IL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343400"/>
            <a:ext cx="160653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nm  size transport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343400"/>
            <a:ext cx="136928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Unit size 10nm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5128838" y="4343400"/>
            <a:ext cx="66236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stable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343400"/>
            <a:ext cx="166744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No back scattering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9613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360045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Content Placeholder 1"/>
          <p:cNvSpPr txBox="1">
            <a:spLocks/>
          </p:cNvSpPr>
          <p:nvPr/>
        </p:nvSpPr>
        <p:spPr>
          <a:xfrm>
            <a:off x="28575" y="1524000"/>
            <a:ext cx="3095625" cy="609600"/>
          </a:xfrm>
          <a:prstGeom prst="rect">
            <a:avLst/>
          </a:prstGeom>
        </p:spPr>
        <p:txBody>
          <a:bodyPr/>
          <a:lstStyle/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Pre-adsorption</a:t>
            </a:r>
          </a:p>
        </p:txBody>
      </p:sp>
      <p:grpSp>
        <p:nvGrpSpPr>
          <p:cNvPr id="31748" name="Group 302"/>
          <p:cNvGrpSpPr>
            <a:grpSpLocks/>
          </p:cNvGrpSpPr>
          <p:nvPr/>
        </p:nvGrpSpPr>
        <p:grpSpPr bwMode="auto">
          <a:xfrm>
            <a:off x="4572000" y="152400"/>
            <a:ext cx="4324350" cy="852488"/>
            <a:chOff x="3752851" y="152400"/>
            <a:chExt cx="4324349" cy="853281"/>
          </a:xfrm>
        </p:grpSpPr>
        <p:grpSp>
          <p:nvGrpSpPr>
            <p:cNvPr id="31856" name="Group 83"/>
            <p:cNvGrpSpPr>
              <a:grpSpLocks/>
            </p:cNvGrpSpPr>
            <p:nvPr/>
          </p:nvGrpSpPr>
          <p:grpSpPr bwMode="auto">
            <a:xfrm rot="-5400000">
              <a:off x="6545662" y="-525861"/>
              <a:ext cx="853282" cy="2209798"/>
              <a:chOff x="8153398" y="4495799"/>
              <a:chExt cx="853282" cy="2209798"/>
            </a:xfrm>
          </p:grpSpPr>
          <p:grpSp>
            <p:nvGrpSpPr>
              <p:cNvPr id="31962" name="Group 8"/>
              <p:cNvGrpSpPr>
                <a:grpSpLocks/>
              </p:cNvGrpSpPr>
              <p:nvPr/>
            </p:nvGrpSpPr>
            <p:grpSpPr bwMode="auto">
              <a:xfrm>
                <a:off x="8153398" y="4495799"/>
                <a:ext cx="853282" cy="2209798"/>
                <a:chOff x="-8930481" y="8930481"/>
                <a:chExt cx="6165093" cy="16049637"/>
              </a:xfrm>
            </p:grpSpPr>
            <p:grpSp>
              <p:nvGrpSpPr>
                <p:cNvPr id="31964" name="Group 970"/>
                <p:cNvGrpSpPr>
                  <a:grpSpLocks/>
                </p:cNvGrpSpPr>
                <p:nvPr/>
              </p:nvGrpSpPr>
              <p:grpSpPr bwMode="auto">
                <a:xfrm>
                  <a:off x="-6213951" y="17423606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439" name="Rectangle 74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0" name="Oval 75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1" name="Up Arrow 76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965" name="Group 966"/>
                <p:cNvGrpSpPr>
                  <a:grpSpLocks/>
                </p:cNvGrpSpPr>
                <p:nvPr/>
              </p:nvGrpSpPr>
              <p:grpSpPr bwMode="auto">
                <a:xfrm>
                  <a:off x="-5501481" y="214526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436" name="Rectangle 435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7" name="Oval 72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8" name="Up Arrow 437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966" name="Group 123"/>
                <p:cNvGrpSpPr>
                  <a:grpSpLocks/>
                </p:cNvGrpSpPr>
                <p:nvPr/>
              </p:nvGrpSpPr>
              <p:grpSpPr bwMode="auto">
                <a:xfrm>
                  <a:off x="-8930481" y="8930481"/>
                  <a:ext cx="6165093" cy="16049637"/>
                  <a:chOff x="11851860" y="19217482"/>
                  <a:chExt cx="6165093" cy="11453083"/>
                </a:xfrm>
              </p:grpSpPr>
              <p:grpSp>
                <p:nvGrpSpPr>
                  <p:cNvPr id="3201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1851860" y="21960681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3204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433" name="Freeform 432"/>
                      <p:cNvSpPr/>
                      <p:nvPr/>
                    </p:nvSpPr>
                    <p:spPr>
                      <a:xfrm>
                        <a:off x="14529778" y="18250103"/>
                        <a:ext cx="3260489" cy="305313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4" name="Freeform 433"/>
                      <p:cNvSpPr/>
                      <p:nvPr/>
                    </p:nvSpPr>
                    <p:spPr>
                      <a:xfrm>
                        <a:off x="14518301" y="19109207"/>
                        <a:ext cx="3007916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5" name="Freeform 434"/>
                      <p:cNvSpPr/>
                      <p:nvPr/>
                    </p:nvSpPr>
                    <p:spPr>
                      <a:xfrm>
                        <a:off x="17503255" y="19796494"/>
                        <a:ext cx="229612" cy="6344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041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033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430" name="Freeform 429"/>
                      <p:cNvSpPr/>
                      <p:nvPr/>
                    </p:nvSpPr>
                    <p:spPr>
                      <a:xfrm>
                        <a:off x="14566725" y="18272441"/>
                        <a:ext cx="3249012" cy="3039921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1" name="Freeform 430"/>
                      <p:cNvSpPr/>
                      <p:nvPr/>
                    </p:nvSpPr>
                    <p:spPr>
                      <a:xfrm>
                        <a:off x="14555248" y="19131553"/>
                        <a:ext cx="2996431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2" name="Freeform 431"/>
                      <p:cNvSpPr/>
                      <p:nvPr/>
                    </p:nvSpPr>
                    <p:spPr>
                      <a:xfrm>
                        <a:off x="17482793" y="19805614"/>
                        <a:ext cx="241096" cy="67407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013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1889960" y="19217482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32032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425" name="Freeform 424"/>
                      <p:cNvSpPr/>
                      <p:nvPr/>
                    </p:nvSpPr>
                    <p:spPr>
                      <a:xfrm>
                        <a:off x="14549087" y="18268686"/>
                        <a:ext cx="3271966" cy="3039921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6" name="Freeform 425"/>
                      <p:cNvSpPr/>
                      <p:nvPr/>
                    </p:nvSpPr>
                    <p:spPr>
                      <a:xfrm>
                        <a:off x="14537603" y="19127790"/>
                        <a:ext cx="3019400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7" name="Freeform 426"/>
                      <p:cNvSpPr/>
                      <p:nvPr/>
                    </p:nvSpPr>
                    <p:spPr>
                      <a:xfrm>
                        <a:off x="17488123" y="19815081"/>
                        <a:ext cx="229612" cy="67407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033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03381"/>
                      <a:ext cx="3277809" cy="2622889"/>
                      <a:chOff x="14537910" y="18273489"/>
                      <a:chExt cx="3277809" cy="3033484"/>
                    </a:xfrm>
                  </p:grpSpPr>
                  <p:sp>
                    <p:nvSpPr>
                      <p:cNvPr id="422" name="Freeform 421"/>
                      <p:cNvSpPr/>
                      <p:nvPr/>
                    </p:nvSpPr>
                    <p:spPr>
                      <a:xfrm>
                        <a:off x="14570385" y="18267082"/>
                        <a:ext cx="3271966" cy="3039920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3" name="Freeform 58"/>
                      <p:cNvSpPr/>
                      <p:nvPr/>
                    </p:nvSpPr>
                    <p:spPr>
                      <a:xfrm>
                        <a:off x="14558901" y="19126186"/>
                        <a:ext cx="3019400" cy="1401006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4" name="Freeform 59"/>
                      <p:cNvSpPr/>
                      <p:nvPr/>
                    </p:nvSpPr>
                    <p:spPr>
                      <a:xfrm>
                        <a:off x="17543851" y="19839902"/>
                        <a:ext cx="229612" cy="60798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014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1966160" y="24695750"/>
                    <a:ext cx="6050793" cy="3240579"/>
                    <a:chOff x="11851860" y="20736645"/>
                    <a:chExt cx="6050793" cy="4501023"/>
                  </a:xfrm>
                </p:grpSpPr>
                <p:grpSp>
                  <p:nvGrpSpPr>
                    <p:cNvPr id="32024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15319" y="22614779"/>
                      <a:ext cx="3287334" cy="2622889"/>
                      <a:chOff x="14537910" y="18324951"/>
                      <a:chExt cx="3287334" cy="3033484"/>
                    </a:xfrm>
                  </p:grpSpPr>
                  <p:sp>
                    <p:nvSpPr>
                      <p:cNvPr id="417" name="Freeform 416"/>
                      <p:cNvSpPr/>
                      <p:nvPr/>
                    </p:nvSpPr>
                    <p:spPr>
                      <a:xfrm>
                        <a:off x="14541775" y="18322699"/>
                        <a:ext cx="3260489" cy="3039920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8" name="Freeform 417"/>
                      <p:cNvSpPr/>
                      <p:nvPr/>
                    </p:nvSpPr>
                    <p:spPr>
                      <a:xfrm>
                        <a:off x="14541775" y="19155377"/>
                        <a:ext cx="3019393" cy="1401006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9" name="Freeform 418"/>
                      <p:cNvSpPr/>
                      <p:nvPr/>
                    </p:nvSpPr>
                    <p:spPr>
                      <a:xfrm>
                        <a:off x="17492281" y="19829438"/>
                        <a:ext cx="229612" cy="687286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025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36645"/>
                      <a:ext cx="3277809" cy="2622889"/>
                      <a:chOff x="14537910" y="18235017"/>
                      <a:chExt cx="3277809" cy="3033484"/>
                    </a:xfrm>
                  </p:grpSpPr>
                  <p:sp>
                    <p:nvSpPr>
                      <p:cNvPr id="414" name="Freeform 413"/>
                      <p:cNvSpPr/>
                      <p:nvPr/>
                    </p:nvSpPr>
                    <p:spPr>
                      <a:xfrm>
                        <a:off x="14554735" y="18226288"/>
                        <a:ext cx="3260489" cy="3053133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5" name="Freeform 50"/>
                      <p:cNvSpPr/>
                      <p:nvPr/>
                    </p:nvSpPr>
                    <p:spPr>
                      <a:xfrm>
                        <a:off x="14543254" y="19072182"/>
                        <a:ext cx="3007916" cy="1414219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6" name="Freeform 51"/>
                      <p:cNvSpPr/>
                      <p:nvPr/>
                    </p:nvSpPr>
                    <p:spPr>
                      <a:xfrm>
                        <a:off x="17528205" y="19785899"/>
                        <a:ext cx="229612" cy="581550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015" name="Group 402"/>
                  <p:cNvGrpSpPr>
                    <a:grpSpLocks/>
                  </p:cNvGrpSpPr>
                  <p:nvPr/>
                </p:nvGrpSpPr>
                <p:grpSpPr bwMode="auto">
                  <a:xfrm>
                    <a:off x="11872119" y="27424475"/>
                    <a:ext cx="6041268" cy="3246090"/>
                    <a:chOff x="11851860" y="20769472"/>
                    <a:chExt cx="6041268" cy="4508679"/>
                  </a:xfrm>
                </p:grpSpPr>
                <p:grpSp>
                  <p:nvGrpSpPr>
                    <p:cNvPr id="32016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24844" y="22655260"/>
                      <a:ext cx="3268284" cy="2622891"/>
                      <a:chOff x="14547435" y="18371767"/>
                      <a:chExt cx="3268284" cy="3033486"/>
                    </a:xfrm>
                  </p:grpSpPr>
                  <p:sp>
                    <p:nvSpPr>
                      <p:cNvPr id="409" name="Freeform 408"/>
                      <p:cNvSpPr/>
                      <p:nvPr/>
                    </p:nvSpPr>
                    <p:spPr>
                      <a:xfrm>
                        <a:off x="14543964" y="18365323"/>
                        <a:ext cx="3271965" cy="3039922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0" name="Freeform 409"/>
                      <p:cNvSpPr/>
                      <p:nvPr/>
                    </p:nvSpPr>
                    <p:spPr>
                      <a:xfrm>
                        <a:off x="14543964" y="19211214"/>
                        <a:ext cx="3019392" cy="1387795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1" name="Freeform 410"/>
                      <p:cNvSpPr/>
                      <p:nvPr/>
                    </p:nvSpPr>
                    <p:spPr>
                      <a:xfrm>
                        <a:off x="17494472" y="19885288"/>
                        <a:ext cx="229612" cy="674065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017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69472"/>
                      <a:ext cx="3277809" cy="2622890"/>
                      <a:chOff x="14537910" y="18197048"/>
                      <a:chExt cx="3277809" cy="3033485"/>
                    </a:xfrm>
                  </p:grpSpPr>
                  <p:sp>
                    <p:nvSpPr>
                      <p:cNvPr id="406" name="Freeform 405"/>
                      <p:cNvSpPr/>
                      <p:nvPr/>
                    </p:nvSpPr>
                    <p:spPr>
                      <a:xfrm>
                        <a:off x="14552540" y="18196865"/>
                        <a:ext cx="3260489" cy="3039921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7" name="Freeform 42"/>
                      <p:cNvSpPr/>
                      <p:nvPr/>
                    </p:nvSpPr>
                    <p:spPr>
                      <a:xfrm>
                        <a:off x="14541059" y="19029547"/>
                        <a:ext cx="3007916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8" name="Freeform 43"/>
                      <p:cNvSpPr/>
                      <p:nvPr/>
                    </p:nvSpPr>
                    <p:spPr>
                      <a:xfrm>
                        <a:off x="17503053" y="19743268"/>
                        <a:ext cx="241096" cy="674065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379" name="Rectangle 378"/>
                <p:cNvSpPr/>
                <p:nvPr/>
              </p:nvSpPr>
              <p:spPr>
                <a:xfrm rot="180000">
                  <a:off x="-6221074" y="18581003"/>
                  <a:ext cx="1320273" cy="657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1968" name="Group 965"/>
                <p:cNvGrpSpPr>
                  <a:grpSpLocks/>
                </p:cNvGrpSpPr>
                <p:nvPr/>
              </p:nvGrpSpPr>
              <p:grpSpPr bwMode="auto">
                <a:xfrm>
                  <a:off x="-7787481" y="193698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97" name="Rectangle 32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8" name="Oval 33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9" name="Up Arrow 34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81" name="Rectangle 14"/>
                <p:cNvSpPr/>
                <p:nvPr/>
              </p:nvSpPr>
              <p:spPr>
                <a:xfrm rot="431683">
                  <a:off x="-5532238" y="22512701"/>
                  <a:ext cx="1308788" cy="6226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2" name="Oval 15"/>
                <p:cNvSpPr/>
                <p:nvPr/>
              </p:nvSpPr>
              <p:spPr>
                <a:xfrm rot="480000">
                  <a:off x="-5830730" y="22443525"/>
                  <a:ext cx="1745051" cy="1614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Oval 16"/>
                <p:cNvSpPr/>
                <p:nvPr/>
              </p:nvSpPr>
              <p:spPr>
                <a:xfrm rot="180000">
                  <a:off x="-6531043" y="18523354"/>
                  <a:ext cx="1745051" cy="1614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1972" name="Group 974"/>
                <p:cNvGrpSpPr>
                  <a:grpSpLocks/>
                </p:cNvGrpSpPr>
                <p:nvPr/>
              </p:nvGrpSpPr>
              <p:grpSpPr bwMode="auto">
                <a:xfrm>
                  <a:off x="-4434681" y="1609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94" name="Rectangle 393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5" name="Oval 30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6" name="Up Arrow 31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973" name="Group 978"/>
                <p:cNvGrpSpPr>
                  <a:grpSpLocks/>
                </p:cNvGrpSpPr>
                <p:nvPr/>
              </p:nvGrpSpPr>
              <p:grpSpPr bwMode="auto">
                <a:xfrm>
                  <a:off x="-5090001" y="1228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91" name="Rectangle 390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3" name="Up Arrow 392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974" name="Group 982"/>
                <p:cNvGrpSpPr>
                  <a:grpSpLocks/>
                </p:cNvGrpSpPr>
                <p:nvPr/>
              </p:nvGrpSpPr>
              <p:grpSpPr bwMode="auto">
                <a:xfrm>
                  <a:off x="-7539831" y="11140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88" name="Rectangle 387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0" name="Up Arrow 389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387" name="Straight Connector 386"/>
                <p:cNvCxnSpPr/>
                <p:nvPr/>
              </p:nvCxnSpPr>
              <p:spPr>
                <a:xfrm rot="583348">
                  <a:off x="-7208409" y="11467037"/>
                  <a:ext cx="53959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5" name="Rectangle 374"/>
              <p:cNvSpPr/>
              <p:nvPr/>
            </p:nvSpPr>
            <p:spPr>
              <a:xfrm rot="438857">
                <a:off x="8388565" y="4772021"/>
                <a:ext cx="95339" cy="762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857" name="Group 84"/>
            <p:cNvGrpSpPr>
              <a:grpSpLocks/>
            </p:cNvGrpSpPr>
            <p:nvPr/>
          </p:nvGrpSpPr>
          <p:grpSpPr bwMode="auto">
            <a:xfrm rot="-5400000">
              <a:off x="4431114" y="-525861"/>
              <a:ext cx="853282" cy="2209798"/>
              <a:chOff x="8153398" y="4495799"/>
              <a:chExt cx="853282" cy="2209798"/>
            </a:xfrm>
          </p:grpSpPr>
          <p:grpSp>
            <p:nvGrpSpPr>
              <p:cNvPr id="31858" name="Group 8"/>
              <p:cNvGrpSpPr>
                <a:grpSpLocks/>
              </p:cNvGrpSpPr>
              <p:nvPr/>
            </p:nvGrpSpPr>
            <p:grpSpPr bwMode="auto">
              <a:xfrm>
                <a:off x="8153398" y="4495799"/>
                <a:ext cx="853282" cy="2209798"/>
                <a:chOff x="-8930481" y="8930481"/>
                <a:chExt cx="6165093" cy="16049637"/>
              </a:xfrm>
            </p:grpSpPr>
            <p:grpSp>
              <p:nvGrpSpPr>
                <p:cNvPr id="31860" name="Group 970"/>
                <p:cNvGrpSpPr>
                  <a:grpSpLocks/>
                </p:cNvGrpSpPr>
                <p:nvPr/>
              </p:nvGrpSpPr>
              <p:grpSpPr bwMode="auto">
                <a:xfrm>
                  <a:off x="-6213951" y="17423606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71" name="Rectangle 370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3" name="Up Arrow 372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861" name="Group 966"/>
                <p:cNvGrpSpPr>
                  <a:grpSpLocks/>
                </p:cNvGrpSpPr>
                <p:nvPr/>
              </p:nvGrpSpPr>
              <p:grpSpPr bwMode="auto">
                <a:xfrm>
                  <a:off x="-5501481" y="214526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68" name="Rectangle 367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0" name="Up Arrow 369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862" name="Group 123"/>
                <p:cNvGrpSpPr>
                  <a:grpSpLocks/>
                </p:cNvGrpSpPr>
                <p:nvPr/>
              </p:nvGrpSpPr>
              <p:grpSpPr bwMode="auto">
                <a:xfrm>
                  <a:off x="-8930481" y="8930481"/>
                  <a:ext cx="6165093" cy="16049637"/>
                  <a:chOff x="11851860" y="19217482"/>
                  <a:chExt cx="6165093" cy="11453083"/>
                </a:xfrm>
              </p:grpSpPr>
              <p:grpSp>
                <p:nvGrpSpPr>
                  <p:cNvPr id="3190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1851860" y="21960681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31936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365" name="Freeform 364"/>
                      <p:cNvSpPr/>
                      <p:nvPr/>
                    </p:nvSpPr>
                    <p:spPr>
                      <a:xfrm>
                        <a:off x="14529778" y="18250087"/>
                        <a:ext cx="3260489" cy="3053134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6" name="Freeform 365"/>
                      <p:cNvSpPr/>
                      <p:nvPr/>
                    </p:nvSpPr>
                    <p:spPr>
                      <a:xfrm>
                        <a:off x="14518301" y="19109191"/>
                        <a:ext cx="3007916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7" name="Freeform 366"/>
                      <p:cNvSpPr/>
                      <p:nvPr/>
                    </p:nvSpPr>
                    <p:spPr>
                      <a:xfrm>
                        <a:off x="17503255" y="19796477"/>
                        <a:ext cx="229612" cy="634418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937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033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362" name="Freeform 361"/>
                      <p:cNvSpPr/>
                      <p:nvPr/>
                    </p:nvSpPr>
                    <p:spPr>
                      <a:xfrm>
                        <a:off x="14566725" y="18272458"/>
                        <a:ext cx="3249012" cy="3039921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3" name="Freeform 362"/>
                      <p:cNvSpPr/>
                      <p:nvPr/>
                    </p:nvSpPr>
                    <p:spPr>
                      <a:xfrm>
                        <a:off x="14555248" y="19131570"/>
                        <a:ext cx="2996431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4" name="Freeform 363"/>
                      <p:cNvSpPr/>
                      <p:nvPr/>
                    </p:nvSpPr>
                    <p:spPr>
                      <a:xfrm>
                        <a:off x="17482793" y="19805631"/>
                        <a:ext cx="241096" cy="67407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909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1889960" y="19217482"/>
                    <a:ext cx="6041268" cy="3232490"/>
                    <a:chOff x="11851860" y="20703381"/>
                    <a:chExt cx="6041268" cy="4489790"/>
                  </a:xfrm>
                </p:grpSpPr>
                <p:grpSp>
                  <p:nvGrpSpPr>
                    <p:cNvPr id="31928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15319" y="22570281"/>
                      <a:ext cx="3277809" cy="2622890"/>
                      <a:chOff x="14537910" y="18273486"/>
                      <a:chExt cx="3277809" cy="3033485"/>
                    </a:xfrm>
                  </p:grpSpPr>
                  <p:sp>
                    <p:nvSpPr>
                      <p:cNvPr id="357" name="Freeform 356"/>
                      <p:cNvSpPr/>
                      <p:nvPr/>
                    </p:nvSpPr>
                    <p:spPr>
                      <a:xfrm>
                        <a:off x="14549087" y="18268670"/>
                        <a:ext cx="3271966" cy="3039921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8" name="Freeform 357"/>
                      <p:cNvSpPr/>
                      <p:nvPr/>
                    </p:nvSpPr>
                    <p:spPr>
                      <a:xfrm>
                        <a:off x="14537603" y="19127773"/>
                        <a:ext cx="3019400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9" name="Freeform 358"/>
                      <p:cNvSpPr/>
                      <p:nvPr/>
                    </p:nvSpPr>
                    <p:spPr>
                      <a:xfrm>
                        <a:off x="17488123" y="19815064"/>
                        <a:ext cx="229612" cy="67407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929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03381"/>
                      <a:ext cx="3277809" cy="2622889"/>
                      <a:chOff x="14537910" y="18273489"/>
                      <a:chExt cx="3277809" cy="3033484"/>
                    </a:xfrm>
                  </p:grpSpPr>
                  <p:sp>
                    <p:nvSpPr>
                      <p:cNvPr id="354" name="Freeform 353"/>
                      <p:cNvSpPr/>
                      <p:nvPr/>
                    </p:nvSpPr>
                    <p:spPr>
                      <a:xfrm>
                        <a:off x="14570385" y="18267099"/>
                        <a:ext cx="3271966" cy="3039920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5" name="Freeform 354"/>
                      <p:cNvSpPr/>
                      <p:nvPr/>
                    </p:nvSpPr>
                    <p:spPr>
                      <a:xfrm>
                        <a:off x="14558901" y="19126203"/>
                        <a:ext cx="3019400" cy="1401006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6" name="Freeform 355"/>
                      <p:cNvSpPr/>
                      <p:nvPr/>
                    </p:nvSpPr>
                    <p:spPr>
                      <a:xfrm>
                        <a:off x="17543851" y="19839919"/>
                        <a:ext cx="229612" cy="607984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910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1966160" y="24695750"/>
                    <a:ext cx="6050793" cy="3240579"/>
                    <a:chOff x="11851860" y="20736645"/>
                    <a:chExt cx="6050793" cy="4501023"/>
                  </a:xfrm>
                </p:grpSpPr>
                <p:grpSp>
                  <p:nvGrpSpPr>
                    <p:cNvPr id="3192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15319" y="22614779"/>
                      <a:ext cx="3287334" cy="2622889"/>
                      <a:chOff x="14537910" y="18324951"/>
                      <a:chExt cx="3287334" cy="3033484"/>
                    </a:xfrm>
                  </p:grpSpPr>
                  <p:sp>
                    <p:nvSpPr>
                      <p:cNvPr id="349" name="Freeform 348"/>
                      <p:cNvSpPr/>
                      <p:nvPr/>
                    </p:nvSpPr>
                    <p:spPr>
                      <a:xfrm>
                        <a:off x="14541775" y="18322682"/>
                        <a:ext cx="3260489" cy="3039920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0" name="Freeform 349"/>
                      <p:cNvSpPr/>
                      <p:nvPr/>
                    </p:nvSpPr>
                    <p:spPr>
                      <a:xfrm>
                        <a:off x="14541775" y="19155360"/>
                        <a:ext cx="3019393" cy="1401006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1" name="Freeform 350"/>
                      <p:cNvSpPr/>
                      <p:nvPr/>
                    </p:nvSpPr>
                    <p:spPr>
                      <a:xfrm>
                        <a:off x="17492281" y="19829421"/>
                        <a:ext cx="229612" cy="687286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921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36645"/>
                      <a:ext cx="3277809" cy="2622889"/>
                      <a:chOff x="14537910" y="18235017"/>
                      <a:chExt cx="3277809" cy="3033484"/>
                    </a:xfrm>
                  </p:grpSpPr>
                  <p:sp>
                    <p:nvSpPr>
                      <p:cNvPr id="346" name="Freeform 345"/>
                      <p:cNvSpPr/>
                      <p:nvPr/>
                    </p:nvSpPr>
                    <p:spPr>
                      <a:xfrm>
                        <a:off x="14554735" y="18226304"/>
                        <a:ext cx="3260489" cy="3053133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7" name="Freeform 346"/>
                      <p:cNvSpPr/>
                      <p:nvPr/>
                    </p:nvSpPr>
                    <p:spPr>
                      <a:xfrm>
                        <a:off x="14543254" y="19072199"/>
                        <a:ext cx="3007916" cy="1414219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8" name="Freeform 347"/>
                      <p:cNvSpPr/>
                      <p:nvPr/>
                    </p:nvSpPr>
                    <p:spPr>
                      <a:xfrm>
                        <a:off x="17528205" y="19785915"/>
                        <a:ext cx="229612" cy="581550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911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1872119" y="27424475"/>
                    <a:ext cx="6041268" cy="3246090"/>
                    <a:chOff x="11851860" y="20769472"/>
                    <a:chExt cx="6041268" cy="4508679"/>
                  </a:xfrm>
                </p:grpSpPr>
                <p:grpSp>
                  <p:nvGrpSpPr>
                    <p:cNvPr id="31912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24844" y="22655260"/>
                      <a:ext cx="3268284" cy="2622891"/>
                      <a:chOff x="14547435" y="18371767"/>
                      <a:chExt cx="3268284" cy="3033486"/>
                    </a:xfrm>
                  </p:grpSpPr>
                  <p:sp>
                    <p:nvSpPr>
                      <p:cNvPr id="341" name="Freeform 340"/>
                      <p:cNvSpPr/>
                      <p:nvPr/>
                    </p:nvSpPr>
                    <p:spPr>
                      <a:xfrm>
                        <a:off x="14543964" y="18365306"/>
                        <a:ext cx="3271965" cy="3039922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2" name="Freeform 341"/>
                      <p:cNvSpPr/>
                      <p:nvPr/>
                    </p:nvSpPr>
                    <p:spPr>
                      <a:xfrm>
                        <a:off x="14543964" y="19211198"/>
                        <a:ext cx="3019392" cy="1387795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3" name="Freeform 342"/>
                      <p:cNvSpPr/>
                      <p:nvPr/>
                    </p:nvSpPr>
                    <p:spPr>
                      <a:xfrm>
                        <a:off x="17494472" y="19885271"/>
                        <a:ext cx="229612" cy="674065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913" name="Group 9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1851860" y="20769472"/>
                      <a:ext cx="3277809" cy="2622890"/>
                      <a:chOff x="14537910" y="18197048"/>
                      <a:chExt cx="3277809" cy="3033485"/>
                    </a:xfrm>
                  </p:grpSpPr>
                  <p:sp>
                    <p:nvSpPr>
                      <p:cNvPr id="338" name="Freeform 337"/>
                      <p:cNvSpPr/>
                      <p:nvPr/>
                    </p:nvSpPr>
                    <p:spPr>
                      <a:xfrm>
                        <a:off x="14552540" y="18196881"/>
                        <a:ext cx="3260489" cy="3039921"/>
                      </a:xfrm>
                      <a:custGeom>
                        <a:avLst/>
                        <a:gdLst>
                          <a:gd name="connsiteX0" fmla="*/ 0 w 3263294"/>
                          <a:gd name="connsiteY0" fmla="*/ 0 h 3033485"/>
                          <a:gd name="connsiteX1" fmla="*/ 1132114 w 3263294"/>
                          <a:gd name="connsiteY1" fmla="*/ 87085 h 3033485"/>
                          <a:gd name="connsiteX2" fmla="*/ 2235200 w 3263294"/>
                          <a:gd name="connsiteY2" fmla="*/ 333828 h 3033485"/>
                          <a:gd name="connsiteX3" fmla="*/ 2801257 w 3263294"/>
                          <a:gd name="connsiteY3" fmla="*/ 580571 h 3033485"/>
                          <a:gd name="connsiteX4" fmla="*/ 3193142 w 3263294"/>
                          <a:gd name="connsiteY4" fmla="*/ 1016000 h 3033485"/>
                          <a:gd name="connsiteX5" fmla="*/ 3222171 w 3263294"/>
                          <a:gd name="connsiteY5" fmla="*/ 1944914 h 3033485"/>
                          <a:gd name="connsiteX6" fmla="*/ 3149600 w 3263294"/>
                          <a:gd name="connsiteY6" fmla="*/ 2191657 h 3033485"/>
                          <a:gd name="connsiteX7" fmla="*/ 2772228 w 3263294"/>
                          <a:gd name="connsiteY7" fmla="*/ 2525485 h 3033485"/>
                          <a:gd name="connsiteX8" fmla="*/ 2235200 w 3263294"/>
                          <a:gd name="connsiteY8" fmla="*/ 2757714 h 3033485"/>
                          <a:gd name="connsiteX9" fmla="*/ 1436914 w 3263294"/>
                          <a:gd name="connsiteY9" fmla="*/ 2946400 h 3033485"/>
                          <a:gd name="connsiteX10" fmla="*/ 827314 w 3263294"/>
                          <a:gd name="connsiteY10" fmla="*/ 3018971 h 3033485"/>
                          <a:gd name="connsiteX11" fmla="*/ 14514 w 3263294"/>
                          <a:gd name="connsiteY11" fmla="*/ 3033485 h 3033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63294" h="3033485">
                            <a:moveTo>
                              <a:pt x="0" y="0"/>
                            </a:moveTo>
                            <a:cubicBezTo>
                              <a:pt x="379790" y="15723"/>
                              <a:pt x="759581" y="31447"/>
                              <a:pt x="1132114" y="87085"/>
                            </a:cubicBezTo>
                            <a:cubicBezTo>
                              <a:pt x="1504647" y="142723"/>
                              <a:pt x="1957010" y="251580"/>
                              <a:pt x="2235200" y="333828"/>
                            </a:cubicBezTo>
                            <a:cubicBezTo>
                              <a:pt x="2513390" y="416076"/>
                              <a:pt x="2641600" y="466876"/>
                              <a:pt x="2801257" y="580571"/>
                            </a:cubicBezTo>
                            <a:cubicBezTo>
                              <a:pt x="2960914" y="694266"/>
                              <a:pt x="3122990" y="788610"/>
                              <a:pt x="3193142" y="1016000"/>
                            </a:cubicBezTo>
                            <a:cubicBezTo>
                              <a:pt x="3263294" y="1243390"/>
                              <a:pt x="3229428" y="1748971"/>
                              <a:pt x="3222171" y="1944914"/>
                            </a:cubicBezTo>
                            <a:cubicBezTo>
                              <a:pt x="3214914" y="2140857"/>
                              <a:pt x="3224590" y="2094895"/>
                              <a:pt x="3149600" y="2191657"/>
                            </a:cubicBezTo>
                            <a:cubicBezTo>
                              <a:pt x="3074610" y="2288419"/>
                              <a:pt x="2924628" y="2431142"/>
                              <a:pt x="2772228" y="2525485"/>
                            </a:cubicBezTo>
                            <a:cubicBezTo>
                              <a:pt x="2619828" y="2619828"/>
                              <a:pt x="2457752" y="2687562"/>
                              <a:pt x="2235200" y="2757714"/>
                            </a:cubicBezTo>
                            <a:cubicBezTo>
                              <a:pt x="2012648" y="2827867"/>
                              <a:pt x="1671562" y="2902857"/>
                              <a:pt x="1436914" y="2946400"/>
                            </a:cubicBezTo>
                            <a:cubicBezTo>
                              <a:pt x="1202266" y="2989943"/>
                              <a:pt x="1064381" y="3004457"/>
                              <a:pt x="827314" y="3018971"/>
                            </a:cubicBezTo>
                            <a:cubicBezTo>
                              <a:pt x="590247" y="3033485"/>
                              <a:pt x="302380" y="3033485"/>
                              <a:pt x="14514" y="3033485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9" name="Freeform 338"/>
                      <p:cNvSpPr/>
                      <p:nvPr/>
                    </p:nvSpPr>
                    <p:spPr>
                      <a:xfrm>
                        <a:off x="14541059" y="19029564"/>
                        <a:ext cx="3007916" cy="1401007"/>
                      </a:xfrm>
                      <a:custGeom>
                        <a:avLst/>
                        <a:gdLst>
                          <a:gd name="connsiteX0" fmla="*/ 14515 w 3018972"/>
                          <a:gd name="connsiteY0" fmla="*/ 0 h 1393371"/>
                          <a:gd name="connsiteX1" fmla="*/ 1030515 w 3018972"/>
                          <a:gd name="connsiteY1" fmla="*/ 43543 h 1393371"/>
                          <a:gd name="connsiteX2" fmla="*/ 1915886 w 3018972"/>
                          <a:gd name="connsiteY2" fmla="*/ 217715 h 1393371"/>
                          <a:gd name="connsiteX3" fmla="*/ 2656115 w 3018972"/>
                          <a:gd name="connsiteY3" fmla="*/ 478972 h 1393371"/>
                          <a:gd name="connsiteX4" fmla="*/ 2975429 w 3018972"/>
                          <a:gd name="connsiteY4" fmla="*/ 682172 h 1393371"/>
                          <a:gd name="connsiteX5" fmla="*/ 2917372 w 3018972"/>
                          <a:gd name="connsiteY5" fmla="*/ 754743 h 1393371"/>
                          <a:gd name="connsiteX6" fmla="*/ 2670629 w 3018972"/>
                          <a:gd name="connsiteY6" fmla="*/ 928915 h 1393371"/>
                          <a:gd name="connsiteX7" fmla="*/ 2061029 w 3018972"/>
                          <a:gd name="connsiteY7" fmla="*/ 1161143 h 1393371"/>
                          <a:gd name="connsiteX8" fmla="*/ 1465943 w 3018972"/>
                          <a:gd name="connsiteY8" fmla="*/ 1291772 h 1393371"/>
                          <a:gd name="connsiteX9" fmla="*/ 812800 w 3018972"/>
                          <a:gd name="connsiteY9" fmla="*/ 1378857 h 1393371"/>
                          <a:gd name="connsiteX10" fmla="*/ 0 w 3018972"/>
                          <a:gd name="connsiteY10" fmla="*/ 1378857 h 13933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18972" h="1393371">
                            <a:moveTo>
                              <a:pt x="14515" y="0"/>
                            </a:moveTo>
                            <a:cubicBezTo>
                              <a:pt x="364067" y="3628"/>
                              <a:pt x="713620" y="7257"/>
                              <a:pt x="1030515" y="43543"/>
                            </a:cubicBezTo>
                            <a:cubicBezTo>
                              <a:pt x="1347410" y="79829"/>
                              <a:pt x="1644953" y="145143"/>
                              <a:pt x="1915886" y="217715"/>
                            </a:cubicBezTo>
                            <a:cubicBezTo>
                              <a:pt x="2186819" y="290287"/>
                              <a:pt x="2479525" y="401563"/>
                              <a:pt x="2656115" y="478972"/>
                            </a:cubicBezTo>
                            <a:cubicBezTo>
                              <a:pt x="2832705" y="556381"/>
                              <a:pt x="2931886" y="636210"/>
                              <a:pt x="2975429" y="682172"/>
                            </a:cubicBezTo>
                            <a:cubicBezTo>
                              <a:pt x="3018972" y="728134"/>
                              <a:pt x="2968172" y="713619"/>
                              <a:pt x="2917372" y="754743"/>
                            </a:cubicBezTo>
                            <a:cubicBezTo>
                              <a:pt x="2866572" y="795867"/>
                              <a:pt x="2813353" y="861182"/>
                              <a:pt x="2670629" y="928915"/>
                            </a:cubicBezTo>
                            <a:cubicBezTo>
                              <a:pt x="2527905" y="996648"/>
                              <a:pt x="2261810" y="1100667"/>
                              <a:pt x="2061029" y="1161143"/>
                            </a:cubicBezTo>
                            <a:cubicBezTo>
                              <a:pt x="1860248" y="1221619"/>
                              <a:pt x="1673981" y="1255486"/>
                              <a:pt x="1465943" y="1291772"/>
                            </a:cubicBezTo>
                            <a:cubicBezTo>
                              <a:pt x="1257905" y="1328058"/>
                              <a:pt x="1057124" y="1364343"/>
                              <a:pt x="812800" y="1378857"/>
                            </a:cubicBezTo>
                            <a:cubicBezTo>
                              <a:pt x="568476" y="1393371"/>
                              <a:pt x="284238" y="1386114"/>
                              <a:pt x="0" y="1378857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0" name="Freeform 339"/>
                      <p:cNvSpPr/>
                      <p:nvPr/>
                    </p:nvSpPr>
                    <p:spPr>
                      <a:xfrm>
                        <a:off x="17503053" y="19743284"/>
                        <a:ext cx="241096" cy="674065"/>
                      </a:xfrm>
                      <a:custGeom>
                        <a:avLst/>
                        <a:gdLst>
                          <a:gd name="connsiteX0" fmla="*/ 0 w 217714"/>
                          <a:gd name="connsiteY0" fmla="*/ 0 h 609600"/>
                          <a:gd name="connsiteX1" fmla="*/ 174172 w 217714"/>
                          <a:gd name="connsiteY1" fmla="*/ 174172 h 609600"/>
                          <a:gd name="connsiteX2" fmla="*/ 217714 w 217714"/>
                          <a:gd name="connsiteY2" fmla="*/ 609600 h 609600"/>
                          <a:gd name="connsiteX0" fmla="*/ 0 w 217713"/>
                          <a:gd name="connsiteY0" fmla="*/ 0 h 609601"/>
                          <a:gd name="connsiteX1" fmla="*/ 174171 w 217713"/>
                          <a:gd name="connsiteY1" fmla="*/ 174173 h 609601"/>
                          <a:gd name="connsiteX2" fmla="*/ 217713 w 217713"/>
                          <a:gd name="connsiteY2" fmla="*/ 609601 h 609601"/>
                          <a:gd name="connsiteX0" fmla="*/ 0 w 217714"/>
                          <a:gd name="connsiteY0" fmla="*/ 0 h 609603"/>
                          <a:gd name="connsiteX1" fmla="*/ 174171 w 217714"/>
                          <a:gd name="connsiteY1" fmla="*/ 174173 h 609603"/>
                          <a:gd name="connsiteX2" fmla="*/ 217714 w 217714"/>
                          <a:gd name="connsiteY2" fmla="*/ 609603 h 609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7714" h="609603">
                            <a:moveTo>
                              <a:pt x="0" y="0"/>
                            </a:moveTo>
                            <a:cubicBezTo>
                              <a:pt x="68943" y="36286"/>
                              <a:pt x="137885" y="72573"/>
                              <a:pt x="174171" y="174173"/>
                            </a:cubicBezTo>
                            <a:cubicBezTo>
                              <a:pt x="210457" y="275773"/>
                              <a:pt x="214086" y="442689"/>
                              <a:pt x="217714" y="609603"/>
                            </a:cubicBezTo>
                          </a:path>
                        </a:pathLst>
                      </a:cu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311" name="Rectangle 310"/>
                <p:cNvSpPr/>
                <p:nvPr/>
              </p:nvSpPr>
              <p:spPr>
                <a:xfrm rot="180000">
                  <a:off x="-6244035" y="18580989"/>
                  <a:ext cx="1320273" cy="657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1864" name="Group 965"/>
                <p:cNvGrpSpPr>
                  <a:grpSpLocks/>
                </p:cNvGrpSpPr>
                <p:nvPr/>
              </p:nvGrpSpPr>
              <p:grpSpPr bwMode="auto">
                <a:xfrm>
                  <a:off x="-7787481" y="193698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29" name="Rectangle 328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31" name="Up Arrow 330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13" name="Rectangle 312"/>
                <p:cNvSpPr/>
                <p:nvPr/>
              </p:nvSpPr>
              <p:spPr>
                <a:xfrm rot="431683">
                  <a:off x="-5555199" y="22512687"/>
                  <a:ext cx="1308788" cy="6226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 rot="480000">
                  <a:off x="-5830730" y="22443511"/>
                  <a:ext cx="1745051" cy="1614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 rot="180000">
                  <a:off x="-6531043" y="18523339"/>
                  <a:ext cx="1745051" cy="1614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1868" name="Group 974"/>
                <p:cNvGrpSpPr>
                  <a:grpSpLocks/>
                </p:cNvGrpSpPr>
                <p:nvPr/>
              </p:nvGrpSpPr>
              <p:grpSpPr bwMode="auto">
                <a:xfrm>
                  <a:off x="-4434681" y="1609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26" name="Rectangle 325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8" name="Up Arrow 327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869" name="Group 978"/>
                <p:cNvGrpSpPr>
                  <a:grpSpLocks/>
                </p:cNvGrpSpPr>
                <p:nvPr/>
              </p:nvGrpSpPr>
              <p:grpSpPr bwMode="auto">
                <a:xfrm>
                  <a:off x="-5090001" y="12283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23" name="Rectangle 322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4" name="Oval 323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5" name="Up Arrow 324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870" name="Group 982"/>
                <p:cNvGrpSpPr>
                  <a:grpSpLocks/>
                </p:cNvGrpSpPr>
                <p:nvPr/>
              </p:nvGrpSpPr>
              <p:grpSpPr bwMode="auto">
                <a:xfrm>
                  <a:off x="-7539831" y="11140281"/>
                  <a:ext cx="1188720" cy="2336800"/>
                  <a:chOff x="-7787481" y="19369881"/>
                  <a:chExt cx="1188720" cy="2336800"/>
                </a:xfrm>
              </p:grpSpPr>
              <p:sp>
                <p:nvSpPr>
                  <p:cNvPr id="320" name="Rectangle 319"/>
                  <p:cNvSpPr/>
                  <p:nvPr/>
                </p:nvSpPr>
                <p:spPr>
                  <a:xfrm>
                    <a:off x="-7243921" y="21340921"/>
                    <a:ext cx="109728" cy="36576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4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-7787481" y="20164446"/>
                    <a:ext cx="1188720" cy="11887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5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Up Arrow 321"/>
                  <p:cNvSpPr/>
                  <p:nvPr/>
                </p:nvSpPr>
                <p:spPr>
                  <a:xfrm>
                    <a:off x="-7482681" y="19369881"/>
                    <a:ext cx="609600" cy="1076325"/>
                  </a:xfrm>
                  <a:prstGeom prst="upArrow">
                    <a:avLst>
                      <a:gd name="adj1" fmla="val 18750"/>
                      <a:gd name="adj2" fmla="val 87500"/>
                    </a:avLst>
                  </a:prstGeom>
                  <a:gradFill>
                    <a:gsLst>
                      <a:gs pos="0">
                        <a:schemeClr val="accent2">
                          <a:shade val="51000"/>
                          <a:satMod val="130000"/>
                          <a:alpha val="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319" name="Straight Connector 318"/>
                <p:cNvCxnSpPr/>
                <p:nvPr/>
              </p:nvCxnSpPr>
              <p:spPr>
                <a:xfrm rot="583348">
                  <a:off x="-7208409" y="11467023"/>
                  <a:ext cx="53959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7" name="Rectangle 306"/>
              <p:cNvSpPr/>
              <p:nvPr/>
            </p:nvSpPr>
            <p:spPr>
              <a:xfrm rot="438857">
                <a:off x="8388565" y="4772019"/>
                <a:ext cx="95339" cy="762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1749" name="Group 281"/>
          <p:cNvGrpSpPr>
            <a:grpSpLocks/>
          </p:cNvGrpSpPr>
          <p:nvPr/>
        </p:nvGrpSpPr>
        <p:grpSpPr bwMode="auto">
          <a:xfrm>
            <a:off x="3962400" y="2819400"/>
            <a:ext cx="5035550" cy="2362200"/>
            <a:chOff x="3499168" y="3962400"/>
            <a:chExt cx="5035232" cy="2362200"/>
          </a:xfrm>
        </p:grpSpPr>
        <p:sp>
          <p:nvSpPr>
            <p:cNvPr id="161" name="Cube 160"/>
            <p:cNvSpPr/>
            <p:nvPr/>
          </p:nvSpPr>
          <p:spPr>
            <a:xfrm>
              <a:off x="3502343" y="4267200"/>
              <a:ext cx="5028882" cy="2057400"/>
            </a:xfrm>
            <a:prstGeom prst="cube">
              <a:avLst>
                <a:gd name="adj" fmla="val 57738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ysClr val="windowText" lastClr="000000"/>
                  </a:solidFill>
                </a:rPr>
                <a:t>Si</a:t>
              </a:r>
            </a:p>
          </p:txBody>
        </p:sp>
        <p:sp>
          <p:nvSpPr>
            <p:cNvPr id="162" name="Cube 161"/>
            <p:cNvSpPr/>
            <p:nvPr/>
          </p:nvSpPr>
          <p:spPr>
            <a:xfrm>
              <a:off x="3505518" y="4114800"/>
              <a:ext cx="5028882" cy="1371600"/>
            </a:xfrm>
            <a:prstGeom prst="cube">
              <a:avLst>
                <a:gd name="adj" fmla="val 8736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ysClr val="windowText" lastClr="000000"/>
                  </a:solidFill>
                </a:rPr>
                <a:t>SiO2</a:t>
              </a:r>
            </a:p>
          </p:txBody>
        </p:sp>
        <p:grpSp>
          <p:nvGrpSpPr>
            <p:cNvPr id="31823" name="Group 162"/>
            <p:cNvGrpSpPr>
              <a:grpSpLocks/>
            </p:cNvGrpSpPr>
            <p:nvPr/>
          </p:nvGrpSpPr>
          <p:grpSpPr bwMode="auto">
            <a:xfrm>
              <a:off x="4111625" y="4191000"/>
              <a:ext cx="3962400" cy="1066800"/>
              <a:chOff x="2590800" y="3581400"/>
              <a:chExt cx="3962400" cy="1066800"/>
            </a:xfrm>
          </p:grpSpPr>
          <p:grpSp>
            <p:nvGrpSpPr>
              <p:cNvPr id="31841" name="Group 30"/>
              <p:cNvGrpSpPr>
                <a:grpSpLocks/>
              </p:cNvGrpSpPr>
              <p:nvPr/>
            </p:nvGrpSpPr>
            <p:grpSpPr bwMode="auto">
              <a:xfrm>
                <a:off x="2590800" y="3581400"/>
                <a:ext cx="3962400" cy="838200"/>
                <a:chOff x="2514600" y="3657600"/>
                <a:chExt cx="3962400" cy="838200"/>
              </a:xfrm>
            </p:grpSpPr>
            <p:sp>
              <p:nvSpPr>
                <p:cNvPr id="167" name="Cube 166"/>
                <p:cNvSpPr/>
                <p:nvPr/>
              </p:nvSpPr>
              <p:spPr>
                <a:xfrm>
                  <a:off x="2514879" y="4267200"/>
                  <a:ext cx="609562" cy="228600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Cube 167"/>
                <p:cNvSpPr/>
                <p:nvPr/>
              </p:nvSpPr>
              <p:spPr>
                <a:xfrm>
                  <a:off x="2819660" y="3962400"/>
                  <a:ext cx="609562" cy="228600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9" name="Cube 168"/>
                <p:cNvSpPr/>
                <p:nvPr/>
              </p:nvSpPr>
              <p:spPr>
                <a:xfrm>
                  <a:off x="3124441" y="3657600"/>
                  <a:ext cx="609562" cy="228600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0" name="Cube 169"/>
                <p:cNvSpPr/>
                <p:nvPr/>
              </p:nvSpPr>
              <p:spPr>
                <a:xfrm>
                  <a:off x="3570500" y="3794125"/>
                  <a:ext cx="1600099" cy="92075"/>
                </a:xfrm>
                <a:prstGeom prst="cube">
                  <a:avLst>
                    <a:gd name="adj" fmla="val 5560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Cube 170"/>
                <p:cNvSpPr/>
                <p:nvPr/>
              </p:nvSpPr>
              <p:spPr>
                <a:xfrm>
                  <a:off x="4445157" y="3657600"/>
                  <a:ext cx="1600099" cy="92075"/>
                </a:xfrm>
                <a:prstGeom prst="cube">
                  <a:avLst>
                    <a:gd name="adj" fmla="val 5560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2" name="Cube 171"/>
                <p:cNvSpPr/>
                <p:nvPr/>
              </p:nvSpPr>
              <p:spPr>
                <a:xfrm>
                  <a:off x="5867467" y="3657600"/>
                  <a:ext cx="609562" cy="228600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3" name="Cube 172"/>
                <p:cNvSpPr/>
                <p:nvPr/>
              </p:nvSpPr>
              <p:spPr>
                <a:xfrm>
                  <a:off x="3260957" y="4098925"/>
                  <a:ext cx="1600099" cy="92075"/>
                </a:xfrm>
                <a:prstGeom prst="cube">
                  <a:avLst>
                    <a:gd name="adj" fmla="val 5560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4" name="Cube 173"/>
                <p:cNvSpPr/>
                <p:nvPr/>
              </p:nvSpPr>
              <p:spPr>
                <a:xfrm>
                  <a:off x="4135615" y="3962400"/>
                  <a:ext cx="1600099" cy="92075"/>
                </a:xfrm>
                <a:prstGeom prst="cube">
                  <a:avLst>
                    <a:gd name="adj" fmla="val 5560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Cube 174"/>
                <p:cNvSpPr/>
                <p:nvPr/>
              </p:nvSpPr>
              <p:spPr>
                <a:xfrm>
                  <a:off x="5562687" y="3962400"/>
                  <a:ext cx="609562" cy="228600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6" name="Cube 175"/>
                <p:cNvSpPr/>
                <p:nvPr/>
              </p:nvSpPr>
              <p:spPr>
                <a:xfrm>
                  <a:off x="2956176" y="4400550"/>
                  <a:ext cx="1600099" cy="92075"/>
                </a:xfrm>
                <a:prstGeom prst="cube">
                  <a:avLst>
                    <a:gd name="adj" fmla="val 5560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Cube 176"/>
                <p:cNvSpPr/>
                <p:nvPr/>
              </p:nvSpPr>
              <p:spPr>
                <a:xfrm>
                  <a:off x="3830834" y="4264025"/>
                  <a:ext cx="1600099" cy="92075"/>
                </a:xfrm>
                <a:prstGeom prst="cube">
                  <a:avLst>
                    <a:gd name="adj" fmla="val 5560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8" name="Cube 177"/>
                <p:cNvSpPr/>
                <p:nvPr/>
              </p:nvSpPr>
              <p:spPr>
                <a:xfrm>
                  <a:off x="5257906" y="4267200"/>
                  <a:ext cx="609562" cy="228600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65" name="Cube 164"/>
              <p:cNvSpPr/>
              <p:nvPr/>
            </p:nvSpPr>
            <p:spPr>
              <a:xfrm>
                <a:off x="4038788" y="4495800"/>
                <a:ext cx="380976" cy="152400"/>
              </a:xfrm>
              <a:prstGeom prst="cube">
                <a:avLst>
                  <a:gd name="adj" fmla="val 58333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21120000">
                <a:off x="5389754" y="4086756"/>
                <a:ext cx="513987" cy="400110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2Top">
                  <a:rot lat="18473733" lon="1677168" rev="19670484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Au</a:t>
                </a:r>
                <a:endParaRPr lang="en-US" sz="54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9" name="Cube 178"/>
            <p:cNvSpPr/>
            <p:nvPr/>
          </p:nvSpPr>
          <p:spPr>
            <a:xfrm>
              <a:off x="3499168" y="3962400"/>
              <a:ext cx="5028882" cy="1371600"/>
            </a:xfrm>
            <a:prstGeom prst="cube">
              <a:avLst>
                <a:gd name="adj" fmla="val 87368"/>
              </a:avLst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</a:rPr>
                <a:t>SiO2 (PECVD)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1825" name="Group 179"/>
            <p:cNvGrpSpPr>
              <a:grpSpLocks/>
            </p:cNvGrpSpPr>
            <p:nvPr/>
          </p:nvGrpSpPr>
          <p:grpSpPr bwMode="auto">
            <a:xfrm>
              <a:off x="4180205" y="4184306"/>
              <a:ext cx="3825240" cy="1005840"/>
              <a:chOff x="2659380" y="3581400"/>
              <a:chExt cx="3825240" cy="1005840"/>
            </a:xfrm>
          </p:grpSpPr>
          <p:sp>
            <p:nvSpPr>
              <p:cNvPr id="181" name="Cube 180"/>
              <p:cNvSpPr/>
              <p:nvPr/>
            </p:nvSpPr>
            <p:spPr>
              <a:xfrm>
                <a:off x="6027800" y="3581744"/>
                <a:ext cx="457171" cy="1524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Cube 181"/>
              <p:cNvSpPr/>
              <p:nvPr/>
            </p:nvSpPr>
            <p:spPr>
              <a:xfrm>
                <a:off x="5730956" y="3886544"/>
                <a:ext cx="457171" cy="1524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1828" name="Group 41"/>
              <p:cNvGrpSpPr>
                <a:grpSpLocks/>
              </p:cNvGrpSpPr>
              <p:nvPr/>
            </p:nvGrpSpPr>
            <p:grpSpPr bwMode="auto">
              <a:xfrm>
                <a:off x="5419444" y="4096988"/>
                <a:ext cx="480581" cy="369332"/>
                <a:chOff x="5419444" y="4096988"/>
                <a:chExt cx="480581" cy="369332"/>
              </a:xfrm>
            </p:grpSpPr>
            <p:sp>
              <p:nvSpPr>
                <p:cNvPr id="194" name="Cube 193"/>
                <p:cNvSpPr/>
                <p:nvPr/>
              </p:nvSpPr>
              <p:spPr>
                <a:xfrm>
                  <a:off x="5426175" y="4189757"/>
                  <a:ext cx="457171" cy="152400"/>
                </a:xfrm>
                <a:prstGeom prst="cube">
                  <a:avLst>
                    <a:gd name="adj" fmla="val 85000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 rot="21180000">
                  <a:off x="5419444" y="4096988"/>
                  <a:ext cx="48058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isometricOffAxis2Top">
                      <a:rot lat="18069336" lon="1562366" rev="19800000"/>
                    </a:camera>
                    <a:lightRig rig="threePt" dir="t"/>
                  </a:scene3d>
                </a:bodyPr>
                <a:lstStyle/>
                <a:p>
                  <a:pPr algn="ctr">
                    <a:defRPr/>
                  </a:pPr>
                  <a:r>
                    <a:rPr lang="en-US" b="1" dirty="0">
                      <a:ln w="12700">
                        <a:noFill/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Au</a:t>
                  </a:r>
                  <a:endParaRPr lang="en-US" sz="5400" b="1" dirty="0">
                    <a:ln w="12700">
                      <a:noFill/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4" name="Cube 183"/>
              <p:cNvSpPr/>
              <p:nvPr/>
            </p:nvSpPr>
            <p:spPr>
              <a:xfrm>
                <a:off x="3291123" y="3581744"/>
                <a:ext cx="458758" cy="1524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Cube 184"/>
              <p:cNvSpPr/>
              <p:nvPr/>
            </p:nvSpPr>
            <p:spPr>
              <a:xfrm>
                <a:off x="2972055" y="3894482"/>
                <a:ext cx="457171" cy="1524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Cube 185"/>
              <p:cNvSpPr/>
              <p:nvPr/>
            </p:nvSpPr>
            <p:spPr>
              <a:xfrm>
                <a:off x="2659338" y="4191344"/>
                <a:ext cx="457171" cy="1524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Cube 186"/>
              <p:cNvSpPr/>
              <p:nvPr/>
            </p:nvSpPr>
            <p:spPr>
              <a:xfrm>
                <a:off x="4621364" y="3594444"/>
                <a:ext cx="457171" cy="635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Cube 187"/>
              <p:cNvSpPr/>
              <p:nvPr/>
            </p:nvSpPr>
            <p:spPr>
              <a:xfrm>
                <a:off x="4518182" y="3715094"/>
                <a:ext cx="457171" cy="65088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Cube 188"/>
              <p:cNvSpPr/>
              <p:nvPr/>
            </p:nvSpPr>
            <p:spPr>
              <a:xfrm>
                <a:off x="4415002" y="3875432"/>
                <a:ext cx="457171" cy="635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Cube 189"/>
              <p:cNvSpPr/>
              <p:nvPr/>
            </p:nvSpPr>
            <p:spPr>
              <a:xfrm>
                <a:off x="4308646" y="4023069"/>
                <a:ext cx="457171" cy="635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Cube 190"/>
              <p:cNvSpPr/>
              <p:nvPr/>
            </p:nvSpPr>
            <p:spPr>
              <a:xfrm>
                <a:off x="4194353" y="4183407"/>
                <a:ext cx="457171" cy="63500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Cube 191"/>
              <p:cNvSpPr/>
              <p:nvPr/>
            </p:nvSpPr>
            <p:spPr>
              <a:xfrm>
                <a:off x="4067361" y="4316757"/>
                <a:ext cx="457171" cy="65087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Cube 192"/>
              <p:cNvSpPr/>
              <p:nvPr/>
            </p:nvSpPr>
            <p:spPr>
              <a:xfrm>
                <a:off x="4092759" y="4494557"/>
                <a:ext cx="273033" cy="92075"/>
              </a:xfrm>
              <a:prstGeom prst="cube">
                <a:avLst>
                  <a:gd name="adj" fmla="val 85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1750" name="Group 201"/>
          <p:cNvGrpSpPr>
            <a:grpSpLocks/>
          </p:cNvGrpSpPr>
          <p:nvPr/>
        </p:nvGrpSpPr>
        <p:grpSpPr bwMode="auto">
          <a:xfrm>
            <a:off x="6045200" y="3001963"/>
            <a:ext cx="960438" cy="808037"/>
            <a:chOff x="5657856" y="3533771"/>
            <a:chExt cx="959639" cy="807249"/>
          </a:xfrm>
        </p:grpSpPr>
        <p:grpSp>
          <p:nvGrpSpPr>
            <p:cNvPr id="31767" name="Group 72"/>
            <p:cNvGrpSpPr>
              <a:grpSpLocks/>
            </p:cNvGrpSpPr>
            <p:nvPr/>
          </p:nvGrpSpPr>
          <p:grpSpPr bwMode="auto">
            <a:xfrm>
              <a:off x="5905504" y="3959225"/>
              <a:ext cx="407191" cy="80963"/>
              <a:chOff x="5905504" y="3959225"/>
              <a:chExt cx="407191" cy="80963"/>
            </a:xfrm>
          </p:grpSpPr>
          <p:sp>
            <p:nvSpPr>
              <p:cNvPr id="249" name="Freeform 64"/>
              <p:cNvSpPr/>
              <p:nvPr/>
            </p:nvSpPr>
            <p:spPr>
              <a:xfrm>
                <a:off x="5905300" y="3958806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5960817" y="3958806"/>
                <a:ext cx="42826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6014747" y="3958806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2" name="Freeform 251"/>
              <p:cNvSpPr/>
              <p:nvPr/>
            </p:nvSpPr>
            <p:spPr>
              <a:xfrm>
                <a:off x="6067090" y="3958806"/>
                <a:ext cx="42827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6119435" y="3958806"/>
                <a:ext cx="42826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6171778" y="3960392"/>
                <a:ext cx="41241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6219364" y="3960392"/>
                <a:ext cx="42827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Freeform 255"/>
              <p:cNvSpPr/>
              <p:nvPr/>
            </p:nvSpPr>
            <p:spPr>
              <a:xfrm>
                <a:off x="6271708" y="3960392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768" name="Group 73"/>
            <p:cNvGrpSpPr>
              <a:grpSpLocks/>
            </p:cNvGrpSpPr>
            <p:nvPr/>
          </p:nvGrpSpPr>
          <p:grpSpPr bwMode="auto">
            <a:xfrm>
              <a:off x="5657856" y="4260057"/>
              <a:ext cx="407191" cy="80963"/>
              <a:chOff x="5905504" y="3959225"/>
              <a:chExt cx="407191" cy="80963"/>
            </a:xfrm>
          </p:grpSpPr>
          <p:sp>
            <p:nvSpPr>
              <p:cNvPr id="241" name="Freeform 240"/>
              <p:cNvSpPr/>
              <p:nvPr/>
            </p:nvSpPr>
            <p:spPr>
              <a:xfrm>
                <a:off x="5905504" y="3959305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5961021" y="3959305"/>
                <a:ext cx="42826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6014951" y="3959305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6067294" y="3959305"/>
                <a:ext cx="42827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6119639" y="3959305"/>
                <a:ext cx="42826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Freeform 245"/>
              <p:cNvSpPr/>
              <p:nvPr/>
            </p:nvSpPr>
            <p:spPr>
              <a:xfrm>
                <a:off x="6171982" y="3960890"/>
                <a:ext cx="41241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6219568" y="3960890"/>
                <a:ext cx="42827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Freeform 247"/>
              <p:cNvSpPr/>
              <p:nvPr/>
            </p:nvSpPr>
            <p:spPr>
              <a:xfrm>
                <a:off x="6271912" y="3960890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769" name="Group 82"/>
            <p:cNvGrpSpPr>
              <a:grpSpLocks/>
            </p:cNvGrpSpPr>
            <p:nvPr/>
          </p:nvGrpSpPr>
          <p:grpSpPr bwMode="auto">
            <a:xfrm>
              <a:off x="5786438" y="4128292"/>
              <a:ext cx="407191" cy="80963"/>
              <a:chOff x="5905504" y="3959225"/>
              <a:chExt cx="407191" cy="80963"/>
            </a:xfrm>
          </p:grpSpPr>
          <p:sp>
            <p:nvSpPr>
              <p:cNvPr id="233" name="Freeform 232"/>
              <p:cNvSpPr/>
              <p:nvPr/>
            </p:nvSpPr>
            <p:spPr>
              <a:xfrm>
                <a:off x="5905403" y="3959436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5960919" y="3959436"/>
                <a:ext cx="42827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6014849" y="3959436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6067193" y="3959436"/>
                <a:ext cx="42826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6119537" y="3959436"/>
                <a:ext cx="42827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6171881" y="3961022"/>
                <a:ext cx="41241" cy="77711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6219467" y="3961022"/>
                <a:ext cx="42826" cy="77711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6271810" y="3961022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770" name="Group 91"/>
            <p:cNvGrpSpPr>
              <a:grpSpLocks/>
            </p:cNvGrpSpPr>
            <p:nvPr/>
          </p:nvGrpSpPr>
          <p:grpSpPr bwMode="auto">
            <a:xfrm>
              <a:off x="6007895" y="3812380"/>
              <a:ext cx="407191" cy="80963"/>
              <a:chOff x="5905504" y="3959225"/>
              <a:chExt cx="407191" cy="80963"/>
            </a:xfrm>
          </p:grpSpPr>
          <p:sp>
            <p:nvSpPr>
              <p:cNvPr id="225" name="Freeform 224"/>
              <p:cNvSpPr/>
              <p:nvPr/>
            </p:nvSpPr>
            <p:spPr>
              <a:xfrm>
                <a:off x="5906012" y="3959743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5961527" y="3959743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6015457" y="3959743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6067802" y="3959743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6120145" y="3959743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6170903" y="3961329"/>
                <a:ext cx="41241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6220075" y="3961329"/>
                <a:ext cx="41241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6270833" y="3961329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771" name="Group 100"/>
            <p:cNvGrpSpPr>
              <a:grpSpLocks/>
            </p:cNvGrpSpPr>
            <p:nvPr/>
          </p:nvGrpSpPr>
          <p:grpSpPr bwMode="auto">
            <a:xfrm>
              <a:off x="6107913" y="3657600"/>
              <a:ext cx="407191" cy="80963"/>
              <a:chOff x="5905504" y="3959225"/>
              <a:chExt cx="407191" cy="80963"/>
            </a:xfrm>
          </p:grpSpPr>
          <p:sp>
            <p:nvSpPr>
              <p:cNvPr id="217" name="Freeform 216"/>
              <p:cNvSpPr/>
              <p:nvPr/>
            </p:nvSpPr>
            <p:spPr>
              <a:xfrm>
                <a:off x="5905922" y="3959100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5961438" y="3959100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6015369" y="3959100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6067712" y="3959100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6120056" y="3959100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6170814" y="3960686"/>
                <a:ext cx="41241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6219985" y="3960686"/>
                <a:ext cx="41241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6270743" y="3960686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772" name="Group 109"/>
            <p:cNvGrpSpPr>
              <a:grpSpLocks/>
            </p:cNvGrpSpPr>
            <p:nvPr/>
          </p:nvGrpSpPr>
          <p:grpSpPr bwMode="auto">
            <a:xfrm>
              <a:off x="6210304" y="3533771"/>
              <a:ext cx="407191" cy="80963"/>
              <a:chOff x="5905504" y="3959225"/>
              <a:chExt cx="407191" cy="80963"/>
            </a:xfrm>
          </p:grpSpPr>
          <p:sp>
            <p:nvSpPr>
              <p:cNvPr id="209" name="Freeform 208"/>
              <p:cNvSpPr/>
              <p:nvPr/>
            </p:nvSpPr>
            <p:spPr>
              <a:xfrm>
                <a:off x="5905046" y="3959225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5960563" y="3959225"/>
                <a:ext cx="42826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6014493" y="3959225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6073181" y="3959225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6119181" y="3959225"/>
                <a:ext cx="42826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6171525" y="3960810"/>
                <a:ext cx="41241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6219110" y="3960810"/>
                <a:ext cx="42827" cy="77712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6271454" y="3960810"/>
                <a:ext cx="41241" cy="79298"/>
              </a:xfrm>
              <a:custGeom>
                <a:avLst/>
                <a:gdLst>
                  <a:gd name="connsiteX0" fmla="*/ 28910 w 41748"/>
                  <a:gd name="connsiteY0" fmla="*/ 79375 h 79375"/>
                  <a:gd name="connsiteX1" fmla="*/ 9860 w 41748"/>
                  <a:gd name="connsiteY1" fmla="*/ 69850 h 79375"/>
                  <a:gd name="connsiteX2" fmla="*/ 6685 w 41748"/>
                  <a:gd name="connsiteY2" fmla="*/ 57150 h 79375"/>
                  <a:gd name="connsiteX3" fmla="*/ 28910 w 41748"/>
                  <a:gd name="connsiteY3" fmla="*/ 44450 h 79375"/>
                  <a:gd name="connsiteX4" fmla="*/ 38435 w 41748"/>
                  <a:gd name="connsiteY4" fmla="*/ 53975 h 79375"/>
                  <a:gd name="connsiteX5" fmla="*/ 19385 w 41748"/>
                  <a:gd name="connsiteY5" fmla="*/ 57150 h 79375"/>
                  <a:gd name="connsiteX6" fmla="*/ 335 w 41748"/>
                  <a:gd name="connsiteY6" fmla="*/ 50800 h 79375"/>
                  <a:gd name="connsiteX7" fmla="*/ 3510 w 41748"/>
                  <a:gd name="connsiteY7" fmla="*/ 38100 h 79375"/>
                  <a:gd name="connsiteX8" fmla="*/ 6685 w 41748"/>
                  <a:gd name="connsiteY8" fmla="*/ 22225 h 79375"/>
                  <a:gd name="connsiteX9" fmla="*/ 9860 w 41748"/>
                  <a:gd name="connsiteY9" fmla="*/ 12700 h 79375"/>
                  <a:gd name="connsiteX10" fmla="*/ 38435 w 41748"/>
                  <a:gd name="connsiteY10" fmla="*/ 15875 h 79375"/>
                  <a:gd name="connsiteX11" fmla="*/ 32085 w 41748"/>
                  <a:gd name="connsiteY11" fmla="*/ 25400 h 79375"/>
                  <a:gd name="connsiteX12" fmla="*/ 3510 w 41748"/>
                  <a:gd name="connsiteY12" fmla="*/ 12700 h 79375"/>
                  <a:gd name="connsiteX13" fmla="*/ 335 w 41748"/>
                  <a:gd name="connsiteY13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748" h="79375">
                    <a:moveTo>
                      <a:pt x="28910" y="79375"/>
                    </a:moveTo>
                    <a:cubicBezTo>
                      <a:pt x="23477" y="77564"/>
                      <a:pt x="13377" y="75126"/>
                      <a:pt x="9860" y="69850"/>
                    </a:cubicBezTo>
                    <a:cubicBezTo>
                      <a:pt x="7439" y="66219"/>
                      <a:pt x="7743" y="61383"/>
                      <a:pt x="6685" y="57150"/>
                    </a:cubicBezTo>
                    <a:cubicBezTo>
                      <a:pt x="9832" y="55052"/>
                      <a:pt x="25593" y="43976"/>
                      <a:pt x="28910" y="44450"/>
                    </a:cubicBezTo>
                    <a:cubicBezTo>
                      <a:pt x="33355" y="45085"/>
                      <a:pt x="35260" y="50800"/>
                      <a:pt x="38435" y="53975"/>
                    </a:cubicBezTo>
                    <a:cubicBezTo>
                      <a:pt x="32085" y="55033"/>
                      <a:pt x="25800" y="57685"/>
                      <a:pt x="19385" y="57150"/>
                    </a:cubicBezTo>
                    <a:cubicBezTo>
                      <a:pt x="12715" y="56594"/>
                      <a:pt x="335" y="50800"/>
                      <a:pt x="335" y="50800"/>
                    </a:cubicBezTo>
                    <a:cubicBezTo>
                      <a:pt x="1393" y="46567"/>
                      <a:pt x="2563" y="42360"/>
                      <a:pt x="3510" y="38100"/>
                    </a:cubicBezTo>
                    <a:cubicBezTo>
                      <a:pt x="4681" y="32832"/>
                      <a:pt x="5376" y="27460"/>
                      <a:pt x="6685" y="22225"/>
                    </a:cubicBezTo>
                    <a:cubicBezTo>
                      <a:pt x="7497" y="18978"/>
                      <a:pt x="8802" y="15875"/>
                      <a:pt x="9860" y="12700"/>
                    </a:cubicBezTo>
                    <a:cubicBezTo>
                      <a:pt x="19385" y="13758"/>
                      <a:pt x="30114" y="11120"/>
                      <a:pt x="38435" y="15875"/>
                    </a:cubicBezTo>
                    <a:cubicBezTo>
                      <a:pt x="41748" y="17768"/>
                      <a:pt x="35871" y="24927"/>
                      <a:pt x="32085" y="25400"/>
                    </a:cubicBezTo>
                    <a:cubicBezTo>
                      <a:pt x="22540" y="26593"/>
                      <a:pt x="11122" y="17775"/>
                      <a:pt x="3510" y="12700"/>
                    </a:cubicBezTo>
                    <a:cubicBezTo>
                      <a:pt x="0" y="2171"/>
                      <a:pt x="335" y="6522"/>
                      <a:pt x="335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84" name="Content Placeholder 1"/>
          <p:cNvSpPr txBox="1">
            <a:spLocks/>
          </p:cNvSpPr>
          <p:nvPr/>
        </p:nvSpPr>
        <p:spPr>
          <a:xfrm>
            <a:off x="-76200" y="990600"/>
            <a:ext cx="4230688" cy="609600"/>
          </a:xfrm>
          <a:prstGeom prst="rect">
            <a:avLst/>
          </a:prstGeom>
        </p:spPr>
        <p:txBody>
          <a:bodyPr/>
          <a:lstStyle/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Preparation</a:t>
            </a:r>
          </a:p>
        </p:txBody>
      </p:sp>
      <p:sp>
        <p:nvSpPr>
          <p:cNvPr id="285" name="Content Placeholder 1"/>
          <p:cNvSpPr txBox="1">
            <a:spLocks/>
          </p:cNvSpPr>
          <p:nvPr/>
        </p:nvSpPr>
        <p:spPr>
          <a:xfrm>
            <a:off x="20638" y="2362200"/>
            <a:ext cx="2570162" cy="609600"/>
          </a:xfrm>
          <a:prstGeom prst="rect">
            <a:avLst/>
          </a:prstGeom>
        </p:spPr>
        <p:txBody>
          <a:bodyPr/>
          <a:lstStyle/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Adsorption</a:t>
            </a:r>
          </a:p>
        </p:txBody>
      </p:sp>
      <p:sp>
        <p:nvSpPr>
          <p:cNvPr id="286" name="Content Placeholder 1"/>
          <p:cNvSpPr txBox="1">
            <a:spLocks/>
          </p:cNvSpPr>
          <p:nvPr/>
        </p:nvSpPr>
        <p:spPr>
          <a:xfrm>
            <a:off x="234950" y="3962400"/>
            <a:ext cx="3727450" cy="1295400"/>
          </a:xfrm>
          <a:prstGeom prst="rect">
            <a:avLst/>
          </a:prstGeom>
        </p:spPr>
        <p:txBody>
          <a:bodyPr/>
          <a:lstStyle/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evaporated in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sessions: 4-5nm followed by 2nm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</a:p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reduces pinholes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" name="Content Placeholder 1"/>
          <p:cNvSpPr txBox="1">
            <a:spLocks/>
          </p:cNvSpPr>
          <p:nvPr/>
        </p:nvSpPr>
        <p:spPr>
          <a:xfrm>
            <a:off x="257175" y="1905000"/>
            <a:ext cx="3095625" cy="609600"/>
          </a:xfrm>
          <a:prstGeom prst="rect">
            <a:avLst/>
          </a:prstGeom>
        </p:spPr>
        <p:txBody>
          <a:bodyPr/>
          <a:lstStyle/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lithography</a:t>
            </a:r>
          </a:p>
        </p:txBody>
      </p:sp>
      <p:sp>
        <p:nvSpPr>
          <p:cNvPr id="289" name="Content Placeholder 1"/>
          <p:cNvSpPr txBox="1">
            <a:spLocks/>
          </p:cNvSpPr>
          <p:nvPr/>
        </p:nvSpPr>
        <p:spPr>
          <a:xfrm>
            <a:off x="277813" y="2743200"/>
            <a:ext cx="3733800" cy="762000"/>
          </a:xfrm>
          <a:prstGeom prst="rect">
            <a:avLst/>
          </a:prstGeom>
        </p:spPr>
        <p:txBody>
          <a:bodyPr/>
          <a:lstStyle/>
          <a:p>
            <a:pPr marL="274320" indent="-274320" rtl="0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1/5/10mM on 40x50 um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adsorption areas</a:t>
            </a:r>
          </a:p>
        </p:txBody>
      </p:sp>
      <p:sp>
        <p:nvSpPr>
          <p:cNvPr id="290" name="Content Placeholder 1"/>
          <p:cNvSpPr txBox="1">
            <a:spLocks/>
          </p:cNvSpPr>
          <p:nvPr/>
        </p:nvSpPr>
        <p:spPr>
          <a:xfrm>
            <a:off x="0" y="3581400"/>
            <a:ext cx="3048000" cy="609600"/>
          </a:xfrm>
          <a:prstGeom prst="rect">
            <a:avLst/>
          </a:prstGeom>
        </p:spPr>
        <p:txBody>
          <a:bodyPr/>
          <a:lstStyle/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Post-adsorption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1" name="Content Placeholder 1"/>
          <p:cNvSpPr txBox="1">
            <a:spLocks/>
          </p:cNvSpPr>
          <p:nvPr/>
        </p:nvSpPr>
        <p:spPr>
          <a:xfrm>
            <a:off x="236538" y="5562600"/>
            <a:ext cx="4030662" cy="533400"/>
          </a:xfrm>
          <a:prstGeom prst="rect">
            <a:avLst/>
          </a:prstGeom>
        </p:spPr>
        <p:txBody>
          <a:bodyPr/>
          <a:lstStyle/>
          <a:p>
            <a:pPr marL="274320" indent="-274320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 of Ni 30nm</a:t>
            </a:r>
          </a:p>
        </p:txBody>
      </p:sp>
      <p:cxnSp>
        <p:nvCxnSpPr>
          <p:cNvPr id="293" name="Straight Arrow Connector 292"/>
          <p:cNvCxnSpPr/>
          <p:nvPr/>
        </p:nvCxnSpPr>
        <p:spPr>
          <a:xfrm rot="5400000">
            <a:off x="6522244" y="2513807"/>
            <a:ext cx="822325" cy="158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9" name="Group 259"/>
          <p:cNvGrpSpPr>
            <a:grpSpLocks/>
          </p:cNvGrpSpPr>
          <p:nvPr/>
        </p:nvGrpSpPr>
        <p:grpSpPr bwMode="auto">
          <a:xfrm>
            <a:off x="5486400" y="1866900"/>
            <a:ext cx="2133600" cy="1333500"/>
            <a:chOff x="5029200" y="3289300"/>
            <a:chExt cx="2133600" cy="1333500"/>
          </a:xfrm>
        </p:grpSpPr>
        <p:sp>
          <p:nvSpPr>
            <p:cNvPr id="261" name="Cube 260"/>
            <p:cNvSpPr/>
            <p:nvPr/>
          </p:nvSpPr>
          <p:spPr>
            <a:xfrm>
              <a:off x="5029200" y="3289300"/>
              <a:ext cx="2133600" cy="1333500"/>
            </a:xfrm>
            <a:prstGeom prst="cube">
              <a:avLst>
                <a:gd name="adj" fmla="val 9333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 rot="21180000">
              <a:off x="5047844" y="4252758"/>
              <a:ext cx="1036108" cy="369332"/>
            </a:xfrm>
            <a:prstGeom prst="rect">
              <a:avLst/>
            </a:prstGeom>
            <a:noFill/>
            <a:scene3d>
              <a:camera prst="orthographicFront">
                <a:rot lat="19417680" lon="1663084" rev="20143911"/>
              </a:camera>
              <a:lightRig rig="threePt" dir="t"/>
            </a:scene3d>
          </p:spPr>
          <p:txBody>
            <a:bodyPr>
              <a:spAutoFit/>
              <a:scene3d>
                <a:camera prst="isometricOffAxis2Top">
                  <a:rot lat="18069336" lon="1562366" rev="1980000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Al2O3</a:t>
              </a:r>
              <a:endParaRPr lang="en-US" sz="5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56" name="Group 262"/>
          <p:cNvGrpSpPr/>
          <p:nvPr/>
        </p:nvGrpSpPr>
        <p:grpSpPr>
          <a:xfrm>
            <a:off x="5485686" y="1562100"/>
            <a:ext cx="2133600" cy="1333500"/>
            <a:chOff x="6324600" y="1295400"/>
            <a:chExt cx="2133600" cy="1333500"/>
          </a:xfrm>
          <a:solidFill>
            <a:schemeClr val="bg1">
              <a:lumMod val="50000"/>
              <a:alpha val="80000"/>
            </a:schemeClr>
          </a:solidFill>
        </p:grpSpPr>
        <p:sp>
          <p:nvSpPr>
            <p:cNvPr id="264" name="Cube 263"/>
            <p:cNvSpPr/>
            <p:nvPr/>
          </p:nvSpPr>
          <p:spPr>
            <a:xfrm>
              <a:off x="6324600" y="1295400"/>
              <a:ext cx="2133600" cy="1333500"/>
            </a:xfrm>
            <a:prstGeom prst="cube">
              <a:avLst>
                <a:gd name="adj" fmla="val 933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 rot="21180000">
              <a:off x="6496358" y="2134071"/>
              <a:ext cx="1036108" cy="369332"/>
            </a:xfrm>
            <a:prstGeom prst="rect">
              <a:avLst/>
            </a:prstGeom>
            <a:noFill/>
            <a:scene3d>
              <a:camera prst="orthographicFront">
                <a:rot lat="19417680" lon="1663084" rev="20143911"/>
              </a:camera>
              <a:lightRig rig="threePt" dir="t"/>
            </a:scene3d>
          </p:spPr>
          <p:txBody>
            <a:bodyPr>
              <a:spAutoFit/>
              <a:scene3d>
                <a:camera prst="isometricOffAxis2Top">
                  <a:rot lat="18069336" lon="1562366" rev="1980000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Ni</a:t>
              </a:r>
              <a:endParaRPr lang="en-US" sz="5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1761" name="Group 266"/>
          <p:cNvGrpSpPr>
            <a:grpSpLocks/>
          </p:cNvGrpSpPr>
          <p:nvPr/>
        </p:nvGrpSpPr>
        <p:grpSpPr bwMode="auto">
          <a:xfrm>
            <a:off x="5524500" y="1163638"/>
            <a:ext cx="2133600" cy="1333500"/>
            <a:chOff x="6324600" y="1295400"/>
            <a:chExt cx="2133600" cy="1333500"/>
          </a:xfrm>
        </p:grpSpPr>
        <p:sp>
          <p:nvSpPr>
            <p:cNvPr id="268" name="Cube 267"/>
            <p:cNvSpPr/>
            <p:nvPr/>
          </p:nvSpPr>
          <p:spPr>
            <a:xfrm>
              <a:off x="6324600" y="1295400"/>
              <a:ext cx="2133600" cy="1333500"/>
            </a:xfrm>
            <a:prstGeom prst="cube">
              <a:avLst>
                <a:gd name="adj" fmla="val 93333"/>
              </a:avLst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 rot="21180000">
              <a:off x="6649280" y="2022665"/>
              <a:ext cx="1036108" cy="369332"/>
            </a:xfrm>
            <a:prstGeom prst="rect">
              <a:avLst/>
            </a:prstGeom>
            <a:noFill/>
            <a:scene3d>
              <a:camera prst="orthographicFront">
                <a:rot lat="19417680" lon="1663084" rev="20143911"/>
              </a:camera>
              <a:lightRig rig="threePt" dir="t"/>
            </a:scene3d>
          </p:spPr>
          <p:txBody>
            <a:bodyPr>
              <a:spAutoFit/>
              <a:scene3d>
                <a:camera prst="isometricOffAxis2Top">
                  <a:rot lat="18069336" lon="1562366" rev="1980000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Au</a:t>
              </a:r>
              <a:endParaRPr lang="en-US" sz="5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609600" y="914400"/>
            <a:ext cx="8032750" cy="585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0033CC"/>
                </a:solidFill>
                <a:cs typeface="+mj-cs"/>
              </a:rPr>
              <a:t>Low-power </a:t>
            </a:r>
            <a:r>
              <a:rPr lang="en-US" sz="1800" dirty="0">
                <a:solidFill>
                  <a:srgbClr val="0033CC"/>
                </a:solidFill>
                <a:cs typeface="+mj-cs"/>
              </a:rPr>
              <a:t>silicon based </a:t>
            </a:r>
            <a:r>
              <a:rPr lang="en-US" sz="1800" dirty="0" err="1">
                <a:solidFill>
                  <a:srgbClr val="0033CC"/>
                </a:solidFill>
                <a:cs typeface="+mj-cs"/>
              </a:rPr>
              <a:t>spintronic</a:t>
            </a:r>
            <a:r>
              <a:rPr lang="en-US" sz="1800" dirty="0">
                <a:solidFill>
                  <a:srgbClr val="0033CC"/>
                </a:solidFill>
                <a:cs typeface="+mj-cs"/>
              </a:rPr>
              <a:t> transistors with chiral molecular spin filter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3203575" y="30686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277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905000"/>
            <a:ext cx="3276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84150" y="3581400"/>
            <a:ext cx="8959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1800"/>
              <a:t>Potential difficulty- pin-holes in the organic monolayer.</a:t>
            </a:r>
          </a:p>
          <a:p>
            <a:pPr rtl="0"/>
            <a:r>
              <a:rPr lang="en-US" sz="1800" b="1">
                <a:solidFill>
                  <a:srgbClr val="C00000"/>
                </a:solidFill>
              </a:rPr>
              <a:t>The problem was solved by evaporating thin layer (3-5 nm) of AlOx on top of the</a:t>
            </a:r>
          </a:p>
          <a:p>
            <a:pPr rtl="0"/>
            <a:r>
              <a:rPr lang="en-US" sz="1800" b="1">
                <a:solidFill>
                  <a:srgbClr val="C00000"/>
                </a:solidFill>
              </a:rPr>
              <a:t>organic monolayer.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825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 based CISS devices</a:t>
            </a:r>
          </a:p>
        </p:txBody>
      </p: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752600"/>
            <a:ext cx="1943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87612" y="4495800"/>
            <a:ext cx="5437188" cy="1779588"/>
            <a:chOff x="0" y="0"/>
            <a:chExt cx="6715126" cy="2903855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0" y="0"/>
              <a:ext cx="6715126" cy="2903855"/>
              <a:chOff x="0" y="0"/>
              <a:chExt cx="6715354" cy="2904134"/>
            </a:xfrm>
          </p:grpSpPr>
          <p:pic>
            <p:nvPicPr>
              <p:cNvPr id="32781" name="Picture 13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3767328" cy="2904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2" name="Picture 14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60090" y="58521"/>
                <a:ext cx="3255264" cy="2516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779" name="Text Box 2"/>
            <p:cNvSpPr txBox="1">
              <a:spLocks noChangeArrowheads="1"/>
            </p:cNvSpPr>
            <p:nvPr/>
          </p:nvSpPr>
          <p:spPr bwMode="auto">
            <a:xfrm>
              <a:off x="716890" y="1404518"/>
              <a:ext cx="577850" cy="33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</a:rPr>
                <a:t>(a)</a:t>
              </a:r>
              <a:endParaRPr lang="en-US" sz="1100">
                <a:solidFill>
                  <a:srgbClr val="000000"/>
                </a:solidFill>
                <a:latin typeface="Calibri" pitchFamily="34" charset="0"/>
                <a:ea typeface="PMingLiU" pitchFamily="18" charset="-120"/>
              </a:endParaRPr>
            </a:p>
          </p:txBody>
        </p:sp>
        <p:sp>
          <p:nvSpPr>
            <p:cNvPr id="32780" name="Text Box 2"/>
            <p:cNvSpPr txBox="1">
              <a:spLocks noChangeArrowheads="1"/>
            </p:cNvSpPr>
            <p:nvPr/>
          </p:nvSpPr>
          <p:spPr bwMode="auto">
            <a:xfrm>
              <a:off x="5713172" y="1397203"/>
              <a:ext cx="577850" cy="33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</a:rPr>
                <a:t>(b)</a:t>
              </a:r>
              <a:endParaRPr lang="en-US" sz="1100">
                <a:solidFill>
                  <a:srgbClr val="000000"/>
                </a:solidFill>
                <a:latin typeface="Calibri" pitchFamily="34" charset="0"/>
                <a:ea typeface="PMingLiU" pitchFamily="18" charset="-120"/>
              </a:endParaRPr>
            </a:p>
          </p:txBody>
        </p:sp>
      </p:grp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52400" y="4837093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Nature Communications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2256 DOI: 10.1038 (2013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57200" y="368300"/>
            <a:ext cx="808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Memory writing at low temperatures</a:t>
            </a:r>
          </a:p>
        </p:txBody>
      </p:sp>
      <p:pic>
        <p:nvPicPr>
          <p:cNvPr id="33795" name="Picture 3" descr="C:\Documents and Settings\Administrator\Desktop\My Articles\Article 1\Fixed V - 0-0.5-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287" y="1143000"/>
            <a:ext cx="5497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מלבן 8"/>
          <p:cNvSpPr>
            <a:spLocks noChangeArrowheads="1"/>
          </p:cNvSpPr>
          <p:nvPr/>
        </p:nvSpPr>
        <p:spPr bwMode="auto">
          <a:xfrm>
            <a:off x="3203575" y="5486400"/>
            <a:ext cx="30043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Magnetization </a:t>
            </a:r>
            <a:r>
              <a:rPr lang="en-US" b="1" i="1" dirty="0"/>
              <a:t>of the device at 2K</a:t>
            </a:r>
            <a:endParaRPr lang="he-IL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26720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Nature Communications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2256 DOI: 10.1038 (2013).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Highlighted in Nature "Nanotechnology: A memory device with a twist" 7.8.2013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iriam" pitchFamily="34" charset="-79"/>
                <a:hlinkClick r:id="rId3"/>
              </a:rPr>
              <a:t>http://www.natureasia.com/en/research/highlight/8613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-152400"/>
            <a:ext cx="9525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00"/>
                </a:solidFill>
              </a:rPr>
              <a:t/>
            </a:r>
            <a:br>
              <a:rPr lang="en-US" sz="3600" smtClean="0">
                <a:solidFill>
                  <a:srgbClr val="CC0000"/>
                </a:solidFill>
              </a:rPr>
            </a:br>
            <a:r>
              <a:rPr lang="en-US" sz="3600" b="1" smtClean="0">
                <a:solidFill>
                  <a:srgbClr val="CC0000"/>
                </a:solidFill>
              </a:rPr>
              <a:t>Many thanks to </a:t>
            </a:r>
            <a:r>
              <a:rPr lang="en-US" sz="36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smtClean="0">
              <a:solidFill>
                <a:srgbClr val="CC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228600" y="2785170"/>
            <a:ext cx="70866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Grzegorz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Jung</a:t>
            </a:r>
          </a:p>
          <a:p>
            <a:pPr marL="342900" indent="-342900"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Physics department , Ben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Gurion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University Beer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Sheva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Israel</a:t>
            </a:r>
          </a:p>
          <a:p>
            <a:pPr marL="342900" indent="-342900" algn="ctr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Naaman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Department of Chemical Physics, Weizmann Institute,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Rehovot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76100, Israel</a:t>
            </a:r>
          </a:p>
          <a:p>
            <a:pPr marL="342900" indent="-342900" algn="ctr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Nadav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Katz,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Kalcheim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Oded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marL="342900" indent="-342900" algn="ctr" rtl="0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Racah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Institute of Physics, Hebrew University, Jerusalem 91904, Israel</a:t>
            </a:r>
          </a:p>
          <a:p>
            <a:pPr marL="342900" indent="-342900" algn="ctr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Department of physical chemistry , Hebrew University, Jerusalem 91904, Israel</a:t>
            </a:r>
          </a:p>
          <a:p>
            <a:pPr marL="342900" indent="-342900" algn="ctr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group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09800"/>
            <a:ext cx="2667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06648" y="2366645"/>
            <a:ext cx="845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rtl="0"/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09800" y="5877580"/>
            <a:ext cx="615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solidFill>
                  <a:srgbClr val="FF3300"/>
                </a:solidFill>
              </a:rPr>
              <a:t>Financing:, ISF,  ISF-BICORA, DARPA, MOD, Israel Taiwan, </a:t>
            </a:r>
            <a:r>
              <a:rPr lang="en-US" altLang="he-IL" sz="1400" b="1" dirty="0" err="1">
                <a:solidFill>
                  <a:srgbClr val="FF3300"/>
                </a:solidFill>
              </a:rPr>
              <a:t>Magneton</a:t>
            </a:r>
            <a:endParaRPr lang="en-US" altLang="he-IL" sz="1400" b="1" dirty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he-IL" sz="1400" b="1" dirty="0">
                <a:solidFill>
                  <a:srgbClr val="FF3300"/>
                </a:solidFill>
              </a:rPr>
              <a:t>Capital Nature , FTA </a:t>
            </a:r>
            <a:r>
              <a:rPr lang="en-US" altLang="he-IL" sz="1400" b="1" dirty="0" smtClean="0">
                <a:solidFill>
                  <a:srgbClr val="FF3300"/>
                </a:solidFill>
              </a:rPr>
              <a:t>, Peter </a:t>
            </a:r>
            <a:r>
              <a:rPr lang="en-US" altLang="he-IL" sz="1400" b="1" dirty="0" err="1">
                <a:solidFill>
                  <a:srgbClr val="FF3300"/>
                </a:solidFill>
              </a:rPr>
              <a:t>Brojde</a:t>
            </a:r>
            <a:r>
              <a:rPr lang="en-US" altLang="he-IL" sz="1400" b="1" dirty="0">
                <a:solidFill>
                  <a:srgbClr val="FF3300"/>
                </a:solidFill>
              </a:rPr>
              <a:t> </a:t>
            </a:r>
            <a:r>
              <a:rPr lang="en-US" altLang="he-IL" sz="1400" b="1" dirty="0" smtClean="0">
                <a:solidFill>
                  <a:srgbClr val="FF3300"/>
                </a:solidFill>
              </a:rPr>
              <a:t>center, Volkswagen, </a:t>
            </a:r>
            <a:r>
              <a:rPr lang="en-US" sz="1400" b="1" dirty="0" err="1">
                <a:solidFill>
                  <a:srgbClr val="FF0000"/>
                </a:solidFill>
              </a:rPr>
              <a:t>Leverhulme</a:t>
            </a:r>
            <a:endParaRPr lang="en-US" altLang="he-IL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114800" y="914400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Times New Roman" pitchFamily="18" charset="0"/>
                <a:cs typeface="Times New Roman" pitchFamily="18" charset="0"/>
              </a:rPr>
              <a:t>Our Group:  Dr. Shira Yochelis, Eyal  Cohen, Eran Katzir, Avner Neubauer, Guy Koplovitz, Oren Ben </a:t>
            </a:r>
            <a:r>
              <a:rPr lang="en-US" altLang="he-IL" sz="1400" b="1" dirty="0" err="1">
                <a:latin typeface="Times New Roman" pitchFamily="18" charset="0"/>
                <a:cs typeface="Times New Roman" pitchFamily="18" charset="0"/>
              </a:rPr>
              <a:t>Dor</a:t>
            </a:r>
            <a:r>
              <a:rPr lang="en-US" altLang="he-IL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he-IL" sz="1400" b="1" dirty="0">
                <a:latin typeface="Times New Roman" pitchFamily="18" charset="0"/>
                <a:cs typeface="Times New Roman" pitchFamily="18" charset="0"/>
              </a:rPr>
              <a:t>Ido </a:t>
            </a:r>
            <a:r>
              <a:rPr lang="en-US" altLang="he-IL" sz="1400" b="1" dirty="0" err="1">
                <a:latin typeface="Times New Roman" pitchFamily="18" charset="0"/>
                <a:cs typeface="Times New Roman" pitchFamily="18" charset="0"/>
              </a:rPr>
              <a:t>Eisnberg</a:t>
            </a:r>
            <a:r>
              <a:rPr lang="en-US" altLang="he-IL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he-IL" sz="1400" b="1" dirty="0">
                <a:latin typeface="Times New Roman" pitchFamily="18" charset="0"/>
                <a:cs typeface="Times New Roman" pitchFamily="18" charset="0"/>
              </a:rPr>
              <a:t>Ohad </a:t>
            </a:r>
            <a:r>
              <a:rPr lang="en-US" altLang="he-IL" sz="1400" b="1" dirty="0" err="1">
                <a:latin typeface="Times New Roman" pitchFamily="18" charset="0"/>
                <a:cs typeface="Times New Roman" pitchFamily="18" charset="0"/>
              </a:rPr>
              <a:t>Westrich</a:t>
            </a:r>
            <a:r>
              <a:rPr lang="en-US" altLang="he-IL" sz="1400" b="1" dirty="0">
                <a:latin typeface="Times New Roman" pitchFamily="18" charset="0"/>
                <a:cs typeface="Times New Roman" pitchFamily="18" charset="0"/>
              </a:rPr>
              <a:t>, Matan Galanty. Nir </a:t>
            </a:r>
            <a:r>
              <a:rPr lang="en-US" altLang="he-IL" sz="1400" b="1" dirty="0" smtClean="0">
                <a:latin typeface="Times New Roman" pitchFamily="18" charset="0"/>
                <a:cs typeface="Times New Roman" pitchFamily="18" charset="0"/>
              </a:rPr>
              <a:t>Peer, Chen </a:t>
            </a:r>
            <a:r>
              <a:rPr lang="en-US" altLang="he-IL" sz="1400" b="1" dirty="0" err="1" smtClean="0">
                <a:latin typeface="Times New Roman" pitchFamily="18" charset="0"/>
                <a:cs typeface="Times New Roman" pitchFamily="18" charset="0"/>
              </a:rPr>
              <a:t>Alpern</a:t>
            </a:r>
            <a:r>
              <a:rPr lang="en-US" altLang="he-IL" sz="1400" b="1" dirty="0">
                <a:latin typeface="Times New Roman" pitchFamily="18" charset="0"/>
                <a:cs typeface="Times New Roman" pitchFamily="18" charset="0"/>
              </a:rPr>
              <a:t>;  Amir Ziv, Aviya Perlman </a:t>
            </a:r>
            <a:r>
              <a:rPr lang="en-US" altLang="he-IL" sz="1400" b="1" dirty="0" smtClean="0">
                <a:latin typeface="Times New Roman" pitchFamily="18" charset="0"/>
                <a:cs typeface="Times New Roman" pitchFamily="18" charset="0"/>
              </a:rPr>
              <a:t>Illouz</a:t>
            </a:r>
            <a:r>
              <a:rPr lang="en-US" altLang="he-IL" sz="1400" b="1" dirty="0">
                <a:latin typeface="Times New Roman" pitchFamily="18" charset="0"/>
                <a:cs typeface="Times New Roman" pitchFamily="18" charset="0"/>
              </a:rPr>
              <a:t>, Kuti </a:t>
            </a:r>
            <a:r>
              <a:rPr lang="en-US" altLang="he-IL" sz="1400" b="1" dirty="0" smtClean="0">
                <a:latin typeface="Times New Roman" pitchFamily="18" charset="0"/>
                <a:cs typeface="Times New Roman" pitchFamily="18" charset="0"/>
              </a:rPr>
              <a:t>Uliel</a:t>
            </a:r>
            <a:endParaRPr lang="en-US" altLang="he-IL" sz="1400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62000"/>
            <a:ext cx="32543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3067050" y="1485900"/>
            <a:ext cx="3048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6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90065"/>
            <a:ext cx="5373074" cy="41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1295400" y="152400"/>
            <a:ext cx="650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Dual direction writing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Spin filter not spin polarizer?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43600" y="2057400"/>
            <a:ext cx="2477721" cy="3876990"/>
            <a:chOff x="6355241" y="1981175"/>
            <a:chExt cx="2477721" cy="3876990"/>
          </a:xfrm>
        </p:grpSpPr>
        <p:grpSp>
          <p:nvGrpSpPr>
            <p:cNvPr id="7" name="Group 6"/>
            <p:cNvGrpSpPr/>
            <p:nvPr/>
          </p:nvGrpSpPr>
          <p:grpSpPr>
            <a:xfrm rot="5400000">
              <a:off x="5948218" y="3348183"/>
              <a:ext cx="3495964" cy="1523999"/>
              <a:chOff x="4733635" y="3810001"/>
              <a:chExt cx="3495964" cy="152399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5151914" y="4589218"/>
                <a:ext cx="128016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5120639" y="4570411"/>
                <a:ext cx="3108960" cy="158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</p:cxnSp>
          <p:sp>
            <p:nvSpPr>
              <p:cNvPr id="12" name="Freeform 11"/>
              <p:cNvSpPr/>
              <p:nvPr/>
            </p:nvSpPr>
            <p:spPr>
              <a:xfrm rot="5400000">
                <a:off x="6615540" y="3962400"/>
                <a:ext cx="438727" cy="1237673"/>
              </a:xfrm>
              <a:custGeom>
                <a:avLst/>
                <a:gdLst>
                  <a:gd name="connsiteX0" fmla="*/ 252461 w 438727"/>
                  <a:gd name="connsiteY0" fmla="*/ 1237673 h 1237673"/>
                  <a:gd name="connsiteX1" fmla="*/ 30788 w 438727"/>
                  <a:gd name="connsiteY1" fmla="*/ 1080655 h 1237673"/>
                  <a:gd name="connsiteX2" fmla="*/ 437188 w 438727"/>
                  <a:gd name="connsiteY2" fmla="*/ 969818 h 1237673"/>
                  <a:gd name="connsiteX3" fmla="*/ 30788 w 438727"/>
                  <a:gd name="connsiteY3" fmla="*/ 812800 h 1237673"/>
                  <a:gd name="connsiteX4" fmla="*/ 437188 w 438727"/>
                  <a:gd name="connsiteY4" fmla="*/ 692727 h 1237673"/>
                  <a:gd name="connsiteX5" fmla="*/ 21552 w 438727"/>
                  <a:gd name="connsiteY5" fmla="*/ 554182 h 1237673"/>
                  <a:gd name="connsiteX6" fmla="*/ 437188 w 438727"/>
                  <a:gd name="connsiteY6" fmla="*/ 434109 h 1237673"/>
                  <a:gd name="connsiteX7" fmla="*/ 12316 w 438727"/>
                  <a:gd name="connsiteY7" fmla="*/ 286327 h 1237673"/>
                  <a:gd name="connsiteX8" fmla="*/ 427952 w 438727"/>
                  <a:gd name="connsiteY8" fmla="*/ 166255 h 1237673"/>
                  <a:gd name="connsiteX9" fmla="*/ 30788 w 438727"/>
                  <a:gd name="connsiteY9" fmla="*/ 0 h 123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8727" h="1237673">
                    <a:moveTo>
                      <a:pt x="252461" y="1237673"/>
                    </a:moveTo>
                    <a:cubicBezTo>
                      <a:pt x="126230" y="1181485"/>
                      <a:pt x="0" y="1125298"/>
                      <a:pt x="30788" y="1080655"/>
                    </a:cubicBezTo>
                    <a:cubicBezTo>
                      <a:pt x="61576" y="1036013"/>
                      <a:pt x="437188" y="1014460"/>
                      <a:pt x="437188" y="969818"/>
                    </a:cubicBezTo>
                    <a:cubicBezTo>
                      <a:pt x="437188" y="925176"/>
                      <a:pt x="30788" y="858982"/>
                      <a:pt x="30788" y="812800"/>
                    </a:cubicBezTo>
                    <a:cubicBezTo>
                      <a:pt x="30788" y="766618"/>
                      <a:pt x="438727" y="735830"/>
                      <a:pt x="437188" y="692727"/>
                    </a:cubicBezTo>
                    <a:cubicBezTo>
                      <a:pt x="435649" y="649624"/>
                      <a:pt x="21552" y="597285"/>
                      <a:pt x="21552" y="554182"/>
                    </a:cubicBezTo>
                    <a:cubicBezTo>
                      <a:pt x="21552" y="511079"/>
                      <a:pt x="438727" y="478751"/>
                      <a:pt x="437188" y="434109"/>
                    </a:cubicBezTo>
                    <a:cubicBezTo>
                      <a:pt x="435649" y="389467"/>
                      <a:pt x="13855" y="330969"/>
                      <a:pt x="12316" y="286327"/>
                    </a:cubicBezTo>
                    <a:cubicBezTo>
                      <a:pt x="10777" y="241685"/>
                      <a:pt x="424873" y="213976"/>
                      <a:pt x="427952" y="166255"/>
                    </a:cubicBezTo>
                    <a:cubicBezTo>
                      <a:pt x="431031" y="118534"/>
                      <a:pt x="230909" y="59267"/>
                      <a:pt x="30788" y="0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7277100" y="4305300"/>
                <a:ext cx="990600" cy="457200"/>
              </a:xfrm>
              <a:prstGeom prst="rect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E7BC2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tantia"/>
                    <a:ea typeface="+mn-ea"/>
                    <a:cs typeface="+mn-cs"/>
                  </a:rPr>
                  <a:t>Au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4651601" y="432152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</a:t>
                </a:r>
                <a:endPara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" name="Group 147"/>
              <p:cNvGrpSpPr/>
              <p:nvPr/>
            </p:nvGrpSpPr>
            <p:grpSpPr>
              <a:xfrm>
                <a:off x="5440220" y="4112488"/>
                <a:ext cx="762000" cy="685800"/>
                <a:chOff x="1828800" y="4634340"/>
                <a:chExt cx="762000" cy="685800"/>
              </a:xfrm>
            </p:grpSpPr>
            <p:sp>
              <p:nvSpPr>
                <p:cNvPr id="23" name="Chord 22"/>
                <p:cNvSpPr/>
                <p:nvPr/>
              </p:nvSpPr>
              <p:spPr>
                <a:xfrm flipH="1">
                  <a:off x="1828800" y="4634340"/>
                  <a:ext cx="762000" cy="685800"/>
                </a:xfrm>
                <a:prstGeom prst="chord">
                  <a:avLst>
                    <a:gd name="adj1" fmla="val 5420192"/>
                    <a:gd name="adj2" fmla="val 16200000"/>
                  </a:avLst>
                </a:pr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  <a:effectLst/>
                <a:scene3d>
                  <a:camera prst="orthographicFront"/>
                  <a:lightRig rig="soft" dir="t">
                    <a:rot lat="0" lon="0" rev="18000000"/>
                  </a:lightRig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" name="Group 115"/>
                <p:cNvGrpSpPr/>
                <p:nvPr/>
              </p:nvGrpSpPr>
              <p:grpSpPr>
                <a:xfrm>
                  <a:off x="2209800" y="4911432"/>
                  <a:ext cx="356064" cy="152400"/>
                  <a:chOff x="3225336" y="4909120"/>
                  <a:chExt cx="356064" cy="152400"/>
                </a:xfrm>
              </p:grpSpPr>
              <p:cxnSp>
                <p:nvCxnSpPr>
                  <p:cNvPr id="25" name="Straight Arrow Connector 24"/>
                  <p:cNvCxnSpPr/>
                  <p:nvPr/>
                </p:nvCxnSpPr>
                <p:spPr>
                  <a:xfrm rot="10800000" flipH="1" flipV="1">
                    <a:off x="3225336" y="4985320"/>
                    <a:ext cx="356064" cy="39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/>
                </p:spPr>
              </p:cxnSp>
              <p:sp>
                <p:nvSpPr>
                  <p:cNvPr id="26" name="Oval 25"/>
                  <p:cNvSpPr/>
                  <p:nvPr/>
                </p:nvSpPr>
                <p:spPr>
                  <a:xfrm rot="5400000">
                    <a:off x="3285177" y="4900543"/>
                    <a:ext cx="152400" cy="169554"/>
                  </a:xfrm>
                  <a:prstGeom prst="ellipse">
                    <a:avLst/>
                  </a:prstGeom>
                  <a:solidFill>
                    <a:srgbClr val="444D26">
                      <a:lumMod val="75000"/>
                      <a:alpha val="8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" name="Group 152"/>
              <p:cNvGrpSpPr/>
              <p:nvPr/>
            </p:nvGrpSpPr>
            <p:grpSpPr>
              <a:xfrm flipH="1">
                <a:off x="5398651" y="4297221"/>
                <a:ext cx="762000" cy="685800"/>
                <a:chOff x="1819565" y="5059221"/>
                <a:chExt cx="762000" cy="685800"/>
              </a:xfrm>
            </p:grpSpPr>
            <p:sp>
              <p:nvSpPr>
                <p:cNvPr id="19" name="Chord 18"/>
                <p:cNvSpPr/>
                <p:nvPr/>
              </p:nvSpPr>
              <p:spPr>
                <a:xfrm flipH="1">
                  <a:off x="1819565" y="5059221"/>
                  <a:ext cx="762000" cy="685800"/>
                </a:xfrm>
                <a:prstGeom prst="chord">
                  <a:avLst>
                    <a:gd name="adj1" fmla="val 5420192"/>
                    <a:gd name="adj2" fmla="val 16200000"/>
                  </a:avLst>
                </a:pr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  <a:effectLst/>
                <a:scene3d>
                  <a:camera prst="orthographicFront"/>
                  <a:lightRig rig="soft" dir="t">
                    <a:rot lat="0" lon="0" rev="18000000"/>
                  </a:lightRig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" name="Group 115"/>
                <p:cNvGrpSpPr/>
                <p:nvPr/>
              </p:nvGrpSpPr>
              <p:grpSpPr>
                <a:xfrm>
                  <a:off x="2209800" y="5336312"/>
                  <a:ext cx="356064" cy="152400"/>
                  <a:chOff x="3225336" y="5334000"/>
                  <a:chExt cx="356064" cy="152400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>
                  <a:xfrm rot="10800000" flipH="1" flipV="1">
                    <a:off x="3225336" y="5410200"/>
                    <a:ext cx="356064" cy="39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/>
                </p:spPr>
              </p:cxnSp>
              <p:sp>
                <p:nvSpPr>
                  <p:cNvPr id="22" name="Oval 21"/>
                  <p:cNvSpPr/>
                  <p:nvPr/>
                </p:nvSpPr>
                <p:spPr>
                  <a:xfrm rot="5400000">
                    <a:off x="3285177" y="5325423"/>
                    <a:ext cx="152400" cy="169554"/>
                  </a:xfrm>
                  <a:prstGeom prst="ellipse">
                    <a:avLst/>
                  </a:prstGeom>
                  <a:solidFill>
                    <a:srgbClr val="444D26">
                      <a:lumMod val="75000"/>
                      <a:alpha val="8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" name="Curved Up Arrow 16"/>
              <p:cNvSpPr/>
              <p:nvPr/>
            </p:nvSpPr>
            <p:spPr>
              <a:xfrm flipV="1">
                <a:off x="6019800" y="3810001"/>
                <a:ext cx="1600200" cy="304800"/>
              </a:xfrm>
              <a:prstGeom prst="curvedUpArrow">
                <a:avLst>
                  <a:gd name="adj1" fmla="val 50000"/>
                  <a:gd name="adj2" fmla="val 147086"/>
                  <a:gd name="adj3" fmla="val 49242"/>
                </a:avLst>
              </a:prstGeom>
              <a:solidFill>
                <a:srgbClr val="D092A7">
                  <a:lumMod val="40000"/>
                  <a:lumOff val="60000"/>
                </a:srgbClr>
              </a:solidFill>
              <a:ln w="12700" cap="flat" cmpd="sng" algn="ctr">
                <a:solidFill>
                  <a:srgbClr val="A5B59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8" name="Curved Up Arrow 17"/>
              <p:cNvSpPr/>
              <p:nvPr/>
            </p:nvSpPr>
            <p:spPr>
              <a:xfrm flipH="1">
                <a:off x="5334000" y="4953000"/>
                <a:ext cx="2209800" cy="381000"/>
              </a:xfrm>
              <a:prstGeom prst="curvedUpArrow">
                <a:avLst>
                  <a:gd name="adj1" fmla="val 50000"/>
                  <a:gd name="adj2" fmla="val 147086"/>
                  <a:gd name="adj3" fmla="val 49242"/>
                </a:avLst>
              </a:prstGeom>
              <a:solidFill>
                <a:srgbClr val="92D050"/>
              </a:solidFill>
              <a:ln w="12700" cap="flat" cmpd="sng" algn="ctr">
                <a:solidFill>
                  <a:srgbClr val="A5B59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sp>
          <p:nvSpPr>
            <p:cNvPr id="8" name="Content Placeholder 1"/>
            <p:cNvSpPr txBox="1">
              <a:spLocks/>
            </p:cNvSpPr>
            <p:nvPr/>
          </p:nvSpPr>
          <p:spPr>
            <a:xfrm rot="18315186">
              <a:off x="5781324" y="2712633"/>
              <a:ext cx="1927765" cy="779932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Majority Spin</a:t>
              </a:r>
              <a:b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>
            <a:xfrm rot="3098068">
              <a:off x="7396969" y="2637236"/>
              <a:ext cx="2092054" cy="779932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Minority Spin</a:t>
              </a:r>
              <a:b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Reduction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C:\Documents and Settings\Administrator\Desktop\My Articles\Article 1\-15V_2V_-15V_-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908050"/>
            <a:ext cx="58356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מלבן 2"/>
          <p:cNvSpPr>
            <a:spLocks noChangeArrowheads="1"/>
          </p:cNvSpPr>
          <p:nvPr/>
        </p:nvSpPr>
        <p:spPr bwMode="auto">
          <a:xfrm>
            <a:off x="304800" y="51816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b="1" i="1" dirty="0"/>
              <a:t>Memory effect. Writing the at -15V reading at lower voltage. For the same direction of current the resistance is high and low for the opposite direction of current</a:t>
            </a:r>
            <a:endParaRPr lang="he-IL" b="1" dirty="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1042988" y="188913"/>
            <a:ext cx="7059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Memory effect on a Real Device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477000" y="2117468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Nature Communications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2256 DOI: 10.1038 (2013).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Highlighted in Nature "Nanotechnology: A memory device with a twist" 7.8.2013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iriam" pitchFamily="34" charset="-79"/>
                <a:hlinkClick r:id="rId3"/>
              </a:rPr>
              <a:t>http://www.natureasia.com/en/research/highlight/8613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58674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Breakthrough in memory technologies could bring faster computing, smaller </a:t>
            </a:r>
            <a:r>
              <a:rPr lang="en-US" sz="1200" b="1" dirty="0" smtClean="0">
                <a:latin typeface="Calibri" pitchFamily="34" charset="0"/>
                <a:ea typeface="Calibri" pitchFamily="34" charset="0"/>
              </a:rPr>
              <a:t>memory device  -http://phys.org/news/2013-08-breakthrough-memory-technologies-faster-smaller.html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Documents and Settings\Administrator\Desktop\My Articles\2014 NanoLetters - Local optical magnetization using nano dots and chiral molecules for spin based devices\Cover Figure\image3.png"/>
          <p:cNvPicPr>
            <a:picLocks noChangeAspect="1" noChangeArrowheads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-76200" y="-106680"/>
            <a:ext cx="9387840" cy="70408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5791200" cy="1524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Light induced device</a:t>
            </a:r>
            <a:endParaRPr sz="4000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8263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7"/>
          <p:cNvGrpSpPr/>
          <p:nvPr/>
        </p:nvGrpSpPr>
        <p:grpSpPr>
          <a:xfrm>
            <a:off x="6089864" y="1131887"/>
            <a:ext cx="2901736" cy="2220913"/>
            <a:chOff x="5937464" y="1066800"/>
            <a:chExt cx="2901736" cy="2220913"/>
          </a:xfrm>
        </p:grpSpPr>
        <p:pic>
          <p:nvPicPr>
            <p:cNvPr id="279" name="Picture 2" descr="C:\Documents and Settings\Administrator\Desktop\My Articles\2014 NanoLetters - Local optical magnetization using nano dots and chiral molecules for spin based devices\Submission 02 - Nanoletters\Figures Submission 02\Figure 1e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37464" y="1066800"/>
              <a:ext cx="2901736" cy="2220913"/>
            </a:xfrm>
            <a:prstGeom prst="rect">
              <a:avLst/>
            </a:prstGeom>
            <a:noFill/>
          </p:spPr>
        </p:pic>
        <p:sp>
          <p:nvSpPr>
            <p:cNvPr id="280" name="Rectangle 279"/>
            <p:cNvSpPr/>
            <p:nvPr/>
          </p:nvSpPr>
          <p:spPr>
            <a:xfrm>
              <a:off x="5943600" y="10668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Oval 284"/>
          <p:cNvSpPr/>
          <p:nvPr/>
        </p:nvSpPr>
        <p:spPr>
          <a:xfrm>
            <a:off x="5410200" y="3429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 rot="16200000">
            <a:off x="8574405" y="6297930"/>
            <a:ext cx="274320" cy="27432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28600" y="152400"/>
            <a:ext cx="2895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itle 2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362950" cy="1219200"/>
          </a:xfrm>
        </p:spPr>
        <p:txBody>
          <a:bodyPr>
            <a:normAutofit/>
          </a:bodyPr>
          <a:lstStyle/>
          <a:p>
            <a:pPr algn="l" rtl="0"/>
            <a:r>
              <a:rPr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442" name="Slide Number Placeholder 441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9" name="Content Placeholder 1"/>
          <p:cNvSpPr txBox="1">
            <a:spLocks/>
          </p:cNvSpPr>
          <p:nvPr/>
        </p:nvSpPr>
        <p:spPr>
          <a:xfrm>
            <a:off x="277092" y="1905000"/>
            <a:ext cx="8028708" cy="2057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Ni-based Hall effect device (anomalous HE)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9" name="Content Placeholder 1"/>
          <p:cNvSpPr txBox="1">
            <a:spLocks/>
          </p:cNvSpPr>
          <p:nvPr/>
        </p:nvSpPr>
        <p:spPr>
          <a:xfrm>
            <a:off x="152400" y="914400"/>
            <a:ext cx="4191000" cy="990600"/>
          </a:xfrm>
          <a:prstGeom prst="rect">
            <a:avLst/>
          </a:prstGeom>
        </p:spPr>
        <p:txBody>
          <a:bodyPr vert="horz">
            <a:no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 smtClean="0">
                <a:ln w="317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</a:t>
            </a:r>
            <a:r>
              <a:rPr lang="en-US" sz="2800" b="1" i="1" dirty="0" smtClean="0">
                <a:ln w="317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Optically induced</a:t>
            </a:r>
            <a:r>
              <a:rPr lang="en-US" sz="2800" dirty="0" smtClean="0">
                <a:ln w="317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charge transfer device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800" i="0" u="none" strike="noStrike" kern="1200" normalizeH="0" baseline="0" noProof="0" dirty="0">
              <a:ln w="317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4" name="Group 420"/>
          <p:cNvGrpSpPr>
            <a:grpSpLocks noChangeAspect="1"/>
          </p:cNvGrpSpPr>
          <p:nvPr/>
        </p:nvGrpSpPr>
        <p:grpSpPr>
          <a:xfrm rot="3116775">
            <a:off x="2401242" y="2615372"/>
            <a:ext cx="775133" cy="1463040"/>
            <a:chOff x="758831" y="1342139"/>
            <a:chExt cx="949820" cy="1792756"/>
          </a:xfrm>
        </p:grpSpPr>
        <p:grpSp>
          <p:nvGrpSpPr>
            <p:cNvPr id="145" name="Group 273"/>
            <p:cNvGrpSpPr/>
            <p:nvPr/>
          </p:nvGrpSpPr>
          <p:grpSpPr>
            <a:xfrm rot="2935106">
              <a:off x="802820" y="2229064"/>
              <a:ext cx="1079036" cy="732626"/>
              <a:chOff x="888037" y="3449938"/>
              <a:chExt cx="2024051" cy="1521201"/>
            </a:xfrm>
          </p:grpSpPr>
          <p:pic>
            <p:nvPicPr>
              <p:cNvPr id="44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49009" b="51384"/>
              <a:stretch>
                <a:fillRect/>
              </a:stretch>
            </p:blipFill>
            <p:spPr bwMode="auto">
              <a:xfrm>
                <a:off x="888037" y="3449938"/>
                <a:ext cx="2024051" cy="1521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6" name="Rectangle 445"/>
              <p:cNvSpPr/>
              <p:nvPr/>
            </p:nvSpPr>
            <p:spPr>
              <a:xfrm>
                <a:off x="2046009" y="3698267"/>
                <a:ext cx="817519" cy="628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277"/>
            <p:cNvGrpSpPr/>
            <p:nvPr/>
          </p:nvGrpSpPr>
          <p:grpSpPr>
            <a:xfrm rot="3771019">
              <a:off x="497926" y="1603044"/>
              <a:ext cx="837694" cy="315883"/>
              <a:chOff x="990602" y="5943600"/>
              <a:chExt cx="1733548" cy="609600"/>
            </a:xfrm>
          </p:grpSpPr>
          <p:sp>
            <p:nvSpPr>
              <p:cNvPr id="443" name="Cube 442"/>
              <p:cNvSpPr/>
              <p:nvPr/>
            </p:nvSpPr>
            <p:spPr>
              <a:xfrm>
                <a:off x="990602" y="5943600"/>
                <a:ext cx="1524002" cy="609600"/>
              </a:xfrm>
              <a:prstGeom prst="cub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Can 443"/>
              <p:cNvSpPr/>
              <p:nvPr/>
            </p:nvSpPr>
            <p:spPr>
              <a:xfrm rot="5400000" flipH="1">
                <a:off x="2457450" y="6096000"/>
                <a:ext cx="228600" cy="304800"/>
              </a:xfrm>
              <a:prstGeom prst="can">
                <a:avLst>
                  <a:gd name="adj" fmla="val 4318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" name="TextBox 446"/>
          <p:cNvSpPr txBox="1"/>
          <p:nvPr/>
        </p:nvSpPr>
        <p:spPr>
          <a:xfrm>
            <a:off x="609600" y="2438400"/>
            <a:ext cx="1143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532nm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Polarized Beam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8" name="Straight Arrow Connector 447"/>
          <p:cNvCxnSpPr>
            <a:stCxn id="447" idx="3"/>
          </p:cNvCxnSpPr>
          <p:nvPr/>
        </p:nvCxnSpPr>
        <p:spPr>
          <a:xfrm>
            <a:off x="1752600" y="3038565"/>
            <a:ext cx="609600" cy="466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74"/>
          <p:cNvGrpSpPr/>
          <p:nvPr/>
        </p:nvGrpSpPr>
        <p:grpSpPr>
          <a:xfrm>
            <a:off x="3124200" y="2971800"/>
            <a:ext cx="3400425" cy="1219200"/>
            <a:chOff x="2514600" y="5029200"/>
            <a:chExt cx="1797128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2" name="Cloud Callout 171"/>
            <p:cNvSpPr/>
            <p:nvPr/>
          </p:nvSpPr>
          <p:spPr>
            <a:xfrm>
              <a:off x="2514600" y="5029200"/>
              <a:ext cx="1524000" cy="762000"/>
            </a:xfrm>
            <a:prstGeom prst="cloudCallou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1"/>
            <p:cNvSpPr txBox="1">
              <a:spLocks/>
            </p:cNvSpPr>
            <p:nvPr/>
          </p:nvSpPr>
          <p:spPr>
            <a:xfrm>
              <a:off x="2652179" y="5123206"/>
              <a:ext cx="1659549" cy="5334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>
              <a:noAutofit/>
              <a:sp3d extrusionH="57150">
                <a:bevelT w="38100" h="38100"/>
              </a:sp3d>
            </a:bodyPr>
            <a:lstStyle/>
            <a:p>
              <a:pPr marL="274320" indent="-274320">
                <a:spcBef>
                  <a:spcPts val="600"/>
                </a:spcBef>
                <a:buClr>
                  <a:schemeClr val="accent2"/>
                </a:buClr>
                <a:buSzPct val="85000"/>
              </a:pPr>
              <a:r>
                <a:rPr lang="en-US" sz="1600" b="1" dirty="0" err="1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CdSe</a:t>
              </a:r>
              <a:r>
                <a:rPr lang="en-US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 QD (610nm)</a:t>
              </a:r>
            </a:p>
            <a:p>
              <a:pPr marL="274320" indent="-274320">
                <a:spcBef>
                  <a:spcPts val="600"/>
                </a:spcBef>
                <a:buClr>
                  <a:schemeClr val="accent2"/>
                </a:buClr>
                <a:buSzPct val="85000"/>
              </a:pPr>
              <a:r>
                <a:rPr lang="el-GR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α</a:t>
              </a:r>
              <a:r>
                <a:rPr lang="en-US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-Helix L-</a:t>
              </a:r>
              <a:r>
                <a:rPr lang="en-US" sz="1600" b="1" dirty="0" err="1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Polyalanine</a:t>
              </a:r>
              <a:r>
                <a:rPr lang="en-US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 36C</a:t>
              </a:r>
            </a:p>
          </p:txBody>
        </p:sp>
      </p:grpSp>
      <p:pic>
        <p:nvPicPr>
          <p:cNvPr id="72708" name="Picture 4" descr="C:\Documents and Settings\Administrator\Desktop\My Articles\2014 NanoLetters - Local optical magnetization using nano dots and chiral molecules for spin based devices\Article Figures\Revised_Device Scheme for artic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3733800"/>
            <a:ext cx="5695950" cy="2674650"/>
          </a:xfrm>
          <a:prstGeom prst="rect">
            <a:avLst/>
          </a:prstGeom>
          <a:noFill/>
        </p:spPr>
      </p:pic>
      <p:pic>
        <p:nvPicPr>
          <p:cNvPr id="72709" name="Picture 5" descr="C:\Documents and Settings\Administrator\Desktop\My Articles\2014 NanoLetters - Local optical magnetization using nano dots and chiral molecules for spin based devices\Article Figures\Setup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191000"/>
            <a:ext cx="4997142" cy="2346510"/>
          </a:xfrm>
          <a:prstGeom prst="rect">
            <a:avLst/>
          </a:prstGeom>
          <a:noFill/>
        </p:spPr>
      </p:pic>
      <p:pic>
        <p:nvPicPr>
          <p:cNvPr id="72710" name="Picture 6" descr="C:\Documents and Settings\Administrator\Desktop\My Articles\2014 NanoLetters - Local optical magnetization using nano dots and chiral molecules for spin based devices\Article Figures\7nm Ni CdSe 610nm AHPA36 hall effect_006.jpg"/>
          <p:cNvPicPr>
            <a:picLocks noChangeAspect="1" noChangeArrowheads="1"/>
          </p:cNvPicPr>
          <p:nvPr/>
        </p:nvPicPr>
        <p:blipFill>
          <a:blip r:embed="rId6" cstate="print"/>
          <a:srcRect l="4687" t="11824" r="51563" b="38971"/>
          <a:stretch>
            <a:fillRect/>
          </a:stretch>
        </p:blipFill>
        <p:spPr bwMode="auto">
          <a:xfrm>
            <a:off x="228600" y="3733800"/>
            <a:ext cx="1143000" cy="1183822"/>
          </a:xfrm>
          <a:prstGeom prst="ellipse">
            <a:avLst/>
          </a:prstGeom>
          <a:ln w="63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69" name="Group 168"/>
          <p:cNvGrpSpPr/>
          <p:nvPr/>
        </p:nvGrpSpPr>
        <p:grpSpPr>
          <a:xfrm>
            <a:off x="685800" y="3907167"/>
            <a:ext cx="1143002" cy="1350633"/>
            <a:chOff x="685800" y="3907167"/>
            <a:chExt cx="1143002" cy="1350633"/>
          </a:xfrm>
        </p:grpSpPr>
        <p:cxnSp>
          <p:nvCxnSpPr>
            <p:cNvPr id="278" name="Straight Connector 277"/>
            <p:cNvCxnSpPr>
              <a:endCxn id="72710" idx="7"/>
            </p:cNvCxnSpPr>
            <p:nvPr/>
          </p:nvCxnSpPr>
          <p:spPr>
            <a:xfrm rot="16200000" flipV="1">
              <a:off x="973179" y="4138200"/>
              <a:ext cx="1086655" cy="62458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0800000">
              <a:off x="685800" y="5181600"/>
              <a:ext cx="1143002" cy="762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76"/>
          <p:cNvGrpSpPr>
            <a:grpSpLocks/>
          </p:cNvGrpSpPr>
          <p:nvPr/>
        </p:nvGrpSpPr>
        <p:grpSpPr bwMode="auto">
          <a:xfrm>
            <a:off x="4062785" y="159884"/>
            <a:ext cx="2158850" cy="1721975"/>
            <a:chOff x="2262" y="3983"/>
            <a:chExt cx="3974" cy="3433"/>
          </a:xfrm>
        </p:grpSpPr>
        <p:pic>
          <p:nvPicPr>
            <p:cNvPr id="17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4063" t="3235" r="14844" b="11130"/>
            <a:stretch>
              <a:fillRect/>
            </a:stretch>
          </p:blipFill>
          <p:spPr bwMode="auto">
            <a:xfrm>
              <a:off x="2262" y="3983"/>
              <a:ext cx="3974" cy="3433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</p:pic>
        <p:grpSp>
          <p:nvGrpSpPr>
            <p:cNvPr id="174" name="Group 195"/>
            <p:cNvGrpSpPr>
              <a:grpSpLocks/>
            </p:cNvGrpSpPr>
            <p:nvPr/>
          </p:nvGrpSpPr>
          <p:grpSpPr bwMode="auto">
            <a:xfrm>
              <a:off x="2353" y="4104"/>
              <a:ext cx="2043" cy="3266"/>
              <a:chOff x="5347" y="1237"/>
              <a:chExt cx="2043" cy="3266"/>
            </a:xfrm>
          </p:grpSpPr>
          <p:grpSp>
            <p:nvGrpSpPr>
              <p:cNvPr id="175" name="Group 41"/>
              <p:cNvGrpSpPr>
                <a:grpSpLocks/>
              </p:cNvGrpSpPr>
              <p:nvPr/>
            </p:nvGrpSpPr>
            <p:grpSpPr bwMode="auto">
              <a:xfrm>
                <a:off x="5347" y="2666"/>
                <a:ext cx="2043" cy="1837"/>
                <a:chOff x="2719" y="11559"/>
                <a:chExt cx="2043" cy="1837"/>
              </a:xfrm>
            </p:grpSpPr>
            <p:pic>
              <p:nvPicPr>
                <p:cNvPr id="178" name="Picture 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14813" t="3235" r="14063" b="11644"/>
                <a:stretch>
                  <a:fillRect/>
                </a:stretch>
              </p:blipFill>
              <p:spPr bwMode="auto">
                <a:xfrm>
                  <a:off x="2719" y="11559"/>
                  <a:ext cx="2043" cy="1837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</p:pic>
            <p:cxnSp>
              <p:nvCxnSpPr>
                <p:cNvPr id="179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3672" y="13228"/>
                  <a:ext cx="676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</p:cxnSp>
            <p:sp>
              <p:nvSpPr>
                <p:cNvPr id="18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544" y="12886"/>
                  <a:ext cx="876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500nm </a:t>
                  </a:r>
                  <a:r>
                    <a:rPr kumimoji="0" lang="en-US" sz="1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nm</a:t>
                  </a: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76" name="AutoShape 193"/>
              <p:cNvCxnSpPr>
                <a:cxnSpLocks noChangeShapeType="1"/>
              </p:cNvCxnSpPr>
              <p:nvPr/>
            </p:nvCxnSpPr>
            <p:spPr bwMode="auto">
              <a:xfrm>
                <a:off x="5349" y="1238"/>
                <a:ext cx="1032" cy="1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</p:cxnSp>
          <p:sp>
            <p:nvSpPr>
              <p:cNvPr id="177" name="Text Box 194"/>
              <p:cNvSpPr txBox="1">
                <a:spLocks noChangeArrowheads="1"/>
              </p:cNvSpPr>
              <p:nvPr/>
            </p:nvSpPr>
            <p:spPr bwMode="auto">
              <a:xfrm>
                <a:off x="5490" y="1237"/>
                <a:ext cx="916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5 µm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304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6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 -0.21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5" grpId="1" animBg="1"/>
      <p:bldP spid="138" grpId="0"/>
      <p:bldP spid="4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val 168"/>
          <p:cNvSpPr/>
          <p:nvPr/>
        </p:nvSpPr>
        <p:spPr>
          <a:xfrm rot="16200000">
            <a:off x="8574405" y="6297930"/>
            <a:ext cx="274320" cy="27432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81000" y="266700"/>
            <a:ext cx="3657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itle 2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219200"/>
          </a:xfrm>
        </p:spPr>
        <p:txBody>
          <a:bodyPr>
            <a:normAutofit/>
          </a:bodyPr>
          <a:lstStyle/>
          <a:p>
            <a:pPr algn="l" rtl="0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2" name="Slide Number Placeholder 441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99" name="Group 198"/>
          <p:cNvGrpSpPr/>
          <p:nvPr/>
        </p:nvGrpSpPr>
        <p:grpSpPr>
          <a:xfrm>
            <a:off x="-228600" y="1295400"/>
            <a:ext cx="5410200" cy="4560013"/>
            <a:chOff x="228600" y="1600200"/>
            <a:chExt cx="5410200" cy="4560013"/>
          </a:xfrm>
        </p:grpSpPr>
        <p:pic>
          <p:nvPicPr>
            <p:cNvPr id="60418" name="Picture 2" descr="C:\Documents and Settings\Administrator\Desktop\My Articles\2014 NanoLetters - Local optical magnetization using nano dots and chiral molecules for spin based devices\Submission 02 - Nanoletters\Figures Submission 02\Figure 3b.jpg"/>
            <p:cNvPicPr>
              <a:picLocks noChangeAspect="1" noChangeArrowheads="1"/>
            </p:cNvPicPr>
            <p:nvPr/>
          </p:nvPicPr>
          <p:blipFill>
            <a:blip r:embed="rId3" cstate="print"/>
            <a:srcRect l="8953" t="5013" r="6635"/>
            <a:stretch>
              <a:fillRect/>
            </a:stretch>
          </p:blipFill>
          <p:spPr bwMode="auto">
            <a:xfrm>
              <a:off x="609600" y="1828800"/>
              <a:ext cx="5029200" cy="4331413"/>
            </a:xfrm>
            <a:prstGeom prst="rect">
              <a:avLst/>
            </a:prstGeom>
            <a:noFill/>
          </p:spPr>
        </p:pic>
        <p:sp>
          <p:nvSpPr>
            <p:cNvPr id="198" name="Rectangle 197"/>
            <p:cNvSpPr/>
            <p:nvPr/>
          </p:nvSpPr>
          <p:spPr>
            <a:xfrm>
              <a:off x="228600" y="1600200"/>
              <a:ext cx="9906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486400" y="3505200"/>
            <a:ext cx="3200401" cy="2353366"/>
            <a:chOff x="5638800" y="3895034"/>
            <a:chExt cx="3200401" cy="2353366"/>
          </a:xfrm>
        </p:grpSpPr>
        <p:grpSp>
          <p:nvGrpSpPr>
            <p:cNvPr id="156" name="Group 155"/>
            <p:cNvGrpSpPr>
              <a:grpSpLocks noChangeAspect="1"/>
            </p:cNvGrpSpPr>
            <p:nvPr/>
          </p:nvGrpSpPr>
          <p:grpSpPr>
            <a:xfrm>
              <a:off x="5638800" y="3895034"/>
              <a:ext cx="3200401" cy="1159567"/>
              <a:chOff x="685800" y="4343400"/>
              <a:chExt cx="5257800" cy="1905000"/>
            </a:xfrm>
          </p:grpSpPr>
          <p:grpSp>
            <p:nvGrpSpPr>
              <p:cNvPr id="157" name="Group 45"/>
              <p:cNvGrpSpPr/>
              <p:nvPr/>
            </p:nvGrpSpPr>
            <p:grpSpPr>
              <a:xfrm>
                <a:off x="2628900" y="4733925"/>
                <a:ext cx="809646" cy="442918"/>
                <a:chOff x="4424339" y="4291007"/>
                <a:chExt cx="809646" cy="442918"/>
              </a:xfrm>
            </p:grpSpPr>
            <p:sp>
              <p:nvSpPr>
                <p:cNvPr id="188" name="Freeform 21"/>
                <p:cNvSpPr/>
                <p:nvPr/>
              </p:nvSpPr>
              <p:spPr>
                <a:xfrm>
                  <a:off x="4462467" y="4406900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4614867" y="4419600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4767267" y="4419600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4919667" y="4419600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5072067" y="4419600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4424339" y="4291015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4591028" y="4291015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4757733" y="4291015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4924422" y="4291007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5081585" y="4295778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219"/>
              <p:cNvGrpSpPr/>
              <p:nvPr/>
            </p:nvGrpSpPr>
            <p:grpSpPr>
              <a:xfrm>
                <a:off x="3467100" y="4738693"/>
                <a:ext cx="485794" cy="442910"/>
                <a:chOff x="990600" y="4572008"/>
                <a:chExt cx="485794" cy="442910"/>
              </a:xfrm>
            </p:grpSpPr>
            <p:sp>
              <p:nvSpPr>
                <p:cNvPr id="180" name="Freeform 21"/>
                <p:cNvSpPr/>
                <p:nvPr/>
              </p:nvSpPr>
              <p:spPr>
                <a:xfrm>
                  <a:off x="1028728" y="4687893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1181128" y="4700593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1333528" y="4700593"/>
                  <a:ext cx="127529" cy="314325"/>
                </a:xfrm>
                <a:custGeom>
                  <a:avLst/>
                  <a:gdLst>
                    <a:gd name="connsiteX0" fmla="*/ 38629 w 127529"/>
                    <a:gd name="connsiteY0" fmla="*/ 314325 h 314325"/>
                    <a:gd name="connsiteX1" fmla="*/ 121179 w 127529"/>
                    <a:gd name="connsiteY1" fmla="*/ 260350 h 314325"/>
                    <a:gd name="connsiteX2" fmla="*/ 529 w 127529"/>
                    <a:gd name="connsiteY2" fmla="*/ 212725 h 314325"/>
                    <a:gd name="connsiteX3" fmla="*/ 118004 w 127529"/>
                    <a:gd name="connsiteY3" fmla="*/ 152400 h 314325"/>
                    <a:gd name="connsiteX4" fmla="*/ 529 w 127529"/>
                    <a:gd name="connsiteY4" fmla="*/ 98425 h 314325"/>
                    <a:gd name="connsiteX5" fmla="*/ 114829 w 127529"/>
                    <a:gd name="connsiteY5" fmla="*/ 41275 h 314325"/>
                    <a:gd name="connsiteX6" fmla="*/ 38629 w 127529"/>
                    <a:gd name="connsiteY6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314325">
                      <a:moveTo>
                        <a:pt x="38629" y="314325"/>
                      </a:moveTo>
                      <a:cubicBezTo>
                        <a:pt x="83079" y="295804"/>
                        <a:pt x="127529" y="277283"/>
                        <a:pt x="121179" y="260350"/>
                      </a:cubicBezTo>
                      <a:cubicBezTo>
                        <a:pt x="114829" y="243417"/>
                        <a:pt x="1058" y="230717"/>
                        <a:pt x="529" y="212725"/>
                      </a:cubicBezTo>
                      <a:cubicBezTo>
                        <a:pt x="0" y="194733"/>
                        <a:pt x="118004" y="171450"/>
                        <a:pt x="118004" y="152400"/>
                      </a:cubicBezTo>
                      <a:cubicBezTo>
                        <a:pt x="118004" y="133350"/>
                        <a:pt x="1058" y="116946"/>
                        <a:pt x="529" y="98425"/>
                      </a:cubicBezTo>
                      <a:cubicBezTo>
                        <a:pt x="0" y="79904"/>
                        <a:pt x="108479" y="57679"/>
                        <a:pt x="114829" y="41275"/>
                      </a:cubicBezTo>
                      <a:cubicBezTo>
                        <a:pt x="121179" y="24871"/>
                        <a:pt x="79904" y="12435"/>
                        <a:pt x="38629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990600" y="4572008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1157289" y="4572008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1323994" y="4572008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9" name="Rectangle 158"/>
              <p:cNvSpPr/>
              <p:nvPr/>
            </p:nvSpPr>
            <p:spPr>
              <a:xfrm>
                <a:off x="685800" y="5334000"/>
                <a:ext cx="5257800" cy="3048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 flipH="1">
                <a:off x="4023360" y="5105400"/>
                <a:ext cx="192024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2" name="Group 49"/>
              <p:cNvGrpSpPr/>
              <p:nvPr/>
            </p:nvGrpSpPr>
            <p:grpSpPr>
              <a:xfrm>
                <a:off x="2590800" y="5181600"/>
                <a:ext cx="1447800" cy="152408"/>
                <a:chOff x="4450553" y="4571992"/>
                <a:chExt cx="776766" cy="15240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4495800" y="4572000"/>
                  <a:ext cx="6858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endParaRPr>
                </a:p>
              </p:txBody>
            </p:sp>
            <p:sp>
              <p:nvSpPr>
                <p:cNvPr id="173" name="Right Triangle 189"/>
                <p:cNvSpPr/>
                <p:nvPr/>
              </p:nvSpPr>
              <p:spPr>
                <a:xfrm flipV="1">
                  <a:off x="5181600" y="4572000"/>
                  <a:ext cx="45719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ight Triangle 190"/>
                <p:cNvSpPr/>
                <p:nvPr/>
              </p:nvSpPr>
              <p:spPr>
                <a:xfrm flipH="1" flipV="1">
                  <a:off x="4450553" y="4571992"/>
                  <a:ext cx="45719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3" name="Rectangle 162"/>
              <p:cNvSpPr/>
              <p:nvPr/>
            </p:nvSpPr>
            <p:spPr>
              <a:xfrm>
                <a:off x="2324100" y="4343400"/>
                <a:ext cx="198120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164" name="Down Arrow 163"/>
              <p:cNvSpPr/>
              <p:nvPr/>
            </p:nvSpPr>
            <p:spPr>
              <a:xfrm>
                <a:off x="2286000" y="4610100"/>
                <a:ext cx="152400" cy="228600"/>
              </a:xfrm>
              <a:prstGeom prst="down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Down Arrow 164"/>
              <p:cNvSpPr/>
              <p:nvPr/>
            </p:nvSpPr>
            <p:spPr>
              <a:xfrm>
                <a:off x="4183380" y="4610100"/>
                <a:ext cx="152400" cy="228600"/>
              </a:xfrm>
              <a:prstGeom prst="down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5"/>
              <p:cNvSpPr/>
              <p:nvPr/>
            </p:nvSpPr>
            <p:spPr>
              <a:xfrm>
                <a:off x="685800" y="5105399"/>
                <a:ext cx="192024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85800" y="5638800"/>
                <a:ext cx="5257800" cy="609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170" name="Flowchart: Delay 169"/>
              <p:cNvSpPr/>
              <p:nvPr/>
            </p:nvSpPr>
            <p:spPr>
              <a:xfrm rot="5400000">
                <a:off x="3009900" y="4914900"/>
                <a:ext cx="609600" cy="1447800"/>
              </a:xfrm>
              <a:prstGeom prst="flowChartDelay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6858000" y="5181600"/>
              <a:ext cx="817416" cy="1066800"/>
              <a:chOff x="7086600" y="5181600"/>
              <a:chExt cx="817416" cy="1066800"/>
            </a:xfrm>
          </p:grpSpPr>
          <p:sp>
            <p:nvSpPr>
              <p:cNvPr id="200" name="Up-Down Arrow 199"/>
              <p:cNvSpPr/>
              <p:nvPr/>
            </p:nvSpPr>
            <p:spPr>
              <a:xfrm>
                <a:off x="7086600" y="5181600"/>
                <a:ext cx="817416" cy="1066800"/>
              </a:xfrm>
              <a:prstGeom prst="up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241312" y="5509496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</a:t>
                </a:r>
                <a:r>
                  <a:rPr lang="en-US" sz="2000" baseline="-25000" dirty="0" smtClean="0"/>
                  <a:t>(t)</a:t>
                </a:r>
                <a:endParaRPr lang="en-US" sz="2000" baseline="-25000" dirty="0"/>
              </a:p>
            </p:txBody>
          </p:sp>
        </p:grpSp>
        <p:cxnSp>
          <p:nvCxnSpPr>
            <p:cNvPr id="209" name="Straight Arrow Connector 208"/>
            <p:cNvCxnSpPr>
              <a:stCxn id="170" idx="1"/>
              <a:endCxn id="170" idx="3"/>
            </p:cNvCxnSpPr>
            <p:nvPr/>
          </p:nvCxnSpPr>
          <p:spPr>
            <a:xfrm rot="16200000" flipH="1">
              <a:off x="7053470" y="4683540"/>
              <a:ext cx="371061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7269020" y="448656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aphicFrame>
        <p:nvGraphicFramePr>
          <p:cNvPr id="604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1682104"/>
              </p:ext>
            </p:extLst>
          </p:nvPr>
        </p:nvGraphicFramePr>
        <p:xfrm>
          <a:off x="5199062" y="1447800"/>
          <a:ext cx="3868738" cy="1676400"/>
        </p:xfrm>
        <a:graphic>
          <a:graphicData uri="http://schemas.openxmlformats.org/presentationml/2006/ole">
            <p:oleObj spid="_x0000_s117820" name="Equation" r:id="rId4" imgW="2286000" imgH="990600" progId="">
              <p:embed/>
            </p:oleObj>
          </a:graphicData>
        </a:graphic>
      </p:graphicFrame>
      <p:sp>
        <p:nvSpPr>
          <p:cNvPr id="201" name="Content Placeholder 1"/>
          <p:cNvSpPr txBox="1">
            <a:spLocks/>
          </p:cNvSpPr>
          <p:nvPr/>
        </p:nvSpPr>
        <p:spPr>
          <a:xfrm>
            <a:off x="381000" y="6496050"/>
            <a:ext cx="8382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1600" dirty="0" smtClean="0"/>
              <a:t>Paper under review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2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rtl="0"/>
            <a:r>
              <a:rPr lang="en-US" b="1" dirty="0" smtClean="0"/>
              <a:t>Optical CISS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47800" y="5867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/>
            <a:r>
              <a:rPr lang="en-US" sz="2400" dirty="0" smtClean="0"/>
              <a:t>One order of magnitude difference – Spin detector 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52400" y="76200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/>
            <a:r>
              <a:rPr lang="en-US" sz="1800" b="1" i="1" dirty="0" smtClean="0"/>
              <a:t>Comparing the right hand circular polarization and left hand </a:t>
            </a:r>
            <a:r>
              <a:rPr lang="en-US" sz="1800" b="1" i="1" dirty="0"/>
              <a:t>circular </a:t>
            </a:r>
            <a:r>
              <a:rPr lang="en-US" sz="1800" b="1" dirty="0"/>
              <a:t>polarization </a:t>
            </a:r>
            <a:r>
              <a:rPr lang="en-US" sz="1800" b="1" dirty="0" smtClean="0"/>
              <a:t>with the same linear polarization</a:t>
            </a:r>
            <a:endParaRPr lang="en-US" sz="1800" b="1" dirty="0"/>
          </a:p>
        </p:txBody>
      </p:sp>
      <p:pic>
        <p:nvPicPr>
          <p:cNvPr id="16" name="תמונה 4" descr="Graph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5334000" cy="4113530"/>
          </a:xfrm>
          <a:prstGeom prst="rect">
            <a:avLst/>
          </a:prstGeom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361503" cy="290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12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/>
          <p:cNvGrpSpPr/>
          <p:nvPr/>
        </p:nvGrpSpPr>
        <p:grpSpPr>
          <a:xfrm>
            <a:off x="609600" y="990600"/>
            <a:ext cx="7077529" cy="5416957"/>
            <a:chOff x="823912" y="1219200"/>
            <a:chExt cx="7077529" cy="5416957"/>
          </a:xfrm>
        </p:grpSpPr>
        <p:pic>
          <p:nvPicPr>
            <p:cNvPr id="45058" name="Picture 2" descr="C:\Documents and Settings\Administrator\Desktop\My Articles\2014 NanoLetters - Local optical magnetization using nano dots and chiral molecules for spin based devices\Submission 01 - Nanoletters\Figures Submission 01\Figure 5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3912" y="1219200"/>
              <a:ext cx="7077529" cy="5416957"/>
            </a:xfrm>
            <a:prstGeom prst="rect">
              <a:avLst/>
            </a:prstGeom>
            <a:noFill/>
          </p:spPr>
        </p:pic>
        <p:sp>
          <p:nvSpPr>
            <p:cNvPr id="158" name="Rectangle 157"/>
            <p:cNvSpPr/>
            <p:nvPr/>
          </p:nvSpPr>
          <p:spPr>
            <a:xfrm>
              <a:off x="914400" y="1219200"/>
              <a:ext cx="1295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Oval 168"/>
          <p:cNvSpPr/>
          <p:nvPr/>
        </p:nvSpPr>
        <p:spPr>
          <a:xfrm rot="16200000">
            <a:off x="8574405" y="6297930"/>
            <a:ext cx="274320" cy="27432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04800" y="152400"/>
            <a:ext cx="2819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2" name="Slide Number Placeholder 441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2757488" y="1219200"/>
            <a:ext cx="4610101" cy="381000"/>
            <a:chOff x="1647824" y="1447800"/>
            <a:chExt cx="4457701" cy="304800"/>
          </a:xfrm>
        </p:grpSpPr>
        <p:sp>
          <p:nvSpPr>
            <p:cNvPr id="154" name="Rounded Rectangle 153"/>
            <p:cNvSpPr/>
            <p:nvPr/>
          </p:nvSpPr>
          <p:spPr>
            <a:xfrm>
              <a:off x="1647824" y="1447800"/>
              <a:ext cx="1097280" cy="304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Dark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2762565" y="1447800"/>
              <a:ext cx="109728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Light</a:t>
              </a:r>
              <a:endPara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884294" y="1447800"/>
              <a:ext cx="1097280" cy="304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Dark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5008245" y="1447800"/>
              <a:ext cx="109728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Light</a:t>
              </a:r>
              <a:endPara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0" name="Group 452"/>
          <p:cNvGrpSpPr>
            <a:grpSpLocks noChangeAspect="1"/>
          </p:cNvGrpSpPr>
          <p:nvPr/>
        </p:nvGrpSpPr>
        <p:grpSpPr>
          <a:xfrm>
            <a:off x="7305442" y="245494"/>
            <a:ext cx="1505416" cy="954656"/>
            <a:chOff x="-228600" y="1066800"/>
            <a:chExt cx="9372600" cy="5943600"/>
          </a:xfrm>
        </p:grpSpPr>
        <p:pic>
          <p:nvPicPr>
            <p:cNvPr id="161" name="Picture 6" descr="C:\Documents and Settings\Administrator\Desktop\My Articles\2014 NanoLetters - Local optical magnetization using nano dots and chiral molecules for spin based devices\Submission 01 - Nanoletters\Figures Submission 01\Figure 1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28" t="18488" r="21360" b="2224"/>
            <a:stretch>
              <a:fillRect/>
            </a:stretch>
          </p:blipFill>
          <p:spPr bwMode="auto">
            <a:xfrm>
              <a:off x="-228600" y="1066800"/>
              <a:ext cx="9372600" cy="5943600"/>
            </a:xfrm>
            <a:prstGeom prst="rect">
              <a:avLst/>
            </a:prstGeom>
            <a:noFill/>
          </p:spPr>
        </p:pic>
        <p:sp>
          <p:nvSpPr>
            <p:cNvPr id="162" name="Rectangle 451"/>
            <p:cNvSpPr/>
            <p:nvPr/>
          </p:nvSpPr>
          <p:spPr>
            <a:xfrm>
              <a:off x="-228600" y="1066800"/>
              <a:ext cx="1905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Content Placeholder 1"/>
          <p:cNvSpPr txBox="1">
            <a:spLocks/>
          </p:cNvSpPr>
          <p:nvPr/>
        </p:nvSpPr>
        <p:spPr>
          <a:xfrm>
            <a:off x="3581400" y="373314"/>
            <a:ext cx="3352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1600" dirty="0" smtClean="0"/>
              <a:t>Nano letters 2014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81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val 168"/>
          <p:cNvSpPr/>
          <p:nvPr/>
        </p:nvSpPr>
        <p:spPr>
          <a:xfrm rot="16200000">
            <a:off x="8574405" y="6297930"/>
            <a:ext cx="274320" cy="27432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04800" y="152400"/>
            <a:ext cx="2591389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219200"/>
          </a:xfrm>
        </p:spPr>
        <p:txBody>
          <a:bodyPr>
            <a:normAutofit/>
          </a:bodyPr>
          <a:lstStyle/>
          <a:p>
            <a:pPr algn="l" rtl="0"/>
            <a:r>
              <a:rPr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2" name="Slide Number Placeholder 441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-616854" y="1219200"/>
            <a:ext cx="7086600" cy="5334000"/>
            <a:chOff x="304800" y="1828800"/>
            <a:chExt cx="5500688" cy="4210084"/>
          </a:xfrm>
        </p:grpSpPr>
        <p:pic>
          <p:nvPicPr>
            <p:cNvPr id="44034" name="Picture 2" descr="C:\Documents and Settings\Administrator\Desktop\My Articles\2014 NanoLetters - Local optical magnetization using nano dots and chiral molecules for spin based devices\Submission 01 - Nanoletters\Figures Submission 01\Figure 5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828800"/>
              <a:ext cx="5500688" cy="4210084"/>
            </a:xfrm>
            <a:prstGeom prst="rect">
              <a:avLst/>
            </a:prstGeom>
            <a:noFill/>
          </p:spPr>
        </p:pic>
        <p:sp>
          <p:nvSpPr>
            <p:cNvPr id="149" name="Rectangle 148"/>
            <p:cNvSpPr/>
            <p:nvPr/>
          </p:nvSpPr>
          <p:spPr>
            <a:xfrm>
              <a:off x="304800" y="1828800"/>
              <a:ext cx="990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152400" y="622935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 Ye et al. Physical Review B 85, 240403(R) (2012)</a:t>
            </a:r>
            <a:endParaRPr lang="en-US" dirty="0"/>
          </a:p>
        </p:txBody>
      </p:sp>
      <p:pic>
        <p:nvPicPr>
          <p:cNvPr id="15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43"/>
          <a:stretch>
            <a:fillRect/>
          </a:stretch>
        </p:blipFill>
        <p:spPr bwMode="auto">
          <a:xfrm>
            <a:off x="6252769" y="1415142"/>
            <a:ext cx="269891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" name="Group 152"/>
          <p:cNvGrpSpPr/>
          <p:nvPr/>
        </p:nvGrpSpPr>
        <p:grpSpPr>
          <a:xfrm>
            <a:off x="1619250" y="1219200"/>
            <a:ext cx="4457701" cy="304800"/>
            <a:chOff x="1647824" y="1447800"/>
            <a:chExt cx="4457701" cy="304800"/>
          </a:xfrm>
        </p:grpSpPr>
        <p:sp>
          <p:nvSpPr>
            <p:cNvPr id="154" name="Rounded Rectangle 153"/>
            <p:cNvSpPr/>
            <p:nvPr/>
          </p:nvSpPr>
          <p:spPr>
            <a:xfrm>
              <a:off x="1647824" y="1447800"/>
              <a:ext cx="1097280" cy="304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Dark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2771775" y="1447800"/>
              <a:ext cx="109728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Light</a:t>
              </a:r>
              <a:endPara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884294" y="1447800"/>
              <a:ext cx="1097280" cy="304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Dark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5008245" y="1447800"/>
              <a:ext cx="109728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Light</a:t>
              </a:r>
              <a:endPara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" name="Group 452"/>
          <p:cNvGrpSpPr>
            <a:grpSpLocks noChangeAspect="1"/>
          </p:cNvGrpSpPr>
          <p:nvPr/>
        </p:nvGrpSpPr>
        <p:grpSpPr>
          <a:xfrm>
            <a:off x="3173730" y="188344"/>
            <a:ext cx="4827270" cy="954656"/>
            <a:chOff x="-228600" y="1066800"/>
            <a:chExt cx="29413737" cy="5943600"/>
          </a:xfrm>
        </p:grpSpPr>
        <p:pic>
          <p:nvPicPr>
            <p:cNvPr id="160" name="Picture 6" descr="C:\Documents and Settings\Administrator\Desktop\My Articles\2014 NanoLetters - Local optical magnetization using nano dots and chiral molecules for spin based devices\Submission 01 - Nanoletters\Figures Submission 01\Figure 1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28" t="18488" r="21360" b="2224"/>
            <a:stretch>
              <a:fillRect/>
            </a:stretch>
          </p:blipFill>
          <p:spPr bwMode="auto">
            <a:xfrm>
              <a:off x="19812537" y="1066800"/>
              <a:ext cx="9372600" cy="5943600"/>
            </a:xfrm>
            <a:prstGeom prst="rect">
              <a:avLst/>
            </a:prstGeom>
            <a:noFill/>
          </p:spPr>
        </p:pic>
        <p:sp>
          <p:nvSpPr>
            <p:cNvPr id="161" name="Rectangle 451"/>
            <p:cNvSpPr/>
            <p:nvPr/>
          </p:nvSpPr>
          <p:spPr>
            <a:xfrm>
              <a:off x="-228600" y="1066800"/>
              <a:ext cx="1905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Content Placeholder 1"/>
          <p:cNvSpPr txBox="1">
            <a:spLocks/>
          </p:cNvSpPr>
          <p:nvPr/>
        </p:nvSpPr>
        <p:spPr>
          <a:xfrm>
            <a:off x="5562600" y="6496050"/>
            <a:ext cx="27432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1600" dirty="0" smtClean="0"/>
              <a:t>Paper under review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3010" name="Rectangle 43009"/>
          <p:cNvSpPr/>
          <p:nvPr/>
        </p:nvSpPr>
        <p:spPr bwMode="auto">
          <a:xfrm>
            <a:off x="6252768" y="109379"/>
            <a:ext cx="529031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599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506"/>
          <p:cNvGrpSpPr/>
          <p:nvPr/>
        </p:nvGrpSpPr>
        <p:grpSpPr>
          <a:xfrm>
            <a:off x="495300" y="4343400"/>
            <a:ext cx="2377440" cy="293370"/>
            <a:chOff x="304800" y="4105275"/>
            <a:chExt cx="2377440" cy="293370"/>
          </a:xfrm>
        </p:grpSpPr>
        <p:sp>
          <p:nvSpPr>
            <p:cNvPr id="498" name="Rectangle 497"/>
            <p:cNvSpPr/>
            <p:nvPr/>
          </p:nvSpPr>
          <p:spPr>
            <a:xfrm>
              <a:off x="304800" y="4160520"/>
              <a:ext cx="237744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457200" y="4124325"/>
              <a:ext cx="18288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807720" y="4105275"/>
              <a:ext cx="9144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1154430" y="4114800"/>
              <a:ext cx="9144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1308735" y="4105275"/>
              <a:ext cx="9144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1813560" y="4114800"/>
              <a:ext cx="9144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2042160" y="4114800"/>
              <a:ext cx="9144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2432685" y="4114800"/>
              <a:ext cx="9144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pic>
        <p:nvPicPr>
          <p:cNvPr id="72711" name="Picture 7" descr="C:\Documents and Settings\Administrator\Desktop\My Articles\2014 NanoLetters - Local optical magnetization using nano dots and chiral molecules for spin based devices\Submission 01 - Nanoletters\Figures Submission 01\Cover Art.jpg"/>
          <p:cNvPicPr>
            <a:picLocks noChangeAspect="1" noChangeArrowheads="1"/>
          </p:cNvPicPr>
          <p:nvPr/>
        </p:nvPicPr>
        <p:blipFill>
          <a:blip r:embed="rId2" cstate="print"/>
          <a:srcRect r="10663"/>
          <a:stretch>
            <a:fillRect/>
          </a:stretch>
        </p:blipFill>
        <p:spPr bwMode="auto">
          <a:xfrm>
            <a:off x="3183186" y="3276600"/>
            <a:ext cx="5884614" cy="309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77"/>
          <p:cNvGrpSpPr/>
          <p:nvPr/>
        </p:nvGrpSpPr>
        <p:grpSpPr>
          <a:xfrm>
            <a:off x="5937464" y="1131887"/>
            <a:ext cx="2901736" cy="2220913"/>
            <a:chOff x="5937464" y="1066800"/>
            <a:chExt cx="2901736" cy="2220913"/>
          </a:xfrm>
        </p:grpSpPr>
        <p:pic>
          <p:nvPicPr>
            <p:cNvPr id="279" name="Picture 2" descr="C:\Documents and Settings\Administrator\Desktop\My Articles\2014 NanoLetters - Local optical magnetization using nano dots and chiral molecules for spin based devices\Submission 02 - Nanoletters\Figures Submission 02\Figure 1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7464" y="1066800"/>
              <a:ext cx="2901736" cy="2220913"/>
            </a:xfrm>
            <a:prstGeom prst="rect">
              <a:avLst/>
            </a:prstGeom>
            <a:noFill/>
          </p:spPr>
        </p:pic>
        <p:sp>
          <p:nvSpPr>
            <p:cNvPr id="280" name="Rectangle 279"/>
            <p:cNvSpPr/>
            <p:nvPr/>
          </p:nvSpPr>
          <p:spPr>
            <a:xfrm>
              <a:off x="5943600" y="10668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Oval 284"/>
          <p:cNvSpPr/>
          <p:nvPr/>
        </p:nvSpPr>
        <p:spPr>
          <a:xfrm>
            <a:off x="4724400" y="3429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28600" y="152400"/>
            <a:ext cx="2895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itle 2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219200"/>
          </a:xfrm>
        </p:spPr>
        <p:txBody>
          <a:bodyPr>
            <a:normAutofit/>
          </a:bodyPr>
          <a:lstStyle/>
          <a:p>
            <a:pPr algn="l" rtl="0"/>
            <a:r>
              <a:rPr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2" name="Slide Number Placeholder 441"/>
          <p:cNvSpPr>
            <a:spLocks noGrp="1"/>
          </p:cNvSpPr>
          <p:nvPr>
            <p:ph type="sldNum" sz="quarter" idx="4294967295"/>
          </p:nvPr>
        </p:nvSpPr>
        <p:spPr>
          <a:xfrm>
            <a:off x="8410575" y="6019800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89" name="Content Placeholder 1"/>
          <p:cNvSpPr txBox="1">
            <a:spLocks/>
          </p:cNvSpPr>
          <p:nvPr/>
        </p:nvSpPr>
        <p:spPr>
          <a:xfrm>
            <a:off x="277092" y="1219200"/>
            <a:ext cx="8028708" cy="2057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localized magnetization device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(measured with MFM)</a:t>
            </a:r>
          </a:p>
        </p:txBody>
      </p:sp>
      <p:sp>
        <p:nvSpPr>
          <p:cNvPr id="259" name="Content Placeholder 1"/>
          <p:cNvSpPr txBox="1">
            <a:spLocks/>
          </p:cNvSpPr>
          <p:nvPr/>
        </p:nvSpPr>
        <p:spPr>
          <a:xfrm>
            <a:off x="3352800" y="122237"/>
            <a:ext cx="4495800" cy="990600"/>
          </a:xfrm>
          <a:prstGeom prst="rect">
            <a:avLst/>
          </a:prstGeom>
        </p:spPr>
        <p:txBody>
          <a:bodyPr vert="horz">
            <a:no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 smtClean="0">
                <a:ln w="317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</a:t>
            </a:r>
            <a:r>
              <a:rPr lang="en-US" sz="2800" b="1" i="1" dirty="0" smtClean="0">
                <a:ln w="317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Optically induced</a:t>
            </a:r>
            <a:r>
              <a:rPr lang="en-US" sz="2800" dirty="0" smtClean="0">
                <a:ln w="317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charge transfer device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800" i="0" u="none" strike="noStrike" kern="1200" normalizeH="0" baseline="0" noProof="0" dirty="0">
              <a:ln w="317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7" name="Group 174"/>
          <p:cNvGrpSpPr/>
          <p:nvPr/>
        </p:nvGrpSpPr>
        <p:grpSpPr>
          <a:xfrm>
            <a:off x="2847975" y="2057400"/>
            <a:ext cx="3400425" cy="1219200"/>
            <a:chOff x="2514600" y="5029200"/>
            <a:chExt cx="1797128" cy="7620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2" name="Cloud Callout 171"/>
            <p:cNvSpPr/>
            <p:nvPr/>
          </p:nvSpPr>
          <p:spPr>
            <a:xfrm>
              <a:off x="2514600" y="5029200"/>
              <a:ext cx="1524000" cy="762000"/>
            </a:xfrm>
            <a:prstGeom prst="cloudCallou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1"/>
            <p:cNvSpPr txBox="1">
              <a:spLocks/>
            </p:cNvSpPr>
            <p:nvPr/>
          </p:nvSpPr>
          <p:spPr>
            <a:xfrm>
              <a:off x="2652179" y="5123206"/>
              <a:ext cx="1659549" cy="5334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>
              <a:noAutofit/>
              <a:sp3d extrusionH="57150">
                <a:bevelT w="38100" h="38100"/>
              </a:sp3d>
            </a:bodyPr>
            <a:lstStyle/>
            <a:p>
              <a:pPr marL="274320" indent="-274320">
                <a:spcBef>
                  <a:spcPts val="600"/>
                </a:spcBef>
                <a:buClr>
                  <a:schemeClr val="accent2"/>
                </a:buClr>
                <a:buSzPct val="85000"/>
              </a:pPr>
              <a:r>
                <a:rPr lang="en-US" sz="1600" b="1" dirty="0" err="1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CdSe</a:t>
              </a:r>
              <a:r>
                <a:rPr lang="en-US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 QD (610nm)</a:t>
              </a:r>
            </a:p>
            <a:p>
              <a:pPr marL="274320" indent="-274320">
                <a:spcBef>
                  <a:spcPts val="600"/>
                </a:spcBef>
                <a:buClr>
                  <a:schemeClr val="accent2"/>
                </a:buClr>
                <a:buSzPct val="85000"/>
              </a:pPr>
              <a:r>
                <a:rPr lang="el-GR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α</a:t>
              </a:r>
              <a:r>
                <a:rPr lang="en-US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-Helix L-</a:t>
              </a:r>
              <a:r>
                <a:rPr lang="en-US" sz="1600" b="1" dirty="0" err="1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Polyalanine</a:t>
              </a:r>
              <a:r>
                <a:rPr lang="en-US" sz="1600" b="1" dirty="0" smtClean="0">
                  <a:ln w="317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rPr>
                <a:t> 36C</a:t>
              </a:r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476250" y="4613910"/>
            <a:ext cx="2419350" cy="1263015"/>
            <a:chOff x="304800" y="4210050"/>
            <a:chExt cx="2419350" cy="1263015"/>
          </a:xfrm>
        </p:grpSpPr>
        <p:grpSp>
          <p:nvGrpSpPr>
            <p:cNvPr id="301" name="Group 45"/>
            <p:cNvGrpSpPr/>
            <p:nvPr/>
          </p:nvGrpSpPr>
          <p:grpSpPr>
            <a:xfrm>
              <a:off x="781050" y="4219160"/>
              <a:ext cx="492828" cy="269602"/>
              <a:chOff x="4424339" y="4291007"/>
              <a:chExt cx="809646" cy="442918"/>
            </a:xfrm>
          </p:grpSpPr>
          <p:sp>
            <p:nvSpPr>
              <p:cNvPr id="345" name="Freeform 21"/>
              <p:cNvSpPr/>
              <p:nvPr/>
            </p:nvSpPr>
            <p:spPr>
              <a:xfrm>
                <a:off x="4462467" y="44069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>
                <a:off x="46148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>
                <a:off x="47672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>
                <a:off x="49196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>
                <a:off x="50720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4424339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4591028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4757733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4924422" y="4291007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5081585" y="4295778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7" name="Rectangle 316"/>
            <p:cNvSpPr/>
            <p:nvPr/>
          </p:nvSpPr>
          <p:spPr>
            <a:xfrm>
              <a:off x="338824" y="4472621"/>
              <a:ext cx="2377440" cy="274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5nm Au</a:t>
              </a:r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46710" y="4745369"/>
              <a:ext cx="2368296" cy="1828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1.5nm Co</a:t>
              </a:r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338824" y="4924425"/>
              <a:ext cx="2377440" cy="5486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grpSp>
          <p:nvGrpSpPr>
            <p:cNvPr id="386" name="Group 45"/>
            <p:cNvGrpSpPr/>
            <p:nvPr/>
          </p:nvGrpSpPr>
          <p:grpSpPr>
            <a:xfrm>
              <a:off x="304800" y="4210050"/>
              <a:ext cx="492828" cy="269602"/>
              <a:chOff x="4424339" y="4291007"/>
              <a:chExt cx="809646" cy="442918"/>
            </a:xfrm>
          </p:grpSpPr>
          <p:sp>
            <p:nvSpPr>
              <p:cNvPr id="400" name="Freeform 21"/>
              <p:cNvSpPr/>
              <p:nvPr/>
            </p:nvSpPr>
            <p:spPr>
              <a:xfrm>
                <a:off x="4462467" y="44069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Freeform 400"/>
              <p:cNvSpPr/>
              <p:nvPr/>
            </p:nvSpPr>
            <p:spPr>
              <a:xfrm>
                <a:off x="46148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Freeform 401"/>
              <p:cNvSpPr/>
              <p:nvPr/>
            </p:nvSpPr>
            <p:spPr>
              <a:xfrm>
                <a:off x="47672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Freeform 402"/>
              <p:cNvSpPr/>
              <p:nvPr/>
            </p:nvSpPr>
            <p:spPr>
              <a:xfrm>
                <a:off x="49196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Freeform 403"/>
              <p:cNvSpPr/>
              <p:nvPr/>
            </p:nvSpPr>
            <p:spPr>
              <a:xfrm>
                <a:off x="50720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4424339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4591028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4757733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4924422" y="4291007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5081585" y="4295778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8" name="Group 45"/>
            <p:cNvGrpSpPr/>
            <p:nvPr/>
          </p:nvGrpSpPr>
          <p:grpSpPr>
            <a:xfrm>
              <a:off x="1743075" y="4219160"/>
              <a:ext cx="492828" cy="269602"/>
              <a:chOff x="4424339" y="4291007"/>
              <a:chExt cx="809646" cy="442918"/>
            </a:xfrm>
          </p:grpSpPr>
          <p:sp>
            <p:nvSpPr>
              <p:cNvPr id="429" name="Freeform 21"/>
              <p:cNvSpPr/>
              <p:nvPr/>
            </p:nvSpPr>
            <p:spPr>
              <a:xfrm>
                <a:off x="4462467" y="44069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>
                <a:off x="46148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Freeform 449"/>
              <p:cNvSpPr/>
              <p:nvPr/>
            </p:nvSpPr>
            <p:spPr>
              <a:xfrm>
                <a:off x="47672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Freeform 450"/>
              <p:cNvSpPr/>
              <p:nvPr/>
            </p:nvSpPr>
            <p:spPr>
              <a:xfrm>
                <a:off x="49196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Freeform 451"/>
              <p:cNvSpPr/>
              <p:nvPr/>
            </p:nvSpPr>
            <p:spPr>
              <a:xfrm>
                <a:off x="50720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4424339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4591028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4757733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4924422" y="4291007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5081585" y="4295778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8" name="Group 45"/>
            <p:cNvGrpSpPr/>
            <p:nvPr/>
          </p:nvGrpSpPr>
          <p:grpSpPr>
            <a:xfrm>
              <a:off x="1266825" y="4210050"/>
              <a:ext cx="492828" cy="269602"/>
              <a:chOff x="4424339" y="4291007"/>
              <a:chExt cx="809646" cy="442918"/>
            </a:xfrm>
          </p:grpSpPr>
          <p:sp>
            <p:nvSpPr>
              <p:cNvPr id="459" name="Freeform 21"/>
              <p:cNvSpPr/>
              <p:nvPr/>
            </p:nvSpPr>
            <p:spPr>
              <a:xfrm>
                <a:off x="4462467" y="44069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Freeform 459"/>
              <p:cNvSpPr/>
              <p:nvPr/>
            </p:nvSpPr>
            <p:spPr>
              <a:xfrm>
                <a:off x="46148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reeform 460"/>
              <p:cNvSpPr/>
              <p:nvPr/>
            </p:nvSpPr>
            <p:spPr>
              <a:xfrm>
                <a:off x="47672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reeform 461"/>
              <p:cNvSpPr/>
              <p:nvPr/>
            </p:nvSpPr>
            <p:spPr>
              <a:xfrm>
                <a:off x="49196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Freeform 462"/>
              <p:cNvSpPr/>
              <p:nvPr/>
            </p:nvSpPr>
            <p:spPr>
              <a:xfrm>
                <a:off x="50720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4424339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4591028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4757733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4924422" y="4291007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5081585" y="4295778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9" name="Group 45"/>
            <p:cNvGrpSpPr/>
            <p:nvPr/>
          </p:nvGrpSpPr>
          <p:grpSpPr>
            <a:xfrm>
              <a:off x="2231322" y="4219575"/>
              <a:ext cx="492828" cy="269602"/>
              <a:chOff x="4424339" y="4291007"/>
              <a:chExt cx="809646" cy="442918"/>
            </a:xfrm>
          </p:grpSpPr>
          <p:sp>
            <p:nvSpPr>
              <p:cNvPr id="470" name="Freeform 21"/>
              <p:cNvSpPr/>
              <p:nvPr/>
            </p:nvSpPr>
            <p:spPr>
              <a:xfrm>
                <a:off x="4462467" y="44069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reeform 470"/>
              <p:cNvSpPr/>
              <p:nvPr/>
            </p:nvSpPr>
            <p:spPr>
              <a:xfrm>
                <a:off x="46148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Freeform 471"/>
              <p:cNvSpPr/>
              <p:nvPr/>
            </p:nvSpPr>
            <p:spPr>
              <a:xfrm>
                <a:off x="47672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Freeform 472"/>
              <p:cNvSpPr/>
              <p:nvPr/>
            </p:nvSpPr>
            <p:spPr>
              <a:xfrm>
                <a:off x="49196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Freeform 473"/>
              <p:cNvSpPr/>
              <p:nvPr/>
            </p:nvSpPr>
            <p:spPr>
              <a:xfrm>
                <a:off x="5072067" y="4419600"/>
                <a:ext cx="127529" cy="314325"/>
              </a:xfrm>
              <a:custGeom>
                <a:avLst/>
                <a:gdLst>
                  <a:gd name="connsiteX0" fmla="*/ 38629 w 127529"/>
                  <a:gd name="connsiteY0" fmla="*/ 314325 h 314325"/>
                  <a:gd name="connsiteX1" fmla="*/ 121179 w 127529"/>
                  <a:gd name="connsiteY1" fmla="*/ 260350 h 314325"/>
                  <a:gd name="connsiteX2" fmla="*/ 529 w 127529"/>
                  <a:gd name="connsiteY2" fmla="*/ 212725 h 314325"/>
                  <a:gd name="connsiteX3" fmla="*/ 118004 w 127529"/>
                  <a:gd name="connsiteY3" fmla="*/ 152400 h 314325"/>
                  <a:gd name="connsiteX4" fmla="*/ 529 w 127529"/>
                  <a:gd name="connsiteY4" fmla="*/ 98425 h 314325"/>
                  <a:gd name="connsiteX5" fmla="*/ 114829 w 127529"/>
                  <a:gd name="connsiteY5" fmla="*/ 41275 h 314325"/>
                  <a:gd name="connsiteX6" fmla="*/ 38629 w 127529"/>
                  <a:gd name="connsiteY6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314325">
                    <a:moveTo>
                      <a:pt x="38629" y="314325"/>
                    </a:moveTo>
                    <a:cubicBezTo>
                      <a:pt x="83079" y="295804"/>
                      <a:pt x="127529" y="277283"/>
                      <a:pt x="121179" y="260350"/>
                    </a:cubicBezTo>
                    <a:cubicBezTo>
                      <a:pt x="114829" y="243417"/>
                      <a:pt x="1058" y="230717"/>
                      <a:pt x="529" y="212725"/>
                    </a:cubicBezTo>
                    <a:cubicBezTo>
                      <a:pt x="0" y="194733"/>
                      <a:pt x="118004" y="171450"/>
                      <a:pt x="118004" y="152400"/>
                    </a:cubicBezTo>
                    <a:cubicBezTo>
                      <a:pt x="118004" y="133350"/>
                      <a:pt x="1058" y="116946"/>
                      <a:pt x="529" y="98425"/>
                    </a:cubicBezTo>
                    <a:cubicBezTo>
                      <a:pt x="0" y="79904"/>
                      <a:pt x="108479" y="57679"/>
                      <a:pt x="114829" y="41275"/>
                    </a:cubicBezTo>
                    <a:cubicBezTo>
                      <a:pt x="121179" y="24871"/>
                      <a:pt x="79904" y="12435"/>
                      <a:pt x="38629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4424339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4591028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4757733" y="4291015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4924422" y="4291007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5081585" y="4295778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9" name="Group 420"/>
          <p:cNvGrpSpPr>
            <a:grpSpLocks noChangeAspect="1"/>
          </p:cNvGrpSpPr>
          <p:nvPr/>
        </p:nvGrpSpPr>
        <p:grpSpPr>
          <a:xfrm rot="3116775">
            <a:off x="1997914" y="2996372"/>
            <a:ext cx="775133" cy="1463040"/>
            <a:chOff x="758831" y="1342139"/>
            <a:chExt cx="949820" cy="1792756"/>
          </a:xfrm>
        </p:grpSpPr>
        <p:grpSp>
          <p:nvGrpSpPr>
            <p:cNvPr id="490" name="Group 273"/>
            <p:cNvGrpSpPr/>
            <p:nvPr/>
          </p:nvGrpSpPr>
          <p:grpSpPr>
            <a:xfrm rot="2935106">
              <a:off x="802820" y="2229064"/>
              <a:ext cx="1079036" cy="732626"/>
              <a:chOff x="888037" y="3449938"/>
              <a:chExt cx="2024051" cy="1521201"/>
            </a:xfrm>
          </p:grpSpPr>
          <p:pic>
            <p:nvPicPr>
              <p:cNvPr id="49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49009" b="51384"/>
              <a:stretch>
                <a:fillRect/>
              </a:stretch>
            </p:blipFill>
            <p:spPr bwMode="auto">
              <a:xfrm>
                <a:off x="888037" y="3449938"/>
                <a:ext cx="2024051" cy="1521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5" name="Rectangle 494"/>
              <p:cNvSpPr/>
              <p:nvPr/>
            </p:nvSpPr>
            <p:spPr>
              <a:xfrm>
                <a:off x="2046009" y="3698267"/>
                <a:ext cx="817519" cy="628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277"/>
            <p:cNvGrpSpPr/>
            <p:nvPr/>
          </p:nvGrpSpPr>
          <p:grpSpPr>
            <a:xfrm rot="3771019">
              <a:off x="497926" y="1603044"/>
              <a:ext cx="837694" cy="315883"/>
              <a:chOff x="990602" y="5943600"/>
              <a:chExt cx="1733548" cy="609600"/>
            </a:xfrm>
          </p:grpSpPr>
          <p:sp>
            <p:nvSpPr>
              <p:cNvPr id="492" name="Cube 491"/>
              <p:cNvSpPr/>
              <p:nvPr/>
            </p:nvSpPr>
            <p:spPr>
              <a:xfrm>
                <a:off x="990602" y="5943600"/>
                <a:ext cx="1524002" cy="609600"/>
              </a:xfrm>
              <a:prstGeom prst="cub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Can 492"/>
              <p:cNvSpPr/>
              <p:nvPr/>
            </p:nvSpPr>
            <p:spPr>
              <a:xfrm rot="5400000" flipH="1">
                <a:off x="2457450" y="6096000"/>
                <a:ext cx="228600" cy="304800"/>
              </a:xfrm>
              <a:prstGeom prst="can">
                <a:avLst>
                  <a:gd name="adj" fmla="val 4318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6" name="TextBox 495"/>
          <p:cNvSpPr txBox="1"/>
          <p:nvPr/>
        </p:nvSpPr>
        <p:spPr>
          <a:xfrm>
            <a:off x="381000" y="2209800"/>
            <a:ext cx="1143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532nm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Polarized Beam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7" name="Straight Arrow Connector 496"/>
          <p:cNvCxnSpPr>
            <a:stCxn id="496" idx="3"/>
          </p:cNvCxnSpPr>
          <p:nvPr/>
        </p:nvCxnSpPr>
        <p:spPr>
          <a:xfrm>
            <a:off x="1524000" y="2809965"/>
            <a:ext cx="381000" cy="31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36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5833 -0.2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5" grpId="1" animBg="1"/>
      <p:bldP spid="138" grpId="0"/>
      <p:bldP spid="4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val 168"/>
          <p:cNvSpPr/>
          <p:nvPr/>
        </p:nvSpPr>
        <p:spPr>
          <a:xfrm rot="16200000">
            <a:off x="8574405" y="6297930"/>
            <a:ext cx="274320" cy="274320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6200" y="152400"/>
            <a:ext cx="2819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itle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458200" cy="1219200"/>
          </a:xfrm>
        </p:spPr>
        <p:txBody>
          <a:bodyPr>
            <a:normAutofit/>
          </a:bodyPr>
          <a:lstStyle/>
          <a:p>
            <a:pPr algn="l"/>
            <a:r>
              <a:rPr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2" name="Slide Number Placeholder 441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30485BB0-5A16-4AC3-95DC-DABC073DEF5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2743200" y="1143000"/>
            <a:ext cx="4477123" cy="5527559"/>
            <a:chOff x="1536653" y="-280987"/>
            <a:chExt cx="6047493" cy="7466375"/>
          </a:xfrm>
        </p:grpSpPr>
        <p:pic>
          <p:nvPicPr>
            <p:cNvPr id="159" name="Picture 158" descr="C:\Documents and Settings\Administrator\Desktop\Results\PhD\Hall Effect\AFM_80514\80514\Profile from co1-5nm_au5nm_rcp30min_ref_nomolecules_3D_3.5x3.5um_NoMagTopography.bmp"/>
            <p:cNvPicPr>
              <a:picLocks noChangeAspect="1" noChangeArrowheads="1"/>
            </p:cNvPicPr>
            <p:nvPr/>
          </p:nvPicPr>
          <p:blipFill>
            <a:blip r:embed="rId2" cstate="print"/>
            <a:srcRect l="2564" t="11859" b="6090"/>
            <a:stretch>
              <a:fillRect/>
            </a:stretch>
          </p:blipFill>
          <p:spPr bwMode="auto">
            <a:xfrm>
              <a:off x="1585130" y="4662488"/>
              <a:ext cx="2895600" cy="2438400"/>
            </a:xfrm>
            <a:prstGeom prst="rect">
              <a:avLst/>
            </a:prstGeom>
            <a:noFill/>
          </p:spPr>
        </p:pic>
        <p:pic>
          <p:nvPicPr>
            <p:cNvPr id="160" name="Picture 159" descr="C:\Documents and Settings\Administrator\Desktop\Results\PhD\Hall Effect\AFM_80514\80514\Profile from co1-5nm_au5nm_rcp30min_ref_nomolecules_CS_3.5x3.5um_NoMagTopography.bm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12" t="10707" r="6965" b="31081"/>
            <a:stretch>
              <a:fillRect/>
            </a:stretch>
          </p:blipFill>
          <p:spPr bwMode="auto">
            <a:xfrm>
              <a:off x="1661330" y="4980363"/>
              <a:ext cx="2880360" cy="1976717"/>
            </a:xfrm>
            <a:prstGeom prst="rect">
              <a:avLst/>
            </a:prstGeom>
            <a:noFill/>
            <a:scene3d>
              <a:camera prst="orthographicFront">
                <a:rot lat="1200000" lon="20399993" rev="0"/>
              </a:camera>
              <a:lightRig rig="threePt" dir="t"/>
            </a:scene3d>
          </p:spPr>
        </p:pic>
        <p:pic>
          <p:nvPicPr>
            <p:cNvPr id="163" name="Picture 162" descr="C:\Documents and Settings\Administrator\Desktop\Results\PhD\Hall Effect\AFM_80514\80514\Profile from co1-5nm_au5nm_rcp30min_ref_nomolecules_3D_3.5x3.5um_NoMagPhase.bmp"/>
            <p:cNvPicPr>
              <a:picLocks noChangeAspect="1" noChangeArrowheads="1"/>
            </p:cNvPicPr>
            <p:nvPr/>
          </p:nvPicPr>
          <p:blipFill>
            <a:blip r:embed="rId4" cstate="print"/>
            <a:srcRect l="2564" t="10897" b="7051"/>
            <a:stretch>
              <a:fillRect/>
            </a:stretch>
          </p:blipFill>
          <p:spPr bwMode="auto">
            <a:xfrm>
              <a:off x="4633130" y="4652963"/>
              <a:ext cx="2895600" cy="2438400"/>
            </a:xfrm>
            <a:prstGeom prst="rect">
              <a:avLst/>
            </a:prstGeom>
            <a:noFill/>
          </p:spPr>
        </p:pic>
        <p:pic>
          <p:nvPicPr>
            <p:cNvPr id="164" name="Picture 163" descr="C:\Documents and Settings\Administrator\Desktop\Results\PhD\Hall Effect\AFM_290414\290414\Profile from co1-5nm_au5nm_ahpa36_ccdse610nm_rcp_5minutes Image_3D_4x4um_MagTopography.bmp"/>
            <p:cNvPicPr>
              <a:picLocks noChangeAspect="1" noChangeArrowheads="1"/>
            </p:cNvPicPr>
            <p:nvPr/>
          </p:nvPicPr>
          <p:blipFill>
            <a:blip r:embed="rId5" cstate="print"/>
            <a:srcRect l="2564" t="17949"/>
            <a:stretch>
              <a:fillRect/>
            </a:stretch>
          </p:blipFill>
          <p:spPr bwMode="auto">
            <a:xfrm>
              <a:off x="1585130" y="-280987"/>
              <a:ext cx="2895600" cy="2438400"/>
            </a:xfrm>
            <a:prstGeom prst="rect">
              <a:avLst/>
            </a:prstGeom>
            <a:noFill/>
          </p:spPr>
        </p:pic>
        <p:pic>
          <p:nvPicPr>
            <p:cNvPr id="165" name="Picture 164" descr="C:\Documents and Settings\Administrator\Desktop\Results\PhD\Hall Effect\AFM_290414\290414\Profile from co1-5nm_au5nm_ahpa36_ccdse610nm_rcp_5minutes Image_CS_4x4um_MagTopography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74" t="10174" r="6401" b="30818"/>
            <a:stretch>
              <a:fillRect/>
            </a:stretch>
          </p:blipFill>
          <p:spPr bwMode="auto">
            <a:xfrm>
              <a:off x="1742864" y="-110115"/>
              <a:ext cx="2908738" cy="2057400"/>
            </a:xfrm>
            <a:prstGeom prst="rect">
              <a:avLst/>
            </a:prstGeom>
            <a:noFill/>
            <a:scene3d>
              <a:camera prst="orthographicFront">
                <a:rot lat="1200000" lon="20399993" rev="0"/>
              </a:camera>
              <a:lightRig rig="threePt" dir="t"/>
            </a:scene3d>
          </p:spPr>
        </p:pic>
        <p:pic>
          <p:nvPicPr>
            <p:cNvPr id="166" name="Picture 165" descr="C:\Documents and Settings\Administrator\Desktop\Results\PhD\Hall Effect\AFM_290414\290414\Profile from co1-5nm_au5nm_ahpa36_ccdse610nm_rcp_5minutes Image_3D_4x4um_MagPhase.bmp"/>
            <p:cNvPicPr>
              <a:picLocks noChangeAspect="1" noChangeArrowheads="1"/>
            </p:cNvPicPr>
            <p:nvPr/>
          </p:nvPicPr>
          <p:blipFill>
            <a:blip r:embed="rId7" cstate="print"/>
            <a:srcRect t="16317" r="2564" b="1632"/>
            <a:stretch>
              <a:fillRect/>
            </a:stretch>
          </p:blipFill>
          <p:spPr bwMode="auto">
            <a:xfrm>
              <a:off x="4633130" y="-271751"/>
              <a:ext cx="2895600" cy="2438400"/>
            </a:xfrm>
            <a:prstGeom prst="rect">
              <a:avLst/>
            </a:prstGeom>
            <a:noFill/>
          </p:spPr>
        </p:pic>
        <p:pic>
          <p:nvPicPr>
            <p:cNvPr id="167" name="Picture 166" descr="C:\Documents and Settings\Administrator\Desktop\Results\PhD\Hall Effect\AFM_290414\290414\Profile from co1-5nm_au5nm_ahpa36_ccdse610nm_rcp_5minutes Image_CS_4x4um_MagPhase.bm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00" t="9750" r="6000" b="30250"/>
            <a:stretch>
              <a:fillRect/>
            </a:stretch>
          </p:blipFill>
          <p:spPr bwMode="auto">
            <a:xfrm>
              <a:off x="4794767" y="23813"/>
              <a:ext cx="2743200" cy="1959428"/>
            </a:xfrm>
            <a:prstGeom prst="rect">
              <a:avLst/>
            </a:prstGeom>
            <a:noFill/>
            <a:scene3d>
              <a:camera prst="orthographicFront">
                <a:rot lat="1200000" lon="20399993" rev="0"/>
              </a:camera>
              <a:lightRig rig="threePt" dir="t"/>
            </a:scene3d>
          </p:spPr>
        </p:pic>
        <p:sp>
          <p:nvSpPr>
            <p:cNvPr id="168" name="TextBox 16"/>
            <p:cNvSpPr txBox="1"/>
            <p:nvPr/>
          </p:nvSpPr>
          <p:spPr>
            <a:xfrm>
              <a:off x="5928530" y="1711881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500000" lon="20399993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X [</a:t>
              </a:r>
              <a:r>
                <a:rPr lang="el-GR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μ</a:t>
              </a:r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70" name="TextBox 17"/>
            <p:cNvSpPr txBox="1"/>
            <p:nvPr/>
          </p:nvSpPr>
          <p:spPr>
            <a:xfrm>
              <a:off x="2919786" y="1700213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500000" lon="20399993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X [</a:t>
              </a:r>
              <a:r>
                <a:rPr lang="el-GR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μ</a:t>
              </a:r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71" name="TextBox 18"/>
            <p:cNvSpPr txBox="1"/>
            <p:nvPr/>
          </p:nvSpPr>
          <p:spPr>
            <a:xfrm rot="16200000">
              <a:off x="4269511" y="701484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844565" lon="1238815" rev="31417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Z [Deg]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72" name="TextBox 19"/>
            <p:cNvSpPr txBox="1"/>
            <p:nvPr/>
          </p:nvSpPr>
          <p:spPr>
            <a:xfrm rot="16200000">
              <a:off x="1249219" y="652991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844565" lon="1238815" rev="31417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Z [nm]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pic>
          <p:nvPicPr>
            <p:cNvPr id="173" name="Picture 172" descr="C:\Documents and Settings\Administrator\Desktop\Results\PhD\Hall Effect\AFM_290414\290414\Profile from co1-5nm_au5nm_ahpa36_ccdse610nm_rcp_5minutes Image_3D_4x4um_NoMagPhase.bmp"/>
            <p:cNvPicPr>
              <a:picLocks noChangeAspect="1" noChangeArrowheads="1"/>
            </p:cNvPicPr>
            <p:nvPr/>
          </p:nvPicPr>
          <p:blipFill>
            <a:blip r:embed="rId9" cstate="print"/>
            <a:srcRect t="17949" r="2564"/>
            <a:stretch>
              <a:fillRect/>
            </a:stretch>
          </p:blipFill>
          <p:spPr bwMode="auto">
            <a:xfrm>
              <a:off x="4633130" y="2195513"/>
              <a:ext cx="2895600" cy="2438400"/>
            </a:xfrm>
            <a:prstGeom prst="rect">
              <a:avLst/>
            </a:prstGeom>
            <a:noFill/>
          </p:spPr>
        </p:pic>
        <p:pic>
          <p:nvPicPr>
            <p:cNvPr id="174" name="Picture 173" descr="C:\Documents and Settings\Administrator\Desktop\Results\PhD\Hall Effect\AFM_290414\290414\Profile from co1-5nm_au5nm_ahpa36_ccdse610nm_rcp_5minutes Image_CS_4x4um_NoMagPhase.bmp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3" t="11990" r="8163" b="30867"/>
            <a:stretch>
              <a:fillRect/>
            </a:stretch>
          </p:blipFill>
          <p:spPr bwMode="auto">
            <a:xfrm>
              <a:off x="4764746" y="2548805"/>
              <a:ext cx="2819400" cy="1925444"/>
            </a:xfrm>
            <a:prstGeom prst="rect">
              <a:avLst/>
            </a:prstGeom>
            <a:noFill/>
            <a:scene3d>
              <a:camera prst="orthographicFront">
                <a:rot lat="1200000" lon="20399993" rev="0"/>
              </a:camera>
              <a:lightRig rig="threePt" dir="t"/>
            </a:scene3d>
          </p:spPr>
        </p:pic>
        <p:pic>
          <p:nvPicPr>
            <p:cNvPr id="175" name="Picture 174" descr="C:\Documents and Settings\Administrator\Desktop\Results\PhD\Hall Effect\AFM_290414\290414\Profile from co1-5nm_au5nm_ahpa36_ccdse610nm_rcp_5minutes Image_3D_4x4um_NoMagTopography.bmp"/>
            <p:cNvPicPr>
              <a:picLocks noChangeAspect="1" noChangeArrowheads="1"/>
            </p:cNvPicPr>
            <p:nvPr/>
          </p:nvPicPr>
          <p:blipFill>
            <a:blip r:embed="rId11" cstate="print"/>
            <a:srcRect l="2564" t="15074" b="2875"/>
            <a:stretch>
              <a:fillRect/>
            </a:stretch>
          </p:blipFill>
          <p:spPr bwMode="auto">
            <a:xfrm>
              <a:off x="1585130" y="2195513"/>
              <a:ext cx="2895600" cy="2438400"/>
            </a:xfrm>
            <a:prstGeom prst="rect">
              <a:avLst/>
            </a:prstGeom>
            <a:noFill/>
          </p:spPr>
        </p:pic>
        <p:pic>
          <p:nvPicPr>
            <p:cNvPr id="176" name="Picture 175" descr="C:\Documents and Settings\Administrator\Desktop\Results\PhD\Hall Effect\AFM_290414\290414\Profile from co1-5nm_au5nm_ahpa36_ccdse610nm_rcp_5minutes Image_CS_4x4um_noMagTopography.bmp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6" t="10491" r="7143" b="30580"/>
            <a:stretch>
              <a:fillRect/>
            </a:stretch>
          </p:blipFill>
          <p:spPr bwMode="auto">
            <a:xfrm>
              <a:off x="1820657" y="2421801"/>
              <a:ext cx="2697480" cy="2023110"/>
            </a:xfrm>
            <a:prstGeom prst="rect">
              <a:avLst/>
            </a:prstGeom>
            <a:noFill/>
            <a:scene3d>
              <a:camera prst="orthographicFront">
                <a:rot lat="1200000" lon="20399993" rev="0"/>
              </a:camera>
              <a:lightRig rig="threePt" dir="t"/>
            </a:scene3d>
          </p:spPr>
        </p:pic>
        <p:sp>
          <p:nvSpPr>
            <p:cNvPr id="177" name="TextBox 28"/>
            <p:cNvSpPr txBox="1"/>
            <p:nvPr/>
          </p:nvSpPr>
          <p:spPr>
            <a:xfrm>
              <a:off x="6013964" y="4197618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500000" lon="20399993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X [</a:t>
              </a:r>
              <a:r>
                <a:rPr lang="el-GR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μ</a:t>
              </a:r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78" name="TextBox 29"/>
            <p:cNvSpPr txBox="1"/>
            <p:nvPr/>
          </p:nvSpPr>
          <p:spPr>
            <a:xfrm>
              <a:off x="2929021" y="4215968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500000" lon="20399993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X [</a:t>
              </a:r>
              <a:r>
                <a:rPr lang="el-GR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μ</a:t>
              </a:r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79" name="TextBox 30"/>
            <p:cNvSpPr txBox="1"/>
            <p:nvPr/>
          </p:nvSpPr>
          <p:spPr>
            <a:xfrm rot="16200000">
              <a:off x="4244114" y="3196746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844565" lon="1238815" rev="31417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Z [Deg]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80" name="TextBox 31"/>
            <p:cNvSpPr txBox="1"/>
            <p:nvPr/>
          </p:nvSpPr>
          <p:spPr>
            <a:xfrm rot="16200000">
              <a:off x="1258454" y="3168747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844565" lon="1238815" rev="31417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Z [nm]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81" name="TextBox 34"/>
            <p:cNvSpPr txBox="1"/>
            <p:nvPr/>
          </p:nvSpPr>
          <p:spPr>
            <a:xfrm>
              <a:off x="2956729" y="6769657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500000" lon="20399993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X [</a:t>
              </a:r>
              <a:r>
                <a:rPr lang="el-GR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μ</a:t>
              </a:r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82" name="TextBox 35"/>
            <p:cNvSpPr txBox="1"/>
            <p:nvPr/>
          </p:nvSpPr>
          <p:spPr>
            <a:xfrm rot="16200000">
              <a:off x="1293546" y="5703385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844565" lon="1238815" rev="31417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Z [Å]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pic>
          <p:nvPicPr>
            <p:cNvPr id="183" name="Picture 182" descr="C:\Documents and Settings\Administrator\Desktop\Results\PhD\Hall Effect\AFM_80514\80514\Profile from co1-5nm_au5nm_rcp30min_ref_nomolecules_CS_3.5x3.5um_NoMagPhase.bmp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24" t="11642" r="6653" b="30146"/>
            <a:stretch>
              <a:fillRect/>
            </a:stretch>
          </p:blipFill>
          <p:spPr bwMode="auto">
            <a:xfrm>
              <a:off x="4833155" y="5199249"/>
              <a:ext cx="2651760" cy="1819836"/>
            </a:xfrm>
            <a:prstGeom prst="rect">
              <a:avLst/>
            </a:prstGeom>
            <a:noFill/>
            <a:scene3d>
              <a:camera prst="orthographicFront">
                <a:rot lat="1200000" lon="20399993" rev="0"/>
              </a:camera>
              <a:lightRig rig="threePt" dir="t"/>
            </a:scene3d>
          </p:spPr>
        </p:pic>
        <p:sp>
          <p:nvSpPr>
            <p:cNvPr id="184" name="TextBox 43"/>
            <p:cNvSpPr txBox="1"/>
            <p:nvPr/>
          </p:nvSpPr>
          <p:spPr>
            <a:xfrm>
              <a:off x="6016145" y="6760131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500000" lon="20399993" rev="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X [</a:t>
              </a:r>
              <a:r>
                <a:rPr lang="el-GR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μ</a:t>
              </a:r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m]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  <p:sp>
          <p:nvSpPr>
            <p:cNvPr id="185" name="TextBox 44"/>
            <p:cNvSpPr txBox="1"/>
            <p:nvPr/>
          </p:nvSpPr>
          <p:spPr>
            <a:xfrm rot="16200000">
              <a:off x="4257964" y="5816698"/>
              <a:ext cx="990600" cy="415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844565" lon="1238815" rev="314170"/>
                </a:camera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FFFF99"/>
                  </a:solidFill>
                  <a:latin typeface="Arial Narrow" pitchFamily="34" charset="0"/>
                </a:rPr>
                <a:t>Z [Deg]</a:t>
              </a:r>
              <a:endParaRPr lang="en-US" sz="1400" b="1" dirty="0">
                <a:solidFill>
                  <a:srgbClr val="FFFF99"/>
                </a:solidFill>
                <a:latin typeface="Arial Narrow" pitchFamily="34" charset="0"/>
              </a:endParaRPr>
            </a:p>
          </p:txBody>
        </p:sp>
      </p:grpSp>
      <p:pic>
        <p:nvPicPr>
          <p:cNvPr id="187" name="Picture 7" descr="C:\Documents and Settings\Administrator\Desktop\My Articles\2014 NanoLetters - Local optical magnetization using nano dots and chiral molecules for spin based devices\Submission 01 - Nanoletters\Figures Submission 01\Cover Art.jpg"/>
          <p:cNvPicPr>
            <a:picLocks noChangeAspect="1" noChangeArrowheads="1"/>
          </p:cNvPicPr>
          <p:nvPr/>
        </p:nvPicPr>
        <p:blipFill>
          <a:blip r:embed="rId14" cstate="print"/>
          <a:srcRect r="6840"/>
          <a:stretch>
            <a:fillRect/>
          </a:stretch>
        </p:blipFill>
        <p:spPr bwMode="auto">
          <a:xfrm>
            <a:off x="5426118" y="76200"/>
            <a:ext cx="1965282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0" name="Content Placeholder 1"/>
          <p:cNvSpPr txBox="1">
            <a:spLocks/>
          </p:cNvSpPr>
          <p:nvPr/>
        </p:nvSpPr>
        <p:spPr>
          <a:xfrm rot="20574512">
            <a:off x="397707" y="1350570"/>
            <a:ext cx="2286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800" b="1" i="1" dirty="0" smtClean="0">
                <a:ln w="317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Topography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91" name="Content Placeholder 1"/>
          <p:cNvSpPr txBox="1">
            <a:spLocks/>
          </p:cNvSpPr>
          <p:nvPr/>
        </p:nvSpPr>
        <p:spPr>
          <a:xfrm rot="1320717" flipH="1">
            <a:off x="7041452" y="1493267"/>
            <a:ext cx="2286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800" b="1" i="1" dirty="0" smtClean="0">
                <a:ln w="317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Magnetism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6200" y="2133600"/>
            <a:ext cx="248106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Illuminated area</a:t>
            </a:r>
            <a:b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illuminated sample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6200" y="3505200"/>
            <a:ext cx="248106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illuminated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</a:t>
            </a:r>
            <a:b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illuminated sample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76200" y="5029200"/>
            <a:ext cx="271362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Illuminated area</a:t>
            </a:r>
            <a:b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reference sample</a:t>
            </a:r>
            <a:b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Molecules &amp; no NC)</a:t>
            </a:r>
          </a:p>
        </p:txBody>
      </p:sp>
      <p:sp>
        <p:nvSpPr>
          <p:cNvPr id="189" name="Content Placeholder 1"/>
          <p:cNvSpPr txBox="1">
            <a:spLocks/>
          </p:cNvSpPr>
          <p:nvPr/>
        </p:nvSpPr>
        <p:spPr>
          <a:xfrm>
            <a:off x="2362200" y="457200"/>
            <a:ext cx="3352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1600" dirty="0" smtClean="0"/>
              <a:t>Nano letters 2014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70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Lecture Synopsis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9037"/>
            <a:ext cx="8915400" cy="4525963"/>
          </a:xfrm>
        </p:spPr>
        <p:txBody>
          <a:bodyPr/>
          <a:lstStyle/>
          <a:p>
            <a:pPr algn="l" rtl="0"/>
            <a:r>
              <a:rPr lang="en-US" sz="3200" dirty="0" smtClean="0"/>
              <a:t>Quantum effects at room temperature ?</a:t>
            </a:r>
          </a:p>
          <a:p>
            <a:pPr algn="l" rtl="0"/>
            <a:r>
              <a:rPr lang="en-US" sz="3200" dirty="0" err="1" smtClean="0"/>
              <a:t>Chiral</a:t>
            </a:r>
            <a:r>
              <a:rPr lang="en-US" sz="3200" dirty="0" smtClean="0"/>
              <a:t> induced spin selectivity effect  (CISS)</a:t>
            </a:r>
          </a:p>
          <a:p>
            <a:pPr algn="l" rtl="0"/>
            <a:r>
              <a:rPr lang="en-US" sz="3200" dirty="0" smtClean="0"/>
              <a:t>CISS </a:t>
            </a:r>
            <a:r>
              <a:rPr lang="en-US" dirty="0" smtClean="0"/>
              <a:t>based devices</a:t>
            </a:r>
            <a:endParaRPr lang="en-US" sz="3200" dirty="0" smtClean="0"/>
          </a:p>
          <a:p>
            <a:pPr algn="l" rtl="0">
              <a:buFontTx/>
              <a:buNone/>
            </a:pPr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5329381"/>
              </p:ext>
            </p:extLst>
          </p:nvPr>
        </p:nvGraphicFramePr>
        <p:xfrm>
          <a:off x="660400" y="3600450"/>
          <a:ext cx="2921000" cy="2190750"/>
        </p:xfrm>
        <a:graphic>
          <a:graphicData uri="http://schemas.openxmlformats.org/presentationml/2006/ole">
            <p:oleObj spid="_x0000_s108604" name="CorelPhotoPaint.Image.11" r:id="rId3" imgW="4681143" imgH="3510857" progId="">
              <p:embed/>
            </p:oleObj>
          </a:graphicData>
        </a:graphic>
      </p:graphicFrame>
      <p:pic>
        <p:nvPicPr>
          <p:cNvPr id="1031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91000"/>
            <a:ext cx="1905000" cy="186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4227879" y="2748984"/>
            <a:ext cx="2477721" cy="3876990"/>
            <a:chOff x="6355241" y="1981175"/>
            <a:chExt cx="2477721" cy="3876990"/>
          </a:xfrm>
        </p:grpSpPr>
        <p:grpSp>
          <p:nvGrpSpPr>
            <p:cNvPr id="28" name="Group 27"/>
            <p:cNvGrpSpPr/>
            <p:nvPr/>
          </p:nvGrpSpPr>
          <p:grpSpPr>
            <a:xfrm rot="5400000">
              <a:off x="5948218" y="3348183"/>
              <a:ext cx="3495964" cy="1523999"/>
              <a:chOff x="4733635" y="3810001"/>
              <a:chExt cx="3495964" cy="1523999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16200000" flipH="1">
                <a:off x="5151914" y="4589218"/>
                <a:ext cx="128016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>
              <a:xfrm rot="10800000">
                <a:off x="5120639" y="4570411"/>
                <a:ext cx="3108960" cy="158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</p:cxnSp>
          <p:sp>
            <p:nvSpPr>
              <p:cNvPr id="33" name="Freeform 32"/>
              <p:cNvSpPr/>
              <p:nvPr/>
            </p:nvSpPr>
            <p:spPr>
              <a:xfrm rot="5400000">
                <a:off x="6615540" y="3962400"/>
                <a:ext cx="438727" cy="1237673"/>
              </a:xfrm>
              <a:custGeom>
                <a:avLst/>
                <a:gdLst>
                  <a:gd name="connsiteX0" fmla="*/ 252461 w 438727"/>
                  <a:gd name="connsiteY0" fmla="*/ 1237673 h 1237673"/>
                  <a:gd name="connsiteX1" fmla="*/ 30788 w 438727"/>
                  <a:gd name="connsiteY1" fmla="*/ 1080655 h 1237673"/>
                  <a:gd name="connsiteX2" fmla="*/ 437188 w 438727"/>
                  <a:gd name="connsiteY2" fmla="*/ 969818 h 1237673"/>
                  <a:gd name="connsiteX3" fmla="*/ 30788 w 438727"/>
                  <a:gd name="connsiteY3" fmla="*/ 812800 h 1237673"/>
                  <a:gd name="connsiteX4" fmla="*/ 437188 w 438727"/>
                  <a:gd name="connsiteY4" fmla="*/ 692727 h 1237673"/>
                  <a:gd name="connsiteX5" fmla="*/ 21552 w 438727"/>
                  <a:gd name="connsiteY5" fmla="*/ 554182 h 1237673"/>
                  <a:gd name="connsiteX6" fmla="*/ 437188 w 438727"/>
                  <a:gd name="connsiteY6" fmla="*/ 434109 h 1237673"/>
                  <a:gd name="connsiteX7" fmla="*/ 12316 w 438727"/>
                  <a:gd name="connsiteY7" fmla="*/ 286327 h 1237673"/>
                  <a:gd name="connsiteX8" fmla="*/ 427952 w 438727"/>
                  <a:gd name="connsiteY8" fmla="*/ 166255 h 1237673"/>
                  <a:gd name="connsiteX9" fmla="*/ 30788 w 438727"/>
                  <a:gd name="connsiteY9" fmla="*/ 0 h 123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8727" h="1237673">
                    <a:moveTo>
                      <a:pt x="252461" y="1237673"/>
                    </a:moveTo>
                    <a:cubicBezTo>
                      <a:pt x="126230" y="1181485"/>
                      <a:pt x="0" y="1125298"/>
                      <a:pt x="30788" y="1080655"/>
                    </a:cubicBezTo>
                    <a:cubicBezTo>
                      <a:pt x="61576" y="1036013"/>
                      <a:pt x="437188" y="1014460"/>
                      <a:pt x="437188" y="969818"/>
                    </a:cubicBezTo>
                    <a:cubicBezTo>
                      <a:pt x="437188" y="925176"/>
                      <a:pt x="30788" y="858982"/>
                      <a:pt x="30788" y="812800"/>
                    </a:cubicBezTo>
                    <a:cubicBezTo>
                      <a:pt x="30788" y="766618"/>
                      <a:pt x="438727" y="735830"/>
                      <a:pt x="437188" y="692727"/>
                    </a:cubicBezTo>
                    <a:cubicBezTo>
                      <a:pt x="435649" y="649624"/>
                      <a:pt x="21552" y="597285"/>
                      <a:pt x="21552" y="554182"/>
                    </a:cubicBezTo>
                    <a:cubicBezTo>
                      <a:pt x="21552" y="511079"/>
                      <a:pt x="438727" y="478751"/>
                      <a:pt x="437188" y="434109"/>
                    </a:cubicBezTo>
                    <a:cubicBezTo>
                      <a:pt x="435649" y="389467"/>
                      <a:pt x="13855" y="330969"/>
                      <a:pt x="12316" y="286327"/>
                    </a:cubicBezTo>
                    <a:cubicBezTo>
                      <a:pt x="10777" y="241685"/>
                      <a:pt x="424873" y="213976"/>
                      <a:pt x="427952" y="166255"/>
                    </a:cubicBezTo>
                    <a:cubicBezTo>
                      <a:pt x="431031" y="118534"/>
                      <a:pt x="230909" y="59267"/>
                      <a:pt x="30788" y="0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6200000">
                <a:off x="7277100" y="4305300"/>
                <a:ext cx="990600" cy="457200"/>
              </a:xfrm>
              <a:prstGeom prst="rect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E7BC2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nstantia"/>
                    <a:ea typeface="+mn-ea"/>
                    <a:cs typeface="+mn-cs"/>
                  </a:rPr>
                  <a:t>Au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6200000">
                <a:off x="4651601" y="432152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</a:t>
                </a:r>
                <a:endPara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" name="Group 147"/>
              <p:cNvGrpSpPr/>
              <p:nvPr/>
            </p:nvGrpSpPr>
            <p:grpSpPr>
              <a:xfrm>
                <a:off x="5440220" y="4112488"/>
                <a:ext cx="762000" cy="685800"/>
                <a:chOff x="1828800" y="4634340"/>
                <a:chExt cx="762000" cy="685800"/>
              </a:xfrm>
            </p:grpSpPr>
            <p:sp>
              <p:nvSpPr>
                <p:cNvPr id="44" name="Chord 43"/>
                <p:cNvSpPr/>
                <p:nvPr/>
              </p:nvSpPr>
              <p:spPr>
                <a:xfrm flipH="1">
                  <a:off x="1828800" y="4634340"/>
                  <a:ext cx="762000" cy="685800"/>
                </a:xfrm>
                <a:prstGeom prst="chord">
                  <a:avLst>
                    <a:gd name="adj1" fmla="val 5420192"/>
                    <a:gd name="adj2" fmla="val 16200000"/>
                  </a:avLst>
                </a:pr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  <a:effectLst/>
                <a:scene3d>
                  <a:camera prst="orthographicFront"/>
                  <a:lightRig rig="soft" dir="t">
                    <a:rot lat="0" lon="0" rev="18000000"/>
                  </a:lightRig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grpSp>
              <p:nvGrpSpPr>
                <p:cNvPr id="45" name="Group 115"/>
                <p:cNvGrpSpPr/>
                <p:nvPr/>
              </p:nvGrpSpPr>
              <p:grpSpPr>
                <a:xfrm>
                  <a:off x="2209800" y="4911432"/>
                  <a:ext cx="356064" cy="152400"/>
                  <a:chOff x="3225336" y="4909120"/>
                  <a:chExt cx="356064" cy="152400"/>
                </a:xfrm>
              </p:grpSpPr>
              <p:cxnSp>
                <p:nvCxnSpPr>
                  <p:cNvPr id="46" name="Straight Arrow Connector 45"/>
                  <p:cNvCxnSpPr/>
                  <p:nvPr/>
                </p:nvCxnSpPr>
                <p:spPr>
                  <a:xfrm rot="10800000" flipH="1" flipV="1">
                    <a:off x="3225336" y="4985320"/>
                    <a:ext cx="356064" cy="39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/>
                </p:spPr>
              </p:cxnSp>
              <p:sp>
                <p:nvSpPr>
                  <p:cNvPr id="47" name="Oval 46"/>
                  <p:cNvSpPr/>
                  <p:nvPr/>
                </p:nvSpPr>
                <p:spPr>
                  <a:xfrm rot="5400000">
                    <a:off x="3285177" y="4900543"/>
                    <a:ext cx="152400" cy="169554"/>
                  </a:xfrm>
                  <a:prstGeom prst="ellipse">
                    <a:avLst/>
                  </a:prstGeom>
                  <a:solidFill>
                    <a:srgbClr val="444D26">
                      <a:lumMod val="75000"/>
                      <a:alpha val="8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" name="Group 152"/>
              <p:cNvGrpSpPr/>
              <p:nvPr/>
            </p:nvGrpSpPr>
            <p:grpSpPr>
              <a:xfrm flipH="1">
                <a:off x="5398651" y="4297221"/>
                <a:ext cx="762000" cy="685800"/>
                <a:chOff x="1819565" y="5059221"/>
                <a:chExt cx="762000" cy="685800"/>
              </a:xfrm>
            </p:grpSpPr>
            <p:sp>
              <p:nvSpPr>
                <p:cNvPr id="40" name="Chord 39"/>
                <p:cNvSpPr/>
                <p:nvPr/>
              </p:nvSpPr>
              <p:spPr>
                <a:xfrm flipH="1">
                  <a:off x="1819565" y="5059221"/>
                  <a:ext cx="762000" cy="685800"/>
                </a:xfrm>
                <a:prstGeom prst="chord">
                  <a:avLst>
                    <a:gd name="adj1" fmla="val 5420192"/>
                    <a:gd name="adj2" fmla="val 16200000"/>
                  </a:avLst>
                </a:pr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  <a:effectLst/>
                <a:scene3d>
                  <a:camera prst="orthographicFront"/>
                  <a:lightRig rig="soft" dir="t">
                    <a:rot lat="0" lon="0" rev="18000000"/>
                  </a:lightRig>
                </a:scene3d>
                <a:sp3d prstMaterial="dk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grpSp>
              <p:nvGrpSpPr>
                <p:cNvPr id="41" name="Group 115"/>
                <p:cNvGrpSpPr/>
                <p:nvPr/>
              </p:nvGrpSpPr>
              <p:grpSpPr>
                <a:xfrm>
                  <a:off x="2209800" y="5336312"/>
                  <a:ext cx="356064" cy="152400"/>
                  <a:chOff x="3225336" y="5334000"/>
                  <a:chExt cx="356064" cy="152400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>
                  <a:xfrm rot="10800000" flipH="1" flipV="1">
                    <a:off x="3225336" y="5410200"/>
                    <a:ext cx="356064" cy="39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arrow" w="med" len="med"/>
                  </a:ln>
                  <a:effectLst/>
                </p:spPr>
              </p:cxnSp>
              <p:sp>
                <p:nvSpPr>
                  <p:cNvPr id="43" name="Oval 42"/>
                  <p:cNvSpPr/>
                  <p:nvPr/>
                </p:nvSpPr>
                <p:spPr>
                  <a:xfrm rot="5400000">
                    <a:off x="3285177" y="5325423"/>
                    <a:ext cx="152400" cy="169554"/>
                  </a:xfrm>
                  <a:prstGeom prst="ellipse">
                    <a:avLst/>
                  </a:prstGeom>
                  <a:solidFill>
                    <a:srgbClr val="444D26">
                      <a:lumMod val="75000"/>
                      <a:alpha val="8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8" name="Curved Up Arrow 37"/>
              <p:cNvSpPr/>
              <p:nvPr/>
            </p:nvSpPr>
            <p:spPr>
              <a:xfrm flipV="1">
                <a:off x="6019800" y="3810001"/>
                <a:ext cx="1600200" cy="304800"/>
              </a:xfrm>
              <a:prstGeom prst="curvedUpArrow">
                <a:avLst>
                  <a:gd name="adj1" fmla="val 50000"/>
                  <a:gd name="adj2" fmla="val 147086"/>
                  <a:gd name="adj3" fmla="val 49242"/>
                </a:avLst>
              </a:prstGeom>
              <a:solidFill>
                <a:srgbClr val="D092A7">
                  <a:lumMod val="40000"/>
                  <a:lumOff val="60000"/>
                </a:srgbClr>
              </a:solidFill>
              <a:ln w="12700" cap="flat" cmpd="sng" algn="ctr">
                <a:solidFill>
                  <a:srgbClr val="A5B59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9" name="Curved Up Arrow 38"/>
              <p:cNvSpPr/>
              <p:nvPr/>
            </p:nvSpPr>
            <p:spPr>
              <a:xfrm flipH="1">
                <a:off x="5334000" y="4953000"/>
                <a:ext cx="2209800" cy="381000"/>
              </a:xfrm>
              <a:prstGeom prst="curvedUpArrow">
                <a:avLst>
                  <a:gd name="adj1" fmla="val 50000"/>
                  <a:gd name="adj2" fmla="val 147086"/>
                  <a:gd name="adj3" fmla="val 49242"/>
                </a:avLst>
              </a:prstGeom>
              <a:solidFill>
                <a:srgbClr val="92D050"/>
              </a:solidFill>
              <a:ln w="12700" cap="flat" cmpd="sng" algn="ctr">
                <a:solidFill>
                  <a:srgbClr val="A5B59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 rot="18315186">
              <a:off x="5781324" y="2712633"/>
              <a:ext cx="1927765" cy="779932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Majority Spin</a:t>
              </a:r>
              <a:b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 rot="3098068">
              <a:off x="7396969" y="2637236"/>
              <a:ext cx="2092054" cy="779932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Minority Spin</a:t>
              </a:r>
              <a:b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Reduction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233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Magnetic memory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Spin transistors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3D spin logic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Local EMR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7" name="Group 193"/>
          <p:cNvGrpSpPr>
            <a:grpSpLocks/>
          </p:cNvGrpSpPr>
          <p:nvPr/>
        </p:nvGrpSpPr>
        <p:grpSpPr bwMode="auto">
          <a:xfrm>
            <a:off x="4190999" y="4200734"/>
            <a:ext cx="2743201" cy="1445866"/>
            <a:chOff x="2240" y="4160"/>
            <a:chExt cx="2724" cy="1548"/>
          </a:xfrm>
        </p:grpSpPr>
        <p:sp>
          <p:nvSpPr>
            <p:cNvPr id="8" name="Text Box 290"/>
            <p:cNvSpPr txBox="1">
              <a:spLocks noChangeArrowheads="1"/>
            </p:cNvSpPr>
            <p:nvPr/>
          </p:nvSpPr>
          <p:spPr bwMode="auto">
            <a:xfrm>
              <a:off x="2240" y="4568"/>
              <a:ext cx="2724" cy="347"/>
            </a:xfrm>
            <a:prstGeom prst="rect">
              <a:avLst/>
            </a:prstGeom>
            <a:solidFill>
              <a:srgbClr val="DDD9C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he-IL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+mn-cs"/>
                </a:rPr>
                <a:t>Ferromagnetic nano structure</a:t>
              </a:r>
              <a:endParaRPr kumimoji="0" lang="de-DE" altLang="he-I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n-cs"/>
              </a:endParaRPr>
            </a:p>
          </p:txBody>
        </p:sp>
        <p:sp>
          <p:nvSpPr>
            <p:cNvPr id="9" name="Rectangle 291"/>
            <p:cNvSpPr>
              <a:spLocks noChangeArrowheads="1"/>
            </p:cNvSpPr>
            <p:nvPr/>
          </p:nvSpPr>
          <p:spPr bwMode="auto">
            <a:xfrm>
              <a:off x="3776" y="4924"/>
              <a:ext cx="1188" cy="36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he-I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Chiral S</a:t>
              </a:r>
              <a:endParaRPr kumimoji="0" lang="de-DE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292"/>
            <p:cNvSpPr>
              <a:spLocks noChangeArrowheads="1"/>
            </p:cNvSpPr>
            <p:nvPr/>
          </p:nvSpPr>
          <p:spPr bwMode="auto">
            <a:xfrm>
              <a:off x="2240" y="4932"/>
              <a:ext cx="1185" cy="36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he-I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Chiral R</a:t>
              </a:r>
              <a:endParaRPr kumimoji="0" lang="de-DE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293"/>
            <p:cNvSpPr>
              <a:spLocks noChangeArrowheads="1"/>
            </p:cNvSpPr>
            <p:nvPr/>
          </p:nvSpPr>
          <p:spPr bwMode="auto">
            <a:xfrm>
              <a:off x="2240" y="5320"/>
              <a:ext cx="1185" cy="388"/>
            </a:xfrm>
            <a:prstGeom prst="rect">
              <a:avLst/>
            </a:prstGeom>
            <a:solidFill>
              <a:srgbClr val="95B3D7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he-I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Contact 1</a:t>
              </a:r>
              <a:endParaRPr kumimoji="0" lang="de-DE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94"/>
            <p:cNvSpPr>
              <a:spLocks noChangeArrowheads="1"/>
            </p:cNvSpPr>
            <p:nvPr/>
          </p:nvSpPr>
          <p:spPr bwMode="auto">
            <a:xfrm>
              <a:off x="2567" y="4160"/>
              <a:ext cx="2206" cy="388"/>
            </a:xfrm>
            <a:prstGeom prst="rect">
              <a:avLst/>
            </a:prstGeom>
            <a:solidFill>
              <a:srgbClr val="95B3D7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he-I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Contact 3</a:t>
              </a:r>
              <a:endParaRPr kumimoji="0" lang="de-DE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3776" y="5306"/>
              <a:ext cx="1188" cy="389"/>
            </a:xfrm>
            <a:prstGeom prst="rect">
              <a:avLst/>
            </a:prstGeom>
            <a:solidFill>
              <a:srgbClr val="95B3D7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he-IL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+mn-cs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he-I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+mn-cs"/>
                </a:rPr>
                <a:t>Contact 2</a:t>
              </a:r>
              <a:endParaRPr kumimoji="0" lang="de-DE" altLang="he-IL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3422" y="3810000"/>
            <a:ext cx="2943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scheme of the XOR MSM device</a:t>
            </a:r>
            <a:endParaRPr lang="he-IL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44757" y="1258273"/>
            <a:ext cx="4013443" cy="2246927"/>
            <a:chOff x="773837" y="1542116"/>
            <a:chExt cx="3496541" cy="1700477"/>
          </a:xfrm>
        </p:grpSpPr>
        <p:grpSp>
          <p:nvGrpSpPr>
            <p:cNvPr id="18" name="Group 17"/>
            <p:cNvGrpSpPr/>
            <p:nvPr/>
          </p:nvGrpSpPr>
          <p:grpSpPr>
            <a:xfrm>
              <a:off x="2308652" y="2163892"/>
              <a:ext cx="420018" cy="253041"/>
              <a:chOff x="5664150" y="2275786"/>
              <a:chExt cx="420018" cy="253041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5664150" y="2275786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5713738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5780814" y="2284648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850840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5900428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5967504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946426" y="2158467"/>
              <a:ext cx="420018" cy="253041"/>
              <a:chOff x="5664150" y="2275786"/>
              <a:chExt cx="420018" cy="25304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5664150" y="2275786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713738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780814" y="2284648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5850840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5900428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967504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85787" y="2163316"/>
              <a:ext cx="420018" cy="253041"/>
              <a:chOff x="5664150" y="2275786"/>
              <a:chExt cx="420018" cy="25304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5664150" y="2275786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713738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780814" y="2284648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5850840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900428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967504" y="22898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620793" y="2150595"/>
              <a:ext cx="420018" cy="253041"/>
              <a:chOff x="3638045" y="2123386"/>
              <a:chExt cx="420018" cy="253041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3638045" y="2123386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687633" y="21374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754709" y="2132248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824735" y="21374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874323" y="21374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941399" y="2137437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73837" y="1636412"/>
              <a:ext cx="3496541" cy="1072503"/>
              <a:chOff x="773837" y="1636412"/>
              <a:chExt cx="3496541" cy="1072503"/>
            </a:xfrm>
          </p:grpSpPr>
          <p:sp>
            <p:nvSpPr>
              <p:cNvPr id="26" name="TextBox 6"/>
              <p:cNvSpPr txBox="1"/>
              <p:nvPr/>
            </p:nvSpPr>
            <p:spPr>
              <a:xfrm>
                <a:off x="3582306" y="1646255"/>
                <a:ext cx="68807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:r>
                  <a:rPr lang="en-US" dirty="0" smtClean="0"/>
                  <a:t>Drain</a:t>
                </a:r>
                <a:endParaRPr lang="he-IL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09990" y="1972938"/>
                <a:ext cx="529259" cy="22165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942798" y="2157890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001012" y="2154689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068089" y="2158126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129488" y="2154689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187703" y="2163315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254779" y="2163315"/>
                <a:ext cx="116664" cy="238990"/>
              </a:xfrm>
              <a:custGeom>
                <a:avLst/>
                <a:gdLst>
                  <a:gd name="connsiteX0" fmla="*/ 0 w 95236"/>
                  <a:gd name="connsiteY0" fmla="*/ 155276 h 155276"/>
                  <a:gd name="connsiteX1" fmla="*/ 94890 w 95236"/>
                  <a:gd name="connsiteY1" fmla="*/ 77638 h 155276"/>
                  <a:gd name="connsiteX2" fmla="*/ 25879 w 95236"/>
                  <a:gd name="connsiteY2" fmla="*/ 0 h 15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36" h="155276">
                    <a:moveTo>
                      <a:pt x="0" y="155276"/>
                    </a:moveTo>
                    <a:cubicBezTo>
                      <a:pt x="45288" y="129396"/>
                      <a:pt x="90577" y="103517"/>
                      <a:pt x="94890" y="77638"/>
                    </a:cubicBezTo>
                    <a:cubicBezTo>
                      <a:pt x="99203" y="51759"/>
                      <a:pt x="62541" y="25879"/>
                      <a:pt x="2587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31996" y="1981564"/>
                <a:ext cx="529259" cy="22165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35" name="TextBox 23"/>
              <p:cNvSpPr txBox="1"/>
              <p:nvPr/>
            </p:nvSpPr>
            <p:spPr>
              <a:xfrm>
                <a:off x="773837" y="1636412"/>
                <a:ext cx="82407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:r>
                  <a:rPr lang="en-US" dirty="0" smtClean="0"/>
                  <a:t>Source</a:t>
                </a:r>
                <a:endParaRPr lang="he-IL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31996" y="2376426"/>
                <a:ext cx="3175553" cy="33248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Ferromagnetic</a:t>
                </a:r>
                <a:endParaRPr lang="he-IL" dirty="0"/>
              </a:p>
            </p:txBody>
          </p:sp>
        </p:grpSp>
        <p:sp>
          <p:nvSpPr>
            <p:cNvPr id="23" name="TextBox 44"/>
            <p:cNvSpPr txBox="1"/>
            <p:nvPr/>
          </p:nvSpPr>
          <p:spPr>
            <a:xfrm>
              <a:off x="1229479" y="2780928"/>
              <a:ext cx="224048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i="1" dirty="0" smtClean="0">
                  <a:solidFill>
                    <a:srgbClr val="0000FF"/>
                  </a:solidFill>
                </a:rPr>
                <a:t>Electrical gating</a:t>
              </a:r>
              <a:endParaRPr lang="he-IL" sz="2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45"/>
            <p:cNvSpPr txBox="1"/>
            <p:nvPr/>
          </p:nvSpPr>
          <p:spPr>
            <a:xfrm>
              <a:off x="1911922" y="1542116"/>
              <a:ext cx="1193883" cy="279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Gate</a:t>
              </a:r>
              <a:endParaRPr lang="he-IL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1922" y="1894196"/>
              <a:ext cx="1296144" cy="3065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</p:grp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-76200" y="-260350"/>
            <a:ext cx="8913812" cy="1708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CISS Future Applications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5611" b="8846"/>
          <a:stretch>
            <a:fillRect/>
          </a:stretch>
        </p:blipFill>
        <p:spPr bwMode="auto">
          <a:xfrm rot="20599542">
            <a:off x="116679" y="4227014"/>
            <a:ext cx="1189887" cy="9876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הסבר אליפטי 9"/>
          <p:cNvSpPr/>
          <p:nvPr/>
        </p:nvSpPr>
        <p:spPr>
          <a:xfrm>
            <a:off x="1403648" y="1916832"/>
            <a:ext cx="5112568" cy="3096344"/>
          </a:xfrm>
          <a:prstGeom prst="wedgeEllipseCallout">
            <a:avLst>
              <a:gd name="adj1" fmla="val -54836"/>
              <a:gd name="adj2" fmla="val 31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8604"/>
            <a:ext cx="8568952" cy="147002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the world of memory device as we know</a:t>
            </a:r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e-IL" sz="4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39594" y="2557551"/>
            <a:ext cx="2590058" cy="876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תמונה 6" descr="memory devic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988840"/>
            <a:ext cx="4968552" cy="30243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הסבר אליפטי 10"/>
          <p:cNvSpPr/>
          <p:nvPr/>
        </p:nvSpPr>
        <p:spPr>
          <a:xfrm>
            <a:off x="7596336" y="1700808"/>
            <a:ext cx="864096" cy="2592288"/>
          </a:xfrm>
          <a:prstGeom prst="wedgeEllipseCallout">
            <a:avLst>
              <a:gd name="adj1" fmla="val -197723"/>
              <a:gd name="adj2" fmla="val 7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2252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303840"/>
            <a:ext cx="8372661" cy="839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Toward RT Quantum Machines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305800" cy="2667000"/>
          </a:xfrm>
        </p:spPr>
        <p:txBody>
          <a:bodyPr/>
          <a:lstStyle/>
          <a:p>
            <a:pPr algn="just" rtl="0"/>
            <a:r>
              <a:rPr lang="en-US" sz="2800" dirty="0" smtClean="0">
                <a:solidFill>
                  <a:srgbClr val="0000CC"/>
                </a:solidFill>
              </a:rPr>
              <a:t>Implementation of  room temperatures quantum devices </a:t>
            </a:r>
          </a:p>
          <a:p>
            <a:pPr algn="just" rtl="0"/>
            <a:r>
              <a:rPr lang="en-US" sz="2800" dirty="0" smtClean="0">
                <a:solidFill>
                  <a:srgbClr val="0000CC"/>
                </a:solidFill>
              </a:rPr>
              <a:t>Room temperature quantum coherence</a:t>
            </a:r>
          </a:p>
          <a:p>
            <a:pPr algn="just" rtl="0"/>
            <a:r>
              <a:rPr lang="en-US" dirty="0" smtClean="0"/>
              <a:t>Very hard to achieve but we can use a mix of quantum and classical approach</a:t>
            </a:r>
          </a:p>
        </p:txBody>
      </p:sp>
      <p:pic>
        <p:nvPicPr>
          <p:cNvPr id="8196" name="Picture 8" descr="leonardo-the-creation-of-a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15026"/>
            <a:ext cx="35052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500" y="3584139"/>
            <a:ext cx="3429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1800" b="1" i="1" dirty="0" smtClean="0">
                <a:solidFill>
                  <a:srgbClr val="FF0000"/>
                </a:solidFill>
              </a:rPr>
              <a:t>Meeting between Top-down</a:t>
            </a:r>
          </a:p>
          <a:p>
            <a:pPr rtl="0"/>
            <a:r>
              <a:rPr lang="en-US" sz="1800" b="1" i="1" dirty="0" smtClean="0">
                <a:solidFill>
                  <a:srgbClr val="FF0000"/>
                </a:solidFill>
              </a:rPr>
              <a:t> to Bottom -up</a:t>
            </a:r>
            <a:r>
              <a:rPr lang="en-US" sz="1800" b="1" dirty="0" smtClean="0">
                <a:solidFill>
                  <a:srgbClr val="FF0000"/>
                </a:solidFill>
              </a:rPr>
              <a:t>   </a:t>
            </a:r>
          </a:p>
          <a:p>
            <a:endParaRPr lang="he-IL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10000" y="3584139"/>
            <a:ext cx="518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kern="0" dirty="0" smtClean="0">
                <a:solidFill>
                  <a:srgbClr val="0000CC"/>
                </a:solidFill>
              </a:rPr>
              <a:t>Controlled Coupling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343400"/>
            <a:ext cx="4724400" cy="1531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20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Spin Electronics</a:t>
            </a:r>
            <a:br>
              <a:rPr lang="en-US" dirty="0" smtClean="0"/>
            </a:br>
            <a:r>
              <a:rPr lang="en-US" sz="2400" dirty="0" smtClean="0"/>
              <a:t>Electrons have charge and spin 1/2</a:t>
            </a: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5181600" cy="4873625"/>
          </a:xfrm>
        </p:spPr>
        <p:txBody>
          <a:bodyPr/>
          <a:lstStyle/>
          <a:p>
            <a:endParaRPr lang="en-US" dirty="0" smtClean="0"/>
          </a:p>
          <a:p>
            <a:pPr algn="l" rtl="0"/>
            <a:r>
              <a:rPr lang="en-US" sz="2400" dirty="0" smtClean="0"/>
              <a:t>Conventional electronic devices ignore the spin property and rely strictly on the transport of the electrical charge of electrons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Adding the spin degree of freedom provides new effects, new capabilities and new functionalities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1207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21304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162800" cy="1143000"/>
          </a:xfrm>
        </p:spPr>
        <p:txBody>
          <a:bodyPr/>
          <a:lstStyle/>
          <a:p>
            <a:pPr rtl="0" eaLnBrk="1" hangingPunct="1"/>
            <a:r>
              <a:rPr lang="en-US" b="1" dirty="0" smtClean="0"/>
              <a:t>Why Spin?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226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and heat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For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Spintronics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less energy</a:t>
            </a:r>
          </a:p>
          <a:p>
            <a:pPr algn="l" rtl="0" eaLnBrk="1" hangingPunct="1"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Quantum effects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-It may be a way for introducing the spin properties to our tool arsenal.</a:t>
            </a:r>
          </a:p>
        </p:txBody>
      </p:sp>
      <p:pic>
        <p:nvPicPr>
          <p:cNvPr id="4" name="Picture 4" descr="Imag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"/>
            <a:ext cx="2974720" cy="184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Spintronics Devices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2686876" cy="2198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2710295" cy="2168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2112702" cy="2524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5200"/>
            <a:ext cx="3444658" cy="23548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1219200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2007 </a:t>
            </a:r>
            <a:r>
              <a:rPr lang="en-US" dirty="0" smtClean="0">
                <a:solidFill>
                  <a:srgbClr val="000000"/>
                </a:solidFill>
              </a:rPr>
              <a:t>Nobel Prize in Physics was </a:t>
            </a:r>
            <a:r>
              <a:rPr lang="en-US" dirty="0" smtClean="0">
                <a:solidFill>
                  <a:srgbClr val="000000"/>
                </a:solidFill>
              </a:rPr>
              <a:t>awarded to 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6"/>
                </a:solidFill>
                <a:hlinkClick r:id="rId6" tooltip="Albert Fert"/>
              </a:rPr>
              <a:t>Albert </a:t>
            </a:r>
            <a:r>
              <a:rPr lang="en-US" dirty="0" err="1" smtClean="0">
                <a:solidFill>
                  <a:schemeClr val="accent6"/>
                </a:solidFill>
                <a:hlinkClick r:id="rId6" tooltip="Albert Fert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hlinkClick r:id="rId6" tooltip="Albert Fert"/>
              </a:rPr>
              <a:t>ert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000000"/>
                </a:solidFill>
                <a:hlinkClick r:id="rId7" tooltip="Peter Grünberg"/>
              </a:rPr>
              <a:t>Peter </a:t>
            </a:r>
            <a:r>
              <a:rPr lang="en-US" dirty="0" err="1" smtClean="0">
                <a:solidFill>
                  <a:srgbClr val="000000"/>
                </a:solidFill>
                <a:hlinkClick r:id="rId7" tooltip="Peter Grünberg"/>
              </a:rPr>
              <a:t>Grünberg</a:t>
            </a:r>
            <a:r>
              <a:rPr lang="en-US" dirty="0" smtClean="0">
                <a:solidFill>
                  <a:srgbClr val="000000"/>
                </a:solidFill>
              </a:rPr>
              <a:t> for the discovery of GMR</a:t>
            </a:r>
            <a:endParaRPr lang="he-IL" dirty="0">
              <a:solidFill>
                <a:srgbClr val="000000"/>
              </a:solidFill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2133600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5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8604"/>
            <a:ext cx="8568952" cy="147002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based spintronics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027" name="Picture 3" descr="C:\Users\Oren Ben dor\Desktop\Spin Filter\chiral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264055" cy="2450552"/>
          </a:xfrm>
          <a:prstGeom prst="rect">
            <a:avLst/>
          </a:prstGeom>
          <a:noFill/>
        </p:spPr>
      </p:pic>
      <p:pic>
        <p:nvPicPr>
          <p:cNvPr id="1026" name="Picture 2" descr="C:\Users\Oren Ben dor\Desktop\Spin Filter\dna_strand_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4065257" cy="304894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48200"/>
            <a:ext cx="3886200" cy="127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b="1" dirty="0" smtClean="0"/>
              <a:t>What do we have to contribute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</a:rPr>
              <a:t>Simple and easy to process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</p:txBody>
      </p:sp>
      <p:sp>
        <p:nvSpPr>
          <p:cNvPr id="5" name="Down Arrow 4"/>
          <p:cNvSpPr/>
          <p:nvPr/>
        </p:nvSpPr>
        <p:spPr bwMode="auto">
          <a:xfrm>
            <a:off x="1295400" y="2514600"/>
            <a:ext cx="47625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126028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Small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3352800" y="2514600"/>
            <a:ext cx="457200" cy="8191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429000"/>
            <a:ext cx="139172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Cheep</a:t>
            </a:r>
            <a:endParaRPr lang="he-IL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5486400" y="2514599"/>
            <a:ext cx="457200" cy="8096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429000"/>
            <a:ext cx="264527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Si compatible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1" y="4416623"/>
            <a:ext cx="822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From industrial point of view lets take existing magnetic devices and improve them with our CISS effect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8966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16094</TotalTime>
  <Words>1008</Words>
  <Application>Microsoft Office PowerPoint</Application>
  <PresentationFormat>On-screen Show (4:3)</PresentationFormat>
  <Paragraphs>249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CorelPhotoPaint.Image.11</vt:lpstr>
      <vt:lpstr>Equation</vt:lpstr>
      <vt:lpstr>Chiral-based simple spin devices</vt:lpstr>
      <vt:lpstr> Many thanks to  </vt:lpstr>
      <vt:lpstr>Lecture Synopsis</vt:lpstr>
      <vt:lpstr>Toward RT Quantum Machines</vt:lpstr>
      <vt:lpstr>Spin Electronics Electrons have charge and spin 1/2</vt:lpstr>
      <vt:lpstr>Why Spin?</vt:lpstr>
      <vt:lpstr>Spintronics Devices</vt:lpstr>
      <vt:lpstr>Chiral based spintronics</vt:lpstr>
      <vt:lpstr>What do we have to contribute</vt:lpstr>
      <vt:lpstr>Slide 10</vt:lpstr>
      <vt:lpstr>The CISS effect</vt:lpstr>
      <vt:lpstr>Transport Vs Optics</vt:lpstr>
      <vt:lpstr>Zuoti Xie, Tal Markus, Sidney Cohen, Zeev Vager, Rafael Gutierrez, Nano Letters, 11, 4652–4655 (2011). </vt:lpstr>
      <vt:lpstr>Magnetic Memory without a Magnet</vt:lpstr>
      <vt:lpstr>Memory devices</vt:lpstr>
      <vt:lpstr>The Charily Molecular based  Universal memory</vt:lpstr>
      <vt:lpstr>Method</vt:lpstr>
      <vt:lpstr>Slide 18</vt:lpstr>
      <vt:lpstr>Slide 19</vt:lpstr>
      <vt:lpstr>Slide 20</vt:lpstr>
      <vt:lpstr>Slide 21</vt:lpstr>
      <vt:lpstr>Light induced device</vt:lpstr>
      <vt:lpstr>Methods</vt:lpstr>
      <vt:lpstr>Calibration</vt:lpstr>
      <vt:lpstr>Optical CISS</vt:lpstr>
      <vt:lpstr>Results</vt:lpstr>
      <vt:lpstr>Results</vt:lpstr>
      <vt:lpstr>Methods</vt:lpstr>
      <vt:lpstr>Results</vt:lpstr>
      <vt:lpstr>Slide 30</vt:lpstr>
      <vt:lpstr>Changing the world of memory device as we know </vt:lpstr>
    </vt:vector>
  </TitlesOfParts>
  <Company>בית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of IR detectors and Emitters</dc:title>
  <dc:creator>אריאל</dc:creator>
  <cp:lastModifiedBy>Paltiel</cp:lastModifiedBy>
  <cp:revision>1539</cp:revision>
  <dcterms:created xsi:type="dcterms:W3CDTF">2003-02-15T16:02:23Z</dcterms:created>
  <dcterms:modified xsi:type="dcterms:W3CDTF">2014-12-01T14:20:45Z</dcterms:modified>
</cp:coreProperties>
</file>