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300" r:id="rId2"/>
    <p:sldId id="301" r:id="rId3"/>
    <p:sldId id="275" r:id="rId4"/>
    <p:sldId id="296" r:id="rId5"/>
    <p:sldId id="260" r:id="rId6"/>
    <p:sldId id="261" r:id="rId7"/>
    <p:sldId id="262" r:id="rId8"/>
    <p:sldId id="281" r:id="rId9"/>
    <p:sldId id="264" r:id="rId10"/>
    <p:sldId id="265" r:id="rId11"/>
    <p:sldId id="267" r:id="rId12"/>
    <p:sldId id="268" r:id="rId13"/>
    <p:sldId id="270" r:id="rId14"/>
    <p:sldId id="299" r:id="rId15"/>
    <p:sldId id="271" r:id="rId16"/>
    <p:sldId id="293" r:id="rId17"/>
    <p:sldId id="292" r:id="rId18"/>
    <p:sldId id="297" r:id="rId19"/>
    <p:sldId id="274" r:id="rId20"/>
    <p:sldId id="287" r:id="rId21"/>
    <p:sldId id="294" r:id="rId22"/>
    <p:sldId id="291" r:id="rId23"/>
    <p:sldId id="30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842" autoAdjust="0"/>
  </p:normalViewPr>
  <p:slideViewPr>
    <p:cSldViewPr snapToGrid="0" snapToObjects="1">
      <p:cViewPr>
        <p:scale>
          <a:sx n="100" d="100"/>
          <a:sy n="100" d="100"/>
        </p:scale>
        <p:origin x="-516" y="-7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B19574-6BB6-154A-935F-3FA40257BA40}" type="datetimeFigureOut">
              <a:rPr lang="en-US" smtClean="0"/>
              <a:t>8/1/2015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2B0FB2-BB87-9240-9175-85348AE8A170}" type="slidenum">
              <a:rPr lang="en-US" smtClean="0"/>
              <a:t>‹#›</a:t>
            </a:fld>
            <a:endParaRPr lang="en-US"/>
          </a:p>
        </p:txBody>
      </p:sp>
    </p:spTree>
    <p:extLst>
      <p:ext uri="{BB962C8B-B14F-4D97-AF65-F5344CB8AC3E}">
        <p14:creationId xmlns:p14="http://schemas.microsoft.com/office/powerpoint/2010/main" val="27105846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FEDD3F-847C-FC4B-BDC4-75AD7ADC03DF}" type="slidenum">
              <a:rPr lang="en-US">
                <a:ea typeface="ＭＳ Ｐゴシック" pitchFamily="-112" charset="-128"/>
                <a:cs typeface="ＭＳ Ｐゴシック" pitchFamily="-112" charset="-128"/>
              </a:rPr>
              <a:pPr fontAlgn="base">
                <a:spcBef>
                  <a:spcPct val="0"/>
                </a:spcBef>
                <a:spcAft>
                  <a:spcPct val="0"/>
                </a:spcAft>
                <a:defRPr/>
              </a:pPr>
              <a:t>3</a:t>
            </a:fld>
            <a:endParaRPr lang="en-US">
              <a:ea typeface="ＭＳ Ｐゴシック" pitchFamily="-112" charset="-128"/>
              <a:cs typeface="ＭＳ Ｐゴシック" pitchFamily="-112" charset="-128"/>
            </a:endParaRPr>
          </a:p>
        </p:txBody>
      </p:sp>
      <p:sp>
        <p:nvSpPr>
          <p:cNvPr id="15363" name="Rectangle 2"/>
          <p:cNvSpPr>
            <a:spLocks noGrp="1" noRot="1" noChangeAspect="1" noChangeArrowheads="1"/>
          </p:cNvSpPr>
          <p:nvPr>
            <p:ph type="sldImg"/>
          </p:nvPr>
        </p:nvSpPr>
        <p:spPr bwMode="auto">
          <a:xfrm>
            <a:off x="1144588" y="685800"/>
            <a:ext cx="4568825" cy="3427413"/>
          </a:xfrm>
          <a:solidFill>
            <a:srgbClr val="FFFFFF"/>
          </a:solidFill>
          <a:ln cap="flat">
            <a:solidFill>
              <a:srgbClr val="000000"/>
            </a:solidFill>
            <a:miter lim="800000"/>
            <a:headEnd/>
            <a:tailEnd/>
          </a:ln>
        </p:spPr>
      </p:sp>
      <p:sp>
        <p:nvSpPr>
          <p:cNvPr id="15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5B81D7-C07C-C849-A22F-A8628DF4AA1E}"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644EDE-BA53-4744-BBA9-59D83E8D2D38}" type="slidenum">
              <a:rPr lang="zh-TW" altLang="en-US">
                <a:cs typeface="新細明體" pitchFamily="-112" charset="-120"/>
              </a:rPr>
              <a:pPr fontAlgn="base">
                <a:spcBef>
                  <a:spcPct val="0"/>
                </a:spcBef>
                <a:spcAft>
                  <a:spcPct val="0"/>
                </a:spcAft>
                <a:defRPr/>
              </a:pPr>
              <a:t>22</a:t>
            </a:fld>
            <a:endParaRPr lang="en-US" altLang="zh-TW">
              <a:cs typeface="新細明體" pitchFamily="-112" charset="-120"/>
            </a:endParaRPr>
          </a:p>
        </p:txBody>
      </p:sp>
      <p:sp>
        <p:nvSpPr>
          <p:cNvPr id="98307"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anchor="b">
            <a:prstTxWarp prst="textNoShape">
              <a:avLst/>
            </a:prstTxWarp>
          </a:bodyPr>
          <a:lstStyle/>
          <a:p>
            <a:fld id="{4EA8B3DE-4ACE-424A-A5E3-7C20F1C4F96F}" type="slidenum">
              <a:rPr lang="en-US" sz="1200">
                <a:latin typeface="Calibri" pitchFamily="28" charset="0"/>
              </a:rPr>
              <a:pPr/>
              <a:t>22</a:t>
            </a:fld>
            <a:endParaRPr lang="en-US" sz="1200">
              <a:latin typeface="Calibri" pitchFamily="28" charset="0"/>
            </a:endParaRPr>
          </a:p>
        </p:txBody>
      </p:sp>
      <p:sp>
        <p:nvSpPr>
          <p:cNvPr id="98308" name="Rectangle 7"/>
          <p:cNvSpPr txBox="1">
            <a:spLocks noGrp="1" noChangeArrowheads="1"/>
          </p:cNvSpPr>
          <p:nvPr/>
        </p:nvSpPr>
        <p:spPr bwMode="auto">
          <a:xfrm>
            <a:off x="3884613" y="8686800"/>
            <a:ext cx="2973387" cy="457200"/>
          </a:xfrm>
          <a:prstGeom prst="rect">
            <a:avLst/>
          </a:prstGeom>
          <a:noFill/>
          <a:ln w="9525">
            <a:noFill/>
            <a:miter lim="800000"/>
            <a:headEnd/>
            <a:tailEnd/>
          </a:ln>
        </p:spPr>
        <p:txBody>
          <a:bodyPr anchor="b">
            <a:prstTxWarp prst="textNoShape">
              <a:avLst/>
            </a:prstTxWarp>
          </a:bodyPr>
          <a:lstStyle/>
          <a:p>
            <a:fld id="{C5DBE9E4-AB98-DA48-833E-9F40565DB304}" type="slidenum">
              <a:rPr lang="en-US" sz="1200">
                <a:latin typeface="Calibri" pitchFamily="28" charset="0"/>
              </a:rPr>
              <a:pPr/>
              <a:t>22</a:t>
            </a:fld>
            <a:endParaRPr lang="en-US" sz="1200">
              <a:latin typeface="Calibri" pitchFamily="28" charset="0"/>
            </a:endParaRPr>
          </a:p>
        </p:txBody>
      </p:sp>
      <p:sp>
        <p:nvSpPr>
          <p:cNvPr id="98309"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9831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de-DE">
              <a:ea typeface="ＭＳ Ｐゴシック" pitchFamily="28" charset="-128"/>
              <a:cs typeface="ＭＳ Ｐゴシック" pitchFamily="2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646E7F-17A3-EC4D-A718-3B822A4107FD}"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858AD-7028-684C-9927-E8E27D6A63BD}" type="slidenum">
              <a:rPr lang="en-US" smtClean="0"/>
              <a:t>‹#›</a:t>
            </a:fld>
            <a:endParaRPr lang="en-US"/>
          </a:p>
        </p:txBody>
      </p:sp>
    </p:spTree>
    <p:extLst>
      <p:ext uri="{BB962C8B-B14F-4D97-AF65-F5344CB8AC3E}">
        <p14:creationId xmlns:p14="http://schemas.microsoft.com/office/powerpoint/2010/main" val="4054484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46E7F-17A3-EC4D-A718-3B822A4107FD}"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858AD-7028-684C-9927-E8E27D6A63BD}" type="slidenum">
              <a:rPr lang="en-US" smtClean="0"/>
              <a:t>‹#›</a:t>
            </a:fld>
            <a:endParaRPr lang="en-US"/>
          </a:p>
        </p:txBody>
      </p:sp>
    </p:spTree>
    <p:extLst>
      <p:ext uri="{BB962C8B-B14F-4D97-AF65-F5344CB8AC3E}">
        <p14:creationId xmlns:p14="http://schemas.microsoft.com/office/powerpoint/2010/main" val="298293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46E7F-17A3-EC4D-A718-3B822A4107FD}"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858AD-7028-684C-9927-E8E27D6A63BD}" type="slidenum">
              <a:rPr lang="en-US" smtClean="0"/>
              <a:t>‹#›</a:t>
            </a:fld>
            <a:endParaRPr lang="en-US"/>
          </a:p>
        </p:txBody>
      </p:sp>
    </p:spTree>
    <p:extLst>
      <p:ext uri="{BB962C8B-B14F-4D97-AF65-F5344CB8AC3E}">
        <p14:creationId xmlns:p14="http://schemas.microsoft.com/office/powerpoint/2010/main" val="419066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646E7F-17A3-EC4D-A718-3B822A4107FD}"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858AD-7028-684C-9927-E8E27D6A63BD}" type="slidenum">
              <a:rPr lang="en-US" smtClean="0"/>
              <a:t>‹#›</a:t>
            </a:fld>
            <a:endParaRPr lang="en-US"/>
          </a:p>
        </p:txBody>
      </p:sp>
    </p:spTree>
    <p:extLst>
      <p:ext uri="{BB962C8B-B14F-4D97-AF65-F5344CB8AC3E}">
        <p14:creationId xmlns:p14="http://schemas.microsoft.com/office/powerpoint/2010/main" val="338863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646E7F-17A3-EC4D-A718-3B822A4107FD}"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858AD-7028-684C-9927-E8E27D6A63BD}" type="slidenum">
              <a:rPr lang="en-US" smtClean="0"/>
              <a:t>‹#›</a:t>
            </a:fld>
            <a:endParaRPr lang="en-US"/>
          </a:p>
        </p:txBody>
      </p:sp>
    </p:spTree>
    <p:extLst>
      <p:ext uri="{BB962C8B-B14F-4D97-AF65-F5344CB8AC3E}">
        <p14:creationId xmlns:p14="http://schemas.microsoft.com/office/powerpoint/2010/main" val="559312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646E7F-17A3-EC4D-A718-3B822A4107FD}" type="datetimeFigureOut">
              <a:rPr lang="en-US" smtClean="0"/>
              <a:t>8/1/2015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858AD-7028-684C-9927-E8E27D6A63BD}" type="slidenum">
              <a:rPr lang="en-US" smtClean="0"/>
              <a:t>‹#›</a:t>
            </a:fld>
            <a:endParaRPr lang="en-US"/>
          </a:p>
        </p:txBody>
      </p:sp>
    </p:spTree>
    <p:extLst>
      <p:ext uri="{BB962C8B-B14F-4D97-AF65-F5344CB8AC3E}">
        <p14:creationId xmlns:p14="http://schemas.microsoft.com/office/powerpoint/2010/main" val="1052296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646E7F-17A3-EC4D-A718-3B822A4107FD}" type="datetimeFigureOut">
              <a:rPr lang="en-US" smtClean="0"/>
              <a:t>8/1/2015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858AD-7028-684C-9927-E8E27D6A63BD}" type="slidenum">
              <a:rPr lang="en-US" smtClean="0"/>
              <a:t>‹#›</a:t>
            </a:fld>
            <a:endParaRPr lang="en-US"/>
          </a:p>
        </p:txBody>
      </p:sp>
    </p:spTree>
    <p:extLst>
      <p:ext uri="{BB962C8B-B14F-4D97-AF65-F5344CB8AC3E}">
        <p14:creationId xmlns:p14="http://schemas.microsoft.com/office/powerpoint/2010/main" val="85797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646E7F-17A3-EC4D-A718-3B822A4107FD}" type="datetimeFigureOut">
              <a:rPr lang="en-US" smtClean="0"/>
              <a:t>8/1/2015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858AD-7028-684C-9927-E8E27D6A63BD}" type="slidenum">
              <a:rPr lang="en-US" smtClean="0"/>
              <a:t>‹#›</a:t>
            </a:fld>
            <a:endParaRPr lang="en-US"/>
          </a:p>
        </p:txBody>
      </p:sp>
    </p:spTree>
    <p:extLst>
      <p:ext uri="{BB962C8B-B14F-4D97-AF65-F5344CB8AC3E}">
        <p14:creationId xmlns:p14="http://schemas.microsoft.com/office/powerpoint/2010/main" val="362092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646E7F-17A3-EC4D-A718-3B822A4107FD}" type="datetimeFigureOut">
              <a:rPr lang="en-US" smtClean="0"/>
              <a:t>8/1/2015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858AD-7028-684C-9927-E8E27D6A63BD}" type="slidenum">
              <a:rPr lang="en-US" smtClean="0"/>
              <a:t>‹#›</a:t>
            </a:fld>
            <a:endParaRPr lang="en-US"/>
          </a:p>
        </p:txBody>
      </p:sp>
    </p:spTree>
    <p:extLst>
      <p:ext uri="{BB962C8B-B14F-4D97-AF65-F5344CB8AC3E}">
        <p14:creationId xmlns:p14="http://schemas.microsoft.com/office/powerpoint/2010/main" val="239301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46E7F-17A3-EC4D-A718-3B822A4107FD}" type="datetimeFigureOut">
              <a:rPr lang="en-US" smtClean="0"/>
              <a:t>8/1/2015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858AD-7028-684C-9927-E8E27D6A63BD}" type="slidenum">
              <a:rPr lang="en-US" smtClean="0"/>
              <a:t>‹#›</a:t>
            </a:fld>
            <a:endParaRPr lang="en-US"/>
          </a:p>
        </p:txBody>
      </p:sp>
    </p:spTree>
    <p:extLst>
      <p:ext uri="{BB962C8B-B14F-4D97-AF65-F5344CB8AC3E}">
        <p14:creationId xmlns:p14="http://schemas.microsoft.com/office/powerpoint/2010/main" val="138396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646E7F-17A3-EC4D-A718-3B822A4107FD}" type="datetimeFigureOut">
              <a:rPr lang="en-US" smtClean="0"/>
              <a:t>8/1/2015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858AD-7028-684C-9927-E8E27D6A63BD}" type="slidenum">
              <a:rPr lang="en-US" smtClean="0"/>
              <a:t>‹#›</a:t>
            </a:fld>
            <a:endParaRPr lang="en-US"/>
          </a:p>
        </p:txBody>
      </p:sp>
    </p:spTree>
    <p:extLst>
      <p:ext uri="{BB962C8B-B14F-4D97-AF65-F5344CB8AC3E}">
        <p14:creationId xmlns:p14="http://schemas.microsoft.com/office/powerpoint/2010/main" val="47305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46E7F-17A3-EC4D-A718-3B822A4107FD}" type="datetimeFigureOut">
              <a:rPr lang="en-US" smtClean="0"/>
              <a:t>8/1/2015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858AD-7028-684C-9927-E8E27D6A63BD}" type="slidenum">
              <a:rPr lang="en-US" smtClean="0"/>
              <a:t>‹#›</a:t>
            </a:fld>
            <a:endParaRPr lang="en-US"/>
          </a:p>
        </p:txBody>
      </p:sp>
    </p:spTree>
    <p:extLst>
      <p:ext uri="{BB962C8B-B14F-4D97-AF65-F5344CB8AC3E}">
        <p14:creationId xmlns:p14="http://schemas.microsoft.com/office/powerpoint/2010/main" val="822450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hyperlink" Target="http://conferenceseries.com/" TargetMode="External"/><Relationship Id="rId2" Type="http://schemas.openxmlformats.org/officeDocument/2006/relationships/hyperlink" Target="http://transcriptomics.conferenceseries.com/" TargetMode="External"/><Relationship Id="rId1" Type="http://schemas.openxmlformats.org/officeDocument/2006/relationships/slideLayout" Target="../slideLayouts/slideLayout2.xml"/><Relationship Id="rId4" Type="http://schemas.openxmlformats.org/officeDocument/2006/relationships/hyperlink" Target="http://www.conferenceseries.com/genetics-and-molecular-biology-conferences.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effectLst>
                  <a:outerShdw blurRad="38100" dist="38100" dir="2700000" algn="tl">
                    <a:srgbClr val="000000">
                      <a:alpha val="43137"/>
                    </a:srgbClr>
                  </a:outerShdw>
                </a:effectLst>
                <a:latin typeface="Baskerville Old Face" pitchFamily="18" charset="0"/>
              </a:rPr>
              <a:t>About OMICS Group</a:t>
            </a:r>
            <a:endParaRPr lang="en-US" sz="3600" b="1" dirty="0">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304800" y="1295400"/>
            <a:ext cx="8534400" cy="52578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b="1" dirty="0" smtClean="0">
                <a:latin typeface="+mj-lt"/>
              </a:rPr>
              <a:t>      </a:t>
            </a:r>
            <a:r>
              <a:rPr lang="en-US" sz="2000" dirty="0" smtClean="0">
                <a:latin typeface="+mj-lt"/>
              </a:rPr>
              <a:t>OMICS Group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500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extLst>
      <p:ext uri="{BB962C8B-B14F-4D97-AF65-F5344CB8AC3E}">
        <p14:creationId xmlns:p14="http://schemas.microsoft.com/office/powerpoint/2010/main" val="2255130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5"/>
          <p:cNvPicPr>
            <a:picLocks noChangeAspect="1" noChangeArrowheads="1"/>
          </p:cNvPicPr>
          <p:nvPr/>
        </p:nvPicPr>
        <p:blipFill>
          <a:blip r:embed="rId2"/>
          <a:srcRect/>
          <a:stretch>
            <a:fillRect/>
          </a:stretch>
        </p:blipFill>
        <p:spPr bwMode="auto">
          <a:xfrm>
            <a:off x="110859" y="1851653"/>
            <a:ext cx="4606016" cy="2860672"/>
          </a:xfrm>
          <a:prstGeom prst="rect">
            <a:avLst/>
          </a:prstGeom>
          <a:noFill/>
          <a:ln w="9525">
            <a:noFill/>
            <a:miter lim="800000"/>
            <a:headEnd/>
            <a:tailEnd/>
          </a:ln>
        </p:spPr>
      </p:pic>
      <p:sp>
        <p:nvSpPr>
          <p:cNvPr id="3" name="Text Box 6"/>
          <p:cNvSpPr txBox="1">
            <a:spLocks noChangeArrowheads="1"/>
          </p:cNvSpPr>
          <p:nvPr/>
        </p:nvSpPr>
        <p:spPr bwMode="auto">
          <a:xfrm>
            <a:off x="4714513" y="1249887"/>
            <a:ext cx="4772160" cy="3762037"/>
          </a:xfrm>
          <a:prstGeom prst="rect">
            <a:avLst/>
          </a:prstGeom>
          <a:noFill/>
          <a:ln w="12700">
            <a:noFill/>
            <a:miter lim="800000"/>
            <a:headEnd type="none" w="sm" len="sm"/>
            <a:tailEnd type="none" w="sm" len="sm"/>
          </a:ln>
        </p:spPr>
        <p:txBody>
          <a:bodyPr lIns="91420" tIns="45711" rIns="91420" bIns="45711">
            <a:prstTxWarp prst="textNoShape">
              <a:avLst/>
            </a:prstTxWarp>
            <a:spAutoFit/>
          </a:bodyPr>
          <a:lstStyle/>
          <a:p>
            <a:pPr>
              <a:lnSpc>
                <a:spcPct val="90000"/>
              </a:lnSpc>
              <a:spcBef>
                <a:spcPct val="20000"/>
              </a:spcBef>
              <a:buClr>
                <a:srgbClr val="FF0000"/>
              </a:buClr>
              <a:buSzPct val="89000"/>
              <a:buFont typeface="Wingdings" pitchFamily="-112" charset="2"/>
              <a:buChar char="q"/>
            </a:pPr>
            <a:r>
              <a:rPr lang="en-GB" sz="2800" b="1" dirty="0" smtClean="0">
                <a:solidFill>
                  <a:srgbClr val="000090"/>
                </a:solidFill>
                <a:ea typeface="ＭＳ Ｐゴシック" pitchFamily="-112" charset="-128"/>
                <a:cs typeface="ＭＳ Ｐゴシック" pitchFamily="-112" charset="-128"/>
              </a:rPr>
              <a:t>The 2-pulse mode of commitment might filter the "noise" of growth factor bursts, which are often short and inconsistent  </a:t>
            </a:r>
          </a:p>
          <a:p>
            <a:pPr>
              <a:lnSpc>
                <a:spcPct val="90000"/>
              </a:lnSpc>
              <a:spcBef>
                <a:spcPct val="20000"/>
              </a:spcBef>
              <a:buClr>
                <a:srgbClr val="FF0000"/>
              </a:buClr>
              <a:buSzPct val="89000"/>
              <a:buFont typeface="Wingdings" pitchFamily="-112" charset="2"/>
              <a:buChar char="q"/>
            </a:pPr>
            <a:endParaRPr lang="en-GB" sz="2800" b="1" dirty="0" smtClean="0">
              <a:solidFill>
                <a:srgbClr val="000090"/>
              </a:solidFill>
              <a:ea typeface="ＭＳ Ｐゴシック" pitchFamily="-112" charset="-128"/>
              <a:cs typeface="ＭＳ Ｐゴシック" pitchFamily="-112" charset="-128"/>
            </a:endParaRPr>
          </a:p>
          <a:p>
            <a:pPr>
              <a:lnSpc>
                <a:spcPct val="90000"/>
              </a:lnSpc>
              <a:spcBef>
                <a:spcPct val="20000"/>
              </a:spcBef>
              <a:buClr>
                <a:srgbClr val="FF0000"/>
              </a:buClr>
              <a:buSzPct val="89000"/>
              <a:buFont typeface="Wingdings" pitchFamily="-112" charset="2"/>
              <a:buChar char="q"/>
            </a:pPr>
            <a:r>
              <a:rPr lang="en-GB" sz="2800" b="1" dirty="0" smtClean="0">
                <a:solidFill>
                  <a:srgbClr val="000090"/>
                </a:solidFill>
                <a:ea typeface="ＭＳ Ｐゴシック" pitchFamily="-112" charset="-128"/>
                <a:cs typeface="ＭＳ Ｐゴシック" pitchFamily="-112" charset="-128"/>
              </a:rPr>
              <a:t>In the absence of p53 (e.g., cancer cells), this filtering mechanism is defective</a:t>
            </a:r>
          </a:p>
        </p:txBody>
      </p:sp>
      <p:sp>
        <p:nvSpPr>
          <p:cNvPr id="4" name="TextBox 3"/>
          <p:cNvSpPr txBox="1"/>
          <p:nvPr/>
        </p:nvSpPr>
        <p:spPr>
          <a:xfrm>
            <a:off x="0" y="0"/>
            <a:ext cx="9144000" cy="584776"/>
          </a:xfrm>
          <a:prstGeom prst="rect">
            <a:avLst/>
          </a:prstGeom>
          <a:solidFill>
            <a:srgbClr val="CCFFCC"/>
          </a:solidFill>
        </p:spPr>
        <p:txBody>
          <a:bodyPr wrap="square" rtlCol="0">
            <a:spAutoFit/>
          </a:bodyPr>
          <a:lstStyle/>
          <a:p>
            <a:pPr algn="ctr"/>
            <a:r>
              <a:rPr lang="en-US" sz="3200" b="1" dirty="0" smtClean="0">
                <a:solidFill>
                  <a:srgbClr val="000090"/>
                </a:solidFill>
              </a:rPr>
              <a:t>The Paradigm of “Consistency Test”</a:t>
            </a:r>
            <a:endParaRPr lang="en-US" sz="3200" b="1" dirty="0">
              <a:solidFill>
                <a:srgbClr val="000090"/>
              </a:solidFill>
            </a:endParaRPr>
          </a:p>
        </p:txBody>
      </p:sp>
    </p:spTree>
    <p:extLst>
      <p:ext uri="{BB962C8B-B14F-4D97-AF65-F5344CB8AC3E}">
        <p14:creationId xmlns:p14="http://schemas.microsoft.com/office/powerpoint/2010/main" val="235348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174750"/>
          </a:xfrm>
          <a:prstGeom prst="rect">
            <a:avLst/>
          </a:prstGeom>
          <a:solidFill>
            <a:schemeClr val="accent2">
              <a:lumMod val="75000"/>
              <a:alpha val="25000"/>
            </a:schemeClr>
          </a:solidFill>
          <a:effectLst>
            <a:outerShdw blurRad="40000" dist="20000" dir="5400000" rotWithShape="0">
              <a:srgbClr val="000000">
                <a:alpha val="38000"/>
              </a:srgbClr>
            </a:outerShdw>
            <a:softEdge rad="139700"/>
          </a:effectLst>
        </p:spPr>
        <p:style>
          <a:lnRef idx="1">
            <a:schemeClr val="accent2"/>
          </a:lnRef>
          <a:fillRef idx="2">
            <a:schemeClr val="accent2"/>
          </a:fillRef>
          <a:effectRef idx="1">
            <a:schemeClr val="accent2"/>
          </a:effectRef>
          <a:fontRef idx="minor">
            <a:schemeClr val="dk1"/>
          </a:fontRef>
        </p:style>
        <p:txBody>
          <a:bodyPr lIns="91433" tIns="45716" rIns="91433" bIns="45716" anchor="ctr">
            <a:prstTxWarp prst="textNoShape">
              <a:avLst/>
            </a:prstTxWarp>
          </a:bodyPr>
          <a:lstStyle/>
          <a:p>
            <a:pPr algn="ctr">
              <a:defRPr/>
            </a:pPr>
            <a:r>
              <a:rPr lang="en-US" sz="2000" b="1" dirty="0">
                <a:solidFill>
                  <a:srgbClr val="000090"/>
                </a:solidFill>
              </a:rPr>
              <a:t>Part </a:t>
            </a:r>
            <a:r>
              <a:rPr lang="en-US" sz="2000" b="1" dirty="0" smtClean="0">
                <a:solidFill>
                  <a:srgbClr val="000090"/>
                </a:solidFill>
              </a:rPr>
              <a:t>2: </a:t>
            </a:r>
            <a:r>
              <a:rPr lang="en-US" sz="2000" b="1" dirty="0">
                <a:solidFill>
                  <a:srgbClr val="000090"/>
                </a:solidFill>
              </a:rPr>
              <a:t>EGF-induced </a:t>
            </a:r>
            <a:r>
              <a:rPr lang="en-US" sz="2000" b="1" dirty="0" smtClean="0">
                <a:solidFill>
                  <a:srgbClr val="000090"/>
                </a:solidFill>
              </a:rPr>
              <a:t>migration </a:t>
            </a:r>
            <a:r>
              <a:rPr lang="en-US" sz="2000" b="1" dirty="0">
                <a:solidFill>
                  <a:srgbClr val="000090"/>
                </a:solidFill>
              </a:rPr>
              <a:t>of mammary cells </a:t>
            </a:r>
            <a:r>
              <a:rPr lang="en-US" sz="2000" b="1" dirty="0" smtClean="0">
                <a:solidFill>
                  <a:srgbClr val="000090"/>
                </a:solidFill>
              </a:rPr>
              <a:t>(MCF10A </a:t>
            </a:r>
            <a:r>
              <a:rPr lang="en-US" sz="2000" b="1" dirty="0">
                <a:solidFill>
                  <a:srgbClr val="000090"/>
                </a:solidFill>
              </a:rPr>
              <a:t>cells</a:t>
            </a:r>
            <a:r>
              <a:rPr lang="en-US" sz="2000" b="1" dirty="0" smtClean="0">
                <a:solidFill>
                  <a:srgbClr val="000090"/>
                </a:solidFill>
              </a:rPr>
              <a:t>)</a:t>
            </a:r>
          </a:p>
          <a:p>
            <a:pPr algn="ctr">
              <a:defRPr/>
            </a:pPr>
            <a:endParaRPr lang="en-US" sz="2000" b="1" dirty="0" smtClean="0">
              <a:solidFill>
                <a:srgbClr val="000090"/>
              </a:solidFill>
            </a:endParaRPr>
          </a:p>
          <a:p>
            <a:pPr algn="ctr">
              <a:defRPr/>
            </a:pPr>
            <a:r>
              <a:rPr lang="en-US" sz="2000" b="1" dirty="0" smtClean="0"/>
              <a:t>GR Mediates the Inhibitory Effect of DEX on Cell Migration</a:t>
            </a:r>
            <a:endParaRPr lang="en-US" sz="2000" dirty="0" smtClean="0">
              <a:solidFill>
                <a:srgbClr val="000000"/>
              </a:solidFill>
              <a:latin typeface="Arial"/>
              <a:ea typeface="ＭＳ Ｐゴシック" charset="-128"/>
              <a:cs typeface="Arial"/>
            </a:endParaRPr>
          </a:p>
        </p:txBody>
      </p:sp>
      <p:pic>
        <p:nvPicPr>
          <p:cNvPr id="2" name="Picture 1" descr="Figure1 copy 3.jpg"/>
          <p:cNvPicPr>
            <a:picLocks noChangeAspect="1"/>
          </p:cNvPicPr>
          <p:nvPr/>
        </p:nvPicPr>
        <p:blipFill rotWithShape="1">
          <a:blip r:embed="rId2">
            <a:extLst>
              <a:ext uri="{28A0092B-C50C-407E-A947-70E740481C1C}">
                <a14:useLocalDpi xmlns:a14="http://schemas.microsoft.com/office/drawing/2010/main" val="0"/>
              </a:ext>
            </a:extLst>
          </a:blip>
          <a:srcRect t="25185" b="50741"/>
          <a:stretch/>
        </p:blipFill>
        <p:spPr>
          <a:xfrm>
            <a:off x="-33917" y="2222501"/>
            <a:ext cx="8950709" cy="3048000"/>
          </a:xfrm>
          <a:prstGeom prst="rect">
            <a:avLst/>
          </a:prstGeom>
        </p:spPr>
      </p:pic>
    </p:spTree>
    <p:extLst>
      <p:ext uri="{BB962C8B-B14F-4D97-AF65-F5344CB8AC3E}">
        <p14:creationId xmlns:p14="http://schemas.microsoft.com/office/powerpoint/2010/main" val="2827254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74750"/>
          </a:xfrm>
          <a:prstGeom prst="rect">
            <a:avLst/>
          </a:prstGeom>
          <a:solidFill>
            <a:schemeClr val="accent2">
              <a:lumMod val="75000"/>
              <a:alpha val="25000"/>
            </a:schemeClr>
          </a:solidFill>
          <a:effectLst>
            <a:outerShdw blurRad="40000" dist="20000" dir="5400000" rotWithShape="0">
              <a:srgbClr val="000000">
                <a:alpha val="38000"/>
              </a:srgbClr>
            </a:outerShdw>
            <a:softEdge rad="139700"/>
          </a:effectLst>
        </p:spPr>
        <p:style>
          <a:lnRef idx="1">
            <a:schemeClr val="accent2"/>
          </a:lnRef>
          <a:fillRef idx="2">
            <a:schemeClr val="accent2"/>
          </a:fillRef>
          <a:effectRef idx="1">
            <a:schemeClr val="accent2"/>
          </a:effectRef>
          <a:fontRef idx="minor">
            <a:schemeClr val="dk1"/>
          </a:fontRef>
        </p:style>
        <p:txBody>
          <a:bodyPr anchor="ctr">
            <a:prstTxWarp prst="textNoShape">
              <a:avLst/>
            </a:prstTxWarp>
          </a:bodyPr>
          <a:lstStyle/>
          <a:p>
            <a:pPr algn="ctr">
              <a:defRPr/>
            </a:pPr>
            <a:r>
              <a:rPr lang="en-US" sz="2800" dirty="0" smtClean="0">
                <a:solidFill>
                  <a:srgbClr val="000000"/>
                </a:solidFill>
                <a:latin typeface="Arial"/>
                <a:ea typeface="ＭＳ Ｐゴシック" charset="-128"/>
                <a:cs typeface="Arial"/>
              </a:rPr>
              <a:t>	</a:t>
            </a:r>
            <a:r>
              <a:rPr lang="en-US" sz="2800" b="1" dirty="0" smtClean="0"/>
              <a:t>GR exploits the EGFR gene program by inhibiting the feedback activators and activating the feedback inhibitors</a:t>
            </a:r>
            <a:r>
              <a:rPr lang="en-US" sz="2800" dirty="0" smtClean="0"/>
              <a:t> </a:t>
            </a:r>
            <a:endParaRPr lang="en-US" sz="2800" dirty="0" smtClean="0">
              <a:solidFill>
                <a:srgbClr val="000000"/>
              </a:solidFill>
              <a:latin typeface="Arial"/>
              <a:ea typeface="ＭＳ Ｐゴシック" charset="-128"/>
              <a:cs typeface="Arial"/>
            </a:endParaRPr>
          </a:p>
        </p:txBody>
      </p:sp>
      <p:pic>
        <p:nvPicPr>
          <p:cNvPr id="4" name="Picture 2" descr="D:\Yehoshua\google Drive\Research\My-Publications\2013-Mattia\Fig2-ver2.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19581" y="1174750"/>
            <a:ext cx="4321736" cy="53784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502963" y="1640672"/>
            <a:ext cx="3641037" cy="3787252"/>
          </a:xfrm>
          <a:prstGeom prst="rect">
            <a:avLst/>
          </a:prstGeom>
        </p:spPr>
      </p:pic>
      <p:pic>
        <p:nvPicPr>
          <p:cNvPr id="7" name="Picture 6"/>
          <p:cNvPicPr>
            <a:picLocks noChangeAspect="1" noChangeArrowheads="1"/>
          </p:cNvPicPr>
          <p:nvPr/>
        </p:nvPicPr>
        <p:blipFill>
          <a:blip r:embed="rId4"/>
          <a:srcRect/>
          <a:stretch>
            <a:fillRect/>
          </a:stretch>
        </p:blipFill>
        <p:spPr bwMode="auto">
          <a:xfrm>
            <a:off x="719667" y="1187819"/>
            <a:ext cx="4899480" cy="5365381"/>
          </a:xfrm>
          <a:prstGeom prst="rect">
            <a:avLst/>
          </a:prstGeom>
          <a:noFill/>
          <a:ln w="9525">
            <a:noFill/>
            <a:miter lim="800000"/>
            <a:headEnd/>
            <a:tailEnd/>
          </a:ln>
        </p:spPr>
      </p:pic>
    </p:spTree>
    <p:extLst>
      <p:ext uri="{BB962C8B-B14F-4D97-AF65-F5344CB8AC3E}">
        <p14:creationId xmlns:p14="http://schemas.microsoft.com/office/powerpoint/2010/main" val="16370530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174750"/>
          </a:xfrm>
          <a:prstGeom prst="rect">
            <a:avLst/>
          </a:prstGeom>
          <a:solidFill>
            <a:schemeClr val="accent2">
              <a:lumMod val="75000"/>
              <a:alpha val="25000"/>
            </a:schemeClr>
          </a:solidFill>
          <a:effectLst>
            <a:outerShdw blurRad="40000" dist="20000" dir="5400000" rotWithShape="0">
              <a:srgbClr val="000000">
                <a:alpha val="38000"/>
              </a:srgbClr>
            </a:outerShdw>
            <a:softEdge rad="139700"/>
          </a:effectLst>
        </p:spPr>
        <p:style>
          <a:lnRef idx="1">
            <a:schemeClr val="accent2"/>
          </a:lnRef>
          <a:fillRef idx="2">
            <a:schemeClr val="accent2"/>
          </a:fillRef>
          <a:effectRef idx="1">
            <a:schemeClr val="accent2"/>
          </a:effectRef>
          <a:fontRef idx="minor">
            <a:schemeClr val="dk1"/>
          </a:fontRef>
        </p:style>
        <p:txBody>
          <a:bodyPr lIns="91433" tIns="45716" rIns="91433" bIns="45716" anchor="ctr">
            <a:prstTxWarp prst="textNoShape">
              <a:avLst/>
            </a:prstTxWarp>
          </a:bodyPr>
          <a:lstStyle/>
          <a:p>
            <a:pPr algn="ctr">
              <a:defRPr/>
            </a:pPr>
            <a:r>
              <a:rPr lang="en-US" sz="2800" dirty="0" smtClean="0">
                <a:solidFill>
                  <a:srgbClr val="000000"/>
                </a:solidFill>
                <a:latin typeface="Arial"/>
                <a:ea typeface="ＭＳ Ｐゴシック" charset="-128"/>
                <a:cs typeface="Arial"/>
              </a:rPr>
              <a:t>	Module   A: </a:t>
            </a:r>
            <a:r>
              <a:rPr lang="en-GB" sz="2800" b="1" dirty="0" smtClean="0"/>
              <a:t>GR enhances the expression of a set of negative regulators of EGFR signaling</a:t>
            </a:r>
            <a:r>
              <a:rPr lang="en-US" sz="2800" dirty="0" smtClean="0"/>
              <a:t> </a:t>
            </a:r>
            <a:endParaRPr lang="en-US" sz="2800" dirty="0" smtClean="0">
              <a:solidFill>
                <a:srgbClr val="000000"/>
              </a:solidFill>
              <a:latin typeface="Arial"/>
              <a:ea typeface="ＭＳ Ｐゴシック" charset="-128"/>
              <a:cs typeface="Arial"/>
            </a:endParaRPr>
          </a:p>
        </p:txBody>
      </p:sp>
      <p:pic>
        <p:nvPicPr>
          <p:cNvPr id="5" name="Picture 4"/>
          <p:cNvPicPr>
            <a:picLocks noChangeAspect="1"/>
          </p:cNvPicPr>
          <p:nvPr/>
        </p:nvPicPr>
        <p:blipFill rotWithShape="1">
          <a:blip r:embed="rId3"/>
          <a:srcRect t="7858"/>
          <a:stretch/>
        </p:blipFill>
        <p:spPr>
          <a:xfrm>
            <a:off x="254000" y="1943100"/>
            <a:ext cx="8641080" cy="3693450"/>
          </a:xfrm>
          <a:prstGeom prst="rect">
            <a:avLst/>
          </a:prstGeom>
        </p:spPr>
      </p:pic>
    </p:spTree>
    <p:extLst>
      <p:ext uri="{BB962C8B-B14F-4D97-AF65-F5344CB8AC3E}">
        <p14:creationId xmlns:p14="http://schemas.microsoft.com/office/powerpoint/2010/main" val="1210031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3015" y="1401527"/>
            <a:ext cx="6699118" cy="3483541"/>
          </a:xfrm>
          <a:prstGeom prst="rect">
            <a:avLst/>
          </a:prstGeom>
        </p:spPr>
      </p:pic>
      <p:sp>
        <p:nvSpPr>
          <p:cNvPr id="2" name="TextBox 1"/>
          <p:cNvSpPr txBox="1"/>
          <p:nvPr/>
        </p:nvSpPr>
        <p:spPr>
          <a:xfrm>
            <a:off x="1405460" y="287868"/>
            <a:ext cx="6322266"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dirty="0" smtClean="0"/>
              <a:t>Circadian Oscillations of Serum Cortisol Levels in Human</a:t>
            </a:r>
            <a:endParaRPr lang="en-US" sz="2800" dirty="0"/>
          </a:p>
        </p:txBody>
      </p:sp>
      <p:sp>
        <p:nvSpPr>
          <p:cNvPr id="3" name="TextBox 2"/>
          <p:cNvSpPr txBox="1"/>
          <p:nvPr/>
        </p:nvSpPr>
        <p:spPr>
          <a:xfrm>
            <a:off x="4048315" y="5076799"/>
            <a:ext cx="1594231" cy="369332"/>
          </a:xfrm>
          <a:prstGeom prst="rect">
            <a:avLst/>
          </a:prstGeom>
          <a:noFill/>
        </p:spPr>
        <p:txBody>
          <a:bodyPr wrap="none" rtlCol="0">
            <a:spAutoFit/>
          </a:bodyPr>
          <a:lstStyle/>
          <a:p>
            <a:r>
              <a:rPr lang="en-US" dirty="0" smtClean="0"/>
              <a:t>TIME (AM/PM)</a:t>
            </a:r>
            <a:endParaRPr lang="en-US" dirty="0"/>
          </a:p>
        </p:txBody>
      </p:sp>
    </p:spTree>
    <p:extLst>
      <p:ext uri="{BB962C8B-B14F-4D97-AF65-F5344CB8AC3E}">
        <p14:creationId xmlns:p14="http://schemas.microsoft.com/office/powerpoint/2010/main" val="485211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174750"/>
          </a:xfrm>
          <a:prstGeom prst="rect">
            <a:avLst/>
          </a:prstGeom>
          <a:solidFill>
            <a:schemeClr val="accent2">
              <a:lumMod val="75000"/>
              <a:alpha val="25000"/>
            </a:schemeClr>
          </a:solidFill>
          <a:effectLst>
            <a:outerShdw blurRad="40000" dist="20000" dir="5400000" rotWithShape="0">
              <a:srgbClr val="000000">
                <a:alpha val="38000"/>
              </a:srgbClr>
            </a:outerShdw>
            <a:softEdge rad="139700"/>
          </a:effectLst>
        </p:spPr>
        <p:style>
          <a:lnRef idx="1">
            <a:schemeClr val="accent2"/>
          </a:lnRef>
          <a:fillRef idx="2">
            <a:schemeClr val="accent2"/>
          </a:fillRef>
          <a:effectRef idx="1">
            <a:schemeClr val="accent2"/>
          </a:effectRef>
          <a:fontRef idx="minor">
            <a:schemeClr val="dk1"/>
          </a:fontRef>
        </p:style>
        <p:txBody>
          <a:bodyPr lIns="91433" tIns="45716" rIns="91433" bIns="45716" anchor="ctr">
            <a:prstTxWarp prst="textNoShape">
              <a:avLst/>
            </a:prstTxWarp>
          </a:bodyPr>
          <a:lstStyle/>
          <a:p>
            <a:pPr algn="ctr">
              <a:defRPr/>
            </a:pPr>
            <a:r>
              <a:rPr lang="en-US" sz="2800" b="1" dirty="0" smtClean="0"/>
              <a:t>Circadian regulation of EGFR feedback genes (liver and lung; WT mice)</a:t>
            </a:r>
            <a:endParaRPr lang="en-US" sz="2800" dirty="0" smtClean="0">
              <a:solidFill>
                <a:srgbClr val="000000"/>
              </a:solidFill>
              <a:latin typeface="Arial"/>
              <a:ea typeface="ＭＳ Ｐゴシック" charset="-128"/>
              <a:cs typeface="Arial"/>
            </a:endParaRPr>
          </a:p>
        </p:txBody>
      </p:sp>
      <p:pic>
        <p:nvPicPr>
          <p:cNvPr id="11" name="Picture 10"/>
          <p:cNvPicPr>
            <a:picLocks noChangeAspect="1"/>
          </p:cNvPicPr>
          <p:nvPr/>
        </p:nvPicPr>
        <p:blipFill>
          <a:blip r:embed="rId2"/>
          <a:stretch>
            <a:fillRect/>
          </a:stretch>
        </p:blipFill>
        <p:spPr>
          <a:xfrm>
            <a:off x="2529417" y="1274365"/>
            <a:ext cx="3898900" cy="5583635"/>
          </a:xfrm>
          <a:prstGeom prst="rect">
            <a:avLst/>
          </a:prstGeom>
        </p:spPr>
      </p:pic>
      <p:sp>
        <p:nvSpPr>
          <p:cNvPr id="2" name="TextBox 1"/>
          <p:cNvSpPr txBox="1"/>
          <p:nvPr/>
        </p:nvSpPr>
        <p:spPr>
          <a:xfrm>
            <a:off x="780220" y="3215164"/>
            <a:ext cx="173637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b="1" dirty="0" smtClean="0"/>
              <a:t>Module A genes</a:t>
            </a:r>
            <a:endParaRPr lang="en-US" b="1" dirty="0"/>
          </a:p>
        </p:txBody>
      </p:sp>
      <p:sp>
        <p:nvSpPr>
          <p:cNvPr id="8" name="TextBox 7"/>
          <p:cNvSpPr txBox="1"/>
          <p:nvPr/>
        </p:nvSpPr>
        <p:spPr>
          <a:xfrm>
            <a:off x="793044" y="5689600"/>
            <a:ext cx="172354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b="1" dirty="0" smtClean="0"/>
              <a:t>Module B genes</a:t>
            </a:r>
            <a:endParaRPr lang="en-US" b="1" dirty="0"/>
          </a:p>
        </p:txBody>
      </p:sp>
    </p:spTree>
    <p:extLst>
      <p:ext uri="{BB962C8B-B14F-4D97-AF65-F5344CB8AC3E}">
        <p14:creationId xmlns:p14="http://schemas.microsoft.com/office/powerpoint/2010/main" val="400883684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400" y="34925"/>
            <a:ext cx="9144000" cy="1174750"/>
          </a:xfrm>
          <a:prstGeom prst="rect">
            <a:avLst/>
          </a:prstGeom>
          <a:solidFill>
            <a:schemeClr val="accent2">
              <a:lumMod val="75000"/>
              <a:alpha val="25000"/>
            </a:schemeClr>
          </a:solidFill>
          <a:effectLst>
            <a:outerShdw blurRad="40000" dist="20000" dir="5400000" rotWithShape="0">
              <a:srgbClr val="000000">
                <a:alpha val="38000"/>
              </a:srgbClr>
            </a:outerShdw>
            <a:softEdge rad="139700"/>
          </a:effectLst>
        </p:spPr>
        <p:style>
          <a:lnRef idx="1">
            <a:schemeClr val="accent2"/>
          </a:lnRef>
          <a:fillRef idx="2">
            <a:schemeClr val="accent2"/>
          </a:fillRef>
          <a:effectRef idx="1">
            <a:schemeClr val="accent2"/>
          </a:effectRef>
          <a:fontRef idx="minor">
            <a:schemeClr val="dk1"/>
          </a:fontRef>
        </p:style>
        <p:txBody>
          <a:bodyPr lIns="91433" tIns="45716" rIns="91433" bIns="45716" anchor="ctr">
            <a:prstTxWarp prst="textNoShape">
              <a:avLst/>
            </a:prstTxWarp>
          </a:bodyPr>
          <a:lstStyle/>
          <a:p>
            <a:pPr algn="ctr">
              <a:defRPr/>
            </a:pPr>
            <a:r>
              <a:rPr lang="en-US" sz="2800" dirty="0" smtClean="0">
                <a:solidFill>
                  <a:srgbClr val="000000"/>
                </a:solidFill>
                <a:latin typeface="Arial"/>
                <a:ea typeface="ＭＳ Ｐゴシック" charset="-128"/>
                <a:cs typeface="Arial"/>
              </a:rPr>
              <a:t>	</a:t>
            </a:r>
            <a:r>
              <a:rPr lang="en-US" sz="2800" b="1" dirty="0" smtClean="0"/>
              <a:t>The Hypothalamus-Pituitary-Adrenal (HPA) Axis</a:t>
            </a:r>
            <a:endParaRPr lang="en-US" sz="2800" dirty="0" smtClean="0">
              <a:solidFill>
                <a:srgbClr val="000000"/>
              </a:solidFill>
              <a:latin typeface="Arial"/>
              <a:ea typeface="ＭＳ Ｐゴシック" charset="-128"/>
              <a:cs typeface="Arial"/>
            </a:endParaRPr>
          </a:p>
        </p:txBody>
      </p:sp>
      <p:pic>
        <p:nvPicPr>
          <p:cNvPr id="3" name="Picture 2" descr="en_a09fig01.gif"/>
          <p:cNvPicPr>
            <a:picLocks noChangeAspect="1"/>
          </p:cNvPicPr>
          <p:nvPr/>
        </p:nvPicPr>
        <p:blipFill rotWithShape="1">
          <a:blip r:embed="rId2">
            <a:extLst>
              <a:ext uri="{28A0092B-C50C-407E-A947-70E740481C1C}">
                <a14:useLocalDpi xmlns:a14="http://schemas.microsoft.com/office/drawing/2010/main" val="0"/>
              </a:ext>
            </a:extLst>
          </a:blip>
          <a:srcRect b="10290"/>
          <a:stretch/>
        </p:blipFill>
        <p:spPr>
          <a:xfrm>
            <a:off x="1672166" y="1376749"/>
            <a:ext cx="5808133" cy="4871652"/>
          </a:xfrm>
          <a:prstGeom prst="rect">
            <a:avLst/>
          </a:prstGeom>
        </p:spPr>
      </p:pic>
    </p:spTree>
    <p:extLst>
      <p:ext uri="{BB962C8B-B14F-4D97-AF65-F5344CB8AC3E}">
        <p14:creationId xmlns:p14="http://schemas.microsoft.com/office/powerpoint/2010/main" val="81822069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174750"/>
          </a:xfrm>
          <a:prstGeom prst="rect">
            <a:avLst/>
          </a:prstGeom>
          <a:solidFill>
            <a:schemeClr val="accent2">
              <a:lumMod val="75000"/>
              <a:alpha val="25000"/>
            </a:schemeClr>
          </a:solidFill>
          <a:effectLst>
            <a:outerShdw blurRad="40000" dist="20000" dir="5400000" rotWithShape="0">
              <a:srgbClr val="000000">
                <a:alpha val="38000"/>
              </a:srgbClr>
            </a:outerShdw>
            <a:softEdge rad="139700"/>
          </a:effectLst>
        </p:spPr>
        <p:style>
          <a:lnRef idx="1">
            <a:schemeClr val="accent2"/>
          </a:lnRef>
          <a:fillRef idx="2">
            <a:schemeClr val="accent2"/>
          </a:fillRef>
          <a:effectRef idx="1">
            <a:schemeClr val="accent2"/>
          </a:effectRef>
          <a:fontRef idx="minor">
            <a:schemeClr val="dk1"/>
          </a:fontRef>
        </p:style>
        <p:txBody>
          <a:bodyPr lIns="91433" tIns="45716" rIns="91433" bIns="45716" anchor="ctr">
            <a:prstTxWarp prst="textNoShape">
              <a:avLst/>
            </a:prstTxWarp>
          </a:bodyPr>
          <a:lstStyle/>
          <a:p>
            <a:pPr algn="ctr">
              <a:defRPr/>
            </a:pPr>
            <a:r>
              <a:rPr lang="en-US" sz="2800" b="1" dirty="0" smtClean="0"/>
              <a:t>Circadian regulation of EGFR negative regulators is defective in CRFR1-KO mice</a:t>
            </a:r>
            <a:endParaRPr lang="en-US" sz="2800" dirty="0" smtClean="0">
              <a:solidFill>
                <a:srgbClr val="000000"/>
              </a:solidFill>
              <a:latin typeface="Arial"/>
              <a:ea typeface="ＭＳ Ｐゴシック" charset="-128"/>
              <a:cs typeface="Arial"/>
            </a:endParaRPr>
          </a:p>
        </p:txBody>
      </p:sp>
      <p:pic>
        <p:nvPicPr>
          <p:cNvPr id="7" name="Picture 6"/>
          <p:cNvPicPr>
            <a:picLocks noChangeAspect="1"/>
          </p:cNvPicPr>
          <p:nvPr/>
        </p:nvPicPr>
        <p:blipFill>
          <a:blip r:embed="rId2"/>
          <a:stretch>
            <a:fillRect/>
          </a:stretch>
        </p:blipFill>
        <p:spPr>
          <a:xfrm>
            <a:off x="2806256" y="1840992"/>
            <a:ext cx="3328416" cy="2871216"/>
          </a:xfrm>
          <a:prstGeom prst="rect">
            <a:avLst/>
          </a:prstGeom>
        </p:spPr>
      </p:pic>
      <p:pic>
        <p:nvPicPr>
          <p:cNvPr id="9" name="Picture 8"/>
          <p:cNvPicPr>
            <a:picLocks noChangeAspect="1"/>
          </p:cNvPicPr>
          <p:nvPr/>
        </p:nvPicPr>
        <p:blipFill>
          <a:blip r:embed="rId3"/>
          <a:stretch>
            <a:fillRect/>
          </a:stretch>
        </p:blipFill>
        <p:spPr>
          <a:xfrm>
            <a:off x="1995958" y="4733374"/>
            <a:ext cx="5428013" cy="2061210"/>
          </a:xfrm>
          <a:prstGeom prst="rect">
            <a:avLst/>
          </a:prstGeom>
        </p:spPr>
      </p:pic>
      <p:sp>
        <p:nvSpPr>
          <p:cNvPr id="6" name="TextBox 5"/>
          <p:cNvSpPr txBox="1"/>
          <p:nvPr/>
        </p:nvSpPr>
        <p:spPr>
          <a:xfrm>
            <a:off x="2592041" y="1571662"/>
            <a:ext cx="384251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dirty="0" smtClean="0"/>
              <a:t>In </a:t>
            </a:r>
            <a:r>
              <a:rPr lang="en-GB" dirty="0" smtClean="0">
                <a:solidFill>
                  <a:srgbClr val="FF4C08"/>
                </a:solidFill>
              </a:rPr>
              <a:t>Red</a:t>
            </a:r>
            <a:r>
              <a:rPr lang="en-GB" dirty="0" smtClean="0"/>
              <a:t>: CRFR1</a:t>
            </a:r>
            <a:r>
              <a:rPr lang="en-GB" dirty="0"/>
              <a:t>-depleted mice (CRFR1</a:t>
            </a:r>
            <a:r>
              <a:rPr lang="en-GB" baseline="30000" dirty="0"/>
              <a:t>-/-</a:t>
            </a:r>
            <a:r>
              <a:rPr lang="en-GB" dirty="0"/>
              <a:t>) </a:t>
            </a:r>
            <a:endParaRPr lang="en-US" dirty="0"/>
          </a:p>
        </p:txBody>
      </p:sp>
    </p:spTree>
    <p:extLst>
      <p:ext uri="{BB962C8B-B14F-4D97-AF65-F5344CB8AC3E}">
        <p14:creationId xmlns:p14="http://schemas.microsoft.com/office/powerpoint/2010/main" val="263187209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5"/>
            <a:ext cx="9144000" cy="1143000"/>
          </a:xfrm>
        </p:spPr>
        <p:txBody>
          <a:bodyPr/>
          <a:lstStyle/>
          <a:p>
            <a:r>
              <a:rPr lang="en-US" sz="2800" b="1" dirty="0" smtClean="0"/>
              <a:t>Take-home Messages #3: Circadian Regulation of EGFR Signaling</a:t>
            </a:r>
            <a:endParaRPr lang="en-US" sz="2800" b="1" dirty="0"/>
          </a:p>
        </p:txBody>
      </p:sp>
      <p:sp>
        <p:nvSpPr>
          <p:cNvPr id="3" name="Content Placeholder 2"/>
          <p:cNvSpPr>
            <a:spLocks noGrp="1"/>
          </p:cNvSpPr>
          <p:nvPr>
            <p:ph idx="1"/>
          </p:nvPr>
        </p:nvSpPr>
        <p:spPr>
          <a:xfrm>
            <a:off x="0" y="1343555"/>
            <a:ext cx="5046354" cy="5286954"/>
          </a:xfrm>
        </p:spPr>
        <p:txBody>
          <a:bodyPr>
            <a:noAutofit/>
          </a:bodyPr>
          <a:lstStyle/>
          <a:p>
            <a:r>
              <a:rPr lang="en-GB" sz="2400" b="1" dirty="0"/>
              <a:t>G</a:t>
            </a:r>
            <a:r>
              <a:rPr lang="en-GB" sz="2400" b="1" dirty="0" smtClean="0"/>
              <a:t>lucocorticoid block EGF-</a:t>
            </a:r>
            <a:r>
              <a:rPr lang="en-GB" sz="2400" b="1" dirty="0"/>
              <a:t>induced </a:t>
            </a:r>
            <a:r>
              <a:rPr lang="en-GB" sz="2400" b="1" dirty="0" smtClean="0"/>
              <a:t>migration of </a:t>
            </a:r>
            <a:r>
              <a:rPr lang="en-GB" sz="2400" b="1" dirty="0"/>
              <a:t>mammary </a:t>
            </a:r>
            <a:r>
              <a:rPr lang="en-GB" sz="2400" b="1" dirty="0" smtClean="0"/>
              <a:t>cells</a:t>
            </a:r>
            <a:r>
              <a:rPr lang="en-GB" sz="2400" b="1" dirty="0"/>
              <a:t> </a:t>
            </a:r>
            <a:r>
              <a:rPr lang="en-GB" sz="2400" b="1" dirty="0" smtClean="0"/>
              <a:t>by suppressing the </a:t>
            </a:r>
            <a:r>
              <a:rPr lang="en-GB" sz="2400" b="1" dirty="0"/>
              <a:t>activators </a:t>
            </a:r>
            <a:r>
              <a:rPr lang="en-GB" sz="2400" b="1" dirty="0" smtClean="0"/>
              <a:t>and activating the inhibitors of EGFR. </a:t>
            </a:r>
          </a:p>
          <a:p>
            <a:r>
              <a:rPr lang="en-GB" sz="2400" b="1" dirty="0" smtClean="0"/>
              <a:t>Our model predicts that EGFR is suppressed during daytime.</a:t>
            </a:r>
          </a:p>
          <a:p>
            <a:r>
              <a:rPr lang="en-GB" sz="2400" b="1" dirty="0" smtClean="0"/>
              <a:t>If correct, EGFR’s contribution to tumor progression might occur at night.  </a:t>
            </a:r>
          </a:p>
          <a:p>
            <a:r>
              <a:rPr lang="en-GB" sz="2400" b="1" dirty="0" smtClean="0"/>
              <a:t>Hence, inhibiting EGFR at night might be more beneficial than daytime treatments.  </a:t>
            </a:r>
          </a:p>
          <a:p>
            <a:pPr marL="0" indent="0">
              <a:buNone/>
            </a:pPr>
            <a:endParaRPr lang="en-US" sz="2400" b="1" dirty="0"/>
          </a:p>
        </p:txBody>
      </p:sp>
      <p:sp>
        <p:nvSpPr>
          <p:cNvPr id="4" name="Rectangle 3"/>
          <p:cNvSpPr/>
          <p:nvPr/>
        </p:nvSpPr>
        <p:spPr>
          <a:xfrm>
            <a:off x="0" y="3705"/>
            <a:ext cx="9144000" cy="1174750"/>
          </a:xfrm>
          <a:prstGeom prst="rect">
            <a:avLst/>
          </a:prstGeom>
        </p:spPr>
        <p:style>
          <a:lnRef idx="1">
            <a:schemeClr val="accent2"/>
          </a:lnRef>
          <a:fillRef idx="2">
            <a:schemeClr val="accent2"/>
          </a:fillRef>
          <a:effectRef idx="1">
            <a:schemeClr val="accent2"/>
          </a:effectRef>
          <a:fontRef idx="minor">
            <a:schemeClr val="dk1"/>
          </a:fontRef>
        </p:style>
        <p:txBody>
          <a:bodyPr lIns="91433" tIns="45716" rIns="91433" bIns="45716" anchor="ctr">
            <a:prstTxWarp prst="textNoShape">
              <a:avLst/>
            </a:prstTxWarp>
          </a:bodyPr>
          <a:lstStyle/>
          <a:p>
            <a:pPr algn="ctr">
              <a:defRPr/>
            </a:pPr>
            <a:r>
              <a:rPr lang="en-US" sz="2800" b="1" dirty="0" smtClean="0">
                <a:solidFill>
                  <a:srgbClr val="000000"/>
                </a:solidFill>
                <a:latin typeface="Arial"/>
                <a:ea typeface="ＭＳ Ｐゴシック" charset="-128"/>
                <a:cs typeface="Arial"/>
              </a:rPr>
              <a:t>Take-home Message #3: Circadian Regulation of EGFR</a:t>
            </a:r>
          </a:p>
        </p:txBody>
      </p:sp>
      <p:pic>
        <p:nvPicPr>
          <p:cNvPr id="5" name="Picture 2" descr="image002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6354" y="1927102"/>
            <a:ext cx="4236460" cy="410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486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400" y="34925"/>
            <a:ext cx="9144000" cy="1174750"/>
          </a:xfrm>
          <a:prstGeom prst="rect">
            <a:avLst/>
          </a:prstGeom>
          <a:solidFill>
            <a:schemeClr val="accent2">
              <a:lumMod val="75000"/>
              <a:alpha val="25000"/>
            </a:schemeClr>
          </a:solidFill>
          <a:effectLst>
            <a:outerShdw blurRad="40000" dist="20000" dir="5400000" rotWithShape="0">
              <a:srgbClr val="000000">
                <a:alpha val="38000"/>
              </a:srgbClr>
            </a:outerShdw>
            <a:softEdge rad="139700"/>
          </a:effectLst>
        </p:spPr>
        <p:style>
          <a:lnRef idx="1">
            <a:schemeClr val="accent2"/>
          </a:lnRef>
          <a:fillRef idx="2">
            <a:schemeClr val="accent2"/>
          </a:fillRef>
          <a:effectRef idx="1">
            <a:schemeClr val="accent2"/>
          </a:effectRef>
          <a:fontRef idx="minor">
            <a:schemeClr val="dk1"/>
          </a:fontRef>
        </p:style>
        <p:txBody>
          <a:bodyPr lIns="91433" tIns="45716" rIns="91433" bIns="45716" anchor="ctr">
            <a:prstTxWarp prst="textNoShape">
              <a:avLst/>
            </a:prstTxWarp>
          </a:bodyPr>
          <a:lstStyle/>
          <a:p>
            <a:pPr algn="ctr">
              <a:defRPr/>
            </a:pPr>
            <a:r>
              <a:rPr lang="en-US" sz="2800" dirty="0" smtClean="0">
                <a:solidFill>
                  <a:srgbClr val="000000"/>
                </a:solidFill>
                <a:latin typeface="Arial"/>
                <a:ea typeface="ＭＳ Ｐゴシック" charset="-128"/>
                <a:cs typeface="Arial"/>
              </a:rPr>
              <a:t>	</a:t>
            </a:r>
            <a:r>
              <a:rPr lang="en-US" sz="2800" b="1" dirty="0"/>
              <a:t>HER2-overexpressing Gastric Cancer Xenografts: Superiority of Resting </a:t>
            </a:r>
            <a:r>
              <a:rPr lang="en-US" sz="2800" b="1" dirty="0" smtClean="0"/>
              <a:t>Phase </a:t>
            </a:r>
            <a:r>
              <a:rPr lang="en-US" sz="2800" b="1" dirty="0"/>
              <a:t>Treatment with </a:t>
            </a:r>
            <a:r>
              <a:rPr lang="en-US" sz="2800" b="1" dirty="0" err="1"/>
              <a:t>Lapatinib</a:t>
            </a:r>
            <a:r>
              <a:rPr lang="en-US" sz="2800" b="1" dirty="0"/>
              <a:t>  </a:t>
            </a:r>
            <a:endParaRPr lang="en-US" sz="2800" dirty="0">
              <a:solidFill>
                <a:srgbClr val="000000"/>
              </a:solidFill>
              <a:latin typeface="Arial"/>
              <a:ea typeface="ＭＳ Ｐゴシック" charset="-128"/>
              <a:cs typeface="Arial"/>
            </a:endParaRPr>
          </a:p>
        </p:txBody>
      </p:sp>
      <p:pic>
        <p:nvPicPr>
          <p:cNvPr id="3" name="Picture 2" descr="tumors lapatini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100" y="1479550"/>
            <a:ext cx="7035800" cy="4711700"/>
          </a:xfrm>
          <a:prstGeom prst="rect">
            <a:avLst/>
          </a:prstGeom>
        </p:spPr>
      </p:pic>
    </p:spTree>
    <p:extLst>
      <p:ext uri="{BB962C8B-B14F-4D97-AF65-F5344CB8AC3E}">
        <p14:creationId xmlns:p14="http://schemas.microsoft.com/office/powerpoint/2010/main" val="799155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effectLst>
                  <a:outerShdw blurRad="38100" dist="38100" dir="2700000" algn="tl">
                    <a:srgbClr val="000000">
                      <a:alpha val="43137"/>
                    </a:srgbClr>
                  </a:outerShdw>
                </a:effectLst>
                <a:latin typeface="Baskerville Old Face" pitchFamily="18" charset="0"/>
              </a:rPr>
              <a:t>About OMICS International Conferences</a:t>
            </a:r>
          </a:p>
        </p:txBody>
      </p:sp>
      <p:sp>
        <p:nvSpPr>
          <p:cNvPr id="3" name="Content Placeholder 2"/>
          <p:cNvSpPr>
            <a:spLocks noGrp="1"/>
          </p:cNvSpPr>
          <p:nvPr>
            <p:ph idx="1"/>
          </p:nvPr>
        </p:nvSpPr>
        <p:spPr>
          <a:xfrm>
            <a:off x="457200" y="1295400"/>
            <a:ext cx="8086725" cy="5105399"/>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Times New Roman" pitchFamily="18" charset="0"/>
                <a:cs typeface="Times New Roman" pitchFamily="18" charset="0"/>
              </a:rPr>
              <a:t>     OMICS </a:t>
            </a:r>
            <a:r>
              <a:rPr lang="en-US" sz="2000" dirty="0">
                <a:latin typeface="Times New Roman" pitchFamily="18" charset="0"/>
                <a:cs typeface="Times New Roman" pitchFamily="18" charset="0"/>
              </a:rPr>
              <a:t>International is a pioneer and leading science event organizer, which publishes around </a:t>
            </a:r>
            <a:r>
              <a:rPr lang="en-US" sz="2000" dirty="0" smtClean="0">
                <a:latin typeface="Times New Roman" pitchFamily="18" charset="0"/>
                <a:cs typeface="Times New Roman" pitchFamily="18" charset="0"/>
              </a:rPr>
              <a:t>500 </a:t>
            </a:r>
            <a:r>
              <a:rPr lang="en-US" sz="2000" dirty="0">
                <a:latin typeface="Times New Roman" pitchFamily="18" charset="0"/>
                <a:cs typeface="Times New Roman" pitchFamily="18" charset="0"/>
              </a:rPr>
              <a:t>open access journals and conducts over </a:t>
            </a:r>
            <a:r>
              <a:rPr lang="en-US" sz="2000" dirty="0" smtClean="0">
                <a:latin typeface="Times New Roman" pitchFamily="18" charset="0"/>
                <a:cs typeface="Times New Roman" pitchFamily="18" charset="0"/>
              </a:rPr>
              <a:t>500 </a:t>
            </a:r>
            <a:r>
              <a:rPr lang="en-US" sz="2000" dirty="0">
                <a:latin typeface="Times New Roman" pitchFamily="18" charset="0"/>
                <a:cs typeface="Times New Roman" pitchFamily="18" charset="0"/>
              </a:rPr>
              <a:t>Medical, Clinical, Engineering, Life </a:t>
            </a:r>
            <a:r>
              <a:rPr lang="en-US" sz="2000" dirty="0" smtClean="0">
                <a:latin typeface="Times New Roman" pitchFamily="18" charset="0"/>
                <a:cs typeface="Times New Roman" pitchFamily="18" charset="0"/>
              </a:rPr>
              <a:t>Sciences, </a:t>
            </a:r>
            <a:r>
              <a:rPr lang="en-US" sz="2000" dirty="0" err="1" smtClean="0">
                <a:latin typeface="Times New Roman" pitchFamily="18" charset="0"/>
                <a:cs typeface="Times New Roman" pitchFamily="18" charset="0"/>
              </a:rPr>
              <a:t>Pharma</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scientific </a:t>
            </a:r>
            <a:r>
              <a:rPr lang="en-US" sz="2000" dirty="0">
                <a:latin typeface="Times New Roman" pitchFamily="18" charset="0"/>
                <a:cs typeface="Times New Roman" pitchFamily="18" charset="0"/>
              </a:rPr>
              <a:t>conferences all over the globe annually with the support of more than 1000 scientific associations and 30,000 editorial board members and 3.5 million followers to its credit.</a:t>
            </a:r>
          </a:p>
          <a:p>
            <a:pPr algn="just">
              <a:buFont typeface="Arial" charset="0"/>
              <a:buNone/>
              <a:defRPr/>
            </a:pPr>
            <a:endParaRPr lang="en-US" sz="2000" dirty="0">
              <a:latin typeface="Times New Roman" pitchFamily="18" charset="0"/>
              <a:cs typeface="Times New Roman" pitchFamily="18" charset="0"/>
            </a:endParaRPr>
          </a:p>
          <a:p>
            <a:pPr algn="just">
              <a:buFont typeface="Arial" charset="0"/>
              <a:buNone/>
              <a:defRPr/>
            </a:pPr>
            <a:r>
              <a:rPr lang="en-US" sz="2000" dirty="0">
                <a:latin typeface="Times New Roman" pitchFamily="18" charset="0"/>
                <a:cs typeface="Times New Roman" pitchFamily="18" charset="0"/>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a:t>
            </a:r>
            <a:r>
              <a:rPr lang="en-US" sz="2000" dirty="0" smtClean="0">
                <a:latin typeface="Times New Roman" pitchFamily="18" charset="0"/>
                <a:cs typeface="Times New Roman" pitchFamily="18" charset="0"/>
              </a:rPr>
              <a:t>Mumbai.</a:t>
            </a:r>
            <a:endParaRPr lang="en-US" sz="2000" dirty="0">
              <a:latin typeface="Times New Roman" pitchFamily="18" charset="0"/>
              <a:cs typeface="Times New Roman" pitchFamily="18" charset="0"/>
            </a:endParaRPr>
          </a:p>
          <a:p>
            <a:pPr algn="just">
              <a:buFont typeface="Arial" charset="0"/>
              <a:buNone/>
              <a:defRPr/>
            </a:pPr>
            <a:r>
              <a:rPr lang="en-US" sz="2000" dirty="0" smtClean="0">
                <a:latin typeface="Times New Roman" pitchFamily="18" charset="0"/>
                <a:cs typeface="Times New Roman" pitchFamily="18" charset="0"/>
              </a:rPr>
              <a:t>.</a:t>
            </a:r>
          </a:p>
          <a:p>
            <a:pPr>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84714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400" y="34925"/>
            <a:ext cx="9144000" cy="1174750"/>
          </a:xfrm>
          <a:prstGeom prst="rect">
            <a:avLst/>
          </a:prstGeom>
          <a:solidFill>
            <a:schemeClr val="accent2">
              <a:lumMod val="75000"/>
              <a:alpha val="25000"/>
            </a:schemeClr>
          </a:solidFill>
          <a:effectLst>
            <a:outerShdw blurRad="40000" dist="20000" dir="5400000" rotWithShape="0">
              <a:srgbClr val="000000">
                <a:alpha val="38000"/>
              </a:srgbClr>
            </a:outerShdw>
            <a:softEdge rad="139700"/>
          </a:effectLst>
        </p:spPr>
        <p:style>
          <a:lnRef idx="1">
            <a:schemeClr val="accent2"/>
          </a:lnRef>
          <a:fillRef idx="2">
            <a:schemeClr val="accent2"/>
          </a:fillRef>
          <a:effectRef idx="1">
            <a:schemeClr val="accent2"/>
          </a:effectRef>
          <a:fontRef idx="minor">
            <a:schemeClr val="dk1"/>
          </a:fontRef>
        </p:style>
        <p:txBody>
          <a:bodyPr lIns="91433" tIns="45716" rIns="91433" bIns="45716" anchor="ctr">
            <a:prstTxWarp prst="textNoShape">
              <a:avLst/>
            </a:prstTxWarp>
          </a:bodyPr>
          <a:lstStyle/>
          <a:p>
            <a:pPr algn="ctr">
              <a:defRPr/>
            </a:pPr>
            <a:r>
              <a:rPr lang="en-US" sz="2800" dirty="0" smtClean="0">
                <a:solidFill>
                  <a:srgbClr val="000000"/>
                </a:solidFill>
                <a:latin typeface="Arial"/>
                <a:ea typeface="ＭＳ Ｐゴシック" charset="-128"/>
                <a:cs typeface="Arial"/>
              </a:rPr>
              <a:t>	</a:t>
            </a:r>
            <a:r>
              <a:rPr lang="en-US" sz="2800" b="1" dirty="0" smtClean="0"/>
              <a:t>GR Inhibits the EGFR Gene Program by Stimulating EGFR Negative Feedback and Suppressing Essential TFs </a:t>
            </a:r>
            <a:endParaRPr lang="en-US" sz="2800" dirty="0" smtClean="0">
              <a:solidFill>
                <a:srgbClr val="000000"/>
              </a:solidFill>
              <a:latin typeface="Arial"/>
              <a:ea typeface="ＭＳ Ｐゴシック" charset="-128"/>
              <a:cs typeface="Arial"/>
            </a:endParaRPr>
          </a:p>
        </p:txBody>
      </p:sp>
      <p:pic>
        <p:nvPicPr>
          <p:cNvPr id="2" name="Picture 1" descr="Graphical Abstract cop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873" y="1209675"/>
            <a:ext cx="6121561" cy="5348637"/>
          </a:xfrm>
          <a:prstGeom prst="rect">
            <a:avLst/>
          </a:prstGeom>
        </p:spPr>
      </p:pic>
    </p:spTree>
    <p:extLst>
      <p:ext uri="{BB962C8B-B14F-4D97-AF65-F5344CB8AC3E}">
        <p14:creationId xmlns:p14="http://schemas.microsoft.com/office/powerpoint/2010/main" val="403463837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Chronobiology of RTKs: Messages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1. </a:t>
            </a:r>
            <a:r>
              <a:rPr lang="en-US" dirty="0" err="1" smtClean="0"/>
              <a:t>Pulsatility</a:t>
            </a:r>
            <a:r>
              <a:rPr lang="en-US" dirty="0" smtClean="0"/>
              <a:t> of RTK signaling depends on wt-p53; it might be lost in tumors, leading to unregulated cellular proliferation.</a:t>
            </a:r>
          </a:p>
          <a:p>
            <a:pPr marL="0" indent="0">
              <a:buNone/>
            </a:pPr>
            <a:endParaRPr lang="en-US" dirty="0"/>
          </a:p>
          <a:p>
            <a:pPr marL="0" indent="0">
              <a:buNone/>
            </a:pPr>
            <a:r>
              <a:rPr lang="en-US" dirty="0" smtClean="0"/>
              <a:t>2. Growth factor signaling is strongly suppressed by the glucocorticoid receptor, implying that some tumors might progress at the resting phase (night, in human).</a:t>
            </a:r>
          </a:p>
          <a:p>
            <a:pPr marL="0" indent="0">
              <a:buNone/>
            </a:pPr>
            <a:endParaRPr lang="en-US" dirty="0"/>
          </a:p>
          <a:p>
            <a:pPr marL="0" indent="0">
              <a:buNone/>
            </a:pPr>
            <a:r>
              <a:rPr lang="en-US" dirty="0" smtClean="0"/>
              <a:t>3. Better understanding of the chronobiology of RTKs might improve cancer therapy.</a:t>
            </a:r>
            <a:endParaRPr lang="en-US" dirty="0"/>
          </a:p>
        </p:txBody>
      </p:sp>
    </p:spTree>
    <p:extLst>
      <p:ext uri="{BB962C8B-B14F-4D97-AF65-F5344CB8AC3E}">
        <p14:creationId xmlns:p14="http://schemas.microsoft.com/office/powerpoint/2010/main" val="3415277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title" idx="4294967295"/>
          </p:nvPr>
        </p:nvSpPr>
        <p:spPr/>
        <p:txBody>
          <a:bodyPr/>
          <a:lstStyle/>
          <a:p>
            <a:pPr eaLnBrk="1" hangingPunct="1"/>
            <a:r>
              <a:rPr lang="en-US" b="1" dirty="0">
                <a:ea typeface="ＭＳ Ｐゴシック" pitchFamily="28" charset="-128"/>
                <a:cs typeface="ＭＳ Ｐゴシック" pitchFamily="28" charset="-128"/>
              </a:rPr>
              <a:t>Acknowledgements </a:t>
            </a:r>
          </a:p>
        </p:txBody>
      </p:sp>
      <p:pic>
        <p:nvPicPr>
          <p:cNvPr id="97283" name="Picture 4"/>
          <p:cNvPicPr>
            <a:picLocks noChangeAspect="1" noChangeArrowheads="1"/>
          </p:cNvPicPr>
          <p:nvPr/>
        </p:nvPicPr>
        <p:blipFill>
          <a:blip r:embed="rId3">
            <a:lum bright="-24000" contrast="42000"/>
          </a:blip>
          <a:srcRect/>
          <a:stretch>
            <a:fillRect/>
          </a:stretch>
        </p:blipFill>
        <p:spPr bwMode="auto">
          <a:xfrm>
            <a:off x="559030" y="5465472"/>
            <a:ext cx="3816350" cy="968375"/>
          </a:xfrm>
          <a:prstGeom prst="rect">
            <a:avLst/>
          </a:prstGeom>
          <a:noFill/>
          <a:ln w="76200">
            <a:noFill/>
            <a:miter lim="800000"/>
            <a:headEnd/>
            <a:tailEnd/>
          </a:ln>
        </p:spPr>
      </p:pic>
      <p:graphicFrame>
        <p:nvGraphicFramePr>
          <p:cNvPr id="819332" name="Group 132"/>
          <p:cNvGraphicFramePr>
            <a:graphicFrameLocks noGrp="1"/>
          </p:cNvGraphicFramePr>
          <p:nvPr>
            <p:extLst>
              <p:ext uri="{D42A27DB-BD31-4B8C-83A1-F6EECF244321}">
                <p14:modId xmlns:p14="http://schemas.microsoft.com/office/powerpoint/2010/main" val="2854265870"/>
              </p:ext>
            </p:extLst>
          </p:nvPr>
        </p:nvGraphicFramePr>
        <p:xfrm>
          <a:off x="4787900" y="1557338"/>
          <a:ext cx="4105275" cy="4994911"/>
        </p:xfrm>
        <a:graphic>
          <a:graphicData uri="http://schemas.openxmlformats.org/drawingml/2006/table">
            <a:tbl>
              <a:tblPr/>
              <a:tblGrid>
                <a:gridCol w="2055813"/>
                <a:gridCol w="2049462"/>
              </a:tblGrid>
              <a:tr h="195263">
                <a:tc>
                  <a:txBody>
                    <a:bodyPr/>
                    <a:lstStyle/>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a:ln>
                            <a:noFill/>
                          </a:ln>
                          <a:solidFill>
                            <a:schemeClr val="tx1"/>
                          </a:solidFill>
                          <a:effectLst/>
                          <a:latin typeface="Ariel"/>
                          <a:ea typeface="ＭＳ Ｐゴシック" pitchFamily="-112" charset="-128"/>
                          <a:cs typeface="Ariel"/>
                        </a:rPr>
                        <a:t>My Group </a:t>
                      </a:r>
                    </a:p>
                  </a:txBody>
                  <a:tcPr anchor="ctr" horzOverflow="overflow">
                    <a:lnL>
                      <a:noFill/>
                    </a:lnL>
                    <a:lnR>
                      <a:noFill/>
                    </a:lnR>
                    <a:lnT>
                      <a:noFill/>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a:ln>
                            <a:noFill/>
                          </a:ln>
                          <a:solidFill>
                            <a:schemeClr val="tx1"/>
                          </a:solidFill>
                          <a:effectLst/>
                          <a:latin typeface="Ariel"/>
                          <a:ea typeface="ＭＳ Ｐゴシック" pitchFamily="-112" charset="-128"/>
                          <a:cs typeface="Ariel"/>
                        </a:rPr>
                        <a:t>My  Collaborators</a:t>
                      </a:r>
                    </a:p>
                  </a:txBody>
                  <a:tcPr anchor="ctr" horzOverflow="overflow">
                    <a:lnL>
                      <a:noFill/>
                    </a:lnL>
                    <a:lnR>
                      <a:noFill/>
                    </a:lnR>
                    <a:lnT>
                      <a:noFill/>
                    </a:lnT>
                    <a:lnB w="28575" cap="flat" cmpd="sng" algn="ctr">
                      <a:solidFill>
                        <a:schemeClr val="hlink"/>
                      </a:solidFill>
                      <a:prstDash val="solid"/>
                      <a:round/>
                      <a:headEnd type="none" w="med" len="med"/>
                      <a:tailEnd type="none" w="med" len="med"/>
                    </a:lnB>
                    <a:lnTlToBr>
                      <a:noFill/>
                    </a:lnTlToBr>
                    <a:lnBlToTr>
                      <a:noFill/>
                    </a:lnBlToTr>
                    <a:noFill/>
                  </a:tcPr>
                </a:tc>
              </a:tr>
              <a:tr h="238125">
                <a:tc>
                  <a:txBody>
                    <a:bodyPr/>
                    <a:lstStyle/>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endParaRPr kumimoji="0" lang="de-DE" sz="900" b="1" i="0" u="none" strike="noStrike" cap="none" normalizeH="0" baseline="0" dirty="0">
                        <a:ln>
                          <a:noFill/>
                        </a:ln>
                        <a:solidFill>
                          <a:schemeClr val="tx1"/>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a:ln>
                            <a:noFill/>
                          </a:ln>
                          <a:solidFill>
                            <a:srgbClr val="660066"/>
                          </a:solidFill>
                          <a:effectLst/>
                          <a:latin typeface="Ariel"/>
                          <a:ea typeface="ＭＳ Ｐゴシック" pitchFamily="-112" charset="-128"/>
                          <a:cs typeface="Ariel"/>
                        </a:rPr>
                        <a:t>Dr. </a:t>
                      </a:r>
                      <a:r>
                        <a:rPr kumimoji="0" lang="de-DE" sz="900" b="1" i="0" u="none" strike="noStrike" cap="none" normalizeH="0" baseline="0" dirty="0" err="1">
                          <a:ln>
                            <a:noFill/>
                          </a:ln>
                          <a:solidFill>
                            <a:srgbClr val="660066"/>
                          </a:solidFill>
                          <a:effectLst/>
                          <a:latin typeface="Ariel"/>
                          <a:ea typeface="ＭＳ Ｐゴシック" pitchFamily="-112" charset="-128"/>
                          <a:cs typeface="Ariel"/>
                        </a:rPr>
                        <a:t>Moshit</a:t>
                      </a:r>
                      <a:r>
                        <a:rPr kumimoji="0" lang="de-DE" sz="900" b="1" i="0" u="none" strike="noStrike" cap="none" normalizeH="0" baseline="0" dirty="0">
                          <a:ln>
                            <a:noFill/>
                          </a:ln>
                          <a:solidFill>
                            <a:srgbClr val="660066"/>
                          </a:solidFill>
                          <a:effectLst/>
                          <a:latin typeface="Ariel"/>
                          <a:ea typeface="ＭＳ Ｐゴシック" pitchFamily="-112" charset="-128"/>
                          <a:cs typeface="Ariel"/>
                        </a:rPr>
                        <a:t> </a:t>
                      </a:r>
                      <a:r>
                        <a:rPr kumimoji="0" lang="de-DE" sz="900" b="1" i="0" u="none" strike="noStrike" cap="none" normalizeH="0" baseline="0" dirty="0" err="1">
                          <a:ln>
                            <a:noFill/>
                          </a:ln>
                          <a:solidFill>
                            <a:srgbClr val="660066"/>
                          </a:solidFill>
                          <a:effectLst/>
                          <a:latin typeface="Ariel"/>
                          <a:ea typeface="ＭＳ Ｐゴシック" pitchFamily="-112" charset="-128"/>
                          <a:cs typeface="Ariel"/>
                        </a:rPr>
                        <a:t>Lindzen</a:t>
                      </a:r>
                      <a:r>
                        <a:rPr kumimoji="0" lang="de-DE" sz="900" b="1" i="0" u="none" strike="noStrike" cap="none" normalizeH="0" baseline="0" dirty="0">
                          <a:ln>
                            <a:noFill/>
                          </a:ln>
                          <a:solidFill>
                            <a:srgbClr val="660066"/>
                          </a:solidFill>
                          <a:effectLst/>
                          <a:latin typeface="Ariel"/>
                          <a:ea typeface="ＭＳ Ｐゴシック" pitchFamily="-112" charset="-128"/>
                          <a:cs typeface="Ariel"/>
                        </a:rPr>
                        <a:t>	</a:t>
                      </a:r>
                      <a:endParaRPr kumimoji="0" lang="de-DE" sz="900" b="1" i="0" u="none" strike="noStrike" cap="none" normalizeH="0" baseline="0" dirty="0" smtClean="0">
                        <a:ln>
                          <a:noFill/>
                        </a:ln>
                        <a:solidFill>
                          <a:srgbClr val="660066"/>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defRPr/>
                      </a:pPr>
                      <a:r>
                        <a:rPr kumimoji="0" lang="de-DE" sz="900" b="1" i="0" u="none" strike="noStrike" cap="none" normalizeH="0" baseline="0" dirty="0" smtClean="0">
                          <a:ln>
                            <a:noFill/>
                          </a:ln>
                          <a:solidFill>
                            <a:srgbClr val="660066"/>
                          </a:solidFill>
                          <a:effectLst/>
                          <a:latin typeface="Ariel"/>
                          <a:ea typeface="ＭＳ Ｐゴシック" pitchFamily="-112" charset="-128"/>
                          <a:cs typeface="Ariel"/>
                        </a:rPr>
                        <a:t>Sara </a:t>
                      </a:r>
                      <a:r>
                        <a:rPr kumimoji="0" lang="de-DE" sz="900" b="1" i="0" u="none" strike="noStrike" cap="none" normalizeH="0" baseline="0" dirty="0" err="1" smtClean="0">
                          <a:ln>
                            <a:noFill/>
                          </a:ln>
                          <a:solidFill>
                            <a:srgbClr val="660066"/>
                          </a:solidFill>
                          <a:effectLst/>
                          <a:latin typeface="Ariel"/>
                          <a:ea typeface="ＭＳ Ｐゴシック" pitchFamily="-112" charset="-128"/>
                          <a:cs typeface="Ariel"/>
                        </a:rPr>
                        <a:t>Lavi</a:t>
                      </a:r>
                      <a:endParaRPr kumimoji="0" lang="de-DE" sz="900" b="1" i="0" u="none" strike="noStrike" cap="none" normalizeH="0" baseline="0" dirty="0" smtClean="0">
                        <a:ln>
                          <a:noFill/>
                        </a:ln>
                        <a:solidFill>
                          <a:srgbClr val="660066"/>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err="1" smtClean="0">
                          <a:ln>
                            <a:noFill/>
                          </a:ln>
                          <a:solidFill>
                            <a:srgbClr val="660066"/>
                          </a:solidFill>
                          <a:effectLst/>
                          <a:latin typeface="Ariel"/>
                          <a:ea typeface="ＭＳ Ｐゴシック" pitchFamily="-112" charset="-128"/>
                          <a:cs typeface="Ariel"/>
                        </a:rPr>
                        <a:t>Gur</a:t>
                      </a:r>
                      <a:r>
                        <a:rPr kumimoji="0" lang="de-DE" sz="900" b="1" i="0" u="none" strike="noStrike" cap="none" normalizeH="0" baseline="0" dirty="0" smtClean="0">
                          <a:ln>
                            <a:noFill/>
                          </a:ln>
                          <a:solidFill>
                            <a:srgbClr val="660066"/>
                          </a:solidFill>
                          <a:effectLst/>
                          <a:latin typeface="Ariel"/>
                          <a:ea typeface="ＭＳ Ｐゴシック" pitchFamily="-112" charset="-128"/>
                          <a:cs typeface="Ariel"/>
                        </a:rPr>
                        <a:t> </a:t>
                      </a:r>
                      <a:r>
                        <a:rPr kumimoji="0" lang="de-DE" sz="900" b="1" i="0" u="none" strike="noStrike" cap="none" normalizeH="0" baseline="0" dirty="0" err="1">
                          <a:ln>
                            <a:noFill/>
                          </a:ln>
                          <a:solidFill>
                            <a:srgbClr val="660066"/>
                          </a:solidFill>
                          <a:effectLst/>
                          <a:latin typeface="Ariel"/>
                          <a:ea typeface="ＭＳ Ｐゴシック" pitchFamily="-112" charset="-128"/>
                          <a:cs typeface="Ariel"/>
                        </a:rPr>
                        <a:t>Pines</a:t>
                      </a:r>
                      <a:endParaRPr kumimoji="0" lang="de-DE" sz="900" b="1" i="0" u="none" strike="noStrike" cap="none" normalizeH="0" baseline="0" dirty="0">
                        <a:ln>
                          <a:noFill/>
                        </a:ln>
                        <a:solidFill>
                          <a:srgbClr val="660066"/>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a:ln>
                            <a:noFill/>
                          </a:ln>
                          <a:solidFill>
                            <a:srgbClr val="660066"/>
                          </a:solidFill>
                          <a:effectLst/>
                          <a:latin typeface="Ariel"/>
                          <a:ea typeface="ＭＳ Ｐゴシック" pitchFamily="-112" charset="-128"/>
                          <a:cs typeface="Ariel"/>
                        </a:rPr>
                        <a:t>Gabi </a:t>
                      </a:r>
                      <a:r>
                        <a:rPr kumimoji="0" lang="de-DE" sz="900" b="1" i="0" u="none" strike="noStrike" cap="none" normalizeH="0" baseline="0" dirty="0" err="1">
                          <a:ln>
                            <a:noFill/>
                          </a:ln>
                          <a:solidFill>
                            <a:srgbClr val="660066"/>
                          </a:solidFill>
                          <a:effectLst/>
                          <a:latin typeface="Ariel"/>
                          <a:ea typeface="ＭＳ Ｐゴシック" pitchFamily="-112" charset="-128"/>
                          <a:cs typeface="Ariel"/>
                        </a:rPr>
                        <a:t>Tarcic</a:t>
                      </a:r>
                      <a:endParaRPr kumimoji="0" lang="de-DE" sz="900" b="1" i="0" u="none" strike="noStrike" cap="none" normalizeH="0" baseline="0" dirty="0">
                        <a:ln>
                          <a:noFill/>
                        </a:ln>
                        <a:solidFill>
                          <a:srgbClr val="660066"/>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a:ln>
                            <a:noFill/>
                          </a:ln>
                          <a:solidFill>
                            <a:srgbClr val="660066"/>
                          </a:solidFill>
                          <a:effectLst/>
                          <a:latin typeface="Ariel"/>
                          <a:ea typeface="ＭＳ Ｐゴシック" pitchFamily="-112" charset="-128"/>
                          <a:cs typeface="Ariel"/>
                        </a:rPr>
                        <a:t>Dr. Esther Witsch	</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err="1">
                          <a:ln>
                            <a:noFill/>
                          </a:ln>
                          <a:solidFill>
                            <a:srgbClr val="660066"/>
                          </a:solidFill>
                          <a:effectLst/>
                          <a:latin typeface="Ariel"/>
                          <a:ea typeface="ＭＳ Ｐゴシック" pitchFamily="-112" charset="-128"/>
                          <a:cs typeface="Ariel"/>
                        </a:rPr>
                        <a:t>Yaron</a:t>
                      </a:r>
                      <a:r>
                        <a:rPr kumimoji="0" lang="de-DE" sz="900" b="1" i="0" u="none" strike="noStrike" cap="none" normalizeH="0" baseline="0" dirty="0">
                          <a:ln>
                            <a:noFill/>
                          </a:ln>
                          <a:solidFill>
                            <a:srgbClr val="660066"/>
                          </a:solidFill>
                          <a:effectLst/>
                          <a:latin typeface="Ariel"/>
                          <a:ea typeface="ＭＳ Ｐゴシック" pitchFamily="-112" charset="-128"/>
                          <a:cs typeface="Ariel"/>
                        </a:rPr>
                        <a:t> </a:t>
                      </a:r>
                      <a:r>
                        <a:rPr kumimoji="0" lang="de-DE" sz="900" b="1" i="0" u="none" strike="noStrike" cap="none" normalizeH="0" baseline="0" dirty="0" err="1">
                          <a:ln>
                            <a:noFill/>
                          </a:ln>
                          <a:solidFill>
                            <a:srgbClr val="660066"/>
                          </a:solidFill>
                          <a:effectLst/>
                          <a:latin typeface="Ariel"/>
                          <a:ea typeface="ＭＳ Ｐゴシック" pitchFamily="-112" charset="-128"/>
                          <a:cs typeface="Ariel"/>
                        </a:rPr>
                        <a:t>Mosseson</a:t>
                      </a:r>
                      <a:r>
                        <a:rPr kumimoji="0" lang="de-DE" sz="900" b="1" i="0" u="none" strike="noStrike" cap="none" normalizeH="0" baseline="0" dirty="0">
                          <a:ln>
                            <a:noFill/>
                          </a:ln>
                          <a:solidFill>
                            <a:srgbClr val="660066"/>
                          </a:solidFill>
                          <a:effectLst/>
                          <a:latin typeface="Ariel"/>
                          <a:ea typeface="ＭＳ Ｐゴシック" pitchFamily="-112" charset="-128"/>
                          <a:cs typeface="Ariel"/>
                        </a:rPr>
                        <a:t> 	</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a:ln>
                            <a:noFill/>
                          </a:ln>
                          <a:solidFill>
                            <a:srgbClr val="660066"/>
                          </a:solidFill>
                          <a:effectLst/>
                          <a:latin typeface="Ariel"/>
                          <a:ea typeface="ＭＳ Ｐゴシック" pitchFamily="-112" charset="-128"/>
                          <a:cs typeface="Ariel"/>
                        </a:rPr>
                        <a:t>Roi </a:t>
                      </a:r>
                      <a:r>
                        <a:rPr kumimoji="0" lang="de-DE" sz="900" b="1" i="0" u="none" strike="noStrike" cap="none" normalizeH="0" baseline="0" dirty="0" err="1">
                          <a:ln>
                            <a:noFill/>
                          </a:ln>
                          <a:solidFill>
                            <a:srgbClr val="660066"/>
                          </a:solidFill>
                          <a:effectLst/>
                          <a:latin typeface="Ariel"/>
                          <a:ea typeface="ＭＳ Ｐゴシック" pitchFamily="-112" charset="-128"/>
                          <a:cs typeface="Ariel"/>
                        </a:rPr>
                        <a:t>Avraham</a:t>
                      </a:r>
                      <a:endParaRPr kumimoji="0" lang="de-DE" sz="900" b="1" i="0" u="none" strike="noStrike" cap="none" normalizeH="0" baseline="0" dirty="0">
                        <a:ln>
                          <a:noFill/>
                        </a:ln>
                        <a:solidFill>
                          <a:srgbClr val="660066"/>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a:ln>
                            <a:noFill/>
                          </a:ln>
                          <a:solidFill>
                            <a:srgbClr val="660066"/>
                          </a:solidFill>
                          <a:effectLst/>
                          <a:latin typeface="Ariel"/>
                          <a:ea typeface="ＭＳ Ｐゴシック" pitchFamily="-112" charset="-128"/>
                          <a:cs typeface="Ariel"/>
                        </a:rPr>
                        <a:t>Dr. Anna </a:t>
                      </a:r>
                      <a:r>
                        <a:rPr kumimoji="0" lang="de-DE" sz="900" b="1" i="0" u="none" strike="noStrike" cap="none" normalizeH="0" baseline="0" dirty="0" err="1">
                          <a:ln>
                            <a:noFill/>
                          </a:ln>
                          <a:solidFill>
                            <a:srgbClr val="660066"/>
                          </a:solidFill>
                          <a:effectLst/>
                          <a:latin typeface="Ariel"/>
                          <a:ea typeface="ＭＳ Ｐゴシック" pitchFamily="-112" charset="-128"/>
                          <a:cs typeface="Ariel"/>
                        </a:rPr>
                        <a:t>Emde</a:t>
                      </a:r>
                      <a:endParaRPr kumimoji="0" lang="de-DE" sz="900" b="1" i="0" u="none" strike="noStrike" cap="none" normalizeH="0" baseline="0" dirty="0">
                        <a:ln>
                          <a:noFill/>
                        </a:ln>
                        <a:solidFill>
                          <a:srgbClr val="660066"/>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err="1">
                          <a:ln>
                            <a:noFill/>
                          </a:ln>
                          <a:solidFill>
                            <a:srgbClr val="660066"/>
                          </a:solidFill>
                          <a:effectLst/>
                          <a:latin typeface="Ariel"/>
                          <a:ea typeface="ＭＳ Ｐゴシック" pitchFamily="-112" charset="-128"/>
                          <a:cs typeface="Ariel"/>
                        </a:rPr>
                        <a:t>Yaara</a:t>
                      </a:r>
                      <a:r>
                        <a:rPr kumimoji="0" lang="de-DE" sz="900" b="1" i="0" u="none" strike="noStrike" cap="none" normalizeH="0" baseline="0" dirty="0">
                          <a:ln>
                            <a:noFill/>
                          </a:ln>
                          <a:solidFill>
                            <a:srgbClr val="660066"/>
                          </a:solidFill>
                          <a:effectLst/>
                          <a:latin typeface="Ariel"/>
                          <a:ea typeface="ＭＳ Ｐゴシック" pitchFamily="-112" charset="-128"/>
                          <a:cs typeface="Ariel"/>
                        </a:rPr>
                        <a:t> Zwang</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a:ln>
                            <a:noFill/>
                          </a:ln>
                          <a:solidFill>
                            <a:srgbClr val="660066"/>
                          </a:solidFill>
                          <a:effectLst/>
                          <a:latin typeface="Ariel"/>
                          <a:ea typeface="ＭＳ Ｐゴシック" pitchFamily="-112" charset="-128"/>
                          <a:cs typeface="Ariel"/>
                        </a:rPr>
                        <a:t>Dr. </a:t>
                      </a:r>
                      <a:r>
                        <a:rPr kumimoji="0" lang="de-DE" sz="900" b="1" i="0" u="none" strike="noStrike" cap="none" normalizeH="0" baseline="0" dirty="0" err="1">
                          <a:ln>
                            <a:noFill/>
                          </a:ln>
                          <a:solidFill>
                            <a:srgbClr val="660066"/>
                          </a:solidFill>
                          <a:effectLst/>
                          <a:latin typeface="Ariel"/>
                          <a:ea typeface="ＭＳ Ｐゴシック" pitchFamily="-112" charset="-128"/>
                          <a:cs typeface="Ariel"/>
                        </a:rPr>
                        <a:t>Fresia</a:t>
                      </a:r>
                      <a:r>
                        <a:rPr kumimoji="0" lang="de-DE" sz="900" b="1" i="0" u="none" strike="noStrike" cap="none" normalizeH="0" baseline="0" dirty="0">
                          <a:ln>
                            <a:noFill/>
                          </a:ln>
                          <a:solidFill>
                            <a:srgbClr val="660066"/>
                          </a:solidFill>
                          <a:effectLst/>
                          <a:latin typeface="Ariel"/>
                          <a:ea typeface="ＭＳ Ｐゴシック" pitchFamily="-112" charset="-128"/>
                          <a:cs typeface="Ariel"/>
                        </a:rPr>
                        <a:t> </a:t>
                      </a:r>
                      <a:r>
                        <a:rPr kumimoji="0" lang="de-DE" sz="900" b="1" i="0" u="none" strike="noStrike" cap="none" normalizeH="0" baseline="0" dirty="0" err="1">
                          <a:ln>
                            <a:noFill/>
                          </a:ln>
                          <a:solidFill>
                            <a:srgbClr val="660066"/>
                          </a:solidFill>
                          <a:effectLst/>
                          <a:latin typeface="Ariel"/>
                          <a:ea typeface="ＭＳ Ｐゴシック" pitchFamily="-112" charset="-128"/>
                          <a:cs typeface="Ariel"/>
                        </a:rPr>
                        <a:t>Gilda</a:t>
                      </a:r>
                      <a:r>
                        <a:rPr kumimoji="0" lang="de-DE" sz="900" b="1" i="0" u="none" strike="noStrike" cap="none" normalizeH="0" baseline="0" dirty="0">
                          <a:ln>
                            <a:noFill/>
                          </a:ln>
                          <a:solidFill>
                            <a:srgbClr val="660066"/>
                          </a:solidFill>
                          <a:effectLst/>
                          <a:latin typeface="Ariel"/>
                          <a:ea typeface="ＭＳ Ｐゴシック" pitchFamily="-112" charset="-128"/>
                          <a:cs typeface="Ariel"/>
                        </a:rPr>
                        <a:t> </a:t>
                      </a:r>
                      <a:r>
                        <a:rPr kumimoji="0" lang="de-DE" sz="900" b="1" i="0" u="none" strike="noStrike" cap="none" normalizeH="0" baseline="0" dirty="0" err="1">
                          <a:ln>
                            <a:noFill/>
                          </a:ln>
                          <a:solidFill>
                            <a:srgbClr val="660066"/>
                          </a:solidFill>
                          <a:effectLst/>
                          <a:latin typeface="Ariel"/>
                          <a:ea typeface="ＭＳ Ｐゴシック" pitchFamily="-112" charset="-128"/>
                          <a:cs typeface="Ariel"/>
                        </a:rPr>
                        <a:t>Pareja</a:t>
                      </a:r>
                      <a:r>
                        <a:rPr kumimoji="0" lang="de-DE" sz="900" b="1" i="0" u="none" strike="noStrike" cap="none" normalizeH="0" baseline="0" dirty="0">
                          <a:ln>
                            <a:noFill/>
                          </a:ln>
                          <a:solidFill>
                            <a:srgbClr val="660066"/>
                          </a:solidFill>
                          <a:effectLst/>
                          <a:latin typeface="Ariel"/>
                          <a:ea typeface="ＭＳ Ｐゴシック" pitchFamily="-112" charset="-128"/>
                          <a:cs typeface="Ariel"/>
                        </a:rPr>
                        <a:t> </a:t>
                      </a:r>
                      <a:r>
                        <a:rPr kumimoji="0" lang="de-DE" sz="900" b="1" i="0" u="none" strike="noStrike" cap="none" normalizeH="0" baseline="0" dirty="0" err="1">
                          <a:ln>
                            <a:noFill/>
                          </a:ln>
                          <a:solidFill>
                            <a:srgbClr val="660066"/>
                          </a:solidFill>
                          <a:effectLst/>
                          <a:latin typeface="Ariel"/>
                          <a:ea typeface="ＭＳ Ｐゴシック" pitchFamily="-112" charset="-128"/>
                          <a:cs typeface="Ariel"/>
                        </a:rPr>
                        <a:t>Zea</a:t>
                      </a:r>
                      <a:endParaRPr kumimoji="0" lang="de-DE" sz="900" b="1" i="0" u="none" strike="noStrike" cap="none" normalizeH="0" baseline="0" dirty="0">
                        <a:ln>
                          <a:noFill/>
                        </a:ln>
                        <a:solidFill>
                          <a:srgbClr val="660066"/>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a:ln>
                            <a:noFill/>
                          </a:ln>
                          <a:solidFill>
                            <a:srgbClr val="660066"/>
                          </a:solidFill>
                          <a:effectLst/>
                          <a:latin typeface="Ariel"/>
                          <a:ea typeface="ＭＳ Ｐゴシック" pitchFamily="-112" charset="-128"/>
                          <a:cs typeface="Ariel"/>
                        </a:rPr>
                        <a:t>Dr. </a:t>
                      </a:r>
                      <a:r>
                        <a:rPr kumimoji="0" lang="de-DE" sz="900" b="1" i="0" u="none" strike="noStrike" cap="none" normalizeH="0" baseline="0" dirty="0" err="1">
                          <a:ln>
                            <a:noFill/>
                          </a:ln>
                          <a:solidFill>
                            <a:srgbClr val="660066"/>
                          </a:solidFill>
                          <a:effectLst/>
                          <a:latin typeface="Ariel"/>
                          <a:ea typeface="ＭＳ Ｐゴシック" pitchFamily="-112" charset="-128"/>
                          <a:cs typeface="Ariel"/>
                        </a:rPr>
                        <a:t>Pradeep</a:t>
                      </a:r>
                      <a:r>
                        <a:rPr kumimoji="0" lang="de-DE" sz="900" b="1" i="0" u="none" strike="noStrike" cap="none" normalizeH="0" baseline="0" dirty="0">
                          <a:ln>
                            <a:noFill/>
                          </a:ln>
                          <a:solidFill>
                            <a:srgbClr val="660066"/>
                          </a:solidFill>
                          <a:effectLst/>
                          <a:latin typeface="Ariel"/>
                          <a:ea typeface="ＭＳ Ｐゴシック" pitchFamily="-112" charset="-128"/>
                          <a:cs typeface="Ariel"/>
                        </a:rPr>
                        <a:t> </a:t>
                      </a:r>
                      <a:r>
                        <a:rPr kumimoji="0" lang="de-DE" sz="900" b="1" i="0" u="none" strike="noStrike" cap="none" normalizeH="0" baseline="0" dirty="0" err="1">
                          <a:ln>
                            <a:noFill/>
                          </a:ln>
                          <a:solidFill>
                            <a:srgbClr val="660066"/>
                          </a:solidFill>
                          <a:effectLst/>
                          <a:latin typeface="Ariel"/>
                          <a:ea typeface="ＭＳ Ｐゴシック" pitchFamily="-112" charset="-128"/>
                          <a:cs typeface="Ariel"/>
                        </a:rPr>
                        <a:t>chaluvally</a:t>
                      </a:r>
                      <a:r>
                        <a:rPr kumimoji="0" lang="de-DE" sz="900" b="1" i="0" u="none" strike="noStrike" cap="none" normalizeH="0" baseline="0" dirty="0">
                          <a:ln>
                            <a:noFill/>
                          </a:ln>
                          <a:solidFill>
                            <a:srgbClr val="660066"/>
                          </a:solidFill>
                          <a:effectLst/>
                          <a:latin typeface="Ariel"/>
                          <a:ea typeface="ＭＳ Ｐゴシック" pitchFamily="-112" charset="-128"/>
                          <a:cs typeface="Ariel"/>
                        </a:rPr>
                        <a:t> </a:t>
                      </a:r>
                      <a:r>
                        <a:rPr kumimoji="0" lang="de-DE" sz="900" b="1" i="0" u="none" strike="noStrike" cap="none" normalizeH="0" baseline="0" dirty="0" err="1">
                          <a:ln>
                            <a:noFill/>
                          </a:ln>
                          <a:solidFill>
                            <a:srgbClr val="660066"/>
                          </a:solidFill>
                          <a:effectLst/>
                          <a:latin typeface="Ariel"/>
                          <a:ea typeface="ＭＳ Ｐゴシック" pitchFamily="-112" charset="-128"/>
                          <a:cs typeface="Ariel"/>
                        </a:rPr>
                        <a:t>Raghavan</a:t>
                      </a:r>
                      <a:endParaRPr kumimoji="0" lang="de-DE" sz="900" b="1" i="0" u="none" strike="noStrike" cap="none" normalizeH="0" baseline="0" dirty="0">
                        <a:ln>
                          <a:noFill/>
                        </a:ln>
                        <a:solidFill>
                          <a:srgbClr val="660066"/>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err="1">
                          <a:ln>
                            <a:noFill/>
                          </a:ln>
                          <a:solidFill>
                            <a:srgbClr val="660066"/>
                          </a:solidFill>
                          <a:effectLst/>
                          <a:latin typeface="Ariel"/>
                          <a:ea typeface="ＭＳ Ｐゴシック" pitchFamily="-112" charset="-128"/>
                          <a:cs typeface="Ariel"/>
                        </a:rPr>
                        <a:t>Lilach</a:t>
                      </a:r>
                      <a:r>
                        <a:rPr kumimoji="0" lang="de-DE" sz="900" b="1" i="0" u="none" strike="noStrike" cap="none" normalizeH="0" baseline="0" dirty="0">
                          <a:ln>
                            <a:noFill/>
                          </a:ln>
                          <a:solidFill>
                            <a:srgbClr val="660066"/>
                          </a:solidFill>
                          <a:effectLst/>
                          <a:latin typeface="Ariel"/>
                          <a:ea typeface="ＭＳ Ｐゴシック" pitchFamily="-112" charset="-128"/>
                          <a:cs typeface="Ariel"/>
                        </a:rPr>
                        <a:t> Friedman</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a:ln>
                            <a:noFill/>
                          </a:ln>
                          <a:solidFill>
                            <a:srgbClr val="660066"/>
                          </a:solidFill>
                          <a:effectLst/>
                          <a:latin typeface="Ariel"/>
                          <a:ea typeface="ＭＳ Ｐゴシック" pitchFamily="-112" charset="-128"/>
                          <a:cs typeface="Ariel"/>
                        </a:rPr>
                        <a:t>Dr. Wolfgang </a:t>
                      </a:r>
                      <a:r>
                        <a:rPr kumimoji="0" lang="de-DE" sz="900" b="1" i="0" u="none" strike="noStrike" cap="none" normalizeH="0" baseline="0" dirty="0" smtClean="0">
                          <a:ln>
                            <a:noFill/>
                          </a:ln>
                          <a:solidFill>
                            <a:srgbClr val="660066"/>
                          </a:solidFill>
                          <a:effectLst/>
                          <a:latin typeface="Ariel"/>
                          <a:ea typeface="ＭＳ Ｐゴシック" pitchFamily="-112" charset="-128"/>
                          <a:cs typeface="Ariel"/>
                        </a:rPr>
                        <a:t>Koestler</a:t>
                      </a:r>
                      <a:endParaRPr kumimoji="0" lang="de-DE" sz="900" b="1" i="0" u="none" strike="noStrike" cap="none" normalizeH="0" baseline="0" dirty="0">
                        <a:ln>
                          <a:noFill/>
                        </a:ln>
                        <a:solidFill>
                          <a:srgbClr val="660066"/>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a:ln>
                            <a:noFill/>
                          </a:ln>
                          <a:solidFill>
                            <a:srgbClr val="660066"/>
                          </a:solidFill>
                          <a:effectLst/>
                          <a:latin typeface="Ariel"/>
                          <a:ea typeface="ＭＳ Ｐゴシック" pitchFamily="-112" charset="-128"/>
                          <a:cs typeface="Ariel"/>
                        </a:rPr>
                        <a:t>Dr. </a:t>
                      </a:r>
                      <a:r>
                        <a:rPr kumimoji="0" lang="de-DE" sz="900" b="1" i="0" u="none" strike="noStrike" cap="none" normalizeH="0" baseline="0" dirty="0" err="1">
                          <a:ln>
                            <a:noFill/>
                          </a:ln>
                          <a:solidFill>
                            <a:srgbClr val="660066"/>
                          </a:solidFill>
                          <a:effectLst/>
                          <a:latin typeface="Ariel"/>
                          <a:ea typeface="ＭＳ Ｐゴシック" pitchFamily="-112" charset="-128"/>
                          <a:cs typeface="Ariel"/>
                        </a:rPr>
                        <a:t>Tsipi</a:t>
                      </a:r>
                      <a:r>
                        <a:rPr kumimoji="0" lang="de-DE" sz="900" b="1" i="0" u="none" strike="noStrike" cap="none" normalizeH="0" baseline="0" dirty="0">
                          <a:ln>
                            <a:noFill/>
                          </a:ln>
                          <a:solidFill>
                            <a:srgbClr val="660066"/>
                          </a:solidFill>
                          <a:effectLst/>
                          <a:latin typeface="Ariel"/>
                          <a:ea typeface="ＭＳ Ｐゴシック" pitchFamily="-112" charset="-128"/>
                          <a:cs typeface="Ariel"/>
                        </a:rPr>
                        <a:t> Ben-Kasus</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a:ln>
                            <a:noFill/>
                          </a:ln>
                          <a:solidFill>
                            <a:srgbClr val="660066"/>
                          </a:solidFill>
                          <a:effectLst/>
                          <a:latin typeface="Ariel"/>
                          <a:ea typeface="ＭＳ Ｐゴシック" pitchFamily="-112" charset="-128"/>
                          <a:cs typeface="Ariel"/>
                        </a:rPr>
                        <a:t>Dr. </a:t>
                      </a:r>
                      <a:r>
                        <a:rPr kumimoji="0" lang="de-DE" sz="900" b="1" i="0" u="none" strike="noStrike" cap="none" normalizeH="0" baseline="0" dirty="0" err="1">
                          <a:ln>
                            <a:noFill/>
                          </a:ln>
                          <a:solidFill>
                            <a:srgbClr val="660066"/>
                          </a:solidFill>
                          <a:effectLst/>
                          <a:latin typeface="Ariel"/>
                          <a:ea typeface="ＭＳ Ｐゴシック" pitchFamily="-112" charset="-128"/>
                          <a:cs typeface="Ariel"/>
                        </a:rPr>
                        <a:t>Erez</a:t>
                      </a:r>
                      <a:r>
                        <a:rPr kumimoji="0" lang="de-DE" sz="900" b="1" i="0" u="none" strike="noStrike" cap="none" normalizeH="0" baseline="0" dirty="0">
                          <a:ln>
                            <a:noFill/>
                          </a:ln>
                          <a:solidFill>
                            <a:srgbClr val="660066"/>
                          </a:solidFill>
                          <a:effectLst/>
                          <a:latin typeface="Ariel"/>
                          <a:ea typeface="ＭＳ Ｐゴシック" pitchFamily="-112" charset="-128"/>
                          <a:cs typeface="Ariel"/>
                        </a:rPr>
                        <a:t> </a:t>
                      </a:r>
                      <a:r>
                        <a:rPr kumimoji="0" lang="de-DE" sz="900" b="1" i="0" u="none" strike="noStrike" cap="none" normalizeH="0" baseline="0" dirty="0" err="1">
                          <a:ln>
                            <a:noFill/>
                          </a:ln>
                          <a:solidFill>
                            <a:srgbClr val="660066"/>
                          </a:solidFill>
                          <a:effectLst/>
                          <a:latin typeface="Ariel"/>
                          <a:ea typeface="ＭＳ Ｐゴシック" pitchFamily="-112" charset="-128"/>
                          <a:cs typeface="Ariel"/>
                        </a:rPr>
                        <a:t>Bublil</a:t>
                      </a:r>
                      <a:endParaRPr kumimoji="0" lang="de-DE" sz="900" b="1" i="0" u="none" strike="noStrike" cap="none" normalizeH="0" baseline="0" dirty="0">
                        <a:ln>
                          <a:noFill/>
                        </a:ln>
                        <a:solidFill>
                          <a:srgbClr val="660066"/>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err="1">
                          <a:ln>
                            <a:noFill/>
                          </a:ln>
                          <a:solidFill>
                            <a:srgbClr val="660066"/>
                          </a:solidFill>
                          <a:effectLst/>
                          <a:latin typeface="Ariel"/>
                          <a:ea typeface="ＭＳ Ｐゴシック" pitchFamily="-112" charset="-128"/>
                          <a:cs typeface="Ariel"/>
                        </a:rPr>
                        <a:t>Nir</a:t>
                      </a:r>
                      <a:r>
                        <a:rPr kumimoji="0" lang="de-DE" sz="900" b="1" i="0" u="none" strike="noStrike" cap="none" normalizeH="0" baseline="0" dirty="0">
                          <a:ln>
                            <a:noFill/>
                          </a:ln>
                          <a:solidFill>
                            <a:srgbClr val="660066"/>
                          </a:solidFill>
                          <a:effectLst/>
                          <a:latin typeface="Ariel"/>
                          <a:ea typeface="ＭＳ Ｐゴシック" pitchFamily="-112" charset="-128"/>
                          <a:cs typeface="Ariel"/>
                        </a:rPr>
                        <a:t> </a:t>
                      </a:r>
                      <a:r>
                        <a:rPr kumimoji="0" lang="de-DE" sz="900" b="1" i="0" u="none" strike="noStrike" cap="none" normalizeH="0" baseline="0" dirty="0" err="1">
                          <a:ln>
                            <a:noFill/>
                          </a:ln>
                          <a:solidFill>
                            <a:srgbClr val="660066"/>
                          </a:solidFill>
                          <a:effectLst/>
                          <a:latin typeface="Ariel"/>
                          <a:ea typeface="ＭＳ Ｐゴシック" pitchFamily="-112" charset="-128"/>
                          <a:cs typeface="Ariel"/>
                        </a:rPr>
                        <a:t>Ben-Chetrit</a:t>
                      </a:r>
                      <a:endParaRPr kumimoji="0" lang="de-DE" sz="900" b="1" i="0" u="none" strike="noStrike" cap="none" normalizeH="0" baseline="0" dirty="0">
                        <a:ln>
                          <a:noFill/>
                        </a:ln>
                        <a:solidFill>
                          <a:srgbClr val="660066"/>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err="1">
                          <a:ln>
                            <a:noFill/>
                          </a:ln>
                          <a:solidFill>
                            <a:srgbClr val="660066"/>
                          </a:solidFill>
                          <a:effectLst/>
                          <a:latin typeface="Ariel"/>
                          <a:ea typeface="ＭＳ Ｐゴシック" pitchFamily="-112" charset="-128"/>
                          <a:cs typeface="Ariel"/>
                        </a:rPr>
                        <a:t>Hadas</a:t>
                      </a:r>
                      <a:r>
                        <a:rPr kumimoji="0" lang="de-DE" sz="900" b="1" i="0" u="none" strike="noStrike" cap="none" normalizeH="0" baseline="0" dirty="0">
                          <a:ln>
                            <a:noFill/>
                          </a:ln>
                          <a:solidFill>
                            <a:srgbClr val="660066"/>
                          </a:solidFill>
                          <a:effectLst/>
                          <a:latin typeface="Ariel"/>
                          <a:ea typeface="ＭＳ Ｐゴシック" pitchFamily="-112" charset="-128"/>
                          <a:cs typeface="Ariel"/>
                        </a:rPr>
                        <a:t> Cohen</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err="1">
                          <a:ln>
                            <a:noFill/>
                          </a:ln>
                          <a:solidFill>
                            <a:srgbClr val="660066"/>
                          </a:solidFill>
                          <a:effectLst/>
                          <a:latin typeface="Ariel"/>
                          <a:ea typeface="ＭＳ Ｐゴシック" pitchFamily="-112" charset="-128"/>
                          <a:cs typeface="Ariel"/>
                        </a:rPr>
                        <a:t>Sivan</a:t>
                      </a:r>
                      <a:r>
                        <a:rPr kumimoji="0" lang="de-DE" sz="900" b="1" i="0" u="none" strike="noStrike" cap="none" normalizeH="0" baseline="0" dirty="0">
                          <a:ln>
                            <a:noFill/>
                          </a:ln>
                          <a:solidFill>
                            <a:srgbClr val="660066"/>
                          </a:solidFill>
                          <a:effectLst/>
                          <a:latin typeface="Ariel"/>
                          <a:ea typeface="ＭＳ Ｐゴシック" pitchFamily="-112" charset="-128"/>
                          <a:cs typeface="Ariel"/>
                        </a:rPr>
                        <a:t> </a:t>
                      </a:r>
                      <a:r>
                        <a:rPr kumimoji="0" lang="de-DE" sz="900" b="1" i="0" u="none" strike="noStrike" cap="none" normalizeH="0" baseline="0" dirty="0" err="1">
                          <a:ln>
                            <a:noFill/>
                          </a:ln>
                          <a:solidFill>
                            <a:srgbClr val="660066"/>
                          </a:solidFill>
                          <a:effectLst/>
                          <a:latin typeface="Ariel"/>
                          <a:ea typeface="ＭＳ Ｐゴシック" pitchFamily="-112" charset="-128"/>
                          <a:cs typeface="Ariel"/>
                        </a:rPr>
                        <a:t>Abramovitch</a:t>
                      </a:r>
                      <a:endParaRPr kumimoji="0" lang="de-DE" sz="900" b="1" i="0" u="none" strike="noStrike" cap="none" normalizeH="0" baseline="0" dirty="0">
                        <a:ln>
                          <a:noFill/>
                        </a:ln>
                        <a:solidFill>
                          <a:srgbClr val="660066"/>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a:ln>
                            <a:noFill/>
                          </a:ln>
                          <a:solidFill>
                            <a:srgbClr val="660066"/>
                          </a:solidFill>
                          <a:effectLst/>
                          <a:latin typeface="Ariel"/>
                          <a:ea typeface="ＭＳ Ｐゴシック" pitchFamily="-112" charset="-128"/>
                          <a:cs typeface="Ariel"/>
                        </a:rPr>
                        <a:t>Jean </a:t>
                      </a:r>
                      <a:r>
                        <a:rPr kumimoji="0" lang="de-DE" sz="900" b="1" i="0" u="none" strike="noStrike" cap="none" normalizeH="0" baseline="0" dirty="0" err="1">
                          <a:ln>
                            <a:noFill/>
                          </a:ln>
                          <a:solidFill>
                            <a:srgbClr val="660066"/>
                          </a:solidFill>
                          <a:effectLst/>
                          <a:latin typeface="Ariel"/>
                          <a:ea typeface="ＭＳ Ｐゴシック" pitchFamily="-112" charset="-128"/>
                          <a:cs typeface="Ariel"/>
                        </a:rPr>
                        <a:t>Wakim</a:t>
                      </a:r>
                      <a:endParaRPr kumimoji="0" lang="de-DE" sz="900" b="1" i="0" u="none" strike="noStrike" cap="none" normalizeH="0" baseline="0" dirty="0">
                        <a:ln>
                          <a:noFill/>
                        </a:ln>
                        <a:solidFill>
                          <a:srgbClr val="660066"/>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endParaRPr kumimoji="0" lang="de-DE" sz="900" b="1" i="0" u="none" strike="noStrike" cap="none" normalizeH="0" baseline="0" dirty="0">
                        <a:ln>
                          <a:noFill/>
                        </a:ln>
                        <a:solidFill>
                          <a:schemeClr val="tx1"/>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endParaRPr kumimoji="0" lang="de-DE" sz="900" b="1" i="0" u="none" strike="noStrike" cap="none" normalizeH="0" baseline="0" dirty="0">
                        <a:ln>
                          <a:noFill/>
                        </a:ln>
                        <a:solidFill>
                          <a:schemeClr val="tx1"/>
                        </a:solidFill>
                        <a:effectLst/>
                        <a:latin typeface="Ariel"/>
                        <a:ea typeface="ＭＳ Ｐゴシック" pitchFamily="-112" charset="-128"/>
                        <a:cs typeface="Ariel"/>
                      </a:endParaRPr>
                    </a:p>
                  </a:txBody>
                  <a:tcPr anchor="ctr" horzOverflow="overflow">
                    <a:lnL>
                      <a:noFill/>
                    </a:lnL>
                    <a:lnR>
                      <a:noFill/>
                    </a:lnR>
                    <a:lnT w="28575" cap="flat" cmpd="sng" algn="ctr">
                      <a:solidFill>
                        <a:schemeClr val="hlink"/>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endParaRPr kumimoji="0" lang="de-DE" sz="900" b="1" i="0" u="none" strike="noStrike" cap="none" normalizeH="0" baseline="0" dirty="0" smtClean="0">
                        <a:ln>
                          <a:noFill/>
                        </a:ln>
                        <a:solidFill>
                          <a:schemeClr val="tx1"/>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1000" b="1" i="0" u="none" strike="noStrike" cap="none" normalizeH="0" baseline="0" dirty="0" smtClean="0">
                          <a:ln>
                            <a:noFill/>
                          </a:ln>
                          <a:solidFill>
                            <a:srgbClr val="000090"/>
                          </a:solidFill>
                          <a:effectLst/>
                          <a:latin typeface="Times New Roman"/>
                          <a:ea typeface="ＭＳ Ｐゴシック" pitchFamily="-112" charset="-128"/>
                          <a:cs typeface="Times New Roman"/>
                        </a:rPr>
                        <a:t>Carlos Caldas (Cambridge, UK)</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1000" b="1" i="0" u="none" strike="noStrike" cap="none" normalizeH="0" baseline="0" dirty="0" err="1" smtClean="0">
                          <a:ln>
                            <a:noFill/>
                          </a:ln>
                          <a:solidFill>
                            <a:srgbClr val="FF0000"/>
                          </a:solidFill>
                          <a:effectLst/>
                          <a:latin typeface="Times New Roman"/>
                          <a:ea typeface="ＭＳ Ｐゴシック" pitchFamily="-112" charset="-128"/>
                          <a:cs typeface="Times New Roman"/>
                        </a:rPr>
                        <a:t>Eytan</a:t>
                      </a:r>
                      <a:r>
                        <a:rPr kumimoji="0" lang="de-DE" sz="1000" b="1" i="0" u="none" strike="noStrike" cap="none" normalizeH="0" baseline="0" dirty="0" smtClean="0">
                          <a:ln>
                            <a:noFill/>
                          </a:ln>
                          <a:solidFill>
                            <a:srgbClr val="FF0000"/>
                          </a:solidFill>
                          <a:effectLst/>
                          <a:latin typeface="Times New Roman"/>
                          <a:ea typeface="ＭＳ Ｐゴシック" pitchFamily="-112" charset="-128"/>
                          <a:cs typeface="Times New Roman"/>
                        </a:rPr>
                        <a:t> </a:t>
                      </a:r>
                      <a:r>
                        <a:rPr kumimoji="0" lang="de-DE" sz="1000" b="1" i="0" u="none" strike="noStrike" cap="none" normalizeH="0" baseline="0" dirty="0" err="1" smtClean="0">
                          <a:ln>
                            <a:noFill/>
                          </a:ln>
                          <a:solidFill>
                            <a:srgbClr val="FF0000"/>
                          </a:solidFill>
                          <a:effectLst/>
                          <a:latin typeface="Times New Roman"/>
                          <a:ea typeface="ＭＳ Ｐゴシック" pitchFamily="-112" charset="-128"/>
                          <a:cs typeface="Times New Roman"/>
                        </a:rPr>
                        <a:t>Domany</a:t>
                      </a:r>
                      <a:r>
                        <a:rPr kumimoji="0" lang="de-DE" sz="1000" b="1" i="0" u="none" strike="noStrike" cap="none" normalizeH="0" baseline="0" dirty="0" smtClean="0">
                          <a:ln>
                            <a:noFill/>
                          </a:ln>
                          <a:solidFill>
                            <a:srgbClr val="FF0000"/>
                          </a:solidFill>
                          <a:effectLst/>
                          <a:latin typeface="Times New Roman"/>
                          <a:ea typeface="ＭＳ Ｐゴシック" pitchFamily="-112" charset="-128"/>
                          <a:cs typeface="Times New Roman"/>
                        </a:rPr>
                        <a:t> </a:t>
                      </a:r>
                      <a:r>
                        <a:rPr kumimoji="0" lang="de-DE" sz="1000" b="1" i="0" u="none" strike="noStrike" cap="none" normalizeH="0" baseline="0" dirty="0" smtClean="0">
                          <a:ln>
                            <a:noFill/>
                          </a:ln>
                          <a:solidFill>
                            <a:srgbClr val="000090"/>
                          </a:solidFill>
                          <a:effectLst/>
                          <a:latin typeface="Times New Roman"/>
                          <a:ea typeface="ＭＳ Ｐゴシック" pitchFamily="-112" charset="-128"/>
                          <a:cs typeface="Times New Roman"/>
                        </a:rPr>
                        <a:t>(WIS)</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1000" b="1" i="0" u="none" strike="noStrike" cap="none" normalizeH="0" baseline="0" dirty="0" smtClean="0">
                          <a:ln>
                            <a:noFill/>
                          </a:ln>
                          <a:solidFill>
                            <a:srgbClr val="000090"/>
                          </a:solidFill>
                          <a:effectLst/>
                          <a:latin typeface="Times New Roman"/>
                          <a:ea typeface="ＭＳ Ｐゴシック" pitchFamily="-112" charset="-128"/>
                          <a:cs typeface="Times New Roman"/>
                        </a:rPr>
                        <a:t>Michael Sela (WIS)</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1000" b="1" i="0" u="none" strike="noStrike" cap="none" normalizeH="0" baseline="0" dirty="0" smtClean="0">
                          <a:ln>
                            <a:noFill/>
                          </a:ln>
                          <a:solidFill>
                            <a:srgbClr val="FF0000"/>
                          </a:solidFill>
                          <a:effectLst/>
                          <a:latin typeface="Times New Roman"/>
                          <a:ea typeface="ＭＳ Ｐゴシック" pitchFamily="-112" charset="-128"/>
                          <a:cs typeface="Times New Roman"/>
                        </a:rPr>
                        <a:t>Moshe Oren </a:t>
                      </a:r>
                      <a:r>
                        <a:rPr kumimoji="0" lang="de-DE" sz="1000" b="1" i="0" u="none" strike="noStrike" cap="none" normalizeH="0" baseline="0" dirty="0" smtClean="0">
                          <a:ln>
                            <a:noFill/>
                          </a:ln>
                          <a:solidFill>
                            <a:srgbClr val="000090"/>
                          </a:solidFill>
                          <a:effectLst/>
                          <a:latin typeface="Times New Roman"/>
                          <a:ea typeface="ＭＳ Ｐゴシック" pitchFamily="-112" charset="-128"/>
                          <a:cs typeface="Times New Roman"/>
                        </a:rPr>
                        <a:t>(WIS)</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1000" b="1" i="0" u="none" strike="noStrike" cap="none" normalizeH="0" baseline="0" dirty="0" smtClean="0">
                          <a:ln>
                            <a:noFill/>
                          </a:ln>
                          <a:solidFill>
                            <a:srgbClr val="000090"/>
                          </a:solidFill>
                          <a:effectLst/>
                          <a:latin typeface="Times New Roman"/>
                          <a:ea typeface="ＭＳ Ｐゴシック" pitchFamily="-112" charset="-128"/>
                          <a:cs typeface="Times New Roman"/>
                        </a:rPr>
                        <a:t>Stefan Wiemann (Heidelberg)</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defRPr/>
                      </a:pPr>
                      <a:r>
                        <a:rPr kumimoji="0" lang="de-DE" sz="1000" b="1" i="0" u="none" strike="noStrike" cap="none" normalizeH="0" baseline="0" dirty="0" smtClean="0">
                          <a:ln>
                            <a:noFill/>
                          </a:ln>
                          <a:solidFill>
                            <a:srgbClr val="000090"/>
                          </a:solidFill>
                          <a:effectLst/>
                          <a:latin typeface="Times New Roman"/>
                          <a:ea typeface="ＭＳ Ｐゴシック" pitchFamily="-112" charset="-128"/>
                          <a:cs typeface="Times New Roman"/>
                        </a:rPr>
                        <a:t>Gideon </a:t>
                      </a:r>
                      <a:r>
                        <a:rPr kumimoji="0" lang="de-DE" sz="1000" b="1" i="0" u="none" strike="noStrike" cap="none" normalizeH="0" baseline="0" dirty="0" err="1" smtClean="0">
                          <a:ln>
                            <a:noFill/>
                          </a:ln>
                          <a:solidFill>
                            <a:srgbClr val="000090"/>
                          </a:solidFill>
                          <a:effectLst/>
                          <a:latin typeface="Times New Roman"/>
                          <a:ea typeface="ＭＳ Ｐゴシック" pitchFamily="-112" charset="-128"/>
                          <a:cs typeface="Times New Roman"/>
                        </a:rPr>
                        <a:t>Rechavi</a:t>
                      </a:r>
                      <a:r>
                        <a:rPr kumimoji="0" lang="de-DE" sz="1000" b="1" i="0" u="none" strike="noStrike" cap="none" normalizeH="0" baseline="0" dirty="0" smtClean="0">
                          <a:ln>
                            <a:noFill/>
                          </a:ln>
                          <a:solidFill>
                            <a:srgbClr val="000090"/>
                          </a:solidFill>
                          <a:effectLst/>
                          <a:latin typeface="Times New Roman"/>
                          <a:ea typeface="ＭＳ Ｐゴシック" pitchFamily="-112" charset="-128"/>
                          <a:cs typeface="Times New Roman"/>
                        </a:rPr>
                        <a:t> (Tel Hashomer)</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defRPr/>
                      </a:pPr>
                      <a:r>
                        <a:rPr lang="en-GB" sz="1000" b="1" kern="1200" dirty="0" err="1" smtClean="0">
                          <a:solidFill>
                            <a:srgbClr val="000090"/>
                          </a:solidFill>
                          <a:effectLst/>
                          <a:latin typeface="Times New Roman"/>
                          <a:ea typeface="+mn-ea"/>
                          <a:cs typeface="Times New Roman"/>
                        </a:rPr>
                        <a:t>Roslin</a:t>
                      </a:r>
                      <a:r>
                        <a:rPr lang="en-GB" sz="1000" b="1" kern="1200" dirty="0" smtClean="0">
                          <a:solidFill>
                            <a:srgbClr val="000090"/>
                          </a:solidFill>
                          <a:effectLst/>
                          <a:latin typeface="Times New Roman"/>
                          <a:ea typeface="+mn-ea"/>
                          <a:cs typeface="Times New Roman"/>
                        </a:rPr>
                        <a:t> Russell</a:t>
                      </a:r>
                      <a:r>
                        <a:rPr lang="en-GB" sz="1000" b="1" kern="1200" baseline="0" dirty="0" smtClean="0">
                          <a:solidFill>
                            <a:srgbClr val="000090"/>
                          </a:solidFill>
                          <a:effectLst/>
                          <a:latin typeface="Times New Roman"/>
                          <a:ea typeface="+mn-ea"/>
                          <a:cs typeface="Times New Roman"/>
                        </a:rPr>
                        <a:t> (</a:t>
                      </a:r>
                      <a:r>
                        <a:rPr kumimoji="0" lang="de-DE" sz="1000" b="1" i="0" u="none" strike="noStrike" cap="none" normalizeH="0" baseline="0" dirty="0" smtClean="0">
                          <a:ln>
                            <a:noFill/>
                          </a:ln>
                          <a:solidFill>
                            <a:srgbClr val="000090"/>
                          </a:solidFill>
                          <a:effectLst/>
                          <a:latin typeface="Times New Roman"/>
                          <a:ea typeface="ＭＳ Ｐゴシック" pitchFamily="-112" charset="-128"/>
                          <a:cs typeface="Times New Roman"/>
                        </a:rPr>
                        <a:t>Cambridge, UK)</a:t>
                      </a:r>
                      <a:r>
                        <a:rPr lang="en-GB" sz="1000" b="1" kern="1200" dirty="0" smtClean="0">
                          <a:solidFill>
                            <a:srgbClr val="000090"/>
                          </a:solidFill>
                          <a:effectLst/>
                          <a:latin typeface="Times New Roman"/>
                          <a:ea typeface="+mn-ea"/>
                          <a:cs typeface="Times New Roman"/>
                        </a:rPr>
                        <a:t> </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lang="en-US" sz="1000" b="1" dirty="0" smtClean="0">
                          <a:solidFill>
                            <a:srgbClr val="000090"/>
                          </a:solidFill>
                          <a:latin typeface="Times New Roman"/>
                          <a:cs typeface="Times New Roman"/>
                        </a:rPr>
                        <a:t>Christine </a:t>
                      </a:r>
                      <a:r>
                        <a:rPr lang="en-US" sz="1000" b="1" dirty="0" err="1" smtClean="0">
                          <a:solidFill>
                            <a:srgbClr val="000090"/>
                          </a:solidFill>
                          <a:latin typeface="Times New Roman"/>
                          <a:cs typeface="Times New Roman"/>
                        </a:rPr>
                        <a:t>Desmedt</a:t>
                      </a:r>
                      <a:r>
                        <a:rPr lang="en-US" sz="1000" b="1" dirty="0" smtClean="0">
                          <a:solidFill>
                            <a:srgbClr val="000090"/>
                          </a:solidFill>
                          <a:latin typeface="Times New Roman"/>
                          <a:cs typeface="Times New Roman"/>
                        </a:rPr>
                        <a:t> </a:t>
                      </a:r>
                      <a:r>
                        <a:rPr kumimoji="0" lang="de-DE" sz="1000" b="1" i="0" u="none" strike="noStrike" cap="none" normalizeH="0" baseline="0" dirty="0" smtClean="0">
                          <a:ln>
                            <a:noFill/>
                          </a:ln>
                          <a:solidFill>
                            <a:srgbClr val="000090"/>
                          </a:solidFill>
                          <a:effectLst/>
                          <a:latin typeface="Times New Roman"/>
                          <a:ea typeface="ＭＳ Ｐゴシック" pitchFamily="-112" charset="-128"/>
                          <a:cs typeface="Times New Roman"/>
                        </a:rPr>
                        <a:t>(Jules </a:t>
                      </a:r>
                      <a:r>
                        <a:rPr kumimoji="0" lang="de-DE" sz="1000" b="1" i="0" u="none" strike="noStrike" cap="none" normalizeH="0" baseline="0" dirty="0" err="1" smtClean="0">
                          <a:ln>
                            <a:noFill/>
                          </a:ln>
                          <a:solidFill>
                            <a:srgbClr val="000090"/>
                          </a:solidFill>
                          <a:effectLst/>
                          <a:latin typeface="Times New Roman"/>
                          <a:ea typeface="ＭＳ Ｐゴシック" pitchFamily="-112" charset="-128"/>
                          <a:cs typeface="Times New Roman"/>
                        </a:rPr>
                        <a:t>Bordet</a:t>
                      </a:r>
                      <a:r>
                        <a:rPr kumimoji="0" lang="de-DE" sz="1000" b="1" i="0" u="none" strike="noStrike" cap="none" normalizeH="0" baseline="0" dirty="0" smtClean="0">
                          <a:ln>
                            <a:noFill/>
                          </a:ln>
                          <a:solidFill>
                            <a:srgbClr val="000090"/>
                          </a:solidFill>
                          <a:effectLst/>
                          <a:latin typeface="Times New Roman"/>
                          <a:ea typeface="ＭＳ Ｐゴシック" pitchFamily="-112" charset="-128"/>
                          <a:cs typeface="Times New Roman"/>
                        </a:rPr>
                        <a:t>)</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1000" b="1" i="0" u="none" strike="noStrike" cap="none" normalizeH="0" baseline="0" dirty="0" err="1" smtClean="0">
                          <a:ln>
                            <a:noFill/>
                          </a:ln>
                          <a:solidFill>
                            <a:srgbClr val="000090"/>
                          </a:solidFill>
                          <a:effectLst/>
                          <a:latin typeface="Times New Roman"/>
                          <a:ea typeface="ＭＳ Ｐゴシック" pitchFamily="-112" charset="-128"/>
                          <a:cs typeface="Times New Roman"/>
                        </a:rPr>
                        <a:t>Eran</a:t>
                      </a:r>
                      <a:r>
                        <a:rPr kumimoji="0" lang="de-DE" sz="1000" b="1" i="0" u="none" strike="noStrike" cap="none" normalizeH="0" baseline="0" dirty="0" smtClean="0">
                          <a:ln>
                            <a:noFill/>
                          </a:ln>
                          <a:solidFill>
                            <a:srgbClr val="000090"/>
                          </a:solidFill>
                          <a:effectLst/>
                          <a:latin typeface="Times New Roman"/>
                          <a:ea typeface="ＭＳ Ｐゴシック" pitchFamily="-112" charset="-128"/>
                          <a:cs typeface="Times New Roman"/>
                        </a:rPr>
                        <a:t> Segal (WIS))</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1000" b="1" i="0" u="none" strike="noStrike" cap="none" normalizeH="0" baseline="0" dirty="0" smtClean="0">
                          <a:ln>
                            <a:noFill/>
                          </a:ln>
                          <a:solidFill>
                            <a:srgbClr val="000090"/>
                          </a:solidFill>
                          <a:effectLst/>
                          <a:latin typeface="Times New Roman"/>
                          <a:ea typeface="ＭＳ Ｐゴシック" pitchFamily="-112" charset="-128"/>
                          <a:cs typeface="Times New Roman"/>
                        </a:rPr>
                        <a:t>Gordon B. Mills (MDACC)</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1000" b="1" i="0" u="none" strike="noStrike" cap="none" normalizeH="0" baseline="0" dirty="0" smtClean="0">
                          <a:ln>
                            <a:noFill/>
                          </a:ln>
                          <a:solidFill>
                            <a:srgbClr val="FF0000"/>
                          </a:solidFill>
                          <a:effectLst/>
                          <a:latin typeface="Times New Roman"/>
                          <a:ea typeface="ＭＳ Ｐゴシック" pitchFamily="-112" charset="-128"/>
                          <a:cs typeface="Times New Roman"/>
                        </a:rPr>
                        <a:t>Fernando Schmitt </a:t>
                      </a:r>
                      <a:r>
                        <a:rPr kumimoji="0" lang="de-DE" sz="1000" b="1" i="0" u="none" strike="noStrike" cap="none" normalizeH="0" baseline="0" dirty="0" smtClean="0">
                          <a:ln>
                            <a:noFill/>
                          </a:ln>
                          <a:solidFill>
                            <a:srgbClr val="000090"/>
                          </a:solidFill>
                          <a:effectLst/>
                          <a:latin typeface="Times New Roman"/>
                          <a:ea typeface="ＭＳ Ｐゴシック" pitchFamily="-112" charset="-128"/>
                          <a:cs typeface="Times New Roman"/>
                        </a:rPr>
                        <a:t>(Porto)</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lang="en-US" sz="1000" b="1" kern="1200" baseline="0" dirty="0" smtClean="0">
                          <a:solidFill>
                            <a:srgbClr val="000090"/>
                          </a:solidFill>
                          <a:latin typeface="Times New Roman"/>
                          <a:ea typeface="+mn-ea"/>
                          <a:cs typeface="Times New Roman"/>
                        </a:rPr>
                        <a:t>Martine </a:t>
                      </a:r>
                      <a:r>
                        <a:rPr lang="en-US" sz="1000" b="1" kern="1200" baseline="0" dirty="0" err="1" smtClean="0">
                          <a:solidFill>
                            <a:srgbClr val="000090"/>
                          </a:solidFill>
                          <a:latin typeface="Times New Roman"/>
                          <a:ea typeface="+mn-ea"/>
                          <a:cs typeface="Times New Roman"/>
                        </a:rPr>
                        <a:t>Piccart</a:t>
                      </a:r>
                      <a:r>
                        <a:rPr lang="en-US" sz="1000" b="1" kern="1200" baseline="0" dirty="0" smtClean="0">
                          <a:solidFill>
                            <a:srgbClr val="000090"/>
                          </a:solidFill>
                          <a:latin typeface="Times New Roman"/>
                          <a:ea typeface="+mn-ea"/>
                          <a:cs typeface="Times New Roman"/>
                        </a:rPr>
                        <a:t> (Jules Bordet)</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lang="en-US" sz="1000" b="1" kern="1200" baseline="0" dirty="0" smtClean="0">
                          <a:solidFill>
                            <a:srgbClr val="000090"/>
                          </a:solidFill>
                          <a:latin typeface="Times New Roman"/>
                          <a:ea typeface="+mn-ea"/>
                          <a:cs typeface="Times New Roman"/>
                        </a:rPr>
                        <a:t>Christos </a:t>
                      </a:r>
                      <a:r>
                        <a:rPr lang="en-US" sz="1000" b="1" kern="1200" baseline="0" dirty="0" err="1" smtClean="0">
                          <a:solidFill>
                            <a:srgbClr val="000090"/>
                          </a:solidFill>
                          <a:latin typeface="Times New Roman"/>
                          <a:ea typeface="+mn-ea"/>
                          <a:cs typeface="Times New Roman"/>
                        </a:rPr>
                        <a:t>Sotiriou</a:t>
                      </a:r>
                      <a:r>
                        <a:rPr lang="en-US" sz="1000" b="1" kern="1200" baseline="0" dirty="0" smtClean="0">
                          <a:solidFill>
                            <a:srgbClr val="000090"/>
                          </a:solidFill>
                          <a:latin typeface="Times New Roman"/>
                          <a:ea typeface="+mn-ea"/>
                          <a:cs typeface="Times New Roman"/>
                        </a:rPr>
                        <a:t> (Jules Bordet)</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en-US" sz="1000" b="1" i="0" u="none" strike="noStrike" kern="1200" cap="none" normalizeH="0" baseline="0" dirty="0" smtClean="0">
                          <a:ln>
                            <a:noFill/>
                          </a:ln>
                          <a:solidFill>
                            <a:srgbClr val="000090"/>
                          </a:solidFill>
                          <a:effectLst/>
                          <a:latin typeface="Times New Roman"/>
                          <a:ea typeface="+mn-ea"/>
                          <a:cs typeface="Times New Roman"/>
                        </a:rPr>
                        <a:t>Noa Bossel (WIS)</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en-US" sz="1000" b="1" i="0" u="none" strike="noStrike" kern="1200" cap="none" normalizeH="0" baseline="0" dirty="0" smtClean="0">
                          <a:ln>
                            <a:noFill/>
                          </a:ln>
                          <a:solidFill>
                            <a:srgbClr val="000090"/>
                          </a:solidFill>
                          <a:effectLst/>
                          <a:latin typeface="Times New Roman"/>
                          <a:ea typeface="+mn-ea"/>
                          <a:cs typeface="Times New Roman"/>
                        </a:rPr>
                        <a:t>Amit </a:t>
                      </a:r>
                      <a:r>
                        <a:rPr kumimoji="0" lang="en-US" sz="1000" b="1" i="0" u="none" strike="noStrike" kern="1200" cap="none" normalizeH="0" baseline="0" dirty="0" err="1" smtClean="0">
                          <a:ln>
                            <a:noFill/>
                          </a:ln>
                          <a:solidFill>
                            <a:srgbClr val="000090"/>
                          </a:solidFill>
                          <a:effectLst/>
                          <a:latin typeface="Times New Roman"/>
                          <a:ea typeface="+mn-ea"/>
                          <a:cs typeface="Times New Roman"/>
                        </a:rPr>
                        <a:t>Zeisel</a:t>
                      </a:r>
                      <a:r>
                        <a:rPr kumimoji="0" lang="en-US" sz="1000" b="1" i="0" u="none" strike="noStrike" kern="1200" cap="none" normalizeH="0" baseline="0" dirty="0" smtClean="0">
                          <a:ln>
                            <a:noFill/>
                          </a:ln>
                          <a:solidFill>
                            <a:srgbClr val="000090"/>
                          </a:solidFill>
                          <a:effectLst/>
                          <a:latin typeface="Times New Roman"/>
                          <a:ea typeface="+mn-ea"/>
                          <a:cs typeface="Times New Roman"/>
                        </a:rPr>
                        <a:t> (WIS)</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lang="en-GB" sz="1000" b="1" kern="1200" dirty="0" smtClean="0">
                          <a:solidFill>
                            <a:srgbClr val="000090"/>
                          </a:solidFill>
                          <a:effectLst/>
                          <a:latin typeface="Times New Roman"/>
                          <a:ea typeface="+mn-ea"/>
                          <a:cs typeface="Times New Roman"/>
                        </a:rPr>
                        <a:t>Marc Symons</a:t>
                      </a:r>
                      <a:r>
                        <a:rPr lang="en-US" sz="1000" b="1" dirty="0" smtClean="0">
                          <a:solidFill>
                            <a:srgbClr val="000090"/>
                          </a:solidFill>
                          <a:effectLst/>
                          <a:latin typeface="Times New Roman"/>
                          <a:cs typeface="Times New Roman"/>
                        </a:rPr>
                        <a:t> (</a:t>
                      </a:r>
                      <a:r>
                        <a:rPr lang="en-US" sz="1000" b="1" dirty="0" err="1" smtClean="0">
                          <a:solidFill>
                            <a:srgbClr val="000090"/>
                          </a:solidFill>
                          <a:effectLst/>
                          <a:latin typeface="Times New Roman"/>
                          <a:cs typeface="Times New Roman"/>
                        </a:rPr>
                        <a:t>Mahasset</a:t>
                      </a:r>
                      <a:r>
                        <a:rPr lang="en-US" sz="1000" b="1" dirty="0" smtClean="0">
                          <a:solidFill>
                            <a:srgbClr val="000090"/>
                          </a:solidFill>
                          <a:effectLst/>
                          <a:latin typeface="Times New Roman"/>
                          <a:cs typeface="Times New Roman"/>
                        </a:rPr>
                        <a:t>)</a:t>
                      </a:r>
                      <a:endParaRPr kumimoji="0" lang="de-DE" sz="1000" b="1" i="0" u="none" strike="noStrike" cap="none" normalizeH="0" baseline="0" dirty="0" smtClean="0">
                        <a:ln>
                          <a:noFill/>
                        </a:ln>
                        <a:solidFill>
                          <a:srgbClr val="000090"/>
                        </a:solidFill>
                        <a:effectLst/>
                        <a:latin typeface="Times New Roman"/>
                        <a:ea typeface="ＭＳ Ｐゴシック" pitchFamily="-112" charset="-128"/>
                        <a:cs typeface="Times New Roman"/>
                      </a:endParaRPr>
                    </a:p>
                  </a:txBody>
                  <a:tcPr horzOverflow="overflow">
                    <a:lnL>
                      <a:noFill/>
                    </a:lnL>
                    <a:lnR>
                      <a:noFill/>
                    </a:lnR>
                    <a:lnT w="28575" cap="flat" cmpd="sng" algn="ctr">
                      <a:solidFill>
                        <a:schemeClr val="hlink"/>
                      </a:solidFill>
                      <a:prstDash val="solid"/>
                      <a:round/>
                      <a:headEnd type="none" w="med" len="med"/>
                      <a:tailEnd type="none" w="med" len="med"/>
                    </a:lnT>
                    <a:lnB>
                      <a:noFill/>
                    </a:lnB>
                    <a:lnTlToBr>
                      <a:noFill/>
                    </a:lnTlToBr>
                    <a:lnBlToTr>
                      <a:noFill/>
                    </a:lnBlToTr>
                    <a:noFill/>
                  </a:tcPr>
                </a:tc>
              </a:tr>
              <a:tr h="204788">
                <a:tc>
                  <a:txBody>
                    <a:bodyPr/>
                    <a:lstStyle/>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err="1">
                          <a:ln>
                            <a:noFill/>
                          </a:ln>
                          <a:solidFill>
                            <a:schemeClr val="tx1"/>
                          </a:solidFill>
                          <a:effectLst/>
                          <a:latin typeface="Ariel"/>
                          <a:ea typeface="ＭＳ Ｐゴシック" pitchFamily="-112" charset="-128"/>
                          <a:cs typeface="Ariel"/>
                        </a:rPr>
                        <a:t>Past</a:t>
                      </a:r>
                      <a:r>
                        <a:rPr kumimoji="0" lang="de-DE" sz="900" b="1" i="0" u="none" strike="noStrike" cap="none" normalizeH="0" baseline="0" dirty="0">
                          <a:ln>
                            <a:noFill/>
                          </a:ln>
                          <a:solidFill>
                            <a:schemeClr val="tx1"/>
                          </a:solidFill>
                          <a:effectLst/>
                          <a:latin typeface="Ariel"/>
                          <a:ea typeface="ＭＳ Ｐゴシック" pitchFamily="-112" charset="-128"/>
                          <a:cs typeface="Ariel"/>
                        </a:rPr>
                        <a:t> </a:t>
                      </a:r>
                      <a:r>
                        <a:rPr kumimoji="0" lang="de-DE" sz="900" b="1" i="0" u="none" strike="noStrike" cap="none" normalizeH="0" baseline="0" dirty="0" err="1">
                          <a:ln>
                            <a:noFill/>
                          </a:ln>
                          <a:solidFill>
                            <a:schemeClr val="tx1"/>
                          </a:solidFill>
                          <a:effectLst/>
                          <a:latin typeface="Ariel"/>
                          <a:ea typeface="ＭＳ Ｐゴシック" pitchFamily="-112" charset="-128"/>
                          <a:cs typeface="Ariel"/>
                        </a:rPr>
                        <a:t>fellows</a:t>
                      </a:r>
                      <a:endParaRPr kumimoji="0" lang="de-DE" sz="900" b="1" i="0" u="none" strike="noStrike" cap="none" normalizeH="0" baseline="0" dirty="0">
                        <a:ln>
                          <a:noFill/>
                        </a:ln>
                        <a:solidFill>
                          <a:schemeClr val="tx1"/>
                        </a:solidFill>
                        <a:effectLst/>
                        <a:latin typeface="Ariel"/>
                        <a:ea typeface="ＭＳ Ｐゴシック" pitchFamily="-112" charset="-128"/>
                        <a:cs typeface="Ariel"/>
                      </a:endParaRPr>
                    </a:p>
                  </a:txBody>
                  <a:tcPr anchor="ctr" horzOverflow="overflow">
                    <a:lnL>
                      <a:noFill/>
                    </a:lnL>
                    <a:lnR>
                      <a:noFill/>
                    </a:lnR>
                    <a:lnT>
                      <a:noFill/>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endParaRPr kumimoji="0" lang="de-DE" sz="900" b="1" i="0" u="none" strike="noStrike" cap="none" normalizeH="0" baseline="0">
                        <a:ln>
                          <a:noFill/>
                        </a:ln>
                        <a:solidFill>
                          <a:schemeClr val="tx1"/>
                        </a:solidFill>
                        <a:effectLst/>
                        <a:latin typeface="Ariel"/>
                        <a:ea typeface="ＭＳ Ｐゴシック" pitchFamily="-112" charset="-128"/>
                        <a:cs typeface="Ariel"/>
                      </a:endParaRPr>
                    </a:p>
                  </a:txBody>
                  <a:tcPr anchor="ctr" horzOverflow="overflow">
                    <a:lnL>
                      <a:noFill/>
                    </a:lnL>
                    <a:lnR>
                      <a:noFill/>
                    </a:lnR>
                    <a:lnT>
                      <a:noFill/>
                    </a:lnT>
                    <a:lnB w="28575" cap="flat" cmpd="sng" algn="ctr">
                      <a:solidFill>
                        <a:schemeClr val="hlink"/>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endParaRPr kumimoji="0" lang="de-DE" sz="900" b="1" i="0" u="none" strike="noStrike" cap="none" normalizeH="0" baseline="0" dirty="0">
                        <a:ln>
                          <a:noFill/>
                        </a:ln>
                        <a:solidFill>
                          <a:schemeClr val="tx1"/>
                        </a:solidFill>
                        <a:effectLst/>
                        <a:latin typeface="Ariel"/>
                        <a:ea typeface="ＭＳ Ｐゴシック" pitchFamily="-112" charset="-128"/>
                        <a:cs typeface="Ariel"/>
                      </a:endParaRPr>
                    </a:p>
                  </a:txBody>
                  <a:tcPr anchor="ctr" horzOverflow="overflow">
                    <a:lnL>
                      <a:noFill/>
                    </a:lnL>
                    <a:lnR>
                      <a:noFill/>
                    </a:lnR>
                    <a:lnT w="28575" cap="flat" cmpd="sng" algn="ctr">
                      <a:solidFill>
                        <a:schemeClr val="hlink"/>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endParaRPr kumimoji="0" lang="de-DE" sz="900" b="1" i="0" u="none" strike="noStrike" cap="none" normalizeH="0" baseline="0">
                        <a:ln>
                          <a:noFill/>
                        </a:ln>
                        <a:solidFill>
                          <a:schemeClr val="tx1"/>
                        </a:solidFill>
                        <a:effectLst/>
                        <a:latin typeface="Ariel"/>
                        <a:ea typeface="ＭＳ Ｐゴシック" pitchFamily="-112" charset="-128"/>
                        <a:cs typeface="Ariel"/>
                      </a:endParaRPr>
                    </a:p>
                  </a:txBody>
                  <a:tcPr anchor="ctr" horzOverflow="overflow">
                    <a:lnL>
                      <a:noFill/>
                    </a:lnL>
                    <a:lnR>
                      <a:noFill/>
                    </a:lnR>
                    <a:lnT w="28575" cap="flat" cmpd="sng" algn="ctr">
                      <a:solidFill>
                        <a:schemeClr val="hlink"/>
                      </a:solidFill>
                      <a:prstDash val="solid"/>
                      <a:round/>
                      <a:headEnd type="none" w="med" len="med"/>
                      <a:tailEnd type="none" w="med" len="med"/>
                    </a:lnT>
                    <a:lnB>
                      <a:noFill/>
                    </a:lnB>
                    <a:lnTlToBr>
                      <a:noFill/>
                    </a:lnTlToBr>
                    <a:lnBlToTr>
                      <a:noFill/>
                    </a:lnBlToTr>
                    <a:noFill/>
                  </a:tcPr>
                </a:tc>
              </a:tr>
              <a:tr h="1377950">
                <a:tc>
                  <a:txBody>
                    <a:bodyPr/>
                    <a:lstStyle/>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err="1">
                          <a:ln>
                            <a:noFill/>
                          </a:ln>
                          <a:solidFill>
                            <a:schemeClr val="tx1"/>
                          </a:solidFill>
                          <a:effectLst/>
                          <a:latin typeface="Ariel"/>
                          <a:ea typeface="ＭＳ Ｐゴシック" pitchFamily="-112" charset="-128"/>
                          <a:cs typeface="Ariel"/>
                        </a:rPr>
                        <a:t>Hadassa</a:t>
                      </a:r>
                      <a:r>
                        <a:rPr kumimoji="0" lang="de-DE" sz="900" b="1" i="0" u="none" strike="noStrike" cap="none" normalizeH="0" baseline="0" dirty="0">
                          <a:ln>
                            <a:noFill/>
                          </a:ln>
                          <a:solidFill>
                            <a:schemeClr val="tx1"/>
                          </a:solidFill>
                          <a:effectLst/>
                          <a:latin typeface="Ariel"/>
                          <a:ea typeface="ＭＳ Ｐゴシック" pitchFamily="-112" charset="-128"/>
                          <a:cs typeface="Ariel"/>
                        </a:rPr>
                        <a:t> </a:t>
                      </a:r>
                      <a:r>
                        <a:rPr kumimoji="0" lang="de-DE" sz="900" b="1" i="0" u="none" strike="noStrike" cap="none" normalizeH="0" baseline="0" dirty="0" err="1">
                          <a:ln>
                            <a:noFill/>
                          </a:ln>
                          <a:solidFill>
                            <a:schemeClr val="tx1"/>
                          </a:solidFill>
                          <a:effectLst/>
                          <a:latin typeface="Ariel"/>
                          <a:ea typeface="ＭＳ Ｐゴシック" pitchFamily="-112" charset="-128"/>
                          <a:cs typeface="Ariel"/>
                        </a:rPr>
                        <a:t>Waterman</a:t>
                      </a:r>
                      <a:r>
                        <a:rPr kumimoji="0" lang="de-DE" sz="900" b="1" i="0" u="none" strike="noStrike" cap="none" normalizeH="0" baseline="0" dirty="0">
                          <a:ln>
                            <a:noFill/>
                          </a:ln>
                          <a:solidFill>
                            <a:schemeClr val="tx1"/>
                          </a:solidFill>
                          <a:effectLst/>
                          <a:latin typeface="Ariel"/>
                          <a:ea typeface="ＭＳ Ｐゴシック" pitchFamily="-112" charset="-128"/>
                          <a:cs typeface="Ariel"/>
                        </a:rPr>
                        <a:t> </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a:ln>
                            <a:noFill/>
                          </a:ln>
                          <a:solidFill>
                            <a:schemeClr val="tx1"/>
                          </a:solidFill>
                          <a:effectLst/>
                          <a:latin typeface="Ariel"/>
                          <a:ea typeface="ＭＳ Ｐゴシック" pitchFamily="-112" charset="-128"/>
                          <a:cs typeface="Ariel"/>
                        </a:rPr>
                        <a:t>Menachem Katz </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a:ln>
                            <a:noFill/>
                          </a:ln>
                          <a:solidFill>
                            <a:schemeClr val="tx1"/>
                          </a:solidFill>
                          <a:effectLst/>
                          <a:latin typeface="Ariel"/>
                          <a:ea typeface="ＭＳ Ｐゴシック" pitchFamily="-112" charset="-128"/>
                          <a:cs typeface="Ariel"/>
                        </a:rPr>
                        <a:t>Gil </a:t>
                      </a:r>
                      <a:r>
                        <a:rPr kumimoji="0" lang="de-DE" sz="900" b="1" i="0" u="none" strike="noStrike" cap="none" normalizeH="0" baseline="0" dirty="0" err="1">
                          <a:ln>
                            <a:noFill/>
                          </a:ln>
                          <a:solidFill>
                            <a:schemeClr val="tx1"/>
                          </a:solidFill>
                          <a:effectLst/>
                          <a:latin typeface="Ariel"/>
                          <a:ea typeface="ＭＳ Ｐゴシック" pitchFamily="-112" charset="-128"/>
                          <a:cs typeface="Ariel"/>
                        </a:rPr>
                        <a:t>Levkowitz</a:t>
                      </a:r>
                      <a:endParaRPr kumimoji="0" lang="de-DE" sz="900" b="1" i="0" u="none" strike="noStrike" cap="none" normalizeH="0" baseline="0" dirty="0">
                        <a:ln>
                          <a:noFill/>
                        </a:ln>
                        <a:solidFill>
                          <a:schemeClr val="tx1"/>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a:ln>
                            <a:noFill/>
                          </a:ln>
                          <a:solidFill>
                            <a:schemeClr val="tx1"/>
                          </a:solidFill>
                          <a:effectLst/>
                          <a:latin typeface="Ariel"/>
                          <a:ea typeface="ＭＳ Ｐゴシック" pitchFamily="-112" charset="-128"/>
                          <a:cs typeface="Ariel"/>
                        </a:rPr>
                        <a:t>Daniel </a:t>
                      </a:r>
                      <a:r>
                        <a:rPr kumimoji="0" lang="de-DE" sz="900" b="1" i="0" u="none" strike="noStrike" cap="none" normalizeH="0" baseline="0" dirty="0" err="1">
                          <a:ln>
                            <a:noFill/>
                          </a:ln>
                          <a:solidFill>
                            <a:schemeClr val="tx1"/>
                          </a:solidFill>
                          <a:effectLst/>
                          <a:latin typeface="Ariel"/>
                          <a:ea typeface="ＭＳ Ｐゴシック" pitchFamily="-112" charset="-128"/>
                          <a:cs typeface="Ariel"/>
                        </a:rPr>
                        <a:t>Harari</a:t>
                      </a:r>
                      <a:endParaRPr kumimoji="0" lang="de-DE" sz="900" b="1" i="0" u="none" strike="noStrike" cap="none" normalizeH="0" baseline="0" dirty="0">
                        <a:ln>
                          <a:noFill/>
                        </a:ln>
                        <a:solidFill>
                          <a:schemeClr val="tx1"/>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err="1">
                          <a:ln>
                            <a:noFill/>
                          </a:ln>
                          <a:solidFill>
                            <a:schemeClr val="tx1"/>
                          </a:solidFill>
                          <a:effectLst/>
                          <a:latin typeface="Ariel"/>
                          <a:ea typeface="ＭＳ Ｐゴシック" pitchFamily="-112" charset="-128"/>
                          <a:cs typeface="Ariel"/>
                        </a:rPr>
                        <a:t>Leah</a:t>
                      </a:r>
                      <a:r>
                        <a:rPr kumimoji="0" lang="de-DE" sz="900" b="1" i="0" u="none" strike="noStrike" cap="none" normalizeH="0" baseline="0" dirty="0">
                          <a:ln>
                            <a:noFill/>
                          </a:ln>
                          <a:solidFill>
                            <a:schemeClr val="tx1"/>
                          </a:solidFill>
                          <a:effectLst/>
                          <a:latin typeface="Ariel"/>
                          <a:ea typeface="ＭＳ Ｐゴシック" pitchFamily="-112" charset="-128"/>
                          <a:cs typeface="Ariel"/>
                        </a:rPr>
                        <a:t> </a:t>
                      </a:r>
                      <a:r>
                        <a:rPr kumimoji="0" lang="de-DE" sz="900" b="1" i="0" u="none" strike="noStrike" cap="none" normalizeH="0" baseline="0" dirty="0" err="1">
                          <a:ln>
                            <a:noFill/>
                          </a:ln>
                          <a:solidFill>
                            <a:schemeClr val="tx1"/>
                          </a:solidFill>
                          <a:effectLst/>
                          <a:latin typeface="Ariel"/>
                          <a:ea typeface="ＭＳ Ｐゴシック" pitchFamily="-112" charset="-128"/>
                          <a:cs typeface="Ariel"/>
                        </a:rPr>
                        <a:t>Klaper</a:t>
                      </a:r>
                      <a:r>
                        <a:rPr kumimoji="0" lang="de-DE" sz="900" b="1" i="0" u="none" strike="noStrike" cap="none" normalizeH="0" baseline="0" dirty="0">
                          <a:ln>
                            <a:noFill/>
                          </a:ln>
                          <a:solidFill>
                            <a:schemeClr val="tx1"/>
                          </a:solidFill>
                          <a:effectLst/>
                          <a:latin typeface="Ariel"/>
                          <a:ea typeface="ＭＳ Ｐゴシック" pitchFamily="-112" charset="-128"/>
                          <a:cs typeface="Ariel"/>
                        </a:rPr>
                        <a:t> </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err="1">
                          <a:ln>
                            <a:noFill/>
                          </a:ln>
                          <a:solidFill>
                            <a:schemeClr val="tx1"/>
                          </a:solidFill>
                          <a:effectLst/>
                          <a:latin typeface="Ariel"/>
                          <a:ea typeface="ＭＳ Ｐゴシック" pitchFamily="-112" charset="-128"/>
                          <a:cs typeface="Ariel"/>
                        </a:rPr>
                        <a:t>Gal</a:t>
                      </a:r>
                      <a:r>
                        <a:rPr kumimoji="0" lang="de-DE" sz="900" b="1" i="0" u="none" strike="noStrike" cap="none" normalizeH="0" baseline="0" dirty="0">
                          <a:ln>
                            <a:noFill/>
                          </a:ln>
                          <a:solidFill>
                            <a:schemeClr val="tx1"/>
                          </a:solidFill>
                          <a:effectLst/>
                          <a:latin typeface="Ariel"/>
                          <a:ea typeface="ＭＳ Ｐゴシック" pitchFamily="-112" charset="-128"/>
                          <a:cs typeface="Ariel"/>
                        </a:rPr>
                        <a:t> </a:t>
                      </a:r>
                      <a:r>
                        <a:rPr kumimoji="0" lang="de-DE" sz="900" b="1" i="0" u="none" strike="noStrike" cap="none" normalizeH="0" baseline="0" dirty="0" err="1">
                          <a:ln>
                            <a:noFill/>
                          </a:ln>
                          <a:solidFill>
                            <a:schemeClr val="tx1"/>
                          </a:solidFill>
                          <a:effectLst/>
                          <a:latin typeface="Ariel"/>
                          <a:ea typeface="ＭＳ Ｐゴシック" pitchFamily="-112" charset="-128"/>
                          <a:cs typeface="Ariel"/>
                        </a:rPr>
                        <a:t>Gur-Shachar</a:t>
                      </a:r>
                      <a:endParaRPr kumimoji="0" lang="de-DE" sz="900" b="1" i="0" u="none" strike="noStrike" cap="none" normalizeH="0" baseline="0" dirty="0">
                        <a:ln>
                          <a:noFill/>
                        </a:ln>
                        <a:solidFill>
                          <a:schemeClr val="tx1"/>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a:ln>
                            <a:noFill/>
                          </a:ln>
                          <a:solidFill>
                            <a:schemeClr val="tx1"/>
                          </a:solidFill>
                          <a:effectLst/>
                          <a:latin typeface="Ariel"/>
                          <a:ea typeface="ＭＳ Ｐゴシック" pitchFamily="-112" charset="-128"/>
                          <a:cs typeface="Ariel"/>
                        </a:rPr>
                        <a:t>Mina Marmor</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a:ln>
                            <a:noFill/>
                          </a:ln>
                          <a:solidFill>
                            <a:schemeClr val="tx1"/>
                          </a:solidFill>
                          <a:effectLst/>
                          <a:latin typeface="Ariel"/>
                          <a:ea typeface="ＭＳ Ｐゴシック" pitchFamily="-112" charset="-128"/>
                          <a:cs typeface="Ariel"/>
                        </a:rPr>
                        <a:t>Ariel </a:t>
                      </a:r>
                      <a:r>
                        <a:rPr kumimoji="0" lang="de-DE" sz="900" b="1" i="0" u="none" strike="noStrike" cap="none" normalizeH="0" baseline="0" dirty="0" err="1">
                          <a:ln>
                            <a:noFill/>
                          </a:ln>
                          <a:solidFill>
                            <a:schemeClr val="tx1"/>
                          </a:solidFill>
                          <a:effectLst/>
                          <a:latin typeface="Ariel"/>
                          <a:ea typeface="ＭＳ Ｐゴシック" pitchFamily="-112" charset="-128"/>
                          <a:cs typeface="Ariel"/>
                        </a:rPr>
                        <a:t>Rinon</a:t>
                      </a:r>
                      <a:endParaRPr kumimoji="0" lang="de-DE" sz="900" b="1" i="0" u="none" strike="noStrike" cap="none" normalizeH="0" baseline="0" dirty="0">
                        <a:ln>
                          <a:noFill/>
                        </a:ln>
                        <a:solidFill>
                          <a:schemeClr val="tx1"/>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err="1">
                          <a:ln>
                            <a:noFill/>
                          </a:ln>
                          <a:solidFill>
                            <a:schemeClr val="tx1"/>
                          </a:solidFill>
                          <a:effectLst/>
                          <a:latin typeface="Ariel"/>
                          <a:ea typeface="ＭＳ Ｐゴシック" pitchFamily="-112" charset="-128"/>
                          <a:cs typeface="Ariel"/>
                        </a:rPr>
                        <a:t>Bose</a:t>
                      </a:r>
                      <a:r>
                        <a:rPr kumimoji="0" lang="de-DE" sz="900" b="1" i="0" u="none" strike="noStrike" cap="none" normalizeH="0" baseline="0" dirty="0">
                          <a:ln>
                            <a:noFill/>
                          </a:ln>
                          <a:solidFill>
                            <a:schemeClr val="tx1"/>
                          </a:solidFill>
                          <a:effectLst/>
                          <a:latin typeface="Ariel"/>
                          <a:ea typeface="ＭＳ Ｐゴシック" pitchFamily="-112" charset="-128"/>
                          <a:cs typeface="Ariel"/>
                        </a:rPr>
                        <a:t> </a:t>
                      </a:r>
                      <a:r>
                        <a:rPr kumimoji="0" lang="de-DE" sz="900" b="1" i="0" u="none" strike="noStrike" cap="none" normalizeH="0" baseline="0" dirty="0" err="1">
                          <a:ln>
                            <a:noFill/>
                          </a:ln>
                          <a:solidFill>
                            <a:schemeClr val="tx1"/>
                          </a:solidFill>
                          <a:effectLst/>
                          <a:latin typeface="Ariel"/>
                          <a:ea typeface="ＭＳ Ｐゴシック" pitchFamily="-112" charset="-128"/>
                          <a:cs typeface="Ariel"/>
                        </a:rPr>
                        <a:t>Kochupurakkal</a:t>
                      </a:r>
                      <a:endParaRPr kumimoji="0" lang="de-DE" sz="900" b="1" i="0" u="none" strike="noStrike" cap="none" normalizeH="0" baseline="0" dirty="0" smtClean="0">
                        <a:ln>
                          <a:noFill/>
                        </a:ln>
                        <a:solidFill>
                          <a:schemeClr val="tx1"/>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smtClean="0">
                          <a:ln>
                            <a:noFill/>
                          </a:ln>
                          <a:solidFill>
                            <a:schemeClr val="tx1"/>
                          </a:solidFill>
                          <a:effectLst/>
                          <a:latin typeface="Ariel"/>
                          <a:ea typeface="ＭＳ Ｐゴシック" pitchFamily="-112" charset="-128"/>
                          <a:cs typeface="Ariel"/>
                        </a:rPr>
                        <a:t>Judith </a:t>
                      </a:r>
                      <a:r>
                        <a:rPr kumimoji="0" lang="de-DE" sz="900" b="1" i="0" u="none" strike="noStrike" cap="none" normalizeH="0" baseline="0" dirty="0" err="1">
                          <a:ln>
                            <a:noFill/>
                          </a:ln>
                          <a:solidFill>
                            <a:schemeClr val="tx1"/>
                          </a:solidFill>
                          <a:effectLst/>
                          <a:latin typeface="Ariel"/>
                          <a:ea typeface="ＭＳ Ｐゴシック" pitchFamily="-112" charset="-128"/>
                          <a:cs typeface="Ariel"/>
                        </a:rPr>
                        <a:t>Gan</a:t>
                      </a:r>
                      <a:endParaRPr kumimoji="0" lang="de-DE" sz="900" b="1" i="0" u="none" strike="noStrike" cap="none" normalizeH="0" baseline="0" dirty="0">
                        <a:ln>
                          <a:noFill/>
                        </a:ln>
                        <a:solidFill>
                          <a:schemeClr val="tx1"/>
                        </a:solidFill>
                        <a:effectLst/>
                        <a:latin typeface="Ariel"/>
                        <a:ea typeface="ＭＳ Ｐゴシック" pitchFamily="-112" charset="-128"/>
                        <a:cs typeface="Ariel"/>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a:ln>
                            <a:noFill/>
                          </a:ln>
                          <a:solidFill>
                            <a:schemeClr val="tx1"/>
                          </a:solidFill>
                          <a:effectLst/>
                          <a:latin typeface="Ariel"/>
                          <a:ea typeface="ＭＳ Ｐゴシック" pitchFamily="-112" charset="-128"/>
                          <a:cs typeface="Ariel"/>
                        </a:rPr>
                        <a:t>Ami </a:t>
                      </a:r>
                      <a:r>
                        <a:rPr kumimoji="0" lang="de-DE" sz="900" b="1" i="0" u="none" strike="noStrike" cap="none" normalizeH="0" baseline="0" dirty="0" err="1">
                          <a:ln>
                            <a:noFill/>
                          </a:ln>
                          <a:solidFill>
                            <a:schemeClr val="tx1"/>
                          </a:solidFill>
                          <a:effectLst/>
                          <a:latin typeface="Ariel"/>
                          <a:ea typeface="ＭＳ Ｐゴシック" pitchFamily="-112" charset="-128"/>
                          <a:cs typeface="Ariel"/>
                        </a:rPr>
                        <a:t>Citri</a:t>
                      </a:r>
                      <a:r>
                        <a:rPr kumimoji="0" lang="de-DE" sz="900" b="1" i="0" u="none" strike="noStrike" cap="none" normalizeH="0" baseline="0" dirty="0">
                          <a:ln>
                            <a:noFill/>
                          </a:ln>
                          <a:solidFill>
                            <a:schemeClr val="tx1"/>
                          </a:solidFill>
                          <a:effectLst/>
                          <a:latin typeface="Ariel"/>
                          <a:ea typeface="ＭＳ Ｐゴシック" pitchFamily="-112" charset="-128"/>
                          <a:cs typeface="Ariel"/>
                        </a:rPr>
                        <a:t> </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err="1">
                          <a:ln>
                            <a:noFill/>
                          </a:ln>
                          <a:solidFill>
                            <a:schemeClr val="tx1"/>
                          </a:solidFill>
                          <a:effectLst/>
                          <a:latin typeface="Ariel"/>
                          <a:ea typeface="ＭＳ Ｐゴシック" pitchFamily="-112" charset="-128"/>
                          <a:cs typeface="Ariel"/>
                        </a:rPr>
                        <a:t>Ido</a:t>
                      </a:r>
                      <a:r>
                        <a:rPr kumimoji="0" lang="de-DE" sz="900" b="1" i="0" u="none" strike="noStrike" cap="none" normalizeH="0" baseline="0" dirty="0">
                          <a:ln>
                            <a:noFill/>
                          </a:ln>
                          <a:solidFill>
                            <a:schemeClr val="tx1"/>
                          </a:solidFill>
                          <a:effectLst/>
                          <a:latin typeface="Ariel"/>
                          <a:ea typeface="ＭＳ Ｐゴシック" pitchFamily="-112" charset="-128"/>
                          <a:cs typeface="Ariel"/>
                        </a:rPr>
                        <a:t> </a:t>
                      </a:r>
                      <a:r>
                        <a:rPr kumimoji="0" lang="de-DE" sz="900" b="1" i="0" u="none" strike="noStrike" cap="none" normalizeH="0" baseline="0" dirty="0" err="1">
                          <a:ln>
                            <a:noFill/>
                          </a:ln>
                          <a:solidFill>
                            <a:schemeClr val="tx1"/>
                          </a:solidFill>
                          <a:effectLst/>
                          <a:latin typeface="Ariel"/>
                          <a:ea typeface="ＭＳ Ｐゴシック" pitchFamily="-112" charset="-128"/>
                          <a:cs typeface="Ariel"/>
                        </a:rPr>
                        <a:t>Amit</a:t>
                      </a:r>
                      <a:endParaRPr kumimoji="0" lang="de-DE" sz="900" b="1" i="0" u="none" strike="noStrike" cap="none" normalizeH="0" baseline="0" dirty="0">
                        <a:ln>
                          <a:noFill/>
                        </a:ln>
                        <a:solidFill>
                          <a:schemeClr val="tx1"/>
                        </a:solidFill>
                        <a:effectLst/>
                        <a:latin typeface="Ariel"/>
                        <a:ea typeface="ＭＳ Ｐゴシック" pitchFamily="-112" charset="-128"/>
                        <a:cs typeface="Ariel"/>
                      </a:endParaRP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err="1">
                          <a:ln>
                            <a:noFill/>
                          </a:ln>
                          <a:solidFill>
                            <a:schemeClr val="tx1"/>
                          </a:solidFill>
                          <a:effectLst/>
                          <a:latin typeface="Ariel"/>
                          <a:ea typeface="ＭＳ Ｐゴシック" pitchFamily="-112" charset="-128"/>
                          <a:cs typeface="Ariel"/>
                        </a:rPr>
                        <a:t>Keren</a:t>
                      </a:r>
                      <a:r>
                        <a:rPr kumimoji="0" lang="de-DE" sz="900" b="1" i="0" u="none" strike="noStrike" cap="none" normalizeH="0" baseline="0" dirty="0">
                          <a:ln>
                            <a:noFill/>
                          </a:ln>
                          <a:solidFill>
                            <a:schemeClr val="tx1"/>
                          </a:solidFill>
                          <a:effectLst/>
                          <a:latin typeface="Ariel"/>
                          <a:ea typeface="ＭＳ Ｐゴシック" pitchFamily="-112" charset="-128"/>
                          <a:cs typeface="Ariel"/>
                        </a:rPr>
                        <a:t> </a:t>
                      </a:r>
                      <a:r>
                        <a:rPr kumimoji="0" lang="de-DE" sz="900" b="1" i="0" u="none" strike="noStrike" cap="none" normalizeH="0" baseline="0" dirty="0" err="1">
                          <a:ln>
                            <a:noFill/>
                          </a:ln>
                          <a:solidFill>
                            <a:schemeClr val="tx1"/>
                          </a:solidFill>
                          <a:effectLst/>
                          <a:latin typeface="Ariel"/>
                          <a:ea typeface="ＭＳ Ｐゴシック" pitchFamily="-112" charset="-128"/>
                          <a:cs typeface="Ariel"/>
                        </a:rPr>
                        <a:t>Shtiegman</a:t>
                      </a:r>
                      <a:r>
                        <a:rPr kumimoji="0" lang="de-DE" sz="900" b="1" i="0" u="none" strike="noStrike" cap="none" normalizeH="0" baseline="0" dirty="0">
                          <a:ln>
                            <a:noFill/>
                          </a:ln>
                          <a:solidFill>
                            <a:schemeClr val="tx1"/>
                          </a:solidFill>
                          <a:effectLst/>
                          <a:latin typeface="Ariel"/>
                          <a:ea typeface="ＭＳ Ｐゴシック" pitchFamily="-112" charset="-128"/>
                          <a:cs typeface="Ariel"/>
                        </a:rPr>
                        <a:t> </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err="1">
                          <a:ln>
                            <a:noFill/>
                          </a:ln>
                          <a:solidFill>
                            <a:schemeClr val="tx1"/>
                          </a:solidFill>
                          <a:effectLst/>
                          <a:latin typeface="Ariel"/>
                          <a:ea typeface="ＭＳ Ｐゴシック" pitchFamily="-112" charset="-128"/>
                          <a:cs typeface="Ariel"/>
                        </a:rPr>
                        <a:t>Shlomit</a:t>
                      </a:r>
                      <a:r>
                        <a:rPr kumimoji="0" lang="de-DE" sz="900" b="1" i="0" u="none" strike="noStrike" cap="none" normalizeH="0" baseline="0" dirty="0">
                          <a:ln>
                            <a:noFill/>
                          </a:ln>
                          <a:solidFill>
                            <a:schemeClr val="tx1"/>
                          </a:solidFill>
                          <a:effectLst/>
                          <a:latin typeface="Ariel"/>
                          <a:ea typeface="ＭＳ Ｐゴシック" pitchFamily="-112" charset="-128"/>
                          <a:cs typeface="Ariel"/>
                        </a:rPr>
                        <a:t> Boguslavsky </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err="1">
                          <a:ln>
                            <a:noFill/>
                          </a:ln>
                          <a:solidFill>
                            <a:schemeClr val="tx1"/>
                          </a:solidFill>
                          <a:effectLst/>
                          <a:latin typeface="Ariel"/>
                          <a:ea typeface="ＭＳ Ｐゴシック" pitchFamily="-112" charset="-128"/>
                          <a:cs typeface="Ariel"/>
                        </a:rPr>
                        <a:t>Shlomo</a:t>
                      </a:r>
                      <a:r>
                        <a:rPr kumimoji="0" lang="de-DE" sz="900" b="1" i="0" u="none" strike="noStrike" cap="none" normalizeH="0" baseline="0" dirty="0">
                          <a:ln>
                            <a:noFill/>
                          </a:ln>
                          <a:solidFill>
                            <a:schemeClr val="tx1"/>
                          </a:solidFill>
                          <a:effectLst/>
                          <a:latin typeface="Ariel"/>
                          <a:ea typeface="ＭＳ Ｐゴシック" pitchFamily="-112" charset="-128"/>
                          <a:cs typeface="Ariel"/>
                        </a:rPr>
                        <a:t> </a:t>
                      </a:r>
                      <a:r>
                        <a:rPr kumimoji="0" lang="de-DE" sz="900" b="1" i="0" u="none" strike="noStrike" cap="none" normalizeH="0" baseline="0" dirty="0" err="1">
                          <a:ln>
                            <a:noFill/>
                          </a:ln>
                          <a:solidFill>
                            <a:schemeClr val="tx1"/>
                          </a:solidFill>
                          <a:effectLst/>
                          <a:latin typeface="Ariel"/>
                          <a:ea typeface="ＭＳ Ｐゴシック" pitchFamily="-112" charset="-128"/>
                          <a:cs typeface="Ariel"/>
                        </a:rPr>
                        <a:t>Oved</a:t>
                      </a:r>
                      <a:r>
                        <a:rPr kumimoji="0" lang="de-DE" sz="900" b="1" i="0" u="none" strike="noStrike" cap="none" normalizeH="0" baseline="0" dirty="0">
                          <a:ln>
                            <a:noFill/>
                          </a:ln>
                          <a:solidFill>
                            <a:schemeClr val="tx1"/>
                          </a:solidFill>
                          <a:effectLst/>
                          <a:latin typeface="Ariel"/>
                          <a:ea typeface="ＭＳ Ｐゴシック" pitchFamily="-112" charset="-128"/>
                          <a:cs typeface="Ariel"/>
                        </a:rPr>
                        <a:t> </a:t>
                      </a:r>
                    </a:p>
                    <a:p>
                      <a:pPr marL="0" marR="0" lvl="0" indent="0" algn="l" defTabSz="914400" rtl="0" eaLnBrk="1" fontAlgn="base" latinLnBrk="0" hangingPunct="1">
                        <a:lnSpc>
                          <a:spcPct val="50000"/>
                        </a:lnSpc>
                        <a:spcBef>
                          <a:spcPct val="50000"/>
                        </a:spcBef>
                        <a:spcAft>
                          <a:spcPct val="0"/>
                        </a:spcAft>
                        <a:buClr>
                          <a:srgbClr val="FF0000"/>
                        </a:buClr>
                        <a:buSzTx/>
                        <a:buFont typeface="Wingdings" pitchFamily="-112" charset="2"/>
                        <a:buNone/>
                        <a:tabLst/>
                      </a:pPr>
                      <a:r>
                        <a:rPr kumimoji="0" lang="de-DE" sz="900" b="1" i="0" u="none" strike="noStrike" cap="none" normalizeH="0" baseline="0" dirty="0" err="1">
                          <a:ln>
                            <a:noFill/>
                          </a:ln>
                          <a:solidFill>
                            <a:schemeClr val="tx1"/>
                          </a:solidFill>
                          <a:effectLst/>
                          <a:latin typeface="Ariel"/>
                          <a:ea typeface="ＭＳ Ｐゴシック" pitchFamily="-112" charset="-128"/>
                          <a:cs typeface="Ariel"/>
                        </a:rPr>
                        <a:t>Edit</a:t>
                      </a:r>
                      <a:r>
                        <a:rPr kumimoji="0" lang="de-DE" sz="900" b="1" i="0" u="none" strike="noStrike" cap="none" normalizeH="0" baseline="0" dirty="0">
                          <a:ln>
                            <a:noFill/>
                          </a:ln>
                          <a:solidFill>
                            <a:schemeClr val="tx1"/>
                          </a:solidFill>
                          <a:effectLst/>
                          <a:latin typeface="Ariel"/>
                          <a:ea typeface="ＭＳ Ｐゴシック" pitchFamily="-112" charset="-128"/>
                          <a:cs typeface="Ariel"/>
                        </a:rPr>
                        <a:t> </a:t>
                      </a:r>
                      <a:r>
                        <a:rPr kumimoji="0" lang="de-DE" sz="900" b="1" i="0" u="none" strike="noStrike" cap="none" normalizeH="0" baseline="0" dirty="0" err="1">
                          <a:ln>
                            <a:noFill/>
                          </a:ln>
                          <a:solidFill>
                            <a:schemeClr val="tx1"/>
                          </a:solidFill>
                          <a:effectLst/>
                          <a:latin typeface="Ariel"/>
                          <a:ea typeface="ＭＳ Ｐゴシック" pitchFamily="-112" charset="-128"/>
                          <a:cs typeface="Ariel"/>
                        </a:rPr>
                        <a:t>Kario</a:t>
                      </a:r>
                      <a:endParaRPr kumimoji="0" lang="de-DE" sz="900" b="1" i="0" u="none" strike="noStrike" cap="none" normalizeH="0" baseline="0" dirty="0">
                        <a:ln>
                          <a:noFill/>
                        </a:ln>
                        <a:solidFill>
                          <a:schemeClr val="tx1"/>
                        </a:solidFill>
                        <a:effectLst/>
                        <a:latin typeface="Ariel"/>
                        <a:ea typeface="ＭＳ Ｐゴシック" pitchFamily="-112" charset="-128"/>
                        <a:cs typeface="Ariel"/>
                      </a:endParaRPr>
                    </a:p>
                  </a:txBody>
                  <a:tcPr anchor="ctr" horzOverflow="overflow">
                    <a:lnL>
                      <a:noFill/>
                    </a:lnL>
                    <a:lnR>
                      <a:noFill/>
                    </a:lnR>
                    <a:lnT>
                      <a:noFill/>
                    </a:lnT>
                    <a:lnB>
                      <a:noFill/>
                    </a:lnB>
                    <a:lnTlToBr>
                      <a:noFill/>
                    </a:lnTlToBr>
                    <a:lnBlToTr>
                      <a:noFill/>
                    </a:lnBlToTr>
                    <a:noFill/>
                  </a:tcPr>
                </a:tc>
              </a:tr>
            </a:tbl>
          </a:graphicData>
        </a:graphic>
      </p:graphicFrame>
      <p:pic>
        <p:nvPicPr>
          <p:cNvPr id="97297" name="ClipArt Placeholder 6" descr="DSCF1087.JPG"/>
          <p:cNvPicPr>
            <a:picLocks noChangeAspect="1"/>
          </p:cNvPicPr>
          <p:nvPr/>
        </p:nvPicPr>
        <p:blipFill>
          <a:blip r:embed="rId4"/>
          <a:srcRect t="282" b="-3101"/>
          <a:stretch>
            <a:fillRect/>
          </a:stretch>
        </p:blipFill>
        <p:spPr bwMode="auto">
          <a:xfrm>
            <a:off x="493713" y="1423988"/>
            <a:ext cx="4040187" cy="3908425"/>
          </a:xfrm>
          <a:prstGeom prst="rect">
            <a:avLst/>
          </a:prstGeom>
          <a:noFill/>
          <a:ln w="9525">
            <a:noFill/>
            <a:miter lim="800000"/>
            <a:headEnd/>
            <a:tailEnd/>
          </a:ln>
        </p:spPr>
      </p:pic>
    </p:spTree>
    <p:extLst>
      <p:ext uri="{BB962C8B-B14F-4D97-AF65-F5344CB8AC3E}">
        <p14:creationId xmlns:p14="http://schemas.microsoft.com/office/powerpoint/2010/main" val="1737624563"/>
      </p:ext>
    </p:extLst>
  </p:cSld>
  <p:clrMapOvr>
    <a:masterClrMapping/>
  </p:clrMapOvr>
  <p:transition>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00063" y="428625"/>
            <a:ext cx="8186737" cy="1143000"/>
          </a:xfrm>
        </p:spPr>
        <p:txBody>
          <a:bodyPr/>
          <a:lstStyle/>
          <a:p>
            <a:r>
              <a:rPr lang="en-US" sz="3600" b="1" dirty="0" smtClean="0">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76200" y="1752600"/>
            <a:ext cx="8991600" cy="4991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a:effectLst>
                  <a:outerShdw blurRad="38100" dist="38100" dir="2700000" algn="tl">
                    <a:srgbClr val="000000">
                      <a:alpha val="43137"/>
                    </a:srgbClr>
                  </a:outerShdw>
                </a:effectLst>
                <a:latin typeface="Georgia" pitchFamily="18" charset="0"/>
              </a:rPr>
              <a:t/>
            </a:r>
            <a:br>
              <a:rPr lang="en-US" sz="2400" dirty="0">
                <a:effectLst>
                  <a:outerShdw blurRad="38100" dist="38100" dir="2700000" algn="tl">
                    <a:srgbClr val="000000">
                      <a:alpha val="43137"/>
                    </a:srgbClr>
                  </a:outerShdw>
                </a:effectLst>
                <a:latin typeface="Georgia" pitchFamily="18" charset="0"/>
              </a:rPr>
            </a:br>
            <a:r>
              <a:rPr lang="en-US" sz="2400" dirty="0">
                <a:effectLst>
                  <a:outerShdw blurRad="38100" dist="38100" dir="2700000" algn="tl">
                    <a:srgbClr val="000000">
                      <a:alpha val="43137"/>
                    </a:srgbClr>
                  </a:outerShdw>
                </a:effectLst>
                <a:latin typeface="Georgia" pitchFamily="18" charset="0"/>
                <a:hlinkClick r:id="rId2"/>
              </a:rPr>
              <a:t>http://transcriptomics.conferenceseries.com</a:t>
            </a:r>
            <a:r>
              <a:rPr lang="en-US" sz="2400" dirty="0" smtClean="0">
                <a:effectLst>
                  <a:outerShdw blurRad="38100" dist="38100" dir="2700000" algn="tl">
                    <a:srgbClr val="000000">
                      <a:alpha val="43137"/>
                    </a:srgbClr>
                  </a:outerShdw>
                </a:effectLst>
                <a:latin typeface="Georgia" pitchFamily="18" charset="0"/>
                <a:hlinkClick r:id="rId2"/>
              </a:rPr>
              <a:t>/</a:t>
            </a:r>
            <a:endParaRPr lang="en-US" sz="24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a:effectLst>
                  <a:outerShdw blurRad="38100" dist="38100" dir="2700000" algn="tl">
                    <a:srgbClr val="000000">
                      <a:alpha val="43137"/>
                    </a:srgbClr>
                  </a:outerShdw>
                </a:effectLst>
                <a:latin typeface="Georgia" pitchFamily="18" charset="0"/>
                <a:hlinkClick r:id="rId3"/>
              </a:rPr>
              <a:t>http://conferenceseries.com</a:t>
            </a:r>
            <a:r>
              <a:rPr lang="en-US" sz="2400" dirty="0" smtClean="0">
                <a:effectLst>
                  <a:outerShdw blurRad="38100" dist="38100" dir="2700000" algn="tl">
                    <a:srgbClr val="000000">
                      <a:alpha val="43137"/>
                    </a:srgbClr>
                  </a:outerShdw>
                </a:effectLst>
                <a:latin typeface="Georgia" pitchFamily="18" charset="0"/>
                <a:hlinkClick r:id="rId3"/>
              </a:rPr>
              <a:t>/</a:t>
            </a:r>
            <a:r>
              <a:rPr lang="en-US" sz="2400" dirty="0" smtClean="0">
                <a:effectLst>
                  <a:outerShdw blurRad="38100" dist="38100" dir="2700000" algn="tl">
                    <a:srgbClr val="000000">
                      <a:alpha val="43137"/>
                    </a:srgbClr>
                  </a:outerShdw>
                </a:effectLst>
                <a:latin typeface="Georgia" pitchFamily="18" charset="0"/>
              </a:rPr>
              <a:t> </a:t>
            </a:r>
          </a:p>
          <a:p>
            <a:pPr algn="ctr">
              <a:buFont typeface="Arial" charset="0"/>
              <a:buNone/>
              <a:defRPr/>
            </a:pPr>
            <a:r>
              <a:rPr lang="en-US" sz="2400" dirty="0">
                <a:effectLst>
                  <a:outerShdw blurRad="38100" dist="38100" dir="2700000" algn="tl">
                    <a:srgbClr val="000000">
                      <a:alpha val="43137"/>
                    </a:srgbClr>
                  </a:outerShdw>
                </a:effectLst>
                <a:latin typeface="Georgia" pitchFamily="18" charset="0"/>
              </a:rPr>
              <a:t> </a:t>
            </a:r>
            <a:r>
              <a:rPr lang="en-US" sz="2400" dirty="0">
                <a:effectLst>
                  <a:outerShdw blurRad="38100" dist="38100" dir="2700000" algn="tl">
                    <a:srgbClr val="000000">
                      <a:alpha val="43137"/>
                    </a:srgbClr>
                  </a:outerShdw>
                </a:effectLst>
                <a:latin typeface="Georgia" pitchFamily="18" charset="0"/>
                <a:hlinkClick r:id="rId4"/>
              </a:rPr>
              <a:t>http://</a:t>
            </a:r>
            <a:r>
              <a:rPr lang="en-US" sz="2400" dirty="0" smtClean="0">
                <a:effectLst>
                  <a:outerShdw blurRad="38100" dist="38100" dir="2700000" algn="tl">
                    <a:srgbClr val="000000">
                      <a:alpha val="43137"/>
                    </a:srgbClr>
                  </a:outerShdw>
                </a:effectLst>
                <a:latin typeface="Georgia" pitchFamily="18" charset="0"/>
                <a:hlinkClick r:id="rId4"/>
              </a:rPr>
              <a:t>www.conferenceseries.com/genetics-and-molecular-biology-conferences.php</a:t>
            </a:r>
            <a:r>
              <a:rPr lang="en-US" sz="2400" dirty="0" smtClean="0">
                <a:effectLst>
                  <a:outerShdw blurRad="38100" dist="38100" dir="2700000" algn="tl">
                    <a:srgbClr val="000000">
                      <a:alpha val="43137"/>
                    </a:srgbClr>
                  </a:outerShdw>
                </a:effectLst>
                <a:latin typeface="Georgia" pitchFamily="18" charset="0"/>
              </a:rPr>
              <a:t> </a:t>
            </a: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190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339725" y="757238"/>
            <a:ext cx="8462963" cy="1301750"/>
          </a:xfrm>
        </p:spPr>
        <p:txBody>
          <a:bodyPr>
            <a:noAutofit/>
          </a:bodyPr>
          <a:lstStyle/>
          <a:p>
            <a:r>
              <a:rPr lang="en-US" sz="3600" b="1" i="1" dirty="0" smtClean="0">
                <a:solidFill>
                  <a:srgbClr val="000090"/>
                </a:solidFill>
              </a:rPr>
              <a:t>Transcription-based Chronobiology of Receptor </a:t>
            </a:r>
            <a:r>
              <a:rPr lang="en-US" sz="3600" b="1" i="1" dirty="0">
                <a:solidFill>
                  <a:srgbClr val="000090"/>
                </a:solidFill>
              </a:rPr>
              <a:t>T</a:t>
            </a:r>
            <a:r>
              <a:rPr lang="en-US" sz="3600" b="1" i="1" dirty="0" smtClean="0">
                <a:solidFill>
                  <a:srgbClr val="000090"/>
                </a:solidFill>
              </a:rPr>
              <a:t>yrosine Kinases: Relevance to Cancer Progression</a:t>
            </a:r>
            <a:r>
              <a:rPr lang="en-US" sz="3600" b="1" dirty="0" smtClean="0">
                <a:solidFill>
                  <a:srgbClr val="000090"/>
                </a:solidFill>
              </a:rPr>
              <a:t/>
            </a:r>
            <a:br>
              <a:rPr lang="en-US" sz="3600" b="1" dirty="0" smtClean="0">
                <a:solidFill>
                  <a:srgbClr val="000090"/>
                </a:solidFill>
              </a:rPr>
            </a:br>
            <a:endParaRPr lang="en-US" sz="2800" b="1" i="1" baseline="0" dirty="0" smtClean="0">
              <a:solidFill>
                <a:srgbClr val="000090"/>
              </a:solidFill>
            </a:endParaRPr>
          </a:p>
        </p:txBody>
      </p:sp>
      <p:sp>
        <p:nvSpPr>
          <p:cNvPr id="14339" name="Rectangle 3"/>
          <p:cNvSpPr>
            <a:spLocks noGrp="1" noChangeArrowheads="1"/>
          </p:cNvSpPr>
          <p:nvPr>
            <p:ph type="subTitle" idx="1"/>
          </p:nvPr>
        </p:nvSpPr>
        <p:spPr>
          <a:xfrm>
            <a:off x="1222375" y="2713038"/>
            <a:ext cx="6400800" cy="1752600"/>
          </a:xfrm>
        </p:spPr>
        <p:txBody>
          <a:bodyPr>
            <a:noAutofit/>
          </a:bodyPr>
          <a:lstStyle/>
          <a:p>
            <a:pPr eaLnBrk="1" hangingPunct="1"/>
            <a:r>
              <a:rPr lang="en-US" sz="1800" b="1" dirty="0">
                <a:solidFill>
                  <a:srgbClr val="000090"/>
                </a:solidFill>
                <a:ea typeface="ＭＳ Ｐゴシック" charset="-128"/>
                <a:cs typeface="ＭＳ Ｐゴシック" charset="-128"/>
              </a:rPr>
              <a:t>Yosef Yarden, PhD</a:t>
            </a:r>
          </a:p>
          <a:p>
            <a:pPr eaLnBrk="1" hangingPunct="1"/>
            <a:r>
              <a:rPr lang="en-US" sz="1800" b="1" i="1" dirty="0">
                <a:solidFill>
                  <a:srgbClr val="000090"/>
                </a:solidFill>
                <a:ea typeface="ＭＳ Ｐゴシック" charset="-128"/>
                <a:cs typeface="ＭＳ Ｐゴシック" charset="-128"/>
              </a:rPr>
              <a:t>Department of Biological Regulation</a:t>
            </a:r>
            <a:br>
              <a:rPr lang="en-US" sz="1800" b="1" i="1" dirty="0">
                <a:solidFill>
                  <a:srgbClr val="000090"/>
                </a:solidFill>
                <a:ea typeface="ＭＳ Ｐゴシック" charset="-128"/>
                <a:cs typeface="ＭＳ Ｐゴシック" charset="-128"/>
              </a:rPr>
            </a:br>
            <a:r>
              <a:rPr lang="en-US" sz="1800" b="1" i="1" dirty="0">
                <a:solidFill>
                  <a:srgbClr val="000090"/>
                </a:solidFill>
                <a:ea typeface="ＭＳ Ｐゴシック" charset="-128"/>
                <a:cs typeface="ＭＳ Ｐゴシック" charset="-128"/>
              </a:rPr>
              <a:t>The Weizmann Institute of Science</a:t>
            </a:r>
            <a:br>
              <a:rPr lang="en-US" sz="1800" b="1" i="1" dirty="0">
                <a:solidFill>
                  <a:srgbClr val="000090"/>
                </a:solidFill>
                <a:ea typeface="ＭＳ Ｐゴシック" charset="-128"/>
                <a:cs typeface="ＭＳ Ｐゴシック" charset="-128"/>
              </a:rPr>
            </a:br>
            <a:r>
              <a:rPr lang="en-US" sz="1800" b="1" i="1" dirty="0">
                <a:solidFill>
                  <a:srgbClr val="000090"/>
                </a:solidFill>
                <a:ea typeface="ＭＳ Ｐゴシック" charset="-128"/>
                <a:cs typeface="ＭＳ Ｐゴシック" charset="-128"/>
              </a:rPr>
              <a:t>Rehovot, Israel</a:t>
            </a:r>
          </a:p>
          <a:p>
            <a:pPr eaLnBrk="1" hangingPunct="1"/>
            <a:endParaRPr lang="en-US" sz="1800" b="1" i="1" dirty="0">
              <a:solidFill>
                <a:srgbClr val="000090"/>
              </a:solidFill>
              <a:ea typeface="ＭＳ Ｐゴシック" charset="-128"/>
              <a:cs typeface="ＭＳ Ｐゴシック" charset="-128"/>
            </a:endParaRPr>
          </a:p>
          <a:p>
            <a:pPr eaLnBrk="1" hangingPunct="1"/>
            <a:endParaRPr lang="en-US" sz="1800" b="1" i="1" dirty="0" smtClean="0">
              <a:solidFill>
                <a:srgbClr val="000090"/>
              </a:solidFill>
              <a:ea typeface="ＭＳ Ｐゴシック" charset="-128"/>
              <a:cs typeface="ＭＳ Ｐゴシック" charset="-128"/>
            </a:endParaRPr>
          </a:p>
          <a:p>
            <a:r>
              <a:rPr lang="en-US" sz="1800" b="1" dirty="0" smtClean="0">
                <a:solidFill>
                  <a:srgbClr val="000090"/>
                </a:solidFill>
              </a:rPr>
              <a:t>International Conference on </a:t>
            </a:r>
            <a:r>
              <a:rPr lang="en-US" sz="1800" b="1" dirty="0" err="1" smtClean="0">
                <a:solidFill>
                  <a:srgbClr val="000090"/>
                </a:solidFill>
              </a:rPr>
              <a:t>Transcriptomics</a:t>
            </a:r>
            <a:endParaRPr lang="en-US" sz="1800" b="1" dirty="0">
              <a:solidFill>
                <a:srgbClr val="000090"/>
              </a:solidFill>
            </a:endParaRPr>
          </a:p>
          <a:p>
            <a:r>
              <a:rPr lang="en-US" sz="1800" b="1" dirty="0" smtClean="0">
                <a:solidFill>
                  <a:srgbClr val="000090"/>
                </a:solidFill>
              </a:rPr>
              <a:t>Orlando</a:t>
            </a:r>
            <a:r>
              <a:rPr lang="en-US" sz="1800" dirty="0" smtClean="0">
                <a:solidFill>
                  <a:srgbClr val="000090"/>
                </a:solidFill>
              </a:rPr>
              <a:t>; </a:t>
            </a:r>
            <a:r>
              <a:rPr lang="en-US" sz="1800" b="1" dirty="0" smtClean="0">
                <a:solidFill>
                  <a:srgbClr val="000090"/>
                </a:solidFill>
              </a:rPr>
              <a:t>July 27, 2015</a:t>
            </a:r>
            <a:endParaRPr lang="en-US" sz="1800" dirty="0">
              <a:solidFill>
                <a:srgbClr val="000090"/>
              </a:solidFill>
            </a:endParaRPr>
          </a:p>
        </p:txBody>
      </p:sp>
      <p:grpSp>
        <p:nvGrpSpPr>
          <p:cNvPr id="2" name="Group 4"/>
          <p:cNvGrpSpPr>
            <a:grpSpLocks/>
          </p:cNvGrpSpPr>
          <p:nvPr/>
        </p:nvGrpSpPr>
        <p:grpSpPr bwMode="auto">
          <a:xfrm>
            <a:off x="2398713" y="5786438"/>
            <a:ext cx="4114800" cy="688975"/>
            <a:chOff x="3168" y="3886"/>
            <a:chExt cx="2592" cy="434"/>
          </a:xfrm>
        </p:grpSpPr>
        <p:pic>
          <p:nvPicPr>
            <p:cNvPr id="21509" name="Picture 5"/>
            <p:cNvPicPr>
              <a:picLocks noChangeAspect="1" noChangeArrowheads="1"/>
            </p:cNvPicPr>
            <p:nvPr/>
          </p:nvPicPr>
          <p:blipFill>
            <a:blip r:embed="rId3">
              <a:alphaModFix/>
              <a:duotone>
                <a:prstClr val="black"/>
                <a:schemeClr val="accent6">
                  <a:tint val="45000"/>
                  <a:satMod val="400000"/>
                </a:schemeClr>
              </a:duotone>
            </a:blip>
            <a:srcRect/>
            <a:stretch>
              <a:fillRect/>
            </a:stretch>
          </p:blipFill>
          <p:spPr bwMode="auto">
            <a:xfrm>
              <a:off x="3682" y="3886"/>
              <a:ext cx="2078" cy="434"/>
            </a:xfrm>
            <a:prstGeom prst="rect">
              <a:avLst/>
            </a:prstGeom>
            <a:noFill/>
            <a:ln w="9525">
              <a:noFill/>
              <a:miter lim="800000"/>
              <a:headEnd/>
              <a:tailEnd/>
            </a:ln>
          </p:spPr>
        </p:pic>
        <p:sp>
          <p:nvSpPr>
            <p:cNvPr id="1469446" name="Line 6"/>
            <p:cNvSpPr>
              <a:spLocks noChangeShapeType="1"/>
            </p:cNvSpPr>
            <p:nvPr/>
          </p:nvSpPr>
          <p:spPr bwMode="auto">
            <a:xfrm>
              <a:off x="3168" y="3888"/>
              <a:ext cx="2592" cy="0"/>
            </a:xfrm>
            <a:prstGeom prst="line">
              <a:avLst/>
            </a:prstGeom>
            <a:noFill/>
            <a:ln w="9525">
              <a:solidFill>
                <a:schemeClr val="tx1"/>
              </a:solidFill>
              <a:round/>
              <a:headEnd/>
              <a:tailEnd/>
            </a:ln>
            <a:effectLst/>
          </p:spPr>
          <p:txBody>
            <a:bodyPr wrap="none" anchor="ctr">
              <a:prstTxWarp prst="textNoShape">
                <a:avLst/>
              </a:prstTxWarp>
            </a:bodyPr>
            <a:lstStyle/>
            <a:p>
              <a:pPr fontAlgn="auto">
                <a:spcBef>
                  <a:spcPts val="0"/>
                </a:spcBef>
                <a:spcAft>
                  <a:spcPts val="0"/>
                </a:spcAft>
                <a:defRPr/>
              </a:pPr>
              <a:endParaRPr lang="en-US">
                <a:effectLst>
                  <a:outerShdw blurRad="38100" dist="38100" dir="2700000" algn="tl">
                    <a:srgbClr val="000000">
                      <a:alpha val="43137"/>
                    </a:srgbClr>
                  </a:outerShdw>
                </a:effectLst>
                <a:latin typeface="+mn-lt"/>
                <a:ea typeface="+mn-ea"/>
                <a:cs typeface="+mn-cs"/>
              </a:endParaRPr>
            </a:p>
          </p:txBody>
        </p:sp>
      </p:grpSp>
    </p:spTree>
    <p:extLst>
      <p:ext uri="{BB962C8B-B14F-4D97-AF65-F5344CB8AC3E}">
        <p14:creationId xmlns:p14="http://schemas.microsoft.com/office/powerpoint/2010/main" val="34942129"/>
      </p:ext>
    </p:extLst>
  </p:cSld>
  <p:clrMapOvr>
    <a:masterClrMapping/>
  </p:clrMapOvr>
  <mc:AlternateContent xmlns:mc="http://schemas.openxmlformats.org/markup-compatibility/2006" xmlns:p14="http://schemas.microsoft.com/office/powerpoint/2010/main">
    <mc:Choice Requires="p14">
      <p:transition>
        <p14:prism dir="d"/>
      </p:transition>
    </mc:Choice>
    <mc:Fallback xmlns="">
      <p:transition xmlns:p14="http://schemas.microsoft.com/office/powerpoint/2010/mai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172" y="-111252"/>
            <a:ext cx="8229600" cy="1143000"/>
          </a:xfrm>
        </p:spPr>
        <p:txBody>
          <a:bodyPr>
            <a:noAutofit/>
          </a:bodyPr>
          <a:lstStyle/>
          <a:p>
            <a:r>
              <a:rPr lang="en-US" sz="3200" b="1" dirty="0" smtClean="0">
                <a:solidFill>
                  <a:srgbClr val="000090"/>
                </a:solidFill>
              </a:rPr>
              <a:t>Part 1</a:t>
            </a:r>
            <a:r>
              <a:rPr lang="en-US" sz="3200" b="1" dirty="0">
                <a:solidFill>
                  <a:srgbClr val="000090"/>
                </a:solidFill>
              </a:rPr>
              <a:t>: EGF-induced proliferation of mammary cells (</a:t>
            </a:r>
            <a:r>
              <a:rPr lang="en-US" sz="3200" b="1" dirty="0" smtClean="0">
                <a:solidFill>
                  <a:srgbClr val="000090"/>
                </a:solidFill>
              </a:rPr>
              <a:t>HMEC cells)</a:t>
            </a:r>
            <a:endParaRPr lang="en-US" sz="3200" b="1" dirty="0">
              <a:solidFill>
                <a:srgbClr val="000090"/>
              </a:solidFill>
            </a:endParaRPr>
          </a:p>
        </p:txBody>
      </p:sp>
      <p:pic>
        <p:nvPicPr>
          <p:cNvPr id="7" name="Picture 6"/>
          <p:cNvPicPr>
            <a:picLocks noChangeAspect="1"/>
          </p:cNvPicPr>
          <p:nvPr/>
        </p:nvPicPr>
        <p:blipFill>
          <a:blip r:embed="rId2"/>
          <a:srcRect r="5989"/>
          <a:stretch>
            <a:fillRect/>
          </a:stretch>
        </p:blipFill>
        <p:spPr>
          <a:xfrm>
            <a:off x="216172" y="2099249"/>
            <a:ext cx="3791560" cy="3857526"/>
          </a:xfrm>
          <a:prstGeom prst="rect">
            <a:avLst/>
          </a:prstGeom>
        </p:spPr>
      </p:pic>
      <p:sp>
        <p:nvSpPr>
          <p:cNvPr id="9" name="Text Box 12"/>
          <p:cNvSpPr txBox="1">
            <a:spLocks noChangeArrowheads="1"/>
          </p:cNvSpPr>
          <p:nvPr/>
        </p:nvSpPr>
        <p:spPr bwMode="auto">
          <a:xfrm>
            <a:off x="2805241" y="5444655"/>
            <a:ext cx="2188199" cy="64632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91430" tIns="45715" rIns="91430" bIns="45715">
            <a:prstTxWarp prst="textNoShape">
              <a:avLst/>
            </a:prstTxWarp>
            <a:spAutoFit/>
          </a:bodyPr>
          <a:lstStyle/>
          <a:p>
            <a:r>
              <a:rPr lang="en-CA" b="1" dirty="0" smtClean="0">
                <a:solidFill>
                  <a:srgbClr val="FF0000"/>
                </a:solidFill>
              </a:rPr>
              <a:t>R Point: cell decides</a:t>
            </a:r>
          </a:p>
          <a:p>
            <a:r>
              <a:rPr lang="en-CA" b="1" dirty="0" smtClean="0">
                <a:solidFill>
                  <a:srgbClr val="FF0000"/>
                </a:solidFill>
              </a:rPr>
              <a:t>Whether to continue</a:t>
            </a:r>
            <a:endParaRPr lang="en-CA" b="1" dirty="0">
              <a:solidFill>
                <a:srgbClr val="FF0000"/>
              </a:solidFill>
            </a:endParaRPr>
          </a:p>
        </p:txBody>
      </p:sp>
      <p:sp>
        <p:nvSpPr>
          <p:cNvPr id="10" name="Rectangle 3"/>
          <p:cNvSpPr txBox="1">
            <a:spLocks noChangeArrowheads="1"/>
          </p:cNvSpPr>
          <p:nvPr/>
        </p:nvSpPr>
        <p:spPr>
          <a:xfrm>
            <a:off x="-107068" y="5901757"/>
            <a:ext cx="8229600" cy="114348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6487" indent="-456487" algn="just"/>
            <a:r>
              <a:rPr lang="en-CA" sz="2000" dirty="0" smtClean="0">
                <a:latin typeface="Comic Sans MS" pitchFamily="31" charset="0"/>
              </a:rPr>
              <a:t>	R crossing requires continuous (&gt;6 hours) presence of growth factors, but might be replaced by 2 pulses of 1 hour each. </a:t>
            </a:r>
          </a:p>
        </p:txBody>
      </p:sp>
      <p:grpSp>
        <p:nvGrpSpPr>
          <p:cNvPr id="13" name="Group 11"/>
          <p:cNvGrpSpPr>
            <a:grpSpLocks/>
          </p:cNvGrpSpPr>
          <p:nvPr/>
        </p:nvGrpSpPr>
        <p:grpSpPr bwMode="auto">
          <a:xfrm>
            <a:off x="4960214" y="2178942"/>
            <a:ext cx="3559680" cy="3312348"/>
            <a:chOff x="1490" y="933"/>
            <a:chExt cx="2771" cy="2812"/>
          </a:xfrm>
        </p:grpSpPr>
        <p:pic>
          <p:nvPicPr>
            <p:cNvPr id="14" name="Picture 8" descr="cell cycle"/>
            <p:cNvPicPr>
              <a:picLocks noChangeAspect="1" noChangeArrowheads="1"/>
            </p:cNvPicPr>
            <p:nvPr/>
          </p:nvPicPr>
          <p:blipFill>
            <a:blip r:embed="rId3"/>
            <a:srcRect b="12329"/>
            <a:stretch>
              <a:fillRect/>
            </a:stretch>
          </p:blipFill>
          <p:spPr bwMode="auto">
            <a:xfrm>
              <a:off x="1490" y="933"/>
              <a:ext cx="2771" cy="2812"/>
            </a:xfrm>
            <a:prstGeom prst="rect">
              <a:avLst/>
            </a:prstGeom>
            <a:noFill/>
            <a:ln w="9525">
              <a:noFill/>
              <a:miter lim="800000"/>
              <a:headEnd/>
              <a:tailEnd/>
            </a:ln>
          </p:spPr>
        </p:pic>
        <p:sp>
          <p:nvSpPr>
            <p:cNvPr id="15" name="AutoShape 9"/>
            <p:cNvSpPr>
              <a:spLocks noChangeArrowheads="1"/>
            </p:cNvSpPr>
            <p:nvPr/>
          </p:nvSpPr>
          <p:spPr bwMode="auto">
            <a:xfrm rot="1354952">
              <a:off x="2962" y="1507"/>
              <a:ext cx="181" cy="1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222 w 21600"/>
                <a:gd name="T19" fmla="*/ 3176 h 21600"/>
                <a:gd name="T20" fmla="*/ 18378 w 21600"/>
                <a:gd name="T21" fmla="*/ 1842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noFill/>
              <a:miter lim="800000"/>
              <a:headEnd/>
              <a:tailEnd/>
            </a:ln>
          </p:spPr>
          <p:txBody>
            <a:bodyPr wrap="none" anchor="ctr">
              <a:prstTxWarp prst="textNoShape">
                <a:avLst/>
              </a:prstTxWarp>
            </a:bodyPr>
            <a:lstStyle/>
            <a:p>
              <a:endParaRPr lang="en-US"/>
            </a:p>
          </p:txBody>
        </p:sp>
        <p:sp>
          <p:nvSpPr>
            <p:cNvPr id="16" name="AutoShape 10"/>
            <p:cNvSpPr>
              <a:spLocks noChangeArrowheads="1"/>
            </p:cNvSpPr>
            <p:nvPr/>
          </p:nvSpPr>
          <p:spPr bwMode="auto">
            <a:xfrm rot="5987884">
              <a:off x="3153" y="2495"/>
              <a:ext cx="181" cy="1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222 w 21600"/>
                <a:gd name="T19" fmla="*/ 3176 h 21600"/>
                <a:gd name="T20" fmla="*/ 18378 w 21600"/>
                <a:gd name="T21" fmla="*/ 1842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2127"/>
                    <a:pt x="5888" y="13408"/>
                    <a:pt x="6773" y="14397"/>
                  </a:cubicBezTo>
                  <a:lnTo>
                    <a:pt x="2746" y="17995"/>
                  </a:lnTo>
                  <a:cubicBezTo>
                    <a:pt x="977" y="16016"/>
                    <a:pt x="0" y="13454"/>
                    <a:pt x="0" y="10800"/>
                  </a:cubicBez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rgbClr val="FF0000"/>
            </a:solidFill>
            <a:ln w="9525">
              <a:noFill/>
              <a:miter lim="800000"/>
              <a:headEnd/>
              <a:tailEnd/>
            </a:ln>
          </p:spPr>
          <p:txBody>
            <a:bodyPr wrap="none" anchor="ctr">
              <a:prstTxWarp prst="textNoShape">
                <a:avLst/>
              </a:prstTxWarp>
            </a:bodyPr>
            <a:lstStyle/>
            <a:p>
              <a:endParaRPr lang="en-US"/>
            </a:p>
          </p:txBody>
        </p:sp>
      </p:grpSp>
      <p:sp>
        <p:nvSpPr>
          <p:cNvPr id="17" name="Rectangle 16"/>
          <p:cNvSpPr/>
          <p:nvPr/>
        </p:nvSpPr>
        <p:spPr>
          <a:xfrm rot="2444541">
            <a:off x="6740332" y="4199429"/>
            <a:ext cx="489600" cy="46085"/>
          </a:xfrm>
          <a:prstGeom prst="rect">
            <a:avLst/>
          </a:prstGeom>
          <a:solidFill>
            <a:schemeClr val="tx1"/>
          </a:solidFill>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0" tIns="45715" rIns="91430" bIns="45715" anchor="ctr"/>
          <a:lstStyle/>
          <a:p>
            <a:pPr algn="ctr">
              <a:buFont typeface="Times New Roman" pitchFamily="38" charset="0"/>
              <a:buNone/>
              <a:defRPr/>
            </a:pPr>
            <a:endParaRPr lang="en-US"/>
          </a:p>
        </p:txBody>
      </p:sp>
      <p:sp>
        <p:nvSpPr>
          <p:cNvPr id="18" name="Text Box 12"/>
          <p:cNvSpPr txBox="1">
            <a:spLocks noChangeArrowheads="1"/>
          </p:cNvSpPr>
          <p:nvPr/>
        </p:nvSpPr>
        <p:spPr bwMode="auto">
          <a:xfrm>
            <a:off x="6643513" y="2433394"/>
            <a:ext cx="1869302" cy="369322"/>
          </a:xfrm>
          <a:prstGeom prst="rect">
            <a:avLst/>
          </a:prstGeom>
          <a:solidFill>
            <a:schemeClr val="bg1"/>
          </a:solidFill>
          <a:ln w="9525">
            <a:noFill/>
            <a:miter lim="800000"/>
            <a:headEnd/>
            <a:tailEnd/>
          </a:ln>
        </p:spPr>
        <p:txBody>
          <a:bodyPr wrap="none" lIns="91430" tIns="45715" rIns="91430" bIns="45715">
            <a:prstTxWarp prst="textNoShape">
              <a:avLst/>
            </a:prstTxWarp>
            <a:spAutoFit/>
          </a:bodyPr>
          <a:lstStyle/>
          <a:p>
            <a:r>
              <a:rPr lang="en-CA" b="1" dirty="0" smtClean="0">
                <a:solidFill>
                  <a:srgbClr val="FF0000"/>
                </a:solidFill>
              </a:rPr>
              <a:t>1</a:t>
            </a:r>
            <a:r>
              <a:rPr lang="en-CA" b="1" baseline="30000" dirty="0" smtClean="0">
                <a:solidFill>
                  <a:srgbClr val="FF0000"/>
                </a:solidFill>
              </a:rPr>
              <a:t>st</a:t>
            </a:r>
            <a:r>
              <a:rPr lang="en-CA" b="1" dirty="0" smtClean="0">
                <a:solidFill>
                  <a:srgbClr val="FF0000"/>
                </a:solidFill>
              </a:rPr>
              <a:t> pulse (1-hour )</a:t>
            </a:r>
          </a:p>
        </p:txBody>
      </p:sp>
      <p:sp>
        <p:nvSpPr>
          <p:cNvPr id="19" name="Text Box 12"/>
          <p:cNvSpPr txBox="1">
            <a:spLocks noChangeArrowheads="1"/>
          </p:cNvSpPr>
          <p:nvPr/>
        </p:nvSpPr>
        <p:spPr bwMode="auto">
          <a:xfrm>
            <a:off x="7317134" y="3971461"/>
            <a:ext cx="1869264" cy="369322"/>
          </a:xfrm>
          <a:prstGeom prst="rect">
            <a:avLst/>
          </a:prstGeom>
          <a:solidFill>
            <a:schemeClr val="bg1"/>
          </a:solidFill>
          <a:ln w="9525">
            <a:noFill/>
            <a:miter lim="800000"/>
            <a:headEnd/>
            <a:tailEnd/>
          </a:ln>
        </p:spPr>
        <p:txBody>
          <a:bodyPr wrap="none" lIns="91430" tIns="45715" rIns="91430" bIns="45715">
            <a:prstTxWarp prst="textNoShape">
              <a:avLst/>
            </a:prstTxWarp>
            <a:spAutoFit/>
          </a:bodyPr>
          <a:lstStyle/>
          <a:p>
            <a:r>
              <a:rPr lang="en-CA" b="1" dirty="0" smtClean="0">
                <a:solidFill>
                  <a:srgbClr val="FF0000"/>
                </a:solidFill>
              </a:rPr>
              <a:t>2</a:t>
            </a:r>
            <a:r>
              <a:rPr lang="en-CA" b="1" baseline="30000" dirty="0" smtClean="0">
                <a:solidFill>
                  <a:srgbClr val="FF0000"/>
                </a:solidFill>
              </a:rPr>
              <a:t>nd</a:t>
            </a:r>
            <a:r>
              <a:rPr lang="en-CA" b="1" dirty="0" smtClean="0">
                <a:solidFill>
                  <a:srgbClr val="FF0000"/>
                </a:solidFill>
              </a:rPr>
              <a:t> pulse (1-hour)</a:t>
            </a:r>
          </a:p>
        </p:txBody>
      </p:sp>
      <p:sp>
        <p:nvSpPr>
          <p:cNvPr id="20" name="TextBox 19"/>
          <p:cNvSpPr txBox="1"/>
          <p:nvPr/>
        </p:nvSpPr>
        <p:spPr>
          <a:xfrm>
            <a:off x="7108690" y="4510581"/>
            <a:ext cx="873218" cy="369332"/>
          </a:xfrm>
          <a:prstGeom prst="rect">
            <a:avLst/>
          </a:prstGeom>
          <a:noFill/>
        </p:spPr>
        <p:txBody>
          <a:bodyPr wrap="none" rtlCol="0">
            <a:spAutoFit/>
          </a:bodyPr>
          <a:lstStyle/>
          <a:p>
            <a:r>
              <a:rPr lang="en-US" b="1" dirty="0" smtClean="0"/>
              <a:t>R point</a:t>
            </a:r>
            <a:endParaRPr lang="en-US" b="1" dirty="0"/>
          </a:p>
        </p:txBody>
      </p:sp>
    </p:spTree>
    <p:extLst>
      <p:ext uri="{BB962C8B-B14F-4D97-AF65-F5344CB8AC3E}">
        <p14:creationId xmlns:p14="http://schemas.microsoft.com/office/powerpoint/2010/main" val="225683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0" y="-6810"/>
            <a:ext cx="9144000" cy="1143480"/>
          </a:xfrm>
          <a:solidFill>
            <a:srgbClr val="0000FF"/>
          </a:solidFill>
        </p:spPr>
        <p:txBody>
          <a:bodyPr>
            <a:noAutofit/>
          </a:bodyPr>
          <a:lstStyle/>
          <a:p>
            <a:pPr eaLnBrk="1" hangingPunct="1">
              <a:buFont typeface="Times New Roman" pitchFamily="38" charset="0"/>
              <a:buNone/>
              <a:defRPr/>
            </a:pPr>
            <a:r>
              <a:rPr lang="en-CA" sz="3200" dirty="0" smtClean="0">
                <a:solidFill>
                  <a:srgbClr val="FFFFFF"/>
                </a:solidFill>
                <a:latin typeface="Arial"/>
                <a:cs typeface="Arial"/>
              </a:rPr>
              <a:t>IGF1 may replace EGF in the 1</a:t>
            </a:r>
            <a:r>
              <a:rPr lang="en-CA" sz="3200" baseline="30000" dirty="0" smtClean="0">
                <a:solidFill>
                  <a:srgbClr val="FFFFFF"/>
                </a:solidFill>
                <a:latin typeface="Arial"/>
                <a:cs typeface="Arial"/>
              </a:rPr>
              <a:t>st</a:t>
            </a:r>
            <a:r>
              <a:rPr lang="en-CA" sz="3200" dirty="0" smtClean="0">
                <a:solidFill>
                  <a:srgbClr val="FFFFFF"/>
                </a:solidFill>
                <a:latin typeface="Arial"/>
                <a:cs typeface="Arial"/>
              </a:rPr>
              <a:t>, not in the 2</a:t>
            </a:r>
            <a:r>
              <a:rPr lang="en-CA" sz="3200" baseline="30000" dirty="0" smtClean="0">
                <a:solidFill>
                  <a:srgbClr val="FFFFFF"/>
                </a:solidFill>
                <a:latin typeface="Arial"/>
                <a:cs typeface="Arial"/>
              </a:rPr>
              <a:t>nd</a:t>
            </a:r>
            <a:r>
              <a:rPr lang="en-CA" sz="3200" dirty="0" smtClean="0">
                <a:solidFill>
                  <a:srgbClr val="FFFFFF"/>
                </a:solidFill>
                <a:latin typeface="Arial"/>
                <a:cs typeface="Arial"/>
              </a:rPr>
              <a:t> pulse</a:t>
            </a:r>
            <a:endParaRPr lang="en-CA" sz="3200" dirty="0">
              <a:solidFill>
                <a:srgbClr val="FFFFFF"/>
              </a:solidFill>
              <a:latin typeface="Arial"/>
              <a:cs typeface="Arial"/>
            </a:endParaRPr>
          </a:p>
        </p:txBody>
      </p:sp>
      <p:sp>
        <p:nvSpPr>
          <p:cNvPr id="13" name="AutoShape 2"/>
          <p:cNvSpPr>
            <a:spLocks noChangeArrowheads="1"/>
          </p:cNvSpPr>
          <p:nvPr/>
        </p:nvSpPr>
        <p:spPr bwMode="auto">
          <a:xfrm>
            <a:off x="971550" y="1268413"/>
            <a:ext cx="7488238" cy="4464050"/>
          </a:xfrm>
          <a:prstGeom prst="roundRect">
            <a:avLst>
              <a:gd name="adj" fmla="val 6681"/>
            </a:avLst>
          </a:prstGeom>
          <a:solidFill>
            <a:schemeClr val="bg1"/>
          </a:solidFill>
          <a:ln w="38100">
            <a:solidFill>
              <a:srgbClr val="A5002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Line 4"/>
          <p:cNvSpPr>
            <a:spLocks noChangeShapeType="1"/>
          </p:cNvSpPr>
          <p:nvPr/>
        </p:nvSpPr>
        <p:spPr bwMode="auto">
          <a:xfrm>
            <a:off x="2720975" y="4471988"/>
            <a:ext cx="4113213" cy="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5" name="Line 5"/>
          <p:cNvSpPr>
            <a:spLocks noChangeShapeType="1"/>
          </p:cNvSpPr>
          <p:nvPr/>
        </p:nvSpPr>
        <p:spPr bwMode="auto">
          <a:xfrm>
            <a:off x="2730500" y="4271963"/>
            <a:ext cx="0" cy="19685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 name="Line 6"/>
          <p:cNvSpPr>
            <a:spLocks noChangeShapeType="1"/>
          </p:cNvSpPr>
          <p:nvPr/>
        </p:nvSpPr>
        <p:spPr bwMode="auto">
          <a:xfrm>
            <a:off x="3068638" y="4271963"/>
            <a:ext cx="0" cy="19685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7" name="Line 7"/>
          <p:cNvSpPr>
            <a:spLocks noChangeShapeType="1"/>
          </p:cNvSpPr>
          <p:nvPr/>
        </p:nvSpPr>
        <p:spPr bwMode="auto">
          <a:xfrm>
            <a:off x="3416300" y="4271963"/>
            <a:ext cx="0" cy="19685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 name="Line 8"/>
          <p:cNvSpPr>
            <a:spLocks noChangeShapeType="1"/>
          </p:cNvSpPr>
          <p:nvPr/>
        </p:nvSpPr>
        <p:spPr bwMode="auto">
          <a:xfrm>
            <a:off x="3751263" y="4271963"/>
            <a:ext cx="0" cy="19685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9" name="Line 9"/>
          <p:cNvSpPr>
            <a:spLocks noChangeShapeType="1"/>
          </p:cNvSpPr>
          <p:nvPr/>
        </p:nvSpPr>
        <p:spPr bwMode="auto">
          <a:xfrm>
            <a:off x="4098925" y="4271963"/>
            <a:ext cx="0" cy="19685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 name="Line 10"/>
          <p:cNvSpPr>
            <a:spLocks noChangeShapeType="1"/>
          </p:cNvSpPr>
          <p:nvPr/>
        </p:nvSpPr>
        <p:spPr bwMode="auto">
          <a:xfrm>
            <a:off x="4441825" y="4271963"/>
            <a:ext cx="0" cy="19685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1" name="Line 11"/>
          <p:cNvSpPr>
            <a:spLocks noChangeShapeType="1"/>
          </p:cNvSpPr>
          <p:nvPr/>
        </p:nvSpPr>
        <p:spPr bwMode="auto">
          <a:xfrm>
            <a:off x="4784725" y="4271963"/>
            <a:ext cx="0" cy="19685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2" name="Line 12"/>
          <p:cNvSpPr>
            <a:spLocks noChangeShapeType="1"/>
          </p:cNvSpPr>
          <p:nvPr/>
        </p:nvSpPr>
        <p:spPr bwMode="auto">
          <a:xfrm>
            <a:off x="5118100" y="4271963"/>
            <a:ext cx="0" cy="19685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3" name="Line 13"/>
          <p:cNvSpPr>
            <a:spLocks noChangeShapeType="1"/>
          </p:cNvSpPr>
          <p:nvPr/>
        </p:nvSpPr>
        <p:spPr bwMode="auto">
          <a:xfrm>
            <a:off x="5470525" y="4271963"/>
            <a:ext cx="0" cy="19685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4" name="Line 14"/>
          <p:cNvSpPr>
            <a:spLocks noChangeShapeType="1"/>
          </p:cNvSpPr>
          <p:nvPr/>
        </p:nvSpPr>
        <p:spPr bwMode="auto">
          <a:xfrm>
            <a:off x="5813425" y="4271963"/>
            <a:ext cx="0" cy="19685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5" name="Line 15"/>
          <p:cNvSpPr>
            <a:spLocks noChangeShapeType="1"/>
          </p:cNvSpPr>
          <p:nvPr/>
        </p:nvSpPr>
        <p:spPr bwMode="auto">
          <a:xfrm>
            <a:off x="6153150" y="4271963"/>
            <a:ext cx="0" cy="19685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6" name="Line 16"/>
          <p:cNvSpPr>
            <a:spLocks noChangeShapeType="1"/>
          </p:cNvSpPr>
          <p:nvPr/>
        </p:nvSpPr>
        <p:spPr bwMode="auto">
          <a:xfrm>
            <a:off x="6491288" y="4271963"/>
            <a:ext cx="0" cy="19685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7" name="Line 17"/>
          <p:cNvSpPr>
            <a:spLocks noChangeShapeType="1"/>
          </p:cNvSpPr>
          <p:nvPr/>
        </p:nvSpPr>
        <p:spPr bwMode="auto">
          <a:xfrm>
            <a:off x="6834188" y="4271963"/>
            <a:ext cx="0" cy="196850"/>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 name="Rectangle 18"/>
          <p:cNvSpPr>
            <a:spLocks noChangeArrowheads="1"/>
          </p:cNvSpPr>
          <p:nvPr/>
        </p:nvSpPr>
        <p:spPr bwMode="auto">
          <a:xfrm>
            <a:off x="2693988" y="41259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0</a:t>
            </a:r>
            <a:endParaRPr lang="en-CA"/>
          </a:p>
        </p:txBody>
      </p:sp>
      <p:sp>
        <p:nvSpPr>
          <p:cNvPr id="29" name="Rectangle 19"/>
          <p:cNvSpPr>
            <a:spLocks noChangeArrowheads="1"/>
          </p:cNvSpPr>
          <p:nvPr/>
        </p:nvSpPr>
        <p:spPr bwMode="auto">
          <a:xfrm>
            <a:off x="3027363" y="41259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1</a:t>
            </a:r>
            <a:endParaRPr lang="en-CA"/>
          </a:p>
        </p:txBody>
      </p:sp>
      <p:sp>
        <p:nvSpPr>
          <p:cNvPr id="30" name="Rectangle 20"/>
          <p:cNvSpPr>
            <a:spLocks noChangeArrowheads="1"/>
          </p:cNvSpPr>
          <p:nvPr/>
        </p:nvSpPr>
        <p:spPr bwMode="auto">
          <a:xfrm>
            <a:off x="3370263" y="41259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2</a:t>
            </a:r>
            <a:endParaRPr lang="en-CA"/>
          </a:p>
        </p:txBody>
      </p:sp>
      <p:sp>
        <p:nvSpPr>
          <p:cNvPr id="31" name="Rectangle 21"/>
          <p:cNvSpPr>
            <a:spLocks noChangeArrowheads="1"/>
          </p:cNvSpPr>
          <p:nvPr/>
        </p:nvSpPr>
        <p:spPr bwMode="auto">
          <a:xfrm>
            <a:off x="3719513" y="41259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3</a:t>
            </a:r>
            <a:endParaRPr lang="en-CA"/>
          </a:p>
        </p:txBody>
      </p:sp>
      <p:sp>
        <p:nvSpPr>
          <p:cNvPr id="32" name="Rectangle 22"/>
          <p:cNvSpPr>
            <a:spLocks noChangeArrowheads="1"/>
          </p:cNvSpPr>
          <p:nvPr/>
        </p:nvSpPr>
        <p:spPr bwMode="auto">
          <a:xfrm>
            <a:off x="4052888" y="41259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4</a:t>
            </a:r>
            <a:endParaRPr lang="en-CA"/>
          </a:p>
        </p:txBody>
      </p:sp>
      <p:sp>
        <p:nvSpPr>
          <p:cNvPr id="33" name="Rectangle 23"/>
          <p:cNvSpPr>
            <a:spLocks noChangeArrowheads="1"/>
          </p:cNvSpPr>
          <p:nvPr/>
        </p:nvSpPr>
        <p:spPr bwMode="auto">
          <a:xfrm>
            <a:off x="4395788" y="41259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5</a:t>
            </a:r>
            <a:endParaRPr lang="en-CA"/>
          </a:p>
        </p:txBody>
      </p:sp>
      <p:sp>
        <p:nvSpPr>
          <p:cNvPr id="34" name="Rectangle 24"/>
          <p:cNvSpPr>
            <a:spLocks noChangeArrowheads="1"/>
          </p:cNvSpPr>
          <p:nvPr/>
        </p:nvSpPr>
        <p:spPr bwMode="auto">
          <a:xfrm>
            <a:off x="4738688" y="41259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6</a:t>
            </a:r>
            <a:endParaRPr lang="en-CA"/>
          </a:p>
        </p:txBody>
      </p:sp>
      <p:sp>
        <p:nvSpPr>
          <p:cNvPr id="35" name="Rectangle 25"/>
          <p:cNvSpPr>
            <a:spLocks noChangeArrowheads="1"/>
          </p:cNvSpPr>
          <p:nvPr/>
        </p:nvSpPr>
        <p:spPr bwMode="auto">
          <a:xfrm>
            <a:off x="5081588" y="41259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7</a:t>
            </a:r>
            <a:endParaRPr lang="en-CA"/>
          </a:p>
        </p:txBody>
      </p:sp>
      <p:sp>
        <p:nvSpPr>
          <p:cNvPr id="36" name="Rectangle 26"/>
          <p:cNvSpPr>
            <a:spLocks noChangeArrowheads="1"/>
          </p:cNvSpPr>
          <p:nvPr/>
        </p:nvSpPr>
        <p:spPr bwMode="auto">
          <a:xfrm>
            <a:off x="5434013" y="41259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8</a:t>
            </a:r>
            <a:endParaRPr lang="en-CA"/>
          </a:p>
        </p:txBody>
      </p:sp>
      <p:sp>
        <p:nvSpPr>
          <p:cNvPr id="37" name="Rectangle 27"/>
          <p:cNvSpPr>
            <a:spLocks noChangeArrowheads="1"/>
          </p:cNvSpPr>
          <p:nvPr/>
        </p:nvSpPr>
        <p:spPr bwMode="auto">
          <a:xfrm>
            <a:off x="5776913" y="41259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9</a:t>
            </a:r>
            <a:endParaRPr lang="en-CA"/>
          </a:p>
        </p:txBody>
      </p:sp>
      <p:sp>
        <p:nvSpPr>
          <p:cNvPr id="38" name="Rectangle 28"/>
          <p:cNvSpPr>
            <a:spLocks noChangeArrowheads="1"/>
          </p:cNvSpPr>
          <p:nvPr/>
        </p:nvSpPr>
        <p:spPr bwMode="auto">
          <a:xfrm>
            <a:off x="6078538" y="41259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1</a:t>
            </a:r>
            <a:endParaRPr lang="en-CA"/>
          </a:p>
        </p:txBody>
      </p:sp>
      <p:sp>
        <p:nvSpPr>
          <p:cNvPr id="39" name="Rectangle 29"/>
          <p:cNvSpPr>
            <a:spLocks noChangeArrowheads="1"/>
          </p:cNvSpPr>
          <p:nvPr/>
        </p:nvSpPr>
        <p:spPr bwMode="auto">
          <a:xfrm>
            <a:off x="6143625" y="41259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0</a:t>
            </a:r>
            <a:endParaRPr lang="en-CA"/>
          </a:p>
        </p:txBody>
      </p:sp>
      <p:sp>
        <p:nvSpPr>
          <p:cNvPr id="40" name="Rectangle 30"/>
          <p:cNvSpPr>
            <a:spLocks noChangeArrowheads="1"/>
          </p:cNvSpPr>
          <p:nvPr/>
        </p:nvSpPr>
        <p:spPr bwMode="auto">
          <a:xfrm>
            <a:off x="6435725" y="41259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1</a:t>
            </a:r>
            <a:endParaRPr lang="en-CA"/>
          </a:p>
        </p:txBody>
      </p:sp>
      <p:sp>
        <p:nvSpPr>
          <p:cNvPr id="41" name="Rectangle 31"/>
          <p:cNvSpPr>
            <a:spLocks noChangeArrowheads="1"/>
          </p:cNvSpPr>
          <p:nvPr/>
        </p:nvSpPr>
        <p:spPr bwMode="auto">
          <a:xfrm>
            <a:off x="6491288" y="41259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1</a:t>
            </a:r>
            <a:endParaRPr lang="en-CA"/>
          </a:p>
        </p:txBody>
      </p:sp>
      <p:sp>
        <p:nvSpPr>
          <p:cNvPr id="42" name="Rectangle 32"/>
          <p:cNvSpPr>
            <a:spLocks noChangeArrowheads="1"/>
          </p:cNvSpPr>
          <p:nvPr/>
        </p:nvSpPr>
        <p:spPr bwMode="auto">
          <a:xfrm>
            <a:off x="6751638" y="41259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1</a:t>
            </a:r>
            <a:endParaRPr lang="en-CA"/>
          </a:p>
        </p:txBody>
      </p:sp>
      <p:sp>
        <p:nvSpPr>
          <p:cNvPr id="43" name="Rectangle 33"/>
          <p:cNvSpPr>
            <a:spLocks noChangeArrowheads="1"/>
          </p:cNvSpPr>
          <p:nvPr/>
        </p:nvSpPr>
        <p:spPr bwMode="auto">
          <a:xfrm>
            <a:off x="6815138" y="412591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2</a:t>
            </a:r>
            <a:endParaRPr lang="en-CA"/>
          </a:p>
        </p:txBody>
      </p:sp>
      <p:sp>
        <p:nvSpPr>
          <p:cNvPr id="44" name="Rectangle 34"/>
          <p:cNvSpPr>
            <a:spLocks noChangeArrowheads="1"/>
          </p:cNvSpPr>
          <p:nvPr/>
        </p:nvSpPr>
        <p:spPr bwMode="auto">
          <a:xfrm>
            <a:off x="2720975" y="4873625"/>
            <a:ext cx="339725" cy="119063"/>
          </a:xfrm>
          <a:prstGeom prst="rect">
            <a:avLst/>
          </a:prstGeom>
          <a:solidFill>
            <a:srgbClr val="FF38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 name="Rectangle 35"/>
          <p:cNvSpPr>
            <a:spLocks noChangeArrowheads="1"/>
          </p:cNvSpPr>
          <p:nvPr/>
        </p:nvSpPr>
        <p:spPr bwMode="auto">
          <a:xfrm>
            <a:off x="5480050" y="4873625"/>
            <a:ext cx="333375" cy="119063"/>
          </a:xfrm>
          <a:prstGeom prst="rect">
            <a:avLst/>
          </a:prstGeom>
          <a:solidFill>
            <a:srgbClr val="FF38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 name="Rectangle 36"/>
          <p:cNvSpPr>
            <a:spLocks noChangeArrowheads="1"/>
          </p:cNvSpPr>
          <p:nvPr/>
        </p:nvSpPr>
        <p:spPr bwMode="auto">
          <a:xfrm>
            <a:off x="3060700" y="4873625"/>
            <a:ext cx="2419350" cy="119063"/>
          </a:xfrm>
          <a:prstGeom prst="rect">
            <a:avLst/>
          </a:prstGeom>
          <a:solidFill>
            <a:srgbClr val="71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7" name="Rectangle 37"/>
          <p:cNvSpPr>
            <a:spLocks noChangeArrowheads="1"/>
          </p:cNvSpPr>
          <p:nvPr/>
        </p:nvSpPr>
        <p:spPr bwMode="auto">
          <a:xfrm>
            <a:off x="5808663" y="4873625"/>
            <a:ext cx="1035050" cy="119063"/>
          </a:xfrm>
          <a:prstGeom prst="rect">
            <a:avLst/>
          </a:prstGeom>
          <a:solidFill>
            <a:srgbClr val="71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8" name="Rectangle 38"/>
          <p:cNvSpPr>
            <a:spLocks noChangeArrowheads="1"/>
          </p:cNvSpPr>
          <p:nvPr/>
        </p:nvSpPr>
        <p:spPr bwMode="auto">
          <a:xfrm>
            <a:off x="2209800" y="4106863"/>
            <a:ext cx="82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H</a:t>
            </a:r>
            <a:endParaRPr lang="en-CA"/>
          </a:p>
        </p:txBody>
      </p:sp>
      <p:sp>
        <p:nvSpPr>
          <p:cNvPr id="49" name="Rectangle 39"/>
          <p:cNvSpPr>
            <a:spLocks noChangeArrowheads="1"/>
          </p:cNvSpPr>
          <p:nvPr/>
        </p:nvSpPr>
        <p:spPr bwMode="auto">
          <a:xfrm>
            <a:off x="2292350" y="410686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o</a:t>
            </a:r>
            <a:endParaRPr lang="en-CA"/>
          </a:p>
        </p:txBody>
      </p:sp>
      <p:sp>
        <p:nvSpPr>
          <p:cNvPr id="50" name="Rectangle 40"/>
          <p:cNvSpPr>
            <a:spLocks noChangeArrowheads="1"/>
          </p:cNvSpPr>
          <p:nvPr/>
        </p:nvSpPr>
        <p:spPr bwMode="auto">
          <a:xfrm>
            <a:off x="2355850" y="410686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u</a:t>
            </a:r>
            <a:endParaRPr lang="en-CA"/>
          </a:p>
        </p:txBody>
      </p:sp>
      <p:sp>
        <p:nvSpPr>
          <p:cNvPr id="51" name="Rectangle 41"/>
          <p:cNvSpPr>
            <a:spLocks noChangeArrowheads="1"/>
          </p:cNvSpPr>
          <p:nvPr/>
        </p:nvSpPr>
        <p:spPr bwMode="auto">
          <a:xfrm>
            <a:off x="2420938" y="4106863"/>
            <a:ext cx="38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r</a:t>
            </a:r>
            <a:endParaRPr lang="en-CA"/>
          </a:p>
        </p:txBody>
      </p:sp>
      <p:sp>
        <p:nvSpPr>
          <p:cNvPr id="52" name="Rectangle 42"/>
          <p:cNvSpPr>
            <a:spLocks noChangeArrowheads="1"/>
          </p:cNvSpPr>
          <p:nvPr/>
        </p:nvSpPr>
        <p:spPr bwMode="auto">
          <a:xfrm>
            <a:off x="2457450" y="4106863"/>
            <a:ext cx="57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CA" sz="900">
                <a:solidFill>
                  <a:srgbClr val="000000"/>
                </a:solidFill>
              </a:rPr>
              <a:t>s</a:t>
            </a:r>
            <a:endParaRPr lang="en-CA"/>
          </a:p>
        </p:txBody>
      </p:sp>
      <p:grpSp>
        <p:nvGrpSpPr>
          <p:cNvPr id="53" name="Group 43"/>
          <p:cNvGrpSpPr>
            <a:grpSpLocks/>
          </p:cNvGrpSpPr>
          <p:nvPr/>
        </p:nvGrpSpPr>
        <p:grpSpPr bwMode="auto">
          <a:xfrm>
            <a:off x="2714625" y="4568825"/>
            <a:ext cx="4117975" cy="119063"/>
            <a:chOff x="1714" y="3582"/>
            <a:chExt cx="2594" cy="75"/>
          </a:xfrm>
        </p:grpSpPr>
        <p:sp>
          <p:nvSpPr>
            <p:cNvPr id="54" name="Rectangle 44"/>
            <p:cNvSpPr>
              <a:spLocks noChangeArrowheads="1"/>
            </p:cNvSpPr>
            <p:nvPr/>
          </p:nvSpPr>
          <p:spPr bwMode="auto">
            <a:xfrm>
              <a:off x="1925" y="3582"/>
              <a:ext cx="1524" cy="75"/>
            </a:xfrm>
            <a:prstGeom prst="rect">
              <a:avLst/>
            </a:prstGeom>
            <a:solidFill>
              <a:srgbClr val="71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5" name="Rectangle 45"/>
            <p:cNvSpPr>
              <a:spLocks noChangeArrowheads="1"/>
            </p:cNvSpPr>
            <p:nvPr/>
          </p:nvSpPr>
          <p:spPr bwMode="auto">
            <a:xfrm>
              <a:off x="3424" y="3582"/>
              <a:ext cx="884" cy="75"/>
            </a:xfrm>
            <a:prstGeom prst="rect">
              <a:avLst/>
            </a:prstGeom>
            <a:solidFill>
              <a:srgbClr val="71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6" name="Rectangle 46"/>
            <p:cNvSpPr>
              <a:spLocks noChangeArrowheads="1"/>
            </p:cNvSpPr>
            <p:nvPr/>
          </p:nvSpPr>
          <p:spPr bwMode="auto">
            <a:xfrm>
              <a:off x="1714" y="3582"/>
              <a:ext cx="211" cy="75"/>
            </a:xfrm>
            <a:prstGeom prst="rect">
              <a:avLst/>
            </a:prstGeom>
            <a:solidFill>
              <a:srgbClr val="71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57" name="Line 47"/>
          <p:cNvSpPr>
            <a:spLocks noChangeShapeType="1"/>
          </p:cNvSpPr>
          <p:nvPr/>
        </p:nvSpPr>
        <p:spPr bwMode="auto">
          <a:xfrm>
            <a:off x="3057525" y="4872038"/>
            <a:ext cx="0" cy="119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8" name="Line 48"/>
          <p:cNvSpPr>
            <a:spLocks noChangeShapeType="1"/>
          </p:cNvSpPr>
          <p:nvPr/>
        </p:nvSpPr>
        <p:spPr bwMode="auto">
          <a:xfrm>
            <a:off x="3062288" y="4568825"/>
            <a:ext cx="0" cy="119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9" name="Line 49"/>
          <p:cNvSpPr>
            <a:spLocks noChangeShapeType="1"/>
          </p:cNvSpPr>
          <p:nvPr/>
        </p:nvSpPr>
        <p:spPr bwMode="auto">
          <a:xfrm>
            <a:off x="5483225" y="4875213"/>
            <a:ext cx="0" cy="119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0" name="Line 50"/>
          <p:cNvSpPr>
            <a:spLocks noChangeShapeType="1"/>
          </p:cNvSpPr>
          <p:nvPr/>
        </p:nvSpPr>
        <p:spPr bwMode="auto">
          <a:xfrm>
            <a:off x="5803900" y="4870450"/>
            <a:ext cx="0" cy="119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1" name="Line 51"/>
          <p:cNvSpPr>
            <a:spLocks noChangeShapeType="1"/>
          </p:cNvSpPr>
          <p:nvPr/>
        </p:nvSpPr>
        <p:spPr bwMode="auto">
          <a:xfrm>
            <a:off x="5483225" y="4568825"/>
            <a:ext cx="0" cy="119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 name="Line 52"/>
          <p:cNvSpPr>
            <a:spLocks noChangeShapeType="1"/>
          </p:cNvSpPr>
          <p:nvPr/>
        </p:nvSpPr>
        <p:spPr bwMode="auto">
          <a:xfrm>
            <a:off x="5803900" y="4568825"/>
            <a:ext cx="0" cy="119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3" name="Rectangle 53"/>
          <p:cNvSpPr>
            <a:spLocks noChangeArrowheads="1"/>
          </p:cNvSpPr>
          <p:nvPr/>
        </p:nvSpPr>
        <p:spPr bwMode="auto">
          <a:xfrm>
            <a:off x="2722563" y="5210175"/>
            <a:ext cx="339725" cy="119063"/>
          </a:xfrm>
          <a:prstGeom prst="rect">
            <a:avLst/>
          </a:prstGeom>
          <a:solidFill>
            <a:srgbClr val="E751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 name="Rectangle 54"/>
          <p:cNvSpPr>
            <a:spLocks noChangeArrowheads="1"/>
          </p:cNvSpPr>
          <p:nvPr/>
        </p:nvSpPr>
        <p:spPr bwMode="auto">
          <a:xfrm>
            <a:off x="5481638" y="5210175"/>
            <a:ext cx="333375" cy="119063"/>
          </a:xfrm>
          <a:prstGeom prst="rect">
            <a:avLst/>
          </a:prstGeom>
          <a:solidFill>
            <a:srgbClr val="FF38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5" name="Rectangle 55"/>
          <p:cNvSpPr>
            <a:spLocks noChangeArrowheads="1"/>
          </p:cNvSpPr>
          <p:nvPr/>
        </p:nvSpPr>
        <p:spPr bwMode="auto">
          <a:xfrm>
            <a:off x="3062288" y="5210175"/>
            <a:ext cx="2419350" cy="119063"/>
          </a:xfrm>
          <a:prstGeom prst="rect">
            <a:avLst/>
          </a:prstGeom>
          <a:solidFill>
            <a:srgbClr val="71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6" name="Rectangle 56"/>
          <p:cNvSpPr>
            <a:spLocks noChangeArrowheads="1"/>
          </p:cNvSpPr>
          <p:nvPr/>
        </p:nvSpPr>
        <p:spPr bwMode="auto">
          <a:xfrm>
            <a:off x="5810250" y="5210175"/>
            <a:ext cx="1035050" cy="119063"/>
          </a:xfrm>
          <a:prstGeom prst="rect">
            <a:avLst/>
          </a:prstGeom>
          <a:solidFill>
            <a:srgbClr val="71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7" name="Line 57"/>
          <p:cNvSpPr>
            <a:spLocks noChangeShapeType="1"/>
          </p:cNvSpPr>
          <p:nvPr/>
        </p:nvSpPr>
        <p:spPr bwMode="auto">
          <a:xfrm>
            <a:off x="3059113" y="5208588"/>
            <a:ext cx="0" cy="119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8" name="Line 58"/>
          <p:cNvSpPr>
            <a:spLocks noChangeShapeType="1"/>
          </p:cNvSpPr>
          <p:nvPr/>
        </p:nvSpPr>
        <p:spPr bwMode="auto">
          <a:xfrm>
            <a:off x="5484813" y="5211763"/>
            <a:ext cx="0" cy="119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9" name="Line 59"/>
          <p:cNvSpPr>
            <a:spLocks noChangeShapeType="1"/>
          </p:cNvSpPr>
          <p:nvPr/>
        </p:nvSpPr>
        <p:spPr bwMode="auto">
          <a:xfrm>
            <a:off x="5805488" y="5207000"/>
            <a:ext cx="0" cy="119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0" name="Rectangle 60"/>
          <p:cNvSpPr>
            <a:spLocks noChangeArrowheads="1"/>
          </p:cNvSpPr>
          <p:nvPr/>
        </p:nvSpPr>
        <p:spPr bwMode="auto">
          <a:xfrm>
            <a:off x="5459413" y="5505450"/>
            <a:ext cx="339725" cy="119063"/>
          </a:xfrm>
          <a:prstGeom prst="rect">
            <a:avLst/>
          </a:prstGeom>
          <a:solidFill>
            <a:srgbClr val="E751C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 name="Rectangle 61"/>
          <p:cNvSpPr>
            <a:spLocks noChangeArrowheads="1"/>
          </p:cNvSpPr>
          <p:nvPr/>
        </p:nvSpPr>
        <p:spPr bwMode="auto">
          <a:xfrm>
            <a:off x="2714625" y="5505450"/>
            <a:ext cx="333375" cy="119063"/>
          </a:xfrm>
          <a:prstGeom prst="rect">
            <a:avLst/>
          </a:prstGeom>
          <a:solidFill>
            <a:srgbClr val="FF38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 name="Rectangle 62"/>
          <p:cNvSpPr>
            <a:spLocks noChangeArrowheads="1"/>
          </p:cNvSpPr>
          <p:nvPr/>
        </p:nvSpPr>
        <p:spPr bwMode="auto">
          <a:xfrm>
            <a:off x="3054350" y="5508625"/>
            <a:ext cx="2419350" cy="119063"/>
          </a:xfrm>
          <a:prstGeom prst="rect">
            <a:avLst/>
          </a:prstGeom>
          <a:solidFill>
            <a:srgbClr val="71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3" name="Rectangle 63"/>
          <p:cNvSpPr>
            <a:spLocks noChangeArrowheads="1"/>
          </p:cNvSpPr>
          <p:nvPr/>
        </p:nvSpPr>
        <p:spPr bwMode="auto">
          <a:xfrm>
            <a:off x="5802313" y="5508625"/>
            <a:ext cx="1035050" cy="119063"/>
          </a:xfrm>
          <a:prstGeom prst="rect">
            <a:avLst/>
          </a:prstGeom>
          <a:solidFill>
            <a:srgbClr val="71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 name="Line 64"/>
          <p:cNvSpPr>
            <a:spLocks noChangeShapeType="1"/>
          </p:cNvSpPr>
          <p:nvPr/>
        </p:nvSpPr>
        <p:spPr bwMode="auto">
          <a:xfrm>
            <a:off x="3051175" y="5507038"/>
            <a:ext cx="0" cy="119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5" name="Line 65"/>
          <p:cNvSpPr>
            <a:spLocks noChangeShapeType="1"/>
          </p:cNvSpPr>
          <p:nvPr/>
        </p:nvSpPr>
        <p:spPr bwMode="auto">
          <a:xfrm>
            <a:off x="5476875" y="5510213"/>
            <a:ext cx="0" cy="119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6" name="Line 66"/>
          <p:cNvSpPr>
            <a:spLocks noChangeShapeType="1"/>
          </p:cNvSpPr>
          <p:nvPr/>
        </p:nvSpPr>
        <p:spPr bwMode="auto">
          <a:xfrm>
            <a:off x="5797550" y="5505450"/>
            <a:ext cx="0" cy="1190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7" name="Text Box 67"/>
          <p:cNvSpPr txBox="1">
            <a:spLocks noChangeArrowheads="1"/>
          </p:cNvSpPr>
          <p:nvPr/>
        </p:nvSpPr>
        <p:spPr bwMode="auto">
          <a:xfrm>
            <a:off x="7346950" y="4495800"/>
            <a:ext cx="860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CA" sz="1200"/>
              <a:t>1.0 ± 0.09</a:t>
            </a:r>
          </a:p>
        </p:txBody>
      </p:sp>
      <p:sp>
        <p:nvSpPr>
          <p:cNvPr id="78" name="Text Box 68"/>
          <p:cNvSpPr txBox="1">
            <a:spLocks noChangeArrowheads="1"/>
          </p:cNvSpPr>
          <p:nvPr/>
        </p:nvSpPr>
        <p:spPr bwMode="auto">
          <a:xfrm>
            <a:off x="7304088" y="4784725"/>
            <a:ext cx="9445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CA" sz="1200"/>
              <a:t>1.66 ± 0.18</a:t>
            </a:r>
          </a:p>
        </p:txBody>
      </p:sp>
      <p:sp>
        <p:nvSpPr>
          <p:cNvPr id="79" name="Text Box 69"/>
          <p:cNvSpPr txBox="1">
            <a:spLocks noChangeArrowheads="1"/>
          </p:cNvSpPr>
          <p:nvPr/>
        </p:nvSpPr>
        <p:spPr bwMode="auto">
          <a:xfrm>
            <a:off x="7326313" y="5126038"/>
            <a:ext cx="901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CA" sz="1200"/>
              <a:t>1.62± 0.18</a:t>
            </a:r>
          </a:p>
        </p:txBody>
      </p:sp>
      <p:sp>
        <p:nvSpPr>
          <p:cNvPr id="80" name="Text Box 70"/>
          <p:cNvSpPr txBox="1">
            <a:spLocks noChangeArrowheads="1"/>
          </p:cNvSpPr>
          <p:nvPr/>
        </p:nvSpPr>
        <p:spPr bwMode="auto">
          <a:xfrm>
            <a:off x="7346950" y="5422900"/>
            <a:ext cx="860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CA" sz="1200"/>
              <a:t>1.01 ± 0.2</a:t>
            </a:r>
          </a:p>
        </p:txBody>
      </p:sp>
      <p:sp>
        <p:nvSpPr>
          <p:cNvPr id="81" name="Text Box 71"/>
          <p:cNvSpPr txBox="1">
            <a:spLocks noChangeArrowheads="1"/>
          </p:cNvSpPr>
          <p:nvPr/>
        </p:nvSpPr>
        <p:spPr bwMode="auto">
          <a:xfrm>
            <a:off x="7024688" y="4248150"/>
            <a:ext cx="14493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CA" sz="1200"/>
              <a:t>BrdU incorporation</a:t>
            </a:r>
          </a:p>
        </p:txBody>
      </p:sp>
      <p:graphicFrame>
        <p:nvGraphicFramePr>
          <p:cNvPr id="82" name="Object 72"/>
          <p:cNvGraphicFramePr>
            <a:graphicFrameLocks noChangeAspect="1"/>
          </p:cNvGraphicFramePr>
          <p:nvPr/>
        </p:nvGraphicFramePr>
        <p:xfrm>
          <a:off x="1042988" y="1411288"/>
          <a:ext cx="7086600" cy="2509837"/>
        </p:xfrm>
        <a:graphic>
          <a:graphicData uri="http://schemas.openxmlformats.org/presentationml/2006/ole">
            <mc:AlternateContent xmlns:mc="http://schemas.openxmlformats.org/markup-compatibility/2006">
              <mc:Choice xmlns:v="urn:schemas-microsoft-com:vml" Requires="v">
                <p:oleObj spid="_x0000_s1082" name="Drawing" r:id="rId3" imgW="7086461" imgH="2509537" progId="Canvas.Drawing.X">
                  <p:embed/>
                </p:oleObj>
              </mc:Choice>
              <mc:Fallback>
                <p:oleObj name="Drawing" r:id="rId3" imgW="7086461" imgH="2509537" progId="Canvas.Drawing.X">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411288"/>
                        <a:ext cx="7086600" cy="250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250296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0" y="-6810"/>
            <a:ext cx="9144000" cy="1143480"/>
          </a:xfrm>
          <a:solidFill>
            <a:srgbClr val="0000FF"/>
          </a:solidFill>
        </p:spPr>
        <p:txBody>
          <a:bodyPr>
            <a:noAutofit/>
          </a:bodyPr>
          <a:lstStyle/>
          <a:p>
            <a:pPr eaLnBrk="1" hangingPunct="1">
              <a:buFont typeface="Times New Roman" pitchFamily="38" charset="0"/>
              <a:buNone/>
              <a:defRPr/>
            </a:pPr>
            <a:r>
              <a:rPr lang="en-CA" sz="3200" dirty="0" smtClean="0">
                <a:solidFill>
                  <a:srgbClr val="FFFFFF"/>
                </a:solidFill>
                <a:latin typeface="Arial"/>
                <a:cs typeface="Arial"/>
              </a:rPr>
              <a:t>RPPA and Transcriptomic Analyses of the Two-Pulses</a:t>
            </a:r>
            <a:endParaRPr lang="en-CA" sz="3200" dirty="0">
              <a:solidFill>
                <a:srgbClr val="FFFFFF"/>
              </a:solidFill>
              <a:latin typeface="Arial"/>
              <a:cs typeface="Arial"/>
            </a:endParaRPr>
          </a:p>
        </p:txBody>
      </p:sp>
      <p:grpSp>
        <p:nvGrpSpPr>
          <p:cNvPr id="2" name="Group 27"/>
          <p:cNvGrpSpPr>
            <a:grpSpLocks/>
          </p:cNvGrpSpPr>
          <p:nvPr/>
        </p:nvGrpSpPr>
        <p:grpSpPr bwMode="auto">
          <a:xfrm>
            <a:off x="5552640" y="1811973"/>
            <a:ext cx="3221280" cy="1812889"/>
            <a:chOff x="3498" y="1141"/>
            <a:chExt cx="2029" cy="1142"/>
          </a:xfrm>
        </p:grpSpPr>
        <p:pic>
          <p:nvPicPr>
            <p:cNvPr id="61448" name="Picture 23"/>
            <p:cNvPicPr>
              <a:picLocks noChangeAspect="1" noChangeArrowheads="1"/>
            </p:cNvPicPr>
            <p:nvPr/>
          </p:nvPicPr>
          <p:blipFill>
            <a:blip r:embed="rId2"/>
            <a:srcRect/>
            <a:stretch>
              <a:fillRect/>
            </a:stretch>
          </p:blipFill>
          <p:spPr bwMode="auto">
            <a:xfrm>
              <a:off x="3512" y="1154"/>
              <a:ext cx="2015" cy="1129"/>
            </a:xfrm>
            <a:prstGeom prst="rect">
              <a:avLst/>
            </a:prstGeom>
            <a:noFill/>
            <a:ln w="9525">
              <a:noFill/>
              <a:miter lim="800000"/>
              <a:headEnd/>
              <a:tailEnd/>
            </a:ln>
          </p:spPr>
        </p:pic>
        <p:sp>
          <p:nvSpPr>
            <p:cNvPr id="61449" name="Rectangle 26"/>
            <p:cNvSpPr>
              <a:spLocks noChangeArrowheads="1"/>
            </p:cNvSpPr>
            <p:nvPr/>
          </p:nvSpPr>
          <p:spPr bwMode="auto">
            <a:xfrm>
              <a:off x="3498" y="1141"/>
              <a:ext cx="116" cy="233"/>
            </a:xfrm>
            <a:prstGeom prst="rect">
              <a:avLst/>
            </a:prstGeom>
            <a:solidFill>
              <a:schemeClr val="bg1"/>
            </a:solidFill>
            <a:ln w="9525">
              <a:noFill/>
              <a:miter lim="800000"/>
              <a:headEnd/>
              <a:tailEnd/>
            </a:ln>
          </p:spPr>
          <p:txBody>
            <a:bodyPr wrap="none" anchor="ctr">
              <a:prstTxWarp prst="textNoShape">
                <a:avLst/>
              </a:prstTxWarp>
              <a:spAutoFit/>
            </a:bodyPr>
            <a:lstStyle/>
            <a:p>
              <a:endParaRPr lang="en-US"/>
            </a:p>
          </p:txBody>
        </p:sp>
      </p:grpSp>
      <p:grpSp>
        <p:nvGrpSpPr>
          <p:cNvPr id="3" name="Group 30"/>
          <p:cNvGrpSpPr>
            <a:grpSpLocks/>
          </p:cNvGrpSpPr>
          <p:nvPr/>
        </p:nvGrpSpPr>
        <p:grpSpPr bwMode="auto">
          <a:xfrm>
            <a:off x="666721" y="1521058"/>
            <a:ext cx="4530240" cy="2599214"/>
            <a:chOff x="420" y="958"/>
            <a:chExt cx="2854" cy="1637"/>
          </a:xfrm>
        </p:grpSpPr>
        <p:pic>
          <p:nvPicPr>
            <p:cNvPr id="61446" name="Picture 28"/>
            <p:cNvPicPr>
              <a:picLocks noChangeAspect="1" noChangeArrowheads="1"/>
            </p:cNvPicPr>
            <p:nvPr/>
          </p:nvPicPr>
          <p:blipFill>
            <a:blip r:embed="rId3"/>
            <a:srcRect/>
            <a:stretch>
              <a:fillRect/>
            </a:stretch>
          </p:blipFill>
          <p:spPr bwMode="auto">
            <a:xfrm>
              <a:off x="445" y="1029"/>
              <a:ext cx="2829" cy="1566"/>
            </a:xfrm>
            <a:prstGeom prst="rect">
              <a:avLst/>
            </a:prstGeom>
            <a:solidFill>
              <a:schemeClr val="bg1"/>
            </a:solidFill>
            <a:ln w="9525">
              <a:noFill/>
              <a:miter lim="800000"/>
              <a:headEnd/>
              <a:tailEnd/>
            </a:ln>
          </p:spPr>
        </p:pic>
        <p:sp>
          <p:nvSpPr>
            <p:cNvPr id="61447" name="Rectangle 29"/>
            <p:cNvSpPr>
              <a:spLocks noChangeArrowheads="1"/>
            </p:cNvSpPr>
            <p:nvPr/>
          </p:nvSpPr>
          <p:spPr bwMode="auto">
            <a:xfrm>
              <a:off x="420" y="958"/>
              <a:ext cx="116" cy="233"/>
            </a:xfrm>
            <a:prstGeom prst="rect">
              <a:avLst/>
            </a:prstGeom>
            <a:solidFill>
              <a:schemeClr val="bg1"/>
            </a:solidFill>
            <a:ln w="9525">
              <a:noFill/>
              <a:miter lim="800000"/>
              <a:headEnd/>
              <a:tailEnd/>
            </a:ln>
          </p:spPr>
          <p:txBody>
            <a:bodyPr wrap="none" anchor="ctr">
              <a:prstTxWarp prst="textNoShape">
                <a:avLst/>
              </a:prstTxWarp>
              <a:spAutoFit/>
            </a:bodyPr>
            <a:lstStyle/>
            <a:p>
              <a:endParaRPr lang="en-US"/>
            </a:p>
          </p:txBody>
        </p:sp>
      </p:grpSp>
      <p:grpSp>
        <p:nvGrpSpPr>
          <p:cNvPr id="4" name="Group 8"/>
          <p:cNvGrpSpPr>
            <a:grpSpLocks noChangeAspect="1"/>
          </p:cNvGrpSpPr>
          <p:nvPr/>
        </p:nvGrpSpPr>
        <p:grpSpPr bwMode="auto">
          <a:xfrm>
            <a:off x="2486025" y="4220909"/>
            <a:ext cx="4159250" cy="2119313"/>
            <a:chOff x="1782" y="1060"/>
            <a:chExt cx="2182" cy="1112"/>
          </a:xfrm>
        </p:grpSpPr>
        <p:pic>
          <p:nvPicPr>
            <p:cNvPr id="11" name="Picture 6"/>
            <p:cNvPicPr>
              <a:picLocks noChangeAspect="1" noChangeArrowheads="1"/>
            </p:cNvPicPr>
            <p:nvPr/>
          </p:nvPicPr>
          <p:blipFill>
            <a:blip r:embed="rId4"/>
            <a:srcRect/>
            <a:stretch>
              <a:fillRect/>
            </a:stretch>
          </p:blipFill>
          <p:spPr bwMode="auto">
            <a:xfrm>
              <a:off x="1795" y="1060"/>
              <a:ext cx="2169" cy="1112"/>
            </a:xfrm>
            <a:prstGeom prst="rect">
              <a:avLst/>
            </a:prstGeom>
            <a:noFill/>
            <a:ln w="9525">
              <a:noFill/>
              <a:miter lim="800000"/>
              <a:headEnd/>
              <a:tailEnd/>
            </a:ln>
          </p:spPr>
        </p:pic>
        <p:sp>
          <p:nvSpPr>
            <p:cNvPr id="12" name="Rectangle 7"/>
            <p:cNvSpPr>
              <a:spLocks noChangeAspect="1" noChangeArrowheads="1"/>
            </p:cNvSpPr>
            <p:nvPr/>
          </p:nvSpPr>
          <p:spPr bwMode="auto">
            <a:xfrm>
              <a:off x="1782" y="1104"/>
              <a:ext cx="96" cy="132"/>
            </a:xfrm>
            <a:prstGeom prst="rect">
              <a:avLst/>
            </a:prstGeom>
            <a:solidFill>
              <a:schemeClr val="bg1"/>
            </a:solidFill>
            <a:ln w="9525">
              <a:noFill/>
              <a:miter lim="800000"/>
              <a:headEnd/>
              <a:tailEnd/>
            </a:ln>
          </p:spPr>
          <p:txBody>
            <a:bodyPr wrap="none" anchor="ctr">
              <a:prstTxWarp prst="textNoShape">
                <a:avLst/>
              </a:prstTxWarp>
              <a:spAutoFit/>
            </a:bodyPr>
            <a:lstStyle/>
            <a:p>
              <a:endParaRPr lang="en-US"/>
            </a:p>
          </p:txBody>
        </p:sp>
      </p:grpSp>
    </p:spTree>
    <p:extLst>
      <p:ext uri="{BB962C8B-B14F-4D97-AF65-F5344CB8AC3E}">
        <p14:creationId xmlns:p14="http://schemas.microsoft.com/office/powerpoint/2010/main" val="3680991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p:cNvPicPr>
            <a:picLocks noChangeAspect="1" noChangeArrowheads="1"/>
          </p:cNvPicPr>
          <p:nvPr/>
        </p:nvPicPr>
        <p:blipFill>
          <a:blip r:embed="rId2"/>
          <a:srcRect/>
          <a:stretch>
            <a:fillRect/>
          </a:stretch>
        </p:blipFill>
        <p:spPr bwMode="auto">
          <a:xfrm>
            <a:off x="1308100" y="1182688"/>
            <a:ext cx="6526213" cy="4492625"/>
          </a:xfrm>
          <a:prstGeom prst="rect">
            <a:avLst/>
          </a:prstGeom>
          <a:noFill/>
          <a:ln w="9525">
            <a:noFill/>
            <a:miter lim="800000"/>
            <a:headEnd/>
            <a:tailEnd/>
          </a:ln>
        </p:spPr>
      </p:pic>
      <p:sp>
        <p:nvSpPr>
          <p:cNvPr id="4" name="Oval 3"/>
          <p:cNvSpPr/>
          <p:nvPr/>
        </p:nvSpPr>
        <p:spPr>
          <a:xfrm>
            <a:off x="3495750" y="2102859"/>
            <a:ext cx="2152500" cy="1458002"/>
          </a:xfrm>
          <a:prstGeom prst="ellipse">
            <a:avLst/>
          </a:prstGeom>
          <a:solidFill>
            <a:srgbClr val="FFFF00">
              <a:alpha val="15000"/>
            </a:srgbClr>
          </a:solid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82"/>
            <a:ext cx="9144000" cy="954107"/>
          </a:xfrm>
          <a:prstGeom prst="rect">
            <a:avLst/>
          </a:prstGeom>
          <a:solidFill>
            <a:srgbClr val="0000FF"/>
          </a:solidFill>
        </p:spPr>
        <p:txBody>
          <a:bodyPr wrap="square" rtlCol="0">
            <a:spAutoFit/>
          </a:bodyPr>
          <a:lstStyle/>
          <a:p>
            <a:pPr algn="ctr"/>
            <a:r>
              <a:rPr lang="en-US" sz="2800" b="1" dirty="0" smtClean="0">
                <a:solidFill>
                  <a:srgbClr val="FFFFFF"/>
                </a:solidFill>
              </a:rPr>
              <a:t>10 expression profiles are induced by EGF</a:t>
            </a:r>
          </a:p>
          <a:p>
            <a:pPr algn="ctr"/>
            <a:r>
              <a:rPr lang="en-US" sz="2800" b="1" dirty="0" smtClean="0">
                <a:solidFill>
                  <a:srgbClr val="FFFFFF"/>
                </a:solidFill>
              </a:rPr>
              <a:t>(two pulses)</a:t>
            </a:r>
            <a:endParaRPr lang="en-US" sz="2800" b="1" dirty="0">
              <a:solidFill>
                <a:srgbClr val="FFFFFF"/>
              </a:solidFill>
            </a:endParaRPr>
          </a:p>
        </p:txBody>
      </p:sp>
    </p:spTree>
    <p:extLst>
      <p:ext uri="{BB962C8B-B14F-4D97-AF65-F5344CB8AC3E}">
        <p14:creationId xmlns:p14="http://schemas.microsoft.com/office/powerpoint/2010/main" val="357641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a:xfrm>
            <a:off x="-45281" y="2024231"/>
            <a:ext cx="4617281" cy="1143000"/>
          </a:xfrm>
        </p:spPr>
        <p:txBody>
          <a:bodyPr>
            <a:noAutofit/>
          </a:bodyPr>
          <a:lstStyle/>
          <a:p>
            <a:pPr algn="l"/>
            <a:r>
              <a:rPr lang="en-CA" sz="2400" dirty="0" smtClean="0">
                <a:solidFill>
                  <a:srgbClr val="000090"/>
                </a:solidFill>
                <a:latin typeface="Comic Sans MS" pitchFamily="-106" charset="0"/>
              </a:rPr>
              <a:t>The module includes well-established p53 target </a:t>
            </a:r>
            <a:r>
              <a:rPr lang="en-CA" sz="2400" dirty="0">
                <a:solidFill>
                  <a:srgbClr val="000090"/>
                </a:solidFill>
                <a:latin typeface="Comic Sans MS" pitchFamily="-106" charset="0"/>
              </a:rPr>
              <a:t>genes </a:t>
            </a:r>
          </a:p>
        </p:txBody>
      </p:sp>
      <p:grpSp>
        <p:nvGrpSpPr>
          <p:cNvPr id="2" name="Group 31"/>
          <p:cNvGrpSpPr>
            <a:grpSpLocks/>
          </p:cNvGrpSpPr>
          <p:nvPr/>
        </p:nvGrpSpPr>
        <p:grpSpPr bwMode="auto">
          <a:xfrm>
            <a:off x="2867029" y="1492234"/>
            <a:ext cx="5316624" cy="2211388"/>
            <a:chOff x="1806" y="940"/>
            <a:chExt cx="3349" cy="1393"/>
          </a:xfrm>
        </p:grpSpPr>
        <p:pic>
          <p:nvPicPr>
            <p:cNvPr id="51229" name="Picture 29"/>
            <p:cNvPicPr>
              <a:picLocks noChangeAspect="1" noChangeArrowheads="1"/>
            </p:cNvPicPr>
            <p:nvPr/>
          </p:nvPicPr>
          <p:blipFill>
            <a:blip r:embed="rId2"/>
            <a:srcRect/>
            <a:stretch>
              <a:fillRect/>
            </a:stretch>
          </p:blipFill>
          <p:spPr bwMode="auto">
            <a:xfrm>
              <a:off x="2914" y="940"/>
              <a:ext cx="2241" cy="1393"/>
            </a:xfrm>
            <a:prstGeom prst="rect">
              <a:avLst/>
            </a:prstGeom>
            <a:noFill/>
            <a:ln w="9525">
              <a:noFill/>
              <a:miter lim="800000"/>
              <a:headEnd/>
              <a:tailEnd/>
            </a:ln>
            <a:effectLst/>
          </p:spPr>
        </p:pic>
        <p:sp>
          <p:nvSpPr>
            <p:cNvPr id="51230" name="Rectangle 30"/>
            <p:cNvSpPr>
              <a:spLocks noChangeArrowheads="1"/>
            </p:cNvSpPr>
            <p:nvPr/>
          </p:nvSpPr>
          <p:spPr bwMode="auto">
            <a:xfrm>
              <a:off x="1806" y="1152"/>
              <a:ext cx="138" cy="16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pic>
        <p:nvPicPr>
          <p:cNvPr id="6" name="Picture 26"/>
          <p:cNvPicPr>
            <a:picLocks noChangeAspect="1" noChangeArrowheads="1"/>
          </p:cNvPicPr>
          <p:nvPr/>
        </p:nvPicPr>
        <p:blipFill>
          <a:blip r:embed="rId3"/>
          <a:srcRect/>
          <a:stretch>
            <a:fillRect/>
          </a:stretch>
        </p:blipFill>
        <p:spPr bwMode="auto">
          <a:xfrm>
            <a:off x="4748969" y="4263443"/>
            <a:ext cx="3435350" cy="1992313"/>
          </a:xfrm>
          <a:prstGeom prst="rect">
            <a:avLst/>
          </a:prstGeom>
          <a:noFill/>
          <a:ln w="9525">
            <a:noFill/>
            <a:miter lim="800000"/>
            <a:headEnd/>
            <a:tailEnd/>
          </a:ln>
          <a:effectLst/>
        </p:spPr>
      </p:pic>
      <p:sp>
        <p:nvSpPr>
          <p:cNvPr id="7" name="Rectangle 3"/>
          <p:cNvSpPr txBox="1">
            <a:spLocks noChangeArrowheads="1"/>
          </p:cNvSpPr>
          <p:nvPr/>
        </p:nvSpPr>
        <p:spPr>
          <a:xfrm>
            <a:off x="9450" y="4736758"/>
            <a:ext cx="4617281"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400" b="0" i="0" u="none" strike="noStrike" kern="1200" cap="none" spc="0" normalizeH="0" baseline="0" noProof="0" dirty="0" smtClean="0">
                <a:ln>
                  <a:noFill/>
                </a:ln>
                <a:solidFill>
                  <a:srgbClr val="000090"/>
                </a:solidFill>
                <a:effectLst/>
                <a:uLnTx/>
                <a:uFillTx/>
                <a:latin typeface="Comic Sans MS" pitchFamily="-106" charset="0"/>
                <a:ea typeface="+mj-ea"/>
                <a:cs typeface="+mj-cs"/>
              </a:rPr>
              <a:t>p53 associates</a:t>
            </a:r>
            <a:r>
              <a:rPr kumimoji="0" lang="en-CA" sz="2400" b="0" i="0" u="none" strike="noStrike" kern="1200" cap="none" spc="0" normalizeH="0" noProof="0" dirty="0" smtClean="0">
                <a:ln>
                  <a:noFill/>
                </a:ln>
                <a:solidFill>
                  <a:srgbClr val="000090"/>
                </a:solidFill>
                <a:effectLst/>
                <a:uLnTx/>
                <a:uFillTx/>
                <a:latin typeface="Comic Sans MS" pitchFamily="-106" charset="0"/>
                <a:ea typeface="+mj-ea"/>
                <a:cs typeface="+mj-cs"/>
              </a:rPr>
              <a:t> with chromatin upon </a:t>
            </a:r>
            <a:r>
              <a:rPr kumimoji="0" lang="en-CA" sz="2400" b="0" i="0" u="none" strike="noStrike" kern="1200" cap="none" spc="0" normalizeH="0" baseline="0" noProof="0" dirty="0" smtClean="0">
                <a:ln>
                  <a:noFill/>
                </a:ln>
                <a:solidFill>
                  <a:srgbClr val="000090"/>
                </a:solidFill>
                <a:effectLst/>
                <a:uLnTx/>
                <a:uFillTx/>
                <a:latin typeface="Comic Sans MS" pitchFamily="-106" charset="0"/>
                <a:ea typeface="+mj-ea"/>
                <a:cs typeface="+mj-cs"/>
              </a:rPr>
              <a:t>the 1</a:t>
            </a:r>
            <a:r>
              <a:rPr kumimoji="0" lang="en-CA" sz="2400" b="0" i="0" u="none" strike="noStrike" kern="1200" cap="none" spc="0" normalizeH="0" baseline="30000" noProof="0" dirty="0" smtClean="0">
                <a:ln>
                  <a:noFill/>
                </a:ln>
                <a:solidFill>
                  <a:srgbClr val="000090"/>
                </a:solidFill>
                <a:effectLst/>
                <a:uLnTx/>
                <a:uFillTx/>
                <a:latin typeface="Comic Sans MS" pitchFamily="-106" charset="0"/>
                <a:ea typeface="+mj-ea"/>
                <a:cs typeface="+mj-cs"/>
              </a:rPr>
              <a:t>st</a:t>
            </a:r>
            <a:r>
              <a:rPr kumimoji="0" lang="en-CA" sz="2400" b="0" i="0" u="none" strike="noStrike" kern="1200" cap="none" spc="0" normalizeH="0" baseline="0" noProof="0" dirty="0" smtClean="0">
                <a:ln>
                  <a:noFill/>
                </a:ln>
                <a:solidFill>
                  <a:srgbClr val="000090"/>
                </a:solidFill>
                <a:effectLst/>
                <a:uLnTx/>
                <a:uFillTx/>
                <a:latin typeface="Comic Sans MS" pitchFamily="-106" charset="0"/>
                <a:ea typeface="+mj-ea"/>
                <a:cs typeface="+mj-cs"/>
              </a:rPr>
              <a:t> pulse, remains active during the interval and dissociates on the</a:t>
            </a:r>
            <a:r>
              <a:rPr kumimoji="0" lang="en-CA" sz="2400" b="0" i="0" u="none" strike="noStrike" kern="1200" cap="none" spc="0" normalizeH="0" noProof="0" dirty="0" smtClean="0">
                <a:ln>
                  <a:noFill/>
                </a:ln>
                <a:solidFill>
                  <a:srgbClr val="000090"/>
                </a:solidFill>
                <a:effectLst/>
                <a:uLnTx/>
                <a:uFillTx/>
                <a:latin typeface="Comic Sans MS" pitchFamily="-106" charset="0"/>
                <a:ea typeface="+mj-ea"/>
                <a:cs typeface="+mj-cs"/>
              </a:rPr>
              <a:t> 2</a:t>
            </a:r>
            <a:r>
              <a:rPr kumimoji="0" lang="en-CA" sz="2400" b="0" i="0" u="none" strike="noStrike" kern="1200" cap="none" spc="0" normalizeH="0" baseline="30000" noProof="0" dirty="0" smtClean="0">
                <a:ln>
                  <a:noFill/>
                </a:ln>
                <a:solidFill>
                  <a:srgbClr val="000090"/>
                </a:solidFill>
                <a:effectLst/>
                <a:uLnTx/>
                <a:uFillTx/>
                <a:latin typeface="Comic Sans MS" pitchFamily="-106" charset="0"/>
                <a:ea typeface="+mj-ea"/>
                <a:cs typeface="+mj-cs"/>
              </a:rPr>
              <a:t>nd</a:t>
            </a:r>
            <a:r>
              <a:rPr kumimoji="0" lang="en-CA" sz="2400" b="0" i="0" u="none" strike="noStrike" kern="1200" cap="none" spc="0" normalizeH="0" noProof="0" dirty="0" smtClean="0">
                <a:ln>
                  <a:noFill/>
                </a:ln>
                <a:solidFill>
                  <a:srgbClr val="000090"/>
                </a:solidFill>
                <a:effectLst/>
                <a:uLnTx/>
                <a:uFillTx/>
                <a:latin typeface="Comic Sans MS" pitchFamily="-106" charset="0"/>
                <a:ea typeface="+mj-ea"/>
                <a:cs typeface="+mj-cs"/>
              </a:rPr>
              <a:t> pulse</a:t>
            </a:r>
            <a:endParaRPr kumimoji="0" lang="en-CA" sz="2400" b="0" i="0" u="none" strike="noStrike" kern="1200" cap="none" spc="0" normalizeH="0" baseline="0" noProof="0" dirty="0">
              <a:ln>
                <a:noFill/>
              </a:ln>
              <a:solidFill>
                <a:srgbClr val="000090"/>
              </a:solidFill>
              <a:effectLst/>
              <a:uLnTx/>
              <a:uFillTx/>
              <a:latin typeface="Comic Sans MS" pitchFamily="-106" charset="0"/>
              <a:ea typeface="+mj-ea"/>
              <a:cs typeface="+mj-cs"/>
            </a:endParaRPr>
          </a:p>
        </p:txBody>
      </p:sp>
      <p:sp>
        <p:nvSpPr>
          <p:cNvPr id="8" name="Rectangle 3"/>
          <p:cNvSpPr txBox="1">
            <a:spLocks noChangeArrowheads="1"/>
          </p:cNvSpPr>
          <p:nvPr/>
        </p:nvSpPr>
        <p:spPr>
          <a:xfrm>
            <a:off x="131688" y="3429000"/>
            <a:ext cx="4617281"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CA" sz="2400" b="1" dirty="0" smtClean="0">
                <a:solidFill>
                  <a:srgbClr val="000090"/>
                </a:solidFill>
                <a:latin typeface="Comic Sans MS" pitchFamily="-106" charset="0"/>
                <a:ea typeface="+mj-ea"/>
                <a:cs typeface="+mj-cs"/>
              </a:rPr>
              <a:t>A</a:t>
            </a:r>
            <a:r>
              <a:rPr kumimoji="0" lang="en-CA" sz="2400" b="1" i="0" u="none" strike="noStrike" kern="1200" cap="none" spc="0" normalizeH="0" baseline="0" noProof="0" dirty="0" err="1" smtClean="0">
                <a:ln>
                  <a:noFill/>
                </a:ln>
                <a:solidFill>
                  <a:srgbClr val="000090"/>
                </a:solidFill>
                <a:effectLst/>
                <a:uLnTx/>
                <a:uFillTx/>
                <a:latin typeface="Comic Sans MS" pitchFamily="-106" charset="0"/>
                <a:ea typeface="+mj-ea"/>
                <a:cs typeface="+mj-cs"/>
              </a:rPr>
              <a:t>nd</a:t>
            </a:r>
            <a:endParaRPr kumimoji="0" lang="en-CA" sz="2400" b="1" i="0" u="none" strike="noStrike" kern="1200" cap="none" spc="0" normalizeH="0" baseline="0" noProof="0" dirty="0">
              <a:ln>
                <a:noFill/>
              </a:ln>
              <a:solidFill>
                <a:srgbClr val="000090"/>
              </a:solidFill>
              <a:effectLst/>
              <a:uLnTx/>
              <a:uFillTx/>
              <a:latin typeface="Comic Sans MS" pitchFamily="-106" charset="0"/>
              <a:ea typeface="+mj-ea"/>
              <a:cs typeface="+mj-cs"/>
            </a:endParaRPr>
          </a:p>
        </p:txBody>
      </p:sp>
      <p:sp>
        <p:nvSpPr>
          <p:cNvPr id="9" name="TextBox 8"/>
          <p:cNvSpPr txBox="1"/>
          <p:nvPr/>
        </p:nvSpPr>
        <p:spPr>
          <a:xfrm>
            <a:off x="9450" y="18840"/>
            <a:ext cx="9134550" cy="954107"/>
          </a:xfrm>
          <a:prstGeom prst="rect">
            <a:avLst/>
          </a:prstGeom>
          <a:solidFill>
            <a:srgbClr val="CCFFCC"/>
          </a:solidFill>
        </p:spPr>
        <p:txBody>
          <a:bodyPr wrap="square" rtlCol="0">
            <a:spAutoFit/>
          </a:bodyPr>
          <a:lstStyle/>
          <a:p>
            <a:pPr algn="ctr"/>
            <a:r>
              <a:rPr lang="en-CA" sz="2800" b="1" dirty="0" smtClean="0">
                <a:solidFill>
                  <a:srgbClr val="000090"/>
                </a:solidFill>
                <a:latin typeface="Times New Roman"/>
              </a:rPr>
              <a:t>The module </a:t>
            </a:r>
            <a:r>
              <a:rPr lang="en-CA" sz="2800" b="1" i="1" u="sng" dirty="0" smtClean="0">
                <a:solidFill>
                  <a:srgbClr val="000090"/>
                </a:solidFill>
                <a:latin typeface="Times New Roman"/>
              </a:rPr>
              <a:t>“Down-regulated by 2</a:t>
            </a:r>
            <a:r>
              <a:rPr lang="en-CA" sz="2800" b="1" i="1" u="sng" baseline="30000" dirty="0" smtClean="0">
                <a:solidFill>
                  <a:srgbClr val="000090"/>
                </a:solidFill>
                <a:latin typeface="Times New Roman"/>
              </a:rPr>
              <a:t>nd</a:t>
            </a:r>
            <a:r>
              <a:rPr lang="en-CA" sz="2800" b="1" i="1" u="sng" dirty="0" smtClean="0">
                <a:solidFill>
                  <a:srgbClr val="000090"/>
                </a:solidFill>
                <a:latin typeface="Times New Roman"/>
              </a:rPr>
              <a:t> Pulse” </a:t>
            </a:r>
            <a:r>
              <a:rPr lang="en-CA" sz="2800" b="1" dirty="0" smtClean="0">
                <a:solidFill>
                  <a:srgbClr val="000090"/>
                </a:solidFill>
                <a:latin typeface="Times New Roman"/>
              </a:rPr>
              <a:t>comprises</a:t>
            </a:r>
          </a:p>
          <a:p>
            <a:pPr algn="ctr"/>
            <a:r>
              <a:rPr lang="en-CA" sz="2800" b="1" dirty="0" smtClean="0">
                <a:solidFill>
                  <a:srgbClr val="000090"/>
                </a:solidFill>
                <a:latin typeface="Times New Roman"/>
              </a:rPr>
              <a:t> several p53 regulated genes</a:t>
            </a:r>
          </a:p>
        </p:txBody>
      </p:sp>
    </p:spTree>
    <p:extLst>
      <p:ext uri="{BB962C8B-B14F-4D97-AF65-F5344CB8AC3E}">
        <p14:creationId xmlns:p14="http://schemas.microsoft.com/office/powerpoint/2010/main" val="2548288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a:xfrm>
            <a:off x="0" y="9525"/>
            <a:ext cx="9144000" cy="1143000"/>
          </a:xfrm>
          <a:solidFill>
            <a:srgbClr val="CCFFCC"/>
          </a:solidFill>
        </p:spPr>
        <p:style>
          <a:lnRef idx="1">
            <a:schemeClr val="accent3"/>
          </a:lnRef>
          <a:fillRef idx="3">
            <a:schemeClr val="accent3"/>
          </a:fillRef>
          <a:effectRef idx="2">
            <a:schemeClr val="accent3"/>
          </a:effectRef>
          <a:fontRef idx="minor">
            <a:schemeClr val="lt1"/>
          </a:fontRef>
        </p:style>
        <p:txBody>
          <a:bodyPr>
            <a:normAutofit/>
          </a:bodyPr>
          <a:lstStyle/>
          <a:p>
            <a:pPr eaLnBrk="1" hangingPunct="1"/>
            <a:r>
              <a:rPr lang="en-CA" sz="3200" b="1" dirty="0" smtClean="0">
                <a:solidFill>
                  <a:srgbClr val="000090"/>
                </a:solidFill>
                <a:latin typeface="Arial"/>
                <a:cs typeface="Arial"/>
              </a:rPr>
              <a:t>Knockdown of p53 enables R-crossing </a:t>
            </a:r>
            <a:r>
              <a:rPr lang="en-CA" sz="3200" b="1" dirty="0">
                <a:solidFill>
                  <a:srgbClr val="000090"/>
                </a:solidFill>
                <a:latin typeface="Arial"/>
                <a:cs typeface="Arial"/>
              </a:rPr>
              <a:t>in the absence of a second pulse </a:t>
            </a:r>
          </a:p>
        </p:txBody>
      </p:sp>
      <p:grpSp>
        <p:nvGrpSpPr>
          <p:cNvPr id="2" name="Group 9"/>
          <p:cNvGrpSpPr>
            <a:grpSpLocks/>
          </p:cNvGrpSpPr>
          <p:nvPr/>
        </p:nvGrpSpPr>
        <p:grpSpPr bwMode="auto">
          <a:xfrm>
            <a:off x="989023" y="1680334"/>
            <a:ext cx="6800060" cy="4917606"/>
            <a:chOff x="1410" y="1114"/>
            <a:chExt cx="2979" cy="1891"/>
          </a:xfrm>
        </p:grpSpPr>
        <p:pic>
          <p:nvPicPr>
            <p:cNvPr id="36869" name="Picture 6"/>
            <p:cNvPicPr>
              <a:picLocks noChangeAspect="1" noChangeArrowheads="1"/>
            </p:cNvPicPr>
            <p:nvPr/>
          </p:nvPicPr>
          <p:blipFill>
            <a:blip r:embed="rId2"/>
            <a:srcRect/>
            <a:stretch>
              <a:fillRect/>
            </a:stretch>
          </p:blipFill>
          <p:spPr bwMode="auto">
            <a:xfrm>
              <a:off x="1418" y="1114"/>
              <a:ext cx="2971" cy="1891"/>
            </a:xfrm>
            <a:prstGeom prst="rect">
              <a:avLst/>
            </a:prstGeom>
            <a:noFill/>
            <a:ln w="9525">
              <a:noFill/>
              <a:miter lim="800000"/>
              <a:headEnd/>
              <a:tailEnd/>
            </a:ln>
          </p:spPr>
        </p:pic>
        <p:sp>
          <p:nvSpPr>
            <p:cNvPr id="36870" name="Rectangle 8"/>
            <p:cNvSpPr>
              <a:spLocks noChangeArrowheads="1"/>
            </p:cNvSpPr>
            <p:nvPr/>
          </p:nvSpPr>
          <p:spPr bwMode="auto">
            <a:xfrm>
              <a:off x="1410" y="1201"/>
              <a:ext cx="116" cy="233"/>
            </a:xfrm>
            <a:prstGeom prst="rect">
              <a:avLst/>
            </a:prstGeom>
            <a:solidFill>
              <a:schemeClr val="bg1"/>
            </a:solidFill>
            <a:ln w="9525">
              <a:noFill/>
              <a:miter lim="800000"/>
              <a:headEnd/>
              <a:tailEnd/>
            </a:ln>
          </p:spPr>
          <p:txBody>
            <a:bodyPr wrap="square" anchor="ctr">
              <a:prstTxWarp prst="textNoShape">
                <a:avLst/>
              </a:prstTxWarp>
              <a:spAutoFit/>
            </a:bodyPr>
            <a:lstStyle/>
            <a:p>
              <a:endParaRPr lang="en-US">
                <a:latin typeface="Arial"/>
                <a:cs typeface="Arial"/>
              </a:endParaRPr>
            </a:p>
          </p:txBody>
        </p:sp>
      </p:grpSp>
    </p:spTree>
    <p:extLst>
      <p:ext uri="{BB962C8B-B14F-4D97-AF65-F5344CB8AC3E}">
        <p14:creationId xmlns:p14="http://schemas.microsoft.com/office/powerpoint/2010/main" val="122509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2053</TotalTime>
  <Words>723</Words>
  <Application>Microsoft Office PowerPoint</Application>
  <PresentationFormat>On-screen Show (4:3)</PresentationFormat>
  <Paragraphs>157</Paragraphs>
  <Slides>23</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Drawing</vt:lpstr>
      <vt:lpstr>About OMICS Group</vt:lpstr>
      <vt:lpstr>About OMICS International Conferences</vt:lpstr>
      <vt:lpstr>Transcription-based Chronobiology of Receptor Tyrosine Kinases: Relevance to Cancer Progression </vt:lpstr>
      <vt:lpstr>Part 1: EGF-induced proliferation of mammary cells (HMEC cells)</vt:lpstr>
      <vt:lpstr>IGF1 may replace EGF in the 1st, not in the 2nd pulse</vt:lpstr>
      <vt:lpstr>RPPA and Transcriptomic Analyses of the Two-Pulses</vt:lpstr>
      <vt:lpstr>PowerPoint Presentation</vt:lpstr>
      <vt:lpstr>The module includes well-established p53 target genes </vt:lpstr>
      <vt:lpstr>Knockdown of p53 enables R-crossing in the absence of a second pulse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Take-home Messages #3: Circadian Regulation of EGFR Signaling</vt:lpstr>
      <vt:lpstr>PowerPoint Presentation</vt:lpstr>
      <vt:lpstr>PowerPoint Presentation</vt:lpstr>
      <vt:lpstr>Chronobiology of RTKs: Messages</vt:lpstr>
      <vt:lpstr>Acknowledgements </vt:lpstr>
      <vt:lpstr>Let Us Meet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Yosef Yarden</dc:creator>
  <cp:lastModifiedBy>Arif Kamal Khan</cp:lastModifiedBy>
  <cp:revision>58</cp:revision>
  <dcterms:created xsi:type="dcterms:W3CDTF">2014-07-20T14:44:35Z</dcterms:created>
  <dcterms:modified xsi:type="dcterms:W3CDTF">2015-08-01T13:58:23Z</dcterms:modified>
</cp:coreProperties>
</file>