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298" r:id="rId2"/>
    <p:sldId id="318" r:id="rId3"/>
    <p:sldId id="297" r:id="rId4"/>
    <p:sldId id="291" r:id="rId5"/>
    <p:sldId id="290" r:id="rId6"/>
    <p:sldId id="317" r:id="rId7"/>
    <p:sldId id="325" r:id="rId8"/>
    <p:sldId id="326" r:id="rId9"/>
    <p:sldId id="293" r:id="rId10"/>
    <p:sldId id="266" r:id="rId11"/>
    <p:sldId id="268" r:id="rId12"/>
    <p:sldId id="267" r:id="rId13"/>
    <p:sldId id="322" r:id="rId14"/>
    <p:sldId id="324" r:id="rId15"/>
    <p:sldId id="323" r:id="rId16"/>
    <p:sldId id="316" r:id="rId17"/>
    <p:sldId id="320" r:id="rId18"/>
    <p:sldId id="270" r:id="rId19"/>
    <p:sldId id="305" r:id="rId20"/>
    <p:sldId id="307" r:id="rId21"/>
    <p:sldId id="308" r:id="rId22"/>
    <p:sldId id="273" r:id="rId23"/>
    <p:sldId id="274" r:id="rId24"/>
    <p:sldId id="309" r:id="rId25"/>
    <p:sldId id="310" r:id="rId26"/>
    <p:sldId id="277" r:id="rId27"/>
    <p:sldId id="311" r:id="rId28"/>
    <p:sldId id="295" r:id="rId29"/>
    <p:sldId id="282" r:id="rId30"/>
    <p:sldId id="312" r:id="rId31"/>
    <p:sldId id="313" r:id="rId32"/>
    <p:sldId id="314" r:id="rId33"/>
    <p:sldId id="299" r:id="rId34"/>
    <p:sldId id="287" r:id="rId35"/>
    <p:sldId id="284" r:id="rId36"/>
    <p:sldId id="285" r:id="rId37"/>
    <p:sldId id="321" r:id="rId38"/>
    <p:sldId id="319" r:id="rId39"/>
  </p:sldIdLst>
  <p:sldSz cx="9144000" cy="6858000" type="screen4x3"/>
  <p:notesSz cx="6797675" cy="9926638"/>
  <p:embeddedFontLst>
    <p:embeddedFont>
      <p:font typeface="휴먼명조" panose="02010504000101010101" pitchFamily="2" charset="-127"/>
      <p:regular r:id="rId42"/>
    </p:embeddedFont>
    <p:embeddedFont>
      <p:font typeface="맑은 고딕" panose="020B0503020000020004" pitchFamily="50" charset="-127"/>
      <p:regular r:id="rId43"/>
      <p:bold r:id="rId44"/>
    </p:embeddedFont>
    <p:embeddedFont>
      <p:font typeface="HY견고딕" panose="02030600000101010101" pitchFamily="18" charset="-127"/>
      <p:regular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2C1"/>
    <a:srgbClr val="ABCDCC"/>
    <a:srgbClr val="63433F"/>
    <a:srgbClr val="475465"/>
    <a:srgbClr val="434B56"/>
    <a:srgbClr val="BA7CAD"/>
    <a:srgbClr val="F68121"/>
    <a:srgbClr val="BCBDC1"/>
    <a:srgbClr val="674C70"/>
    <a:srgbClr val="F6D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보통 스타일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66" autoAdjust="0"/>
    <p:restoredTop sz="94773" autoAdjust="0"/>
  </p:normalViewPr>
  <p:slideViewPr>
    <p:cSldViewPr>
      <p:cViewPr>
        <p:scale>
          <a:sx n="66" d="100"/>
          <a:sy n="66" d="100"/>
        </p:scale>
        <p:origin x="-1373" y="-58"/>
      </p:cViewPr>
      <p:guideLst>
        <p:guide orient="horz" pos="79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3730"/>
    </p:cViewPr>
  </p:sorterViewPr>
  <p:notesViewPr>
    <p:cSldViewPr>
      <p:cViewPr varScale="1">
        <p:scale>
          <a:sx n="82" d="100"/>
          <a:sy n="82" d="100"/>
        </p:scale>
        <p:origin x="-3750"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oleObject" Target="&#53685;&#54633;%20&#47928;&#49436;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53685;&#54633;%20&#47928;&#49436;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Sheet1!$C$5</c:f>
              <c:strCache>
                <c:ptCount val="1"/>
                <c:pt idx="0">
                  <c:v>Total</c:v>
                </c:pt>
              </c:strCache>
            </c:strRef>
          </c:tx>
          <c:marker>
            <c:symbol val="none"/>
          </c:marker>
          <c:cat>
            <c:numRef>
              <c:f>Sheet1!$D$4:$G$4</c:f>
              <c:numCache>
                <c:formatCode>General</c:formatCode>
                <c:ptCount val="4"/>
                <c:pt idx="0">
                  <c:v>2011</c:v>
                </c:pt>
                <c:pt idx="1">
                  <c:v>2012</c:v>
                </c:pt>
                <c:pt idx="2">
                  <c:v>2016</c:v>
                </c:pt>
                <c:pt idx="3">
                  <c:v>2020</c:v>
                </c:pt>
              </c:numCache>
            </c:numRef>
          </c:cat>
          <c:val>
            <c:numRef>
              <c:f>Sheet1!$D$5:$G$5</c:f>
              <c:numCache>
                <c:formatCode>General</c:formatCode>
                <c:ptCount val="4"/>
                <c:pt idx="0">
                  <c:v>3537</c:v>
                </c:pt>
                <c:pt idx="1">
                  <c:v>3663</c:v>
                </c:pt>
                <c:pt idx="2">
                  <c:v>4283</c:v>
                </c:pt>
                <c:pt idx="3">
                  <c:v>5112</c:v>
                </c:pt>
              </c:numCache>
            </c:numRef>
          </c:val>
          <c:smooth val="0"/>
        </c:ser>
        <c:ser>
          <c:idx val="1"/>
          <c:order val="1"/>
          <c:tx>
            <c:strRef>
              <c:f>Sheet1!$C$6</c:f>
              <c:strCache>
                <c:ptCount val="1"/>
                <c:pt idx="0">
                  <c:v>Incandescent</c:v>
                </c:pt>
              </c:strCache>
            </c:strRef>
          </c:tx>
          <c:marker>
            <c:symbol val="none"/>
          </c:marker>
          <c:cat>
            <c:numRef>
              <c:f>Sheet1!$D$4:$G$4</c:f>
              <c:numCache>
                <c:formatCode>General</c:formatCode>
                <c:ptCount val="4"/>
                <c:pt idx="0">
                  <c:v>2011</c:v>
                </c:pt>
                <c:pt idx="1">
                  <c:v>2012</c:v>
                </c:pt>
                <c:pt idx="2">
                  <c:v>2016</c:v>
                </c:pt>
                <c:pt idx="3">
                  <c:v>2020</c:v>
                </c:pt>
              </c:numCache>
            </c:numRef>
          </c:cat>
          <c:val>
            <c:numRef>
              <c:f>Sheet1!$D$6:$G$6</c:f>
              <c:numCache>
                <c:formatCode>General</c:formatCode>
                <c:ptCount val="4"/>
                <c:pt idx="0">
                  <c:v>867</c:v>
                </c:pt>
                <c:pt idx="1">
                  <c:v>758</c:v>
                </c:pt>
                <c:pt idx="2">
                  <c:v>229</c:v>
                </c:pt>
                <c:pt idx="3">
                  <c:v>111</c:v>
                </c:pt>
              </c:numCache>
            </c:numRef>
          </c:val>
          <c:smooth val="0"/>
        </c:ser>
        <c:ser>
          <c:idx val="2"/>
          <c:order val="2"/>
          <c:tx>
            <c:strRef>
              <c:f>Sheet1!$C$7</c:f>
              <c:strCache>
                <c:ptCount val="1"/>
                <c:pt idx="0">
                  <c:v>Halogen</c:v>
                </c:pt>
              </c:strCache>
            </c:strRef>
          </c:tx>
          <c:marker>
            <c:symbol val="none"/>
          </c:marker>
          <c:cat>
            <c:numRef>
              <c:f>Sheet1!$D$4:$G$4</c:f>
              <c:numCache>
                <c:formatCode>General</c:formatCode>
                <c:ptCount val="4"/>
                <c:pt idx="0">
                  <c:v>2011</c:v>
                </c:pt>
                <c:pt idx="1">
                  <c:v>2012</c:v>
                </c:pt>
                <c:pt idx="2">
                  <c:v>2016</c:v>
                </c:pt>
                <c:pt idx="3">
                  <c:v>2020</c:v>
                </c:pt>
              </c:numCache>
            </c:numRef>
          </c:cat>
          <c:val>
            <c:numRef>
              <c:f>Sheet1!$D$7:$G$7</c:f>
              <c:numCache>
                <c:formatCode>General</c:formatCode>
                <c:ptCount val="4"/>
                <c:pt idx="0">
                  <c:v>607</c:v>
                </c:pt>
                <c:pt idx="1">
                  <c:v>640</c:v>
                </c:pt>
                <c:pt idx="2">
                  <c:v>612</c:v>
                </c:pt>
                <c:pt idx="3">
                  <c:v>329</c:v>
                </c:pt>
              </c:numCache>
            </c:numRef>
          </c:val>
          <c:smooth val="0"/>
        </c:ser>
        <c:ser>
          <c:idx val="3"/>
          <c:order val="3"/>
          <c:tx>
            <c:strRef>
              <c:f>Sheet1!$C$8</c:f>
              <c:strCache>
                <c:ptCount val="1"/>
                <c:pt idx="0">
                  <c:v>HID</c:v>
                </c:pt>
              </c:strCache>
            </c:strRef>
          </c:tx>
          <c:marker>
            <c:symbol val="none"/>
          </c:marker>
          <c:cat>
            <c:numRef>
              <c:f>Sheet1!$D$4:$G$4</c:f>
              <c:numCache>
                <c:formatCode>General</c:formatCode>
                <c:ptCount val="4"/>
                <c:pt idx="0">
                  <c:v>2011</c:v>
                </c:pt>
                <c:pt idx="1">
                  <c:v>2012</c:v>
                </c:pt>
                <c:pt idx="2">
                  <c:v>2016</c:v>
                </c:pt>
                <c:pt idx="3">
                  <c:v>2020</c:v>
                </c:pt>
              </c:numCache>
            </c:numRef>
          </c:cat>
          <c:val>
            <c:numRef>
              <c:f>Sheet1!$D$8:$G$8</c:f>
              <c:numCache>
                <c:formatCode>General</c:formatCode>
                <c:ptCount val="4"/>
                <c:pt idx="0">
                  <c:v>48</c:v>
                </c:pt>
                <c:pt idx="1">
                  <c:v>48</c:v>
                </c:pt>
                <c:pt idx="2">
                  <c:v>39</c:v>
                </c:pt>
                <c:pt idx="3">
                  <c:v>24</c:v>
                </c:pt>
              </c:numCache>
            </c:numRef>
          </c:val>
          <c:smooth val="0"/>
        </c:ser>
        <c:ser>
          <c:idx val="4"/>
          <c:order val="4"/>
          <c:tx>
            <c:strRef>
              <c:f>Sheet1!$C$9</c:f>
              <c:strCache>
                <c:ptCount val="1"/>
                <c:pt idx="0">
                  <c:v>LFL </c:v>
                </c:pt>
              </c:strCache>
            </c:strRef>
          </c:tx>
          <c:marker>
            <c:symbol val="none"/>
          </c:marker>
          <c:cat>
            <c:numRef>
              <c:f>Sheet1!$D$4:$G$4</c:f>
              <c:numCache>
                <c:formatCode>General</c:formatCode>
                <c:ptCount val="4"/>
                <c:pt idx="0">
                  <c:v>2011</c:v>
                </c:pt>
                <c:pt idx="1">
                  <c:v>2012</c:v>
                </c:pt>
                <c:pt idx="2">
                  <c:v>2016</c:v>
                </c:pt>
                <c:pt idx="3">
                  <c:v>2020</c:v>
                </c:pt>
              </c:numCache>
            </c:numRef>
          </c:cat>
          <c:val>
            <c:numRef>
              <c:f>Sheet1!$D$9:$G$9</c:f>
              <c:numCache>
                <c:formatCode>General</c:formatCode>
                <c:ptCount val="4"/>
                <c:pt idx="0">
                  <c:v>661</c:v>
                </c:pt>
                <c:pt idx="1">
                  <c:v>682</c:v>
                </c:pt>
                <c:pt idx="2">
                  <c:v>645</c:v>
                </c:pt>
                <c:pt idx="3">
                  <c:v>511</c:v>
                </c:pt>
              </c:numCache>
            </c:numRef>
          </c:val>
          <c:smooth val="0"/>
        </c:ser>
        <c:ser>
          <c:idx val="5"/>
          <c:order val="5"/>
          <c:tx>
            <c:strRef>
              <c:f>Sheet1!$C$10</c:f>
              <c:strCache>
                <c:ptCount val="1"/>
                <c:pt idx="0">
                  <c:v>CFL </c:v>
                </c:pt>
              </c:strCache>
            </c:strRef>
          </c:tx>
          <c:marker>
            <c:symbol val="none"/>
          </c:marker>
          <c:cat>
            <c:numRef>
              <c:f>Sheet1!$D$4:$G$4</c:f>
              <c:numCache>
                <c:formatCode>General</c:formatCode>
                <c:ptCount val="4"/>
                <c:pt idx="0">
                  <c:v>2011</c:v>
                </c:pt>
                <c:pt idx="1">
                  <c:v>2012</c:v>
                </c:pt>
                <c:pt idx="2">
                  <c:v>2016</c:v>
                </c:pt>
                <c:pt idx="3">
                  <c:v>2020</c:v>
                </c:pt>
              </c:numCache>
            </c:numRef>
          </c:cat>
          <c:val>
            <c:numRef>
              <c:f>Sheet1!$D$10:$G$10</c:f>
              <c:numCache>
                <c:formatCode>General</c:formatCode>
                <c:ptCount val="4"/>
                <c:pt idx="0">
                  <c:v>1224</c:v>
                </c:pt>
                <c:pt idx="1">
                  <c:v>1251</c:v>
                </c:pt>
                <c:pt idx="2">
                  <c:v>1170</c:v>
                </c:pt>
                <c:pt idx="3">
                  <c:v>852</c:v>
                </c:pt>
              </c:numCache>
            </c:numRef>
          </c:val>
          <c:smooth val="0"/>
        </c:ser>
        <c:ser>
          <c:idx val="6"/>
          <c:order val="6"/>
          <c:tx>
            <c:strRef>
              <c:f>Sheet1!$C$11</c:f>
              <c:strCache>
                <c:ptCount val="1"/>
                <c:pt idx="0">
                  <c:v>LED </c:v>
                </c:pt>
              </c:strCache>
            </c:strRef>
          </c:tx>
          <c:marker>
            <c:symbol val="none"/>
          </c:marker>
          <c:cat>
            <c:numRef>
              <c:f>Sheet1!$D$4:$G$4</c:f>
              <c:numCache>
                <c:formatCode>General</c:formatCode>
                <c:ptCount val="4"/>
                <c:pt idx="0">
                  <c:v>2011</c:v>
                </c:pt>
                <c:pt idx="1">
                  <c:v>2012</c:v>
                </c:pt>
                <c:pt idx="2">
                  <c:v>2016</c:v>
                </c:pt>
                <c:pt idx="3">
                  <c:v>2020</c:v>
                </c:pt>
              </c:numCache>
            </c:numRef>
          </c:cat>
          <c:val>
            <c:numRef>
              <c:f>Sheet1!$D$11:$G$11</c:f>
              <c:numCache>
                <c:formatCode>General</c:formatCode>
                <c:ptCount val="4"/>
                <c:pt idx="0">
                  <c:v>130</c:v>
                </c:pt>
                <c:pt idx="1">
                  <c:v>283</c:v>
                </c:pt>
                <c:pt idx="2">
                  <c:v>1587</c:v>
                </c:pt>
                <c:pt idx="3">
                  <c:v>3285</c:v>
                </c:pt>
              </c:numCache>
            </c:numRef>
          </c:val>
          <c:smooth val="0"/>
        </c:ser>
        <c:dLbls>
          <c:showLegendKey val="0"/>
          <c:showVal val="0"/>
          <c:showCatName val="0"/>
          <c:showSerName val="0"/>
          <c:showPercent val="0"/>
          <c:showBubbleSize val="0"/>
        </c:dLbls>
        <c:marker val="1"/>
        <c:smooth val="0"/>
        <c:axId val="121682432"/>
        <c:axId val="90817088"/>
      </c:lineChart>
      <c:catAx>
        <c:axId val="121682432"/>
        <c:scaling>
          <c:orientation val="minMax"/>
        </c:scaling>
        <c:delete val="0"/>
        <c:axPos val="b"/>
        <c:numFmt formatCode="General" sourceLinked="1"/>
        <c:majorTickMark val="none"/>
        <c:minorTickMark val="none"/>
        <c:tickLblPos val="nextTo"/>
        <c:txPr>
          <a:bodyPr/>
          <a:lstStyle/>
          <a:p>
            <a:pPr>
              <a:defRPr sz="1400"/>
            </a:pPr>
            <a:endParaRPr lang="ko-KR"/>
          </a:p>
        </c:txPr>
        <c:crossAx val="90817088"/>
        <c:crosses val="autoZero"/>
        <c:auto val="1"/>
        <c:lblAlgn val="ctr"/>
        <c:lblOffset val="100"/>
        <c:noMultiLvlLbl val="0"/>
      </c:catAx>
      <c:valAx>
        <c:axId val="90817088"/>
        <c:scaling>
          <c:orientation val="minMax"/>
        </c:scaling>
        <c:delete val="0"/>
        <c:axPos val="l"/>
        <c:numFmt formatCode="General" sourceLinked="1"/>
        <c:majorTickMark val="none"/>
        <c:minorTickMark val="none"/>
        <c:tickLblPos val="nextTo"/>
        <c:txPr>
          <a:bodyPr/>
          <a:lstStyle/>
          <a:p>
            <a:pPr>
              <a:defRPr sz="1400"/>
            </a:pPr>
            <a:endParaRPr lang="ko-KR"/>
          </a:p>
        </c:txPr>
        <c:crossAx val="121682432"/>
        <c:crosses val="autoZero"/>
        <c:crossBetween val="between"/>
      </c:valAx>
    </c:plotArea>
    <c:legend>
      <c:legendPos val="b"/>
      <c:layout/>
      <c:overlay val="0"/>
      <c:txPr>
        <a:bodyPr/>
        <a:lstStyle/>
        <a:p>
          <a:pPr>
            <a:defRPr sz="1400"/>
          </a:pPr>
          <a:endParaRPr lang="ko-KR"/>
        </a:p>
      </c:txPr>
    </c:legend>
    <c:plotVisOnly val="1"/>
    <c:dispBlanksAs val="gap"/>
    <c:showDLblsOverMax val="0"/>
  </c:chart>
  <c:txPr>
    <a:bodyPr/>
    <a:lstStyle/>
    <a:p>
      <a:pPr>
        <a:defRPr>
          <a:solidFill>
            <a:schemeClr val="bg1"/>
          </a:solidFill>
        </a:defRPr>
      </a:pPr>
      <a:endParaRPr lang="ko-K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31751562028198"/>
          <c:y val="5.2023236445224906E-2"/>
          <c:w val="0.76903351682809584"/>
          <c:h val="0.73726922006047746"/>
        </c:manualLayout>
      </c:layout>
      <c:barChart>
        <c:barDir val="col"/>
        <c:grouping val="clustered"/>
        <c:varyColors val="0"/>
        <c:ser>
          <c:idx val="0"/>
          <c:order val="0"/>
          <c:tx>
            <c:strRef>
              <c:f>Sheet1!$E$4</c:f>
              <c:strCache>
                <c:ptCount val="1"/>
                <c:pt idx="0">
                  <c:v>Lamp manufacutred</c:v>
                </c:pt>
              </c:strCache>
            </c:strRef>
          </c:tx>
          <c:invertIfNegative val="0"/>
          <c:cat>
            <c:numRef>
              <c:f>Sheet1!$D$5:$D$14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Sheet1!$E$5:$E$14</c:f>
              <c:numCache>
                <c:formatCode>#,##0</c:formatCode>
                <c:ptCount val="10"/>
                <c:pt idx="0">
                  <c:v>118836</c:v>
                </c:pt>
                <c:pt idx="1">
                  <c:v>138586</c:v>
                </c:pt>
                <c:pt idx="2">
                  <c:v>134148</c:v>
                </c:pt>
                <c:pt idx="3">
                  <c:v>130750</c:v>
                </c:pt>
                <c:pt idx="4">
                  <c:v>120268</c:v>
                </c:pt>
                <c:pt idx="5">
                  <c:v>116233</c:v>
                </c:pt>
                <c:pt idx="6">
                  <c:v>126756</c:v>
                </c:pt>
                <c:pt idx="7">
                  <c:v>148289</c:v>
                </c:pt>
                <c:pt idx="8">
                  <c:v>164438</c:v>
                </c:pt>
                <c:pt idx="9">
                  <c:v>149452</c:v>
                </c:pt>
              </c:numCache>
            </c:numRef>
          </c:val>
        </c:ser>
        <c:ser>
          <c:idx val="2"/>
          <c:order val="2"/>
          <c:tx>
            <c:strRef>
              <c:f>Sheet1!$G$4</c:f>
              <c:strCache>
                <c:ptCount val="1"/>
                <c:pt idx="0">
                  <c:v>SFL Recycled </c:v>
                </c:pt>
              </c:strCache>
            </c:strRef>
          </c:tx>
          <c:invertIfNegative val="0"/>
          <c:cat>
            <c:numRef>
              <c:f>Sheet1!$D$5:$D$14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Sheet1!$G$5:$G$14</c:f>
              <c:numCache>
                <c:formatCode>#,##0</c:formatCode>
                <c:ptCount val="10"/>
                <c:pt idx="0">
                  <c:v>17369</c:v>
                </c:pt>
                <c:pt idx="1">
                  <c:v>26398</c:v>
                </c:pt>
                <c:pt idx="2">
                  <c:v>29546</c:v>
                </c:pt>
                <c:pt idx="3">
                  <c:v>27282</c:v>
                </c:pt>
                <c:pt idx="4">
                  <c:v>30711</c:v>
                </c:pt>
                <c:pt idx="5">
                  <c:v>32655</c:v>
                </c:pt>
                <c:pt idx="6">
                  <c:v>35269</c:v>
                </c:pt>
                <c:pt idx="7">
                  <c:v>37952</c:v>
                </c:pt>
                <c:pt idx="8">
                  <c:v>49196</c:v>
                </c:pt>
                <c:pt idx="9">
                  <c:v>42707</c:v>
                </c:pt>
              </c:numCache>
            </c:numRef>
          </c:val>
        </c:ser>
        <c:dLbls>
          <c:showLegendKey val="0"/>
          <c:showVal val="0"/>
          <c:showCatName val="0"/>
          <c:showSerName val="0"/>
          <c:showPercent val="0"/>
          <c:showBubbleSize val="0"/>
        </c:dLbls>
        <c:gapWidth val="150"/>
        <c:axId val="124215296"/>
        <c:axId val="90715200"/>
      </c:barChart>
      <c:lineChart>
        <c:grouping val="standard"/>
        <c:varyColors val="0"/>
        <c:ser>
          <c:idx val="1"/>
          <c:order val="1"/>
          <c:tx>
            <c:strRef>
              <c:f>Sheet1!$F$4</c:f>
              <c:strCache>
                <c:ptCount val="1"/>
                <c:pt idx="0">
                  <c:v>Recycling target</c:v>
                </c:pt>
              </c:strCache>
            </c:strRef>
          </c:tx>
          <c:cat>
            <c:numRef>
              <c:f>Sheet1!$D$5:$D$14</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Sheet1!$F$5:$F$14</c:f>
              <c:numCache>
                <c:formatCode>#,##0</c:formatCode>
                <c:ptCount val="10"/>
                <c:pt idx="0">
                  <c:v>17469</c:v>
                </c:pt>
                <c:pt idx="1">
                  <c:v>26192</c:v>
                </c:pt>
                <c:pt idx="2">
                  <c:v>26390</c:v>
                </c:pt>
                <c:pt idx="3">
                  <c:v>29439</c:v>
                </c:pt>
                <c:pt idx="4">
                  <c:v>27802</c:v>
                </c:pt>
                <c:pt idx="5">
                  <c:v>27896</c:v>
                </c:pt>
                <c:pt idx="6">
                  <c:v>33083</c:v>
                </c:pt>
                <c:pt idx="7">
                  <c:v>42262</c:v>
                </c:pt>
                <c:pt idx="8">
                  <c:v>49331</c:v>
                </c:pt>
                <c:pt idx="9">
                  <c:v>49020</c:v>
                </c:pt>
              </c:numCache>
            </c:numRef>
          </c:val>
          <c:smooth val="0"/>
        </c:ser>
        <c:dLbls>
          <c:showLegendKey val="0"/>
          <c:showVal val="0"/>
          <c:showCatName val="0"/>
          <c:showSerName val="0"/>
          <c:showPercent val="0"/>
          <c:showBubbleSize val="0"/>
        </c:dLbls>
        <c:marker val="1"/>
        <c:smooth val="0"/>
        <c:axId val="124215296"/>
        <c:axId val="90715200"/>
      </c:lineChart>
      <c:catAx>
        <c:axId val="124215296"/>
        <c:scaling>
          <c:orientation val="minMax"/>
        </c:scaling>
        <c:delete val="0"/>
        <c:axPos val="b"/>
        <c:numFmt formatCode="General" sourceLinked="1"/>
        <c:majorTickMark val="none"/>
        <c:minorTickMark val="none"/>
        <c:tickLblPos val="nextTo"/>
        <c:crossAx val="90715200"/>
        <c:crosses val="autoZero"/>
        <c:auto val="1"/>
        <c:lblAlgn val="ctr"/>
        <c:lblOffset val="100"/>
        <c:noMultiLvlLbl val="0"/>
      </c:catAx>
      <c:valAx>
        <c:axId val="90715200"/>
        <c:scaling>
          <c:orientation val="minMax"/>
        </c:scaling>
        <c:delete val="0"/>
        <c:axPos val="l"/>
        <c:title>
          <c:tx>
            <c:rich>
              <a:bodyPr rot="-5400000" vert="horz"/>
              <a:lstStyle/>
              <a:p>
                <a:pPr>
                  <a:defRPr sz="1800">
                    <a:latin typeface="+mj-lt"/>
                  </a:defRPr>
                </a:pPr>
                <a:r>
                  <a:rPr lang="en-US" sz="1800">
                    <a:latin typeface="+mj-lt"/>
                  </a:rPr>
                  <a:t>Fluorescent Lamp</a:t>
                </a:r>
                <a:endParaRPr lang="ko-KR" sz="1800">
                  <a:latin typeface="+mj-lt"/>
                </a:endParaRPr>
              </a:p>
            </c:rich>
          </c:tx>
          <c:layout/>
          <c:overlay val="0"/>
        </c:title>
        <c:numFmt formatCode="#,##0" sourceLinked="1"/>
        <c:majorTickMark val="none"/>
        <c:minorTickMark val="none"/>
        <c:tickLblPos val="nextTo"/>
        <c:txPr>
          <a:bodyPr/>
          <a:lstStyle/>
          <a:p>
            <a:pPr>
              <a:defRPr sz="1400"/>
            </a:pPr>
            <a:endParaRPr lang="ko-KR"/>
          </a:p>
        </c:txPr>
        <c:crossAx val="124215296"/>
        <c:crosses val="autoZero"/>
        <c:crossBetween val="between"/>
      </c:valAx>
      <c:dTable>
        <c:showHorzBorder val="1"/>
        <c:showVertBorder val="1"/>
        <c:showOutline val="1"/>
        <c:showKeys val="1"/>
        <c:spPr>
          <a:ln w="15875" cmpd="sng">
            <a:solidFill>
              <a:schemeClr val="tx1"/>
            </a:solidFill>
          </a:ln>
        </c:spPr>
        <c:txPr>
          <a:bodyPr/>
          <a:lstStyle/>
          <a:p>
            <a:pPr rtl="0">
              <a:defRPr sz="1200"/>
            </a:pPr>
            <a:endParaRPr lang="ko-KR"/>
          </a:p>
        </c:txPr>
      </c:dTable>
    </c:plotArea>
    <c:plotVisOnly val="1"/>
    <c:dispBlanksAs val="gap"/>
    <c:showDLblsOverMax val="0"/>
  </c:chart>
  <c:txPr>
    <a:bodyPr/>
    <a:lstStyle/>
    <a:p>
      <a:pPr>
        <a:defRPr baseline="0">
          <a:latin typeface="Adobe Fan Heiti Std B" pitchFamily="34" charset="-128"/>
        </a:defRPr>
      </a:pPr>
      <a:endParaRPr lang="ko-K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6D8D25E-153E-49C6-B75F-AE63230D70E8}" type="datetimeFigureOut">
              <a:rPr lang="en-US" smtClean="0"/>
              <a:pPr/>
              <a:t>7/21/2015</a:t>
            </a:fld>
            <a:endParaRPr lang="en-US"/>
          </a:p>
        </p:txBody>
      </p:sp>
      <p:sp>
        <p:nvSpPr>
          <p:cNvPr id="4" name="바닥글 개체 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슬라이드 번호 개체 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A7E8499-40CC-4E84-B06C-12983791B839}" type="slidenum">
              <a:rPr lang="en-US" smtClean="0"/>
              <a:pPr/>
              <a:t>‹#›</a:t>
            </a:fld>
            <a:endParaRPr lang="en-US"/>
          </a:p>
        </p:txBody>
      </p:sp>
    </p:spTree>
    <p:extLst>
      <p:ext uri="{BB962C8B-B14F-4D97-AF65-F5344CB8AC3E}">
        <p14:creationId xmlns:p14="http://schemas.microsoft.com/office/powerpoint/2010/main" val="3624583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날짜 개체 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A066F39-CFB4-499B-9B9C-602FE3F369A1}" type="datetimeFigureOut">
              <a:rPr lang="en-US" smtClean="0"/>
              <a:pPr/>
              <a:t>7/21/2015</a:t>
            </a:fld>
            <a:endParaRPr 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슬라이드 노트 개체 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6" name="바닥글 개체 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슬라이드 번호 개체 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4667C9-865C-44C2-A466-2FC11D0B2C99}" type="slidenum">
              <a:rPr lang="en-US" smtClean="0"/>
              <a:pPr/>
              <a:t>‹#›</a:t>
            </a:fld>
            <a:endParaRPr lang="en-US"/>
          </a:p>
        </p:txBody>
      </p:sp>
    </p:spTree>
    <p:extLst>
      <p:ext uri="{BB962C8B-B14F-4D97-AF65-F5344CB8AC3E}">
        <p14:creationId xmlns:p14="http://schemas.microsoft.com/office/powerpoint/2010/main" val="338901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solidFill>
                  <a:schemeClr val="bg1"/>
                </a:solidFill>
              </a:rPr>
              <a:t>Mercury exists in various forms: elemental and inorganic (to which people may be exposed through their occupation); and organic (e.g., methylmercury, to which people may be exposed through their diet). These forms of mercury differ in their degree of toxicity and in their effects on the nervous, digestive and immune systems, and on lungs, kidneys, skin and eyes.</a:t>
            </a:r>
          </a:p>
          <a:p>
            <a:endParaRPr lang="en-US"/>
          </a:p>
        </p:txBody>
      </p:sp>
      <p:sp>
        <p:nvSpPr>
          <p:cNvPr id="4" name="슬라이드 번호 개체 틀 3"/>
          <p:cNvSpPr>
            <a:spLocks noGrp="1"/>
          </p:cNvSpPr>
          <p:nvPr>
            <p:ph type="sldNum" sz="quarter" idx="10"/>
          </p:nvPr>
        </p:nvSpPr>
        <p:spPr/>
        <p:txBody>
          <a:bodyPr/>
          <a:lstStyle/>
          <a:p>
            <a:fld id="{DD4667C9-865C-44C2-A466-2FC11D0B2C99}" type="slidenum">
              <a:rPr lang="en-US" smtClean="0"/>
              <a:pPr/>
              <a:t>6</a:t>
            </a:fld>
            <a:endParaRPr lang="en-US"/>
          </a:p>
        </p:txBody>
      </p:sp>
    </p:spTree>
    <p:extLst>
      <p:ext uri="{BB962C8B-B14F-4D97-AF65-F5344CB8AC3E}">
        <p14:creationId xmlns:p14="http://schemas.microsoft.com/office/powerpoint/2010/main" val="152893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smtClean="0"/>
              <a:t>Came into force</a:t>
            </a:r>
            <a:endParaRPr lang="en-US"/>
          </a:p>
        </p:txBody>
      </p:sp>
      <p:sp>
        <p:nvSpPr>
          <p:cNvPr id="4" name="슬라이드 번호 개체 틀 3"/>
          <p:cNvSpPr>
            <a:spLocks noGrp="1"/>
          </p:cNvSpPr>
          <p:nvPr>
            <p:ph type="sldNum" sz="quarter" idx="10"/>
          </p:nvPr>
        </p:nvSpPr>
        <p:spPr/>
        <p:txBody>
          <a:bodyPr/>
          <a:lstStyle/>
          <a:p>
            <a:fld id="{DD4667C9-865C-44C2-A466-2FC11D0B2C99}" type="slidenum">
              <a:rPr lang="en-US" smtClean="0"/>
              <a:pPr/>
              <a:t>10</a:t>
            </a:fld>
            <a:endParaRPr lang="en-US"/>
          </a:p>
        </p:txBody>
      </p:sp>
    </p:spTree>
    <p:extLst>
      <p:ext uri="{BB962C8B-B14F-4D97-AF65-F5344CB8AC3E}">
        <p14:creationId xmlns:p14="http://schemas.microsoft.com/office/powerpoint/2010/main" val="55182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a:p>
        </p:txBody>
      </p:sp>
      <p:sp>
        <p:nvSpPr>
          <p:cNvPr id="4" name="날짜 개체 틀 3"/>
          <p:cNvSpPr>
            <a:spLocks noGrp="1"/>
          </p:cNvSpPr>
          <p:nvPr>
            <p:ph type="dt" sz="half" idx="10"/>
          </p:nvPr>
        </p:nvSpPr>
        <p:spPr/>
        <p:txBody>
          <a:bodyPr/>
          <a:lstStyle/>
          <a:p>
            <a:fld id="{3BD57C9F-C171-425B-83D9-1D303DA22202}" type="datetimeFigureOut">
              <a:rPr lang="en-US" smtClean="0"/>
              <a:pPr/>
              <a:t>7/21/2015</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254864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3BD57C9F-C171-425B-83D9-1D303DA22202}" type="datetimeFigureOut">
              <a:rPr lang="en-US" smtClean="0"/>
              <a:pPr/>
              <a:t>7/21/2015</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40146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3BD57C9F-C171-425B-83D9-1D303DA22202}" type="datetimeFigureOut">
              <a:rPr lang="en-US" smtClean="0"/>
              <a:pPr/>
              <a:t>7/21/2015</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20904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p:txBody>
          <a:bodyPr/>
          <a:lstStyle/>
          <a:p>
            <a:fld id="{3BD57C9F-C171-425B-83D9-1D303DA22202}" type="datetimeFigureOut">
              <a:rPr lang="en-US" smtClean="0"/>
              <a:pPr/>
              <a:t>7/21/2015</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378710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3BD57C9F-C171-425B-83D9-1D303DA22202}" type="datetimeFigureOut">
              <a:rPr lang="en-US" smtClean="0"/>
              <a:pPr/>
              <a:t>7/21/2015</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3966554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날짜 개체 틀 4"/>
          <p:cNvSpPr>
            <a:spLocks noGrp="1"/>
          </p:cNvSpPr>
          <p:nvPr>
            <p:ph type="dt" sz="half" idx="10"/>
          </p:nvPr>
        </p:nvSpPr>
        <p:spPr/>
        <p:txBody>
          <a:bodyPr/>
          <a:lstStyle/>
          <a:p>
            <a:fld id="{3BD57C9F-C171-425B-83D9-1D303DA22202}" type="datetimeFigureOut">
              <a:rPr lang="en-US" smtClean="0"/>
              <a:pPr/>
              <a:t>7/21/2015</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72845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날짜 개체 틀 6"/>
          <p:cNvSpPr>
            <a:spLocks noGrp="1"/>
          </p:cNvSpPr>
          <p:nvPr>
            <p:ph type="dt" sz="half" idx="10"/>
          </p:nvPr>
        </p:nvSpPr>
        <p:spPr/>
        <p:txBody>
          <a:bodyPr/>
          <a:lstStyle/>
          <a:p>
            <a:fld id="{3BD57C9F-C171-425B-83D9-1D303DA22202}" type="datetimeFigureOut">
              <a:rPr lang="en-US" smtClean="0"/>
              <a:pPr/>
              <a:t>7/21/2015</a:t>
            </a:fld>
            <a:endParaRPr lang="en-US"/>
          </a:p>
        </p:txBody>
      </p:sp>
      <p:sp>
        <p:nvSpPr>
          <p:cNvPr id="8" name="바닥글 개체 틀 7"/>
          <p:cNvSpPr>
            <a:spLocks noGrp="1"/>
          </p:cNvSpPr>
          <p:nvPr>
            <p:ph type="ftr" sz="quarter" idx="11"/>
          </p:nvPr>
        </p:nvSpPr>
        <p:spPr/>
        <p:txBody>
          <a:bodyPr/>
          <a:lstStyle/>
          <a:p>
            <a:endParaRPr lang="en-US"/>
          </a:p>
        </p:txBody>
      </p:sp>
      <p:sp>
        <p:nvSpPr>
          <p:cNvPr id="9" name="슬라이드 번호 개체 틀 8"/>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72483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날짜 개체 틀 2"/>
          <p:cNvSpPr>
            <a:spLocks noGrp="1"/>
          </p:cNvSpPr>
          <p:nvPr>
            <p:ph type="dt" sz="half" idx="10"/>
          </p:nvPr>
        </p:nvSpPr>
        <p:spPr/>
        <p:txBody>
          <a:bodyPr/>
          <a:lstStyle/>
          <a:p>
            <a:fld id="{3BD57C9F-C171-425B-83D9-1D303DA22202}" type="datetimeFigureOut">
              <a:rPr lang="en-US" smtClean="0"/>
              <a:pPr/>
              <a:t>7/21/2015</a:t>
            </a:fld>
            <a:endParaRPr lang="en-US"/>
          </a:p>
        </p:txBody>
      </p:sp>
      <p:sp>
        <p:nvSpPr>
          <p:cNvPr id="4" name="바닥글 개체 틀 3"/>
          <p:cNvSpPr>
            <a:spLocks noGrp="1"/>
          </p:cNvSpPr>
          <p:nvPr>
            <p:ph type="ftr" sz="quarter" idx="11"/>
          </p:nvPr>
        </p:nvSpPr>
        <p:spPr/>
        <p:txBody>
          <a:bodyPr/>
          <a:lstStyle/>
          <a:p>
            <a:endParaRPr lang="en-US"/>
          </a:p>
        </p:txBody>
      </p:sp>
      <p:sp>
        <p:nvSpPr>
          <p:cNvPr id="5" name="슬라이드 번호 개체 틀 4"/>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147481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BD57C9F-C171-425B-83D9-1D303DA22202}" type="datetimeFigureOut">
              <a:rPr lang="en-US" smtClean="0"/>
              <a:pPr/>
              <a:t>7/21/2015</a:t>
            </a:fld>
            <a:endParaRPr lang="en-US"/>
          </a:p>
        </p:txBody>
      </p:sp>
      <p:sp>
        <p:nvSpPr>
          <p:cNvPr id="3" name="바닥글 개체 틀 2"/>
          <p:cNvSpPr>
            <a:spLocks noGrp="1"/>
          </p:cNvSpPr>
          <p:nvPr>
            <p:ph type="ftr" sz="quarter" idx="11"/>
          </p:nvPr>
        </p:nvSpPr>
        <p:spPr/>
        <p:txBody>
          <a:bodyPr/>
          <a:lstStyle/>
          <a:p>
            <a:endParaRPr lang="en-US"/>
          </a:p>
        </p:txBody>
      </p:sp>
      <p:sp>
        <p:nvSpPr>
          <p:cNvPr id="4" name="슬라이드 번호 개체 틀 3"/>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1809073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BD57C9F-C171-425B-83D9-1D303DA22202}" type="datetimeFigureOut">
              <a:rPr lang="en-US" smtClean="0"/>
              <a:pPr/>
              <a:t>7/21/2015</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310249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3BD57C9F-C171-425B-83D9-1D303DA22202}" type="datetimeFigureOut">
              <a:rPr lang="en-US" smtClean="0"/>
              <a:pPr/>
              <a:t>7/21/2015</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376CBACA-C18B-47B7-90D7-4C814406C4E2}" type="slidenum">
              <a:rPr lang="en-US" smtClean="0"/>
              <a:pPr/>
              <a:t>‹#›</a:t>
            </a:fld>
            <a:endParaRPr lang="en-US"/>
          </a:p>
        </p:txBody>
      </p:sp>
    </p:spTree>
    <p:extLst>
      <p:ext uri="{BB962C8B-B14F-4D97-AF65-F5344CB8AC3E}">
        <p14:creationId xmlns:p14="http://schemas.microsoft.com/office/powerpoint/2010/main" val="69671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57C9F-C171-425B-83D9-1D303DA22202}" type="datetimeFigureOut">
              <a:rPr lang="en-US" smtClean="0"/>
              <a:pPr/>
              <a:t>7/21/2015</a:t>
            </a:fld>
            <a:endParaRPr 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CBACA-C18B-47B7-90D7-4C814406C4E2}" type="slidenum">
              <a:rPr lang="en-US" smtClean="0"/>
              <a:pPr/>
              <a:t>‹#›</a:t>
            </a:fld>
            <a:endParaRPr lang="en-US"/>
          </a:p>
        </p:txBody>
      </p:sp>
    </p:spTree>
    <p:extLst>
      <p:ext uri="{BB962C8B-B14F-4D97-AF65-F5344CB8AC3E}">
        <p14:creationId xmlns:p14="http://schemas.microsoft.com/office/powerpoint/2010/main" val="374696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5b&#49324;&#54924;%5d%20&#49688;&#48513;&#51060;%20&#49939;&#51064;%20&#54224;&#54805;&#44305;&#46321;&#8230;'&#49688;&#51008;%20&#45432;&#52636;'%20&#44148;&#44053;%20&#50948;&#54801;%20(SBS8&#45684;&#49828;2014_10_29).mp4"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3.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sp>
        <p:nvSpPr>
          <p:cNvPr id="9" name="직사각형 8"/>
          <p:cNvSpPr/>
          <p:nvPr/>
        </p:nvSpPr>
        <p:spPr>
          <a:xfrm>
            <a:off x="971600" y="3356992"/>
            <a:ext cx="8424936" cy="259228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직사각형 9"/>
          <p:cNvSpPr/>
          <p:nvPr/>
        </p:nvSpPr>
        <p:spPr>
          <a:xfrm>
            <a:off x="1357570" y="3717032"/>
            <a:ext cx="8070460" cy="2491476"/>
          </a:xfrm>
          <a:prstGeom prst="rect">
            <a:avLst/>
          </a:prstGeom>
          <a:solidFill>
            <a:srgbClr val="634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47664" y="3717032"/>
            <a:ext cx="7848872" cy="1815882"/>
          </a:xfrm>
          <a:prstGeom prst="rect">
            <a:avLst/>
          </a:prstGeom>
          <a:noFill/>
        </p:spPr>
        <p:txBody>
          <a:bodyPr wrap="square" rtlCol="0">
            <a:spAutoFit/>
          </a:bodyPr>
          <a:lstStyle/>
          <a:p>
            <a:pPr>
              <a:lnSpc>
                <a:spcPct val="150000"/>
              </a:lnSpc>
            </a:pPr>
            <a:r>
              <a:rPr lang="en-US" altLang="ko-KR" sz="2800" dirty="0" smtClean="0">
                <a:solidFill>
                  <a:schemeClr val="bg1"/>
                </a:solidFill>
                <a:latin typeface="Times New Roman" pitchFamily="18" charset="0"/>
                <a:ea typeface="KoPub돋움체 Medium" panose="02020603020101020101" pitchFamily="18" charset="-127"/>
                <a:cs typeface="Times New Roman" pitchFamily="18" charset="0"/>
              </a:rPr>
              <a:t>Recycling practices </a:t>
            </a:r>
            <a:r>
              <a:rPr lang="en-US" altLang="ko-KR" sz="2800" dirty="0" smtClean="0">
                <a:solidFill>
                  <a:schemeClr val="bg1"/>
                </a:solidFill>
                <a:latin typeface="Times New Roman" pitchFamily="18" charset="0"/>
                <a:ea typeface="KoPub돋움체 Medium" panose="02020603020101020101" pitchFamily="18" charset="-127"/>
                <a:cs typeface="Times New Roman" pitchFamily="18" charset="0"/>
              </a:rPr>
              <a:t>and </a:t>
            </a:r>
            <a:r>
              <a:rPr lang="en-US" altLang="ko-KR" sz="2800" dirty="0" smtClean="0">
                <a:solidFill>
                  <a:schemeClr val="bg1"/>
                </a:solidFill>
                <a:latin typeface="Times New Roman" pitchFamily="18" charset="0"/>
                <a:ea typeface="KoPub돋움체 Medium" panose="02020603020101020101" pitchFamily="18" charset="-127"/>
                <a:cs typeface="Times New Roman" pitchFamily="18" charset="0"/>
              </a:rPr>
              <a:t>m</a:t>
            </a:r>
            <a:r>
              <a:rPr lang="en-US" sz="2800" dirty="0" smtClean="0">
                <a:solidFill>
                  <a:schemeClr val="bg1"/>
                </a:solidFill>
                <a:latin typeface="Times New Roman" pitchFamily="18" charset="0"/>
                <a:ea typeface="KoPub돋움체 Medium" panose="02020603020101020101" pitchFamily="18" charset="-127"/>
                <a:cs typeface="Times New Roman" pitchFamily="18" charset="0"/>
              </a:rPr>
              <a:t>aterial flow analysis of mercury-containing </a:t>
            </a:r>
            <a:r>
              <a:rPr lang="en-US" sz="2800" dirty="0">
                <a:solidFill>
                  <a:schemeClr val="bg1"/>
                </a:solidFill>
                <a:latin typeface="Times New Roman" pitchFamily="18" charset="0"/>
                <a:ea typeface="KoPub돋움체 Medium" panose="02020603020101020101" pitchFamily="18" charset="-127"/>
                <a:cs typeface="Times New Roman" pitchFamily="18" charset="0"/>
              </a:rPr>
              <a:t>fluorescent </a:t>
            </a:r>
            <a:r>
              <a:rPr lang="en-US" sz="2800" dirty="0" smtClean="0">
                <a:solidFill>
                  <a:schemeClr val="bg1"/>
                </a:solidFill>
                <a:latin typeface="Times New Roman" pitchFamily="18" charset="0"/>
                <a:ea typeface="KoPub돋움체 Medium" panose="02020603020101020101" pitchFamily="18" charset="-127"/>
                <a:cs typeface="Times New Roman" pitchFamily="18" charset="0"/>
              </a:rPr>
              <a:t>lamps </a:t>
            </a:r>
            <a:r>
              <a:rPr lang="en-US" sz="2800" dirty="0">
                <a:solidFill>
                  <a:schemeClr val="bg1"/>
                </a:solidFill>
                <a:latin typeface="Times New Roman" pitchFamily="18" charset="0"/>
                <a:ea typeface="KoPub돋움체 Medium" panose="02020603020101020101" pitchFamily="18" charset="-127"/>
                <a:cs typeface="Times New Roman" pitchFamily="18" charset="0"/>
              </a:rPr>
              <a:t>in </a:t>
            </a:r>
            <a:r>
              <a:rPr lang="en-US" sz="2800" dirty="0" smtClean="0">
                <a:solidFill>
                  <a:schemeClr val="bg1"/>
                </a:solidFill>
                <a:latin typeface="Times New Roman" pitchFamily="18" charset="0"/>
                <a:ea typeface="KoPub돋움체 Medium" panose="02020603020101020101" pitchFamily="18" charset="-127"/>
                <a:cs typeface="Times New Roman" pitchFamily="18" charset="0"/>
              </a:rPr>
              <a:t>Korea</a:t>
            </a:r>
          </a:p>
          <a:p>
            <a:r>
              <a:rPr lang="en-US" sz="2800" dirty="0" smtClean="0">
                <a:solidFill>
                  <a:schemeClr val="bg1"/>
                </a:solidFill>
                <a:latin typeface="KoPub돋움체 Medium" panose="02020603020101020101" pitchFamily="18" charset="-127"/>
                <a:ea typeface="KoPub돋움체 Medium" panose="02020603020101020101" pitchFamily="18" charset="-127"/>
              </a:rPr>
              <a:t> </a:t>
            </a:r>
            <a:endParaRPr lang="en-US" sz="2800" dirty="0">
              <a:solidFill>
                <a:schemeClr val="bg1"/>
              </a:solidFill>
              <a:latin typeface="KoPub돋움체 Medium" panose="02020603020101020101" pitchFamily="18" charset="-127"/>
              <a:ea typeface="KoPub돋움체 Medium" panose="02020603020101020101" pitchFamily="18" charset="-127"/>
            </a:endParaRPr>
          </a:p>
        </p:txBody>
      </p:sp>
      <p:sp>
        <p:nvSpPr>
          <p:cNvPr id="5" name="TextBox 4"/>
          <p:cNvSpPr txBox="1"/>
          <p:nvPr/>
        </p:nvSpPr>
        <p:spPr>
          <a:xfrm>
            <a:off x="3970195" y="5517232"/>
            <a:ext cx="4690130" cy="646331"/>
          </a:xfrm>
          <a:prstGeom prst="rect">
            <a:avLst/>
          </a:prstGeom>
          <a:noFill/>
        </p:spPr>
        <p:txBody>
          <a:bodyPr wrap="none" rtlCol="0">
            <a:spAutoFit/>
          </a:bodyPr>
          <a:lstStyle/>
          <a:p>
            <a:pPr algn="ctr"/>
            <a:r>
              <a:rPr lang="en-US" dirty="0" smtClean="0">
                <a:solidFill>
                  <a:schemeClr val="bg1"/>
                </a:solidFill>
                <a:latin typeface="Times New Roman" pitchFamily="18" charset="0"/>
                <a:ea typeface="KoPub돋움체 Medium" panose="02020603020101020101" pitchFamily="18" charset="-127"/>
                <a:cs typeface="Times New Roman" pitchFamily="18" charset="0"/>
              </a:rPr>
              <a:t>Yong-Chul Jang </a:t>
            </a:r>
            <a:endParaRPr lang="en-US" b="1" dirty="0" smtClean="0">
              <a:solidFill>
                <a:schemeClr val="bg1"/>
              </a:solidFill>
              <a:latin typeface="Times New Roman" pitchFamily="18" charset="0"/>
              <a:ea typeface="KoPub돋움체 Medium" panose="02020603020101020101" pitchFamily="18" charset="-127"/>
              <a:cs typeface="Times New Roman" pitchFamily="18" charset="0"/>
            </a:endParaRPr>
          </a:p>
          <a:p>
            <a:pPr algn="ctr"/>
            <a:r>
              <a:rPr lang="en-US" dirty="0" smtClean="0">
                <a:solidFill>
                  <a:schemeClr val="bg1"/>
                </a:solidFill>
                <a:latin typeface="Times New Roman" pitchFamily="18" charset="0"/>
                <a:ea typeface="KoPub돋움체 Medium" panose="02020603020101020101" pitchFamily="18" charset="-127"/>
                <a:cs typeface="Times New Roman" pitchFamily="18" charset="0"/>
              </a:rPr>
              <a:t>Chungnam National University, Daejeon, Korea </a:t>
            </a:r>
            <a:endParaRPr lang="en-US" dirty="0">
              <a:solidFill>
                <a:schemeClr val="bg1"/>
              </a:solidFill>
              <a:latin typeface="Times New Roman" pitchFamily="18" charset="0"/>
              <a:ea typeface="KoPub돋움체 Medium" panose="02020603020101020101" pitchFamily="18" charset="-127"/>
              <a:cs typeface="Times New Roman" pitchFamily="18" charset="0"/>
            </a:endParaRPr>
          </a:p>
        </p:txBody>
      </p:sp>
    </p:spTree>
    <p:extLst>
      <p:ext uri="{BB962C8B-B14F-4D97-AF65-F5344CB8AC3E}">
        <p14:creationId xmlns:p14="http://schemas.microsoft.com/office/powerpoint/2010/main" val="438132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직사각형 31"/>
          <p:cNvSpPr/>
          <p:nvPr/>
        </p:nvSpPr>
        <p:spPr>
          <a:xfrm>
            <a:off x="-10874" y="3789040"/>
            <a:ext cx="9144000" cy="18764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1992" y="868650"/>
            <a:ext cx="5129994" cy="461665"/>
          </a:xfrm>
          <a:prstGeom prst="rect">
            <a:avLst/>
          </a:prstGeom>
          <a:noFill/>
        </p:spPr>
        <p:txBody>
          <a:bodyPr wrap="none" rtlCol="0">
            <a:spAutoFit/>
          </a:bodyPr>
          <a:lstStyle/>
          <a:p>
            <a:r>
              <a:rPr lang="en-US" sz="2400" dirty="0" smtClean="0">
                <a:latin typeface="+mj-lt"/>
                <a:ea typeface="KoPub돋움체 Bold" panose="02020603020101020101" pitchFamily="18" charset="-127"/>
              </a:rPr>
              <a:t>EPR : Extended </a:t>
            </a:r>
            <a:r>
              <a:rPr lang="en-US" sz="2400" dirty="0" smtClean="0">
                <a:ln w="6350">
                  <a:noFill/>
                </a:ln>
                <a:latin typeface="+mj-lt"/>
                <a:ea typeface="KoPub돋움체 Bold" panose="02020603020101020101" pitchFamily="18" charset="-127"/>
              </a:rPr>
              <a:t>Producer</a:t>
            </a:r>
            <a:r>
              <a:rPr lang="en-US" sz="2400" dirty="0" smtClean="0">
                <a:latin typeface="+mj-lt"/>
                <a:ea typeface="KoPub돋움체 Bold" panose="02020603020101020101" pitchFamily="18" charset="-127"/>
              </a:rPr>
              <a:t> Responsibility </a:t>
            </a:r>
            <a:endParaRPr lang="en-US" sz="2400" dirty="0">
              <a:latin typeface="+mj-lt"/>
              <a:ea typeface="KoPub돋움체 Bold" panose="02020603020101020101" pitchFamily="18" charset="-127"/>
            </a:endParaRPr>
          </a:p>
        </p:txBody>
      </p:sp>
      <p:grpSp>
        <p:nvGrpSpPr>
          <p:cNvPr id="24" name="그룹 23"/>
          <p:cNvGrpSpPr/>
          <p:nvPr/>
        </p:nvGrpSpPr>
        <p:grpSpPr>
          <a:xfrm>
            <a:off x="1187624" y="3933056"/>
            <a:ext cx="7461072" cy="1728192"/>
            <a:chOff x="1187624" y="3933056"/>
            <a:chExt cx="7461072" cy="1728192"/>
          </a:xfrm>
        </p:grpSpPr>
        <p:grpSp>
          <p:nvGrpSpPr>
            <p:cNvPr id="12" name="그룹 11"/>
            <p:cNvGrpSpPr/>
            <p:nvPr/>
          </p:nvGrpSpPr>
          <p:grpSpPr>
            <a:xfrm>
              <a:off x="1187624" y="3933056"/>
              <a:ext cx="1871753" cy="1728192"/>
              <a:chOff x="1187624" y="3933056"/>
              <a:chExt cx="1871753" cy="1728192"/>
            </a:xfrm>
          </p:grpSpPr>
          <p:pic>
            <p:nvPicPr>
              <p:cNvPr id="1029" name="Picture 5" descr="C:\Users\seungdol\Desktop\7354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3933056"/>
                <a:ext cx="1871753"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1326" y="5296654"/>
                <a:ext cx="1006429" cy="307777"/>
              </a:xfrm>
              <a:prstGeom prst="rect">
                <a:avLst/>
              </a:prstGeom>
            </p:spPr>
            <p:txBody>
              <a:bodyPr wrap="none" rtlCol="0">
                <a:spAutoFit/>
              </a:bodyPr>
              <a:lstStyle/>
              <a:p>
                <a:r>
                  <a:rPr lang="en-US" sz="1400">
                    <a:ln w="3175">
                      <a:solidFill>
                        <a:schemeClr val="tx1"/>
                      </a:solidFill>
                    </a:ln>
                    <a:latin typeface="+mj-lt"/>
                    <a:ea typeface="Adobe Fan Heiti Std B" pitchFamily="34" charset="-128"/>
                  </a:rPr>
                  <a:t>Production</a:t>
                </a:r>
              </a:p>
            </p:txBody>
          </p:sp>
        </p:grpSp>
        <p:grpSp>
          <p:nvGrpSpPr>
            <p:cNvPr id="14" name="그룹 13"/>
            <p:cNvGrpSpPr/>
            <p:nvPr/>
          </p:nvGrpSpPr>
          <p:grpSpPr>
            <a:xfrm>
              <a:off x="3467444" y="4439170"/>
              <a:ext cx="878515" cy="1155885"/>
              <a:chOff x="3467444" y="4439170"/>
              <a:chExt cx="878515" cy="1155885"/>
            </a:xfrm>
          </p:grpSpPr>
          <p:pic>
            <p:nvPicPr>
              <p:cNvPr id="1028" name="Picture 4" descr="C:\Users\seungdol\Desktop\d8b1aaef98d4eaa8abc0d9e727bc804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444" y="4439170"/>
                <a:ext cx="878515" cy="8111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687531" y="5287278"/>
                <a:ext cx="492443" cy="307777"/>
              </a:xfrm>
              <a:prstGeom prst="rect">
                <a:avLst/>
              </a:prstGeom>
            </p:spPr>
            <p:txBody>
              <a:bodyPr wrap="none" rtlCol="0">
                <a:spAutoFit/>
              </a:bodyPr>
              <a:lstStyle>
                <a:defPPr>
                  <a:defRPr lang="en-US"/>
                </a:defPPr>
                <a:lvl1pPr>
                  <a:defRPr sz="1400">
                    <a:ln w="3175">
                      <a:solidFill>
                        <a:schemeClr val="tx1"/>
                      </a:solidFill>
                    </a:ln>
                    <a:latin typeface="KoPub돋움체 Bold" panose="02020603020101020101" pitchFamily="18" charset="-127"/>
                    <a:ea typeface="KoPub돋움체 Bold" panose="02020603020101020101" pitchFamily="18" charset="-127"/>
                  </a:defRPr>
                </a:lvl1pPr>
              </a:lstStyle>
              <a:p>
                <a:r>
                  <a:rPr lang="en-US">
                    <a:latin typeface="+mj-lt"/>
                    <a:ea typeface="Adobe Fan Heiti Std B" pitchFamily="34" charset="-128"/>
                  </a:rPr>
                  <a:t>Sale</a:t>
                </a:r>
              </a:p>
            </p:txBody>
          </p:sp>
        </p:grpSp>
        <p:grpSp>
          <p:nvGrpSpPr>
            <p:cNvPr id="17" name="그룹 16"/>
            <p:cNvGrpSpPr/>
            <p:nvPr/>
          </p:nvGrpSpPr>
          <p:grpSpPr>
            <a:xfrm>
              <a:off x="4743122" y="4283639"/>
              <a:ext cx="1084849" cy="1312891"/>
              <a:chOff x="4743122" y="4283639"/>
              <a:chExt cx="1084849" cy="1312891"/>
            </a:xfrm>
          </p:grpSpPr>
          <p:pic>
            <p:nvPicPr>
              <p:cNvPr id="1032" name="Picture 8" descr="C:\Users\seungdol\Desktop\Globe-tub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2551" y="4283639"/>
                <a:ext cx="784928" cy="90349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743122" y="5288753"/>
                <a:ext cx="1084849" cy="307777"/>
              </a:xfrm>
              <a:prstGeom prst="rect">
                <a:avLst/>
              </a:prstGeom>
            </p:spPr>
            <p:txBody>
              <a:bodyPr wrap="none" rtlCol="0">
                <a:spAutoFit/>
              </a:bodyPr>
              <a:lstStyle>
                <a:defPPr>
                  <a:defRPr lang="en-US"/>
                </a:defPPr>
                <a:lvl1pPr>
                  <a:defRPr sz="1400">
                    <a:ln w="3175">
                      <a:solidFill>
                        <a:schemeClr val="tx1"/>
                      </a:solidFill>
                    </a:ln>
                    <a:latin typeface="KoPub돋움체 Bold" panose="02020603020101020101" pitchFamily="18" charset="-127"/>
                    <a:ea typeface="KoPub돋움체 Bold" panose="02020603020101020101" pitchFamily="18" charset="-127"/>
                  </a:defRPr>
                </a:lvl1pPr>
              </a:lstStyle>
              <a:p>
                <a:r>
                  <a:rPr lang="en-US">
                    <a:latin typeface="+mj-lt"/>
                    <a:ea typeface="Adobe Fan Heiti Std B" pitchFamily="34" charset="-128"/>
                  </a:rPr>
                  <a:t>Cosumption</a:t>
                </a:r>
              </a:p>
            </p:txBody>
          </p:sp>
        </p:grpSp>
        <p:grpSp>
          <p:nvGrpSpPr>
            <p:cNvPr id="18" name="그룹 17"/>
            <p:cNvGrpSpPr/>
            <p:nvPr/>
          </p:nvGrpSpPr>
          <p:grpSpPr>
            <a:xfrm>
              <a:off x="6301069" y="4306406"/>
              <a:ext cx="1022307" cy="1288648"/>
              <a:chOff x="6301069" y="4306406"/>
              <a:chExt cx="1022307" cy="1288648"/>
            </a:xfrm>
          </p:grpSpPr>
          <p:pic>
            <p:nvPicPr>
              <p:cNvPr id="1035" name="Picture 11" descr="C:\Users\seungdol\Desktop\trash_recyclebin_empty_clos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1069" y="4306406"/>
                <a:ext cx="1022307" cy="9438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443677" y="5287277"/>
                <a:ext cx="736099" cy="307777"/>
              </a:xfrm>
              <a:prstGeom prst="rect">
                <a:avLst/>
              </a:prstGeom>
            </p:spPr>
            <p:txBody>
              <a:bodyPr wrap="none" rtlCol="0">
                <a:spAutoFit/>
              </a:bodyPr>
              <a:lstStyle>
                <a:defPPr>
                  <a:defRPr lang="en-US"/>
                </a:defPPr>
                <a:lvl1pPr>
                  <a:defRPr sz="1400">
                    <a:ln w="3175">
                      <a:solidFill>
                        <a:schemeClr val="tx1"/>
                      </a:solidFill>
                    </a:ln>
                    <a:latin typeface="KoPub돋움체 Bold" panose="02020603020101020101" pitchFamily="18" charset="-127"/>
                    <a:ea typeface="KoPub돋움체 Bold" panose="02020603020101020101" pitchFamily="18" charset="-127"/>
                  </a:defRPr>
                </a:lvl1pPr>
              </a:lstStyle>
              <a:p>
                <a:r>
                  <a:rPr lang="en-US">
                    <a:latin typeface="+mj-lt"/>
                    <a:ea typeface="Adobe Fan Heiti Std B" pitchFamily="34" charset="-128"/>
                  </a:rPr>
                  <a:t>Discard</a:t>
                </a:r>
              </a:p>
            </p:txBody>
          </p:sp>
        </p:grpSp>
        <p:grpSp>
          <p:nvGrpSpPr>
            <p:cNvPr id="23" name="그룹 22"/>
            <p:cNvGrpSpPr/>
            <p:nvPr/>
          </p:nvGrpSpPr>
          <p:grpSpPr>
            <a:xfrm>
              <a:off x="7769456" y="4439170"/>
              <a:ext cx="879240" cy="1175084"/>
              <a:chOff x="7769456" y="4439170"/>
              <a:chExt cx="879240" cy="1175084"/>
            </a:xfrm>
          </p:grpSpPr>
          <p:pic>
            <p:nvPicPr>
              <p:cNvPr id="1038" name="Picture 14" descr="C:\Users\seungdol\Desktop\recycle_symbol-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7097" y="4439170"/>
                <a:ext cx="851599" cy="78628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7769456" y="5306477"/>
                <a:ext cx="877035" cy="307777"/>
              </a:xfrm>
              <a:prstGeom prst="rect">
                <a:avLst/>
              </a:prstGeom>
            </p:spPr>
            <p:txBody>
              <a:bodyPr wrap="none" rtlCol="0">
                <a:spAutoFit/>
              </a:bodyPr>
              <a:lstStyle>
                <a:defPPr>
                  <a:defRPr lang="en-US"/>
                </a:defPPr>
                <a:lvl1pPr>
                  <a:defRPr sz="1400">
                    <a:ln w="3175">
                      <a:solidFill>
                        <a:schemeClr val="tx1"/>
                      </a:solidFill>
                    </a:ln>
                    <a:latin typeface="KoPub돋움체 Bold" panose="02020603020101020101" pitchFamily="18" charset="-127"/>
                    <a:ea typeface="KoPub돋움체 Bold" panose="02020603020101020101" pitchFamily="18" charset="-127"/>
                  </a:defRPr>
                </a:lvl1pPr>
              </a:lstStyle>
              <a:p>
                <a:r>
                  <a:rPr lang="en-US">
                    <a:latin typeface="+mj-lt"/>
                    <a:ea typeface="Adobe Fan Heiti Std B" pitchFamily="34" charset="-128"/>
                  </a:rPr>
                  <a:t>Recycling</a:t>
                </a:r>
              </a:p>
            </p:txBody>
          </p:sp>
        </p:grpSp>
      </p:grpSp>
      <p:grpSp>
        <p:nvGrpSpPr>
          <p:cNvPr id="16" name="그룹 15"/>
          <p:cNvGrpSpPr/>
          <p:nvPr/>
        </p:nvGrpSpPr>
        <p:grpSpPr>
          <a:xfrm>
            <a:off x="179512" y="5746029"/>
            <a:ext cx="8496823" cy="779315"/>
            <a:chOff x="179512" y="5497487"/>
            <a:chExt cx="8496823" cy="779315"/>
          </a:xfrm>
        </p:grpSpPr>
        <p:sp>
          <p:nvSpPr>
            <p:cNvPr id="11" name="TextBox 10"/>
            <p:cNvSpPr txBox="1"/>
            <p:nvPr/>
          </p:nvSpPr>
          <p:spPr>
            <a:xfrm>
              <a:off x="452023" y="5497487"/>
              <a:ext cx="489814" cy="307777"/>
            </a:xfrm>
            <a:prstGeom prst="rect">
              <a:avLst/>
            </a:prstGeom>
          </p:spPr>
          <p:txBody>
            <a:bodyPr wrap="none" rtlCol="0">
              <a:spAutoFit/>
            </a:bodyPr>
            <a:lstStyle>
              <a:defPPr>
                <a:defRPr lang="en-US"/>
              </a:defPPr>
              <a:lvl1pPr>
                <a:defRPr sz="1400">
                  <a:ln w="3175">
                    <a:solidFill>
                      <a:schemeClr val="tx1"/>
                    </a:solidFill>
                  </a:ln>
                  <a:latin typeface="KoPub돋움체 Bold" panose="02020603020101020101" pitchFamily="18" charset="-127"/>
                  <a:ea typeface="KoPub돋움체 Bold" panose="02020603020101020101" pitchFamily="18" charset="-127"/>
                </a:defRPr>
              </a:lvl1pPr>
            </a:lstStyle>
            <a:p>
              <a:r>
                <a:rPr lang="en-US" smtClean="0">
                  <a:latin typeface="+mj-lt"/>
                </a:rPr>
                <a:t>Past</a:t>
              </a:r>
              <a:endParaRPr lang="en-US">
                <a:latin typeface="+mj-lt"/>
              </a:endParaRPr>
            </a:p>
          </p:txBody>
        </p:sp>
        <p:sp>
          <p:nvSpPr>
            <p:cNvPr id="31" name="TextBox 30"/>
            <p:cNvSpPr txBox="1"/>
            <p:nvPr/>
          </p:nvSpPr>
          <p:spPr>
            <a:xfrm>
              <a:off x="179512" y="5969025"/>
              <a:ext cx="741678" cy="307777"/>
            </a:xfrm>
            <a:prstGeom prst="rect">
              <a:avLst/>
            </a:prstGeom>
          </p:spPr>
          <p:txBody>
            <a:bodyPr wrap="none" rtlCol="0">
              <a:spAutoFit/>
            </a:bodyPr>
            <a:lstStyle>
              <a:defPPr>
                <a:defRPr lang="en-US"/>
              </a:defPPr>
              <a:lvl1pPr>
                <a:defRPr sz="1400">
                  <a:ln w="3175">
                    <a:solidFill>
                      <a:schemeClr val="tx1"/>
                    </a:solidFill>
                  </a:ln>
                  <a:latin typeface="KoPub돋움체 Bold" panose="02020603020101020101" pitchFamily="18" charset="-127"/>
                  <a:ea typeface="KoPub돋움체 Bold" panose="02020603020101020101" pitchFamily="18" charset="-127"/>
                </a:defRPr>
              </a:lvl1pPr>
            </a:lstStyle>
            <a:p>
              <a:r>
                <a:rPr lang="en-US">
                  <a:latin typeface="+mj-lt"/>
                </a:rPr>
                <a:t>Present</a:t>
              </a:r>
            </a:p>
          </p:txBody>
        </p:sp>
        <p:cxnSp>
          <p:nvCxnSpPr>
            <p:cNvPr id="13" name="직선 연결선 12"/>
            <p:cNvCxnSpPr/>
            <p:nvPr/>
          </p:nvCxnSpPr>
          <p:spPr>
            <a:xfrm>
              <a:off x="1331640" y="5651375"/>
              <a:ext cx="1584176" cy="0"/>
            </a:xfrm>
            <a:prstGeom prst="line">
              <a:avLst/>
            </a:prstGeom>
            <a:ln w="1016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a:off x="1331412" y="6122913"/>
              <a:ext cx="7344923" cy="0"/>
            </a:xfrm>
            <a:prstGeom prst="line">
              <a:avLst/>
            </a:prstGeom>
            <a:ln w="101600" cap="rnd">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모서리가 둥근 직사각형 14"/>
          <p:cNvSpPr/>
          <p:nvPr/>
        </p:nvSpPr>
        <p:spPr>
          <a:xfrm>
            <a:off x="2627784" y="1628800"/>
            <a:ext cx="5976664"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n w="6350">
                  <a:noFill/>
                </a:ln>
                <a:solidFill>
                  <a:schemeClr val="tx1"/>
                </a:solidFill>
                <a:latin typeface="+mj-lt"/>
                <a:ea typeface="KoPub돋움체 Medium" panose="02020603020101020101" pitchFamily="18" charset="-127"/>
              </a:rPr>
              <a:t>EPR system is an environmental protection strategy </a:t>
            </a:r>
          </a:p>
          <a:p>
            <a:r>
              <a:rPr lang="en-US">
                <a:ln w="6350">
                  <a:noFill/>
                </a:ln>
                <a:solidFill>
                  <a:schemeClr val="tx1"/>
                </a:solidFill>
                <a:latin typeface="+mj-lt"/>
                <a:ea typeface="KoPub돋움체 Medium" panose="02020603020101020101" pitchFamily="18" charset="-127"/>
              </a:rPr>
              <a:t>to decrease total environmental impact of a product, </a:t>
            </a:r>
          </a:p>
          <a:p>
            <a:r>
              <a:rPr lang="en-US">
                <a:ln w="6350">
                  <a:noFill/>
                </a:ln>
                <a:solidFill>
                  <a:schemeClr val="tx1"/>
                </a:solidFill>
                <a:latin typeface="+mj-lt"/>
                <a:ea typeface="KoPub돋움체 Medium" panose="02020603020101020101" pitchFamily="18" charset="-127"/>
              </a:rPr>
              <a:t>by making the producer of the product responsible </a:t>
            </a:r>
          </a:p>
          <a:p>
            <a:r>
              <a:rPr lang="en-US">
                <a:ln w="6350">
                  <a:noFill/>
                </a:ln>
                <a:solidFill>
                  <a:schemeClr val="tx1"/>
                </a:solidFill>
                <a:latin typeface="+mj-lt"/>
                <a:ea typeface="KoPub돋움체 Medium" panose="02020603020101020101" pitchFamily="18" charset="-127"/>
              </a:rPr>
              <a:t>for the entire life-cycle of the product and especially for the take-back, recycling and final disposal. </a:t>
            </a:r>
          </a:p>
        </p:txBody>
      </p:sp>
      <p:sp>
        <p:nvSpPr>
          <p:cNvPr id="38" name="TextBox 37"/>
          <p:cNvSpPr txBox="1"/>
          <p:nvPr/>
        </p:nvSpPr>
        <p:spPr>
          <a:xfrm>
            <a:off x="18826" y="3742331"/>
            <a:ext cx="2118821" cy="461665"/>
          </a:xfrm>
          <a:prstGeom prst="rect">
            <a:avLst/>
          </a:prstGeom>
          <a:noFill/>
        </p:spPr>
        <p:txBody>
          <a:bodyPr wrap="square" rtlCol="0">
            <a:spAutoFit/>
          </a:bodyPr>
          <a:lstStyle>
            <a:defPPr>
              <a:defRPr lang="en-US"/>
            </a:defPPr>
            <a:lvl1pPr>
              <a:defRPr sz="1400">
                <a:ln>
                  <a:solidFill>
                    <a:srgbClr val="1E201B"/>
                  </a:solidFill>
                </a:ln>
                <a:latin typeface="Adobe Fan Heiti Std B" pitchFamily="34" charset="-128"/>
                <a:ea typeface="Adobe Fan Heiti Std B" pitchFamily="34" charset="-128"/>
              </a:defRPr>
            </a:lvl1pPr>
          </a:lstStyle>
          <a:p>
            <a:r>
              <a:rPr lang="en-US" sz="2400" smtClean="0">
                <a:ln w="6350">
                  <a:noFill/>
                </a:ln>
                <a:latin typeface="+mj-lt"/>
                <a:ea typeface="KoPub돋움체 Bold" panose="02020603020101020101" pitchFamily="18" charset="-127"/>
              </a:rPr>
              <a:t> </a:t>
            </a:r>
            <a:r>
              <a:rPr lang="en-US" sz="2400">
                <a:ln w="6350">
                  <a:noFill/>
                </a:ln>
                <a:latin typeface="+mj-lt"/>
                <a:ea typeface="KoPub돋움체 Bold" panose="02020603020101020101" pitchFamily="18" charset="-127"/>
              </a:rPr>
              <a:t>Responsibility </a:t>
            </a:r>
          </a:p>
        </p:txBody>
      </p:sp>
      <p:sp>
        <p:nvSpPr>
          <p:cNvPr id="27" name="직사각형 26"/>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30" name="모서리가 둥근 직사각형 29"/>
          <p:cNvSpPr/>
          <p:nvPr/>
        </p:nvSpPr>
        <p:spPr>
          <a:xfrm>
            <a:off x="683568" y="1628800"/>
            <a:ext cx="2034170" cy="1872208"/>
          </a:xfrm>
          <a:prstGeom prst="roundRect">
            <a:avLst/>
          </a:prstGeom>
          <a:solidFill>
            <a:srgbClr val="385D8A"/>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1" name="Picture 17" descr="C:\Users\seungdol\Desktop\factory15.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849627" y="1722851"/>
            <a:ext cx="1706149" cy="170614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그룹 4"/>
          <p:cNvGrpSpPr/>
          <p:nvPr/>
        </p:nvGrpSpPr>
        <p:grpSpPr>
          <a:xfrm>
            <a:off x="7796274" y="361231"/>
            <a:ext cx="1211969" cy="144016"/>
            <a:chOff x="7796274" y="361231"/>
            <a:chExt cx="1211969" cy="144016"/>
          </a:xfrm>
          <a:solidFill>
            <a:srgbClr val="00B050"/>
          </a:solidFill>
        </p:grpSpPr>
        <p:sp>
          <p:nvSpPr>
            <p:cNvPr id="2" name="타원 1"/>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타원 32"/>
            <p:cNvSpPr/>
            <p:nvPr/>
          </p:nvSpPr>
          <p:spPr>
            <a:xfrm>
              <a:off x="8650638"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타원 33"/>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타원 35"/>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타원 36"/>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타원 38"/>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704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직사각형 10"/>
          <p:cNvSpPr/>
          <p:nvPr/>
        </p:nvSpPr>
        <p:spPr>
          <a:xfrm>
            <a:off x="0" y="1484784"/>
            <a:ext cx="9144000" cy="30963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endParaRPr lang="en-US"/>
          </a:p>
        </p:txBody>
      </p:sp>
      <p:graphicFrame>
        <p:nvGraphicFramePr>
          <p:cNvPr id="6" name="표 5"/>
          <p:cNvGraphicFramePr>
            <a:graphicFrameLocks noGrp="1"/>
          </p:cNvGraphicFramePr>
          <p:nvPr>
            <p:extLst>
              <p:ext uri="{D42A27DB-BD31-4B8C-83A1-F6EECF244321}">
                <p14:modId xmlns:p14="http://schemas.microsoft.com/office/powerpoint/2010/main" val="4054933200"/>
              </p:ext>
            </p:extLst>
          </p:nvPr>
        </p:nvGraphicFramePr>
        <p:xfrm>
          <a:off x="827584" y="2694376"/>
          <a:ext cx="7488832" cy="1598720"/>
        </p:xfrm>
        <a:graphic>
          <a:graphicData uri="http://schemas.openxmlformats.org/drawingml/2006/table">
            <a:tbl>
              <a:tblPr firstRow="1" bandRow="1">
                <a:tableStyleId>{2D5ABB26-0587-4C30-8999-92F81FD0307C}</a:tableStyleId>
              </a:tblPr>
              <a:tblGrid>
                <a:gridCol w="1872208"/>
                <a:gridCol w="1872208"/>
                <a:gridCol w="1872208"/>
                <a:gridCol w="1872208"/>
              </a:tblGrid>
              <a:tr h="290256">
                <a:tc>
                  <a:txBody>
                    <a:bodyPr/>
                    <a:lstStyle/>
                    <a:p>
                      <a:pPr marL="0" algn="ctr" defTabSz="914400" rtl="0" eaLnBrk="1" latinLnBrk="1" hangingPunct="1"/>
                      <a:r>
                        <a:rPr lang="en-US" altLang="ko-KR" sz="1400" b="1" kern="1200" smtClean="0">
                          <a:ln>
                            <a:noFill/>
                          </a:ln>
                          <a:solidFill>
                            <a:schemeClr val="bg1"/>
                          </a:solidFill>
                          <a:latin typeface="+mj-lt"/>
                          <a:ea typeface="KoPub돋움체 Bold" panose="02020603020101020101" pitchFamily="18" charset="-127"/>
                          <a:cs typeface="+mn-cs"/>
                        </a:rPr>
                        <a:t>Linear shape</a:t>
                      </a:r>
                      <a:r>
                        <a:rPr lang="en-US" altLang="ko-KR" sz="1400" b="1" kern="1200" baseline="0" smtClean="0">
                          <a:ln>
                            <a:noFill/>
                          </a:ln>
                          <a:solidFill>
                            <a:schemeClr val="bg1"/>
                          </a:solidFill>
                          <a:latin typeface="+mj-lt"/>
                          <a:ea typeface="KoPub돋움체 Bold" panose="02020603020101020101" pitchFamily="18" charset="-127"/>
                          <a:cs typeface="+mn-cs"/>
                        </a:rPr>
                        <a:t> </a:t>
                      </a:r>
                      <a:r>
                        <a:rPr lang="en-US" altLang="ko-KR" sz="1400" b="1" kern="1200" smtClean="0">
                          <a:ln>
                            <a:noFill/>
                          </a:ln>
                          <a:solidFill>
                            <a:schemeClr val="bg1"/>
                          </a:solidFill>
                          <a:latin typeface="+mj-lt"/>
                          <a:ea typeface="KoPub돋움체 Bold" panose="02020603020101020101" pitchFamily="18" charset="-127"/>
                          <a:cs typeface="+mn-cs"/>
                        </a:rPr>
                        <a:t>(LFL</a:t>
                      </a:r>
                      <a:r>
                        <a:rPr lang="en-US" altLang="ko-KR" sz="1400" b="1" kern="1200" dirty="0" smtClean="0">
                          <a:ln>
                            <a:noFill/>
                          </a:ln>
                          <a:solidFill>
                            <a:schemeClr val="bg1"/>
                          </a:solidFill>
                          <a:latin typeface="+mj-lt"/>
                          <a:ea typeface="KoPub돋움체 Bold" panose="02020603020101020101" pitchFamily="18" charset="-127"/>
                          <a:cs typeface="+mn-cs"/>
                        </a:rPr>
                        <a:t>)</a:t>
                      </a:r>
                      <a:endParaRPr lang="ko-KR" altLang="en-US" sz="1400" b="1" kern="1200" dirty="0">
                        <a:ln>
                          <a:noFill/>
                        </a:ln>
                        <a:solidFill>
                          <a:schemeClr val="bg1"/>
                        </a:solidFill>
                        <a:latin typeface="+mj-lt"/>
                        <a:ea typeface="KoPub돋움체 Bold" panose="02020603020101020101" pitchFamily="18" charset="-127"/>
                        <a:cs typeface="+mn-cs"/>
                      </a:endParaRPr>
                    </a:p>
                  </a:txBody>
                  <a:tcPr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434B56"/>
                    </a:solidFill>
                  </a:tcPr>
                </a:tc>
                <a:tc>
                  <a:txBody>
                    <a:bodyPr/>
                    <a:lstStyle/>
                    <a:p>
                      <a:pPr marL="0" algn="ctr" defTabSz="914400" rtl="0" eaLnBrk="1" latinLnBrk="1" hangingPunct="1"/>
                      <a:r>
                        <a:rPr lang="en-US" altLang="ko-KR" sz="1400" b="1" kern="1200" smtClean="0">
                          <a:ln>
                            <a:noFill/>
                          </a:ln>
                          <a:solidFill>
                            <a:schemeClr val="bg1"/>
                          </a:solidFill>
                          <a:latin typeface="+mj-lt"/>
                          <a:ea typeface="KoPub돋움체 Bold" panose="02020603020101020101" pitchFamily="18" charset="-127"/>
                          <a:cs typeface="+mn-cs"/>
                        </a:rPr>
                        <a:t>Round shape (FCL</a:t>
                      </a:r>
                      <a:r>
                        <a:rPr lang="en-US" altLang="ko-KR" sz="1400" b="1" kern="1200" dirty="0" smtClean="0">
                          <a:ln>
                            <a:noFill/>
                          </a:ln>
                          <a:solidFill>
                            <a:schemeClr val="bg1"/>
                          </a:solidFill>
                          <a:latin typeface="+mj-lt"/>
                          <a:ea typeface="KoPub돋움체 Bold" panose="02020603020101020101" pitchFamily="18" charset="-127"/>
                          <a:cs typeface="+mn-cs"/>
                        </a:rPr>
                        <a:t>)</a:t>
                      </a:r>
                      <a:endParaRPr lang="ko-KR" altLang="en-US" sz="1400" b="1" kern="1200" dirty="0">
                        <a:ln>
                          <a:noFill/>
                        </a:ln>
                        <a:solidFill>
                          <a:schemeClr val="bg1"/>
                        </a:solidFill>
                        <a:latin typeface="+mj-lt"/>
                        <a:ea typeface="KoPub돋움체 Bold" panose="02020603020101020101" pitchFamily="18" charset="-127"/>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434B56"/>
                    </a:solidFill>
                  </a:tcPr>
                </a:tc>
                <a:tc>
                  <a:txBody>
                    <a:bodyPr/>
                    <a:lstStyle/>
                    <a:p>
                      <a:pPr marL="0" algn="ctr" defTabSz="914400" rtl="0" eaLnBrk="1" latinLnBrk="1" hangingPunct="1"/>
                      <a:r>
                        <a:rPr lang="en-US" altLang="ko-KR" sz="1400" b="1" kern="1200" smtClean="0">
                          <a:ln>
                            <a:noFill/>
                          </a:ln>
                          <a:solidFill>
                            <a:schemeClr val="bg1"/>
                          </a:solidFill>
                          <a:latin typeface="+mj-lt"/>
                          <a:ea typeface="KoPub돋움체 Bold" panose="02020603020101020101" pitchFamily="18" charset="-127"/>
                          <a:cs typeface="+mn-cs"/>
                        </a:rPr>
                        <a:t>U-tube shape (FPL</a:t>
                      </a:r>
                      <a:r>
                        <a:rPr lang="en-US" altLang="ko-KR" sz="1400" b="1" kern="1200" dirty="0" smtClean="0">
                          <a:ln>
                            <a:noFill/>
                          </a:ln>
                          <a:solidFill>
                            <a:schemeClr val="bg1"/>
                          </a:solidFill>
                          <a:latin typeface="+mj-lt"/>
                          <a:ea typeface="KoPub돋움체 Bold" panose="02020603020101020101" pitchFamily="18" charset="-127"/>
                          <a:cs typeface="+mn-cs"/>
                        </a:rPr>
                        <a:t>)</a:t>
                      </a:r>
                      <a:endParaRPr lang="ko-KR" altLang="en-US" sz="1400" b="1" kern="1200" dirty="0">
                        <a:ln>
                          <a:noFill/>
                        </a:ln>
                        <a:solidFill>
                          <a:schemeClr val="bg1"/>
                        </a:solidFill>
                        <a:latin typeface="+mj-lt"/>
                        <a:ea typeface="KoPub돋움체 Bold" panose="02020603020101020101" pitchFamily="18" charset="-127"/>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434B56"/>
                    </a:solidFill>
                  </a:tcPr>
                </a:tc>
                <a:tc>
                  <a:txBody>
                    <a:bodyPr/>
                    <a:lstStyle/>
                    <a:p>
                      <a:pPr marL="0" algn="ctr" defTabSz="914400" rtl="0" eaLnBrk="1" latinLnBrk="1" hangingPunct="1"/>
                      <a:r>
                        <a:rPr lang="en-US" altLang="ko-KR" sz="1400" b="1" kern="1200" smtClean="0">
                          <a:ln>
                            <a:noFill/>
                          </a:ln>
                          <a:solidFill>
                            <a:schemeClr val="bg1"/>
                          </a:solidFill>
                          <a:latin typeface="+mj-lt"/>
                          <a:ea typeface="KoPub돋움체 Bold" panose="02020603020101020101" pitchFamily="18" charset="-127"/>
                          <a:cs typeface="+mn-cs"/>
                        </a:rPr>
                        <a:t>Contains inverter (CFL</a:t>
                      </a:r>
                      <a:r>
                        <a:rPr lang="en-US" altLang="ko-KR" sz="1400" b="1" kern="1200" dirty="0" smtClean="0">
                          <a:ln>
                            <a:noFill/>
                          </a:ln>
                          <a:solidFill>
                            <a:schemeClr val="bg1"/>
                          </a:solidFill>
                          <a:latin typeface="+mj-lt"/>
                          <a:ea typeface="KoPub돋움체 Bold" panose="02020603020101020101" pitchFamily="18" charset="-127"/>
                          <a:cs typeface="+mn-cs"/>
                        </a:rPr>
                        <a:t>)</a:t>
                      </a:r>
                      <a:endParaRPr lang="ko-KR" altLang="en-US" sz="1400" b="1" kern="1200" dirty="0">
                        <a:ln>
                          <a:noFill/>
                        </a:ln>
                        <a:solidFill>
                          <a:schemeClr val="bg1"/>
                        </a:solidFill>
                        <a:latin typeface="+mj-lt"/>
                        <a:ea typeface="KoPub돋움체 Bold" panose="02020603020101020101" pitchFamily="18" charset="-127"/>
                        <a:cs typeface="+mn-cs"/>
                      </a:endParaRPr>
                    </a:p>
                  </a:txBody>
                  <a:tcPr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solidFill>
                      <a:srgbClr val="434B56"/>
                    </a:solidFill>
                  </a:tcPr>
                </a:tc>
              </a:tr>
              <a:tr h="1293920">
                <a:tc>
                  <a:txBody>
                    <a:bodyPr/>
                    <a:lstStyle/>
                    <a:p>
                      <a:pPr algn="ctr" latinLnBrk="1"/>
                      <a:endParaRPr lang="ko-KR" altLang="en-US" dirty="0"/>
                    </a:p>
                  </a:txBody>
                  <a:tcPr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latinLnBrk="1"/>
                      <a:endParaRPr lang="ko-KR" altLang="en-US"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latinLnBrk="1"/>
                      <a:endParaRPr lang="ko-KR" altLang="en-US" dirty="0"/>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latinLnBrk="1"/>
                      <a:endParaRPr lang="ko-KR" altLang="en-US" dirty="0"/>
                    </a:p>
                  </a:txBody>
                  <a:tcPr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bl>
          </a:graphicData>
        </a:graphic>
      </p:graphicFrame>
      <p:sp>
        <p:nvSpPr>
          <p:cNvPr id="7" name="직사각형 6"/>
          <p:cNvSpPr/>
          <p:nvPr/>
        </p:nvSpPr>
        <p:spPr>
          <a:xfrm>
            <a:off x="1403648" y="1588730"/>
            <a:ext cx="6385915" cy="400110"/>
          </a:xfrm>
          <a:prstGeom prst="rect">
            <a:avLst/>
          </a:prstGeom>
          <a:noFill/>
        </p:spPr>
        <p:txBody>
          <a:bodyPr wrap="none" rtlCol="0">
            <a:spAutoFit/>
          </a:bodyPr>
          <a:lstStyle/>
          <a:p>
            <a:r>
              <a:rPr lang="en-US" altLang="ko-KR" sz="2000" b="1" smtClean="0">
                <a:latin typeface="+mj-lt"/>
                <a:ea typeface="KoPub돋움체 Bold" panose="02020603020101020101" pitchFamily="18" charset="-127"/>
              </a:rPr>
              <a:t>Recycling targets </a:t>
            </a:r>
            <a:r>
              <a:rPr lang="en-US" altLang="ko-KR" sz="2000" b="1">
                <a:latin typeface="+mj-lt"/>
                <a:ea typeface="KoPub돋움체 Bold" panose="02020603020101020101" pitchFamily="18" charset="-127"/>
              </a:rPr>
              <a:t>of fluorescent lamp in Korea EPR s</a:t>
            </a:r>
            <a:r>
              <a:rPr lang="en-US" altLang="ko-KR" sz="2000" b="1" smtClean="0">
                <a:latin typeface="+mj-lt"/>
                <a:ea typeface="KoPub돋움체 Bold" panose="02020603020101020101" pitchFamily="18" charset="-127"/>
              </a:rPr>
              <a:t>ystem</a:t>
            </a:r>
            <a:endParaRPr lang="ko-KR" altLang="en-US" sz="2000" b="1" dirty="0">
              <a:latin typeface="+mj-lt"/>
              <a:ea typeface="KoPub돋움체 Bold" panose="02020603020101020101" pitchFamily="18" charset="-127"/>
            </a:endParaRPr>
          </a:p>
        </p:txBody>
      </p:sp>
      <p:sp>
        <p:nvSpPr>
          <p:cNvPr id="12" name="직사각형 1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pic>
        <p:nvPicPr>
          <p:cNvPr id="2" name="그림 1"/>
          <p:cNvPicPr>
            <a:picLocks noChangeAspect="1"/>
          </p:cNvPicPr>
          <p:nvPr/>
        </p:nvPicPr>
        <p:blipFill>
          <a:blip r:embed="rId2" cstate="print">
            <a:extLst>
              <a:ext uri="{BEBA8EAE-BF5A-486C-A8C5-ECC9F3942E4B}">
                <a14:imgProps xmlns:a14="http://schemas.microsoft.com/office/drawing/2010/main">
                  <a14:imgLayer r:embed="rId3">
                    <a14:imgEffect>
                      <a14:backgroundRemoval t="0" b="94231" l="0" r="100000">
                        <a14:foregroundMark x1="86376" y1="71154" x2="86376" y2="71154"/>
                        <a14:foregroundMark x1="88828" y1="66538" x2="88828" y2="66538"/>
                      </a14:backgroundRemoval>
                    </a14:imgEffect>
                  </a14:imgLayer>
                </a14:imgProps>
              </a:ext>
              <a:ext uri="{28A0092B-C50C-407E-A947-70E740481C1C}">
                <a14:useLocalDpi xmlns:a14="http://schemas.microsoft.com/office/drawing/2010/main" val="0"/>
              </a:ext>
            </a:extLst>
          </a:blip>
          <a:stretch>
            <a:fillRect/>
          </a:stretch>
        </p:blipFill>
        <p:spPr>
          <a:xfrm>
            <a:off x="1029812" y="3068959"/>
            <a:ext cx="1525964" cy="1080121"/>
          </a:xfrm>
          <a:prstGeom prst="rect">
            <a:avLst/>
          </a:prstGeom>
        </p:spPr>
      </p:pic>
      <p:pic>
        <p:nvPicPr>
          <p:cNvPr id="5" name="그림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004048" y="3140968"/>
            <a:ext cx="1152128" cy="1152128"/>
          </a:xfrm>
          <a:prstGeom prst="rect">
            <a:avLst/>
          </a:prstGeom>
        </p:spPr>
      </p:pic>
      <p:pic>
        <p:nvPicPr>
          <p:cNvPr id="16" name="그림 15"/>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3400" y1="86400" x2="13400" y2="86400"/>
                        <a14:foregroundMark x1="17400" y1="80500" x2="17400" y2="80500"/>
                        <a14:foregroundMark x1="10800" y1="79900" x2="10800" y2="79900"/>
                        <a14:foregroundMark x1="6900" y1="84400" x2="6900" y2="84400"/>
                        <a14:foregroundMark x1="16100" y1="88400" x2="16100" y2="88400"/>
                        <a14:foregroundMark x1="10800" y1="90300" x2="10800" y2="90300"/>
                        <a14:foregroundMark x1="10200" y1="86400" x2="10200" y2="86400"/>
                      </a14:backgroundRemoval>
                    </a14:imgEffect>
                  </a14:imgLayer>
                </a14:imgProps>
              </a:ext>
              <a:ext uri="{28A0092B-C50C-407E-A947-70E740481C1C}">
                <a14:useLocalDpi xmlns:a14="http://schemas.microsoft.com/office/drawing/2010/main" val="0"/>
              </a:ext>
            </a:extLst>
          </a:blip>
          <a:stretch>
            <a:fillRect/>
          </a:stretch>
        </p:blipFill>
        <p:spPr>
          <a:xfrm>
            <a:off x="6831264" y="3095976"/>
            <a:ext cx="1197120" cy="1197120"/>
          </a:xfrm>
          <a:prstGeom prst="rect">
            <a:avLst/>
          </a:prstGeom>
        </p:spPr>
      </p:pic>
      <p:pic>
        <p:nvPicPr>
          <p:cNvPr id="1026" name="Picture 2" descr="C:\Users\seungdol\Desktop\31IgmTAtmcL._SX300_.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148403" y="3200073"/>
            <a:ext cx="1063557" cy="1021015"/>
          </a:xfrm>
          <a:prstGeom prst="rect">
            <a:avLst/>
          </a:prstGeom>
          <a:noFill/>
          <a:extLst>
            <a:ext uri="{909E8E84-426E-40DD-AFC4-6F175D3DCCD1}">
              <a14:hiddenFill xmlns:a14="http://schemas.microsoft.com/office/drawing/2010/main">
                <a:solidFill>
                  <a:srgbClr val="FFFFFF"/>
                </a:solidFill>
              </a14:hiddenFill>
            </a:ext>
          </a:extLst>
        </p:spPr>
      </p:pic>
      <p:sp>
        <p:nvSpPr>
          <p:cNvPr id="13" name="모서리가 둥근 직사각형 12"/>
          <p:cNvSpPr/>
          <p:nvPr/>
        </p:nvSpPr>
        <p:spPr>
          <a:xfrm>
            <a:off x="934017" y="5157192"/>
            <a:ext cx="7382399"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맑은 고딕" panose="020B0503020000020004" pitchFamily="50" charset="-127"/>
              <a:buChar char="▶"/>
            </a:pPr>
            <a:r>
              <a:rPr lang="en-US" dirty="0" smtClean="0">
                <a:ln w="6350">
                  <a:noFill/>
                </a:ln>
                <a:solidFill>
                  <a:schemeClr val="tx1"/>
                </a:solidFill>
                <a:latin typeface="+mj-lt"/>
                <a:ea typeface="KoPub돋움체 Medium" panose="02020603020101020101" pitchFamily="18" charset="-127"/>
              </a:rPr>
              <a:t>  In Korea, there are 4 recycling targets of FL in EPR system </a:t>
            </a:r>
            <a:r>
              <a:rPr lang="en-US" dirty="0" smtClean="0">
                <a:ln w="6350">
                  <a:noFill/>
                </a:ln>
                <a:solidFill>
                  <a:schemeClr val="tx1"/>
                </a:solidFill>
                <a:latin typeface="+mj-lt"/>
                <a:ea typeface="KoPub돋움체 Medium" panose="02020603020101020101" pitchFamily="18" charset="-127"/>
              </a:rPr>
              <a:t>.</a:t>
            </a:r>
          </a:p>
          <a:p>
            <a:pPr marL="285750" indent="-285750">
              <a:buFont typeface="맑은 고딕" panose="020B0503020000020004" pitchFamily="50" charset="-127"/>
              <a:buChar char="▶"/>
            </a:pPr>
            <a:r>
              <a:rPr lang="en-US" dirty="0" smtClean="0">
                <a:ln w="6350">
                  <a:noFill/>
                </a:ln>
                <a:solidFill>
                  <a:schemeClr val="tx1"/>
                </a:solidFill>
                <a:latin typeface="+mj-lt"/>
                <a:ea typeface="KoPub돋움체 Medium" panose="02020603020101020101" pitchFamily="18" charset="-127"/>
              </a:rPr>
              <a:t>Each year, recycling target rate of used lamps is set and should be </a:t>
            </a:r>
            <a:r>
              <a:rPr lang="en-US" dirty="0" err="1" smtClean="0">
                <a:ln w="6350">
                  <a:noFill/>
                </a:ln>
                <a:solidFill>
                  <a:schemeClr val="tx1"/>
                </a:solidFill>
                <a:latin typeface="+mj-lt"/>
                <a:ea typeface="KoPub돋움체 Medium" panose="02020603020101020101" pitchFamily="18" charset="-127"/>
              </a:rPr>
              <a:t>achived</a:t>
            </a:r>
            <a:r>
              <a:rPr lang="en-US" dirty="0" smtClean="0">
                <a:ln w="6350">
                  <a:noFill/>
                </a:ln>
                <a:solidFill>
                  <a:schemeClr val="tx1"/>
                </a:solidFill>
                <a:latin typeface="+mj-lt"/>
                <a:ea typeface="KoPub돋움체 Medium" panose="02020603020101020101" pitchFamily="18" charset="-127"/>
              </a:rPr>
              <a:t>.</a:t>
            </a:r>
            <a:endParaRPr lang="en-US" dirty="0">
              <a:ln w="6350">
                <a:noFill/>
              </a:ln>
              <a:solidFill>
                <a:schemeClr val="tx1"/>
              </a:solidFill>
              <a:latin typeface="+mj-lt"/>
              <a:ea typeface="KoPub돋움체 Medium" panose="02020603020101020101" pitchFamily="18" charset="-127"/>
            </a:endParaRPr>
          </a:p>
        </p:txBody>
      </p:sp>
      <p:grpSp>
        <p:nvGrpSpPr>
          <p:cNvPr id="25" name="그룹 24"/>
          <p:cNvGrpSpPr/>
          <p:nvPr/>
        </p:nvGrpSpPr>
        <p:grpSpPr>
          <a:xfrm>
            <a:off x="7796274" y="361231"/>
            <a:ext cx="1211969" cy="144016"/>
            <a:chOff x="7796274" y="361231"/>
            <a:chExt cx="1211969" cy="144016"/>
          </a:xfrm>
          <a:solidFill>
            <a:srgbClr val="00B050"/>
          </a:solidFill>
        </p:grpSpPr>
        <p:sp>
          <p:nvSpPr>
            <p:cNvPr id="26" name="타원 25"/>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8750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직사각형 54"/>
          <p:cNvSpPr/>
          <p:nvPr/>
        </p:nvSpPr>
        <p:spPr>
          <a:xfrm>
            <a:off x="0" y="764703"/>
            <a:ext cx="9144000" cy="57804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1w</a:t>
            </a:r>
            <a:endParaRPr lang="en-US"/>
          </a:p>
        </p:txBody>
      </p:sp>
      <p:sp>
        <p:nvSpPr>
          <p:cNvPr id="9" name="직사각형 8"/>
          <p:cNvSpPr/>
          <p:nvPr/>
        </p:nvSpPr>
        <p:spPr>
          <a:xfrm>
            <a:off x="7050796" y="5550012"/>
            <a:ext cx="1481644" cy="542544"/>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Municipalities (Collectors)</a:t>
            </a:r>
            <a:endParaRPr lang="en-US" altLang="ko-KR" sz="1200" b="1" dirty="0">
              <a:effectLst>
                <a:outerShdw blurRad="38100" dist="38100" dir="2700000" algn="tl">
                  <a:srgbClr val="000000">
                    <a:alpha val="43137"/>
                  </a:srgbClr>
                </a:outerShdw>
              </a:effectLst>
            </a:endParaRPr>
          </a:p>
        </p:txBody>
      </p:sp>
      <p:grpSp>
        <p:nvGrpSpPr>
          <p:cNvPr id="36" name="그룹 35"/>
          <p:cNvGrpSpPr/>
          <p:nvPr/>
        </p:nvGrpSpPr>
        <p:grpSpPr>
          <a:xfrm>
            <a:off x="6019264" y="3435129"/>
            <a:ext cx="1062650" cy="514966"/>
            <a:chOff x="6019264" y="3435129"/>
            <a:chExt cx="1062650" cy="514966"/>
          </a:xfrm>
        </p:grpSpPr>
        <p:cxnSp>
          <p:nvCxnSpPr>
            <p:cNvPr id="23" name="직선 화살표 연결선 22"/>
            <p:cNvCxnSpPr>
              <a:stCxn id="5" idx="3"/>
              <a:endCxn id="6" idx="1"/>
            </p:cNvCxnSpPr>
            <p:nvPr/>
          </p:nvCxnSpPr>
          <p:spPr>
            <a:xfrm flipV="1">
              <a:off x="6019264" y="3692311"/>
              <a:ext cx="1031531" cy="2400"/>
            </a:xfrm>
            <a:prstGeom prst="straightConnector1">
              <a:avLst/>
            </a:prstGeom>
            <a:ln w="38100">
              <a:solidFill>
                <a:schemeClr val="accent2"/>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a:off x="6086129" y="3435129"/>
              <a:ext cx="995785" cy="253916"/>
            </a:xfrm>
            <a:prstGeom prst="rect">
              <a:avLst/>
            </a:prstGeom>
            <a:noFill/>
          </p:spPr>
          <p:txBody>
            <a:bodyPr wrap="none" rtlCol="0">
              <a:spAutoFit/>
            </a:bodyPr>
            <a:lstStyle/>
            <a:p>
              <a:r>
                <a:rPr lang="en-US" altLang="ko-KR" sz="1050" smtClean="0"/>
                <a:t>(Fund support)</a:t>
              </a:r>
              <a:endParaRPr lang="ko-KR" altLang="en-US" sz="1050" dirty="0"/>
            </a:p>
          </p:txBody>
        </p:sp>
        <p:sp>
          <p:nvSpPr>
            <p:cNvPr id="25" name="TextBox 24"/>
            <p:cNvSpPr txBox="1"/>
            <p:nvPr/>
          </p:nvSpPr>
          <p:spPr>
            <a:xfrm>
              <a:off x="6086129" y="3696179"/>
              <a:ext cx="660758" cy="253916"/>
            </a:xfrm>
            <a:prstGeom prst="rect">
              <a:avLst/>
            </a:prstGeom>
            <a:noFill/>
          </p:spPr>
          <p:txBody>
            <a:bodyPr wrap="none" rtlCol="0">
              <a:spAutoFit/>
            </a:bodyPr>
            <a:lstStyle/>
            <a:p>
              <a:r>
                <a:rPr lang="en-US" altLang="ko-KR" sz="1050" smtClean="0"/>
                <a:t>(Entrust)</a:t>
              </a:r>
              <a:endParaRPr lang="ko-KR" altLang="en-US" sz="1050" dirty="0"/>
            </a:p>
          </p:txBody>
        </p:sp>
      </p:grpSp>
      <p:sp>
        <p:nvSpPr>
          <p:cNvPr id="3" name="직사각형 2"/>
          <p:cNvSpPr/>
          <p:nvPr/>
        </p:nvSpPr>
        <p:spPr>
          <a:xfrm>
            <a:off x="3985816" y="1413007"/>
            <a:ext cx="2018707" cy="542544"/>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MOE</a:t>
            </a:r>
          </a:p>
          <a:p>
            <a:pPr algn="ctr">
              <a:lnSpc>
                <a:spcPct val="150000"/>
              </a:lnSpc>
            </a:pPr>
            <a:r>
              <a:rPr lang="en-US" altLang="ko-KR" sz="1200" b="1" smtClean="0">
                <a:effectLst>
                  <a:outerShdw blurRad="38100" dist="38100" dir="2700000" algn="tl">
                    <a:srgbClr val="000000">
                      <a:alpha val="43137"/>
                    </a:srgbClr>
                  </a:outerShdw>
                </a:effectLst>
              </a:rPr>
              <a:t>(Ministery of Environment)</a:t>
            </a:r>
            <a:endParaRPr lang="en-US" altLang="ko-KR" sz="1200" b="1" dirty="0">
              <a:effectLst>
                <a:outerShdw blurRad="38100" dist="38100" dir="2700000" algn="tl">
                  <a:srgbClr val="000000">
                    <a:alpha val="43137"/>
                  </a:srgbClr>
                </a:outerShdw>
              </a:effectLst>
            </a:endParaRPr>
          </a:p>
        </p:txBody>
      </p:sp>
      <p:sp>
        <p:nvSpPr>
          <p:cNvPr id="4" name="직사각형 3"/>
          <p:cNvSpPr/>
          <p:nvPr/>
        </p:nvSpPr>
        <p:spPr>
          <a:xfrm>
            <a:off x="4000559" y="2434197"/>
            <a:ext cx="2018707" cy="542544"/>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Korea Environment Corperation</a:t>
            </a:r>
            <a:endParaRPr lang="ko-KR" altLang="en-US" sz="1200" b="1" dirty="0">
              <a:effectLst>
                <a:outerShdw blurRad="38100" dist="38100" dir="2700000" algn="tl">
                  <a:srgbClr val="000000">
                    <a:alpha val="43137"/>
                  </a:srgbClr>
                </a:outerShdw>
              </a:effectLst>
            </a:endParaRPr>
          </a:p>
        </p:txBody>
      </p:sp>
      <p:sp>
        <p:nvSpPr>
          <p:cNvPr id="5" name="직사각형 4"/>
          <p:cNvSpPr/>
          <p:nvPr/>
        </p:nvSpPr>
        <p:spPr>
          <a:xfrm>
            <a:off x="4000558" y="3423438"/>
            <a:ext cx="2018707" cy="542544"/>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Korea Light Recycling Cooperative</a:t>
            </a:r>
            <a:endParaRPr lang="en-US" altLang="ko-KR" sz="1200" b="1" dirty="0">
              <a:effectLst>
                <a:outerShdw blurRad="38100" dist="38100" dir="2700000" algn="tl">
                  <a:srgbClr val="000000">
                    <a:alpha val="43137"/>
                  </a:srgbClr>
                </a:outerShdw>
              </a:effectLst>
            </a:endParaRPr>
          </a:p>
        </p:txBody>
      </p:sp>
      <p:sp>
        <p:nvSpPr>
          <p:cNvPr id="6" name="직사각형 5"/>
          <p:cNvSpPr/>
          <p:nvPr/>
        </p:nvSpPr>
        <p:spPr>
          <a:xfrm>
            <a:off x="7050795" y="3423438"/>
            <a:ext cx="1469658" cy="537745"/>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solidFill>
                  <a:schemeClr val="dk1"/>
                </a:solidFill>
                <a:effectLst>
                  <a:outerShdw blurRad="38100" dist="38100" dir="2700000" algn="tl">
                    <a:srgbClr val="000000">
                      <a:alpha val="43137"/>
                    </a:srgbClr>
                  </a:outerShdw>
                </a:effectLst>
              </a:rPr>
              <a:t>Recyclers</a:t>
            </a:r>
            <a:endParaRPr lang="en-US" altLang="ko-KR" sz="1200" b="1" dirty="0">
              <a:solidFill>
                <a:schemeClr val="dk1"/>
              </a:solidFill>
              <a:effectLst>
                <a:outerShdw blurRad="38100" dist="38100" dir="2700000" algn="tl">
                  <a:srgbClr val="000000">
                    <a:alpha val="43137"/>
                  </a:srgbClr>
                </a:outerShdw>
              </a:effectLst>
            </a:endParaRPr>
          </a:p>
        </p:txBody>
      </p:sp>
      <p:sp>
        <p:nvSpPr>
          <p:cNvPr id="7" name="직사각형 6"/>
          <p:cNvSpPr/>
          <p:nvPr/>
        </p:nvSpPr>
        <p:spPr>
          <a:xfrm>
            <a:off x="1406198" y="3423438"/>
            <a:ext cx="1469658" cy="542544"/>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Producers</a:t>
            </a:r>
            <a:endParaRPr lang="en-US" altLang="ko-KR" sz="1200" b="1" dirty="0">
              <a:effectLst>
                <a:outerShdw blurRad="38100" dist="38100" dir="2700000" algn="tl">
                  <a:srgbClr val="000000">
                    <a:alpha val="43137"/>
                  </a:srgbClr>
                </a:outerShdw>
              </a:effectLst>
            </a:endParaRPr>
          </a:p>
        </p:txBody>
      </p:sp>
      <p:grpSp>
        <p:nvGrpSpPr>
          <p:cNvPr id="28" name="그룹 27"/>
          <p:cNvGrpSpPr/>
          <p:nvPr/>
        </p:nvGrpSpPr>
        <p:grpSpPr>
          <a:xfrm>
            <a:off x="6019265" y="2460962"/>
            <a:ext cx="1766359" cy="962476"/>
            <a:chOff x="6019265" y="2460962"/>
            <a:chExt cx="1766359" cy="962476"/>
          </a:xfrm>
        </p:grpSpPr>
        <p:sp>
          <p:nvSpPr>
            <p:cNvPr id="14" name="TextBox 13"/>
            <p:cNvSpPr txBox="1"/>
            <p:nvPr/>
          </p:nvSpPr>
          <p:spPr>
            <a:xfrm>
              <a:off x="6792261" y="2460962"/>
              <a:ext cx="878767" cy="253916"/>
            </a:xfrm>
            <a:prstGeom prst="rect">
              <a:avLst/>
            </a:prstGeom>
            <a:noFill/>
          </p:spPr>
          <p:txBody>
            <a:bodyPr wrap="none" rtlCol="0">
              <a:spAutoFit/>
            </a:bodyPr>
            <a:lstStyle/>
            <a:p>
              <a:r>
                <a:rPr lang="en-US" altLang="ko-KR" sz="1050" dirty="0" smtClean="0"/>
                <a:t>(</a:t>
              </a:r>
              <a:r>
                <a:rPr lang="en-US" altLang="ko-KR" sz="1050" dirty="0" smtClean="0"/>
                <a:t>Monitoring)</a:t>
              </a:r>
              <a:endParaRPr lang="ko-KR" altLang="en-US" sz="1050" dirty="0"/>
            </a:p>
          </p:txBody>
        </p:sp>
        <p:cxnSp>
          <p:nvCxnSpPr>
            <p:cNvPr id="30" name="꺾인 연결선 29"/>
            <p:cNvCxnSpPr>
              <a:stCxn id="4" idx="3"/>
              <a:endCxn id="6" idx="0"/>
            </p:cNvCxnSpPr>
            <p:nvPr/>
          </p:nvCxnSpPr>
          <p:spPr>
            <a:xfrm>
              <a:off x="6019265" y="2705469"/>
              <a:ext cx="1766359" cy="717969"/>
            </a:xfrm>
            <a:prstGeom prst="bentConnector2">
              <a:avLst/>
            </a:prstGeom>
            <a:ln w="38100">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16" name="그룹 15"/>
          <p:cNvGrpSpPr/>
          <p:nvPr/>
        </p:nvGrpSpPr>
        <p:grpSpPr>
          <a:xfrm>
            <a:off x="5314001" y="1955551"/>
            <a:ext cx="870751" cy="478646"/>
            <a:chOff x="5314001" y="1955551"/>
            <a:chExt cx="870751" cy="478646"/>
          </a:xfrm>
        </p:grpSpPr>
        <p:sp>
          <p:nvSpPr>
            <p:cNvPr id="12" name="TextBox 11"/>
            <p:cNvSpPr txBox="1"/>
            <p:nvPr/>
          </p:nvSpPr>
          <p:spPr>
            <a:xfrm>
              <a:off x="5314001" y="2069486"/>
              <a:ext cx="870751" cy="253916"/>
            </a:xfrm>
            <a:prstGeom prst="rect">
              <a:avLst/>
            </a:prstGeom>
            <a:noFill/>
          </p:spPr>
          <p:txBody>
            <a:bodyPr wrap="none" rtlCol="0">
              <a:spAutoFit/>
            </a:bodyPr>
            <a:lstStyle/>
            <a:p>
              <a:r>
                <a:rPr lang="en-US" altLang="ko-KR" sz="1050" smtClean="0"/>
                <a:t>(Target rate)</a:t>
              </a:r>
              <a:endParaRPr lang="ko-KR" altLang="en-US" sz="1050" dirty="0"/>
            </a:p>
          </p:txBody>
        </p:sp>
        <p:cxnSp>
          <p:nvCxnSpPr>
            <p:cNvPr id="31" name="직선 연결선 30"/>
            <p:cNvCxnSpPr/>
            <p:nvPr/>
          </p:nvCxnSpPr>
          <p:spPr>
            <a:xfrm>
              <a:off x="5361668" y="1955551"/>
              <a:ext cx="0" cy="478646"/>
            </a:xfrm>
            <a:prstGeom prst="line">
              <a:avLst/>
            </a:prstGeom>
            <a:ln w="38100">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18" name="그룹 17"/>
          <p:cNvGrpSpPr/>
          <p:nvPr/>
        </p:nvGrpSpPr>
        <p:grpSpPr>
          <a:xfrm>
            <a:off x="3648920" y="1955551"/>
            <a:ext cx="1018681" cy="478646"/>
            <a:chOff x="3648920" y="1955551"/>
            <a:chExt cx="1018681" cy="478646"/>
          </a:xfrm>
        </p:grpSpPr>
        <p:sp>
          <p:nvSpPr>
            <p:cNvPr id="13" name="TextBox 12"/>
            <p:cNvSpPr txBox="1"/>
            <p:nvPr/>
          </p:nvSpPr>
          <p:spPr>
            <a:xfrm>
              <a:off x="3648920" y="2069486"/>
              <a:ext cx="981359" cy="253916"/>
            </a:xfrm>
            <a:prstGeom prst="rect">
              <a:avLst/>
            </a:prstGeom>
            <a:noFill/>
          </p:spPr>
          <p:txBody>
            <a:bodyPr wrap="none" rtlCol="0">
              <a:spAutoFit/>
            </a:bodyPr>
            <a:lstStyle/>
            <a:p>
              <a:r>
                <a:rPr lang="en-US" altLang="ko-KR" sz="1050" smtClean="0"/>
                <a:t>(Report result)</a:t>
              </a:r>
              <a:endParaRPr lang="ko-KR" altLang="en-US" sz="1050" dirty="0"/>
            </a:p>
          </p:txBody>
        </p:sp>
        <p:cxnSp>
          <p:nvCxnSpPr>
            <p:cNvPr id="32" name="직선 연결선 31"/>
            <p:cNvCxnSpPr/>
            <p:nvPr/>
          </p:nvCxnSpPr>
          <p:spPr>
            <a:xfrm>
              <a:off x="4667601" y="1955551"/>
              <a:ext cx="0" cy="478646"/>
            </a:xfrm>
            <a:prstGeom prst="line">
              <a:avLst/>
            </a:prstGeom>
            <a:ln w="38100">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7" name="그룹 26"/>
          <p:cNvGrpSpPr/>
          <p:nvPr/>
        </p:nvGrpSpPr>
        <p:grpSpPr>
          <a:xfrm>
            <a:off x="5309101" y="2979053"/>
            <a:ext cx="780983" cy="436598"/>
            <a:chOff x="5309101" y="2979053"/>
            <a:chExt cx="780983" cy="436598"/>
          </a:xfrm>
        </p:grpSpPr>
        <p:sp>
          <p:nvSpPr>
            <p:cNvPr id="15" name="TextBox 14"/>
            <p:cNvSpPr txBox="1"/>
            <p:nvPr/>
          </p:nvSpPr>
          <p:spPr>
            <a:xfrm>
              <a:off x="5309101" y="3085173"/>
              <a:ext cx="780983" cy="253916"/>
            </a:xfrm>
            <a:prstGeom prst="rect">
              <a:avLst/>
            </a:prstGeom>
            <a:noFill/>
          </p:spPr>
          <p:txBody>
            <a:bodyPr wrap="none" rtlCol="0">
              <a:spAutoFit/>
            </a:bodyPr>
            <a:lstStyle/>
            <a:p>
              <a:r>
                <a:rPr lang="en-US" altLang="ko-KR" sz="1050" dirty="0" smtClean="0"/>
                <a:t>(Guidance)</a:t>
              </a:r>
              <a:endParaRPr lang="ko-KR" altLang="en-US" sz="1050" dirty="0"/>
            </a:p>
          </p:txBody>
        </p:sp>
        <p:cxnSp>
          <p:nvCxnSpPr>
            <p:cNvPr id="33" name="직선 연결선 32"/>
            <p:cNvCxnSpPr/>
            <p:nvPr/>
          </p:nvCxnSpPr>
          <p:spPr>
            <a:xfrm>
              <a:off x="5361668" y="2979053"/>
              <a:ext cx="0" cy="436598"/>
            </a:xfrm>
            <a:prstGeom prst="line">
              <a:avLst/>
            </a:prstGeom>
            <a:ln w="38100">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26" name="그룹 25"/>
          <p:cNvGrpSpPr/>
          <p:nvPr/>
        </p:nvGrpSpPr>
        <p:grpSpPr>
          <a:xfrm>
            <a:off x="2657255" y="2979053"/>
            <a:ext cx="2010346" cy="436598"/>
            <a:chOff x="2657255" y="2979053"/>
            <a:chExt cx="2010346" cy="436598"/>
          </a:xfrm>
        </p:grpSpPr>
        <p:sp>
          <p:nvSpPr>
            <p:cNvPr id="22" name="TextBox 21"/>
            <p:cNvSpPr txBox="1"/>
            <p:nvPr/>
          </p:nvSpPr>
          <p:spPr>
            <a:xfrm>
              <a:off x="2657255" y="2996952"/>
              <a:ext cx="1974766" cy="415498"/>
            </a:xfrm>
            <a:prstGeom prst="rect">
              <a:avLst/>
            </a:prstGeom>
            <a:noFill/>
          </p:spPr>
          <p:txBody>
            <a:bodyPr wrap="square" rtlCol="0">
              <a:spAutoFit/>
            </a:bodyPr>
            <a:lstStyle/>
            <a:p>
              <a:pPr algn="r"/>
              <a:r>
                <a:rPr lang="en-US" altLang="ko-KR" sz="1050" smtClean="0"/>
                <a:t>(Report recycling responsibility and statistics)</a:t>
              </a:r>
              <a:endParaRPr lang="ko-KR" altLang="en-US" sz="1050" dirty="0"/>
            </a:p>
          </p:txBody>
        </p:sp>
        <p:cxnSp>
          <p:nvCxnSpPr>
            <p:cNvPr id="34" name="직선 연결선 33"/>
            <p:cNvCxnSpPr/>
            <p:nvPr/>
          </p:nvCxnSpPr>
          <p:spPr>
            <a:xfrm>
              <a:off x="4667601" y="2979053"/>
              <a:ext cx="0" cy="436598"/>
            </a:xfrm>
            <a:prstGeom prst="line">
              <a:avLst/>
            </a:prstGeom>
            <a:ln w="38100">
              <a:headEnd type="triangle" w="med" len="med"/>
              <a:tailEnd type="none" w="med" len="med"/>
            </a:ln>
          </p:spPr>
          <p:style>
            <a:lnRef idx="3">
              <a:schemeClr val="dk1"/>
            </a:lnRef>
            <a:fillRef idx="0">
              <a:schemeClr val="dk1"/>
            </a:fillRef>
            <a:effectRef idx="2">
              <a:schemeClr val="dk1"/>
            </a:effectRef>
            <a:fontRef idx="minor">
              <a:schemeClr val="tx1"/>
            </a:fontRef>
          </p:style>
        </p:cxnSp>
      </p:grpSp>
      <p:grpSp>
        <p:nvGrpSpPr>
          <p:cNvPr id="29" name="그룹 28"/>
          <p:cNvGrpSpPr/>
          <p:nvPr/>
        </p:nvGrpSpPr>
        <p:grpSpPr>
          <a:xfrm>
            <a:off x="2875856" y="3694710"/>
            <a:ext cx="1124702" cy="437820"/>
            <a:chOff x="2875856" y="3694710"/>
            <a:chExt cx="1124702" cy="437820"/>
          </a:xfrm>
        </p:grpSpPr>
        <p:sp>
          <p:nvSpPr>
            <p:cNvPr id="21" name="TextBox 20"/>
            <p:cNvSpPr txBox="1"/>
            <p:nvPr/>
          </p:nvSpPr>
          <p:spPr>
            <a:xfrm>
              <a:off x="2902100" y="3717032"/>
              <a:ext cx="1098458" cy="415498"/>
            </a:xfrm>
            <a:prstGeom prst="rect">
              <a:avLst/>
            </a:prstGeom>
            <a:noFill/>
          </p:spPr>
          <p:txBody>
            <a:bodyPr wrap="square" rtlCol="0">
              <a:spAutoFit/>
            </a:bodyPr>
            <a:lstStyle/>
            <a:p>
              <a:pPr algn="ctr"/>
              <a:r>
                <a:rPr lang="en-US" altLang="ko-KR" sz="1050" smtClean="0"/>
                <a:t>(Share of expenses)</a:t>
              </a:r>
              <a:endParaRPr lang="ko-KR" altLang="en-US" sz="1050" dirty="0"/>
            </a:p>
          </p:txBody>
        </p:sp>
        <p:cxnSp>
          <p:nvCxnSpPr>
            <p:cNvPr id="37" name="직선 화살표 연결선 36"/>
            <p:cNvCxnSpPr>
              <a:stCxn id="7" idx="3"/>
              <a:endCxn id="5" idx="1"/>
            </p:cNvCxnSpPr>
            <p:nvPr/>
          </p:nvCxnSpPr>
          <p:spPr>
            <a:xfrm>
              <a:off x="2875856" y="3694710"/>
              <a:ext cx="1124702" cy="0"/>
            </a:xfrm>
            <a:prstGeom prst="straightConnector1">
              <a:avLst/>
            </a:prstGeom>
            <a:ln w="38100">
              <a:solidFill>
                <a:schemeClr val="accent2"/>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grpSp>
        <p:nvGrpSpPr>
          <p:cNvPr id="57" name="그룹 56"/>
          <p:cNvGrpSpPr/>
          <p:nvPr/>
        </p:nvGrpSpPr>
        <p:grpSpPr>
          <a:xfrm>
            <a:off x="7735060" y="3961183"/>
            <a:ext cx="346249" cy="1588828"/>
            <a:chOff x="7735060" y="3961183"/>
            <a:chExt cx="346249" cy="1588828"/>
          </a:xfrm>
        </p:grpSpPr>
        <p:cxnSp>
          <p:nvCxnSpPr>
            <p:cNvPr id="20" name="직선 연결선 19"/>
            <p:cNvCxnSpPr>
              <a:stCxn id="6" idx="2"/>
            </p:cNvCxnSpPr>
            <p:nvPr/>
          </p:nvCxnSpPr>
          <p:spPr>
            <a:xfrm>
              <a:off x="7785624" y="3961183"/>
              <a:ext cx="0" cy="1588828"/>
            </a:xfrm>
            <a:prstGeom prst="line">
              <a:avLst/>
            </a:prstGeom>
            <a:ln w="38100">
              <a:solidFill>
                <a:srgbClr val="7030A0"/>
              </a:solidFill>
              <a:headEnd type="triangle" w="med" len="med"/>
              <a:tailEnd type="none" w="med" len="med"/>
            </a:ln>
          </p:spPr>
          <p:style>
            <a:lnRef idx="3">
              <a:schemeClr val="dk1"/>
            </a:lnRef>
            <a:fillRef idx="0">
              <a:schemeClr val="dk1"/>
            </a:fillRef>
            <a:effectRef idx="2">
              <a:schemeClr val="dk1"/>
            </a:effectRef>
            <a:fontRef idx="minor">
              <a:schemeClr val="tx1"/>
            </a:fontRef>
          </p:style>
        </p:cxnSp>
        <p:sp>
          <p:nvSpPr>
            <p:cNvPr id="41" name="TextBox 40"/>
            <p:cNvSpPr txBox="1"/>
            <p:nvPr/>
          </p:nvSpPr>
          <p:spPr>
            <a:xfrm>
              <a:off x="7735060" y="4304427"/>
              <a:ext cx="346249" cy="682746"/>
            </a:xfrm>
            <a:prstGeom prst="rect">
              <a:avLst/>
            </a:prstGeom>
            <a:noFill/>
          </p:spPr>
          <p:txBody>
            <a:bodyPr vert="eaVert" wrap="square" rtlCol="0">
              <a:spAutoFit/>
            </a:bodyPr>
            <a:lstStyle/>
            <a:p>
              <a:pPr algn="ctr"/>
              <a:r>
                <a:rPr lang="en-US" altLang="ko-KR" sz="1050" smtClean="0"/>
                <a:t>(Recylcing)</a:t>
              </a:r>
              <a:endParaRPr lang="ko-KR" altLang="en-US" sz="1050" dirty="0"/>
            </a:p>
          </p:txBody>
        </p:sp>
      </p:grpSp>
      <p:grpSp>
        <p:nvGrpSpPr>
          <p:cNvPr id="42" name="그룹 41"/>
          <p:cNvGrpSpPr/>
          <p:nvPr/>
        </p:nvGrpSpPr>
        <p:grpSpPr>
          <a:xfrm>
            <a:off x="447046" y="1528042"/>
            <a:ext cx="2468770" cy="1037092"/>
            <a:chOff x="532138" y="1844824"/>
            <a:chExt cx="2468770" cy="1037092"/>
          </a:xfrm>
        </p:grpSpPr>
        <p:cxnSp>
          <p:nvCxnSpPr>
            <p:cNvPr id="43" name="직선 화살표 연결선 42"/>
            <p:cNvCxnSpPr/>
            <p:nvPr/>
          </p:nvCxnSpPr>
          <p:spPr>
            <a:xfrm>
              <a:off x="667117" y="1986511"/>
              <a:ext cx="605599" cy="0"/>
            </a:xfrm>
            <a:prstGeom prst="straightConnector1">
              <a:avLst/>
            </a:prstGeom>
            <a:ln w="38100">
              <a:solidFill>
                <a:schemeClr val="accent6"/>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1274651" y="1855706"/>
              <a:ext cx="1300300" cy="261610"/>
            </a:xfrm>
            <a:prstGeom prst="rect">
              <a:avLst/>
            </a:prstGeom>
            <a:noFill/>
          </p:spPr>
          <p:txBody>
            <a:bodyPr wrap="square" rtlCol="0">
              <a:spAutoFit/>
            </a:bodyPr>
            <a:lstStyle/>
            <a:p>
              <a:r>
                <a:rPr lang="en-US" altLang="ko-KR" sz="1100" b="1" smtClean="0"/>
                <a:t>Flow of product</a:t>
              </a:r>
              <a:endParaRPr lang="ko-KR" altLang="en-US" sz="1100" b="1" dirty="0"/>
            </a:p>
          </p:txBody>
        </p:sp>
        <p:cxnSp>
          <p:nvCxnSpPr>
            <p:cNvPr id="45" name="직선 화살표 연결선 44"/>
            <p:cNvCxnSpPr/>
            <p:nvPr/>
          </p:nvCxnSpPr>
          <p:spPr>
            <a:xfrm>
              <a:off x="667117" y="2231584"/>
              <a:ext cx="605599" cy="0"/>
            </a:xfrm>
            <a:prstGeom prst="straightConnector1">
              <a:avLst/>
            </a:prstGeom>
            <a:ln w="38100">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1274651" y="2100779"/>
              <a:ext cx="1300300" cy="261610"/>
            </a:xfrm>
            <a:prstGeom prst="rect">
              <a:avLst/>
            </a:prstGeom>
            <a:noFill/>
          </p:spPr>
          <p:txBody>
            <a:bodyPr wrap="square" rtlCol="0">
              <a:spAutoFit/>
            </a:bodyPr>
            <a:lstStyle/>
            <a:p>
              <a:r>
                <a:rPr lang="en-US" altLang="ko-KR" sz="1100" b="1" smtClean="0"/>
                <a:t>Flow of waste</a:t>
              </a:r>
              <a:endParaRPr lang="ko-KR" altLang="en-US" sz="1100" b="1" dirty="0"/>
            </a:p>
          </p:txBody>
        </p:sp>
        <p:cxnSp>
          <p:nvCxnSpPr>
            <p:cNvPr id="47" name="직선 화살표 연결선 46"/>
            <p:cNvCxnSpPr/>
            <p:nvPr/>
          </p:nvCxnSpPr>
          <p:spPr>
            <a:xfrm>
              <a:off x="667117" y="2489501"/>
              <a:ext cx="605599" cy="0"/>
            </a:xfrm>
            <a:prstGeom prst="straightConnector1">
              <a:avLst/>
            </a:prstGeom>
            <a:ln w="38100">
              <a:solidFill>
                <a:schemeClr val="accent2"/>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48" name="TextBox 47"/>
            <p:cNvSpPr txBox="1"/>
            <p:nvPr/>
          </p:nvSpPr>
          <p:spPr>
            <a:xfrm>
              <a:off x="1274651" y="2358696"/>
              <a:ext cx="1300300" cy="261610"/>
            </a:xfrm>
            <a:prstGeom prst="rect">
              <a:avLst/>
            </a:prstGeom>
            <a:noFill/>
          </p:spPr>
          <p:txBody>
            <a:bodyPr wrap="square" rtlCol="0">
              <a:spAutoFit/>
            </a:bodyPr>
            <a:lstStyle/>
            <a:p>
              <a:r>
                <a:rPr lang="en-US" altLang="ko-KR" sz="1100" b="1" dirty="0" smtClean="0"/>
                <a:t>Financial Flow</a:t>
              </a:r>
              <a:endParaRPr lang="ko-KR" altLang="en-US" sz="1100" b="1" dirty="0"/>
            </a:p>
          </p:txBody>
        </p:sp>
        <p:cxnSp>
          <p:nvCxnSpPr>
            <p:cNvPr id="49" name="직선 화살표 연결선 48"/>
            <p:cNvCxnSpPr/>
            <p:nvPr/>
          </p:nvCxnSpPr>
          <p:spPr>
            <a:xfrm>
              <a:off x="667117" y="2751111"/>
              <a:ext cx="605599" cy="0"/>
            </a:xfrm>
            <a:prstGeom prst="straightConnector1">
              <a:avLst/>
            </a:prstGeom>
            <a:ln w="38100">
              <a:solidFill>
                <a:schemeClr val="tx1"/>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1274650" y="2620306"/>
              <a:ext cx="1726258" cy="261610"/>
            </a:xfrm>
            <a:prstGeom prst="rect">
              <a:avLst/>
            </a:prstGeom>
            <a:noFill/>
          </p:spPr>
          <p:txBody>
            <a:bodyPr wrap="square" rtlCol="0">
              <a:spAutoFit/>
            </a:bodyPr>
            <a:lstStyle/>
            <a:p>
              <a:r>
                <a:rPr lang="en-US" altLang="ko-KR" sz="1100" b="1" smtClean="0"/>
                <a:t>Report System</a:t>
              </a:r>
              <a:endParaRPr lang="ko-KR" altLang="en-US" sz="1100" b="1" dirty="0"/>
            </a:p>
          </p:txBody>
        </p:sp>
        <p:sp>
          <p:nvSpPr>
            <p:cNvPr id="51" name="직사각형 50"/>
            <p:cNvSpPr/>
            <p:nvPr/>
          </p:nvSpPr>
          <p:spPr>
            <a:xfrm>
              <a:off x="532138" y="1844824"/>
              <a:ext cx="2324753" cy="1037092"/>
            </a:xfrm>
            <a:prstGeom prst="rect">
              <a:avLst/>
            </a:prstGeom>
            <a:noFill/>
            <a:ln>
              <a:solidFill>
                <a:schemeClr val="tx1"/>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endParaRPr lang="ko-KR" altLang="en-US" sz="1200" b="1" dirty="0">
                <a:effectLst>
                  <a:outerShdw blurRad="38100" dist="38100" dir="2700000" algn="tl">
                    <a:srgbClr val="000000">
                      <a:alpha val="43137"/>
                    </a:srgbClr>
                  </a:outerShdw>
                </a:effectLst>
              </a:endParaRPr>
            </a:p>
          </p:txBody>
        </p:sp>
      </p:grpSp>
      <p:sp>
        <p:nvSpPr>
          <p:cNvPr id="52" name="직사각형 51"/>
          <p:cNvSpPr/>
          <p:nvPr/>
        </p:nvSpPr>
        <p:spPr>
          <a:xfrm>
            <a:off x="1685661" y="764704"/>
            <a:ext cx="5762600" cy="400110"/>
          </a:xfrm>
          <a:prstGeom prst="rect">
            <a:avLst/>
          </a:prstGeom>
        </p:spPr>
        <p:txBody>
          <a:bodyPr wrap="square">
            <a:spAutoFit/>
          </a:bodyPr>
          <a:lstStyle/>
          <a:p>
            <a:pPr algn="ctr" fontAlgn="base" latinLnBrk="0"/>
            <a:r>
              <a:rPr lang="en-US" altLang="ko-KR" sz="2000" dirty="0" smtClean="0">
                <a:ln>
                  <a:solidFill>
                    <a:srgbClr val="1E201B"/>
                  </a:solidFill>
                </a:ln>
                <a:latin typeface="+mj-lt"/>
                <a:ea typeface="KoPub돋움체 Medium" panose="02020603020101020101" pitchFamily="18" charset="-127"/>
              </a:rPr>
              <a:t> </a:t>
            </a:r>
            <a:r>
              <a:rPr lang="en-US" altLang="ko-KR" sz="2000" dirty="0">
                <a:ln>
                  <a:solidFill>
                    <a:srgbClr val="1E201B"/>
                  </a:solidFill>
                </a:ln>
                <a:latin typeface="+mj-lt"/>
                <a:ea typeface="KoPub돋움체 Medium" panose="02020603020101020101" pitchFamily="18" charset="-127"/>
              </a:rPr>
              <a:t>EPR s</a:t>
            </a:r>
            <a:r>
              <a:rPr lang="en-US" altLang="ko-KR" sz="2000" dirty="0" smtClean="0">
                <a:ln>
                  <a:solidFill>
                    <a:srgbClr val="1E201B"/>
                  </a:solidFill>
                </a:ln>
                <a:latin typeface="+mj-lt"/>
                <a:ea typeface="KoPub돋움체 Medium" panose="02020603020101020101" pitchFamily="18" charset="-127"/>
              </a:rPr>
              <a:t>ystem </a:t>
            </a:r>
            <a:r>
              <a:rPr lang="en-US" altLang="ko-KR" sz="2000" dirty="0">
                <a:ln>
                  <a:solidFill>
                    <a:srgbClr val="1E201B"/>
                  </a:solidFill>
                </a:ln>
                <a:latin typeface="+mj-lt"/>
                <a:ea typeface="KoPub돋움체 Medium" panose="02020603020101020101" pitchFamily="18" charset="-127"/>
              </a:rPr>
              <a:t>of fluorescent lamp in </a:t>
            </a:r>
            <a:r>
              <a:rPr lang="en-US" altLang="ko-KR" sz="2000" dirty="0" smtClean="0">
                <a:ln>
                  <a:solidFill>
                    <a:srgbClr val="1E201B"/>
                  </a:solidFill>
                </a:ln>
                <a:latin typeface="+mj-lt"/>
                <a:ea typeface="KoPub돋움체 Medium" panose="02020603020101020101" pitchFamily="18" charset="-127"/>
              </a:rPr>
              <a:t>Korea</a:t>
            </a:r>
            <a:endParaRPr lang="ko-KR" altLang="en-US" sz="2000" dirty="0">
              <a:ln>
                <a:solidFill>
                  <a:srgbClr val="1E201B"/>
                </a:solidFill>
              </a:ln>
              <a:latin typeface="+mj-lt"/>
              <a:ea typeface="KoPub돋움체 Medium" panose="02020603020101020101" pitchFamily="18" charset="-127"/>
            </a:endParaRPr>
          </a:p>
        </p:txBody>
      </p:sp>
      <p:sp>
        <p:nvSpPr>
          <p:cNvPr id="53" name="TextBox 52"/>
          <p:cNvSpPr txBox="1"/>
          <p:nvPr/>
        </p:nvSpPr>
        <p:spPr>
          <a:xfrm>
            <a:off x="351803" y="6495147"/>
            <a:ext cx="3648756" cy="246221"/>
          </a:xfrm>
          <a:prstGeom prst="rect">
            <a:avLst/>
          </a:prstGeom>
          <a:noFill/>
        </p:spPr>
        <p:txBody>
          <a:bodyPr wrap="none" rtlCol="0">
            <a:spAutoFit/>
          </a:bodyPr>
          <a:lstStyle/>
          <a:p>
            <a:r>
              <a:rPr lang="en-US" altLang="ko-KR" sz="1000" smtClean="0"/>
              <a:t>(Source</a:t>
            </a:r>
            <a:r>
              <a:rPr lang="ko-KR" altLang="en-US" sz="1000" smtClean="0"/>
              <a:t> </a:t>
            </a:r>
            <a:r>
              <a:rPr lang="en-US" altLang="ko-KR" sz="1000" smtClean="0"/>
              <a:t>: MOE, </a:t>
            </a:r>
            <a:r>
              <a:rPr lang="en-US" altLang="ko-KR" sz="1000" dirty="0" smtClean="0"/>
              <a:t>EPR </a:t>
            </a:r>
            <a:r>
              <a:rPr lang="ko-KR" altLang="en-US" sz="1000" dirty="0" smtClean="0"/>
              <a:t>시행 </a:t>
            </a:r>
            <a:r>
              <a:rPr lang="en-US" altLang="ko-KR" sz="1000" dirty="0" smtClean="0"/>
              <a:t>10</a:t>
            </a:r>
            <a:r>
              <a:rPr lang="ko-KR" altLang="en-US" sz="1000" dirty="0" smtClean="0"/>
              <a:t>년 성과평가 및 발전방향 연구</a:t>
            </a:r>
            <a:r>
              <a:rPr lang="en-US" altLang="ko-KR" sz="1000" dirty="0" smtClean="0"/>
              <a:t>, 2010)</a:t>
            </a:r>
            <a:endParaRPr lang="ko-KR" altLang="en-US" sz="1000" dirty="0"/>
          </a:p>
        </p:txBody>
      </p:sp>
      <p:sp>
        <p:nvSpPr>
          <p:cNvPr id="10" name="직사각형 9"/>
          <p:cNvSpPr/>
          <p:nvPr/>
        </p:nvSpPr>
        <p:spPr>
          <a:xfrm>
            <a:off x="1406198" y="4393063"/>
            <a:ext cx="1469658" cy="542544"/>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Retailers</a:t>
            </a:r>
            <a:endParaRPr lang="en-US" altLang="ko-KR" sz="1200" b="1" dirty="0">
              <a:effectLst>
                <a:outerShdw blurRad="38100" dist="38100" dir="2700000" algn="tl">
                  <a:srgbClr val="000000">
                    <a:alpha val="43137"/>
                  </a:srgbClr>
                </a:outerShdw>
              </a:effectLst>
            </a:endParaRPr>
          </a:p>
        </p:txBody>
      </p:sp>
      <p:sp>
        <p:nvSpPr>
          <p:cNvPr id="11" name="직사각형 10"/>
          <p:cNvSpPr/>
          <p:nvPr/>
        </p:nvSpPr>
        <p:spPr>
          <a:xfrm>
            <a:off x="2184837" y="5541344"/>
            <a:ext cx="1469658" cy="542545"/>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Consumers</a:t>
            </a:r>
          </a:p>
          <a:p>
            <a:pPr algn="ctr">
              <a:lnSpc>
                <a:spcPct val="150000"/>
              </a:lnSpc>
            </a:pPr>
            <a:r>
              <a:rPr lang="en-US" altLang="ko-KR" sz="1200" b="1" smtClean="0">
                <a:effectLst>
                  <a:outerShdw blurRad="38100" dist="38100" dir="2700000" algn="tl">
                    <a:srgbClr val="000000">
                      <a:alpha val="43137"/>
                    </a:srgbClr>
                  </a:outerShdw>
                </a:effectLst>
              </a:rPr>
              <a:t>(Industiral)</a:t>
            </a:r>
            <a:endParaRPr lang="en-US" altLang="ko-KR" sz="1200" b="1" dirty="0">
              <a:effectLst>
                <a:outerShdw blurRad="38100" dist="38100" dir="2700000" algn="tl">
                  <a:srgbClr val="000000">
                    <a:alpha val="43137"/>
                  </a:srgbClr>
                </a:outerShdw>
              </a:effectLst>
            </a:endParaRPr>
          </a:p>
        </p:txBody>
      </p:sp>
      <p:cxnSp>
        <p:nvCxnSpPr>
          <p:cNvPr id="19" name="직선 연결선 18"/>
          <p:cNvCxnSpPr>
            <a:stCxn id="7" idx="2"/>
            <a:endCxn id="10" idx="0"/>
          </p:cNvCxnSpPr>
          <p:nvPr/>
        </p:nvCxnSpPr>
        <p:spPr>
          <a:xfrm>
            <a:off x="2141027" y="3965982"/>
            <a:ext cx="0" cy="427081"/>
          </a:xfrm>
          <a:prstGeom prst="line">
            <a:avLst/>
          </a:prstGeom>
          <a:ln w="38100">
            <a:solidFill>
              <a:schemeClr val="accent6"/>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65" name="직사각형 64"/>
          <p:cNvSpPr/>
          <p:nvPr/>
        </p:nvSpPr>
        <p:spPr>
          <a:xfrm>
            <a:off x="671368" y="5541343"/>
            <a:ext cx="1469658" cy="542545"/>
          </a:xfrm>
          <a:prstGeom prst="rect">
            <a:avLst/>
          </a:prstGeom>
          <a:gradFill flip="none" rotWithShape="1">
            <a:gsLst>
              <a:gs pos="0">
                <a:schemeClr val="bg1">
                  <a:lumMod val="75000"/>
                </a:schemeClr>
              </a:gs>
              <a:gs pos="35000">
                <a:schemeClr val="bg1">
                  <a:lumMod val="95000"/>
                </a:schemeClr>
              </a:gs>
              <a:gs pos="100000">
                <a:schemeClr val="bg1"/>
              </a:gs>
            </a:gsLst>
            <a:lin ang="0" scaled="1"/>
            <a:tileRect/>
          </a:gradFill>
          <a:ln>
            <a:solidFill>
              <a:schemeClr val="tx2"/>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50000"/>
              </a:lnSpc>
            </a:pPr>
            <a:r>
              <a:rPr lang="en-US" altLang="ko-KR" sz="1200" b="1" smtClean="0">
                <a:effectLst>
                  <a:outerShdw blurRad="38100" dist="38100" dir="2700000" algn="tl">
                    <a:srgbClr val="000000">
                      <a:alpha val="43137"/>
                    </a:srgbClr>
                  </a:outerShdw>
                </a:effectLst>
              </a:rPr>
              <a:t>Consumers</a:t>
            </a:r>
          </a:p>
          <a:p>
            <a:pPr algn="ctr">
              <a:lnSpc>
                <a:spcPct val="150000"/>
              </a:lnSpc>
            </a:pPr>
            <a:r>
              <a:rPr lang="en-US" altLang="ko-KR" sz="1200" b="1" smtClean="0">
                <a:effectLst>
                  <a:outerShdw blurRad="38100" dist="38100" dir="2700000" algn="tl">
                    <a:srgbClr val="000000">
                      <a:alpha val="43137"/>
                    </a:srgbClr>
                  </a:outerShdw>
                </a:effectLst>
              </a:rPr>
              <a:t>(Households)</a:t>
            </a:r>
            <a:endParaRPr lang="en-US" altLang="ko-KR" sz="1200" b="1" dirty="0">
              <a:effectLst>
                <a:outerShdw blurRad="38100" dist="38100" dir="2700000" algn="tl">
                  <a:srgbClr val="000000">
                    <a:alpha val="43137"/>
                  </a:srgbClr>
                </a:outerShdw>
              </a:effectLst>
            </a:endParaRPr>
          </a:p>
        </p:txBody>
      </p:sp>
      <p:cxnSp>
        <p:nvCxnSpPr>
          <p:cNvPr id="77" name="꺾인 연결선 76"/>
          <p:cNvCxnSpPr>
            <a:stCxn id="10" idx="2"/>
            <a:endCxn id="11" idx="0"/>
          </p:cNvCxnSpPr>
          <p:nvPr/>
        </p:nvCxnSpPr>
        <p:spPr>
          <a:xfrm rot="16200000" flipH="1">
            <a:off x="2227478" y="4849155"/>
            <a:ext cx="605737" cy="778639"/>
          </a:xfrm>
          <a:prstGeom prst="bentConnector3">
            <a:avLst/>
          </a:prstGeom>
          <a:ln w="38100">
            <a:solidFill>
              <a:schemeClr val="accent6"/>
            </a:solidFill>
            <a:headEnd type="none" w="med" len="med"/>
            <a:tailEnd type="triangle" w="med" len="med"/>
          </a:ln>
        </p:spPr>
        <p:style>
          <a:lnRef idx="3">
            <a:schemeClr val="dk1"/>
          </a:lnRef>
          <a:fillRef idx="0">
            <a:schemeClr val="dk1"/>
          </a:fillRef>
          <a:effectRef idx="2">
            <a:schemeClr val="dk1"/>
          </a:effectRef>
          <a:fontRef idx="minor">
            <a:schemeClr val="tx1"/>
          </a:fontRef>
        </p:style>
      </p:cxnSp>
      <p:cxnSp>
        <p:nvCxnSpPr>
          <p:cNvPr id="81" name="꺾인 연결선 80"/>
          <p:cNvCxnSpPr>
            <a:endCxn id="65" idx="0"/>
          </p:cNvCxnSpPr>
          <p:nvPr/>
        </p:nvCxnSpPr>
        <p:spPr>
          <a:xfrm rot="10800000" flipV="1">
            <a:off x="1406197" y="5238473"/>
            <a:ext cx="734830" cy="302869"/>
          </a:xfrm>
          <a:prstGeom prst="bentConnector2">
            <a:avLst/>
          </a:prstGeom>
          <a:ln w="38100">
            <a:solidFill>
              <a:schemeClr val="accent6"/>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nvGrpSpPr>
          <p:cNvPr id="40" name="그룹 39"/>
          <p:cNvGrpSpPr/>
          <p:nvPr/>
        </p:nvGrpSpPr>
        <p:grpSpPr>
          <a:xfrm>
            <a:off x="3654495" y="4037842"/>
            <a:ext cx="4080565" cy="1792131"/>
            <a:chOff x="1967725" y="4037843"/>
            <a:chExt cx="5767335" cy="1512168"/>
          </a:xfrm>
        </p:grpSpPr>
        <p:cxnSp>
          <p:nvCxnSpPr>
            <p:cNvPr id="95" name="직선 화살표 연결선 94"/>
            <p:cNvCxnSpPr/>
            <p:nvPr/>
          </p:nvCxnSpPr>
          <p:spPr>
            <a:xfrm flipV="1">
              <a:off x="1967725" y="4037843"/>
              <a:ext cx="5767335" cy="1512168"/>
            </a:xfrm>
            <a:prstGeom prst="straightConnector1">
              <a:avLst/>
            </a:prstGeom>
            <a:ln w="38100">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05" name="TextBox 104"/>
            <p:cNvSpPr txBox="1"/>
            <p:nvPr/>
          </p:nvSpPr>
          <p:spPr>
            <a:xfrm>
              <a:off x="5640133" y="4541899"/>
              <a:ext cx="1475084" cy="253916"/>
            </a:xfrm>
            <a:prstGeom prst="rect">
              <a:avLst/>
            </a:prstGeom>
            <a:noFill/>
          </p:spPr>
          <p:txBody>
            <a:bodyPr wrap="none" rtlCol="0">
              <a:spAutoFit/>
            </a:bodyPr>
            <a:lstStyle/>
            <a:p>
              <a:r>
                <a:rPr lang="en-US" altLang="ko-KR" sz="1050" smtClean="0"/>
                <a:t>(Collection &amp; Recycling)</a:t>
              </a:r>
              <a:endParaRPr lang="ko-KR" altLang="en-US" sz="1050" dirty="0"/>
            </a:p>
          </p:txBody>
        </p:sp>
      </p:grpSp>
      <p:grpSp>
        <p:nvGrpSpPr>
          <p:cNvPr id="39" name="그룹 38"/>
          <p:cNvGrpSpPr/>
          <p:nvPr/>
        </p:nvGrpSpPr>
        <p:grpSpPr>
          <a:xfrm>
            <a:off x="3654494" y="3961183"/>
            <a:ext cx="4013849" cy="1772073"/>
            <a:chOff x="1967725" y="3965983"/>
            <a:chExt cx="5083070" cy="1855300"/>
          </a:xfrm>
        </p:grpSpPr>
        <p:cxnSp>
          <p:nvCxnSpPr>
            <p:cNvPr id="35" name="직선 연결선 34"/>
            <p:cNvCxnSpPr/>
            <p:nvPr/>
          </p:nvCxnSpPr>
          <p:spPr>
            <a:xfrm flipV="1">
              <a:off x="1967725" y="3965983"/>
              <a:ext cx="5083070" cy="1855300"/>
            </a:xfrm>
            <a:prstGeom prst="line">
              <a:avLst/>
            </a:prstGeom>
            <a:ln w="38100">
              <a:solidFill>
                <a:schemeClr val="accent2"/>
              </a:solidFill>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111" name="TextBox 110"/>
            <p:cNvSpPr txBox="1"/>
            <p:nvPr/>
          </p:nvSpPr>
          <p:spPr>
            <a:xfrm>
              <a:off x="3121773" y="4498840"/>
              <a:ext cx="1645002" cy="253916"/>
            </a:xfrm>
            <a:prstGeom prst="rect">
              <a:avLst/>
            </a:prstGeom>
            <a:noFill/>
          </p:spPr>
          <p:txBody>
            <a:bodyPr wrap="none" rtlCol="0">
              <a:spAutoFit/>
            </a:bodyPr>
            <a:lstStyle/>
            <a:p>
              <a:r>
                <a:rPr lang="en-US" altLang="ko-KR" sz="1050" smtClean="0"/>
                <a:t>(Collection &amp; Disposal Fee)</a:t>
              </a:r>
              <a:endParaRPr lang="ko-KR" altLang="en-US" sz="1050" dirty="0"/>
            </a:p>
          </p:txBody>
        </p:sp>
      </p:grpSp>
      <p:sp>
        <p:nvSpPr>
          <p:cNvPr id="54" name="직사각형 53"/>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cxnSp>
        <p:nvCxnSpPr>
          <p:cNvPr id="60" name="꺾인 연결선 59"/>
          <p:cNvCxnSpPr>
            <a:stCxn id="65" idx="2"/>
            <a:endCxn id="9" idx="2"/>
          </p:cNvCxnSpPr>
          <p:nvPr/>
        </p:nvCxnSpPr>
        <p:spPr>
          <a:xfrm rot="16200000" flipH="1">
            <a:off x="4594573" y="2895511"/>
            <a:ext cx="8668" cy="6385421"/>
          </a:xfrm>
          <a:prstGeom prst="bentConnector3">
            <a:avLst>
              <a:gd name="adj1" fmla="val 2737287"/>
            </a:avLst>
          </a:prstGeom>
          <a:ln w="38100">
            <a:solidFill>
              <a:srgbClr val="7030A0"/>
            </a:solidFill>
            <a:headEnd type="none" w="med" len="med"/>
            <a:tailEnd type="triangle" w="med" len="med"/>
          </a:ln>
        </p:spPr>
        <p:style>
          <a:lnRef idx="3">
            <a:schemeClr val="dk1"/>
          </a:lnRef>
          <a:fillRef idx="0">
            <a:schemeClr val="dk1"/>
          </a:fillRef>
          <a:effectRef idx="2">
            <a:schemeClr val="dk1"/>
          </a:effectRef>
          <a:fontRef idx="minor">
            <a:schemeClr val="tx1"/>
          </a:fontRef>
        </p:style>
      </p:cxnSp>
      <p:grpSp>
        <p:nvGrpSpPr>
          <p:cNvPr id="71" name="그룹 70"/>
          <p:cNvGrpSpPr/>
          <p:nvPr/>
        </p:nvGrpSpPr>
        <p:grpSpPr>
          <a:xfrm>
            <a:off x="7796274" y="361231"/>
            <a:ext cx="1211969" cy="144016"/>
            <a:chOff x="7796274" y="361231"/>
            <a:chExt cx="1211969" cy="144016"/>
          </a:xfrm>
          <a:solidFill>
            <a:srgbClr val="00B050"/>
          </a:solidFill>
        </p:grpSpPr>
        <p:sp>
          <p:nvSpPr>
            <p:cNvPr id="72" name="타원 71"/>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타원 72"/>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타원 73"/>
            <p:cNvSpPr/>
            <p:nvPr/>
          </p:nvSpPr>
          <p:spPr>
            <a:xfrm>
              <a:off x="843704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타원 74"/>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타원 75"/>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타원 77"/>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09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2" presetClass="entr" presetSubtype="1"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500"/>
                                        <p:tgtEl>
                                          <p:spTgt spid="16"/>
                                        </p:tgtEl>
                                      </p:cBhvr>
                                    </p:animEffect>
                                  </p:childTnLst>
                                </p:cTn>
                              </p:par>
                              <p:par>
                                <p:cTn id="17" presetID="22" presetClass="entr" presetSubtype="1"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par>
                                <p:cTn id="24" presetID="22" presetClass="entr" presetSubtype="4"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8"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childTnLst>
                                </p:cTn>
                              </p:par>
                              <p:par>
                                <p:cTn id="48" presetID="22" presetClass="entr" presetSubtype="1"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up)">
                                      <p:cBhvr>
                                        <p:cTn id="50" dur="500"/>
                                        <p:tgtEl>
                                          <p:spTgt spid="19"/>
                                        </p:tgtEl>
                                      </p:cBhvr>
                                    </p:animEffect>
                                  </p:childTnLst>
                                </p:cTn>
                              </p:par>
                              <p:par>
                                <p:cTn id="51" presetID="22" presetClass="entr" presetSubtype="1"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wipe(up)">
                                      <p:cBhvr>
                                        <p:cTn id="53" dur="500"/>
                                        <p:tgtEl>
                                          <p:spTgt spid="77"/>
                                        </p:tgtEl>
                                      </p:cBhvr>
                                    </p:animEffect>
                                  </p:childTnLst>
                                </p:cTn>
                              </p:par>
                              <p:par>
                                <p:cTn id="54" presetID="22" presetClass="entr" presetSubtype="1"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up)">
                                      <p:cBhvr>
                                        <p:cTn id="56" dur="500"/>
                                        <p:tgtEl>
                                          <p:spTgt spid="81"/>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22" presetClass="entr" presetSubtype="4"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par>
                                <p:cTn id="64" presetID="22" presetClass="entr" presetSubtype="4"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par>
                                <p:cTn id="70" presetID="22" presetClass="entr" presetSubtype="8" fill="hold" nodeType="with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left)">
                                      <p:cBhvr>
                                        <p:cTn id="7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6" grpId="0" animBg="1"/>
      <p:bldP spid="7" grpId="0" animBg="1"/>
      <p:bldP spid="10" grpId="0" animBg="1"/>
      <p:bldP spid="11"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25" name="그룹 24"/>
          <p:cNvGrpSpPr/>
          <p:nvPr/>
        </p:nvGrpSpPr>
        <p:grpSpPr>
          <a:xfrm>
            <a:off x="7796274" y="361231"/>
            <a:ext cx="1211969" cy="144016"/>
            <a:chOff x="7796274" y="361231"/>
            <a:chExt cx="1211969" cy="144016"/>
          </a:xfrm>
          <a:solidFill>
            <a:srgbClr val="00B050"/>
          </a:solidFill>
        </p:grpSpPr>
        <p:sp>
          <p:nvSpPr>
            <p:cNvPr id="26" name="타원 25"/>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타원 17"/>
          <p:cNvSpPr/>
          <p:nvPr/>
        </p:nvSpPr>
        <p:spPr>
          <a:xfrm>
            <a:off x="7559824" y="643013"/>
            <a:ext cx="1584176" cy="180020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그림 18" descr="IMG_5082.JPG"/>
          <p:cNvPicPr>
            <a:picLocks noChangeAspect="1"/>
          </p:cNvPicPr>
          <p:nvPr/>
        </p:nvPicPr>
        <p:blipFill>
          <a:blip r:embed="rId3" cstate="print"/>
          <a:stretch>
            <a:fillRect/>
          </a:stretch>
        </p:blipFill>
        <p:spPr>
          <a:xfrm>
            <a:off x="179512" y="1003053"/>
            <a:ext cx="4499992" cy="3374994"/>
          </a:xfrm>
          <a:prstGeom prst="rect">
            <a:avLst/>
          </a:prstGeom>
        </p:spPr>
      </p:pic>
      <p:pic>
        <p:nvPicPr>
          <p:cNvPr id="20" name="그림 19" descr="IMG_5073.JPG"/>
          <p:cNvPicPr>
            <a:picLocks noChangeAspect="1"/>
          </p:cNvPicPr>
          <p:nvPr/>
        </p:nvPicPr>
        <p:blipFill>
          <a:blip r:embed="rId4" cstate="print"/>
          <a:stretch>
            <a:fillRect/>
          </a:stretch>
        </p:blipFill>
        <p:spPr>
          <a:xfrm>
            <a:off x="4103440" y="2883881"/>
            <a:ext cx="5040560" cy="3780420"/>
          </a:xfrm>
          <a:prstGeom prst="rect">
            <a:avLst/>
          </a:prstGeom>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7" y="6384280"/>
            <a:ext cx="1606370" cy="27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직사각형 21"/>
          <p:cNvSpPr/>
          <p:nvPr/>
        </p:nvSpPr>
        <p:spPr>
          <a:xfrm>
            <a:off x="1685661" y="578782"/>
            <a:ext cx="5762600" cy="400110"/>
          </a:xfrm>
          <a:prstGeom prst="rect">
            <a:avLst/>
          </a:prstGeom>
        </p:spPr>
        <p:txBody>
          <a:bodyPr wrap="square">
            <a:spAutoFit/>
          </a:bodyPr>
          <a:lstStyle/>
          <a:p>
            <a:pPr algn="ctr" fontAlgn="base" latinLnBrk="0"/>
            <a:r>
              <a:rPr lang="en-US" altLang="ko-KR" sz="2000" dirty="0" smtClean="0">
                <a:ln>
                  <a:solidFill>
                    <a:srgbClr val="1E201B"/>
                  </a:solidFill>
                </a:ln>
                <a:latin typeface="+mj-lt"/>
                <a:ea typeface="KoPub돋움체 Medium" panose="02020603020101020101" pitchFamily="18" charset="-127"/>
              </a:rPr>
              <a:t>Collection points </a:t>
            </a:r>
            <a:r>
              <a:rPr lang="en-US" altLang="ko-KR" sz="2000" dirty="0">
                <a:ln>
                  <a:solidFill>
                    <a:srgbClr val="1E201B"/>
                  </a:solidFill>
                </a:ln>
                <a:latin typeface="+mj-lt"/>
                <a:ea typeface="KoPub돋움체 Medium" panose="02020603020101020101" pitchFamily="18" charset="-127"/>
              </a:rPr>
              <a:t>of fluorescent lamp in </a:t>
            </a:r>
            <a:r>
              <a:rPr lang="en-US" altLang="ko-KR" sz="2000" dirty="0" smtClean="0">
                <a:ln>
                  <a:solidFill>
                    <a:srgbClr val="1E201B"/>
                  </a:solidFill>
                </a:ln>
                <a:latin typeface="+mj-lt"/>
                <a:ea typeface="KoPub돋움체 Medium" panose="02020603020101020101" pitchFamily="18" charset="-127"/>
              </a:rPr>
              <a:t>Korea</a:t>
            </a:r>
            <a:endParaRPr lang="ko-KR" altLang="en-US" sz="2000" dirty="0">
              <a:ln>
                <a:solidFill>
                  <a:srgbClr val="1E201B"/>
                </a:solidFill>
              </a:ln>
              <a:latin typeface="+mj-lt"/>
              <a:ea typeface="KoPub돋움체 Medium" panose="02020603020101020101" pitchFamily="18" charset="-127"/>
            </a:endParaRPr>
          </a:p>
        </p:txBody>
      </p:sp>
    </p:spTree>
    <p:extLst>
      <p:ext uri="{BB962C8B-B14F-4D97-AF65-F5344CB8AC3E}">
        <p14:creationId xmlns:p14="http://schemas.microsoft.com/office/powerpoint/2010/main" val="4235820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25" name="그룹 24"/>
          <p:cNvGrpSpPr/>
          <p:nvPr/>
        </p:nvGrpSpPr>
        <p:grpSpPr>
          <a:xfrm>
            <a:off x="7796274" y="361231"/>
            <a:ext cx="1211969" cy="144016"/>
            <a:chOff x="7796274" y="361231"/>
            <a:chExt cx="1211969" cy="144016"/>
          </a:xfrm>
          <a:solidFill>
            <a:srgbClr val="00B050"/>
          </a:solidFill>
        </p:grpSpPr>
        <p:sp>
          <p:nvSpPr>
            <p:cNvPr id="26" name="타원 25"/>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직사각형 17"/>
          <p:cNvSpPr/>
          <p:nvPr/>
        </p:nvSpPr>
        <p:spPr>
          <a:xfrm>
            <a:off x="1685661" y="578782"/>
            <a:ext cx="5762600" cy="400110"/>
          </a:xfrm>
          <a:prstGeom prst="rect">
            <a:avLst/>
          </a:prstGeom>
        </p:spPr>
        <p:txBody>
          <a:bodyPr wrap="square">
            <a:spAutoFit/>
          </a:bodyPr>
          <a:lstStyle/>
          <a:p>
            <a:pPr algn="ctr" fontAlgn="base" latinLnBrk="0"/>
            <a:r>
              <a:rPr lang="en-US" altLang="ko-KR" sz="2000" dirty="0" smtClean="0">
                <a:ln>
                  <a:solidFill>
                    <a:srgbClr val="1E201B"/>
                  </a:solidFill>
                </a:ln>
                <a:latin typeface="+mj-lt"/>
                <a:ea typeface="KoPub돋움체 Medium" panose="02020603020101020101" pitchFamily="18" charset="-127"/>
              </a:rPr>
              <a:t>Collection points </a:t>
            </a:r>
            <a:r>
              <a:rPr lang="en-US" altLang="ko-KR" sz="2000" dirty="0">
                <a:ln>
                  <a:solidFill>
                    <a:srgbClr val="1E201B"/>
                  </a:solidFill>
                </a:ln>
                <a:latin typeface="+mj-lt"/>
                <a:ea typeface="KoPub돋움체 Medium" panose="02020603020101020101" pitchFamily="18" charset="-127"/>
              </a:rPr>
              <a:t>of fluorescent lamp in </a:t>
            </a:r>
            <a:r>
              <a:rPr lang="en-US" altLang="ko-KR" sz="2000" dirty="0" smtClean="0">
                <a:ln>
                  <a:solidFill>
                    <a:srgbClr val="1E201B"/>
                  </a:solidFill>
                </a:ln>
                <a:latin typeface="+mj-lt"/>
                <a:ea typeface="KoPub돋움체 Medium" panose="02020603020101020101" pitchFamily="18" charset="-127"/>
              </a:rPr>
              <a:t>Korea</a:t>
            </a:r>
            <a:endParaRPr lang="ko-KR" altLang="en-US" sz="2000" dirty="0">
              <a:ln>
                <a:solidFill>
                  <a:srgbClr val="1E201B"/>
                </a:solidFill>
              </a:ln>
              <a:latin typeface="+mj-lt"/>
              <a:ea typeface="KoPub돋움체 Medium" panose="02020603020101020101" pitchFamily="18" charset="-127"/>
            </a:endParaRPr>
          </a:p>
        </p:txBody>
      </p:sp>
      <p:sp>
        <p:nvSpPr>
          <p:cNvPr id="19" name="타원 18"/>
          <p:cNvSpPr/>
          <p:nvPr/>
        </p:nvSpPr>
        <p:spPr>
          <a:xfrm>
            <a:off x="7559824" y="650790"/>
            <a:ext cx="1584176" cy="1800200"/>
          </a:xfrm>
          <a:prstGeom prst="ellips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5" descr="C:\Users\WasteJT\Desktop\2012년도\가정계유해폐기물\사진자료\폐형광등자료.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154846"/>
            <a:ext cx="6446609" cy="256720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WasteJT\Desktop\2012년도\가정계유해폐기물\사진자료\오성자원 방문\IMG_54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3935774"/>
            <a:ext cx="364840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7" y="6392057"/>
            <a:ext cx="1606370" cy="279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58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25" name="그룹 24"/>
          <p:cNvGrpSpPr/>
          <p:nvPr/>
        </p:nvGrpSpPr>
        <p:grpSpPr>
          <a:xfrm>
            <a:off x="7796274" y="361231"/>
            <a:ext cx="1211969" cy="144016"/>
            <a:chOff x="7796274" y="361231"/>
            <a:chExt cx="1211969" cy="144016"/>
          </a:xfrm>
          <a:solidFill>
            <a:srgbClr val="00B050"/>
          </a:solidFill>
        </p:grpSpPr>
        <p:sp>
          <p:nvSpPr>
            <p:cNvPr id="26" name="타원 25"/>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4">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08720"/>
            <a:ext cx="5014401" cy="277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3717032"/>
            <a:ext cx="515722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직사각형 19"/>
          <p:cNvSpPr/>
          <p:nvPr/>
        </p:nvSpPr>
        <p:spPr>
          <a:xfrm>
            <a:off x="6084168" y="3429000"/>
            <a:ext cx="27010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000" dirty="0" smtClean="0">
                <a:solidFill>
                  <a:schemeClr val="tx1"/>
                </a:solidFill>
              </a:rPr>
              <a:t>(Source</a:t>
            </a:r>
            <a:r>
              <a:rPr lang="ko-KR" altLang="en-US" sz="1000" dirty="0" smtClean="0">
                <a:solidFill>
                  <a:schemeClr val="tx1"/>
                </a:solidFill>
              </a:rPr>
              <a:t> </a:t>
            </a:r>
            <a:r>
              <a:rPr lang="en-US" altLang="ko-KR" sz="1000" dirty="0" smtClean="0">
                <a:solidFill>
                  <a:schemeClr val="tx1"/>
                </a:solidFill>
              </a:rPr>
              <a:t>: SBS News</a:t>
            </a:r>
            <a:r>
              <a:rPr lang="ko-KR" altLang="en-US" sz="1000" dirty="0" smtClean="0">
                <a:solidFill>
                  <a:schemeClr val="tx1"/>
                </a:solidFill>
              </a:rPr>
              <a:t> </a:t>
            </a:r>
            <a:r>
              <a:rPr lang="en-US" altLang="ko-KR" sz="1000" dirty="0" smtClean="0">
                <a:solidFill>
                  <a:schemeClr val="tx1"/>
                </a:solidFill>
              </a:rPr>
              <a:t>2014</a:t>
            </a:r>
            <a:r>
              <a:rPr lang="en-US" altLang="ko-KR" sz="1000" dirty="0">
                <a:solidFill>
                  <a:schemeClr val="tx1"/>
                </a:solidFill>
              </a:rPr>
              <a:t>. 10. </a:t>
            </a:r>
            <a:r>
              <a:rPr lang="en-US" altLang="ko-KR" sz="1000" dirty="0" smtClean="0">
                <a:solidFill>
                  <a:schemeClr val="tx1"/>
                </a:solidFill>
              </a:rPr>
              <a:t>30)</a:t>
            </a:r>
            <a:endParaRPr lang="ko-KR" altLang="en-US" sz="1000" dirty="0">
              <a:solidFill>
                <a:schemeClr val="tx1"/>
              </a:solidFill>
            </a:endParaRPr>
          </a:p>
        </p:txBody>
      </p:sp>
      <p:sp>
        <p:nvSpPr>
          <p:cNvPr id="21" name="TextBox 20"/>
          <p:cNvSpPr txBox="1"/>
          <p:nvPr/>
        </p:nvSpPr>
        <p:spPr>
          <a:xfrm>
            <a:off x="6300192" y="1196752"/>
            <a:ext cx="1944216" cy="1477328"/>
          </a:xfrm>
          <a:prstGeom prst="rect">
            <a:avLst/>
          </a:prstGeom>
          <a:noFill/>
        </p:spPr>
        <p:txBody>
          <a:bodyPr wrap="square" rtlCol="0">
            <a:spAutoFit/>
          </a:bodyPr>
          <a:lstStyle/>
          <a:p>
            <a:r>
              <a:rPr lang="en-US" altLang="ko-KR" dirty="0" smtClean="0"/>
              <a:t>Mercury lamps waiting for disposal at collection site in Korea</a:t>
            </a:r>
            <a:endParaRPr lang="ko-KR" altLang="en-US" dirty="0"/>
          </a:p>
        </p:txBody>
      </p:sp>
      <p:sp>
        <p:nvSpPr>
          <p:cNvPr id="22" name="TextBox 21"/>
          <p:cNvSpPr txBox="1"/>
          <p:nvPr/>
        </p:nvSpPr>
        <p:spPr>
          <a:xfrm>
            <a:off x="1115616" y="4653136"/>
            <a:ext cx="1944216" cy="2031325"/>
          </a:xfrm>
          <a:prstGeom prst="rect">
            <a:avLst/>
          </a:prstGeom>
          <a:noFill/>
        </p:spPr>
        <p:txBody>
          <a:bodyPr wrap="square" rtlCol="0">
            <a:spAutoFit/>
          </a:bodyPr>
          <a:lstStyle/>
          <a:p>
            <a:r>
              <a:rPr lang="en-US" altLang="ko-KR" dirty="0" smtClean="0"/>
              <a:t>Improper disposal of mercury lamps causes a concern in community by media in 2014  </a:t>
            </a:r>
            <a:endParaRPr lang="ko-KR" altLang="en-US" dirty="0"/>
          </a:p>
        </p:txBody>
      </p:sp>
      <p:sp>
        <p:nvSpPr>
          <p:cNvPr id="23" name="직사각형 22"/>
          <p:cNvSpPr/>
          <p:nvPr/>
        </p:nvSpPr>
        <p:spPr>
          <a:xfrm>
            <a:off x="558806" y="233184"/>
            <a:ext cx="7109538" cy="400110"/>
          </a:xfrm>
          <a:prstGeom prst="rect">
            <a:avLst/>
          </a:prstGeom>
        </p:spPr>
        <p:txBody>
          <a:bodyPr wrap="square">
            <a:spAutoFit/>
          </a:bodyPr>
          <a:lstStyle/>
          <a:p>
            <a:pPr algn="ctr" fontAlgn="base" latinLnBrk="0"/>
            <a:r>
              <a:rPr lang="en-US" altLang="ko-KR" sz="2000" dirty="0" smtClean="0">
                <a:ln>
                  <a:solidFill>
                    <a:srgbClr val="1E201B"/>
                  </a:solidFill>
                </a:ln>
                <a:latin typeface="+mj-lt"/>
                <a:ea typeface="KoPub돋움체 Medium" panose="02020603020101020101" pitchFamily="18" charset="-127"/>
              </a:rPr>
              <a:t>Transfer station </a:t>
            </a:r>
            <a:r>
              <a:rPr lang="en-US" altLang="ko-KR" sz="2000" dirty="0">
                <a:ln>
                  <a:solidFill>
                    <a:srgbClr val="1E201B"/>
                  </a:solidFill>
                </a:ln>
                <a:latin typeface="+mj-lt"/>
                <a:ea typeface="KoPub돋움체 Medium" panose="02020603020101020101" pitchFamily="18" charset="-127"/>
              </a:rPr>
              <a:t>of fluorescent lamp in </a:t>
            </a:r>
            <a:r>
              <a:rPr lang="en-US" altLang="ko-KR" sz="2000" dirty="0" smtClean="0">
                <a:ln>
                  <a:solidFill>
                    <a:srgbClr val="1E201B"/>
                  </a:solidFill>
                </a:ln>
                <a:latin typeface="+mj-lt"/>
                <a:ea typeface="KoPub돋움체 Medium" panose="02020603020101020101" pitchFamily="18" charset="-127"/>
              </a:rPr>
              <a:t>local government</a:t>
            </a:r>
            <a:endParaRPr lang="ko-KR" altLang="en-US" sz="2000" dirty="0">
              <a:ln>
                <a:solidFill>
                  <a:srgbClr val="1E201B"/>
                </a:solidFill>
              </a:ln>
              <a:latin typeface="+mj-lt"/>
              <a:ea typeface="KoPub돋움체 Medium" panose="02020603020101020101" pitchFamily="18" charset="-127"/>
            </a:endParaRPr>
          </a:p>
        </p:txBody>
      </p:sp>
    </p:spTree>
    <p:extLst>
      <p:ext uri="{BB962C8B-B14F-4D97-AF65-F5344CB8AC3E}">
        <p14:creationId xmlns:p14="http://schemas.microsoft.com/office/powerpoint/2010/main" val="42358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p:cTn id="9" dur="500" fill="hold"/>
                                        <p:tgtEl>
                                          <p:spTgt spid="18"/>
                                        </p:tgtEl>
                                        <p:attrNameLst>
                                          <p:attrName>ppt_w</p:attrName>
                                        </p:attrNameLst>
                                      </p:cBhvr>
                                      <p:tavLst>
                                        <p:tav tm="0">
                                          <p:val>
                                            <p:fltVal val="0"/>
                                          </p:val>
                                        </p:tav>
                                        <p:tav tm="100000">
                                          <p:val>
                                            <p:strVal val="#ppt_w"/>
                                          </p:val>
                                        </p:tav>
                                      </p:tavLst>
                                    </p:anim>
                                    <p:anim calcmode="lin" valueType="num">
                                      <p:cBhvr>
                                        <p:cTn id="10" dur="500" fill="hold"/>
                                        <p:tgtEl>
                                          <p:spTgt spid="18"/>
                                        </p:tgtEl>
                                        <p:attrNameLst>
                                          <p:attrName>ppt_h</p:attrName>
                                        </p:attrNameLst>
                                      </p:cBhvr>
                                      <p:tavLst>
                                        <p:tav tm="0">
                                          <p:val>
                                            <p:fltVal val="0"/>
                                          </p:val>
                                        </p:tav>
                                        <p:tav tm="100000">
                                          <p:val>
                                            <p:strVal val="#ppt_h"/>
                                          </p:val>
                                        </p:tav>
                                      </p:tavLst>
                                    </p:anim>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836712"/>
            <a:ext cx="3338158" cy="400110"/>
          </a:xfrm>
          <a:prstGeom prst="rect">
            <a:avLst/>
          </a:prstGeom>
          <a:noFill/>
        </p:spPr>
        <p:txBody>
          <a:bodyPr wrap="none" rtlCol="0">
            <a:spAutoFit/>
          </a:bodyPr>
          <a:lstStyle/>
          <a:p>
            <a:r>
              <a:rPr lang="en-US" altLang="ko-KR" sz="2000" b="1" smtClean="0"/>
              <a:t>FL recycling facilities in Korea </a:t>
            </a:r>
          </a:p>
        </p:txBody>
      </p:sp>
      <p:graphicFrame>
        <p:nvGraphicFramePr>
          <p:cNvPr id="6" name="표 5"/>
          <p:cNvGraphicFramePr>
            <a:graphicFrameLocks noGrp="1"/>
          </p:cNvGraphicFramePr>
          <p:nvPr>
            <p:extLst>
              <p:ext uri="{D42A27DB-BD31-4B8C-83A1-F6EECF244321}">
                <p14:modId xmlns:p14="http://schemas.microsoft.com/office/powerpoint/2010/main" val="3291030017"/>
              </p:ext>
            </p:extLst>
          </p:nvPr>
        </p:nvGraphicFramePr>
        <p:xfrm>
          <a:off x="3555161" y="1340768"/>
          <a:ext cx="5337319" cy="3539128"/>
        </p:xfrm>
        <a:graphic>
          <a:graphicData uri="http://schemas.openxmlformats.org/drawingml/2006/table">
            <a:tbl>
              <a:tblPr>
                <a:tableStyleId>{2D5ABB26-0587-4C30-8999-92F81FD0307C}</a:tableStyleId>
              </a:tblPr>
              <a:tblGrid>
                <a:gridCol w="836823"/>
                <a:gridCol w="1476160"/>
                <a:gridCol w="1512168"/>
                <a:gridCol w="1512168"/>
              </a:tblGrid>
              <a:tr h="468819">
                <a:tc>
                  <a:txBody>
                    <a:bodyPr/>
                    <a:lstStyle/>
                    <a:p>
                      <a:pPr marL="0" marR="0" indent="0" algn="ctr" fontAlgn="base" latinLnBrk="0">
                        <a:lnSpc>
                          <a:spcPct val="160000"/>
                        </a:lnSpc>
                        <a:spcBef>
                          <a:spcPts val="0"/>
                        </a:spcBef>
                        <a:spcAft>
                          <a:spcPts val="0"/>
                        </a:spcAft>
                      </a:pPr>
                      <a:endParaRPr lang="ko-KR" altLang="en-US" sz="1200" kern="0" spc="0" dirty="0">
                        <a:ln>
                          <a:noFill/>
                        </a:ln>
                        <a:solidFill>
                          <a:schemeClr val="bg1"/>
                        </a:solidFill>
                        <a:effectLst/>
                      </a:endParaRPr>
                    </a:p>
                  </a:txBody>
                  <a:tcPr marL="62356" marR="62356" marT="17240" marB="1724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385D8A"/>
                    </a:solidFill>
                  </a:tcPr>
                </a:tc>
                <a:tc>
                  <a:txBody>
                    <a:bodyPr/>
                    <a:lstStyle/>
                    <a:p>
                      <a:pPr marL="0" marR="0" indent="0" algn="ctr" fontAlgn="base" latinLnBrk="0">
                        <a:lnSpc>
                          <a:spcPct val="160000"/>
                        </a:lnSpc>
                        <a:spcBef>
                          <a:spcPts val="0"/>
                        </a:spcBef>
                        <a:spcAft>
                          <a:spcPts val="0"/>
                        </a:spcAft>
                      </a:pPr>
                      <a:r>
                        <a:rPr lang="en-US" altLang="ko-KR" sz="1600" kern="0" spc="0" smtClean="0">
                          <a:ln>
                            <a:noFill/>
                          </a:ln>
                          <a:solidFill>
                            <a:schemeClr val="bg1"/>
                          </a:solidFill>
                          <a:effectLst/>
                        </a:rPr>
                        <a:t>Facility</a:t>
                      </a:r>
                      <a:r>
                        <a:rPr lang="en-US" altLang="ko-KR" sz="1600" kern="0" spc="0" baseline="0" smtClean="0">
                          <a:ln>
                            <a:noFill/>
                          </a:ln>
                          <a:solidFill>
                            <a:schemeClr val="bg1"/>
                          </a:solidFill>
                          <a:effectLst/>
                        </a:rPr>
                        <a:t> A</a:t>
                      </a:r>
                      <a:endParaRPr lang="ko-KR" altLang="en-US" sz="1200" kern="0" spc="0">
                        <a:ln>
                          <a:noFill/>
                        </a:ln>
                        <a:solidFill>
                          <a:schemeClr val="bg1"/>
                        </a:solidFill>
                        <a:effectLst/>
                      </a:endParaRP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385D8A"/>
                    </a:solidFill>
                  </a:tcPr>
                </a:tc>
                <a:tc>
                  <a:txBody>
                    <a:bodyPr/>
                    <a:lstStyle/>
                    <a:p>
                      <a:pPr marL="0" marR="0" indent="0" algn="ctr" fontAlgn="base" latinLnBrk="0">
                        <a:lnSpc>
                          <a:spcPct val="160000"/>
                        </a:lnSpc>
                        <a:spcBef>
                          <a:spcPts val="0"/>
                        </a:spcBef>
                        <a:spcAft>
                          <a:spcPts val="0"/>
                        </a:spcAft>
                      </a:pPr>
                      <a:r>
                        <a:rPr lang="en-US" altLang="ko-KR" sz="1600" kern="0" spc="0" smtClean="0">
                          <a:ln>
                            <a:noFill/>
                          </a:ln>
                          <a:solidFill>
                            <a:schemeClr val="bg1"/>
                          </a:solidFill>
                          <a:effectLst/>
                        </a:rPr>
                        <a:t>Facility</a:t>
                      </a:r>
                      <a:r>
                        <a:rPr lang="en-US" altLang="ko-KR" sz="1600" kern="0" spc="0" baseline="0" smtClean="0">
                          <a:ln>
                            <a:noFill/>
                          </a:ln>
                          <a:solidFill>
                            <a:schemeClr val="bg1"/>
                          </a:solidFill>
                          <a:effectLst/>
                        </a:rPr>
                        <a:t> B</a:t>
                      </a:r>
                      <a:endParaRPr lang="ko-KR" altLang="en-US" sz="1200" kern="0" spc="0">
                        <a:ln>
                          <a:noFill/>
                        </a:ln>
                        <a:solidFill>
                          <a:schemeClr val="bg1"/>
                        </a:solidFill>
                        <a:effectLst/>
                      </a:endParaRP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385D8A"/>
                    </a:solidFill>
                  </a:tcPr>
                </a:tc>
                <a:tc>
                  <a:txBody>
                    <a:bodyPr/>
                    <a:lstStyle/>
                    <a:p>
                      <a:pPr marL="0" marR="0" indent="0" algn="ctr" fontAlgn="base" latinLnBrk="0">
                        <a:lnSpc>
                          <a:spcPct val="160000"/>
                        </a:lnSpc>
                        <a:spcBef>
                          <a:spcPts val="0"/>
                        </a:spcBef>
                        <a:spcAft>
                          <a:spcPts val="0"/>
                        </a:spcAft>
                      </a:pPr>
                      <a:r>
                        <a:rPr lang="en-US" altLang="ko-KR" sz="1600" kern="0" spc="0" smtClean="0">
                          <a:ln>
                            <a:noFill/>
                          </a:ln>
                          <a:solidFill>
                            <a:schemeClr val="bg1"/>
                          </a:solidFill>
                          <a:effectLst/>
                        </a:rPr>
                        <a:t>Facility </a:t>
                      </a:r>
                      <a:r>
                        <a:rPr lang="en-US" altLang="ko-KR" sz="1600" kern="0" spc="0" baseline="0" smtClean="0">
                          <a:ln>
                            <a:noFill/>
                          </a:ln>
                          <a:solidFill>
                            <a:schemeClr val="bg1"/>
                          </a:solidFill>
                          <a:effectLst/>
                        </a:rPr>
                        <a:t>C</a:t>
                      </a:r>
                      <a:endParaRPr lang="ko-KR" altLang="en-US" sz="1200" kern="0" spc="0">
                        <a:ln>
                          <a:noFill/>
                        </a:ln>
                        <a:solidFill>
                          <a:schemeClr val="bg1"/>
                        </a:solidFill>
                        <a:effectLst/>
                      </a:endParaRPr>
                    </a:p>
                  </a:txBody>
                  <a:tcPr marL="62356" marR="62356" marT="17240" marB="1724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solidFill>
                      <a:srgbClr val="385D8A"/>
                    </a:solidFill>
                  </a:tcPr>
                </a:tc>
              </a:tr>
              <a:tr h="1024353">
                <a:tc>
                  <a:txBody>
                    <a:bodyPr/>
                    <a:lstStyle/>
                    <a:p>
                      <a:pPr marL="0" marR="0" indent="0" algn="ctr" fontAlgn="base" latinLnBrk="0">
                        <a:lnSpc>
                          <a:spcPct val="160000"/>
                        </a:lnSpc>
                        <a:spcBef>
                          <a:spcPts val="0"/>
                        </a:spcBef>
                        <a:spcAft>
                          <a:spcPts val="0"/>
                        </a:spcAft>
                      </a:pPr>
                      <a:r>
                        <a:rPr lang="en-US" altLang="ko-KR" sz="1200" kern="0" spc="0" smtClean="0">
                          <a:ln>
                            <a:noFill/>
                          </a:ln>
                          <a:solidFill>
                            <a:schemeClr val="tx1"/>
                          </a:solidFill>
                          <a:effectLst/>
                        </a:rPr>
                        <a:t>Equipment</a:t>
                      </a:r>
                      <a:endParaRPr lang="ko-KR" altLang="en-US" sz="1050" kern="0" spc="0">
                        <a:ln>
                          <a:noFill/>
                        </a:ln>
                        <a:solidFill>
                          <a:schemeClr val="tx1"/>
                        </a:solidFill>
                        <a:effectLst/>
                      </a:endParaRPr>
                    </a:p>
                  </a:txBody>
                  <a:tcPr marL="62356" marR="62356" marT="17240" marB="1724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fontAlgn="base" latinLnBrk="0">
                        <a:lnSpc>
                          <a:spcPct val="160000"/>
                        </a:lnSpc>
                        <a:spcBef>
                          <a:spcPts val="0"/>
                        </a:spcBef>
                        <a:spcAft>
                          <a:spcPts val="0"/>
                        </a:spcAft>
                      </a:pPr>
                      <a:r>
                        <a:rPr lang="en-US" altLang="ko-KR" sz="1200" kern="0" spc="0" dirty="0" smtClean="0">
                          <a:ln>
                            <a:noFill/>
                          </a:ln>
                          <a:solidFill>
                            <a:schemeClr val="tx1"/>
                          </a:solidFill>
                          <a:effectLst/>
                        </a:rPr>
                        <a:t>Straight</a:t>
                      </a:r>
                      <a:r>
                        <a:rPr lang="en-US" altLang="ko-KR" sz="1200" kern="0" spc="0" baseline="0" dirty="0" smtClean="0">
                          <a:ln>
                            <a:noFill/>
                          </a:ln>
                          <a:solidFill>
                            <a:schemeClr val="tx1"/>
                          </a:solidFill>
                          <a:effectLst/>
                        </a:rPr>
                        <a:t> type 1 line</a:t>
                      </a:r>
                      <a:endParaRPr lang="en-US" sz="1050" kern="0" spc="0" dirty="0">
                        <a:ln>
                          <a:noFill/>
                        </a:ln>
                        <a:solidFill>
                          <a:schemeClr val="tx1"/>
                        </a:solidFill>
                        <a:effectLst/>
                      </a:endParaRPr>
                    </a:p>
                    <a:p>
                      <a:pPr marL="0" marR="0" indent="0" algn="ctr" fontAlgn="base" latinLnBrk="0">
                        <a:lnSpc>
                          <a:spcPct val="160000"/>
                        </a:lnSpc>
                        <a:spcBef>
                          <a:spcPts val="0"/>
                        </a:spcBef>
                        <a:spcAft>
                          <a:spcPts val="0"/>
                        </a:spcAft>
                      </a:pPr>
                      <a:r>
                        <a:rPr lang="en-US" sz="1200" kern="0" spc="0" baseline="0" dirty="0" smtClean="0">
                          <a:ln>
                            <a:noFill/>
                          </a:ln>
                          <a:solidFill>
                            <a:schemeClr val="tx1"/>
                          </a:solidFill>
                          <a:effectLst/>
                        </a:rPr>
                        <a:t>other </a:t>
                      </a:r>
                      <a:r>
                        <a:rPr lang="en-US" sz="1200" kern="0" spc="0" baseline="0" dirty="0" smtClean="0">
                          <a:ln>
                            <a:noFill/>
                          </a:ln>
                          <a:solidFill>
                            <a:schemeClr val="tx1"/>
                          </a:solidFill>
                          <a:effectLst/>
                        </a:rPr>
                        <a:t>type 3 line </a:t>
                      </a:r>
                      <a:endParaRPr lang="en-US" sz="1200" kern="0" spc="0" baseline="0" dirty="0">
                        <a:ln>
                          <a:noFill/>
                        </a:ln>
                        <a:solidFill>
                          <a:schemeClr val="tx1"/>
                        </a:solidFill>
                        <a:effectLst/>
                      </a:endParaRPr>
                    </a:p>
                    <a:p>
                      <a:pPr marL="0" marR="0" indent="0" algn="ctr" fontAlgn="base" latinLnBrk="0">
                        <a:lnSpc>
                          <a:spcPct val="160000"/>
                        </a:lnSpc>
                        <a:spcBef>
                          <a:spcPts val="0"/>
                        </a:spcBef>
                        <a:spcAft>
                          <a:spcPts val="0"/>
                        </a:spcAft>
                      </a:pPr>
                      <a:r>
                        <a:rPr lang="en-US" altLang="ko-KR" sz="1200" kern="0" spc="0" baseline="0" dirty="0" smtClean="0">
                          <a:ln>
                            <a:noFill/>
                          </a:ln>
                          <a:solidFill>
                            <a:schemeClr val="tx1"/>
                          </a:solidFill>
                          <a:effectLst/>
                        </a:rPr>
                        <a:t>HID type</a:t>
                      </a:r>
                      <a:r>
                        <a:rPr lang="ko-KR" altLang="en-US" sz="1200" kern="0" spc="0" baseline="0" dirty="0" smtClean="0">
                          <a:ln>
                            <a:noFill/>
                          </a:ln>
                          <a:solidFill>
                            <a:schemeClr val="tx1"/>
                          </a:solidFill>
                          <a:effectLst/>
                        </a:rPr>
                        <a:t> </a:t>
                      </a:r>
                      <a:r>
                        <a:rPr lang="en-US" altLang="ko-KR" sz="1200" kern="0" spc="0" baseline="0" dirty="0" smtClean="0">
                          <a:ln>
                            <a:noFill/>
                          </a:ln>
                          <a:solidFill>
                            <a:schemeClr val="tx1"/>
                          </a:solidFill>
                          <a:effectLst/>
                        </a:rPr>
                        <a:t>1 </a:t>
                      </a:r>
                      <a:r>
                        <a:rPr lang="en-US" sz="1200" kern="0" spc="0" baseline="0" dirty="0" smtClean="0">
                          <a:ln>
                            <a:noFill/>
                          </a:ln>
                          <a:solidFill>
                            <a:schemeClr val="tx1"/>
                          </a:solidFill>
                          <a:effectLst/>
                        </a:rPr>
                        <a:t>line</a:t>
                      </a:r>
                      <a:endParaRPr lang="en-US" sz="1200" kern="0" spc="0" baseline="0" dirty="0">
                        <a:ln>
                          <a:noFill/>
                        </a:ln>
                        <a:solidFill>
                          <a:schemeClr val="tx1"/>
                        </a:solidFill>
                        <a:effectLst/>
                        <a:latin typeface="+mn-lt"/>
                        <a:ea typeface="휴먼명조"/>
                        <a:cs typeface="+mn-cs"/>
                      </a:endParaRP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fontAlgn="base" latinLnBrk="0">
                        <a:lnSpc>
                          <a:spcPct val="160000"/>
                        </a:lnSpc>
                        <a:spcBef>
                          <a:spcPts val="0"/>
                        </a:spcBef>
                        <a:spcAft>
                          <a:spcPts val="0"/>
                        </a:spcAft>
                      </a:pPr>
                      <a:r>
                        <a:rPr lang="en-US" altLang="ko-KR" sz="1200" kern="0" spc="0" dirty="0" smtClean="0">
                          <a:ln>
                            <a:noFill/>
                          </a:ln>
                          <a:solidFill>
                            <a:schemeClr val="tx1"/>
                          </a:solidFill>
                          <a:effectLst/>
                        </a:rPr>
                        <a:t>Straight</a:t>
                      </a:r>
                      <a:r>
                        <a:rPr lang="en-US" altLang="ko-KR" sz="1200" kern="0" spc="0" dirty="0" smtClean="0">
                          <a:ln>
                            <a:noFill/>
                          </a:ln>
                          <a:solidFill>
                            <a:schemeClr val="tx1"/>
                          </a:solidFill>
                          <a:effectLst/>
                        </a:rPr>
                        <a:t>&amp; other </a:t>
                      </a:r>
                      <a:r>
                        <a:rPr lang="en-US" altLang="ko-KR" sz="1200" kern="0" spc="0" dirty="0" smtClean="0">
                          <a:ln>
                            <a:noFill/>
                          </a:ln>
                          <a:solidFill>
                            <a:schemeClr val="tx1"/>
                          </a:solidFill>
                          <a:effectLst/>
                        </a:rPr>
                        <a:t>type</a:t>
                      </a:r>
                    </a:p>
                    <a:p>
                      <a:pPr marL="0" marR="0" indent="0" algn="ctr" fontAlgn="base" latinLnBrk="0">
                        <a:lnSpc>
                          <a:spcPct val="160000"/>
                        </a:lnSpc>
                        <a:spcBef>
                          <a:spcPts val="0"/>
                        </a:spcBef>
                        <a:spcAft>
                          <a:spcPts val="0"/>
                        </a:spcAft>
                      </a:pPr>
                      <a:r>
                        <a:rPr lang="en-US" altLang="ko-KR" sz="1200" kern="0" spc="0" dirty="0" smtClean="0">
                          <a:ln>
                            <a:noFill/>
                          </a:ln>
                          <a:solidFill>
                            <a:schemeClr val="tx1"/>
                          </a:solidFill>
                          <a:effectLst/>
                        </a:rPr>
                        <a:t> 1</a:t>
                      </a:r>
                      <a:r>
                        <a:rPr lang="en-US" altLang="ko-KR" sz="1200" kern="0" spc="0" baseline="0" dirty="0" smtClean="0">
                          <a:ln>
                            <a:noFill/>
                          </a:ln>
                          <a:solidFill>
                            <a:schemeClr val="tx1"/>
                          </a:solidFill>
                          <a:effectLst/>
                        </a:rPr>
                        <a:t> line</a:t>
                      </a:r>
                      <a:endParaRPr lang="ko-KR" altLang="en-US" sz="1050" kern="0" spc="0" dirty="0">
                        <a:ln>
                          <a:noFill/>
                        </a:ln>
                        <a:solidFill>
                          <a:schemeClr val="tx1"/>
                        </a:solidFill>
                        <a:effectLst/>
                      </a:endParaRP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fontAlgn="base" latinLnBrk="0">
                        <a:lnSpc>
                          <a:spcPct val="160000"/>
                        </a:lnSpc>
                        <a:spcBef>
                          <a:spcPts val="0"/>
                        </a:spcBef>
                        <a:spcAft>
                          <a:spcPts val="0"/>
                        </a:spcAft>
                      </a:pPr>
                      <a:r>
                        <a:rPr lang="en-US" altLang="ko-KR" sz="1200" kern="0" spc="0" dirty="0" smtClean="0">
                          <a:ln>
                            <a:noFill/>
                          </a:ln>
                          <a:solidFill>
                            <a:schemeClr val="tx1"/>
                          </a:solidFill>
                          <a:effectLst/>
                        </a:rPr>
                        <a:t>Straight</a:t>
                      </a:r>
                      <a:r>
                        <a:rPr lang="en-US" altLang="ko-KR" sz="1200" kern="0" spc="0" dirty="0" smtClean="0">
                          <a:ln>
                            <a:noFill/>
                          </a:ln>
                          <a:solidFill>
                            <a:schemeClr val="tx1"/>
                          </a:solidFill>
                          <a:effectLst/>
                        </a:rPr>
                        <a:t>&amp; other </a:t>
                      </a:r>
                      <a:r>
                        <a:rPr lang="en-US" altLang="ko-KR" sz="1200" kern="0" spc="0" dirty="0" smtClean="0">
                          <a:ln>
                            <a:noFill/>
                          </a:ln>
                          <a:solidFill>
                            <a:schemeClr val="tx1"/>
                          </a:solidFill>
                          <a:effectLst/>
                        </a:rPr>
                        <a:t>type</a:t>
                      </a:r>
                    </a:p>
                    <a:p>
                      <a:pPr marL="0" marR="0" indent="0" algn="ctr" fontAlgn="base" latinLnBrk="0">
                        <a:lnSpc>
                          <a:spcPct val="160000"/>
                        </a:lnSpc>
                        <a:spcBef>
                          <a:spcPts val="0"/>
                        </a:spcBef>
                        <a:spcAft>
                          <a:spcPts val="0"/>
                        </a:spcAft>
                      </a:pPr>
                      <a:r>
                        <a:rPr lang="en-US" altLang="ko-KR" sz="1200" kern="0" spc="0" dirty="0" smtClean="0">
                          <a:ln>
                            <a:noFill/>
                          </a:ln>
                          <a:solidFill>
                            <a:schemeClr val="tx1"/>
                          </a:solidFill>
                          <a:effectLst/>
                        </a:rPr>
                        <a:t> 1</a:t>
                      </a:r>
                      <a:r>
                        <a:rPr lang="en-US" altLang="ko-KR" sz="1200" kern="0" spc="0" baseline="0" dirty="0" smtClean="0">
                          <a:ln>
                            <a:noFill/>
                          </a:ln>
                          <a:solidFill>
                            <a:schemeClr val="tx1"/>
                          </a:solidFill>
                          <a:effectLst/>
                        </a:rPr>
                        <a:t> line</a:t>
                      </a:r>
                      <a:endParaRPr lang="ko-KR" altLang="en-US" sz="1050" kern="0" spc="0" dirty="0">
                        <a:ln>
                          <a:noFill/>
                        </a:ln>
                        <a:solidFill>
                          <a:schemeClr val="tx1"/>
                        </a:solidFill>
                        <a:effectLst/>
                      </a:endParaRPr>
                    </a:p>
                  </a:txBody>
                  <a:tcPr marL="62356" marR="62356" marT="17240" marB="1724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r>
              <a:tr h="1323295">
                <a:tc>
                  <a:txBody>
                    <a:bodyPr/>
                    <a:lstStyle/>
                    <a:p>
                      <a:pPr marL="0" marR="0" indent="0" algn="ctr" fontAlgn="base" latinLnBrk="0">
                        <a:lnSpc>
                          <a:spcPct val="160000"/>
                        </a:lnSpc>
                        <a:spcBef>
                          <a:spcPts val="0"/>
                        </a:spcBef>
                        <a:spcAft>
                          <a:spcPts val="0"/>
                        </a:spcAft>
                      </a:pPr>
                      <a:r>
                        <a:rPr lang="en-US" altLang="ko-KR" sz="1200" kern="0" spc="0" smtClean="0">
                          <a:ln>
                            <a:noFill/>
                          </a:ln>
                          <a:solidFill>
                            <a:schemeClr val="tx1"/>
                          </a:solidFill>
                          <a:effectLst/>
                        </a:rPr>
                        <a:t>Treatment Capacity</a:t>
                      </a:r>
                      <a:endParaRPr lang="ko-KR" altLang="en-US" sz="1050" kern="0" spc="0">
                        <a:ln>
                          <a:noFill/>
                        </a:ln>
                        <a:solidFill>
                          <a:schemeClr val="tx1"/>
                        </a:solidFill>
                        <a:effectLst/>
                      </a:endParaRPr>
                    </a:p>
                  </a:txBody>
                  <a:tcPr marL="62356" marR="62356" marT="17240" marB="1724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fontAlgn="base" latinLnBrk="0">
                        <a:lnSpc>
                          <a:spcPct val="160000"/>
                        </a:lnSpc>
                        <a:spcBef>
                          <a:spcPts val="0"/>
                        </a:spcBef>
                        <a:spcAft>
                          <a:spcPts val="0"/>
                        </a:spcAft>
                      </a:pPr>
                      <a:r>
                        <a:rPr lang="en-US" altLang="ko-KR" sz="1200" kern="0" spc="0" smtClean="0">
                          <a:ln>
                            <a:noFill/>
                          </a:ln>
                          <a:solidFill>
                            <a:schemeClr val="tx1"/>
                          </a:solidFill>
                          <a:effectLst/>
                        </a:rPr>
                        <a:t>Straight</a:t>
                      </a:r>
                      <a:r>
                        <a:rPr lang="en-US" altLang="ko-KR" sz="1200" kern="0" spc="0" baseline="0" smtClean="0">
                          <a:ln>
                            <a:noFill/>
                          </a:ln>
                          <a:solidFill>
                            <a:schemeClr val="tx1"/>
                          </a:solidFill>
                          <a:effectLst/>
                        </a:rPr>
                        <a:t> type</a:t>
                      </a:r>
                      <a:r>
                        <a:rPr lang="ko-KR" altLang="en-US" sz="1200" kern="0" spc="0" smtClean="0">
                          <a:ln>
                            <a:noFill/>
                          </a:ln>
                          <a:solidFill>
                            <a:schemeClr val="tx1"/>
                          </a:solidFill>
                          <a:effectLst/>
                        </a:rPr>
                        <a:t> </a:t>
                      </a:r>
                      <a:r>
                        <a:rPr lang="en-US" altLang="ko-KR" sz="1200" kern="0" spc="0">
                          <a:ln>
                            <a:noFill/>
                          </a:ln>
                          <a:solidFill>
                            <a:schemeClr val="tx1"/>
                          </a:solidFill>
                          <a:effectLst/>
                        </a:rPr>
                        <a:t>: </a:t>
                      </a:r>
                      <a:endParaRPr lang="en-US" altLang="ko-KR" sz="1200" kern="0" spc="0" smtClean="0">
                        <a:ln>
                          <a:noFill/>
                        </a:ln>
                        <a:solidFill>
                          <a:schemeClr val="tx1"/>
                        </a:solidFill>
                        <a:effectLst/>
                      </a:endParaRPr>
                    </a:p>
                    <a:p>
                      <a:pPr marL="0" marR="0" indent="0" algn="ctr" fontAlgn="base" latinLnBrk="0">
                        <a:lnSpc>
                          <a:spcPct val="160000"/>
                        </a:lnSpc>
                        <a:spcBef>
                          <a:spcPts val="0"/>
                        </a:spcBef>
                        <a:spcAft>
                          <a:spcPts val="0"/>
                        </a:spcAft>
                      </a:pPr>
                      <a:r>
                        <a:rPr lang="en-US" altLang="ko-KR" sz="1200" kern="0" spc="0" smtClean="0">
                          <a:ln>
                            <a:noFill/>
                          </a:ln>
                          <a:solidFill>
                            <a:schemeClr val="tx1"/>
                          </a:solidFill>
                          <a:effectLst/>
                        </a:rPr>
                        <a:t>5,000 unit/</a:t>
                      </a:r>
                      <a:r>
                        <a:rPr lang="en-US" sz="1200" kern="0" spc="0" smtClean="0">
                          <a:ln>
                            <a:noFill/>
                          </a:ln>
                          <a:solidFill>
                            <a:schemeClr val="tx1"/>
                          </a:solidFill>
                          <a:effectLst/>
                        </a:rPr>
                        <a:t>h</a:t>
                      </a:r>
                      <a:endParaRPr lang="en-US" sz="1200" kern="0" spc="0">
                        <a:ln>
                          <a:noFill/>
                        </a:ln>
                        <a:solidFill>
                          <a:schemeClr val="tx1"/>
                        </a:solidFill>
                        <a:effectLst/>
                      </a:endParaRPr>
                    </a:p>
                    <a:p>
                      <a:pPr marL="0" marR="0" indent="0" algn="ctr" defTabSz="914400" rtl="0" eaLnBrk="1" fontAlgn="base" latinLnBrk="0" hangingPunct="1">
                        <a:lnSpc>
                          <a:spcPct val="160000"/>
                        </a:lnSpc>
                        <a:spcBef>
                          <a:spcPts val="0"/>
                        </a:spcBef>
                        <a:spcAft>
                          <a:spcPts val="0"/>
                        </a:spcAft>
                      </a:pPr>
                      <a:r>
                        <a:rPr lang="en-US" sz="1200" kern="0" spc="0" smtClean="0">
                          <a:ln>
                            <a:noFill/>
                          </a:ln>
                          <a:solidFill>
                            <a:schemeClr val="tx1"/>
                          </a:solidFill>
                          <a:effectLst/>
                        </a:rPr>
                        <a:t>HID type :</a:t>
                      </a:r>
                    </a:p>
                    <a:p>
                      <a:pPr marL="0" marR="0" indent="0" algn="ctr" defTabSz="914400" rtl="0" eaLnBrk="1" fontAlgn="base" latinLnBrk="0" hangingPunct="1">
                        <a:lnSpc>
                          <a:spcPct val="160000"/>
                        </a:lnSpc>
                        <a:spcBef>
                          <a:spcPts val="0"/>
                        </a:spcBef>
                        <a:spcAft>
                          <a:spcPts val="0"/>
                        </a:spcAft>
                      </a:pPr>
                      <a:r>
                        <a:rPr lang="en-US" sz="1200" kern="0" spc="0" smtClean="0">
                          <a:ln>
                            <a:noFill/>
                          </a:ln>
                          <a:solidFill>
                            <a:schemeClr val="tx1"/>
                          </a:solidFill>
                          <a:effectLst/>
                        </a:rPr>
                        <a:t> 2,500 unit/h</a:t>
                      </a:r>
                      <a:endParaRPr lang="en-US" sz="1200" kern="0" spc="0">
                        <a:ln>
                          <a:noFill/>
                        </a:ln>
                        <a:solidFill>
                          <a:schemeClr val="tx1"/>
                        </a:solidFill>
                        <a:effectLst/>
                        <a:latin typeface="+mn-lt"/>
                        <a:ea typeface="휴먼명조"/>
                        <a:cs typeface="+mn-cs"/>
                      </a:endParaRP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ase" latinLnBrk="0" hangingPunct="1">
                        <a:lnSpc>
                          <a:spcPct val="160000"/>
                        </a:lnSpc>
                        <a:spcBef>
                          <a:spcPts val="0"/>
                        </a:spcBef>
                        <a:spcAft>
                          <a:spcPts val="0"/>
                        </a:spcAft>
                        <a:buClrTx/>
                        <a:buSzTx/>
                        <a:buFontTx/>
                        <a:buNone/>
                        <a:tabLst/>
                        <a:defRPr/>
                      </a:pPr>
                      <a:r>
                        <a:rPr lang="en-US" altLang="ko-KR" sz="1200" kern="0" spc="0" dirty="0" smtClean="0">
                          <a:ln>
                            <a:noFill/>
                          </a:ln>
                          <a:solidFill>
                            <a:schemeClr val="tx1"/>
                          </a:solidFill>
                          <a:effectLst/>
                        </a:rPr>
                        <a:t>Straight &amp; </a:t>
                      </a:r>
                      <a:r>
                        <a:rPr lang="en-US" altLang="ko-KR" sz="1200" kern="0" spc="0" dirty="0" smtClean="0">
                          <a:ln>
                            <a:noFill/>
                          </a:ln>
                          <a:solidFill>
                            <a:schemeClr val="tx1"/>
                          </a:solidFill>
                          <a:effectLst/>
                        </a:rPr>
                        <a:t>other </a:t>
                      </a:r>
                      <a:r>
                        <a:rPr lang="en-US" altLang="ko-KR" sz="1200" kern="0" spc="0" dirty="0" smtClean="0">
                          <a:ln>
                            <a:noFill/>
                          </a:ln>
                          <a:solidFill>
                            <a:schemeClr val="tx1"/>
                          </a:solidFill>
                          <a:effectLst/>
                        </a:rPr>
                        <a:t>type : 5,000 unit/h</a:t>
                      </a:r>
                      <a:endParaRPr lang="ko-KR" altLang="en-US" sz="1200" kern="0" spc="0" dirty="0">
                        <a:ln>
                          <a:noFill/>
                        </a:ln>
                        <a:solidFill>
                          <a:schemeClr val="tx1"/>
                        </a:solidFill>
                        <a:effectLst/>
                        <a:latin typeface="+mn-lt"/>
                        <a:ea typeface="휴먼명조"/>
                        <a:cs typeface="+mn-cs"/>
                      </a:endParaRP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base" latinLnBrk="0" hangingPunct="1">
                        <a:lnSpc>
                          <a:spcPct val="160000"/>
                        </a:lnSpc>
                        <a:spcBef>
                          <a:spcPts val="0"/>
                        </a:spcBef>
                        <a:spcAft>
                          <a:spcPts val="0"/>
                        </a:spcAft>
                        <a:buClrTx/>
                        <a:buSzTx/>
                        <a:buFontTx/>
                        <a:buNone/>
                        <a:tabLst/>
                        <a:defRPr/>
                      </a:pPr>
                      <a:r>
                        <a:rPr lang="en-US" altLang="ko-KR" sz="1200" kern="0" spc="0" dirty="0" err="1" smtClean="0">
                          <a:ln>
                            <a:noFill/>
                          </a:ln>
                          <a:solidFill>
                            <a:schemeClr val="tx1"/>
                          </a:solidFill>
                          <a:effectLst/>
                        </a:rPr>
                        <a:t>Straight&amp;other</a:t>
                      </a:r>
                      <a:r>
                        <a:rPr lang="en-US" altLang="ko-KR" sz="1200" kern="0" spc="0" dirty="0" smtClean="0">
                          <a:ln>
                            <a:noFill/>
                          </a:ln>
                          <a:solidFill>
                            <a:schemeClr val="tx1"/>
                          </a:solidFill>
                          <a:effectLst/>
                        </a:rPr>
                        <a:t> </a:t>
                      </a:r>
                      <a:r>
                        <a:rPr lang="en-US" altLang="ko-KR" sz="1200" kern="0" spc="0" dirty="0" smtClean="0">
                          <a:ln>
                            <a:noFill/>
                          </a:ln>
                          <a:solidFill>
                            <a:schemeClr val="tx1"/>
                          </a:solidFill>
                          <a:effectLst/>
                        </a:rPr>
                        <a:t>type : 5,000 unit/h</a:t>
                      </a:r>
                      <a:endParaRPr lang="ko-KR" altLang="en-US" sz="1200" kern="0" spc="0" dirty="0">
                        <a:ln>
                          <a:noFill/>
                        </a:ln>
                        <a:solidFill>
                          <a:schemeClr val="tx1"/>
                        </a:solidFill>
                        <a:effectLst/>
                        <a:latin typeface="+mn-lt"/>
                        <a:ea typeface="휴먼명조"/>
                        <a:cs typeface="+mn-cs"/>
                      </a:endParaRPr>
                    </a:p>
                  </a:txBody>
                  <a:tcPr marL="62356" marR="62356" marT="17240" marB="1724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5">
                        <a:lumMod val="20000"/>
                        <a:lumOff val="80000"/>
                      </a:schemeClr>
                    </a:solidFill>
                  </a:tcPr>
                </a:tc>
              </a:tr>
              <a:tr h="722661">
                <a:tc>
                  <a:txBody>
                    <a:bodyPr/>
                    <a:lstStyle/>
                    <a:p>
                      <a:pPr marL="0" marR="0" indent="0" algn="ctr" defTabSz="914400" rtl="0" eaLnBrk="1" fontAlgn="base" latinLnBrk="0" hangingPunct="1">
                        <a:lnSpc>
                          <a:spcPct val="160000"/>
                        </a:lnSpc>
                        <a:spcBef>
                          <a:spcPts val="0"/>
                        </a:spcBef>
                        <a:spcAft>
                          <a:spcPts val="0"/>
                        </a:spcAft>
                      </a:pPr>
                      <a:r>
                        <a:rPr lang="en-US" altLang="ko-KR" sz="1200" kern="0" spc="0" smtClean="0">
                          <a:ln>
                            <a:noFill/>
                          </a:ln>
                          <a:solidFill>
                            <a:schemeClr val="tx1"/>
                          </a:solidFill>
                          <a:effectLst/>
                          <a:latin typeface="+mn-lt"/>
                          <a:ea typeface="+mn-ea"/>
                          <a:cs typeface="+mn-cs"/>
                        </a:rPr>
                        <a:t>Treatment Technology</a:t>
                      </a:r>
                      <a:endParaRPr lang="ko-KR" altLang="en-US" sz="1200" kern="0" spc="0">
                        <a:ln>
                          <a:noFill/>
                        </a:ln>
                        <a:solidFill>
                          <a:schemeClr val="tx1"/>
                        </a:solidFill>
                        <a:effectLst/>
                        <a:latin typeface="+mn-lt"/>
                        <a:ea typeface="+mn-ea"/>
                        <a:cs typeface="+mn-cs"/>
                      </a:endParaRPr>
                    </a:p>
                  </a:txBody>
                  <a:tcPr marL="62356" marR="62356" marT="17240" marB="1724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base" latinLnBrk="0" hangingPunct="1">
                        <a:lnSpc>
                          <a:spcPct val="160000"/>
                        </a:lnSpc>
                        <a:spcBef>
                          <a:spcPts val="0"/>
                        </a:spcBef>
                        <a:spcAft>
                          <a:spcPts val="0"/>
                        </a:spcAft>
                      </a:pPr>
                      <a:r>
                        <a:rPr lang="en-US" sz="1200" kern="0" spc="0" smtClean="0">
                          <a:ln>
                            <a:noFill/>
                          </a:ln>
                          <a:solidFill>
                            <a:schemeClr val="tx1"/>
                          </a:solidFill>
                          <a:effectLst/>
                          <a:latin typeface="+mn-lt"/>
                          <a:ea typeface="+mn-ea"/>
                          <a:cs typeface="+mn-cs"/>
                        </a:rPr>
                        <a:t>Modified</a:t>
                      </a:r>
                      <a:r>
                        <a:rPr lang="en-US" sz="1200" kern="0" spc="0" baseline="0" smtClean="0">
                          <a:ln>
                            <a:noFill/>
                          </a:ln>
                          <a:solidFill>
                            <a:schemeClr val="tx1"/>
                          </a:solidFill>
                          <a:effectLst/>
                          <a:latin typeface="+mn-lt"/>
                          <a:ea typeface="+mn-ea"/>
                          <a:cs typeface="+mn-cs"/>
                        </a:rPr>
                        <a:t> </a:t>
                      </a:r>
                      <a:r>
                        <a:rPr lang="en-US" sz="1200" kern="0" spc="0" smtClean="0">
                          <a:ln>
                            <a:noFill/>
                          </a:ln>
                          <a:solidFill>
                            <a:schemeClr val="tx1"/>
                          </a:solidFill>
                          <a:effectLst/>
                          <a:latin typeface="+mn-lt"/>
                          <a:ea typeface="+mn-ea"/>
                          <a:cs typeface="+mn-cs"/>
                        </a:rPr>
                        <a:t>MRT</a:t>
                      </a:r>
                    </a:p>
                    <a:p>
                      <a:pPr marL="0" marR="0" indent="0" algn="ctr" defTabSz="914400" rtl="0" eaLnBrk="1" fontAlgn="base" latinLnBrk="0" hangingPunct="1">
                        <a:lnSpc>
                          <a:spcPct val="160000"/>
                        </a:lnSpc>
                        <a:spcBef>
                          <a:spcPts val="0"/>
                        </a:spcBef>
                        <a:spcAft>
                          <a:spcPts val="0"/>
                        </a:spcAft>
                      </a:pPr>
                      <a:r>
                        <a:rPr lang="en-US" sz="1200" kern="0" spc="0" baseline="0" smtClean="0">
                          <a:ln>
                            <a:noFill/>
                          </a:ln>
                          <a:solidFill>
                            <a:schemeClr val="tx1"/>
                          </a:solidFill>
                          <a:effectLst/>
                          <a:latin typeface="+mn-lt"/>
                          <a:ea typeface="+mn-ea"/>
                          <a:cs typeface="+mn-cs"/>
                        </a:rPr>
                        <a:t>(Sweden) </a:t>
                      </a: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base" latinLnBrk="0" hangingPunct="1">
                        <a:lnSpc>
                          <a:spcPct val="160000"/>
                        </a:lnSpc>
                        <a:spcBef>
                          <a:spcPts val="0"/>
                        </a:spcBef>
                        <a:spcAft>
                          <a:spcPts val="0"/>
                        </a:spcAft>
                        <a:buClrTx/>
                        <a:buSzTx/>
                        <a:buFontTx/>
                        <a:buNone/>
                        <a:tabLst/>
                        <a:defRPr/>
                      </a:pPr>
                      <a:r>
                        <a:rPr lang="en-US" altLang="ko-KR" sz="1200" kern="0" spc="0" smtClean="0">
                          <a:ln>
                            <a:noFill/>
                          </a:ln>
                          <a:solidFill>
                            <a:schemeClr val="tx1"/>
                          </a:solidFill>
                          <a:effectLst/>
                          <a:latin typeface="+mn-lt"/>
                          <a:ea typeface="+mn-ea"/>
                          <a:cs typeface="+mn-cs"/>
                        </a:rPr>
                        <a:t>Modified</a:t>
                      </a:r>
                      <a:r>
                        <a:rPr lang="en-US" altLang="ko-KR" sz="1200" kern="0" spc="0" baseline="0" smtClean="0">
                          <a:ln>
                            <a:noFill/>
                          </a:ln>
                          <a:solidFill>
                            <a:schemeClr val="tx1"/>
                          </a:solidFill>
                          <a:effectLst/>
                          <a:latin typeface="+mn-lt"/>
                          <a:ea typeface="+mn-ea"/>
                          <a:cs typeface="+mn-cs"/>
                        </a:rPr>
                        <a:t> Herbon</a:t>
                      </a:r>
                    </a:p>
                    <a:p>
                      <a:pPr marL="0" marR="0" indent="0" algn="ctr" defTabSz="914400" rtl="0" eaLnBrk="1" fontAlgn="base" latinLnBrk="0" hangingPunct="1">
                        <a:lnSpc>
                          <a:spcPct val="160000"/>
                        </a:lnSpc>
                        <a:spcBef>
                          <a:spcPts val="0"/>
                        </a:spcBef>
                        <a:spcAft>
                          <a:spcPts val="0"/>
                        </a:spcAft>
                        <a:buClrTx/>
                        <a:buSzTx/>
                        <a:buFontTx/>
                        <a:buNone/>
                        <a:tabLst/>
                        <a:defRPr/>
                      </a:pPr>
                      <a:r>
                        <a:rPr lang="en-US" altLang="ko-KR" sz="1200" kern="0" spc="0" baseline="0" smtClean="0">
                          <a:ln>
                            <a:noFill/>
                          </a:ln>
                          <a:solidFill>
                            <a:schemeClr val="tx1"/>
                          </a:solidFill>
                          <a:effectLst/>
                          <a:latin typeface="+mn-lt"/>
                          <a:ea typeface="+mn-ea"/>
                          <a:cs typeface="+mn-cs"/>
                        </a:rPr>
                        <a:t>(Germany)</a:t>
                      </a:r>
                      <a:endParaRPr lang="ko-KR" altLang="en-US" sz="1200" kern="0" spc="0">
                        <a:ln>
                          <a:noFill/>
                        </a:ln>
                        <a:solidFill>
                          <a:schemeClr val="tx1"/>
                        </a:solidFill>
                        <a:effectLst/>
                        <a:latin typeface="+mn-lt"/>
                        <a:ea typeface="+mn-ea"/>
                        <a:cs typeface="+mn-cs"/>
                      </a:endParaRPr>
                    </a:p>
                  </a:txBody>
                  <a:tcPr marL="62356" marR="62356" marT="17240" marB="1724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base" latinLnBrk="0" hangingPunct="1">
                        <a:lnSpc>
                          <a:spcPct val="160000"/>
                        </a:lnSpc>
                        <a:spcBef>
                          <a:spcPts val="0"/>
                        </a:spcBef>
                        <a:spcAft>
                          <a:spcPts val="0"/>
                        </a:spcAft>
                        <a:buClrTx/>
                        <a:buSzTx/>
                        <a:buFontTx/>
                        <a:buNone/>
                        <a:tabLst/>
                        <a:defRPr/>
                      </a:pPr>
                      <a:r>
                        <a:rPr lang="en-US" altLang="ko-KR" sz="1200" kern="0" spc="0" smtClean="0">
                          <a:ln>
                            <a:noFill/>
                          </a:ln>
                          <a:solidFill>
                            <a:schemeClr val="tx1"/>
                          </a:solidFill>
                          <a:effectLst/>
                          <a:latin typeface="+mn-lt"/>
                          <a:ea typeface="+mn-ea"/>
                          <a:cs typeface="+mn-cs"/>
                        </a:rPr>
                        <a:t>Modified</a:t>
                      </a:r>
                      <a:r>
                        <a:rPr lang="en-US" altLang="ko-KR" sz="1200" kern="0" spc="0" baseline="0" smtClean="0">
                          <a:ln>
                            <a:noFill/>
                          </a:ln>
                          <a:solidFill>
                            <a:schemeClr val="tx1"/>
                          </a:solidFill>
                          <a:effectLst/>
                          <a:latin typeface="+mn-lt"/>
                          <a:ea typeface="+mn-ea"/>
                          <a:cs typeface="+mn-cs"/>
                        </a:rPr>
                        <a:t> Herbon</a:t>
                      </a:r>
                    </a:p>
                    <a:p>
                      <a:pPr marL="0" marR="0" indent="0" algn="ctr" defTabSz="914400" rtl="0" eaLnBrk="1" fontAlgn="base" latinLnBrk="0" hangingPunct="1">
                        <a:lnSpc>
                          <a:spcPct val="160000"/>
                        </a:lnSpc>
                        <a:spcBef>
                          <a:spcPts val="0"/>
                        </a:spcBef>
                        <a:spcAft>
                          <a:spcPts val="0"/>
                        </a:spcAft>
                        <a:buClrTx/>
                        <a:buSzTx/>
                        <a:buFontTx/>
                        <a:buNone/>
                        <a:tabLst/>
                        <a:defRPr/>
                      </a:pPr>
                      <a:r>
                        <a:rPr lang="en-US" altLang="ko-KR" sz="1200" kern="0" spc="0" baseline="0" smtClean="0">
                          <a:ln>
                            <a:noFill/>
                          </a:ln>
                          <a:solidFill>
                            <a:schemeClr val="tx1"/>
                          </a:solidFill>
                          <a:effectLst/>
                          <a:latin typeface="+mn-lt"/>
                          <a:ea typeface="+mn-ea"/>
                          <a:cs typeface="+mn-cs"/>
                        </a:rPr>
                        <a:t>(Germany)</a:t>
                      </a:r>
                      <a:endParaRPr lang="ko-KR" altLang="en-US" sz="1200" kern="0" spc="0">
                        <a:ln>
                          <a:noFill/>
                        </a:ln>
                        <a:solidFill>
                          <a:schemeClr val="tx1"/>
                        </a:solidFill>
                        <a:effectLst/>
                        <a:latin typeface="+mn-lt"/>
                        <a:ea typeface="+mn-ea"/>
                        <a:cs typeface="+mn-cs"/>
                      </a:endParaRPr>
                    </a:p>
                  </a:txBody>
                  <a:tcPr marL="62356" marR="62356" marT="17240" marB="1724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r>
            </a:tbl>
          </a:graphicData>
        </a:graphic>
      </p:graphicFrame>
      <p:sp>
        <p:nvSpPr>
          <p:cNvPr id="11"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모서리가 둥근 직사각형 42"/>
          <p:cNvSpPr/>
          <p:nvPr/>
        </p:nvSpPr>
        <p:spPr>
          <a:xfrm>
            <a:off x="934017" y="5229200"/>
            <a:ext cx="7382399"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맑은 고딕" panose="020B0503020000020004" pitchFamily="50" charset="-127"/>
              <a:buChar char="▶"/>
            </a:pPr>
            <a:r>
              <a:rPr lang="en-US" dirty="0" smtClean="0">
                <a:ln w="6350">
                  <a:noFill/>
                </a:ln>
                <a:solidFill>
                  <a:schemeClr val="tx1"/>
                </a:solidFill>
                <a:latin typeface="+mj-lt"/>
                <a:ea typeface="KoPub돋움체 Medium" panose="02020603020101020101" pitchFamily="18" charset="-127"/>
              </a:rPr>
              <a:t>  There are 3 FL recycling facilities operated in Korea</a:t>
            </a:r>
          </a:p>
          <a:p>
            <a:pPr marL="285750" indent="-285750">
              <a:buFont typeface="맑은 고딕" panose="020B0503020000020004" pitchFamily="50" charset="-127"/>
              <a:buChar char="▶"/>
            </a:pPr>
            <a:r>
              <a:rPr lang="en-US" dirty="0" smtClean="0">
                <a:ln w="6350">
                  <a:noFill/>
                </a:ln>
                <a:solidFill>
                  <a:schemeClr val="tx1"/>
                </a:solidFill>
                <a:latin typeface="+mj-lt"/>
                <a:ea typeface="KoPub돋움체 Medium" panose="02020603020101020101" pitchFamily="18" charset="-127"/>
              </a:rPr>
              <a:t>  3 more FL recycling facilities are planned to operate in 2015 </a:t>
            </a:r>
            <a:endParaRPr lang="en-US" dirty="0">
              <a:ln w="6350">
                <a:noFill/>
              </a:ln>
              <a:solidFill>
                <a:schemeClr val="tx1"/>
              </a:solidFill>
              <a:latin typeface="+mj-lt"/>
              <a:ea typeface="KoPub돋움체 Medium" panose="02020603020101020101" pitchFamily="18" charset="-127"/>
            </a:endParaRPr>
          </a:p>
        </p:txBody>
      </p:sp>
      <p:grpSp>
        <p:nvGrpSpPr>
          <p:cNvPr id="16" name="그룹 15"/>
          <p:cNvGrpSpPr/>
          <p:nvPr/>
        </p:nvGrpSpPr>
        <p:grpSpPr>
          <a:xfrm>
            <a:off x="-180529" y="1307129"/>
            <a:ext cx="3575707" cy="3922071"/>
            <a:chOff x="-108521" y="1315130"/>
            <a:chExt cx="3575707" cy="3922071"/>
          </a:xfrm>
        </p:grpSpPr>
        <p:pic>
          <p:nvPicPr>
            <p:cNvPr id="30" name="Picture 2" descr="C:\Users\seungdol\Desktop\attraction_map.gif"/>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3311" b="100000" l="0" r="100000">
                          <a14:foregroundMark x1="40728" y1="32892" x2="40728" y2="32892"/>
                          <a14:foregroundMark x1="52318" y1="43929" x2="50331" y2="43929"/>
                          <a14:foregroundMark x1="43377" y1="48786" x2="43377" y2="48786"/>
                          <a14:foregroundMark x1="28477" y1="48344" x2="28477" y2="48344"/>
                          <a14:foregroundMark x1="39404" y1="45916" x2="39404" y2="45916"/>
                          <a14:foregroundMark x1="56954" y1="22517" x2="58278" y2="22517"/>
                          <a14:foregroundMark x1="56623" y1="24724" x2="56623" y2="24724"/>
                          <a14:foregroundMark x1="48675" y1="23620" x2="48675" y2="23620"/>
                          <a14:foregroundMark x1="62583" y1="38190" x2="62583" y2="38190"/>
                          <a14:foregroundMark x1="38742" y1="58499" x2="38742" y2="58499"/>
                          <a14:foregroundMark x1="30464" y1="74393" x2="30464" y2="74393"/>
                          <a14:foregroundMark x1="77152" y1="25166" x2="77152" y2="25166"/>
                          <a14:foregroundMark x1="86424" y1="27373" x2="86424" y2="27373"/>
                        </a14:backgroundRemoval>
                      </a14:imgEffect>
                    </a14:imgLayer>
                  </a14:imgProps>
                </a:ext>
                <a:ext uri="{28A0092B-C50C-407E-A947-70E740481C1C}">
                  <a14:useLocalDpi xmlns:a14="http://schemas.microsoft.com/office/drawing/2010/main" val="0"/>
                </a:ext>
              </a:extLst>
            </a:blip>
            <a:srcRect t="12323" b="16020"/>
            <a:stretch/>
          </p:blipFill>
          <p:spPr bwMode="auto">
            <a:xfrm>
              <a:off x="-108521" y="1315130"/>
              <a:ext cx="3267451" cy="3922071"/>
            </a:xfrm>
            <a:prstGeom prst="rect">
              <a:avLst/>
            </a:prstGeom>
            <a:noFill/>
            <a:extLst>
              <a:ext uri="{909E8E84-426E-40DD-AFC4-6F175D3DCCD1}">
                <a14:hiddenFill xmlns:a14="http://schemas.microsoft.com/office/drawing/2010/main">
                  <a:solidFill>
                    <a:srgbClr val="FFFFFF"/>
                  </a:solidFill>
                </a14:hiddenFill>
              </a:ext>
            </a:extLst>
          </p:spPr>
        </p:pic>
        <p:sp>
          <p:nvSpPr>
            <p:cNvPr id="31" name="포인트가 4개인 별 30"/>
            <p:cNvSpPr/>
            <p:nvPr/>
          </p:nvSpPr>
          <p:spPr>
            <a:xfrm>
              <a:off x="887148" y="2263457"/>
              <a:ext cx="238157" cy="223279"/>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포인트가 4개인 별 31"/>
            <p:cNvSpPr/>
            <p:nvPr/>
          </p:nvSpPr>
          <p:spPr>
            <a:xfrm>
              <a:off x="736084" y="3713861"/>
              <a:ext cx="238157" cy="223279"/>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포인트가 4개인 별 32"/>
            <p:cNvSpPr/>
            <p:nvPr/>
          </p:nvSpPr>
          <p:spPr>
            <a:xfrm>
              <a:off x="1691290" y="3017338"/>
              <a:ext cx="238157" cy="223279"/>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포인트가 4개인 별 33"/>
            <p:cNvSpPr/>
            <p:nvPr/>
          </p:nvSpPr>
          <p:spPr>
            <a:xfrm>
              <a:off x="901186" y="1886139"/>
              <a:ext cx="238157" cy="223279"/>
            </a:xfrm>
            <a:prstGeom prst="star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포인트가 4개인 별 34"/>
            <p:cNvSpPr/>
            <p:nvPr/>
          </p:nvSpPr>
          <p:spPr>
            <a:xfrm>
              <a:off x="1090937" y="2385364"/>
              <a:ext cx="238157" cy="223279"/>
            </a:xfrm>
            <a:prstGeom prst="star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포인트가 4개인 별 35"/>
            <p:cNvSpPr/>
            <p:nvPr/>
          </p:nvSpPr>
          <p:spPr>
            <a:xfrm>
              <a:off x="1693227" y="3668297"/>
              <a:ext cx="238157" cy="223279"/>
            </a:xfrm>
            <a:prstGeom prst="star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그룹 36"/>
            <p:cNvGrpSpPr/>
            <p:nvPr/>
          </p:nvGrpSpPr>
          <p:grpSpPr>
            <a:xfrm>
              <a:off x="1246306" y="4365104"/>
              <a:ext cx="2220880" cy="582383"/>
              <a:chOff x="1407983" y="5804481"/>
              <a:chExt cx="1485039" cy="397721"/>
            </a:xfrm>
          </p:grpSpPr>
          <p:sp>
            <p:nvSpPr>
              <p:cNvPr id="38" name="포인트가 4개인 별 37"/>
              <p:cNvSpPr/>
              <p:nvPr/>
            </p:nvSpPr>
            <p:spPr>
              <a:xfrm>
                <a:off x="1407983" y="5829501"/>
                <a:ext cx="159249" cy="152482"/>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포인트가 4개인 별 38"/>
              <p:cNvSpPr/>
              <p:nvPr/>
            </p:nvSpPr>
            <p:spPr>
              <a:xfrm>
                <a:off x="1407983" y="6026204"/>
                <a:ext cx="159249" cy="152482"/>
              </a:xfrm>
              <a:prstGeom prst="star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592229" y="5804481"/>
                <a:ext cx="1300793" cy="210187"/>
              </a:xfrm>
              <a:prstGeom prst="rect">
                <a:avLst/>
              </a:prstGeom>
              <a:noFill/>
            </p:spPr>
            <p:txBody>
              <a:bodyPr wrap="none" rtlCol="0">
                <a:spAutoFit/>
              </a:bodyPr>
              <a:lstStyle/>
              <a:p>
                <a:r>
                  <a:rPr lang="en-US" sz="1400" smtClean="0"/>
                  <a:t>Current recycling facility</a:t>
                </a:r>
                <a:endParaRPr lang="en-US" sz="1400"/>
              </a:p>
            </p:txBody>
          </p:sp>
          <p:sp>
            <p:nvSpPr>
              <p:cNvPr id="41" name="TextBox 40"/>
              <p:cNvSpPr txBox="1"/>
              <p:nvPr/>
            </p:nvSpPr>
            <p:spPr>
              <a:xfrm>
                <a:off x="1583530" y="5992015"/>
                <a:ext cx="1250458" cy="210187"/>
              </a:xfrm>
              <a:prstGeom prst="rect">
                <a:avLst/>
              </a:prstGeom>
              <a:noFill/>
            </p:spPr>
            <p:txBody>
              <a:bodyPr wrap="none" rtlCol="0">
                <a:spAutoFit/>
              </a:bodyPr>
              <a:lstStyle/>
              <a:p>
                <a:r>
                  <a:rPr lang="en-US" altLang="ko-KR" sz="1400" smtClean="0"/>
                  <a:t>Future recycling facility</a:t>
                </a:r>
                <a:endParaRPr lang="en-US" sz="1400"/>
              </a:p>
            </p:txBody>
          </p:sp>
        </p:grpSp>
        <p:sp>
          <p:nvSpPr>
            <p:cNvPr id="15" name="TextBox 14"/>
            <p:cNvSpPr txBox="1"/>
            <p:nvPr/>
          </p:nvSpPr>
          <p:spPr>
            <a:xfrm>
              <a:off x="637198" y="2213410"/>
              <a:ext cx="309700" cy="338554"/>
            </a:xfrm>
            <a:prstGeom prst="rect">
              <a:avLst/>
            </a:prstGeom>
            <a:noFill/>
          </p:spPr>
          <p:txBody>
            <a:bodyPr wrap="none" rtlCol="0">
              <a:spAutoFit/>
            </a:bodyPr>
            <a:lstStyle/>
            <a:p>
              <a:r>
                <a:rPr lang="en-US" sz="1600" b="1"/>
                <a:t>A</a:t>
              </a:r>
            </a:p>
          </p:txBody>
        </p:sp>
        <p:sp>
          <p:nvSpPr>
            <p:cNvPr id="45" name="TextBox 44"/>
            <p:cNvSpPr txBox="1"/>
            <p:nvPr/>
          </p:nvSpPr>
          <p:spPr>
            <a:xfrm>
              <a:off x="1484202" y="2951569"/>
              <a:ext cx="300082" cy="338554"/>
            </a:xfrm>
            <a:prstGeom prst="rect">
              <a:avLst/>
            </a:prstGeom>
            <a:noFill/>
          </p:spPr>
          <p:txBody>
            <a:bodyPr wrap="none" rtlCol="0">
              <a:spAutoFit/>
            </a:bodyPr>
            <a:lstStyle/>
            <a:p>
              <a:r>
                <a:rPr lang="en-US" sz="1600" b="1" smtClean="0"/>
                <a:t>B</a:t>
              </a:r>
              <a:endParaRPr lang="en-US" sz="1600" b="1"/>
            </a:p>
          </p:txBody>
        </p:sp>
        <p:sp>
          <p:nvSpPr>
            <p:cNvPr id="46" name="TextBox 45"/>
            <p:cNvSpPr txBox="1"/>
            <p:nvPr/>
          </p:nvSpPr>
          <p:spPr>
            <a:xfrm>
              <a:off x="509090" y="3655064"/>
              <a:ext cx="293670" cy="338554"/>
            </a:xfrm>
            <a:prstGeom prst="rect">
              <a:avLst/>
            </a:prstGeom>
            <a:noFill/>
          </p:spPr>
          <p:txBody>
            <a:bodyPr wrap="none" rtlCol="0">
              <a:spAutoFit/>
            </a:bodyPr>
            <a:lstStyle/>
            <a:p>
              <a:r>
                <a:rPr lang="en-US" sz="1600" b="1" smtClean="0"/>
                <a:t>C</a:t>
              </a:r>
              <a:endParaRPr lang="en-US" sz="1600" b="1"/>
            </a:p>
          </p:txBody>
        </p:sp>
      </p:grpSp>
      <p:grpSp>
        <p:nvGrpSpPr>
          <p:cNvPr id="2" name="그룹 1"/>
          <p:cNvGrpSpPr/>
          <p:nvPr/>
        </p:nvGrpSpPr>
        <p:grpSpPr>
          <a:xfrm>
            <a:off x="7799784" y="361231"/>
            <a:ext cx="1208459" cy="144016"/>
            <a:chOff x="7799784" y="361231"/>
            <a:chExt cx="1208459" cy="144016"/>
          </a:xfrm>
        </p:grpSpPr>
        <p:sp>
          <p:nvSpPr>
            <p:cNvPr id="51" name="타원 50"/>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타원 51"/>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타원 52"/>
            <p:cNvSpPr/>
            <p:nvPr/>
          </p:nvSpPr>
          <p:spPr>
            <a:xfrm>
              <a:off x="843704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타원 53"/>
            <p:cNvSpPr/>
            <p:nvPr/>
          </p:nvSpPr>
          <p:spPr>
            <a:xfrm>
              <a:off x="8223456"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타원 54"/>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타원 41"/>
            <p:cNvSpPr/>
            <p:nvPr/>
          </p:nvSpPr>
          <p:spPr>
            <a:xfrm>
              <a:off x="779978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7598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55776" y="699652"/>
            <a:ext cx="4277646" cy="400110"/>
          </a:xfrm>
          <a:prstGeom prst="rect">
            <a:avLst/>
          </a:prstGeom>
          <a:noFill/>
        </p:spPr>
        <p:txBody>
          <a:bodyPr wrap="none" rtlCol="0">
            <a:spAutoFit/>
          </a:bodyPr>
          <a:lstStyle/>
          <a:p>
            <a:r>
              <a:rPr lang="en-US" altLang="ko-KR" sz="2000" b="1" smtClean="0"/>
              <a:t>General SFL recycling process in Korea </a:t>
            </a:r>
          </a:p>
        </p:txBody>
      </p:sp>
      <p:sp>
        <p:nvSpPr>
          <p:cNvPr id="7"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7" name="직사각형 106"/>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98" name="그룹 97"/>
          <p:cNvGrpSpPr/>
          <p:nvPr/>
        </p:nvGrpSpPr>
        <p:grpSpPr>
          <a:xfrm>
            <a:off x="542542" y="1340768"/>
            <a:ext cx="8595331" cy="5400600"/>
            <a:chOff x="542542" y="1484784"/>
            <a:chExt cx="8595331" cy="5400600"/>
          </a:xfrm>
        </p:grpSpPr>
        <p:sp>
          <p:nvSpPr>
            <p:cNvPr id="8" name="직사각형 7"/>
            <p:cNvSpPr/>
            <p:nvPr/>
          </p:nvSpPr>
          <p:spPr>
            <a:xfrm>
              <a:off x="542543" y="1484784"/>
              <a:ext cx="2233751" cy="413778"/>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Linear Lamp Input</a:t>
              </a:r>
              <a:endParaRPr lang="en-US" sz="1600">
                <a:solidFill>
                  <a:schemeClr val="tx1"/>
                </a:solidFill>
              </a:endParaRPr>
            </a:p>
          </p:txBody>
        </p:sp>
        <p:sp>
          <p:nvSpPr>
            <p:cNvPr id="15" name="직사각형 14"/>
            <p:cNvSpPr/>
            <p:nvPr/>
          </p:nvSpPr>
          <p:spPr>
            <a:xfrm>
              <a:off x="542543" y="2119004"/>
              <a:ext cx="2233751" cy="38968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Cutting base</a:t>
              </a:r>
            </a:p>
          </p:txBody>
        </p:sp>
        <p:sp>
          <p:nvSpPr>
            <p:cNvPr id="16" name="직사각형 15"/>
            <p:cNvSpPr/>
            <p:nvPr/>
          </p:nvSpPr>
          <p:spPr>
            <a:xfrm>
              <a:off x="542543" y="2729135"/>
              <a:ext cx="2233751" cy="38968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Drum </a:t>
              </a:r>
              <a:r>
                <a:rPr lang="en-US" sz="1600" smtClean="0">
                  <a:solidFill>
                    <a:schemeClr val="tx1"/>
                  </a:solidFill>
                </a:rPr>
                <a:t>sorting</a:t>
              </a:r>
              <a:endParaRPr lang="en-US" sz="1600">
                <a:solidFill>
                  <a:schemeClr val="tx1"/>
                </a:solidFill>
              </a:endParaRPr>
            </a:p>
          </p:txBody>
        </p:sp>
        <p:sp>
          <p:nvSpPr>
            <p:cNvPr id="17" name="직사각형 16"/>
            <p:cNvSpPr/>
            <p:nvPr/>
          </p:nvSpPr>
          <p:spPr>
            <a:xfrm>
              <a:off x="542543" y="3339266"/>
              <a:ext cx="2233751" cy="389689"/>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Glass sorting</a:t>
              </a:r>
              <a:endParaRPr lang="en-US" sz="1600">
                <a:solidFill>
                  <a:schemeClr val="tx1"/>
                </a:solidFill>
              </a:endParaRPr>
            </a:p>
          </p:txBody>
        </p:sp>
        <p:sp>
          <p:nvSpPr>
            <p:cNvPr id="18" name="직사각형 17"/>
            <p:cNvSpPr/>
            <p:nvPr/>
          </p:nvSpPr>
          <p:spPr>
            <a:xfrm>
              <a:off x="542543" y="3949397"/>
              <a:ext cx="2233751" cy="389689"/>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Mixed metal </a:t>
              </a:r>
              <a:r>
                <a:rPr lang="en-US" sz="1600" smtClean="0">
                  <a:solidFill>
                    <a:schemeClr val="tx1"/>
                  </a:solidFill>
                </a:rPr>
                <a:t>sorting</a:t>
              </a:r>
              <a:endParaRPr lang="en-US" sz="1600">
                <a:solidFill>
                  <a:schemeClr val="tx1"/>
                </a:solidFill>
              </a:endParaRPr>
            </a:p>
          </p:txBody>
        </p:sp>
        <p:sp>
          <p:nvSpPr>
            <p:cNvPr id="19" name="직사각형 18"/>
            <p:cNvSpPr/>
            <p:nvPr/>
          </p:nvSpPr>
          <p:spPr>
            <a:xfrm>
              <a:off x="542543" y="4591135"/>
              <a:ext cx="2233751" cy="389689"/>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Glass heating</a:t>
              </a:r>
            </a:p>
          </p:txBody>
        </p:sp>
        <p:sp>
          <p:nvSpPr>
            <p:cNvPr id="20" name="직사각형 19"/>
            <p:cNvSpPr/>
            <p:nvPr/>
          </p:nvSpPr>
          <p:spPr>
            <a:xfrm>
              <a:off x="542543" y="5309501"/>
              <a:ext cx="2233751" cy="389689"/>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Glass cooling</a:t>
              </a:r>
            </a:p>
          </p:txBody>
        </p:sp>
        <p:sp>
          <p:nvSpPr>
            <p:cNvPr id="23" name="직사각형 22"/>
            <p:cNvSpPr/>
            <p:nvPr/>
          </p:nvSpPr>
          <p:spPr>
            <a:xfrm>
              <a:off x="542543" y="5919631"/>
              <a:ext cx="2233751" cy="389689"/>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Fine metal sorting</a:t>
              </a:r>
            </a:p>
          </p:txBody>
        </p:sp>
        <p:sp>
          <p:nvSpPr>
            <p:cNvPr id="22" name="직사각형 21"/>
            <p:cNvSpPr/>
            <p:nvPr/>
          </p:nvSpPr>
          <p:spPr>
            <a:xfrm>
              <a:off x="3491880" y="1484784"/>
              <a:ext cx="2236716" cy="410632"/>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Other type Lamp </a:t>
              </a:r>
              <a:r>
                <a:rPr lang="en-US" sz="1600" dirty="0">
                  <a:solidFill>
                    <a:schemeClr val="tx1"/>
                  </a:solidFill>
                </a:rPr>
                <a:t>Input</a:t>
              </a:r>
            </a:p>
          </p:txBody>
        </p:sp>
        <p:sp>
          <p:nvSpPr>
            <p:cNvPr id="25" name="직사각형 24"/>
            <p:cNvSpPr/>
            <p:nvPr/>
          </p:nvSpPr>
          <p:spPr>
            <a:xfrm>
              <a:off x="3491880" y="2118372"/>
              <a:ext cx="2236716" cy="389689"/>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Shredder</a:t>
              </a:r>
            </a:p>
          </p:txBody>
        </p:sp>
        <p:sp>
          <p:nvSpPr>
            <p:cNvPr id="26" name="직사각형 25"/>
            <p:cNvSpPr/>
            <p:nvPr/>
          </p:nvSpPr>
          <p:spPr>
            <a:xfrm>
              <a:off x="3491880" y="2731017"/>
              <a:ext cx="2236716" cy="384872"/>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Drum sorter</a:t>
              </a:r>
            </a:p>
          </p:txBody>
        </p:sp>
        <p:sp>
          <p:nvSpPr>
            <p:cNvPr id="30" name="직사각형 29"/>
            <p:cNvSpPr/>
            <p:nvPr/>
          </p:nvSpPr>
          <p:spPr>
            <a:xfrm>
              <a:off x="3491880" y="4591135"/>
              <a:ext cx="2233751" cy="38968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Powder heating</a:t>
              </a:r>
            </a:p>
          </p:txBody>
        </p:sp>
        <p:sp>
          <p:nvSpPr>
            <p:cNvPr id="31" name="직사각형 30"/>
            <p:cNvSpPr/>
            <p:nvPr/>
          </p:nvSpPr>
          <p:spPr>
            <a:xfrm>
              <a:off x="3491880" y="5306987"/>
              <a:ext cx="2233751" cy="38968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Powder cooling</a:t>
              </a:r>
            </a:p>
          </p:txBody>
        </p:sp>
        <p:sp>
          <p:nvSpPr>
            <p:cNvPr id="32" name="직사각형 31"/>
            <p:cNvSpPr/>
            <p:nvPr/>
          </p:nvSpPr>
          <p:spPr>
            <a:xfrm>
              <a:off x="3491880" y="5919631"/>
              <a:ext cx="2233751" cy="389689"/>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bg1"/>
                  </a:solidFill>
                </a:rPr>
                <a:t>Powder outlet</a:t>
              </a:r>
            </a:p>
          </p:txBody>
        </p:sp>
        <p:sp>
          <p:nvSpPr>
            <p:cNvPr id="35" name="직사각형 34"/>
            <p:cNvSpPr/>
            <p:nvPr/>
          </p:nvSpPr>
          <p:spPr>
            <a:xfrm>
              <a:off x="6511401" y="5271559"/>
              <a:ext cx="2225151" cy="389689"/>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Mercury distillator</a:t>
              </a:r>
            </a:p>
          </p:txBody>
        </p:sp>
        <p:sp>
          <p:nvSpPr>
            <p:cNvPr id="36" name="직사각형 35"/>
            <p:cNvSpPr/>
            <p:nvPr/>
          </p:nvSpPr>
          <p:spPr>
            <a:xfrm>
              <a:off x="6511401" y="5919631"/>
              <a:ext cx="2225151" cy="389689"/>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Mercury recovery</a:t>
              </a:r>
            </a:p>
          </p:txBody>
        </p:sp>
        <p:sp>
          <p:nvSpPr>
            <p:cNvPr id="37" name="직사각형 36"/>
            <p:cNvSpPr/>
            <p:nvPr/>
          </p:nvSpPr>
          <p:spPr>
            <a:xfrm>
              <a:off x="6499836" y="2733531"/>
              <a:ext cx="2236716" cy="384872"/>
            </a:xfrm>
            <a:prstGeom prst="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Base outlet</a:t>
              </a:r>
            </a:p>
          </p:txBody>
        </p:sp>
        <p:cxnSp>
          <p:nvCxnSpPr>
            <p:cNvPr id="29" name="직선 화살표 연결선 28"/>
            <p:cNvCxnSpPr>
              <a:stCxn id="8" idx="2"/>
              <a:endCxn id="15" idx="0"/>
            </p:cNvCxnSpPr>
            <p:nvPr/>
          </p:nvCxnSpPr>
          <p:spPr>
            <a:xfrm>
              <a:off x="1659419" y="1898562"/>
              <a:ext cx="0" cy="2204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직선 화살표 연결선 40"/>
            <p:cNvCxnSpPr/>
            <p:nvPr/>
          </p:nvCxnSpPr>
          <p:spPr>
            <a:xfrm>
              <a:off x="1659418" y="2510575"/>
              <a:ext cx="0" cy="2204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직선 화살표 연결선 41"/>
            <p:cNvCxnSpPr/>
            <p:nvPr/>
          </p:nvCxnSpPr>
          <p:spPr>
            <a:xfrm>
              <a:off x="1659417" y="3122588"/>
              <a:ext cx="0" cy="2204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직선 화살표 연결선 42"/>
            <p:cNvCxnSpPr/>
            <p:nvPr/>
          </p:nvCxnSpPr>
          <p:spPr>
            <a:xfrm>
              <a:off x="1659416" y="3734601"/>
              <a:ext cx="0" cy="2204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a:endCxn id="19" idx="0"/>
            </p:cNvCxnSpPr>
            <p:nvPr/>
          </p:nvCxnSpPr>
          <p:spPr>
            <a:xfrm>
              <a:off x="1659415" y="4346614"/>
              <a:ext cx="4" cy="24452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a:stCxn id="19" idx="2"/>
              <a:endCxn id="20" idx="0"/>
            </p:cNvCxnSpPr>
            <p:nvPr/>
          </p:nvCxnSpPr>
          <p:spPr>
            <a:xfrm>
              <a:off x="1659419" y="4980825"/>
              <a:ext cx="0" cy="3286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직선 화살표 연결선 45"/>
            <p:cNvCxnSpPr/>
            <p:nvPr/>
          </p:nvCxnSpPr>
          <p:spPr>
            <a:xfrm>
              <a:off x="1659413" y="5711528"/>
              <a:ext cx="0" cy="2204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a:stCxn id="22" idx="2"/>
              <a:endCxn id="25" idx="0"/>
            </p:cNvCxnSpPr>
            <p:nvPr/>
          </p:nvCxnSpPr>
          <p:spPr>
            <a:xfrm>
              <a:off x="4610238" y="1895416"/>
              <a:ext cx="0" cy="2229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a:off x="4610238" y="2510575"/>
              <a:ext cx="0" cy="2229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직선 화살표 연결선 57"/>
            <p:cNvCxnSpPr>
              <a:endCxn id="30" idx="0"/>
            </p:cNvCxnSpPr>
            <p:nvPr/>
          </p:nvCxnSpPr>
          <p:spPr>
            <a:xfrm flipH="1">
              <a:off x="4608756" y="3157965"/>
              <a:ext cx="1620" cy="14331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직선 화살표 연결선 62"/>
            <p:cNvCxnSpPr/>
            <p:nvPr/>
          </p:nvCxnSpPr>
          <p:spPr>
            <a:xfrm>
              <a:off x="4629456" y="5702082"/>
              <a:ext cx="0" cy="22295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4" name="직선 연결선 1023"/>
            <p:cNvCxnSpPr>
              <a:stCxn id="16" idx="3"/>
              <a:endCxn id="26" idx="1"/>
            </p:cNvCxnSpPr>
            <p:nvPr/>
          </p:nvCxnSpPr>
          <p:spPr>
            <a:xfrm flipV="1">
              <a:off x="2776294" y="2923454"/>
              <a:ext cx="715586" cy="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직선 화살표 연결선 1030"/>
            <p:cNvCxnSpPr>
              <a:stCxn id="26" idx="3"/>
              <a:endCxn id="37" idx="1"/>
            </p:cNvCxnSpPr>
            <p:nvPr/>
          </p:nvCxnSpPr>
          <p:spPr>
            <a:xfrm>
              <a:off x="5728596" y="2923454"/>
              <a:ext cx="771240" cy="25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4" name="꺾인 연결선 1043"/>
            <p:cNvCxnSpPr>
              <a:stCxn id="26" idx="2"/>
              <a:endCxn id="18" idx="3"/>
            </p:cNvCxnSpPr>
            <p:nvPr/>
          </p:nvCxnSpPr>
          <p:spPr>
            <a:xfrm rot="5400000">
              <a:off x="3179090" y="2713094"/>
              <a:ext cx="1028353" cy="1833944"/>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6" name="꺾인 연결선 1045"/>
            <p:cNvCxnSpPr>
              <a:stCxn id="32" idx="3"/>
              <a:endCxn id="35" idx="1"/>
            </p:cNvCxnSpPr>
            <p:nvPr/>
          </p:nvCxnSpPr>
          <p:spPr>
            <a:xfrm flipV="1">
              <a:off x="5725631" y="5466404"/>
              <a:ext cx="785770" cy="64807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직선 화살표 연결선 90"/>
            <p:cNvCxnSpPr>
              <a:stCxn id="30" idx="2"/>
            </p:cNvCxnSpPr>
            <p:nvPr/>
          </p:nvCxnSpPr>
          <p:spPr>
            <a:xfrm flipH="1">
              <a:off x="4608755" y="4980825"/>
              <a:ext cx="1" cy="3286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직선 화살표 연결선 105"/>
            <p:cNvCxnSpPr>
              <a:stCxn id="35" idx="2"/>
            </p:cNvCxnSpPr>
            <p:nvPr/>
          </p:nvCxnSpPr>
          <p:spPr>
            <a:xfrm>
              <a:off x="7623977" y="5661248"/>
              <a:ext cx="0" cy="2583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꺾인 연결선 87"/>
            <p:cNvCxnSpPr>
              <a:stCxn id="20" idx="1"/>
              <a:endCxn id="35" idx="3"/>
            </p:cNvCxnSpPr>
            <p:nvPr/>
          </p:nvCxnSpPr>
          <p:spPr>
            <a:xfrm rot="10800000" flipH="1">
              <a:off x="542542" y="5466404"/>
              <a:ext cx="8194009" cy="37942"/>
            </a:xfrm>
            <a:prstGeom prst="bentConnector5">
              <a:avLst>
                <a:gd name="adj1" fmla="val -2790"/>
                <a:gd name="adj2" fmla="val -2650000"/>
                <a:gd name="adj3" fmla="val 10279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5575551" y="6577607"/>
              <a:ext cx="3562322" cy="307777"/>
            </a:xfrm>
            <a:prstGeom prst="rect">
              <a:avLst/>
            </a:prstGeom>
            <a:noFill/>
          </p:spPr>
          <p:txBody>
            <a:bodyPr wrap="none" rtlCol="0">
              <a:spAutoFit/>
            </a:bodyPr>
            <a:lstStyle/>
            <a:p>
              <a:r>
                <a:rPr lang="en-US" sz="1400" smtClean="0"/>
                <a:t>Source : Korea Lighting Recycling Corporation  </a:t>
              </a:r>
              <a:endParaRPr lang="en-US" sz="1400"/>
            </a:p>
          </p:txBody>
        </p:sp>
      </p:grpSp>
      <p:grpSp>
        <p:nvGrpSpPr>
          <p:cNvPr id="3" name="그룹 2"/>
          <p:cNvGrpSpPr/>
          <p:nvPr/>
        </p:nvGrpSpPr>
        <p:grpSpPr>
          <a:xfrm>
            <a:off x="7796274" y="361231"/>
            <a:ext cx="1211969" cy="144016"/>
            <a:chOff x="7796274" y="361231"/>
            <a:chExt cx="1211969" cy="144016"/>
          </a:xfrm>
        </p:grpSpPr>
        <p:sp>
          <p:nvSpPr>
            <p:cNvPr id="60" name="타원 59"/>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타원 60"/>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타원 61"/>
            <p:cNvSpPr/>
            <p:nvPr/>
          </p:nvSpPr>
          <p:spPr>
            <a:xfrm>
              <a:off x="843704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타원 63"/>
            <p:cNvSpPr/>
            <p:nvPr/>
          </p:nvSpPr>
          <p:spPr>
            <a:xfrm>
              <a:off x="8223456"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타원 64"/>
            <p:cNvSpPr/>
            <p:nvPr/>
          </p:nvSpPr>
          <p:spPr>
            <a:xfrm>
              <a:off x="8009865"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타원 65"/>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473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직사각형 7"/>
          <p:cNvSpPr/>
          <p:nvPr/>
        </p:nvSpPr>
        <p:spPr>
          <a:xfrm>
            <a:off x="-1588" y="3777977"/>
            <a:ext cx="9144000" cy="104593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1778" y="1484784"/>
            <a:ext cx="1476686" cy="307777"/>
          </a:xfrm>
          <a:prstGeom prst="rect">
            <a:avLst/>
          </a:prstGeom>
          <a:noFill/>
        </p:spPr>
        <p:txBody>
          <a:bodyPr wrap="none" rtlCol="0">
            <a:spAutoFit/>
          </a:bodyPr>
          <a:lstStyle/>
          <a:p>
            <a:r>
              <a:rPr lang="en-US" sz="1400" smtClean="0"/>
              <a:t>(Unit : 1,000 unit)</a:t>
            </a:r>
            <a:endParaRPr lang="en-US" sz="1400"/>
          </a:p>
        </p:txBody>
      </p:sp>
      <p:graphicFrame>
        <p:nvGraphicFramePr>
          <p:cNvPr id="11" name="차트 10"/>
          <p:cNvGraphicFramePr>
            <a:graphicFrameLocks/>
          </p:cNvGraphicFramePr>
          <p:nvPr>
            <p:extLst>
              <p:ext uri="{D42A27DB-BD31-4B8C-83A1-F6EECF244321}">
                <p14:modId xmlns:p14="http://schemas.microsoft.com/office/powerpoint/2010/main" val="991953019"/>
              </p:ext>
            </p:extLst>
          </p:nvPr>
        </p:nvGraphicFramePr>
        <p:xfrm>
          <a:off x="1187624" y="1916833"/>
          <a:ext cx="7723414"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4" name="직사각형 3"/>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7" name="TextBox 6"/>
          <p:cNvSpPr txBox="1"/>
          <p:nvPr/>
        </p:nvSpPr>
        <p:spPr>
          <a:xfrm>
            <a:off x="247968" y="1052736"/>
            <a:ext cx="4561762" cy="400110"/>
          </a:xfrm>
          <a:prstGeom prst="rect">
            <a:avLst/>
          </a:prstGeom>
          <a:noFill/>
        </p:spPr>
        <p:txBody>
          <a:bodyPr wrap="none" rtlCol="0">
            <a:spAutoFit/>
          </a:bodyPr>
          <a:lstStyle/>
          <a:p>
            <a:r>
              <a:rPr lang="en-US" altLang="ko-KR" sz="2000" b="1" smtClean="0"/>
              <a:t>Statistic Data of FL Management in Korea</a:t>
            </a:r>
          </a:p>
        </p:txBody>
      </p:sp>
      <p:sp>
        <p:nvSpPr>
          <p:cNvPr id="9" name="모서리가 둥근 직사각형 8"/>
          <p:cNvSpPr/>
          <p:nvPr/>
        </p:nvSpPr>
        <p:spPr>
          <a:xfrm>
            <a:off x="539552" y="5085184"/>
            <a:ext cx="8132036" cy="1101790"/>
          </a:xfrm>
          <a:prstGeom prst="roundRect">
            <a:avLst/>
          </a:prstGeom>
          <a:ln>
            <a:solidFill>
              <a:srgbClr val="9BBB59"/>
            </a:solidFill>
          </a:ln>
        </p:spPr>
        <p:style>
          <a:lnRef idx="2">
            <a:schemeClr val="accent6"/>
          </a:lnRef>
          <a:fillRef idx="1">
            <a:schemeClr val="lt1"/>
          </a:fillRef>
          <a:effectRef idx="0">
            <a:schemeClr val="accent6"/>
          </a:effectRef>
          <a:fontRef idx="minor">
            <a:schemeClr val="dk1"/>
          </a:fontRef>
        </p:style>
        <p:txBody>
          <a:bodyPr rtlCol="0" anchor="ctr"/>
          <a:lstStyle/>
          <a:p>
            <a:pPr marL="800100" lvl="1" indent="-342900">
              <a:lnSpc>
                <a:spcPct val="150000"/>
              </a:lnSpc>
              <a:buFont typeface="맑은 고딕" panose="020B0503020000020004" pitchFamily="50" charset="-127"/>
              <a:buChar char="▶"/>
            </a:pPr>
            <a:r>
              <a:rPr lang="en-US" altLang="ko-KR" sz="1600" dirty="0" smtClean="0">
                <a:solidFill>
                  <a:schemeClr val="tx1"/>
                </a:solidFill>
                <a:latin typeface="+mj-lt"/>
              </a:rPr>
              <a:t>SFL Recycling target has been </a:t>
            </a:r>
            <a:r>
              <a:rPr lang="en-US" altLang="ko-KR" sz="1600" dirty="0" smtClean="0">
                <a:solidFill>
                  <a:schemeClr val="tx1"/>
                </a:solidFill>
                <a:latin typeface="+mj-lt"/>
              </a:rPr>
              <a:t>continuously </a:t>
            </a:r>
            <a:r>
              <a:rPr lang="en-US" altLang="ko-KR" sz="1600" dirty="0" smtClean="0">
                <a:solidFill>
                  <a:schemeClr val="tx1"/>
                </a:solidFill>
                <a:latin typeface="+mj-lt"/>
              </a:rPr>
              <a:t>increasing since 2004</a:t>
            </a:r>
          </a:p>
          <a:p>
            <a:pPr marL="800100" lvl="1" indent="-342900">
              <a:lnSpc>
                <a:spcPct val="150000"/>
              </a:lnSpc>
              <a:buFont typeface="맑은 고딕" panose="020B0503020000020004" pitchFamily="50" charset="-127"/>
              <a:buChar char="▶"/>
            </a:pPr>
            <a:r>
              <a:rPr lang="en-US" altLang="ko-KR" sz="1600" dirty="0" smtClean="0">
                <a:solidFill>
                  <a:schemeClr val="tx1"/>
                </a:solidFill>
                <a:latin typeface="+mj-lt"/>
              </a:rPr>
              <a:t>SFL recycling rate </a:t>
            </a:r>
            <a:r>
              <a:rPr lang="en-US" altLang="ko-KR" sz="1600" dirty="0" smtClean="0">
                <a:solidFill>
                  <a:schemeClr val="tx1"/>
                </a:solidFill>
                <a:latin typeface="+mj-lt"/>
              </a:rPr>
              <a:t>is still low compared to the </a:t>
            </a:r>
            <a:r>
              <a:rPr lang="en-US" altLang="ko-KR" sz="1600" dirty="0" smtClean="0">
                <a:solidFill>
                  <a:schemeClr val="tx1"/>
                </a:solidFill>
                <a:latin typeface="+mj-lt"/>
              </a:rPr>
              <a:t>amount in the market.</a:t>
            </a:r>
            <a:r>
              <a:rPr lang="en-US" altLang="ko-KR" sz="1600" dirty="0" smtClean="0">
                <a:solidFill>
                  <a:schemeClr val="tx1"/>
                </a:solidFill>
                <a:latin typeface="+mj-lt"/>
              </a:rPr>
              <a:t> </a:t>
            </a:r>
            <a:endParaRPr lang="en-US" altLang="ko-KR" sz="1600" dirty="0" smtClean="0">
              <a:solidFill>
                <a:schemeClr val="tx1"/>
              </a:solidFill>
              <a:latin typeface="+mj-lt"/>
            </a:endParaRPr>
          </a:p>
        </p:txBody>
      </p:sp>
      <p:grpSp>
        <p:nvGrpSpPr>
          <p:cNvPr id="29" name="그룹 28"/>
          <p:cNvGrpSpPr/>
          <p:nvPr/>
        </p:nvGrpSpPr>
        <p:grpSpPr>
          <a:xfrm>
            <a:off x="7796274" y="361231"/>
            <a:ext cx="1211969" cy="144016"/>
            <a:chOff x="7796274" y="361231"/>
            <a:chExt cx="1211969" cy="144016"/>
          </a:xfrm>
        </p:grpSpPr>
        <p:sp>
          <p:nvSpPr>
            <p:cNvPr id="30" name="타원 29"/>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타원 31"/>
            <p:cNvSpPr/>
            <p:nvPr/>
          </p:nvSpPr>
          <p:spPr>
            <a:xfrm>
              <a:off x="843704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타원 32"/>
            <p:cNvSpPr/>
            <p:nvPr/>
          </p:nvSpPr>
          <p:spPr>
            <a:xfrm>
              <a:off x="8223456"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타원 33"/>
            <p:cNvSpPr/>
            <p:nvPr/>
          </p:nvSpPr>
          <p:spPr>
            <a:xfrm>
              <a:off x="8009865"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타원 34"/>
            <p:cNvSpPr/>
            <p:nvPr/>
          </p:nvSpPr>
          <p:spPr>
            <a:xfrm>
              <a:off x="7796274"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7882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타원 5"/>
          <p:cNvSpPr/>
          <p:nvPr/>
        </p:nvSpPr>
        <p:spPr>
          <a:xfrm>
            <a:off x="1100094" y="1613278"/>
            <a:ext cx="3471906" cy="347190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타원 3"/>
          <p:cNvSpPr/>
          <p:nvPr/>
        </p:nvSpPr>
        <p:spPr>
          <a:xfrm>
            <a:off x="529318" y="1531036"/>
            <a:ext cx="3636390" cy="363639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42706" y="2361654"/>
            <a:ext cx="1029449" cy="923330"/>
          </a:xfrm>
          <a:prstGeom prst="rect">
            <a:avLst/>
          </a:prstGeom>
          <a:noFill/>
        </p:spPr>
        <p:txBody>
          <a:bodyPr wrap="none" rtlCol="0">
            <a:spAutoFit/>
          </a:bodyPr>
          <a:lstStyle/>
          <a:p>
            <a:r>
              <a:rPr lang="en-US" sz="5400" dirty="0" smtClean="0">
                <a:latin typeface="KoPub돋움체 Medium" panose="02020603020101020101" pitchFamily="18" charset="-127"/>
                <a:ea typeface="KoPub돋움체 Medium" panose="02020603020101020101" pitchFamily="18" charset="-127"/>
              </a:rPr>
              <a:t>3. </a:t>
            </a:r>
            <a:endParaRPr lang="en-US" sz="5400" dirty="0">
              <a:latin typeface="KoPub돋움체 Medium" panose="02020603020101020101" pitchFamily="18" charset="-127"/>
              <a:ea typeface="KoPub돋움체 Medium" panose="02020603020101020101" pitchFamily="18" charset="-127"/>
            </a:endParaRPr>
          </a:p>
        </p:txBody>
      </p:sp>
      <p:cxnSp>
        <p:nvCxnSpPr>
          <p:cNvPr id="8" name="직선 연결선 7"/>
          <p:cNvCxnSpPr/>
          <p:nvPr/>
        </p:nvCxnSpPr>
        <p:spPr>
          <a:xfrm>
            <a:off x="5868144" y="3349231"/>
            <a:ext cx="2736304" cy="0"/>
          </a:xfrm>
          <a:prstGeom prst="lin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이등변 삼각형 8"/>
          <p:cNvSpPr/>
          <p:nvPr/>
        </p:nvSpPr>
        <p:spPr>
          <a:xfrm rot="5400000">
            <a:off x="8198323" y="3061199"/>
            <a:ext cx="668234" cy="576064"/>
          </a:xfrm>
          <a:prstGeom prst="triangl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이등변 삼각형 10"/>
          <p:cNvSpPr/>
          <p:nvPr/>
        </p:nvSpPr>
        <p:spPr>
          <a:xfrm rot="5400000">
            <a:off x="7838283" y="3061199"/>
            <a:ext cx="668234" cy="576064"/>
          </a:xfrm>
          <a:prstGeom prst="triangl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직사각형 1"/>
          <p:cNvSpPr/>
          <p:nvPr/>
        </p:nvSpPr>
        <p:spPr>
          <a:xfrm>
            <a:off x="4870167" y="3852337"/>
            <a:ext cx="4094321" cy="1200329"/>
          </a:xfrm>
          <a:prstGeom prst="rect">
            <a:avLst/>
          </a:prstGeom>
        </p:spPr>
        <p:txBody>
          <a:bodyPr wrap="square">
            <a:spAutoFit/>
          </a:bodyPr>
          <a:lstStyle/>
          <a:p>
            <a:r>
              <a:rPr lang="en-US" sz="3600" dirty="0" smtClean="0">
                <a:latin typeface="Times New Roman" panose="02020603050405020304" pitchFamily="18" charset="0"/>
                <a:ea typeface="KoPub돋움체 Bold" panose="02020603020101020101" pitchFamily="18" charset="-127"/>
                <a:cs typeface="Times New Roman" panose="02020603050405020304" pitchFamily="18" charset="0"/>
              </a:rPr>
              <a:t>MFA of lamps in Korea</a:t>
            </a:r>
            <a:endParaRPr lang="en-US" sz="3600" dirty="0">
              <a:latin typeface="Times New Roman" panose="02020603050405020304" pitchFamily="18" charset="0"/>
              <a:ea typeface="KoPub돋움체 Bold" panose="02020603020101020101" pitchFamily="18" charset="-127"/>
              <a:cs typeface="Times New Roman" panose="02020603050405020304" pitchFamily="18" charset="0"/>
            </a:endParaRPr>
          </a:p>
        </p:txBody>
      </p:sp>
    </p:spTree>
    <p:extLst>
      <p:ext uri="{BB962C8B-B14F-4D97-AF65-F5344CB8AC3E}">
        <p14:creationId xmlns:p14="http://schemas.microsoft.com/office/powerpoint/2010/main" val="1558785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4" name="그룹 53"/>
          <p:cNvGrpSpPr/>
          <p:nvPr/>
        </p:nvGrpSpPr>
        <p:grpSpPr>
          <a:xfrm>
            <a:off x="980399" y="2536748"/>
            <a:ext cx="7402832" cy="3628556"/>
            <a:chOff x="1399512" y="2594962"/>
            <a:chExt cx="6564605" cy="3217692"/>
          </a:xfrm>
        </p:grpSpPr>
        <p:sp>
          <p:nvSpPr>
            <p:cNvPr id="11" name="육각형 10"/>
            <p:cNvSpPr/>
            <p:nvPr/>
          </p:nvSpPr>
          <p:spPr>
            <a:xfrm>
              <a:off x="1399512" y="3249538"/>
              <a:ext cx="1441011" cy="1242251"/>
            </a:xfrm>
            <a:prstGeom prst="hexagon">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육각형 14"/>
            <p:cNvSpPr/>
            <p:nvPr/>
          </p:nvSpPr>
          <p:spPr>
            <a:xfrm>
              <a:off x="2668580" y="2594962"/>
              <a:ext cx="1441011" cy="1242251"/>
            </a:xfrm>
            <a:prstGeom prst="hexagon">
              <a:avLst/>
            </a:prstGeom>
            <a:solidFill>
              <a:srgbClr val="98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육각형 15"/>
            <p:cNvSpPr/>
            <p:nvPr/>
          </p:nvSpPr>
          <p:spPr>
            <a:xfrm>
              <a:off x="2668580" y="3942080"/>
              <a:ext cx="1441011" cy="1242251"/>
            </a:xfrm>
            <a:prstGeom prst="hexagon">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육각형 16"/>
            <p:cNvSpPr/>
            <p:nvPr/>
          </p:nvSpPr>
          <p:spPr>
            <a:xfrm>
              <a:off x="3931664" y="3249538"/>
              <a:ext cx="1441011" cy="1242251"/>
            </a:xfrm>
            <a:prstGeom prst="hexagon">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육각형 17"/>
            <p:cNvSpPr/>
            <p:nvPr/>
          </p:nvSpPr>
          <p:spPr>
            <a:xfrm>
              <a:off x="3931664" y="4563205"/>
              <a:ext cx="1441011" cy="1242251"/>
            </a:xfrm>
            <a:prstGeom prst="hexagon">
              <a:avLst/>
            </a:prstGeom>
            <a:solidFill>
              <a:srgbClr val="98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육각형 18"/>
            <p:cNvSpPr/>
            <p:nvPr/>
          </p:nvSpPr>
          <p:spPr>
            <a:xfrm>
              <a:off x="5218050" y="3915117"/>
              <a:ext cx="1441011" cy="1242251"/>
            </a:xfrm>
            <a:prstGeom prst="hexagon">
              <a:avLst/>
            </a:prstGeom>
            <a:solidFill>
              <a:srgbClr val="98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육각형 19"/>
            <p:cNvSpPr/>
            <p:nvPr/>
          </p:nvSpPr>
          <p:spPr>
            <a:xfrm>
              <a:off x="5218050" y="2594962"/>
              <a:ext cx="1441011" cy="1242251"/>
            </a:xfrm>
            <a:prstGeom prst="hexagon">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육각형 20"/>
            <p:cNvSpPr/>
            <p:nvPr/>
          </p:nvSpPr>
          <p:spPr>
            <a:xfrm>
              <a:off x="6523106" y="3249538"/>
              <a:ext cx="1441011" cy="1242251"/>
            </a:xfrm>
            <a:prstGeom prst="hexagon">
              <a:avLst/>
            </a:prstGeom>
            <a:solidFill>
              <a:srgbClr val="98C2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육각형 21"/>
            <p:cNvSpPr/>
            <p:nvPr/>
          </p:nvSpPr>
          <p:spPr>
            <a:xfrm>
              <a:off x="6518831" y="4570403"/>
              <a:ext cx="1441011" cy="1242251"/>
            </a:xfrm>
            <a:prstGeom prst="hexagon">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직선 연결선 27"/>
          <p:cNvCxnSpPr/>
          <p:nvPr/>
        </p:nvCxnSpPr>
        <p:spPr>
          <a:xfrm flipH="1" flipV="1">
            <a:off x="1773478" y="4675397"/>
            <a:ext cx="6053" cy="68486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24738" y="5359881"/>
            <a:ext cx="864917" cy="369332"/>
          </a:xfrm>
          <a:prstGeom prst="rect">
            <a:avLst/>
          </a:prstGeom>
          <a:noFill/>
        </p:spPr>
        <p:txBody>
          <a:bodyPr wrap="none" rtlCol="0">
            <a:spAutoFit/>
          </a:bodyPr>
          <a:lstStyle/>
          <a:p>
            <a:r>
              <a:rPr lang="en-US" dirty="0" smtClean="0">
                <a:solidFill>
                  <a:schemeClr val="tx1">
                    <a:lumMod val="75000"/>
                    <a:lumOff val="25000"/>
                  </a:schemeClr>
                </a:solidFill>
              </a:rPr>
              <a:t>1. Intro</a:t>
            </a:r>
            <a:endParaRPr lang="en-US" dirty="0">
              <a:solidFill>
                <a:schemeClr val="tx1">
                  <a:lumMod val="75000"/>
                  <a:lumOff val="25000"/>
                </a:schemeClr>
              </a:solidFill>
            </a:endParaRPr>
          </a:p>
        </p:txBody>
      </p:sp>
      <p:cxnSp>
        <p:nvCxnSpPr>
          <p:cNvPr id="31" name="직선 연결선 30"/>
          <p:cNvCxnSpPr/>
          <p:nvPr/>
        </p:nvCxnSpPr>
        <p:spPr>
          <a:xfrm flipV="1">
            <a:off x="3224019" y="1988840"/>
            <a:ext cx="1" cy="203663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직선 연결선 31"/>
          <p:cNvCxnSpPr>
            <a:stCxn id="38" idx="0"/>
          </p:cNvCxnSpPr>
          <p:nvPr/>
        </p:nvCxnSpPr>
        <p:spPr>
          <a:xfrm flipV="1">
            <a:off x="4626229" y="4675780"/>
            <a:ext cx="22157" cy="170554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V="1">
            <a:off x="7570727" y="6157188"/>
            <a:ext cx="0" cy="21484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87193" y="1619508"/>
            <a:ext cx="3648499" cy="369332"/>
          </a:xfrm>
          <a:prstGeom prst="rect">
            <a:avLst/>
          </a:prstGeom>
          <a:noFill/>
        </p:spPr>
        <p:txBody>
          <a:bodyPr wrap="none" rtlCol="0">
            <a:spAutoFit/>
          </a:bodyPr>
          <a:lstStyle/>
          <a:p>
            <a:r>
              <a:rPr lang="en-US" dirty="0" smtClean="0">
                <a:solidFill>
                  <a:schemeClr val="tx1">
                    <a:lumMod val="75000"/>
                    <a:lumOff val="25000"/>
                  </a:schemeClr>
                </a:solidFill>
              </a:rPr>
              <a:t>2. EPR System of Fluorescent Lamps </a:t>
            </a:r>
            <a:endParaRPr lang="en-US" dirty="0">
              <a:solidFill>
                <a:schemeClr val="tx1">
                  <a:lumMod val="75000"/>
                  <a:lumOff val="25000"/>
                </a:schemeClr>
              </a:solidFill>
            </a:endParaRPr>
          </a:p>
        </p:txBody>
      </p:sp>
      <p:sp>
        <p:nvSpPr>
          <p:cNvPr id="38" name="TextBox 37"/>
          <p:cNvSpPr txBox="1"/>
          <p:nvPr/>
        </p:nvSpPr>
        <p:spPr>
          <a:xfrm>
            <a:off x="3184167" y="6381328"/>
            <a:ext cx="2884123" cy="369332"/>
          </a:xfrm>
          <a:prstGeom prst="rect">
            <a:avLst/>
          </a:prstGeom>
          <a:noFill/>
        </p:spPr>
        <p:txBody>
          <a:bodyPr wrap="none" rtlCol="0">
            <a:spAutoFit/>
          </a:bodyPr>
          <a:lstStyle/>
          <a:p>
            <a:r>
              <a:rPr lang="en-US" dirty="0" smtClean="0">
                <a:solidFill>
                  <a:schemeClr val="tx1">
                    <a:lumMod val="75000"/>
                    <a:lumOff val="25000"/>
                  </a:schemeClr>
                </a:solidFill>
              </a:rPr>
              <a:t>3. MFA of Fluorescent Lamps</a:t>
            </a:r>
            <a:endParaRPr lang="en-US" dirty="0">
              <a:solidFill>
                <a:schemeClr val="tx1">
                  <a:lumMod val="75000"/>
                  <a:lumOff val="25000"/>
                </a:schemeClr>
              </a:solidFill>
            </a:endParaRPr>
          </a:p>
        </p:txBody>
      </p:sp>
      <p:sp>
        <p:nvSpPr>
          <p:cNvPr id="40" name="TextBox 39"/>
          <p:cNvSpPr txBox="1"/>
          <p:nvPr/>
        </p:nvSpPr>
        <p:spPr>
          <a:xfrm>
            <a:off x="3275856" y="899428"/>
            <a:ext cx="5686237" cy="369332"/>
          </a:xfrm>
          <a:prstGeom prst="rect">
            <a:avLst/>
          </a:prstGeom>
          <a:noFill/>
        </p:spPr>
        <p:txBody>
          <a:bodyPr wrap="none" rtlCol="0">
            <a:spAutoFit/>
          </a:bodyPr>
          <a:lstStyle/>
          <a:p>
            <a:r>
              <a:rPr lang="en-US" dirty="0" smtClean="0">
                <a:solidFill>
                  <a:schemeClr val="tx1">
                    <a:lumMod val="75000"/>
                    <a:lumOff val="25000"/>
                  </a:schemeClr>
                </a:solidFill>
              </a:rPr>
              <a:t>4. Current issues of Spent Fluorescent Lamps management</a:t>
            </a:r>
            <a:endParaRPr lang="en-US" dirty="0">
              <a:solidFill>
                <a:schemeClr val="tx1">
                  <a:lumMod val="75000"/>
                  <a:lumOff val="25000"/>
                </a:schemeClr>
              </a:solidFill>
            </a:endParaRPr>
          </a:p>
        </p:txBody>
      </p:sp>
      <p:sp>
        <p:nvSpPr>
          <p:cNvPr id="45" name="TextBox 44"/>
          <p:cNvSpPr txBox="1"/>
          <p:nvPr/>
        </p:nvSpPr>
        <p:spPr>
          <a:xfrm>
            <a:off x="6579718" y="6373796"/>
            <a:ext cx="1922706" cy="369332"/>
          </a:xfrm>
          <a:prstGeom prst="rect">
            <a:avLst/>
          </a:prstGeom>
          <a:noFill/>
        </p:spPr>
        <p:txBody>
          <a:bodyPr wrap="none" rtlCol="0">
            <a:spAutoFit/>
          </a:bodyPr>
          <a:lstStyle/>
          <a:p>
            <a:r>
              <a:rPr lang="en-US" dirty="0" smtClean="0">
                <a:solidFill>
                  <a:schemeClr val="tx1">
                    <a:lumMod val="75000"/>
                    <a:lumOff val="25000"/>
                  </a:schemeClr>
                </a:solidFill>
              </a:rPr>
              <a:t>5. Future direction</a:t>
            </a:r>
            <a:endParaRPr lang="en-US" dirty="0">
              <a:solidFill>
                <a:schemeClr val="tx1">
                  <a:lumMod val="75000"/>
                  <a:lumOff val="25000"/>
                </a:schemeClr>
              </a:solidFill>
            </a:endParaRPr>
          </a:p>
        </p:txBody>
      </p:sp>
      <p:cxnSp>
        <p:nvCxnSpPr>
          <p:cNvPr id="49" name="직선 연결선 48"/>
          <p:cNvCxnSpPr>
            <a:endCxn id="40" idx="2"/>
          </p:cNvCxnSpPr>
          <p:nvPr/>
        </p:nvCxnSpPr>
        <p:spPr>
          <a:xfrm flipV="1">
            <a:off x="6118974" y="1268760"/>
            <a:ext cx="1" cy="12679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44266" y="163935"/>
            <a:ext cx="2214196" cy="646331"/>
          </a:xfrm>
          <a:prstGeom prst="rect">
            <a:avLst/>
          </a:prstGeom>
          <a:noFill/>
        </p:spPr>
        <p:txBody>
          <a:bodyPr wrap="none" rtlCol="0">
            <a:spAutoFit/>
          </a:bodyPr>
          <a:lstStyle/>
          <a:p>
            <a:r>
              <a:rPr lang="en-US" sz="3600" smtClean="0">
                <a:solidFill>
                  <a:schemeClr val="tx1">
                    <a:lumMod val="75000"/>
                    <a:lumOff val="25000"/>
                  </a:schemeClr>
                </a:solidFill>
              </a:rPr>
              <a:t>CONTENTS</a:t>
            </a:r>
            <a:endParaRPr lang="en-US" sz="3600">
              <a:solidFill>
                <a:schemeClr val="tx1">
                  <a:lumMod val="75000"/>
                  <a:lumOff val="25000"/>
                </a:schemeClr>
              </a:solidFill>
            </a:endParaRPr>
          </a:p>
        </p:txBody>
      </p:sp>
    </p:spTree>
    <p:extLst>
      <p:ext uri="{BB962C8B-B14F-4D97-AF65-F5344CB8AC3E}">
        <p14:creationId xmlns:p14="http://schemas.microsoft.com/office/powerpoint/2010/main" val="524681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모서리가 둥근 직사각형 24"/>
          <p:cNvSpPr/>
          <p:nvPr/>
        </p:nvSpPr>
        <p:spPr>
          <a:xfrm>
            <a:off x="2123728" y="1124744"/>
            <a:ext cx="6768752" cy="15490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n w="6350">
                  <a:noFill/>
                </a:ln>
                <a:solidFill>
                  <a:schemeClr val="tx1"/>
                </a:solidFill>
                <a:latin typeface="+mj-lt"/>
                <a:ea typeface="KoPub돋움체 Medium" panose="02020603020101020101" pitchFamily="18" charset="-127"/>
              </a:rPr>
              <a:t>  MFA (Material Flow Analysis)</a:t>
            </a:r>
            <a:r>
              <a:rPr lang="en-US" sz="2000" dirty="0">
                <a:latin typeface="+mj-lt"/>
              </a:rPr>
              <a:t> </a:t>
            </a:r>
            <a:r>
              <a:rPr lang="en-US" sz="2000" dirty="0">
                <a:ln w="6350">
                  <a:noFill/>
                </a:ln>
                <a:solidFill>
                  <a:schemeClr val="tx1"/>
                </a:solidFill>
                <a:latin typeface="+mj-lt"/>
                <a:ea typeface="KoPub돋움체 Medium" panose="02020603020101020101" pitchFamily="18" charset="-127"/>
              </a:rPr>
              <a:t>is an analytical method </a:t>
            </a:r>
            <a:endParaRPr lang="en-US" sz="2000" dirty="0" smtClean="0">
              <a:ln w="6350">
                <a:noFill/>
              </a:ln>
              <a:solidFill>
                <a:schemeClr val="tx1"/>
              </a:solidFill>
              <a:latin typeface="+mj-lt"/>
              <a:ea typeface="KoPub돋움체 Medium" panose="02020603020101020101" pitchFamily="18" charset="-127"/>
            </a:endParaRPr>
          </a:p>
          <a:p>
            <a:r>
              <a:rPr lang="en-US" sz="2000" dirty="0">
                <a:ln w="6350">
                  <a:noFill/>
                </a:ln>
                <a:solidFill>
                  <a:schemeClr val="tx1"/>
                </a:solidFill>
                <a:latin typeface="+mj-lt"/>
                <a:ea typeface="KoPub돋움체 Medium" panose="02020603020101020101" pitchFamily="18" charset="-127"/>
              </a:rPr>
              <a:t> </a:t>
            </a:r>
            <a:r>
              <a:rPr lang="en-US" sz="2000" dirty="0" smtClean="0">
                <a:ln w="6350">
                  <a:noFill/>
                </a:ln>
                <a:solidFill>
                  <a:schemeClr val="tx1"/>
                </a:solidFill>
                <a:latin typeface="+mj-lt"/>
                <a:ea typeface="KoPub돋움체 Medium" panose="02020603020101020101" pitchFamily="18" charset="-127"/>
              </a:rPr>
              <a:t> of quantifying </a:t>
            </a:r>
            <a:r>
              <a:rPr lang="en-US" sz="2000" dirty="0">
                <a:ln w="6350">
                  <a:noFill/>
                </a:ln>
                <a:solidFill>
                  <a:schemeClr val="tx1"/>
                </a:solidFill>
                <a:latin typeface="+mj-lt"/>
                <a:ea typeface="KoPub돋움체 Medium" panose="02020603020101020101" pitchFamily="18" charset="-127"/>
              </a:rPr>
              <a:t>flows and stocks of materials or </a:t>
            </a:r>
            <a:r>
              <a:rPr lang="en-US" sz="2000" dirty="0" smtClean="0">
                <a:ln w="6350">
                  <a:noFill/>
                </a:ln>
                <a:solidFill>
                  <a:schemeClr val="tx1"/>
                </a:solidFill>
                <a:latin typeface="+mj-lt"/>
                <a:ea typeface="KoPub돋움체 Medium" panose="02020603020101020101" pitchFamily="18" charset="-127"/>
              </a:rPr>
              <a:t>substances</a:t>
            </a:r>
          </a:p>
          <a:p>
            <a:r>
              <a:rPr lang="en-US" sz="2000" dirty="0">
                <a:ln w="6350">
                  <a:noFill/>
                </a:ln>
                <a:solidFill>
                  <a:schemeClr val="tx1"/>
                </a:solidFill>
                <a:latin typeface="+mj-lt"/>
                <a:ea typeface="KoPub돋움체 Medium" panose="02020603020101020101" pitchFamily="18" charset="-127"/>
              </a:rPr>
              <a:t> </a:t>
            </a:r>
            <a:r>
              <a:rPr lang="en-US" sz="2000" dirty="0" smtClean="0">
                <a:ln w="6350">
                  <a:noFill/>
                </a:ln>
                <a:solidFill>
                  <a:schemeClr val="tx1"/>
                </a:solidFill>
                <a:latin typeface="+mj-lt"/>
                <a:ea typeface="KoPub돋움체 Medium" panose="02020603020101020101" pitchFamily="18" charset="-127"/>
              </a:rPr>
              <a:t> in </a:t>
            </a:r>
            <a:r>
              <a:rPr lang="en-US" sz="2000" dirty="0">
                <a:ln w="6350">
                  <a:noFill/>
                </a:ln>
                <a:solidFill>
                  <a:schemeClr val="tx1"/>
                </a:solidFill>
                <a:latin typeface="+mj-lt"/>
                <a:ea typeface="KoPub돋움체 Medium" panose="02020603020101020101" pitchFamily="18" charset="-127"/>
              </a:rPr>
              <a:t>a well-defined </a:t>
            </a:r>
            <a:r>
              <a:rPr lang="en-US" sz="2000" dirty="0" smtClean="0">
                <a:ln w="6350">
                  <a:noFill/>
                </a:ln>
                <a:solidFill>
                  <a:schemeClr val="tx1"/>
                </a:solidFill>
                <a:latin typeface="+mj-lt"/>
                <a:ea typeface="KoPub돋움체 Medium" panose="02020603020101020101" pitchFamily="18" charset="-127"/>
              </a:rPr>
              <a:t>system. </a:t>
            </a:r>
          </a:p>
          <a:p>
            <a:r>
              <a:rPr lang="en-US" sz="2000" dirty="0">
                <a:ln w="6350">
                  <a:noFill/>
                </a:ln>
                <a:solidFill>
                  <a:schemeClr val="tx1"/>
                </a:solidFill>
                <a:latin typeface="+mj-lt"/>
                <a:ea typeface="KoPub돋움체 Medium" panose="02020603020101020101" pitchFamily="18" charset="-127"/>
              </a:rPr>
              <a:t> </a:t>
            </a:r>
            <a:r>
              <a:rPr lang="en-US" sz="2000" dirty="0" smtClean="0">
                <a:ln w="6350">
                  <a:noFill/>
                </a:ln>
                <a:solidFill>
                  <a:schemeClr val="tx1"/>
                </a:solidFill>
                <a:latin typeface="+mj-lt"/>
                <a:ea typeface="KoPub돋움체 Medium" panose="02020603020101020101" pitchFamily="18" charset="-127"/>
              </a:rPr>
              <a:t> It is based on the law of mass conservation.  </a:t>
            </a:r>
            <a:endParaRPr lang="en-US" sz="2000" dirty="0">
              <a:ln w="6350">
                <a:noFill/>
              </a:ln>
              <a:solidFill>
                <a:schemeClr val="tx1"/>
              </a:solidFill>
              <a:latin typeface="+mj-lt"/>
              <a:ea typeface="KoPub돋움체 Medium" panose="02020603020101020101" pitchFamily="18" charset="-127"/>
            </a:endParaRPr>
          </a:p>
        </p:txBody>
      </p:sp>
      <p:sp>
        <p:nvSpPr>
          <p:cNvPr id="16" name="모서리가 둥근 직사각형 15"/>
          <p:cNvSpPr/>
          <p:nvPr/>
        </p:nvSpPr>
        <p:spPr>
          <a:xfrm>
            <a:off x="510938" y="1124744"/>
            <a:ext cx="1780630" cy="1552238"/>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자유형 3"/>
          <p:cNvSpPr/>
          <p:nvPr/>
        </p:nvSpPr>
        <p:spPr>
          <a:xfrm>
            <a:off x="2172970" y="3863080"/>
            <a:ext cx="4775294" cy="1441098"/>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3920" tIns="33920" rIns="33920" bIns="33920" numCol="1" spcCol="1270" anchor="ctr" anchorCtr="0">
            <a:noAutofit/>
          </a:bodyPr>
          <a:lstStyle/>
          <a:p>
            <a:pPr lvl="0" algn="ctr" defTabSz="711200" latinLnBrk="1">
              <a:lnSpc>
                <a:spcPct val="90000"/>
              </a:lnSpc>
              <a:spcBef>
                <a:spcPct val="0"/>
              </a:spcBef>
              <a:spcAft>
                <a:spcPct val="35000"/>
              </a:spcAft>
            </a:pPr>
            <a:endParaRPr lang="ko-KR" altLang="en-US" sz="1600" kern="1200" dirty="0"/>
          </a:p>
        </p:txBody>
      </p:sp>
      <p:sp>
        <p:nvSpPr>
          <p:cNvPr id="6" name="자유형 5"/>
          <p:cNvSpPr/>
          <p:nvPr/>
        </p:nvSpPr>
        <p:spPr>
          <a:xfrm>
            <a:off x="2172970" y="3014935"/>
            <a:ext cx="4775294" cy="630000"/>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33920" tIns="33920" rIns="33920" bIns="33920" numCol="1" spcCol="1270" anchor="t" anchorCtr="0">
            <a:noAutofit/>
          </a:bodyPr>
          <a:lstStyle/>
          <a:p>
            <a:pPr lvl="0" algn="ctr" defTabSz="711200" latinLnBrk="1">
              <a:lnSpc>
                <a:spcPct val="90000"/>
              </a:lnSpc>
              <a:spcBef>
                <a:spcPct val="0"/>
              </a:spcBef>
              <a:spcAft>
                <a:spcPct val="35000"/>
              </a:spcAft>
            </a:pPr>
            <a:r>
              <a:rPr lang="en-US" altLang="ko-KR" sz="1600" b="1" smtClean="0">
                <a:solidFill>
                  <a:schemeClr val="tx1"/>
                </a:solidFill>
              </a:rPr>
              <a:t>Defining  system boundary</a:t>
            </a:r>
            <a:endParaRPr lang="ko-KR" altLang="en-US" sz="1600" b="1" kern="1200" dirty="0">
              <a:solidFill>
                <a:schemeClr val="tx1"/>
              </a:solidFill>
            </a:endParaRPr>
          </a:p>
        </p:txBody>
      </p:sp>
      <p:sp>
        <p:nvSpPr>
          <p:cNvPr id="7" name="자유형 6"/>
          <p:cNvSpPr/>
          <p:nvPr/>
        </p:nvSpPr>
        <p:spPr>
          <a:xfrm>
            <a:off x="2252144" y="3333228"/>
            <a:ext cx="4616947" cy="262800"/>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solidFill>
            <a:schemeClr val="accent5">
              <a:lumMod val="20000"/>
              <a:lumOff val="80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6300" tIns="26300" rIns="26300" bIns="26300" numCol="1" spcCol="1270" anchor="ctr" anchorCtr="0">
            <a:noAutofit/>
          </a:bodyPr>
          <a:lstStyle/>
          <a:p>
            <a:pPr algn="ctr" defTabSz="444500">
              <a:lnSpc>
                <a:spcPct val="90000"/>
              </a:lnSpc>
              <a:spcBef>
                <a:spcPct val="0"/>
              </a:spcBef>
              <a:spcAft>
                <a:spcPct val="35000"/>
              </a:spcAft>
            </a:pPr>
            <a:r>
              <a:rPr lang="en-US" altLang="ko-KR" sz="1200" b="1" smtClean="0"/>
              <a:t>Selection of target material &amp; Setting system boundary</a:t>
            </a:r>
            <a:endParaRPr lang="ko-KR" altLang="en-US" sz="1200" b="1" dirty="0"/>
          </a:p>
        </p:txBody>
      </p:sp>
      <p:sp>
        <p:nvSpPr>
          <p:cNvPr id="8" name="오른쪽 화살표 7"/>
          <p:cNvSpPr/>
          <p:nvPr/>
        </p:nvSpPr>
        <p:spPr>
          <a:xfrm rot="5400000">
            <a:off x="4483234" y="3396821"/>
            <a:ext cx="154766" cy="760668"/>
          </a:xfrm>
          <a:prstGeom prst="rightArrow">
            <a:avLst>
              <a:gd name="adj1" fmla="val 66700"/>
              <a:gd name="adj2" fmla="val 50000"/>
            </a:avLst>
          </a:prstGeom>
          <a:solidFill>
            <a:schemeClr val="accent5"/>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자유형 8"/>
          <p:cNvSpPr/>
          <p:nvPr/>
        </p:nvSpPr>
        <p:spPr>
          <a:xfrm>
            <a:off x="2252144" y="4207753"/>
            <a:ext cx="4616947" cy="262110"/>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solidFill>
            <a:schemeClr val="accent5">
              <a:lumMod val="20000"/>
              <a:lumOff val="80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6300" tIns="26300" rIns="26300" bIns="26300" numCol="1" spcCol="1270" anchor="ctr" anchorCtr="0">
            <a:noAutofit/>
          </a:bodyPr>
          <a:lstStyle/>
          <a:p>
            <a:pPr lvl="0" algn="ctr" defTabSz="444500" latinLnBrk="1">
              <a:lnSpc>
                <a:spcPct val="90000"/>
              </a:lnSpc>
              <a:spcBef>
                <a:spcPct val="0"/>
              </a:spcBef>
              <a:spcAft>
                <a:spcPct val="35000"/>
              </a:spcAft>
            </a:pPr>
            <a:r>
              <a:rPr lang="en-US" altLang="ko-KR" sz="1200" b="1" kern="1200" smtClean="0"/>
              <a:t>Investigation of general material flow in each life-cycle stage</a:t>
            </a:r>
            <a:endParaRPr lang="ko-KR" altLang="en-US" sz="1200" b="1" kern="1200" dirty="0"/>
          </a:p>
        </p:txBody>
      </p:sp>
      <p:sp>
        <p:nvSpPr>
          <p:cNvPr id="10" name="자유형 9"/>
          <p:cNvSpPr/>
          <p:nvPr/>
        </p:nvSpPr>
        <p:spPr>
          <a:xfrm>
            <a:off x="2252144" y="4577697"/>
            <a:ext cx="4616947" cy="262110"/>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solidFill>
            <a:schemeClr val="accent5">
              <a:lumMod val="20000"/>
              <a:lumOff val="80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6300" tIns="26300" rIns="26300" bIns="26300" numCol="1" spcCol="1270" anchor="ctr" anchorCtr="0">
            <a:noAutofit/>
          </a:bodyPr>
          <a:lstStyle/>
          <a:p>
            <a:pPr algn="ctr" defTabSz="444500">
              <a:lnSpc>
                <a:spcPct val="90000"/>
              </a:lnSpc>
              <a:spcBef>
                <a:spcPct val="0"/>
              </a:spcBef>
              <a:spcAft>
                <a:spcPct val="35000"/>
              </a:spcAft>
            </a:pPr>
            <a:r>
              <a:rPr lang="en-US" altLang="ko-KR" sz="1200" b="1" smtClean="0"/>
              <a:t>Setting data range &amp; collection of data</a:t>
            </a:r>
            <a:endParaRPr lang="ko-KR" altLang="en-US" sz="1200" b="1" dirty="0"/>
          </a:p>
        </p:txBody>
      </p:sp>
      <p:sp>
        <p:nvSpPr>
          <p:cNvPr id="11" name="자유형 10"/>
          <p:cNvSpPr/>
          <p:nvPr/>
        </p:nvSpPr>
        <p:spPr>
          <a:xfrm>
            <a:off x="2252144" y="4953991"/>
            <a:ext cx="4616947" cy="262110"/>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solidFill>
            <a:schemeClr val="accent5">
              <a:lumMod val="20000"/>
              <a:lumOff val="80000"/>
              <a:alpha val="90000"/>
            </a:scheme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6300" tIns="26300" rIns="26300" bIns="26300" numCol="1" spcCol="1270" anchor="ctr" anchorCtr="0">
            <a:noAutofit/>
          </a:bodyPr>
          <a:lstStyle/>
          <a:p>
            <a:pPr algn="ctr" defTabSz="444500">
              <a:lnSpc>
                <a:spcPct val="90000"/>
              </a:lnSpc>
              <a:spcBef>
                <a:spcPct val="0"/>
              </a:spcBef>
              <a:spcAft>
                <a:spcPct val="35000"/>
              </a:spcAft>
            </a:pPr>
            <a:r>
              <a:rPr lang="en-US" altLang="ko-KR" sz="1200" b="1" smtClean="0"/>
              <a:t>Calculation &amp; Verification of data</a:t>
            </a:r>
            <a:endParaRPr lang="ko-KR" altLang="en-US" sz="1200" b="1" dirty="0"/>
          </a:p>
        </p:txBody>
      </p:sp>
      <p:sp>
        <p:nvSpPr>
          <p:cNvPr id="12" name="자유형 11"/>
          <p:cNvSpPr/>
          <p:nvPr/>
        </p:nvSpPr>
        <p:spPr>
          <a:xfrm>
            <a:off x="2172971" y="5521350"/>
            <a:ext cx="4775293" cy="630583"/>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3920" tIns="33920" rIns="33920" bIns="33920" numCol="1" spcCol="1270" anchor="t" anchorCtr="0">
            <a:noAutofit/>
          </a:bodyPr>
          <a:lstStyle/>
          <a:p>
            <a:pPr lvl="0" algn="ctr" defTabSz="711200" latinLnBrk="1">
              <a:lnSpc>
                <a:spcPct val="90000"/>
              </a:lnSpc>
              <a:spcBef>
                <a:spcPct val="0"/>
              </a:spcBef>
              <a:spcAft>
                <a:spcPct val="35000"/>
              </a:spcAft>
            </a:pPr>
            <a:r>
              <a:rPr lang="en-US" altLang="ko-KR" sz="1600" kern="1200" smtClean="0">
                <a:solidFill>
                  <a:schemeClr val="tx1"/>
                </a:solidFill>
              </a:rPr>
              <a:t>Result analysis</a:t>
            </a:r>
            <a:endParaRPr lang="ko-KR" altLang="en-US" sz="1600" kern="1200" dirty="0">
              <a:solidFill>
                <a:schemeClr val="tx1"/>
              </a:solidFill>
            </a:endParaRPr>
          </a:p>
        </p:txBody>
      </p:sp>
      <p:sp>
        <p:nvSpPr>
          <p:cNvPr id="13" name="자유형 12"/>
          <p:cNvSpPr/>
          <p:nvPr/>
        </p:nvSpPr>
        <p:spPr>
          <a:xfrm>
            <a:off x="2255727" y="5834780"/>
            <a:ext cx="4609781" cy="262800"/>
          </a:xfrm>
          <a:custGeom>
            <a:avLst/>
            <a:gdLst>
              <a:gd name="connsiteX0" fmla="*/ 0 w 1857375"/>
              <a:gd name="connsiteY0" fmla="*/ 46434 h 464343"/>
              <a:gd name="connsiteX1" fmla="*/ 46434 w 1857375"/>
              <a:gd name="connsiteY1" fmla="*/ 0 h 464343"/>
              <a:gd name="connsiteX2" fmla="*/ 1810941 w 1857375"/>
              <a:gd name="connsiteY2" fmla="*/ 0 h 464343"/>
              <a:gd name="connsiteX3" fmla="*/ 1857375 w 1857375"/>
              <a:gd name="connsiteY3" fmla="*/ 46434 h 464343"/>
              <a:gd name="connsiteX4" fmla="*/ 1857375 w 1857375"/>
              <a:gd name="connsiteY4" fmla="*/ 417909 h 464343"/>
              <a:gd name="connsiteX5" fmla="*/ 1810941 w 1857375"/>
              <a:gd name="connsiteY5" fmla="*/ 464343 h 464343"/>
              <a:gd name="connsiteX6" fmla="*/ 46434 w 1857375"/>
              <a:gd name="connsiteY6" fmla="*/ 464343 h 464343"/>
              <a:gd name="connsiteX7" fmla="*/ 0 w 1857375"/>
              <a:gd name="connsiteY7" fmla="*/ 417909 h 464343"/>
              <a:gd name="connsiteX8" fmla="*/ 0 w 1857375"/>
              <a:gd name="connsiteY8" fmla="*/ 46434 h 4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375" h="464343">
                <a:moveTo>
                  <a:pt x="0" y="46434"/>
                </a:moveTo>
                <a:cubicBezTo>
                  <a:pt x="0" y="20789"/>
                  <a:pt x="20789" y="0"/>
                  <a:pt x="46434" y="0"/>
                </a:cubicBezTo>
                <a:lnTo>
                  <a:pt x="1810941" y="0"/>
                </a:lnTo>
                <a:cubicBezTo>
                  <a:pt x="1836586" y="0"/>
                  <a:pt x="1857375" y="20789"/>
                  <a:pt x="1857375" y="46434"/>
                </a:cubicBezTo>
                <a:lnTo>
                  <a:pt x="1857375" y="417909"/>
                </a:lnTo>
                <a:cubicBezTo>
                  <a:pt x="1857375" y="443554"/>
                  <a:pt x="1836586" y="464343"/>
                  <a:pt x="1810941" y="464343"/>
                </a:cubicBezTo>
                <a:lnTo>
                  <a:pt x="46434" y="464343"/>
                </a:lnTo>
                <a:cubicBezTo>
                  <a:pt x="20789" y="464343"/>
                  <a:pt x="0" y="443554"/>
                  <a:pt x="0" y="417909"/>
                </a:cubicBezTo>
                <a:lnTo>
                  <a:pt x="0" y="46434"/>
                </a:lnTo>
                <a:close/>
              </a:path>
            </a:pathLst>
          </a:custGeom>
          <a:solidFill>
            <a:schemeClr val="accent5">
              <a:lumMod val="20000"/>
              <a:lumOff val="80000"/>
              <a:alpha val="90000"/>
            </a:schemeClr>
          </a:solidFill>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6300" tIns="26300" rIns="26300" bIns="26300" numCol="1" spcCol="1270" anchor="ctr" anchorCtr="0">
            <a:noAutofit/>
          </a:bodyPr>
          <a:lstStyle/>
          <a:p>
            <a:pPr lvl="0" algn="ctr" defTabSz="444500" latinLnBrk="1">
              <a:lnSpc>
                <a:spcPct val="90000"/>
              </a:lnSpc>
              <a:spcBef>
                <a:spcPct val="0"/>
              </a:spcBef>
              <a:spcAft>
                <a:spcPct val="35000"/>
              </a:spcAft>
            </a:pPr>
            <a:r>
              <a:rPr lang="en-US" altLang="ko-KR" sz="1200" b="1" smtClean="0"/>
              <a:t>Drawing material flow diagram</a:t>
            </a:r>
            <a:endParaRPr lang="ko-KR" altLang="en-US" sz="1200" b="1" kern="1200" dirty="0"/>
          </a:p>
        </p:txBody>
      </p:sp>
      <p:sp>
        <p:nvSpPr>
          <p:cNvPr id="14" name="오른쪽 화살표 13"/>
          <p:cNvSpPr/>
          <p:nvPr/>
        </p:nvSpPr>
        <p:spPr>
          <a:xfrm rot="5400000">
            <a:off x="4483234" y="5026242"/>
            <a:ext cx="154766" cy="760668"/>
          </a:xfrm>
          <a:prstGeom prst="rightArrow">
            <a:avLst>
              <a:gd name="adj1" fmla="val 66700"/>
              <a:gd name="adj2" fmla="val 50000"/>
            </a:avLst>
          </a:prstGeom>
          <a:solidFill>
            <a:schemeClr val="accent5"/>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5" name="직사각형 14"/>
          <p:cNvSpPr/>
          <p:nvPr/>
        </p:nvSpPr>
        <p:spPr>
          <a:xfrm>
            <a:off x="2392190" y="6258798"/>
            <a:ext cx="4336855" cy="369332"/>
          </a:xfrm>
          <a:prstGeom prst="rect">
            <a:avLst/>
          </a:prstGeom>
        </p:spPr>
        <p:txBody>
          <a:bodyPr wrap="square">
            <a:spAutoFit/>
          </a:bodyPr>
          <a:lstStyle/>
          <a:p>
            <a:pPr algn="ctr" fontAlgn="base" latinLnBrk="0"/>
            <a:r>
              <a:rPr lang="en-US" altLang="ko-KR" b="1">
                <a:latin typeface="+mj-lt"/>
                <a:ea typeface="KoPub돋움체 Medium" panose="02020603020101020101" pitchFamily="18" charset="-127"/>
              </a:rPr>
              <a:t>&lt;</a:t>
            </a:r>
            <a:r>
              <a:rPr lang="en-US" altLang="ko-KR" b="1" smtClean="0">
                <a:latin typeface="+mj-lt"/>
                <a:ea typeface="KoPub돋움체 Medium" panose="02020603020101020101" pitchFamily="18" charset="-127"/>
              </a:rPr>
              <a:t>MFA Process</a:t>
            </a:r>
            <a:r>
              <a:rPr lang="ko-KR" altLang="en-US" b="1" smtClean="0">
                <a:latin typeface="+mj-lt"/>
                <a:ea typeface="KoPub돋움체 Medium" panose="02020603020101020101" pitchFamily="18" charset="-127"/>
              </a:rPr>
              <a:t> </a:t>
            </a:r>
            <a:r>
              <a:rPr lang="en-US" altLang="ko-KR" b="1" dirty="0" smtClean="0">
                <a:latin typeface="+mj-lt"/>
                <a:ea typeface="KoPub돋움체 Medium" panose="02020603020101020101" pitchFamily="18" charset="-127"/>
              </a:rPr>
              <a:t>&gt;</a:t>
            </a:r>
            <a:endParaRPr lang="ko-KR" altLang="en-US" b="1" dirty="0">
              <a:latin typeface="+mj-lt"/>
              <a:ea typeface="KoPub돋움체 Medium" panose="02020603020101020101" pitchFamily="18" charset="-127"/>
            </a:endParaRPr>
          </a:p>
        </p:txBody>
      </p:sp>
      <p:sp>
        <p:nvSpPr>
          <p:cNvPr id="17" name="TextBox 16"/>
          <p:cNvSpPr txBox="1"/>
          <p:nvPr/>
        </p:nvSpPr>
        <p:spPr>
          <a:xfrm>
            <a:off x="371386" y="127405"/>
            <a:ext cx="126188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sp>
        <p:nvSpPr>
          <p:cNvPr id="18" name="직사각형 17"/>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pic>
        <p:nvPicPr>
          <p:cNvPr id="3075" name="Picture 3" descr="C:\Users\seungdol\Desktop\data-analysis.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35384" y="1052736"/>
            <a:ext cx="1408222" cy="1408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5413" y="2276872"/>
            <a:ext cx="1745350" cy="400110"/>
          </a:xfrm>
          <a:prstGeom prst="rect">
            <a:avLst/>
          </a:prstGeom>
          <a:noFill/>
        </p:spPr>
        <p:txBody>
          <a:bodyPr wrap="none" rtlCol="0">
            <a:spAutoFit/>
          </a:bodyPr>
          <a:lstStyle/>
          <a:p>
            <a:r>
              <a:rPr lang="en-US" sz="2000" smtClean="0">
                <a:solidFill>
                  <a:srgbClr val="CDCDCD"/>
                </a:solidFill>
                <a:latin typeface="+mj-lt"/>
                <a:ea typeface="KoPub돋움체 Bold" panose="02020603020101020101" pitchFamily="18" charset="-127"/>
              </a:rPr>
              <a:t>MFA Definition</a:t>
            </a:r>
            <a:endParaRPr lang="en-US" sz="2000">
              <a:solidFill>
                <a:srgbClr val="CDCDCD"/>
              </a:solidFill>
              <a:latin typeface="+mj-lt"/>
              <a:ea typeface="KoPub돋움체 Bold" panose="02020603020101020101" pitchFamily="18" charset="-127"/>
            </a:endParaRPr>
          </a:p>
        </p:txBody>
      </p:sp>
      <p:sp>
        <p:nvSpPr>
          <p:cNvPr id="3" name="TextBox 2"/>
          <p:cNvSpPr txBox="1"/>
          <p:nvPr/>
        </p:nvSpPr>
        <p:spPr>
          <a:xfrm>
            <a:off x="3174209" y="3843872"/>
            <a:ext cx="2777555" cy="369332"/>
          </a:xfrm>
          <a:prstGeom prst="rect">
            <a:avLst/>
          </a:prstGeom>
          <a:noFill/>
        </p:spPr>
        <p:txBody>
          <a:bodyPr wrap="none" rtlCol="0">
            <a:spAutoFit/>
          </a:bodyPr>
          <a:lstStyle/>
          <a:p>
            <a:r>
              <a:rPr lang="en-US" smtClean="0"/>
              <a:t>Quantifying flow and stocks</a:t>
            </a:r>
            <a:endParaRPr lang="en-US"/>
          </a:p>
        </p:txBody>
      </p:sp>
      <p:grpSp>
        <p:nvGrpSpPr>
          <p:cNvPr id="20" name="그룹 19"/>
          <p:cNvGrpSpPr/>
          <p:nvPr/>
        </p:nvGrpSpPr>
        <p:grpSpPr>
          <a:xfrm>
            <a:off x="7369092" y="361231"/>
            <a:ext cx="1639151" cy="144016"/>
            <a:chOff x="7369092" y="361231"/>
            <a:chExt cx="1639151" cy="144016"/>
          </a:xfrm>
          <a:solidFill>
            <a:srgbClr val="00B050"/>
          </a:solidFill>
        </p:grpSpPr>
        <p:sp>
          <p:nvSpPr>
            <p:cNvPr id="21" name="타원 20"/>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타원 21"/>
            <p:cNvSpPr/>
            <p:nvPr/>
          </p:nvSpPr>
          <p:spPr>
            <a:xfrm>
              <a:off x="8650638"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타원 22"/>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타원 23"/>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타원 25"/>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7582683"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7369092"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15058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71386" y="127405"/>
            <a:ext cx="7069714" cy="523220"/>
          </a:xfrm>
          <a:prstGeom prst="rect">
            <a:avLst/>
          </a:prstGeom>
          <a:noFill/>
        </p:spPr>
        <p:txBody>
          <a:bodyPr wrap="squar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sp>
        <p:nvSpPr>
          <p:cNvPr id="14" name="직사각형 13"/>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42" name="그룹 41"/>
          <p:cNvGrpSpPr/>
          <p:nvPr/>
        </p:nvGrpSpPr>
        <p:grpSpPr>
          <a:xfrm>
            <a:off x="2843808" y="1312173"/>
            <a:ext cx="5975153" cy="1972811"/>
            <a:chOff x="472834" y="746263"/>
            <a:chExt cx="8136626" cy="1705983"/>
          </a:xfrm>
        </p:grpSpPr>
        <p:sp>
          <p:nvSpPr>
            <p:cNvPr id="21" name="모서리가 둥근 직사각형 20"/>
            <p:cNvSpPr/>
            <p:nvPr/>
          </p:nvSpPr>
          <p:spPr>
            <a:xfrm>
              <a:off x="2555776" y="1362069"/>
              <a:ext cx="1835898" cy="46340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mj-lt"/>
                  <a:ea typeface="KoPub돋움체 Medium" panose="02020603020101020101" pitchFamily="18" charset="-127"/>
                </a:rPr>
                <a:t>Discharging </a:t>
              </a:r>
              <a:r>
                <a:rPr lang="en-US" sz="1600" dirty="0" smtClean="0">
                  <a:solidFill>
                    <a:schemeClr val="tx1"/>
                  </a:solidFill>
                  <a:latin typeface="+mj-lt"/>
                  <a:ea typeface="KoPub돋움체 Medium" panose="02020603020101020101" pitchFamily="18" charset="-127"/>
                </a:rPr>
                <a:t>lamp</a:t>
              </a:r>
              <a:endParaRPr lang="en-US" sz="1600" dirty="0">
                <a:solidFill>
                  <a:schemeClr val="tx1"/>
                </a:solidFill>
                <a:latin typeface="+mj-lt"/>
                <a:ea typeface="KoPub돋움체 Medium" panose="02020603020101020101" pitchFamily="18" charset="-127"/>
              </a:endParaRPr>
            </a:p>
          </p:txBody>
        </p:sp>
        <p:sp>
          <p:nvSpPr>
            <p:cNvPr id="20" name="모서리가 둥근 직사각형 19"/>
            <p:cNvSpPr/>
            <p:nvPr/>
          </p:nvSpPr>
          <p:spPr>
            <a:xfrm>
              <a:off x="2564109" y="746263"/>
              <a:ext cx="1827564" cy="46340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KoPub돋움체 Medium" panose="02020603020101020101" pitchFamily="18" charset="-127"/>
                </a:rPr>
                <a:t>Filament </a:t>
              </a:r>
              <a:r>
                <a:rPr lang="en-US" sz="1600" smtClean="0">
                  <a:solidFill>
                    <a:schemeClr val="tx1"/>
                  </a:solidFill>
                  <a:latin typeface="+mj-lt"/>
                  <a:ea typeface="KoPub돋움체 Medium" panose="02020603020101020101" pitchFamily="18" charset="-127"/>
                </a:rPr>
                <a:t>lamp</a:t>
              </a:r>
              <a:endParaRPr lang="en-US" sz="1600">
                <a:solidFill>
                  <a:schemeClr val="tx1"/>
                </a:solidFill>
                <a:latin typeface="+mj-lt"/>
                <a:ea typeface="KoPub돋움체 Medium" panose="02020603020101020101" pitchFamily="18" charset="-127"/>
              </a:endParaRPr>
            </a:p>
          </p:txBody>
        </p:sp>
        <p:sp>
          <p:nvSpPr>
            <p:cNvPr id="12" name="모서리가 둥근 직사각형 11"/>
            <p:cNvSpPr/>
            <p:nvPr/>
          </p:nvSpPr>
          <p:spPr>
            <a:xfrm>
              <a:off x="472834" y="746263"/>
              <a:ext cx="1290854" cy="46340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mj-lt"/>
                </a:rPr>
                <a:t>FL</a:t>
              </a:r>
              <a:endParaRPr lang="en-US" sz="1600">
                <a:solidFill>
                  <a:schemeClr val="tx1"/>
                </a:solidFill>
                <a:latin typeface="+mj-lt"/>
              </a:endParaRPr>
            </a:p>
          </p:txBody>
        </p:sp>
        <p:sp>
          <p:nvSpPr>
            <p:cNvPr id="23" name="모서리가 둥근 직사각형 22"/>
            <p:cNvSpPr/>
            <p:nvPr/>
          </p:nvSpPr>
          <p:spPr>
            <a:xfrm>
              <a:off x="5220072" y="1372626"/>
              <a:ext cx="3383045" cy="4634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mj-lt"/>
                </a:rPr>
                <a:t>Low pressure</a:t>
              </a:r>
            </a:p>
            <a:p>
              <a:pPr algn="ctr"/>
              <a:r>
                <a:rPr lang="en-US">
                  <a:latin typeface="+mj-lt"/>
                </a:rPr>
                <a:t> discharge lamp</a:t>
              </a:r>
            </a:p>
          </p:txBody>
        </p:sp>
        <p:sp>
          <p:nvSpPr>
            <p:cNvPr id="24" name="모서리가 둥근 직사각형 23"/>
            <p:cNvSpPr/>
            <p:nvPr/>
          </p:nvSpPr>
          <p:spPr>
            <a:xfrm>
              <a:off x="5226415" y="746263"/>
              <a:ext cx="3383045" cy="46340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KoPub돋움체 Medium" panose="02020603020101020101" pitchFamily="18" charset="-127"/>
                </a:rPr>
                <a:t>High pressure </a:t>
              </a:r>
              <a:endParaRPr lang="en-US" sz="1600" smtClean="0">
                <a:solidFill>
                  <a:schemeClr val="tx1"/>
                </a:solidFill>
                <a:latin typeface="+mj-lt"/>
                <a:ea typeface="KoPub돋움체 Medium" panose="02020603020101020101" pitchFamily="18" charset="-127"/>
              </a:endParaRPr>
            </a:p>
            <a:p>
              <a:pPr algn="ctr"/>
              <a:r>
                <a:rPr lang="en-US" sz="1600" smtClean="0">
                  <a:solidFill>
                    <a:schemeClr val="tx1"/>
                  </a:solidFill>
                  <a:latin typeface="+mj-lt"/>
                  <a:ea typeface="KoPub돋움체 Medium" panose="02020603020101020101" pitchFamily="18" charset="-127"/>
                </a:rPr>
                <a:t>discharge </a:t>
              </a:r>
              <a:r>
                <a:rPr lang="en-US" sz="1600">
                  <a:solidFill>
                    <a:schemeClr val="tx1"/>
                  </a:solidFill>
                  <a:latin typeface="+mj-lt"/>
                  <a:ea typeface="KoPub돋움체 Medium" panose="02020603020101020101" pitchFamily="18" charset="-127"/>
                </a:rPr>
                <a:t>lamp</a:t>
              </a:r>
            </a:p>
          </p:txBody>
        </p:sp>
        <p:sp>
          <p:nvSpPr>
            <p:cNvPr id="25" name="모서리가 둥근 직사각형 24"/>
            <p:cNvSpPr/>
            <p:nvPr/>
          </p:nvSpPr>
          <p:spPr>
            <a:xfrm>
              <a:off x="5226415" y="1988840"/>
              <a:ext cx="3383045" cy="46340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latin typeface="+mj-lt"/>
                  <a:ea typeface="KoPub돋움체 Medium" panose="02020603020101020101" pitchFamily="18" charset="-127"/>
                </a:rPr>
                <a:t>Special FL</a:t>
              </a:r>
            </a:p>
          </p:txBody>
        </p:sp>
        <p:cxnSp>
          <p:nvCxnSpPr>
            <p:cNvPr id="27" name="직선 연결선 26"/>
            <p:cNvCxnSpPr>
              <a:stCxn id="12" idx="3"/>
              <a:endCxn id="20" idx="1"/>
            </p:cNvCxnSpPr>
            <p:nvPr/>
          </p:nvCxnSpPr>
          <p:spPr>
            <a:xfrm>
              <a:off x="1763688" y="977966"/>
              <a:ext cx="800421"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꺾인 연결선 28"/>
            <p:cNvCxnSpPr>
              <a:stCxn id="12" idx="3"/>
              <a:endCxn id="21" idx="1"/>
            </p:cNvCxnSpPr>
            <p:nvPr/>
          </p:nvCxnSpPr>
          <p:spPr>
            <a:xfrm>
              <a:off x="1763688" y="977966"/>
              <a:ext cx="792088" cy="615806"/>
            </a:xfrm>
            <a:prstGeom prst="bentConnector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a:stCxn id="21" idx="3"/>
              <a:endCxn id="23" idx="1"/>
            </p:cNvCxnSpPr>
            <p:nvPr/>
          </p:nvCxnSpPr>
          <p:spPr>
            <a:xfrm>
              <a:off x="4391674" y="1593772"/>
              <a:ext cx="828398" cy="1055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꺾인 연결선 38"/>
            <p:cNvCxnSpPr>
              <a:stCxn id="21" idx="3"/>
              <a:endCxn id="24" idx="1"/>
            </p:cNvCxnSpPr>
            <p:nvPr/>
          </p:nvCxnSpPr>
          <p:spPr>
            <a:xfrm flipV="1">
              <a:off x="4391674" y="977966"/>
              <a:ext cx="834741" cy="615806"/>
            </a:xfrm>
            <a:prstGeom prst="bentConnector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꺾인 연결선 40"/>
            <p:cNvCxnSpPr>
              <a:stCxn id="21" idx="3"/>
              <a:endCxn id="25" idx="1"/>
            </p:cNvCxnSpPr>
            <p:nvPr/>
          </p:nvCxnSpPr>
          <p:spPr>
            <a:xfrm>
              <a:off x="4391674" y="1593772"/>
              <a:ext cx="834741" cy="626771"/>
            </a:xfrm>
            <a:prstGeom prst="bentConnector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4" name="타원 43"/>
          <p:cNvSpPr/>
          <p:nvPr/>
        </p:nvSpPr>
        <p:spPr>
          <a:xfrm>
            <a:off x="323528" y="983242"/>
            <a:ext cx="2120044" cy="2120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직사각형 42"/>
          <p:cNvSpPr/>
          <p:nvPr/>
        </p:nvSpPr>
        <p:spPr>
          <a:xfrm>
            <a:off x="371386" y="1516463"/>
            <a:ext cx="2180404" cy="1015663"/>
          </a:xfrm>
          <a:prstGeom prst="rect">
            <a:avLst/>
          </a:prstGeom>
        </p:spPr>
        <p:txBody>
          <a:bodyPr wrap="none">
            <a:spAutoFit/>
          </a:bodyPr>
          <a:lstStyle/>
          <a:p>
            <a:pPr lvl="0" algn="ctr">
              <a:defRPr/>
            </a:pPr>
            <a:r>
              <a:rPr lang="en-US" altLang="ko-KR" sz="2000" b="1" kern="0" dirty="0">
                <a:solidFill>
                  <a:schemeClr val="bg1"/>
                </a:solidFill>
                <a:latin typeface="+mj-lt"/>
                <a:ea typeface="KoPub돋움체 Medium" panose="02020603020101020101" pitchFamily="18" charset="-127"/>
              </a:rPr>
              <a:t>T</a:t>
            </a:r>
            <a:r>
              <a:rPr lang="en-US" altLang="ko-KR" sz="2000" b="1" kern="0" dirty="0" smtClean="0">
                <a:solidFill>
                  <a:schemeClr val="bg1"/>
                </a:solidFill>
                <a:latin typeface="+mj-lt"/>
                <a:ea typeface="KoPub돋움체 Medium" panose="02020603020101020101" pitchFamily="18" charset="-127"/>
              </a:rPr>
              <a:t>arget </a:t>
            </a:r>
            <a:r>
              <a:rPr lang="en-US" altLang="ko-KR" sz="2000" b="1" kern="0" dirty="0">
                <a:solidFill>
                  <a:schemeClr val="bg1"/>
                </a:solidFill>
                <a:latin typeface="+mj-lt"/>
                <a:ea typeface="KoPub돋움체 Medium" panose="02020603020101020101" pitchFamily="18" charset="-127"/>
              </a:rPr>
              <a:t>of  </a:t>
            </a:r>
            <a:endParaRPr lang="en-US" altLang="ko-KR" sz="2000" b="1" kern="0" dirty="0" smtClean="0">
              <a:solidFill>
                <a:schemeClr val="bg1"/>
              </a:solidFill>
              <a:latin typeface="+mj-lt"/>
              <a:ea typeface="KoPub돋움체 Medium" panose="02020603020101020101" pitchFamily="18" charset="-127"/>
            </a:endParaRPr>
          </a:p>
          <a:p>
            <a:pPr lvl="0" algn="ctr">
              <a:defRPr/>
            </a:pPr>
            <a:r>
              <a:rPr lang="en-US" altLang="ko-KR" sz="2000" b="1" kern="0" dirty="0" smtClean="0">
                <a:solidFill>
                  <a:schemeClr val="bg1"/>
                </a:solidFill>
                <a:latin typeface="+mj-lt"/>
                <a:ea typeface="KoPub돋움체 Medium" panose="02020603020101020101" pitchFamily="18" charset="-127"/>
              </a:rPr>
              <a:t>MFA </a:t>
            </a:r>
            <a:r>
              <a:rPr lang="en-US" altLang="ko-KR" sz="2000" b="1" kern="0" dirty="0">
                <a:solidFill>
                  <a:schemeClr val="bg1"/>
                </a:solidFill>
                <a:latin typeface="+mj-lt"/>
                <a:ea typeface="KoPub돋움체 Medium" panose="02020603020101020101" pitchFamily="18" charset="-127"/>
              </a:rPr>
              <a:t>subject of </a:t>
            </a:r>
            <a:endParaRPr lang="en-US" altLang="ko-KR" sz="2000" b="1" kern="0" dirty="0" smtClean="0">
              <a:solidFill>
                <a:schemeClr val="bg1"/>
              </a:solidFill>
              <a:latin typeface="+mj-lt"/>
              <a:ea typeface="KoPub돋움체 Medium" panose="02020603020101020101" pitchFamily="18" charset="-127"/>
            </a:endParaRPr>
          </a:p>
          <a:p>
            <a:pPr lvl="0" algn="ctr">
              <a:defRPr/>
            </a:pPr>
            <a:r>
              <a:rPr lang="en-US" altLang="ko-KR" sz="2000" b="1" kern="0" dirty="0" smtClean="0">
                <a:solidFill>
                  <a:schemeClr val="bg1"/>
                </a:solidFill>
                <a:latin typeface="+mj-lt"/>
                <a:ea typeface="KoPub돋움체 Medium" panose="02020603020101020101" pitchFamily="18" charset="-127"/>
              </a:rPr>
              <a:t>Fluorescent lamps </a:t>
            </a:r>
            <a:endParaRPr lang="ko-KR" altLang="en-US" sz="2000" b="1" kern="0" dirty="0">
              <a:solidFill>
                <a:schemeClr val="bg1"/>
              </a:solidFill>
              <a:latin typeface="+mj-lt"/>
              <a:ea typeface="KoPub돋움체 Medium" panose="02020603020101020101" pitchFamily="18" charset="-127"/>
            </a:endParaRPr>
          </a:p>
        </p:txBody>
      </p:sp>
      <p:grpSp>
        <p:nvGrpSpPr>
          <p:cNvPr id="49" name="그룹 48"/>
          <p:cNvGrpSpPr/>
          <p:nvPr/>
        </p:nvGrpSpPr>
        <p:grpSpPr>
          <a:xfrm>
            <a:off x="323528" y="3984309"/>
            <a:ext cx="2120044" cy="2120044"/>
            <a:chOff x="428670" y="983242"/>
            <a:chExt cx="2120044" cy="2120044"/>
          </a:xfrm>
          <a:solidFill>
            <a:schemeClr val="accent2"/>
          </a:solidFill>
        </p:grpSpPr>
        <p:sp>
          <p:nvSpPr>
            <p:cNvPr id="50" name="타원 49"/>
            <p:cNvSpPr/>
            <p:nvPr/>
          </p:nvSpPr>
          <p:spPr>
            <a:xfrm>
              <a:off x="428670" y="983242"/>
              <a:ext cx="2120044" cy="2120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직사각형 50"/>
            <p:cNvSpPr/>
            <p:nvPr/>
          </p:nvSpPr>
          <p:spPr>
            <a:xfrm>
              <a:off x="586945" y="1697230"/>
              <a:ext cx="1891865" cy="707886"/>
            </a:xfrm>
            <a:prstGeom prst="rect">
              <a:avLst/>
            </a:prstGeom>
            <a:grpFill/>
          </p:spPr>
          <p:txBody>
            <a:bodyPr wrap="none">
              <a:spAutoFit/>
            </a:bodyPr>
            <a:lstStyle/>
            <a:p>
              <a:pPr lvl="0" algn="ctr">
                <a:defRPr/>
              </a:pPr>
              <a:r>
                <a:rPr lang="en-US" altLang="ko-KR" sz="2000" b="1" kern="0" smtClean="0">
                  <a:solidFill>
                    <a:schemeClr val="bg1"/>
                  </a:solidFill>
                  <a:latin typeface="+mj-lt"/>
                  <a:ea typeface="KoPub돋움체 Medium" panose="02020603020101020101" pitchFamily="18" charset="-127"/>
                </a:rPr>
                <a:t>Defining system</a:t>
              </a:r>
            </a:p>
            <a:p>
              <a:pPr lvl="0" algn="ctr">
                <a:defRPr/>
              </a:pPr>
              <a:r>
                <a:rPr lang="en-US" altLang="ko-KR" sz="2000" b="1" kern="0" smtClean="0">
                  <a:solidFill>
                    <a:schemeClr val="bg1"/>
                  </a:solidFill>
                  <a:latin typeface="+mj-lt"/>
                  <a:ea typeface="KoPub돋움체 Medium" panose="02020603020101020101" pitchFamily="18" charset="-127"/>
                </a:rPr>
                <a:t>boundary</a:t>
              </a:r>
              <a:endParaRPr lang="ko-KR" altLang="en-US" sz="2000" b="1" kern="0" dirty="0">
                <a:solidFill>
                  <a:schemeClr val="bg1"/>
                </a:solidFill>
                <a:latin typeface="+mj-lt"/>
                <a:ea typeface="KoPub돋움체 Medium" panose="02020603020101020101" pitchFamily="18" charset="-127"/>
              </a:endParaRPr>
            </a:p>
          </p:txBody>
        </p:sp>
      </p:grpSp>
      <p:sp>
        <p:nvSpPr>
          <p:cNvPr id="52" name="모서리가 둥근 직사각형 51"/>
          <p:cNvSpPr/>
          <p:nvPr/>
        </p:nvSpPr>
        <p:spPr>
          <a:xfrm>
            <a:off x="2699792" y="4365104"/>
            <a:ext cx="1134510" cy="5358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mj-lt"/>
              </a:rPr>
              <a:t>Resource</a:t>
            </a:r>
          </a:p>
          <a:p>
            <a:pPr algn="ctr"/>
            <a:r>
              <a:rPr lang="en-US" sz="1600" smtClean="0">
                <a:solidFill>
                  <a:schemeClr val="tx1"/>
                </a:solidFill>
                <a:latin typeface="+mj-lt"/>
              </a:rPr>
              <a:t>Extraction</a:t>
            </a:r>
            <a:endParaRPr lang="en-US" sz="1600">
              <a:solidFill>
                <a:schemeClr val="tx1"/>
              </a:solidFill>
              <a:latin typeface="+mj-lt"/>
            </a:endParaRPr>
          </a:p>
        </p:txBody>
      </p:sp>
      <p:sp>
        <p:nvSpPr>
          <p:cNvPr id="53" name="모서리가 둥근 직사각형 52"/>
          <p:cNvSpPr/>
          <p:nvPr/>
        </p:nvSpPr>
        <p:spPr>
          <a:xfrm>
            <a:off x="4283968" y="4365104"/>
            <a:ext cx="1926598" cy="5358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mj-lt"/>
              </a:rPr>
              <a:t>Product Manufacture</a:t>
            </a:r>
            <a:endParaRPr lang="en-US" sz="1600">
              <a:solidFill>
                <a:schemeClr val="tx1"/>
              </a:solidFill>
              <a:latin typeface="+mj-lt"/>
            </a:endParaRPr>
          </a:p>
        </p:txBody>
      </p:sp>
      <p:sp>
        <p:nvSpPr>
          <p:cNvPr id="54" name="모서리가 둥근 직사각형 53"/>
          <p:cNvSpPr/>
          <p:nvPr/>
        </p:nvSpPr>
        <p:spPr>
          <a:xfrm>
            <a:off x="6588224" y="4365104"/>
            <a:ext cx="1900085" cy="5358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mj-lt"/>
              </a:rPr>
              <a:t>Product Use</a:t>
            </a:r>
            <a:endParaRPr lang="en-US" sz="1600">
              <a:solidFill>
                <a:schemeClr val="tx1"/>
              </a:solidFill>
              <a:latin typeface="+mj-lt"/>
            </a:endParaRPr>
          </a:p>
        </p:txBody>
      </p:sp>
      <p:sp>
        <p:nvSpPr>
          <p:cNvPr id="55" name="모서리가 둥근 직사각형 54"/>
          <p:cNvSpPr/>
          <p:nvPr/>
        </p:nvSpPr>
        <p:spPr>
          <a:xfrm>
            <a:off x="6588224" y="5490746"/>
            <a:ext cx="1872208" cy="5358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mj-lt"/>
              </a:rPr>
              <a:t>Waste Collection</a:t>
            </a:r>
            <a:endParaRPr lang="en-US" sz="1600">
              <a:solidFill>
                <a:schemeClr val="tx1"/>
              </a:solidFill>
              <a:latin typeface="+mj-lt"/>
            </a:endParaRPr>
          </a:p>
        </p:txBody>
      </p:sp>
      <p:sp>
        <p:nvSpPr>
          <p:cNvPr id="56" name="모서리가 둥근 직사각형 55"/>
          <p:cNvSpPr/>
          <p:nvPr/>
        </p:nvSpPr>
        <p:spPr>
          <a:xfrm>
            <a:off x="4283968" y="5485402"/>
            <a:ext cx="1926598" cy="5358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mj-lt"/>
              </a:rPr>
              <a:t>Waste Recycling</a:t>
            </a:r>
            <a:endParaRPr lang="en-US" sz="1600">
              <a:solidFill>
                <a:schemeClr val="tx1"/>
              </a:solidFill>
              <a:latin typeface="+mj-lt"/>
            </a:endParaRPr>
          </a:p>
        </p:txBody>
      </p:sp>
      <p:cxnSp>
        <p:nvCxnSpPr>
          <p:cNvPr id="57" name="직선 화살표 연결선 56"/>
          <p:cNvCxnSpPr>
            <a:stCxn id="52" idx="3"/>
            <a:endCxn id="53" idx="1"/>
          </p:cNvCxnSpPr>
          <p:nvPr/>
        </p:nvCxnSpPr>
        <p:spPr>
          <a:xfrm>
            <a:off x="3834302" y="4633047"/>
            <a:ext cx="449666"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직선 화살표 연결선 57"/>
          <p:cNvCxnSpPr>
            <a:stCxn id="53" idx="3"/>
            <a:endCxn id="54" idx="1"/>
          </p:cNvCxnSpPr>
          <p:nvPr/>
        </p:nvCxnSpPr>
        <p:spPr>
          <a:xfrm>
            <a:off x="6210566" y="4633047"/>
            <a:ext cx="377658" cy="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9" name="모서리가 둥근 직사각형 58"/>
          <p:cNvSpPr/>
          <p:nvPr/>
        </p:nvSpPr>
        <p:spPr>
          <a:xfrm>
            <a:off x="2699792" y="5487335"/>
            <a:ext cx="1134510" cy="53588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latin typeface="+mj-lt"/>
              </a:rPr>
              <a:t>Waste Disposal</a:t>
            </a:r>
            <a:endParaRPr lang="en-US" sz="1600">
              <a:solidFill>
                <a:schemeClr val="tx1"/>
              </a:solidFill>
              <a:latin typeface="+mj-lt"/>
            </a:endParaRPr>
          </a:p>
        </p:txBody>
      </p:sp>
      <p:cxnSp>
        <p:nvCxnSpPr>
          <p:cNvPr id="60" name="직선 화살표 연결선 59"/>
          <p:cNvCxnSpPr>
            <a:stCxn id="56" idx="1"/>
            <a:endCxn id="59" idx="3"/>
          </p:cNvCxnSpPr>
          <p:nvPr/>
        </p:nvCxnSpPr>
        <p:spPr>
          <a:xfrm flipH="1">
            <a:off x="3834302" y="5753345"/>
            <a:ext cx="449666" cy="1933"/>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꺾인 연결선 60"/>
          <p:cNvCxnSpPr>
            <a:stCxn id="54" idx="3"/>
            <a:endCxn id="55" idx="3"/>
          </p:cNvCxnSpPr>
          <p:nvPr/>
        </p:nvCxnSpPr>
        <p:spPr>
          <a:xfrm flipH="1">
            <a:off x="8460432" y="4633047"/>
            <a:ext cx="27877" cy="1125642"/>
          </a:xfrm>
          <a:prstGeom prst="bentConnector3">
            <a:avLst>
              <a:gd name="adj1" fmla="val -82003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직선 화살표 연결선 61"/>
          <p:cNvCxnSpPr>
            <a:stCxn id="55" idx="1"/>
            <a:endCxn id="56" idx="3"/>
          </p:cNvCxnSpPr>
          <p:nvPr/>
        </p:nvCxnSpPr>
        <p:spPr>
          <a:xfrm flipH="1" flipV="1">
            <a:off x="6210566" y="5753345"/>
            <a:ext cx="377658" cy="5344"/>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직사각형 62"/>
          <p:cNvSpPr/>
          <p:nvPr/>
        </p:nvSpPr>
        <p:spPr>
          <a:xfrm>
            <a:off x="4059135" y="4221088"/>
            <a:ext cx="4833345" cy="2016224"/>
          </a:xfrm>
          <a:prstGeom prst="rect">
            <a:avLst/>
          </a:prstGeom>
          <a:noFill/>
          <a:ln w="25400">
            <a:solidFill>
              <a:srgbClr val="C058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j-lt"/>
            </a:endParaRPr>
          </a:p>
        </p:txBody>
      </p:sp>
      <p:sp>
        <p:nvSpPr>
          <p:cNvPr id="64" name="모서리가 둥근 직사각형 63"/>
          <p:cNvSpPr/>
          <p:nvPr/>
        </p:nvSpPr>
        <p:spPr>
          <a:xfrm>
            <a:off x="4052871" y="3645024"/>
            <a:ext cx="2281742" cy="513348"/>
          </a:xfrm>
          <a:prstGeom prst="roundRect">
            <a:avLst/>
          </a:prstGeom>
          <a:solidFill>
            <a:srgbClr val="C0584D"/>
          </a:solidFill>
          <a:ln w="1905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kern="0">
                <a:solidFill>
                  <a:schemeClr val="bg1"/>
                </a:solidFill>
                <a:latin typeface="+mj-lt"/>
                <a:ea typeface="KoPub돋움체 Medium" panose="02020603020101020101" pitchFamily="18" charset="-127"/>
              </a:rPr>
              <a:t>System </a:t>
            </a:r>
            <a:r>
              <a:rPr lang="en-US" sz="1600" b="1" kern="0" smtClean="0">
                <a:solidFill>
                  <a:schemeClr val="bg1"/>
                </a:solidFill>
                <a:latin typeface="+mj-lt"/>
                <a:ea typeface="KoPub돋움체 Medium" panose="02020603020101020101" pitchFamily="18" charset="-127"/>
              </a:rPr>
              <a:t>boundary</a:t>
            </a:r>
            <a:r>
              <a:rPr lang="en-US" sz="1600" b="1" kern="0">
                <a:solidFill>
                  <a:schemeClr val="bg1"/>
                </a:solidFill>
                <a:latin typeface="+mj-lt"/>
                <a:ea typeface="KoPub돋움체 Medium" panose="02020603020101020101" pitchFamily="18" charset="-127"/>
              </a:rPr>
              <a:t> </a:t>
            </a:r>
            <a:r>
              <a:rPr lang="en-US" sz="1600" b="1" kern="0" smtClean="0">
                <a:solidFill>
                  <a:schemeClr val="bg1"/>
                </a:solidFill>
                <a:latin typeface="+mj-lt"/>
                <a:ea typeface="KoPub돋움체 Medium" panose="02020603020101020101" pitchFamily="18" charset="-127"/>
              </a:rPr>
              <a:t>: Household sector</a:t>
            </a:r>
          </a:p>
        </p:txBody>
      </p:sp>
      <p:sp>
        <p:nvSpPr>
          <p:cNvPr id="65" name="모서리가 둥근 직사각형 64"/>
          <p:cNvSpPr/>
          <p:nvPr/>
        </p:nvSpPr>
        <p:spPr>
          <a:xfrm>
            <a:off x="6475806" y="3645024"/>
            <a:ext cx="2416673" cy="523951"/>
          </a:xfrm>
          <a:prstGeom prst="roundRect">
            <a:avLst/>
          </a:prstGeom>
          <a:solidFill>
            <a:srgbClr val="434B56"/>
          </a:solidFill>
          <a:ln w="1905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kern="0" smtClean="0">
                <a:solidFill>
                  <a:schemeClr val="bg1"/>
                </a:solidFill>
                <a:latin typeface="+mj-lt"/>
                <a:ea typeface="KoPub돋움체 Medium" panose="02020603020101020101" pitchFamily="18" charset="-127"/>
              </a:rPr>
              <a:t>Time boundary : </a:t>
            </a:r>
          </a:p>
          <a:p>
            <a:pPr algn="ctr"/>
            <a:r>
              <a:rPr lang="en-US" sz="1600" b="1" kern="0" smtClean="0">
                <a:solidFill>
                  <a:schemeClr val="bg1"/>
                </a:solidFill>
                <a:latin typeface="+mj-lt"/>
                <a:ea typeface="KoPub돋움체 Medium" panose="02020603020101020101" pitchFamily="18" charset="-127"/>
              </a:rPr>
              <a:t>1 year (2013)</a:t>
            </a:r>
            <a:endParaRPr lang="en-US" sz="1600" b="1" kern="0">
              <a:solidFill>
                <a:schemeClr val="bg1"/>
              </a:solidFill>
              <a:latin typeface="+mj-lt"/>
              <a:ea typeface="KoPub돋움체 Medium" panose="02020603020101020101" pitchFamily="18" charset="-127"/>
            </a:endParaRPr>
          </a:p>
        </p:txBody>
      </p:sp>
      <p:grpSp>
        <p:nvGrpSpPr>
          <p:cNvPr id="35" name="그룹 34"/>
          <p:cNvGrpSpPr/>
          <p:nvPr/>
        </p:nvGrpSpPr>
        <p:grpSpPr>
          <a:xfrm>
            <a:off x="7369092" y="361231"/>
            <a:ext cx="1639151" cy="144016"/>
            <a:chOff x="7369092" y="361231"/>
            <a:chExt cx="1639151" cy="144016"/>
          </a:xfrm>
          <a:solidFill>
            <a:srgbClr val="00B050"/>
          </a:solidFill>
        </p:grpSpPr>
        <p:sp>
          <p:nvSpPr>
            <p:cNvPr id="36" name="타원 35"/>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타원 36"/>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타원 3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타원 39"/>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타원 44"/>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타원 45"/>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타원 46"/>
            <p:cNvSpPr/>
            <p:nvPr/>
          </p:nvSpPr>
          <p:spPr>
            <a:xfrm>
              <a:off x="7582683"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타원 47"/>
            <p:cNvSpPr/>
            <p:nvPr/>
          </p:nvSpPr>
          <p:spPr>
            <a:xfrm>
              <a:off x="7369092"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3302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한쪽 모서리가 잘린 사각형 3"/>
          <p:cNvSpPr/>
          <p:nvPr/>
        </p:nvSpPr>
        <p:spPr>
          <a:xfrm>
            <a:off x="179512" y="1340768"/>
            <a:ext cx="3600400" cy="432048"/>
          </a:xfrm>
          <a:prstGeom prst="snip1Rect">
            <a:avLst/>
          </a:prstGeom>
          <a:solidFill>
            <a:srgbClr val="C0584D"/>
          </a:solidFill>
          <a:ln w="19050">
            <a:noFill/>
            <a:tailEnd type="arrow"/>
          </a:ln>
        </p:spPr>
        <p:style>
          <a:lnRef idx="1">
            <a:schemeClr val="accent1"/>
          </a:lnRef>
          <a:fillRef idx="0">
            <a:schemeClr val="accent1"/>
          </a:fillRef>
          <a:effectRef idx="0">
            <a:schemeClr val="accent1"/>
          </a:effectRef>
          <a:fontRef idx="minor">
            <a:schemeClr val="tx1"/>
          </a:fontRef>
        </p:style>
        <p:txBody>
          <a:bodyPr tIns="180000" rtlCol="0" anchor="ctr"/>
          <a:lstStyle/>
          <a:p>
            <a:pPr algn="ctr"/>
            <a:r>
              <a:rPr lang="en-US" altLang="ko-KR" sz="1400" b="1" kern="0">
                <a:solidFill>
                  <a:schemeClr val="bg1"/>
                </a:solidFill>
                <a:latin typeface="+mj-lt"/>
                <a:ea typeface="KoPub돋움체 Medium" panose="02020603020101020101" pitchFamily="18" charset="-127"/>
              </a:rPr>
              <a:t>Data collection : Field &amp; Literature </a:t>
            </a:r>
            <a:r>
              <a:rPr lang="en-US" altLang="ko-KR" sz="1400" b="1" kern="0" smtClean="0">
                <a:solidFill>
                  <a:schemeClr val="bg1"/>
                </a:solidFill>
                <a:latin typeface="+mj-lt"/>
                <a:ea typeface="KoPub돋움체 Medium" panose="02020603020101020101" pitchFamily="18" charset="-127"/>
              </a:rPr>
              <a:t>survey</a:t>
            </a:r>
          </a:p>
          <a:p>
            <a:pPr algn="ctr"/>
            <a:r>
              <a:rPr lang="en-US" altLang="ko-KR" sz="1400" b="1" kern="0" smtClean="0">
                <a:solidFill>
                  <a:schemeClr val="bg1"/>
                </a:solidFill>
                <a:latin typeface="+mj-lt"/>
                <a:ea typeface="KoPub돋움체 Medium" panose="02020603020101020101" pitchFamily="18" charset="-127"/>
              </a:rPr>
              <a:t> </a:t>
            </a:r>
            <a:endParaRPr lang="ko-KR" altLang="en-US" sz="1400" b="1" kern="0" dirty="0">
              <a:solidFill>
                <a:schemeClr val="bg1"/>
              </a:solidFill>
              <a:latin typeface="+mj-lt"/>
              <a:ea typeface="KoPub돋움체 Medium" panose="02020603020101020101" pitchFamily="18" charset="-127"/>
            </a:endParaRPr>
          </a:p>
        </p:txBody>
      </p:sp>
      <p:sp>
        <p:nvSpPr>
          <p:cNvPr id="6" name="모서리가 둥근 직사각형 5"/>
          <p:cNvSpPr/>
          <p:nvPr/>
        </p:nvSpPr>
        <p:spPr>
          <a:xfrm>
            <a:off x="179512" y="1700808"/>
            <a:ext cx="3600400" cy="4376529"/>
          </a:xfrm>
          <a:prstGeom prst="roundRect">
            <a:avLst>
              <a:gd name="adj" fmla="val 4147"/>
            </a:avLst>
          </a:prstGeom>
          <a:ln>
            <a:solidFill>
              <a:srgbClr val="C0584D"/>
            </a:solidFill>
          </a:ln>
        </p:spPr>
        <p:style>
          <a:lnRef idx="2">
            <a:schemeClr val="accent6"/>
          </a:lnRef>
          <a:fillRef idx="1">
            <a:schemeClr val="lt1"/>
          </a:fillRef>
          <a:effectRef idx="0">
            <a:schemeClr val="accent6"/>
          </a:effectRef>
          <a:fontRef idx="minor">
            <a:schemeClr val="dk1"/>
          </a:fontRef>
        </p:style>
        <p:txBody>
          <a:bodyPr rIns="54000" rtlCol="0" anchor="ctr">
            <a:noAutofit/>
          </a:bodyPr>
          <a:lstStyle/>
          <a:p>
            <a:pPr>
              <a:lnSpc>
                <a:spcPct val="150000"/>
              </a:lnSpc>
            </a:pPr>
            <a:r>
              <a:rPr lang="en-US" altLang="ko-KR" sz="1400" spc="-100" smtClean="0">
                <a:solidFill>
                  <a:schemeClr val="tx1"/>
                </a:solidFill>
                <a:latin typeface="+mj-lt"/>
                <a:ea typeface="KoPub돋움체 Light" panose="02020603020101020101" pitchFamily="18" charset="-127"/>
              </a:rPr>
              <a:t>▶  Data of disposal stage  was not sufficent </a:t>
            </a:r>
            <a:r>
              <a:rPr lang="en-US" altLang="ko-KR" sz="1400" spc="-100">
                <a:solidFill>
                  <a:schemeClr val="tx1"/>
                </a:solidFill>
                <a:latin typeface="+mj-lt"/>
                <a:ea typeface="KoPub돋움체 Light" panose="02020603020101020101" pitchFamily="18" charset="-127"/>
              </a:rPr>
              <a:t> </a:t>
            </a:r>
            <a:r>
              <a:rPr lang="en-US" altLang="ko-KR" sz="1400" spc="-100" smtClean="0">
                <a:solidFill>
                  <a:schemeClr val="tx1"/>
                </a:solidFill>
                <a:latin typeface="+mj-lt"/>
                <a:ea typeface="KoPub돋움체 Light" panose="02020603020101020101" pitchFamily="18" charset="-127"/>
              </a:rPr>
              <a:t>    </a:t>
            </a:r>
          </a:p>
          <a:p>
            <a:pPr>
              <a:lnSpc>
                <a:spcPct val="150000"/>
              </a:lnSpc>
            </a:pPr>
            <a:r>
              <a:rPr lang="en-US" altLang="ko-KR" sz="1400" spc="-100">
                <a:solidFill>
                  <a:schemeClr val="tx1"/>
                </a:solidFill>
                <a:latin typeface="+mj-lt"/>
                <a:ea typeface="KoPub돋움체 Light" panose="02020603020101020101" pitchFamily="18" charset="-127"/>
              </a:rPr>
              <a:t> </a:t>
            </a:r>
            <a:r>
              <a:rPr lang="en-US" altLang="ko-KR" sz="1400" spc="-100" smtClean="0">
                <a:solidFill>
                  <a:schemeClr val="tx1"/>
                </a:solidFill>
                <a:latin typeface="+mj-lt"/>
                <a:ea typeface="KoPub돋움체 Light" panose="02020603020101020101" pitchFamily="18" charset="-127"/>
              </a:rPr>
              <a:t>     whereas  data of production stage</a:t>
            </a:r>
          </a:p>
          <a:p>
            <a:pPr>
              <a:lnSpc>
                <a:spcPct val="150000"/>
              </a:lnSpc>
            </a:pPr>
            <a:r>
              <a:rPr lang="en-US" altLang="ko-KR" sz="1400" spc="-100">
                <a:solidFill>
                  <a:schemeClr val="tx1"/>
                </a:solidFill>
                <a:latin typeface="+mj-lt"/>
                <a:ea typeface="KoPub돋움체 Light" panose="02020603020101020101" pitchFamily="18" charset="-127"/>
              </a:rPr>
              <a:t> </a:t>
            </a:r>
            <a:r>
              <a:rPr lang="en-US" altLang="ko-KR" sz="1400" spc="-100" smtClean="0">
                <a:solidFill>
                  <a:schemeClr val="tx1"/>
                </a:solidFill>
                <a:latin typeface="+mj-lt"/>
                <a:ea typeface="KoPub돋움체 Light" panose="02020603020101020101" pitchFamily="18" charset="-127"/>
              </a:rPr>
              <a:t>     and recycling stage is avalilable to collect</a:t>
            </a:r>
            <a:endParaRPr lang="en-US" altLang="ko-KR" sz="1400" spc="-100" dirty="0" smtClean="0">
              <a:solidFill>
                <a:schemeClr val="tx1"/>
              </a:solidFill>
              <a:latin typeface="+mj-lt"/>
              <a:ea typeface="KoPub돋움체 Light" panose="02020603020101020101" pitchFamily="18" charset="-127"/>
            </a:endParaRPr>
          </a:p>
          <a:p>
            <a:pPr marL="285750" indent="-285750">
              <a:lnSpc>
                <a:spcPct val="150000"/>
              </a:lnSpc>
              <a:buFont typeface="Arial" panose="020B0604020202020204" pitchFamily="34" charset="0"/>
              <a:buChar char="•"/>
            </a:pPr>
            <a:endParaRPr lang="en-US" altLang="ko-KR" sz="1400" spc="-100" dirty="0" smtClean="0">
              <a:solidFill>
                <a:schemeClr val="tx1"/>
              </a:solidFill>
              <a:latin typeface="+mj-lt"/>
              <a:ea typeface="KoPub돋움체 Light" panose="02020603020101020101" pitchFamily="18" charset="-127"/>
            </a:endParaRPr>
          </a:p>
          <a:p>
            <a:pPr>
              <a:lnSpc>
                <a:spcPct val="150000"/>
              </a:lnSpc>
            </a:pPr>
            <a:r>
              <a:rPr lang="en-US" altLang="ko-KR" sz="1400" spc="-100">
                <a:solidFill>
                  <a:schemeClr val="tx1"/>
                </a:solidFill>
                <a:latin typeface="+mj-lt"/>
                <a:ea typeface="KoPub돋움체 Light" panose="02020603020101020101" pitchFamily="18" charset="-127"/>
              </a:rPr>
              <a:t>▶ </a:t>
            </a:r>
            <a:r>
              <a:rPr lang="en-US" altLang="ko-KR" sz="1400" spc="-100" smtClean="0">
                <a:solidFill>
                  <a:schemeClr val="tx1"/>
                </a:solidFill>
                <a:latin typeface="+mj-lt"/>
                <a:ea typeface="KoPub돋움체 Light" panose="02020603020101020101" pitchFamily="18" charset="-127"/>
              </a:rPr>
              <a:t> Stages </a:t>
            </a:r>
            <a:r>
              <a:rPr lang="en-US" altLang="ko-KR" sz="1400" spc="-100">
                <a:solidFill>
                  <a:schemeClr val="tx1"/>
                </a:solidFill>
                <a:latin typeface="+mj-lt"/>
                <a:ea typeface="KoPub돋움체 Light" panose="02020603020101020101" pitchFamily="18" charset="-127"/>
              </a:rPr>
              <a:t>difficult to collect data were </a:t>
            </a:r>
            <a:r>
              <a:rPr lang="en-US" altLang="ko-KR" sz="1400" spc="-100" smtClean="0">
                <a:solidFill>
                  <a:schemeClr val="tx1"/>
                </a:solidFill>
                <a:latin typeface="+mj-lt"/>
                <a:ea typeface="KoPub돋움체 Light" panose="02020603020101020101" pitchFamily="18" charset="-127"/>
              </a:rPr>
              <a:t>estimated</a:t>
            </a:r>
          </a:p>
          <a:p>
            <a:pPr>
              <a:lnSpc>
                <a:spcPct val="150000"/>
              </a:lnSpc>
            </a:pPr>
            <a:r>
              <a:rPr lang="en-US" altLang="ko-KR" sz="1400" spc="-100">
                <a:solidFill>
                  <a:schemeClr val="tx1"/>
                </a:solidFill>
                <a:latin typeface="+mj-lt"/>
                <a:ea typeface="KoPub돋움체 Light" panose="02020603020101020101" pitchFamily="18" charset="-127"/>
              </a:rPr>
              <a:t> </a:t>
            </a:r>
            <a:r>
              <a:rPr lang="en-US" altLang="ko-KR" sz="1400" spc="-100" smtClean="0">
                <a:solidFill>
                  <a:schemeClr val="tx1"/>
                </a:solidFill>
                <a:latin typeface="+mj-lt"/>
                <a:ea typeface="KoPub돋움체 Light" panose="02020603020101020101" pitchFamily="18" charset="-127"/>
              </a:rPr>
              <a:t>     through </a:t>
            </a:r>
            <a:r>
              <a:rPr lang="en-US" altLang="ko-KR" sz="1400" spc="-100">
                <a:solidFill>
                  <a:schemeClr val="tx1"/>
                </a:solidFill>
                <a:latin typeface="+mj-lt"/>
                <a:ea typeface="KoPub돋움체 Light" panose="02020603020101020101" pitchFamily="18" charset="-127"/>
              </a:rPr>
              <a:t>field survey, literature investigation, </a:t>
            </a:r>
            <a:r>
              <a:rPr lang="en-US" altLang="ko-KR" sz="1400" spc="-100" smtClean="0">
                <a:solidFill>
                  <a:schemeClr val="tx1"/>
                </a:solidFill>
                <a:latin typeface="+mj-lt"/>
                <a:ea typeface="KoPub돋움체 Light" panose="02020603020101020101" pitchFamily="18" charset="-127"/>
              </a:rPr>
              <a:t>     </a:t>
            </a:r>
          </a:p>
          <a:p>
            <a:pPr>
              <a:lnSpc>
                <a:spcPct val="150000"/>
              </a:lnSpc>
            </a:pPr>
            <a:r>
              <a:rPr lang="en-US" altLang="ko-KR" sz="1400" spc="-100">
                <a:solidFill>
                  <a:schemeClr val="tx1"/>
                </a:solidFill>
                <a:latin typeface="+mj-lt"/>
                <a:ea typeface="KoPub돋움체 Light" panose="02020603020101020101" pitchFamily="18" charset="-127"/>
              </a:rPr>
              <a:t> </a:t>
            </a:r>
            <a:r>
              <a:rPr lang="en-US" altLang="ko-KR" sz="1400" spc="-100" smtClean="0">
                <a:solidFill>
                  <a:schemeClr val="tx1"/>
                </a:solidFill>
                <a:latin typeface="+mj-lt"/>
                <a:ea typeface="KoPub돋움체 Light" panose="02020603020101020101" pitchFamily="18" charset="-127"/>
              </a:rPr>
              <a:t>     expert </a:t>
            </a:r>
            <a:r>
              <a:rPr lang="en-US" altLang="ko-KR" sz="1400" spc="-100">
                <a:solidFill>
                  <a:schemeClr val="tx1"/>
                </a:solidFill>
                <a:latin typeface="+mj-lt"/>
                <a:ea typeface="KoPub돋움체 Light" panose="02020603020101020101" pitchFamily="18" charset="-127"/>
              </a:rPr>
              <a:t>adivce</a:t>
            </a:r>
            <a:endParaRPr lang="en-US" altLang="ko-KR" sz="1400" spc="-100" dirty="0" smtClean="0">
              <a:solidFill>
                <a:schemeClr val="tx1"/>
              </a:solidFill>
              <a:latin typeface="+mj-lt"/>
              <a:ea typeface="KoPub돋움체 Light" panose="02020603020101020101" pitchFamily="18" charset="-127"/>
            </a:endParaRPr>
          </a:p>
          <a:p>
            <a:pPr marL="285750" indent="-285750">
              <a:lnSpc>
                <a:spcPct val="150000"/>
              </a:lnSpc>
              <a:buFont typeface="Arial" panose="020B0604020202020204" pitchFamily="34" charset="0"/>
              <a:buChar char="•"/>
            </a:pPr>
            <a:endParaRPr lang="en-US" altLang="ko-KR" sz="1400" spc="-100" dirty="0">
              <a:solidFill>
                <a:schemeClr val="tx1"/>
              </a:solidFill>
              <a:latin typeface="+mj-lt"/>
              <a:ea typeface="KoPub돋움체 Light" panose="02020603020101020101" pitchFamily="18" charset="-127"/>
            </a:endParaRPr>
          </a:p>
          <a:p>
            <a:pPr>
              <a:lnSpc>
                <a:spcPct val="150000"/>
              </a:lnSpc>
            </a:pPr>
            <a:r>
              <a:rPr lang="en-US" altLang="ko-KR" sz="1400" spc="-100">
                <a:solidFill>
                  <a:schemeClr val="tx1"/>
                </a:solidFill>
                <a:latin typeface="+mj-lt"/>
                <a:ea typeface="KoPub돋움체 Light" panose="02020603020101020101" pitchFamily="18" charset="-127"/>
              </a:rPr>
              <a:t>▶ </a:t>
            </a:r>
            <a:r>
              <a:rPr lang="en-US" altLang="ko-KR" sz="1400" spc="-100" smtClean="0">
                <a:solidFill>
                  <a:schemeClr val="tx1"/>
                </a:solidFill>
                <a:latin typeface="+mj-lt"/>
                <a:ea typeface="KoPub돋움체 Light" panose="02020603020101020101" pitchFamily="18" charset="-127"/>
              </a:rPr>
              <a:t> When  d</a:t>
            </a:r>
            <a:r>
              <a:rPr lang="en-US" altLang="ko-KR" sz="1400" smtClean="0">
                <a:latin typeface="+mj-lt"/>
                <a:ea typeface="KoPub돋움체 Light" panose="02020603020101020101" pitchFamily="18" charset="-127"/>
              </a:rPr>
              <a:t>ata estimated through mass balance </a:t>
            </a:r>
          </a:p>
          <a:p>
            <a:pPr>
              <a:lnSpc>
                <a:spcPct val="150000"/>
              </a:lnSpc>
            </a:pPr>
            <a:r>
              <a:rPr lang="en-US" altLang="ko-KR" sz="1400">
                <a:latin typeface="+mj-lt"/>
                <a:ea typeface="KoPub돋움체 Light" panose="02020603020101020101" pitchFamily="18" charset="-127"/>
              </a:rPr>
              <a:t> </a:t>
            </a:r>
            <a:r>
              <a:rPr lang="en-US" altLang="ko-KR" sz="1400" smtClean="0">
                <a:latin typeface="+mj-lt"/>
                <a:ea typeface="KoPub돋움체 Light" panose="02020603020101020101" pitchFamily="18" charset="-127"/>
              </a:rPr>
              <a:t>    had uncertainty, they were modified and </a:t>
            </a:r>
            <a:endParaRPr lang="en-US" altLang="ko-KR" sz="1400">
              <a:latin typeface="+mj-lt"/>
              <a:ea typeface="KoPub돋움체 Light" panose="02020603020101020101" pitchFamily="18" charset="-127"/>
            </a:endParaRPr>
          </a:p>
          <a:p>
            <a:pPr>
              <a:lnSpc>
                <a:spcPct val="150000"/>
              </a:lnSpc>
            </a:pPr>
            <a:r>
              <a:rPr lang="en-US" altLang="ko-KR" sz="1400" smtClean="0">
                <a:latin typeface="+mj-lt"/>
                <a:ea typeface="KoPub돋움체 Light" panose="02020603020101020101" pitchFamily="18" charset="-127"/>
              </a:rPr>
              <a:t>     complemented with consideration of </a:t>
            </a:r>
          </a:p>
          <a:p>
            <a:pPr>
              <a:lnSpc>
                <a:spcPct val="150000"/>
              </a:lnSpc>
            </a:pPr>
            <a:r>
              <a:rPr lang="en-US" altLang="ko-KR" sz="1400">
                <a:latin typeface="+mj-lt"/>
                <a:ea typeface="KoPub돋움체 Light" panose="02020603020101020101" pitchFamily="18" charset="-127"/>
              </a:rPr>
              <a:t> </a:t>
            </a:r>
            <a:r>
              <a:rPr lang="en-US" altLang="ko-KR" sz="1400" smtClean="0">
                <a:latin typeface="+mj-lt"/>
                <a:ea typeface="KoPub돋움체 Light" panose="02020603020101020101" pitchFamily="18" charset="-127"/>
              </a:rPr>
              <a:t>    material flow interrelationship</a:t>
            </a:r>
            <a:endParaRPr lang="ko-KR" altLang="en-US" sz="1400" dirty="0">
              <a:latin typeface="+mj-lt"/>
              <a:ea typeface="KoPub돋움체 Light" panose="02020603020101020101" pitchFamily="18" charset="-127"/>
            </a:endParaRPr>
          </a:p>
        </p:txBody>
      </p:sp>
      <p:sp>
        <p:nvSpPr>
          <p:cNvPr id="9" name="TextBox 8"/>
          <p:cNvSpPr txBox="1"/>
          <p:nvPr/>
        </p:nvSpPr>
        <p:spPr>
          <a:xfrm>
            <a:off x="371386" y="127405"/>
            <a:ext cx="126188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sp>
        <p:nvSpPr>
          <p:cNvPr id="10" name="직사각형 9"/>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aphicFrame>
        <p:nvGraphicFramePr>
          <p:cNvPr id="11" name="표 10"/>
          <p:cNvGraphicFramePr>
            <a:graphicFrameLocks noGrp="1"/>
          </p:cNvGraphicFramePr>
          <p:nvPr>
            <p:extLst>
              <p:ext uri="{D42A27DB-BD31-4B8C-83A1-F6EECF244321}">
                <p14:modId xmlns:p14="http://schemas.microsoft.com/office/powerpoint/2010/main" val="2995238202"/>
              </p:ext>
            </p:extLst>
          </p:nvPr>
        </p:nvGraphicFramePr>
        <p:xfrm>
          <a:off x="3895674" y="1355567"/>
          <a:ext cx="5112569" cy="4831378"/>
        </p:xfrm>
        <a:graphic>
          <a:graphicData uri="http://schemas.openxmlformats.org/drawingml/2006/table">
            <a:tbl>
              <a:tblPr>
                <a:tableStyleId>{2D5ABB26-0587-4C30-8999-92F81FD0307C}</a:tableStyleId>
              </a:tblPr>
              <a:tblGrid>
                <a:gridCol w="1009214"/>
                <a:gridCol w="1891216"/>
                <a:gridCol w="747922"/>
                <a:gridCol w="731228"/>
                <a:gridCol w="732989"/>
              </a:tblGrid>
              <a:tr h="174263">
                <a:tc rowSpan="2">
                  <a:txBody>
                    <a:bodyPr/>
                    <a:lstStyle/>
                    <a:p>
                      <a:pPr marL="0" marR="0" indent="0" algn="ctr" fontAlgn="base" latinLnBrk="0">
                        <a:lnSpc>
                          <a:spcPct val="100000"/>
                        </a:lnSpc>
                        <a:spcBef>
                          <a:spcPts val="0"/>
                        </a:spcBef>
                        <a:spcAft>
                          <a:spcPts val="0"/>
                        </a:spcAft>
                      </a:pPr>
                      <a:r>
                        <a:rPr lang="en-US" sz="1200" b="1" kern="0" spc="0" dirty="0">
                          <a:solidFill>
                            <a:schemeClr val="bg1"/>
                          </a:solidFill>
                          <a:effectLst/>
                          <a:latin typeface="+mj-lt"/>
                          <a:ea typeface="KoPub돋움체 Bold" panose="02020603020101020101" pitchFamily="18" charset="-127"/>
                        </a:rPr>
                        <a:t>Life </a:t>
                      </a:r>
                      <a:r>
                        <a:rPr lang="en-US" sz="1200" b="1" kern="0" spc="0" dirty="0" smtClean="0">
                          <a:solidFill>
                            <a:schemeClr val="bg1"/>
                          </a:solidFill>
                          <a:effectLst/>
                          <a:latin typeface="+mj-lt"/>
                          <a:ea typeface="KoPub돋움체 Bold" panose="02020603020101020101" pitchFamily="18" charset="-127"/>
                        </a:rPr>
                        <a:t>cycle</a:t>
                      </a:r>
                      <a:endParaRPr lang="en-US" sz="1200" b="1" kern="0" spc="0" dirty="0">
                        <a:solidFill>
                          <a:schemeClr val="bg1"/>
                        </a:solidFill>
                        <a:effectLst/>
                        <a:latin typeface="+mj-lt"/>
                        <a:ea typeface="KoPub돋움체 Bold" panose="02020603020101020101" pitchFamily="18" charset="-127"/>
                      </a:endParaRPr>
                    </a:p>
                  </a:txBody>
                  <a:tcPr marL="52722" marR="52722" marT="26361" marB="26361"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rowSpan="2">
                  <a:txBody>
                    <a:bodyPr/>
                    <a:lstStyle/>
                    <a:p>
                      <a:pPr marL="0" marR="0" indent="0" algn="ctr" fontAlgn="base" latinLnBrk="0">
                        <a:lnSpc>
                          <a:spcPct val="100000"/>
                        </a:lnSpc>
                        <a:spcBef>
                          <a:spcPts val="0"/>
                        </a:spcBef>
                        <a:spcAft>
                          <a:spcPts val="0"/>
                        </a:spcAft>
                      </a:pPr>
                      <a:r>
                        <a:rPr lang="en-US" altLang="ko-KR" sz="1200" b="1" kern="0" spc="0" dirty="0" smtClean="0">
                          <a:solidFill>
                            <a:schemeClr val="bg1"/>
                          </a:solidFill>
                          <a:effectLst/>
                          <a:latin typeface="+mj-lt"/>
                          <a:ea typeface="KoPub돋움체 Bold" panose="02020603020101020101" pitchFamily="18" charset="-127"/>
                        </a:rPr>
                        <a:t>Data</a:t>
                      </a:r>
                      <a:endParaRPr lang="ko-KR" altLang="en-US" sz="1200" b="1" kern="0" spc="0" dirty="0">
                        <a:solidFill>
                          <a:schemeClr val="bg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gridSpan="3">
                  <a:txBody>
                    <a:bodyPr/>
                    <a:lstStyle/>
                    <a:p>
                      <a:pPr marL="0" marR="0" indent="0" algn="ctr" fontAlgn="base" latinLnBrk="0">
                        <a:lnSpc>
                          <a:spcPct val="100000"/>
                        </a:lnSpc>
                        <a:spcBef>
                          <a:spcPts val="0"/>
                        </a:spcBef>
                        <a:spcAft>
                          <a:spcPts val="0"/>
                        </a:spcAft>
                      </a:pPr>
                      <a:r>
                        <a:rPr lang="en-US" altLang="ko-KR" sz="1200" b="1" kern="0" spc="0" smtClean="0">
                          <a:solidFill>
                            <a:schemeClr val="bg1"/>
                          </a:solidFill>
                          <a:effectLst/>
                          <a:latin typeface="+mj-lt"/>
                          <a:ea typeface="KoPub돋움체 Bold" panose="02020603020101020101" pitchFamily="18" charset="-127"/>
                        </a:rPr>
                        <a:t>Data</a:t>
                      </a:r>
                      <a:r>
                        <a:rPr lang="en-US" altLang="ko-KR" sz="1200" b="1" kern="0" spc="0" baseline="0" smtClean="0">
                          <a:solidFill>
                            <a:schemeClr val="bg1"/>
                          </a:solidFill>
                          <a:effectLst/>
                          <a:latin typeface="+mj-lt"/>
                          <a:ea typeface="KoPub돋움체 Bold" panose="02020603020101020101" pitchFamily="18" charset="-127"/>
                        </a:rPr>
                        <a:t> collection method</a:t>
                      </a:r>
                      <a:endParaRPr lang="ko-KR" altLang="en-US" sz="1200" b="1" kern="0" spc="0">
                        <a:solidFill>
                          <a:schemeClr val="bg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solidFill>
                      <a:srgbClr val="434B56"/>
                    </a:solidFill>
                  </a:tcPr>
                </a:tc>
                <a:tc hMerge="1">
                  <a:txBody>
                    <a:bodyPr/>
                    <a:lstStyle/>
                    <a:p>
                      <a:pPr latinLnBrk="1"/>
                      <a:endParaRPr lang="ko-KR" altLang="en-US"/>
                    </a:p>
                  </a:txBody>
                  <a:tcPr/>
                </a:tc>
                <a:tc hMerge="1">
                  <a:txBody>
                    <a:bodyPr/>
                    <a:lstStyle/>
                    <a:p>
                      <a:pPr latinLnBrk="1"/>
                      <a:endParaRPr lang="ko-KR" altLang="en-US"/>
                    </a:p>
                  </a:txBody>
                  <a:tcPr/>
                </a:tc>
              </a:tr>
              <a:tr h="305341">
                <a:tc vMerge="1">
                  <a:txBody>
                    <a:bodyPr/>
                    <a:lstStyle/>
                    <a:p>
                      <a:pPr marL="0" marR="0" indent="0" algn="ctr" fontAlgn="base" latinLnBrk="0">
                        <a:lnSpc>
                          <a:spcPct val="100000"/>
                        </a:lnSpc>
                        <a:spcBef>
                          <a:spcPts val="0"/>
                        </a:spcBef>
                        <a:spcAft>
                          <a:spcPts val="0"/>
                        </a:spcAft>
                      </a:pPr>
                      <a:endParaRPr lang="en-US" sz="1050" kern="0" spc="0" dirty="0">
                        <a:solidFill>
                          <a:srgbClr val="000000"/>
                        </a:solidFill>
                        <a:effectLst/>
                        <a:latin typeface="+mn-ea"/>
                        <a:ea typeface="+mn-ea"/>
                      </a:endParaRPr>
                    </a:p>
                  </a:txBody>
                  <a:tcPr marL="52722" marR="52722" marT="26361" marB="263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B8B8"/>
                    </a:solidFill>
                  </a:tcPr>
                </a:tc>
                <a:tc vMerge="1">
                  <a:txBody>
                    <a:bodyPr/>
                    <a:lstStyle/>
                    <a:p>
                      <a:pPr marL="0" marR="0" indent="0" algn="ctr" fontAlgn="base" latinLnBrk="0">
                        <a:lnSpc>
                          <a:spcPct val="100000"/>
                        </a:lnSpc>
                        <a:spcBef>
                          <a:spcPts val="0"/>
                        </a:spcBef>
                        <a:spcAft>
                          <a:spcPts val="0"/>
                        </a:spcAft>
                      </a:pPr>
                      <a:endParaRPr lang="ko-KR" altLang="en-US" sz="1050" kern="0" spc="0" dirty="0">
                        <a:solidFill>
                          <a:srgbClr val="000000"/>
                        </a:solidFill>
                        <a:effectLst/>
                        <a:latin typeface="+mn-ea"/>
                        <a:ea typeface="+mn-ea"/>
                      </a:endParaRPr>
                    </a:p>
                  </a:txBody>
                  <a:tcPr marL="52722" marR="52722" marT="26361" marB="263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B8B8"/>
                    </a:solidFill>
                  </a:tcPr>
                </a:tc>
                <a:tc>
                  <a:txBody>
                    <a:bodyPr/>
                    <a:lstStyle/>
                    <a:p>
                      <a:pPr marL="0" marR="0" indent="0" algn="ctr" fontAlgn="base" latinLnBrk="0">
                        <a:lnSpc>
                          <a:spcPct val="100000"/>
                        </a:lnSpc>
                        <a:spcBef>
                          <a:spcPts val="0"/>
                        </a:spcBef>
                        <a:spcAft>
                          <a:spcPts val="0"/>
                        </a:spcAft>
                      </a:pPr>
                      <a:r>
                        <a:rPr lang="en-US" altLang="ko-KR" sz="1200" b="1" kern="0" spc="0" dirty="0" smtClean="0">
                          <a:solidFill>
                            <a:schemeClr val="bg1"/>
                          </a:solidFill>
                          <a:effectLst/>
                          <a:latin typeface="+mj-lt"/>
                          <a:ea typeface="KoPub돋움체 Bold" panose="02020603020101020101" pitchFamily="18" charset="-127"/>
                        </a:rPr>
                        <a:t>Statistics</a:t>
                      </a:r>
                      <a:endParaRPr lang="ko-KR" altLang="en-US" sz="1200" b="1" kern="0" spc="0" dirty="0">
                        <a:solidFill>
                          <a:schemeClr val="bg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en-US" altLang="ko-KR" sz="1200" b="1" kern="0" spc="0" smtClean="0">
                          <a:solidFill>
                            <a:schemeClr val="bg1"/>
                          </a:solidFill>
                          <a:effectLst/>
                          <a:latin typeface="+mj-lt"/>
                          <a:ea typeface="KoPub돋움체 Bold" panose="02020603020101020101" pitchFamily="18" charset="-127"/>
                        </a:rPr>
                        <a:t>Literature survey</a:t>
                      </a:r>
                      <a:endParaRPr lang="ko-KR" altLang="en-US" sz="1200" b="1" kern="0" spc="0" dirty="0">
                        <a:solidFill>
                          <a:schemeClr val="bg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en-US" altLang="ko-KR" sz="1200" b="1" kern="0" spc="0" smtClean="0">
                          <a:solidFill>
                            <a:schemeClr val="bg1"/>
                          </a:solidFill>
                          <a:effectLst/>
                          <a:latin typeface="+mj-lt"/>
                          <a:ea typeface="KoPub돋움체 Bold" panose="02020603020101020101" pitchFamily="18" charset="-127"/>
                        </a:rPr>
                        <a:t>Field</a:t>
                      </a:r>
                      <a:r>
                        <a:rPr lang="en-US" altLang="ko-KR" sz="1200" b="1" kern="0" spc="0" baseline="0" smtClean="0">
                          <a:solidFill>
                            <a:schemeClr val="bg1"/>
                          </a:solidFill>
                          <a:effectLst/>
                          <a:latin typeface="+mj-lt"/>
                          <a:ea typeface="KoPub돋움체 Bold" panose="02020603020101020101" pitchFamily="18" charset="-127"/>
                        </a:rPr>
                        <a:t> survey &amp; advice</a:t>
                      </a:r>
                      <a:endParaRPr lang="ko-KR" altLang="en-US" sz="1200" b="1" kern="0" spc="0" dirty="0">
                        <a:solidFill>
                          <a:schemeClr val="bg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44224">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Import</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FL</a:t>
                      </a:r>
                      <a:r>
                        <a:rPr lang="en-US" altLang="ko-KR" sz="1200" kern="0" spc="0" baseline="0" smtClean="0">
                          <a:effectLst/>
                          <a:latin typeface="+mj-lt"/>
                          <a:ea typeface="KoPub돋움체 Bold" panose="02020603020101020101" pitchFamily="18" charset="-127"/>
                        </a:rPr>
                        <a:t> Import</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smtClean="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　</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a:effectLst/>
                          <a:latin typeface="+mj-lt"/>
                          <a:ea typeface="KoPub돋움체 Bold" panose="02020603020101020101" pitchFamily="18" charset="-127"/>
                        </a:rPr>
                        <a:t>　</a:t>
                      </a: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36174">
                <a:tc rowSpan="3">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Production</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Shipment</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　</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　</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36174">
                <a:tc vMerge="1">
                  <a:txBody>
                    <a:bodyPr/>
                    <a:lstStyle/>
                    <a:p>
                      <a:pPr latinLnBrk="1"/>
                      <a:endParaRPr lang="ko-KR" altLang="en-US"/>
                    </a:p>
                  </a:txBody>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FL</a:t>
                      </a:r>
                      <a:r>
                        <a:rPr lang="en-US" altLang="ko-KR" sz="1200" kern="0" spc="0" baseline="0" smtClean="0">
                          <a:effectLst/>
                          <a:latin typeface="+mj-lt"/>
                          <a:ea typeface="KoPub돋움체 Bold" panose="02020603020101020101" pitchFamily="18" charset="-127"/>
                        </a:rPr>
                        <a:t> </a:t>
                      </a:r>
                      <a:r>
                        <a:rPr lang="en-US" altLang="ko-KR" sz="1200" kern="0" spc="0" smtClean="0">
                          <a:effectLst/>
                          <a:latin typeface="+mj-lt"/>
                          <a:ea typeface="KoPub돋움체 Bold" panose="02020603020101020101" pitchFamily="18" charset="-127"/>
                        </a:rPr>
                        <a:t>Production·Domestic</a:t>
                      </a:r>
                      <a:r>
                        <a:rPr lang="en-US" altLang="ko-KR" sz="1200" kern="0" spc="0" baseline="0" smtClean="0">
                          <a:effectLst/>
                          <a:latin typeface="+mj-lt"/>
                          <a:ea typeface="KoPub돋움체 Bold" panose="02020603020101020101" pitchFamily="18" charset="-127"/>
                        </a:rPr>
                        <a:t> market</a:t>
                      </a:r>
                      <a:r>
                        <a:rPr lang="en-US" altLang="ko-KR" sz="1200" kern="0" spc="0" smtClean="0">
                          <a:effectLst/>
                          <a:latin typeface="+mj-lt"/>
                          <a:ea typeface="KoPub돋움체 Bold" panose="02020603020101020101" pitchFamily="18" charset="-127"/>
                        </a:rPr>
                        <a:t>·Export</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36174">
                <a:tc vMerge="1">
                  <a:txBody>
                    <a:bodyPr/>
                    <a:lstStyle/>
                    <a:p>
                      <a:pPr latinLnBrk="1"/>
                      <a:endParaRPr lang="ko-KR" altLang="en-US"/>
                    </a:p>
                  </a:txBody>
                  <a:tcPr/>
                </a:tc>
                <a:tc>
                  <a:txBody>
                    <a:bodyPr/>
                    <a:lstStyle/>
                    <a:p>
                      <a:pPr marL="0" marR="0" indent="0" algn="ctr" fontAlgn="base" latinLnBrk="0">
                        <a:lnSpc>
                          <a:spcPct val="100000"/>
                        </a:lnSpc>
                        <a:spcBef>
                          <a:spcPts val="0"/>
                        </a:spcBef>
                        <a:spcAft>
                          <a:spcPts val="0"/>
                        </a:spcAft>
                      </a:pPr>
                      <a:r>
                        <a:rPr lang="en-US" sz="1200" kern="0" spc="0">
                          <a:effectLst/>
                          <a:latin typeface="+mj-lt"/>
                          <a:ea typeface="KoPub돋움체 Bold" panose="02020603020101020101" pitchFamily="18" charset="-127"/>
                        </a:rPr>
                        <a:t>LED </a:t>
                      </a:r>
                      <a:r>
                        <a:rPr lang="en-US" sz="1200" kern="0" spc="0" smtClean="0">
                          <a:effectLst/>
                          <a:latin typeface="+mj-lt"/>
                          <a:ea typeface="KoPub돋움체 Bold" panose="02020603020101020101" pitchFamily="18" charset="-127"/>
                        </a:rPr>
                        <a:t>market</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ko-KR" altLang="en-US" sz="1200" kern="0" spc="0" dirty="0" smtClean="0">
                          <a:effectLst/>
                          <a:latin typeface="+mj-lt"/>
                          <a:ea typeface="KoPub돋움체 Bold" panose="02020603020101020101" pitchFamily="18" charset="-127"/>
                        </a:rPr>
                        <a:t>○</a:t>
                      </a:r>
                      <a:r>
                        <a:rPr lang="ko-KR" altLang="en-US" sz="1200" kern="0" spc="0" dirty="0">
                          <a:effectLst/>
                          <a:latin typeface="+mj-lt"/>
                          <a:ea typeface="KoPub돋움체 Bold" panose="02020603020101020101" pitchFamily="18" charset="-127"/>
                        </a:rPr>
                        <a:t>　</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327042">
                <a:tc rowSpan="3">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Use</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Household use </a:t>
                      </a:r>
                      <a:endParaRPr lang="ko-KR" altLang="en-US" sz="1200" kern="0" spc="0" dirty="0">
                        <a:solidFill>
                          <a:srgbClr val="000000"/>
                        </a:solidFill>
                        <a:effectLst/>
                        <a:latin typeface="+mj-lt"/>
                        <a:ea typeface="KoPub돋움체 Bold" panose="02020603020101020101" pitchFamily="18" charset="-127"/>
                        <a:cs typeface="+mn-cs"/>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dirty="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327042">
                <a:tc vMerge="1">
                  <a:txBody>
                    <a:bodyPr/>
                    <a:lstStyle/>
                    <a:p>
                      <a:pPr latinLnBrk="1"/>
                      <a:endParaRPr lang="ko-KR" altLang="en-US"/>
                    </a:p>
                  </a:txBody>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Industrial use</a:t>
                      </a:r>
                      <a:endParaRPr lang="ko-KR" altLang="en-US" sz="1200" kern="0" spc="0" dirty="0">
                        <a:solidFill>
                          <a:srgbClr val="000000"/>
                        </a:solidFill>
                        <a:effectLst/>
                        <a:latin typeface="+mj-lt"/>
                        <a:ea typeface="KoPub돋움체 Bold" panose="02020603020101020101" pitchFamily="18" charset="-127"/>
                        <a:cs typeface="+mn-cs"/>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dirty="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327042">
                <a:tc vMerge="1">
                  <a:txBody>
                    <a:bodyPr/>
                    <a:lstStyle/>
                    <a:p>
                      <a:pPr latinLnBrk="1"/>
                      <a:endParaRPr lang="ko-KR" altLang="en-US"/>
                    </a:p>
                  </a:txBody>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Stock</a:t>
                      </a:r>
                      <a:endParaRPr lang="ko-KR" altLang="en-US" sz="1200" kern="0" spc="0" dirty="0">
                        <a:solidFill>
                          <a:srgbClr val="000000"/>
                        </a:solidFill>
                        <a:effectLst/>
                        <a:latin typeface="+mj-lt"/>
                        <a:ea typeface="KoPub돋움체 Bold" panose="02020603020101020101" pitchFamily="18" charset="-127"/>
                        <a:cs typeface="+mn-cs"/>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189988">
                <a:tc rowSpan="3">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Collection</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Municipality</a:t>
                      </a:r>
                      <a:r>
                        <a:rPr lang="en-US" altLang="ko-KR" sz="1200" kern="0" spc="0" baseline="0" smtClean="0">
                          <a:effectLst/>
                          <a:latin typeface="+mj-lt"/>
                          <a:ea typeface="KoPub돋움체 Bold" panose="02020603020101020101" pitchFamily="18" charset="-127"/>
                        </a:rPr>
                        <a:t> collection</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dirty="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dirty="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367002">
                <a:tc vMerge="1">
                  <a:txBody>
                    <a:bodyPr/>
                    <a:lstStyle/>
                    <a:p>
                      <a:pPr latinLnBrk="1"/>
                      <a:endParaRPr lang="ko-KR" altLang="en-US"/>
                    </a:p>
                  </a:txBody>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Collection by entrustment</a:t>
                      </a:r>
                      <a:endParaRPr lang="en-US" altLang="ko-KR" sz="1200" kern="0" spc="0" smtClean="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dirty="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dirty="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55984">
                <a:tc vMerge="1">
                  <a:txBody>
                    <a:bodyPr/>
                    <a:lstStyle/>
                    <a:p>
                      <a:pPr latinLnBrk="1"/>
                      <a:endParaRPr lang="ko-KR" altLang="en-US"/>
                    </a:p>
                  </a:txBody>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Dumping</a:t>
                      </a:r>
                      <a:endParaRPr lang="ko-KR" altLang="en-US" sz="1200" kern="0" spc="0" dirty="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dirty="0">
                          <a:effectLst/>
                          <a:latin typeface="+mj-lt"/>
                          <a:ea typeface="KoPub돋움체 Bold" panose="02020603020101020101" pitchFamily="18" charset="-127"/>
                        </a:rPr>
                        <a:t>○</a:t>
                      </a: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59266">
                <a:tc rowSpan="2">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Recycling</a:t>
                      </a:r>
                      <a:r>
                        <a:rPr lang="ko-KR" altLang="en-US" sz="1200" kern="0" spc="0" smtClean="0">
                          <a:effectLst/>
                          <a:latin typeface="+mj-lt"/>
                          <a:ea typeface="KoPub돋움체 Bold" panose="02020603020101020101" pitchFamily="18" charset="-127"/>
                        </a:rPr>
                        <a:t> </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Input</a:t>
                      </a:r>
                      <a:r>
                        <a:rPr lang="en-US" altLang="ko-KR" sz="1200" kern="0" spc="0" baseline="0" smtClean="0">
                          <a:effectLst/>
                          <a:latin typeface="+mj-lt"/>
                          <a:ea typeface="KoPub돋움체 Bold" panose="02020603020101020101" pitchFamily="18" charset="-127"/>
                        </a:rPr>
                        <a:t> of RC</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smtClean="0">
                          <a:effectLst/>
                          <a:latin typeface="+mj-lt"/>
                          <a:ea typeface="KoPub돋움체 Bold" panose="02020603020101020101" pitchFamily="18" charset="-127"/>
                        </a:rPr>
                        <a:t>○</a:t>
                      </a: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endParaRPr lang="ko-KR" altLang="en-US" sz="1200" dirty="0">
                        <a:solidFill>
                          <a:schemeClr val="tx1"/>
                        </a:solidFill>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88032">
                <a:tc vMerge="1">
                  <a:txBody>
                    <a:bodyPr/>
                    <a:lstStyle/>
                    <a:p>
                      <a:pPr latinLnBrk="1"/>
                      <a:endParaRPr lang="ko-KR" altLang="en-US" sz="1050"/>
                    </a:p>
                  </a:txBody>
                  <a:tcPr marL="52722" marR="52722" marT="26361" marB="263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Output</a:t>
                      </a:r>
                      <a:r>
                        <a:rPr lang="en-US" altLang="ko-KR" sz="1200" kern="0" spc="0" baseline="0" smtClean="0">
                          <a:effectLst/>
                          <a:latin typeface="+mj-lt"/>
                          <a:ea typeface="KoPub돋움체 Bold" panose="02020603020101020101" pitchFamily="18" charset="-127"/>
                        </a:rPr>
                        <a:t> of RC</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a:effectLst/>
                          <a:latin typeface="+mj-lt"/>
                          <a:ea typeface="KoPub돋움체 Bold" panose="02020603020101020101" pitchFamily="18" charset="-127"/>
                        </a:rPr>
                        <a:t>○</a:t>
                      </a: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36174">
                <a:tc rowSpan="2">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Disposal</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Incineration</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a:effectLst/>
                          <a:latin typeface="+mj-lt"/>
                          <a:ea typeface="KoPub돋움체 Bold" panose="02020603020101020101" pitchFamily="18" charset="-127"/>
                        </a:rPr>
                        <a:t>　</a:t>
                      </a: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a:effectLst/>
                          <a:latin typeface="+mj-lt"/>
                          <a:ea typeface="KoPub돋움체 Bold" panose="02020603020101020101" pitchFamily="18" charset="-127"/>
                        </a:rPr>
                        <a:t>○</a:t>
                      </a: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75000"/>
                      </a:schemeClr>
                    </a:solidFill>
                  </a:tcPr>
                </a:tc>
              </a:tr>
              <a:tr h="236174">
                <a:tc vMerge="1">
                  <a:txBody>
                    <a:bodyPr/>
                    <a:lstStyle/>
                    <a:p>
                      <a:pPr latinLnBrk="1"/>
                      <a:endParaRPr lang="ko-KR" altLang="en-US"/>
                    </a:p>
                  </a:txBody>
                  <a:tcPr/>
                </a:tc>
                <a:tc>
                  <a:txBody>
                    <a:bodyPr/>
                    <a:lstStyle/>
                    <a:p>
                      <a:pPr marL="0" marR="0" indent="0" algn="ctr" fontAlgn="base" latinLnBrk="0">
                        <a:lnSpc>
                          <a:spcPct val="100000"/>
                        </a:lnSpc>
                        <a:spcBef>
                          <a:spcPts val="0"/>
                        </a:spcBef>
                        <a:spcAft>
                          <a:spcPts val="0"/>
                        </a:spcAft>
                      </a:pPr>
                      <a:r>
                        <a:rPr lang="en-US" altLang="ko-KR" sz="1200" kern="0" spc="0" smtClean="0">
                          <a:effectLst/>
                          <a:latin typeface="+mj-lt"/>
                          <a:ea typeface="KoPub돋움체 Bold" panose="02020603020101020101" pitchFamily="18" charset="-127"/>
                        </a:rPr>
                        <a:t>Landfill</a:t>
                      </a:r>
                      <a:endParaRPr lang="ko-KR" altLang="en-US" sz="1200" kern="0" spc="0">
                        <a:solidFill>
                          <a:srgbClr val="000000"/>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accent6">
                        <a:lumMod val="75000"/>
                      </a:schemeClr>
                    </a:solidFill>
                  </a:tcPr>
                </a:tc>
                <a:tc>
                  <a:txBody>
                    <a:bodyPr/>
                    <a:lstStyle/>
                    <a:p>
                      <a:pPr marL="0" marR="0" indent="0" algn="ctr" fontAlgn="base" latinLnBrk="0">
                        <a:lnSpc>
                          <a:spcPct val="100000"/>
                        </a:lnSpc>
                        <a:spcBef>
                          <a:spcPts val="0"/>
                        </a:spcBef>
                        <a:spcAft>
                          <a:spcPts val="0"/>
                        </a:spcAft>
                      </a:pPr>
                      <a:r>
                        <a:rPr lang="ko-KR" altLang="en-US" sz="1200" kern="0" spc="0">
                          <a:effectLst/>
                          <a:latin typeface="+mj-lt"/>
                          <a:ea typeface="KoPub돋움체 Bold" panose="02020603020101020101" pitchFamily="18" charset="-127"/>
                        </a:rPr>
                        <a:t>○</a:t>
                      </a:r>
                      <a:endParaRPr lang="ko-KR" altLang="en-US" sz="1200" kern="0" spc="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accent6">
                        <a:lumMod val="75000"/>
                      </a:schemeClr>
                    </a:solidFill>
                  </a:tcPr>
                </a:tc>
                <a:tc>
                  <a:txBody>
                    <a:bodyPr/>
                    <a:lstStyle/>
                    <a:p>
                      <a:pPr marL="0" marR="0" indent="0" algn="ctr" fontAlgn="base" latinLnBrk="0">
                        <a:lnSpc>
                          <a:spcPct val="100000"/>
                        </a:lnSpc>
                        <a:spcBef>
                          <a:spcPts val="0"/>
                        </a:spcBef>
                        <a:spcAft>
                          <a:spcPts val="0"/>
                        </a:spcAft>
                      </a:pPr>
                      <a:endParaRPr lang="ko-KR" altLang="en-US" sz="1200" kern="0" spc="0" dirty="0">
                        <a:solidFill>
                          <a:schemeClr val="tx1"/>
                        </a:solidFill>
                        <a:effectLst/>
                        <a:latin typeface="+mj-lt"/>
                        <a:ea typeface="KoPub돋움체 Bold" panose="02020603020101020101" pitchFamily="18" charset="-127"/>
                      </a:endParaRPr>
                    </a:p>
                  </a:txBody>
                  <a:tcPr marL="52722" marR="52722" marT="26361" marB="26361"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solidFill>
                      <a:schemeClr val="accent6">
                        <a:lumMod val="75000"/>
                      </a:schemeClr>
                    </a:solidFill>
                  </a:tcPr>
                </a:tc>
              </a:tr>
            </a:tbl>
          </a:graphicData>
        </a:graphic>
      </p:graphicFrame>
      <p:sp>
        <p:nvSpPr>
          <p:cNvPr id="13" name="TextBox 12"/>
          <p:cNvSpPr txBox="1"/>
          <p:nvPr/>
        </p:nvSpPr>
        <p:spPr>
          <a:xfrm>
            <a:off x="3857732" y="772932"/>
            <a:ext cx="4357603" cy="400110"/>
          </a:xfrm>
          <a:prstGeom prst="rect">
            <a:avLst/>
          </a:prstGeom>
          <a:noFill/>
        </p:spPr>
        <p:txBody>
          <a:bodyPr wrap="none" rtlCol="0">
            <a:spAutoFit/>
          </a:bodyPr>
          <a:lstStyle/>
          <a:p>
            <a:r>
              <a:rPr lang="en-US" sz="2000" smtClean="0">
                <a:latin typeface="+mj-lt"/>
                <a:ea typeface="KoPub돋움체 Bold" panose="02020603020101020101" pitchFamily="18" charset="-127"/>
              </a:rPr>
              <a:t>Data collection &amp; Sources</a:t>
            </a:r>
            <a:r>
              <a:rPr lang="en-US" sz="2000">
                <a:latin typeface="+mj-lt"/>
                <a:ea typeface="KoPub돋움체 Bold" panose="02020603020101020101" pitchFamily="18" charset="-127"/>
              </a:rPr>
              <a:t> </a:t>
            </a:r>
            <a:r>
              <a:rPr lang="en-US" sz="2000" smtClean="0">
                <a:latin typeface="+mj-lt"/>
                <a:ea typeface="KoPub돋움체 Bold" panose="02020603020101020101" pitchFamily="18" charset="-127"/>
              </a:rPr>
              <a:t>for MFA of FL</a:t>
            </a:r>
            <a:endParaRPr lang="en-US" sz="2000">
              <a:latin typeface="+mj-lt"/>
              <a:ea typeface="KoPub돋움체 Bold" panose="02020603020101020101" pitchFamily="18" charset="-127"/>
            </a:endParaRPr>
          </a:p>
        </p:txBody>
      </p:sp>
      <p:grpSp>
        <p:nvGrpSpPr>
          <p:cNvPr id="8" name="그룹 7"/>
          <p:cNvGrpSpPr/>
          <p:nvPr/>
        </p:nvGrpSpPr>
        <p:grpSpPr>
          <a:xfrm>
            <a:off x="7369092" y="361231"/>
            <a:ext cx="1639151" cy="144016"/>
            <a:chOff x="7369092" y="361231"/>
            <a:chExt cx="1639151" cy="144016"/>
          </a:xfrm>
          <a:solidFill>
            <a:srgbClr val="00B050"/>
          </a:solidFill>
        </p:grpSpPr>
        <p:sp>
          <p:nvSpPr>
            <p:cNvPr id="12" name="타원 11"/>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타원 13"/>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타원 14"/>
            <p:cNvSpPr/>
            <p:nvPr/>
          </p:nvSpPr>
          <p:spPr>
            <a:xfrm>
              <a:off x="843704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타원 15"/>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타원 16"/>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타원 17"/>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타원 18"/>
            <p:cNvSpPr/>
            <p:nvPr/>
          </p:nvSpPr>
          <p:spPr>
            <a:xfrm>
              <a:off x="7582683"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타원 19"/>
            <p:cNvSpPr/>
            <p:nvPr/>
          </p:nvSpPr>
          <p:spPr>
            <a:xfrm>
              <a:off x="7369092"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9817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p:cNvSpPr/>
          <p:nvPr/>
        </p:nvSpPr>
        <p:spPr>
          <a:xfrm>
            <a:off x="-36512" y="3152001"/>
            <a:ext cx="9214082" cy="15011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모서리가 둥근 직사각형 2"/>
          <p:cNvSpPr/>
          <p:nvPr/>
        </p:nvSpPr>
        <p:spPr>
          <a:xfrm>
            <a:off x="539552" y="5085184"/>
            <a:ext cx="8132036" cy="1101790"/>
          </a:xfrm>
          <a:prstGeom prst="roundRect">
            <a:avLst/>
          </a:prstGeom>
          <a:ln>
            <a:solidFill>
              <a:srgbClr val="F7B97C"/>
            </a:solidFill>
          </a:ln>
        </p:spPr>
        <p:style>
          <a:lnRef idx="2">
            <a:schemeClr val="accent6"/>
          </a:lnRef>
          <a:fillRef idx="1">
            <a:schemeClr val="lt1"/>
          </a:fillRef>
          <a:effectRef idx="0">
            <a:schemeClr val="accent6"/>
          </a:effectRef>
          <a:fontRef idx="minor">
            <a:schemeClr val="dk1"/>
          </a:fontRef>
        </p:style>
        <p:txBody>
          <a:bodyPr rtlCol="0" anchor="ctr"/>
          <a:lstStyle/>
          <a:p>
            <a:pPr marL="800100" lvl="1" indent="-342900">
              <a:lnSpc>
                <a:spcPct val="150000"/>
              </a:lnSpc>
              <a:buFont typeface="맑은 고딕" panose="020B0503020000020004" pitchFamily="50" charset="-127"/>
              <a:buChar char="▶"/>
            </a:pPr>
            <a:r>
              <a:rPr lang="en-US" altLang="ko-KR" sz="1600" smtClean="0">
                <a:solidFill>
                  <a:schemeClr val="tx1"/>
                </a:solidFill>
                <a:latin typeface="+mj-lt"/>
              </a:rPr>
              <a:t>Shipment</a:t>
            </a:r>
            <a:r>
              <a:rPr lang="ko-KR" altLang="en-US" sz="1600" smtClean="0">
                <a:solidFill>
                  <a:schemeClr val="tx1"/>
                </a:solidFill>
                <a:latin typeface="+mj-lt"/>
              </a:rPr>
              <a:t> </a:t>
            </a:r>
            <a:r>
              <a:rPr lang="en-US" altLang="ko-KR" sz="1600" smtClean="0">
                <a:solidFill>
                  <a:schemeClr val="tx1"/>
                </a:solidFill>
                <a:latin typeface="+mj-lt"/>
              </a:rPr>
              <a:t>= Domestic Market</a:t>
            </a:r>
            <a:r>
              <a:rPr lang="ko-KR" altLang="en-US" sz="1600" smtClean="0">
                <a:solidFill>
                  <a:schemeClr val="tx1"/>
                </a:solidFill>
                <a:latin typeface="+mj-lt"/>
              </a:rPr>
              <a:t> </a:t>
            </a:r>
            <a:r>
              <a:rPr lang="en-US" altLang="ko-KR" sz="1600" smtClean="0">
                <a:solidFill>
                  <a:schemeClr val="tx1"/>
                </a:solidFill>
                <a:latin typeface="+mj-lt"/>
              </a:rPr>
              <a:t>+ Export</a:t>
            </a:r>
            <a:endParaRPr lang="en-US" altLang="ko-KR" sz="1600" dirty="0" smtClean="0">
              <a:solidFill>
                <a:schemeClr val="tx1"/>
              </a:solidFill>
              <a:latin typeface="+mj-lt"/>
            </a:endParaRPr>
          </a:p>
          <a:p>
            <a:pPr marL="742950" lvl="1" indent="-285750">
              <a:lnSpc>
                <a:spcPct val="150000"/>
              </a:lnSpc>
              <a:buFont typeface="맑은 고딕" panose="020B0503020000020004" pitchFamily="50" charset="-127"/>
              <a:buChar char="▶"/>
            </a:pPr>
            <a:r>
              <a:rPr lang="en-US" altLang="ko-KR" sz="1600" smtClean="0">
                <a:solidFill>
                  <a:schemeClr val="tx1"/>
                </a:solidFill>
                <a:latin typeface="+mj-lt"/>
              </a:rPr>
              <a:t>Total Output</a:t>
            </a:r>
            <a:r>
              <a:rPr lang="ko-KR" altLang="en-US" sz="1600" smtClean="0">
                <a:solidFill>
                  <a:schemeClr val="tx1"/>
                </a:solidFill>
                <a:latin typeface="+mj-lt"/>
              </a:rPr>
              <a:t> </a:t>
            </a:r>
            <a:r>
              <a:rPr lang="en-US" altLang="ko-KR" sz="1600" smtClean="0">
                <a:solidFill>
                  <a:schemeClr val="tx1"/>
                </a:solidFill>
                <a:latin typeface="+mj-lt"/>
              </a:rPr>
              <a:t>= Domestic Market</a:t>
            </a:r>
            <a:r>
              <a:rPr lang="ko-KR" altLang="en-US" sz="1600" smtClean="0">
                <a:solidFill>
                  <a:schemeClr val="tx1"/>
                </a:solidFill>
                <a:latin typeface="+mj-lt"/>
              </a:rPr>
              <a:t> </a:t>
            </a:r>
            <a:r>
              <a:rPr lang="en-US" altLang="ko-KR" sz="1600" smtClean="0">
                <a:solidFill>
                  <a:schemeClr val="tx1"/>
                </a:solidFill>
                <a:latin typeface="+mj-lt"/>
              </a:rPr>
              <a:t>+ Import</a:t>
            </a:r>
            <a:endParaRPr lang="en-US" altLang="ko-KR" sz="1600" dirty="0" smtClean="0">
              <a:solidFill>
                <a:schemeClr val="tx1"/>
              </a:solidFill>
              <a:latin typeface="+mj-lt"/>
            </a:endParaRPr>
          </a:p>
        </p:txBody>
      </p:sp>
      <p:graphicFrame>
        <p:nvGraphicFramePr>
          <p:cNvPr id="4" name="표 3"/>
          <p:cNvGraphicFramePr>
            <a:graphicFrameLocks noGrp="1"/>
          </p:cNvGraphicFramePr>
          <p:nvPr>
            <p:extLst>
              <p:ext uri="{D42A27DB-BD31-4B8C-83A1-F6EECF244321}">
                <p14:modId xmlns:p14="http://schemas.microsoft.com/office/powerpoint/2010/main" val="1250481125"/>
              </p:ext>
            </p:extLst>
          </p:nvPr>
        </p:nvGraphicFramePr>
        <p:xfrm>
          <a:off x="394897" y="3410853"/>
          <a:ext cx="8354206" cy="720080"/>
        </p:xfrm>
        <a:graphic>
          <a:graphicData uri="http://schemas.openxmlformats.org/drawingml/2006/table">
            <a:tbl>
              <a:tblPr firstRow="1" bandRow="1">
                <a:tableStyleId>{2D5ABB26-0587-4C30-8999-92F81FD0307C}</a:tableStyleId>
              </a:tblPr>
              <a:tblGrid>
                <a:gridCol w="607579"/>
                <a:gridCol w="1106661"/>
                <a:gridCol w="1106661"/>
                <a:gridCol w="1106661"/>
                <a:gridCol w="1106661"/>
                <a:gridCol w="1106661"/>
                <a:gridCol w="1106661"/>
                <a:gridCol w="1106661"/>
              </a:tblGrid>
              <a:tr h="444831">
                <a:tc>
                  <a:txBody>
                    <a:bodyPr/>
                    <a:lstStyle/>
                    <a:p>
                      <a:pPr algn="ctr" fontAlgn="ctr"/>
                      <a:endParaRPr lang="ko-KR" altLang="en-US" sz="1400" b="0" i="0" u="none" strike="noStrike" dirty="0">
                        <a:solidFill>
                          <a:schemeClr val="bg1"/>
                        </a:solidFill>
                        <a:effectLst/>
                        <a:latin typeface="+mj-lt"/>
                        <a:ea typeface="KoPub돋움체 Bold" panose="02020603020101020101" pitchFamily="18" charset="-127"/>
                      </a:endParaRPr>
                    </a:p>
                  </a:txBody>
                  <a:tcPr marL="0" marR="0" marT="0" marB="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fontAlgn="ctr"/>
                      <a:r>
                        <a:rPr lang="en-US" altLang="ko-KR" sz="1400" b="0" u="none" strike="noStrike" kern="1200" smtClean="0">
                          <a:solidFill>
                            <a:schemeClr val="bg1"/>
                          </a:solidFill>
                          <a:effectLst/>
                          <a:latin typeface="+mj-lt"/>
                          <a:ea typeface="KoPub돋움체 Bold" panose="02020603020101020101" pitchFamily="18" charset="-127"/>
                          <a:cs typeface="+mn-cs"/>
                        </a:rPr>
                        <a:t>Total</a:t>
                      </a:r>
                      <a:r>
                        <a:rPr lang="en-US" altLang="ko-KR" sz="1400" b="0" u="none" strike="noStrike" kern="1200" baseline="0" smtClean="0">
                          <a:solidFill>
                            <a:schemeClr val="bg1"/>
                          </a:solidFill>
                          <a:effectLst/>
                          <a:latin typeface="+mj-lt"/>
                          <a:ea typeface="KoPub돋움체 Bold" panose="02020603020101020101" pitchFamily="18" charset="-127"/>
                          <a:cs typeface="+mn-cs"/>
                        </a:rPr>
                        <a:t> Output</a:t>
                      </a:r>
                      <a:endParaRPr lang="en-US" altLang="ko-KR" sz="1400" b="1" u="none" strike="noStrike" kern="1200" dirty="0" smtClean="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fontAlgn="ctr"/>
                      <a:r>
                        <a:rPr lang="en-US" altLang="ko-KR" sz="1400" b="0" u="none" strike="noStrike" kern="1200" smtClean="0">
                          <a:solidFill>
                            <a:schemeClr val="bg1"/>
                          </a:solidFill>
                          <a:effectLst/>
                          <a:latin typeface="+mj-lt"/>
                          <a:ea typeface="KoPub돋움체 Bold" panose="02020603020101020101" pitchFamily="18" charset="-127"/>
                          <a:cs typeface="+mn-cs"/>
                        </a:rPr>
                        <a:t>Import</a:t>
                      </a:r>
                      <a:endParaRPr lang="en-US" altLang="ko-KR" sz="1400" b="1" u="none" strike="noStrike" kern="1200" dirty="0" smtClean="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fontAlgn="ctr"/>
                      <a:r>
                        <a:rPr lang="en-US" altLang="ko-KR" sz="1400" b="0" u="none" strike="noStrike" kern="1200" smtClean="0">
                          <a:solidFill>
                            <a:schemeClr val="bg1"/>
                          </a:solidFill>
                          <a:effectLst/>
                          <a:latin typeface="+mj-lt"/>
                          <a:ea typeface="KoPub돋움체 Bold" panose="02020603020101020101" pitchFamily="18" charset="-127"/>
                          <a:cs typeface="+mn-cs"/>
                        </a:rPr>
                        <a:t>Production</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fontAlgn="ctr"/>
                      <a:r>
                        <a:rPr lang="en-US" altLang="ko-KR" sz="1400" b="0" u="none" strike="noStrike" kern="1200" smtClean="0">
                          <a:solidFill>
                            <a:schemeClr val="bg1"/>
                          </a:solidFill>
                          <a:effectLst/>
                          <a:latin typeface="+mj-lt"/>
                          <a:ea typeface="KoPub돋움체 Bold" panose="02020603020101020101" pitchFamily="18" charset="-127"/>
                          <a:cs typeface="+mn-cs"/>
                        </a:rPr>
                        <a:t>Shipment</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fontAlgn="ctr"/>
                      <a:r>
                        <a:rPr lang="en-US" altLang="ko-KR" sz="1400" b="1" u="none" strike="noStrike" kern="1200" smtClean="0">
                          <a:solidFill>
                            <a:schemeClr val="bg1"/>
                          </a:solidFill>
                          <a:effectLst/>
                          <a:latin typeface="+mj-lt"/>
                          <a:ea typeface="KoPub돋움체 Bold" panose="02020603020101020101" pitchFamily="18" charset="-127"/>
                          <a:cs typeface="+mn-cs"/>
                        </a:rPr>
                        <a:t>Stock</a:t>
                      </a:r>
                      <a:endParaRPr lang="ko-KR" altLang="en-US" sz="1400" b="1" u="none" strike="noStrike" kern="120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fontAlgn="ctr"/>
                      <a:r>
                        <a:rPr lang="en-US" altLang="ko-KR" sz="1400" u="none" strike="noStrike" kern="1200" smtClean="0">
                          <a:solidFill>
                            <a:schemeClr val="bg1"/>
                          </a:solidFill>
                          <a:effectLst/>
                          <a:latin typeface="+mj-lt"/>
                          <a:ea typeface="KoPub돋움체 Bold" panose="02020603020101020101" pitchFamily="18" charset="-127"/>
                        </a:rPr>
                        <a:t>Domestic Market</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fontAlgn="ctr"/>
                      <a:r>
                        <a:rPr lang="en-US" altLang="ko-KR" sz="1400" u="none" strike="noStrike" kern="1200" smtClean="0">
                          <a:solidFill>
                            <a:schemeClr val="bg1"/>
                          </a:solidFill>
                          <a:effectLst/>
                          <a:latin typeface="+mj-lt"/>
                          <a:ea typeface="KoPub돋움체 Bold" panose="02020603020101020101" pitchFamily="18" charset="-127"/>
                        </a:rPr>
                        <a:t>Export</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solidFill>
                      <a:srgbClr val="434B56"/>
                    </a:solidFill>
                  </a:tcPr>
                </a:tc>
              </a:tr>
              <a:tr h="275249">
                <a:tc>
                  <a:txBody>
                    <a:bodyPr/>
                    <a:lstStyle/>
                    <a:p>
                      <a:pPr algn="ctr" fontAlgn="ctr"/>
                      <a:r>
                        <a:rPr lang="en-US" altLang="ko-KR" sz="1400" u="none" strike="noStrike" dirty="0">
                          <a:effectLst/>
                          <a:latin typeface="+mj-lt"/>
                          <a:ea typeface="KoPub돋움체 Bold" panose="02020603020101020101" pitchFamily="18" charset="-127"/>
                        </a:rPr>
                        <a:t>2013</a:t>
                      </a:r>
                      <a:endParaRPr lang="en-US" altLang="ko-KR" sz="1400" b="0" i="0" u="none" strike="noStrike" dirty="0">
                        <a:solidFill>
                          <a:srgbClr val="000000"/>
                        </a:solidFill>
                        <a:effectLst/>
                        <a:latin typeface="+mj-lt"/>
                        <a:ea typeface="KoPub돋움체 Bold" panose="02020603020101020101" pitchFamily="18" charset="-127"/>
                      </a:endParaRPr>
                    </a:p>
                  </a:txBody>
                  <a:tcPr marL="0" marR="0"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ctr" fontAlgn="ctr"/>
                      <a:r>
                        <a:rPr lang="en-US" altLang="ko-KR" sz="1400" u="none" strike="noStrike" kern="1200" dirty="0" smtClean="0">
                          <a:effectLst/>
                          <a:latin typeface="+mj-lt"/>
                          <a:ea typeface="KoPub돋움체 Bold" panose="02020603020101020101" pitchFamily="18" charset="-127"/>
                        </a:rPr>
                        <a:t>        149,453</a:t>
                      </a:r>
                      <a:endParaRPr lang="en-US" altLang="ko-KR" sz="1400" b="1" u="none" strike="noStrike" kern="1200" dirty="0">
                        <a:solidFill>
                          <a:schemeClr val="tx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ctr" fontAlgn="ctr"/>
                      <a:r>
                        <a:rPr lang="en-US" altLang="ko-KR" sz="1400" u="none" strike="noStrike" kern="1200" dirty="0" smtClean="0">
                          <a:effectLst/>
                          <a:latin typeface="+mj-lt"/>
                          <a:ea typeface="KoPub돋움체 Bold" panose="02020603020101020101" pitchFamily="18" charset="-127"/>
                        </a:rPr>
                        <a:t>        107,521</a:t>
                      </a:r>
                      <a:endParaRPr lang="en-US" altLang="ko-KR" sz="1400" u="none" strike="noStrike" kern="1200" dirty="0">
                        <a:solidFill>
                          <a:schemeClr val="dk1"/>
                        </a:solidFill>
                        <a:effectLst/>
                        <a:latin typeface="+mj-lt"/>
                        <a:ea typeface="KoPub돋움체 Bold" panose="02020603020101020101" pitchFamily="18" charset="-127"/>
                        <a:cs typeface="+mn-cs"/>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algn="ctr" defTabSz="914400" rtl="0" eaLnBrk="1" fontAlgn="ctr" latinLnBrk="1" hangingPunct="1"/>
                      <a:r>
                        <a:rPr lang="ko-KR" altLang="en-US" sz="1400" u="none" strike="noStrike" kern="1200" dirty="0">
                          <a:effectLst/>
                          <a:latin typeface="+mj-lt"/>
                          <a:ea typeface="KoPub돋움체 Bold" panose="02020603020101020101" pitchFamily="18" charset="-127"/>
                        </a:rPr>
                        <a:t>        </a:t>
                      </a:r>
                      <a:r>
                        <a:rPr lang="en-US" altLang="ko-KR" sz="1400" u="none" strike="noStrike" kern="1200" dirty="0">
                          <a:effectLst/>
                          <a:latin typeface="+mj-lt"/>
                          <a:ea typeface="KoPub돋움체 Bold" panose="02020603020101020101" pitchFamily="18" charset="-127"/>
                        </a:rPr>
                        <a:t>45,958 </a:t>
                      </a:r>
                      <a:endParaRPr lang="en-US" altLang="ko-KR" sz="1400" u="none" strike="noStrike" kern="1200" dirty="0">
                        <a:solidFill>
                          <a:schemeClr val="dk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algn="ctr" defTabSz="914400" rtl="0" eaLnBrk="1" fontAlgn="ctr" latinLnBrk="1" hangingPunct="1"/>
                      <a:r>
                        <a:rPr lang="ko-KR" altLang="en-US" sz="1400" u="none" strike="noStrike" kern="1200">
                          <a:effectLst/>
                          <a:latin typeface="+mj-lt"/>
                          <a:ea typeface="KoPub돋움체 Bold" panose="02020603020101020101" pitchFamily="18" charset="-127"/>
                        </a:rPr>
                        <a:t>        </a:t>
                      </a:r>
                      <a:r>
                        <a:rPr lang="en-US" altLang="ko-KR" sz="1400" u="none" strike="noStrike" kern="1200">
                          <a:effectLst/>
                          <a:latin typeface="+mj-lt"/>
                          <a:ea typeface="KoPub돋움체 Bold" panose="02020603020101020101" pitchFamily="18" charset="-127"/>
                        </a:rPr>
                        <a:t>45,572 </a:t>
                      </a:r>
                      <a:endParaRPr lang="en-US" altLang="ko-KR" sz="1400" u="none" strike="noStrike" kern="1200">
                        <a:solidFill>
                          <a:schemeClr val="dk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algn="ctr" defTabSz="914400" rtl="0" eaLnBrk="1" fontAlgn="ctr" latinLnBrk="1" hangingPunct="1"/>
                      <a:r>
                        <a:rPr lang="ko-KR" altLang="en-US" sz="1400" u="none" strike="noStrike" kern="1200">
                          <a:effectLst/>
                          <a:latin typeface="+mj-lt"/>
                          <a:ea typeface="KoPub돋움체 Bold" panose="02020603020101020101" pitchFamily="18" charset="-127"/>
                        </a:rPr>
                        <a:t>          </a:t>
                      </a:r>
                      <a:r>
                        <a:rPr lang="en-US" altLang="ko-KR" sz="1400" u="none" strike="noStrike" kern="1200">
                          <a:effectLst/>
                          <a:latin typeface="+mj-lt"/>
                          <a:ea typeface="KoPub돋움체 Bold" panose="02020603020101020101" pitchFamily="18" charset="-127"/>
                        </a:rPr>
                        <a:t>4,129 </a:t>
                      </a:r>
                      <a:endParaRPr lang="en-US" altLang="ko-KR" sz="1400" u="none" strike="noStrike" kern="1200">
                        <a:solidFill>
                          <a:schemeClr val="dk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algn="ctr" defTabSz="914400" rtl="0" eaLnBrk="1" fontAlgn="ctr" latinLnBrk="1" hangingPunct="1"/>
                      <a:r>
                        <a:rPr lang="ko-KR" altLang="en-US" sz="1400" u="none" strike="noStrike" kern="1200" dirty="0">
                          <a:effectLst/>
                          <a:latin typeface="+mj-lt"/>
                          <a:ea typeface="KoPub돋움체 Bold" panose="02020603020101020101" pitchFamily="18" charset="-127"/>
                        </a:rPr>
                        <a:t>        </a:t>
                      </a:r>
                      <a:r>
                        <a:rPr lang="en-US" altLang="ko-KR" sz="1400" u="none" strike="noStrike" kern="1200" dirty="0">
                          <a:effectLst/>
                          <a:latin typeface="+mj-lt"/>
                          <a:ea typeface="KoPub돋움체 Bold" panose="02020603020101020101" pitchFamily="18" charset="-127"/>
                        </a:rPr>
                        <a:t>41,932 </a:t>
                      </a:r>
                      <a:endParaRPr lang="en-US" altLang="ko-KR" sz="1400" u="none" strike="noStrike" kern="1200" dirty="0">
                        <a:solidFill>
                          <a:schemeClr val="dk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marL="0" algn="ctr" defTabSz="914400" rtl="0" eaLnBrk="1" fontAlgn="ctr" latinLnBrk="1" hangingPunct="1"/>
                      <a:r>
                        <a:rPr lang="ko-KR" altLang="en-US" sz="1400" u="none" strike="noStrike" kern="1200" dirty="0">
                          <a:effectLst/>
                          <a:latin typeface="+mj-lt"/>
                          <a:ea typeface="KoPub돋움체 Bold" panose="02020603020101020101" pitchFamily="18" charset="-127"/>
                        </a:rPr>
                        <a:t>          </a:t>
                      </a:r>
                      <a:r>
                        <a:rPr lang="en-US" altLang="ko-KR" sz="1400" u="none" strike="noStrike" kern="1200" dirty="0">
                          <a:effectLst/>
                          <a:latin typeface="+mj-lt"/>
                          <a:ea typeface="KoPub돋움체 Bold" panose="02020603020101020101" pitchFamily="18" charset="-127"/>
                        </a:rPr>
                        <a:t>3,640 </a:t>
                      </a:r>
                      <a:endParaRPr lang="en-US" altLang="ko-KR" sz="1400" u="none" strike="noStrike" kern="1200" dirty="0">
                        <a:solidFill>
                          <a:schemeClr val="dk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r>
            </a:tbl>
          </a:graphicData>
        </a:graphic>
      </p:graphicFrame>
      <p:sp>
        <p:nvSpPr>
          <p:cNvPr id="6" name="TextBox 5"/>
          <p:cNvSpPr txBox="1"/>
          <p:nvPr/>
        </p:nvSpPr>
        <p:spPr>
          <a:xfrm>
            <a:off x="371386" y="4255204"/>
            <a:ext cx="3395481" cy="253916"/>
          </a:xfrm>
          <a:prstGeom prst="rect">
            <a:avLst/>
          </a:prstGeom>
          <a:noFill/>
        </p:spPr>
        <p:txBody>
          <a:bodyPr wrap="none" rtlCol="0">
            <a:spAutoFit/>
          </a:bodyPr>
          <a:lstStyle/>
          <a:p>
            <a:r>
              <a:rPr lang="en-US" altLang="ko-KR" sz="1050" smtClean="0"/>
              <a:t> *Source : Statistics Korea, Korea Environment Corporation</a:t>
            </a:r>
            <a:endParaRPr lang="en-US" altLang="ko-KR" sz="1050" dirty="0"/>
          </a:p>
        </p:txBody>
      </p:sp>
      <p:sp>
        <p:nvSpPr>
          <p:cNvPr id="9" name="TextBox 8"/>
          <p:cNvSpPr txBox="1"/>
          <p:nvPr/>
        </p:nvSpPr>
        <p:spPr>
          <a:xfrm>
            <a:off x="371386" y="127405"/>
            <a:ext cx="126188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sp>
        <p:nvSpPr>
          <p:cNvPr id="10" name="직사각형 9"/>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13" name="그룹 12"/>
          <p:cNvGrpSpPr/>
          <p:nvPr/>
        </p:nvGrpSpPr>
        <p:grpSpPr>
          <a:xfrm>
            <a:off x="3605408" y="1012540"/>
            <a:ext cx="1912404" cy="1912404"/>
            <a:chOff x="516521" y="3717032"/>
            <a:chExt cx="2120044" cy="2120044"/>
          </a:xfrm>
        </p:grpSpPr>
        <p:sp>
          <p:nvSpPr>
            <p:cNvPr id="11" name="타원 10"/>
            <p:cNvSpPr/>
            <p:nvPr/>
          </p:nvSpPr>
          <p:spPr>
            <a:xfrm>
              <a:off x="516521" y="3717032"/>
              <a:ext cx="2120044" cy="2120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2050" name="Picture 2" descr="C:\Users\seungdol\Desktop\2627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626" y="3805286"/>
              <a:ext cx="703834" cy="7038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seungdol\Desktop\73543-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4122567"/>
              <a:ext cx="1285476" cy="11868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0839" y="5004465"/>
              <a:ext cx="1406997" cy="648267"/>
            </a:xfrm>
            <a:prstGeom prst="rect">
              <a:avLst/>
            </a:prstGeom>
            <a:noFill/>
          </p:spPr>
          <p:txBody>
            <a:bodyPr wrap="none" rtlCol="0">
              <a:spAutoFit/>
            </a:bodyPr>
            <a:lstStyle/>
            <a:p>
              <a:pPr algn="ctr"/>
              <a:r>
                <a:rPr lang="en-US" sz="1600" b="1" smtClean="0">
                  <a:latin typeface="+mj-lt"/>
                  <a:ea typeface="Adobe Fan Heiti Std B" pitchFamily="34" charset="-128"/>
                </a:rPr>
                <a:t>Output data </a:t>
              </a:r>
            </a:p>
            <a:p>
              <a:pPr algn="ctr"/>
              <a:r>
                <a:rPr lang="en-US" sz="1600" b="1" smtClean="0">
                  <a:latin typeface="+mj-lt"/>
                  <a:ea typeface="Adobe Fan Heiti Std B" pitchFamily="34" charset="-128"/>
                </a:rPr>
                <a:t>collection</a:t>
              </a:r>
            </a:p>
          </p:txBody>
        </p:sp>
      </p:grpSp>
      <p:sp>
        <p:nvSpPr>
          <p:cNvPr id="15" name="직사각형 14"/>
          <p:cNvSpPr/>
          <p:nvPr/>
        </p:nvSpPr>
        <p:spPr>
          <a:xfrm>
            <a:off x="7540828" y="3152001"/>
            <a:ext cx="1233030" cy="276999"/>
          </a:xfrm>
          <a:prstGeom prst="rect">
            <a:avLst/>
          </a:prstGeom>
        </p:spPr>
        <p:txBody>
          <a:bodyPr wrap="none">
            <a:spAutoFit/>
          </a:bodyPr>
          <a:lstStyle/>
          <a:p>
            <a:r>
              <a:rPr lang="en-US" altLang="ko-KR" sz="1200" smtClean="0">
                <a:latin typeface="+mj-lt"/>
                <a:ea typeface="KoPub돋움체 Bold" panose="02020603020101020101" pitchFamily="18" charset="-127"/>
              </a:rPr>
              <a:t>Unit : 1,000 unit </a:t>
            </a:r>
            <a:endParaRPr lang="ko-KR" altLang="en-US" sz="1200" dirty="0">
              <a:latin typeface="+mj-lt"/>
              <a:ea typeface="KoPub돋움체 Bold" panose="02020603020101020101" pitchFamily="18" charset="-127"/>
            </a:endParaRPr>
          </a:p>
        </p:txBody>
      </p:sp>
      <p:grpSp>
        <p:nvGrpSpPr>
          <p:cNvPr id="16" name="그룹 15"/>
          <p:cNvGrpSpPr/>
          <p:nvPr/>
        </p:nvGrpSpPr>
        <p:grpSpPr>
          <a:xfrm>
            <a:off x="7369092" y="361231"/>
            <a:ext cx="1639151" cy="144016"/>
            <a:chOff x="7369092" y="361231"/>
            <a:chExt cx="1639151" cy="144016"/>
          </a:xfrm>
          <a:solidFill>
            <a:srgbClr val="00B050"/>
          </a:solidFill>
        </p:grpSpPr>
        <p:sp>
          <p:nvSpPr>
            <p:cNvPr id="17" name="타원 16"/>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타원 17"/>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타원 18"/>
            <p:cNvSpPr/>
            <p:nvPr/>
          </p:nvSpPr>
          <p:spPr>
            <a:xfrm>
              <a:off x="843704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타원 19"/>
            <p:cNvSpPr/>
            <p:nvPr/>
          </p:nvSpPr>
          <p:spPr>
            <a:xfrm>
              <a:off x="8223456"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타원 20"/>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타원 21"/>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타원 22"/>
            <p:cNvSpPr/>
            <p:nvPr/>
          </p:nvSpPr>
          <p:spPr>
            <a:xfrm>
              <a:off x="7582683"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타원 23"/>
            <p:cNvSpPr/>
            <p:nvPr/>
          </p:nvSpPr>
          <p:spPr>
            <a:xfrm>
              <a:off x="7369092"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4083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직사각형 34"/>
          <p:cNvSpPr/>
          <p:nvPr/>
        </p:nvSpPr>
        <p:spPr>
          <a:xfrm>
            <a:off x="0" y="3068961"/>
            <a:ext cx="9144000" cy="36724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1386" y="127405"/>
            <a:ext cx="126188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sp>
        <p:nvSpPr>
          <p:cNvPr id="10" name="직사각형 9"/>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aphicFrame>
        <p:nvGraphicFramePr>
          <p:cNvPr id="24" name="표 23"/>
          <p:cNvGraphicFramePr>
            <a:graphicFrameLocks noGrp="1"/>
          </p:cNvGraphicFramePr>
          <p:nvPr>
            <p:extLst>
              <p:ext uri="{D42A27DB-BD31-4B8C-83A1-F6EECF244321}">
                <p14:modId xmlns:p14="http://schemas.microsoft.com/office/powerpoint/2010/main" val="1960000528"/>
              </p:ext>
            </p:extLst>
          </p:nvPr>
        </p:nvGraphicFramePr>
        <p:xfrm>
          <a:off x="1327906" y="3566174"/>
          <a:ext cx="3024336" cy="2170966"/>
        </p:xfrm>
        <a:graphic>
          <a:graphicData uri="http://schemas.openxmlformats.org/drawingml/2006/table">
            <a:tbl>
              <a:tblPr firstRow="1" bandRow="1">
                <a:tableStyleId>{2D5ABB26-0587-4C30-8999-92F81FD0307C}</a:tableStyleId>
              </a:tblPr>
              <a:tblGrid>
                <a:gridCol w="1512168"/>
                <a:gridCol w="1512168"/>
              </a:tblGrid>
              <a:tr h="356629">
                <a:tc>
                  <a:txBody>
                    <a:bodyPr/>
                    <a:lstStyle/>
                    <a:p>
                      <a:pPr algn="ctr" fontAlgn="ctr"/>
                      <a:r>
                        <a:rPr lang="en-US" altLang="ko-KR" sz="1400" b="1" u="none" strike="noStrike" kern="1200" spc="0" dirty="0" smtClean="0">
                          <a:solidFill>
                            <a:schemeClr val="bg1"/>
                          </a:solidFill>
                          <a:effectLst/>
                          <a:latin typeface="+mj-lt"/>
                          <a:ea typeface="KoPub돋움체 Bold" panose="02020603020101020101" pitchFamily="18" charset="-127"/>
                        </a:rPr>
                        <a:t>Source</a:t>
                      </a:r>
                      <a:endParaRPr lang="ko-KR" altLang="en-US" sz="1400" b="1" u="none" strike="noStrike" kern="1200" spc="0" dirty="0">
                        <a:solidFill>
                          <a:schemeClr val="bg1"/>
                        </a:solidFill>
                        <a:effectLst/>
                        <a:latin typeface="+mj-lt"/>
                        <a:ea typeface="KoPub돋움체 Bold" panose="02020603020101020101" pitchFamily="18" charset="-127"/>
                        <a:cs typeface="+mn-cs"/>
                      </a:endParaRPr>
                    </a:p>
                  </a:txBody>
                  <a:tcPr marL="0" marR="0" marT="0" marB="0" anchor="ctr">
                    <a:lnL>
                      <a:noFill/>
                    </a:lnL>
                    <a:lnR w="6350" cap="flat" cmpd="sng" algn="ctr">
                      <a:noFill/>
                      <a:prstDash val="solid"/>
                      <a:round/>
                      <a:headEnd type="none" w="med" len="med"/>
                      <a:tailEnd type="none" w="med" len="med"/>
                    </a:lnR>
                    <a:lnT>
                      <a:noFill/>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algn="ctr" fontAlgn="ctr"/>
                      <a:r>
                        <a:rPr lang="en-US" altLang="ko-KR" sz="1400" b="1" u="none" strike="noStrike" kern="1200" spc="0" smtClean="0">
                          <a:solidFill>
                            <a:schemeClr val="bg1"/>
                          </a:solidFill>
                          <a:effectLst/>
                          <a:latin typeface="+mj-lt"/>
                          <a:ea typeface="KoPub돋움체 Bold" panose="02020603020101020101" pitchFamily="18" charset="-127"/>
                        </a:rPr>
                        <a:t>Product Life</a:t>
                      </a:r>
                      <a:r>
                        <a:rPr lang="en-US" altLang="ko-KR" sz="1400" b="1" u="none" strike="noStrike" kern="1200" spc="0" baseline="0" smtClean="0">
                          <a:solidFill>
                            <a:schemeClr val="bg1"/>
                          </a:solidFill>
                          <a:effectLst/>
                          <a:latin typeface="+mj-lt"/>
                          <a:ea typeface="KoPub돋움체 Bold" panose="02020603020101020101" pitchFamily="18" charset="-127"/>
                        </a:rPr>
                        <a:t> time</a:t>
                      </a:r>
                    </a:p>
                    <a:p>
                      <a:pPr algn="ctr" fontAlgn="ctr"/>
                      <a:r>
                        <a:rPr lang="en-US" altLang="ko-KR" sz="1400" b="1" u="none" strike="noStrike" kern="1200" spc="0" smtClean="0">
                          <a:solidFill>
                            <a:schemeClr val="bg1"/>
                          </a:solidFill>
                          <a:effectLst/>
                          <a:latin typeface="+mj-lt"/>
                          <a:ea typeface="KoPub돋움체 Bold" panose="02020603020101020101" pitchFamily="18" charset="-127"/>
                        </a:rPr>
                        <a:t>(Years) </a:t>
                      </a:r>
                      <a:endParaRPr lang="en-US" altLang="ko-KR" sz="1400" b="1" u="none" strike="noStrike" kern="1200" spc="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noFill/>
                      <a:prstDash val="solid"/>
                      <a:round/>
                      <a:headEnd type="none" w="med" len="med"/>
                      <a:tailEnd type="none" w="med" len="med"/>
                    </a:lnL>
                    <a:lnR>
                      <a:noFill/>
                    </a:lnR>
                    <a:lnT>
                      <a:noFill/>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r>
              <a:tr h="411788">
                <a:tc>
                  <a:txBody>
                    <a:bodyPr/>
                    <a:lstStyle/>
                    <a:p>
                      <a:pPr algn="ctr" fontAlgn="ctr"/>
                      <a:r>
                        <a:rPr lang="ko-KR" altLang="en-US" sz="1400" u="none" strike="noStrike" kern="1200" spc="0">
                          <a:effectLst/>
                          <a:latin typeface="+mj-lt"/>
                          <a:ea typeface="KoPub돋움체 Bold" panose="02020603020101020101" pitchFamily="18" charset="-127"/>
                        </a:rPr>
                        <a:t> </a:t>
                      </a:r>
                      <a:r>
                        <a:rPr lang="en-US" altLang="ko-KR" sz="1400" u="none" strike="noStrike" kern="1200" spc="0" smtClean="0">
                          <a:effectLst/>
                          <a:latin typeface="+mj-lt"/>
                          <a:ea typeface="KoPub돋움체 Bold" panose="02020603020101020101" pitchFamily="18" charset="-127"/>
                        </a:rPr>
                        <a:t>Korean</a:t>
                      </a:r>
                      <a:r>
                        <a:rPr lang="en-US" altLang="ko-KR" sz="1400" u="none" strike="noStrike" kern="1200" spc="0" baseline="0" smtClean="0">
                          <a:effectLst/>
                          <a:latin typeface="+mj-lt"/>
                          <a:ea typeface="KoPub돋움체 Bold" panose="02020603020101020101" pitchFamily="18" charset="-127"/>
                        </a:rPr>
                        <a:t> Standards </a:t>
                      </a:r>
                    </a:p>
                    <a:p>
                      <a:pPr algn="ctr" fontAlgn="ctr"/>
                      <a:r>
                        <a:rPr lang="en-US" altLang="ko-KR" sz="1400" u="none" strike="noStrike" kern="1200" spc="0" baseline="0" smtClean="0">
                          <a:effectLst/>
                          <a:latin typeface="+mj-lt"/>
                          <a:ea typeface="KoPub돋움체 Bold" panose="02020603020101020101" pitchFamily="18" charset="-127"/>
                        </a:rPr>
                        <a:t>&amp; Certification</a:t>
                      </a:r>
                      <a:endParaRPr lang="ko-KR" altLang="en-US" sz="1400" u="none" strike="noStrike" kern="1200" spc="0" dirty="0">
                        <a:solidFill>
                          <a:schemeClr val="tx1"/>
                        </a:solidFill>
                        <a:effectLst/>
                        <a:latin typeface="+mj-lt"/>
                        <a:ea typeface="KoPub돋움체 Bold" panose="02020603020101020101" pitchFamily="18" charset="-127"/>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u="none" strike="noStrike" kern="1200" spc="0" dirty="0" smtClean="0">
                          <a:effectLst/>
                          <a:latin typeface="+mj-lt"/>
                          <a:ea typeface="KoPub돋움체 Bold" panose="02020603020101020101" pitchFamily="18" charset="-127"/>
                        </a:rPr>
                        <a:t>2.47 </a:t>
                      </a:r>
                      <a:endParaRPr lang="en-US" altLang="ko-KR" sz="1400" u="none" strike="noStrike" kern="1200" spc="0" dirty="0">
                        <a:solidFill>
                          <a:schemeClr val="tx1"/>
                        </a:solidFill>
                        <a:effectLst/>
                        <a:latin typeface="+mj-lt"/>
                        <a:ea typeface="KoPub돋움체 Bold" panose="02020603020101020101" pitchFamily="18" charset="-127"/>
                        <a:cs typeface="+mn-cs"/>
                      </a:endParaRPr>
                    </a:p>
                  </a:txBody>
                  <a:tcPr marL="0" marR="0" marT="0" marB="0" anchor="ctr">
                    <a:lnL w="6350" cap="flat" cmpd="sng" algn="ctr">
                      <a:noFill/>
                      <a:prstDash val="solid"/>
                      <a:round/>
                      <a:headEnd type="none" w="med" len="med"/>
                      <a:tailEnd type="none" w="med" len="med"/>
                    </a:lnL>
                    <a:lnR>
                      <a:noFill/>
                    </a:lnR>
                    <a:lnT w="6350" cap="flat" cmpd="sng" algn="ctr">
                      <a:solidFill>
                        <a:srgbClr val="434B56"/>
                      </a:solidFill>
                      <a:prstDash val="solid"/>
                      <a:round/>
                      <a:headEnd type="none" w="med" len="med"/>
                      <a:tailEnd type="none" w="med" len="med"/>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tcPr>
                </a:tc>
              </a:tr>
              <a:tr h="452869">
                <a:tc>
                  <a:txBody>
                    <a:bodyPr/>
                    <a:lstStyle/>
                    <a:p>
                      <a:pPr algn="ctr" fontAlgn="ctr"/>
                      <a:r>
                        <a:rPr lang="ko-KR" altLang="en-US" sz="1400" u="none" strike="noStrike" kern="1200" spc="0" baseline="0">
                          <a:effectLst/>
                          <a:latin typeface="+mj-lt"/>
                          <a:ea typeface="KoPub돋움체 Bold" panose="02020603020101020101" pitchFamily="18" charset="-127"/>
                        </a:rPr>
                        <a:t> </a:t>
                      </a:r>
                      <a:r>
                        <a:rPr lang="en-US" altLang="ko-KR" sz="1400" u="none" strike="noStrike" kern="1200" spc="0" baseline="0" smtClean="0">
                          <a:effectLst/>
                          <a:latin typeface="+mj-lt"/>
                          <a:ea typeface="KoPub돋움체 Bold" panose="02020603020101020101" pitchFamily="18" charset="-127"/>
                        </a:rPr>
                        <a:t>Green Purchasing </a:t>
                      </a:r>
                    </a:p>
                    <a:p>
                      <a:pPr algn="ctr" fontAlgn="ctr"/>
                      <a:r>
                        <a:rPr lang="en-US" altLang="ko-KR" sz="1400" u="none" strike="noStrike" kern="1200" spc="0" baseline="0" smtClean="0">
                          <a:effectLst/>
                          <a:latin typeface="+mj-lt"/>
                          <a:ea typeface="KoPub돋움체 Bold" panose="02020603020101020101" pitchFamily="18" charset="-127"/>
                        </a:rPr>
                        <a:t>Network</a:t>
                      </a:r>
                      <a:endParaRPr lang="ko-KR" altLang="en-US" sz="1400" u="none" strike="noStrike" kern="1200" spc="0" baseline="0" dirty="0">
                        <a:solidFill>
                          <a:schemeClr val="tx1"/>
                        </a:solidFill>
                        <a:effectLst/>
                        <a:latin typeface="+mj-lt"/>
                        <a:ea typeface="KoPub돋움체 Bold" panose="02020603020101020101" pitchFamily="18" charset="-127"/>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u="none" strike="noStrike" kern="1200" spc="0" dirty="0" smtClean="0">
                          <a:effectLst/>
                          <a:latin typeface="+mj-lt"/>
                          <a:ea typeface="KoPub돋움체 Bold" panose="02020603020101020101" pitchFamily="18" charset="-127"/>
                        </a:rPr>
                        <a:t>2.81 </a:t>
                      </a:r>
                      <a:endParaRPr lang="en-US" altLang="ko-KR" sz="1400" u="none" strike="noStrike" kern="1200" spc="0" dirty="0">
                        <a:solidFill>
                          <a:schemeClr val="tx1"/>
                        </a:solidFill>
                        <a:effectLst/>
                        <a:latin typeface="+mj-lt"/>
                        <a:ea typeface="KoPub돋움체 Bold" panose="02020603020101020101" pitchFamily="18" charset="-127"/>
                        <a:cs typeface="+mn-cs"/>
                      </a:endParaRPr>
                    </a:p>
                  </a:txBody>
                  <a:tcPr marL="0" marR="0" marT="0" marB="0" anchor="ctr">
                    <a:lnL w="6350" cap="flat" cmpd="sng" algn="ctr">
                      <a:noFill/>
                      <a:prstDash val="solid"/>
                      <a:round/>
                      <a:headEnd type="none" w="med" len="med"/>
                      <a:tailEnd type="none" w="med" len="med"/>
                    </a:lnL>
                    <a:lnR>
                      <a:noFill/>
                    </a:lnR>
                    <a:lnT w="6350" cap="flat" cmpd="sng" algn="ctr">
                      <a:solidFill>
                        <a:srgbClr val="434B56"/>
                      </a:solidFill>
                      <a:prstDash val="solid"/>
                      <a:round/>
                      <a:headEnd type="none" w="med" len="med"/>
                      <a:tailEnd type="none" w="med" len="med"/>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tcPr>
                </a:tc>
              </a:tr>
              <a:tr h="452869">
                <a:tc>
                  <a:txBody>
                    <a:bodyPr/>
                    <a:lstStyle/>
                    <a:p>
                      <a:pPr algn="ctr" fontAlgn="ctr"/>
                      <a:r>
                        <a:rPr lang="ko-KR" altLang="en-US" sz="1400" u="none" strike="noStrike" kern="1200" spc="0">
                          <a:effectLst/>
                          <a:latin typeface="+mj-lt"/>
                          <a:ea typeface="KoPub돋움체 Bold" panose="02020603020101020101" pitchFamily="18" charset="-127"/>
                        </a:rPr>
                        <a:t> </a:t>
                      </a:r>
                      <a:r>
                        <a:rPr lang="en-US" altLang="ko-KR" sz="1400" u="none" strike="noStrike" kern="1200" spc="0" smtClean="0">
                          <a:effectLst/>
                          <a:latin typeface="+mj-lt"/>
                          <a:ea typeface="KoPub돋움체 Bold" panose="02020603020101020101" pitchFamily="18" charset="-127"/>
                        </a:rPr>
                        <a:t>OSRAM</a:t>
                      </a:r>
                      <a:endParaRPr lang="ko-KR" altLang="en-US" sz="1400" u="none" strike="noStrike" kern="1200" spc="0" dirty="0">
                        <a:solidFill>
                          <a:schemeClr val="tx1"/>
                        </a:solidFill>
                        <a:effectLst/>
                        <a:latin typeface="+mj-lt"/>
                        <a:ea typeface="KoPub돋움체 Bold" panose="02020603020101020101" pitchFamily="18" charset="-127"/>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ko-KR" sz="1400" u="none" strike="noStrike" kern="1200" spc="0" dirty="0" smtClean="0">
                          <a:effectLst/>
                          <a:latin typeface="+mj-lt"/>
                          <a:ea typeface="KoPub돋움체 Bold" panose="02020603020101020101" pitchFamily="18" charset="-127"/>
                        </a:rPr>
                        <a:t>5.21 </a:t>
                      </a:r>
                      <a:endParaRPr lang="en-US" altLang="ko-KR" sz="1400" u="none" strike="noStrike" kern="1200" spc="0" dirty="0">
                        <a:solidFill>
                          <a:schemeClr val="tx1"/>
                        </a:solidFill>
                        <a:effectLst/>
                        <a:latin typeface="+mj-lt"/>
                        <a:ea typeface="KoPub돋움체 Bold" panose="02020603020101020101" pitchFamily="18" charset="-127"/>
                        <a:cs typeface="+mn-cs"/>
                      </a:endParaRPr>
                    </a:p>
                  </a:txBody>
                  <a:tcPr marL="0" marR="0" marT="0" marB="0" anchor="ctr">
                    <a:lnL w="6350" cap="flat" cmpd="sng" algn="ctr">
                      <a:noFill/>
                      <a:prstDash val="solid"/>
                      <a:round/>
                      <a:headEnd type="none" w="med" len="med"/>
                      <a:tailEnd type="none" w="med" len="med"/>
                    </a:lnL>
                    <a:lnR>
                      <a:noFill/>
                    </a:lnR>
                    <a:lnT w="6350" cap="flat" cmpd="sng" algn="ctr">
                      <a:solidFill>
                        <a:srgbClr val="434B56"/>
                      </a:solidFill>
                      <a:prstDash val="solid"/>
                      <a:round/>
                      <a:headEnd type="none" w="med" len="med"/>
                      <a:tailEnd type="none" w="med" len="med"/>
                    </a:lnT>
                    <a:lnB w="6350" cap="flat" cmpd="sng" algn="ctr">
                      <a:solidFill>
                        <a:srgbClr val="434B56"/>
                      </a:solidFill>
                      <a:prstDash val="solid"/>
                      <a:round/>
                      <a:headEnd type="none" w="med" len="med"/>
                      <a:tailEnd type="none" w="med" len="med"/>
                    </a:lnB>
                    <a:lnTlToBr w="12700" cmpd="sng">
                      <a:noFill/>
                      <a:prstDash val="solid"/>
                    </a:lnTlToBr>
                    <a:lnBlToTr w="12700" cmpd="sng">
                      <a:noFill/>
                      <a:prstDash val="solid"/>
                    </a:lnBlToTr>
                  </a:tcPr>
                </a:tc>
              </a:tr>
              <a:tr h="411788">
                <a:tc>
                  <a:txBody>
                    <a:bodyPr/>
                    <a:lstStyle/>
                    <a:p>
                      <a:pPr algn="ctr" fontAlgn="ctr"/>
                      <a:r>
                        <a:rPr lang="en-US" altLang="ko-KR" sz="1400" u="none" strike="noStrike" kern="1200" spc="0" dirty="0" smtClean="0">
                          <a:solidFill>
                            <a:srgbClr val="FF0000"/>
                          </a:solidFill>
                          <a:effectLst/>
                          <a:latin typeface="+mj-lt"/>
                          <a:ea typeface="KoPub돋움체 Bold" panose="02020603020101020101" pitchFamily="18" charset="-127"/>
                        </a:rPr>
                        <a:t>Average</a:t>
                      </a:r>
                      <a:endParaRPr lang="ko-KR" altLang="en-US" sz="1400" b="1" u="none" strike="noStrike" kern="1200" spc="0" dirty="0">
                        <a:solidFill>
                          <a:srgbClr val="FF0000"/>
                        </a:solidFill>
                        <a:effectLst/>
                        <a:latin typeface="+mj-lt"/>
                        <a:ea typeface="KoPub돋움체 Bold" panose="02020603020101020101" pitchFamily="18" charset="-127"/>
                        <a:cs typeface="+mn-cs"/>
                      </a:endParaRPr>
                    </a:p>
                  </a:txBody>
                  <a:tcPr marL="0" marR="0" marT="0" marB="0" anchor="ctr">
                    <a:lnL>
                      <a:noFill/>
                    </a:lnL>
                    <a:lnR w="6350" cap="flat" cmpd="sng" algn="ctr">
                      <a:noFill/>
                      <a:prstDash val="solid"/>
                      <a:round/>
                      <a:headEnd type="none" w="med" len="med"/>
                      <a:tailEnd type="none" w="med" len="med"/>
                    </a:lnR>
                    <a:lnT w="6350" cap="flat" cmpd="sng" algn="ctr">
                      <a:solidFill>
                        <a:srgbClr val="434B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en-US" altLang="ko-KR" sz="1400" u="none" strike="noStrike" kern="1200" spc="0" dirty="0" smtClean="0">
                          <a:solidFill>
                            <a:srgbClr val="FF0000"/>
                          </a:solidFill>
                          <a:effectLst/>
                          <a:latin typeface="+mj-lt"/>
                          <a:ea typeface="KoPub돋움체 Bold" panose="02020603020101020101" pitchFamily="18" charset="-127"/>
                        </a:rPr>
                        <a:t>3.5</a:t>
                      </a:r>
                      <a:endParaRPr lang="en-US" altLang="ko-KR" sz="1400" u="none" strike="noStrike" kern="1200" spc="0" dirty="0">
                        <a:solidFill>
                          <a:srgbClr val="FF0000"/>
                        </a:solidFill>
                        <a:effectLst/>
                        <a:latin typeface="+mj-lt"/>
                        <a:ea typeface="KoPub돋움체 Bold" panose="02020603020101020101" pitchFamily="18" charset="-127"/>
                        <a:cs typeface="+mn-cs"/>
                      </a:endParaRPr>
                    </a:p>
                  </a:txBody>
                  <a:tcPr marL="0" marR="0" marT="0" marB="0" anchor="ctr">
                    <a:lnL w="6350" cap="flat" cmpd="sng" algn="ctr">
                      <a:noFill/>
                      <a:prstDash val="solid"/>
                      <a:round/>
                      <a:headEnd type="none" w="med" len="med"/>
                      <a:tailEnd type="none" w="med" len="med"/>
                    </a:lnL>
                    <a:lnR>
                      <a:noFill/>
                    </a:lnR>
                    <a:lnT w="6350" cap="flat" cmpd="sng" algn="ctr">
                      <a:solidFill>
                        <a:srgbClr val="434B56"/>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grpSp>
        <p:nvGrpSpPr>
          <p:cNvPr id="54" name="그룹 53"/>
          <p:cNvGrpSpPr/>
          <p:nvPr/>
        </p:nvGrpSpPr>
        <p:grpSpPr>
          <a:xfrm>
            <a:off x="50322" y="3717032"/>
            <a:ext cx="1118742" cy="1440160"/>
            <a:chOff x="50322" y="3717032"/>
            <a:chExt cx="1118742" cy="1440160"/>
          </a:xfrm>
        </p:grpSpPr>
        <p:sp>
          <p:nvSpPr>
            <p:cNvPr id="26" name="직사각형 25"/>
            <p:cNvSpPr/>
            <p:nvPr/>
          </p:nvSpPr>
          <p:spPr>
            <a:xfrm>
              <a:off x="107504" y="4633972"/>
              <a:ext cx="1004378" cy="523220"/>
            </a:xfrm>
            <a:prstGeom prst="rect">
              <a:avLst/>
            </a:prstGeom>
          </p:spPr>
          <p:txBody>
            <a:bodyPr wrap="square">
              <a:spAutoFit/>
            </a:bodyPr>
            <a:lstStyle/>
            <a:p>
              <a:pPr algn="ctr"/>
              <a:r>
                <a:rPr lang="en-US" altLang="ko-KR" sz="1400" b="1" smtClean="0">
                  <a:latin typeface="+mj-lt"/>
                  <a:ea typeface="KoPub돋움체 Bold" panose="02020603020101020101" pitchFamily="18" charset="-127"/>
                </a:rPr>
                <a:t>Product </a:t>
              </a:r>
            </a:p>
            <a:p>
              <a:pPr algn="ctr"/>
              <a:r>
                <a:rPr lang="en-US" altLang="ko-KR" sz="1400" b="1" smtClean="0">
                  <a:latin typeface="+mj-lt"/>
                  <a:ea typeface="KoPub돋움체 Bold" panose="02020603020101020101" pitchFamily="18" charset="-127"/>
                </a:rPr>
                <a:t>Life Time</a:t>
              </a:r>
              <a:endParaRPr lang="ko-KR" altLang="en-US" sz="1400" b="1" dirty="0">
                <a:latin typeface="+mj-lt"/>
                <a:ea typeface="KoPub돋움체 Bold" panose="02020603020101020101" pitchFamily="18" charset="-127"/>
              </a:endParaRPr>
            </a:p>
          </p:txBody>
        </p:sp>
        <p:grpSp>
          <p:nvGrpSpPr>
            <p:cNvPr id="21" name="그룹 20"/>
            <p:cNvGrpSpPr/>
            <p:nvPr/>
          </p:nvGrpSpPr>
          <p:grpSpPr>
            <a:xfrm>
              <a:off x="50322" y="3717032"/>
              <a:ext cx="1118742" cy="1118742"/>
              <a:chOff x="6220572" y="4074601"/>
              <a:chExt cx="1118742" cy="1118742"/>
            </a:xfrm>
          </p:grpSpPr>
          <p:pic>
            <p:nvPicPr>
              <p:cNvPr id="3074" name="Picture 2" descr="C:\Users\seungdol\Desktop\19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368128"/>
                <a:ext cx="527455" cy="5274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seungdol\Desktop\uppd-refresh.png"/>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6220572" y="4074601"/>
                <a:ext cx="1118742" cy="111874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048" name="그룹 2047"/>
          <p:cNvGrpSpPr/>
          <p:nvPr/>
        </p:nvGrpSpPr>
        <p:grpSpPr>
          <a:xfrm>
            <a:off x="6043509" y="3894828"/>
            <a:ext cx="1628438" cy="1634074"/>
            <a:chOff x="6043509" y="3894828"/>
            <a:chExt cx="1628438" cy="1634074"/>
          </a:xfrm>
        </p:grpSpPr>
        <p:sp>
          <p:nvSpPr>
            <p:cNvPr id="25" name="타원 24"/>
            <p:cNvSpPr/>
            <p:nvPr/>
          </p:nvSpPr>
          <p:spPr>
            <a:xfrm>
              <a:off x="6055006" y="3898548"/>
              <a:ext cx="1613338" cy="1613338"/>
            </a:xfrm>
            <a:prstGeom prst="ellipse">
              <a:avLst/>
            </a:prstGeom>
            <a:noFill/>
            <a:ln w="381000">
              <a:solidFill>
                <a:srgbClr val="C0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원호 22"/>
            <p:cNvSpPr/>
            <p:nvPr/>
          </p:nvSpPr>
          <p:spPr>
            <a:xfrm rot="20581578">
              <a:off x="6048603" y="3903894"/>
              <a:ext cx="1613338" cy="1613338"/>
            </a:xfrm>
            <a:prstGeom prst="arc">
              <a:avLst>
                <a:gd name="adj1" fmla="val 16043815"/>
                <a:gd name="adj2" fmla="val 16680465"/>
              </a:avLst>
            </a:prstGeom>
            <a:ln w="3746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원호 42"/>
            <p:cNvSpPr/>
            <p:nvPr/>
          </p:nvSpPr>
          <p:spPr>
            <a:xfrm rot="20735078">
              <a:off x="6056458" y="3898548"/>
              <a:ext cx="1613338" cy="1613338"/>
            </a:xfrm>
            <a:prstGeom prst="arc">
              <a:avLst>
                <a:gd name="adj1" fmla="val 16074020"/>
                <a:gd name="adj2" fmla="val 17119882"/>
              </a:avLst>
            </a:prstGeom>
            <a:ln w="3810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원호 44"/>
            <p:cNvSpPr/>
            <p:nvPr/>
          </p:nvSpPr>
          <p:spPr>
            <a:xfrm rot="284970">
              <a:off x="6043509" y="3894828"/>
              <a:ext cx="1613338" cy="1613338"/>
            </a:xfrm>
            <a:prstGeom prst="arc">
              <a:avLst>
                <a:gd name="adj1" fmla="val 15693335"/>
                <a:gd name="adj2" fmla="val 17383067"/>
              </a:avLst>
            </a:prstGeom>
            <a:ln w="3810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원호 48"/>
            <p:cNvSpPr/>
            <p:nvPr/>
          </p:nvSpPr>
          <p:spPr>
            <a:xfrm rot="956057">
              <a:off x="6058609" y="3899431"/>
              <a:ext cx="1613338" cy="1629471"/>
            </a:xfrm>
            <a:prstGeom prst="arc">
              <a:avLst>
                <a:gd name="adj1" fmla="val 16200000"/>
                <a:gd name="adj2" fmla="val 17047832"/>
              </a:avLst>
            </a:prstGeom>
            <a:noFill/>
            <a:ln w="3810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52" name="직선 연결선 2051"/>
          <p:cNvCxnSpPr>
            <a:endCxn id="2054" idx="2"/>
          </p:cNvCxnSpPr>
          <p:nvPr/>
        </p:nvCxnSpPr>
        <p:spPr>
          <a:xfrm flipH="1" flipV="1">
            <a:off x="5459488" y="3736777"/>
            <a:ext cx="1190388" cy="340296"/>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054" name="TextBox 2053"/>
          <p:cNvSpPr txBox="1"/>
          <p:nvPr/>
        </p:nvSpPr>
        <p:spPr>
          <a:xfrm>
            <a:off x="4431995" y="3429000"/>
            <a:ext cx="2054986" cy="307777"/>
          </a:xfrm>
          <a:prstGeom prst="rect">
            <a:avLst/>
          </a:prstGeom>
          <a:noFill/>
        </p:spPr>
        <p:txBody>
          <a:bodyPr wrap="none" rtlCol="0">
            <a:spAutoFit/>
          </a:bodyPr>
          <a:lstStyle/>
          <a:p>
            <a:r>
              <a:rPr lang="en-US" sz="1400" dirty="0" smtClean="0"/>
              <a:t>Take-back to store(0.3%) </a:t>
            </a:r>
            <a:endParaRPr lang="en-US" sz="1400" dirty="0"/>
          </a:p>
        </p:txBody>
      </p:sp>
      <p:cxnSp>
        <p:nvCxnSpPr>
          <p:cNvPr id="2058" name="직선 연결선 2057"/>
          <p:cNvCxnSpPr>
            <a:endCxn id="66" idx="0"/>
          </p:cNvCxnSpPr>
          <p:nvPr/>
        </p:nvCxnSpPr>
        <p:spPr>
          <a:xfrm flipH="1">
            <a:off x="5463581" y="4077072"/>
            <a:ext cx="1268668" cy="2039739"/>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923928" y="6116811"/>
            <a:ext cx="3079305" cy="307777"/>
          </a:xfrm>
          <a:prstGeom prst="rect">
            <a:avLst/>
          </a:prstGeom>
          <a:noFill/>
        </p:spPr>
        <p:txBody>
          <a:bodyPr wrap="none" rtlCol="0">
            <a:spAutoFit/>
          </a:bodyPr>
          <a:lstStyle/>
          <a:p>
            <a:r>
              <a:rPr lang="en-US" sz="1400" dirty="0" smtClean="0"/>
              <a:t>Disposal </a:t>
            </a:r>
            <a:r>
              <a:rPr lang="en-US" sz="1400" dirty="0" smtClean="0"/>
              <a:t>(Broken) in MSW bags (3.2%) </a:t>
            </a:r>
            <a:endParaRPr lang="en-US" sz="1400" dirty="0"/>
          </a:p>
        </p:txBody>
      </p:sp>
      <p:cxnSp>
        <p:nvCxnSpPr>
          <p:cNvPr id="2072" name="직선 연결선 2071"/>
          <p:cNvCxnSpPr/>
          <p:nvPr/>
        </p:nvCxnSpPr>
        <p:spPr>
          <a:xfrm flipH="1">
            <a:off x="6941653" y="3356992"/>
            <a:ext cx="569169" cy="36004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57156" y="3049215"/>
            <a:ext cx="3060068" cy="307777"/>
          </a:xfrm>
          <a:prstGeom prst="rect">
            <a:avLst/>
          </a:prstGeom>
          <a:noFill/>
        </p:spPr>
        <p:txBody>
          <a:bodyPr wrap="none" rtlCol="0">
            <a:spAutoFit/>
          </a:bodyPr>
          <a:lstStyle/>
          <a:p>
            <a:r>
              <a:rPr lang="en-US" sz="1400" dirty="0" smtClean="0"/>
              <a:t>Disposal </a:t>
            </a:r>
            <a:r>
              <a:rPr lang="en-US" sz="1400" dirty="0" smtClean="0"/>
              <a:t>(Unbroken) in MSW bags (7%) </a:t>
            </a:r>
            <a:endParaRPr lang="en-US" sz="1400" dirty="0"/>
          </a:p>
        </p:txBody>
      </p:sp>
      <p:cxnSp>
        <p:nvCxnSpPr>
          <p:cNvPr id="41" name="직선 연결선 40"/>
          <p:cNvCxnSpPr/>
          <p:nvPr/>
        </p:nvCxnSpPr>
        <p:spPr>
          <a:xfrm flipV="1">
            <a:off x="7270568" y="3830806"/>
            <a:ext cx="837790" cy="2"/>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9" name="TextBox 88"/>
          <p:cNvSpPr txBox="1"/>
          <p:nvPr/>
        </p:nvSpPr>
        <p:spPr>
          <a:xfrm>
            <a:off x="8093325" y="3676917"/>
            <a:ext cx="1119345" cy="307777"/>
          </a:xfrm>
          <a:prstGeom prst="rect">
            <a:avLst/>
          </a:prstGeom>
          <a:noFill/>
        </p:spPr>
        <p:txBody>
          <a:bodyPr wrap="none" rtlCol="0">
            <a:spAutoFit/>
          </a:bodyPr>
          <a:lstStyle/>
          <a:p>
            <a:r>
              <a:rPr lang="en-US" sz="1400" dirty="0" smtClean="0"/>
              <a:t>others(2.7</a:t>
            </a:r>
            <a:r>
              <a:rPr lang="en-US" sz="1400" dirty="0" smtClean="0"/>
              <a:t>%)</a:t>
            </a:r>
            <a:endParaRPr lang="en-US" sz="1400" dirty="0"/>
          </a:p>
        </p:txBody>
      </p:sp>
      <p:cxnSp>
        <p:nvCxnSpPr>
          <p:cNvPr id="51" name="직선 연결선 50"/>
          <p:cNvCxnSpPr>
            <a:endCxn id="92" idx="0"/>
          </p:cNvCxnSpPr>
          <p:nvPr/>
        </p:nvCxnSpPr>
        <p:spPr>
          <a:xfrm>
            <a:off x="7567119" y="5402999"/>
            <a:ext cx="541239" cy="526536"/>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2" name="TextBox 91"/>
          <p:cNvSpPr txBox="1"/>
          <p:nvPr/>
        </p:nvSpPr>
        <p:spPr>
          <a:xfrm>
            <a:off x="7180219" y="5929535"/>
            <a:ext cx="1856277" cy="307777"/>
          </a:xfrm>
          <a:prstGeom prst="rect">
            <a:avLst/>
          </a:prstGeom>
          <a:noFill/>
        </p:spPr>
        <p:txBody>
          <a:bodyPr wrap="none" rtlCol="0">
            <a:spAutoFit/>
          </a:bodyPr>
          <a:lstStyle/>
          <a:p>
            <a:r>
              <a:rPr lang="en-US" sz="1400" smtClean="0"/>
              <a:t>Collection box (83.8%)</a:t>
            </a:r>
            <a:endParaRPr lang="en-US" sz="1400"/>
          </a:p>
        </p:txBody>
      </p:sp>
      <p:sp>
        <p:nvSpPr>
          <p:cNvPr id="95" name="직사각형 94"/>
          <p:cNvSpPr/>
          <p:nvPr/>
        </p:nvSpPr>
        <p:spPr>
          <a:xfrm>
            <a:off x="6177857" y="4221088"/>
            <a:ext cx="1374842" cy="1077218"/>
          </a:xfrm>
          <a:prstGeom prst="rect">
            <a:avLst/>
          </a:prstGeom>
        </p:spPr>
        <p:txBody>
          <a:bodyPr wrap="square">
            <a:spAutoFit/>
          </a:bodyPr>
          <a:lstStyle/>
          <a:p>
            <a:pPr algn="ctr"/>
            <a:r>
              <a:rPr lang="en-US" altLang="ko-KR" sz="1600" b="1" smtClean="0">
                <a:latin typeface="+mj-lt"/>
                <a:ea typeface="KoPub돋움체 Bold" panose="02020603020101020101" pitchFamily="18" charset="-127"/>
              </a:rPr>
              <a:t>Survey</a:t>
            </a:r>
          </a:p>
          <a:p>
            <a:pPr algn="ctr"/>
            <a:r>
              <a:rPr lang="en-US" altLang="ko-KR" sz="1600" b="1" smtClean="0">
                <a:latin typeface="+mj-lt"/>
                <a:ea typeface="KoPub돋움체 Bold" panose="02020603020101020101" pitchFamily="18" charset="-127"/>
              </a:rPr>
              <a:t>Result</a:t>
            </a:r>
          </a:p>
          <a:p>
            <a:pPr algn="ctr"/>
            <a:r>
              <a:rPr lang="en-US" altLang="ko-KR" sz="1600" b="1" smtClean="0">
                <a:latin typeface="+mj-lt"/>
                <a:ea typeface="KoPub돋움체 Bold" panose="02020603020101020101" pitchFamily="18" charset="-127"/>
              </a:rPr>
              <a:t>In Daejeon city</a:t>
            </a:r>
            <a:endParaRPr lang="ko-KR" altLang="en-US" sz="1600" b="1" dirty="0">
              <a:latin typeface="+mj-lt"/>
              <a:ea typeface="KoPub돋움체 Bold" panose="02020603020101020101" pitchFamily="18" charset="-127"/>
            </a:endParaRPr>
          </a:p>
        </p:txBody>
      </p:sp>
      <p:grpSp>
        <p:nvGrpSpPr>
          <p:cNvPr id="2" name="그룹 1"/>
          <p:cNvGrpSpPr/>
          <p:nvPr/>
        </p:nvGrpSpPr>
        <p:grpSpPr>
          <a:xfrm>
            <a:off x="3610441" y="1008781"/>
            <a:ext cx="1919922" cy="1919922"/>
            <a:chOff x="3610441" y="1008781"/>
            <a:chExt cx="1919922" cy="1919922"/>
          </a:xfrm>
        </p:grpSpPr>
        <p:grpSp>
          <p:nvGrpSpPr>
            <p:cNvPr id="28" name="그룹 27"/>
            <p:cNvGrpSpPr/>
            <p:nvPr/>
          </p:nvGrpSpPr>
          <p:grpSpPr>
            <a:xfrm>
              <a:off x="3610441" y="1008781"/>
              <a:ext cx="1919922" cy="1919922"/>
              <a:chOff x="3545548" y="908720"/>
              <a:chExt cx="2120044" cy="2120044"/>
            </a:xfrm>
          </p:grpSpPr>
          <p:sp>
            <p:nvSpPr>
              <p:cNvPr id="29" name="타원 28"/>
              <p:cNvSpPr/>
              <p:nvPr/>
            </p:nvSpPr>
            <p:spPr>
              <a:xfrm>
                <a:off x="3545548" y="908720"/>
                <a:ext cx="2120044" cy="2120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0" name="TextBox 29"/>
              <p:cNvSpPr txBox="1"/>
              <p:nvPr/>
            </p:nvSpPr>
            <p:spPr>
              <a:xfrm>
                <a:off x="3885978" y="1947970"/>
                <a:ext cx="1514773" cy="917616"/>
              </a:xfrm>
              <a:prstGeom prst="rect">
                <a:avLst/>
              </a:prstGeom>
              <a:noFill/>
            </p:spPr>
            <p:txBody>
              <a:bodyPr wrap="none" rtlCol="0">
                <a:spAutoFit/>
              </a:bodyPr>
              <a:lstStyle/>
              <a:p>
                <a:pPr algn="ctr"/>
                <a:r>
                  <a:rPr lang="en-US" sz="1600" b="1" smtClean="0">
                    <a:latin typeface="+mj-lt"/>
                    <a:ea typeface="Adobe Fan Heiti Std B" pitchFamily="34" charset="-128"/>
                  </a:rPr>
                  <a:t>(Household)</a:t>
                </a:r>
              </a:p>
              <a:p>
                <a:pPr algn="ctr"/>
                <a:r>
                  <a:rPr lang="en-US" sz="1600" b="1" smtClean="0">
                    <a:latin typeface="+mj-lt"/>
                    <a:ea typeface="Adobe Fan Heiti Std B" pitchFamily="34" charset="-128"/>
                  </a:rPr>
                  <a:t>Disposal data </a:t>
                </a:r>
              </a:p>
              <a:p>
                <a:pPr algn="ctr"/>
                <a:r>
                  <a:rPr lang="en-US" sz="1600" b="1" smtClean="0">
                    <a:latin typeface="+mj-lt"/>
                    <a:ea typeface="Adobe Fan Heiti Std B" pitchFamily="34" charset="-128"/>
                  </a:rPr>
                  <a:t>Estimation</a:t>
                </a:r>
              </a:p>
            </p:txBody>
          </p:sp>
        </p:grpSp>
        <p:pic>
          <p:nvPicPr>
            <p:cNvPr id="33" name="Picture 8" descr="C:\Users\seungdol\Desktop\Globe-tubes.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067944" y="1556792"/>
              <a:ext cx="375352" cy="432048"/>
            </a:xfrm>
            <a:prstGeom prst="rect">
              <a:avLst/>
            </a:prstGeom>
            <a:noFill/>
            <a:extLst/>
          </p:spPr>
        </p:pic>
        <p:pic>
          <p:nvPicPr>
            <p:cNvPr id="34" name="Picture 11" descr="C:\Users\seungdol\Desktop\trash_recyclebin_empty_closed.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4283968" y="1251982"/>
              <a:ext cx="886441" cy="818451"/>
            </a:xfrm>
            <a:prstGeom prst="rect">
              <a:avLst/>
            </a:prstGeom>
            <a:noFill/>
            <a:extLst/>
          </p:spPr>
        </p:pic>
      </p:grpSp>
      <p:grpSp>
        <p:nvGrpSpPr>
          <p:cNvPr id="36" name="그룹 35"/>
          <p:cNvGrpSpPr/>
          <p:nvPr/>
        </p:nvGrpSpPr>
        <p:grpSpPr>
          <a:xfrm>
            <a:off x="7369092" y="361231"/>
            <a:ext cx="1639151" cy="144016"/>
            <a:chOff x="7369092" y="361231"/>
            <a:chExt cx="1639151" cy="144016"/>
          </a:xfrm>
          <a:solidFill>
            <a:srgbClr val="00B050"/>
          </a:solidFill>
        </p:grpSpPr>
        <p:sp>
          <p:nvSpPr>
            <p:cNvPr id="37" name="타원 36"/>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타원 37"/>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타원 38"/>
            <p:cNvSpPr/>
            <p:nvPr/>
          </p:nvSpPr>
          <p:spPr>
            <a:xfrm>
              <a:off x="843704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타원 39"/>
            <p:cNvSpPr/>
            <p:nvPr/>
          </p:nvSpPr>
          <p:spPr>
            <a:xfrm>
              <a:off x="8223456"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타원 41"/>
            <p:cNvSpPr/>
            <p:nvPr/>
          </p:nvSpPr>
          <p:spPr>
            <a:xfrm>
              <a:off x="8009865"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타원 43"/>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타원 45"/>
            <p:cNvSpPr/>
            <p:nvPr/>
          </p:nvSpPr>
          <p:spPr>
            <a:xfrm>
              <a:off x="7582683"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타원 46"/>
            <p:cNvSpPr/>
            <p:nvPr/>
          </p:nvSpPr>
          <p:spPr>
            <a:xfrm>
              <a:off x="7369092"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3793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8"/>
          <p:cNvSpPr/>
          <p:nvPr/>
        </p:nvSpPr>
        <p:spPr>
          <a:xfrm>
            <a:off x="-36512" y="3152001"/>
            <a:ext cx="9214082" cy="15011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71386" y="127405"/>
            <a:ext cx="126188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sp>
        <p:nvSpPr>
          <p:cNvPr id="10" name="직사각형 9"/>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aphicFrame>
        <p:nvGraphicFramePr>
          <p:cNvPr id="17" name="표 16"/>
          <p:cNvGraphicFramePr>
            <a:graphicFrameLocks noGrp="1"/>
          </p:cNvGraphicFramePr>
          <p:nvPr>
            <p:extLst>
              <p:ext uri="{D42A27DB-BD31-4B8C-83A1-F6EECF244321}">
                <p14:modId xmlns:p14="http://schemas.microsoft.com/office/powerpoint/2010/main" val="1232675588"/>
              </p:ext>
            </p:extLst>
          </p:nvPr>
        </p:nvGraphicFramePr>
        <p:xfrm>
          <a:off x="549803" y="3411044"/>
          <a:ext cx="8126652" cy="901484"/>
        </p:xfrm>
        <a:graphic>
          <a:graphicData uri="http://schemas.openxmlformats.org/drawingml/2006/table">
            <a:tbl>
              <a:tblPr firstRow="1" bandRow="1">
                <a:tableStyleId>{2D5ABB26-0587-4C30-8999-92F81FD0307C}</a:tableStyleId>
              </a:tblPr>
              <a:tblGrid>
                <a:gridCol w="681276"/>
                <a:gridCol w="1240896"/>
                <a:gridCol w="1240896"/>
                <a:gridCol w="1240896"/>
                <a:gridCol w="1240896"/>
                <a:gridCol w="1240896"/>
                <a:gridCol w="1240896"/>
              </a:tblGrid>
              <a:tr h="521043">
                <a:tc>
                  <a:txBody>
                    <a:bodyPr/>
                    <a:lstStyle/>
                    <a:p>
                      <a:pPr algn="ctr" fontAlgn="ctr"/>
                      <a:endParaRPr lang="ko-KR" altLang="en-US" sz="1400" b="0" i="0" u="none" strike="noStrike" dirty="0">
                        <a:solidFill>
                          <a:srgbClr val="000000"/>
                        </a:solidFill>
                        <a:effectLst/>
                        <a:latin typeface="+mj-lt"/>
                        <a:ea typeface="KoPub돋움체 Bold" panose="02020603020101020101" pitchFamily="18" charset="-127"/>
                      </a:endParaRPr>
                    </a:p>
                  </a:txBody>
                  <a:tcPr marL="0" marR="0" marT="0" marB="0" anchor="ct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400" b="0" u="none" strike="noStrike" kern="1200" smtClean="0">
                          <a:solidFill>
                            <a:schemeClr val="bg1"/>
                          </a:solidFill>
                          <a:effectLst/>
                          <a:latin typeface="+mj-lt"/>
                          <a:ea typeface="KoPub돋움체 Bold" panose="02020603020101020101" pitchFamily="18" charset="-127"/>
                          <a:cs typeface="+mn-cs"/>
                        </a:rPr>
                        <a:t>Disposal</a:t>
                      </a:r>
                      <a:r>
                        <a:rPr lang="en-US" altLang="ko-KR" sz="1400" b="0" u="none" strike="noStrike" kern="1200" baseline="0" smtClean="0">
                          <a:solidFill>
                            <a:schemeClr val="bg1"/>
                          </a:solidFill>
                          <a:effectLst/>
                          <a:latin typeface="+mj-lt"/>
                          <a:ea typeface="KoPub돋움체 Bold" panose="02020603020101020101" pitchFamily="18" charset="-127"/>
                          <a:cs typeface="+mn-cs"/>
                        </a:rPr>
                        <a:t>  in envelope</a:t>
                      </a:r>
                    </a:p>
                    <a:p>
                      <a:pPr marL="0" algn="ctr" defTabSz="914400" rtl="0" eaLnBrk="1" fontAlgn="ctr" latinLnBrk="1" hangingPunct="1"/>
                      <a:r>
                        <a:rPr lang="en-US" altLang="ko-KR" sz="1400" b="0" u="none" strike="noStrike" kern="1200" baseline="0" smtClean="0">
                          <a:solidFill>
                            <a:schemeClr val="bg1"/>
                          </a:solidFill>
                          <a:effectLst/>
                          <a:latin typeface="+mj-lt"/>
                          <a:ea typeface="KoPub돋움체 Bold" panose="02020603020101020101" pitchFamily="18" charset="-127"/>
                          <a:cs typeface="+mn-cs"/>
                        </a:rPr>
                        <a:t>(Not broken) </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400" u="none" strike="noStrike" kern="1200" smtClean="0">
                          <a:solidFill>
                            <a:schemeClr val="bg1"/>
                          </a:solidFill>
                          <a:effectLst/>
                          <a:latin typeface="+mj-lt"/>
                          <a:ea typeface="KoPub돋움체 Bold" panose="02020603020101020101" pitchFamily="18" charset="-127"/>
                        </a:rPr>
                        <a:t>Disposal</a:t>
                      </a:r>
                      <a:r>
                        <a:rPr lang="en-US" altLang="ko-KR" sz="1400" u="none" strike="noStrike" kern="1200" baseline="0" smtClean="0">
                          <a:solidFill>
                            <a:schemeClr val="bg1"/>
                          </a:solidFill>
                          <a:effectLst/>
                          <a:latin typeface="+mj-lt"/>
                          <a:ea typeface="KoPub돋움체 Bold" panose="02020603020101020101" pitchFamily="18" charset="-127"/>
                        </a:rPr>
                        <a:t> </a:t>
                      </a:r>
                      <a:r>
                        <a:rPr lang="en-US" altLang="ko-KR" sz="1400" u="none" strike="noStrike" kern="1200" smtClean="0">
                          <a:solidFill>
                            <a:schemeClr val="bg1"/>
                          </a:solidFill>
                          <a:effectLst/>
                          <a:latin typeface="+mj-lt"/>
                          <a:ea typeface="KoPub돋움체 Bold" panose="02020603020101020101" pitchFamily="18" charset="-127"/>
                        </a:rPr>
                        <a:t> in envelope</a:t>
                      </a:r>
                    </a:p>
                    <a:p>
                      <a:pPr marL="0" algn="ctr" defTabSz="914400" rtl="0" eaLnBrk="1" fontAlgn="ctr" latinLnBrk="1" hangingPunct="1"/>
                      <a:r>
                        <a:rPr lang="en-US" altLang="ko-KR" sz="1400" u="none" strike="noStrike" kern="1200" smtClean="0">
                          <a:solidFill>
                            <a:schemeClr val="bg1"/>
                          </a:solidFill>
                          <a:effectLst/>
                          <a:latin typeface="+mj-lt"/>
                          <a:ea typeface="KoPub돋움체 Bold" panose="02020603020101020101" pitchFamily="18" charset="-127"/>
                        </a:rPr>
                        <a:t>(Broken)</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400" u="none" strike="noStrike" kern="1200" smtClean="0">
                          <a:solidFill>
                            <a:schemeClr val="bg1"/>
                          </a:solidFill>
                          <a:effectLst/>
                          <a:latin typeface="+mj-lt"/>
                          <a:ea typeface="KoPub돋움체 Bold" panose="02020603020101020101" pitchFamily="18" charset="-127"/>
                        </a:rPr>
                        <a:t>Collection box</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400" u="none" strike="noStrike" kern="1200" smtClean="0">
                          <a:solidFill>
                            <a:schemeClr val="bg1"/>
                          </a:solidFill>
                          <a:effectLst/>
                          <a:latin typeface="+mj-lt"/>
                          <a:ea typeface="KoPub돋움체 Bold" panose="02020603020101020101" pitchFamily="18" charset="-127"/>
                        </a:rPr>
                        <a:t>Take-back</a:t>
                      </a:r>
                      <a:r>
                        <a:rPr lang="en-US" altLang="ko-KR" sz="1400" u="none" strike="noStrike" kern="1200" baseline="0" smtClean="0">
                          <a:solidFill>
                            <a:schemeClr val="bg1"/>
                          </a:solidFill>
                          <a:effectLst/>
                          <a:latin typeface="+mj-lt"/>
                          <a:ea typeface="KoPub돋움체 Bold" panose="02020603020101020101" pitchFamily="18" charset="-127"/>
                        </a:rPr>
                        <a:t> to the store</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400" u="none" strike="noStrike" kern="1200" smtClean="0">
                          <a:solidFill>
                            <a:schemeClr val="bg1"/>
                          </a:solidFill>
                          <a:effectLst/>
                          <a:latin typeface="+mj-lt"/>
                          <a:ea typeface="KoPub돋움체 Bold" panose="02020603020101020101" pitchFamily="18" charset="-127"/>
                        </a:rPr>
                        <a:t>Etc.</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400" u="none" strike="noStrike" kern="1200" smtClean="0">
                          <a:solidFill>
                            <a:schemeClr val="bg1"/>
                          </a:solidFill>
                          <a:effectLst/>
                          <a:latin typeface="+mj-lt"/>
                          <a:ea typeface="KoPub돋움체 Bold" panose="02020603020101020101" pitchFamily="18" charset="-127"/>
                        </a:rPr>
                        <a:t>Total</a:t>
                      </a:r>
                      <a:endParaRPr lang="ko-KR" altLang="en-US" sz="1400" b="1" u="none" strike="noStrike" kern="1200" dirty="0">
                        <a:solidFill>
                          <a:schemeClr val="bg1"/>
                        </a:solidFill>
                        <a:effectLst/>
                        <a:latin typeface="+mj-lt"/>
                        <a:ea typeface="KoPub돋움체 Bold" panose="02020603020101020101" pitchFamily="18" charset="-127"/>
                        <a:cs typeface="+mn-cs"/>
                      </a:endParaRPr>
                    </a:p>
                  </a:txBody>
                  <a:tcPr marL="0" marR="0" marT="0" marB="0" anchor="ct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solidFill>
                      <a:srgbClr val="434B56"/>
                    </a:solidFill>
                  </a:tcPr>
                </a:tc>
              </a:tr>
              <a:tr h="261404">
                <a:tc>
                  <a:txBody>
                    <a:bodyPr/>
                    <a:lstStyle/>
                    <a:p>
                      <a:pPr algn="ctr" fontAlgn="ctr"/>
                      <a:r>
                        <a:rPr lang="en-US" altLang="ko-KR" sz="1400" u="none" strike="noStrike" dirty="0">
                          <a:effectLst/>
                          <a:latin typeface="+mj-lt"/>
                          <a:ea typeface="KoPub돋움체 Bold" panose="02020603020101020101" pitchFamily="18" charset="-127"/>
                        </a:rPr>
                        <a:t>2013</a:t>
                      </a:r>
                      <a:endParaRPr lang="en-US" altLang="ko-KR" sz="1400" b="0" i="0" u="none" strike="noStrike" dirty="0">
                        <a:solidFill>
                          <a:srgbClr val="000000"/>
                        </a:solidFill>
                        <a:effectLst/>
                        <a:latin typeface="+mj-lt"/>
                        <a:ea typeface="KoPub돋움체 Bold" panose="02020603020101020101" pitchFamily="18" charset="-127"/>
                      </a:endParaRPr>
                    </a:p>
                  </a:txBody>
                  <a:tcPr marL="0" marR="0" marT="0" marB="0" anchor="ct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ctr" fontAlgn="ctr"/>
                      <a:r>
                        <a:rPr lang="ko-KR" altLang="en-US" sz="1400" u="none" strike="noStrike" dirty="0">
                          <a:effectLst/>
                          <a:latin typeface="+mj-lt"/>
                          <a:ea typeface="KoPub돋움체 Bold" panose="02020603020101020101" pitchFamily="18" charset="-127"/>
                        </a:rPr>
                        <a:t>                </a:t>
                      </a:r>
                      <a:r>
                        <a:rPr lang="en-US" altLang="ko-KR" sz="1400" u="none" strike="noStrike" dirty="0">
                          <a:effectLst/>
                          <a:latin typeface="+mj-lt"/>
                          <a:ea typeface="KoPub돋움체 Bold" panose="02020603020101020101" pitchFamily="18" charset="-127"/>
                        </a:rPr>
                        <a:t>3,209 </a:t>
                      </a:r>
                      <a:endParaRPr lang="en-US" altLang="ko-KR" sz="1400" b="0" i="0" u="none" strike="noStrike" dirty="0">
                        <a:solidFill>
                          <a:srgbClr val="000000"/>
                        </a:solidFill>
                        <a:effectLst/>
                        <a:latin typeface="+mj-lt"/>
                        <a:ea typeface="KoPub돋움체 Bold" panose="02020603020101020101" pitchFamily="18" charset="-127"/>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l" fontAlgn="ctr"/>
                      <a:r>
                        <a:rPr lang="ko-KR" altLang="en-US" sz="1400" u="none" strike="noStrike">
                          <a:effectLst/>
                          <a:latin typeface="+mj-lt"/>
                          <a:ea typeface="KoPub돋움체 Bold" panose="02020603020101020101" pitchFamily="18" charset="-127"/>
                        </a:rPr>
                        <a:t>             </a:t>
                      </a:r>
                      <a:r>
                        <a:rPr lang="en-US" altLang="ko-KR" sz="1400" u="none" strike="noStrike">
                          <a:effectLst/>
                          <a:latin typeface="+mj-lt"/>
                          <a:ea typeface="KoPub돋움체 Bold" panose="02020603020101020101" pitchFamily="18" charset="-127"/>
                        </a:rPr>
                        <a:t>1,406 </a:t>
                      </a:r>
                      <a:endParaRPr lang="en-US" altLang="ko-KR" sz="1400" b="0" i="0" u="none" strike="noStrike">
                        <a:solidFill>
                          <a:srgbClr val="000000"/>
                        </a:solidFill>
                        <a:effectLst/>
                        <a:latin typeface="+mj-lt"/>
                        <a:ea typeface="KoPub돋움체 Bold" panose="02020603020101020101" pitchFamily="18" charset="-127"/>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l" fontAlgn="ctr"/>
                      <a:r>
                        <a:rPr lang="ko-KR" altLang="en-US" sz="1400" u="none" strike="noStrike">
                          <a:effectLst/>
                          <a:latin typeface="+mj-lt"/>
                          <a:ea typeface="KoPub돋움체 Bold" panose="02020603020101020101" pitchFamily="18" charset="-127"/>
                        </a:rPr>
                        <a:t>            </a:t>
                      </a:r>
                      <a:r>
                        <a:rPr lang="en-US" altLang="ko-KR" sz="1400" u="none" strike="noStrike">
                          <a:effectLst/>
                          <a:latin typeface="+mj-lt"/>
                          <a:ea typeface="KoPub돋움체 Bold" panose="02020603020101020101" pitchFamily="18" charset="-127"/>
                        </a:rPr>
                        <a:t>36,832 </a:t>
                      </a:r>
                      <a:endParaRPr lang="en-US" altLang="ko-KR" sz="1400" b="0" i="0" u="none" strike="noStrike">
                        <a:solidFill>
                          <a:srgbClr val="000000"/>
                        </a:solidFill>
                        <a:effectLst/>
                        <a:latin typeface="+mj-lt"/>
                        <a:ea typeface="KoPub돋움체 Bold" panose="02020603020101020101" pitchFamily="18" charset="-127"/>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l" fontAlgn="ctr"/>
                      <a:r>
                        <a:rPr lang="ko-KR" altLang="en-US" sz="1400" u="none" strike="noStrike">
                          <a:effectLst/>
                          <a:latin typeface="+mj-lt"/>
                          <a:ea typeface="KoPub돋움체 Bold" panose="02020603020101020101" pitchFamily="18" charset="-127"/>
                        </a:rPr>
                        <a:t>                </a:t>
                      </a:r>
                      <a:r>
                        <a:rPr lang="en-US" altLang="ko-KR" sz="1400" u="none" strike="noStrike">
                          <a:effectLst/>
                          <a:latin typeface="+mj-lt"/>
                          <a:ea typeface="KoPub돋움체 Bold" panose="02020603020101020101" pitchFamily="18" charset="-127"/>
                        </a:rPr>
                        <a:t>132 </a:t>
                      </a:r>
                      <a:endParaRPr lang="en-US" altLang="ko-KR" sz="1400" b="0" i="0" u="none" strike="noStrike">
                        <a:solidFill>
                          <a:srgbClr val="000000"/>
                        </a:solidFill>
                        <a:effectLst/>
                        <a:latin typeface="+mj-lt"/>
                        <a:ea typeface="KoPub돋움체 Bold" panose="02020603020101020101" pitchFamily="18" charset="-127"/>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l" fontAlgn="ctr"/>
                      <a:r>
                        <a:rPr lang="ko-KR" altLang="en-US" sz="1400" u="none" strike="noStrike">
                          <a:effectLst/>
                          <a:latin typeface="+mj-lt"/>
                          <a:ea typeface="KoPub돋움체 Bold" panose="02020603020101020101" pitchFamily="18" charset="-127"/>
                        </a:rPr>
                        <a:t>             </a:t>
                      </a:r>
                      <a:r>
                        <a:rPr lang="en-US" altLang="ko-KR" sz="1400" u="none" strike="noStrike">
                          <a:effectLst/>
                          <a:latin typeface="+mj-lt"/>
                          <a:ea typeface="KoPub돋움체 Bold" panose="02020603020101020101" pitchFamily="18" charset="-127"/>
                        </a:rPr>
                        <a:t>1,187 </a:t>
                      </a:r>
                      <a:endParaRPr lang="en-US" altLang="ko-KR" sz="1400" b="0" i="0" u="none" strike="noStrike">
                        <a:solidFill>
                          <a:srgbClr val="000000"/>
                        </a:solidFill>
                        <a:effectLst/>
                        <a:latin typeface="+mj-lt"/>
                        <a:ea typeface="KoPub돋움체 Bold" panose="02020603020101020101" pitchFamily="18" charset="-127"/>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tcPr>
                </a:tc>
                <a:tc>
                  <a:txBody>
                    <a:bodyPr/>
                    <a:lstStyle/>
                    <a:p>
                      <a:pPr algn="l" fontAlgn="ctr"/>
                      <a:r>
                        <a:rPr lang="ko-KR" altLang="en-US" sz="1400" u="none" strike="noStrike" dirty="0">
                          <a:effectLst/>
                          <a:latin typeface="+mj-lt"/>
                          <a:ea typeface="KoPub돋움체 Bold" panose="02020603020101020101" pitchFamily="18" charset="-127"/>
                        </a:rPr>
                        <a:t>            </a:t>
                      </a:r>
                      <a:r>
                        <a:rPr lang="en-US" altLang="ko-KR" sz="1400" u="none" strike="noStrike" dirty="0">
                          <a:effectLst/>
                          <a:latin typeface="+mj-lt"/>
                          <a:ea typeface="KoPub돋움체 Bold" panose="02020603020101020101" pitchFamily="18" charset="-127"/>
                        </a:rPr>
                        <a:t>42,766 </a:t>
                      </a:r>
                      <a:endParaRPr lang="en-US" altLang="ko-KR" sz="1400" b="0" i="0" u="none" strike="noStrike" dirty="0">
                        <a:solidFill>
                          <a:srgbClr val="000000"/>
                        </a:solidFill>
                        <a:effectLst/>
                        <a:latin typeface="+mj-lt"/>
                        <a:ea typeface="KoPub돋움체 Bold" panose="02020603020101020101" pitchFamily="18" charset="-127"/>
                      </a:endParaRPr>
                    </a:p>
                  </a:txBody>
                  <a:tcPr marL="0" marR="0" marT="0" marB="0" anchor="ct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tcPr>
                </a:tc>
              </a:tr>
            </a:tbl>
          </a:graphicData>
        </a:graphic>
      </p:graphicFrame>
      <p:sp>
        <p:nvSpPr>
          <p:cNvPr id="18" name="직사각형 17"/>
          <p:cNvSpPr/>
          <p:nvPr/>
        </p:nvSpPr>
        <p:spPr>
          <a:xfrm>
            <a:off x="7380312" y="3152001"/>
            <a:ext cx="1351652" cy="276999"/>
          </a:xfrm>
          <a:prstGeom prst="rect">
            <a:avLst/>
          </a:prstGeom>
        </p:spPr>
        <p:txBody>
          <a:bodyPr wrap="none">
            <a:spAutoFit/>
          </a:bodyPr>
          <a:lstStyle/>
          <a:p>
            <a:r>
              <a:rPr lang="en-US" altLang="ko-KR" sz="1200" smtClean="0">
                <a:latin typeface="KoPub돋움체 Bold" panose="02020603020101020101" pitchFamily="18" charset="-127"/>
                <a:ea typeface="KoPub돋움체 Bold" panose="02020603020101020101" pitchFamily="18" charset="-127"/>
              </a:rPr>
              <a:t>Unit : 1,000 unit </a:t>
            </a:r>
            <a:endParaRPr lang="ko-KR" altLang="en-US" sz="1200" dirty="0">
              <a:latin typeface="KoPub돋움체 Bold" panose="02020603020101020101" pitchFamily="18" charset="-127"/>
              <a:ea typeface="KoPub돋움체 Bold" panose="02020603020101020101" pitchFamily="18" charset="-127"/>
            </a:endParaRPr>
          </a:p>
        </p:txBody>
      </p:sp>
      <p:sp>
        <p:nvSpPr>
          <p:cNvPr id="21" name="모서리가 둥근 직사각형 20"/>
          <p:cNvSpPr/>
          <p:nvPr/>
        </p:nvSpPr>
        <p:spPr>
          <a:xfrm>
            <a:off x="539552" y="5085184"/>
            <a:ext cx="8132036" cy="1101790"/>
          </a:xfrm>
          <a:prstGeom prst="roundRect">
            <a:avLst/>
          </a:prstGeom>
          <a:ln>
            <a:solidFill>
              <a:srgbClr val="9BBB59"/>
            </a:solidFill>
          </a:ln>
        </p:spPr>
        <p:style>
          <a:lnRef idx="2">
            <a:schemeClr val="accent6"/>
          </a:lnRef>
          <a:fillRef idx="1">
            <a:schemeClr val="lt1"/>
          </a:fillRef>
          <a:effectRef idx="0">
            <a:schemeClr val="accent6"/>
          </a:effectRef>
          <a:fontRef idx="minor">
            <a:schemeClr val="dk1"/>
          </a:fontRef>
        </p:style>
        <p:txBody>
          <a:bodyPr rtlCol="0" anchor="ctr"/>
          <a:lstStyle/>
          <a:p>
            <a:pPr marL="800100" lvl="1" indent="-342900">
              <a:lnSpc>
                <a:spcPct val="150000"/>
              </a:lnSpc>
              <a:buFont typeface="맑은 고딕" panose="020B0503020000020004" pitchFamily="50" charset="-127"/>
              <a:buChar char="▶"/>
            </a:pPr>
            <a:r>
              <a:rPr lang="en-US" altLang="ko-KR" sz="1600">
                <a:solidFill>
                  <a:schemeClr val="tx1"/>
                </a:solidFill>
              </a:rPr>
              <a:t>The number of SFL by </a:t>
            </a:r>
            <a:r>
              <a:rPr lang="en-US" altLang="ko-KR" sz="1600" smtClean="0">
                <a:solidFill>
                  <a:schemeClr val="tx1"/>
                </a:solidFill>
              </a:rPr>
              <a:t>disposal </a:t>
            </a:r>
            <a:r>
              <a:rPr lang="en-US" altLang="ko-KR" sz="1600">
                <a:solidFill>
                  <a:schemeClr val="tx1"/>
                </a:solidFill>
              </a:rPr>
              <a:t>shape was estiamted based on citizen survey</a:t>
            </a:r>
          </a:p>
          <a:p>
            <a:pPr marL="800100" lvl="1" indent="-342900">
              <a:lnSpc>
                <a:spcPct val="150000"/>
              </a:lnSpc>
              <a:buFont typeface="맑은 고딕" panose="020B0503020000020004" pitchFamily="50" charset="-127"/>
              <a:buChar char="▶"/>
            </a:pPr>
            <a:r>
              <a:rPr lang="en-US" altLang="ko-KR" sz="1600" smtClean="0">
                <a:solidFill>
                  <a:schemeClr val="tx1"/>
                </a:solidFill>
                <a:latin typeface="+mj-lt"/>
              </a:rPr>
              <a:t>Stock = The number of disposal × replacement period = around 149 million unit</a:t>
            </a:r>
          </a:p>
        </p:txBody>
      </p:sp>
      <p:grpSp>
        <p:nvGrpSpPr>
          <p:cNvPr id="2" name="그룹 1"/>
          <p:cNvGrpSpPr/>
          <p:nvPr/>
        </p:nvGrpSpPr>
        <p:grpSpPr>
          <a:xfrm>
            <a:off x="3610441" y="1008781"/>
            <a:ext cx="1919922" cy="1919922"/>
            <a:chOff x="3610441" y="1008781"/>
            <a:chExt cx="1919922" cy="1919922"/>
          </a:xfrm>
        </p:grpSpPr>
        <p:grpSp>
          <p:nvGrpSpPr>
            <p:cNvPr id="12" name="그룹 11"/>
            <p:cNvGrpSpPr/>
            <p:nvPr/>
          </p:nvGrpSpPr>
          <p:grpSpPr>
            <a:xfrm>
              <a:off x="3610441" y="1008781"/>
              <a:ext cx="1919922" cy="1919922"/>
              <a:chOff x="3545548" y="908720"/>
              <a:chExt cx="2120044" cy="2120044"/>
            </a:xfrm>
          </p:grpSpPr>
          <p:sp>
            <p:nvSpPr>
              <p:cNvPr id="13" name="타원 12"/>
              <p:cNvSpPr/>
              <p:nvPr/>
            </p:nvSpPr>
            <p:spPr>
              <a:xfrm>
                <a:off x="3545548" y="908720"/>
                <a:ext cx="2120044" cy="21200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3"/>
              <p:cNvSpPr txBox="1"/>
              <p:nvPr/>
            </p:nvSpPr>
            <p:spPr>
              <a:xfrm>
                <a:off x="3885978" y="1947970"/>
                <a:ext cx="1514773" cy="917616"/>
              </a:xfrm>
              <a:prstGeom prst="rect">
                <a:avLst/>
              </a:prstGeom>
              <a:noFill/>
            </p:spPr>
            <p:txBody>
              <a:bodyPr wrap="none" rtlCol="0">
                <a:spAutoFit/>
              </a:bodyPr>
              <a:lstStyle/>
              <a:p>
                <a:pPr algn="ctr"/>
                <a:r>
                  <a:rPr lang="en-US" sz="1600" b="1" smtClean="0">
                    <a:latin typeface="+mj-lt"/>
                    <a:ea typeface="Adobe Fan Heiti Std B" pitchFamily="34" charset="-128"/>
                  </a:rPr>
                  <a:t>(Household)</a:t>
                </a:r>
              </a:p>
              <a:p>
                <a:pPr algn="ctr"/>
                <a:r>
                  <a:rPr lang="en-US" sz="1600" b="1" smtClean="0">
                    <a:latin typeface="+mj-lt"/>
                    <a:ea typeface="Adobe Fan Heiti Std B" pitchFamily="34" charset="-128"/>
                  </a:rPr>
                  <a:t>Disposal data </a:t>
                </a:r>
              </a:p>
              <a:p>
                <a:pPr algn="ctr"/>
                <a:r>
                  <a:rPr lang="en-US" sz="1600" b="1" smtClean="0">
                    <a:latin typeface="+mj-lt"/>
                    <a:ea typeface="Adobe Fan Heiti Std B" pitchFamily="34" charset="-128"/>
                  </a:rPr>
                  <a:t>Estimation</a:t>
                </a:r>
              </a:p>
            </p:txBody>
          </p:sp>
        </p:grpSp>
        <p:pic>
          <p:nvPicPr>
            <p:cNvPr id="15" name="Picture 8" descr="C:\Users\seungdol\Desktop\Globe-tubes.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067944" y="1556792"/>
              <a:ext cx="375352" cy="432048"/>
            </a:xfrm>
            <a:prstGeom prst="rect">
              <a:avLst/>
            </a:prstGeom>
            <a:noFill/>
            <a:extLst/>
          </p:spPr>
        </p:pic>
        <p:pic>
          <p:nvPicPr>
            <p:cNvPr id="16" name="Picture 11" descr="C:\Users\seungdol\Desktop\trash_recyclebin_empty_closed.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283968" y="1251982"/>
              <a:ext cx="886441" cy="818451"/>
            </a:xfrm>
            <a:prstGeom prst="rect">
              <a:avLst/>
            </a:prstGeom>
            <a:noFill/>
            <a:extLst/>
          </p:spPr>
        </p:pic>
      </p:grpSp>
      <p:grpSp>
        <p:nvGrpSpPr>
          <p:cNvPr id="20" name="그룹 19"/>
          <p:cNvGrpSpPr/>
          <p:nvPr/>
        </p:nvGrpSpPr>
        <p:grpSpPr>
          <a:xfrm>
            <a:off x="7369092" y="361231"/>
            <a:ext cx="1639151" cy="144016"/>
            <a:chOff x="7369092" y="361231"/>
            <a:chExt cx="1639151" cy="144016"/>
          </a:xfrm>
          <a:solidFill>
            <a:srgbClr val="00B050"/>
          </a:solidFill>
        </p:grpSpPr>
        <p:sp>
          <p:nvSpPr>
            <p:cNvPr id="22" name="타원 21"/>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타원 22"/>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타원 23"/>
            <p:cNvSpPr/>
            <p:nvPr/>
          </p:nvSpPr>
          <p:spPr>
            <a:xfrm>
              <a:off x="843704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타원 24"/>
            <p:cNvSpPr/>
            <p:nvPr/>
          </p:nvSpPr>
          <p:spPr>
            <a:xfrm>
              <a:off x="8223456"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타원 25"/>
            <p:cNvSpPr/>
            <p:nvPr/>
          </p:nvSpPr>
          <p:spPr>
            <a:xfrm>
              <a:off x="8009865"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7796274"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7582683"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7369092"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그룹 81"/>
          <p:cNvGrpSpPr/>
          <p:nvPr/>
        </p:nvGrpSpPr>
        <p:grpSpPr>
          <a:xfrm>
            <a:off x="-13589" y="939701"/>
            <a:ext cx="9144000" cy="5544616"/>
            <a:chOff x="1588" y="836712"/>
            <a:chExt cx="9144000" cy="5544616"/>
          </a:xfrm>
        </p:grpSpPr>
        <p:grpSp>
          <p:nvGrpSpPr>
            <p:cNvPr id="80" name="그룹 79"/>
            <p:cNvGrpSpPr/>
            <p:nvPr/>
          </p:nvGrpSpPr>
          <p:grpSpPr>
            <a:xfrm>
              <a:off x="1588" y="836712"/>
              <a:ext cx="9144000" cy="5544616"/>
              <a:chOff x="0" y="836712"/>
              <a:chExt cx="9144000" cy="5544616"/>
            </a:xfrm>
          </p:grpSpPr>
          <p:sp>
            <p:nvSpPr>
              <p:cNvPr id="3" name="직사각형 2"/>
              <p:cNvSpPr/>
              <p:nvPr/>
            </p:nvSpPr>
            <p:spPr>
              <a:xfrm>
                <a:off x="0" y="836712"/>
                <a:ext cx="9144000"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C:\Users\seungdol\Desktop\25012.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1640" y="2477378"/>
                <a:ext cx="708894" cy="70889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seungdol\Desktop\25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2477378"/>
                <a:ext cx="708894" cy="70889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eungdol\Desktop\25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2477378"/>
                <a:ext cx="708894" cy="70889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seungdol\Desktop\25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2477378"/>
                <a:ext cx="708894" cy="70889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직선 연결선 5"/>
              <p:cNvCxnSpPr/>
              <p:nvPr/>
            </p:nvCxnSpPr>
            <p:spPr>
              <a:xfrm>
                <a:off x="1254039" y="3717032"/>
                <a:ext cx="668625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Picture 2" descr="C:\Users\seungdol\Desktop\25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2477378"/>
                <a:ext cx="708894" cy="70889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7490317" y="3824829"/>
                <a:ext cx="652743" cy="369332"/>
              </a:xfrm>
              <a:prstGeom prst="rect">
                <a:avLst/>
              </a:prstGeom>
              <a:noFill/>
            </p:spPr>
            <p:txBody>
              <a:bodyPr wrap="none" rtlCol="0">
                <a:spAutoFit/>
              </a:bodyPr>
              <a:lstStyle/>
              <a:p>
                <a:r>
                  <a:rPr lang="en-US" smtClean="0"/>
                  <a:t>2015</a:t>
                </a:r>
                <a:endParaRPr lang="en-US"/>
              </a:p>
            </p:txBody>
          </p:sp>
          <p:sp>
            <p:nvSpPr>
              <p:cNvPr id="38" name="TextBox 37"/>
              <p:cNvSpPr txBox="1"/>
              <p:nvPr/>
            </p:nvSpPr>
            <p:spPr>
              <a:xfrm>
                <a:off x="5968649" y="3824829"/>
                <a:ext cx="652743" cy="369332"/>
              </a:xfrm>
              <a:prstGeom prst="rect">
                <a:avLst/>
              </a:prstGeom>
              <a:noFill/>
            </p:spPr>
            <p:txBody>
              <a:bodyPr wrap="none" rtlCol="0">
                <a:spAutoFit/>
              </a:bodyPr>
              <a:lstStyle/>
              <a:p>
                <a:r>
                  <a:rPr lang="en-US" smtClean="0"/>
                  <a:t>2014</a:t>
                </a:r>
                <a:endParaRPr lang="en-US"/>
              </a:p>
            </p:txBody>
          </p:sp>
          <p:sp>
            <p:nvSpPr>
              <p:cNvPr id="39" name="TextBox 38"/>
              <p:cNvSpPr txBox="1"/>
              <p:nvPr/>
            </p:nvSpPr>
            <p:spPr>
              <a:xfrm>
                <a:off x="4446982" y="3824829"/>
                <a:ext cx="652743" cy="369332"/>
              </a:xfrm>
              <a:prstGeom prst="rect">
                <a:avLst/>
              </a:prstGeom>
              <a:noFill/>
            </p:spPr>
            <p:txBody>
              <a:bodyPr wrap="none" rtlCol="0">
                <a:spAutoFit/>
              </a:bodyPr>
              <a:lstStyle/>
              <a:p>
                <a:r>
                  <a:rPr lang="en-US" smtClean="0"/>
                  <a:t>2013</a:t>
                </a:r>
                <a:endParaRPr lang="en-US"/>
              </a:p>
            </p:txBody>
          </p:sp>
          <p:sp>
            <p:nvSpPr>
              <p:cNvPr id="40" name="TextBox 39"/>
              <p:cNvSpPr txBox="1"/>
              <p:nvPr/>
            </p:nvSpPr>
            <p:spPr>
              <a:xfrm>
                <a:off x="2925315" y="3824829"/>
                <a:ext cx="652743" cy="369332"/>
              </a:xfrm>
              <a:prstGeom prst="rect">
                <a:avLst/>
              </a:prstGeom>
              <a:noFill/>
            </p:spPr>
            <p:txBody>
              <a:bodyPr wrap="none" rtlCol="0">
                <a:spAutoFit/>
              </a:bodyPr>
              <a:lstStyle/>
              <a:p>
                <a:r>
                  <a:rPr lang="en-US" smtClean="0"/>
                  <a:t>2012</a:t>
                </a:r>
                <a:endParaRPr lang="en-US"/>
              </a:p>
            </p:txBody>
          </p:sp>
          <p:sp>
            <p:nvSpPr>
              <p:cNvPr id="41" name="TextBox 40"/>
              <p:cNvSpPr txBox="1"/>
              <p:nvPr/>
            </p:nvSpPr>
            <p:spPr>
              <a:xfrm>
                <a:off x="1403648" y="3824829"/>
                <a:ext cx="652743" cy="369332"/>
              </a:xfrm>
              <a:prstGeom prst="rect">
                <a:avLst/>
              </a:prstGeom>
              <a:noFill/>
            </p:spPr>
            <p:txBody>
              <a:bodyPr wrap="none" rtlCol="0">
                <a:spAutoFit/>
              </a:bodyPr>
              <a:lstStyle/>
              <a:p>
                <a:r>
                  <a:rPr lang="en-US" smtClean="0"/>
                  <a:t>2011</a:t>
                </a:r>
                <a:endParaRPr lang="en-US"/>
              </a:p>
            </p:txBody>
          </p:sp>
          <p:sp>
            <p:nvSpPr>
              <p:cNvPr id="42" name="TextBox 41"/>
              <p:cNvSpPr txBox="1"/>
              <p:nvPr/>
            </p:nvSpPr>
            <p:spPr>
              <a:xfrm>
                <a:off x="750680" y="1291875"/>
                <a:ext cx="5032788" cy="369332"/>
              </a:xfrm>
              <a:prstGeom prst="rect">
                <a:avLst/>
              </a:prstGeom>
              <a:noFill/>
            </p:spPr>
            <p:txBody>
              <a:bodyPr wrap="none" rtlCol="0">
                <a:spAutoFit/>
              </a:bodyPr>
              <a:lstStyle/>
              <a:p>
                <a:r>
                  <a:rPr lang="en-US" smtClean="0"/>
                  <a:t>Produce 1000 unit/ year, Product Life time : 4 years </a:t>
                </a:r>
                <a:endParaRPr lang="en-US"/>
              </a:p>
            </p:txBody>
          </p:sp>
          <p:sp>
            <p:nvSpPr>
              <p:cNvPr id="43" name="모서리가 둥근 직사각형 42"/>
              <p:cNvSpPr/>
              <p:nvPr/>
            </p:nvSpPr>
            <p:spPr>
              <a:xfrm>
                <a:off x="750680" y="1772816"/>
                <a:ext cx="7920908" cy="3096344"/>
              </a:xfrm>
              <a:prstGeom prst="round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408510" y="1885767"/>
                <a:ext cx="966931" cy="369332"/>
              </a:xfrm>
              <a:prstGeom prst="rect">
                <a:avLst/>
              </a:prstGeom>
              <a:ln w="19050">
                <a:noFill/>
                <a:tailEnd type="arrow"/>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en-US" smtClean="0">
                    <a:solidFill>
                      <a:schemeClr val="bg1">
                        <a:lumMod val="65000"/>
                      </a:schemeClr>
                    </a:solidFill>
                  </a:rPr>
                  <a:t>Disposal</a:t>
                </a:r>
                <a:endParaRPr lang="en-US">
                  <a:solidFill>
                    <a:schemeClr val="bg1">
                      <a:lumMod val="65000"/>
                    </a:schemeClr>
                  </a:solidFill>
                </a:endParaRPr>
              </a:p>
            </p:txBody>
          </p:sp>
          <p:cxnSp>
            <p:nvCxnSpPr>
              <p:cNvPr id="47" name="꺾인 연결선 46"/>
              <p:cNvCxnSpPr>
                <a:stCxn id="30" idx="0"/>
                <a:endCxn id="44" idx="1"/>
              </p:cNvCxnSpPr>
              <p:nvPr/>
            </p:nvCxnSpPr>
            <p:spPr>
              <a:xfrm rot="5400000" flipH="1" flipV="1">
                <a:off x="4343826" y="-587305"/>
                <a:ext cx="406945" cy="5722423"/>
              </a:xfrm>
              <a:prstGeom prst="bentConnector2">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237693" y="3142475"/>
                <a:ext cx="966931" cy="369332"/>
              </a:xfrm>
              <a:prstGeom prst="rect">
                <a:avLst/>
              </a:prstGeom>
              <a:noFill/>
            </p:spPr>
            <p:txBody>
              <a:bodyPr wrap="none" rtlCol="0">
                <a:spAutoFit/>
              </a:bodyPr>
              <a:lstStyle/>
              <a:p>
                <a:r>
                  <a:rPr lang="en-US">
                    <a:solidFill>
                      <a:schemeClr val="bg1">
                        <a:lumMod val="65000"/>
                      </a:schemeClr>
                    </a:solidFill>
                  </a:rPr>
                  <a:t>1,000 FL</a:t>
                </a:r>
              </a:p>
            </p:txBody>
          </p:sp>
          <p:sp>
            <p:nvSpPr>
              <p:cNvPr id="59" name="TextBox 58"/>
              <p:cNvSpPr txBox="1"/>
              <p:nvPr/>
            </p:nvSpPr>
            <p:spPr>
              <a:xfrm>
                <a:off x="2744311" y="3142475"/>
                <a:ext cx="966931" cy="369332"/>
              </a:xfrm>
              <a:prstGeom prst="rect">
                <a:avLst/>
              </a:prstGeom>
              <a:noFill/>
            </p:spPr>
            <p:txBody>
              <a:bodyPr wrap="none" rtlCol="0">
                <a:spAutoFit/>
              </a:bodyPr>
              <a:lstStyle/>
              <a:p>
                <a:r>
                  <a:rPr lang="en-US" smtClean="0"/>
                  <a:t>1,000 FL</a:t>
                </a:r>
                <a:endParaRPr lang="en-US"/>
              </a:p>
            </p:txBody>
          </p:sp>
          <p:sp>
            <p:nvSpPr>
              <p:cNvPr id="60" name="TextBox 59"/>
              <p:cNvSpPr txBox="1"/>
              <p:nvPr/>
            </p:nvSpPr>
            <p:spPr>
              <a:xfrm>
                <a:off x="4250929" y="3142475"/>
                <a:ext cx="966931" cy="369332"/>
              </a:xfrm>
              <a:prstGeom prst="rect">
                <a:avLst/>
              </a:prstGeom>
              <a:noFill/>
            </p:spPr>
            <p:txBody>
              <a:bodyPr wrap="none" rtlCol="0">
                <a:spAutoFit/>
              </a:bodyPr>
              <a:lstStyle/>
              <a:p>
                <a:r>
                  <a:rPr lang="en-US" smtClean="0"/>
                  <a:t>1,000 FL</a:t>
                </a:r>
                <a:endParaRPr lang="en-US"/>
              </a:p>
            </p:txBody>
          </p:sp>
          <p:sp>
            <p:nvSpPr>
              <p:cNvPr id="61" name="TextBox 60"/>
              <p:cNvSpPr txBox="1"/>
              <p:nvPr/>
            </p:nvSpPr>
            <p:spPr>
              <a:xfrm>
                <a:off x="5757547" y="3142475"/>
                <a:ext cx="966931" cy="369332"/>
              </a:xfrm>
              <a:prstGeom prst="rect">
                <a:avLst/>
              </a:prstGeom>
              <a:noFill/>
            </p:spPr>
            <p:txBody>
              <a:bodyPr wrap="none" rtlCol="0">
                <a:spAutoFit/>
              </a:bodyPr>
              <a:lstStyle/>
              <a:p>
                <a:r>
                  <a:rPr lang="en-US" smtClean="0"/>
                  <a:t>1,000 FL</a:t>
                </a:r>
                <a:endParaRPr lang="en-US"/>
              </a:p>
            </p:txBody>
          </p:sp>
          <p:sp>
            <p:nvSpPr>
              <p:cNvPr id="62" name="TextBox 61"/>
              <p:cNvSpPr txBox="1"/>
              <p:nvPr/>
            </p:nvSpPr>
            <p:spPr>
              <a:xfrm>
                <a:off x="7264165" y="3142475"/>
                <a:ext cx="966931" cy="369332"/>
              </a:xfrm>
              <a:prstGeom prst="rect">
                <a:avLst/>
              </a:prstGeom>
              <a:noFill/>
            </p:spPr>
            <p:txBody>
              <a:bodyPr wrap="none" rtlCol="0">
                <a:spAutoFit/>
              </a:bodyPr>
              <a:lstStyle/>
              <a:p>
                <a:r>
                  <a:rPr lang="en-US" smtClean="0"/>
                  <a:t>1,000 FL</a:t>
                </a:r>
                <a:endParaRPr lang="en-US"/>
              </a:p>
            </p:txBody>
          </p:sp>
        </p:grpSp>
        <p:sp>
          <p:nvSpPr>
            <p:cNvPr id="81" name="TextBox 80"/>
            <p:cNvSpPr txBox="1"/>
            <p:nvPr/>
          </p:nvSpPr>
          <p:spPr>
            <a:xfrm>
              <a:off x="228460" y="922543"/>
              <a:ext cx="1806970" cy="369332"/>
            </a:xfrm>
            <a:prstGeom prst="rect">
              <a:avLst/>
            </a:prstGeom>
            <a:noFill/>
          </p:spPr>
          <p:txBody>
            <a:bodyPr wrap="none" rtlCol="0">
              <a:spAutoFit/>
            </a:bodyPr>
            <a:lstStyle/>
            <a:p>
              <a:r>
                <a:rPr lang="en-US" dirty="0" smtClean="0"/>
                <a:t>Example-Lifetime</a:t>
              </a:r>
              <a:endParaRPr lang="en-US" dirty="0"/>
            </a:p>
          </p:txBody>
        </p:sp>
      </p:grpSp>
    </p:spTree>
    <p:extLst>
      <p:ext uri="{BB962C8B-B14F-4D97-AF65-F5344CB8AC3E}">
        <p14:creationId xmlns:p14="http://schemas.microsoft.com/office/powerpoint/2010/main" val="409743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p:cNvSpPr/>
          <p:nvPr/>
        </p:nvSpPr>
        <p:spPr>
          <a:xfrm>
            <a:off x="0" y="3068961"/>
            <a:ext cx="9144000" cy="36724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15" name="TextBox 14"/>
          <p:cNvSpPr txBox="1"/>
          <p:nvPr/>
        </p:nvSpPr>
        <p:spPr>
          <a:xfrm>
            <a:off x="387923" y="127405"/>
            <a:ext cx="126188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grpSp>
        <p:nvGrpSpPr>
          <p:cNvPr id="2" name="그룹 1"/>
          <p:cNvGrpSpPr/>
          <p:nvPr/>
        </p:nvGrpSpPr>
        <p:grpSpPr>
          <a:xfrm>
            <a:off x="3601649" y="1008781"/>
            <a:ext cx="1919922" cy="1919922"/>
            <a:chOff x="3601649" y="1008781"/>
            <a:chExt cx="1919922" cy="1919922"/>
          </a:xfrm>
        </p:grpSpPr>
        <p:sp>
          <p:nvSpPr>
            <p:cNvPr id="17" name="타원 16"/>
            <p:cNvSpPr/>
            <p:nvPr/>
          </p:nvSpPr>
          <p:spPr>
            <a:xfrm>
              <a:off x="3601649" y="1008781"/>
              <a:ext cx="1919922" cy="19199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8" name="TextBox 17"/>
            <p:cNvSpPr txBox="1"/>
            <p:nvPr/>
          </p:nvSpPr>
          <p:spPr>
            <a:xfrm>
              <a:off x="3826455" y="1988840"/>
              <a:ext cx="1467133" cy="830997"/>
            </a:xfrm>
            <a:prstGeom prst="rect">
              <a:avLst/>
            </a:prstGeom>
            <a:noFill/>
          </p:spPr>
          <p:txBody>
            <a:bodyPr wrap="none" rtlCol="0">
              <a:spAutoFit/>
            </a:bodyPr>
            <a:lstStyle/>
            <a:p>
              <a:pPr algn="ctr"/>
              <a:r>
                <a:rPr lang="en-US" sz="1600" b="1" smtClean="0">
                  <a:latin typeface="+mj-lt"/>
                  <a:ea typeface="Adobe Fan Heiti Std B" pitchFamily="34" charset="-128"/>
                </a:rPr>
                <a:t>(Household)</a:t>
              </a:r>
            </a:p>
            <a:p>
              <a:pPr algn="ctr"/>
              <a:r>
                <a:rPr lang="en-US" sz="1600" b="1" smtClean="0">
                  <a:latin typeface="+mj-lt"/>
                  <a:ea typeface="Adobe Fan Heiti Std B" pitchFamily="34" charset="-128"/>
                </a:rPr>
                <a:t>Recycling Data </a:t>
              </a:r>
            </a:p>
            <a:p>
              <a:pPr algn="ctr"/>
              <a:r>
                <a:rPr lang="en-US" sz="1600" b="1" smtClean="0">
                  <a:latin typeface="+mj-lt"/>
                  <a:ea typeface="Adobe Fan Heiti Std B" pitchFamily="34" charset="-128"/>
                </a:rPr>
                <a:t>collection</a:t>
              </a:r>
            </a:p>
          </p:txBody>
        </p:sp>
        <p:pic>
          <p:nvPicPr>
            <p:cNvPr id="21" name="Picture 14" descr="C:\Users\seungdol\Desktop\recycle_symbol-5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6200" y="1167390"/>
              <a:ext cx="851599" cy="786282"/>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2" name="표 21"/>
          <p:cNvGraphicFramePr>
            <a:graphicFrameLocks noGrp="1"/>
          </p:cNvGraphicFramePr>
          <p:nvPr>
            <p:extLst>
              <p:ext uri="{D42A27DB-BD31-4B8C-83A1-F6EECF244321}">
                <p14:modId xmlns:p14="http://schemas.microsoft.com/office/powerpoint/2010/main" val="1831476082"/>
              </p:ext>
            </p:extLst>
          </p:nvPr>
        </p:nvGraphicFramePr>
        <p:xfrm>
          <a:off x="265766" y="3599393"/>
          <a:ext cx="4720699" cy="2951976"/>
        </p:xfrm>
        <a:graphic>
          <a:graphicData uri="http://schemas.openxmlformats.org/drawingml/2006/table">
            <a:tbl>
              <a:tblPr firstRow="1" bandRow="1">
                <a:tableStyleId>{2D5ABB26-0587-4C30-8999-92F81FD0307C}</a:tableStyleId>
              </a:tblPr>
              <a:tblGrid>
                <a:gridCol w="830934"/>
                <a:gridCol w="777953"/>
                <a:gridCol w="777953"/>
                <a:gridCol w="777953"/>
                <a:gridCol w="777953"/>
                <a:gridCol w="777953"/>
              </a:tblGrid>
              <a:tr h="426846">
                <a:tc>
                  <a:txBody>
                    <a:bodyPr/>
                    <a:lstStyle/>
                    <a:p>
                      <a:pPr marL="0" algn="ctr" defTabSz="914400" rtl="0" eaLnBrk="1" fontAlgn="ctr" latinLnBrk="1" hangingPunct="1"/>
                      <a:r>
                        <a:rPr lang="ko-KR" altLang="en-US" sz="1200" u="none" strike="noStrike" kern="1200" dirty="0">
                          <a:solidFill>
                            <a:schemeClr val="bg1"/>
                          </a:solidFill>
                          <a:effectLst/>
                          <a:latin typeface="+mj-lt"/>
                        </a:rPr>
                        <a:t> </a:t>
                      </a:r>
                      <a:r>
                        <a:rPr lang="ko-KR" altLang="en-US" sz="1200" u="none" strike="noStrike" kern="1200" dirty="0" smtClean="0">
                          <a:solidFill>
                            <a:schemeClr val="bg1"/>
                          </a:solidFill>
                          <a:effectLst/>
                          <a:latin typeface="+mj-lt"/>
                        </a:rPr>
                        <a:t> </a:t>
                      </a:r>
                      <a:endParaRPr lang="ko-KR" altLang="en-US" sz="1200" b="1" u="none" strike="noStrike" kern="1200" dirty="0">
                        <a:solidFill>
                          <a:schemeClr val="bg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B w="6350" cap="flat" cmpd="sng" algn="ctr">
                      <a:solidFill>
                        <a:srgbClr val="434B56"/>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ko-KR" altLang="en-US" sz="1200" u="none" strike="noStrike" kern="1200">
                          <a:solidFill>
                            <a:schemeClr val="bg1"/>
                          </a:solidFill>
                          <a:effectLst/>
                          <a:latin typeface="+mj-lt"/>
                        </a:rPr>
                        <a:t> </a:t>
                      </a:r>
                      <a:r>
                        <a:rPr lang="en-US" altLang="ko-KR" sz="1200" b="1" kern="1200" smtClean="0">
                          <a:ln>
                            <a:noFill/>
                          </a:ln>
                          <a:solidFill>
                            <a:schemeClr val="bg1"/>
                          </a:solidFill>
                          <a:latin typeface="+mj-lt"/>
                          <a:ea typeface="KoPub돋움체 Bold" panose="02020603020101020101" pitchFamily="18" charset="-127"/>
                          <a:cs typeface="+mn-cs"/>
                        </a:rPr>
                        <a:t>Straight FL</a:t>
                      </a:r>
                      <a:endParaRPr lang="ko-KR" altLang="en-US" sz="1200" b="1" u="none" strike="noStrike" kern="1200" dirty="0">
                        <a:solidFill>
                          <a:schemeClr val="bg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rgbClr val="434B56"/>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ko-KR" altLang="en-US" sz="1200" b="1" kern="1200">
                          <a:ln>
                            <a:noFill/>
                          </a:ln>
                          <a:solidFill>
                            <a:schemeClr val="bg1"/>
                          </a:solidFill>
                          <a:latin typeface="+mj-lt"/>
                          <a:ea typeface="KoPub돋움체 Bold" panose="02020603020101020101" pitchFamily="18" charset="-127"/>
                          <a:cs typeface="+mn-cs"/>
                        </a:rPr>
                        <a:t> </a:t>
                      </a:r>
                      <a:r>
                        <a:rPr lang="en-US" altLang="ko-KR" sz="1200" b="1" kern="1200" smtClean="0">
                          <a:ln>
                            <a:noFill/>
                          </a:ln>
                          <a:solidFill>
                            <a:schemeClr val="bg1"/>
                          </a:solidFill>
                          <a:latin typeface="+mj-lt"/>
                          <a:ea typeface="KoPub돋움체 Bold" panose="02020603020101020101" pitchFamily="18" charset="-127"/>
                          <a:cs typeface="+mn-cs"/>
                        </a:rPr>
                        <a:t>Compact</a:t>
                      </a:r>
                    </a:p>
                    <a:p>
                      <a:pPr marL="0" algn="ctr" defTabSz="914400" rtl="0" eaLnBrk="1" fontAlgn="ctr" latinLnBrk="1" hangingPunct="1"/>
                      <a:r>
                        <a:rPr lang="en-US" altLang="ko-KR" sz="1200" b="1" kern="1200" smtClean="0">
                          <a:ln>
                            <a:noFill/>
                          </a:ln>
                          <a:solidFill>
                            <a:schemeClr val="bg1"/>
                          </a:solidFill>
                          <a:latin typeface="+mj-lt"/>
                          <a:ea typeface="KoPub돋움체 Bold" panose="02020603020101020101" pitchFamily="18" charset="-127"/>
                          <a:cs typeface="+mn-cs"/>
                        </a:rPr>
                        <a:t>FL</a:t>
                      </a:r>
                      <a:endParaRPr lang="ko-KR" altLang="en-US" sz="1200" b="1" kern="1200" dirty="0">
                        <a:ln>
                          <a:noFill/>
                        </a:ln>
                        <a:solidFill>
                          <a:schemeClr val="bg1"/>
                        </a:solidFill>
                        <a:latin typeface="+mj-lt"/>
                        <a:ea typeface="KoPub돋움체 Bold" panose="02020603020101020101" pitchFamily="18" charset="-127"/>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rgbClr val="434B56"/>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200" b="1" kern="1200" smtClean="0">
                          <a:ln>
                            <a:noFill/>
                          </a:ln>
                          <a:solidFill>
                            <a:schemeClr val="bg1"/>
                          </a:solidFill>
                          <a:latin typeface="+mj-lt"/>
                          <a:ea typeface="KoPub돋움체 Bold" panose="02020603020101020101" pitchFamily="18" charset="-127"/>
                          <a:cs typeface="+mn-cs"/>
                        </a:rPr>
                        <a:t>Contains inverter </a:t>
                      </a:r>
                      <a:endParaRPr lang="ko-KR" altLang="en-US" sz="1200" b="1" u="none" strike="noStrike" kern="1200" dirty="0">
                        <a:solidFill>
                          <a:schemeClr val="bg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rgbClr val="434B56"/>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ko-KR" altLang="en-US" sz="1200" b="1" kern="1200">
                          <a:ln>
                            <a:noFill/>
                          </a:ln>
                          <a:solidFill>
                            <a:schemeClr val="bg1"/>
                          </a:solidFill>
                          <a:latin typeface="+mj-lt"/>
                          <a:ea typeface="KoPub돋움체 Bold" panose="02020603020101020101" pitchFamily="18" charset="-127"/>
                          <a:cs typeface="+mn-cs"/>
                        </a:rPr>
                        <a:t> </a:t>
                      </a:r>
                      <a:r>
                        <a:rPr lang="en-US" altLang="ko-KR" sz="1200" b="1" kern="1200" smtClean="0">
                          <a:ln>
                            <a:noFill/>
                          </a:ln>
                          <a:solidFill>
                            <a:schemeClr val="bg1"/>
                          </a:solidFill>
                          <a:latin typeface="+mj-lt"/>
                          <a:ea typeface="KoPub돋움체 Bold" panose="02020603020101020101" pitchFamily="18" charset="-127"/>
                          <a:cs typeface="+mn-cs"/>
                        </a:rPr>
                        <a:t>Average</a:t>
                      </a:r>
                      <a:endParaRPr lang="ko-KR" altLang="en-US" sz="1200" b="1" kern="1200" dirty="0">
                        <a:ln>
                          <a:noFill/>
                        </a:ln>
                        <a:solidFill>
                          <a:schemeClr val="bg1"/>
                        </a:solidFill>
                        <a:latin typeface="+mj-lt"/>
                        <a:ea typeface="KoPub돋움체 Bold" panose="02020603020101020101" pitchFamily="18" charset="-127"/>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rgbClr val="434B56"/>
                      </a:solidFill>
                      <a:prstDash val="solid"/>
                      <a:round/>
                      <a:headEnd type="none" w="med" len="med"/>
                      <a:tailEnd type="none" w="med" len="med"/>
                    </a:lnB>
                    <a:solidFill>
                      <a:srgbClr val="434B56"/>
                    </a:solidFill>
                  </a:tcPr>
                </a:tc>
                <a:tc>
                  <a:txBody>
                    <a:bodyPr/>
                    <a:lstStyle/>
                    <a:p>
                      <a:pPr marL="0" algn="ctr" defTabSz="914400" rtl="0" eaLnBrk="1" fontAlgn="ctr" latinLnBrk="1" hangingPunct="1"/>
                      <a:r>
                        <a:rPr lang="en-US" altLang="ko-KR" sz="1200" b="1" kern="1200" dirty="0" smtClean="0">
                          <a:ln>
                            <a:noFill/>
                          </a:ln>
                          <a:solidFill>
                            <a:schemeClr val="bg1"/>
                          </a:solidFill>
                          <a:latin typeface="+mj-lt"/>
                          <a:ea typeface="KoPub돋움체 Bold" panose="02020603020101020101" pitchFamily="18" charset="-127"/>
                          <a:cs typeface="+mn-cs"/>
                        </a:rPr>
                        <a:t>% Ratio</a:t>
                      </a:r>
                      <a:endParaRPr lang="ko-KR" altLang="en-US" sz="1200" b="1" kern="1200" dirty="0">
                        <a:ln>
                          <a:noFill/>
                        </a:ln>
                        <a:solidFill>
                          <a:schemeClr val="bg1"/>
                        </a:solidFill>
                        <a:latin typeface="+mj-lt"/>
                        <a:ea typeface="KoPub돋움체 Bold" panose="02020603020101020101" pitchFamily="18" charset="-127"/>
                        <a:cs typeface="+mn-cs"/>
                      </a:endParaRPr>
                    </a:p>
                  </a:txBody>
                  <a:tcPr marL="0" marR="0" marT="0" marB="0" anchor="ctr">
                    <a:lnL w="6350" cap="flat" cmpd="sng" algn="ctr">
                      <a:solidFill>
                        <a:schemeClr val="bg1">
                          <a:lumMod val="65000"/>
                        </a:schemeClr>
                      </a:solidFill>
                      <a:prstDash val="solid"/>
                      <a:round/>
                      <a:headEnd type="none" w="med" len="med"/>
                      <a:tailEnd type="none" w="med" len="med"/>
                    </a:lnL>
                    <a:lnB w="6350" cap="flat" cmpd="sng" algn="ctr">
                      <a:solidFill>
                        <a:srgbClr val="434B56"/>
                      </a:solidFill>
                      <a:prstDash val="solid"/>
                      <a:round/>
                      <a:headEnd type="none" w="med" len="med"/>
                      <a:tailEnd type="none" w="med" len="med"/>
                    </a:lnB>
                    <a:solidFill>
                      <a:srgbClr val="434B56"/>
                    </a:solidFill>
                  </a:tcPr>
                </a:tc>
              </a:tr>
              <a:tr h="313968">
                <a:tc>
                  <a:txBody>
                    <a:bodyPr/>
                    <a:lstStyle/>
                    <a:p>
                      <a:pPr marL="0" algn="ctr" defTabSz="914400" rtl="0" eaLnBrk="1" fontAlgn="ctr" latinLnBrk="1" hangingPunct="1"/>
                      <a:r>
                        <a:rPr lang="ko-KR" altLang="en-US" sz="1200" u="none" strike="noStrike" kern="1200">
                          <a:effectLst/>
                          <a:latin typeface="+mj-lt"/>
                        </a:rPr>
                        <a:t> </a:t>
                      </a:r>
                      <a:r>
                        <a:rPr lang="en-US" altLang="ko-KR" sz="1200" u="none" strike="noStrike" kern="1200" smtClean="0">
                          <a:effectLst/>
                          <a:latin typeface="+mj-lt"/>
                        </a:rPr>
                        <a:t>Glass</a:t>
                      </a:r>
                      <a:endParaRPr lang="ko-KR" altLang="en-US" sz="1200" u="none" strike="noStrike" kern="1200" dirty="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134.60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smtClean="0">
                          <a:effectLst/>
                          <a:latin typeface="+mj-lt"/>
                        </a:rPr>
                        <a:t>89.60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ko-KR" altLang="en-US" sz="1200" u="none" strike="noStrike" kern="1200" dirty="0" smtClean="0">
                          <a:effectLst/>
                          <a:latin typeface="+mj-lt"/>
                        </a:rPr>
                        <a:t>   </a:t>
                      </a:r>
                      <a:r>
                        <a:rPr lang="en-US" altLang="ko-KR" sz="1200" u="none" strike="noStrike" kern="1200" dirty="0" smtClean="0">
                          <a:effectLst/>
                          <a:latin typeface="+mj-lt"/>
                        </a:rPr>
                        <a:t>54.90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103.43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rgbClr val="434B56"/>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dirty="0">
                          <a:effectLst/>
                          <a:latin typeface="+mj-lt"/>
                        </a:rPr>
                        <a:t>80.2%</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rgbClr val="434B56"/>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marL="0" algn="ctr" defTabSz="914400" rtl="0" eaLnBrk="1" fontAlgn="ctr" latinLnBrk="1" hangingPunct="1"/>
                      <a:r>
                        <a:rPr lang="ko-KR" altLang="en-US" sz="1200" u="none" strike="noStrike" kern="1200">
                          <a:effectLst/>
                          <a:latin typeface="+mj-lt"/>
                        </a:rPr>
                        <a:t> </a:t>
                      </a:r>
                      <a:r>
                        <a:rPr lang="en-US" altLang="ko-KR" sz="1200" u="none" strike="noStrike" kern="1200" smtClean="0">
                          <a:effectLst/>
                          <a:latin typeface="+mj-lt"/>
                        </a:rPr>
                        <a:t>Fluorescent material</a:t>
                      </a:r>
                      <a:endParaRPr lang="ko-KR" altLang="en-US" sz="1200" u="none" strike="noStrike" kern="120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2.80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0.90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0.05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1.64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a:effectLst/>
                          <a:latin typeface="+mj-lt"/>
                        </a:rPr>
                        <a:t>1.3%</a:t>
                      </a:r>
                      <a:endParaRPr lang="en-US" altLang="ko-KR" sz="1200" u="none" strike="noStrike" kern="120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marL="0" algn="ctr" defTabSz="914400" rtl="0" eaLnBrk="1" fontAlgn="ctr" latinLnBrk="1" hangingPunct="1"/>
                      <a:r>
                        <a:rPr lang="en-US" altLang="ko-KR" sz="1200" u="none" strike="noStrike" kern="1200" smtClean="0">
                          <a:effectLst/>
                          <a:latin typeface="+mj-lt"/>
                        </a:rPr>
                        <a:t>Metal</a:t>
                      </a:r>
                      <a:r>
                        <a:rPr lang="ko-KR" altLang="en-US" sz="1200" u="none" strike="noStrike" kern="1200" smtClean="0">
                          <a:effectLst/>
                          <a:latin typeface="+mj-lt"/>
                        </a:rPr>
                        <a:t> </a:t>
                      </a:r>
                      <a:endParaRPr lang="ko-KR" altLang="en-US" sz="1200" u="none" strike="noStrike" kern="120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1.45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1.20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0.60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1.18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a:effectLst/>
                          <a:latin typeface="+mj-lt"/>
                        </a:rPr>
                        <a:t>0.9%</a:t>
                      </a:r>
                      <a:endParaRPr lang="en-US" altLang="ko-KR" sz="1200" u="none" strike="noStrike" kern="120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marL="0" algn="ctr" defTabSz="914400" rtl="0" eaLnBrk="1" fontAlgn="ctr" latinLnBrk="1" hangingPunct="1"/>
                      <a:r>
                        <a:rPr lang="ko-KR" altLang="en-US" sz="1200" u="none" strike="noStrike" kern="1200">
                          <a:effectLst/>
                          <a:latin typeface="+mj-lt"/>
                        </a:rPr>
                        <a:t> </a:t>
                      </a:r>
                      <a:r>
                        <a:rPr lang="en-US" altLang="ko-KR" sz="1200" u="none" strike="noStrike" kern="1200" smtClean="0">
                          <a:effectLst/>
                          <a:latin typeface="+mj-lt"/>
                        </a:rPr>
                        <a:t>Aluminum</a:t>
                      </a:r>
                      <a:r>
                        <a:rPr lang="ko-KR" altLang="en-US" sz="1200" u="none" strike="noStrike" kern="1200" smtClean="0">
                          <a:effectLst/>
                          <a:latin typeface="+mj-lt"/>
                        </a:rPr>
                        <a:t> </a:t>
                      </a:r>
                      <a:endParaRPr lang="ko-KR" altLang="en-US" sz="1200" u="none" strike="noStrike" kern="120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2.25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a:effectLst/>
                          <a:latin typeface="+mj-lt"/>
                        </a:rPr>
                        <a:t> </a:t>
                      </a:r>
                      <a:r>
                        <a:rPr lang="en-US" altLang="ko-KR" sz="1200" u="none" strike="noStrike" kern="1200">
                          <a:effectLst/>
                          <a:latin typeface="+mj-lt"/>
                        </a:rPr>
                        <a:t>- </a:t>
                      </a:r>
                      <a:endParaRPr lang="en-US" altLang="ko-KR" sz="1200" u="none" strike="noStrike" kern="120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3.30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1.95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a:effectLst/>
                          <a:latin typeface="+mj-lt"/>
                        </a:rPr>
                        <a:t>1.5%</a:t>
                      </a:r>
                      <a:endParaRPr lang="en-US" altLang="ko-KR" sz="1200" u="none" strike="noStrike" kern="120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marL="0" algn="ctr" defTabSz="914400" rtl="0" eaLnBrk="1" fontAlgn="ctr" latinLnBrk="1" hangingPunct="1"/>
                      <a:r>
                        <a:rPr lang="en-US" altLang="ko-KR" sz="1200" u="none" strike="noStrike" kern="1200" smtClean="0">
                          <a:solidFill>
                            <a:schemeClr val="tx1"/>
                          </a:solidFill>
                          <a:effectLst/>
                          <a:latin typeface="+mj-lt"/>
                          <a:ea typeface="+mn-ea"/>
                          <a:cs typeface="+mn-cs"/>
                        </a:rPr>
                        <a:t>Glue</a:t>
                      </a:r>
                      <a:endParaRPr lang="ko-KR" altLang="en-US" sz="1200" u="none" strike="noStrike" kern="120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9.10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2.90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90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ko-KR" altLang="en-US" sz="1200" u="none" strike="noStrike" kern="1200" dirty="0" smtClean="0">
                          <a:effectLst/>
                          <a:latin typeface="+mj-lt"/>
                        </a:rPr>
                        <a:t>        </a:t>
                      </a:r>
                      <a:r>
                        <a:rPr lang="en-US" altLang="ko-KR" sz="1200" u="none" strike="noStrike" kern="1200" dirty="0">
                          <a:effectLst/>
                          <a:latin typeface="+mj-lt"/>
                        </a:rPr>
                        <a:t>7.25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a:effectLst/>
                          <a:latin typeface="+mj-lt"/>
                        </a:rPr>
                        <a:t>5.6%</a:t>
                      </a:r>
                      <a:endParaRPr lang="en-US" altLang="ko-KR" sz="1200" u="none" strike="noStrike" kern="120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marL="0" algn="ctr" defTabSz="914400" rtl="0" eaLnBrk="1" fontAlgn="ctr" latinLnBrk="1" hangingPunct="1"/>
                      <a:r>
                        <a:rPr lang="en-US" altLang="ko-KR" sz="1200" u="none" strike="noStrike" kern="1200" smtClean="0">
                          <a:effectLst/>
                          <a:latin typeface="+mj-lt"/>
                        </a:rPr>
                        <a:t>Plastic</a:t>
                      </a:r>
                      <a:r>
                        <a:rPr lang="ko-KR" altLang="en-US" sz="1200" u="none" strike="noStrike" kern="1200" smtClean="0">
                          <a:effectLst/>
                          <a:latin typeface="+mj-lt"/>
                        </a:rPr>
                        <a:t> </a:t>
                      </a:r>
                      <a:endParaRPr lang="ko-KR" altLang="en-US" sz="1200" u="none" strike="noStrike" kern="120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dirty="0" smtClean="0">
                          <a:effectLst/>
                          <a:latin typeface="+mj-lt"/>
                        </a:rPr>
                        <a:t>-</a:t>
                      </a:r>
                      <a:endParaRPr lang="ko-KR" altLang="en-US"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en-US" altLang="ko-KR" sz="1200" u="none" strike="noStrike" kern="1200" dirty="0" smtClean="0">
                          <a:effectLst/>
                          <a:latin typeface="+mj-lt"/>
                        </a:rPr>
                        <a:t>9.80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smtClean="0">
                          <a:effectLst/>
                          <a:latin typeface="+mj-lt"/>
                        </a:rPr>
                        <a:t>18.90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a:effectLst/>
                          <a:latin typeface="+mj-lt"/>
                        </a:rPr>
                        <a:t> </a:t>
                      </a:r>
                      <a:r>
                        <a:rPr lang="ko-KR" altLang="en-US" sz="1200" u="none" strike="noStrike" kern="1200" dirty="0" smtClean="0">
                          <a:effectLst/>
                          <a:latin typeface="+mj-lt"/>
                        </a:rPr>
                        <a:t>        </a:t>
                      </a:r>
                      <a:r>
                        <a:rPr lang="en-US" altLang="ko-KR" sz="1200" u="none" strike="noStrike" kern="1200" dirty="0">
                          <a:effectLst/>
                          <a:latin typeface="+mj-lt"/>
                        </a:rPr>
                        <a:t>7.18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dirty="0">
                          <a:effectLst/>
                          <a:latin typeface="+mj-lt"/>
                        </a:rPr>
                        <a:t>5.6%</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marL="0" algn="ctr" defTabSz="914400" rtl="0" eaLnBrk="1" fontAlgn="ctr" latinLnBrk="1" hangingPunct="1"/>
                      <a:r>
                        <a:rPr lang="en-US" altLang="ko-KR" sz="1200" u="none" strike="noStrike" kern="1200" smtClean="0">
                          <a:solidFill>
                            <a:schemeClr val="tx1"/>
                          </a:solidFill>
                          <a:effectLst/>
                          <a:latin typeface="+mj-lt"/>
                          <a:ea typeface="+mn-ea"/>
                          <a:cs typeface="+mn-cs"/>
                        </a:rPr>
                        <a:t>Inverter</a:t>
                      </a:r>
                      <a:endParaRPr lang="ko-KR" altLang="en-US" sz="1200" u="none" strike="noStrike" kern="120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dirty="0" smtClean="0">
                          <a:effectLst/>
                          <a:latin typeface="+mj-lt"/>
                        </a:rPr>
                        <a:t>-</a:t>
                      </a:r>
                      <a:endParaRPr lang="ko-KR" altLang="en-US"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dirty="0" smtClean="0">
                          <a:effectLst/>
                          <a:latin typeface="+mj-lt"/>
                        </a:rPr>
                        <a:t>-</a:t>
                      </a:r>
                      <a:endParaRPr lang="ko-KR" altLang="en-US"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25.40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6.35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ctr" defTabSz="914400" rtl="0" eaLnBrk="1" fontAlgn="ctr" latinLnBrk="1" hangingPunct="1"/>
                      <a:r>
                        <a:rPr lang="en-US" altLang="ko-KR" sz="1200" u="none" strike="noStrike" kern="1200" dirty="0">
                          <a:effectLst/>
                          <a:latin typeface="+mj-lt"/>
                        </a:rPr>
                        <a:t>4.9%</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marL="0" algn="ctr" defTabSz="914400" rtl="0" eaLnBrk="1" fontAlgn="ctr" latinLnBrk="1" hangingPunct="1"/>
                      <a:r>
                        <a:rPr lang="en-US" altLang="ko-KR" sz="1200" u="none" strike="noStrike" kern="1200" smtClean="0">
                          <a:solidFill>
                            <a:schemeClr val="tx1"/>
                          </a:solidFill>
                          <a:effectLst/>
                          <a:latin typeface="+mj-lt"/>
                          <a:ea typeface="+mn-ea"/>
                          <a:cs typeface="+mn-cs"/>
                        </a:rPr>
                        <a:t>Sum</a:t>
                      </a:r>
                      <a:endParaRPr lang="ko-KR" altLang="en-US" sz="1200" u="none" strike="noStrike" kern="1200" dirty="0">
                        <a:solidFill>
                          <a:schemeClr val="dk1"/>
                        </a:solidFill>
                        <a:effectLst/>
                        <a:latin typeface="+mj-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150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104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marL="0" algn="ctr" defTabSz="914400" rtl="0" eaLnBrk="1" fontAlgn="ctr" latinLnBrk="1" hangingPunct="1"/>
                      <a:r>
                        <a:rPr lang="ko-KR" altLang="en-US" sz="1200" u="none" strike="noStrike" kern="1200" dirty="0" smtClean="0">
                          <a:effectLst/>
                          <a:latin typeface="+mj-lt"/>
                        </a:rPr>
                        <a:t>         </a:t>
                      </a:r>
                      <a:r>
                        <a:rPr lang="en-US" altLang="ko-KR" sz="1200" u="none" strike="noStrike" kern="1200" dirty="0">
                          <a:effectLst/>
                          <a:latin typeface="+mj-lt"/>
                        </a:rPr>
                        <a:t>111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marL="0" algn="ctr" defTabSz="914400" rtl="0" eaLnBrk="1" fontAlgn="ctr" latinLnBrk="1" hangingPunct="1"/>
                      <a:r>
                        <a:rPr lang="en-US" altLang="ko-KR" sz="1200" u="none" strike="noStrike" kern="1200" dirty="0">
                          <a:effectLst/>
                          <a:latin typeface="+mj-lt"/>
                        </a:rPr>
                        <a:t>128.96 </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marL="0" algn="ctr" defTabSz="914400" rtl="0" eaLnBrk="1" fontAlgn="ctr" latinLnBrk="1" hangingPunct="1"/>
                      <a:r>
                        <a:rPr lang="en-US" altLang="ko-KR" sz="1200" u="none" strike="noStrike" kern="1200" dirty="0">
                          <a:effectLst/>
                          <a:latin typeface="+mj-lt"/>
                        </a:rPr>
                        <a:t>100.0%</a:t>
                      </a:r>
                      <a:endParaRPr lang="en-US" altLang="ko-KR" sz="1200" u="none" strike="noStrike" kern="1200" dirty="0">
                        <a:solidFill>
                          <a:schemeClr val="dk1"/>
                        </a:solidFill>
                        <a:effectLst/>
                        <a:latin typeface="+mj-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solidFill>
                      <a:schemeClr val="accent6">
                        <a:lumMod val="40000"/>
                        <a:lumOff val="60000"/>
                      </a:schemeClr>
                    </a:solidFill>
                  </a:tcPr>
                </a:tc>
              </a:tr>
            </a:tbl>
          </a:graphicData>
        </a:graphic>
      </p:graphicFrame>
      <p:graphicFrame>
        <p:nvGraphicFramePr>
          <p:cNvPr id="23" name="표 22"/>
          <p:cNvGraphicFramePr>
            <a:graphicFrameLocks noGrp="1"/>
          </p:cNvGraphicFramePr>
          <p:nvPr>
            <p:extLst>
              <p:ext uri="{D42A27DB-BD31-4B8C-83A1-F6EECF244321}">
                <p14:modId xmlns:p14="http://schemas.microsoft.com/office/powerpoint/2010/main" val="3862962254"/>
              </p:ext>
            </p:extLst>
          </p:nvPr>
        </p:nvGraphicFramePr>
        <p:xfrm>
          <a:off x="5583671" y="3933056"/>
          <a:ext cx="3164793" cy="1971082"/>
        </p:xfrm>
        <a:graphic>
          <a:graphicData uri="http://schemas.openxmlformats.org/drawingml/2006/table">
            <a:tbl>
              <a:tblPr firstRow="1" bandRow="1">
                <a:tableStyleId>{2D5ABB26-0587-4C30-8999-92F81FD0307C}</a:tableStyleId>
              </a:tblPr>
              <a:tblGrid>
                <a:gridCol w="830934"/>
                <a:gridCol w="777953"/>
                <a:gridCol w="777953"/>
                <a:gridCol w="777953"/>
              </a:tblGrid>
              <a:tr h="426846">
                <a:tc>
                  <a:txBody>
                    <a:bodyPr/>
                    <a:lstStyle/>
                    <a:p>
                      <a:pPr algn="ctr" fontAlgn="ctr"/>
                      <a:r>
                        <a:rPr lang="ko-KR" altLang="en-US" sz="1200" b="1" u="none" strike="noStrike" kern="1200" dirty="0">
                          <a:solidFill>
                            <a:schemeClr val="bg1"/>
                          </a:solidFill>
                          <a:effectLst/>
                        </a:rPr>
                        <a:t> </a:t>
                      </a:r>
                      <a:endParaRPr lang="ko-KR" altLang="en-US" sz="1200" b="1" u="none" strike="noStrike" kern="1200" dirty="0">
                        <a:solidFill>
                          <a:schemeClr val="bg1"/>
                        </a:solidFill>
                        <a:effectLst/>
                        <a:latin typeface="+mn-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D67B7B"/>
                    </a:solidFill>
                  </a:tcPr>
                </a:tc>
                <a:tc>
                  <a:txBody>
                    <a:bodyPr/>
                    <a:lstStyle/>
                    <a:p>
                      <a:pPr algn="ctr" fontAlgn="ctr"/>
                      <a:r>
                        <a:rPr lang="ko-KR" altLang="en-US" sz="1200" b="1" u="none" strike="noStrike" kern="1200" dirty="0">
                          <a:solidFill>
                            <a:schemeClr val="bg1"/>
                          </a:solidFill>
                          <a:effectLst/>
                        </a:rPr>
                        <a:t> </a:t>
                      </a:r>
                      <a:r>
                        <a:rPr lang="en-US" altLang="ko-KR" sz="1200" b="1" u="none" strike="noStrike" kern="1200" dirty="0" smtClean="0">
                          <a:solidFill>
                            <a:schemeClr val="bg1"/>
                          </a:solidFill>
                          <a:effectLst/>
                        </a:rPr>
                        <a:t>% Ratio</a:t>
                      </a:r>
                      <a:endParaRPr lang="ko-KR" altLang="en-US" sz="1200" b="1" u="none" strike="noStrike" kern="1200" dirty="0">
                        <a:solidFill>
                          <a:schemeClr val="bg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D67B7B"/>
                    </a:solidFill>
                  </a:tcPr>
                </a:tc>
                <a:tc>
                  <a:txBody>
                    <a:bodyPr/>
                    <a:lstStyle/>
                    <a:p>
                      <a:pPr algn="ctr" fontAlgn="ctr"/>
                      <a:r>
                        <a:rPr lang="ko-KR" altLang="en-US" sz="1200" b="1" u="none" strike="noStrike" kern="1200">
                          <a:solidFill>
                            <a:schemeClr val="bg1"/>
                          </a:solidFill>
                          <a:effectLst/>
                        </a:rPr>
                        <a:t> </a:t>
                      </a:r>
                      <a:r>
                        <a:rPr lang="en-US" altLang="ko-KR" sz="1200" b="1" u="none" strike="noStrike" kern="1200" smtClean="0">
                          <a:solidFill>
                            <a:schemeClr val="bg1"/>
                          </a:solidFill>
                          <a:effectLst/>
                        </a:rPr>
                        <a:t>Recycling</a:t>
                      </a:r>
                      <a:r>
                        <a:rPr lang="en-US" altLang="ko-KR" sz="1200" b="1" u="none" strike="noStrike" kern="1200" baseline="0" smtClean="0">
                          <a:solidFill>
                            <a:schemeClr val="bg1"/>
                          </a:solidFill>
                          <a:effectLst/>
                        </a:rPr>
                        <a:t> amount</a:t>
                      </a:r>
                      <a:endParaRPr lang="ko-KR" altLang="en-US" sz="1200" b="1" u="none" strike="noStrike" kern="1200" dirty="0">
                        <a:solidFill>
                          <a:schemeClr val="bg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D67B7B"/>
                    </a:solidFill>
                  </a:tcPr>
                </a:tc>
                <a:tc>
                  <a:txBody>
                    <a:bodyPr/>
                    <a:lstStyle/>
                    <a:p>
                      <a:pPr algn="ctr" fontAlgn="ctr"/>
                      <a:r>
                        <a:rPr lang="ko-KR" altLang="en-US" sz="1200" b="1" u="none" strike="noStrike" kern="1200">
                          <a:solidFill>
                            <a:schemeClr val="bg1"/>
                          </a:solidFill>
                          <a:effectLst/>
                        </a:rPr>
                        <a:t> </a:t>
                      </a:r>
                      <a:r>
                        <a:rPr lang="en-US" altLang="ko-KR" sz="1200" b="1" u="none" strike="noStrike" kern="1200" smtClean="0">
                          <a:solidFill>
                            <a:schemeClr val="bg1"/>
                          </a:solidFill>
                          <a:effectLst/>
                        </a:rPr>
                        <a:t>Actual result*</a:t>
                      </a:r>
                      <a:r>
                        <a:rPr lang="ko-KR" altLang="en-US" sz="1200" b="1" u="none" strike="noStrike" kern="1200" smtClean="0">
                          <a:solidFill>
                            <a:schemeClr val="bg1"/>
                          </a:solidFill>
                          <a:effectLst/>
                        </a:rPr>
                        <a:t> </a:t>
                      </a:r>
                      <a:endParaRPr lang="ko-KR" altLang="en-US" sz="1200" b="1" u="none" strike="noStrike" kern="1200" dirty="0">
                        <a:solidFill>
                          <a:schemeClr val="bg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solidFill>
                      <a:srgbClr val="D67B7B"/>
                    </a:solidFill>
                  </a:tcPr>
                </a:tc>
              </a:tr>
              <a:tr h="313968">
                <a:tc>
                  <a:txBody>
                    <a:bodyPr/>
                    <a:lstStyle/>
                    <a:p>
                      <a:pPr algn="ctr" fontAlgn="ctr"/>
                      <a:r>
                        <a:rPr lang="en-US" altLang="ko-KR" sz="1200" u="none" strike="noStrike" kern="1200" smtClean="0">
                          <a:effectLst/>
                        </a:rPr>
                        <a:t>Glass</a:t>
                      </a:r>
                      <a:endParaRPr lang="ko-KR" altLang="en-US" sz="1200" u="none" strike="noStrike" kern="1200" dirty="0">
                        <a:solidFill>
                          <a:schemeClr val="dk1"/>
                        </a:solidFill>
                        <a:effectLst/>
                        <a:latin typeface="+mn-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en-US" altLang="ko-KR" sz="1200" u="none" strike="noStrike" kern="1200">
                          <a:effectLst/>
                        </a:rPr>
                        <a:t>80.2%</a:t>
                      </a:r>
                      <a:endParaRPr lang="en-US" altLang="ko-KR" sz="1200" u="none" strike="noStrike" kern="120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ko-KR" altLang="en-US" sz="1200" u="none" strike="noStrike" kern="1200" dirty="0">
                          <a:effectLst/>
                        </a:rPr>
                        <a:t>      </a:t>
                      </a:r>
                      <a:r>
                        <a:rPr lang="en-US" altLang="ko-KR" sz="1200" u="none" strike="noStrike" kern="1200" dirty="0" smtClean="0">
                          <a:effectLst/>
                        </a:rPr>
                        <a:t>4,447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ko-KR" sz="1200" u="none" strike="noStrike" kern="1200" baseline="0" dirty="0" smtClean="0">
                          <a:effectLst/>
                        </a:rPr>
                        <a:t>     </a:t>
                      </a:r>
                      <a:r>
                        <a:rPr lang="en-US" altLang="ko-KR" sz="1200" u="none" strike="noStrike" kern="1200" dirty="0" smtClean="0">
                          <a:effectLst/>
                        </a:rPr>
                        <a:t>4,015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algn="ctr" fontAlgn="ctr"/>
                      <a:r>
                        <a:rPr lang="en-US" altLang="ko-KR" sz="1200" u="none" strike="noStrike" kern="1200" smtClean="0">
                          <a:effectLst/>
                        </a:rPr>
                        <a:t>Plastic</a:t>
                      </a:r>
                      <a:endParaRPr lang="ko-KR" altLang="en-US" sz="1200" u="none" strike="noStrike" kern="1200">
                        <a:solidFill>
                          <a:schemeClr val="dk1"/>
                        </a:solidFill>
                        <a:effectLst/>
                        <a:latin typeface="+mn-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en-US" altLang="ko-KR" sz="1200" u="none" strike="noStrike" kern="1200" dirty="0">
                          <a:effectLst/>
                        </a:rPr>
                        <a:t>5.6%</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ko-KR" altLang="en-US" sz="1200" u="none" strike="noStrike" kern="1200" dirty="0">
                          <a:effectLst/>
                        </a:rPr>
                        <a:t>        </a:t>
                      </a:r>
                      <a:r>
                        <a:rPr lang="en-US" altLang="ko-KR" sz="1200" u="none" strike="noStrike" kern="1200" dirty="0" smtClean="0">
                          <a:effectLst/>
                        </a:rPr>
                        <a:t>308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ko-KR" sz="1200" u="none" strike="noStrike" kern="1200" baseline="0" dirty="0" smtClean="0">
                          <a:effectLst/>
                        </a:rPr>
                        <a:t>        </a:t>
                      </a:r>
                      <a:r>
                        <a:rPr lang="en-US" altLang="ko-KR" sz="1200" u="none" strike="noStrike" kern="1200" dirty="0" smtClean="0">
                          <a:effectLst/>
                        </a:rPr>
                        <a:t>372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algn="ctr" fontAlgn="ctr"/>
                      <a:r>
                        <a:rPr lang="ko-KR" altLang="en-US" sz="1200" u="none" strike="noStrike" kern="1200">
                          <a:effectLst/>
                        </a:rPr>
                        <a:t> </a:t>
                      </a:r>
                      <a:r>
                        <a:rPr lang="en-US" altLang="ko-KR" sz="1200" u="none" strike="noStrike" kern="1200" smtClean="0">
                          <a:effectLst/>
                        </a:rPr>
                        <a:t>Aluminum</a:t>
                      </a:r>
                      <a:endParaRPr lang="ko-KR" altLang="en-US" sz="1200" u="none" strike="noStrike" kern="1200">
                        <a:solidFill>
                          <a:schemeClr val="dk1"/>
                        </a:solidFill>
                        <a:effectLst/>
                        <a:latin typeface="+mn-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en-US" altLang="ko-KR" sz="1200" u="none" strike="noStrike" kern="1200">
                          <a:effectLst/>
                        </a:rPr>
                        <a:t>2.4%</a:t>
                      </a:r>
                      <a:endParaRPr lang="en-US" altLang="ko-KR" sz="1200" u="none" strike="noStrike" kern="120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ko-KR" altLang="en-US" sz="1200" u="none" strike="noStrike" kern="1200" dirty="0">
                          <a:effectLst/>
                        </a:rPr>
                        <a:t>        </a:t>
                      </a:r>
                      <a:r>
                        <a:rPr lang="en-US" altLang="ko-KR" sz="1200" u="none" strike="noStrike" kern="1200" dirty="0" smtClean="0">
                          <a:effectLst/>
                        </a:rPr>
                        <a:t>134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ko-KR" sz="1200" u="none" strike="noStrike" kern="1200" baseline="0" dirty="0" smtClean="0">
                          <a:effectLst/>
                        </a:rPr>
                        <a:t>       </a:t>
                      </a:r>
                      <a:r>
                        <a:rPr lang="en-US" altLang="ko-KR" sz="1200" u="none" strike="noStrike" kern="1200" dirty="0" smtClean="0">
                          <a:effectLst/>
                        </a:rPr>
                        <a:t>170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algn="ctr" fontAlgn="ctr"/>
                      <a:r>
                        <a:rPr lang="ko-KR" altLang="en-US" sz="1200" u="none" strike="noStrike" kern="1200">
                          <a:effectLst/>
                        </a:rPr>
                        <a:t> </a:t>
                      </a:r>
                      <a:r>
                        <a:rPr lang="en-US" altLang="ko-KR" sz="1200" u="none" strike="noStrike" kern="1200" smtClean="0">
                          <a:effectLst/>
                        </a:rPr>
                        <a:t>Powder</a:t>
                      </a:r>
                      <a:endParaRPr lang="ko-KR" altLang="en-US" sz="1200" u="none" strike="noStrike" kern="1200">
                        <a:solidFill>
                          <a:schemeClr val="dk1"/>
                        </a:solidFill>
                        <a:effectLst/>
                        <a:latin typeface="+mn-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en-US" altLang="ko-KR" sz="1200" u="none" strike="noStrike" kern="1200">
                          <a:effectLst/>
                        </a:rPr>
                        <a:t>11.8%</a:t>
                      </a:r>
                      <a:endParaRPr lang="en-US" altLang="ko-KR" sz="1200" u="none" strike="noStrike" kern="120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fontAlgn="ctr"/>
                      <a:r>
                        <a:rPr lang="ko-KR" altLang="en-US" sz="1200" u="none" strike="noStrike" kern="1200" dirty="0">
                          <a:effectLst/>
                        </a:rPr>
                        <a:t>        </a:t>
                      </a:r>
                      <a:r>
                        <a:rPr lang="en-US" altLang="ko-KR" sz="1200" u="none" strike="noStrike" kern="1200" dirty="0" smtClean="0">
                          <a:effectLst/>
                        </a:rPr>
                        <a:t>655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40000"/>
                        <a:lumOff val="60000"/>
                      </a:schemeClr>
                    </a:solidFill>
                  </a:tcPr>
                </a:tc>
                <a:tc>
                  <a:txBody>
                    <a:bodyPr/>
                    <a:lstStyle/>
                    <a:p>
                      <a:pPr algn="ctr" fontAlgn="ctr"/>
                      <a:r>
                        <a:rPr lang="ko-KR" altLang="en-US" sz="1200" u="none" strike="noStrike" kern="1200" dirty="0" smtClean="0">
                          <a:effectLst/>
                        </a:rPr>
                        <a:t>       </a:t>
                      </a:r>
                      <a:r>
                        <a:rPr lang="en-US" altLang="ko-KR" sz="1200" u="none" strike="noStrike" kern="1200" dirty="0">
                          <a:effectLst/>
                        </a:rPr>
                        <a:t>469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lumMod val="40000"/>
                        <a:lumOff val="60000"/>
                      </a:schemeClr>
                    </a:solidFill>
                  </a:tcPr>
                </a:tc>
              </a:tr>
              <a:tr h="307567">
                <a:tc>
                  <a:txBody>
                    <a:bodyPr/>
                    <a:lstStyle/>
                    <a:p>
                      <a:pPr algn="ctr" fontAlgn="ctr"/>
                      <a:r>
                        <a:rPr lang="en-US" altLang="ko-KR" sz="1200" u="none" strike="noStrike" kern="1200" smtClean="0">
                          <a:effectLst/>
                        </a:rPr>
                        <a:t>Sum</a:t>
                      </a:r>
                      <a:endParaRPr lang="ko-KR" altLang="en-US" sz="1200" u="none" strike="noStrike" kern="1200" dirty="0">
                        <a:solidFill>
                          <a:schemeClr val="dk1"/>
                        </a:solidFill>
                        <a:effectLst/>
                        <a:latin typeface="+mn-lt"/>
                        <a:ea typeface="+mn-ea"/>
                        <a:cs typeface="+mn-cs"/>
                      </a:endParaRPr>
                    </a:p>
                  </a:txBody>
                  <a:tcPr marL="0" marR="0" marT="0" marB="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fontAlgn="ctr"/>
                      <a:r>
                        <a:rPr lang="en-US" altLang="ko-KR" sz="1200" u="none" strike="noStrike" kern="1200">
                          <a:effectLst/>
                        </a:rPr>
                        <a:t>100.0%</a:t>
                      </a:r>
                      <a:endParaRPr lang="en-US" altLang="ko-KR" sz="1200" u="none" strike="noStrike" kern="120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tcPr>
                </a:tc>
                <a:tc>
                  <a:txBody>
                    <a:bodyPr/>
                    <a:lstStyle/>
                    <a:p>
                      <a:pPr algn="ctr" fontAlgn="ctr"/>
                      <a:r>
                        <a:rPr lang="ko-KR" altLang="en-US" sz="1200" u="none" strike="noStrike" kern="1200" dirty="0">
                          <a:effectLst/>
                        </a:rPr>
                        <a:t>      </a:t>
                      </a:r>
                      <a:r>
                        <a:rPr lang="en-US" altLang="ko-KR" sz="1200" u="none" strike="noStrike" kern="1200" dirty="0" smtClean="0">
                          <a:effectLst/>
                        </a:rPr>
                        <a:t>5,545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solidFill>
                      <a:schemeClr val="accent4">
                        <a:lumMod val="40000"/>
                        <a:lumOff val="60000"/>
                      </a:schemeClr>
                    </a:solidFill>
                  </a:tcPr>
                </a:tc>
                <a:tc>
                  <a:txBody>
                    <a:bodyPr/>
                    <a:lstStyle/>
                    <a:p>
                      <a:pPr algn="ctr" fontAlgn="ctr"/>
                      <a:r>
                        <a:rPr lang="ko-KR" altLang="en-US" sz="1200" u="none" strike="noStrike" kern="1200" dirty="0" smtClean="0">
                          <a:effectLst/>
                        </a:rPr>
                        <a:t>     </a:t>
                      </a:r>
                      <a:r>
                        <a:rPr lang="en-US" altLang="ko-KR" sz="1200" u="none" strike="noStrike" kern="1200" dirty="0" smtClean="0">
                          <a:effectLst/>
                        </a:rPr>
                        <a:t>5,025 </a:t>
                      </a:r>
                      <a:endParaRPr lang="en-US" altLang="ko-KR" sz="1200" u="none" strike="noStrike" kern="1200" dirty="0">
                        <a:solidFill>
                          <a:schemeClr val="dk1"/>
                        </a:solidFill>
                        <a:effectLst/>
                        <a:latin typeface="+mn-lt"/>
                        <a:ea typeface="+mn-ea"/>
                        <a:cs typeface="+mn-cs"/>
                      </a:endParaRPr>
                    </a:p>
                  </a:txBody>
                  <a:tcPr marL="0" marR="0" marT="0" marB="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solidFill>
                      <a:schemeClr val="accent6">
                        <a:lumMod val="40000"/>
                        <a:lumOff val="60000"/>
                      </a:schemeClr>
                    </a:solidFill>
                  </a:tcPr>
                </a:tc>
              </a:tr>
            </a:tbl>
          </a:graphicData>
        </a:graphic>
      </p:graphicFrame>
      <p:sp>
        <p:nvSpPr>
          <p:cNvPr id="24" name="모서리가 둥근 직사각형 23"/>
          <p:cNvSpPr/>
          <p:nvPr/>
        </p:nvSpPr>
        <p:spPr>
          <a:xfrm>
            <a:off x="755576" y="2996952"/>
            <a:ext cx="3546464" cy="417163"/>
          </a:xfrm>
          <a:prstGeom prst="roundRect">
            <a:avLst/>
          </a:prstGeom>
          <a:noFill/>
          <a:ln w="25400" cap="rnd" cmpd="sng" algn="ctr">
            <a:noFill/>
            <a:prstDash val="solid"/>
            <a:bevel/>
          </a:ln>
          <a:effectLst/>
        </p:spPr>
        <p:txBody>
          <a:bodyPr rtlCol="0" anchor="ctr"/>
          <a:lstStyle/>
          <a:p>
            <a:pPr algn="ctr">
              <a:spcBef>
                <a:spcPct val="20000"/>
              </a:spcBef>
              <a:buClr>
                <a:srgbClr val="1F497D"/>
              </a:buClr>
              <a:buSzPct val="80000"/>
            </a:pPr>
            <a:r>
              <a:rPr lang="en-US" altLang="ko-KR" b="1" smtClean="0">
                <a:latin typeface="+mj-lt"/>
                <a:ea typeface="+mj-ea"/>
              </a:rPr>
              <a:t>SFL </a:t>
            </a:r>
            <a:r>
              <a:rPr lang="en-US" altLang="ko-KR" b="1">
                <a:latin typeface="+mj-lt"/>
                <a:ea typeface="+mj-ea"/>
              </a:rPr>
              <a:t>c</a:t>
            </a:r>
            <a:r>
              <a:rPr lang="en-US" altLang="ko-KR" b="1" smtClean="0">
                <a:latin typeface="+mj-lt"/>
                <a:ea typeface="+mj-ea"/>
              </a:rPr>
              <a:t>omponets by product type</a:t>
            </a:r>
            <a:endParaRPr lang="en-US" altLang="ko-KR" b="1" dirty="0" smtClean="0">
              <a:latin typeface="+mj-lt"/>
              <a:ea typeface="+mj-ea"/>
            </a:endParaRPr>
          </a:p>
        </p:txBody>
      </p:sp>
      <p:sp>
        <p:nvSpPr>
          <p:cNvPr id="25" name="모서리가 둥근 직사각형 24"/>
          <p:cNvSpPr/>
          <p:nvPr/>
        </p:nvSpPr>
        <p:spPr>
          <a:xfrm>
            <a:off x="5462472" y="3284984"/>
            <a:ext cx="3384376" cy="417163"/>
          </a:xfrm>
          <a:prstGeom prst="roundRect">
            <a:avLst/>
          </a:prstGeom>
          <a:noFill/>
          <a:ln w="25400" cap="rnd" cmpd="sng" algn="ctr">
            <a:noFill/>
            <a:prstDash val="solid"/>
            <a:bevel/>
          </a:ln>
          <a:effectLst/>
        </p:spPr>
        <p:txBody>
          <a:bodyPr rtlCol="0" anchor="ctr"/>
          <a:lstStyle/>
          <a:p>
            <a:pPr algn="ctr">
              <a:spcBef>
                <a:spcPct val="20000"/>
              </a:spcBef>
              <a:buClr>
                <a:srgbClr val="1F497D"/>
              </a:buClr>
              <a:buSzPct val="80000"/>
            </a:pPr>
            <a:r>
              <a:rPr lang="en-US" altLang="ko-KR" sz="1600" b="1" smtClean="0">
                <a:latin typeface="+mj-lt"/>
              </a:rPr>
              <a:t>SFL recycling amount by componets</a:t>
            </a:r>
            <a:endParaRPr lang="en-US" altLang="ko-KR" sz="1600" b="1" dirty="0" smtClean="0">
              <a:latin typeface="+mj-lt"/>
            </a:endParaRPr>
          </a:p>
        </p:txBody>
      </p:sp>
      <p:sp>
        <p:nvSpPr>
          <p:cNvPr id="12" name="직사각형 11"/>
          <p:cNvSpPr/>
          <p:nvPr/>
        </p:nvSpPr>
        <p:spPr>
          <a:xfrm>
            <a:off x="4182861" y="3321824"/>
            <a:ext cx="821187" cy="276999"/>
          </a:xfrm>
          <a:prstGeom prst="rect">
            <a:avLst/>
          </a:prstGeom>
        </p:spPr>
        <p:txBody>
          <a:bodyPr wrap="none">
            <a:spAutoFit/>
          </a:bodyPr>
          <a:lstStyle/>
          <a:p>
            <a:r>
              <a:rPr lang="en-US" altLang="ko-KR" sz="1200" smtClean="0">
                <a:latin typeface="+mj-lt"/>
                <a:ea typeface="KoPub돋움체 Bold" panose="02020603020101020101" pitchFamily="18" charset="-127"/>
              </a:rPr>
              <a:t>Unit : g, %</a:t>
            </a:r>
            <a:endParaRPr lang="ko-KR" altLang="en-US" sz="1200" dirty="0">
              <a:latin typeface="+mj-lt"/>
              <a:ea typeface="KoPub돋움체 Bold" panose="02020603020101020101" pitchFamily="18" charset="-127"/>
            </a:endParaRPr>
          </a:p>
        </p:txBody>
      </p:sp>
      <p:sp>
        <p:nvSpPr>
          <p:cNvPr id="13" name="직사각형 12"/>
          <p:cNvSpPr/>
          <p:nvPr/>
        </p:nvSpPr>
        <p:spPr>
          <a:xfrm>
            <a:off x="7956376" y="3643417"/>
            <a:ext cx="821187" cy="276999"/>
          </a:xfrm>
          <a:prstGeom prst="rect">
            <a:avLst/>
          </a:prstGeom>
        </p:spPr>
        <p:txBody>
          <a:bodyPr wrap="none">
            <a:spAutoFit/>
          </a:bodyPr>
          <a:lstStyle/>
          <a:p>
            <a:r>
              <a:rPr lang="en-US" altLang="ko-KR" sz="1200" smtClean="0">
                <a:latin typeface="+mj-lt"/>
                <a:ea typeface="KoPub돋움체 Bold" panose="02020603020101020101" pitchFamily="18" charset="-127"/>
              </a:rPr>
              <a:t>Unit : g, %</a:t>
            </a:r>
            <a:endParaRPr lang="ko-KR" altLang="en-US" sz="1200" dirty="0">
              <a:latin typeface="+mj-lt"/>
              <a:ea typeface="KoPub돋움체 Bold" panose="02020603020101020101" pitchFamily="18" charset="-127"/>
            </a:endParaRPr>
          </a:p>
        </p:txBody>
      </p:sp>
      <p:sp>
        <p:nvSpPr>
          <p:cNvPr id="3" name="직사각형 2"/>
          <p:cNvSpPr/>
          <p:nvPr/>
        </p:nvSpPr>
        <p:spPr>
          <a:xfrm>
            <a:off x="5508104" y="5877272"/>
            <a:ext cx="2814745" cy="276999"/>
          </a:xfrm>
          <a:prstGeom prst="rect">
            <a:avLst/>
          </a:prstGeom>
        </p:spPr>
        <p:txBody>
          <a:bodyPr wrap="none">
            <a:spAutoFit/>
          </a:bodyPr>
          <a:lstStyle/>
          <a:p>
            <a:r>
              <a:rPr lang="en-US" altLang="ko-KR" sz="1200" smtClean="0">
                <a:solidFill>
                  <a:prstClr val="black"/>
                </a:solidFill>
                <a:latin typeface="+mj-lt"/>
                <a:ea typeface="+mj-ea"/>
              </a:rPr>
              <a:t>* Source : Korea Environment Corporation</a:t>
            </a:r>
            <a:endParaRPr lang="en-US" sz="1200">
              <a:latin typeface="+mj-lt"/>
              <a:ea typeface="+mj-ea"/>
            </a:endParaRPr>
          </a:p>
        </p:txBody>
      </p:sp>
      <p:grpSp>
        <p:nvGrpSpPr>
          <p:cNvPr id="19" name="그룹 18"/>
          <p:cNvGrpSpPr/>
          <p:nvPr/>
        </p:nvGrpSpPr>
        <p:grpSpPr>
          <a:xfrm>
            <a:off x="7369092" y="361231"/>
            <a:ext cx="1639151" cy="144016"/>
            <a:chOff x="7369092" y="361231"/>
            <a:chExt cx="1639151" cy="144016"/>
          </a:xfrm>
        </p:grpSpPr>
        <p:sp>
          <p:nvSpPr>
            <p:cNvPr id="20" name="타원 19"/>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타원 25"/>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843704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8223456"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009865"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7796274"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7582683"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타원 31"/>
            <p:cNvSpPr/>
            <p:nvPr/>
          </p:nvSpPr>
          <p:spPr>
            <a:xfrm>
              <a:off x="7369092"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직사각형 32"/>
          <p:cNvSpPr/>
          <p:nvPr/>
        </p:nvSpPr>
        <p:spPr>
          <a:xfrm>
            <a:off x="107504" y="6525344"/>
            <a:ext cx="5939446" cy="261610"/>
          </a:xfrm>
          <a:prstGeom prst="rect">
            <a:avLst/>
          </a:prstGeom>
        </p:spPr>
        <p:txBody>
          <a:bodyPr wrap="none">
            <a:spAutoFit/>
          </a:bodyPr>
          <a:lstStyle/>
          <a:p>
            <a:r>
              <a:rPr lang="en-US" altLang="ko-KR" sz="1100" smtClean="0">
                <a:solidFill>
                  <a:prstClr val="black"/>
                </a:solidFill>
                <a:latin typeface="+mj-lt"/>
                <a:ea typeface="+mj-ea"/>
              </a:rPr>
              <a:t>* Source : Development of valuable material recovery technology of Waste lighting equipment, 2011</a:t>
            </a:r>
            <a:endParaRPr lang="en-US" sz="1100">
              <a:latin typeface="+mj-lt"/>
              <a:ea typeface="+mj-ea"/>
            </a:endParaRPr>
          </a:p>
        </p:txBody>
      </p:sp>
    </p:spTree>
    <p:extLst>
      <p:ext uri="{BB962C8B-B14F-4D97-AF65-F5344CB8AC3E}">
        <p14:creationId xmlns:p14="http://schemas.microsoft.com/office/powerpoint/2010/main" val="3343203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직사각형 77"/>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79" name="TextBox 78"/>
          <p:cNvSpPr txBox="1"/>
          <p:nvPr/>
        </p:nvSpPr>
        <p:spPr>
          <a:xfrm>
            <a:off x="387923" y="127405"/>
            <a:ext cx="126188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KoPub돋움체 Bold" panose="02020603020101020101" pitchFamily="18" charset="-127"/>
                <a:ea typeface="KoPub돋움체 Bold" panose="02020603020101020101" pitchFamily="18" charset="-127"/>
              </a:rPr>
              <a:t>MFA</a:t>
            </a:r>
            <a:endParaRPr lang="en-US" sz="2800" dirty="0">
              <a:ln>
                <a:noFill/>
              </a:ln>
              <a:latin typeface="KoPub돋움체 Bold" panose="02020603020101020101" pitchFamily="18" charset="-127"/>
              <a:ea typeface="KoPub돋움체 Bold" panose="02020603020101020101" pitchFamily="18" charset="-127"/>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직사각형 7"/>
          <p:cNvSpPr/>
          <p:nvPr/>
        </p:nvSpPr>
        <p:spPr>
          <a:xfrm>
            <a:off x="5048498" y="1763324"/>
            <a:ext cx="871200" cy="1466411"/>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Collection  box</a:t>
            </a:r>
          </a:p>
          <a:p>
            <a:pPr algn="ctr"/>
            <a:endParaRPr lang="en-US" altLang="ko-KR" sz="1000" b="1" dirty="0" smtClean="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36,832</a:t>
            </a:r>
            <a:endParaRPr lang="en-US" altLang="ko-KR" sz="1000" b="1" dirty="0">
              <a:solidFill>
                <a:schemeClr val="tx1"/>
              </a:solidFill>
              <a:latin typeface="+mj-lt"/>
              <a:ea typeface="HY견고딕" panose="02030600000101010101" pitchFamily="18" charset="-127"/>
            </a:endParaRPr>
          </a:p>
        </p:txBody>
      </p:sp>
      <p:sp>
        <p:nvSpPr>
          <p:cNvPr id="9" name="직사각형 8"/>
          <p:cNvSpPr/>
          <p:nvPr/>
        </p:nvSpPr>
        <p:spPr>
          <a:xfrm>
            <a:off x="5048092" y="3333789"/>
            <a:ext cx="871200" cy="402314"/>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Retailers</a:t>
            </a:r>
          </a:p>
          <a:p>
            <a:pPr algn="ctr"/>
            <a:r>
              <a:rPr lang="en-US" altLang="ko-KR" sz="1000" b="1" dirty="0" smtClean="0">
                <a:solidFill>
                  <a:schemeClr val="tx1"/>
                </a:solidFill>
                <a:latin typeface="+mj-lt"/>
                <a:ea typeface="HY견고딕" panose="02030600000101010101" pitchFamily="18" charset="-127"/>
              </a:rPr>
              <a:t>132</a:t>
            </a:r>
          </a:p>
        </p:txBody>
      </p:sp>
      <p:sp>
        <p:nvSpPr>
          <p:cNvPr id="10" name="직사각형 9"/>
          <p:cNvSpPr/>
          <p:nvPr/>
        </p:nvSpPr>
        <p:spPr>
          <a:xfrm>
            <a:off x="6166378" y="1749612"/>
            <a:ext cx="648072" cy="1972778"/>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spc="-100" dirty="0" smtClean="0">
                <a:solidFill>
                  <a:schemeClr val="tx1"/>
                </a:solidFill>
                <a:latin typeface="+mj-lt"/>
                <a:ea typeface="HY견고딕" panose="02030600000101010101" pitchFamily="18" charset="-127"/>
              </a:rPr>
              <a:t>Collection by city</a:t>
            </a:r>
            <a:endParaRPr lang="en-US" altLang="ko-KR" sz="1000" b="1" spc="-100" dirty="0">
              <a:solidFill>
                <a:schemeClr val="tx1"/>
              </a:solidFill>
              <a:latin typeface="+mj-lt"/>
              <a:ea typeface="HY견고딕" panose="02030600000101010101" pitchFamily="18" charset="-127"/>
            </a:endParaRPr>
          </a:p>
          <a:p>
            <a:pPr algn="ctr"/>
            <a:endParaRPr lang="en-US" altLang="ko-KR" sz="1000" b="1" spc="-100" dirty="0">
              <a:solidFill>
                <a:schemeClr val="tx1"/>
              </a:solidFill>
              <a:latin typeface="+mj-lt"/>
              <a:ea typeface="HY견고딕" panose="02030600000101010101" pitchFamily="18" charset="-127"/>
            </a:endParaRPr>
          </a:p>
          <a:p>
            <a:pPr algn="ctr"/>
            <a:r>
              <a:rPr lang="en-US" altLang="ko-KR" sz="1000" b="1" spc="-100" dirty="0">
                <a:solidFill>
                  <a:schemeClr val="tx1"/>
                </a:solidFill>
                <a:latin typeface="+mj-lt"/>
                <a:ea typeface="HY견고딕" panose="02030600000101010101" pitchFamily="18" charset="-127"/>
              </a:rPr>
              <a:t>36,964</a:t>
            </a:r>
          </a:p>
        </p:txBody>
      </p:sp>
      <p:sp>
        <p:nvSpPr>
          <p:cNvPr id="11" name="직사각형 10"/>
          <p:cNvSpPr/>
          <p:nvPr/>
        </p:nvSpPr>
        <p:spPr>
          <a:xfrm>
            <a:off x="7069271" y="1749612"/>
            <a:ext cx="625762" cy="1972778"/>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smtClean="0">
                <a:solidFill>
                  <a:schemeClr val="tx1"/>
                </a:solidFill>
                <a:latin typeface="+mj-lt"/>
                <a:ea typeface="HY견고딕" panose="02030600000101010101" pitchFamily="18" charset="-127"/>
              </a:rPr>
              <a:t>Recycling</a:t>
            </a:r>
            <a:endParaRPr lang="en-US" altLang="ko-KR" sz="1000" b="1" dirty="0" smtClean="0">
              <a:solidFill>
                <a:schemeClr val="tx1"/>
              </a:solidFill>
              <a:latin typeface="+mj-lt"/>
              <a:ea typeface="HY견고딕" panose="02030600000101010101" pitchFamily="18" charset="-127"/>
            </a:endParaRPr>
          </a:p>
          <a:p>
            <a:pPr algn="ctr"/>
            <a:endParaRPr lang="en-US" altLang="ko-KR" sz="1000" b="1" dirty="0" smtClean="0">
              <a:solidFill>
                <a:schemeClr val="tx1"/>
              </a:solidFill>
              <a:latin typeface="+mj-lt"/>
              <a:ea typeface="HY견고딕" panose="02030600000101010101" pitchFamily="18" charset="-127"/>
            </a:endParaRPr>
          </a:p>
          <a:p>
            <a:pPr algn="ctr"/>
            <a:r>
              <a:rPr lang="en-US" altLang="ko-KR" sz="1000" b="1" spc="-100" dirty="0" smtClean="0">
                <a:solidFill>
                  <a:schemeClr val="tx1"/>
                </a:solidFill>
                <a:latin typeface="+mj-lt"/>
                <a:ea typeface="HY견고딕" panose="02030600000101010101" pitchFamily="18" charset="-127"/>
              </a:rPr>
              <a:t>36,964</a:t>
            </a:r>
            <a:endParaRPr lang="ko-KR" altLang="en-US" sz="1000" b="1" spc="-100" dirty="0">
              <a:solidFill>
                <a:schemeClr val="tx1"/>
              </a:solidFill>
              <a:latin typeface="+mj-lt"/>
              <a:ea typeface="HY견고딕" panose="02030600000101010101" pitchFamily="18" charset="-127"/>
            </a:endParaRPr>
          </a:p>
        </p:txBody>
      </p:sp>
      <p:cxnSp>
        <p:nvCxnSpPr>
          <p:cNvPr id="12" name="직선 화살표 연결선 11"/>
          <p:cNvCxnSpPr/>
          <p:nvPr/>
        </p:nvCxnSpPr>
        <p:spPr>
          <a:xfrm>
            <a:off x="4797354" y="2798488"/>
            <a:ext cx="252355"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직사각형 12"/>
          <p:cNvSpPr/>
          <p:nvPr/>
        </p:nvSpPr>
        <p:spPr>
          <a:xfrm>
            <a:off x="111701" y="2325796"/>
            <a:ext cx="715727" cy="1080000"/>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ko-KR" sz="1000" b="1" dirty="0" smtClean="0">
                <a:solidFill>
                  <a:schemeClr val="tx1"/>
                </a:solidFill>
                <a:latin typeface="+mj-lt"/>
                <a:ea typeface="HY견고딕" panose="02030600000101010101" pitchFamily="18" charset="-127"/>
              </a:rPr>
              <a:t>Production</a:t>
            </a:r>
            <a:endParaRPr lang="ko-KR" altLang="en-US" sz="1000" b="1" dirty="0" smtClean="0">
              <a:solidFill>
                <a:schemeClr val="tx1"/>
              </a:solidFill>
              <a:latin typeface="+mj-lt"/>
              <a:ea typeface="HY견고딕" panose="02030600000101010101" pitchFamily="18" charset="-127"/>
            </a:endParaRPr>
          </a:p>
          <a:p>
            <a:pPr algn="ctr"/>
            <a:endParaRPr lang="en-US" altLang="ko-KR" sz="1000" b="1" dirty="0" smtClean="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45,958</a:t>
            </a:r>
            <a:endParaRPr lang="ko-KR" altLang="en-US" sz="1000" b="1" dirty="0">
              <a:solidFill>
                <a:schemeClr val="tx1"/>
              </a:solidFill>
              <a:latin typeface="+mj-lt"/>
              <a:ea typeface="HY견고딕" panose="02030600000101010101" pitchFamily="18" charset="-127"/>
            </a:endParaRPr>
          </a:p>
        </p:txBody>
      </p:sp>
      <p:sp>
        <p:nvSpPr>
          <p:cNvPr id="14" name="직사각형 13"/>
          <p:cNvSpPr/>
          <p:nvPr/>
        </p:nvSpPr>
        <p:spPr>
          <a:xfrm>
            <a:off x="1989994" y="2325796"/>
            <a:ext cx="720000" cy="818476"/>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Domestic demands</a:t>
            </a:r>
            <a:endParaRPr lang="en-US" altLang="ko-KR" sz="1000" b="1" dirty="0">
              <a:solidFill>
                <a:schemeClr val="tx1"/>
              </a:solidFill>
              <a:latin typeface="+mj-lt"/>
              <a:ea typeface="HY견고딕" panose="02030600000101010101" pitchFamily="18" charset="-127"/>
            </a:endParaRPr>
          </a:p>
          <a:p>
            <a:pPr algn="ctr"/>
            <a:endParaRPr lang="en-US" altLang="ko-KR" sz="1000" b="1" dirty="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41,932</a:t>
            </a:r>
            <a:endParaRPr lang="ko-KR" altLang="en-US" sz="1000" b="1" dirty="0">
              <a:solidFill>
                <a:schemeClr val="tx1"/>
              </a:solidFill>
              <a:latin typeface="+mj-lt"/>
              <a:ea typeface="HY견고딕" panose="02030600000101010101" pitchFamily="18" charset="-127"/>
            </a:endParaRPr>
          </a:p>
        </p:txBody>
      </p:sp>
      <p:sp>
        <p:nvSpPr>
          <p:cNvPr id="15" name="직사각형 14"/>
          <p:cNvSpPr/>
          <p:nvPr/>
        </p:nvSpPr>
        <p:spPr>
          <a:xfrm>
            <a:off x="2971358" y="821684"/>
            <a:ext cx="720000" cy="522679"/>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Import</a:t>
            </a:r>
            <a:endParaRPr lang="en-US" altLang="ko-KR" sz="1000" b="1" dirty="0">
              <a:solidFill>
                <a:schemeClr val="tx1"/>
              </a:solidFill>
              <a:latin typeface="+mj-lt"/>
              <a:ea typeface="HY견고딕" panose="02030600000101010101" pitchFamily="18" charset="-127"/>
            </a:endParaRPr>
          </a:p>
          <a:p>
            <a:pPr algn="ctr"/>
            <a:endParaRPr lang="en-US" altLang="ko-KR" sz="1000" b="1" dirty="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107,521</a:t>
            </a:r>
            <a:endParaRPr lang="ko-KR" altLang="en-US" sz="1000" b="1" dirty="0">
              <a:solidFill>
                <a:schemeClr val="tx1"/>
              </a:solidFill>
              <a:latin typeface="+mj-lt"/>
              <a:ea typeface="HY견고딕" panose="02030600000101010101" pitchFamily="18" charset="-127"/>
            </a:endParaRPr>
          </a:p>
        </p:txBody>
      </p:sp>
      <p:sp>
        <p:nvSpPr>
          <p:cNvPr id="16" name="직사각형 15"/>
          <p:cNvSpPr/>
          <p:nvPr/>
        </p:nvSpPr>
        <p:spPr>
          <a:xfrm>
            <a:off x="1053810" y="2325796"/>
            <a:ext cx="720000" cy="936104"/>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Shipment</a:t>
            </a:r>
          </a:p>
          <a:p>
            <a:pPr algn="ctr"/>
            <a:endParaRPr lang="en-US" altLang="ko-KR" sz="1000" b="1" dirty="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45,572</a:t>
            </a:r>
            <a:endParaRPr lang="en-US" altLang="ko-KR" sz="1000" b="1" dirty="0">
              <a:solidFill>
                <a:schemeClr val="tx1"/>
              </a:solidFill>
              <a:latin typeface="+mj-lt"/>
              <a:ea typeface="HY견고딕" panose="02030600000101010101" pitchFamily="18" charset="-127"/>
            </a:endParaRPr>
          </a:p>
        </p:txBody>
      </p:sp>
      <p:sp>
        <p:nvSpPr>
          <p:cNvPr id="76" name="직사각형 75"/>
          <p:cNvSpPr/>
          <p:nvPr/>
        </p:nvSpPr>
        <p:spPr>
          <a:xfrm>
            <a:off x="4084092" y="2865795"/>
            <a:ext cx="721709" cy="2556035"/>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a:solidFill>
                  <a:schemeClr val="tx1"/>
                </a:solidFill>
                <a:ea typeface="HY견고딕" panose="02030600000101010101" pitchFamily="18" charset="-127"/>
              </a:rPr>
              <a:t>Use in home</a:t>
            </a:r>
          </a:p>
          <a:p>
            <a:pPr algn="ctr"/>
            <a:endParaRPr lang="en-US" altLang="ko-KR" sz="1000" b="1">
              <a:solidFill>
                <a:schemeClr val="tx1"/>
              </a:solidFill>
              <a:ea typeface="HY견고딕" panose="02030600000101010101" pitchFamily="18" charset="-127"/>
            </a:endParaRPr>
          </a:p>
          <a:p>
            <a:pPr algn="ctr"/>
            <a:r>
              <a:rPr lang="en-US" altLang="ko-KR" sz="1000" b="1">
                <a:solidFill>
                  <a:schemeClr val="tx1"/>
                </a:solidFill>
                <a:ea typeface="HY견고딕" panose="02030600000101010101" pitchFamily="18" charset="-127"/>
              </a:rPr>
              <a:t>140,226</a:t>
            </a:r>
          </a:p>
          <a:p>
            <a:pPr algn="ctr"/>
            <a:endParaRPr lang="en-US" altLang="ko-KR" sz="1000" b="1" dirty="0">
              <a:solidFill>
                <a:schemeClr val="tx1"/>
              </a:solidFill>
              <a:ea typeface="HY견고딕" panose="02030600000101010101" pitchFamily="18" charset="-127"/>
            </a:endParaRPr>
          </a:p>
        </p:txBody>
      </p:sp>
      <p:sp>
        <p:nvSpPr>
          <p:cNvPr id="18" name="직사각형 17"/>
          <p:cNvSpPr/>
          <p:nvPr/>
        </p:nvSpPr>
        <p:spPr>
          <a:xfrm>
            <a:off x="5048498" y="3926728"/>
            <a:ext cx="871200" cy="499268"/>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Disposal bag with broken 1,406</a:t>
            </a:r>
            <a:endParaRPr lang="en-US" altLang="ko-KR" sz="1000" b="1" dirty="0">
              <a:solidFill>
                <a:schemeClr val="tx1"/>
              </a:solidFill>
              <a:latin typeface="+mj-lt"/>
              <a:ea typeface="HY견고딕" panose="02030600000101010101" pitchFamily="18" charset="-127"/>
            </a:endParaRPr>
          </a:p>
        </p:txBody>
      </p:sp>
      <p:sp>
        <p:nvSpPr>
          <p:cNvPr id="19" name="직사각형 18"/>
          <p:cNvSpPr/>
          <p:nvPr/>
        </p:nvSpPr>
        <p:spPr>
          <a:xfrm>
            <a:off x="7972193" y="4780121"/>
            <a:ext cx="720000" cy="353867"/>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landfills</a:t>
            </a:r>
          </a:p>
          <a:p>
            <a:pPr algn="ctr"/>
            <a:r>
              <a:rPr lang="en-US" altLang="ko-KR" sz="1000" b="1" dirty="0" smtClean="0">
                <a:solidFill>
                  <a:schemeClr val="tx1"/>
                </a:solidFill>
                <a:latin typeface="+mj-lt"/>
                <a:ea typeface="HY견고딕" panose="02030600000101010101" pitchFamily="18" charset="-127"/>
              </a:rPr>
              <a:t>2,321</a:t>
            </a:r>
            <a:endParaRPr lang="en-US" altLang="ko-KR" sz="1000" b="1" dirty="0">
              <a:solidFill>
                <a:schemeClr val="tx1"/>
              </a:solidFill>
              <a:latin typeface="+mj-lt"/>
              <a:ea typeface="HY견고딕" panose="02030600000101010101" pitchFamily="18" charset="-127"/>
            </a:endParaRPr>
          </a:p>
        </p:txBody>
      </p:sp>
      <p:sp>
        <p:nvSpPr>
          <p:cNvPr id="20" name="직사각형 19"/>
          <p:cNvSpPr/>
          <p:nvPr/>
        </p:nvSpPr>
        <p:spPr>
          <a:xfrm>
            <a:off x="7972194" y="4341900"/>
            <a:ext cx="720000" cy="355157"/>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Incineration</a:t>
            </a:r>
          </a:p>
          <a:p>
            <a:pPr algn="ctr"/>
            <a:r>
              <a:rPr lang="en-US" altLang="ko-KR" sz="1000" b="1" dirty="0" smtClean="0">
                <a:solidFill>
                  <a:schemeClr val="tx1"/>
                </a:solidFill>
                <a:latin typeface="+mj-lt"/>
                <a:ea typeface="HY견고딕" panose="02030600000101010101" pitchFamily="18" charset="-127"/>
              </a:rPr>
              <a:t>3,481</a:t>
            </a:r>
            <a:endParaRPr lang="ko-KR" altLang="en-US" sz="1000" b="1" dirty="0">
              <a:solidFill>
                <a:schemeClr val="tx1"/>
              </a:solidFill>
              <a:latin typeface="+mj-lt"/>
              <a:ea typeface="HY견고딕" panose="02030600000101010101" pitchFamily="18" charset="-127"/>
            </a:endParaRPr>
          </a:p>
        </p:txBody>
      </p:sp>
      <p:sp>
        <p:nvSpPr>
          <p:cNvPr id="21" name="직사각형 20"/>
          <p:cNvSpPr/>
          <p:nvPr/>
        </p:nvSpPr>
        <p:spPr>
          <a:xfrm>
            <a:off x="1053810" y="5796488"/>
            <a:ext cx="720000" cy="517683"/>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Export</a:t>
            </a:r>
          </a:p>
          <a:p>
            <a:pPr algn="ctr"/>
            <a:endParaRPr lang="en-US" altLang="ko-KR" sz="1000" b="1" dirty="0" smtClean="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3,640</a:t>
            </a:r>
            <a:endParaRPr lang="en-US" altLang="ko-KR" sz="1000" b="1" dirty="0">
              <a:solidFill>
                <a:schemeClr val="tx1"/>
              </a:solidFill>
              <a:latin typeface="+mj-lt"/>
              <a:ea typeface="HY견고딕" panose="02030600000101010101" pitchFamily="18" charset="-127"/>
            </a:endParaRPr>
          </a:p>
        </p:txBody>
      </p:sp>
      <p:cxnSp>
        <p:nvCxnSpPr>
          <p:cNvPr id="22" name="직선 화살표 연결선 21"/>
          <p:cNvCxnSpPr/>
          <p:nvPr/>
        </p:nvCxnSpPr>
        <p:spPr>
          <a:xfrm>
            <a:off x="3314627" y="1353568"/>
            <a:ext cx="1" cy="39604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a:off x="827428" y="2793848"/>
            <a:ext cx="22788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직선 화살표 연결선 23"/>
          <p:cNvCxnSpPr/>
          <p:nvPr/>
        </p:nvCxnSpPr>
        <p:spPr>
          <a:xfrm>
            <a:off x="3718106" y="2782422"/>
            <a:ext cx="367695" cy="1"/>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직사각형 24"/>
          <p:cNvSpPr/>
          <p:nvPr/>
        </p:nvSpPr>
        <p:spPr>
          <a:xfrm>
            <a:off x="4085801" y="5876306"/>
            <a:ext cx="719999" cy="721046"/>
          </a:xfrm>
          <a:prstGeom prst="rect">
            <a:avLst/>
          </a:prstGeom>
          <a:solidFill>
            <a:schemeClr val="accent4">
              <a:lumMod val="60000"/>
              <a:lumOff val="4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Sold to industrial sector</a:t>
            </a:r>
          </a:p>
          <a:p>
            <a:pPr algn="ctr"/>
            <a:r>
              <a:rPr lang="en-US" altLang="ko-KR" sz="1000" b="1" dirty="0" smtClean="0">
                <a:solidFill>
                  <a:schemeClr val="tx1"/>
                </a:solidFill>
                <a:latin typeface="+mj-lt"/>
                <a:ea typeface="HY견고딕" panose="02030600000101010101" pitchFamily="18" charset="-127"/>
              </a:rPr>
              <a:t>106,687</a:t>
            </a:r>
            <a:endParaRPr lang="en-US" altLang="ko-KR" sz="1000" b="1" dirty="0">
              <a:solidFill>
                <a:schemeClr val="tx1"/>
              </a:solidFill>
              <a:latin typeface="+mj-lt"/>
              <a:ea typeface="HY견고딕" panose="02030600000101010101" pitchFamily="18" charset="-127"/>
            </a:endParaRPr>
          </a:p>
        </p:txBody>
      </p:sp>
      <p:cxnSp>
        <p:nvCxnSpPr>
          <p:cNvPr id="26" name="꺾인 연결선 25"/>
          <p:cNvCxnSpPr>
            <a:endCxn id="25" idx="0"/>
          </p:cNvCxnSpPr>
          <p:nvPr/>
        </p:nvCxnSpPr>
        <p:spPr>
          <a:xfrm rot="16200000" flipH="1">
            <a:off x="2607020" y="4037525"/>
            <a:ext cx="3093884" cy="583678"/>
          </a:xfrm>
          <a:prstGeom prst="bentConnector3">
            <a:avLst>
              <a:gd name="adj1" fmla="val 93409"/>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직사각형 26"/>
          <p:cNvSpPr/>
          <p:nvPr/>
        </p:nvSpPr>
        <p:spPr>
          <a:xfrm>
            <a:off x="916087" y="1461581"/>
            <a:ext cx="7914587" cy="4123673"/>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lstStyle/>
          <a:p>
            <a:pPr algn="ctr"/>
            <a:endParaRPr lang="ko-KR" altLang="en-US" sz="1000" b="1">
              <a:latin typeface="+mj-lt"/>
            </a:endParaRPr>
          </a:p>
        </p:txBody>
      </p:sp>
      <p:sp>
        <p:nvSpPr>
          <p:cNvPr id="28" name="직사각형 27"/>
          <p:cNvSpPr/>
          <p:nvPr/>
        </p:nvSpPr>
        <p:spPr>
          <a:xfrm>
            <a:off x="7932680" y="2037644"/>
            <a:ext cx="720000" cy="493200"/>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glass</a:t>
            </a:r>
          </a:p>
          <a:p>
            <a:pPr algn="ctr"/>
            <a:r>
              <a:rPr lang="en-US" altLang="ko-KR" sz="1000" b="1" spc="-100" smtClean="0">
                <a:solidFill>
                  <a:schemeClr val="tx1"/>
                </a:solidFill>
                <a:latin typeface="+mj-lt"/>
                <a:ea typeface="HY견고딕" panose="02030600000101010101" pitchFamily="18" charset="-127"/>
              </a:rPr>
              <a:t>4,447 ton</a:t>
            </a:r>
            <a:endParaRPr lang="ko-KR" altLang="en-US" sz="1000" b="1" spc="-100" dirty="0">
              <a:solidFill>
                <a:schemeClr val="tx1"/>
              </a:solidFill>
              <a:latin typeface="+mj-lt"/>
              <a:ea typeface="HY견고딕" panose="02030600000101010101" pitchFamily="18" charset="-127"/>
            </a:endParaRPr>
          </a:p>
        </p:txBody>
      </p:sp>
      <p:sp>
        <p:nvSpPr>
          <p:cNvPr id="29" name="직사각형 28"/>
          <p:cNvSpPr/>
          <p:nvPr/>
        </p:nvSpPr>
        <p:spPr>
          <a:xfrm>
            <a:off x="5047184" y="5133988"/>
            <a:ext cx="871200" cy="288032"/>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Others</a:t>
            </a:r>
          </a:p>
          <a:p>
            <a:pPr algn="ctr"/>
            <a:r>
              <a:rPr lang="en-US" altLang="ko-KR" sz="1000" b="1" dirty="0" smtClean="0">
                <a:solidFill>
                  <a:schemeClr val="tx1"/>
                </a:solidFill>
                <a:latin typeface="+mj-lt"/>
                <a:ea typeface="HY견고딕" panose="02030600000101010101" pitchFamily="18" charset="-127"/>
              </a:rPr>
              <a:t>1,187</a:t>
            </a:r>
            <a:endParaRPr lang="en-US" altLang="ko-KR" sz="1000" b="1" dirty="0">
              <a:solidFill>
                <a:schemeClr val="tx1"/>
              </a:solidFill>
              <a:latin typeface="+mj-lt"/>
              <a:ea typeface="HY견고딕" panose="02030600000101010101" pitchFamily="18" charset="-127"/>
            </a:endParaRPr>
          </a:p>
        </p:txBody>
      </p:sp>
      <p:sp>
        <p:nvSpPr>
          <p:cNvPr id="30" name="직사각형 29"/>
          <p:cNvSpPr/>
          <p:nvPr/>
        </p:nvSpPr>
        <p:spPr>
          <a:xfrm>
            <a:off x="5048092" y="4537659"/>
            <a:ext cx="871200" cy="470621"/>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Disposal bag</a:t>
            </a:r>
          </a:p>
          <a:p>
            <a:pPr algn="ctr"/>
            <a:r>
              <a:rPr lang="en-US" altLang="ko-KR" sz="1000" b="1" dirty="0" smtClean="0">
                <a:solidFill>
                  <a:schemeClr val="tx1"/>
                </a:solidFill>
                <a:latin typeface="+mj-lt"/>
                <a:ea typeface="HY견고딕" panose="02030600000101010101" pitchFamily="18" charset="-127"/>
              </a:rPr>
              <a:t>3,209</a:t>
            </a:r>
            <a:endParaRPr lang="en-US" altLang="ko-KR" sz="1000" b="1" dirty="0">
              <a:solidFill>
                <a:schemeClr val="tx1"/>
              </a:solidFill>
              <a:latin typeface="+mj-lt"/>
              <a:ea typeface="HY견고딕" panose="02030600000101010101" pitchFamily="18" charset="-127"/>
            </a:endParaRPr>
          </a:p>
        </p:txBody>
      </p:sp>
      <p:cxnSp>
        <p:nvCxnSpPr>
          <p:cNvPr id="31" name="직선 화살표 연결선 30"/>
          <p:cNvCxnSpPr/>
          <p:nvPr/>
        </p:nvCxnSpPr>
        <p:spPr>
          <a:xfrm>
            <a:off x="7591298" y="4548636"/>
            <a:ext cx="36947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직사각형 31"/>
          <p:cNvSpPr/>
          <p:nvPr/>
        </p:nvSpPr>
        <p:spPr>
          <a:xfrm>
            <a:off x="7932680" y="2613708"/>
            <a:ext cx="720000" cy="308511"/>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spc="-100" dirty="0" smtClean="0">
                <a:solidFill>
                  <a:schemeClr val="tx1"/>
                </a:solidFill>
                <a:latin typeface="+mj-lt"/>
                <a:ea typeface="HY견고딕" panose="02030600000101010101" pitchFamily="18" charset="-127"/>
              </a:rPr>
              <a:t>plastic</a:t>
            </a:r>
          </a:p>
          <a:p>
            <a:pPr algn="ctr"/>
            <a:r>
              <a:rPr lang="en-US" altLang="ko-KR" sz="1000" b="1" spc="-100" smtClean="0">
                <a:solidFill>
                  <a:schemeClr val="tx1"/>
                </a:solidFill>
                <a:latin typeface="+mj-lt"/>
                <a:ea typeface="HY견고딕" panose="02030600000101010101" pitchFamily="18" charset="-127"/>
              </a:rPr>
              <a:t>308 ton</a:t>
            </a:r>
            <a:endParaRPr lang="ko-KR" altLang="en-US" sz="1000" b="1" spc="-100" dirty="0">
              <a:solidFill>
                <a:schemeClr val="tx1"/>
              </a:solidFill>
              <a:latin typeface="+mj-lt"/>
              <a:ea typeface="HY견고딕" panose="02030600000101010101" pitchFamily="18" charset="-127"/>
            </a:endParaRPr>
          </a:p>
        </p:txBody>
      </p:sp>
      <p:sp>
        <p:nvSpPr>
          <p:cNvPr id="33" name="직사각형 32"/>
          <p:cNvSpPr/>
          <p:nvPr/>
        </p:nvSpPr>
        <p:spPr>
          <a:xfrm>
            <a:off x="7932680" y="3007364"/>
            <a:ext cx="720000" cy="326424"/>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spc="-100" dirty="0" smtClean="0">
                <a:solidFill>
                  <a:schemeClr val="tx1"/>
                </a:solidFill>
                <a:latin typeface="+mj-lt"/>
                <a:ea typeface="HY견고딕" panose="02030600000101010101" pitchFamily="18" charset="-127"/>
              </a:rPr>
              <a:t>Al</a:t>
            </a:r>
          </a:p>
          <a:p>
            <a:pPr algn="ctr"/>
            <a:r>
              <a:rPr lang="en-US" altLang="ko-KR" sz="1000" b="1" spc="-100" smtClean="0">
                <a:solidFill>
                  <a:schemeClr val="tx1"/>
                </a:solidFill>
                <a:latin typeface="+mj-lt"/>
                <a:ea typeface="HY견고딕" panose="02030600000101010101" pitchFamily="18" charset="-127"/>
              </a:rPr>
              <a:t>134 ton</a:t>
            </a:r>
            <a:endParaRPr lang="ko-KR" altLang="en-US" sz="1000" b="1" spc="-100" dirty="0">
              <a:solidFill>
                <a:schemeClr val="tx1"/>
              </a:solidFill>
              <a:latin typeface="+mj-lt"/>
              <a:ea typeface="HY견고딕" panose="02030600000101010101" pitchFamily="18" charset="-127"/>
            </a:endParaRPr>
          </a:p>
        </p:txBody>
      </p:sp>
      <p:sp>
        <p:nvSpPr>
          <p:cNvPr id="34" name="직사각형 33"/>
          <p:cNvSpPr/>
          <p:nvPr/>
        </p:nvSpPr>
        <p:spPr>
          <a:xfrm>
            <a:off x="7932680" y="3384588"/>
            <a:ext cx="720000" cy="347122"/>
          </a:xfrm>
          <a:prstGeom prst="rect">
            <a:avLst/>
          </a:prstGeom>
          <a:solidFill>
            <a:schemeClr val="accent3">
              <a:lumMod val="40000"/>
              <a:lumOff val="6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particulate</a:t>
            </a:r>
          </a:p>
          <a:p>
            <a:pPr algn="ctr"/>
            <a:r>
              <a:rPr lang="en-US" altLang="ko-KR" sz="1000" b="1" smtClean="0">
                <a:solidFill>
                  <a:schemeClr val="tx1"/>
                </a:solidFill>
                <a:latin typeface="+mj-lt"/>
                <a:ea typeface="HY견고딕" panose="02030600000101010101" pitchFamily="18" charset="-127"/>
              </a:rPr>
              <a:t>665 ton</a:t>
            </a:r>
            <a:endParaRPr lang="ko-KR" altLang="en-US" sz="1000" b="1" dirty="0">
              <a:solidFill>
                <a:schemeClr val="tx1"/>
              </a:solidFill>
              <a:latin typeface="+mj-lt"/>
              <a:ea typeface="HY견고딕" panose="02030600000101010101" pitchFamily="18" charset="-127"/>
            </a:endParaRPr>
          </a:p>
        </p:txBody>
      </p:sp>
      <p:cxnSp>
        <p:nvCxnSpPr>
          <p:cNvPr id="35" name="직선 화살표 연결선 34"/>
          <p:cNvCxnSpPr/>
          <p:nvPr/>
        </p:nvCxnSpPr>
        <p:spPr>
          <a:xfrm>
            <a:off x="1762105" y="2793848"/>
            <a:ext cx="22788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직사각형 35"/>
          <p:cNvSpPr/>
          <p:nvPr/>
        </p:nvSpPr>
        <p:spPr>
          <a:xfrm>
            <a:off x="2927585" y="1749612"/>
            <a:ext cx="774085" cy="3132178"/>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Total</a:t>
            </a:r>
          </a:p>
          <a:p>
            <a:pPr algn="ctr"/>
            <a:r>
              <a:rPr lang="en-US" altLang="ko-KR" sz="1000" b="1" dirty="0" smtClean="0">
                <a:solidFill>
                  <a:schemeClr val="tx1"/>
                </a:solidFill>
                <a:latin typeface="+mj-lt"/>
                <a:ea typeface="HY견고딕" panose="02030600000101010101" pitchFamily="18" charset="-127"/>
              </a:rPr>
              <a:t>Domestic demands</a:t>
            </a:r>
          </a:p>
          <a:p>
            <a:pPr algn="ctr"/>
            <a:endParaRPr lang="en-US" altLang="ko-KR" sz="1000" b="1" dirty="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149,453</a:t>
            </a:r>
            <a:endParaRPr lang="ko-KR" altLang="en-US" sz="1000" b="1" dirty="0">
              <a:solidFill>
                <a:schemeClr val="tx1"/>
              </a:solidFill>
              <a:latin typeface="+mj-lt"/>
              <a:ea typeface="HY견고딕" panose="02030600000101010101" pitchFamily="18" charset="-127"/>
            </a:endParaRPr>
          </a:p>
        </p:txBody>
      </p:sp>
      <p:cxnSp>
        <p:nvCxnSpPr>
          <p:cNvPr id="37" name="직선 화살표 연결선 36"/>
          <p:cNvCxnSpPr/>
          <p:nvPr/>
        </p:nvCxnSpPr>
        <p:spPr>
          <a:xfrm>
            <a:off x="2707951" y="2793848"/>
            <a:ext cx="22788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a:stCxn id="16" idx="2"/>
            <a:endCxn id="21" idx="0"/>
          </p:cNvCxnSpPr>
          <p:nvPr/>
        </p:nvCxnSpPr>
        <p:spPr>
          <a:xfrm>
            <a:off x="1413810" y="3261900"/>
            <a:ext cx="0" cy="2534588"/>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a:off x="4900671" y="3562848"/>
            <a:ext cx="16556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a:off x="4900671" y="4176362"/>
            <a:ext cx="16556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직선 화살표 연결선 40"/>
          <p:cNvCxnSpPr/>
          <p:nvPr/>
        </p:nvCxnSpPr>
        <p:spPr>
          <a:xfrm>
            <a:off x="4900671" y="4787104"/>
            <a:ext cx="16556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직선 화살표 연결선 41"/>
          <p:cNvCxnSpPr/>
          <p:nvPr/>
        </p:nvCxnSpPr>
        <p:spPr>
          <a:xfrm flipV="1">
            <a:off x="4890011" y="5282975"/>
            <a:ext cx="182126" cy="21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4900671" y="2798488"/>
            <a:ext cx="0" cy="248659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p:nvPr/>
        </p:nvCxnSpPr>
        <p:spPr>
          <a:xfrm>
            <a:off x="5914023" y="2782423"/>
            <a:ext cx="252355"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직선 연결선 44"/>
          <p:cNvCxnSpPr/>
          <p:nvPr/>
        </p:nvCxnSpPr>
        <p:spPr>
          <a:xfrm>
            <a:off x="6028295" y="2788677"/>
            <a:ext cx="0" cy="76113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직선 연결선 45"/>
          <p:cNvCxnSpPr/>
          <p:nvPr/>
        </p:nvCxnSpPr>
        <p:spPr>
          <a:xfrm>
            <a:off x="5924954" y="3549812"/>
            <a:ext cx="97408"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꺾인 연결선 46"/>
          <p:cNvCxnSpPr>
            <a:stCxn id="18" idx="3"/>
            <a:endCxn id="29" idx="3"/>
          </p:cNvCxnSpPr>
          <p:nvPr/>
        </p:nvCxnSpPr>
        <p:spPr>
          <a:xfrm flipH="1">
            <a:off x="5918384" y="4176362"/>
            <a:ext cx="1314" cy="1101642"/>
          </a:xfrm>
          <a:prstGeom prst="bentConnector3">
            <a:avLst>
              <a:gd name="adj1" fmla="val -17397260"/>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a:off x="6814450" y="2782423"/>
            <a:ext cx="252355"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a:off x="7705118" y="2314700"/>
            <a:ext cx="242410"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a:off x="7770364" y="2818721"/>
            <a:ext cx="16556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a:off x="7770364" y="3131727"/>
            <a:ext cx="165569"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p:nvPr/>
        </p:nvCxnSpPr>
        <p:spPr>
          <a:xfrm flipV="1">
            <a:off x="7750554" y="3468965"/>
            <a:ext cx="182126" cy="21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직선 연결선 52"/>
          <p:cNvCxnSpPr/>
          <p:nvPr/>
        </p:nvCxnSpPr>
        <p:spPr>
          <a:xfrm>
            <a:off x="7763948" y="2310579"/>
            <a:ext cx="0" cy="115636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직선 연결선 53"/>
          <p:cNvCxnSpPr/>
          <p:nvPr/>
        </p:nvCxnSpPr>
        <p:spPr>
          <a:xfrm>
            <a:off x="5919698" y="4730720"/>
            <a:ext cx="1671600" cy="9989"/>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직선 화살표 연결선 54"/>
          <p:cNvCxnSpPr/>
          <p:nvPr/>
        </p:nvCxnSpPr>
        <p:spPr>
          <a:xfrm>
            <a:off x="7591298" y="4910186"/>
            <a:ext cx="36947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a:off x="7591298" y="4548349"/>
            <a:ext cx="0" cy="36961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a:off x="8669119" y="2797940"/>
            <a:ext cx="42944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직선 화살표 연결선 57"/>
          <p:cNvCxnSpPr/>
          <p:nvPr/>
        </p:nvCxnSpPr>
        <p:spPr>
          <a:xfrm>
            <a:off x="8669119" y="3110946"/>
            <a:ext cx="42944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직선 화살표 연결선 58"/>
          <p:cNvCxnSpPr/>
          <p:nvPr/>
        </p:nvCxnSpPr>
        <p:spPr>
          <a:xfrm flipV="1">
            <a:off x="8636116" y="3448184"/>
            <a:ext cx="472388" cy="21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직선 화살표 연결선 59"/>
          <p:cNvCxnSpPr/>
          <p:nvPr/>
        </p:nvCxnSpPr>
        <p:spPr>
          <a:xfrm>
            <a:off x="8669119" y="2310579"/>
            <a:ext cx="42944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직선 화살표 연결선 60"/>
          <p:cNvCxnSpPr/>
          <p:nvPr/>
        </p:nvCxnSpPr>
        <p:spPr>
          <a:xfrm>
            <a:off x="8703879" y="4537659"/>
            <a:ext cx="39040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직선 화살표 연결선 61"/>
          <p:cNvCxnSpPr/>
          <p:nvPr/>
        </p:nvCxnSpPr>
        <p:spPr>
          <a:xfrm flipV="1">
            <a:off x="8672828" y="4874897"/>
            <a:ext cx="429444" cy="2104"/>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직사각형 62"/>
          <p:cNvSpPr/>
          <p:nvPr/>
        </p:nvSpPr>
        <p:spPr>
          <a:xfrm>
            <a:off x="110345" y="3765836"/>
            <a:ext cx="717083" cy="517683"/>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Storage</a:t>
            </a:r>
          </a:p>
          <a:p>
            <a:pPr algn="ctr"/>
            <a:endParaRPr lang="en-US" altLang="ko-KR" sz="1000" b="1" dirty="0" smtClean="0">
              <a:solidFill>
                <a:schemeClr val="tx1"/>
              </a:solidFill>
              <a:latin typeface="+mj-lt"/>
              <a:ea typeface="HY견고딕" panose="02030600000101010101" pitchFamily="18" charset="-127"/>
            </a:endParaRPr>
          </a:p>
          <a:p>
            <a:pPr algn="ctr"/>
            <a:r>
              <a:rPr lang="en-US" altLang="ko-KR" sz="1000" b="1" dirty="0" smtClean="0">
                <a:solidFill>
                  <a:schemeClr val="tx1"/>
                </a:solidFill>
                <a:latin typeface="+mj-lt"/>
                <a:ea typeface="HY견고딕" panose="02030600000101010101" pitchFamily="18" charset="-127"/>
              </a:rPr>
              <a:t>386</a:t>
            </a:r>
          </a:p>
        </p:txBody>
      </p:sp>
      <p:cxnSp>
        <p:nvCxnSpPr>
          <p:cNvPr id="64" name="직선 화살표 연결선 63"/>
          <p:cNvCxnSpPr>
            <a:stCxn id="13" idx="2"/>
            <a:endCxn id="63" idx="0"/>
          </p:cNvCxnSpPr>
          <p:nvPr/>
        </p:nvCxnSpPr>
        <p:spPr>
          <a:xfrm flipH="1">
            <a:off x="468887" y="3405796"/>
            <a:ext cx="678" cy="36004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5" name="직사각형 64"/>
          <p:cNvSpPr/>
          <p:nvPr/>
        </p:nvSpPr>
        <p:spPr>
          <a:xfrm>
            <a:off x="7318505" y="6381328"/>
            <a:ext cx="853945" cy="248727"/>
          </a:xfrm>
          <a:prstGeom prst="rect">
            <a:avLst/>
          </a:prstGeom>
          <a:solidFill>
            <a:schemeClr val="accent4">
              <a:lumMod val="60000"/>
              <a:lumOff val="4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smtClean="0">
                <a:solidFill>
                  <a:schemeClr val="tx1"/>
                </a:solidFill>
                <a:latin typeface="+mj-lt"/>
                <a:ea typeface="HY견고딕" panose="02030600000101010101" pitchFamily="18" charset="-127"/>
              </a:rPr>
              <a:t>Disopsal </a:t>
            </a:r>
            <a:endParaRPr lang="en-US" altLang="ko-KR" sz="1000" b="1" dirty="0">
              <a:solidFill>
                <a:schemeClr val="tx1"/>
              </a:solidFill>
              <a:latin typeface="+mj-lt"/>
              <a:ea typeface="HY견고딕" panose="02030600000101010101" pitchFamily="18" charset="-127"/>
            </a:endParaRPr>
          </a:p>
        </p:txBody>
      </p:sp>
      <p:sp>
        <p:nvSpPr>
          <p:cNvPr id="66" name="직사각형 65"/>
          <p:cNvSpPr/>
          <p:nvPr/>
        </p:nvSpPr>
        <p:spPr>
          <a:xfrm>
            <a:off x="7318507" y="5884116"/>
            <a:ext cx="853893" cy="352712"/>
          </a:xfrm>
          <a:prstGeom prst="rect">
            <a:avLst/>
          </a:prstGeom>
          <a:solidFill>
            <a:schemeClr val="accent4">
              <a:lumMod val="60000"/>
              <a:lumOff val="4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smtClean="0">
                <a:solidFill>
                  <a:schemeClr val="tx1"/>
                </a:solidFill>
                <a:latin typeface="+mj-lt"/>
                <a:ea typeface="HY견고딕" panose="02030600000101010101" pitchFamily="18" charset="-127"/>
              </a:rPr>
              <a:t>Recycling </a:t>
            </a:r>
          </a:p>
          <a:p>
            <a:pPr algn="ctr"/>
            <a:r>
              <a:rPr lang="en-US" altLang="ko-KR" sz="1000" b="1" smtClean="0">
                <a:solidFill>
                  <a:schemeClr val="tx1"/>
                </a:solidFill>
                <a:latin typeface="+mj-lt"/>
                <a:ea typeface="HY견고딕" panose="02030600000101010101" pitchFamily="18" charset="-127"/>
              </a:rPr>
              <a:t>5,743 </a:t>
            </a:r>
            <a:endParaRPr lang="ko-KR" altLang="en-US" sz="1000" b="1" dirty="0">
              <a:solidFill>
                <a:schemeClr val="tx1"/>
              </a:solidFill>
              <a:latin typeface="+mj-lt"/>
              <a:ea typeface="HY견고딕" panose="02030600000101010101" pitchFamily="18" charset="-127"/>
            </a:endParaRPr>
          </a:p>
        </p:txBody>
      </p:sp>
      <p:cxnSp>
        <p:nvCxnSpPr>
          <p:cNvPr id="67" name="직선 화살표 연결선 66"/>
          <p:cNvCxnSpPr>
            <a:stCxn id="70" idx="3"/>
            <a:endCxn id="66" idx="1"/>
          </p:cNvCxnSpPr>
          <p:nvPr/>
        </p:nvCxnSpPr>
        <p:spPr>
          <a:xfrm>
            <a:off x="7030394" y="6060472"/>
            <a:ext cx="288113"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직선 화살표 연결선 67"/>
          <p:cNvCxnSpPr>
            <a:stCxn id="69" idx="3"/>
            <a:endCxn id="65" idx="1"/>
          </p:cNvCxnSpPr>
          <p:nvPr/>
        </p:nvCxnSpPr>
        <p:spPr>
          <a:xfrm>
            <a:off x="7038549" y="6505692"/>
            <a:ext cx="279956"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9" name="직사각형 68"/>
          <p:cNvSpPr/>
          <p:nvPr/>
        </p:nvSpPr>
        <p:spPr>
          <a:xfrm>
            <a:off x="6318549" y="6381328"/>
            <a:ext cx="720000" cy="248727"/>
          </a:xfrm>
          <a:prstGeom prst="rect">
            <a:avLst/>
          </a:prstGeom>
          <a:solidFill>
            <a:schemeClr val="accent4">
              <a:lumMod val="60000"/>
              <a:lumOff val="4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dirty="0" smtClean="0">
                <a:solidFill>
                  <a:schemeClr val="tx1"/>
                </a:solidFill>
                <a:latin typeface="+mj-lt"/>
                <a:ea typeface="HY견고딕" panose="02030600000101010101" pitchFamily="18" charset="-127"/>
              </a:rPr>
              <a:t>Solid waste</a:t>
            </a:r>
          </a:p>
        </p:txBody>
      </p:sp>
      <p:sp>
        <p:nvSpPr>
          <p:cNvPr id="70" name="직사각형 69"/>
          <p:cNvSpPr/>
          <p:nvPr/>
        </p:nvSpPr>
        <p:spPr>
          <a:xfrm>
            <a:off x="6310394" y="5884115"/>
            <a:ext cx="720000" cy="352713"/>
          </a:xfrm>
          <a:prstGeom prst="rect">
            <a:avLst/>
          </a:prstGeom>
          <a:solidFill>
            <a:schemeClr val="accent4">
              <a:lumMod val="60000"/>
              <a:lumOff val="4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46800" rIns="0" rtlCol="0" anchor="ctr"/>
          <a:lstStyle/>
          <a:p>
            <a:pPr algn="ctr"/>
            <a:r>
              <a:rPr lang="en-US" altLang="ko-KR" sz="1000" b="1" smtClean="0">
                <a:solidFill>
                  <a:schemeClr val="tx1"/>
                </a:solidFill>
                <a:latin typeface="+mj-lt"/>
                <a:ea typeface="HY견고딕" panose="02030600000101010101" pitchFamily="18" charset="-127"/>
              </a:rPr>
              <a:t>Collectors</a:t>
            </a:r>
          </a:p>
          <a:p>
            <a:pPr algn="ctr"/>
            <a:r>
              <a:rPr lang="en-US" altLang="ko-KR" sz="1000" b="1" smtClean="0">
                <a:solidFill>
                  <a:schemeClr val="tx1"/>
                </a:solidFill>
                <a:latin typeface="+mj-lt"/>
                <a:ea typeface="HY견고딕" panose="02030600000101010101" pitchFamily="18" charset="-127"/>
              </a:rPr>
              <a:t>5,743</a:t>
            </a:r>
            <a:endParaRPr lang="ko-KR" altLang="en-US" sz="1000" b="1" dirty="0">
              <a:solidFill>
                <a:schemeClr val="tx1"/>
              </a:solidFill>
              <a:latin typeface="+mj-lt"/>
              <a:ea typeface="HY견고딕" panose="02030600000101010101" pitchFamily="18" charset="-127"/>
            </a:endParaRPr>
          </a:p>
        </p:txBody>
      </p:sp>
      <p:cxnSp>
        <p:nvCxnSpPr>
          <p:cNvPr id="71" name="직선 화살표 연결선 70"/>
          <p:cNvCxnSpPr/>
          <p:nvPr/>
        </p:nvCxnSpPr>
        <p:spPr>
          <a:xfrm>
            <a:off x="5950354" y="6011224"/>
            <a:ext cx="36947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직선 화살표 연결선 71"/>
          <p:cNvCxnSpPr/>
          <p:nvPr/>
        </p:nvCxnSpPr>
        <p:spPr>
          <a:xfrm>
            <a:off x="5950354" y="6477485"/>
            <a:ext cx="369474" cy="0"/>
          </a:xfrm>
          <a:prstGeom prst="straightConnector1">
            <a:avLst/>
          </a:prstGeom>
          <a:ln w="1905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직선 연결선 72"/>
          <p:cNvCxnSpPr/>
          <p:nvPr/>
        </p:nvCxnSpPr>
        <p:spPr>
          <a:xfrm>
            <a:off x="4805801" y="6186842"/>
            <a:ext cx="1144553"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직선 연결선 73"/>
          <p:cNvCxnSpPr/>
          <p:nvPr/>
        </p:nvCxnSpPr>
        <p:spPr>
          <a:xfrm>
            <a:off x="5955970" y="6014764"/>
            <a:ext cx="0" cy="46272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75" name="직사각형 74"/>
          <p:cNvSpPr/>
          <p:nvPr/>
        </p:nvSpPr>
        <p:spPr>
          <a:xfrm>
            <a:off x="4083628" y="1770435"/>
            <a:ext cx="722171" cy="1170641"/>
          </a:xfrm>
          <a:prstGeom prst="rect">
            <a:avLst/>
          </a:prstGeom>
          <a:solidFill>
            <a:srgbClr val="FFFF00"/>
          </a:solidFill>
          <a:ln w="19050">
            <a:solidFill>
              <a:schemeClr val="tx1"/>
            </a:solidFill>
          </a:ln>
        </p:spPr>
        <p:txBody>
          <a:bodyPr wrap="square" lIns="0" tIns="46800" rIns="0">
            <a:spAutoFit/>
          </a:bodyPr>
          <a:lstStyle/>
          <a:p>
            <a:pPr lvl="0" algn="ctr"/>
            <a:endParaRPr lang="en-US" altLang="ko-KR" sz="1000" b="1" smtClean="0">
              <a:solidFill>
                <a:prstClr val="black"/>
              </a:solidFill>
              <a:ea typeface="HY견고딕" panose="02030600000101010101" pitchFamily="18" charset="-127"/>
            </a:endParaRPr>
          </a:p>
          <a:p>
            <a:pPr lvl="0" algn="ctr"/>
            <a:r>
              <a:rPr lang="en-US" altLang="ko-KR" sz="1000" b="1" smtClean="0">
                <a:solidFill>
                  <a:prstClr val="black"/>
                </a:solidFill>
                <a:ea typeface="HY견고딕" panose="02030600000101010101" pitchFamily="18" charset="-127"/>
              </a:rPr>
              <a:t>Generation </a:t>
            </a:r>
            <a:r>
              <a:rPr lang="en-US" altLang="ko-KR" sz="1000" b="1">
                <a:solidFill>
                  <a:prstClr val="black"/>
                </a:solidFill>
                <a:ea typeface="HY견고딕" panose="02030600000101010101" pitchFamily="18" charset="-127"/>
              </a:rPr>
              <a:t>from home</a:t>
            </a:r>
          </a:p>
          <a:p>
            <a:pPr lvl="0" algn="ctr"/>
            <a:endParaRPr lang="en-US" altLang="ko-KR" sz="1000" b="1">
              <a:solidFill>
                <a:prstClr val="black"/>
              </a:solidFill>
              <a:ea typeface="HY견고딕" panose="02030600000101010101" pitchFamily="18" charset="-127"/>
            </a:endParaRPr>
          </a:p>
          <a:p>
            <a:pPr lvl="0" algn="ctr"/>
            <a:endParaRPr lang="en-US" altLang="ko-KR" sz="1000" b="1">
              <a:solidFill>
                <a:prstClr val="black"/>
              </a:solidFill>
              <a:ea typeface="HY견고딕" panose="02030600000101010101" pitchFamily="18" charset="-127"/>
            </a:endParaRPr>
          </a:p>
          <a:p>
            <a:pPr lvl="0" algn="ctr"/>
            <a:r>
              <a:rPr lang="en-US" altLang="ko-KR" sz="1000" b="1">
                <a:solidFill>
                  <a:prstClr val="black"/>
                </a:solidFill>
                <a:ea typeface="HY견고딕" panose="02030600000101010101" pitchFamily="18" charset="-127"/>
              </a:rPr>
              <a:t>42,766</a:t>
            </a:r>
          </a:p>
          <a:p>
            <a:pPr lvl="0" algn="ctr"/>
            <a:endParaRPr lang="en-US" altLang="ko-KR" sz="1000" b="1" dirty="0">
              <a:solidFill>
                <a:prstClr val="black"/>
              </a:solidFill>
              <a:latin typeface="+mj-lt"/>
              <a:ea typeface="HY견고딕" panose="02030600000101010101" pitchFamily="18" charset="-127"/>
            </a:endParaRPr>
          </a:p>
        </p:txBody>
      </p:sp>
      <p:graphicFrame>
        <p:nvGraphicFramePr>
          <p:cNvPr id="80" name="표 79"/>
          <p:cNvGraphicFramePr>
            <a:graphicFrameLocks noGrp="1"/>
          </p:cNvGraphicFramePr>
          <p:nvPr>
            <p:extLst>
              <p:ext uri="{D42A27DB-BD31-4B8C-83A1-F6EECF244321}">
                <p14:modId xmlns:p14="http://schemas.microsoft.com/office/powerpoint/2010/main" val="1178754781"/>
              </p:ext>
            </p:extLst>
          </p:nvPr>
        </p:nvGraphicFramePr>
        <p:xfrm>
          <a:off x="7151590" y="850648"/>
          <a:ext cx="1656106" cy="502920"/>
        </p:xfrm>
        <a:graphic>
          <a:graphicData uri="http://schemas.openxmlformats.org/drawingml/2006/table">
            <a:tbl>
              <a:tblPr firstRow="1" bandRow="1">
                <a:tableStyleId>{5940675A-B579-460E-94D1-54222C63F5DA}</a:tableStyleId>
              </a:tblPr>
              <a:tblGrid>
                <a:gridCol w="828053"/>
                <a:gridCol w="828053"/>
              </a:tblGrid>
              <a:tr h="0">
                <a:tc>
                  <a:txBody>
                    <a:bodyPr/>
                    <a:lstStyle/>
                    <a:p>
                      <a:pPr latinLnBrk="1"/>
                      <a:r>
                        <a:rPr lang="en-US" altLang="ko-KR" sz="1050" b="1" dirty="0" smtClean="0"/>
                        <a:t>Unit</a:t>
                      </a:r>
                      <a:endParaRPr lang="ko-KR" altLang="en-US" sz="1050" b="1" dirty="0"/>
                    </a:p>
                  </a:txBody>
                  <a:tcPr>
                    <a:solidFill>
                      <a:schemeClr val="accent1">
                        <a:lumMod val="20000"/>
                        <a:lumOff val="80000"/>
                      </a:schemeClr>
                    </a:solidFill>
                  </a:tcPr>
                </a:tc>
                <a:tc>
                  <a:txBody>
                    <a:bodyPr/>
                    <a:lstStyle/>
                    <a:p>
                      <a:pPr latinLnBrk="1"/>
                      <a:r>
                        <a:rPr lang="en-US" altLang="ko-KR" sz="1050" b="1" dirty="0" smtClean="0"/>
                        <a:t>1,000</a:t>
                      </a:r>
                    </a:p>
                  </a:txBody>
                  <a:tcPr>
                    <a:solidFill>
                      <a:schemeClr val="accent4">
                        <a:lumMod val="60000"/>
                        <a:lumOff val="40000"/>
                      </a:schemeClr>
                    </a:solidFill>
                  </a:tcPr>
                </a:tc>
              </a:tr>
              <a:tr h="201337">
                <a:tc>
                  <a:txBody>
                    <a:bodyPr/>
                    <a:lstStyle/>
                    <a:p>
                      <a:pPr latinLnBrk="1"/>
                      <a:r>
                        <a:rPr lang="en-US" altLang="ko-KR" sz="1050" b="1" dirty="0" smtClean="0"/>
                        <a:t>Time</a:t>
                      </a:r>
                      <a:endParaRPr lang="ko-KR" altLang="en-US" sz="1050" b="1" dirty="0"/>
                    </a:p>
                  </a:txBody>
                  <a:tcPr>
                    <a:solidFill>
                      <a:schemeClr val="accent1">
                        <a:lumMod val="20000"/>
                        <a:lumOff val="80000"/>
                      </a:schemeClr>
                    </a:solidFill>
                  </a:tcPr>
                </a:tc>
                <a:tc>
                  <a:txBody>
                    <a:bodyPr/>
                    <a:lstStyle/>
                    <a:p>
                      <a:pPr latinLnBrk="1"/>
                      <a:r>
                        <a:rPr lang="en-US" altLang="ko-KR" sz="1050" b="1" dirty="0" smtClean="0"/>
                        <a:t>2013</a:t>
                      </a:r>
                      <a:endParaRPr lang="ko-KR" altLang="en-US" sz="1050" b="1" dirty="0"/>
                    </a:p>
                  </a:txBody>
                  <a:tcPr>
                    <a:solidFill>
                      <a:schemeClr val="accent4">
                        <a:lumMod val="60000"/>
                        <a:lumOff val="40000"/>
                      </a:schemeClr>
                    </a:solidFill>
                  </a:tcPr>
                </a:tc>
              </a:tr>
            </a:tbl>
          </a:graphicData>
        </a:graphic>
      </p:graphicFrame>
      <p:grpSp>
        <p:nvGrpSpPr>
          <p:cNvPr id="3" name="그룹 2"/>
          <p:cNvGrpSpPr/>
          <p:nvPr/>
        </p:nvGrpSpPr>
        <p:grpSpPr>
          <a:xfrm>
            <a:off x="2526814" y="5704324"/>
            <a:ext cx="5805380" cy="965036"/>
            <a:chOff x="2526814" y="5704324"/>
            <a:chExt cx="5805380" cy="965036"/>
          </a:xfrm>
        </p:grpSpPr>
        <p:sp>
          <p:nvSpPr>
            <p:cNvPr id="81" name="모서리가 둥근 직사각형 80"/>
            <p:cNvSpPr/>
            <p:nvPr/>
          </p:nvSpPr>
          <p:spPr>
            <a:xfrm>
              <a:off x="3862869" y="5704324"/>
              <a:ext cx="4469325" cy="965036"/>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lstStyle/>
            <a:p>
              <a:pPr algn="ctr"/>
              <a:endParaRPr lang="ko-KR" altLang="en-US" sz="1000" b="1">
                <a:latin typeface="+mj-lt"/>
              </a:endParaRPr>
            </a:p>
          </p:txBody>
        </p:sp>
        <p:sp>
          <p:nvSpPr>
            <p:cNvPr id="7190" name="TextBox 7189"/>
            <p:cNvSpPr txBox="1"/>
            <p:nvPr/>
          </p:nvSpPr>
          <p:spPr>
            <a:xfrm>
              <a:off x="2526814" y="5796488"/>
              <a:ext cx="1325106" cy="369332"/>
            </a:xfrm>
            <a:prstGeom prst="rect">
              <a:avLst/>
            </a:prstGeom>
            <a:noFill/>
          </p:spPr>
          <p:txBody>
            <a:bodyPr wrap="none" rtlCol="0">
              <a:spAutoFit/>
            </a:bodyPr>
            <a:lstStyle/>
            <a:p>
              <a:r>
                <a:rPr lang="en-US" smtClean="0">
                  <a:solidFill>
                    <a:srgbClr val="FF0000"/>
                  </a:solidFill>
                </a:rPr>
                <a:t>Hidden flow</a:t>
              </a:r>
              <a:endParaRPr lang="en-US">
                <a:solidFill>
                  <a:srgbClr val="FF0000"/>
                </a:solidFill>
              </a:endParaRPr>
            </a:p>
          </p:txBody>
        </p:sp>
      </p:grpSp>
      <p:grpSp>
        <p:nvGrpSpPr>
          <p:cNvPr id="77" name="그룹 76"/>
          <p:cNvGrpSpPr/>
          <p:nvPr/>
        </p:nvGrpSpPr>
        <p:grpSpPr>
          <a:xfrm>
            <a:off x="7369092" y="361231"/>
            <a:ext cx="1639151" cy="144016"/>
            <a:chOff x="7369092" y="361231"/>
            <a:chExt cx="1639151" cy="144016"/>
          </a:xfrm>
        </p:grpSpPr>
        <p:sp>
          <p:nvSpPr>
            <p:cNvPr id="82" name="타원 81"/>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타원 82"/>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타원 83"/>
            <p:cNvSpPr/>
            <p:nvPr/>
          </p:nvSpPr>
          <p:spPr>
            <a:xfrm>
              <a:off x="843704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타원 84"/>
            <p:cNvSpPr/>
            <p:nvPr/>
          </p:nvSpPr>
          <p:spPr>
            <a:xfrm>
              <a:off x="8223456"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타원 85"/>
            <p:cNvSpPr/>
            <p:nvPr/>
          </p:nvSpPr>
          <p:spPr>
            <a:xfrm>
              <a:off x="8009865"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타원 86"/>
            <p:cNvSpPr/>
            <p:nvPr/>
          </p:nvSpPr>
          <p:spPr>
            <a:xfrm>
              <a:off x="7796274"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타원 87"/>
            <p:cNvSpPr/>
            <p:nvPr/>
          </p:nvSpPr>
          <p:spPr>
            <a:xfrm>
              <a:off x="7582683"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타원 88"/>
            <p:cNvSpPr/>
            <p:nvPr/>
          </p:nvSpPr>
          <p:spPr>
            <a:xfrm>
              <a:off x="7369092"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195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타원 5"/>
          <p:cNvSpPr/>
          <p:nvPr/>
        </p:nvSpPr>
        <p:spPr>
          <a:xfrm>
            <a:off x="1100094" y="1613278"/>
            <a:ext cx="3471906" cy="347190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타원 3"/>
          <p:cNvSpPr/>
          <p:nvPr/>
        </p:nvSpPr>
        <p:spPr>
          <a:xfrm>
            <a:off x="529318" y="1531036"/>
            <a:ext cx="3636390" cy="363639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42706" y="2361654"/>
            <a:ext cx="1029449" cy="923330"/>
          </a:xfrm>
          <a:prstGeom prst="rect">
            <a:avLst/>
          </a:prstGeom>
          <a:noFill/>
        </p:spPr>
        <p:txBody>
          <a:bodyPr wrap="none" rtlCol="0">
            <a:spAutoFit/>
          </a:bodyPr>
          <a:lstStyle/>
          <a:p>
            <a:r>
              <a:rPr lang="en-US" sz="5400" dirty="0" smtClean="0">
                <a:latin typeface="KoPub돋움체 Medium" panose="02020603020101020101" pitchFamily="18" charset="-127"/>
                <a:ea typeface="KoPub돋움체 Medium" panose="02020603020101020101" pitchFamily="18" charset="-127"/>
              </a:rPr>
              <a:t>4. </a:t>
            </a:r>
            <a:endParaRPr lang="en-US" sz="5400" dirty="0">
              <a:latin typeface="KoPub돋움체 Medium" panose="02020603020101020101" pitchFamily="18" charset="-127"/>
              <a:ea typeface="KoPub돋움체 Medium" panose="02020603020101020101" pitchFamily="18" charset="-127"/>
            </a:endParaRPr>
          </a:p>
        </p:txBody>
      </p:sp>
      <p:cxnSp>
        <p:nvCxnSpPr>
          <p:cNvPr id="8" name="직선 연결선 7"/>
          <p:cNvCxnSpPr/>
          <p:nvPr/>
        </p:nvCxnSpPr>
        <p:spPr>
          <a:xfrm>
            <a:off x="5868144" y="3349231"/>
            <a:ext cx="2736304" cy="0"/>
          </a:xfrm>
          <a:prstGeom prst="lin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이등변 삼각형 8"/>
          <p:cNvSpPr/>
          <p:nvPr/>
        </p:nvSpPr>
        <p:spPr>
          <a:xfrm rot="5400000">
            <a:off x="8198323" y="3061199"/>
            <a:ext cx="668234" cy="576064"/>
          </a:xfrm>
          <a:prstGeom prst="triangl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이등변 삼각형 10"/>
          <p:cNvSpPr/>
          <p:nvPr/>
        </p:nvSpPr>
        <p:spPr>
          <a:xfrm rot="5400000">
            <a:off x="7838283" y="3061199"/>
            <a:ext cx="668234" cy="576064"/>
          </a:xfrm>
          <a:prstGeom prst="triangl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60032" y="3587532"/>
            <a:ext cx="4173169" cy="1569660"/>
          </a:xfrm>
          <a:prstGeom prst="rect">
            <a:avLst/>
          </a:prstGeom>
          <a:noFill/>
        </p:spPr>
        <p:txBody>
          <a:bodyPr wrap="squar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pPr>
              <a:lnSpc>
                <a:spcPct val="200000"/>
              </a:lnSpc>
            </a:pPr>
            <a:r>
              <a:rPr lang="en-US" sz="2400" dirty="0" smtClean="0">
                <a:ln>
                  <a:noFill/>
                </a:ln>
                <a:latin typeface="Times New Roman" panose="02020603050405020304" pitchFamily="18" charset="0"/>
                <a:ea typeface="KoPub돋움체 Bold" panose="02020603020101020101" pitchFamily="18" charset="-127"/>
                <a:cs typeface="Times New Roman" panose="02020603050405020304" pitchFamily="18" charset="0"/>
              </a:rPr>
              <a:t>Current issues of lamps </a:t>
            </a:r>
          </a:p>
          <a:p>
            <a:pPr algn="r">
              <a:lnSpc>
                <a:spcPct val="200000"/>
              </a:lnSpc>
            </a:pPr>
            <a:r>
              <a:rPr lang="en-US" sz="2400" dirty="0" smtClean="0">
                <a:ln>
                  <a:noFill/>
                </a:ln>
                <a:latin typeface="Times New Roman" panose="02020603050405020304" pitchFamily="18" charset="0"/>
                <a:ea typeface="KoPub돋움체 Bold" panose="02020603020101020101" pitchFamily="18" charset="-127"/>
                <a:cs typeface="Times New Roman" panose="02020603050405020304" pitchFamily="18" charset="0"/>
              </a:rPr>
              <a:t>Management in Korea</a:t>
            </a:r>
            <a:endParaRPr lang="en-US" sz="2400" dirty="0">
              <a:ln>
                <a:noFill/>
              </a:ln>
              <a:latin typeface="Times New Roman" panose="02020603050405020304" pitchFamily="18" charset="0"/>
              <a:ea typeface="KoPub돋움체 Bold" panose="02020603020101020101" pitchFamily="18" charset="-127"/>
              <a:cs typeface="Times New Roman" panose="02020603050405020304" pitchFamily="18" charset="0"/>
            </a:endParaRPr>
          </a:p>
        </p:txBody>
      </p:sp>
    </p:spTree>
    <p:extLst>
      <p:ext uri="{BB962C8B-B14F-4D97-AF65-F5344CB8AC3E}">
        <p14:creationId xmlns:p14="http://schemas.microsoft.com/office/powerpoint/2010/main" val="3357500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28" name="모서리가 둥근 직사각형 27"/>
          <p:cNvSpPr/>
          <p:nvPr/>
        </p:nvSpPr>
        <p:spPr>
          <a:xfrm>
            <a:off x="3840652" y="2708920"/>
            <a:ext cx="5123835" cy="3816424"/>
          </a:xfrm>
          <a:prstGeom prst="roundRec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just" fontAlgn="base" latinLnBrk="1">
              <a:lnSpc>
                <a:spcPct val="160000"/>
              </a:lnSpc>
            </a:pPr>
            <a:endParaRPr lang="en-US" altLang="ko-KR" sz="1200" kern="0" dirty="0" smtClean="0">
              <a:solidFill>
                <a:srgbClr val="FF0000"/>
              </a:solidFill>
            </a:endParaRPr>
          </a:p>
          <a:p>
            <a:pPr marL="285750" indent="-285750" algn="just" fontAlgn="base" latinLnBrk="1">
              <a:lnSpc>
                <a:spcPct val="160000"/>
              </a:lnSpc>
              <a:buFont typeface="Arial" panose="020B0604020202020204" pitchFamily="34" charset="0"/>
              <a:buChar char="•"/>
            </a:pPr>
            <a:r>
              <a:rPr lang="en-US" altLang="ko-KR" sz="1600" kern="0" dirty="0" smtClean="0"/>
              <a:t>If SFLs are discharged in broken shape, mercury </a:t>
            </a:r>
            <a:r>
              <a:rPr lang="en-US" altLang="ko-KR" sz="1600" kern="0" dirty="0" smtClean="0"/>
              <a:t>vapor </a:t>
            </a:r>
            <a:r>
              <a:rPr lang="en-US" altLang="ko-KR" sz="1600" kern="0" dirty="0" smtClean="0"/>
              <a:t>will be exposed to the surrounding </a:t>
            </a:r>
            <a:r>
              <a:rPr lang="en-US" altLang="ko-KR" sz="1600" kern="0" dirty="0" smtClean="0"/>
              <a:t>environment</a:t>
            </a:r>
            <a:endParaRPr lang="en-US" altLang="ko-KR" sz="1600" kern="0" dirty="0" smtClean="0"/>
          </a:p>
          <a:p>
            <a:pPr marL="285750" indent="-285750" algn="just" fontAlgn="base" latinLnBrk="1">
              <a:lnSpc>
                <a:spcPct val="160000"/>
              </a:lnSpc>
              <a:buFont typeface="Arial" panose="020B0604020202020204" pitchFamily="34" charset="0"/>
              <a:buChar char="•"/>
            </a:pPr>
            <a:endParaRPr lang="en-US" altLang="ko-KR" sz="1600" kern="0" dirty="0" smtClean="0"/>
          </a:p>
          <a:p>
            <a:pPr marL="285750" indent="-285750" algn="just" fontAlgn="base" latinLnBrk="1">
              <a:lnSpc>
                <a:spcPct val="160000"/>
              </a:lnSpc>
              <a:buFont typeface="Arial" panose="020B0604020202020204" pitchFamily="34" charset="0"/>
              <a:buChar char="•"/>
            </a:pPr>
            <a:r>
              <a:rPr lang="en-US" altLang="ko-KR" sz="1600" kern="0" dirty="0" smtClean="0"/>
              <a:t>Mixed waste in SFL collection box caused additional cost and labor force on segregation and collection stage</a:t>
            </a:r>
            <a:endParaRPr lang="en-US" altLang="ko-KR" sz="1600" kern="0" dirty="0"/>
          </a:p>
          <a:p>
            <a:pPr lvl="1">
              <a:lnSpc>
                <a:spcPct val="150000"/>
              </a:lnSpc>
            </a:pPr>
            <a:endParaRPr lang="en-US" altLang="ko-KR" sz="2000" dirty="0">
              <a:solidFill>
                <a:schemeClr val="tx1"/>
              </a:solidFill>
              <a:latin typeface="+mj-lt"/>
            </a:endParaRPr>
          </a:p>
        </p:txBody>
      </p:sp>
      <p:pic>
        <p:nvPicPr>
          <p:cNvPr id="29" name="Picture 3" descr="\\WASTESERVER-0\Waste server-0\[Photo]\2015년도\은평구청 폐형광등 집하장 현장조사(15.2.11)\SAM_2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067" y="4536504"/>
            <a:ext cx="3052813" cy="1988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4" descr="\\WASTESERVER-0\Waste server-0\[Photo]\2015년도\은평구청 폐형광등 집하장 현장조사(15.2.11)\SAM_27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501" y="2420888"/>
            <a:ext cx="3053379" cy="1912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1" name="그룹 30"/>
          <p:cNvGrpSpPr/>
          <p:nvPr/>
        </p:nvGrpSpPr>
        <p:grpSpPr>
          <a:xfrm>
            <a:off x="3846126" y="761385"/>
            <a:ext cx="1446844" cy="1446844"/>
            <a:chOff x="3545548" y="908720"/>
            <a:chExt cx="2120044" cy="2120044"/>
          </a:xfrm>
          <a:solidFill>
            <a:schemeClr val="accent4">
              <a:lumMod val="50000"/>
            </a:schemeClr>
          </a:solidFill>
        </p:grpSpPr>
        <p:sp>
          <p:nvSpPr>
            <p:cNvPr id="32" name="타원 31"/>
            <p:cNvSpPr/>
            <p:nvPr/>
          </p:nvSpPr>
          <p:spPr>
            <a:xfrm>
              <a:off x="3545548" y="908720"/>
              <a:ext cx="2120044" cy="2120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3" name="TextBox 32"/>
            <p:cNvSpPr txBox="1"/>
            <p:nvPr/>
          </p:nvSpPr>
          <p:spPr>
            <a:xfrm>
              <a:off x="3954909" y="2101609"/>
              <a:ext cx="1318182" cy="856864"/>
            </a:xfrm>
            <a:prstGeom prst="rect">
              <a:avLst/>
            </a:prstGeom>
            <a:noFill/>
          </p:spPr>
          <p:txBody>
            <a:bodyPr wrap="none" rtlCol="0">
              <a:spAutoFit/>
            </a:bodyPr>
            <a:lstStyle/>
            <a:p>
              <a:pPr algn="ctr"/>
              <a:r>
                <a:rPr lang="en-US" sz="1600" b="1" smtClean="0">
                  <a:solidFill>
                    <a:schemeClr val="bg1">
                      <a:lumMod val="85000"/>
                    </a:schemeClr>
                  </a:solidFill>
                  <a:latin typeface="+mj-lt"/>
                  <a:ea typeface="Adobe Fan Heiti Std B" pitchFamily="34" charset="-128"/>
                </a:rPr>
                <a:t>Disposal</a:t>
              </a:r>
            </a:p>
            <a:p>
              <a:pPr algn="ctr"/>
              <a:r>
                <a:rPr lang="en-US" sz="1600" b="1" smtClean="0">
                  <a:solidFill>
                    <a:schemeClr val="bg1">
                      <a:lumMod val="85000"/>
                    </a:schemeClr>
                  </a:solidFill>
                  <a:latin typeface="+mj-lt"/>
                  <a:ea typeface="Adobe Fan Heiti Std B" pitchFamily="34" charset="-128"/>
                </a:rPr>
                <a:t>Stage</a:t>
              </a:r>
            </a:p>
          </p:txBody>
        </p:sp>
        <p:pic>
          <p:nvPicPr>
            <p:cNvPr id="34" name="Picture 8" descr="C:\Users\seungdol\Desktop\Globe-tubes.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050739" y="1513853"/>
              <a:ext cx="414477" cy="477082"/>
            </a:xfrm>
            <a:prstGeom prst="rect">
              <a:avLst/>
            </a:prstGeom>
            <a:grpFill/>
            <a:extLst/>
          </p:spPr>
        </p:pic>
        <p:pic>
          <p:nvPicPr>
            <p:cNvPr id="35" name="Picture 11" descr="C:\Users\seungdol\Desktop\trash_recyclebin_empty_closed.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289280" y="1177271"/>
              <a:ext cx="978839" cy="903762"/>
            </a:xfrm>
            <a:prstGeom prst="rect">
              <a:avLst/>
            </a:prstGeom>
            <a:noFill/>
            <a:extLst/>
          </p:spPr>
        </p:pic>
      </p:grpSp>
      <p:grpSp>
        <p:nvGrpSpPr>
          <p:cNvPr id="3" name="그룹 2"/>
          <p:cNvGrpSpPr/>
          <p:nvPr/>
        </p:nvGrpSpPr>
        <p:grpSpPr>
          <a:xfrm>
            <a:off x="8223456" y="361231"/>
            <a:ext cx="784787" cy="144016"/>
            <a:chOff x="8223456" y="361231"/>
            <a:chExt cx="784787" cy="144016"/>
          </a:xfrm>
        </p:grpSpPr>
        <p:sp>
          <p:nvSpPr>
            <p:cNvPr id="12" name="타원 11"/>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타원 12"/>
            <p:cNvSpPr/>
            <p:nvPr/>
          </p:nvSpPr>
          <p:spPr>
            <a:xfrm>
              <a:off x="8650638"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타원 13"/>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타원 14"/>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5706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타원 5"/>
          <p:cNvSpPr/>
          <p:nvPr/>
        </p:nvSpPr>
        <p:spPr>
          <a:xfrm>
            <a:off x="1100094" y="1613278"/>
            <a:ext cx="3471906" cy="3471906"/>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타원 3"/>
          <p:cNvSpPr/>
          <p:nvPr/>
        </p:nvSpPr>
        <p:spPr>
          <a:xfrm>
            <a:off x="529318" y="1531036"/>
            <a:ext cx="3636390" cy="363639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42706" y="2361654"/>
            <a:ext cx="1029449" cy="923330"/>
          </a:xfrm>
          <a:prstGeom prst="rect">
            <a:avLst/>
          </a:prstGeom>
          <a:noFill/>
        </p:spPr>
        <p:txBody>
          <a:bodyPr wrap="none" rtlCol="0">
            <a:spAutoFit/>
          </a:bodyPr>
          <a:lstStyle/>
          <a:p>
            <a:r>
              <a:rPr lang="en-US" sz="5400" dirty="0" smtClean="0">
                <a:latin typeface="KoPub돋움체 Medium" panose="02020603020101020101" pitchFamily="18" charset="-127"/>
                <a:ea typeface="KoPub돋움체 Medium" panose="02020603020101020101" pitchFamily="18" charset="-127"/>
              </a:rPr>
              <a:t>1. </a:t>
            </a:r>
            <a:endParaRPr lang="en-US" sz="5400" dirty="0">
              <a:latin typeface="KoPub돋움체 Medium" panose="02020603020101020101" pitchFamily="18" charset="-127"/>
              <a:ea typeface="KoPub돋움체 Medium" panose="02020603020101020101" pitchFamily="18" charset="-127"/>
            </a:endParaRPr>
          </a:p>
        </p:txBody>
      </p:sp>
      <p:cxnSp>
        <p:nvCxnSpPr>
          <p:cNvPr id="8" name="직선 연결선 7"/>
          <p:cNvCxnSpPr/>
          <p:nvPr/>
        </p:nvCxnSpPr>
        <p:spPr>
          <a:xfrm>
            <a:off x="5868144" y="3349231"/>
            <a:ext cx="2736304" cy="0"/>
          </a:xfrm>
          <a:prstGeom prst="lin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이등변 삼각형 8"/>
          <p:cNvSpPr/>
          <p:nvPr/>
        </p:nvSpPr>
        <p:spPr>
          <a:xfrm rot="5400000">
            <a:off x="8198323" y="3061199"/>
            <a:ext cx="668234" cy="576064"/>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이등변 삼각형 10"/>
          <p:cNvSpPr/>
          <p:nvPr/>
        </p:nvSpPr>
        <p:spPr>
          <a:xfrm rot="5400000">
            <a:off x="7838283" y="3061199"/>
            <a:ext cx="668234" cy="576064"/>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36096" y="3933056"/>
            <a:ext cx="2582758" cy="646331"/>
          </a:xfrm>
          <a:prstGeom prst="rect">
            <a:avLst/>
          </a:prstGeom>
          <a:noFill/>
        </p:spPr>
        <p:txBody>
          <a:bodyPr wrap="none" rtlCol="0">
            <a:spAutoFit/>
          </a:bodyPr>
          <a:lstStyle/>
          <a:p>
            <a:r>
              <a:rPr lang="en-US" sz="3600" dirty="0" smtClean="0">
                <a:latin typeface="Times New Roman" panose="02020603050405020304" pitchFamily="18" charset="0"/>
                <a:ea typeface="KoPub돋움체 Medium" panose="02020603020101020101" pitchFamily="18" charset="-127"/>
                <a:cs typeface="Times New Roman" panose="02020603050405020304" pitchFamily="18" charset="0"/>
              </a:rPr>
              <a:t>Introduction </a:t>
            </a:r>
            <a:endParaRPr lang="en-US" sz="3600" dirty="0">
              <a:latin typeface="Times New Roman" panose="02020603050405020304" pitchFamily="18" charset="0"/>
              <a:ea typeface="KoPub돋움체 Medium" panose="02020603020101020101" pitchFamily="18" charset="-127"/>
              <a:cs typeface="Times New Roman" panose="02020603050405020304" pitchFamily="18" charset="0"/>
            </a:endParaRPr>
          </a:p>
        </p:txBody>
      </p:sp>
    </p:spTree>
    <p:extLst>
      <p:ext uri="{BB962C8B-B14F-4D97-AF65-F5344CB8AC3E}">
        <p14:creationId xmlns:p14="http://schemas.microsoft.com/office/powerpoint/2010/main" val="33575006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3" name="그룹 2"/>
          <p:cNvGrpSpPr/>
          <p:nvPr/>
        </p:nvGrpSpPr>
        <p:grpSpPr>
          <a:xfrm>
            <a:off x="3848724" y="761508"/>
            <a:ext cx="1443356" cy="1443355"/>
            <a:chOff x="3610441" y="1008781"/>
            <a:chExt cx="1919922" cy="1919922"/>
          </a:xfrm>
        </p:grpSpPr>
        <p:grpSp>
          <p:nvGrpSpPr>
            <p:cNvPr id="6" name="그룹 5"/>
            <p:cNvGrpSpPr/>
            <p:nvPr/>
          </p:nvGrpSpPr>
          <p:grpSpPr>
            <a:xfrm>
              <a:off x="3610441" y="1008781"/>
              <a:ext cx="1919922" cy="1919922"/>
              <a:chOff x="3545548" y="908720"/>
              <a:chExt cx="2120044" cy="2120044"/>
            </a:xfrm>
            <a:solidFill>
              <a:schemeClr val="accent4">
                <a:lumMod val="50000"/>
              </a:schemeClr>
            </a:solidFill>
          </p:grpSpPr>
          <p:sp>
            <p:nvSpPr>
              <p:cNvPr id="7" name="타원 6"/>
              <p:cNvSpPr/>
              <p:nvPr/>
            </p:nvSpPr>
            <p:spPr>
              <a:xfrm>
                <a:off x="3545548" y="908720"/>
                <a:ext cx="2120044" cy="2120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TextBox 7"/>
              <p:cNvSpPr txBox="1"/>
              <p:nvPr/>
            </p:nvSpPr>
            <p:spPr>
              <a:xfrm>
                <a:off x="3854425" y="2149962"/>
                <a:ext cx="1519147" cy="858935"/>
              </a:xfrm>
              <a:prstGeom prst="rect">
                <a:avLst/>
              </a:prstGeom>
              <a:noFill/>
            </p:spPr>
            <p:txBody>
              <a:bodyPr wrap="none" rtlCol="0">
                <a:spAutoFit/>
              </a:bodyPr>
              <a:lstStyle/>
              <a:p>
                <a:pPr algn="ctr"/>
                <a:r>
                  <a:rPr lang="en-US" sz="1600" b="1" smtClean="0">
                    <a:solidFill>
                      <a:schemeClr val="bg1">
                        <a:lumMod val="85000"/>
                      </a:schemeClr>
                    </a:solidFill>
                    <a:latin typeface="+mj-lt"/>
                    <a:ea typeface="Adobe Fan Heiti Std B" pitchFamily="34" charset="-128"/>
                  </a:rPr>
                  <a:t>Collection</a:t>
                </a:r>
              </a:p>
              <a:p>
                <a:pPr algn="ctr"/>
                <a:r>
                  <a:rPr lang="en-US" sz="1600" b="1" smtClean="0">
                    <a:solidFill>
                      <a:schemeClr val="bg1">
                        <a:lumMod val="85000"/>
                      </a:schemeClr>
                    </a:solidFill>
                    <a:latin typeface="+mj-lt"/>
                    <a:ea typeface="Adobe Fan Heiti Std B" pitchFamily="34" charset="-128"/>
                  </a:rPr>
                  <a:t>Stage</a:t>
                </a:r>
              </a:p>
            </p:txBody>
          </p:sp>
        </p:grpSp>
        <p:pic>
          <p:nvPicPr>
            <p:cNvPr id="2050" name="Picture 2" descr="C:\Users\seungdol\Desktop\2501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rot="10800000">
              <a:off x="4380713" y="1869561"/>
              <a:ext cx="407311" cy="4073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C:\Users\seungdol\Desktop\Globe-tubes.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18417744">
              <a:off x="4195999" y="1675953"/>
              <a:ext cx="277289" cy="319173"/>
            </a:xfrm>
            <a:prstGeom prst="rect">
              <a:avLst/>
            </a:prstGeom>
            <a:solidFill>
              <a:schemeClr val="accent4">
                <a:lumMod val="50000"/>
              </a:schemeClr>
            </a:solidFill>
            <a:extLst/>
          </p:spPr>
        </p:pic>
        <p:pic>
          <p:nvPicPr>
            <p:cNvPr id="2052" name="Picture 4" descr="C:\Users\seungdol\Desktop\cfl.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489943" y="1470045"/>
              <a:ext cx="146061" cy="3233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eungdol\Desktop\2501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rot="12469081">
              <a:off x="4597241" y="1698399"/>
              <a:ext cx="407311" cy="407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seungdol\Desktop\Globe-tubes.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9882282">
              <a:off x="4681196" y="1299681"/>
              <a:ext cx="277289" cy="319173"/>
            </a:xfrm>
            <a:prstGeom prst="rect">
              <a:avLst/>
            </a:prstGeom>
            <a:solidFill>
              <a:schemeClr val="accent4">
                <a:lumMod val="50000"/>
              </a:schemeClr>
            </a:solidFill>
            <a:extLst/>
          </p:spPr>
        </p:pic>
        <p:pic>
          <p:nvPicPr>
            <p:cNvPr id="2053" name="Picture 5" descr="C:\Users\seungdol\Desktop\094-512.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rot="5973783">
              <a:off x="4181003" y="1290613"/>
              <a:ext cx="287087" cy="28708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p:cNvSpPr txBox="1"/>
          <p:nvPr/>
        </p:nvSpPr>
        <p:spPr>
          <a:xfrm>
            <a:off x="395536" y="149731"/>
            <a:ext cx="6608989" cy="523220"/>
          </a:xfrm>
          <a:prstGeom prst="rect">
            <a:avLst/>
          </a:prstGeom>
          <a:noFill/>
        </p:spPr>
        <p:txBody>
          <a:bodyPr wrap="none" rtlCol="0">
            <a:spAutoFit/>
          </a:bodyPr>
          <a:lstStyle/>
          <a:p>
            <a:r>
              <a:rPr lang="en-US" sz="2800" dirty="0" smtClean="0">
                <a:latin typeface="Times New Roman" panose="02020603050405020304" pitchFamily="18" charset="0"/>
                <a:ea typeface="KoPub돋움체 Bold" panose="02020603020101020101" pitchFamily="18" charset="-127"/>
                <a:cs typeface="Times New Roman" panose="02020603050405020304" pitchFamily="18" charset="0"/>
              </a:rPr>
              <a:t>Current issues </a:t>
            </a:r>
            <a:r>
              <a:rPr lang="en-US" sz="2800" dirty="0">
                <a:latin typeface="Times New Roman" panose="02020603050405020304" pitchFamily="18" charset="0"/>
                <a:ea typeface="KoPub돋움체 Bold" panose="02020603020101020101" pitchFamily="18" charset="-127"/>
                <a:cs typeface="Times New Roman" panose="02020603050405020304" pitchFamily="18" charset="0"/>
              </a:rPr>
              <a:t>of SFL </a:t>
            </a:r>
            <a:r>
              <a:rPr lang="en-US" sz="2800" dirty="0" smtClean="0">
                <a:latin typeface="Times New Roman" panose="02020603050405020304" pitchFamily="18" charset="0"/>
                <a:ea typeface="KoPub돋움체 Bold" panose="02020603020101020101" pitchFamily="18" charset="-127"/>
                <a:cs typeface="Times New Roman" panose="02020603050405020304" pitchFamily="18" charset="0"/>
              </a:rPr>
              <a:t>Management </a:t>
            </a:r>
            <a:r>
              <a:rPr lang="en-US" sz="2800" dirty="0">
                <a:latin typeface="Times New Roman" panose="02020603050405020304" pitchFamily="18" charset="0"/>
                <a:ea typeface="KoPub돋움체 Bold" panose="02020603020101020101" pitchFamily="18" charset="-127"/>
                <a:cs typeface="Times New Roman" panose="02020603050405020304" pitchFamily="18" charset="0"/>
              </a:rPr>
              <a:t>in </a:t>
            </a:r>
            <a:r>
              <a:rPr lang="en-US" sz="2800" dirty="0" smtClean="0">
                <a:latin typeface="Times New Roman" panose="02020603050405020304" pitchFamily="18" charset="0"/>
                <a:ea typeface="KoPub돋움체 Bold" panose="02020603020101020101" pitchFamily="18" charset="-127"/>
                <a:cs typeface="Times New Roman" panose="02020603050405020304" pitchFamily="18" charset="0"/>
              </a:rPr>
              <a:t>Korea</a:t>
            </a:r>
            <a:endParaRPr lang="en-US" sz="2800" dirty="0">
              <a:latin typeface="Times New Roman" panose="02020603050405020304" pitchFamily="18" charset="0"/>
              <a:cs typeface="Times New Roman" panose="02020603050405020304" pitchFamily="18" charset="0"/>
            </a:endParaRPr>
          </a:p>
        </p:txBody>
      </p:sp>
      <p:grpSp>
        <p:nvGrpSpPr>
          <p:cNvPr id="27" name="그룹 26"/>
          <p:cNvGrpSpPr/>
          <p:nvPr/>
        </p:nvGrpSpPr>
        <p:grpSpPr>
          <a:xfrm>
            <a:off x="1223138" y="3068960"/>
            <a:ext cx="3204846" cy="1224136"/>
            <a:chOff x="502720" y="2996952"/>
            <a:chExt cx="3637232" cy="1440160"/>
          </a:xfrm>
        </p:grpSpPr>
        <p:cxnSp>
          <p:nvCxnSpPr>
            <p:cNvPr id="25" name="직선 연결선 24"/>
            <p:cNvCxnSpPr/>
            <p:nvPr/>
          </p:nvCxnSpPr>
          <p:spPr>
            <a:xfrm>
              <a:off x="957374"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1412028"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a:off x="1866682"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a:off x="2321336"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직선 연결선 35"/>
            <p:cNvCxnSpPr/>
            <p:nvPr/>
          </p:nvCxnSpPr>
          <p:spPr>
            <a:xfrm>
              <a:off x="2775990"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직선 연결선 36"/>
            <p:cNvCxnSpPr/>
            <p:nvPr/>
          </p:nvCxnSpPr>
          <p:spPr>
            <a:xfrm>
              <a:off x="3230644"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직선 연결선 37"/>
            <p:cNvCxnSpPr/>
            <p:nvPr/>
          </p:nvCxnSpPr>
          <p:spPr>
            <a:xfrm>
              <a:off x="3685298"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a:off x="4139952"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502720" y="4437112"/>
              <a:ext cx="363723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flipV="1">
              <a:off x="502720" y="2996952"/>
              <a:ext cx="0" cy="1440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직사각형 22"/>
            <p:cNvSpPr/>
            <p:nvPr/>
          </p:nvSpPr>
          <p:spPr>
            <a:xfrm>
              <a:off x="512700" y="3933056"/>
              <a:ext cx="3409905" cy="28803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직사각형 27"/>
            <p:cNvSpPr/>
            <p:nvPr/>
          </p:nvSpPr>
          <p:spPr>
            <a:xfrm>
              <a:off x="512700" y="3284984"/>
              <a:ext cx="1126655" cy="288032"/>
            </a:xfrm>
            <a:prstGeom prst="rect">
              <a:avLst/>
            </a:prstGeom>
            <a:solidFill>
              <a:srgbClr val="634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직사각형 28"/>
            <p:cNvSpPr/>
            <p:nvPr/>
          </p:nvSpPr>
          <p:spPr>
            <a:xfrm>
              <a:off x="502720" y="3933056"/>
              <a:ext cx="136396" cy="28803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직사각형 29"/>
            <p:cNvSpPr/>
            <p:nvPr/>
          </p:nvSpPr>
          <p:spPr>
            <a:xfrm>
              <a:off x="502720" y="3284984"/>
              <a:ext cx="776925" cy="2880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9" name="TextBox 2048"/>
          <p:cNvSpPr txBox="1"/>
          <p:nvPr/>
        </p:nvSpPr>
        <p:spPr>
          <a:xfrm>
            <a:off x="-8537" y="3248144"/>
            <a:ext cx="1196161" cy="369332"/>
          </a:xfrm>
          <a:prstGeom prst="rect">
            <a:avLst/>
          </a:prstGeom>
          <a:noFill/>
        </p:spPr>
        <p:txBody>
          <a:bodyPr wrap="none" rtlCol="0">
            <a:spAutoFit/>
          </a:bodyPr>
          <a:lstStyle/>
          <a:p>
            <a:r>
              <a:rPr lang="en-US" smtClean="0"/>
              <a:t>Household</a:t>
            </a:r>
            <a:endParaRPr lang="en-US"/>
          </a:p>
        </p:txBody>
      </p:sp>
      <p:sp>
        <p:nvSpPr>
          <p:cNvPr id="45" name="TextBox 44"/>
          <p:cNvSpPr txBox="1"/>
          <p:nvPr/>
        </p:nvSpPr>
        <p:spPr>
          <a:xfrm>
            <a:off x="47054" y="3806624"/>
            <a:ext cx="1068562" cy="369332"/>
          </a:xfrm>
          <a:prstGeom prst="rect">
            <a:avLst/>
          </a:prstGeom>
          <a:noFill/>
        </p:spPr>
        <p:txBody>
          <a:bodyPr wrap="none" rtlCol="0">
            <a:spAutoFit/>
          </a:bodyPr>
          <a:lstStyle/>
          <a:p>
            <a:r>
              <a:rPr lang="en-US" smtClean="0"/>
              <a:t>Industrial</a:t>
            </a:r>
            <a:endParaRPr lang="en-US"/>
          </a:p>
        </p:txBody>
      </p:sp>
      <p:cxnSp>
        <p:nvCxnSpPr>
          <p:cNvPr id="2055" name="직선 연결선 2054"/>
          <p:cNvCxnSpPr>
            <a:stCxn id="30" idx="0"/>
          </p:cNvCxnSpPr>
          <p:nvPr/>
        </p:nvCxnSpPr>
        <p:spPr>
          <a:xfrm flipV="1">
            <a:off x="1565421" y="2636913"/>
            <a:ext cx="458929" cy="676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6" name="TextBox 2055"/>
          <p:cNvSpPr txBox="1"/>
          <p:nvPr/>
        </p:nvSpPr>
        <p:spPr>
          <a:xfrm>
            <a:off x="2024350" y="2392840"/>
            <a:ext cx="1933222" cy="369332"/>
          </a:xfrm>
          <a:prstGeom prst="rect">
            <a:avLst/>
          </a:prstGeom>
          <a:noFill/>
        </p:spPr>
        <p:txBody>
          <a:bodyPr wrap="none" rtlCol="0">
            <a:spAutoFit/>
          </a:bodyPr>
          <a:lstStyle/>
          <a:p>
            <a:r>
              <a:rPr lang="en-US" smtClean="0"/>
              <a:t>74% Recycling rate</a:t>
            </a:r>
            <a:endParaRPr lang="en-US"/>
          </a:p>
        </p:txBody>
      </p:sp>
      <p:graphicFrame>
        <p:nvGraphicFramePr>
          <p:cNvPr id="2059" name="표 2058"/>
          <p:cNvGraphicFramePr>
            <a:graphicFrameLocks noGrp="1"/>
          </p:cNvGraphicFramePr>
          <p:nvPr>
            <p:extLst>
              <p:ext uri="{D42A27DB-BD31-4B8C-83A1-F6EECF244321}">
                <p14:modId xmlns:p14="http://schemas.microsoft.com/office/powerpoint/2010/main" val="117665335"/>
              </p:ext>
            </p:extLst>
          </p:nvPr>
        </p:nvGraphicFramePr>
        <p:xfrm>
          <a:off x="4743683" y="3180576"/>
          <a:ext cx="4042050" cy="1112520"/>
        </p:xfrm>
        <a:graphic>
          <a:graphicData uri="http://schemas.openxmlformats.org/drawingml/2006/table">
            <a:tbl>
              <a:tblPr firstRow="1" bandRow="1">
                <a:tableStyleId>{2D5ABB26-0587-4C30-8999-92F81FD0307C}</a:tableStyleId>
              </a:tblPr>
              <a:tblGrid>
                <a:gridCol w="1276150"/>
                <a:gridCol w="1368152"/>
                <a:gridCol w="1397748"/>
              </a:tblGrid>
              <a:tr h="370840">
                <a:tc>
                  <a:txBody>
                    <a:bodyPr/>
                    <a:lstStyle/>
                    <a:p>
                      <a:pPr algn="ctr"/>
                      <a:endParaRPr lang="en-US">
                        <a:solidFill>
                          <a:schemeClr val="bg1"/>
                        </a:solidFill>
                      </a:endParaRPr>
                    </a:p>
                  </a:txBody>
                  <a:tcPr>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a:r>
                        <a:rPr lang="en-US" b="1" smtClean="0">
                          <a:solidFill>
                            <a:schemeClr val="bg1"/>
                          </a:solidFill>
                        </a:rPr>
                        <a:t>Generation</a:t>
                      </a:r>
                      <a:endParaRPr lang="en-US" b="1">
                        <a:solidFill>
                          <a:schemeClr val="bg1"/>
                        </a:solidFill>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rgbClr val="434B56"/>
                    </a:solidFill>
                  </a:tcPr>
                </a:tc>
                <a:tc>
                  <a:txBody>
                    <a:bodyPr/>
                    <a:lstStyle/>
                    <a:p>
                      <a:pPr algn="ctr"/>
                      <a:r>
                        <a:rPr lang="en-US" b="1" smtClean="0">
                          <a:solidFill>
                            <a:schemeClr val="bg1"/>
                          </a:solidFill>
                        </a:rPr>
                        <a:t>Recylcing</a:t>
                      </a:r>
                      <a:endParaRPr lang="en-US" b="1">
                        <a:solidFill>
                          <a:schemeClr val="bg1"/>
                        </a:solidFill>
                      </a:endParaRPr>
                    </a:p>
                  </a:txBody>
                  <a:tcPr>
                    <a:lnL w="6350" cap="flat" cmpd="sng" algn="ctr">
                      <a:solidFill>
                        <a:schemeClr val="bg1">
                          <a:lumMod val="50000"/>
                        </a:schemeClr>
                      </a:solidFill>
                      <a:prstDash val="solid"/>
                      <a:round/>
                      <a:headEnd type="none" w="med" len="med"/>
                      <a:tailEnd type="none" w="med" len="med"/>
                    </a:lnL>
                    <a:lnB w="6350" cap="flat" cmpd="sng" algn="ctr">
                      <a:solidFill>
                        <a:schemeClr val="bg1">
                          <a:lumMod val="50000"/>
                        </a:schemeClr>
                      </a:solidFill>
                      <a:prstDash val="solid"/>
                      <a:round/>
                      <a:headEnd type="none" w="med" len="med"/>
                      <a:tailEnd type="none" w="med" len="med"/>
                    </a:lnB>
                    <a:solidFill>
                      <a:srgbClr val="434B56"/>
                    </a:solidFill>
                  </a:tcPr>
                </a:tc>
              </a:tr>
              <a:tr h="370840">
                <a:tc>
                  <a:txBody>
                    <a:bodyPr/>
                    <a:lstStyle/>
                    <a:p>
                      <a:pPr algn="ctr"/>
                      <a:r>
                        <a:rPr lang="en-US" sz="1600" smtClean="0"/>
                        <a:t>Household</a:t>
                      </a:r>
                      <a:endParaRPr lang="en-US" sz="1600"/>
                    </a:p>
                  </a:txBody>
                  <a:tcP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en-US" sz="1600" smtClean="0"/>
                        <a:t>50,000</a:t>
                      </a:r>
                      <a:endParaRPr lang="en-US" sz="1600"/>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smtClean="0"/>
                        <a:t>36,964</a:t>
                      </a:r>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r h="370840">
                <a:tc>
                  <a:txBody>
                    <a:bodyPr/>
                    <a:lstStyle/>
                    <a:p>
                      <a:pPr algn="ctr"/>
                      <a:r>
                        <a:rPr lang="en-US" sz="1600" smtClean="0"/>
                        <a:t>Industrial</a:t>
                      </a:r>
                      <a:endParaRPr lang="en-US" sz="1600"/>
                    </a:p>
                  </a:txBody>
                  <a:tcPr>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smtClean="0"/>
                        <a:t>100,000</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5,793</a:t>
                      </a:r>
                    </a:p>
                  </a:txBody>
                  <a:tcPr>
                    <a:lnL w="6350" cap="flat" cmpd="sng" algn="ctr">
                      <a:solidFill>
                        <a:schemeClr val="bg1">
                          <a:lumMod val="50000"/>
                        </a:schemeClr>
                      </a:solidFill>
                      <a:prstDash val="solid"/>
                      <a:round/>
                      <a:headEnd type="none" w="med" len="med"/>
                      <a:tailEnd type="none" w="med" len="med"/>
                    </a:lnL>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bl>
          </a:graphicData>
        </a:graphic>
      </p:graphicFrame>
      <p:sp>
        <p:nvSpPr>
          <p:cNvPr id="53" name="직사각형 52"/>
          <p:cNvSpPr/>
          <p:nvPr/>
        </p:nvSpPr>
        <p:spPr>
          <a:xfrm>
            <a:off x="7361071" y="2836850"/>
            <a:ext cx="1361575" cy="276999"/>
          </a:xfrm>
          <a:prstGeom prst="rect">
            <a:avLst/>
          </a:prstGeom>
        </p:spPr>
        <p:txBody>
          <a:bodyPr wrap="square">
            <a:spAutoFit/>
          </a:bodyPr>
          <a:lstStyle/>
          <a:p>
            <a:r>
              <a:rPr lang="en-US" altLang="ko-KR" sz="1200" dirty="0" smtClean="0">
                <a:latin typeface="Times New Roman" panose="02020603050405020304" pitchFamily="18" charset="0"/>
                <a:ea typeface="KoPub돋움체 Bold" panose="02020603020101020101" pitchFamily="18" charset="-127"/>
                <a:cs typeface="Times New Roman" panose="02020603050405020304" pitchFamily="18" charset="0"/>
              </a:rPr>
              <a:t>Unit : 1,000 unit </a:t>
            </a:r>
            <a:endParaRPr lang="ko-KR" altLang="en-US" sz="1200" dirty="0">
              <a:latin typeface="Times New Roman" panose="02020603050405020304" pitchFamily="18" charset="0"/>
              <a:ea typeface="KoPub돋움체 Bold" panose="02020603020101020101" pitchFamily="18" charset="-127"/>
              <a:cs typeface="Times New Roman" panose="02020603050405020304" pitchFamily="18" charset="0"/>
            </a:endParaRPr>
          </a:p>
        </p:txBody>
      </p:sp>
      <p:grpSp>
        <p:nvGrpSpPr>
          <p:cNvPr id="9" name="그룹 8"/>
          <p:cNvGrpSpPr/>
          <p:nvPr/>
        </p:nvGrpSpPr>
        <p:grpSpPr>
          <a:xfrm>
            <a:off x="1275365" y="4115172"/>
            <a:ext cx="2475972" cy="718455"/>
            <a:chOff x="1231932" y="4109475"/>
            <a:chExt cx="2475972" cy="718455"/>
          </a:xfrm>
        </p:grpSpPr>
        <p:cxnSp>
          <p:nvCxnSpPr>
            <p:cNvPr id="2058" name="직선 연결선 2057"/>
            <p:cNvCxnSpPr/>
            <p:nvPr/>
          </p:nvCxnSpPr>
          <p:spPr>
            <a:xfrm>
              <a:off x="1231932" y="4109475"/>
              <a:ext cx="391812" cy="34924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grpSp>
          <p:nvGrpSpPr>
            <p:cNvPr id="5" name="그룹 4"/>
            <p:cNvGrpSpPr/>
            <p:nvPr/>
          </p:nvGrpSpPr>
          <p:grpSpPr>
            <a:xfrm>
              <a:off x="1623744" y="4427820"/>
              <a:ext cx="2084160" cy="400110"/>
              <a:chOff x="1623744" y="4427820"/>
              <a:chExt cx="2084160" cy="400110"/>
            </a:xfrm>
          </p:grpSpPr>
          <p:sp>
            <p:nvSpPr>
              <p:cNvPr id="51" name="TextBox 50"/>
              <p:cNvSpPr txBox="1"/>
              <p:nvPr/>
            </p:nvSpPr>
            <p:spPr>
              <a:xfrm>
                <a:off x="1623744" y="4427820"/>
                <a:ext cx="2030749" cy="400110"/>
              </a:xfrm>
              <a:prstGeom prst="rect">
                <a:avLst/>
              </a:prstGeom>
              <a:noFill/>
            </p:spPr>
            <p:txBody>
              <a:bodyPr wrap="none" rtlCol="0">
                <a:spAutoFit/>
              </a:bodyPr>
              <a:lstStyle/>
              <a:p>
                <a:r>
                  <a:rPr lang="en-US" sz="2000" b="1" smtClean="0">
                    <a:solidFill>
                      <a:srgbClr val="C00000"/>
                    </a:solidFill>
                  </a:rPr>
                  <a:t>6% Recycling rate</a:t>
                </a:r>
                <a:endParaRPr lang="en-US" sz="2000" b="1">
                  <a:solidFill>
                    <a:srgbClr val="C00000"/>
                  </a:solidFill>
                </a:endParaRPr>
              </a:p>
            </p:txBody>
          </p:sp>
          <p:sp>
            <p:nvSpPr>
              <p:cNvPr id="4" name="모서리가 둥근 직사각형 3"/>
              <p:cNvSpPr/>
              <p:nvPr/>
            </p:nvSpPr>
            <p:spPr>
              <a:xfrm>
                <a:off x="1623744" y="4427820"/>
                <a:ext cx="2084160" cy="40011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모서리가 둥근 직사각형 41"/>
          <p:cNvSpPr/>
          <p:nvPr/>
        </p:nvSpPr>
        <p:spPr>
          <a:xfrm>
            <a:off x="589544" y="5157192"/>
            <a:ext cx="7798880" cy="1368152"/>
          </a:xfrm>
          <a:prstGeom prst="roundRect">
            <a:avLst/>
          </a:prstGeom>
          <a:ln>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lIns="36000" rIns="36000" rtlCol="0" anchor="ctr"/>
          <a:lstStyle/>
          <a:p>
            <a:pPr algn="just" fontAlgn="base" latinLnBrk="1">
              <a:lnSpc>
                <a:spcPct val="160000"/>
              </a:lnSpc>
            </a:pPr>
            <a:endParaRPr lang="en-US" altLang="ko-KR" sz="1400" kern="0" dirty="0" smtClean="0">
              <a:solidFill>
                <a:srgbClr val="FF0000"/>
              </a:solidFill>
            </a:endParaRPr>
          </a:p>
          <a:p>
            <a:pPr marL="285750" indent="-285750" algn="just" fontAlgn="base" latinLnBrk="1">
              <a:lnSpc>
                <a:spcPct val="160000"/>
              </a:lnSpc>
              <a:buFont typeface="Arial" panose="020B0604020202020204" pitchFamily="34" charset="0"/>
              <a:buChar char="•"/>
            </a:pPr>
            <a:r>
              <a:rPr lang="en-US" altLang="ko-KR" kern="0" dirty="0" smtClean="0"/>
              <a:t>Recycling rate from industrial sectors is relatively low compared to household sectors</a:t>
            </a:r>
          </a:p>
          <a:p>
            <a:pPr marL="285750" indent="-285750" algn="just" fontAlgn="base" latinLnBrk="1">
              <a:lnSpc>
                <a:spcPct val="160000"/>
              </a:lnSpc>
              <a:buFont typeface="Arial" panose="020B0604020202020204" pitchFamily="34" charset="0"/>
              <a:buChar char="•"/>
            </a:pPr>
            <a:endParaRPr lang="en-US" altLang="ko-KR" kern="0" dirty="0" smtClean="0"/>
          </a:p>
        </p:txBody>
      </p:sp>
      <p:sp>
        <p:nvSpPr>
          <p:cNvPr id="41" name="타원 40"/>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타원 42"/>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타원 43"/>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타원 45"/>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0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직사각형 57"/>
          <p:cNvSpPr/>
          <p:nvPr/>
        </p:nvSpPr>
        <p:spPr>
          <a:xfrm>
            <a:off x="-36512" y="2492896"/>
            <a:ext cx="9214082" cy="15841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직사각형 1"/>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3" name="그룹 2"/>
          <p:cNvGrpSpPr/>
          <p:nvPr/>
        </p:nvGrpSpPr>
        <p:grpSpPr>
          <a:xfrm>
            <a:off x="3848724" y="761508"/>
            <a:ext cx="1448289" cy="1443355"/>
            <a:chOff x="3610441" y="1008781"/>
            <a:chExt cx="1926484" cy="1919922"/>
          </a:xfrm>
        </p:grpSpPr>
        <p:grpSp>
          <p:nvGrpSpPr>
            <p:cNvPr id="6" name="그룹 5"/>
            <p:cNvGrpSpPr/>
            <p:nvPr/>
          </p:nvGrpSpPr>
          <p:grpSpPr>
            <a:xfrm>
              <a:off x="3610441" y="1008781"/>
              <a:ext cx="1926484" cy="1919922"/>
              <a:chOff x="3545548" y="908720"/>
              <a:chExt cx="2127290" cy="2120044"/>
            </a:xfrm>
            <a:solidFill>
              <a:schemeClr val="accent4">
                <a:lumMod val="50000"/>
              </a:schemeClr>
            </a:solidFill>
          </p:grpSpPr>
          <p:sp>
            <p:nvSpPr>
              <p:cNvPr id="7" name="타원 6"/>
              <p:cNvSpPr/>
              <p:nvPr/>
            </p:nvSpPr>
            <p:spPr>
              <a:xfrm>
                <a:off x="3545548" y="908720"/>
                <a:ext cx="2120044" cy="2120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TextBox 7"/>
              <p:cNvSpPr txBox="1"/>
              <p:nvPr/>
            </p:nvSpPr>
            <p:spPr>
              <a:xfrm>
                <a:off x="3555166" y="2149963"/>
                <a:ext cx="2117672" cy="858935"/>
              </a:xfrm>
              <a:prstGeom prst="rect">
                <a:avLst/>
              </a:prstGeom>
              <a:noFill/>
            </p:spPr>
            <p:txBody>
              <a:bodyPr wrap="none" rtlCol="0">
                <a:spAutoFit/>
              </a:bodyPr>
              <a:lstStyle/>
              <a:p>
                <a:pPr algn="ctr"/>
                <a:r>
                  <a:rPr lang="en-US" sz="1600" b="1" smtClean="0">
                    <a:solidFill>
                      <a:schemeClr val="bg1">
                        <a:lumMod val="85000"/>
                      </a:schemeClr>
                    </a:solidFill>
                    <a:latin typeface="+mj-lt"/>
                    <a:ea typeface="Adobe Fan Heiti Std B" pitchFamily="34" charset="-128"/>
                  </a:rPr>
                  <a:t>Transportation</a:t>
                </a:r>
              </a:p>
              <a:p>
                <a:pPr algn="ctr"/>
                <a:r>
                  <a:rPr lang="en-US" sz="1600" b="1" smtClean="0">
                    <a:solidFill>
                      <a:schemeClr val="bg1">
                        <a:lumMod val="85000"/>
                      </a:schemeClr>
                    </a:solidFill>
                    <a:latin typeface="+mj-lt"/>
                    <a:ea typeface="Adobe Fan Heiti Std B" pitchFamily="34" charset="-128"/>
                  </a:rPr>
                  <a:t>Stage</a:t>
                </a:r>
              </a:p>
            </p:txBody>
          </p:sp>
        </p:grpSp>
        <p:pic>
          <p:nvPicPr>
            <p:cNvPr id="3074" name="Picture 2" descr="C:\Users\seungdol\Desktop\orange-truck-256.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74358" y="1159150"/>
              <a:ext cx="901698" cy="901698"/>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11" descr="C:\Users\seungdol\Desktop\trash_recyclebin_empty_closed.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1777340" y="2863566"/>
            <a:ext cx="886441" cy="818451"/>
          </a:xfrm>
          <a:prstGeom prst="rect">
            <a:avLst/>
          </a:prstGeom>
          <a:noFill/>
          <a:extLst/>
        </p:spPr>
      </p:pic>
      <p:pic>
        <p:nvPicPr>
          <p:cNvPr id="39" name="Picture 3" descr="C:\Users\seungdol\Desktop\orange-truck-256.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195015" y="2791557"/>
            <a:ext cx="809033" cy="8090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C:\Users\seungdol\Desktop\recycle_symbol-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2791557"/>
            <a:ext cx="415715" cy="38382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C:\Users\seungdol\Desktop\Globe-tub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9308" y="3105953"/>
            <a:ext cx="432048" cy="49730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seungdol\Desktop\502px-Factory.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2667993"/>
            <a:ext cx="1210484" cy="1056159"/>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직선 화살표 연결선 44"/>
          <p:cNvCxnSpPr/>
          <p:nvPr/>
        </p:nvCxnSpPr>
        <p:spPr>
          <a:xfrm flipV="1">
            <a:off x="4945692" y="3393986"/>
            <a:ext cx="1546385"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descr="C:\Users\seungdol\Desktop\pT7KaMbk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42710" y="2932064"/>
            <a:ext cx="321178" cy="321178"/>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직선 연결선 53"/>
          <p:cNvCxnSpPr/>
          <p:nvPr/>
        </p:nvCxnSpPr>
        <p:spPr>
          <a:xfrm flipV="1">
            <a:off x="2663781" y="3393984"/>
            <a:ext cx="1591708" cy="1"/>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2" name="모서리가 둥근 직사각형 61"/>
          <p:cNvSpPr/>
          <p:nvPr/>
        </p:nvSpPr>
        <p:spPr>
          <a:xfrm>
            <a:off x="395536" y="4653136"/>
            <a:ext cx="8352928" cy="16561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맑은 고딕" panose="020B0503020000020004" pitchFamily="50" charset="-127"/>
              <a:buChar char="▶"/>
            </a:pPr>
            <a:r>
              <a:rPr lang="en-US" dirty="0" smtClean="0">
                <a:ln w="6350">
                  <a:noFill/>
                </a:ln>
                <a:solidFill>
                  <a:schemeClr val="tx1"/>
                </a:solidFill>
                <a:latin typeface="+mj-lt"/>
                <a:ea typeface="KoPub돋움체 Medium" panose="02020603020101020101" pitchFamily="18" charset="-127"/>
              </a:rPr>
              <a:t>Transportation cost is high because of long distance from municipality to recycling facility</a:t>
            </a:r>
          </a:p>
          <a:p>
            <a:pPr marL="285750" indent="-285750">
              <a:buFont typeface="맑은 고딕" panose="020B0503020000020004" pitchFamily="50" charset="-127"/>
              <a:buChar char="▶"/>
            </a:pPr>
            <a:endParaRPr lang="en-US" dirty="0" smtClean="0">
              <a:ln w="6350">
                <a:noFill/>
              </a:ln>
              <a:solidFill>
                <a:schemeClr val="tx1"/>
              </a:solidFill>
              <a:latin typeface="+mj-lt"/>
              <a:ea typeface="KoPub돋움체 Medium" panose="02020603020101020101" pitchFamily="18" charset="-127"/>
            </a:endParaRPr>
          </a:p>
          <a:p>
            <a:pPr marL="285750" indent="-285750">
              <a:buFont typeface="맑은 고딕" panose="020B0503020000020004" pitchFamily="50" charset="-127"/>
              <a:buChar char="▶"/>
            </a:pPr>
            <a:r>
              <a:rPr lang="en-US" dirty="0" smtClean="0">
                <a:ln w="6350">
                  <a:noFill/>
                </a:ln>
                <a:solidFill>
                  <a:schemeClr val="tx1"/>
                </a:solidFill>
                <a:ea typeface="KoPub돋움체 Medium" panose="02020603020101020101" pitchFamily="18" charset="-127"/>
              </a:rPr>
              <a:t>Cumulated SFL have been issued in capital region because of high transportation cost and long distance </a:t>
            </a:r>
            <a:endParaRPr lang="en-US" dirty="0">
              <a:ln w="6350">
                <a:noFill/>
              </a:ln>
              <a:solidFill>
                <a:schemeClr val="tx1"/>
              </a:solidFill>
              <a:latin typeface="+mj-lt"/>
              <a:ea typeface="KoPub돋움체 Medium" panose="02020603020101020101" pitchFamily="18" charset="-127"/>
            </a:endParaRPr>
          </a:p>
        </p:txBody>
      </p:sp>
      <p:sp>
        <p:nvSpPr>
          <p:cNvPr id="19" name="타원 18"/>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타원 19"/>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타원 20"/>
          <p:cNvSpPr/>
          <p:nvPr/>
        </p:nvSpPr>
        <p:spPr>
          <a:xfrm>
            <a:off x="843704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타원 21"/>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032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3" name="그룹 2"/>
          <p:cNvGrpSpPr/>
          <p:nvPr/>
        </p:nvGrpSpPr>
        <p:grpSpPr>
          <a:xfrm>
            <a:off x="3848724" y="765620"/>
            <a:ext cx="1443356" cy="1443355"/>
            <a:chOff x="3610441" y="1008781"/>
            <a:chExt cx="1919922" cy="1919922"/>
          </a:xfrm>
        </p:grpSpPr>
        <p:grpSp>
          <p:nvGrpSpPr>
            <p:cNvPr id="6" name="그룹 5"/>
            <p:cNvGrpSpPr/>
            <p:nvPr/>
          </p:nvGrpSpPr>
          <p:grpSpPr>
            <a:xfrm>
              <a:off x="3610441" y="1008781"/>
              <a:ext cx="1919922" cy="1919922"/>
              <a:chOff x="3545548" y="908720"/>
              <a:chExt cx="2120044" cy="2120044"/>
            </a:xfrm>
            <a:solidFill>
              <a:schemeClr val="accent4">
                <a:lumMod val="50000"/>
              </a:schemeClr>
            </a:solidFill>
          </p:grpSpPr>
          <p:sp>
            <p:nvSpPr>
              <p:cNvPr id="7" name="타원 6"/>
              <p:cNvSpPr/>
              <p:nvPr/>
            </p:nvSpPr>
            <p:spPr>
              <a:xfrm>
                <a:off x="3545548" y="908720"/>
                <a:ext cx="2120044" cy="21200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TextBox 7"/>
              <p:cNvSpPr txBox="1"/>
              <p:nvPr/>
            </p:nvSpPr>
            <p:spPr>
              <a:xfrm>
                <a:off x="3897422" y="2149962"/>
                <a:ext cx="1433159" cy="858935"/>
              </a:xfrm>
              <a:prstGeom prst="rect">
                <a:avLst/>
              </a:prstGeom>
              <a:noFill/>
            </p:spPr>
            <p:txBody>
              <a:bodyPr wrap="none" rtlCol="0">
                <a:spAutoFit/>
              </a:bodyPr>
              <a:lstStyle/>
              <a:p>
                <a:pPr algn="ctr"/>
                <a:r>
                  <a:rPr lang="en-US" sz="1600" b="1" smtClean="0">
                    <a:solidFill>
                      <a:schemeClr val="bg1">
                        <a:lumMod val="85000"/>
                      </a:schemeClr>
                    </a:solidFill>
                    <a:latin typeface="+mj-lt"/>
                    <a:ea typeface="Adobe Fan Heiti Std B" pitchFamily="34" charset="-128"/>
                  </a:rPr>
                  <a:t>Recycling</a:t>
                </a:r>
              </a:p>
              <a:p>
                <a:pPr algn="ctr"/>
                <a:r>
                  <a:rPr lang="en-US" sz="1600" b="1" smtClean="0">
                    <a:solidFill>
                      <a:schemeClr val="bg1">
                        <a:lumMod val="85000"/>
                      </a:schemeClr>
                    </a:solidFill>
                    <a:latin typeface="+mj-lt"/>
                    <a:ea typeface="Adobe Fan Heiti Std B" pitchFamily="34" charset="-128"/>
                  </a:rPr>
                  <a:t>Stage</a:t>
                </a:r>
              </a:p>
            </p:txBody>
          </p:sp>
        </p:grpSp>
        <p:pic>
          <p:nvPicPr>
            <p:cNvPr id="11" name="Picture 14" descr="C:\Users\seungdol\Desktop\recycle_symbol-512.pn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146200" y="1274566"/>
              <a:ext cx="851599" cy="786282"/>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모서리가 둥근 직사각형 12"/>
          <p:cNvSpPr/>
          <p:nvPr/>
        </p:nvSpPr>
        <p:spPr>
          <a:xfrm>
            <a:off x="399678" y="2636912"/>
            <a:ext cx="8352928" cy="3744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맑은 고딕" panose="020B0503020000020004" pitchFamily="50" charset="-127"/>
              <a:buChar char="▶"/>
            </a:pPr>
            <a:r>
              <a:rPr lang="en-US" smtClean="0">
                <a:ln w="6350">
                  <a:noFill/>
                </a:ln>
                <a:solidFill>
                  <a:schemeClr val="tx1"/>
                </a:solidFill>
                <a:latin typeface="+mj-lt"/>
                <a:ea typeface="KoPub돋움체 Medium" panose="02020603020101020101" pitchFamily="18" charset="-127"/>
              </a:rPr>
              <a:t>Mercury concentration in recovery materials was higher than standard level(0.005mg/L)</a:t>
            </a:r>
          </a:p>
          <a:p>
            <a:pPr marL="285750" indent="-285750">
              <a:buFont typeface="맑은 고딕" panose="020B0503020000020004" pitchFamily="50" charset="-127"/>
              <a:buChar char="▶"/>
            </a:pPr>
            <a:endParaRPr lang="en-US" smtClean="0">
              <a:ln w="6350">
                <a:noFill/>
              </a:ln>
              <a:solidFill>
                <a:schemeClr val="tx1"/>
              </a:solidFill>
              <a:latin typeface="+mj-lt"/>
              <a:ea typeface="KoPub돋움체 Medium" panose="02020603020101020101" pitchFamily="18" charset="-127"/>
            </a:endParaRPr>
          </a:p>
          <a:p>
            <a:pPr marL="285750" indent="-285750">
              <a:buFont typeface="맑은 고딕" panose="020B0503020000020004" pitchFamily="50" charset="-127"/>
              <a:buChar char="▶"/>
            </a:pPr>
            <a:r>
              <a:rPr lang="en-US" smtClean="0">
                <a:ln w="6350">
                  <a:noFill/>
                </a:ln>
                <a:solidFill>
                  <a:schemeClr val="tx1"/>
                </a:solidFill>
                <a:latin typeface="+mj-lt"/>
                <a:ea typeface="KoPub돋움체 Medium" panose="02020603020101020101" pitchFamily="18" charset="-127"/>
              </a:rPr>
              <a:t>There is no regulation on mercury concentration in recovery materials of SFL</a:t>
            </a:r>
          </a:p>
          <a:p>
            <a:pPr marL="285750" indent="-285750">
              <a:buFont typeface="맑은 고딕" panose="020B0503020000020004" pitchFamily="50" charset="-127"/>
              <a:buChar char="▶"/>
            </a:pPr>
            <a:endParaRPr lang="en-US">
              <a:ln w="6350">
                <a:noFill/>
              </a:ln>
              <a:solidFill>
                <a:schemeClr val="tx1"/>
              </a:solidFill>
              <a:latin typeface="+mj-lt"/>
              <a:ea typeface="KoPub돋움체 Medium" panose="02020603020101020101" pitchFamily="18" charset="-127"/>
            </a:endParaRPr>
          </a:p>
          <a:p>
            <a:pPr marL="285750" indent="-285750">
              <a:buFont typeface="맑은 고딕" panose="020B0503020000020004" pitchFamily="50" charset="-127"/>
              <a:buChar char="▶"/>
            </a:pPr>
            <a:r>
              <a:rPr lang="en-US" smtClean="0">
                <a:ln w="6350">
                  <a:noFill/>
                </a:ln>
                <a:solidFill>
                  <a:schemeClr val="tx1"/>
                </a:solidFill>
                <a:latin typeface="+mj-lt"/>
                <a:ea typeface="KoPub돋움체 Medium" panose="02020603020101020101" pitchFamily="18" charset="-127"/>
              </a:rPr>
              <a:t>Mercury concentration in workplace atmosphere was higher than OSHA PEL standard in US (lower than 0.1 mg/</a:t>
            </a:r>
            <a:r>
              <a:rPr lang="en-US" altLang="ko-KR" smtClean="0">
                <a:ln w="6350">
                  <a:noFill/>
                </a:ln>
                <a:solidFill>
                  <a:schemeClr val="tx1"/>
                </a:solidFill>
                <a:latin typeface="+mj-lt"/>
                <a:ea typeface="KoPub돋움체 Medium" panose="02020603020101020101" pitchFamily="18" charset="-127"/>
              </a:rPr>
              <a:t>m</a:t>
            </a:r>
            <a:r>
              <a:rPr lang="en-US" altLang="ko-KR" baseline="30000" smtClean="0">
                <a:ln w="6350">
                  <a:noFill/>
                </a:ln>
                <a:solidFill>
                  <a:schemeClr val="tx1"/>
                </a:solidFill>
                <a:latin typeface="+mj-lt"/>
                <a:ea typeface="KoPub돋움체 Medium" panose="02020603020101020101" pitchFamily="18" charset="-127"/>
              </a:rPr>
              <a:t>3</a:t>
            </a:r>
            <a:r>
              <a:rPr lang="en-US" altLang="ko-KR" smtClean="0">
                <a:ln w="6350">
                  <a:noFill/>
                </a:ln>
                <a:solidFill>
                  <a:schemeClr val="tx1"/>
                </a:solidFill>
                <a:latin typeface="+mj-lt"/>
                <a:ea typeface="KoPub돋움체 Medium" panose="02020603020101020101" pitchFamily="18" charset="-127"/>
              </a:rPr>
              <a:t> every moments)</a:t>
            </a:r>
          </a:p>
          <a:p>
            <a:pPr marL="285750" indent="-285750">
              <a:buFont typeface="맑은 고딕" panose="020B0503020000020004" pitchFamily="50" charset="-127"/>
              <a:buChar char="▶"/>
            </a:pPr>
            <a:endParaRPr lang="en-US" altLang="ko-KR" smtClean="0">
              <a:ln w="6350">
                <a:noFill/>
              </a:ln>
              <a:solidFill>
                <a:schemeClr val="tx1"/>
              </a:solidFill>
              <a:latin typeface="+mj-lt"/>
              <a:ea typeface="KoPub돋움체 Medium" panose="02020603020101020101" pitchFamily="18" charset="-127"/>
            </a:endParaRPr>
          </a:p>
          <a:p>
            <a:pPr marL="285750" indent="-285750">
              <a:buFont typeface="맑은 고딕" panose="020B0503020000020004" pitchFamily="50" charset="-127"/>
              <a:buChar char="▶"/>
            </a:pPr>
            <a:r>
              <a:rPr lang="en-US" altLang="ko-KR" smtClean="0">
                <a:ln w="6350">
                  <a:noFill/>
                </a:ln>
                <a:solidFill>
                  <a:schemeClr val="tx1"/>
                </a:solidFill>
                <a:latin typeface="+mj-lt"/>
                <a:ea typeface="KoPub돋움체 Medium" panose="02020603020101020101" pitchFamily="18" charset="-127"/>
              </a:rPr>
              <a:t>Management of elemental mercury storage and transportation was incomplete </a:t>
            </a:r>
            <a:endParaRPr lang="en-US" altLang="ko-KR">
              <a:ln w="6350">
                <a:noFill/>
              </a:ln>
              <a:solidFill>
                <a:schemeClr val="tx1"/>
              </a:solidFill>
              <a:latin typeface="+mj-lt"/>
              <a:ea typeface="KoPub돋움체 Medium" panose="02020603020101020101" pitchFamily="18" charset="-127"/>
            </a:endParaRPr>
          </a:p>
          <a:p>
            <a:pPr marL="285750" indent="-285750">
              <a:buFont typeface="맑은 고딕" panose="020B0503020000020004" pitchFamily="50" charset="-127"/>
              <a:buChar char="▶"/>
            </a:pPr>
            <a:endParaRPr lang="en-US" altLang="ko-KR" smtClean="0">
              <a:ln w="6350">
                <a:noFill/>
              </a:ln>
              <a:solidFill>
                <a:schemeClr val="tx1"/>
              </a:solidFill>
              <a:latin typeface="+mj-lt"/>
              <a:ea typeface="KoPub돋움체 Medium" panose="02020603020101020101" pitchFamily="18" charset="-127"/>
            </a:endParaRPr>
          </a:p>
          <a:p>
            <a:pPr marL="285750" indent="-285750">
              <a:buFont typeface="맑은 고딕" panose="020B0503020000020004" pitchFamily="50" charset="-127"/>
              <a:buChar char="▶"/>
            </a:pPr>
            <a:r>
              <a:rPr lang="en-US" altLang="ko-KR" smtClean="0">
                <a:ln w="6350">
                  <a:noFill/>
                </a:ln>
                <a:solidFill>
                  <a:schemeClr val="tx1"/>
                </a:solidFill>
                <a:latin typeface="+mj-lt"/>
                <a:ea typeface="KoPub돋움체 Medium" panose="02020603020101020101" pitchFamily="18" charset="-127"/>
              </a:rPr>
              <a:t>Introdunced recycling technology from abroad was modified or some facilities are eliminated for convenience </a:t>
            </a:r>
            <a:endParaRPr lang="en-US" altLang="ko-KR">
              <a:ln w="6350">
                <a:noFill/>
              </a:ln>
              <a:solidFill>
                <a:schemeClr val="tx1"/>
              </a:solidFill>
              <a:latin typeface="+mj-lt"/>
              <a:ea typeface="KoPub돋움체 Medium" panose="02020603020101020101" pitchFamily="18" charset="-127"/>
            </a:endParaRPr>
          </a:p>
        </p:txBody>
      </p:sp>
      <p:sp>
        <p:nvSpPr>
          <p:cNvPr id="10" name="타원 9"/>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타원 13"/>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타원 14"/>
          <p:cNvSpPr/>
          <p:nvPr/>
        </p:nvSpPr>
        <p:spPr>
          <a:xfrm>
            <a:off x="843704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타원 15"/>
          <p:cNvSpPr/>
          <p:nvPr/>
        </p:nvSpPr>
        <p:spPr>
          <a:xfrm>
            <a:off x="8223456"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032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타원 5"/>
          <p:cNvSpPr/>
          <p:nvPr/>
        </p:nvSpPr>
        <p:spPr>
          <a:xfrm>
            <a:off x="1100094" y="1613278"/>
            <a:ext cx="3471906" cy="3471906"/>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타원 3"/>
          <p:cNvSpPr/>
          <p:nvPr/>
        </p:nvSpPr>
        <p:spPr>
          <a:xfrm>
            <a:off x="529318" y="1531036"/>
            <a:ext cx="3636390" cy="363639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42706" y="2361654"/>
            <a:ext cx="1029449" cy="923330"/>
          </a:xfrm>
          <a:prstGeom prst="rect">
            <a:avLst/>
          </a:prstGeom>
          <a:noFill/>
        </p:spPr>
        <p:txBody>
          <a:bodyPr wrap="none" rtlCol="0">
            <a:spAutoFit/>
          </a:bodyPr>
          <a:lstStyle/>
          <a:p>
            <a:r>
              <a:rPr lang="en-US" sz="5400" dirty="0" smtClean="0">
                <a:latin typeface="KoPub돋움체 Medium" panose="02020603020101020101" pitchFamily="18" charset="-127"/>
                <a:ea typeface="KoPub돋움체 Medium" panose="02020603020101020101" pitchFamily="18" charset="-127"/>
              </a:rPr>
              <a:t>5. </a:t>
            </a:r>
            <a:endParaRPr lang="en-US" sz="5400" dirty="0">
              <a:latin typeface="KoPub돋움체 Medium" panose="02020603020101020101" pitchFamily="18" charset="-127"/>
              <a:ea typeface="KoPub돋움체 Medium" panose="02020603020101020101" pitchFamily="18" charset="-127"/>
            </a:endParaRPr>
          </a:p>
        </p:txBody>
      </p:sp>
      <p:cxnSp>
        <p:nvCxnSpPr>
          <p:cNvPr id="8" name="직선 연결선 7"/>
          <p:cNvCxnSpPr/>
          <p:nvPr/>
        </p:nvCxnSpPr>
        <p:spPr>
          <a:xfrm>
            <a:off x="5868144" y="3349231"/>
            <a:ext cx="2736304" cy="0"/>
          </a:xfrm>
          <a:prstGeom prst="lin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이등변 삼각형 8"/>
          <p:cNvSpPr/>
          <p:nvPr/>
        </p:nvSpPr>
        <p:spPr>
          <a:xfrm rot="5400000">
            <a:off x="8198323" y="3061199"/>
            <a:ext cx="668234" cy="576064"/>
          </a:xfrm>
          <a:prstGeom prst="triangl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이등변 삼각형 10"/>
          <p:cNvSpPr/>
          <p:nvPr/>
        </p:nvSpPr>
        <p:spPr>
          <a:xfrm rot="5400000">
            <a:off x="7838283" y="3061199"/>
            <a:ext cx="668234" cy="576064"/>
          </a:xfrm>
          <a:prstGeom prst="triangl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46092" y="3789040"/>
            <a:ext cx="3068468" cy="1077218"/>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pPr algn="r"/>
            <a:r>
              <a:rPr lang="en-US" sz="3200" dirty="0" smtClean="0">
                <a:ln>
                  <a:noFill/>
                </a:ln>
                <a:latin typeface="Times New Roman" panose="02020603050405020304" pitchFamily="18" charset="0"/>
                <a:ea typeface="KoPub돋움체 Bold" panose="02020603020101020101" pitchFamily="18" charset="-127"/>
                <a:cs typeface="Times New Roman" panose="02020603050405020304" pitchFamily="18" charset="0"/>
              </a:rPr>
              <a:t>Future Directions</a:t>
            </a:r>
          </a:p>
          <a:p>
            <a:pPr algn="r"/>
            <a:r>
              <a:rPr lang="en-US" sz="3200" dirty="0" smtClean="0">
                <a:ln>
                  <a:noFill/>
                </a:ln>
                <a:latin typeface="Times New Roman" panose="02020603050405020304" pitchFamily="18" charset="0"/>
                <a:ea typeface="KoPub돋움체 Bold" panose="02020603020101020101" pitchFamily="18" charset="-127"/>
                <a:cs typeface="Times New Roman" panose="02020603050405020304" pitchFamily="18" charset="0"/>
              </a:rPr>
              <a:t> and summary</a:t>
            </a:r>
            <a:endParaRPr lang="en-US" sz="3200" dirty="0">
              <a:ln>
                <a:noFill/>
              </a:ln>
              <a:latin typeface="Times New Roman" panose="02020603050405020304" pitchFamily="18" charset="0"/>
              <a:ea typeface="KoPub돋움체 Bold" panose="02020603020101020101" pitchFamily="18" charset="-127"/>
              <a:cs typeface="Times New Roman" panose="02020603050405020304" pitchFamily="18" charset="0"/>
            </a:endParaRPr>
          </a:p>
        </p:txBody>
      </p:sp>
    </p:spTree>
    <p:extLst>
      <p:ext uri="{BB962C8B-B14F-4D97-AF65-F5344CB8AC3E}">
        <p14:creationId xmlns:p14="http://schemas.microsoft.com/office/powerpoint/2010/main" val="2900860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그룹 42"/>
          <p:cNvGrpSpPr/>
          <p:nvPr/>
        </p:nvGrpSpPr>
        <p:grpSpPr>
          <a:xfrm>
            <a:off x="107504" y="1592796"/>
            <a:ext cx="8928992" cy="4428492"/>
            <a:chOff x="107504" y="1196752"/>
            <a:chExt cx="8928992" cy="4428492"/>
          </a:xfrm>
        </p:grpSpPr>
        <p:grpSp>
          <p:nvGrpSpPr>
            <p:cNvPr id="32" name="그룹 31"/>
            <p:cNvGrpSpPr/>
            <p:nvPr/>
          </p:nvGrpSpPr>
          <p:grpSpPr>
            <a:xfrm>
              <a:off x="107504" y="1217231"/>
              <a:ext cx="1224136" cy="4387479"/>
              <a:chOff x="107504" y="1217231"/>
              <a:chExt cx="1224136" cy="4387479"/>
            </a:xfrm>
          </p:grpSpPr>
          <p:sp>
            <p:nvSpPr>
              <p:cNvPr id="12" name="모서리가 둥근 직사각형 11"/>
              <p:cNvSpPr/>
              <p:nvPr/>
            </p:nvSpPr>
            <p:spPr>
              <a:xfrm>
                <a:off x="107504" y="1217231"/>
                <a:ext cx="1224136" cy="4387479"/>
              </a:xfrm>
              <a:prstGeom prst="roundRect">
                <a:avLst/>
              </a:prstGeom>
              <a:solidFill>
                <a:schemeClr val="accent4">
                  <a:lumMod val="20000"/>
                  <a:lumOff val="80000"/>
                </a:schemeClr>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en-US" sz="1700"/>
              </a:p>
            </p:txBody>
          </p:sp>
          <p:sp>
            <p:nvSpPr>
              <p:cNvPr id="13" name="TextBox 12"/>
              <p:cNvSpPr txBox="1"/>
              <p:nvPr/>
            </p:nvSpPr>
            <p:spPr>
              <a:xfrm>
                <a:off x="245909" y="2168860"/>
                <a:ext cx="966931" cy="646331"/>
              </a:xfrm>
              <a:prstGeom prst="rect">
                <a:avLst/>
              </a:prstGeom>
              <a:noFill/>
            </p:spPr>
            <p:txBody>
              <a:bodyPr wrap="none" rtlCol="0">
                <a:spAutoFit/>
              </a:bodyPr>
              <a:lstStyle/>
              <a:p>
                <a:pPr algn="ctr"/>
                <a:r>
                  <a:rPr lang="en-US" smtClean="0"/>
                  <a:t>Disposal</a:t>
                </a:r>
              </a:p>
              <a:p>
                <a:pPr algn="ctr"/>
                <a:r>
                  <a:rPr lang="en-US" smtClean="0"/>
                  <a:t>stage</a:t>
                </a:r>
                <a:endParaRPr lang="en-US"/>
              </a:p>
            </p:txBody>
          </p:sp>
          <p:sp>
            <p:nvSpPr>
              <p:cNvPr id="15" name="TextBox 14"/>
              <p:cNvSpPr txBox="1"/>
              <p:nvPr/>
            </p:nvSpPr>
            <p:spPr>
              <a:xfrm>
                <a:off x="179512" y="3320988"/>
                <a:ext cx="1122423" cy="646331"/>
              </a:xfrm>
              <a:prstGeom prst="rect">
                <a:avLst/>
              </a:prstGeom>
              <a:noFill/>
            </p:spPr>
            <p:txBody>
              <a:bodyPr wrap="none" rtlCol="0">
                <a:spAutoFit/>
              </a:bodyPr>
              <a:lstStyle/>
              <a:p>
                <a:pPr algn="ctr"/>
                <a:r>
                  <a:rPr lang="en-US" smtClean="0"/>
                  <a:t>Collection</a:t>
                </a:r>
              </a:p>
              <a:p>
                <a:pPr algn="ctr"/>
                <a:r>
                  <a:rPr lang="en-US" smtClean="0"/>
                  <a:t>stage</a:t>
                </a:r>
                <a:endParaRPr lang="en-US"/>
              </a:p>
            </p:txBody>
          </p:sp>
          <p:sp>
            <p:nvSpPr>
              <p:cNvPr id="16" name="TextBox 15"/>
              <p:cNvSpPr txBox="1"/>
              <p:nvPr/>
            </p:nvSpPr>
            <p:spPr>
              <a:xfrm>
                <a:off x="192313" y="4473116"/>
                <a:ext cx="1054519" cy="646331"/>
              </a:xfrm>
              <a:prstGeom prst="rect">
                <a:avLst/>
              </a:prstGeom>
              <a:noFill/>
            </p:spPr>
            <p:txBody>
              <a:bodyPr wrap="none" rtlCol="0">
                <a:spAutoFit/>
              </a:bodyPr>
              <a:lstStyle/>
              <a:p>
                <a:pPr algn="ctr"/>
                <a:r>
                  <a:rPr lang="en-US" smtClean="0"/>
                  <a:t>Recycling</a:t>
                </a:r>
              </a:p>
              <a:p>
                <a:pPr algn="ctr"/>
                <a:r>
                  <a:rPr lang="en-US" smtClean="0"/>
                  <a:t>stage</a:t>
                </a:r>
                <a:endParaRPr lang="en-US"/>
              </a:p>
            </p:txBody>
          </p:sp>
        </p:grpSp>
        <p:grpSp>
          <p:nvGrpSpPr>
            <p:cNvPr id="39" name="그룹 38"/>
            <p:cNvGrpSpPr/>
            <p:nvPr/>
          </p:nvGrpSpPr>
          <p:grpSpPr>
            <a:xfrm>
              <a:off x="1481663" y="1232756"/>
              <a:ext cx="2520280" cy="4392488"/>
              <a:chOff x="1481663" y="1232756"/>
              <a:chExt cx="2520280" cy="4392488"/>
            </a:xfrm>
          </p:grpSpPr>
          <p:sp>
            <p:nvSpPr>
              <p:cNvPr id="5" name="모서리가 둥근 직사각형 4"/>
              <p:cNvSpPr/>
              <p:nvPr/>
            </p:nvSpPr>
            <p:spPr>
              <a:xfrm>
                <a:off x="1481663" y="1232756"/>
                <a:ext cx="2520280" cy="4392488"/>
              </a:xfrm>
              <a:prstGeom prst="roundRect">
                <a:avLst/>
              </a:prstGeom>
              <a:solidFill>
                <a:schemeClr val="accent4">
                  <a:lumMod val="20000"/>
                  <a:lumOff val="80000"/>
                </a:schemeClr>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rmAutofit/>
              </a:bodyPr>
              <a:lstStyle/>
              <a:p>
                <a:pPr algn="r" defTabSz="755650" latinLnBrk="1">
                  <a:lnSpc>
                    <a:spcPct val="90000"/>
                  </a:lnSpc>
                  <a:spcBef>
                    <a:spcPct val="0"/>
                  </a:spcBef>
                  <a:spcAft>
                    <a:spcPct val="35000"/>
                  </a:spcAft>
                </a:pPr>
                <a:endParaRPr lang="en-US"/>
              </a:p>
            </p:txBody>
          </p:sp>
          <p:sp>
            <p:nvSpPr>
              <p:cNvPr id="17" name="모서리가 둥근 직사각형 16"/>
              <p:cNvSpPr/>
              <p:nvPr/>
            </p:nvSpPr>
            <p:spPr>
              <a:xfrm>
                <a:off x="1547664" y="2020198"/>
                <a:ext cx="2383306" cy="1024000"/>
              </a:xfrm>
              <a:prstGeom prst="roundRect">
                <a:avLst/>
              </a:prstGeom>
              <a:solidFill>
                <a:schemeClr val="bg1">
                  <a:lumMod val="75000"/>
                </a:schemeClr>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600" tIns="58295" rIns="75566" bIns="75600" numCol="1" spcCol="1270" anchor="ctr" anchorCtr="0">
                <a:noAutofit/>
              </a:bodyPr>
              <a:lstStyle/>
              <a:p>
                <a:pPr algn="ctr" defTabSz="755650" latinLnBrk="1">
                  <a:lnSpc>
                    <a:spcPct val="90000"/>
                  </a:lnSpc>
                  <a:spcBef>
                    <a:spcPct val="0"/>
                  </a:spcBef>
                  <a:spcAft>
                    <a:spcPct val="35000"/>
                  </a:spcAft>
                </a:pPr>
                <a:r>
                  <a:rPr lang="en-US" sz="1600">
                    <a:solidFill>
                      <a:schemeClr val="tx1"/>
                    </a:solidFill>
                  </a:rPr>
                  <a:t>Establishment </a:t>
                </a:r>
                <a:r>
                  <a:rPr lang="en-US" sz="1600" smtClean="0">
                    <a:solidFill>
                      <a:schemeClr val="tx1"/>
                    </a:solidFill>
                  </a:rPr>
                  <a:t>of more      effective collection            system for SFL of                 industrial sector</a:t>
                </a:r>
                <a:endParaRPr lang="en-US" sz="1600">
                  <a:solidFill>
                    <a:schemeClr val="tx1"/>
                  </a:solidFill>
                </a:endParaRPr>
              </a:p>
            </p:txBody>
          </p:sp>
          <p:sp>
            <p:nvSpPr>
              <p:cNvPr id="20" name="모서리가 둥근 직사각형 19"/>
              <p:cNvSpPr/>
              <p:nvPr/>
            </p:nvSpPr>
            <p:spPr>
              <a:xfrm>
                <a:off x="1547664" y="3156801"/>
                <a:ext cx="2311297" cy="1008112"/>
              </a:xfrm>
              <a:prstGeom prst="roundRect">
                <a:avLst/>
              </a:prstGeom>
              <a:solidFill>
                <a:schemeClr val="bg1">
                  <a:lumMod val="75000"/>
                </a:schemeClr>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600" tIns="58295" rIns="75566" bIns="75600" numCol="1" spcCol="1270" anchor="ctr" anchorCtr="0">
                <a:noAutofit/>
              </a:bodyPr>
              <a:lstStyle/>
              <a:p>
                <a:pPr algn="ctr" defTabSz="755650" latinLnBrk="1">
                  <a:spcBef>
                    <a:spcPct val="0"/>
                  </a:spcBef>
                  <a:spcAft>
                    <a:spcPct val="35000"/>
                  </a:spcAft>
                </a:pPr>
                <a:r>
                  <a:rPr lang="en-US" sz="1600" smtClean="0">
                    <a:solidFill>
                      <a:schemeClr val="tx1"/>
                    </a:solidFill>
                  </a:rPr>
                  <a:t>Installation more             collection box for             residents availablity</a:t>
                </a:r>
                <a:endParaRPr lang="en-US" sz="1600">
                  <a:solidFill>
                    <a:schemeClr val="tx1"/>
                  </a:solidFill>
                </a:endParaRPr>
              </a:p>
            </p:txBody>
          </p:sp>
          <p:sp>
            <p:nvSpPr>
              <p:cNvPr id="21" name="모서리가 둥근 직사각형 20"/>
              <p:cNvSpPr/>
              <p:nvPr/>
            </p:nvSpPr>
            <p:spPr>
              <a:xfrm>
                <a:off x="1547664" y="4293404"/>
                <a:ext cx="2311297" cy="1008112"/>
              </a:xfrm>
              <a:prstGeom prst="roundRect">
                <a:avLst/>
              </a:prstGeom>
              <a:solidFill>
                <a:schemeClr val="bg1">
                  <a:lumMod val="75000"/>
                </a:schemeClr>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600" tIns="58295" rIns="75566" bIns="75600" numCol="1" spcCol="1270" anchor="ctr" anchorCtr="0">
                <a:noAutofit/>
              </a:bodyPr>
              <a:lstStyle/>
              <a:p>
                <a:pPr algn="ctr" defTabSz="755650" latinLnBrk="1">
                  <a:lnSpc>
                    <a:spcPct val="90000"/>
                  </a:lnSpc>
                  <a:spcBef>
                    <a:spcPct val="0"/>
                  </a:spcBef>
                  <a:spcAft>
                    <a:spcPct val="35000"/>
                  </a:spcAft>
                </a:pPr>
                <a:r>
                  <a:rPr lang="en-US" sz="1600" smtClean="0">
                    <a:solidFill>
                      <a:schemeClr val="tx1"/>
                    </a:solidFill>
                  </a:rPr>
                  <a:t>More strict recycling         guidlines</a:t>
                </a:r>
                <a:endParaRPr lang="en-US" sz="1600">
                  <a:solidFill>
                    <a:schemeClr val="tx1"/>
                  </a:solidFill>
                </a:endParaRPr>
              </a:p>
            </p:txBody>
          </p:sp>
        </p:grpSp>
        <p:sp>
          <p:nvSpPr>
            <p:cNvPr id="11" name="모서리가 둥근 직사각형 10"/>
            <p:cNvSpPr/>
            <p:nvPr/>
          </p:nvSpPr>
          <p:spPr>
            <a:xfrm>
              <a:off x="6648507" y="1196752"/>
              <a:ext cx="2387989" cy="4392487"/>
            </a:xfrm>
            <a:prstGeom prst="roundRect">
              <a:avLst/>
            </a:prstGeom>
            <a:solidFill>
              <a:schemeClr val="accent4">
                <a:lumMod val="20000"/>
                <a:lumOff val="80000"/>
              </a:schemeClr>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en-US"/>
            </a:p>
          </p:txBody>
        </p:sp>
        <p:grpSp>
          <p:nvGrpSpPr>
            <p:cNvPr id="40" name="그룹 39"/>
            <p:cNvGrpSpPr/>
            <p:nvPr/>
          </p:nvGrpSpPr>
          <p:grpSpPr>
            <a:xfrm>
              <a:off x="4067944" y="1196752"/>
              <a:ext cx="2459998" cy="4392488"/>
              <a:chOff x="4067944" y="1196752"/>
              <a:chExt cx="2459998" cy="4392488"/>
            </a:xfrm>
          </p:grpSpPr>
          <p:sp>
            <p:nvSpPr>
              <p:cNvPr id="10" name="모서리가 둥근 직사각형 9"/>
              <p:cNvSpPr/>
              <p:nvPr/>
            </p:nvSpPr>
            <p:spPr>
              <a:xfrm>
                <a:off x="4067944" y="1196752"/>
                <a:ext cx="2459998" cy="4392488"/>
              </a:xfrm>
              <a:prstGeom prst="roundRect">
                <a:avLst/>
              </a:prstGeom>
              <a:solidFill>
                <a:schemeClr val="accent4">
                  <a:lumMod val="20000"/>
                  <a:lumOff val="80000"/>
                </a:schemeClr>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en-US"/>
              </a:p>
            </p:txBody>
          </p:sp>
          <p:sp>
            <p:nvSpPr>
              <p:cNvPr id="33" name="모서리가 둥근 직사각형 32"/>
              <p:cNvSpPr/>
              <p:nvPr/>
            </p:nvSpPr>
            <p:spPr>
              <a:xfrm>
                <a:off x="4142294" y="2020198"/>
                <a:ext cx="2311297" cy="1008112"/>
              </a:xfrm>
              <a:prstGeom prst="roundRect">
                <a:avLst/>
              </a:pr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600" tIns="58293" rIns="75566" bIns="75600" numCol="1" spcCol="1270" anchor="ctr" anchorCtr="0">
                <a:noAutofit/>
              </a:bodyPr>
              <a:lstStyle/>
              <a:p>
                <a:pPr algn="ctr" defTabSz="755650" latinLnBrk="1">
                  <a:lnSpc>
                    <a:spcPct val="90000"/>
                  </a:lnSpc>
                  <a:spcBef>
                    <a:spcPct val="0"/>
                  </a:spcBef>
                  <a:spcAft>
                    <a:spcPct val="35000"/>
                  </a:spcAft>
                </a:pPr>
                <a:r>
                  <a:rPr lang="en-US" sz="1600" smtClean="0">
                    <a:solidFill>
                      <a:schemeClr val="tx1"/>
                    </a:solidFill>
                  </a:rPr>
                  <a:t>Expension of EPR subjectlamp containing mercury</a:t>
                </a:r>
                <a:endParaRPr lang="en-US" sz="1600">
                  <a:solidFill>
                    <a:schemeClr val="tx1"/>
                  </a:solidFill>
                </a:endParaRPr>
              </a:p>
            </p:txBody>
          </p:sp>
          <p:sp>
            <p:nvSpPr>
              <p:cNvPr id="34" name="모서리가 둥근 직사각형 33"/>
              <p:cNvSpPr/>
              <p:nvPr/>
            </p:nvSpPr>
            <p:spPr>
              <a:xfrm>
                <a:off x="4142293" y="3156801"/>
                <a:ext cx="2311297" cy="1008112"/>
              </a:xfrm>
              <a:prstGeom prst="roundRect">
                <a:avLst/>
              </a:pr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600" tIns="58293" rIns="75566" bIns="75600" numCol="1" spcCol="1270" anchor="ctr" anchorCtr="0">
                <a:noAutofit/>
              </a:bodyPr>
              <a:lstStyle/>
              <a:p>
                <a:pPr algn="ctr" defTabSz="755650" latinLnBrk="1">
                  <a:lnSpc>
                    <a:spcPct val="90000"/>
                  </a:lnSpc>
                  <a:spcBef>
                    <a:spcPct val="0"/>
                  </a:spcBef>
                  <a:spcAft>
                    <a:spcPct val="35000"/>
                  </a:spcAft>
                </a:pPr>
                <a:r>
                  <a:rPr lang="en-US" sz="1600" smtClean="0">
                    <a:solidFill>
                      <a:schemeClr val="tx1"/>
                    </a:solidFill>
                  </a:rPr>
                  <a:t>Establishment of              take-back system              for retailers</a:t>
                </a:r>
                <a:endParaRPr lang="en-US" sz="1600">
                  <a:solidFill>
                    <a:schemeClr val="tx1"/>
                  </a:solidFill>
                </a:endParaRPr>
              </a:p>
            </p:txBody>
          </p:sp>
          <p:sp>
            <p:nvSpPr>
              <p:cNvPr id="35" name="모서리가 둥근 직사각형 34"/>
              <p:cNvSpPr/>
              <p:nvPr/>
            </p:nvSpPr>
            <p:spPr>
              <a:xfrm>
                <a:off x="4148528" y="4283804"/>
                <a:ext cx="2311297" cy="1008112"/>
              </a:xfrm>
              <a:prstGeom prst="roundRect">
                <a:avLst/>
              </a:pr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600" tIns="58293" rIns="75566" bIns="75600" numCol="1" spcCol="1270" anchor="ctr" anchorCtr="0">
                <a:noAutofit/>
              </a:bodyPr>
              <a:lstStyle/>
              <a:p>
                <a:pPr algn="ctr" defTabSz="755650" latinLnBrk="1">
                  <a:lnSpc>
                    <a:spcPct val="90000"/>
                  </a:lnSpc>
                  <a:spcBef>
                    <a:spcPct val="0"/>
                  </a:spcBef>
                  <a:spcAft>
                    <a:spcPct val="35000"/>
                  </a:spcAft>
                </a:pPr>
                <a:r>
                  <a:rPr lang="en-US" sz="1600" smtClean="0">
                    <a:solidFill>
                      <a:schemeClr val="tx1"/>
                    </a:solidFill>
                  </a:rPr>
                  <a:t>Establishment of safe       recovery and recycling    foundation for mercury</a:t>
                </a:r>
                <a:endParaRPr lang="en-US" sz="1600">
                  <a:solidFill>
                    <a:schemeClr val="tx1"/>
                  </a:solidFill>
                </a:endParaRPr>
              </a:p>
            </p:txBody>
          </p:sp>
        </p:grpSp>
        <p:sp>
          <p:nvSpPr>
            <p:cNvPr id="36" name="모서리가 둥근 직사각형 35"/>
            <p:cNvSpPr/>
            <p:nvPr/>
          </p:nvSpPr>
          <p:spPr>
            <a:xfrm>
              <a:off x="6686852" y="1988840"/>
              <a:ext cx="2311297" cy="1008112"/>
            </a:xfrm>
            <a:prstGeom prst="roundRect">
              <a:avLst/>
            </a:prstGeom>
            <a:solidFill>
              <a:schemeClr val="accent1"/>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600" tIns="58293" rIns="75566" bIns="57600" numCol="1" spcCol="1270" anchor="ctr" anchorCtr="0">
              <a:noAutofit/>
            </a:bodyPr>
            <a:lstStyle/>
            <a:p>
              <a:pPr algn="ctr" defTabSz="755650" latinLnBrk="1">
                <a:lnSpc>
                  <a:spcPct val="90000"/>
                </a:lnSpc>
                <a:spcBef>
                  <a:spcPct val="0"/>
                </a:spcBef>
                <a:spcAft>
                  <a:spcPct val="35000"/>
                </a:spcAft>
              </a:pPr>
              <a:r>
                <a:rPr lang="en-US" sz="1600" smtClean="0">
                  <a:solidFill>
                    <a:schemeClr val="tx1"/>
                  </a:solidFill>
                </a:rPr>
                <a:t>Addition of LED lamp to the EPR system</a:t>
              </a:r>
              <a:endParaRPr lang="en-US" sz="1600">
                <a:solidFill>
                  <a:schemeClr val="tx1"/>
                </a:solidFill>
              </a:endParaRPr>
            </a:p>
          </p:txBody>
        </p:sp>
        <p:sp>
          <p:nvSpPr>
            <p:cNvPr id="37" name="모서리가 둥근 직사각형 36"/>
            <p:cNvSpPr/>
            <p:nvPr/>
          </p:nvSpPr>
          <p:spPr>
            <a:xfrm>
              <a:off x="6686852" y="3149352"/>
              <a:ext cx="2311297" cy="1008112"/>
            </a:xfrm>
            <a:prstGeom prst="roundRect">
              <a:avLst/>
            </a:prstGeom>
            <a:solidFill>
              <a:schemeClr val="accent1"/>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600" tIns="58293" rIns="75566" bIns="57600" numCol="1" spcCol="1270" anchor="t" anchorCtr="0">
              <a:noAutofit/>
            </a:bodyPr>
            <a:lstStyle/>
            <a:p>
              <a:pPr algn="ctr" defTabSz="755650" latinLnBrk="1">
                <a:lnSpc>
                  <a:spcPct val="90000"/>
                </a:lnSpc>
                <a:spcBef>
                  <a:spcPct val="0"/>
                </a:spcBef>
                <a:spcAft>
                  <a:spcPct val="35000"/>
                </a:spcAft>
              </a:pPr>
              <a:r>
                <a:rPr lang="en-US" sz="1600" smtClean="0">
                  <a:solidFill>
                    <a:schemeClr val="tx1"/>
                  </a:solidFill>
                </a:rPr>
                <a:t>Management of SFL        of industrial sector to      the industrial waste               registration system</a:t>
              </a:r>
              <a:endParaRPr lang="en-US" sz="1600">
                <a:solidFill>
                  <a:schemeClr val="tx1"/>
                </a:solidFill>
              </a:endParaRPr>
            </a:p>
          </p:txBody>
        </p:sp>
        <p:sp>
          <p:nvSpPr>
            <p:cNvPr id="38" name="모서리가 둥근 직사각형 37"/>
            <p:cNvSpPr/>
            <p:nvPr/>
          </p:nvSpPr>
          <p:spPr>
            <a:xfrm>
              <a:off x="6686852" y="4324454"/>
              <a:ext cx="2311297" cy="1008112"/>
            </a:xfrm>
            <a:prstGeom prst="roundRect">
              <a:avLst/>
            </a:prstGeom>
            <a:solidFill>
              <a:schemeClr val="accent1"/>
            </a:solidFill>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5600" tIns="58293" rIns="75566" bIns="57600" numCol="1" spcCol="1270" anchor="ctr" anchorCtr="0">
              <a:noAutofit/>
            </a:bodyPr>
            <a:lstStyle/>
            <a:p>
              <a:pPr algn="ctr" defTabSz="755650" latinLnBrk="1">
                <a:lnSpc>
                  <a:spcPct val="90000"/>
                </a:lnSpc>
                <a:spcBef>
                  <a:spcPct val="0"/>
                </a:spcBef>
                <a:spcAft>
                  <a:spcPct val="35000"/>
                </a:spcAft>
              </a:pPr>
              <a:r>
                <a:rPr lang="en-US" sz="1600" smtClean="0">
                  <a:solidFill>
                    <a:schemeClr val="tx1"/>
                  </a:solidFill>
                </a:rPr>
                <a:t>Development of recyling       technology for LED lamp</a:t>
              </a:r>
              <a:endParaRPr lang="en-US" sz="1600">
                <a:solidFill>
                  <a:schemeClr val="tx1"/>
                </a:solidFill>
              </a:endParaRPr>
            </a:p>
          </p:txBody>
        </p:sp>
        <p:sp>
          <p:nvSpPr>
            <p:cNvPr id="42" name="TextBox 41"/>
            <p:cNvSpPr txBox="1"/>
            <p:nvPr/>
          </p:nvSpPr>
          <p:spPr>
            <a:xfrm>
              <a:off x="2093731" y="1303094"/>
              <a:ext cx="1296144" cy="369332"/>
            </a:xfrm>
            <a:prstGeom prst="rect">
              <a:avLst/>
            </a:prstGeom>
            <a:noFill/>
          </p:spPr>
          <p:txBody>
            <a:bodyPr wrap="square" rtlCol="0">
              <a:spAutoFit/>
            </a:bodyPr>
            <a:lstStyle/>
            <a:p>
              <a:pPr algn="ctr"/>
              <a:r>
                <a:rPr lang="en-US" smtClean="0"/>
                <a:t>Short term</a:t>
              </a:r>
              <a:endParaRPr lang="en-US"/>
            </a:p>
          </p:txBody>
        </p:sp>
        <p:sp>
          <p:nvSpPr>
            <p:cNvPr id="44" name="TextBox 43"/>
            <p:cNvSpPr txBox="1"/>
            <p:nvPr/>
          </p:nvSpPr>
          <p:spPr>
            <a:xfrm>
              <a:off x="4545161" y="1303094"/>
              <a:ext cx="1518029" cy="369332"/>
            </a:xfrm>
            <a:prstGeom prst="rect">
              <a:avLst/>
            </a:prstGeom>
            <a:noFill/>
          </p:spPr>
          <p:txBody>
            <a:bodyPr wrap="square" rtlCol="0">
              <a:spAutoFit/>
            </a:bodyPr>
            <a:lstStyle/>
            <a:p>
              <a:pPr algn="ctr"/>
              <a:r>
                <a:rPr lang="en-US" dirty="0" smtClean="0"/>
                <a:t>Mid term</a:t>
              </a:r>
              <a:endParaRPr lang="en-US" dirty="0"/>
            </a:p>
          </p:txBody>
        </p:sp>
        <p:sp>
          <p:nvSpPr>
            <p:cNvPr id="45" name="TextBox 44"/>
            <p:cNvSpPr txBox="1"/>
            <p:nvPr/>
          </p:nvSpPr>
          <p:spPr>
            <a:xfrm>
              <a:off x="7083486" y="1322566"/>
              <a:ext cx="1518029" cy="369332"/>
            </a:xfrm>
            <a:prstGeom prst="rect">
              <a:avLst/>
            </a:prstGeom>
            <a:noFill/>
          </p:spPr>
          <p:txBody>
            <a:bodyPr wrap="square" rtlCol="0">
              <a:spAutoFit/>
            </a:bodyPr>
            <a:lstStyle/>
            <a:p>
              <a:pPr algn="ctr"/>
              <a:r>
                <a:rPr lang="en-US" smtClean="0"/>
                <a:t>Long term</a:t>
              </a:r>
              <a:endParaRPr lang="en-US"/>
            </a:p>
          </p:txBody>
        </p:sp>
      </p:grpSp>
      <p:sp>
        <p:nvSpPr>
          <p:cNvPr id="47" name="직사각형 46"/>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48" name="TextBox 47"/>
          <p:cNvSpPr txBox="1"/>
          <p:nvPr/>
        </p:nvSpPr>
        <p:spPr>
          <a:xfrm>
            <a:off x="387923" y="127405"/>
            <a:ext cx="2566728"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Times New Roman" panose="02020603050405020304" pitchFamily="18" charset="0"/>
                <a:ea typeface="KoPub돋움체 Bold" panose="02020603020101020101" pitchFamily="18" charset="-127"/>
                <a:cs typeface="Times New Roman" panose="02020603050405020304" pitchFamily="18" charset="0"/>
              </a:rPr>
              <a:t>Future Direction</a:t>
            </a:r>
            <a:endParaRPr lang="en-US" sz="2800" dirty="0">
              <a:ln>
                <a:noFill/>
              </a:ln>
              <a:latin typeface="Times New Roman" panose="02020603050405020304" pitchFamily="18" charset="0"/>
              <a:ea typeface="KoPub돋움체 Bold" panose="02020603020101020101" pitchFamily="18" charset="-127"/>
              <a:cs typeface="Times New Roman" panose="02020603050405020304" pitchFamily="18" charset="0"/>
            </a:endParaRPr>
          </a:p>
        </p:txBody>
      </p:sp>
      <p:sp>
        <p:nvSpPr>
          <p:cNvPr id="27" name="TextBox 26"/>
          <p:cNvSpPr txBox="1"/>
          <p:nvPr/>
        </p:nvSpPr>
        <p:spPr>
          <a:xfrm>
            <a:off x="1758393" y="872173"/>
            <a:ext cx="6552728" cy="400110"/>
          </a:xfrm>
          <a:prstGeom prst="rect">
            <a:avLst/>
          </a:prstGeom>
          <a:noFill/>
        </p:spPr>
        <p:txBody>
          <a:bodyPr wrap="square" rtlCol="0">
            <a:spAutoFit/>
          </a:bodyPr>
          <a:lstStyle/>
          <a:p>
            <a:r>
              <a:rPr lang="en-US" altLang="ko-KR" sz="2000" b="1" smtClean="0">
                <a:latin typeface="+mn-ea"/>
              </a:rPr>
              <a:t>Remediation direction of SFL management</a:t>
            </a:r>
            <a:endParaRPr lang="ko-KR" altLang="en-US" sz="2000" b="1" dirty="0">
              <a:latin typeface="+mn-ea"/>
            </a:endParaRPr>
          </a:p>
        </p:txBody>
      </p:sp>
      <p:sp>
        <p:nvSpPr>
          <p:cNvPr id="28" name="타원 27"/>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650638"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706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7992888" cy="400110"/>
          </a:xfrm>
          <a:prstGeom prst="rect">
            <a:avLst/>
          </a:prstGeom>
          <a:noFill/>
        </p:spPr>
        <p:txBody>
          <a:bodyPr wrap="square" rtlCol="0">
            <a:spAutoFit/>
          </a:bodyPr>
          <a:lstStyle/>
          <a:p>
            <a:r>
              <a:rPr lang="en-US" altLang="ko-KR" sz="2000" b="1" smtClean="0">
                <a:latin typeface="+mn-ea"/>
              </a:rPr>
              <a:t>Current states and anticipation of the world LED industry  </a:t>
            </a:r>
            <a:endParaRPr lang="ko-KR" altLang="en-US" sz="2000" b="1" dirty="0">
              <a:latin typeface="+mn-ea"/>
            </a:endParaRPr>
          </a:p>
        </p:txBody>
      </p:sp>
      <p:sp>
        <p:nvSpPr>
          <p:cNvPr id="4" name="모서리가 둥근 직사각형 3"/>
          <p:cNvSpPr/>
          <p:nvPr/>
        </p:nvSpPr>
        <p:spPr>
          <a:xfrm>
            <a:off x="441032" y="5157192"/>
            <a:ext cx="8261935" cy="1440160"/>
          </a:xfrm>
          <a:prstGeom prst="roundRect">
            <a:avLst>
              <a:gd name="adj" fmla="val 6531"/>
            </a:avLst>
          </a:prstGeom>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just">
              <a:spcAft>
                <a:spcPts val="1000"/>
              </a:spcAft>
              <a:buFont typeface="Arial" panose="020B0604020202020204" pitchFamily="34" charset="0"/>
              <a:buChar char="•"/>
            </a:pPr>
            <a:r>
              <a:rPr lang="en-US" altLang="ko-KR" smtClean="0">
                <a:solidFill>
                  <a:schemeClr val="tx1"/>
                </a:solidFill>
              </a:rPr>
              <a:t>LED lamp market is anticipated to sharply grow with decreasing LED price and impelmentation of  carbon emission trading system</a:t>
            </a:r>
          </a:p>
          <a:p>
            <a:pPr marL="342900" indent="-342900" algn="just">
              <a:spcAft>
                <a:spcPts val="1000"/>
              </a:spcAft>
              <a:buFont typeface="Arial" panose="020B0604020202020204" pitchFamily="34" charset="0"/>
              <a:buChar char="•"/>
            </a:pPr>
            <a:r>
              <a:rPr lang="en-US" altLang="ko-KR">
                <a:solidFill>
                  <a:schemeClr val="tx1"/>
                </a:solidFill>
              </a:rPr>
              <a:t>Life-time of LED lamp (30,000-50,000 hours) is 3~4 times longer than                   that of  fluorescent lamp (8,000 hours</a:t>
            </a:r>
            <a:r>
              <a:rPr lang="en-US" altLang="ko-KR" smtClean="0">
                <a:solidFill>
                  <a:schemeClr val="tx1"/>
                </a:solidFill>
              </a:rPr>
              <a:t>)</a:t>
            </a:r>
            <a:endParaRPr lang="en-US" altLang="ko-KR" dirty="0" smtClean="0">
              <a:solidFill>
                <a:schemeClr val="tx1"/>
              </a:solidFill>
            </a:endParaRPr>
          </a:p>
        </p:txBody>
      </p:sp>
      <p:sp>
        <p:nvSpPr>
          <p:cNvPr id="5" name="TextBox 4"/>
          <p:cNvSpPr txBox="1"/>
          <p:nvPr/>
        </p:nvSpPr>
        <p:spPr>
          <a:xfrm>
            <a:off x="2880508" y="4761719"/>
            <a:ext cx="3357201" cy="276999"/>
          </a:xfrm>
          <a:prstGeom prst="rect">
            <a:avLst/>
          </a:prstGeom>
          <a:noFill/>
        </p:spPr>
        <p:txBody>
          <a:bodyPr wrap="none" rtlCol="0">
            <a:spAutoFit/>
          </a:bodyPr>
          <a:lstStyle/>
          <a:p>
            <a:r>
              <a:rPr lang="en-US" altLang="ko-KR" sz="1200" smtClean="0"/>
              <a:t>(Source</a:t>
            </a:r>
            <a:r>
              <a:rPr lang="ko-KR" altLang="en-US" sz="1200" smtClean="0"/>
              <a:t> </a:t>
            </a:r>
            <a:r>
              <a:rPr lang="en-US" altLang="ko-KR" sz="1200" smtClean="0"/>
              <a:t>: Meritz Investment Bank Research Center)</a:t>
            </a:r>
            <a:endParaRPr lang="ko-KR" altLang="en-US" sz="1200" dirty="0"/>
          </a:p>
        </p:txBody>
      </p:sp>
      <p:sp>
        <p:nvSpPr>
          <p:cNvPr id="8" name="직사각형 7"/>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221" name="그룹 220"/>
          <p:cNvGrpSpPr/>
          <p:nvPr/>
        </p:nvGrpSpPr>
        <p:grpSpPr>
          <a:xfrm>
            <a:off x="558536" y="1340768"/>
            <a:ext cx="3992315" cy="3358954"/>
            <a:chOff x="558536" y="1340768"/>
            <a:chExt cx="3992315" cy="3358954"/>
          </a:xfrm>
        </p:grpSpPr>
        <p:sp>
          <p:nvSpPr>
            <p:cNvPr id="31" name="직사각형 30"/>
            <p:cNvSpPr/>
            <p:nvPr/>
          </p:nvSpPr>
          <p:spPr>
            <a:xfrm>
              <a:off x="673104" y="4029271"/>
              <a:ext cx="399555" cy="385192"/>
            </a:xfrm>
            <a:prstGeom prst="rect">
              <a:avLst/>
            </a:prstGeom>
            <a:solidFill>
              <a:srgbClr val="67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직사각형 31"/>
            <p:cNvSpPr/>
            <p:nvPr/>
          </p:nvSpPr>
          <p:spPr>
            <a:xfrm>
              <a:off x="1299252" y="3772364"/>
              <a:ext cx="399555" cy="636812"/>
            </a:xfrm>
            <a:prstGeom prst="rect">
              <a:avLst/>
            </a:prstGeom>
            <a:solidFill>
              <a:srgbClr val="67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직사각형 32"/>
            <p:cNvSpPr/>
            <p:nvPr/>
          </p:nvSpPr>
          <p:spPr>
            <a:xfrm>
              <a:off x="1935332" y="3605310"/>
              <a:ext cx="399555" cy="803866"/>
            </a:xfrm>
            <a:prstGeom prst="rect">
              <a:avLst/>
            </a:prstGeom>
            <a:solidFill>
              <a:srgbClr val="67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직사각형 33"/>
            <p:cNvSpPr/>
            <p:nvPr/>
          </p:nvSpPr>
          <p:spPr>
            <a:xfrm>
              <a:off x="2561893" y="3368178"/>
              <a:ext cx="399555" cy="1042404"/>
            </a:xfrm>
            <a:prstGeom prst="rect">
              <a:avLst/>
            </a:prstGeom>
            <a:solidFill>
              <a:srgbClr val="67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직사각형 34"/>
            <p:cNvSpPr/>
            <p:nvPr/>
          </p:nvSpPr>
          <p:spPr>
            <a:xfrm>
              <a:off x="3195301" y="3084375"/>
              <a:ext cx="399555" cy="1321296"/>
            </a:xfrm>
            <a:prstGeom prst="rect">
              <a:avLst/>
            </a:prstGeom>
            <a:solidFill>
              <a:srgbClr val="67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직사각형 35"/>
            <p:cNvSpPr/>
            <p:nvPr/>
          </p:nvSpPr>
          <p:spPr>
            <a:xfrm>
              <a:off x="3843128" y="2733128"/>
              <a:ext cx="399555" cy="1677318"/>
            </a:xfrm>
            <a:prstGeom prst="rect">
              <a:avLst/>
            </a:prstGeom>
            <a:solidFill>
              <a:srgbClr val="67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직사각형 36"/>
            <p:cNvSpPr/>
            <p:nvPr/>
          </p:nvSpPr>
          <p:spPr>
            <a:xfrm>
              <a:off x="673104" y="4255942"/>
              <a:ext cx="399555" cy="153234"/>
            </a:xfrm>
            <a:prstGeom prst="rect">
              <a:avLst/>
            </a:prstGeom>
            <a:solidFill>
              <a:srgbClr val="BA7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직사각형 37"/>
            <p:cNvSpPr/>
            <p:nvPr/>
          </p:nvSpPr>
          <p:spPr>
            <a:xfrm>
              <a:off x="1299252" y="4211979"/>
              <a:ext cx="399555" cy="191560"/>
            </a:xfrm>
            <a:prstGeom prst="rect">
              <a:avLst/>
            </a:prstGeom>
            <a:solidFill>
              <a:srgbClr val="BA7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직사각형 40"/>
            <p:cNvSpPr/>
            <p:nvPr/>
          </p:nvSpPr>
          <p:spPr>
            <a:xfrm>
              <a:off x="2561893" y="4088887"/>
              <a:ext cx="399555" cy="315036"/>
            </a:xfrm>
            <a:prstGeom prst="rect">
              <a:avLst/>
            </a:prstGeom>
            <a:solidFill>
              <a:srgbClr val="BA7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직사각형 42"/>
            <p:cNvSpPr/>
            <p:nvPr/>
          </p:nvSpPr>
          <p:spPr>
            <a:xfrm>
              <a:off x="3195301" y="3904249"/>
              <a:ext cx="399555" cy="504928"/>
            </a:xfrm>
            <a:prstGeom prst="rect">
              <a:avLst/>
            </a:prstGeom>
            <a:solidFill>
              <a:srgbClr val="BA7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직사각형 43"/>
            <p:cNvSpPr/>
            <p:nvPr/>
          </p:nvSpPr>
          <p:spPr>
            <a:xfrm>
              <a:off x="3843127" y="3719871"/>
              <a:ext cx="399555" cy="683377"/>
            </a:xfrm>
            <a:prstGeom prst="rect">
              <a:avLst/>
            </a:prstGeom>
            <a:solidFill>
              <a:srgbClr val="BA7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3509925" y="1340768"/>
              <a:ext cx="1040926" cy="276999"/>
            </a:xfrm>
            <a:prstGeom prst="rect">
              <a:avLst/>
            </a:prstGeom>
            <a:noFill/>
          </p:spPr>
          <p:txBody>
            <a:bodyPr wrap="none" rtlCol="0">
              <a:spAutoFit/>
            </a:bodyPr>
            <a:lstStyle/>
            <a:p>
              <a:r>
                <a:rPr lang="en-US" sz="1200" smtClean="0"/>
                <a:t> (Trillion won)</a:t>
              </a:r>
              <a:endParaRPr lang="en-US" sz="1200"/>
            </a:p>
          </p:txBody>
        </p:sp>
        <p:sp>
          <p:nvSpPr>
            <p:cNvPr id="70" name="TextBox 69"/>
            <p:cNvSpPr txBox="1"/>
            <p:nvPr/>
          </p:nvSpPr>
          <p:spPr>
            <a:xfrm>
              <a:off x="616761" y="4422723"/>
              <a:ext cx="498855" cy="276999"/>
            </a:xfrm>
            <a:prstGeom prst="rect">
              <a:avLst/>
            </a:prstGeom>
            <a:noFill/>
          </p:spPr>
          <p:txBody>
            <a:bodyPr wrap="none" rtlCol="0">
              <a:spAutoFit/>
            </a:bodyPr>
            <a:lstStyle/>
            <a:p>
              <a:r>
                <a:rPr lang="en-US" sz="1200" smtClean="0"/>
                <a:t>2011</a:t>
              </a:r>
              <a:endParaRPr lang="en-US" sz="1200"/>
            </a:p>
          </p:txBody>
        </p:sp>
        <p:sp>
          <p:nvSpPr>
            <p:cNvPr id="72" name="TextBox 71"/>
            <p:cNvSpPr txBox="1"/>
            <p:nvPr/>
          </p:nvSpPr>
          <p:spPr>
            <a:xfrm>
              <a:off x="1249601" y="4422723"/>
              <a:ext cx="498855" cy="276999"/>
            </a:xfrm>
            <a:prstGeom prst="rect">
              <a:avLst/>
            </a:prstGeom>
            <a:noFill/>
          </p:spPr>
          <p:txBody>
            <a:bodyPr wrap="none" rtlCol="0">
              <a:spAutoFit/>
            </a:bodyPr>
            <a:lstStyle/>
            <a:p>
              <a:r>
                <a:rPr lang="en-US" sz="1200" smtClean="0"/>
                <a:t>2012</a:t>
              </a:r>
              <a:endParaRPr lang="en-US" sz="1200"/>
            </a:p>
          </p:txBody>
        </p:sp>
        <p:sp>
          <p:nvSpPr>
            <p:cNvPr id="73" name="TextBox 72"/>
            <p:cNvSpPr txBox="1"/>
            <p:nvPr/>
          </p:nvSpPr>
          <p:spPr>
            <a:xfrm>
              <a:off x="1882441" y="4422723"/>
              <a:ext cx="498855" cy="276999"/>
            </a:xfrm>
            <a:prstGeom prst="rect">
              <a:avLst/>
            </a:prstGeom>
            <a:noFill/>
          </p:spPr>
          <p:txBody>
            <a:bodyPr wrap="none" rtlCol="0">
              <a:spAutoFit/>
            </a:bodyPr>
            <a:lstStyle/>
            <a:p>
              <a:r>
                <a:rPr lang="en-US" sz="1200" smtClean="0"/>
                <a:t>2013</a:t>
              </a:r>
              <a:endParaRPr lang="en-US" sz="1200"/>
            </a:p>
          </p:txBody>
        </p:sp>
        <p:sp>
          <p:nvSpPr>
            <p:cNvPr id="74" name="TextBox 73"/>
            <p:cNvSpPr txBox="1"/>
            <p:nvPr/>
          </p:nvSpPr>
          <p:spPr>
            <a:xfrm>
              <a:off x="2515281" y="4422723"/>
              <a:ext cx="498855" cy="276999"/>
            </a:xfrm>
            <a:prstGeom prst="rect">
              <a:avLst/>
            </a:prstGeom>
            <a:noFill/>
          </p:spPr>
          <p:txBody>
            <a:bodyPr wrap="none" rtlCol="0">
              <a:spAutoFit/>
            </a:bodyPr>
            <a:lstStyle/>
            <a:p>
              <a:r>
                <a:rPr lang="en-US" sz="1200" smtClean="0"/>
                <a:t>2014</a:t>
              </a:r>
              <a:endParaRPr lang="en-US" sz="1200"/>
            </a:p>
          </p:txBody>
        </p:sp>
        <p:sp>
          <p:nvSpPr>
            <p:cNvPr id="75" name="TextBox 74"/>
            <p:cNvSpPr txBox="1"/>
            <p:nvPr/>
          </p:nvSpPr>
          <p:spPr>
            <a:xfrm>
              <a:off x="3148121" y="4422723"/>
              <a:ext cx="498855" cy="276999"/>
            </a:xfrm>
            <a:prstGeom prst="rect">
              <a:avLst/>
            </a:prstGeom>
            <a:noFill/>
          </p:spPr>
          <p:txBody>
            <a:bodyPr wrap="none" rtlCol="0">
              <a:spAutoFit/>
            </a:bodyPr>
            <a:lstStyle/>
            <a:p>
              <a:r>
                <a:rPr lang="en-US" sz="1200" smtClean="0"/>
                <a:t>2015</a:t>
              </a:r>
              <a:endParaRPr lang="en-US" sz="1200"/>
            </a:p>
          </p:txBody>
        </p:sp>
        <p:sp>
          <p:nvSpPr>
            <p:cNvPr id="76" name="TextBox 75"/>
            <p:cNvSpPr txBox="1"/>
            <p:nvPr/>
          </p:nvSpPr>
          <p:spPr>
            <a:xfrm>
              <a:off x="3780961" y="4422723"/>
              <a:ext cx="498855" cy="276999"/>
            </a:xfrm>
            <a:prstGeom prst="rect">
              <a:avLst/>
            </a:prstGeom>
            <a:noFill/>
          </p:spPr>
          <p:txBody>
            <a:bodyPr wrap="none" rtlCol="0">
              <a:spAutoFit/>
            </a:bodyPr>
            <a:lstStyle/>
            <a:p>
              <a:r>
                <a:rPr lang="en-US" sz="1200" smtClean="0"/>
                <a:t>2016</a:t>
              </a:r>
              <a:endParaRPr lang="en-US" sz="1200"/>
            </a:p>
          </p:txBody>
        </p:sp>
        <p:sp>
          <p:nvSpPr>
            <p:cNvPr id="77" name="TextBox 76"/>
            <p:cNvSpPr txBox="1"/>
            <p:nvPr/>
          </p:nvSpPr>
          <p:spPr>
            <a:xfrm>
              <a:off x="683568" y="3636303"/>
              <a:ext cx="380232" cy="276999"/>
            </a:xfrm>
            <a:prstGeom prst="rect">
              <a:avLst/>
            </a:prstGeom>
            <a:noFill/>
          </p:spPr>
          <p:txBody>
            <a:bodyPr wrap="none" rtlCol="0">
              <a:spAutoFit/>
            </a:bodyPr>
            <a:lstStyle/>
            <a:p>
              <a:r>
                <a:rPr lang="en-US" sz="1200" smtClean="0"/>
                <a:t>9.2</a:t>
              </a:r>
              <a:endParaRPr lang="en-US" sz="1200"/>
            </a:p>
          </p:txBody>
        </p:sp>
        <p:sp>
          <p:nvSpPr>
            <p:cNvPr id="78" name="TextBox 77"/>
            <p:cNvSpPr txBox="1"/>
            <p:nvPr/>
          </p:nvSpPr>
          <p:spPr>
            <a:xfrm>
              <a:off x="1259632" y="3507631"/>
              <a:ext cx="458780" cy="276999"/>
            </a:xfrm>
            <a:prstGeom prst="rect">
              <a:avLst/>
            </a:prstGeom>
            <a:noFill/>
          </p:spPr>
          <p:txBody>
            <a:bodyPr wrap="none" rtlCol="0">
              <a:spAutoFit/>
            </a:bodyPr>
            <a:lstStyle/>
            <a:p>
              <a:r>
                <a:rPr lang="en-US" sz="1200" smtClean="0"/>
                <a:t>15.5</a:t>
              </a:r>
              <a:endParaRPr lang="en-US" sz="1200"/>
            </a:p>
          </p:txBody>
        </p:sp>
        <p:sp>
          <p:nvSpPr>
            <p:cNvPr id="79" name="TextBox 78"/>
            <p:cNvSpPr txBox="1"/>
            <p:nvPr/>
          </p:nvSpPr>
          <p:spPr>
            <a:xfrm>
              <a:off x="1905980" y="3339070"/>
              <a:ext cx="458780" cy="276999"/>
            </a:xfrm>
            <a:prstGeom prst="rect">
              <a:avLst/>
            </a:prstGeom>
            <a:noFill/>
          </p:spPr>
          <p:txBody>
            <a:bodyPr wrap="none" rtlCol="0">
              <a:spAutoFit/>
            </a:bodyPr>
            <a:lstStyle/>
            <a:p>
              <a:r>
                <a:rPr lang="en-US" sz="1200" smtClean="0"/>
                <a:t>20.3</a:t>
              </a:r>
              <a:endParaRPr lang="en-US" sz="1200"/>
            </a:p>
          </p:txBody>
        </p:sp>
        <p:sp>
          <p:nvSpPr>
            <p:cNvPr id="80" name="TextBox 79"/>
            <p:cNvSpPr txBox="1"/>
            <p:nvPr/>
          </p:nvSpPr>
          <p:spPr>
            <a:xfrm>
              <a:off x="2532280" y="3091179"/>
              <a:ext cx="458780" cy="276999"/>
            </a:xfrm>
            <a:prstGeom prst="rect">
              <a:avLst/>
            </a:prstGeom>
            <a:noFill/>
          </p:spPr>
          <p:txBody>
            <a:bodyPr wrap="none" rtlCol="0">
              <a:spAutoFit/>
            </a:bodyPr>
            <a:lstStyle/>
            <a:p>
              <a:r>
                <a:rPr lang="en-US" sz="1200" smtClean="0"/>
                <a:t>27.4</a:t>
              </a:r>
              <a:endParaRPr lang="en-US" sz="1200"/>
            </a:p>
          </p:txBody>
        </p:sp>
        <p:sp>
          <p:nvSpPr>
            <p:cNvPr id="81" name="TextBox 80"/>
            <p:cNvSpPr txBox="1"/>
            <p:nvPr/>
          </p:nvSpPr>
          <p:spPr>
            <a:xfrm>
              <a:off x="3167372" y="2816168"/>
              <a:ext cx="458780" cy="276999"/>
            </a:xfrm>
            <a:prstGeom prst="rect">
              <a:avLst/>
            </a:prstGeom>
            <a:noFill/>
          </p:spPr>
          <p:txBody>
            <a:bodyPr wrap="none" rtlCol="0">
              <a:spAutoFit/>
            </a:bodyPr>
            <a:lstStyle/>
            <a:p>
              <a:r>
                <a:rPr lang="en-US" sz="1200" smtClean="0"/>
                <a:t>34.6</a:t>
              </a:r>
              <a:endParaRPr lang="en-US" sz="1200"/>
            </a:p>
          </p:txBody>
        </p:sp>
        <p:sp>
          <p:nvSpPr>
            <p:cNvPr id="82" name="TextBox 81"/>
            <p:cNvSpPr txBox="1"/>
            <p:nvPr/>
          </p:nvSpPr>
          <p:spPr>
            <a:xfrm>
              <a:off x="3802464" y="2456128"/>
              <a:ext cx="458780" cy="276999"/>
            </a:xfrm>
            <a:prstGeom prst="rect">
              <a:avLst/>
            </a:prstGeom>
            <a:noFill/>
          </p:spPr>
          <p:txBody>
            <a:bodyPr wrap="none" rtlCol="0">
              <a:spAutoFit/>
            </a:bodyPr>
            <a:lstStyle/>
            <a:p>
              <a:r>
                <a:rPr lang="en-US" sz="1200" smtClean="0"/>
                <a:t>42.9</a:t>
              </a:r>
              <a:endParaRPr lang="en-US" sz="1200"/>
            </a:p>
          </p:txBody>
        </p:sp>
        <p:sp>
          <p:nvSpPr>
            <p:cNvPr id="85" name="직사각형 84"/>
            <p:cNvSpPr/>
            <p:nvPr/>
          </p:nvSpPr>
          <p:spPr>
            <a:xfrm>
              <a:off x="1933135" y="4165504"/>
              <a:ext cx="399555" cy="245643"/>
            </a:xfrm>
            <a:prstGeom prst="rect">
              <a:avLst/>
            </a:prstGeom>
            <a:solidFill>
              <a:srgbClr val="BA7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직선 연결선 10"/>
            <p:cNvCxnSpPr/>
            <p:nvPr/>
          </p:nvCxnSpPr>
          <p:spPr>
            <a:xfrm>
              <a:off x="558536" y="4406698"/>
              <a:ext cx="3807353" cy="0"/>
            </a:xfrm>
            <a:prstGeom prst="line">
              <a:avLst/>
            </a:prstGeom>
            <a:ln>
              <a:solidFill>
                <a:srgbClr val="674C70"/>
              </a:solidFill>
            </a:ln>
          </p:spPr>
          <p:style>
            <a:lnRef idx="1">
              <a:schemeClr val="accent1"/>
            </a:lnRef>
            <a:fillRef idx="0">
              <a:schemeClr val="accent1"/>
            </a:fillRef>
            <a:effectRef idx="0">
              <a:schemeClr val="accent1"/>
            </a:effectRef>
            <a:fontRef idx="minor">
              <a:schemeClr val="tx1"/>
            </a:fontRef>
          </p:style>
        </p:cxnSp>
        <p:sp>
          <p:nvSpPr>
            <p:cNvPr id="87" name="직사각형 86"/>
            <p:cNvSpPr/>
            <p:nvPr/>
          </p:nvSpPr>
          <p:spPr>
            <a:xfrm>
              <a:off x="827584" y="1851238"/>
              <a:ext cx="116684" cy="131884"/>
            </a:xfrm>
            <a:prstGeom prst="rect">
              <a:avLst/>
            </a:prstGeom>
            <a:solidFill>
              <a:srgbClr val="674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직사각형 87"/>
            <p:cNvSpPr/>
            <p:nvPr/>
          </p:nvSpPr>
          <p:spPr>
            <a:xfrm>
              <a:off x="827584" y="1563206"/>
              <a:ext cx="116684" cy="131884"/>
            </a:xfrm>
            <a:prstGeom prst="rect">
              <a:avLst/>
            </a:prstGeom>
            <a:solidFill>
              <a:srgbClr val="BA7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944268" y="1490648"/>
              <a:ext cx="1004506" cy="276999"/>
            </a:xfrm>
            <a:prstGeom prst="rect">
              <a:avLst/>
            </a:prstGeom>
            <a:noFill/>
          </p:spPr>
          <p:txBody>
            <a:bodyPr wrap="none" rtlCol="0">
              <a:spAutoFit/>
            </a:bodyPr>
            <a:lstStyle/>
            <a:p>
              <a:r>
                <a:rPr lang="en-US" sz="1200" smtClean="0"/>
                <a:t>Replacement</a:t>
              </a:r>
              <a:endParaRPr lang="en-US" sz="1200"/>
            </a:p>
          </p:txBody>
        </p:sp>
        <p:sp>
          <p:nvSpPr>
            <p:cNvPr id="90" name="TextBox 89"/>
            <p:cNvSpPr txBox="1"/>
            <p:nvPr/>
          </p:nvSpPr>
          <p:spPr>
            <a:xfrm>
              <a:off x="944268" y="1778680"/>
              <a:ext cx="1195199" cy="276999"/>
            </a:xfrm>
            <a:prstGeom prst="rect">
              <a:avLst/>
            </a:prstGeom>
            <a:noFill/>
          </p:spPr>
          <p:txBody>
            <a:bodyPr wrap="none" rtlCol="0">
              <a:spAutoFit/>
            </a:bodyPr>
            <a:lstStyle/>
            <a:p>
              <a:r>
                <a:rPr lang="en-US" sz="1200" smtClean="0"/>
                <a:t>New installation</a:t>
              </a:r>
              <a:endParaRPr lang="en-US" sz="1200"/>
            </a:p>
          </p:txBody>
        </p:sp>
      </p:grpSp>
      <p:grpSp>
        <p:nvGrpSpPr>
          <p:cNvPr id="222" name="그룹 221"/>
          <p:cNvGrpSpPr/>
          <p:nvPr/>
        </p:nvGrpSpPr>
        <p:grpSpPr>
          <a:xfrm>
            <a:off x="4932040" y="1341009"/>
            <a:ext cx="3950219" cy="3358713"/>
            <a:chOff x="4932040" y="1341009"/>
            <a:chExt cx="3950219" cy="3358713"/>
          </a:xfrm>
        </p:grpSpPr>
        <p:sp>
          <p:nvSpPr>
            <p:cNvPr id="200" name="TextBox 199"/>
            <p:cNvSpPr txBox="1"/>
            <p:nvPr/>
          </p:nvSpPr>
          <p:spPr>
            <a:xfrm>
              <a:off x="5388844" y="1493597"/>
              <a:ext cx="1900585" cy="276999"/>
            </a:xfrm>
            <a:prstGeom prst="rect">
              <a:avLst/>
            </a:prstGeom>
            <a:noFill/>
          </p:spPr>
          <p:txBody>
            <a:bodyPr wrap="none" rtlCol="0">
              <a:spAutoFit/>
            </a:bodyPr>
            <a:lstStyle/>
            <a:p>
              <a:r>
                <a:rPr lang="en-US" sz="1200" smtClean="0"/>
                <a:t>Scale of entire lamp market</a:t>
              </a:r>
              <a:endParaRPr lang="en-US" sz="1200"/>
            </a:p>
          </p:txBody>
        </p:sp>
        <p:sp>
          <p:nvSpPr>
            <p:cNvPr id="15" name="직사각형 14"/>
            <p:cNvSpPr/>
            <p:nvPr/>
          </p:nvSpPr>
          <p:spPr>
            <a:xfrm>
              <a:off x="5166403" y="3291009"/>
              <a:ext cx="269693" cy="112382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직사각형 100"/>
            <p:cNvSpPr/>
            <p:nvPr/>
          </p:nvSpPr>
          <p:spPr>
            <a:xfrm>
              <a:off x="5517273" y="3241261"/>
              <a:ext cx="269693" cy="11766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직사각형 101"/>
            <p:cNvSpPr/>
            <p:nvPr/>
          </p:nvSpPr>
          <p:spPr>
            <a:xfrm>
              <a:off x="5879416" y="3198587"/>
              <a:ext cx="269693" cy="12134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직사각형 102"/>
            <p:cNvSpPr/>
            <p:nvPr/>
          </p:nvSpPr>
          <p:spPr>
            <a:xfrm>
              <a:off x="6243218" y="3139935"/>
              <a:ext cx="269693" cy="128401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직사각형 103"/>
            <p:cNvSpPr/>
            <p:nvPr/>
          </p:nvSpPr>
          <p:spPr>
            <a:xfrm>
              <a:off x="6605659" y="3095974"/>
              <a:ext cx="269693" cy="132230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직사각형 104"/>
            <p:cNvSpPr/>
            <p:nvPr/>
          </p:nvSpPr>
          <p:spPr>
            <a:xfrm>
              <a:off x="6965975" y="2980278"/>
              <a:ext cx="269693" cy="14320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직사각형 105"/>
            <p:cNvSpPr/>
            <p:nvPr/>
          </p:nvSpPr>
          <p:spPr>
            <a:xfrm>
              <a:off x="7326265" y="2828319"/>
              <a:ext cx="269693" cy="158996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직사각형 106"/>
            <p:cNvSpPr/>
            <p:nvPr/>
          </p:nvSpPr>
          <p:spPr>
            <a:xfrm>
              <a:off x="7686185" y="2325275"/>
              <a:ext cx="269693" cy="20930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직사각형 107"/>
            <p:cNvSpPr/>
            <p:nvPr/>
          </p:nvSpPr>
          <p:spPr>
            <a:xfrm>
              <a:off x="8037553" y="1890861"/>
              <a:ext cx="269693" cy="252586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직사각형 116"/>
            <p:cNvSpPr/>
            <p:nvPr/>
          </p:nvSpPr>
          <p:spPr>
            <a:xfrm>
              <a:off x="5517273" y="4366303"/>
              <a:ext cx="269693" cy="45719"/>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직사각형 117"/>
            <p:cNvSpPr/>
            <p:nvPr/>
          </p:nvSpPr>
          <p:spPr>
            <a:xfrm>
              <a:off x="5879416" y="4318105"/>
              <a:ext cx="269693" cy="91383"/>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직사각형 118"/>
            <p:cNvSpPr/>
            <p:nvPr/>
          </p:nvSpPr>
          <p:spPr>
            <a:xfrm>
              <a:off x="6243218" y="4265351"/>
              <a:ext cx="269693" cy="146863"/>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직사각형 119"/>
            <p:cNvSpPr/>
            <p:nvPr/>
          </p:nvSpPr>
          <p:spPr>
            <a:xfrm>
              <a:off x="6605658" y="4212597"/>
              <a:ext cx="269693" cy="204124"/>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직사각형 120"/>
            <p:cNvSpPr/>
            <p:nvPr/>
          </p:nvSpPr>
          <p:spPr>
            <a:xfrm>
              <a:off x="6965975" y="4124673"/>
              <a:ext cx="269693" cy="285919"/>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직사각형 121"/>
            <p:cNvSpPr/>
            <p:nvPr/>
          </p:nvSpPr>
          <p:spPr>
            <a:xfrm>
              <a:off x="7326265" y="4036751"/>
              <a:ext cx="269693" cy="377408"/>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직사각형 122"/>
            <p:cNvSpPr/>
            <p:nvPr/>
          </p:nvSpPr>
          <p:spPr>
            <a:xfrm>
              <a:off x="7686185" y="3403705"/>
              <a:ext cx="269693" cy="1014195"/>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직사각형 123"/>
            <p:cNvSpPr/>
            <p:nvPr/>
          </p:nvSpPr>
          <p:spPr>
            <a:xfrm>
              <a:off x="8037553" y="2744709"/>
              <a:ext cx="269693" cy="1667313"/>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직선 연결선 50"/>
            <p:cNvCxnSpPr/>
            <p:nvPr/>
          </p:nvCxnSpPr>
          <p:spPr>
            <a:xfrm>
              <a:off x="4932040" y="4412062"/>
              <a:ext cx="3600400" cy="0"/>
            </a:xfrm>
            <a:prstGeom prst="line">
              <a:avLst/>
            </a:prstGeom>
            <a:ln>
              <a:solidFill>
                <a:srgbClr val="674C70"/>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5169877" y="4396347"/>
              <a:ext cx="263769" cy="0"/>
            </a:xfrm>
            <a:prstGeom prst="line">
              <a:avLst/>
            </a:prstGeom>
            <a:ln w="25400">
              <a:solidFill>
                <a:srgbClr val="F68121"/>
              </a:solidFill>
            </a:ln>
          </p:spPr>
          <p:style>
            <a:lnRef idx="1">
              <a:schemeClr val="accent1"/>
            </a:lnRef>
            <a:fillRef idx="0">
              <a:schemeClr val="accent1"/>
            </a:fillRef>
            <a:effectRef idx="0">
              <a:schemeClr val="accent1"/>
            </a:effectRef>
            <a:fontRef idx="minor">
              <a:schemeClr val="tx1"/>
            </a:fontRef>
          </p:style>
        </p:cxnSp>
        <p:sp>
          <p:nvSpPr>
            <p:cNvPr id="21" name="타원 20"/>
            <p:cNvSpPr/>
            <p:nvPr/>
          </p:nvSpPr>
          <p:spPr>
            <a:xfrm>
              <a:off x="5265757" y="4206699"/>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타원 124"/>
            <p:cNvSpPr/>
            <p:nvPr/>
          </p:nvSpPr>
          <p:spPr>
            <a:xfrm>
              <a:off x="5616116" y="4132292"/>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타원 125"/>
            <p:cNvSpPr/>
            <p:nvPr/>
          </p:nvSpPr>
          <p:spPr>
            <a:xfrm>
              <a:off x="5976156" y="4040854"/>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타원 126"/>
            <p:cNvSpPr/>
            <p:nvPr/>
          </p:nvSpPr>
          <p:spPr>
            <a:xfrm>
              <a:off x="6342060" y="3911047"/>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타원 127"/>
            <p:cNvSpPr/>
            <p:nvPr/>
          </p:nvSpPr>
          <p:spPr>
            <a:xfrm>
              <a:off x="6703666" y="3725696"/>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타원 128"/>
            <p:cNvSpPr/>
            <p:nvPr/>
          </p:nvSpPr>
          <p:spPr>
            <a:xfrm>
              <a:off x="7064817" y="3517099"/>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타원 129"/>
            <p:cNvSpPr/>
            <p:nvPr/>
          </p:nvSpPr>
          <p:spPr>
            <a:xfrm>
              <a:off x="7425107" y="3299146"/>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타원 130"/>
            <p:cNvSpPr/>
            <p:nvPr/>
          </p:nvSpPr>
          <p:spPr>
            <a:xfrm>
              <a:off x="7785397" y="2530266"/>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타원 131"/>
            <p:cNvSpPr/>
            <p:nvPr/>
          </p:nvSpPr>
          <p:spPr>
            <a:xfrm>
              <a:off x="8136395" y="1761386"/>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직선 연결선 22"/>
            <p:cNvCxnSpPr/>
            <p:nvPr/>
          </p:nvCxnSpPr>
          <p:spPr>
            <a:xfrm flipV="1">
              <a:off x="5337765" y="4177087"/>
              <a:ext cx="278351" cy="56363"/>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직선 연결선 132"/>
            <p:cNvCxnSpPr>
              <a:stCxn id="125" idx="6"/>
            </p:cNvCxnSpPr>
            <p:nvPr/>
          </p:nvCxnSpPr>
          <p:spPr>
            <a:xfrm flipV="1">
              <a:off x="5688124" y="4092158"/>
              <a:ext cx="288032" cy="76138"/>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직선 연결선 133"/>
            <p:cNvCxnSpPr>
              <a:stCxn id="126" idx="6"/>
            </p:cNvCxnSpPr>
            <p:nvPr/>
          </p:nvCxnSpPr>
          <p:spPr>
            <a:xfrm flipV="1">
              <a:off x="6048164" y="3967280"/>
              <a:ext cx="311592" cy="109578"/>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직선 연결선 134"/>
            <p:cNvCxnSpPr>
              <a:stCxn id="127" idx="6"/>
              <a:endCxn id="128" idx="3"/>
            </p:cNvCxnSpPr>
            <p:nvPr/>
          </p:nvCxnSpPr>
          <p:spPr>
            <a:xfrm flipV="1">
              <a:off x="6414068" y="3787159"/>
              <a:ext cx="300143" cy="159892"/>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cxnSp>
          <p:nvCxnSpPr>
            <p:cNvPr id="139" name="직선 연결선 138"/>
            <p:cNvCxnSpPr/>
            <p:nvPr/>
          </p:nvCxnSpPr>
          <p:spPr>
            <a:xfrm flipV="1">
              <a:off x="6762396" y="3570943"/>
              <a:ext cx="299688" cy="179328"/>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cxnSp>
          <p:nvCxnSpPr>
            <p:cNvPr id="149" name="직선 연결선 148"/>
            <p:cNvCxnSpPr/>
            <p:nvPr/>
          </p:nvCxnSpPr>
          <p:spPr>
            <a:xfrm flipV="1">
              <a:off x="7131099" y="3350653"/>
              <a:ext cx="299688" cy="179328"/>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cxnSp>
          <p:nvCxnSpPr>
            <p:cNvPr id="150" name="직선 연결선 149"/>
            <p:cNvCxnSpPr/>
            <p:nvPr/>
          </p:nvCxnSpPr>
          <p:spPr>
            <a:xfrm flipV="1">
              <a:off x="7486570" y="2587881"/>
              <a:ext cx="325790" cy="707416"/>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직선 연결선 154"/>
            <p:cNvCxnSpPr/>
            <p:nvPr/>
          </p:nvCxnSpPr>
          <p:spPr>
            <a:xfrm flipV="1">
              <a:off x="7836023" y="1825185"/>
              <a:ext cx="325790" cy="707416"/>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sp>
          <p:nvSpPr>
            <p:cNvPr id="156" name="TextBox 155"/>
            <p:cNvSpPr txBox="1"/>
            <p:nvPr/>
          </p:nvSpPr>
          <p:spPr>
            <a:xfrm>
              <a:off x="5110346" y="3082670"/>
              <a:ext cx="381836" cy="246221"/>
            </a:xfrm>
            <a:prstGeom prst="rect">
              <a:avLst/>
            </a:prstGeom>
            <a:noFill/>
          </p:spPr>
          <p:txBody>
            <a:bodyPr wrap="none" rtlCol="0">
              <a:spAutoFit/>
            </a:bodyPr>
            <a:lstStyle/>
            <a:p>
              <a:r>
                <a:rPr lang="en-US" sz="1000" b="1" smtClean="0"/>
                <a:t>123</a:t>
              </a:r>
              <a:endParaRPr lang="en-US" sz="1000" b="1"/>
            </a:p>
          </p:txBody>
        </p:sp>
        <p:sp>
          <p:nvSpPr>
            <p:cNvPr id="157" name="TextBox 156"/>
            <p:cNvSpPr txBox="1"/>
            <p:nvPr/>
          </p:nvSpPr>
          <p:spPr>
            <a:xfrm>
              <a:off x="5457391" y="3030605"/>
              <a:ext cx="381836" cy="246221"/>
            </a:xfrm>
            <a:prstGeom prst="rect">
              <a:avLst/>
            </a:prstGeom>
            <a:noFill/>
          </p:spPr>
          <p:txBody>
            <a:bodyPr wrap="none" rtlCol="0">
              <a:spAutoFit/>
            </a:bodyPr>
            <a:lstStyle/>
            <a:p>
              <a:r>
                <a:rPr lang="en-US" sz="1000" b="1" smtClean="0"/>
                <a:t>127</a:t>
              </a:r>
              <a:endParaRPr lang="en-US" sz="1000" b="1"/>
            </a:p>
          </p:txBody>
        </p:sp>
        <p:sp>
          <p:nvSpPr>
            <p:cNvPr id="158" name="TextBox 157"/>
            <p:cNvSpPr txBox="1"/>
            <p:nvPr/>
          </p:nvSpPr>
          <p:spPr>
            <a:xfrm>
              <a:off x="5815866" y="2993780"/>
              <a:ext cx="381836" cy="246221"/>
            </a:xfrm>
            <a:prstGeom prst="rect">
              <a:avLst/>
            </a:prstGeom>
            <a:noFill/>
          </p:spPr>
          <p:txBody>
            <a:bodyPr wrap="none" rtlCol="0">
              <a:spAutoFit/>
            </a:bodyPr>
            <a:lstStyle/>
            <a:p>
              <a:r>
                <a:rPr lang="en-US" sz="1000" b="1" smtClean="0"/>
                <a:t>131</a:t>
              </a:r>
              <a:endParaRPr lang="en-US" sz="1000" b="1"/>
            </a:p>
          </p:txBody>
        </p:sp>
        <p:sp>
          <p:nvSpPr>
            <p:cNvPr id="159" name="TextBox 158"/>
            <p:cNvSpPr txBox="1"/>
            <p:nvPr/>
          </p:nvSpPr>
          <p:spPr>
            <a:xfrm>
              <a:off x="6182462" y="2932986"/>
              <a:ext cx="381836" cy="246221"/>
            </a:xfrm>
            <a:prstGeom prst="rect">
              <a:avLst/>
            </a:prstGeom>
            <a:noFill/>
          </p:spPr>
          <p:txBody>
            <a:bodyPr wrap="none" rtlCol="0">
              <a:spAutoFit/>
            </a:bodyPr>
            <a:lstStyle/>
            <a:p>
              <a:r>
                <a:rPr lang="en-US" sz="1000" b="1" smtClean="0"/>
                <a:t>134</a:t>
              </a:r>
              <a:endParaRPr lang="en-US" sz="1000" b="1"/>
            </a:p>
          </p:txBody>
        </p:sp>
        <p:sp>
          <p:nvSpPr>
            <p:cNvPr id="160" name="TextBox 159"/>
            <p:cNvSpPr txBox="1"/>
            <p:nvPr/>
          </p:nvSpPr>
          <p:spPr>
            <a:xfrm>
              <a:off x="6549058" y="2887432"/>
              <a:ext cx="381836" cy="246221"/>
            </a:xfrm>
            <a:prstGeom prst="rect">
              <a:avLst/>
            </a:prstGeom>
            <a:noFill/>
          </p:spPr>
          <p:txBody>
            <a:bodyPr wrap="none" rtlCol="0">
              <a:spAutoFit/>
            </a:bodyPr>
            <a:lstStyle/>
            <a:p>
              <a:r>
                <a:rPr lang="en-US" sz="1000" b="1" smtClean="0"/>
                <a:t>138</a:t>
              </a:r>
              <a:endParaRPr lang="en-US" sz="1000" b="1"/>
            </a:p>
          </p:txBody>
        </p:sp>
        <p:sp>
          <p:nvSpPr>
            <p:cNvPr id="161" name="TextBox 160"/>
            <p:cNvSpPr txBox="1"/>
            <p:nvPr/>
          </p:nvSpPr>
          <p:spPr>
            <a:xfrm>
              <a:off x="6908034" y="2766539"/>
              <a:ext cx="381836" cy="246221"/>
            </a:xfrm>
            <a:prstGeom prst="rect">
              <a:avLst/>
            </a:prstGeom>
            <a:noFill/>
          </p:spPr>
          <p:txBody>
            <a:bodyPr wrap="none" rtlCol="0">
              <a:spAutoFit/>
            </a:bodyPr>
            <a:lstStyle/>
            <a:p>
              <a:r>
                <a:rPr lang="en-US" sz="1000" b="1" smtClean="0"/>
                <a:t>143</a:t>
              </a:r>
              <a:endParaRPr lang="en-US" sz="1000" b="1"/>
            </a:p>
          </p:txBody>
        </p:sp>
        <p:sp>
          <p:nvSpPr>
            <p:cNvPr id="162" name="TextBox 161"/>
            <p:cNvSpPr txBox="1"/>
            <p:nvPr/>
          </p:nvSpPr>
          <p:spPr>
            <a:xfrm>
              <a:off x="7267010" y="2622786"/>
              <a:ext cx="381836" cy="246221"/>
            </a:xfrm>
            <a:prstGeom prst="rect">
              <a:avLst/>
            </a:prstGeom>
            <a:noFill/>
          </p:spPr>
          <p:txBody>
            <a:bodyPr wrap="none" rtlCol="0">
              <a:spAutoFit/>
            </a:bodyPr>
            <a:lstStyle/>
            <a:p>
              <a:r>
                <a:rPr lang="en-US" sz="1000" b="1" smtClean="0"/>
                <a:t>147</a:t>
              </a:r>
              <a:endParaRPr lang="en-US" sz="1000" b="1"/>
            </a:p>
          </p:txBody>
        </p:sp>
        <p:sp>
          <p:nvSpPr>
            <p:cNvPr id="163" name="TextBox 162"/>
            <p:cNvSpPr txBox="1"/>
            <p:nvPr/>
          </p:nvSpPr>
          <p:spPr>
            <a:xfrm>
              <a:off x="7620892" y="2081398"/>
              <a:ext cx="381836" cy="246221"/>
            </a:xfrm>
            <a:prstGeom prst="rect">
              <a:avLst/>
            </a:prstGeom>
            <a:noFill/>
          </p:spPr>
          <p:txBody>
            <a:bodyPr wrap="none" rtlCol="0">
              <a:spAutoFit/>
            </a:bodyPr>
            <a:lstStyle/>
            <a:p>
              <a:r>
                <a:rPr lang="en-US" sz="1000" b="1" smtClean="0"/>
                <a:t>160</a:t>
              </a:r>
              <a:endParaRPr lang="en-US" sz="1000" b="1"/>
            </a:p>
          </p:txBody>
        </p:sp>
        <p:sp>
          <p:nvSpPr>
            <p:cNvPr id="164" name="TextBox 163"/>
            <p:cNvSpPr txBox="1"/>
            <p:nvPr/>
          </p:nvSpPr>
          <p:spPr>
            <a:xfrm>
              <a:off x="7982880" y="1872355"/>
              <a:ext cx="381836" cy="246221"/>
            </a:xfrm>
            <a:prstGeom prst="rect">
              <a:avLst/>
            </a:prstGeom>
            <a:noFill/>
          </p:spPr>
          <p:txBody>
            <a:bodyPr wrap="none" rtlCol="0">
              <a:spAutoFit/>
            </a:bodyPr>
            <a:lstStyle/>
            <a:p>
              <a:r>
                <a:rPr lang="en-US" sz="1000" b="1" smtClean="0"/>
                <a:t>170</a:t>
              </a:r>
              <a:endParaRPr lang="en-US" sz="1000" b="1"/>
            </a:p>
          </p:txBody>
        </p:sp>
        <p:sp>
          <p:nvSpPr>
            <p:cNvPr id="166" name="TextBox 165"/>
            <p:cNvSpPr txBox="1"/>
            <p:nvPr/>
          </p:nvSpPr>
          <p:spPr>
            <a:xfrm>
              <a:off x="5185706" y="4005915"/>
              <a:ext cx="250390" cy="246221"/>
            </a:xfrm>
            <a:prstGeom prst="rect">
              <a:avLst/>
            </a:prstGeom>
            <a:noFill/>
          </p:spPr>
          <p:txBody>
            <a:bodyPr wrap="none" rtlCol="0">
              <a:spAutoFit/>
            </a:bodyPr>
            <a:lstStyle/>
            <a:p>
              <a:r>
                <a:rPr lang="en-US" sz="1000" b="1" smtClean="0">
                  <a:solidFill>
                    <a:srgbClr val="BA7CAD"/>
                  </a:solidFill>
                </a:rPr>
                <a:t>2</a:t>
              </a:r>
              <a:endParaRPr lang="en-US" sz="1000" b="1">
                <a:solidFill>
                  <a:srgbClr val="BA7CAD"/>
                </a:solidFill>
              </a:endParaRPr>
            </a:p>
          </p:txBody>
        </p:sp>
        <p:sp>
          <p:nvSpPr>
            <p:cNvPr id="167" name="TextBox 166"/>
            <p:cNvSpPr txBox="1"/>
            <p:nvPr/>
          </p:nvSpPr>
          <p:spPr>
            <a:xfrm>
              <a:off x="5529349" y="3898958"/>
              <a:ext cx="250390" cy="246221"/>
            </a:xfrm>
            <a:prstGeom prst="rect">
              <a:avLst/>
            </a:prstGeom>
            <a:noFill/>
          </p:spPr>
          <p:txBody>
            <a:bodyPr wrap="none" rtlCol="0">
              <a:spAutoFit/>
            </a:bodyPr>
            <a:lstStyle/>
            <a:p>
              <a:r>
                <a:rPr lang="en-US" sz="1000" b="1">
                  <a:solidFill>
                    <a:srgbClr val="BA7CAD"/>
                  </a:solidFill>
                </a:rPr>
                <a:t>4</a:t>
              </a:r>
            </a:p>
          </p:txBody>
        </p:sp>
        <p:sp>
          <p:nvSpPr>
            <p:cNvPr id="169" name="TextBox 168"/>
            <p:cNvSpPr txBox="1"/>
            <p:nvPr/>
          </p:nvSpPr>
          <p:spPr>
            <a:xfrm>
              <a:off x="5886965" y="3823940"/>
              <a:ext cx="250390" cy="246221"/>
            </a:xfrm>
            <a:prstGeom prst="rect">
              <a:avLst/>
            </a:prstGeom>
            <a:noFill/>
          </p:spPr>
          <p:txBody>
            <a:bodyPr wrap="none" rtlCol="0">
              <a:spAutoFit/>
            </a:bodyPr>
            <a:lstStyle/>
            <a:p>
              <a:r>
                <a:rPr lang="en-US" sz="1000" b="1" smtClean="0">
                  <a:solidFill>
                    <a:srgbClr val="BA7CAD"/>
                  </a:solidFill>
                </a:rPr>
                <a:t>6</a:t>
              </a:r>
              <a:endParaRPr lang="en-US" sz="1000" b="1">
                <a:solidFill>
                  <a:srgbClr val="BA7CAD"/>
                </a:solidFill>
              </a:endParaRPr>
            </a:p>
          </p:txBody>
        </p:sp>
        <p:sp>
          <p:nvSpPr>
            <p:cNvPr id="170" name="TextBox 169"/>
            <p:cNvSpPr txBox="1"/>
            <p:nvPr/>
          </p:nvSpPr>
          <p:spPr>
            <a:xfrm>
              <a:off x="6256011" y="3694924"/>
              <a:ext cx="250390" cy="246221"/>
            </a:xfrm>
            <a:prstGeom prst="rect">
              <a:avLst/>
            </a:prstGeom>
            <a:noFill/>
          </p:spPr>
          <p:txBody>
            <a:bodyPr wrap="none" rtlCol="0">
              <a:spAutoFit/>
            </a:bodyPr>
            <a:lstStyle/>
            <a:p>
              <a:r>
                <a:rPr lang="en-US" sz="1000" b="1" smtClean="0">
                  <a:solidFill>
                    <a:srgbClr val="BA7CAD"/>
                  </a:solidFill>
                </a:rPr>
                <a:t>9</a:t>
              </a:r>
              <a:endParaRPr lang="en-US" sz="1000" b="1">
                <a:solidFill>
                  <a:srgbClr val="BA7CAD"/>
                </a:solidFill>
              </a:endParaRPr>
            </a:p>
          </p:txBody>
        </p:sp>
        <p:sp>
          <p:nvSpPr>
            <p:cNvPr id="171" name="TextBox 170"/>
            <p:cNvSpPr txBox="1"/>
            <p:nvPr/>
          </p:nvSpPr>
          <p:spPr>
            <a:xfrm>
              <a:off x="6580375" y="3486929"/>
              <a:ext cx="316112" cy="246221"/>
            </a:xfrm>
            <a:prstGeom prst="rect">
              <a:avLst/>
            </a:prstGeom>
            <a:noFill/>
          </p:spPr>
          <p:txBody>
            <a:bodyPr wrap="none" rtlCol="0">
              <a:spAutoFit/>
            </a:bodyPr>
            <a:lstStyle/>
            <a:p>
              <a:r>
                <a:rPr lang="en-US" sz="1000" b="1" smtClean="0">
                  <a:solidFill>
                    <a:srgbClr val="BA7CAD"/>
                  </a:solidFill>
                </a:rPr>
                <a:t>15</a:t>
              </a:r>
              <a:endParaRPr lang="en-US" sz="1000" b="1">
                <a:solidFill>
                  <a:srgbClr val="BA7CAD"/>
                </a:solidFill>
              </a:endParaRPr>
            </a:p>
          </p:txBody>
        </p:sp>
        <p:sp>
          <p:nvSpPr>
            <p:cNvPr id="172" name="TextBox 171"/>
            <p:cNvSpPr txBox="1"/>
            <p:nvPr/>
          </p:nvSpPr>
          <p:spPr>
            <a:xfrm>
              <a:off x="6942839" y="3271314"/>
              <a:ext cx="316112" cy="246221"/>
            </a:xfrm>
            <a:prstGeom prst="rect">
              <a:avLst/>
            </a:prstGeom>
            <a:noFill/>
          </p:spPr>
          <p:txBody>
            <a:bodyPr wrap="none" rtlCol="0">
              <a:spAutoFit/>
            </a:bodyPr>
            <a:lstStyle/>
            <a:p>
              <a:r>
                <a:rPr lang="en-US" sz="1000" b="1" smtClean="0">
                  <a:solidFill>
                    <a:srgbClr val="BA7CAD"/>
                  </a:solidFill>
                </a:rPr>
                <a:t>21</a:t>
              </a:r>
              <a:endParaRPr lang="en-US" sz="1000" b="1">
                <a:solidFill>
                  <a:srgbClr val="BA7CAD"/>
                </a:solidFill>
              </a:endParaRPr>
            </a:p>
          </p:txBody>
        </p:sp>
        <p:sp>
          <p:nvSpPr>
            <p:cNvPr id="173" name="TextBox 172"/>
            <p:cNvSpPr txBox="1"/>
            <p:nvPr/>
          </p:nvSpPr>
          <p:spPr>
            <a:xfrm>
              <a:off x="7301493" y="3055699"/>
              <a:ext cx="316112" cy="246221"/>
            </a:xfrm>
            <a:prstGeom prst="rect">
              <a:avLst/>
            </a:prstGeom>
            <a:noFill/>
          </p:spPr>
          <p:txBody>
            <a:bodyPr wrap="none" rtlCol="0">
              <a:spAutoFit/>
            </a:bodyPr>
            <a:lstStyle/>
            <a:p>
              <a:r>
                <a:rPr lang="en-US" sz="1000" b="1" smtClean="0">
                  <a:solidFill>
                    <a:srgbClr val="BA7CAD"/>
                  </a:solidFill>
                </a:rPr>
                <a:t>28</a:t>
              </a:r>
              <a:endParaRPr lang="en-US" sz="1000" b="1">
                <a:solidFill>
                  <a:srgbClr val="BA7CAD"/>
                </a:solidFill>
              </a:endParaRPr>
            </a:p>
          </p:txBody>
        </p:sp>
        <p:sp>
          <p:nvSpPr>
            <p:cNvPr id="174" name="TextBox 173"/>
            <p:cNvSpPr txBox="1"/>
            <p:nvPr/>
          </p:nvSpPr>
          <p:spPr>
            <a:xfrm>
              <a:off x="7668344" y="2204864"/>
              <a:ext cx="316112" cy="246221"/>
            </a:xfrm>
            <a:prstGeom prst="rect">
              <a:avLst/>
            </a:prstGeom>
            <a:noFill/>
          </p:spPr>
          <p:txBody>
            <a:bodyPr wrap="none" rtlCol="0">
              <a:spAutoFit/>
            </a:bodyPr>
            <a:lstStyle/>
            <a:p>
              <a:r>
                <a:rPr lang="en-US" sz="1000" b="1" smtClean="0">
                  <a:solidFill>
                    <a:srgbClr val="BA7CAD"/>
                  </a:solidFill>
                </a:rPr>
                <a:t>52</a:t>
              </a:r>
              <a:endParaRPr lang="en-US" sz="1000" b="1">
                <a:solidFill>
                  <a:srgbClr val="BA7CAD"/>
                </a:solidFill>
              </a:endParaRPr>
            </a:p>
          </p:txBody>
        </p:sp>
        <p:sp>
          <p:nvSpPr>
            <p:cNvPr id="175" name="TextBox 174"/>
            <p:cNvSpPr txBox="1"/>
            <p:nvPr/>
          </p:nvSpPr>
          <p:spPr>
            <a:xfrm>
              <a:off x="8020613" y="1549079"/>
              <a:ext cx="316112" cy="246221"/>
            </a:xfrm>
            <a:prstGeom prst="rect">
              <a:avLst/>
            </a:prstGeom>
            <a:noFill/>
          </p:spPr>
          <p:txBody>
            <a:bodyPr wrap="none" rtlCol="0">
              <a:spAutoFit/>
            </a:bodyPr>
            <a:lstStyle/>
            <a:p>
              <a:r>
                <a:rPr lang="en-US" sz="1000" b="1" smtClean="0">
                  <a:solidFill>
                    <a:srgbClr val="BA7CAD"/>
                  </a:solidFill>
                </a:rPr>
                <a:t>75</a:t>
              </a:r>
              <a:endParaRPr lang="en-US" sz="1000" b="1">
                <a:solidFill>
                  <a:srgbClr val="BA7CAD"/>
                </a:solidFill>
              </a:endParaRPr>
            </a:p>
          </p:txBody>
        </p:sp>
        <p:sp>
          <p:nvSpPr>
            <p:cNvPr id="183" name="TextBox 182"/>
            <p:cNvSpPr txBox="1"/>
            <p:nvPr/>
          </p:nvSpPr>
          <p:spPr>
            <a:xfrm>
              <a:off x="5177059" y="4241070"/>
              <a:ext cx="250390" cy="246221"/>
            </a:xfrm>
            <a:prstGeom prst="rect">
              <a:avLst/>
            </a:prstGeom>
            <a:noFill/>
          </p:spPr>
          <p:txBody>
            <a:bodyPr wrap="none" rtlCol="0">
              <a:spAutoFit/>
            </a:bodyPr>
            <a:lstStyle/>
            <a:p>
              <a:r>
                <a:rPr lang="en-US" sz="1000" b="1" smtClean="0">
                  <a:solidFill>
                    <a:schemeClr val="bg1"/>
                  </a:solidFill>
                </a:rPr>
                <a:t>2</a:t>
              </a:r>
              <a:endParaRPr lang="en-US" sz="1000" b="1">
                <a:solidFill>
                  <a:schemeClr val="bg1"/>
                </a:solidFill>
              </a:endParaRPr>
            </a:p>
          </p:txBody>
        </p:sp>
        <p:sp>
          <p:nvSpPr>
            <p:cNvPr id="184" name="TextBox 183"/>
            <p:cNvSpPr txBox="1"/>
            <p:nvPr/>
          </p:nvSpPr>
          <p:spPr>
            <a:xfrm>
              <a:off x="5529349" y="4222098"/>
              <a:ext cx="250390" cy="246221"/>
            </a:xfrm>
            <a:prstGeom prst="rect">
              <a:avLst/>
            </a:prstGeom>
            <a:noFill/>
          </p:spPr>
          <p:txBody>
            <a:bodyPr wrap="none" rtlCol="0">
              <a:spAutoFit/>
            </a:bodyPr>
            <a:lstStyle/>
            <a:p>
              <a:r>
                <a:rPr lang="en-US" sz="1000" b="1">
                  <a:solidFill>
                    <a:schemeClr val="bg1"/>
                  </a:solidFill>
                </a:rPr>
                <a:t>5</a:t>
              </a:r>
            </a:p>
          </p:txBody>
        </p:sp>
        <p:sp>
          <p:nvSpPr>
            <p:cNvPr id="185" name="TextBox 184"/>
            <p:cNvSpPr txBox="1"/>
            <p:nvPr/>
          </p:nvSpPr>
          <p:spPr>
            <a:xfrm>
              <a:off x="5881639" y="4222176"/>
              <a:ext cx="250390" cy="246221"/>
            </a:xfrm>
            <a:prstGeom prst="rect">
              <a:avLst/>
            </a:prstGeom>
            <a:noFill/>
          </p:spPr>
          <p:txBody>
            <a:bodyPr wrap="none" rtlCol="0">
              <a:spAutoFit/>
            </a:bodyPr>
            <a:lstStyle/>
            <a:p>
              <a:r>
                <a:rPr lang="en-US" sz="1000" b="1" smtClean="0">
                  <a:solidFill>
                    <a:schemeClr val="bg1"/>
                  </a:solidFill>
                </a:rPr>
                <a:t>8</a:t>
              </a:r>
              <a:endParaRPr lang="en-US" sz="1000" b="1">
                <a:solidFill>
                  <a:schemeClr val="bg1"/>
                </a:solidFill>
              </a:endParaRPr>
            </a:p>
          </p:txBody>
        </p:sp>
        <p:sp>
          <p:nvSpPr>
            <p:cNvPr id="186" name="TextBox 185"/>
            <p:cNvSpPr txBox="1"/>
            <p:nvPr/>
          </p:nvSpPr>
          <p:spPr>
            <a:xfrm>
              <a:off x="6220008" y="4211965"/>
              <a:ext cx="316112" cy="246221"/>
            </a:xfrm>
            <a:prstGeom prst="rect">
              <a:avLst/>
            </a:prstGeom>
            <a:noFill/>
          </p:spPr>
          <p:txBody>
            <a:bodyPr wrap="none" rtlCol="0">
              <a:spAutoFit/>
            </a:bodyPr>
            <a:lstStyle/>
            <a:p>
              <a:r>
                <a:rPr lang="en-US" sz="1000" b="1" smtClean="0">
                  <a:solidFill>
                    <a:schemeClr val="bg1"/>
                  </a:solidFill>
                </a:rPr>
                <a:t>12</a:t>
              </a:r>
              <a:endParaRPr lang="en-US" sz="1000" b="1">
                <a:solidFill>
                  <a:schemeClr val="bg1"/>
                </a:solidFill>
              </a:endParaRPr>
            </a:p>
          </p:txBody>
        </p:sp>
        <p:sp>
          <p:nvSpPr>
            <p:cNvPr id="187" name="TextBox 186"/>
            <p:cNvSpPr txBox="1"/>
            <p:nvPr/>
          </p:nvSpPr>
          <p:spPr>
            <a:xfrm>
              <a:off x="6583189" y="4191548"/>
              <a:ext cx="316112" cy="246221"/>
            </a:xfrm>
            <a:prstGeom prst="rect">
              <a:avLst/>
            </a:prstGeom>
            <a:noFill/>
          </p:spPr>
          <p:txBody>
            <a:bodyPr wrap="none" rtlCol="0">
              <a:spAutoFit/>
            </a:bodyPr>
            <a:lstStyle/>
            <a:p>
              <a:r>
                <a:rPr lang="en-US" sz="1000" b="1" smtClean="0">
                  <a:solidFill>
                    <a:schemeClr val="bg1"/>
                  </a:solidFill>
                </a:rPr>
                <a:t>21</a:t>
              </a:r>
              <a:endParaRPr lang="en-US" sz="1000" b="1">
                <a:solidFill>
                  <a:schemeClr val="bg1"/>
                </a:solidFill>
              </a:endParaRPr>
            </a:p>
          </p:txBody>
        </p:sp>
        <p:sp>
          <p:nvSpPr>
            <p:cNvPr id="188" name="TextBox 187"/>
            <p:cNvSpPr txBox="1"/>
            <p:nvPr/>
          </p:nvSpPr>
          <p:spPr>
            <a:xfrm>
              <a:off x="6940324" y="4125898"/>
              <a:ext cx="316112" cy="246221"/>
            </a:xfrm>
            <a:prstGeom prst="rect">
              <a:avLst/>
            </a:prstGeom>
            <a:noFill/>
          </p:spPr>
          <p:txBody>
            <a:bodyPr wrap="none" rtlCol="0">
              <a:spAutoFit/>
            </a:bodyPr>
            <a:lstStyle/>
            <a:p>
              <a:r>
                <a:rPr lang="en-US" sz="1000" b="1" smtClean="0">
                  <a:solidFill>
                    <a:schemeClr val="bg1"/>
                  </a:solidFill>
                </a:rPr>
                <a:t>30</a:t>
              </a:r>
              <a:endParaRPr lang="en-US" sz="1000" b="1">
                <a:solidFill>
                  <a:schemeClr val="bg1"/>
                </a:solidFill>
              </a:endParaRPr>
            </a:p>
          </p:txBody>
        </p:sp>
        <p:sp>
          <p:nvSpPr>
            <p:cNvPr id="189" name="TextBox 188"/>
            <p:cNvSpPr txBox="1"/>
            <p:nvPr/>
          </p:nvSpPr>
          <p:spPr>
            <a:xfrm>
              <a:off x="7303055" y="4064989"/>
              <a:ext cx="316112" cy="246221"/>
            </a:xfrm>
            <a:prstGeom prst="rect">
              <a:avLst/>
            </a:prstGeom>
            <a:noFill/>
          </p:spPr>
          <p:txBody>
            <a:bodyPr wrap="none" rtlCol="0">
              <a:spAutoFit/>
            </a:bodyPr>
            <a:lstStyle/>
            <a:p>
              <a:r>
                <a:rPr lang="en-US" sz="1000" b="1" smtClean="0">
                  <a:solidFill>
                    <a:schemeClr val="bg1"/>
                  </a:solidFill>
                </a:rPr>
                <a:t>41</a:t>
              </a:r>
              <a:endParaRPr lang="en-US" sz="1000" b="1">
                <a:solidFill>
                  <a:schemeClr val="bg1"/>
                </a:solidFill>
              </a:endParaRPr>
            </a:p>
          </p:txBody>
        </p:sp>
        <p:sp>
          <p:nvSpPr>
            <p:cNvPr id="190" name="TextBox 189"/>
            <p:cNvSpPr txBox="1"/>
            <p:nvPr/>
          </p:nvSpPr>
          <p:spPr>
            <a:xfrm>
              <a:off x="7665786" y="3850794"/>
              <a:ext cx="316112" cy="246221"/>
            </a:xfrm>
            <a:prstGeom prst="rect">
              <a:avLst/>
            </a:prstGeom>
            <a:noFill/>
          </p:spPr>
          <p:txBody>
            <a:bodyPr wrap="none" rtlCol="0">
              <a:spAutoFit/>
            </a:bodyPr>
            <a:lstStyle/>
            <a:p>
              <a:r>
                <a:rPr lang="en-US" sz="1000" b="1" smtClean="0">
                  <a:solidFill>
                    <a:schemeClr val="bg1"/>
                  </a:solidFill>
                </a:rPr>
                <a:t>83</a:t>
              </a:r>
              <a:endParaRPr lang="en-US" sz="1000" b="1">
                <a:solidFill>
                  <a:schemeClr val="bg1"/>
                </a:solidFill>
              </a:endParaRPr>
            </a:p>
          </p:txBody>
        </p:sp>
        <p:sp>
          <p:nvSpPr>
            <p:cNvPr id="191" name="TextBox 190"/>
            <p:cNvSpPr txBox="1"/>
            <p:nvPr/>
          </p:nvSpPr>
          <p:spPr>
            <a:xfrm>
              <a:off x="7983431" y="3469746"/>
              <a:ext cx="381836" cy="246221"/>
            </a:xfrm>
            <a:prstGeom prst="rect">
              <a:avLst/>
            </a:prstGeom>
            <a:noFill/>
          </p:spPr>
          <p:txBody>
            <a:bodyPr wrap="none" rtlCol="0">
              <a:spAutoFit/>
            </a:bodyPr>
            <a:lstStyle/>
            <a:p>
              <a:r>
                <a:rPr lang="en-US" sz="1000" b="1" smtClean="0">
                  <a:solidFill>
                    <a:schemeClr val="bg1"/>
                  </a:solidFill>
                </a:rPr>
                <a:t>128</a:t>
              </a:r>
              <a:endParaRPr lang="en-US" sz="1000" b="1">
                <a:solidFill>
                  <a:schemeClr val="bg1"/>
                </a:solidFill>
              </a:endParaRPr>
            </a:p>
          </p:txBody>
        </p:sp>
        <p:sp>
          <p:nvSpPr>
            <p:cNvPr id="192" name="직사각형 191"/>
            <p:cNvSpPr/>
            <p:nvPr/>
          </p:nvSpPr>
          <p:spPr>
            <a:xfrm>
              <a:off x="5221081" y="1566155"/>
              <a:ext cx="116684" cy="1318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3" name="직사각형 192"/>
            <p:cNvSpPr/>
            <p:nvPr/>
          </p:nvSpPr>
          <p:spPr>
            <a:xfrm>
              <a:off x="5221081" y="1833394"/>
              <a:ext cx="116684" cy="131884"/>
            </a:xfrm>
            <a:prstGeom prst="rect">
              <a:avLst/>
            </a:prstGeom>
            <a:solidFill>
              <a:srgbClr val="F6812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99" name="그룹 198"/>
            <p:cNvGrpSpPr/>
            <p:nvPr/>
          </p:nvGrpSpPr>
          <p:grpSpPr>
            <a:xfrm>
              <a:off x="5171134" y="2117435"/>
              <a:ext cx="222286" cy="97824"/>
              <a:chOff x="5197611" y="1797320"/>
              <a:chExt cx="163623" cy="72008"/>
            </a:xfrm>
          </p:grpSpPr>
          <p:cxnSp>
            <p:nvCxnSpPr>
              <p:cNvPr id="198" name="직선 연결선 197"/>
              <p:cNvCxnSpPr/>
              <p:nvPr/>
            </p:nvCxnSpPr>
            <p:spPr>
              <a:xfrm>
                <a:off x="5197611" y="1833324"/>
                <a:ext cx="163623" cy="0"/>
              </a:xfrm>
              <a:prstGeom prst="lin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cxnSp>
          <p:sp>
            <p:nvSpPr>
              <p:cNvPr id="194" name="타원 193"/>
              <p:cNvSpPr/>
              <p:nvPr/>
            </p:nvSpPr>
            <p:spPr>
              <a:xfrm>
                <a:off x="5243419" y="1797320"/>
                <a:ext cx="72008" cy="72008"/>
              </a:xfrm>
              <a:prstGeom prst="ellipse">
                <a:avLst/>
              </a:prstGeom>
              <a:solidFill>
                <a:schemeClr val="bg1"/>
              </a:solidFill>
              <a:ln>
                <a:solidFill>
                  <a:srgbClr val="BA7C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3" name="TextBox 202"/>
            <p:cNvSpPr txBox="1"/>
            <p:nvPr/>
          </p:nvSpPr>
          <p:spPr>
            <a:xfrm>
              <a:off x="5393348" y="1763281"/>
              <a:ext cx="1764586" cy="276999"/>
            </a:xfrm>
            <a:prstGeom prst="rect">
              <a:avLst/>
            </a:prstGeom>
            <a:noFill/>
          </p:spPr>
          <p:txBody>
            <a:bodyPr wrap="none" rtlCol="0">
              <a:spAutoFit/>
            </a:bodyPr>
            <a:lstStyle/>
            <a:p>
              <a:r>
                <a:rPr lang="en-US" sz="1200" smtClean="0"/>
                <a:t>Scale of LED lamp market</a:t>
              </a:r>
              <a:endParaRPr lang="en-US" sz="1200"/>
            </a:p>
          </p:txBody>
        </p:sp>
        <p:sp>
          <p:nvSpPr>
            <p:cNvPr id="204" name="TextBox 203"/>
            <p:cNvSpPr txBox="1"/>
            <p:nvPr/>
          </p:nvSpPr>
          <p:spPr>
            <a:xfrm>
              <a:off x="5397852" y="2032965"/>
              <a:ext cx="1446422" cy="276999"/>
            </a:xfrm>
            <a:prstGeom prst="rect">
              <a:avLst/>
            </a:prstGeom>
            <a:noFill/>
          </p:spPr>
          <p:txBody>
            <a:bodyPr wrap="none" rtlCol="0">
              <a:spAutoFit/>
            </a:bodyPr>
            <a:lstStyle/>
            <a:p>
              <a:r>
                <a:rPr lang="en-US" sz="1200" smtClean="0"/>
                <a:t>Market share of LED</a:t>
              </a:r>
              <a:endParaRPr lang="en-US" sz="1200"/>
            </a:p>
          </p:txBody>
        </p:sp>
        <p:sp>
          <p:nvSpPr>
            <p:cNvPr id="206" name="TextBox 205"/>
            <p:cNvSpPr txBox="1"/>
            <p:nvPr/>
          </p:nvSpPr>
          <p:spPr>
            <a:xfrm>
              <a:off x="5126119" y="4419126"/>
              <a:ext cx="341760" cy="276999"/>
            </a:xfrm>
            <a:prstGeom prst="rect">
              <a:avLst/>
            </a:prstGeom>
            <a:noFill/>
          </p:spPr>
          <p:txBody>
            <a:bodyPr wrap="none" rtlCol="0">
              <a:spAutoFit/>
            </a:bodyPr>
            <a:lstStyle/>
            <a:p>
              <a:r>
                <a:rPr lang="en-US" sz="1200" smtClean="0"/>
                <a:t>09</a:t>
              </a:r>
              <a:endParaRPr lang="en-US" sz="1200"/>
            </a:p>
          </p:txBody>
        </p:sp>
        <p:sp>
          <p:nvSpPr>
            <p:cNvPr id="207" name="TextBox 206"/>
            <p:cNvSpPr txBox="1"/>
            <p:nvPr/>
          </p:nvSpPr>
          <p:spPr>
            <a:xfrm>
              <a:off x="5478844" y="4422723"/>
              <a:ext cx="341760" cy="276999"/>
            </a:xfrm>
            <a:prstGeom prst="rect">
              <a:avLst/>
            </a:prstGeom>
            <a:noFill/>
          </p:spPr>
          <p:txBody>
            <a:bodyPr wrap="none" rtlCol="0">
              <a:spAutoFit/>
            </a:bodyPr>
            <a:lstStyle/>
            <a:p>
              <a:r>
                <a:rPr lang="en-US" sz="1200" smtClean="0"/>
                <a:t>10</a:t>
              </a:r>
              <a:endParaRPr lang="en-US" sz="1200"/>
            </a:p>
          </p:txBody>
        </p:sp>
        <p:sp>
          <p:nvSpPr>
            <p:cNvPr id="208" name="TextBox 207"/>
            <p:cNvSpPr txBox="1"/>
            <p:nvPr/>
          </p:nvSpPr>
          <p:spPr>
            <a:xfrm>
              <a:off x="5840255" y="4422029"/>
              <a:ext cx="341760" cy="276999"/>
            </a:xfrm>
            <a:prstGeom prst="rect">
              <a:avLst/>
            </a:prstGeom>
            <a:noFill/>
          </p:spPr>
          <p:txBody>
            <a:bodyPr wrap="none" rtlCol="0">
              <a:spAutoFit/>
            </a:bodyPr>
            <a:lstStyle/>
            <a:p>
              <a:r>
                <a:rPr lang="en-US" sz="1200" smtClean="0"/>
                <a:t>11</a:t>
              </a:r>
              <a:endParaRPr lang="en-US" sz="1200"/>
            </a:p>
          </p:txBody>
        </p:sp>
        <p:sp>
          <p:nvSpPr>
            <p:cNvPr id="209" name="TextBox 208"/>
            <p:cNvSpPr txBox="1"/>
            <p:nvPr/>
          </p:nvSpPr>
          <p:spPr>
            <a:xfrm>
              <a:off x="6201666" y="4421335"/>
              <a:ext cx="341760" cy="276999"/>
            </a:xfrm>
            <a:prstGeom prst="rect">
              <a:avLst/>
            </a:prstGeom>
            <a:noFill/>
          </p:spPr>
          <p:txBody>
            <a:bodyPr wrap="none" rtlCol="0">
              <a:spAutoFit/>
            </a:bodyPr>
            <a:lstStyle/>
            <a:p>
              <a:r>
                <a:rPr lang="en-US" sz="1200" smtClean="0"/>
                <a:t>12</a:t>
              </a:r>
              <a:endParaRPr lang="en-US" sz="1200"/>
            </a:p>
          </p:txBody>
        </p:sp>
        <p:sp>
          <p:nvSpPr>
            <p:cNvPr id="210" name="TextBox 209"/>
            <p:cNvSpPr txBox="1"/>
            <p:nvPr/>
          </p:nvSpPr>
          <p:spPr>
            <a:xfrm>
              <a:off x="6563077" y="4420641"/>
              <a:ext cx="341760" cy="276999"/>
            </a:xfrm>
            <a:prstGeom prst="rect">
              <a:avLst/>
            </a:prstGeom>
            <a:noFill/>
          </p:spPr>
          <p:txBody>
            <a:bodyPr wrap="none" rtlCol="0">
              <a:spAutoFit/>
            </a:bodyPr>
            <a:lstStyle/>
            <a:p>
              <a:r>
                <a:rPr lang="en-US" sz="1200" smtClean="0"/>
                <a:t>13</a:t>
              </a:r>
              <a:endParaRPr lang="en-US" sz="1200"/>
            </a:p>
          </p:txBody>
        </p:sp>
        <p:sp>
          <p:nvSpPr>
            <p:cNvPr id="211" name="TextBox 210"/>
            <p:cNvSpPr txBox="1"/>
            <p:nvPr/>
          </p:nvSpPr>
          <p:spPr>
            <a:xfrm>
              <a:off x="6924488" y="4419947"/>
              <a:ext cx="341760" cy="276999"/>
            </a:xfrm>
            <a:prstGeom prst="rect">
              <a:avLst/>
            </a:prstGeom>
            <a:noFill/>
          </p:spPr>
          <p:txBody>
            <a:bodyPr wrap="none" rtlCol="0">
              <a:spAutoFit/>
            </a:bodyPr>
            <a:lstStyle/>
            <a:p>
              <a:r>
                <a:rPr lang="en-US" sz="1200" smtClean="0"/>
                <a:t>14</a:t>
              </a:r>
              <a:endParaRPr lang="en-US" sz="1200"/>
            </a:p>
          </p:txBody>
        </p:sp>
        <p:sp>
          <p:nvSpPr>
            <p:cNvPr id="212" name="TextBox 211"/>
            <p:cNvSpPr txBox="1"/>
            <p:nvPr/>
          </p:nvSpPr>
          <p:spPr>
            <a:xfrm>
              <a:off x="7285899" y="4419253"/>
              <a:ext cx="341760" cy="276999"/>
            </a:xfrm>
            <a:prstGeom prst="rect">
              <a:avLst/>
            </a:prstGeom>
            <a:noFill/>
          </p:spPr>
          <p:txBody>
            <a:bodyPr wrap="none" rtlCol="0">
              <a:spAutoFit/>
            </a:bodyPr>
            <a:lstStyle/>
            <a:p>
              <a:r>
                <a:rPr lang="en-US" sz="1200" smtClean="0"/>
                <a:t>15</a:t>
              </a:r>
              <a:endParaRPr lang="en-US" sz="1200"/>
            </a:p>
          </p:txBody>
        </p:sp>
        <p:sp>
          <p:nvSpPr>
            <p:cNvPr id="213" name="TextBox 212"/>
            <p:cNvSpPr txBox="1"/>
            <p:nvPr/>
          </p:nvSpPr>
          <p:spPr>
            <a:xfrm>
              <a:off x="7647310" y="4418559"/>
              <a:ext cx="341760" cy="276999"/>
            </a:xfrm>
            <a:prstGeom prst="rect">
              <a:avLst/>
            </a:prstGeom>
            <a:noFill/>
          </p:spPr>
          <p:txBody>
            <a:bodyPr wrap="none" rtlCol="0">
              <a:spAutoFit/>
            </a:bodyPr>
            <a:lstStyle/>
            <a:p>
              <a:r>
                <a:rPr lang="en-US" sz="1200" smtClean="0"/>
                <a:t>18</a:t>
              </a:r>
              <a:endParaRPr lang="en-US" sz="1200"/>
            </a:p>
          </p:txBody>
        </p:sp>
        <p:sp>
          <p:nvSpPr>
            <p:cNvPr id="214" name="TextBox 213"/>
            <p:cNvSpPr txBox="1"/>
            <p:nvPr/>
          </p:nvSpPr>
          <p:spPr>
            <a:xfrm>
              <a:off x="8008721" y="4417865"/>
              <a:ext cx="341760" cy="276999"/>
            </a:xfrm>
            <a:prstGeom prst="rect">
              <a:avLst/>
            </a:prstGeom>
            <a:noFill/>
          </p:spPr>
          <p:txBody>
            <a:bodyPr wrap="none" rtlCol="0">
              <a:spAutoFit/>
            </a:bodyPr>
            <a:lstStyle/>
            <a:p>
              <a:r>
                <a:rPr lang="en-US" sz="1200" smtClean="0"/>
                <a:t>20</a:t>
              </a:r>
              <a:endParaRPr lang="en-US" sz="1200"/>
            </a:p>
          </p:txBody>
        </p:sp>
        <p:sp>
          <p:nvSpPr>
            <p:cNvPr id="215" name="TextBox 214"/>
            <p:cNvSpPr txBox="1"/>
            <p:nvPr/>
          </p:nvSpPr>
          <p:spPr>
            <a:xfrm>
              <a:off x="7596336" y="1341009"/>
              <a:ext cx="1175515" cy="276999"/>
            </a:xfrm>
            <a:prstGeom prst="rect">
              <a:avLst/>
            </a:prstGeom>
            <a:noFill/>
          </p:spPr>
          <p:txBody>
            <a:bodyPr wrap="none" rtlCol="0">
              <a:spAutoFit/>
            </a:bodyPr>
            <a:lstStyle/>
            <a:p>
              <a:r>
                <a:rPr lang="en-US" sz="1200" smtClean="0"/>
                <a:t>(%, triilion won)</a:t>
              </a:r>
              <a:endParaRPr lang="en-US" sz="1200"/>
            </a:p>
          </p:txBody>
        </p:sp>
        <p:sp>
          <p:nvSpPr>
            <p:cNvPr id="216" name="TextBox 215"/>
            <p:cNvSpPr txBox="1"/>
            <p:nvPr/>
          </p:nvSpPr>
          <p:spPr>
            <a:xfrm>
              <a:off x="8336725" y="4416721"/>
              <a:ext cx="545534" cy="276999"/>
            </a:xfrm>
            <a:prstGeom prst="rect">
              <a:avLst/>
            </a:prstGeom>
            <a:noFill/>
          </p:spPr>
          <p:txBody>
            <a:bodyPr wrap="none" rtlCol="0">
              <a:spAutoFit/>
            </a:bodyPr>
            <a:lstStyle/>
            <a:p>
              <a:r>
                <a:rPr lang="en-US" sz="1200" smtClean="0"/>
                <a:t>(Year)</a:t>
              </a:r>
              <a:endParaRPr lang="en-US" sz="1200"/>
            </a:p>
          </p:txBody>
        </p:sp>
      </p:grpSp>
      <p:sp>
        <p:nvSpPr>
          <p:cNvPr id="223" name="TextBox 222"/>
          <p:cNvSpPr txBox="1"/>
          <p:nvPr/>
        </p:nvSpPr>
        <p:spPr>
          <a:xfrm>
            <a:off x="387923" y="127405"/>
            <a:ext cx="2566728"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latin typeface="Times New Roman" panose="02020603050405020304" pitchFamily="18" charset="0"/>
                <a:ea typeface="KoPub돋움체 Bold" panose="02020603020101020101" pitchFamily="18" charset="-127"/>
                <a:cs typeface="Times New Roman" panose="02020603050405020304" pitchFamily="18" charset="0"/>
              </a:rPr>
              <a:t>Future Direction</a:t>
            </a:r>
            <a:endParaRPr lang="en-US" sz="2800" dirty="0">
              <a:ln>
                <a:noFill/>
              </a:ln>
              <a:latin typeface="Times New Roman" panose="02020603050405020304" pitchFamily="18" charset="0"/>
              <a:ea typeface="KoPub돋움체 Bold" panose="02020603020101020101" pitchFamily="18" charset="-127"/>
              <a:cs typeface="Times New Roman" panose="02020603050405020304" pitchFamily="18" charset="0"/>
            </a:endParaRPr>
          </a:p>
        </p:txBody>
      </p:sp>
      <p:sp>
        <p:nvSpPr>
          <p:cNvPr id="136" name="타원 135"/>
          <p:cNvSpPr/>
          <p:nvPr/>
        </p:nvSpPr>
        <p:spPr>
          <a:xfrm>
            <a:off x="8864227"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타원 136"/>
          <p:cNvSpPr/>
          <p:nvPr/>
        </p:nvSpPr>
        <p:spPr>
          <a:xfrm>
            <a:off x="8650638" y="361231"/>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타원 13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7065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ungdol\Desktop\IMG_4186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14" name="직사각형 13"/>
          <p:cNvSpPr/>
          <p:nvPr/>
        </p:nvSpPr>
        <p:spPr>
          <a:xfrm>
            <a:off x="-1" y="-27384"/>
            <a:ext cx="9144000" cy="6885384"/>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모서리가 둥근 직사각형 2"/>
          <p:cNvSpPr/>
          <p:nvPr/>
        </p:nvSpPr>
        <p:spPr>
          <a:xfrm>
            <a:off x="441032" y="1268413"/>
            <a:ext cx="8261935" cy="5256951"/>
          </a:xfrm>
          <a:prstGeom prst="roundRect">
            <a:avLst>
              <a:gd name="adj" fmla="val 6531"/>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just">
              <a:lnSpc>
                <a:spcPct val="150000"/>
              </a:lnSpc>
              <a:spcAft>
                <a:spcPts val="1000"/>
              </a:spcAft>
              <a:buFont typeface="Arial" panose="020B0604020202020204" pitchFamily="34" charset="0"/>
              <a:buChar char="•"/>
            </a:pPr>
            <a:r>
              <a:rPr lang="en-US" altLang="ko-KR" dirty="0" smtClean="0">
                <a:solidFill>
                  <a:schemeClr val="accent5">
                    <a:lumMod val="20000"/>
                    <a:lumOff val="80000"/>
                  </a:schemeClr>
                </a:solidFill>
              </a:rPr>
              <a:t>Even though LED lamp doesn’t contain Mercury, it has hazardous and valuable  materials     such as antimony, copper, lead, nickel, and zinc</a:t>
            </a:r>
          </a:p>
          <a:p>
            <a:pPr marL="342900" indent="-342900" algn="just">
              <a:lnSpc>
                <a:spcPct val="150000"/>
              </a:lnSpc>
              <a:spcAft>
                <a:spcPts val="1000"/>
              </a:spcAft>
              <a:buFont typeface="Arial" panose="020B0604020202020204" pitchFamily="34" charset="0"/>
              <a:buChar char="•"/>
            </a:pPr>
            <a:r>
              <a:rPr lang="ko-KR" altLang="en-US" dirty="0" smtClean="0">
                <a:solidFill>
                  <a:schemeClr val="accent5">
                    <a:lumMod val="20000"/>
                    <a:lumOff val="80000"/>
                  </a:schemeClr>
                </a:solidFill>
              </a:rPr>
              <a:t> </a:t>
            </a:r>
            <a:r>
              <a:rPr lang="en-US" altLang="ko-KR" dirty="0" smtClean="0">
                <a:solidFill>
                  <a:schemeClr val="accent5">
                    <a:lumMod val="20000"/>
                    <a:lumOff val="80000"/>
                  </a:schemeClr>
                </a:solidFill>
              </a:rPr>
              <a:t>In some crushed specimen, leaching test results showed some concerns of leaching due to several hazardous materials found in LED lamp  (</a:t>
            </a:r>
            <a:r>
              <a:rPr lang="en-US" altLang="ko-KR" dirty="0">
                <a:solidFill>
                  <a:schemeClr val="accent5">
                    <a:lumMod val="20000"/>
                    <a:lumOff val="80000"/>
                  </a:schemeClr>
                </a:solidFill>
              </a:rPr>
              <a:t>Lim et al., 2010)</a:t>
            </a:r>
          </a:p>
          <a:p>
            <a:pPr marL="342900" indent="-342900" algn="just">
              <a:lnSpc>
                <a:spcPct val="150000"/>
              </a:lnSpc>
              <a:spcAft>
                <a:spcPts val="1000"/>
              </a:spcAft>
              <a:buFont typeface="Arial" panose="020B0604020202020204" pitchFamily="34" charset="0"/>
              <a:buChar char="•"/>
            </a:pPr>
            <a:r>
              <a:rPr lang="en-US" altLang="ko-KR" dirty="0" smtClean="0">
                <a:solidFill>
                  <a:schemeClr val="accent5">
                    <a:lumMod val="20000"/>
                    <a:lumOff val="80000"/>
                  </a:schemeClr>
                </a:solidFill>
              </a:rPr>
              <a:t>Some EU country have already been implementing LED recycling duty with fluorescent lamp</a:t>
            </a:r>
            <a:endParaRPr lang="en-US" altLang="ko-KR" dirty="0">
              <a:solidFill>
                <a:schemeClr val="accent5">
                  <a:lumMod val="20000"/>
                  <a:lumOff val="80000"/>
                </a:schemeClr>
              </a:solidFill>
            </a:endParaRPr>
          </a:p>
          <a:p>
            <a:pPr marL="342900" indent="-342900" algn="just">
              <a:lnSpc>
                <a:spcPct val="150000"/>
              </a:lnSpc>
              <a:spcAft>
                <a:spcPts val="1000"/>
              </a:spcAft>
              <a:buFont typeface="Arial" panose="020B0604020202020204" pitchFamily="34" charset="0"/>
              <a:buChar char="•"/>
            </a:pPr>
            <a:r>
              <a:rPr lang="en-US" altLang="ko-KR" dirty="0" smtClean="0">
                <a:solidFill>
                  <a:schemeClr val="accent5">
                    <a:lumMod val="20000"/>
                    <a:lumOff val="80000"/>
                  </a:schemeClr>
                </a:solidFill>
              </a:rPr>
              <a:t>It may be required to add LED lamp to the EPR system and establish appropriate management directives</a:t>
            </a:r>
            <a:endParaRPr lang="en-US" altLang="ko-KR" dirty="0">
              <a:solidFill>
                <a:schemeClr val="accent5">
                  <a:lumMod val="20000"/>
                  <a:lumOff val="80000"/>
                </a:schemeClr>
              </a:solidFill>
            </a:endParaRPr>
          </a:p>
        </p:txBody>
      </p:sp>
      <p:sp>
        <p:nvSpPr>
          <p:cNvPr id="8" name="직사각형 7"/>
          <p:cNvSpPr/>
          <p:nvPr/>
        </p:nvSpPr>
        <p:spPr>
          <a:xfrm>
            <a:off x="240328" y="186688"/>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10" name="TextBox 9"/>
          <p:cNvSpPr txBox="1"/>
          <p:nvPr/>
        </p:nvSpPr>
        <p:spPr>
          <a:xfrm>
            <a:off x="387923" y="127405"/>
            <a:ext cx="2566728"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smtClean="0">
                <a:ln>
                  <a:noFill/>
                </a:ln>
                <a:solidFill>
                  <a:schemeClr val="bg1"/>
                </a:solidFill>
                <a:latin typeface="Times New Roman" panose="02020603050405020304" pitchFamily="18" charset="0"/>
                <a:ea typeface="KoPub돋움체 Bold" panose="02020603020101020101" pitchFamily="18" charset="-127"/>
                <a:cs typeface="Times New Roman" panose="02020603050405020304" pitchFamily="18" charset="0"/>
              </a:rPr>
              <a:t>Future Direction</a:t>
            </a:r>
            <a:endParaRPr lang="en-US" sz="2800" dirty="0">
              <a:ln>
                <a:noFill/>
              </a:ln>
              <a:solidFill>
                <a:schemeClr val="bg1"/>
              </a:solidFill>
              <a:latin typeface="Times New Roman" panose="02020603050405020304" pitchFamily="18" charset="0"/>
              <a:ea typeface="KoPub돋움체 Bold" panose="02020603020101020101" pitchFamily="18" charset="-127"/>
              <a:cs typeface="Times New Roman" panose="02020603050405020304" pitchFamily="18" charset="0"/>
            </a:endParaRPr>
          </a:p>
        </p:txBody>
      </p:sp>
      <p:sp>
        <p:nvSpPr>
          <p:cNvPr id="13" name="TextBox 12"/>
          <p:cNvSpPr txBox="1"/>
          <p:nvPr/>
        </p:nvSpPr>
        <p:spPr>
          <a:xfrm>
            <a:off x="323528" y="764704"/>
            <a:ext cx="7992888" cy="400110"/>
          </a:xfrm>
          <a:prstGeom prst="rect">
            <a:avLst/>
          </a:prstGeom>
          <a:noFill/>
        </p:spPr>
        <p:txBody>
          <a:bodyPr wrap="square" rtlCol="0">
            <a:spAutoFit/>
          </a:bodyPr>
          <a:lstStyle/>
          <a:p>
            <a:r>
              <a:rPr lang="en-US" altLang="ko-KR" sz="2000" b="1" smtClean="0">
                <a:solidFill>
                  <a:schemeClr val="bg1"/>
                </a:solidFill>
                <a:latin typeface="+mn-ea"/>
              </a:rPr>
              <a:t>LED lamp  </a:t>
            </a:r>
            <a:endParaRPr lang="ko-KR" altLang="en-US" sz="2000" b="1" dirty="0">
              <a:solidFill>
                <a:schemeClr val="bg1"/>
              </a:solidFill>
              <a:latin typeface="+mn-ea"/>
            </a:endParaRPr>
          </a:p>
        </p:txBody>
      </p:sp>
      <p:sp>
        <p:nvSpPr>
          <p:cNvPr id="9" name="타원 8"/>
          <p:cNvSpPr/>
          <p:nvPr/>
        </p:nvSpPr>
        <p:spPr>
          <a:xfrm>
            <a:off x="8864227" y="361231"/>
            <a:ext cx="144016"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타원 10"/>
          <p:cNvSpPr/>
          <p:nvPr/>
        </p:nvSpPr>
        <p:spPr>
          <a:xfrm>
            <a:off x="8650638" y="361231"/>
            <a:ext cx="144016"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타원 11"/>
          <p:cNvSpPr/>
          <p:nvPr/>
        </p:nvSpPr>
        <p:spPr>
          <a:xfrm>
            <a:off x="8437047" y="361231"/>
            <a:ext cx="144016" cy="1440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905706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564904"/>
            <a:ext cx="8229600" cy="1143000"/>
          </a:xfrm>
        </p:spPr>
        <p:txBody>
          <a:bodyPr/>
          <a:lstStyle/>
          <a:p>
            <a:r>
              <a:rPr lang="en-US" altLang="ko-KR" dirty="0" smtClean="0"/>
              <a:t>Thank you for your attention !</a:t>
            </a:r>
            <a:endParaRPr lang="ko-KR" altLang="en-US" dirty="0"/>
          </a:p>
        </p:txBody>
      </p:sp>
    </p:spTree>
    <p:extLst>
      <p:ext uri="{BB962C8B-B14F-4D97-AF65-F5344CB8AC3E}">
        <p14:creationId xmlns:p14="http://schemas.microsoft.com/office/powerpoint/2010/main" val="3557527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1840" y="160764"/>
            <a:ext cx="2454310" cy="1107996"/>
          </a:xfrm>
          <a:prstGeom prst="rect">
            <a:avLst/>
          </a:prstGeom>
          <a:noFill/>
        </p:spPr>
        <p:txBody>
          <a:bodyPr wrap="squar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pPr algn="r"/>
            <a:r>
              <a:rPr lang="en-US" sz="6600" smtClean="0">
                <a:ln>
                  <a:noFill/>
                </a:ln>
                <a:solidFill>
                  <a:schemeClr val="tx1">
                    <a:lumMod val="65000"/>
                    <a:lumOff val="35000"/>
                  </a:schemeClr>
                </a:solidFill>
                <a:latin typeface="KoPub돋움체 Bold" panose="02020603020101020101" pitchFamily="18" charset="-127"/>
                <a:ea typeface="KoPub돋움체 Bold" panose="02020603020101020101" pitchFamily="18" charset="-127"/>
              </a:rPr>
              <a:t>Q&amp;A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81844"/>
            <a:ext cx="9139814" cy="445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74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3" name="TextBox 2"/>
          <p:cNvSpPr txBox="1"/>
          <p:nvPr/>
        </p:nvSpPr>
        <p:spPr>
          <a:xfrm>
            <a:off x="366671" y="116632"/>
            <a:ext cx="102470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smtClean="0">
                <a:ln>
                  <a:noFill/>
                </a:ln>
                <a:latin typeface="KoPub돋움체 Bold" panose="02020603020101020101" pitchFamily="18" charset="-127"/>
                <a:ea typeface="KoPub돋움체 Bold" panose="02020603020101020101" pitchFamily="18" charset="-127"/>
              </a:rPr>
              <a:t>Intro.</a:t>
            </a:r>
            <a:endParaRPr lang="en-US" sz="2800">
              <a:ln>
                <a:noFill/>
              </a:ln>
              <a:latin typeface="KoPub돋움체 Bold" panose="02020603020101020101" pitchFamily="18" charset="-127"/>
              <a:ea typeface="KoPub돋움체 Bold" panose="02020603020101020101" pitchFamily="18" charset="-127"/>
            </a:endParaRPr>
          </a:p>
        </p:txBody>
      </p:sp>
      <p:pic>
        <p:nvPicPr>
          <p:cNvPr id="1026" name="Picture 2" descr="C:\Users\seungdol\Desktop\view-the-earth-at-night-2400x1200-nas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3677" t="4429" r="2737" b="14238"/>
          <a:stretch/>
        </p:blipFill>
        <p:spPr bwMode="auto">
          <a:xfrm>
            <a:off x="0" y="-81481"/>
            <a:ext cx="9144000" cy="6939482"/>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0" y="-81481"/>
            <a:ext cx="9144000" cy="693948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직사각형 12"/>
          <p:cNvSpPr/>
          <p:nvPr/>
        </p:nvSpPr>
        <p:spPr>
          <a:xfrm>
            <a:off x="371476" y="3283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solidFill>
                <a:schemeClr val="bg1"/>
              </a:solidFill>
            </a:endParaRPr>
          </a:p>
        </p:txBody>
      </p:sp>
      <p:sp>
        <p:nvSpPr>
          <p:cNvPr id="14" name="TextBox 13"/>
          <p:cNvSpPr txBox="1"/>
          <p:nvPr/>
        </p:nvSpPr>
        <p:spPr>
          <a:xfrm>
            <a:off x="519071" y="269032"/>
            <a:ext cx="102470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smtClean="0">
                <a:ln>
                  <a:noFill/>
                </a:ln>
                <a:solidFill>
                  <a:schemeClr val="bg1"/>
                </a:solidFill>
                <a:latin typeface="KoPub돋움체 Bold" panose="02020603020101020101" pitchFamily="18" charset="-127"/>
                <a:ea typeface="KoPub돋움체 Bold" panose="02020603020101020101" pitchFamily="18" charset="-127"/>
              </a:rPr>
              <a:t>Intro.</a:t>
            </a:r>
            <a:endParaRPr lang="en-US" sz="2800">
              <a:ln>
                <a:noFill/>
              </a:ln>
              <a:solidFill>
                <a:schemeClr val="bg1"/>
              </a:solidFill>
              <a:latin typeface="KoPub돋움체 Bold" panose="02020603020101020101" pitchFamily="18" charset="-127"/>
              <a:ea typeface="KoPub돋움체 Bold" panose="02020603020101020101" pitchFamily="18" charset="-127"/>
            </a:endParaRPr>
          </a:p>
        </p:txBody>
      </p:sp>
      <p:grpSp>
        <p:nvGrpSpPr>
          <p:cNvPr id="11" name="그룹 10"/>
          <p:cNvGrpSpPr/>
          <p:nvPr/>
        </p:nvGrpSpPr>
        <p:grpSpPr>
          <a:xfrm>
            <a:off x="1954406" y="673532"/>
            <a:ext cx="6650042" cy="5864853"/>
            <a:chOff x="1954406" y="673532"/>
            <a:chExt cx="6650042" cy="5864853"/>
          </a:xfrm>
        </p:grpSpPr>
        <p:grpSp>
          <p:nvGrpSpPr>
            <p:cNvPr id="10" name="그룹 9"/>
            <p:cNvGrpSpPr/>
            <p:nvPr/>
          </p:nvGrpSpPr>
          <p:grpSpPr>
            <a:xfrm>
              <a:off x="2051720" y="673532"/>
              <a:ext cx="6552728" cy="5864853"/>
              <a:chOff x="2051720" y="673532"/>
              <a:chExt cx="6552728" cy="5864853"/>
            </a:xfrm>
          </p:grpSpPr>
          <p:graphicFrame>
            <p:nvGraphicFramePr>
              <p:cNvPr id="7" name="차트 6"/>
              <p:cNvGraphicFramePr>
                <a:graphicFrameLocks/>
              </p:cNvGraphicFramePr>
              <p:nvPr>
                <p:extLst>
                  <p:ext uri="{D42A27DB-BD31-4B8C-83A1-F6EECF244321}">
                    <p14:modId xmlns:p14="http://schemas.microsoft.com/office/powerpoint/2010/main" val="1855982146"/>
                  </p:ext>
                </p:extLst>
              </p:nvPr>
            </p:nvGraphicFramePr>
            <p:xfrm>
              <a:off x="2432893" y="2577945"/>
              <a:ext cx="4320479" cy="3960440"/>
            </p:xfrm>
            <a:graphic>
              <a:graphicData uri="http://schemas.openxmlformats.org/drawingml/2006/chart">
                <c:chart xmlns:c="http://schemas.openxmlformats.org/drawingml/2006/chart" xmlns:r="http://schemas.openxmlformats.org/officeDocument/2006/relationships" r:id="rId3"/>
              </a:graphicData>
            </a:graphic>
          </p:graphicFrame>
          <p:pic>
            <p:nvPicPr>
              <p:cNvPr id="2053" name="Picture 5" descr="C:\Users\seungdol\Desktop\말똥가리\cfl.png"/>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2051720" y="1340768"/>
                <a:ext cx="332913" cy="72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48769" y="1168876"/>
                <a:ext cx="4859535" cy="1107996"/>
              </a:xfrm>
              <a:prstGeom prst="rect">
                <a:avLst/>
              </a:prstGeom>
              <a:noFill/>
            </p:spPr>
            <p:txBody>
              <a:bodyPr wrap="none" rtlCol="0">
                <a:spAutoFit/>
              </a:bodyPr>
              <a:lstStyle/>
              <a:p>
                <a:r>
                  <a:rPr lang="en-US" sz="6600" dirty="0" smtClean="0">
                    <a:solidFill>
                      <a:schemeClr val="bg1"/>
                    </a:solidFill>
                  </a:rPr>
                  <a:t>4</a:t>
                </a:r>
                <a:r>
                  <a:rPr lang="en-US" sz="4800" dirty="0" smtClean="0">
                    <a:solidFill>
                      <a:schemeClr val="bg1"/>
                    </a:solidFill>
                  </a:rPr>
                  <a:t> billion pcs/ year</a:t>
                </a:r>
                <a:endParaRPr lang="en-US" sz="4800" dirty="0">
                  <a:solidFill>
                    <a:schemeClr val="bg1"/>
                  </a:solidFill>
                </a:endParaRPr>
              </a:p>
            </p:txBody>
          </p:sp>
          <p:sp>
            <p:nvSpPr>
              <p:cNvPr id="8" name="TextBox 7"/>
              <p:cNvSpPr txBox="1"/>
              <p:nvPr/>
            </p:nvSpPr>
            <p:spPr>
              <a:xfrm>
                <a:off x="2207030" y="673532"/>
                <a:ext cx="4741234" cy="523220"/>
              </a:xfrm>
              <a:prstGeom prst="rect">
                <a:avLst/>
              </a:prstGeom>
              <a:noFill/>
            </p:spPr>
            <p:txBody>
              <a:bodyPr wrap="none" rtlCol="0">
                <a:spAutoFit/>
              </a:bodyPr>
              <a:lstStyle/>
              <a:p>
                <a:r>
                  <a:rPr lang="en-US" sz="2800" smtClean="0">
                    <a:solidFill>
                      <a:schemeClr val="bg1"/>
                    </a:solidFill>
                  </a:rPr>
                  <a:t>World General Lighting Market </a:t>
                </a:r>
                <a:endParaRPr lang="en-US" sz="2800">
                  <a:solidFill>
                    <a:schemeClr val="bg1"/>
                  </a:solidFill>
                </a:endParaRPr>
              </a:p>
            </p:txBody>
          </p:sp>
          <p:sp>
            <p:nvSpPr>
              <p:cNvPr id="9" name="직사각형 8"/>
              <p:cNvSpPr/>
              <p:nvPr/>
            </p:nvSpPr>
            <p:spPr>
              <a:xfrm>
                <a:off x="6658659" y="5281463"/>
                <a:ext cx="1945789" cy="307777"/>
              </a:xfrm>
              <a:prstGeom prst="rect">
                <a:avLst/>
              </a:prstGeom>
            </p:spPr>
            <p:txBody>
              <a:bodyPr wrap="none">
                <a:spAutoFit/>
              </a:bodyPr>
              <a:lstStyle/>
              <a:p>
                <a:r>
                  <a:rPr lang="en-US" sz="1400" dirty="0" smtClean="0">
                    <a:solidFill>
                      <a:schemeClr val="bg1"/>
                    </a:solidFill>
                  </a:rPr>
                  <a:t>Source : McKinsey</a:t>
                </a:r>
                <a:r>
                  <a:rPr lang="en-US" sz="1400" dirty="0">
                    <a:solidFill>
                      <a:schemeClr val="bg1"/>
                    </a:solidFill>
                  </a:rPr>
                  <a:t>, 2012</a:t>
                </a:r>
              </a:p>
            </p:txBody>
          </p:sp>
          <p:sp>
            <p:nvSpPr>
              <p:cNvPr id="6" name="TextBox 5"/>
              <p:cNvSpPr txBox="1"/>
              <p:nvPr/>
            </p:nvSpPr>
            <p:spPr>
              <a:xfrm>
                <a:off x="3864422" y="6093296"/>
                <a:ext cx="2041713" cy="307777"/>
              </a:xfrm>
              <a:prstGeom prst="rect">
                <a:avLst/>
              </a:prstGeom>
              <a:noFill/>
            </p:spPr>
            <p:txBody>
              <a:bodyPr wrap="none" rtlCol="0">
                <a:spAutoFit/>
              </a:bodyPr>
              <a:lstStyle/>
              <a:p>
                <a:r>
                  <a:rPr lang="en-US" sz="1400" smtClean="0">
                    <a:solidFill>
                      <a:schemeClr val="bg1"/>
                    </a:solidFill>
                  </a:rPr>
                  <a:t>(Linear Flourescent lamp)</a:t>
                </a:r>
                <a:endParaRPr lang="en-US" sz="1400">
                  <a:solidFill>
                    <a:schemeClr val="bg1"/>
                  </a:solidFill>
                </a:endParaRPr>
              </a:p>
            </p:txBody>
          </p:sp>
          <p:sp>
            <p:nvSpPr>
              <p:cNvPr id="15" name="TextBox 14"/>
              <p:cNvSpPr txBox="1"/>
              <p:nvPr/>
            </p:nvSpPr>
            <p:spPr>
              <a:xfrm>
                <a:off x="5758036" y="5896322"/>
                <a:ext cx="2242089" cy="307777"/>
              </a:xfrm>
              <a:prstGeom prst="rect">
                <a:avLst/>
              </a:prstGeom>
              <a:noFill/>
            </p:spPr>
            <p:txBody>
              <a:bodyPr wrap="none" rtlCol="0">
                <a:spAutoFit/>
              </a:bodyPr>
              <a:lstStyle/>
              <a:p>
                <a:r>
                  <a:rPr lang="en-US" sz="1400" smtClean="0">
                    <a:solidFill>
                      <a:schemeClr val="bg1"/>
                    </a:solidFill>
                  </a:rPr>
                  <a:t>(Compact Flourescent lamp)</a:t>
                </a:r>
                <a:endParaRPr lang="en-US" sz="1400">
                  <a:solidFill>
                    <a:schemeClr val="bg1"/>
                  </a:solidFill>
                </a:endParaRPr>
              </a:p>
            </p:txBody>
          </p:sp>
        </p:grpSp>
        <p:sp>
          <p:nvSpPr>
            <p:cNvPr id="16" name="직사각형 15"/>
            <p:cNvSpPr/>
            <p:nvPr/>
          </p:nvSpPr>
          <p:spPr>
            <a:xfrm>
              <a:off x="1954406" y="2204864"/>
              <a:ext cx="1513556" cy="307777"/>
            </a:xfrm>
            <a:prstGeom prst="rect">
              <a:avLst/>
            </a:prstGeom>
          </p:spPr>
          <p:txBody>
            <a:bodyPr wrap="none">
              <a:spAutoFit/>
            </a:bodyPr>
            <a:lstStyle/>
            <a:p>
              <a:r>
                <a:rPr lang="en-US" sz="1400" dirty="0" smtClean="0">
                  <a:solidFill>
                    <a:schemeClr val="bg1"/>
                  </a:solidFill>
                </a:rPr>
                <a:t>(Unit : </a:t>
              </a:r>
              <a:r>
                <a:rPr lang="en-US" sz="1400" dirty="0" smtClean="0">
                  <a:solidFill>
                    <a:schemeClr val="bg1"/>
                  </a:solidFill>
                </a:rPr>
                <a:t>million </a:t>
              </a:r>
              <a:r>
                <a:rPr lang="en-US" sz="1400" dirty="0" smtClean="0">
                  <a:solidFill>
                    <a:schemeClr val="bg1"/>
                  </a:solidFill>
                </a:rPr>
                <a:t>pcs)</a:t>
              </a:r>
              <a:endParaRPr lang="en-US" sz="1400" dirty="0">
                <a:solidFill>
                  <a:schemeClr val="bg1"/>
                </a:solidFill>
              </a:endParaRPr>
            </a:p>
          </p:txBody>
        </p:sp>
      </p:grpSp>
    </p:spTree>
    <p:extLst>
      <p:ext uri="{BB962C8B-B14F-4D97-AF65-F5344CB8AC3E}">
        <p14:creationId xmlns:p14="http://schemas.microsoft.com/office/powerpoint/2010/main" val="7469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직사각형 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3" name="TextBox 2"/>
          <p:cNvSpPr txBox="1"/>
          <p:nvPr/>
        </p:nvSpPr>
        <p:spPr>
          <a:xfrm>
            <a:off x="366671" y="116632"/>
            <a:ext cx="102470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smtClean="0">
                <a:ln>
                  <a:noFill/>
                </a:ln>
                <a:latin typeface="KoPub돋움체 Bold" panose="02020603020101020101" pitchFamily="18" charset="-127"/>
                <a:ea typeface="KoPub돋움체 Bold" panose="02020603020101020101" pitchFamily="18" charset="-127"/>
              </a:rPr>
              <a:t>Intro.</a:t>
            </a:r>
            <a:endParaRPr lang="en-US" sz="2800">
              <a:ln>
                <a:noFill/>
              </a:ln>
              <a:latin typeface="KoPub돋움체 Bold" panose="02020603020101020101" pitchFamily="18" charset="-127"/>
              <a:ea typeface="KoPub돋움체 Bold" panose="02020603020101020101" pitchFamily="18" charset="-127"/>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309" y="2578621"/>
            <a:ext cx="3168352" cy="26697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표 4"/>
          <p:cNvGraphicFramePr>
            <a:graphicFrameLocks noGrp="1"/>
          </p:cNvGraphicFramePr>
          <p:nvPr>
            <p:extLst>
              <p:ext uri="{D42A27DB-BD31-4B8C-83A1-F6EECF244321}">
                <p14:modId xmlns:p14="http://schemas.microsoft.com/office/powerpoint/2010/main" val="2811908509"/>
              </p:ext>
            </p:extLst>
          </p:nvPr>
        </p:nvGraphicFramePr>
        <p:xfrm>
          <a:off x="4499992" y="2204864"/>
          <a:ext cx="4104456" cy="3580472"/>
        </p:xfrm>
        <a:graphic>
          <a:graphicData uri="http://schemas.openxmlformats.org/drawingml/2006/table">
            <a:tbl>
              <a:tblPr firstRow="1" bandRow="1">
                <a:tableStyleId>{2D5ABB26-0587-4C30-8999-92F81FD0307C}</a:tableStyleId>
              </a:tblPr>
              <a:tblGrid>
                <a:gridCol w="2686553"/>
                <a:gridCol w="1417903"/>
              </a:tblGrid>
              <a:tr h="149736">
                <a:tc gridSpan="2">
                  <a:txBody>
                    <a:bodyPr/>
                    <a:lstStyle/>
                    <a:p>
                      <a:pPr algn="ctr"/>
                      <a:r>
                        <a:rPr lang="en-US" b="1" dirty="0" smtClean="0">
                          <a:solidFill>
                            <a:schemeClr val="accent5">
                              <a:lumMod val="20000"/>
                              <a:lumOff val="80000"/>
                            </a:schemeClr>
                          </a:solidFill>
                        </a:rPr>
                        <a:t>Quantities</a:t>
                      </a:r>
                      <a:r>
                        <a:rPr lang="en-US" b="1" baseline="0" dirty="0" smtClean="0">
                          <a:solidFill>
                            <a:schemeClr val="accent5">
                              <a:lumMod val="20000"/>
                              <a:lumOff val="80000"/>
                            </a:schemeClr>
                          </a:solidFill>
                        </a:rPr>
                        <a:t> of Mercury in Lamps</a:t>
                      </a:r>
                      <a:endParaRPr lang="en-US" b="1" dirty="0">
                        <a:solidFill>
                          <a:schemeClr val="accent5">
                            <a:lumMod val="20000"/>
                            <a:lumOff val="80000"/>
                          </a:schemeClr>
                        </a:solidFill>
                      </a:endParaRPr>
                    </a:p>
                  </a:txBody>
                  <a:tcPr>
                    <a:lnB>
                      <a:noFill/>
                    </a:lnB>
                    <a:solidFill>
                      <a:srgbClr val="475465"/>
                    </a:solidFill>
                  </a:tcPr>
                </a:tc>
                <a:tc hMerge="1">
                  <a:txBody>
                    <a:bodyPr/>
                    <a:lstStyle/>
                    <a:p>
                      <a:endParaRPr lang="en-US"/>
                    </a:p>
                  </a:txBody>
                  <a:tcPr/>
                </a:tc>
              </a:tr>
              <a:tr h="370840">
                <a:tc>
                  <a:txBody>
                    <a:bodyPr/>
                    <a:lstStyle/>
                    <a:p>
                      <a:pPr algn="ctr"/>
                      <a:r>
                        <a:rPr lang="en-US" sz="1600" smtClean="0"/>
                        <a:t>Type of Lamps</a:t>
                      </a:r>
                      <a:endParaRPr lang="en-US" sz="1600"/>
                    </a:p>
                  </a:txBody>
                  <a:tcPr>
                    <a:lnL>
                      <a:noFill/>
                    </a:lnL>
                    <a:lnR w="6350" cap="flat" cmpd="sng" algn="ctr">
                      <a:solidFill>
                        <a:schemeClr val="tx2"/>
                      </a:solidFill>
                      <a:prstDash val="solid"/>
                      <a:round/>
                      <a:headEnd type="none" w="med" len="med"/>
                      <a:tailEnd type="none" w="med" len="med"/>
                    </a:lnR>
                    <a:lnT>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1600" smtClean="0"/>
                        <a:t>Avg. Amount</a:t>
                      </a:r>
                      <a:endParaRPr lang="en-US" sz="1600"/>
                    </a:p>
                  </a:txBody>
                  <a:tcPr>
                    <a:lnL w="6350" cap="flat" cmpd="sng" algn="ctr">
                      <a:solidFill>
                        <a:schemeClr val="tx2"/>
                      </a:solidFill>
                      <a:prstDash val="solid"/>
                      <a:round/>
                      <a:headEnd type="none" w="med" len="med"/>
                      <a:tailEnd type="none" w="med" len="med"/>
                    </a:lnL>
                    <a:lnR>
                      <a:noFill/>
                    </a:lnR>
                    <a:lnT>
                      <a:noFill/>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70840">
                <a:tc>
                  <a:txBody>
                    <a:bodyPr/>
                    <a:lstStyle/>
                    <a:p>
                      <a:pPr algn="l"/>
                      <a:r>
                        <a:rPr lang="en-US" sz="1400" smtClean="0"/>
                        <a:t>CFL (Compact Fluorescent Lamps)</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1-25</a:t>
                      </a:r>
                      <a:r>
                        <a:rPr lang="en-US" sz="1400" baseline="0" smtClean="0"/>
                        <a:t>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70840">
                <a:tc>
                  <a:txBody>
                    <a:bodyPr/>
                    <a:lstStyle/>
                    <a:p>
                      <a:pPr algn="l"/>
                      <a:r>
                        <a:rPr lang="en-US" sz="1400" smtClean="0"/>
                        <a:t>U-Tubes</a:t>
                      </a:r>
                      <a:r>
                        <a:rPr lang="en-US" sz="1400" baseline="0" smtClean="0"/>
                        <a:t> FL</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3-12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70840">
                <a:tc>
                  <a:txBody>
                    <a:bodyPr/>
                    <a:lstStyle/>
                    <a:p>
                      <a:pPr algn="l"/>
                      <a:r>
                        <a:rPr lang="en-US" sz="1400" smtClean="0"/>
                        <a:t>Fluomeric</a:t>
                      </a:r>
                      <a:r>
                        <a:rPr lang="en-US" sz="1400" baseline="0" smtClean="0"/>
                        <a:t> Lamps</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2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70840">
                <a:tc>
                  <a:txBody>
                    <a:bodyPr/>
                    <a:lstStyle/>
                    <a:p>
                      <a:pPr algn="l"/>
                      <a:r>
                        <a:rPr lang="en-US" sz="1400" smtClean="0"/>
                        <a:t>LFL (Linear Flourescent</a:t>
                      </a:r>
                      <a:r>
                        <a:rPr lang="en-US" sz="1400" baseline="0" smtClean="0"/>
                        <a:t> Lamps)</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10-50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14032">
                <a:tc>
                  <a:txBody>
                    <a:bodyPr/>
                    <a:lstStyle/>
                    <a:p>
                      <a:pPr algn="l"/>
                      <a:r>
                        <a:rPr lang="en-US" sz="1400" smtClean="0"/>
                        <a:t>Mercury Reduced LFL</a:t>
                      </a:r>
                      <a:r>
                        <a:rPr lang="en-US" sz="1400" baseline="0" smtClean="0"/>
                        <a:t> </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3-12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70840">
                <a:tc>
                  <a:txBody>
                    <a:bodyPr/>
                    <a:lstStyle/>
                    <a:p>
                      <a:pPr algn="l"/>
                      <a:r>
                        <a:rPr lang="en-US" sz="1400" smtClean="0"/>
                        <a:t>Mercury</a:t>
                      </a:r>
                      <a:r>
                        <a:rPr lang="en-US" sz="1400" baseline="0" smtClean="0"/>
                        <a:t> Vapour Lamps</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25-225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55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Metal Halide Lamps</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25-225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370840">
                <a:tc>
                  <a:txBody>
                    <a:bodyPr/>
                    <a:lstStyle/>
                    <a:p>
                      <a:pPr algn="l"/>
                      <a:r>
                        <a:rPr lang="en-US" sz="1400" smtClean="0"/>
                        <a:t>Sodium</a:t>
                      </a:r>
                      <a:r>
                        <a:rPr lang="en-US" sz="1400" baseline="0" smtClean="0"/>
                        <a:t> Vapour Lamps</a:t>
                      </a:r>
                      <a:endParaRPr lang="en-US" sz="1400"/>
                    </a:p>
                  </a:txBody>
                  <a:tcPr>
                    <a:lnL>
                      <a:noFill/>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r>
                        <a:rPr lang="en-US" sz="1400" smtClean="0"/>
                        <a:t>20-145 mg</a:t>
                      </a:r>
                      <a:endParaRPr lang="en-US" sz="1400"/>
                    </a:p>
                  </a:txBody>
                  <a:tcP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7" name="TextBox 6"/>
          <p:cNvSpPr txBox="1"/>
          <p:nvPr/>
        </p:nvSpPr>
        <p:spPr>
          <a:xfrm>
            <a:off x="2915816" y="745193"/>
            <a:ext cx="3274486" cy="584775"/>
          </a:xfrm>
          <a:prstGeom prst="rect">
            <a:avLst/>
          </a:prstGeom>
          <a:noFill/>
        </p:spPr>
        <p:txBody>
          <a:bodyPr wrap="none" rtlCol="0">
            <a:spAutoFit/>
          </a:bodyPr>
          <a:lstStyle/>
          <a:p>
            <a:r>
              <a:rPr lang="en-US" sz="3200" b="1" smtClean="0"/>
              <a:t>Fluorescent lamps</a:t>
            </a:r>
            <a:endParaRPr lang="en-US" sz="3200" b="1"/>
          </a:p>
        </p:txBody>
      </p:sp>
      <p:sp>
        <p:nvSpPr>
          <p:cNvPr id="4" name="TextBox 3"/>
          <p:cNvSpPr txBox="1"/>
          <p:nvPr/>
        </p:nvSpPr>
        <p:spPr>
          <a:xfrm>
            <a:off x="107504" y="6309320"/>
            <a:ext cx="8536696" cy="307777"/>
          </a:xfrm>
          <a:prstGeom prst="rect">
            <a:avLst/>
          </a:prstGeom>
          <a:noFill/>
        </p:spPr>
        <p:txBody>
          <a:bodyPr wrap="none" rtlCol="0">
            <a:spAutoFit/>
          </a:bodyPr>
          <a:lstStyle/>
          <a:p>
            <a:r>
              <a:rPr lang="en-US" sz="1400" b="1" dirty="0" smtClean="0">
                <a:solidFill>
                  <a:schemeClr val="bg1"/>
                </a:solidFill>
              </a:rPr>
              <a:t>Source : Guide to Recycling Mercury- </a:t>
            </a:r>
            <a:r>
              <a:rPr lang="en-US" sz="1400" b="1" dirty="0" err="1" smtClean="0">
                <a:solidFill>
                  <a:schemeClr val="bg1"/>
                </a:solidFill>
              </a:rPr>
              <a:t>Containg</a:t>
            </a:r>
            <a:r>
              <a:rPr lang="en-US" sz="1400" b="1" dirty="0" smtClean="0">
                <a:solidFill>
                  <a:schemeClr val="bg1"/>
                </a:solidFill>
              </a:rPr>
              <a:t> Lamps, </a:t>
            </a:r>
            <a:r>
              <a:rPr lang="en-US" sz="1400" b="1" dirty="0" err="1" smtClean="0">
                <a:solidFill>
                  <a:schemeClr val="bg1"/>
                </a:solidFill>
              </a:rPr>
              <a:t>Northewest</a:t>
            </a:r>
            <a:r>
              <a:rPr lang="en-US" sz="1400" b="1" dirty="0" smtClean="0">
                <a:solidFill>
                  <a:schemeClr val="bg1"/>
                </a:solidFill>
              </a:rPr>
              <a:t> Territories Environment and Natural Resource</a:t>
            </a:r>
            <a:endParaRPr lang="en-US" sz="1400" b="1" dirty="0">
              <a:solidFill>
                <a:schemeClr val="bg1"/>
              </a:solidFill>
            </a:endParaRPr>
          </a:p>
        </p:txBody>
      </p:sp>
    </p:spTree>
    <p:extLst>
      <p:ext uri="{BB962C8B-B14F-4D97-AF65-F5344CB8AC3E}">
        <p14:creationId xmlns:p14="http://schemas.microsoft.com/office/powerpoint/2010/main" val="117091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직사각형 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sp>
        <p:nvSpPr>
          <p:cNvPr id="3" name="TextBox 2"/>
          <p:cNvSpPr txBox="1"/>
          <p:nvPr/>
        </p:nvSpPr>
        <p:spPr>
          <a:xfrm>
            <a:off x="366671" y="116632"/>
            <a:ext cx="1024704" cy="523220"/>
          </a:xfrm>
          <a:prstGeom prst="rect">
            <a:avLst/>
          </a:prstGeom>
          <a:noFill/>
        </p:spPr>
        <p:txBody>
          <a:bodyPr wrap="non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smtClean="0">
                <a:ln>
                  <a:noFill/>
                </a:ln>
                <a:solidFill>
                  <a:schemeClr val="bg1"/>
                </a:solidFill>
                <a:latin typeface="KoPub돋움체 Bold" panose="02020603020101020101" pitchFamily="18" charset="-127"/>
                <a:ea typeface="KoPub돋움체 Bold" panose="02020603020101020101" pitchFamily="18" charset="-127"/>
              </a:rPr>
              <a:t>Intro.</a:t>
            </a:r>
            <a:endParaRPr lang="en-US" sz="2800">
              <a:ln>
                <a:noFill/>
              </a:ln>
              <a:solidFill>
                <a:schemeClr val="bg1"/>
              </a:solidFill>
              <a:latin typeface="KoPub돋움체 Bold" panose="02020603020101020101" pitchFamily="18" charset="-127"/>
              <a:ea typeface="KoPub돋움체 Bold" panose="02020603020101020101" pitchFamily="18" charset="-127"/>
            </a:endParaRPr>
          </a:p>
        </p:txBody>
      </p:sp>
      <p:pic>
        <p:nvPicPr>
          <p:cNvPr id="4102" name="Picture 6" descr="C:\Users\seungdol\Desktop\mercur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2108" y="1844824"/>
            <a:ext cx="1369732" cy="9823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6049" y="1929606"/>
            <a:ext cx="1029647" cy="923330"/>
          </a:xfrm>
          <a:prstGeom prst="rect">
            <a:avLst/>
          </a:prstGeom>
          <a:noFill/>
        </p:spPr>
        <p:txBody>
          <a:bodyPr wrap="square" rtlCol="0">
            <a:spAutoFit/>
          </a:bodyPr>
          <a:lstStyle/>
          <a:p>
            <a:r>
              <a:rPr lang="en-US" sz="5400" smtClean="0">
                <a:solidFill>
                  <a:schemeClr val="bg1"/>
                </a:solidFill>
              </a:rPr>
              <a:t>Hg</a:t>
            </a:r>
            <a:endParaRPr lang="en-US" sz="5400">
              <a:solidFill>
                <a:schemeClr val="bg1"/>
              </a:solidFill>
            </a:endParaRPr>
          </a:p>
        </p:txBody>
      </p:sp>
      <p:sp>
        <p:nvSpPr>
          <p:cNvPr id="11" name="TextBox 10"/>
          <p:cNvSpPr txBox="1"/>
          <p:nvPr/>
        </p:nvSpPr>
        <p:spPr>
          <a:xfrm>
            <a:off x="1835696" y="714450"/>
            <a:ext cx="5497402" cy="523220"/>
          </a:xfrm>
          <a:prstGeom prst="rect">
            <a:avLst/>
          </a:prstGeom>
          <a:noFill/>
        </p:spPr>
        <p:txBody>
          <a:bodyPr wrap="none" rtlCol="0">
            <a:spAutoFit/>
          </a:bodyPr>
          <a:lstStyle/>
          <a:p>
            <a:r>
              <a:rPr lang="en-US" sz="2800" b="1" smtClean="0">
                <a:solidFill>
                  <a:schemeClr val="bg1"/>
                </a:solidFill>
              </a:rPr>
              <a:t>Mercury and Minamata Convention</a:t>
            </a:r>
            <a:endParaRPr lang="en-US" sz="2800" b="1">
              <a:solidFill>
                <a:schemeClr val="bg1"/>
              </a:solidFill>
            </a:endParaRPr>
          </a:p>
        </p:txBody>
      </p:sp>
      <p:pic>
        <p:nvPicPr>
          <p:cNvPr id="4104" name="Picture 8" descr="C:\Users\seungdol\Desktop\unep_logo-f5356cfadd9907150c910c796a83ceb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280442"/>
            <a:ext cx="921851" cy="10603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9992" y="1488459"/>
            <a:ext cx="3449662" cy="830997"/>
          </a:xfrm>
          <a:prstGeom prst="rect">
            <a:avLst/>
          </a:prstGeom>
          <a:noFill/>
          <a:ln>
            <a:solidFill>
              <a:schemeClr val="bg1"/>
            </a:solidFill>
          </a:ln>
        </p:spPr>
        <p:txBody>
          <a:bodyPr wrap="none" rtlCol="0">
            <a:spAutoFit/>
          </a:bodyPr>
          <a:lstStyle/>
          <a:p>
            <a:pPr algn="ctr">
              <a:lnSpc>
                <a:spcPct val="150000"/>
              </a:lnSpc>
            </a:pPr>
            <a:r>
              <a:rPr lang="en-US" sz="1600" b="1" smtClean="0">
                <a:solidFill>
                  <a:schemeClr val="accent1"/>
                </a:solidFill>
              </a:rPr>
              <a:t>Elemental and inorganic</a:t>
            </a:r>
          </a:p>
          <a:p>
            <a:pPr algn="ctr">
              <a:lnSpc>
                <a:spcPct val="150000"/>
              </a:lnSpc>
            </a:pPr>
            <a:r>
              <a:rPr lang="en-US" sz="1600" b="1" smtClean="0">
                <a:solidFill>
                  <a:schemeClr val="accent1"/>
                </a:solidFill>
              </a:rPr>
              <a:t>: Exposed directly through occupation </a:t>
            </a:r>
            <a:endParaRPr lang="en-US" sz="1600" b="1">
              <a:solidFill>
                <a:schemeClr val="accent1"/>
              </a:solidFill>
            </a:endParaRPr>
          </a:p>
        </p:txBody>
      </p:sp>
      <p:sp>
        <p:nvSpPr>
          <p:cNvPr id="15" name="TextBox 14"/>
          <p:cNvSpPr txBox="1"/>
          <p:nvPr/>
        </p:nvSpPr>
        <p:spPr>
          <a:xfrm>
            <a:off x="4499992" y="2636416"/>
            <a:ext cx="3449662" cy="1200329"/>
          </a:xfrm>
          <a:prstGeom prst="rect">
            <a:avLst/>
          </a:prstGeom>
          <a:noFill/>
          <a:ln>
            <a:solidFill>
              <a:schemeClr val="bg1"/>
            </a:solidFill>
          </a:ln>
        </p:spPr>
        <p:txBody>
          <a:bodyPr wrap="square" rtlCol="0">
            <a:spAutoFit/>
          </a:bodyPr>
          <a:lstStyle/>
          <a:p>
            <a:pPr algn="ctr">
              <a:lnSpc>
                <a:spcPct val="150000"/>
              </a:lnSpc>
            </a:pPr>
            <a:r>
              <a:rPr lang="en-US" sz="1600" b="1" smtClean="0">
                <a:solidFill>
                  <a:srgbClr val="FFFF00"/>
                </a:solidFill>
              </a:rPr>
              <a:t>Organic (e.g., Methylmercury)</a:t>
            </a:r>
          </a:p>
          <a:p>
            <a:pPr algn="ctr">
              <a:lnSpc>
                <a:spcPct val="150000"/>
              </a:lnSpc>
            </a:pPr>
            <a:r>
              <a:rPr lang="en-US" sz="1600" b="1" smtClean="0">
                <a:solidFill>
                  <a:srgbClr val="FFFF00"/>
                </a:solidFill>
              </a:rPr>
              <a:t>: Exposed indirectly through diet </a:t>
            </a:r>
          </a:p>
          <a:p>
            <a:pPr algn="ctr">
              <a:lnSpc>
                <a:spcPct val="150000"/>
              </a:lnSpc>
            </a:pPr>
            <a:r>
              <a:rPr lang="en-US" sz="1600" b="1">
                <a:solidFill>
                  <a:srgbClr val="FFFF00"/>
                </a:solidFill>
              </a:rPr>
              <a:t> </a:t>
            </a:r>
            <a:r>
              <a:rPr lang="en-US" sz="1600" b="1" smtClean="0">
                <a:solidFill>
                  <a:srgbClr val="FFFF00"/>
                </a:solidFill>
              </a:rPr>
              <a:t> (Bioaccumulation)</a:t>
            </a:r>
            <a:endParaRPr lang="en-US" sz="1600" b="1">
              <a:solidFill>
                <a:srgbClr val="FFFF00"/>
              </a:solidFill>
            </a:endParaRPr>
          </a:p>
        </p:txBody>
      </p:sp>
      <p:sp>
        <p:nvSpPr>
          <p:cNvPr id="12" name="모서리가 둥근 직사각형 11"/>
          <p:cNvSpPr/>
          <p:nvPr/>
        </p:nvSpPr>
        <p:spPr>
          <a:xfrm>
            <a:off x="441032" y="4149080"/>
            <a:ext cx="8261935" cy="2376284"/>
          </a:xfrm>
          <a:prstGeom prst="roundRect">
            <a:avLst>
              <a:gd name="adj" fmla="val 6531"/>
            </a:avLst>
          </a:prstGeom>
          <a:noFill/>
          <a:ln>
            <a:solidFill>
              <a:schemeClr val="bg1"/>
            </a:solidFill>
          </a:ln>
        </p:spPr>
        <p:style>
          <a:lnRef idx="2">
            <a:schemeClr val="accent5"/>
          </a:lnRef>
          <a:fillRef idx="1">
            <a:schemeClr val="lt1"/>
          </a:fillRef>
          <a:effectRef idx="0">
            <a:schemeClr val="accent5"/>
          </a:effectRef>
          <a:fontRef idx="minor">
            <a:schemeClr val="dk1"/>
          </a:fontRef>
        </p:style>
        <p:txBody>
          <a:bodyPr rtlCol="0" anchor="ctr"/>
          <a:lstStyle/>
          <a:p>
            <a:pPr marL="342900" indent="-342900" algn="just">
              <a:lnSpc>
                <a:spcPct val="150000"/>
              </a:lnSpc>
              <a:spcAft>
                <a:spcPts val="1000"/>
              </a:spcAft>
              <a:buFont typeface="Arial" panose="020B0604020202020204" pitchFamily="34" charset="0"/>
              <a:buChar char="•"/>
            </a:pPr>
            <a:r>
              <a:rPr lang="en-US" sz="1600">
                <a:solidFill>
                  <a:schemeClr val="bg1"/>
                </a:solidFill>
              </a:rPr>
              <a:t>Mercury is a chemical of global concern owing to its long-range atmospheric transport, its persistence in the environment, its ability to bioaccumulate in ecosystem and its significant negative effects on human health and the </a:t>
            </a:r>
            <a:r>
              <a:rPr lang="en-US" sz="1600" smtClean="0">
                <a:solidFill>
                  <a:schemeClr val="bg1"/>
                </a:solidFill>
              </a:rPr>
              <a:t>environment</a:t>
            </a:r>
          </a:p>
          <a:p>
            <a:pPr marL="342900" indent="-342900" algn="just">
              <a:lnSpc>
                <a:spcPct val="150000"/>
              </a:lnSpc>
              <a:spcAft>
                <a:spcPts val="1000"/>
              </a:spcAft>
              <a:buFont typeface="Arial" panose="020B0604020202020204" pitchFamily="34" charset="0"/>
              <a:buChar char="•"/>
            </a:pPr>
            <a:r>
              <a:rPr lang="en-US" sz="1600">
                <a:solidFill>
                  <a:schemeClr val="bg1"/>
                </a:solidFill>
              </a:rPr>
              <a:t>Recently, Minamata Convention was agreed to ban on new mercury mines, the phase-out of existing ones, control </a:t>
            </a:r>
            <a:r>
              <a:rPr lang="en-US" smtClean="0">
                <a:solidFill>
                  <a:schemeClr val="bg1"/>
                </a:solidFill>
              </a:rPr>
              <a:t>measure on  air </a:t>
            </a:r>
            <a:r>
              <a:rPr lang="en-US">
                <a:solidFill>
                  <a:schemeClr val="bg1"/>
                </a:solidFill>
              </a:rPr>
              <a:t>emissions in 2013</a:t>
            </a:r>
            <a:r>
              <a:rPr lang="en-US" smtClean="0">
                <a:solidFill>
                  <a:schemeClr val="bg1"/>
                </a:solidFill>
              </a:rPr>
              <a:t>.</a:t>
            </a:r>
            <a:endParaRPr lang="en-US" altLang="ko-KR" dirty="0">
              <a:solidFill>
                <a:schemeClr val="accent5">
                  <a:lumMod val="20000"/>
                  <a:lumOff val="80000"/>
                </a:schemeClr>
              </a:solidFill>
            </a:endParaRPr>
          </a:p>
        </p:txBody>
      </p:sp>
      <p:cxnSp>
        <p:nvCxnSpPr>
          <p:cNvPr id="7" name="꺾인 연결선 6"/>
          <p:cNvCxnSpPr>
            <a:stCxn id="4102" idx="3"/>
            <a:endCxn id="6" idx="1"/>
          </p:cNvCxnSpPr>
          <p:nvPr/>
        </p:nvCxnSpPr>
        <p:spPr>
          <a:xfrm flipV="1">
            <a:off x="3131840" y="1903958"/>
            <a:ext cx="1368152" cy="432049"/>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꺾인 연결선 8"/>
          <p:cNvCxnSpPr>
            <a:stCxn id="4102" idx="3"/>
          </p:cNvCxnSpPr>
          <p:nvPr/>
        </p:nvCxnSpPr>
        <p:spPr>
          <a:xfrm>
            <a:off x="3131840" y="2336007"/>
            <a:ext cx="1368152" cy="900573"/>
          </a:xfrm>
          <a:prstGeom prst="bentConnector3">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412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25" name="그룹 24"/>
          <p:cNvGrpSpPr/>
          <p:nvPr/>
        </p:nvGrpSpPr>
        <p:grpSpPr>
          <a:xfrm>
            <a:off x="7796274" y="361231"/>
            <a:ext cx="1211969" cy="144016"/>
            <a:chOff x="7796274" y="361231"/>
            <a:chExt cx="1211969" cy="144016"/>
          </a:xfrm>
          <a:solidFill>
            <a:srgbClr val="00B050"/>
          </a:solidFill>
        </p:grpSpPr>
        <p:sp>
          <p:nvSpPr>
            <p:cNvPr id="26" name="타원 25"/>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직사각형 17"/>
          <p:cNvSpPr/>
          <p:nvPr/>
        </p:nvSpPr>
        <p:spPr>
          <a:xfrm>
            <a:off x="323528" y="6165304"/>
            <a:ext cx="8136904" cy="523220"/>
          </a:xfrm>
          <a:prstGeom prst="rect">
            <a:avLst/>
          </a:prstGeom>
        </p:spPr>
        <p:txBody>
          <a:bodyPr wrap="square">
            <a:spAutoFit/>
          </a:bodyPr>
          <a:lstStyle/>
          <a:p>
            <a:r>
              <a:rPr lang="en-US" altLang="ko-KR" sz="1400" b="1" dirty="0" smtClean="0">
                <a:latin typeface="+mn-ea"/>
              </a:rPr>
              <a:t>* Controlling the anthropogenic releases of mercury throughout its lifecycle has been a key factor in shaping the obligations under the convention  </a:t>
            </a:r>
            <a:endParaRPr lang="ko-KR" altLang="en-US" sz="1400" dirty="0"/>
          </a:p>
        </p:txBody>
      </p:sp>
      <p:pic>
        <p:nvPicPr>
          <p:cNvPr id="19" name="그림 18"/>
          <p:cNvPicPr/>
          <p:nvPr/>
        </p:nvPicPr>
        <p:blipFill>
          <a:blip r:embed="rId2" cstate="print"/>
          <a:srcRect l="9623" t="10400" r="59517" b="30512"/>
          <a:stretch>
            <a:fillRect/>
          </a:stretch>
        </p:blipFill>
        <p:spPr bwMode="auto">
          <a:xfrm>
            <a:off x="395536" y="1412776"/>
            <a:ext cx="8424936" cy="4752528"/>
          </a:xfrm>
          <a:prstGeom prst="rect">
            <a:avLst/>
          </a:prstGeom>
          <a:noFill/>
          <a:ln w="9525">
            <a:noFill/>
            <a:miter lim="800000"/>
            <a:headEnd/>
            <a:tailEnd/>
          </a:ln>
        </p:spPr>
      </p:pic>
      <p:cxnSp>
        <p:nvCxnSpPr>
          <p:cNvPr id="20" name="직선 연결선 19"/>
          <p:cNvCxnSpPr/>
          <p:nvPr/>
        </p:nvCxnSpPr>
        <p:spPr>
          <a:xfrm>
            <a:off x="395536" y="5877272"/>
            <a:ext cx="4896544"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1992" y="868650"/>
            <a:ext cx="5200206" cy="461665"/>
          </a:xfrm>
          <a:prstGeom prst="rect">
            <a:avLst/>
          </a:prstGeom>
          <a:noFill/>
        </p:spPr>
        <p:txBody>
          <a:bodyPr wrap="none" rtlCol="0">
            <a:spAutoFit/>
          </a:bodyPr>
          <a:lstStyle/>
          <a:p>
            <a:r>
              <a:rPr lang="en-US" sz="2400" dirty="0" smtClean="0">
                <a:latin typeface="+mj-lt"/>
                <a:ea typeface="KoPub돋움체 Bold" panose="02020603020101020101" pitchFamily="18" charset="-127"/>
              </a:rPr>
              <a:t>MINAMATA CONVENTION ON MERCURY</a:t>
            </a:r>
            <a:endParaRPr lang="en-US" sz="2400" dirty="0">
              <a:latin typeface="+mj-lt"/>
              <a:ea typeface="KoPub돋움체 Bold" panose="02020603020101020101" pitchFamily="18" charset="-127"/>
            </a:endParaRPr>
          </a:p>
        </p:txBody>
      </p:sp>
    </p:spTree>
    <p:extLst>
      <p:ext uri="{BB962C8B-B14F-4D97-AF65-F5344CB8AC3E}">
        <p14:creationId xmlns:p14="http://schemas.microsoft.com/office/powerpoint/2010/main" val="566818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직사각형 11"/>
          <p:cNvSpPr/>
          <p:nvPr/>
        </p:nvSpPr>
        <p:spPr>
          <a:xfrm>
            <a:off x="219076" y="175915"/>
            <a:ext cx="82916" cy="516781"/>
          </a:xfrm>
          <a:prstGeom prst="rect">
            <a:avLst/>
          </a:prstGeom>
          <a:solidFill>
            <a:srgbClr val="43A49D"/>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93118" tIns="58295" rIns="75566" bIns="1455993" numCol="1" spcCol="1270" anchor="t" anchorCtr="0">
            <a:noAutofit/>
          </a:bodyPr>
          <a:lstStyle/>
          <a:p>
            <a:pPr algn="r" defTabSz="755650" latinLnBrk="1">
              <a:lnSpc>
                <a:spcPct val="90000"/>
              </a:lnSpc>
              <a:spcBef>
                <a:spcPct val="0"/>
              </a:spcBef>
              <a:spcAft>
                <a:spcPct val="35000"/>
              </a:spcAft>
            </a:pPr>
            <a:endParaRPr lang="ko-KR" altLang="en-US" sz="1700"/>
          </a:p>
        </p:txBody>
      </p:sp>
      <p:grpSp>
        <p:nvGrpSpPr>
          <p:cNvPr id="25" name="그룹 24"/>
          <p:cNvGrpSpPr/>
          <p:nvPr/>
        </p:nvGrpSpPr>
        <p:grpSpPr>
          <a:xfrm>
            <a:off x="7796274" y="361231"/>
            <a:ext cx="1211969" cy="144016"/>
            <a:chOff x="7796274" y="361231"/>
            <a:chExt cx="1211969" cy="144016"/>
          </a:xfrm>
          <a:solidFill>
            <a:srgbClr val="00B050"/>
          </a:solidFill>
        </p:grpSpPr>
        <p:sp>
          <p:nvSpPr>
            <p:cNvPr id="26" name="타원 25"/>
            <p:cNvSpPr/>
            <p:nvPr/>
          </p:nvSpPr>
          <p:spPr>
            <a:xfrm>
              <a:off x="8864227"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타원 26"/>
            <p:cNvSpPr/>
            <p:nvPr/>
          </p:nvSpPr>
          <p:spPr>
            <a:xfrm>
              <a:off x="8650638" y="361231"/>
              <a:ext cx="144016" cy="144016"/>
            </a:xfrm>
            <a:prstGeom prst="ellipse">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타원 27"/>
            <p:cNvSpPr/>
            <p:nvPr/>
          </p:nvSpPr>
          <p:spPr>
            <a:xfrm>
              <a:off x="8437047"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타원 28"/>
            <p:cNvSpPr/>
            <p:nvPr/>
          </p:nvSpPr>
          <p:spPr>
            <a:xfrm>
              <a:off x="8223456"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타원 29"/>
            <p:cNvSpPr/>
            <p:nvPr/>
          </p:nvSpPr>
          <p:spPr>
            <a:xfrm>
              <a:off x="8009865"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타원 30"/>
            <p:cNvSpPr/>
            <p:nvPr/>
          </p:nvSpPr>
          <p:spPr>
            <a:xfrm>
              <a:off x="7796274" y="361231"/>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01992" y="868650"/>
            <a:ext cx="5200206" cy="461665"/>
          </a:xfrm>
          <a:prstGeom prst="rect">
            <a:avLst/>
          </a:prstGeom>
          <a:noFill/>
        </p:spPr>
        <p:txBody>
          <a:bodyPr wrap="none" rtlCol="0">
            <a:spAutoFit/>
          </a:bodyPr>
          <a:lstStyle/>
          <a:p>
            <a:r>
              <a:rPr lang="en-US" sz="2400" dirty="0" smtClean="0">
                <a:latin typeface="+mj-lt"/>
                <a:ea typeface="KoPub돋움체 Bold" panose="02020603020101020101" pitchFamily="18" charset="-127"/>
              </a:rPr>
              <a:t>MINAMATA CONVENTION ON MERCURY</a:t>
            </a:r>
            <a:endParaRPr lang="en-US" sz="2400" dirty="0">
              <a:latin typeface="+mj-lt"/>
              <a:ea typeface="KoPub돋움체 Bold" panose="02020603020101020101" pitchFamily="18" charset="-127"/>
            </a:endParaRPr>
          </a:p>
        </p:txBody>
      </p:sp>
      <p:sp>
        <p:nvSpPr>
          <p:cNvPr id="2" name="Rectangle 2"/>
          <p:cNvSpPr>
            <a:spLocks noChangeArrowheads="1"/>
          </p:cNvSpPr>
          <p:nvPr/>
        </p:nvSpPr>
        <p:spPr bwMode="auto">
          <a:xfrm>
            <a:off x="0" y="48047"/>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1025" name="_x165525784" descr="EMB000011b02326"/>
          <p:cNvPicPr>
            <a:picLocks noChangeAspect="1" noChangeArrowheads="1"/>
          </p:cNvPicPr>
          <p:nvPr/>
        </p:nvPicPr>
        <p:blipFill>
          <a:blip r:embed="rId2">
            <a:extLst>
              <a:ext uri="{28A0092B-C50C-407E-A947-70E740481C1C}">
                <a14:useLocalDpi xmlns:a14="http://schemas.microsoft.com/office/drawing/2010/main" val="0"/>
              </a:ext>
            </a:extLst>
          </a:blip>
          <a:srcRect t="10959"/>
          <a:stretch>
            <a:fillRect/>
          </a:stretch>
        </p:blipFill>
        <p:spPr bwMode="auto">
          <a:xfrm>
            <a:off x="395535" y="1695421"/>
            <a:ext cx="8612707" cy="4685907"/>
          </a:xfrm>
          <a:prstGeom prst="rect">
            <a:avLst/>
          </a:prstGeom>
          <a:noFill/>
          <a:extLst>
            <a:ext uri="{909E8E84-426E-40DD-AFC4-6F175D3DCCD1}">
              <a14:hiddenFill xmlns:a14="http://schemas.microsoft.com/office/drawing/2010/main">
                <a:solidFill>
                  <a:srgbClr val="FFFFFF"/>
                </a:solidFill>
              </a14:hiddenFill>
            </a:ext>
          </a:extLst>
        </p:spPr>
      </p:pic>
      <p:sp>
        <p:nvSpPr>
          <p:cNvPr id="3" name="모서리가 둥근 직사각형 2"/>
          <p:cNvSpPr/>
          <p:nvPr/>
        </p:nvSpPr>
        <p:spPr>
          <a:xfrm>
            <a:off x="395535" y="2780928"/>
            <a:ext cx="6984777" cy="648072"/>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모서리가 둥근 직사각형 3"/>
          <p:cNvSpPr/>
          <p:nvPr/>
        </p:nvSpPr>
        <p:spPr>
          <a:xfrm>
            <a:off x="7524328" y="2204864"/>
            <a:ext cx="1339899" cy="295232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1194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타원 5"/>
          <p:cNvSpPr/>
          <p:nvPr/>
        </p:nvSpPr>
        <p:spPr>
          <a:xfrm>
            <a:off x="1100094" y="1613278"/>
            <a:ext cx="3471906" cy="3471906"/>
          </a:xfrm>
          <a:prstGeom prst="ellips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타원 3"/>
          <p:cNvSpPr/>
          <p:nvPr/>
        </p:nvSpPr>
        <p:spPr>
          <a:xfrm>
            <a:off x="529318" y="1531036"/>
            <a:ext cx="3636390" cy="363639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42706" y="2361654"/>
            <a:ext cx="1029449" cy="923330"/>
          </a:xfrm>
          <a:prstGeom prst="rect">
            <a:avLst/>
          </a:prstGeom>
          <a:noFill/>
        </p:spPr>
        <p:txBody>
          <a:bodyPr wrap="none" rtlCol="0">
            <a:spAutoFit/>
          </a:bodyPr>
          <a:lstStyle/>
          <a:p>
            <a:r>
              <a:rPr lang="en-US" sz="5400" dirty="0" smtClean="0">
                <a:latin typeface="KoPub돋움체 Medium" panose="02020603020101020101" pitchFamily="18" charset="-127"/>
                <a:ea typeface="KoPub돋움체 Medium" panose="02020603020101020101" pitchFamily="18" charset="-127"/>
              </a:rPr>
              <a:t>2. </a:t>
            </a:r>
            <a:endParaRPr lang="en-US" sz="5400" dirty="0">
              <a:latin typeface="KoPub돋움체 Medium" panose="02020603020101020101" pitchFamily="18" charset="-127"/>
              <a:ea typeface="KoPub돋움체 Medium" panose="02020603020101020101" pitchFamily="18" charset="-127"/>
            </a:endParaRPr>
          </a:p>
        </p:txBody>
      </p:sp>
      <p:cxnSp>
        <p:nvCxnSpPr>
          <p:cNvPr id="8" name="직선 연결선 7"/>
          <p:cNvCxnSpPr/>
          <p:nvPr/>
        </p:nvCxnSpPr>
        <p:spPr>
          <a:xfrm>
            <a:off x="5868144" y="3349231"/>
            <a:ext cx="2736304" cy="0"/>
          </a:xfrm>
          <a:prstGeom prst="lin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이등변 삼각형 8"/>
          <p:cNvSpPr/>
          <p:nvPr/>
        </p:nvSpPr>
        <p:spPr>
          <a:xfrm rot="5400000">
            <a:off x="8198323" y="3061199"/>
            <a:ext cx="668234" cy="576064"/>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이등변 삼각형 10"/>
          <p:cNvSpPr/>
          <p:nvPr/>
        </p:nvSpPr>
        <p:spPr>
          <a:xfrm rot="5400000">
            <a:off x="7838283" y="3061199"/>
            <a:ext cx="668234" cy="576064"/>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타원 12"/>
          <p:cNvSpPr/>
          <p:nvPr/>
        </p:nvSpPr>
        <p:spPr>
          <a:xfrm>
            <a:off x="529318" y="1531036"/>
            <a:ext cx="3636390" cy="3636390"/>
          </a:xfrm>
          <a:prstGeom prst="ellipse">
            <a:avLst/>
          </a:prstGeom>
          <a:solidFill>
            <a:srgbClr val="434B56">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46405" y="4005064"/>
            <a:ext cx="3888431" cy="954107"/>
          </a:xfrm>
          <a:prstGeom prst="rect">
            <a:avLst/>
          </a:prstGeom>
          <a:noFill/>
        </p:spPr>
        <p:txBody>
          <a:bodyPr wrap="square" rtlCol="0">
            <a:spAutoFit/>
          </a:bodyPr>
          <a:lstStyle>
            <a:defPPr>
              <a:defRPr lang="en-US"/>
            </a:defPPr>
            <a:lvl1pPr>
              <a:defRPr sz="2000">
                <a:ln>
                  <a:solidFill>
                    <a:srgbClr val="1E201B"/>
                  </a:solidFill>
                </a:ln>
                <a:latin typeface="Adobe Fan Heiti Std B" pitchFamily="34" charset="-128"/>
                <a:ea typeface="Adobe Fan Heiti Std B" pitchFamily="34" charset="-128"/>
              </a:defRPr>
            </a:lvl1pPr>
          </a:lstStyle>
          <a:p>
            <a:r>
              <a:rPr lang="en-US" sz="2800" dirty="0">
                <a:ln>
                  <a:noFill/>
                </a:ln>
                <a:latin typeface="Times New Roman" panose="02020603050405020304" pitchFamily="18" charset="0"/>
                <a:ea typeface="KoPub돋움체 Bold" panose="02020603020101020101" pitchFamily="18" charset="-127"/>
                <a:cs typeface="Times New Roman" panose="02020603050405020304" pitchFamily="18" charset="0"/>
              </a:rPr>
              <a:t>EPR System </a:t>
            </a:r>
            <a:r>
              <a:rPr lang="en-US" sz="2800" dirty="0" smtClean="0">
                <a:ln>
                  <a:noFill/>
                </a:ln>
                <a:latin typeface="Times New Roman" panose="02020603050405020304" pitchFamily="18" charset="0"/>
                <a:ea typeface="KoPub돋움체 Bold" panose="02020603020101020101" pitchFamily="18" charset="-127"/>
                <a:cs typeface="Times New Roman" panose="02020603050405020304" pitchFamily="18" charset="0"/>
              </a:rPr>
              <a:t>of FL in </a:t>
            </a:r>
            <a:r>
              <a:rPr lang="en-US" sz="2800" dirty="0">
                <a:ln>
                  <a:noFill/>
                </a:ln>
                <a:latin typeface="Times New Roman" panose="02020603050405020304" pitchFamily="18" charset="0"/>
                <a:ea typeface="KoPub돋움체 Bold" panose="02020603020101020101" pitchFamily="18" charset="-127"/>
                <a:cs typeface="Times New Roman" panose="02020603050405020304" pitchFamily="18" charset="0"/>
              </a:rPr>
              <a:t>Korea</a:t>
            </a:r>
          </a:p>
        </p:txBody>
      </p:sp>
    </p:spTree>
    <p:extLst>
      <p:ext uri="{BB962C8B-B14F-4D97-AF65-F5344CB8AC3E}">
        <p14:creationId xmlns:p14="http://schemas.microsoft.com/office/powerpoint/2010/main" val="2788122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7760</TotalTime>
  <Words>2132</Words>
  <Application>Microsoft Office PowerPoint</Application>
  <PresentationFormat>화면 슬라이드 쇼(4:3)</PresentationFormat>
  <Paragraphs>657</Paragraphs>
  <Slides>38</Slides>
  <Notes>2</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38</vt:i4>
      </vt:variant>
    </vt:vector>
  </HeadingPairs>
  <TitlesOfParts>
    <vt:vector size="50" baseType="lpstr">
      <vt:lpstr>굴림</vt:lpstr>
      <vt:lpstr>Arial</vt:lpstr>
      <vt:lpstr>휴먼명조</vt:lpstr>
      <vt:lpstr>KoPub돋움체 Bold</vt:lpstr>
      <vt:lpstr>KoPub돋움체 Medium</vt:lpstr>
      <vt:lpstr>KoPub돋움체 Light</vt:lpstr>
      <vt:lpstr>맑은 고딕</vt:lpstr>
      <vt:lpstr>Adobe Fan Heiti Std B</vt:lpstr>
      <vt:lpstr>Times New Roman</vt:lpstr>
      <vt:lpstr>HY견고딕</vt:lpstr>
      <vt:lpstr>Calibri</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Thank you for your attention !</vt:lpstr>
      <vt:lpstr>PowerPoint 프레젠테이션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seungdol</dc:creator>
  <cp:lastModifiedBy>Jang1</cp:lastModifiedBy>
  <cp:revision>1340</cp:revision>
  <cp:lastPrinted>2015-05-15T10:42:46Z</cp:lastPrinted>
  <dcterms:created xsi:type="dcterms:W3CDTF">2015-03-05T02:24:19Z</dcterms:created>
  <dcterms:modified xsi:type="dcterms:W3CDTF">2015-07-21T04:36:27Z</dcterms:modified>
</cp:coreProperties>
</file>