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1" r:id="rId3"/>
    <p:sldId id="292" r:id="rId4"/>
    <p:sldId id="293" r:id="rId5"/>
    <p:sldId id="296" r:id="rId6"/>
    <p:sldId id="313" r:id="rId7"/>
    <p:sldId id="297" r:id="rId8"/>
    <p:sldId id="298" r:id="rId9"/>
    <p:sldId id="317" r:id="rId10"/>
    <p:sldId id="314" r:id="rId11"/>
    <p:sldId id="318" r:id="rId12"/>
    <p:sldId id="320" r:id="rId13"/>
    <p:sldId id="299" r:id="rId14"/>
    <p:sldId id="306" r:id="rId15"/>
    <p:sldId id="300" r:id="rId16"/>
    <p:sldId id="319" r:id="rId17"/>
    <p:sldId id="321" r:id="rId18"/>
    <p:sldId id="322" r:id="rId19"/>
    <p:sldId id="323" r:id="rId20"/>
    <p:sldId id="324" r:id="rId21"/>
    <p:sldId id="308" r:id="rId22"/>
    <p:sldId id="309" r:id="rId23"/>
    <p:sldId id="276" r:id="rId24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00"/>
    <a:srgbClr val="5A9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0" autoAdjust="0"/>
    <p:restoredTop sz="85127" autoAdjust="0"/>
  </p:normalViewPr>
  <p:slideViewPr>
    <p:cSldViewPr>
      <p:cViewPr>
        <p:scale>
          <a:sx n="50" d="100"/>
          <a:sy n="50" d="100"/>
        </p:scale>
        <p:origin x="-168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altLang="zh-CN" sz="1400"/>
              <a:t>Pre</a:t>
            </a:r>
            <a:r>
              <a:rPr lang="en-US" altLang="zh-CN" sz="1400" baseline="0"/>
              <a:t>conception SBP level and PTD risk </a:t>
            </a:r>
            <a:endParaRPr lang="zh-CN" altLang="en-US" sz="1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200284339457567"/>
          <c:y val="0.20092592592592592"/>
          <c:w val="0.70739720034995623"/>
          <c:h val="0.54659922717993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SBP与早产!$N$76</c:f>
              <c:strCache>
                <c:ptCount val="1"/>
                <c:pt idx="0">
                  <c:v>PTD incidence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SBP与早产!$O$75:$R$75</c:f>
              <c:strCache>
                <c:ptCount val="4"/>
                <c:pt idx="0">
                  <c:v>&lt;120</c:v>
                </c:pt>
                <c:pt idx="1">
                  <c:v>120-139</c:v>
                </c:pt>
                <c:pt idx="2">
                  <c:v>140-159</c:v>
                </c:pt>
                <c:pt idx="3">
                  <c:v>&gt;=160</c:v>
                </c:pt>
              </c:strCache>
            </c:strRef>
          </c:cat>
          <c:val>
            <c:numRef>
              <c:f>SBP与早产!$O$76:$R$76</c:f>
              <c:numCache>
                <c:formatCode>General</c:formatCode>
                <c:ptCount val="4"/>
                <c:pt idx="0">
                  <c:v>0.87</c:v>
                </c:pt>
                <c:pt idx="1">
                  <c:v>1.03</c:v>
                </c:pt>
                <c:pt idx="2">
                  <c:v>1.96</c:v>
                </c:pt>
                <c:pt idx="3">
                  <c:v>2.63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82464"/>
        <c:axId val="84780544"/>
      </c:barChart>
      <c:lineChart>
        <c:grouping val="standard"/>
        <c:varyColors val="0"/>
        <c:ser>
          <c:idx val="1"/>
          <c:order val="1"/>
          <c:tx>
            <c:strRef>
              <c:f>SBP与早产!$N$77</c:f>
              <c:strCache>
                <c:ptCount val="1"/>
                <c:pt idx="0">
                  <c:v>adjusted RRa </c:v>
                </c:pt>
              </c:strCache>
            </c:strRef>
          </c:tx>
          <c:cat>
            <c:strRef>
              <c:f>SBP与早产!$O$75:$R$75</c:f>
              <c:strCache>
                <c:ptCount val="4"/>
                <c:pt idx="0">
                  <c:v>&lt;120</c:v>
                </c:pt>
                <c:pt idx="1">
                  <c:v>120-139</c:v>
                </c:pt>
                <c:pt idx="2">
                  <c:v>140-159</c:v>
                </c:pt>
                <c:pt idx="3">
                  <c:v>&gt;=160</c:v>
                </c:pt>
              </c:strCache>
            </c:strRef>
          </c:cat>
          <c:val>
            <c:numRef>
              <c:f>SBP与早产!$O$77:$R$77</c:f>
              <c:numCache>
                <c:formatCode>0.00_ </c:formatCode>
                <c:ptCount val="4"/>
                <c:pt idx="0">
                  <c:v>1</c:v>
                </c:pt>
                <c:pt idx="1">
                  <c:v>1.1399999999999999</c:v>
                </c:pt>
                <c:pt idx="2">
                  <c:v>1.97</c:v>
                </c:pt>
                <c:pt idx="3" formatCode="General">
                  <c:v>2.41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SBP与早产!$N$78</c:f>
              <c:strCache>
                <c:ptCount val="1"/>
                <c:pt idx="0">
                  <c:v>adjusted RRb </c:v>
                </c:pt>
              </c:strCache>
            </c:strRef>
          </c:tx>
          <c:cat>
            <c:strRef>
              <c:f>SBP与早产!$O$75:$R$75</c:f>
              <c:strCache>
                <c:ptCount val="4"/>
                <c:pt idx="0">
                  <c:v>&lt;120</c:v>
                </c:pt>
                <c:pt idx="1">
                  <c:v>120-139</c:v>
                </c:pt>
                <c:pt idx="2">
                  <c:v>140-159</c:v>
                </c:pt>
                <c:pt idx="3">
                  <c:v>&gt;=160</c:v>
                </c:pt>
              </c:strCache>
            </c:strRef>
          </c:cat>
          <c:val>
            <c:numRef>
              <c:f>SBP与早产!$O$78:$R$78</c:f>
              <c:numCache>
                <c:formatCode>General</c:formatCode>
                <c:ptCount val="4"/>
                <c:pt idx="0" formatCode="0.00_ ">
                  <c:v>1</c:v>
                </c:pt>
                <c:pt idx="1">
                  <c:v>1.2</c:v>
                </c:pt>
                <c:pt idx="2">
                  <c:v>2.14</c:v>
                </c:pt>
                <c:pt idx="3">
                  <c:v>3.13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76448"/>
        <c:axId val="84778368"/>
      </c:lineChart>
      <c:catAx>
        <c:axId val="84776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altLang="zh-CN" sz="1000"/>
                  <a:t>SBP level</a:t>
                </a:r>
                <a:endParaRPr lang="zh-CN" altLang="en-US" sz="1000"/>
              </a:p>
            </c:rich>
          </c:tx>
          <c:layout>
            <c:manualLayout>
              <c:xMode val="edge"/>
              <c:yMode val="edge"/>
              <c:x val="0.44262681897650941"/>
              <c:y val="0.82646799358413536"/>
            </c:manualLayout>
          </c:layout>
          <c:overlay val="0"/>
        </c:title>
        <c:majorTickMark val="out"/>
        <c:minorTickMark val="none"/>
        <c:tickLblPos val="nextTo"/>
        <c:crossAx val="84778368"/>
        <c:crosses val="autoZero"/>
        <c:auto val="1"/>
        <c:lblAlgn val="ctr"/>
        <c:lblOffset val="100"/>
        <c:noMultiLvlLbl val="0"/>
      </c:catAx>
      <c:valAx>
        <c:axId val="84778368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adjusted RR</a:t>
                </a:r>
                <a:endParaRPr lang="zh-CN" altLang="en-US"/>
              </a:p>
            </c:rich>
          </c:tx>
          <c:layout/>
          <c:overlay val="0"/>
        </c:title>
        <c:numFmt formatCode="0.00_ 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zh-CN"/>
          </a:p>
        </c:txPr>
        <c:crossAx val="84776448"/>
        <c:crosses val="autoZero"/>
        <c:crossBetween val="between"/>
        <c:majorUnit val="1"/>
      </c:valAx>
      <c:valAx>
        <c:axId val="84780544"/>
        <c:scaling>
          <c:orientation val="minMax"/>
          <c:max val="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PTD</a:t>
                </a:r>
                <a:r>
                  <a:rPr lang="en-US" altLang="zh-CN" baseline="0"/>
                  <a:t> incidence(%)</a:t>
                </a:r>
                <a:endParaRPr lang="zh-CN" altLang="en-US"/>
              </a:p>
            </c:rich>
          </c:tx>
          <c:layout/>
          <c:overlay val="0"/>
        </c:title>
        <c:numFmt formatCode="#,##0.00_);[Red]\(#,##0.00\)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zh-CN"/>
          </a:p>
        </c:txPr>
        <c:crossAx val="84782464"/>
        <c:crosses val="max"/>
        <c:crossBetween val="between"/>
        <c:majorUnit val="1"/>
        <c:minorUnit val="1"/>
      </c:valAx>
      <c:catAx>
        <c:axId val="84782464"/>
        <c:scaling>
          <c:orientation val="minMax"/>
        </c:scaling>
        <c:delete val="1"/>
        <c:axPos val="b"/>
        <c:majorTickMark val="out"/>
        <c:minorTickMark val="none"/>
        <c:tickLblPos val="nextTo"/>
        <c:crossAx val="8478054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CN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altLang="zh-CN" sz="1400"/>
              <a:t>Pre</a:t>
            </a:r>
            <a:r>
              <a:rPr lang="en-US" altLang="zh-CN" sz="1400" baseline="0"/>
              <a:t>conception DBP level and PTD risk </a:t>
            </a:r>
            <a:endParaRPr lang="zh-CN" altLang="en-US" sz="1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200284339457567"/>
          <c:y val="0.20092592592592592"/>
          <c:w val="0.70739720034995623"/>
          <c:h val="0.54659922717993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SBP与早产!$N$76</c:f>
              <c:strCache>
                <c:ptCount val="1"/>
                <c:pt idx="0">
                  <c:v>PTD incidence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SBP与早产!$O$75:$R$75</c:f>
              <c:strCache>
                <c:ptCount val="4"/>
                <c:pt idx="0">
                  <c:v>&lt;80</c:v>
                </c:pt>
                <c:pt idx="1">
                  <c:v>80-89</c:v>
                </c:pt>
                <c:pt idx="2">
                  <c:v>90-99</c:v>
                </c:pt>
                <c:pt idx="3">
                  <c:v>&gt;=100</c:v>
                </c:pt>
              </c:strCache>
            </c:strRef>
          </c:cat>
          <c:val>
            <c:numRef>
              <c:f>SBP与早产!$O$76:$R$76</c:f>
              <c:numCache>
                <c:formatCode>0.00_ </c:formatCode>
                <c:ptCount val="4"/>
                <c:pt idx="0">
                  <c:v>0.81</c:v>
                </c:pt>
                <c:pt idx="1">
                  <c:v>1.01</c:v>
                </c:pt>
                <c:pt idx="2">
                  <c:v>1.4</c:v>
                </c:pt>
                <c:pt idx="3" formatCode="General">
                  <c:v>2.0499999999999998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988672"/>
        <c:axId val="84986496"/>
      </c:barChart>
      <c:lineChart>
        <c:grouping val="standard"/>
        <c:varyColors val="0"/>
        <c:ser>
          <c:idx val="1"/>
          <c:order val="1"/>
          <c:tx>
            <c:strRef>
              <c:f>SBP与早产!$N$77</c:f>
              <c:strCache>
                <c:ptCount val="1"/>
                <c:pt idx="0">
                  <c:v>adjusted RRa </c:v>
                </c:pt>
              </c:strCache>
            </c:strRef>
          </c:tx>
          <c:cat>
            <c:strRef>
              <c:f>SBP与早产!$O$75:$R$75</c:f>
              <c:strCache>
                <c:ptCount val="4"/>
                <c:pt idx="0">
                  <c:v>&lt;80</c:v>
                </c:pt>
                <c:pt idx="1">
                  <c:v>80-89</c:v>
                </c:pt>
                <c:pt idx="2">
                  <c:v>90-99</c:v>
                </c:pt>
                <c:pt idx="3">
                  <c:v>&gt;=100</c:v>
                </c:pt>
              </c:strCache>
            </c:strRef>
          </c:cat>
          <c:val>
            <c:numRef>
              <c:f>SBP与早产!$O$77:$R$77</c:f>
              <c:numCache>
                <c:formatCode>0.00_ </c:formatCode>
                <c:ptCount val="4"/>
                <c:pt idx="0">
                  <c:v>1</c:v>
                </c:pt>
                <c:pt idx="1">
                  <c:v>1.26</c:v>
                </c:pt>
                <c:pt idx="2">
                  <c:v>1.67</c:v>
                </c:pt>
                <c:pt idx="3" formatCode="General">
                  <c:v>2.31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SBP与早产!$N$78</c:f>
              <c:strCache>
                <c:ptCount val="1"/>
                <c:pt idx="0">
                  <c:v>adjusted RRb </c:v>
                </c:pt>
              </c:strCache>
            </c:strRef>
          </c:tx>
          <c:cat>
            <c:strRef>
              <c:f>SBP与早产!$O$75:$R$75</c:f>
              <c:strCache>
                <c:ptCount val="4"/>
                <c:pt idx="0">
                  <c:v>&lt;80</c:v>
                </c:pt>
                <c:pt idx="1">
                  <c:v>80-89</c:v>
                </c:pt>
                <c:pt idx="2">
                  <c:v>90-99</c:v>
                </c:pt>
                <c:pt idx="3">
                  <c:v>&gt;=100</c:v>
                </c:pt>
              </c:strCache>
            </c:strRef>
          </c:cat>
          <c:val>
            <c:numRef>
              <c:f>SBP与早产!$O$78:$R$78</c:f>
              <c:numCache>
                <c:formatCode>General</c:formatCode>
                <c:ptCount val="4"/>
                <c:pt idx="0" formatCode="0.00_ ">
                  <c:v>1</c:v>
                </c:pt>
                <c:pt idx="1">
                  <c:v>1.3</c:v>
                </c:pt>
                <c:pt idx="2">
                  <c:v>1.72</c:v>
                </c:pt>
                <c:pt idx="3">
                  <c:v>2.52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978304"/>
        <c:axId val="84984576"/>
      </c:lineChart>
      <c:catAx>
        <c:axId val="84978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altLang="zh-CN" sz="1000"/>
                  <a:t>DBP level</a:t>
                </a:r>
                <a:endParaRPr lang="zh-CN" altLang="en-US" sz="1000"/>
              </a:p>
            </c:rich>
          </c:tx>
          <c:layout>
            <c:manualLayout>
              <c:xMode val="edge"/>
              <c:yMode val="edge"/>
              <c:x val="0.44262681897650941"/>
              <c:y val="0.82646799358413536"/>
            </c:manualLayout>
          </c:layout>
          <c:overlay val="0"/>
        </c:title>
        <c:majorTickMark val="out"/>
        <c:minorTickMark val="none"/>
        <c:tickLblPos val="nextTo"/>
        <c:crossAx val="84984576"/>
        <c:crosses val="autoZero"/>
        <c:auto val="1"/>
        <c:lblAlgn val="ctr"/>
        <c:lblOffset val="100"/>
        <c:noMultiLvlLbl val="0"/>
      </c:catAx>
      <c:valAx>
        <c:axId val="84984576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adjusted RR</a:t>
                </a:r>
                <a:endParaRPr lang="zh-CN" altLang="en-US"/>
              </a:p>
            </c:rich>
          </c:tx>
          <c:layout/>
          <c:overlay val="0"/>
        </c:title>
        <c:numFmt formatCode="0.00_ 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zh-CN"/>
          </a:p>
        </c:txPr>
        <c:crossAx val="84978304"/>
        <c:crosses val="autoZero"/>
        <c:crossBetween val="between"/>
        <c:majorUnit val="1"/>
      </c:valAx>
      <c:valAx>
        <c:axId val="84986496"/>
        <c:scaling>
          <c:orientation val="minMax"/>
          <c:max val="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PTD</a:t>
                </a:r>
                <a:r>
                  <a:rPr lang="en-US" altLang="zh-CN" baseline="0"/>
                  <a:t> incidence(%)</a:t>
                </a:r>
                <a:endParaRPr lang="zh-CN" altLang="en-US"/>
              </a:p>
            </c:rich>
          </c:tx>
          <c:layout/>
          <c:overlay val="0"/>
        </c:title>
        <c:numFmt formatCode="#,##0.00_);[Red]\(#,##0.00\)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zh-CN"/>
          </a:p>
        </c:txPr>
        <c:crossAx val="84988672"/>
        <c:crosses val="max"/>
        <c:crossBetween val="between"/>
        <c:majorUnit val="1"/>
        <c:minorUnit val="1"/>
      </c:valAx>
      <c:catAx>
        <c:axId val="84988672"/>
        <c:scaling>
          <c:orientation val="minMax"/>
        </c:scaling>
        <c:delete val="1"/>
        <c:axPos val="b"/>
        <c:majorTickMark val="out"/>
        <c:minorTickMark val="none"/>
        <c:tickLblPos val="nextTo"/>
        <c:crossAx val="8498649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CN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0.79967</cdr:x>
      <cdr:y>0.28194</cdr:y>
    </cdr:from>
    <cdr:to>
      <cdr:x>1</cdr:x>
      <cdr:y>0.61528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29100" y="7734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CN" alt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0.79967</cdr:x>
      <cdr:y>0.28194</cdr:y>
    </cdr:from>
    <cdr:to>
      <cdr:x>1</cdr:x>
      <cdr:y>0.61528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29100" y="7734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CN" alt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EAE8A1-6726-46E8-B050-8AA7FD0AD6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445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53F26EB-8AD5-4B36-A0D9-69A544591A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1848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160953-D99B-4BA5-B9A0-DAF8B0763396}" type="slidenum">
              <a:rPr lang="zh-CN" altLang="en-US"/>
              <a:pPr eaLnBrk="1" hangingPunct="1"/>
              <a:t>1</a:t>
            </a:fld>
            <a:endParaRPr lang="en-US" altLang="zh-CN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F12FC-13C9-4090-BB64-D39D9E320BC5}" type="slidenum">
              <a:rPr lang="zh-CN" altLang="en-US"/>
              <a:pPr eaLnBrk="1" hangingPunct="1"/>
              <a:t>10</a:t>
            </a:fld>
            <a:endParaRPr lang="en-US" altLang="zh-CN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F12FC-13C9-4090-BB64-D39D9E320BC5}" type="slidenum">
              <a:rPr lang="zh-CN" altLang="en-US"/>
              <a:pPr eaLnBrk="1" hangingPunct="1"/>
              <a:t>11</a:t>
            </a:fld>
            <a:endParaRPr lang="en-US" altLang="zh-CN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4501ED-048A-4038-9EED-618C95E50AFD}" type="slidenum">
              <a:rPr lang="zh-CN" altLang="en-US"/>
              <a:pPr eaLnBrk="1" hangingPunct="1"/>
              <a:t>13</a:t>
            </a:fld>
            <a:endParaRPr lang="en-US" altLang="zh-CN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7055D9-C998-4045-A401-3FC6030E71ED}" type="slidenum">
              <a:rPr lang="zh-CN" altLang="en-US"/>
              <a:pPr eaLnBrk="1" hangingPunct="1"/>
              <a:t>14</a:t>
            </a:fld>
            <a:endParaRPr lang="en-US" altLang="zh-CN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CF2A66-868C-46EE-8C8F-C0B0D8764A26}" type="slidenum">
              <a:rPr lang="zh-CN" altLang="en-US"/>
              <a:pPr eaLnBrk="1" hangingPunct="1"/>
              <a:t>15</a:t>
            </a:fld>
            <a:endParaRPr lang="en-US" altLang="zh-CN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18531D-7148-4BA8-BA3E-3D40D7175E50}" type="slidenum">
              <a:rPr lang="zh-CN" altLang="en-US"/>
              <a:pPr eaLnBrk="1" hangingPunct="1"/>
              <a:t>16</a:t>
            </a:fld>
            <a:endParaRPr lang="en-US" altLang="zh-CN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18531D-7148-4BA8-BA3E-3D40D7175E50}" type="slidenum">
              <a:rPr lang="zh-CN" altLang="en-US"/>
              <a:pPr eaLnBrk="1" hangingPunct="1"/>
              <a:t>17</a:t>
            </a:fld>
            <a:endParaRPr lang="en-US" altLang="zh-CN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18531D-7148-4BA8-BA3E-3D40D7175E50}" type="slidenum">
              <a:rPr lang="zh-CN" altLang="en-US"/>
              <a:pPr eaLnBrk="1" hangingPunct="1"/>
              <a:t>18</a:t>
            </a:fld>
            <a:endParaRPr lang="en-US" altLang="zh-CN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4FE304-24B1-456B-8FFE-5F0B9124F3F3}" type="slidenum">
              <a:rPr lang="zh-CN" altLang="en-US"/>
              <a:pPr eaLnBrk="1" hangingPunct="1"/>
              <a:t>20</a:t>
            </a:fld>
            <a:endParaRPr lang="en-US" altLang="zh-CN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55E1DE-030D-49E9-830B-87088CD01694}" type="slidenum">
              <a:rPr lang="zh-CN" altLang="en-US"/>
              <a:pPr eaLnBrk="1" hangingPunct="1"/>
              <a:t>21</a:t>
            </a:fld>
            <a:endParaRPr lang="en-US" altLang="zh-CN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125EB3-5C6B-498D-BA75-C1187AA0D46B}" type="slidenum">
              <a:rPr lang="zh-CN" altLang="en-US"/>
              <a:pPr eaLnBrk="1" hangingPunct="1"/>
              <a:t>2</a:t>
            </a:fld>
            <a:endParaRPr lang="en-US" altLang="zh-CN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A80264-1F21-4A09-B653-48007EC1FDF7}" type="slidenum">
              <a:rPr lang="zh-CN" altLang="en-US"/>
              <a:pPr eaLnBrk="1" hangingPunct="1"/>
              <a:t>22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96F78D-EDC1-4768-AE20-E2034B90153A}" type="slidenum">
              <a:rPr lang="zh-CN" altLang="en-US"/>
              <a:pPr eaLnBrk="1" hangingPunct="1"/>
              <a:t>23</a:t>
            </a:fld>
            <a:endParaRPr lang="en-US" altLang="zh-CN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0199D8-7698-4F50-8CD7-80694FA213DB}" type="slidenum">
              <a:rPr lang="zh-CN" altLang="en-US"/>
              <a:pPr eaLnBrk="1" hangingPunct="1"/>
              <a:t>3</a:t>
            </a:fld>
            <a:endParaRPr lang="en-US" altLang="zh-CN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8D1EF8-FF42-468D-9EC5-9836A32F7027}" type="slidenum">
              <a:rPr lang="zh-CN" altLang="en-US"/>
              <a:pPr eaLnBrk="1" hangingPunct="1"/>
              <a:t>4</a:t>
            </a:fld>
            <a:endParaRPr lang="en-US" altLang="zh-CN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4FE304-24B1-456B-8FFE-5F0B9124F3F3}" type="slidenum">
              <a:rPr lang="zh-CN" altLang="en-US"/>
              <a:pPr eaLnBrk="1" hangingPunct="1"/>
              <a:t>5</a:t>
            </a:fld>
            <a:endParaRPr lang="en-US" altLang="zh-CN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F26EB-8AD5-4B36-A0D9-69A544591A36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31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45DE0C-51A2-4459-A8C9-3A6AD024016A}" type="slidenum">
              <a:rPr lang="zh-CN" altLang="en-US"/>
              <a:pPr eaLnBrk="1" hangingPunct="1"/>
              <a:t>7</a:t>
            </a:fld>
            <a:endParaRPr lang="en-US" altLang="zh-CN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F12FC-13C9-4090-BB64-D39D9E320BC5}" type="slidenum">
              <a:rPr lang="zh-CN" altLang="en-US"/>
              <a:pPr eaLnBrk="1" hangingPunct="1"/>
              <a:t>8</a:t>
            </a:fld>
            <a:endParaRPr lang="en-US" altLang="zh-CN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F12FC-13C9-4090-BB64-D39D9E320BC5}" type="slidenum">
              <a:rPr lang="zh-CN" altLang="en-US"/>
              <a:pPr eaLnBrk="1" hangingPunct="1"/>
              <a:t>9</a:t>
            </a:fld>
            <a:endParaRPr lang="en-US" altLang="zh-CN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29718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81000" y="319088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800" b="1">
                <a:latin typeface="Verdana" pitchFamily="34" charset="0"/>
                <a:ea typeface="宋体" pitchFamily="2" charset="-122"/>
              </a:rPr>
              <a:t>LOGO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2895600"/>
            <a:ext cx="8229600" cy="914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05000" y="5410200"/>
            <a:ext cx="5181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924800" cy="68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0" y="6477000"/>
            <a:ext cx="2133600" cy="244475"/>
          </a:xfrm>
        </p:spPr>
        <p:txBody>
          <a:bodyPr/>
          <a:lstStyle>
            <a:lvl1pPr algn="ctr">
              <a:defRPr sz="12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477000"/>
            <a:ext cx="2895600" cy="244475"/>
          </a:xfrm>
        </p:spPr>
        <p:txBody>
          <a:bodyPr/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EC0312DF-BC25-487F-898E-D162D4FD00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517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F71C-5F34-43CE-96FA-91655B41E7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27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8832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8832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BCF5B-6EA6-4A2C-81A2-C279EBCC5B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88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47688"/>
            <a:ext cx="73914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38263"/>
            <a:ext cx="4038600" cy="5092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4648200" y="1338263"/>
            <a:ext cx="4038600" cy="50927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A7F0-A4F6-4FE5-8B88-5D421744D9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1627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47688"/>
            <a:ext cx="73914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38263"/>
            <a:ext cx="8229600" cy="24701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960813"/>
            <a:ext cx="8229600" cy="24701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BEA7-8901-4AAF-BE78-A2AF4F5DF7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665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47688"/>
            <a:ext cx="73914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38263"/>
            <a:ext cx="8229600" cy="50927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CA68C-6266-4F95-9B56-DB7C7F7086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47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237C-4DD5-445A-A4CB-4071B8B7CD4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718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7070C-A025-469D-8EB9-73D884A9C9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913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82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4A2D-7E70-48D5-A84E-1F71C6EA5C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843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DCE8-75B2-4F65-9894-7B7D8F5F9E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26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E283F-F7E2-47AD-834A-A7EA882B5E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780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7125E-B5B1-4AF5-957D-D04ED37DE5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610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C7DE2-AB9C-4049-BD10-4842BA1C41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571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B3AFE-10F1-4C5F-806B-7446DB0FABE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307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533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457200"/>
            <a:ext cx="8229600" cy="685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8263"/>
            <a:ext cx="822960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269875"/>
            <a:ext cx="2133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0975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553200"/>
            <a:ext cx="2133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474082FE-D5C5-4260-AE16-EFBED132A4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547688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66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8113"/>
            <a:ext cx="12858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4788" y="5589588"/>
            <a:ext cx="6337300" cy="676275"/>
          </a:xfrm>
        </p:spPr>
        <p:txBody>
          <a:bodyPr/>
          <a:lstStyle/>
          <a:p>
            <a:pPr algn="r" eaLnBrk="1" hangingPunct="1">
              <a:lnSpc>
                <a:spcPct val="125000"/>
              </a:lnSpc>
            </a:pPr>
            <a:r>
              <a:rPr lang="en-US" altLang="zh-CN" sz="1800" dirty="0" smtClean="0">
                <a:ea typeface="宋体" pitchFamily="2" charset="-122"/>
              </a:rPr>
              <a:t>National Research Institute for Family Planning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14313" y="1268413"/>
            <a:ext cx="8858250" cy="9540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ea typeface="宋体" pitchFamily="2" charset="-122"/>
              </a:rPr>
              <a:t>Preconception Blood Pressure and Risk of Preterm delivery in Chinese reproductive age women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84213" y="3141663"/>
            <a:ext cx="77057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Yang Y, Wang YY, Ma LG, Peng ZQ, Ma X.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612900" y="300038"/>
            <a:ext cx="7993063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ea typeface="宋体" pitchFamily="2" charset="-122"/>
              </a:rPr>
              <a:t>Aug 18</a:t>
            </a:r>
            <a:r>
              <a:rPr lang="en-US" altLang="zh-CN" baseline="30000" dirty="0">
                <a:ea typeface="宋体" pitchFamily="2" charset="-122"/>
              </a:rPr>
              <a:t>th</a:t>
            </a:r>
            <a:r>
              <a:rPr lang="en-US" altLang="zh-CN" dirty="0">
                <a:ea typeface="宋体" pitchFamily="2" charset="-122"/>
              </a:rPr>
              <a:t>, 2014    Beijing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ea typeface="宋体" pitchFamily="2" charset="-122"/>
              </a:rPr>
              <a:t>2nd International Conference on Epidemiology &amp; Evolutionary Genetics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700338" y="414972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dirty="0">
                <a:ea typeface="宋体" pitchFamily="2" charset="-122"/>
              </a:rPr>
              <a:t>Presenter: Ying Yang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Methods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38262"/>
            <a:ext cx="8641084" cy="5317331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National Free Pre-pregnancy Checkups (NFPC)</a:t>
            </a:r>
          </a:p>
          <a:p>
            <a:pPr marL="0" indent="0" eaLnBrk="1" hangingPunct="1"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 marL="650875" indent="-285750" algn="just" eaLnBrk="1" hangingPunct="1"/>
            <a:r>
              <a:rPr lang="en-US" altLang="zh-CN" sz="2400" dirty="0" smtClean="0">
                <a:ea typeface="宋体" pitchFamily="2" charset="-122"/>
              </a:rPr>
              <a:t>Objects</a:t>
            </a:r>
          </a:p>
          <a:p>
            <a:pPr marL="968375" algn="just" eaLnBrk="1" hangingPunct="1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ea typeface="宋体" pitchFamily="2" charset="-122"/>
              </a:rPr>
              <a:t>Couples who prepare for pregnancy</a:t>
            </a:r>
          </a:p>
          <a:p>
            <a:pPr marL="625475" indent="0" algn="just" eaLnBrk="1" hangingPunct="1">
              <a:buNone/>
            </a:pPr>
            <a:endParaRPr lang="en-US" altLang="zh-CN" sz="2000" b="0" dirty="0">
              <a:ea typeface="宋体" pitchFamily="2" charset="-122"/>
            </a:endParaRPr>
          </a:p>
          <a:p>
            <a:pPr marL="650875" indent="-285750" algn="just" eaLnBrk="1" hangingPunct="1"/>
            <a:r>
              <a:rPr lang="en-US" altLang="zh-CN" sz="2400" dirty="0" smtClean="0">
                <a:ea typeface="宋体" pitchFamily="2" charset="-122"/>
              </a:rPr>
              <a:t>Pre-pregnancy medical examination record</a:t>
            </a:r>
            <a:r>
              <a:rPr lang="en-US" altLang="zh-CN" sz="2400" b="0" dirty="0" smtClean="0">
                <a:ea typeface="宋体" pitchFamily="2" charset="-122"/>
              </a:rPr>
              <a:t> </a:t>
            </a:r>
            <a:endParaRPr lang="en-US" altLang="zh-CN" sz="2400" b="0" dirty="0">
              <a:ea typeface="宋体" pitchFamily="2" charset="-122"/>
            </a:endParaRPr>
          </a:p>
          <a:p>
            <a:pPr marL="968375" algn="just" eaLnBrk="1" hangingPunct="1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ea typeface="宋体" pitchFamily="2" charset="-122"/>
              </a:rPr>
              <a:t>Information on disease/family/obstetric history, life styles and socioeconomic background were carefully collected through face-to-face interview by qualified nurses. </a:t>
            </a:r>
          </a:p>
          <a:p>
            <a:pPr marL="968375"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ea typeface="宋体" pitchFamily="2" charset="-122"/>
              </a:rPr>
              <a:t>The physical and laboratory examination were also carried out at the same time, including height, weight, blood pressure, fasting glucose, thyroid-stimulating hormone, TORCH, HBV test, Gynecological B-ultrasonography, and so on.   </a:t>
            </a:r>
            <a:endParaRPr lang="en-US" altLang="zh-CN" sz="3200" b="0" dirty="0" smtClean="0">
              <a:ea typeface="宋体" pitchFamily="2" charset="-122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altLang="zh-CN" sz="3200" b="0" dirty="0" smtClean="0">
                <a:ea typeface="宋体" pitchFamily="2" charset="-122"/>
              </a:rPr>
              <a:t> 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400" b="0" dirty="0" smtClean="0">
              <a:ea typeface="宋体" pitchFamily="2" charset="-122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en-US" altLang="zh-CN" sz="2400" b="0" dirty="0" smtClean="0">
              <a:ea typeface="宋体" pitchFamily="2" charset="-122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019925" y="188913"/>
            <a:ext cx="1944688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7308850" y="6554391"/>
            <a:ext cx="1655763" cy="2024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0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Methods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38263"/>
            <a:ext cx="8641084" cy="50927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National Free Pre-pregnancy Checkups (NFPC)</a:t>
            </a:r>
          </a:p>
          <a:p>
            <a:pPr marL="0" indent="0" eaLnBrk="1" hangingPunct="1"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 marL="650875" indent="-285750" algn="just" eaLnBrk="1" hangingPunct="1"/>
            <a:r>
              <a:rPr lang="en-US" altLang="zh-CN" sz="2400" dirty="0" smtClean="0">
                <a:ea typeface="宋体" pitchFamily="2" charset="-122"/>
              </a:rPr>
              <a:t>Follow-up information</a:t>
            </a:r>
          </a:p>
          <a:p>
            <a:pPr marL="968375" algn="just" eaLnBrk="1" hangingPunct="1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ea typeface="宋体" pitchFamily="2" charset="-122"/>
              </a:rPr>
              <a:t>A comprehensive evaluation for reproductive risk of participants were provided after the medical examination. </a:t>
            </a:r>
          </a:p>
          <a:p>
            <a:pPr marL="968375"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ea typeface="宋体" pitchFamily="2" charset="-122"/>
              </a:rPr>
              <a:t>After that, two follow-up surveys were carried out by trained staffs. One was in the first trimester during pregnancy, and the other was after delivery. </a:t>
            </a:r>
          </a:p>
          <a:p>
            <a:pPr marL="968375"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ea typeface="宋体" pitchFamily="2" charset="-122"/>
              </a:rPr>
              <a:t>The information of LMP and FA supplement usage in the first trimester, pregnancy outcomes as well as the newborn information were collected through telephone or face to face interview.</a:t>
            </a:r>
          </a:p>
          <a:p>
            <a:pPr marL="0" indent="0" eaLnBrk="1" hangingPunct="1">
              <a:buNone/>
            </a:pPr>
            <a:endParaRPr lang="en-US" altLang="zh-CN" sz="2400" b="0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b="0" dirty="0" smtClean="0">
                <a:ea typeface="宋体" pitchFamily="2" charset="-122"/>
              </a:rPr>
              <a:t> 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400" b="0" dirty="0" smtClean="0">
              <a:ea typeface="宋体" pitchFamily="2" charset="-122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en-US" altLang="zh-CN" sz="2400" b="0" dirty="0" smtClean="0">
              <a:ea typeface="宋体" pitchFamily="2" charset="-122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019925" y="188913"/>
            <a:ext cx="1944688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7308850" y="6554391"/>
            <a:ext cx="1655763" cy="2024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082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Methods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971600" y="1381944"/>
            <a:ext cx="345638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NFPC participants </a:t>
            </a:r>
          </a:p>
          <a:p>
            <a:pPr algn="ctr"/>
            <a:r>
              <a:rPr lang="en-US" altLang="zh-CN" sz="1600" dirty="0" smtClean="0"/>
              <a:t>Jan 2010 to Dec 2012</a:t>
            </a:r>
            <a:endParaRPr lang="zh-CN" altLang="en-US" sz="1600" dirty="0"/>
          </a:p>
        </p:txBody>
      </p:sp>
      <p:sp>
        <p:nvSpPr>
          <p:cNvPr id="7" name="下箭头 6"/>
          <p:cNvSpPr/>
          <p:nvPr/>
        </p:nvSpPr>
        <p:spPr>
          <a:xfrm>
            <a:off x="2411760" y="2357108"/>
            <a:ext cx="576064" cy="15759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右箭头 7"/>
          <p:cNvSpPr/>
          <p:nvPr/>
        </p:nvSpPr>
        <p:spPr>
          <a:xfrm>
            <a:off x="2987824" y="2924944"/>
            <a:ext cx="792088" cy="25408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圆角矩形 8"/>
          <p:cNvSpPr/>
          <p:nvPr/>
        </p:nvSpPr>
        <p:spPr>
          <a:xfrm>
            <a:off x="3779912" y="2547930"/>
            <a:ext cx="511256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92075">
              <a:lnSpc>
                <a:spcPts val="2400"/>
              </a:lnSpc>
            </a:pPr>
            <a:r>
              <a:rPr lang="en-US" altLang="zh-CN" sz="1600" dirty="0" smtClean="0"/>
              <a:t>Participants who are failure to get pregnant, suffered </a:t>
            </a:r>
            <a:r>
              <a:rPr lang="en-US" altLang="zh-CN" sz="1600" dirty="0"/>
              <a:t>from fetal death, still birth </a:t>
            </a:r>
            <a:r>
              <a:rPr lang="en-US" altLang="zh-CN" sz="1600" dirty="0" smtClean="0"/>
              <a:t>abortion, </a:t>
            </a:r>
          </a:p>
          <a:p>
            <a:pPr marL="92075">
              <a:lnSpc>
                <a:spcPts val="2400"/>
              </a:lnSpc>
            </a:pPr>
            <a:r>
              <a:rPr lang="en-US" altLang="zh-CN" sz="1600" dirty="0" smtClean="0"/>
              <a:t>Lost to follow-up</a:t>
            </a:r>
            <a:endParaRPr lang="zh-CN" altLang="en-US" sz="1600" dirty="0"/>
          </a:p>
        </p:txBody>
      </p:sp>
      <p:sp>
        <p:nvSpPr>
          <p:cNvPr id="11" name="圆角矩形 10"/>
          <p:cNvSpPr/>
          <p:nvPr/>
        </p:nvSpPr>
        <p:spPr>
          <a:xfrm>
            <a:off x="1005528" y="3993624"/>
            <a:ext cx="345638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388,708 women have live-birth before Oct 2013</a:t>
            </a:r>
            <a:endParaRPr lang="zh-CN" altLang="en-US" sz="1600" dirty="0"/>
          </a:p>
        </p:txBody>
      </p:sp>
      <p:sp>
        <p:nvSpPr>
          <p:cNvPr id="12" name="下箭头 11"/>
          <p:cNvSpPr/>
          <p:nvPr/>
        </p:nvSpPr>
        <p:spPr>
          <a:xfrm>
            <a:off x="2411760" y="4581128"/>
            <a:ext cx="576064" cy="122413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右箭头 12"/>
          <p:cNvSpPr/>
          <p:nvPr/>
        </p:nvSpPr>
        <p:spPr>
          <a:xfrm>
            <a:off x="2987824" y="5058043"/>
            <a:ext cx="792088" cy="25408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圆角矩形 13"/>
          <p:cNvSpPr/>
          <p:nvPr/>
        </p:nvSpPr>
        <p:spPr>
          <a:xfrm>
            <a:off x="3779912" y="4808072"/>
            <a:ext cx="5112568" cy="709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92075">
              <a:lnSpc>
                <a:spcPts val="2400"/>
              </a:lnSpc>
            </a:pPr>
            <a:r>
              <a:rPr lang="en-US" altLang="zh-CN" sz="1600" dirty="0" smtClean="0"/>
              <a:t>Participants lack of preconception blood pressure records</a:t>
            </a:r>
            <a:endParaRPr lang="zh-CN" altLang="en-US" sz="1600" dirty="0"/>
          </a:p>
        </p:txBody>
      </p:sp>
      <p:sp>
        <p:nvSpPr>
          <p:cNvPr id="15" name="圆角矩形 14"/>
          <p:cNvSpPr/>
          <p:nvPr/>
        </p:nvSpPr>
        <p:spPr>
          <a:xfrm>
            <a:off x="971600" y="5806008"/>
            <a:ext cx="345638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377,844 women have live-birth before Oct 2013</a:t>
            </a:r>
            <a:endParaRPr lang="zh-CN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1612776"/>
            <a:ext cx="3456384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Study population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78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Methods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9" y="1268413"/>
            <a:ext cx="8713786" cy="55895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Baseline data</a:t>
            </a:r>
          </a:p>
          <a:p>
            <a:pPr indent="22225" algn="just" eaLnBrk="1" hangingPunct="1">
              <a:lnSpc>
                <a:spcPct val="150000"/>
              </a:lnSpc>
              <a:buNone/>
            </a:pPr>
            <a:r>
              <a:rPr lang="en-US" altLang="zh-CN" sz="2000" b="0" dirty="0" smtClean="0">
                <a:ea typeface="宋体" pitchFamily="2" charset="-122"/>
              </a:rPr>
              <a:t>In the present study, preconception blood pressure, height, weight, history of pregnancy and diseases, life style, fasting glucose level and other variables were obtained from the NFPC family archives in 2010-2012.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400" b="0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Follow-up data collection</a:t>
            </a:r>
          </a:p>
          <a:p>
            <a:pPr indent="22225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000" b="0" dirty="0" smtClean="0">
                <a:ea typeface="宋体" pitchFamily="2" charset="-122"/>
              </a:rPr>
              <a:t>Follow-up survey period was from June 2010 to Oct 2013.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  <a:endParaRPr lang="en-US" altLang="zh-CN" sz="2000" b="0" dirty="0" smtClean="0">
              <a:ea typeface="宋体" pitchFamily="2" charset="-122"/>
            </a:endParaRPr>
          </a:p>
          <a:p>
            <a:pPr algn="just" eaLnBrk="1" hangingPunct="1">
              <a:lnSpc>
                <a:spcPct val="150000"/>
              </a:lnSpc>
              <a:buNone/>
            </a:pPr>
            <a:r>
              <a:rPr lang="en-US" altLang="zh-CN" sz="2000" b="0" dirty="0" smtClean="0">
                <a:ea typeface="宋体" pitchFamily="2" charset="-122"/>
              </a:rPr>
              <a:t>    Preterm delivery (PTD) which is  defined as babies born alive within 28 to 37 weeks of pregnancy are completed, were the end point event.  </a:t>
            </a:r>
            <a:endParaRPr lang="zh-CN" altLang="en-US" sz="2000" b="0" dirty="0" smtClean="0">
              <a:ea typeface="宋体" pitchFamily="2" charset="-122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7308850" y="6524625"/>
            <a:ext cx="1366838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7235825" y="188913"/>
            <a:ext cx="165735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391400" cy="563563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Methods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Statistical analysis</a:t>
            </a:r>
          </a:p>
          <a:p>
            <a:pPr marL="685800" algn="just" eaLnBrk="1" hangingPunct="1">
              <a:lnSpc>
                <a:spcPct val="150000"/>
              </a:lnSpc>
            </a:pPr>
            <a:r>
              <a:rPr lang="en-US" altLang="zh-CN" sz="2000" b="0" dirty="0" smtClean="0">
                <a:ea typeface="宋体" pitchFamily="2" charset="-122"/>
              </a:rPr>
              <a:t>Study participants were grouped into several categories according to preconception systolic BP (SBP) or diastolic BP (DBP) separately.</a:t>
            </a:r>
          </a:p>
          <a:p>
            <a:pPr marL="685800" algn="just" eaLnBrk="1" hangingPunct="1">
              <a:lnSpc>
                <a:spcPct val="150000"/>
              </a:lnSpc>
            </a:pPr>
            <a:r>
              <a:rPr lang="en-US" altLang="zh-CN" sz="2000" b="0" dirty="0" smtClean="0">
                <a:ea typeface="宋体" pitchFamily="2" charset="-122"/>
              </a:rPr>
              <a:t>To compare the strength of the association between preconception SBP, DBP and PTD, the relative risks for each cut-point of SBP and DBP were calculated, separately, using the lowest BP level group as the reference categories.	</a:t>
            </a:r>
          </a:p>
          <a:p>
            <a:pPr marL="685800" algn="just" eaLnBrk="1" hangingPunct="1">
              <a:lnSpc>
                <a:spcPct val="150000"/>
              </a:lnSpc>
            </a:pPr>
            <a:r>
              <a:rPr lang="en-US" altLang="zh-CN" sz="2000" b="0" dirty="0">
                <a:ea typeface="宋体" pitchFamily="2" charset="-122"/>
              </a:rPr>
              <a:t>Multivariate Logistic regression models were used to estimate the relative </a:t>
            </a:r>
            <a:r>
              <a:rPr lang="en-US" altLang="zh-CN" sz="2000" b="0" dirty="0" smtClean="0">
                <a:ea typeface="宋体" pitchFamily="2" charset="-122"/>
              </a:rPr>
              <a:t>risk (RR) </a:t>
            </a:r>
            <a:r>
              <a:rPr lang="en-US" altLang="zh-CN" sz="2000" b="0" dirty="0">
                <a:ea typeface="宋体" pitchFamily="2" charset="-122"/>
              </a:rPr>
              <a:t>on PTD.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b="0" dirty="0" smtClean="0">
                <a:ea typeface="宋体" pitchFamily="2" charset="-122"/>
              </a:rPr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0" dirty="0" smtClean="0">
                <a:ea typeface="宋体" pitchFamily="2" charset="-122"/>
              </a:rPr>
              <a:t> </a:t>
            </a:r>
            <a:endParaRPr lang="en-US" altLang="zh-CN" sz="2400" b="0" dirty="0" smtClean="0">
              <a:ea typeface="宋体" pitchFamily="2" charset="-122"/>
            </a:endParaRP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7164388" y="260350"/>
            <a:ext cx="18002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7524750" y="6453188"/>
            <a:ext cx="1150938" cy="404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7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Results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79388" y="1341438"/>
            <a:ext cx="707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="1" dirty="0">
                <a:latin typeface="Verdana" pitchFamily="34" charset="0"/>
                <a:ea typeface="宋体" pitchFamily="2" charset="-122"/>
                <a:cs typeface="Times New Roman" pitchFamily="18" charset="0"/>
              </a:rPr>
              <a:t>Table 1. Baseline characteristics of study participants</a:t>
            </a:r>
            <a:endParaRPr lang="en-US" altLang="zh-CN" sz="2800" b="1" dirty="0"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3375" name="Rectangle 148"/>
          <p:cNvSpPr>
            <a:spLocks noChangeArrowheads="1"/>
          </p:cNvSpPr>
          <p:nvPr/>
        </p:nvSpPr>
        <p:spPr bwMode="auto">
          <a:xfrm>
            <a:off x="7164388" y="188913"/>
            <a:ext cx="1979612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13376" name="Rectangle 149"/>
          <p:cNvSpPr>
            <a:spLocks noChangeArrowheads="1"/>
          </p:cNvSpPr>
          <p:nvPr/>
        </p:nvSpPr>
        <p:spPr bwMode="auto">
          <a:xfrm>
            <a:off x="7092950" y="6381750"/>
            <a:ext cx="1727200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52682"/>
              </p:ext>
            </p:extLst>
          </p:nvPr>
        </p:nvGraphicFramePr>
        <p:xfrm>
          <a:off x="323404" y="1844820"/>
          <a:ext cx="8353052" cy="4775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4987"/>
                <a:gridCol w="1721055"/>
                <a:gridCol w="1543015"/>
                <a:gridCol w="1453995"/>
              </a:tblGrid>
              <a:tr h="33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Characteristics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Normotension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Hypertension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P-value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N(%)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368855(97.6)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effectLst/>
                        </a:rPr>
                        <a:t>8989(2.4)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33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age[year, mean(SD)]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27.7(4.2)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29.3(4.9)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effectLst/>
                        </a:rPr>
                        <a:t>&lt;0.001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33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High school education(%)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29.6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24.5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&lt;0.001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33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smoking (%)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0.3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effectLst/>
                        </a:rPr>
                        <a:t>0.3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0.989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33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Alcohol consumption (%)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3.0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3.1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0.557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417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BMI[kg/m</a:t>
                      </a:r>
                      <a:r>
                        <a:rPr lang="en-US" sz="14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1400" b="1" u="none" strike="noStrike" dirty="0">
                          <a:effectLst/>
                        </a:rPr>
                        <a:t>, mean (SD)]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effectLst/>
                        </a:rPr>
                        <a:t>21.0(2.6)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22.8(3.8)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&lt;0.001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388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SBP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[mmHg</a:t>
                      </a:r>
                      <a:r>
                        <a:rPr lang="en-US" sz="1400" b="1" u="none" strike="noStrike" dirty="0">
                          <a:effectLst/>
                        </a:rPr>
                        <a:t>, mean (SD)]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effectLst/>
                        </a:rPr>
                        <a:t>108.6(9.6)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129.1(15.0)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&lt;0.001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388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DBP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[mmHg</a:t>
                      </a:r>
                      <a:r>
                        <a:rPr lang="en-US" sz="1400" b="1" u="none" strike="noStrike" dirty="0">
                          <a:effectLst/>
                        </a:rPr>
                        <a:t>, mean (SD)]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effectLst/>
                        </a:rPr>
                        <a:t>71.3(6.9)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90.9(7.5)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&lt;0.001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388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Glucose [mmol/L, mean (SD)]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effectLst/>
                        </a:rPr>
                        <a:t>4.9(1.6)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effectLst/>
                        </a:rPr>
                        <a:t>5.0(1.2)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&lt;0.001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33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Thyroid dysfuction(%)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effectLst/>
                        </a:rPr>
                        <a:t>13.8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effectLst/>
                        </a:rPr>
                        <a:t>17.7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&lt;0.001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533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History of adverse pregnancy outcomes(%)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effectLst/>
                        </a:rPr>
                        <a:t>17.3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effectLst/>
                        </a:rPr>
                        <a:t>24.1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&lt;0.001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  <a:tr h="33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Northern residents (%)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effectLst/>
                        </a:rPr>
                        <a:t>40.1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effectLst/>
                        </a:rPr>
                        <a:t>51.1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effectLst/>
                        </a:rPr>
                        <a:t>&lt;0.001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323528" y="4293096"/>
            <a:ext cx="7992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23528" y="5445224"/>
            <a:ext cx="7992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23528" y="5805264"/>
            <a:ext cx="7992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23528" y="6346686"/>
            <a:ext cx="7992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391400" cy="563563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Results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536" y="1268760"/>
            <a:ext cx="8195920" cy="50338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0" dirty="0" smtClean="0">
                <a:ea typeface="宋体" pitchFamily="2" charset="-122"/>
              </a:rPr>
              <a:t>End point events</a:t>
            </a:r>
          </a:p>
          <a:p>
            <a:pPr marL="715963" indent="-350838" algn="just" eaLnBrk="1" hangingPunct="1">
              <a:lnSpc>
                <a:spcPct val="150000"/>
              </a:lnSpc>
            </a:pPr>
            <a:r>
              <a:rPr lang="en-US" altLang="zh-CN" sz="2000" b="0" dirty="0" smtClean="0">
                <a:ea typeface="宋体" pitchFamily="2" charset="-122"/>
              </a:rPr>
              <a:t>Until Oct 2013, 377,844 live births were included in the historical cohort,  and a total of 3579 PTD events were documented.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0" dirty="0" smtClean="0">
                <a:ea typeface="宋体" pitchFamily="2" charset="-122"/>
              </a:rPr>
              <a:t>Data analysis strategy</a:t>
            </a:r>
          </a:p>
          <a:p>
            <a:pPr marL="715963" indent="-350838" eaLnBrk="1" hangingPunct="1">
              <a:lnSpc>
                <a:spcPct val="150000"/>
              </a:lnSpc>
            </a:pPr>
            <a:r>
              <a:rPr lang="en-US" altLang="zh-CN" sz="2000" b="0" dirty="0">
                <a:ea typeface="宋体" pitchFamily="2" charset="-122"/>
              </a:rPr>
              <a:t> </a:t>
            </a:r>
            <a:r>
              <a:rPr lang="en-US" altLang="zh-CN" sz="2000" b="0" dirty="0" smtClean="0">
                <a:ea typeface="宋体" pitchFamily="2" charset="-122"/>
              </a:rPr>
              <a:t>In </a:t>
            </a:r>
            <a:r>
              <a:rPr lang="en-US" altLang="zh-CN" sz="2000" b="0" dirty="0">
                <a:ea typeface="宋体" pitchFamily="2" charset="-122"/>
              </a:rPr>
              <a:t>consideration of that multiple gestation may significantly  increased the PTD </a:t>
            </a:r>
            <a:r>
              <a:rPr lang="en-US" altLang="zh-CN" sz="2000" b="0" dirty="0" smtClean="0">
                <a:ea typeface="宋体" pitchFamily="2" charset="-122"/>
              </a:rPr>
              <a:t>risk, multiple gestation women were excluded from the analysis. </a:t>
            </a:r>
          </a:p>
          <a:p>
            <a:pPr marL="715963" indent="-350838" eaLnBrk="1" hangingPunct="1">
              <a:lnSpc>
                <a:spcPct val="150000"/>
              </a:lnSpc>
            </a:pPr>
            <a:r>
              <a:rPr lang="en-US" altLang="zh-CN" sz="2000" b="0" dirty="0" smtClean="0">
                <a:ea typeface="宋体" pitchFamily="2" charset="-122"/>
              </a:rPr>
              <a:t>Finally, 370,784 participants who have singleton live births were included in the statistic analysis.</a:t>
            </a:r>
            <a:endParaRPr lang="en-US" altLang="zh-CN" sz="2000" b="0" dirty="0">
              <a:ea typeface="宋体" pitchFamily="2" charset="-122"/>
            </a:endParaRP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7092950" y="188913"/>
            <a:ext cx="205105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4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391400" cy="563563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Results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7092950" y="188913"/>
            <a:ext cx="205105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54992" y="1412776"/>
            <a:ext cx="8675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="1" dirty="0">
                <a:latin typeface="Verdana" pitchFamily="34" charset="0"/>
                <a:ea typeface="宋体" pitchFamily="2" charset="-122"/>
                <a:cs typeface="Times New Roman" pitchFamily="18" charset="0"/>
              </a:rPr>
              <a:t>Table 2. Incidence and </a:t>
            </a:r>
            <a:r>
              <a:rPr lang="en-US" altLang="zh-CN" b="1" dirty="0" smtClean="0">
                <a:latin typeface="Verdana" pitchFamily="34" charset="0"/>
                <a:ea typeface="宋体" pitchFamily="2" charset="-122"/>
                <a:cs typeface="Times New Roman" pitchFamily="18" charset="0"/>
              </a:rPr>
              <a:t>RR </a:t>
            </a:r>
            <a:r>
              <a:rPr lang="en-US" altLang="zh-CN" b="1" dirty="0">
                <a:latin typeface="Verdana" pitchFamily="34" charset="0"/>
                <a:ea typeface="宋体" pitchFamily="2" charset="-122"/>
                <a:cs typeface="Times New Roman" pitchFamily="18" charset="0"/>
              </a:rPr>
              <a:t>of </a:t>
            </a:r>
            <a:r>
              <a:rPr lang="en-US" altLang="zh-CN" b="1" dirty="0" smtClean="0">
                <a:latin typeface="Verdana" pitchFamily="34" charset="0"/>
                <a:ea typeface="宋体" pitchFamily="2" charset="-122"/>
                <a:cs typeface="Times New Roman" pitchFamily="18" charset="0"/>
              </a:rPr>
              <a:t>PTD by preconception SBP level</a:t>
            </a:r>
            <a:endParaRPr lang="en-US" altLang="zh-CN" b="1" dirty="0"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9267"/>
              </p:ext>
            </p:extLst>
          </p:nvPr>
        </p:nvGraphicFramePr>
        <p:xfrm>
          <a:off x="323528" y="1988840"/>
          <a:ext cx="8536136" cy="305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1800200"/>
                <a:gridCol w="1656184"/>
                <a:gridCol w="1080120"/>
                <a:gridCol w="1800200"/>
                <a:gridCol w="975296"/>
              </a:tblGrid>
              <a:tr h="86409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SBP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 smtClean="0">
                          <a:effectLst/>
                        </a:rPr>
                        <a:t>(</a:t>
                      </a:r>
                      <a:r>
                        <a:rPr lang="en-US" sz="1600" b="1" u="none" strike="noStrike" dirty="0">
                          <a:effectLst/>
                        </a:rPr>
                        <a:t>mmHg)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PTD </a:t>
                      </a:r>
                      <a:r>
                        <a:rPr lang="en-US" sz="1600" b="1" u="none" strike="noStrike" dirty="0" smtClean="0">
                          <a:effectLst/>
                        </a:rPr>
                        <a:t>incidence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 smtClean="0">
                          <a:effectLst/>
                        </a:rPr>
                        <a:t>（%）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 err="1">
                          <a:effectLst/>
                        </a:rPr>
                        <a:t>RR</a:t>
                      </a:r>
                      <a:r>
                        <a:rPr lang="en-US" sz="1600" b="1" u="none" strike="noStrike" baseline="30000" dirty="0" err="1">
                          <a:effectLst/>
                        </a:rPr>
                        <a:t>a</a:t>
                      </a:r>
                      <a:r>
                        <a:rPr lang="en-US" sz="1600" b="1" u="none" strike="noStrike" dirty="0">
                          <a:effectLst/>
                        </a:rPr>
                        <a:t> (95%CI)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P-</a:t>
                      </a:r>
                      <a:r>
                        <a:rPr lang="en-US" sz="1600" b="1" u="none" strike="noStrike" dirty="0" err="1">
                          <a:effectLst/>
                        </a:rPr>
                        <a:t>value</a:t>
                      </a:r>
                      <a:r>
                        <a:rPr lang="en-US" sz="1600" b="1" u="none" strike="noStrike" baseline="30000" dirty="0" err="1">
                          <a:effectLst/>
                        </a:rPr>
                        <a:t>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 err="1">
                          <a:effectLst/>
                        </a:rPr>
                        <a:t>RR</a:t>
                      </a:r>
                      <a:r>
                        <a:rPr lang="en-US" sz="1600" b="1" u="none" strike="noStrike" baseline="30000" dirty="0" err="1">
                          <a:effectLst/>
                        </a:rPr>
                        <a:t>b</a:t>
                      </a:r>
                      <a:r>
                        <a:rPr lang="en-US" sz="1600" b="1" u="none" strike="noStrike" baseline="30000" dirty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(95%CI)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P-</a:t>
                      </a:r>
                      <a:r>
                        <a:rPr lang="en-US" sz="1600" b="1" u="none" strike="noStrike" dirty="0" err="1">
                          <a:effectLst/>
                        </a:rPr>
                        <a:t>value</a:t>
                      </a:r>
                      <a:r>
                        <a:rPr lang="en-US" sz="1600" b="1" u="none" strike="noStrike" baseline="30000" dirty="0" err="1">
                          <a:effectLst/>
                        </a:rPr>
                        <a:t>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u="none" strike="noStrike" dirty="0">
                          <a:effectLst/>
                        </a:rPr>
                        <a:t>&lt;120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600" u="none" strike="noStrike">
                          <a:effectLst/>
                        </a:rPr>
                        <a:t>0.87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600" u="none" strike="noStrike">
                          <a:effectLst/>
                        </a:rPr>
                        <a:t>1.00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600" u="none" strike="noStrike">
                          <a:effectLst/>
                        </a:rPr>
                        <a:t>1.00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>
                          <a:effectLst/>
                        </a:rPr>
                        <a:t>-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u="none" strike="noStrike" dirty="0">
                          <a:effectLst/>
                        </a:rPr>
                        <a:t>120-139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600" u="none" strike="noStrike">
                          <a:effectLst/>
                        </a:rPr>
                        <a:t>1.03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600" u="none" strike="noStrike">
                          <a:effectLst/>
                        </a:rPr>
                        <a:t>1.14(1.05-1.24)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0.001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>
                          <a:effectLst/>
                        </a:rPr>
                        <a:t>1.20(1.10-1.32)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u="none" strike="noStrike" dirty="0">
                          <a:effectLst/>
                        </a:rPr>
                        <a:t>140-159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effectLst/>
                        </a:rPr>
                        <a:t>1.96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600" u="none" strike="noStrike">
                          <a:effectLst/>
                        </a:rPr>
                        <a:t>1.97(1.43-2.73)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>
                          <a:effectLst/>
                        </a:rPr>
                        <a:t>2.14(1.52-3.13)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</a:tr>
              <a:tr h="6099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u="none" strike="noStrike" dirty="0">
                          <a:effectLst/>
                        </a:rPr>
                        <a:t>&gt;=160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>
                          <a:effectLst/>
                        </a:rPr>
                        <a:t>2.63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>
                          <a:effectLst/>
                        </a:rPr>
                        <a:t>2.41(1.14-5.10)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0.022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>
                          <a:effectLst/>
                        </a:rPr>
                        <a:t>3.13(1.48-6.66)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0.003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68312" y="5157192"/>
            <a:ext cx="8352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en-US" altLang="zh-CN" sz="1600" baseline="30000" dirty="0">
                <a:solidFill>
                  <a:schemeClr val="dk1"/>
                </a:solidFill>
                <a:latin typeface="+mn-lt"/>
              </a:rPr>
              <a:t>a</a:t>
            </a:r>
            <a:r>
              <a:rPr lang="en-US" altLang="zh-CN" sz="16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600" dirty="0" smtClean="0">
                <a:solidFill>
                  <a:schemeClr val="dk1"/>
                </a:solidFill>
                <a:latin typeface="+mn-lt"/>
              </a:rPr>
              <a:t>  adjusted for age.</a:t>
            </a:r>
            <a:endParaRPr lang="en-US" altLang="zh-CN" sz="1600" dirty="0">
              <a:solidFill>
                <a:schemeClr val="dk1"/>
              </a:solidFill>
              <a:latin typeface="+mn-lt"/>
            </a:endParaRPr>
          </a:p>
          <a:p>
            <a:pPr marL="274638" indent="-274638" algn="just" fontAlgn="b"/>
            <a:r>
              <a:rPr lang="en-US" altLang="zh-CN" sz="1600" baseline="30000" dirty="0" smtClean="0">
                <a:solidFill>
                  <a:schemeClr val="dk1"/>
                </a:solidFill>
                <a:latin typeface="+mn-lt"/>
              </a:rPr>
              <a:t>b  </a:t>
            </a:r>
            <a:r>
              <a:rPr lang="en-US" altLang="zh-CN" sz="1600" dirty="0" smtClean="0">
                <a:solidFill>
                  <a:schemeClr val="dk1"/>
                </a:solidFill>
                <a:latin typeface="+mn-lt"/>
              </a:rPr>
              <a:t>adjusted for age, BMI, smoking, alcohol consumption, diabetes, thyroid dysfunction, history of adverse pregnancy outcome, northern residents and high school education.</a:t>
            </a:r>
            <a:endParaRPr lang="zh-CN" altLang="en-US" sz="16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012160" y="3429000"/>
            <a:ext cx="792088" cy="1728192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203848" y="3429000"/>
            <a:ext cx="792088" cy="1728192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3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391400" cy="563563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Results</a:t>
            </a: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7092950" y="188913"/>
            <a:ext cx="205105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54992" y="1412776"/>
            <a:ext cx="8675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="1" dirty="0">
                <a:latin typeface="Verdana" pitchFamily="34" charset="0"/>
                <a:ea typeface="宋体" pitchFamily="2" charset="-122"/>
                <a:cs typeface="Times New Roman" pitchFamily="18" charset="0"/>
              </a:rPr>
              <a:t>Table </a:t>
            </a:r>
            <a:r>
              <a:rPr lang="en-US" altLang="zh-CN" b="1" dirty="0" smtClean="0">
                <a:latin typeface="Verdana" pitchFamily="34" charset="0"/>
                <a:ea typeface="宋体" pitchFamily="2" charset="-122"/>
                <a:cs typeface="Times New Roman" pitchFamily="18" charset="0"/>
              </a:rPr>
              <a:t>3. </a:t>
            </a:r>
            <a:r>
              <a:rPr lang="en-US" altLang="zh-CN" b="1" dirty="0">
                <a:latin typeface="Verdana" pitchFamily="34" charset="0"/>
                <a:ea typeface="宋体" pitchFamily="2" charset="-122"/>
                <a:cs typeface="Times New Roman" pitchFamily="18" charset="0"/>
              </a:rPr>
              <a:t>Incidence and </a:t>
            </a:r>
            <a:r>
              <a:rPr lang="en-US" altLang="zh-CN" b="1" dirty="0" smtClean="0">
                <a:latin typeface="Verdana" pitchFamily="34" charset="0"/>
                <a:ea typeface="宋体" pitchFamily="2" charset="-122"/>
                <a:cs typeface="Times New Roman" pitchFamily="18" charset="0"/>
              </a:rPr>
              <a:t>RR </a:t>
            </a:r>
            <a:r>
              <a:rPr lang="en-US" altLang="zh-CN" b="1" dirty="0">
                <a:latin typeface="Verdana" pitchFamily="34" charset="0"/>
                <a:ea typeface="宋体" pitchFamily="2" charset="-122"/>
                <a:cs typeface="Times New Roman" pitchFamily="18" charset="0"/>
              </a:rPr>
              <a:t>of </a:t>
            </a:r>
            <a:r>
              <a:rPr lang="en-US" altLang="zh-CN" b="1" dirty="0" smtClean="0">
                <a:latin typeface="Verdana" pitchFamily="34" charset="0"/>
                <a:ea typeface="宋体" pitchFamily="2" charset="-122"/>
                <a:cs typeface="Times New Roman" pitchFamily="18" charset="0"/>
              </a:rPr>
              <a:t>PTD by preconception DBP level</a:t>
            </a:r>
            <a:endParaRPr lang="en-US" altLang="zh-CN" b="1" dirty="0">
              <a:latin typeface="Verdana" pitchFamily="34" charset="0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042326"/>
              </p:ext>
            </p:extLst>
          </p:nvPr>
        </p:nvGraphicFramePr>
        <p:xfrm>
          <a:off x="323528" y="2010094"/>
          <a:ext cx="8536136" cy="3142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1800200"/>
                <a:gridCol w="1656184"/>
                <a:gridCol w="1080120"/>
                <a:gridCol w="1800200"/>
                <a:gridCol w="975296"/>
              </a:tblGrid>
              <a:tr h="86409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 smtClean="0">
                          <a:effectLst/>
                        </a:rPr>
                        <a:t>DBP 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 smtClean="0">
                          <a:effectLst/>
                        </a:rPr>
                        <a:t>(</a:t>
                      </a:r>
                      <a:r>
                        <a:rPr lang="en-US" sz="1600" b="1" u="none" strike="noStrike" dirty="0">
                          <a:effectLst/>
                        </a:rPr>
                        <a:t>mmHg)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PTD </a:t>
                      </a:r>
                      <a:r>
                        <a:rPr lang="en-US" sz="1600" b="1" u="none" strike="noStrike" dirty="0" smtClean="0">
                          <a:effectLst/>
                        </a:rPr>
                        <a:t>incidence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 smtClean="0">
                          <a:effectLst/>
                        </a:rPr>
                        <a:t>（%）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 err="1">
                          <a:effectLst/>
                        </a:rPr>
                        <a:t>RR</a:t>
                      </a:r>
                      <a:r>
                        <a:rPr lang="en-US" sz="1600" b="1" u="none" strike="noStrike" baseline="30000" dirty="0" err="1">
                          <a:effectLst/>
                        </a:rPr>
                        <a:t>a</a:t>
                      </a:r>
                      <a:r>
                        <a:rPr lang="en-US" sz="1600" b="1" u="none" strike="noStrike" dirty="0">
                          <a:effectLst/>
                        </a:rPr>
                        <a:t> (95%CI)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P-</a:t>
                      </a:r>
                      <a:r>
                        <a:rPr lang="en-US" sz="1600" b="1" u="none" strike="noStrike" dirty="0" err="1">
                          <a:effectLst/>
                        </a:rPr>
                        <a:t>value</a:t>
                      </a:r>
                      <a:r>
                        <a:rPr lang="en-US" sz="1600" b="1" u="none" strike="noStrike" baseline="30000" dirty="0" err="1">
                          <a:effectLst/>
                        </a:rPr>
                        <a:t>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 err="1">
                          <a:effectLst/>
                        </a:rPr>
                        <a:t>RR</a:t>
                      </a:r>
                      <a:r>
                        <a:rPr lang="en-US" sz="1600" b="1" u="none" strike="noStrike" baseline="30000" dirty="0" err="1">
                          <a:effectLst/>
                        </a:rPr>
                        <a:t>b</a:t>
                      </a:r>
                      <a:r>
                        <a:rPr lang="en-US" sz="1600" b="1" u="none" strike="noStrike" baseline="30000" dirty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(95%CI)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P-</a:t>
                      </a:r>
                      <a:r>
                        <a:rPr lang="en-US" sz="1600" b="1" u="none" strike="noStrike" dirty="0" err="1">
                          <a:effectLst/>
                        </a:rPr>
                        <a:t>value</a:t>
                      </a:r>
                      <a:r>
                        <a:rPr lang="en-US" sz="1600" b="1" u="none" strike="noStrike" baseline="30000" dirty="0" err="1">
                          <a:effectLst/>
                        </a:rPr>
                        <a:t>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u="none" strike="noStrike" dirty="0" smtClean="0">
                          <a:effectLst/>
                        </a:rPr>
                        <a:t>&lt;80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0.81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</a:tr>
              <a:tr h="55481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u="none" strike="noStrike" dirty="0" smtClean="0">
                          <a:effectLst/>
                        </a:rPr>
                        <a:t>80-89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 smtClean="0">
                          <a:effectLst/>
                        </a:rPr>
                        <a:t>1.01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1.26(1.16-1.36)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1.30(1.18-1.42)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L="7620" marR="7620" marT="7620" marB="0" anchor="ctr"/>
                </a:tc>
              </a:tr>
              <a:tr h="6099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u="none" strike="noStrike" dirty="0" smtClean="0">
                          <a:effectLst/>
                        </a:rPr>
                        <a:t>90-99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 smtClean="0">
                          <a:effectLst/>
                        </a:rPr>
                        <a:t>1.40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1.67(1.35-2.06)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1.72(1.36-2.17)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L="7620" marR="7620" marT="7620" marB="0" anchor="ctr"/>
                </a:tc>
              </a:tr>
              <a:tr h="6099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b="1" u="none" strike="noStrike" dirty="0">
                          <a:effectLst/>
                        </a:rPr>
                        <a:t>&gt;=</a:t>
                      </a:r>
                      <a:r>
                        <a:rPr lang="en-US" altLang="zh-CN" sz="1600" b="1" u="none" strike="noStrike" dirty="0" smtClean="0">
                          <a:effectLst/>
                        </a:rPr>
                        <a:t>100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720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CN" sz="1600" u="none" strike="noStrike" dirty="0" smtClean="0">
                          <a:effectLst/>
                        </a:rPr>
                        <a:t>2.05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004" marR="7004" marT="7004" marB="72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2.31(1.44-3.69)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2.52(1.53-4.17)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68312" y="5157192"/>
            <a:ext cx="8352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en-US" altLang="zh-CN" sz="1600" baseline="30000" dirty="0">
                <a:solidFill>
                  <a:schemeClr val="dk1"/>
                </a:solidFill>
                <a:latin typeface="+mn-lt"/>
              </a:rPr>
              <a:t>a</a:t>
            </a:r>
            <a:r>
              <a:rPr lang="en-US" altLang="zh-CN" sz="16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600" dirty="0" smtClean="0">
                <a:solidFill>
                  <a:schemeClr val="dk1"/>
                </a:solidFill>
                <a:latin typeface="+mn-lt"/>
              </a:rPr>
              <a:t>  adjusted for age.</a:t>
            </a:r>
            <a:endParaRPr lang="en-US" altLang="zh-CN" sz="1600" dirty="0">
              <a:solidFill>
                <a:schemeClr val="dk1"/>
              </a:solidFill>
              <a:latin typeface="+mn-lt"/>
            </a:endParaRPr>
          </a:p>
          <a:p>
            <a:pPr marL="274638" indent="-274638" algn="just" fontAlgn="b"/>
            <a:r>
              <a:rPr lang="en-US" altLang="zh-CN" sz="1600" baseline="30000" dirty="0" smtClean="0">
                <a:solidFill>
                  <a:schemeClr val="dk1"/>
                </a:solidFill>
                <a:latin typeface="+mn-lt"/>
              </a:rPr>
              <a:t>b  </a:t>
            </a:r>
            <a:r>
              <a:rPr lang="en-US" altLang="zh-CN" sz="1600" dirty="0" smtClean="0">
                <a:solidFill>
                  <a:schemeClr val="dk1"/>
                </a:solidFill>
                <a:latin typeface="+mn-lt"/>
              </a:rPr>
              <a:t>adjusted for age, BMI, smoking, alcohol consumption, diabetes, thyroid dysfunction, history of adverse pregnancy outcome, northern residents and high school education.</a:t>
            </a:r>
            <a:endParaRPr lang="zh-CN" altLang="en-US" sz="16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203848" y="3501008"/>
            <a:ext cx="792088" cy="1728192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012160" y="3501008"/>
            <a:ext cx="792088" cy="1728192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39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752628"/>
              </p:ext>
            </p:extLst>
          </p:nvPr>
        </p:nvGraphicFramePr>
        <p:xfrm>
          <a:off x="467544" y="1628800"/>
          <a:ext cx="38164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200580"/>
              </p:ext>
            </p:extLst>
          </p:nvPr>
        </p:nvGraphicFramePr>
        <p:xfrm>
          <a:off x="4572000" y="1628800"/>
          <a:ext cx="388843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矩形 8"/>
          <p:cNvSpPr/>
          <p:nvPr/>
        </p:nvSpPr>
        <p:spPr>
          <a:xfrm>
            <a:off x="467544" y="5098541"/>
            <a:ext cx="7992888" cy="12827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/>
              <a:t>T</a:t>
            </a:r>
            <a:r>
              <a:rPr lang="en-US" altLang="zh-CN" b="1" dirty="0" smtClean="0"/>
              <a:t>here </a:t>
            </a:r>
            <a:r>
              <a:rPr lang="en-US" altLang="zh-CN" b="1" dirty="0"/>
              <a:t>is a strong linear and independent relationship between BP levels and the risk of PTD in Chinese reproductive age women.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842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Outline</a:t>
            </a:r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2195513" y="2060575"/>
            <a:ext cx="4724400" cy="685800"/>
            <a:chOff x="1296" y="1824"/>
            <a:chExt cx="2976" cy="432"/>
          </a:xfrm>
        </p:grpSpPr>
        <p:sp>
          <p:nvSpPr>
            <p:cNvPr id="157700" name="AutoShape 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21" name="AutoShape 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22" name="Text Box 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zh-CN" sz="2000" b="1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4123" name="Text Box 7"/>
            <p:cNvSpPr txBox="1">
              <a:spLocks noChangeArrowheads="1"/>
            </p:cNvSpPr>
            <p:nvPr/>
          </p:nvSpPr>
          <p:spPr bwMode="gray">
            <a:xfrm>
              <a:off x="1402" y="191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chemeClr val="bg1"/>
                  </a:solidFill>
                  <a:ea typeface="宋体" pitchFamily="2" charset="-122"/>
                </a:rPr>
                <a:t>1</a:t>
              </a:r>
            </a:p>
          </p:txBody>
        </p:sp>
      </p:grpSp>
      <p:grpSp>
        <p:nvGrpSpPr>
          <p:cNvPr id="4102" name="Group 8"/>
          <p:cNvGrpSpPr>
            <a:grpSpLocks/>
          </p:cNvGrpSpPr>
          <p:nvPr/>
        </p:nvGrpSpPr>
        <p:grpSpPr bwMode="auto">
          <a:xfrm>
            <a:off x="2195513" y="2924175"/>
            <a:ext cx="4724400" cy="685800"/>
            <a:chOff x="1296" y="1824"/>
            <a:chExt cx="2976" cy="432"/>
          </a:xfrm>
        </p:grpSpPr>
        <p:sp>
          <p:nvSpPr>
            <p:cNvPr id="157705" name="AutoShape 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17" name="AutoShape 1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18" name="Text Box 1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rgbClr val="000000"/>
                  </a:solidFill>
                  <a:ea typeface="宋体" pitchFamily="2" charset="-122"/>
                </a:rPr>
                <a:t>    Methods</a:t>
              </a:r>
            </a:p>
          </p:txBody>
        </p:sp>
        <p:sp>
          <p:nvSpPr>
            <p:cNvPr id="4119" name="Text Box 12"/>
            <p:cNvSpPr txBox="1">
              <a:spLocks noChangeArrowheads="1"/>
            </p:cNvSpPr>
            <p:nvPr/>
          </p:nvSpPr>
          <p:spPr bwMode="gray">
            <a:xfrm>
              <a:off x="1402" y="191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4103" name="Group 13"/>
          <p:cNvGrpSpPr>
            <a:grpSpLocks/>
          </p:cNvGrpSpPr>
          <p:nvPr/>
        </p:nvGrpSpPr>
        <p:grpSpPr bwMode="auto">
          <a:xfrm>
            <a:off x="2209800" y="3733800"/>
            <a:ext cx="4724400" cy="685800"/>
            <a:chOff x="1296" y="1824"/>
            <a:chExt cx="2976" cy="432"/>
          </a:xfrm>
        </p:grpSpPr>
        <p:sp>
          <p:nvSpPr>
            <p:cNvPr id="157710" name="AutoShape 1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13" name="AutoShape 1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rgbClr val="000000"/>
                  </a:solidFill>
                  <a:ea typeface="宋体" pitchFamily="2" charset="-122"/>
                </a:rPr>
                <a:t>   Results</a:t>
              </a:r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gray">
            <a:xfrm>
              <a:off x="1402" y="191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4104" name="Group 18"/>
          <p:cNvGrpSpPr>
            <a:grpSpLocks/>
          </p:cNvGrpSpPr>
          <p:nvPr/>
        </p:nvGrpSpPr>
        <p:grpSpPr bwMode="auto">
          <a:xfrm>
            <a:off x="2209800" y="4648200"/>
            <a:ext cx="4724400" cy="685800"/>
            <a:chOff x="1296" y="1824"/>
            <a:chExt cx="2976" cy="432"/>
          </a:xfrm>
        </p:grpSpPr>
        <p:sp>
          <p:nvSpPr>
            <p:cNvPr id="157715" name="AutoShape 1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09" name="AutoShape 2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110" name="Text Box 2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rgbClr val="000000"/>
                  </a:solidFill>
                  <a:ea typeface="宋体" pitchFamily="2" charset="-122"/>
                </a:rPr>
                <a:t>    Conclusion</a:t>
              </a:r>
            </a:p>
          </p:txBody>
        </p:sp>
        <p:sp>
          <p:nvSpPr>
            <p:cNvPr id="4111" name="Text Box 22"/>
            <p:cNvSpPr txBox="1">
              <a:spLocks noChangeArrowheads="1"/>
            </p:cNvSpPr>
            <p:nvPr/>
          </p:nvSpPr>
          <p:spPr bwMode="gray">
            <a:xfrm>
              <a:off x="1402" y="191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000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sp>
        <p:nvSpPr>
          <p:cNvPr id="4105" name="Rectangle 23"/>
          <p:cNvSpPr>
            <a:spLocks noChangeArrowheads="1"/>
          </p:cNvSpPr>
          <p:nvPr/>
        </p:nvSpPr>
        <p:spPr bwMode="auto">
          <a:xfrm>
            <a:off x="7235825" y="260350"/>
            <a:ext cx="17287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4106" name="Rectangle 24"/>
          <p:cNvSpPr>
            <a:spLocks noChangeArrowheads="1"/>
          </p:cNvSpPr>
          <p:nvPr/>
        </p:nvSpPr>
        <p:spPr bwMode="auto">
          <a:xfrm>
            <a:off x="7451725" y="6381750"/>
            <a:ext cx="1368425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4107" name="Text Box 25"/>
          <p:cNvSpPr txBox="1">
            <a:spLocks noChangeArrowheads="1"/>
          </p:cNvSpPr>
          <p:nvPr/>
        </p:nvSpPr>
        <p:spPr bwMode="auto">
          <a:xfrm>
            <a:off x="3059113" y="2276475"/>
            <a:ext cx="3455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00000"/>
                </a:solidFill>
                <a:ea typeface="宋体" pitchFamily="2" charset="-122"/>
              </a:rPr>
              <a:t>Background and objective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04" name="Freeform 120"/>
          <p:cNvSpPr>
            <a:spLocks/>
          </p:cNvSpPr>
          <p:nvPr/>
        </p:nvSpPr>
        <p:spPr bwMode="gray">
          <a:xfrm rot="17326230" flipH="1">
            <a:off x="4206875" y="5014913"/>
            <a:ext cx="1466850" cy="80010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8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Discussion</a:t>
            </a:r>
            <a:endParaRPr lang="en-US" altLang="zh-CN" sz="2000" dirty="0" smtClean="0">
              <a:ea typeface="宋体" pitchFamily="2" charset="-122"/>
            </a:endParaRPr>
          </a:p>
        </p:txBody>
      </p:sp>
      <p:sp>
        <p:nvSpPr>
          <p:cNvPr id="7176" name="Rectangle 21"/>
          <p:cNvSpPr>
            <a:spLocks noChangeArrowheads="1"/>
          </p:cNvSpPr>
          <p:nvPr/>
        </p:nvSpPr>
        <p:spPr bwMode="auto">
          <a:xfrm>
            <a:off x="7235825" y="188913"/>
            <a:ext cx="1728788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grpSp>
        <p:nvGrpSpPr>
          <p:cNvPr id="118886" name="Group 102"/>
          <p:cNvGrpSpPr>
            <a:grpSpLocks/>
          </p:cNvGrpSpPr>
          <p:nvPr/>
        </p:nvGrpSpPr>
        <p:grpSpPr bwMode="auto">
          <a:xfrm>
            <a:off x="300475" y="5876159"/>
            <a:ext cx="5099050" cy="723900"/>
            <a:chOff x="720" y="2112"/>
            <a:chExt cx="1645" cy="1948"/>
          </a:xfrm>
        </p:grpSpPr>
        <p:sp>
          <p:nvSpPr>
            <p:cNvPr id="7201" name="AutoShape 103"/>
            <p:cNvSpPr>
              <a:spLocks noChangeArrowheads="1"/>
            </p:cNvSpPr>
            <p:nvPr/>
          </p:nvSpPr>
          <p:spPr bwMode="auto">
            <a:xfrm>
              <a:off x="720" y="2112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E3F1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7202" name="Text Box 104"/>
            <p:cNvSpPr txBox="1">
              <a:spLocks noChangeArrowheads="1"/>
            </p:cNvSpPr>
            <p:nvPr/>
          </p:nvSpPr>
          <p:spPr bwMode="auto">
            <a:xfrm>
              <a:off x="780" y="2240"/>
              <a:ext cx="1585" cy="1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2400" b="1" dirty="0">
                  <a:solidFill>
                    <a:srgbClr val="000000"/>
                  </a:solidFill>
                  <a:ea typeface="宋体" pitchFamily="2" charset="-122"/>
                </a:rPr>
                <a:t>  </a:t>
              </a:r>
              <a:r>
                <a:rPr lang="en-US" altLang="zh-CN" sz="2400" b="1" dirty="0" smtClean="0">
                  <a:solidFill>
                    <a:srgbClr val="000000"/>
                  </a:solidFill>
                  <a:ea typeface="宋体" pitchFamily="2" charset="-122"/>
                </a:rPr>
                <a:t>Preconception BP elevated</a:t>
              </a:r>
              <a:endParaRPr lang="en-US" altLang="zh-CN" sz="2400" b="1" dirty="0">
                <a:solidFill>
                  <a:srgbClr val="000000"/>
                </a:solidFill>
                <a:ea typeface="宋体" pitchFamily="2" charset="-122"/>
              </a:endParaRPr>
            </a:p>
            <a:p>
              <a:endParaRPr lang="en-US" altLang="zh-CN" sz="140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118893" name="Group 109"/>
          <p:cNvGrpSpPr>
            <a:grpSpLocks/>
          </p:cNvGrpSpPr>
          <p:nvPr/>
        </p:nvGrpSpPr>
        <p:grpSpPr bwMode="auto">
          <a:xfrm>
            <a:off x="1412078" y="1399856"/>
            <a:ext cx="5282468" cy="1601787"/>
            <a:chOff x="1920" y="1026"/>
            <a:chExt cx="1889" cy="1009"/>
          </a:xfrm>
        </p:grpSpPr>
        <p:grpSp>
          <p:nvGrpSpPr>
            <p:cNvPr id="7192" name="Group 110"/>
            <p:cNvGrpSpPr>
              <a:grpSpLocks/>
            </p:cNvGrpSpPr>
            <p:nvPr/>
          </p:nvGrpSpPr>
          <p:grpSpPr bwMode="auto">
            <a:xfrm>
              <a:off x="1920" y="1026"/>
              <a:ext cx="1889" cy="1009"/>
              <a:chOff x="1997" y="1314"/>
              <a:chExt cx="1889" cy="1009"/>
            </a:xfrm>
          </p:grpSpPr>
          <p:grpSp>
            <p:nvGrpSpPr>
              <p:cNvPr id="7194" name="Group 1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18896" name="Oval 1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118897" name="Oval 1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itchFamily="2" charset="-122"/>
                  </a:endParaRPr>
                </a:p>
              </p:txBody>
            </p:sp>
          </p:grpSp>
          <p:sp>
            <p:nvSpPr>
              <p:cNvPr id="118898" name="Oval 1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18899" name="Oval 1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18900" name="Oval 1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18901" name="Oval 1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7193" name="Text Box 118"/>
            <p:cNvSpPr txBox="1">
              <a:spLocks noChangeArrowheads="1"/>
            </p:cNvSpPr>
            <p:nvPr/>
          </p:nvSpPr>
          <p:spPr bwMode="auto">
            <a:xfrm>
              <a:off x="2294" y="1120"/>
              <a:ext cx="1088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rgbClr val="000000"/>
                  </a:solidFill>
                  <a:ea typeface="宋体" pitchFamily="2" charset="-122"/>
                </a:rPr>
                <a:t>Preterm Delivery</a:t>
              </a:r>
            </a:p>
            <a:p>
              <a:pPr algn="ctr"/>
              <a:r>
                <a:rPr lang="en-US" altLang="zh-CN" sz="2800" b="1" dirty="0" smtClean="0">
                  <a:solidFill>
                    <a:srgbClr val="000000"/>
                  </a:solidFill>
                  <a:ea typeface="宋体" pitchFamily="2" charset="-122"/>
                </a:rPr>
                <a:t>Risk</a:t>
              </a:r>
              <a:endParaRPr lang="en-US" altLang="zh-CN" sz="2800" b="1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118903" name="Freeform 119"/>
          <p:cNvSpPr>
            <a:spLocks/>
          </p:cNvSpPr>
          <p:nvPr/>
        </p:nvSpPr>
        <p:spPr bwMode="gray">
          <a:xfrm rot="4609611">
            <a:off x="3606007" y="3183731"/>
            <a:ext cx="1295400" cy="100806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18836" name="Group 52"/>
          <p:cNvGrpSpPr>
            <a:grpSpLocks/>
          </p:cNvGrpSpPr>
          <p:nvPr/>
        </p:nvGrpSpPr>
        <p:grpSpPr bwMode="auto">
          <a:xfrm>
            <a:off x="3382963" y="4065588"/>
            <a:ext cx="2952750" cy="646112"/>
            <a:chOff x="3504" y="2112"/>
            <a:chExt cx="1440" cy="1680"/>
          </a:xfrm>
        </p:grpSpPr>
        <p:sp>
          <p:nvSpPr>
            <p:cNvPr id="7190" name="AutoShape 53"/>
            <p:cNvSpPr>
              <a:spLocks noChangeArrowheads="1"/>
            </p:cNvSpPr>
            <p:nvPr/>
          </p:nvSpPr>
          <p:spPr bwMode="auto">
            <a:xfrm>
              <a:off x="3504" y="2112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E3F1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7191" name="Text Box 54"/>
            <p:cNvSpPr txBox="1">
              <a:spLocks noChangeArrowheads="1"/>
            </p:cNvSpPr>
            <p:nvPr/>
          </p:nvSpPr>
          <p:spPr bwMode="auto">
            <a:xfrm>
              <a:off x="3648" y="2352"/>
              <a:ext cx="1284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000000"/>
                  </a:solidFill>
                  <a:ea typeface="宋体" pitchFamily="2" charset="-122"/>
                </a:rPr>
                <a:t>Gestation period</a:t>
              </a:r>
              <a:endParaRPr lang="en-US" altLang="zh-CN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46850" y="3968750"/>
            <a:ext cx="235585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dirty="0" smtClean="0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Pregnancy </a:t>
            </a:r>
            <a:r>
              <a:rPr lang="en-US" altLang="zh-CN" dirty="0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induce hypertension </a:t>
            </a:r>
            <a:r>
              <a:rPr lang="en-US" altLang="zh-CN" dirty="0" smtClean="0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syndrome(PIH)</a:t>
            </a:r>
            <a:endParaRPr lang="zh-CN" altLang="en-US" dirty="0">
              <a:solidFill>
                <a:srgbClr val="003366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683250" y="3343275"/>
            <a:ext cx="3373438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dirty="0" smtClean="0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Gestational hypertension</a:t>
            </a:r>
            <a:endParaRPr lang="zh-CN" altLang="en-US" dirty="0">
              <a:solidFill>
                <a:srgbClr val="003366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230938" y="5265738"/>
            <a:ext cx="267176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Fetal growth restriction</a:t>
            </a:r>
            <a:endParaRPr lang="zh-CN" altLang="en-US" dirty="0">
              <a:solidFill>
                <a:srgbClr val="003366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3" name="上箭头 2"/>
          <p:cNvSpPr/>
          <p:nvPr/>
        </p:nvSpPr>
        <p:spPr>
          <a:xfrm>
            <a:off x="2571926" y="3143349"/>
            <a:ext cx="735592" cy="2574131"/>
          </a:xfrm>
          <a:prstGeom prst="upArrow">
            <a:avLst>
              <a:gd name="adj1" fmla="val 50000"/>
              <a:gd name="adj2" fmla="val 9972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33980" y="4157890"/>
            <a:ext cx="156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Increase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users\angela\appdata\roaming\360se6\USERDA~1\Temp\131Y01~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77" y="442771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1" grpId="0" animBg="1"/>
      <p:bldP spid="112" grpId="0" animBg="1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Conclusion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38263"/>
            <a:ext cx="8713788" cy="50927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200" dirty="0" smtClean="0">
                <a:ea typeface="宋体" pitchFamily="2" charset="-122"/>
              </a:rPr>
              <a:t>The risk of PTD was significantly associated with maternal preconception blood pressure.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200" dirty="0" smtClean="0">
                <a:ea typeface="宋体" pitchFamily="2" charset="-122"/>
              </a:rPr>
              <a:t>The higher the SBP or DBP level, the higher the relative risk of PTD incidence in Chinese reproductive age women.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200" dirty="0" smtClean="0">
                <a:ea typeface="宋体" pitchFamily="2" charset="-122"/>
              </a:rPr>
              <a:t>Preconception health care especially preconception BP measurements and specific hypertension intervention are important and necessary towards women who prepares for pregnancy. </a:t>
            </a: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7092950" y="260350"/>
            <a:ext cx="205105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524750" y="6524625"/>
            <a:ext cx="1295400" cy="33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Acknowledgement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38263"/>
            <a:ext cx="8568952" cy="50927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0" dirty="0" smtClean="0">
                <a:ea typeface="宋体" pitchFamily="2" charset="-122"/>
              </a:rPr>
              <a:t>Thanks to all the staffs of National Research Institute for Family Planning.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0" dirty="0" smtClean="0">
                <a:ea typeface="宋体" pitchFamily="2" charset="-122"/>
              </a:rPr>
              <a:t>Thanks to the staffs of National </a:t>
            </a:r>
            <a:r>
              <a:rPr lang="en-US" altLang="zh-CN" sz="2000" b="0" dirty="0">
                <a:ea typeface="宋体" pitchFamily="2" charset="-122"/>
              </a:rPr>
              <a:t>Free </a:t>
            </a:r>
            <a:r>
              <a:rPr lang="en-US" altLang="zh-CN" sz="2000" b="0" dirty="0" smtClean="0">
                <a:ea typeface="宋体" pitchFamily="2" charset="-122"/>
              </a:rPr>
              <a:t>Pre-pregnancy</a:t>
            </a:r>
            <a:r>
              <a:rPr lang="en-US" altLang="zh-CN" sz="2000" b="0" dirty="0">
                <a:ea typeface="宋体" pitchFamily="2" charset="-122"/>
              </a:rPr>
              <a:t> </a:t>
            </a:r>
            <a:r>
              <a:rPr lang="en-US" altLang="zh-CN" sz="2000" b="0" dirty="0" smtClean="0">
                <a:ea typeface="宋体" pitchFamily="2" charset="-122"/>
              </a:rPr>
              <a:t>Checkups.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0" dirty="0" smtClean="0">
                <a:ea typeface="宋体" pitchFamily="2" charset="-122"/>
              </a:rPr>
              <a:t>Thanks for </a:t>
            </a:r>
            <a:r>
              <a:rPr lang="en-US" altLang="zh-CN" sz="2000" b="0" dirty="0">
                <a:ea typeface="宋体" pitchFamily="2" charset="-122"/>
              </a:rPr>
              <a:t>the  Maternal and Child Health Services </a:t>
            </a:r>
            <a:r>
              <a:rPr lang="en-US" altLang="zh-CN" sz="2000" b="0" dirty="0" smtClean="0">
                <a:ea typeface="宋体" pitchFamily="2" charset="-122"/>
              </a:rPr>
              <a:t>Division, National </a:t>
            </a:r>
            <a:r>
              <a:rPr lang="en-US" altLang="zh-CN" sz="2000" b="0" dirty="0">
                <a:ea typeface="宋体" pitchFamily="2" charset="-122"/>
              </a:rPr>
              <a:t>Health and Family Planning </a:t>
            </a:r>
            <a:r>
              <a:rPr lang="en-US" altLang="zh-CN" sz="2000" b="0" dirty="0" smtClean="0">
                <a:ea typeface="宋体" pitchFamily="2" charset="-122"/>
              </a:rPr>
              <a:t>Commission.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0" dirty="0" smtClean="0">
                <a:ea typeface="宋体" pitchFamily="2" charset="-122"/>
              </a:rPr>
              <a:t>This work was supported </a:t>
            </a:r>
            <a:r>
              <a:rPr lang="en-US" altLang="zh-CN" sz="2000" b="0" dirty="0">
                <a:ea typeface="宋体" pitchFamily="2" charset="-122"/>
              </a:rPr>
              <a:t>The research was supported by Central Public-interest Scientific Institution Basal Research Fund (2012GJSSJKC03</a:t>
            </a:r>
            <a:r>
              <a:rPr lang="en-US" altLang="zh-CN" sz="2000" b="0" dirty="0" smtClean="0">
                <a:ea typeface="宋体" pitchFamily="2" charset="-122"/>
              </a:rPr>
              <a:t>).</a:t>
            </a: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7235825" y="188913"/>
            <a:ext cx="1908175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7524750" y="6524625"/>
            <a:ext cx="1150938" cy="33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057400" y="5500688"/>
            <a:ext cx="472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chemeClr val="accent1"/>
                </a:solidFill>
                <a:latin typeface="Verdana" pitchFamily="34" charset="0"/>
                <a:ea typeface="宋体" pitchFamily="2" charset="-122"/>
              </a:rPr>
              <a:t>www.themegallery.com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09800" y="3048000"/>
            <a:ext cx="4343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rgbClr val="666666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2"/>
                  </a:gs>
                  <a:gs pos="100000">
                    <a:srgbClr val="666666"/>
                  </a:gs>
                </a:gsLst>
                <a:lin ang="0" scaled="1"/>
              </a:gradFill>
              <a:effectLst>
                <a:outerShdw dist="7184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2627313" y="5445125"/>
            <a:ext cx="345757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pic>
        <p:nvPicPr>
          <p:cNvPr id="6" name="Picture 366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8112"/>
            <a:ext cx="2270125" cy="206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Background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164388" y="260350"/>
            <a:ext cx="17287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348038" y="1844675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132138" y="1484313"/>
            <a:ext cx="543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468313" y="1637507"/>
            <a:ext cx="7993062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2000" dirty="0">
                <a:ea typeface="宋体" pitchFamily="2" charset="-122"/>
              </a:rPr>
              <a:t>Preterm delivery (PTD) is an important adverse </a:t>
            </a:r>
            <a:r>
              <a:rPr lang="en-US" altLang="zh-CN" sz="2000">
                <a:ea typeface="宋体" pitchFamily="2" charset="-122"/>
              </a:rPr>
              <a:t>pregnancy </a:t>
            </a:r>
            <a:r>
              <a:rPr lang="en-US" altLang="zh-CN" sz="2000" smtClean="0">
                <a:ea typeface="宋体" pitchFamily="2" charset="-122"/>
              </a:rPr>
              <a:t>outcome </a:t>
            </a:r>
            <a:r>
              <a:rPr lang="en-US" altLang="zh-CN" sz="2000" dirty="0">
                <a:ea typeface="宋体" pitchFamily="2" charset="-122"/>
              </a:rPr>
              <a:t>in pregnant women, which threaten maternal and child health</a:t>
            </a:r>
            <a:r>
              <a:rPr lang="en-US" altLang="zh-CN" sz="2000" baseline="30000" dirty="0">
                <a:ea typeface="宋体" pitchFamily="2" charset="-122"/>
              </a:rPr>
              <a:t>1</a:t>
            </a:r>
            <a:r>
              <a:rPr lang="en-US" altLang="zh-CN" sz="2000" dirty="0">
                <a:ea typeface="宋体" pitchFamily="2" charset="-122"/>
              </a:rPr>
              <a:t>. </a:t>
            </a:r>
            <a:endParaRPr lang="en-US" altLang="zh-CN" sz="2000" dirty="0" smtClean="0">
              <a:ea typeface="宋体" pitchFamily="2" charset="-122"/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Char char="Ø"/>
            </a:pPr>
            <a:endParaRPr lang="en-US" altLang="zh-CN" sz="2000" dirty="0">
              <a:ea typeface="宋体" pitchFamily="2" charset="-122"/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2000" dirty="0">
                <a:ea typeface="宋体" pitchFamily="2" charset="-122"/>
              </a:rPr>
              <a:t>The report of WHO in 2012 showed that around 1 million children die each year due to complications of preterm birth. Many survivors face a lifetime of disability, including learning disabilities and visual and hearing problems.</a:t>
            </a:r>
          </a:p>
        </p:txBody>
      </p:sp>
      <p:pic>
        <p:nvPicPr>
          <p:cNvPr id="5128" name="Picture 10" descr="BD1484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021388"/>
            <a:ext cx="4968875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684213" y="6165850"/>
            <a:ext cx="7883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1600">
                <a:ea typeface="宋体" pitchFamily="2" charset="-122"/>
              </a:rPr>
              <a:t>Blencowe H, et al. National, regional and worldwide estimates of preterm birth.           The Lancet, June 2012. 9;379(9832):2162-72.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Background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8263"/>
            <a:ext cx="8218488" cy="10112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000" dirty="0" smtClean="0">
                <a:ea typeface="宋体" pitchFamily="2" charset="-122"/>
              </a:rPr>
              <a:t>An estimated 15 million babies are born too soon every year. In China, there are 11.7 million preterm births, second to India.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451725" y="6453188"/>
            <a:ext cx="144145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7164388" y="260350"/>
            <a:ext cx="17287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1062" y="2340214"/>
            <a:ext cx="748982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The 10 countries with the greatest number of preterm </a:t>
            </a:r>
            <a:r>
              <a:rPr lang="en-US" altLang="zh-CN" dirty="0" smtClean="0"/>
              <a:t>births:</a:t>
            </a:r>
            <a:endParaRPr lang="en-US" altLang="zh-CN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14636"/>
              </p:ext>
            </p:extLst>
          </p:nvPr>
        </p:nvGraphicFramePr>
        <p:xfrm>
          <a:off x="971600" y="2963384"/>
          <a:ext cx="7200850" cy="369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249"/>
                <a:gridCol w="4451601"/>
              </a:tblGrid>
              <a:tr h="46742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Countries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No.</a:t>
                      </a:r>
                      <a:r>
                        <a:rPr lang="en-US" altLang="zh-CN" sz="1400" baseline="0" dirty="0" smtClean="0"/>
                        <a:t> of Preterm Births</a:t>
                      </a:r>
                      <a:endParaRPr lang="zh-CN" altLang="en-US" sz="1400" dirty="0"/>
                    </a:p>
                  </a:txBody>
                  <a:tcPr/>
                </a:tc>
              </a:tr>
              <a:tr h="32247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India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/>
                        <a:t>3,519,100</a:t>
                      </a:r>
                      <a:endParaRPr lang="zh-CN" altLang="en-US" sz="1400" dirty="0"/>
                    </a:p>
                  </a:txBody>
                  <a:tcPr/>
                </a:tc>
              </a:tr>
              <a:tr h="322478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China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1,172,300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247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Nigeria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/>
                        <a:t>773,600</a:t>
                      </a:r>
                      <a:endParaRPr lang="zh-CN" altLang="en-US" sz="1400" dirty="0"/>
                    </a:p>
                  </a:txBody>
                  <a:tcPr/>
                </a:tc>
              </a:tr>
              <a:tr h="32247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Pakistan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/>
                        <a:t>748,100</a:t>
                      </a:r>
                      <a:endParaRPr lang="zh-CN" altLang="en-US" sz="1400" dirty="0"/>
                    </a:p>
                  </a:txBody>
                  <a:tcPr/>
                </a:tc>
              </a:tr>
              <a:tr h="32247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Indonesia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/>
                        <a:t>675,700</a:t>
                      </a:r>
                      <a:endParaRPr lang="zh-CN" altLang="en-US" sz="1400" dirty="0"/>
                    </a:p>
                  </a:txBody>
                  <a:tcPr/>
                </a:tc>
              </a:tr>
              <a:tr h="32247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USA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/>
                        <a:t>517,400</a:t>
                      </a:r>
                      <a:endParaRPr lang="zh-CN" altLang="en-US" sz="1400" dirty="0"/>
                    </a:p>
                  </a:txBody>
                  <a:tcPr/>
                </a:tc>
              </a:tr>
              <a:tr h="32247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Bangladesh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/>
                        <a:t>424,100</a:t>
                      </a:r>
                      <a:endParaRPr lang="zh-CN" altLang="en-US" sz="1400" dirty="0"/>
                    </a:p>
                  </a:txBody>
                  <a:tcPr/>
                </a:tc>
              </a:tr>
              <a:tr h="32247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Philippines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/>
                        <a:t>348,900</a:t>
                      </a:r>
                      <a:endParaRPr lang="zh-CN" altLang="en-US" sz="1400" dirty="0"/>
                    </a:p>
                  </a:txBody>
                  <a:tcPr/>
                </a:tc>
              </a:tr>
              <a:tr h="32247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Congo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/>
                        <a:t>341,400</a:t>
                      </a:r>
                      <a:endParaRPr lang="zh-CN" altLang="en-US" sz="1400" dirty="0"/>
                    </a:p>
                  </a:txBody>
                  <a:tcPr/>
                </a:tc>
              </a:tr>
              <a:tr h="32247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Brazil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 smtClean="0"/>
                        <a:t>279,300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3" descr="c:\users\angela\appdata\roaming\360se6\USERDA~1\Temp\214789~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013200"/>
            <a:ext cx="2381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904" name="Freeform 120"/>
          <p:cNvSpPr>
            <a:spLocks/>
          </p:cNvSpPr>
          <p:nvPr/>
        </p:nvSpPr>
        <p:spPr bwMode="gray">
          <a:xfrm rot="17326230" flipH="1">
            <a:off x="4206875" y="5014913"/>
            <a:ext cx="1466850" cy="80010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8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10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Background</a:t>
            </a:r>
            <a:endParaRPr lang="en-US" altLang="zh-CN" sz="2000" smtClean="0">
              <a:ea typeface="宋体" pitchFamily="2" charset="-122"/>
            </a:endParaRPr>
          </a:p>
        </p:txBody>
      </p:sp>
      <p:sp>
        <p:nvSpPr>
          <p:cNvPr id="7176" name="Rectangle 21"/>
          <p:cNvSpPr>
            <a:spLocks noChangeArrowheads="1"/>
          </p:cNvSpPr>
          <p:nvPr/>
        </p:nvSpPr>
        <p:spPr bwMode="auto">
          <a:xfrm>
            <a:off x="7235825" y="188913"/>
            <a:ext cx="1728788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7177" name="Rectangle 26"/>
          <p:cNvSpPr>
            <a:spLocks noChangeArrowheads="1"/>
          </p:cNvSpPr>
          <p:nvPr/>
        </p:nvSpPr>
        <p:spPr bwMode="auto">
          <a:xfrm>
            <a:off x="7092950" y="6453188"/>
            <a:ext cx="183515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grpSp>
        <p:nvGrpSpPr>
          <p:cNvPr id="118886" name="Group 102"/>
          <p:cNvGrpSpPr>
            <a:grpSpLocks/>
          </p:cNvGrpSpPr>
          <p:nvPr/>
        </p:nvGrpSpPr>
        <p:grpSpPr bwMode="auto">
          <a:xfrm>
            <a:off x="684213" y="5681663"/>
            <a:ext cx="4572000" cy="723900"/>
            <a:chOff x="720" y="2112"/>
            <a:chExt cx="1645" cy="1948"/>
          </a:xfrm>
        </p:grpSpPr>
        <p:sp>
          <p:nvSpPr>
            <p:cNvPr id="7201" name="AutoShape 103"/>
            <p:cNvSpPr>
              <a:spLocks noChangeArrowheads="1"/>
            </p:cNvSpPr>
            <p:nvPr/>
          </p:nvSpPr>
          <p:spPr bwMode="auto">
            <a:xfrm>
              <a:off x="720" y="2112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E3F1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7202" name="Text Box 104"/>
            <p:cNvSpPr txBox="1">
              <a:spLocks noChangeArrowheads="1"/>
            </p:cNvSpPr>
            <p:nvPr/>
          </p:nvSpPr>
          <p:spPr bwMode="auto">
            <a:xfrm>
              <a:off x="780" y="2240"/>
              <a:ext cx="1585" cy="1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2400" b="1">
                  <a:solidFill>
                    <a:srgbClr val="000000"/>
                  </a:solidFill>
                  <a:ea typeface="宋体" pitchFamily="2" charset="-122"/>
                </a:rPr>
                <a:t>  Pre-pregnancy period</a:t>
              </a:r>
            </a:p>
            <a:p>
              <a:endParaRPr lang="en-US" altLang="zh-CN" sz="140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118893" name="Group 109"/>
          <p:cNvGrpSpPr>
            <a:grpSpLocks/>
          </p:cNvGrpSpPr>
          <p:nvPr/>
        </p:nvGrpSpPr>
        <p:grpSpPr bwMode="auto">
          <a:xfrm>
            <a:off x="1432109" y="1552577"/>
            <a:ext cx="5718711" cy="1454150"/>
            <a:chOff x="1823" y="1056"/>
            <a:chExt cx="2045" cy="916"/>
          </a:xfrm>
        </p:grpSpPr>
        <p:grpSp>
          <p:nvGrpSpPr>
            <p:cNvPr id="7192" name="Group 110"/>
            <p:cNvGrpSpPr>
              <a:grpSpLocks/>
            </p:cNvGrpSpPr>
            <p:nvPr/>
          </p:nvGrpSpPr>
          <p:grpSpPr bwMode="auto">
            <a:xfrm>
              <a:off x="1823" y="1056"/>
              <a:ext cx="2045" cy="916"/>
              <a:chOff x="1900" y="1344"/>
              <a:chExt cx="2045" cy="916"/>
            </a:xfrm>
          </p:grpSpPr>
          <p:grpSp>
            <p:nvGrpSpPr>
              <p:cNvPr id="7194" name="Group 111"/>
              <p:cNvGrpSpPr>
                <a:grpSpLocks/>
              </p:cNvGrpSpPr>
              <p:nvPr/>
            </p:nvGrpSpPr>
            <p:grpSpPr bwMode="auto">
              <a:xfrm>
                <a:off x="1900" y="1344"/>
                <a:ext cx="2045" cy="916"/>
                <a:chOff x="1873" y="966"/>
                <a:chExt cx="2084" cy="934"/>
              </a:xfrm>
            </p:grpSpPr>
            <p:sp>
              <p:nvSpPr>
                <p:cNvPr id="118896" name="Oval 112"/>
                <p:cNvSpPr>
                  <a:spLocks noChangeArrowheads="1"/>
                </p:cNvSpPr>
                <p:nvPr/>
              </p:nvSpPr>
              <p:spPr bwMode="gray">
                <a:xfrm>
                  <a:off x="1873" y="993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118897" name="Oval 113"/>
                <p:cNvSpPr>
                  <a:spLocks noChangeArrowheads="1"/>
                </p:cNvSpPr>
                <p:nvPr/>
              </p:nvSpPr>
              <p:spPr bwMode="gray">
                <a:xfrm>
                  <a:off x="2052" y="966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itchFamily="2" charset="-122"/>
                  </a:endParaRPr>
                </a:p>
              </p:txBody>
            </p:sp>
          </p:grpSp>
          <p:sp>
            <p:nvSpPr>
              <p:cNvPr id="118900" name="Oval 116"/>
              <p:cNvSpPr>
                <a:spLocks noChangeArrowheads="1"/>
              </p:cNvSpPr>
              <p:nvPr/>
            </p:nvSpPr>
            <p:spPr bwMode="gray">
              <a:xfrm>
                <a:off x="2138" y="1404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18901" name="Oval 117"/>
              <p:cNvSpPr>
                <a:spLocks noChangeArrowheads="1"/>
              </p:cNvSpPr>
              <p:nvPr/>
            </p:nvSpPr>
            <p:spPr bwMode="gray">
              <a:xfrm>
                <a:off x="2262" y="1433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7193" name="Text Box 118"/>
            <p:cNvSpPr txBox="1">
              <a:spLocks noChangeArrowheads="1"/>
            </p:cNvSpPr>
            <p:nvPr/>
          </p:nvSpPr>
          <p:spPr bwMode="auto">
            <a:xfrm>
              <a:off x="1847" y="1200"/>
              <a:ext cx="191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rgbClr val="000000"/>
                  </a:solidFill>
                  <a:ea typeface="宋体" pitchFamily="2" charset="-122"/>
                </a:rPr>
                <a:t>Preterm Delivery</a:t>
              </a:r>
            </a:p>
            <a:p>
              <a:pPr algn="ctr"/>
              <a:r>
                <a:rPr lang="en-US" altLang="zh-CN" sz="2800" b="1" dirty="0">
                  <a:solidFill>
                    <a:srgbClr val="000000"/>
                  </a:solidFill>
                  <a:ea typeface="宋体" pitchFamily="2" charset="-122"/>
                </a:rPr>
                <a:t>Risk factors</a:t>
              </a:r>
            </a:p>
          </p:txBody>
        </p:sp>
      </p:grpSp>
      <p:sp>
        <p:nvSpPr>
          <p:cNvPr id="118903" name="Freeform 119"/>
          <p:cNvSpPr>
            <a:spLocks/>
          </p:cNvSpPr>
          <p:nvPr/>
        </p:nvSpPr>
        <p:spPr bwMode="gray">
          <a:xfrm rot="4609611">
            <a:off x="3606007" y="3183731"/>
            <a:ext cx="1295400" cy="100806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18836" name="Group 52"/>
          <p:cNvGrpSpPr>
            <a:grpSpLocks/>
          </p:cNvGrpSpPr>
          <p:nvPr/>
        </p:nvGrpSpPr>
        <p:grpSpPr bwMode="auto">
          <a:xfrm>
            <a:off x="3382963" y="4065588"/>
            <a:ext cx="2952750" cy="646112"/>
            <a:chOff x="3504" y="2112"/>
            <a:chExt cx="1440" cy="1680"/>
          </a:xfrm>
        </p:grpSpPr>
        <p:sp>
          <p:nvSpPr>
            <p:cNvPr id="7190" name="AutoShape 53"/>
            <p:cNvSpPr>
              <a:spLocks noChangeArrowheads="1"/>
            </p:cNvSpPr>
            <p:nvPr/>
          </p:nvSpPr>
          <p:spPr bwMode="auto">
            <a:xfrm>
              <a:off x="3504" y="2112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E3F1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7191" name="Text Box 54"/>
            <p:cNvSpPr txBox="1">
              <a:spLocks noChangeArrowheads="1"/>
            </p:cNvSpPr>
            <p:nvPr/>
          </p:nvSpPr>
          <p:spPr bwMode="auto">
            <a:xfrm>
              <a:off x="3648" y="2352"/>
              <a:ext cx="1284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000000"/>
                  </a:solidFill>
                  <a:ea typeface="宋体" pitchFamily="2" charset="-122"/>
                </a:rPr>
                <a:t>Gestation period</a:t>
              </a:r>
              <a:endParaRPr lang="en-US" altLang="zh-CN" sz="240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46850" y="3968750"/>
            <a:ext cx="2355850" cy="379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Nutrition situation</a:t>
            </a:r>
            <a:endParaRPr lang="zh-CN" altLang="en-US">
              <a:solidFill>
                <a:srgbClr val="003366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683250" y="3343275"/>
            <a:ext cx="3373438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Pregnancy Complications</a:t>
            </a:r>
            <a:endParaRPr lang="zh-CN" altLang="en-US">
              <a:solidFill>
                <a:srgbClr val="003366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319838" y="4619625"/>
            <a:ext cx="267176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Smoking</a:t>
            </a:r>
          </a:p>
          <a:p>
            <a:pPr algn="ctr" eaLnBrk="1" hangingPunct="1"/>
            <a:r>
              <a:rPr lang="en-US" altLang="zh-CN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Alcohol consumption </a:t>
            </a:r>
            <a:endParaRPr lang="zh-CN" altLang="en-US">
              <a:solidFill>
                <a:srgbClr val="003366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72250" y="5487988"/>
            <a:ext cx="2355850" cy="3794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Multiple gestation</a:t>
            </a:r>
            <a:endParaRPr lang="zh-CN" altLang="en-US">
              <a:solidFill>
                <a:srgbClr val="003366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683250" y="6237288"/>
            <a:ext cx="3244850" cy="369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/>
              <a:t>environmental stimulus</a:t>
            </a:r>
          </a:p>
        </p:txBody>
      </p:sp>
      <p:sp>
        <p:nvSpPr>
          <p:cNvPr id="7189" name="TextBox 2"/>
          <p:cNvSpPr txBox="1">
            <a:spLocks noChangeArrowheads="1"/>
          </p:cNvSpPr>
          <p:nvPr/>
        </p:nvSpPr>
        <p:spPr bwMode="auto">
          <a:xfrm>
            <a:off x="1476375" y="5157788"/>
            <a:ext cx="171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ea typeface="宋体" pitchFamily="2" charset="-122"/>
              </a:rPr>
              <a:t>Uncertain</a:t>
            </a:r>
            <a:endParaRPr lang="zh-CN" altLang="en-US" sz="2400" b="1">
              <a:solidFill>
                <a:srgbClr val="FF0000"/>
              </a:solidFill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04" grpId="0" animBg="1"/>
      <p:bldP spid="118903" grpId="0" animBg="1"/>
      <p:bldP spid="2" grpId="0" animBg="1"/>
      <p:bldP spid="111" grpId="0" animBg="1"/>
      <p:bldP spid="112" grpId="0" animBg="1"/>
      <p:bldP spid="113" grpId="0" animBg="1"/>
      <p:bldP spid="114" grpId="0" animBg="1"/>
      <p:bldP spid="71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6021388" y="2204864"/>
            <a:ext cx="2871092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557338"/>
            <a:ext cx="2438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557338"/>
            <a:ext cx="5246688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Background</a:t>
            </a:r>
            <a:endParaRPr lang="en-US" altLang="zh-CN" sz="2000" smtClean="0">
              <a:ea typeface="宋体" pitchFamily="2" charset="-122"/>
            </a:endParaRPr>
          </a:p>
        </p:txBody>
      </p:sp>
      <p:sp>
        <p:nvSpPr>
          <p:cNvPr id="8200" name="矩形 9"/>
          <p:cNvSpPr>
            <a:spLocks noChangeArrowheads="1"/>
          </p:cNvSpPr>
          <p:nvPr/>
        </p:nvSpPr>
        <p:spPr bwMode="auto">
          <a:xfrm>
            <a:off x="522288" y="5661025"/>
            <a:ext cx="7937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zh-CN" sz="2000" dirty="0">
                <a:ea typeface="宋体" pitchFamily="2" charset="-122"/>
              </a:rPr>
              <a:t>Effective PCC interventions could be an opportunity to improve pregnancy outcomes.</a:t>
            </a:r>
            <a:endParaRPr lang="zh-CN" altLang="en-US" sz="2000" dirty="0"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788" y="3698875"/>
            <a:ext cx="2355850" cy="379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Weight</a:t>
            </a:r>
            <a:endParaRPr lang="zh-CN" altLang="en-US">
              <a:solidFill>
                <a:srgbClr val="003366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788" y="3038475"/>
            <a:ext cx="2355850" cy="379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Blood glucose</a:t>
            </a:r>
            <a:endParaRPr lang="zh-CN" altLang="en-US">
              <a:solidFill>
                <a:srgbClr val="003366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0625" y="2420938"/>
            <a:ext cx="2357438" cy="3794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Blood pressure</a:t>
            </a:r>
            <a:endParaRPr lang="zh-CN" altLang="en-US">
              <a:solidFill>
                <a:srgbClr val="003366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0625" y="4365625"/>
            <a:ext cx="2357438" cy="379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Family history</a:t>
            </a:r>
            <a:endParaRPr lang="zh-CN" altLang="en-US">
              <a:solidFill>
                <a:srgbClr val="003366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788" y="5108575"/>
            <a:ext cx="2355850" cy="379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3366"/>
                </a:solidFill>
                <a:latin typeface="Verdana" pitchFamily="34" charset="0"/>
                <a:ea typeface="宋体" pitchFamily="2" charset="-122"/>
              </a:rPr>
              <a:t>Life style</a:t>
            </a:r>
            <a:endParaRPr lang="zh-CN" altLang="en-US">
              <a:solidFill>
                <a:srgbClr val="003366"/>
              </a:solidFill>
              <a:latin typeface="Verdana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Objective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775"/>
            <a:ext cx="8064896" cy="4708525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To examine the association between preconception blood pressure (BP) and the risk of PTD in a historical cohort of reproductive age women in Chinese rural population.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altLang="zh-CN" sz="2400" dirty="0" smtClean="0">
              <a:ea typeface="宋体" pitchFamily="2" charset="-122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zh-CN" altLang="en-US" sz="2000" dirty="0" smtClean="0">
              <a:ea typeface="宋体" pitchFamily="2" charset="-122"/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7164388" y="260350"/>
            <a:ext cx="18002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7380288" y="6381750"/>
            <a:ext cx="1512887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Methods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38263"/>
            <a:ext cx="8641084" cy="50927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Study design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000" b="0" dirty="0" smtClean="0">
                <a:ea typeface="宋体" pitchFamily="2" charset="-122"/>
              </a:rPr>
              <a:t>    A historical cohort study of reproductive age women in Chinese rural population.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CN" sz="2400" b="0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Study population</a:t>
            </a:r>
          </a:p>
          <a:p>
            <a:pPr algn="just" eaLnBrk="1" hangingPunct="1">
              <a:lnSpc>
                <a:spcPct val="150000"/>
              </a:lnSpc>
              <a:buNone/>
            </a:pPr>
            <a:r>
              <a:rPr lang="en-US" altLang="zh-CN" sz="2400" dirty="0" smtClean="0">
                <a:ea typeface="宋体" pitchFamily="2" charset="-122"/>
              </a:rPr>
              <a:t>   </a:t>
            </a:r>
            <a:r>
              <a:rPr lang="en-US" altLang="zh-CN" sz="2000" b="0" dirty="0" smtClean="0">
                <a:ea typeface="宋体" pitchFamily="2" charset="-122"/>
              </a:rPr>
              <a:t>Rural reproductive age women who participated in </a:t>
            </a:r>
            <a:r>
              <a:rPr lang="en-US" altLang="zh-CN" sz="2000" b="0" dirty="0" smtClean="0">
                <a:solidFill>
                  <a:srgbClr val="FF0000"/>
                </a:solidFill>
                <a:ea typeface="宋体" pitchFamily="2" charset="-122"/>
              </a:rPr>
              <a:t>National </a:t>
            </a:r>
            <a:r>
              <a:rPr lang="en-US" altLang="zh-CN" sz="2000" b="0" dirty="0">
                <a:solidFill>
                  <a:srgbClr val="FF0000"/>
                </a:solidFill>
                <a:ea typeface="宋体" pitchFamily="2" charset="-122"/>
              </a:rPr>
              <a:t>F</a:t>
            </a:r>
            <a:r>
              <a:rPr lang="en-US" altLang="zh-CN" sz="2000" b="0" dirty="0" smtClean="0">
                <a:solidFill>
                  <a:srgbClr val="FF0000"/>
                </a:solidFill>
                <a:ea typeface="宋体" pitchFamily="2" charset="-122"/>
              </a:rPr>
              <a:t>ree Pre-pregnancy Checkups (NFPC) </a:t>
            </a:r>
            <a:r>
              <a:rPr lang="en-US" altLang="zh-CN" sz="2000" b="0" dirty="0" smtClean="0">
                <a:ea typeface="宋体" pitchFamily="2" charset="-122"/>
              </a:rPr>
              <a:t>in 2010-2012  and had live-born babies before Oct 2013 were recruited in the present study.</a:t>
            </a:r>
          </a:p>
          <a:p>
            <a:pPr indent="22225" algn="just" eaLnBrk="1" hangingPunct="1">
              <a:lnSpc>
                <a:spcPct val="150000"/>
              </a:lnSpc>
              <a:buNone/>
            </a:pPr>
            <a:r>
              <a:rPr lang="en-US" altLang="zh-CN" sz="2000" b="0" dirty="0" smtClean="0">
                <a:ea typeface="宋体" pitchFamily="2" charset="-122"/>
              </a:rPr>
              <a:t>Participants suffered from adverse pregnancy outcomes such as fetal death, still birth and abortion were excluded.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000" b="0" dirty="0" smtClean="0">
                <a:ea typeface="宋体" pitchFamily="2" charset="-122"/>
              </a:rPr>
              <a:t> 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400" b="0" dirty="0" smtClean="0">
              <a:ea typeface="宋体" pitchFamily="2" charset="-122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en-US" altLang="zh-CN" sz="2400" b="0" dirty="0" smtClean="0">
              <a:ea typeface="宋体" pitchFamily="2" charset="-122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019925" y="188913"/>
            <a:ext cx="1944688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7308850" y="6453188"/>
            <a:ext cx="1655763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Methods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38263"/>
            <a:ext cx="8641084" cy="50927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dirty="0" smtClean="0">
                <a:ea typeface="宋体" pitchFamily="2" charset="-122"/>
              </a:rPr>
              <a:t>National Free Pre-pregnancy Checkups (NFPC)</a:t>
            </a:r>
          </a:p>
          <a:p>
            <a:pPr marL="365125" indent="0" algn="just" eaLnBrk="1" hangingPunct="1">
              <a:buNone/>
            </a:pPr>
            <a:r>
              <a:rPr lang="en-US" altLang="zh-CN" sz="2000" b="0" dirty="0" smtClean="0">
                <a:ea typeface="宋体" pitchFamily="2" charset="-122"/>
              </a:rPr>
              <a:t>NFPC is a population-based health survey of reproductive-age couples, which is supported by National Health and Family Planning Commission since 2010, and have been comprehensively implemented in all provinces in China. </a:t>
            </a:r>
          </a:p>
          <a:p>
            <a:pPr marL="0" indent="0" eaLnBrk="1" hangingPunct="1">
              <a:buNone/>
            </a:pPr>
            <a:endParaRPr lang="en-US" altLang="zh-CN" sz="2400" b="0" dirty="0" smtClean="0"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b="0" dirty="0" smtClean="0">
                <a:ea typeface="宋体" pitchFamily="2" charset="-122"/>
              </a:rPr>
              <a:t> 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400" b="0" dirty="0" smtClean="0">
              <a:ea typeface="宋体" pitchFamily="2" charset="-122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en-US" altLang="zh-CN" sz="2400" b="0" dirty="0" smtClean="0">
              <a:ea typeface="宋体" pitchFamily="2" charset="-122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019925" y="188913"/>
            <a:ext cx="1944688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7308850" y="6453188"/>
            <a:ext cx="1655763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36118"/>
            <a:ext cx="8136569" cy="351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5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5|0|0"/>
</p:tagLst>
</file>

<file path=ppt/theme/theme1.xml><?xml version="1.0" encoding="utf-8"?>
<a:theme xmlns:a="http://schemas.openxmlformats.org/drawingml/2006/main" name="145TGp_genaral_light_v2">
  <a:themeElements>
    <a:clrScheme name="145TGp_genaral_light_v2 3">
      <a:dk1>
        <a:srgbClr val="003366"/>
      </a:dk1>
      <a:lt1>
        <a:srgbClr val="FFFFFF"/>
      </a:lt1>
      <a:dk2>
        <a:srgbClr val="99190B"/>
      </a:dk2>
      <a:lt2>
        <a:srgbClr val="DDDDDD"/>
      </a:lt2>
      <a:accent1>
        <a:srgbClr val="1F63AD"/>
      </a:accent1>
      <a:accent2>
        <a:srgbClr val="D28302"/>
      </a:accent2>
      <a:accent3>
        <a:srgbClr val="FFFFFF"/>
      </a:accent3>
      <a:accent4>
        <a:srgbClr val="002A56"/>
      </a:accent4>
      <a:accent5>
        <a:srgbClr val="ABB7D3"/>
      </a:accent5>
      <a:accent6>
        <a:srgbClr val="BE7602"/>
      </a:accent6>
      <a:hlink>
        <a:srgbClr val="3CA051"/>
      </a:hlink>
      <a:folHlink>
        <a:srgbClr val="97ADB5"/>
      </a:folHlink>
    </a:clrScheme>
    <a:fontScheme name="145TGp_genaral_light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5TGp_genaral_light_v2 1">
        <a:dk1>
          <a:srgbClr val="000066"/>
        </a:dk1>
        <a:lt1>
          <a:srgbClr val="FFFFFF"/>
        </a:lt1>
        <a:dk2>
          <a:srgbClr val="40297B"/>
        </a:dk2>
        <a:lt2>
          <a:srgbClr val="DDDDDD"/>
        </a:lt2>
        <a:accent1>
          <a:srgbClr val="35978E"/>
        </a:accent1>
        <a:accent2>
          <a:srgbClr val="1E86E4"/>
        </a:accent2>
        <a:accent3>
          <a:srgbClr val="FFFFFF"/>
        </a:accent3>
        <a:accent4>
          <a:srgbClr val="000056"/>
        </a:accent4>
        <a:accent5>
          <a:srgbClr val="AEC9C6"/>
        </a:accent5>
        <a:accent6>
          <a:srgbClr val="1A79CF"/>
        </a:accent6>
        <a:hlink>
          <a:srgbClr val="9CAA32"/>
        </a:hlink>
        <a:folHlink>
          <a:srgbClr val="ACB3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5TGp_genaral_light_v2 2">
        <a:dk1>
          <a:srgbClr val="000066"/>
        </a:dk1>
        <a:lt1>
          <a:srgbClr val="FFFFFF"/>
        </a:lt1>
        <a:dk2>
          <a:srgbClr val="0F5ABD"/>
        </a:dk2>
        <a:lt2>
          <a:srgbClr val="DDDDDD"/>
        </a:lt2>
        <a:accent1>
          <a:srgbClr val="7061C9"/>
        </a:accent1>
        <a:accent2>
          <a:srgbClr val="53BB9B"/>
        </a:accent2>
        <a:accent3>
          <a:srgbClr val="FFFFFF"/>
        </a:accent3>
        <a:accent4>
          <a:srgbClr val="000056"/>
        </a:accent4>
        <a:accent5>
          <a:srgbClr val="BBB7E1"/>
        </a:accent5>
        <a:accent6>
          <a:srgbClr val="4AA98C"/>
        </a:accent6>
        <a:hlink>
          <a:srgbClr val="57B2D7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5TGp_genaral_light_v2 3">
        <a:dk1>
          <a:srgbClr val="003366"/>
        </a:dk1>
        <a:lt1>
          <a:srgbClr val="FFFFFF"/>
        </a:lt1>
        <a:dk2>
          <a:srgbClr val="99190B"/>
        </a:dk2>
        <a:lt2>
          <a:srgbClr val="DDDDDD"/>
        </a:lt2>
        <a:accent1>
          <a:srgbClr val="1F63AD"/>
        </a:accent1>
        <a:accent2>
          <a:srgbClr val="D28302"/>
        </a:accent2>
        <a:accent3>
          <a:srgbClr val="FFFFFF"/>
        </a:accent3>
        <a:accent4>
          <a:srgbClr val="002A56"/>
        </a:accent4>
        <a:accent5>
          <a:srgbClr val="ABB7D3"/>
        </a:accent5>
        <a:accent6>
          <a:srgbClr val="BE7602"/>
        </a:accent6>
        <a:hlink>
          <a:srgbClr val="3CA051"/>
        </a:hlink>
        <a:folHlink>
          <a:srgbClr val="97A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145TGp_genaral_light_v2</Template>
  <TotalTime>2462</TotalTime>
  <Words>1149</Words>
  <Application>Microsoft Office PowerPoint</Application>
  <PresentationFormat>全屏显示(4:3)</PresentationFormat>
  <Paragraphs>335</Paragraphs>
  <Slides>23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145TGp_genaral_light_v2</vt:lpstr>
      <vt:lpstr>PowerPoint 演示文稿</vt:lpstr>
      <vt:lpstr>Outline</vt:lpstr>
      <vt:lpstr>Background</vt:lpstr>
      <vt:lpstr>Background</vt:lpstr>
      <vt:lpstr>Background</vt:lpstr>
      <vt:lpstr>Background</vt:lpstr>
      <vt:lpstr>Objective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</vt:lpstr>
      <vt:lpstr>Results</vt:lpstr>
      <vt:lpstr>Results</vt:lpstr>
      <vt:lpstr>Results</vt:lpstr>
      <vt:lpstr>Results</vt:lpstr>
      <vt:lpstr>Discussion</vt:lpstr>
      <vt:lpstr>Conclusion</vt:lpstr>
      <vt:lpstr>Acknowledgement</vt:lpstr>
      <vt:lpstr>PowerPoint 演示文稿</vt:lpstr>
    </vt:vector>
  </TitlesOfParts>
  <Company>SkyUN.Org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THINK</dc:creator>
  <cp:lastModifiedBy>webuser</cp:lastModifiedBy>
  <cp:revision>156</cp:revision>
  <dcterms:created xsi:type="dcterms:W3CDTF">2004-01-19T08:30:25Z</dcterms:created>
  <dcterms:modified xsi:type="dcterms:W3CDTF">2014-08-08T01:40:59Z</dcterms:modified>
</cp:coreProperties>
</file>