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72" r:id="rId3"/>
    <p:sldId id="277" r:id="rId4"/>
    <p:sldId id="267" r:id="rId5"/>
    <p:sldId id="258" r:id="rId6"/>
    <p:sldId id="259" r:id="rId7"/>
    <p:sldId id="273" r:id="rId8"/>
    <p:sldId id="268" r:id="rId9"/>
    <p:sldId id="269" r:id="rId10"/>
    <p:sldId id="274" r:id="rId11"/>
    <p:sldId id="270" r:id="rId12"/>
    <p:sldId id="271" r:id="rId13"/>
    <p:sldId id="275" r:id="rId14"/>
    <p:sldId id="276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663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6826E-57E8-4B35-AE24-E87B2E46E3EC}" type="datetimeFigureOut">
              <a:rPr kumimoji="1" lang="ja-JP" altLang="en-US" smtClean="0"/>
              <a:t>2014/12/2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99FAD-C22D-4BF2-9F32-2F8FA5BC34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3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85D261D-6C47-424C-86F9-8C8639D74378}" type="slidenum">
              <a:rPr lang="en-US" altLang="ja-JP" sz="1200" b="0" baseline="0" smtClean="0">
                <a:latin typeface="Times New Roman" pitchFamily="18" charset="0"/>
              </a:rPr>
              <a:pPr/>
              <a:t>10</a:t>
            </a:fld>
            <a:endParaRPr lang="en-US" altLang="ja-JP" sz="1200" b="0" baseline="0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prstGeom prst="rect">
            <a:avLst/>
          </a:prstGeo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z="900" smtClean="0">
                <a:latin typeface="Arial" charset="0"/>
              </a:rPr>
              <a:t>Enter speaker notes here.</a:t>
            </a:r>
          </a:p>
          <a:p>
            <a:endParaRPr lang="en-US" altLang="ja-JP" sz="900" b="1" dirty="0" smtClean="0">
              <a:latin typeface="Arial" charset="0"/>
            </a:endParaRPr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84128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9FAD-C22D-4BF2-9F32-2F8FA5BC34D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00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3657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4-9, 2013 – Waikoloa, Hawaii</a:t>
            </a:r>
          </a:p>
        </p:txBody>
      </p:sp>
    </p:spTree>
    <p:extLst>
      <p:ext uri="{BB962C8B-B14F-4D97-AF65-F5344CB8AC3E}">
        <p14:creationId xmlns:p14="http://schemas.microsoft.com/office/powerpoint/2010/main" val="354737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2014/12/2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2014/12/2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2014/12/2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702624" cy="1752600"/>
          </a:xfrm>
        </p:spPr>
        <p:txBody>
          <a:bodyPr>
            <a:normAutofit/>
          </a:bodyPr>
          <a:lstStyle/>
          <a:p>
            <a:r>
              <a:rPr kumimoji="1" lang="en-US" altLang="ja-JP" sz="2800" dirty="0" err="1" smtClean="0"/>
              <a:t>Yibin</a:t>
            </a:r>
            <a:r>
              <a:rPr kumimoji="1" lang="en-US" altLang="ja-JP" sz="2800" dirty="0" smtClean="0"/>
              <a:t> Xu</a:t>
            </a:r>
          </a:p>
          <a:p>
            <a:r>
              <a:rPr lang="en-US" altLang="ja-JP" sz="2800" dirty="0" smtClean="0"/>
              <a:t>National Institute for Materials Science, Japan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1772816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tx2">
                    <a:lumMod val="75000"/>
                  </a:schemeClr>
                </a:solidFill>
              </a:rPr>
              <a:t>Thermal Conductivity of Amorphous Si and Ge </a:t>
            </a:r>
            <a:r>
              <a:rPr lang="en-US" altLang="ja-JP" sz="4000" dirty="0" smtClean="0">
                <a:solidFill>
                  <a:schemeClr val="tx2">
                    <a:lumMod val="75000"/>
                  </a:schemeClr>
                </a:solidFill>
              </a:rPr>
              <a:t>Thin Films</a:t>
            </a:r>
            <a:endParaRPr kumimoji="1" lang="ja-JP" alt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オブジェクト 1"/>
          <p:cNvGraphicFramePr>
            <a:graphicFrameLocks noChangeAspect="1"/>
          </p:cNvGraphicFramePr>
          <p:nvPr>
            <p:extLst/>
          </p:nvPr>
        </p:nvGraphicFramePr>
        <p:xfrm>
          <a:off x="3309131" y="967268"/>
          <a:ext cx="5672137" cy="258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数式" r:id="rId4" imgW="5448300" imgH="3073400" progId="Equation.3">
                  <p:embed/>
                </p:oleObj>
              </mc:Choice>
              <mc:Fallback>
                <p:oleObj name="数式" r:id="rId4" imgW="5448300" imgH="307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131" y="967268"/>
                        <a:ext cx="5672137" cy="258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オブジェクト 2"/>
          <p:cNvGraphicFramePr>
            <a:graphicFrameLocks noChangeAspect="1"/>
          </p:cNvGraphicFramePr>
          <p:nvPr>
            <p:extLst/>
          </p:nvPr>
        </p:nvGraphicFramePr>
        <p:xfrm>
          <a:off x="4710618" y="3213144"/>
          <a:ext cx="3692525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数式" r:id="rId6" imgW="3530600" imgH="1485900" progId="Equation.3">
                  <p:embed/>
                </p:oleObj>
              </mc:Choice>
              <mc:Fallback>
                <p:oleObj name="数式" r:id="rId6" imgW="3530600" imgH="148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618" y="3213144"/>
                        <a:ext cx="3692525" cy="153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7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4041" r="3011"/>
          <a:stretch>
            <a:fillRect/>
          </a:stretch>
        </p:blipFill>
        <p:spPr bwMode="auto">
          <a:xfrm>
            <a:off x="82918" y="3447586"/>
            <a:ext cx="2090254" cy="301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6" name="グループ化 136"/>
          <p:cNvGrpSpPr>
            <a:grpSpLocks/>
          </p:cNvGrpSpPr>
          <p:nvPr/>
        </p:nvGrpSpPr>
        <p:grpSpPr bwMode="auto">
          <a:xfrm>
            <a:off x="1998769" y="4899929"/>
            <a:ext cx="2365375" cy="1665287"/>
            <a:chOff x="8354075" y="17113240"/>
            <a:chExt cx="4544674" cy="3360296"/>
          </a:xfrm>
        </p:grpSpPr>
        <p:grpSp>
          <p:nvGrpSpPr>
            <p:cNvPr id="8" name="グループ化 105"/>
            <p:cNvGrpSpPr/>
            <p:nvPr/>
          </p:nvGrpSpPr>
          <p:grpSpPr>
            <a:xfrm>
              <a:off x="8962202" y="17113240"/>
              <a:ext cx="3936547" cy="2830564"/>
              <a:chOff x="7990455" y="21613834"/>
              <a:chExt cx="4618640" cy="3866076"/>
            </a:xfrm>
            <a:noFill/>
          </p:grpSpPr>
          <p:sp>
            <p:nvSpPr>
              <p:cNvPr id="29" name="正方形/長方形 28"/>
              <p:cNvSpPr/>
              <p:nvPr/>
            </p:nvSpPr>
            <p:spPr bwMode="auto">
              <a:xfrm>
                <a:off x="7990455" y="21613834"/>
                <a:ext cx="4618640" cy="3866076"/>
              </a:xfrm>
              <a:prstGeom prst="rect">
                <a:avLst/>
              </a:prstGeom>
              <a:grpFill/>
              <a:ln w="3175" cap="flat" cmpd="sng" algn="ctr">
                <a:solidFill>
                  <a:srgbClr val="FF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defTabSz="819150">
                  <a:defRPr/>
                </a:pPr>
                <a:endParaRPr lang="ja-JP" altLang="en-US" sz="2300" dirty="0"/>
              </a:p>
            </p:txBody>
          </p:sp>
          <p:cxnSp>
            <p:nvCxnSpPr>
              <p:cNvPr id="30" name="直線コネクタ 29"/>
              <p:cNvCxnSpPr/>
              <p:nvPr/>
            </p:nvCxnSpPr>
            <p:spPr bwMode="auto">
              <a:xfrm rot="5400000">
                <a:off x="9391624" y="25399254"/>
                <a:ext cx="142876" cy="1588"/>
              </a:xfrm>
              <a:prstGeom prst="line">
                <a:avLst/>
              </a:prstGeom>
              <a:grpFill/>
              <a:ln w="19050" cap="flat" cmpd="sng" algn="ctr">
                <a:solidFill>
                  <a:srgbClr val="FF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直線コネクタ 30"/>
              <p:cNvCxnSpPr/>
              <p:nvPr/>
            </p:nvCxnSpPr>
            <p:spPr bwMode="auto">
              <a:xfrm rot="5400000">
                <a:off x="10820384" y="25399254"/>
                <a:ext cx="142876" cy="1588"/>
              </a:xfrm>
              <a:prstGeom prst="line">
                <a:avLst/>
              </a:prstGeom>
              <a:grpFill/>
              <a:ln w="19050" cap="flat" cmpd="sng" algn="ctr">
                <a:solidFill>
                  <a:srgbClr val="FF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直線コネクタ 31"/>
              <p:cNvCxnSpPr/>
              <p:nvPr/>
            </p:nvCxnSpPr>
            <p:spPr bwMode="auto">
              <a:xfrm rot="5400000">
                <a:off x="12275605" y="25407132"/>
                <a:ext cx="142876" cy="1588"/>
              </a:xfrm>
              <a:prstGeom prst="line">
                <a:avLst/>
              </a:prstGeom>
              <a:grpFill/>
              <a:ln w="19050" cap="flat" cmpd="sng" algn="ctr">
                <a:solidFill>
                  <a:srgbClr val="FF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058" name="テキスト ボックス 128"/>
            <p:cNvSpPr txBox="1">
              <a:spLocks noChangeArrowheads="1"/>
            </p:cNvSpPr>
            <p:nvPr/>
          </p:nvSpPr>
          <p:spPr bwMode="auto">
            <a:xfrm rot="-5400000">
              <a:off x="8127586" y="18470439"/>
              <a:ext cx="906567" cy="45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 baseline="-25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b="1" baseline="-25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 b="1" baseline="-25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 b="1" baseline="-25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 b="1" baseline="-25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 baseline="-25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 baseline="-25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 baseline="-25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 baseline="-25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kumimoji="1" lang="ja-JP" altLang="en-US" sz="1400" i="1" baseline="0">
                  <a:solidFill>
                    <a:srgbClr val="FF9933"/>
                  </a:solidFill>
                  <a:latin typeface="Times New Roman" pitchFamily="18" charset="0"/>
                  <a:ea typeface="ＭＳ Ｐゴシック" charset="-128"/>
                  <a:sym typeface="Symbol" pitchFamily="18" charset="2"/>
                </a:rPr>
                <a:t></a:t>
              </a:r>
              <a:r>
                <a:rPr kumimoji="1" lang="en-US" altLang="ja-JP" sz="1400" i="1" baseline="0">
                  <a:solidFill>
                    <a:srgbClr val="FF9933"/>
                  </a:solidFill>
                  <a:latin typeface="Times New Roman" pitchFamily="18" charset="0"/>
                  <a:ea typeface="ＭＳ Ｐゴシック" charset="-128"/>
                  <a:sym typeface="Symbol" pitchFamily="18" charset="2"/>
                </a:rPr>
                <a:t>Ref</a:t>
              </a:r>
              <a:endParaRPr kumimoji="1" lang="ja-JP" altLang="en-US" sz="1400" i="1" baseline="0">
                <a:solidFill>
                  <a:srgbClr val="FF9933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059" name="テキスト ボックス 129"/>
            <p:cNvSpPr txBox="1">
              <a:spLocks noChangeArrowheads="1"/>
            </p:cNvSpPr>
            <p:nvPr/>
          </p:nvSpPr>
          <p:spPr bwMode="auto">
            <a:xfrm>
              <a:off x="10676714" y="19970760"/>
              <a:ext cx="595809" cy="50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 baseline="-25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b="1" baseline="-25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 b="1" baseline="-25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 b="1" baseline="-25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 b="1" baseline="-25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 baseline="-25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 baseline="-25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 baseline="-25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 baseline="-25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kumimoji="1" lang="ja-JP" altLang="en-US" sz="1400" i="1" baseline="0">
                  <a:solidFill>
                    <a:srgbClr val="FF9933"/>
                  </a:solidFill>
                  <a:latin typeface="Times New Roman" pitchFamily="18" charset="0"/>
                  <a:ea typeface="ＭＳ Ｐゴシック" charset="-128"/>
                  <a:sym typeface="Symbol" pitchFamily="18" charset="2"/>
                </a:rPr>
                <a:t></a:t>
              </a:r>
              <a:r>
                <a:rPr kumimoji="1" lang="en-US" altLang="ja-JP" sz="1400" i="1" baseline="0">
                  <a:solidFill>
                    <a:srgbClr val="FF9933"/>
                  </a:solidFill>
                  <a:latin typeface="Times New Roman" pitchFamily="18" charset="0"/>
                  <a:ea typeface="ＭＳ Ｐゴシック" charset="-128"/>
                  <a:sym typeface="Symbol" pitchFamily="18" charset="2"/>
                </a:rPr>
                <a:t>T</a:t>
              </a:r>
              <a:endParaRPr kumimoji="1" lang="ja-JP" altLang="en-US" sz="1400" i="1" baseline="0">
                <a:solidFill>
                  <a:srgbClr val="FF9933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cxnSp>
          <p:nvCxnSpPr>
            <p:cNvPr id="2060" name="直線コネクタ 131"/>
            <p:cNvCxnSpPr>
              <a:cxnSpLocks noChangeShapeType="1"/>
            </p:cNvCxnSpPr>
            <p:nvPr/>
          </p:nvCxnSpPr>
          <p:spPr bwMode="auto">
            <a:xfrm>
              <a:off x="8962202" y="17827620"/>
              <a:ext cx="3929090" cy="1588"/>
            </a:xfrm>
            <a:prstGeom prst="line">
              <a:avLst/>
            </a:prstGeom>
            <a:noFill/>
            <a:ln w="9525" algn="ctr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61" name="テキスト ボックス 133"/>
            <p:cNvSpPr txBox="1">
              <a:spLocks noChangeArrowheads="1"/>
            </p:cNvSpPr>
            <p:nvPr/>
          </p:nvSpPr>
          <p:spPr bwMode="auto">
            <a:xfrm>
              <a:off x="8605012" y="17613306"/>
              <a:ext cx="404450" cy="50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 baseline="-25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b="1" baseline="-25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 b="1" baseline="-25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 b="1" baseline="-25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 b="1" baseline="-25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 baseline="-25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 baseline="-25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 baseline="-25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 baseline="-25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kumimoji="1" lang="en-US" altLang="ja-JP" sz="1400" baseline="0">
                  <a:solidFill>
                    <a:srgbClr val="FF9933"/>
                  </a:solidFill>
                  <a:latin typeface="Times New Roman" pitchFamily="18" charset="0"/>
                  <a:ea typeface="ＭＳ Ｐゴシック" charset="-128"/>
                </a:rPr>
                <a:t>0</a:t>
              </a:r>
              <a:endParaRPr kumimoji="1" lang="ja-JP" altLang="en-US" sz="1400" baseline="0">
                <a:solidFill>
                  <a:srgbClr val="FF9933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cxnSp>
          <p:nvCxnSpPr>
            <p:cNvPr id="2062" name="直線コネクタ 135"/>
            <p:cNvCxnSpPr>
              <a:cxnSpLocks noChangeShapeType="1"/>
              <a:stCxn id="2061" idx="3"/>
            </p:cNvCxnSpPr>
            <p:nvPr/>
          </p:nvCxnSpPr>
          <p:spPr bwMode="auto">
            <a:xfrm>
              <a:off x="9009462" y="17864695"/>
              <a:ext cx="3381764" cy="1177371"/>
            </a:xfrm>
            <a:prstGeom prst="line">
              <a:avLst/>
            </a:prstGeom>
            <a:noFill/>
            <a:ln w="9525" algn="ctr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1665"/>
            <a:ext cx="4099992" cy="267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9" b="11260"/>
          <a:stretch/>
        </p:blipFill>
        <p:spPr bwMode="auto">
          <a:xfrm>
            <a:off x="4644008" y="4794251"/>
            <a:ext cx="3920228" cy="180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テキスト ボックス 25"/>
          <p:cNvSpPr txBox="1">
            <a:spLocks noChangeArrowheads="1"/>
          </p:cNvSpPr>
          <p:nvPr/>
        </p:nvSpPr>
        <p:spPr bwMode="auto">
          <a:xfrm>
            <a:off x="0" y="6544314"/>
            <a:ext cx="51653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1200" b="0" i="1" baseline="0" dirty="0" smtClean="0">
                <a:solidFill>
                  <a:srgbClr val="000000"/>
                </a:solidFill>
                <a:ea typeface="ＭＳ Ｐゴシック" charset="-128"/>
              </a:rPr>
              <a:t>R. Kato, Y</a:t>
            </a:r>
            <a:r>
              <a:rPr lang="en-US" altLang="ja-JP" sz="1200" b="0" i="1" baseline="0" dirty="0">
                <a:solidFill>
                  <a:srgbClr val="000000"/>
                </a:solidFill>
                <a:ea typeface="ＭＳ Ｐゴシック" charset="-128"/>
              </a:rPr>
              <a:t>. Xu, et. al. </a:t>
            </a:r>
            <a:r>
              <a:rPr lang="en-US" altLang="ja-JP" sz="1200" b="0" i="1" baseline="0" dirty="0" smtClean="0">
                <a:solidFill>
                  <a:srgbClr val="000000"/>
                </a:solidFill>
                <a:ea typeface="ＭＳ Ｐゴシック" charset="-128"/>
              </a:rPr>
              <a:t>,</a:t>
            </a:r>
            <a:r>
              <a:rPr lang="ja-JP" altLang="en-US" sz="1200" b="0" i="1" baseline="0" dirty="0" smtClean="0">
                <a:solidFill>
                  <a:srgbClr val="000000"/>
                </a:solidFill>
                <a:ea typeface="ＭＳ Ｐゴシック" charset="-128"/>
              </a:rPr>
              <a:t>　</a:t>
            </a:r>
            <a:r>
              <a:rPr lang="en-US" altLang="ja-JP" sz="1200" b="0" i="1" baseline="0" dirty="0" err="1" smtClean="0">
                <a:solidFill>
                  <a:srgbClr val="000000"/>
                </a:solidFill>
                <a:ea typeface="ＭＳ Ｐゴシック" charset="-128"/>
              </a:rPr>
              <a:t>Jpn</a:t>
            </a:r>
            <a:r>
              <a:rPr lang="en-US" altLang="ja-JP" sz="1200" b="0" i="1" baseline="0" dirty="0" smtClean="0">
                <a:solidFill>
                  <a:srgbClr val="000000"/>
                </a:solidFill>
                <a:ea typeface="ＭＳ Ｐゴシック" charset="-128"/>
              </a:rPr>
              <a:t>. J. Appl. </a:t>
            </a:r>
            <a:r>
              <a:rPr lang="en-US" altLang="ja-JP" sz="1200" b="0" i="1" baseline="0" dirty="0" err="1" smtClean="0">
                <a:solidFill>
                  <a:srgbClr val="000000"/>
                </a:solidFill>
                <a:ea typeface="ＭＳ Ｐゴシック" charset="-128"/>
              </a:rPr>
              <a:t>Phys</a:t>
            </a:r>
            <a:r>
              <a:rPr lang="en-US" altLang="ja-JP" sz="1200" b="0" i="1" baseline="0" dirty="0" smtClean="0">
                <a:solidFill>
                  <a:srgbClr val="000000"/>
                </a:solidFill>
                <a:ea typeface="ＭＳ Ｐゴシック" charset="-128"/>
              </a:rPr>
              <a:t>, 50, 106602 </a:t>
            </a:r>
            <a:r>
              <a:rPr lang="en-US" altLang="ja-JP" sz="1200" b="0" i="1" baseline="0" dirty="0">
                <a:solidFill>
                  <a:srgbClr val="000000"/>
                </a:solidFill>
                <a:ea typeface="ＭＳ Ｐゴシック" charset="-128"/>
              </a:rPr>
              <a:t>(</a:t>
            </a:r>
            <a:r>
              <a:rPr lang="en-US" altLang="ja-JP" sz="1200" b="0" i="1" baseline="0" dirty="0" smtClean="0">
                <a:solidFill>
                  <a:srgbClr val="000000"/>
                </a:solidFill>
                <a:ea typeface="ＭＳ Ｐゴシック" charset="-128"/>
              </a:rPr>
              <a:t>2011)</a:t>
            </a:r>
            <a:endParaRPr lang="ja-JP" altLang="en-US" sz="1200" b="0" i="1" baseline="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0177" y="0"/>
            <a:ext cx="8931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Cross-plane thermal conductivity measurement (FDTR</a:t>
            </a:r>
            <a:r>
              <a:rPr lang="en-US" altLang="ja-JP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method)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038" y="27855"/>
            <a:ext cx="9036496" cy="72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latin typeface="Calibri" panose="020F0502020204030204" pitchFamily="34" charset="0"/>
                <a:cs typeface="Arial" pitchFamily="34" charset="0"/>
              </a:rPr>
              <a:t>Thermal resistance of amorphous Si(Ge) </a:t>
            </a:r>
            <a:r>
              <a:rPr lang="en-US" altLang="ja-JP" sz="2400" dirty="0" smtClean="0">
                <a:latin typeface="Calibri" panose="020F0502020204030204" pitchFamily="34" charset="0"/>
                <a:cs typeface="Arial" pitchFamily="34" charset="0"/>
              </a:rPr>
              <a:t>films </a:t>
            </a:r>
          </a:p>
          <a:p>
            <a:pPr>
              <a:lnSpc>
                <a:spcPts val="2400"/>
              </a:lnSpc>
            </a:pPr>
            <a:r>
              <a:rPr lang="en-US" altLang="ja-JP" sz="2400" dirty="0" smtClean="0">
                <a:latin typeface="Calibri" panose="020F0502020204030204" pitchFamily="34" charset="0"/>
                <a:cs typeface="Arial" pitchFamily="34" charset="0"/>
              </a:rPr>
              <a:t>as </a:t>
            </a:r>
            <a:r>
              <a:rPr lang="en-US" altLang="ja-JP" sz="2400" dirty="0">
                <a:latin typeface="Calibri" panose="020F0502020204030204" pitchFamily="34" charset="0"/>
                <a:cs typeface="Arial" pitchFamily="34" charset="0"/>
              </a:rPr>
              <a:t>a function of thickness </a:t>
            </a:r>
            <a:r>
              <a:rPr lang="en-US" altLang="ja-JP" sz="2400" dirty="0" smtClean="0">
                <a:latin typeface="Calibri" panose="020F0502020204030204" pitchFamily="34" charset="0"/>
                <a:cs typeface="Arial" pitchFamily="34" charset="0"/>
              </a:rPr>
              <a:t>and deposition temperature</a:t>
            </a:r>
            <a:endParaRPr lang="ja-JP" altLang="en-US" sz="2400" dirty="0">
              <a:latin typeface="Calibri" panose="020F0502020204030204" pitchFamily="34" charset="0"/>
            </a:endParaRPr>
          </a:p>
        </p:txBody>
      </p:sp>
      <p:pic>
        <p:nvPicPr>
          <p:cNvPr id="4" name="図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41"/>
          <a:stretch/>
        </p:blipFill>
        <p:spPr>
          <a:xfrm>
            <a:off x="1835695" y="753566"/>
            <a:ext cx="4464497" cy="577448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303780" y="1853453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Si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60885" y="4781183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Ge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662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18266" y="0"/>
            <a:ext cx="9162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 smtClean="0">
                <a:latin typeface="Calibri" panose="020F0502020204030204" pitchFamily="34" charset="0"/>
                <a:cs typeface="Arial" pitchFamily="34" charset="0"/>
              </a:rPr>
              <a:t>Thermal </a:t>
            </a:r>
            <a:r>
              <a:rPr lang="en-US" altLang="ja-JP" sz="2400" dirty="0">
                <a:latin typeface="Calibri" panose="020F0502020204030204" pitchFamily="34" charset="0"/>
                <a:cs typeface="Arial" pitchFamily="34" charset="0"/>
              </a:rPr>
              <a:t>conductivity of amorphous Si(Ge) </a:t>
            </a:r>
            <a:r>
              <a:rPr lang="en-US" altLang="ja-JP" sz="2400" dirty="0" smtClean="0">
                <a:latin typeface="Calibri" panose="020F0502020204030204" pitchFamily="34" charset="0"/>
                <a:cs typeface="Arial" pitchFamily="34" charset="0"/>
              </a:rPr>
              <a:t>film </a:t>
            </a:r>
          </a:p>
          <a:p>
            <a:pPr>
              <a:lnSpc>
                <a:spcPts val="2400"/>
              </a:lnSpc>
            </a:pPr>
            <a:r>
              <a:rPr lang="en-US" altLang="ja-JP" sz="2400" dirty="0" smtClean="0">
                <a:latin typeface="Calibri" panose="020F0502020204030204" pitchFamily="34" charset="0"/>
                <a:cs typeface="Arial" pitchFamily="34" charset="0"/>
              </a:rPr>
              <a:t>as a function of thickness and deposition temperature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pic>
        <p:nvPicPr>
          <p:cNvPr id="4" name="図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3977640" cy="581533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303780" y="1853453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Si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60885" y="4781183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Ge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532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7" r="26357"/>
          <a:stretch/>
        </p:blipFill>
        <p:spPr>
          <a:xfrm>
            <a:off x="5220072" y="1700808"/>
            <a:ext cx="1656184" cy="4968552"/>
          </a:xfrm>
          <a:prstGeom prst="rect">
            <a:avLst/>
          </a:prstGeom>
        </p:spPr>
      </p:pic>
      <p:pic>
        <p:nvPicPr>
          <p:cNvPr id="3" name="図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4" r="-1"/>
          <a:stretch/>
        </p:blipFill>
        <p:spPr>
          <a:xfrm>
            <a:off x="2843808" y="1700808"/>
            <a:ext cx="1917573" cy="496855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27978" y="346906"/>
            <a:ext cx="756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FFT patterns of different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area sizes in Ge films</a:t>
            </a:r>
            <a:endParaRPr kumimoji="1" lang="ja-JP" altLang="en-US" sz="2800" dirty="0"/>
          </a:p>
        </p:txBody>
      </p:sp>
      <p:sp>
        <p:nvSpPr>
          <p:cNvPr id="6" name="正方形/長方形 5"/>
          <p:cNvSpPr/>
          <p:nvPr/>
        </p:nvSpPr>
        <p:spPr>
          <a:xfrm>
            <a:off x="1452766" y="2276872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10×10 nm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581006" y="3815752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3×3 nm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581006" y="5589240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2×2 nm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507294" y="1261796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ºC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3419872" y="1331476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25 ºC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21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83568" y="980728"/>
            <a:ext cx="777686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3200" dirty="0" smtClean="0"/>
              <a:t>Conclusion</a:t>
            </a:r>
            <a:endParaRPr lang="ja-JP" altLang="en-US" sz="3200" dirty="0"/>
          </a:p>
          <a:p>
            <a:pPr algn="just"/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Thermal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conductivity of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amorphous Si and Ge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films shows thickness dependence.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result proves that long MFP (&gt;100 nm) phonons exist in amorphous Si and Ge.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Thermal conductivity of amorphous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 and Ge films shows dependent on deposition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-scaled structural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order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supposed to be the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responsible for it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6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286" y="1700808"/>
            <a:ext cx="321076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7" y="959282"/>
            <a:ext cx="3240360" cy="356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611560" y="5157192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The transport forms of phonons has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 great impact on the design of nanostructured thermoelectric materials with reduced thermal conductivity, as well as heat dissipation in electronic and photonic devices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977592" y="4525814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Thermoelectric devices </a:t>
            </a:r>
            <a:endParaRPr lang="ja-JP" altLang="en-US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5569997" y="4525814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Thermal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4072" y="347464"/>
            <a:ext cx="5678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Thermal management issue for thin film 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350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グループ化 81"/>
          <p:cNvGrpSpPr/>
          <p:nvPr/>
        </p:nvGrpSpPr>
        <p:grpSpPr>
          <a:xfrm>
            <a:off x="755576" y="565305"/>
            <a:ext cx="7416824" cy="3527710"/>
            <a:chOff x="2124025" y="787007"/>
            <a:chExt cx="5617783" cy="3527710"/>
          </a:xfrm>
        </p:grpSpPr>
        <p:grpSp>
          <p:nvGrpSpPr>
            <p:cNvPr id="62" name="グループ化 61"/>
            <p:cNvGrpSpPr/>
            <p:nvPr/>
          </p:nvGrpSpPr>
          <p:grpSpPr>
            <a:xfrm>
              <a:off x="2124025" y="1347082"/>
              <a:ext cx="5617783" cy="2967635"/>
              <a:chOff x="540373" y="2051449"/>
              <a:chExt cx="3168352" cy="1593575"/>
            </a:xfrm>
          </p:grpSpPr>
          <p:sp>
            <p:nvSpPr>
              <p:cNvPr id="2" name="正方形/長方形 1"/>
              <p:cNvSpPr/>
              <p:nvPr/>
            </p:nvSpPr>
            <p:spPr>
              <a:xfrm>
                <a:off x="540373" y="2051449"/>
                <a:ext cx="3168352" cy="158417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38" name="直線矢印コネクタ 37"/>
              <p:cNvCxnSpPr/>
              <p:nvPr/>
            </p:nvCxnSpPr>
            <p:spPr>
              <a:xfrm>
                <a:off x="3491880" y="2060848"/>
                <a:ext cx="0" cy="15841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テキスト ボックス 38"/>
              <p:cNvSpPr txBox="1"/>
              <p:nvPr/>
            </p:nvSpPr>
            <p:spPr>
              <a:xfrm>
                <a:off x="3433647" y="2709399"/>
                <a:ext cx="191017" cy="19832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 anchor="ctr" anchorCtr="0">
                <a:spAutoFit/>
              </a:bodyPr>
              <a:lstStyle/>
              <a:p>
                <a:r>
                  <a:rPr kumimoji="1" lang="en-US" altLang="ja-JP" dirty="0" smtClean="0"/>
                  <a:t>L</a:t>
                </a:r>
                <a:endParaRPr kumimoji="1" lang="ja-JP" altLang="en-US" dirty="0"/>
              </a:p>
            </p:txBody>
          </p:sp>
          <p:cxnSp>
            <p:nvCxnSpPr>
              <p:cNvPr id="41" name="直線矢印コネクタ 40"/>
              <p:cNvCxnSpPr>
                <a:stCxn id="2" idx="1"/>
              </p:cNvCxnSpPr>
              <p:nvPr/>
            </p:nvCxnSpPr>
            <p:spPr>
              <a:xfrm flipV="1">
                <a:off x="540373" y="2294888"/>
                <a:ext cx="0" cy="54864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矢印コネクタ 42"/>
              <p:cNvCxnSpPr>
                <a:stCxn id="2" idx="1"/>
              </p:cNvCxnSpPr>
              <p:nvPr/>
            </p:nvCxnSpPr>
            <p:spPr>
              <a:xfrm>
                <a:off x="540373" y="2843537"/>
                <a:ext cx="64807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テキスト ボックス 46"/>
              <p:cNvSpPr txBox="1"/>
              <p:nvPr/>
            </p:nvSpPr>
            <p:spPr>
              <a:xfrm>
                <a:off x="540373" y="2058301"/>
                <a:ext cx="902092" cy="181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z</a:t>
                </a:r>
                <a:r>
                  <a:rPr kumimoji="1" lang="en-US" altLang="ja-JP" sz="1600" dirty="0" smtClean="0"/>
                  <a:t>, Cross-Plane</a:t>
                </a:r>
                <a:endParaRPr kumimoji="1" lang="ja-JP" altLang="en-US" sz="1600" dirty="0"/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540373" y="2865397"/>
                <a:ext cx="711379" cy="181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x, </a:t>
                </a:r>
                <a:r>
                  <a:rPr kumimoji="1" lang="en-US" altLang="ja-JP" sz="1600" dirty="0" smtClean="0"/>
                  <a:t>In-Plane</a:t>
                </a:r>
                <a:endParaRPr kumimoji="1" lang="ja-JP" altLang="en-US" sz="1600" dirty="0"/>
              </a:p>
            </p:txBody>
          </p:sp>
        </p:grpSp>
        <p:grpSp>
          <p:nvGrpSpPr>
            <p:cNvPr id="2066" name="グループ化 2065"/>
            <p:cNvGrpSpPr/>
            <p:nvPr/>
          </p:nvGrpSpPr>
          <p:grpSpPr>
            <a:xfrm>
              <a:off x="5395584" y="2757015"/>
              <a:ext cx="1770323" cy="1519214"/>
              <a:chOff x="4456399" y="2775427"/>
              <a:chExt cx="1770323" cy="1519214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6399" y="2775427"/>
                <a:ext cx="1770323" cy="1519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フリーフォーム 63"/>
              <p:cNvSpPr/>
              <p:nvPr/>
            </p:nvSpPr>
            <p:spPr>
              <a:xfrm rot="8400000">
                <a:off x="5575388" y="3009167"/>
                <a:ext cx="203096" cy="911727"/>
              </a:xfrm>
              <a:custGeom>
                <a:avLst/>
                <a:gdLst>
                  <a:gd name="connsiteX0" fmla="*/ 124983 w 260648"/>
                  <a:gd name="connsiteY0" fmla="*/ 0 h 1070263"/>
                  <a:gd name="connsiteX1" fmla="*/ 292 w 260648"/>
                  <a:gd name="connsiteY1" fmla="*/ 187036 h 1070263"/>
                  <a:gd name="connsiteX2" fmla="*/ 156156 w 260648"/>
                  <a:gd name="connsiteY2" fmla="*/ 259772 h 1070263"/>
                  <a:gd name="connsiteX3" fmla="*/ 21074 w 260648"/>
                  <a:gd name="connsiteY3" fmla="*/ 426027 h 1070263"/>
                  <a:gd name="connsiteX4" fmla="*/ 197720 w 260648"/>
                  <a:gd name="connsiteY4" fmla="*/ 488372 h 1070263"/>
                  <a:gd name="connsiteX5" fmla="*/ 52247 w 260648"/>
                  <a:gd name="connsiteY5" fmla="*/ 633845 h 1070263"/>
                  <a:gd name="connsiteX6" fmla="*/ 260065 w 260648"/>
                  <a:gd name="connsiteY6" fmla="*/ 727363 h 1070263"/>
                  <a:gd name="connsiteX7" fmla="*/ 114592 w 260648"/>
                  <a:gd name="connsiteY7" fmla="*/ 872836 h 1070263"/>
                  <a:gd name="connsiteX8" fmla="*/ 114592 w 260648"/>
                  <a:gd name="connsiteY8" fmla="*/ 1070263 h 107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648" h="1070263">
                    <a:moveTo>
                      <a:pt x="124983" y="0"/>
                    </a:moveTo>
                    <a:cubicBezTo>
                      <a:pt x="60040" y="71870"/>
                      <a:pt x="-4903" y="143741"/>
                      <a:pt x="292" y="187036"/>
                    </a:cubicBezTo>
                    <a:cubicBezTo>
                      <a:pt x="5487" y="230331"/>
                      <a:pt x="152692" y="219940"/>
                      <a:pt x="156156" y="259772"/>
                    </a:cubicBezTo>
                    <a:cubicBezTo>
                      <a:pt x="159620" y="299604"/>
                      <a:pt x="14147" y="387927"/>
                      <a:pt x="21074" y="426027"/>
                    </a:cubicBezTo>
                    <a:cubicBezTo>
                      <a:pt x="28001" y="464127"/>
                      <a:pt x="192525" y="453736"/>
                      <a:pt x="197720" y="488372"/>
                    </a:cubicBezTo>
                    <a:cubicBezTo>
                      <a:pt x="202916" y="523008"/>
                      <a:pt x="41856" y="594013"/>
                      <a:pt x="52247" y="633845"/>
                    </a:cubicBezTo>
                    <a:cubicBezTo>
                      <a:pt x="62638" y="673677"/>
                      <a:pt x="249674" y="687531"/>
                      <a:pt x="260065" y="727363"/>
                    </a:cubicBezTo>
                    <a:cubicBezTo>
                      <a:pt x="270456" y="767195"/>
                      <a:pt x="138838" y="815686"/>
                      <a:pt x="114592" y="872836"/>
                    </a:cubicBezTo>
                    <a:cubicBezTo>
                      <a:pt x="90346" y="929986"/>
                      <a:pt x="102469" y="1000124"/>
                      <a:pt x="114592" y="107026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048" name="直線矢印コネクタ 2047"/>
              <p:cNvCxnSpPr>
                <a:stCxn id="64" idx="8"/>
              </p:cNvCxnSpPr>
              <p:nvPr/>
            </p:nvCxnSpPr>
            <p:spPr>
              <a:xfrm flipH="1">
                <a:off x="5306122" y="3107940"/>
                <a:ext cx="87181" cy="3570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矢印コネクタ 67"/>
              <p:cNvCxnSpPr>
                <a:stCxn id="64" idx="8"/>
              </p:cNvCxnSpPr>
              <p:nvPr/>
            </p:nvCxnSpPr>
            <p:spPr>
              <a:xfrm>
                <a:off x="5393303" y="3107940"/>
                <a:ext cx="328719" cy="8391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矢印コネクタ 74"/>
              <p:cNvCxnSpPr>
                <a:stCxn id="64" idx="8"/>
                <a:endCxn id="64" idx="5"/>
              </p:cNvCxnSpPr>
              <p:nvPr/>
            </p:nvCxnSpPr>
            <p:spPr>
              <a:xfrm>
                <a:off x="5393303" y="3107940"/>
                <a:ext cx="276184" cy="2535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矢印コネクタ 77"/>
              <p:cNvCxnSpPr>
                <a:stCxn id="64" idx="8"/>
              </p:cNvCxnSpPr>
              <p:nvPr/>
            </p:nvCxnSpPr>
            <p:spPr>
              <a:xfrm flipH="1" flipV="1">
                <a:off x="5094811" y="3022574"/>
                <a:ext cx="298492" cy="853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矢印コネクタ 80"/>
              <p:cNvCxnSpPr>
                <a:stCxn id="64" idx="8"/>
                <a:endCxn id="2050" idx="0"/>
              </p:cNvCxnSpPr>
              <p:nvPr/>
            </p:nvCxnSpPr>
            <p:spPr>
              <a:xfrm flipH="1" flipV="1">
                <a:off x="5341561" y="2775427"/>
                <a:ext cx="51742" cy="3325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テキスト ボックス 87"/>
            <p:cNvSpPr txBox="1"/>
            <p:nvPr/>
          </p:nvSpPr>
          <p:spPr>
            <a:xfrm>
              <a:off x="5967381" y="1832544"/>
              <a:ext cx="16170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Diffuse Phonon Boundary Scattering</a:t>
              </a:r>
              <a:endParaRPr kumimoji="1" lang="ja-JP" altLang="en-US" sz="1600" dirty="0"/>
            </a:p>
          </p:txBody>
        </p:sp>
        <p:grpSp>
          <p:nvGrpSpPr>
            <p:cNvPr id="70" name="グループ化 69"/>
            <p:cNvGrpSpPr/>
            <p:nvPr/>
          </p:nvGrpSpPr>
          <p:grpSpPr>
            <a:xfrm>
              <a:off x="4605396" y="787007"/>
              <a:ext cx="1179723" cy="1703026"/>
              <a:chOff x="4605396" y="787007"/>
              <a:chExt cx="1179723" cy="1703026"/>
            </a:xfrm>
          </p:grpSpPr>
          <p:grpSp>
            <p:nvGrpSpPr>
              <p:cNvPr id="49" name="グループ化 48"/>
              <p:cNvGrpSpPr/>
              <p:nvPr/>
            </p:nvGrpSpPr>
            <p:grpSpPr>
              <a:xfrm>
                <a:off x="4605396" y="1220379"/>
                <a:ext cx="1179721" cy="1269654"/>
                <a:chOff x="2062648" y="1970894"/>
                <a:chExt cx="901376" cy="932940"/>
              </a:xfrm>
            </p:grpSpPr>
            <p:sp>
              <p:nvSpPr>
                <p:cNvPr id="7" name="フリーフォーム 6"/>
                <p:cNvSpPr/>
                <p:nvPr/>
              </p:nvSpPr>
              <p:spPr>
                <a:xfrm rot="8400000">
                  <a:off x="2675761" y="1970894"/>
                  <a:ext cx="157149" cy="932940"/>
                </a:xfrm>
                <a:custGeom>
                  <a:avLst/>
                  <a:gdLst>
                    <a:gd name="connsiteX0" fmla="*/ 124983 w 260648"/>
                    <a:gd name="connsiteY0" fmla="*/ 0 h 1070263"/>
                    <a:gd name="connsiteX1" fmla="*/ 292 w 260648"/>
                    <a:gd name="connsiteY1" fmla="*/ 187036 h 1070263"/>
                    <a:gd name="connsiteX2" fmla="*/ 156156 w 260648"/>
                    <a:gd name="connsiteY2" fmla="*/ 259772 h 1070263"/>
                    <a:gd name="connsiteX3" fmla="*/ 21074 w 260648"/>
                    <a:gd name="connsiteY3" fmla="*/ 426027 h 1070263"/>
                    <a:gd name="connsiteX4" fmla="*/ 197720 w 260648"/>
                    <a:gd name="connsiteY4" fmla="*/ 488372 h 1070263"/>
                    <a:gd name="connsiteX5" fmla="*/ 52247 w 260648"/>
                    <a:gd name="connsiteY5" fmla="*/ 633845 h 1070263"/>
                    <a:gd name="connsiteX6" fmla="*/ 260065 w 260648"/>
                    <a:gd name="connsiteY6" fmla="*/ 727363 h 1070263"/>
                    <a:gd name="connsiteX7" fmla="*/ 114592 w 260648"/>
                    <a:gd name="connsiteY7" fmla="*/ 872836 h 1070263"/>
                    <a:gd name="connsiteX8" fmla="*/ 114592 w 260648"/>
                    <a:gd name="connsiteY8" fmla="*/ 1070263 h 1070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0648" h="1070263">
                      <a:moveTo>
                        <a:pt x="124983" y="0"/>
                      </a:moveTo>
                      <a:cubicBezTo>
                        <a:pt x="60040" y="71870"/>
                        <a:pt x="-4903" y="143741"/>
                        <a:pt x="292" y="187036"/>
                      </a:cubicBezTo>
                      <a:cubicBezTo>
                        <a:pt x="5487" y="230331"/>
                        <a:pt x="152692" y="219940"/>
                        <a:pt x="156156" y="259772"/>
                      </a:cubicBezTo>
                      <a:cubicBezTo>
                        <a:pt x="159620" y="299604"/>
                        <a:pt x="14147" y="387927"/>
                        <a:pt x="21074" y="426027"/>
                      </a:cubicBezTo>
                      <a:cubicBezTo>
                        <a:pt x="28001" y="464127"/>
                        <a:pt x="192525" y="453736"/>
                        <a:pt x="197720" y="488372"/>
                      </a:cubicBezTo>
                      <a:cubicBezTo>
                        <a:pt x="202916" y="523008"/>
                        <a:pt x="41856" y="594013"/>
                        <a:pt x="52247" y="633845"/>
                      </a:cubicBezTo>
                      <a:cubicBezTo>
                        <a:pt x="62638" y="673677"/>
                        <a:pt x="249674" y="687531"/>
                        <a:pt x="260065" y="727363"/>
                      </a:cubicBezTo>
                      <a:cubicBezTo>
                        <a:pt x="270456" y="767195"/>
                        <a:pt x="138838" y="815686"/>
                        <a:pt x="114592" y="872836"/>
                      </a:cubicBezTo>
                      <a:cubicBezTo>
                        <a:pt x="90346" y="929986"/>
                        <a:pt x="102469" y="1000124"/>
                        <a:pt x="114592" y="1070263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9" name="直線矢印コネクタ 8"/>
                <p:cNvCxnSpPr/>
                <p:nvPr/>
              </p:nvCxnSpPr>
              <p:spPr>
                <a:xfrm flipH="1">
                  <a:off x="2062648" y="2115747"/>
                  <a:ext cx="369447" cy="1140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矢印コネクタ 9"/>
                <p:cNvCxnSpPr/>
                <p:nvPr/>
              </p:nvCxnSpPr>
              <p:spPr>
                <a:xfrm flipH="1">
                  <a:off x="2202186" y="2115747"/>
                  <a:ext cx="255798" cy="29422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矢印コネクタ 13"/>
                <p:cNvCxnSpPr/>
                <p:nvPr/>
              </p:nvCxnSpPr>
              <p:spPr>
                <a:xfrm flipH="1">
                  <a:off x="2382363" y="2090531"/>
                  <a:ext cx="67458" cy="43304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矢印コネクタ 18"/>
                <p:cNvCxnSpPr/>
                <p:nvPr/>
              </p:nvCxnSpPr>
              <p:spPr>
                <a:xfrm>
                  <a:off x="2457987" y="2090531"/>
                  <a:ext cx="168372" cy="42457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矢印コネクタ 25"/>
                <p:cNvCxnSpPr>
                  <a:stCxn id="7" idx="8"/>
                </p:cNvCxnSpPr>
                <p:nvPr/>
              </p:nvCxnSpPr>
              <p:spPr>
                <a:xfrm>
                  <a:off x="2449822" y="2074163"/>
                  <a:ext cx="403809" cy="3114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矢印コネクタ 33"/>
                <p:cNvCxnSpPr/>
                <p:nvPr/>
              </p:nvCxnSpPr>
              <p:spPr>
                <a:xfrm>
                  <a:off x="2538090" y="2090531"/>
                  <a:ext cx="425934" cy="15504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67" name="円弧 2066"/>
              <p:cNvSpPr/>
              <p:nvPr/>
            </p:nvSpPr>
            <p:spPr>
              <a:xfrm rot="5400000">
                <a:off x="4602493" y="789910"/>
                <a:ext cx="1185529" cy="1179723"/>
              </a:xfrm>
              <a:prstGeom prst="arc">
                <a:avLst>
                  <a:gd name="adj1" fmla="val 16200000"/>
                  <a:gd name="adj2" fmla="val 5432434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6" name="グループ化 75"/>
            <p:cNvGrpSpPr/>
            <p:nvPr/>
          </p:nvGrpSpPr>
          <p:grpSpPr>
            <a:xfrm>
              <a:off x="4130989" y="2695426"/>
              <a:ext cx="1075741" cy="655878"/>
              <a:chOff x="3652587" y="3100859"/>
              <a:chExt cx="1075741" cy="655878"/>
            </a:xfrm>
          </p:grpSpPr>
          <p:sp>
            <p:nvSpPr>
              <p:cNvPr id="89" name="フリーフォーム 88"/>
              <p:cNvSpPr/>
              <p:nvPr/>
            </p:nvSpPr>
            <p:spPr>
              <a:xfrm rot="4440000">
                <a:off x="3893192" y="3367667"/>
                <a:ext cx="97756" cy="578965"/>
              </a:xfrm>
              <a:custGeom>
                <a:avLst/>
                <a:gdLst>
                  <a:gd name="connsiteX0" fmla="*/ 124983 w 260648"/>
                  <a:gd name="connsiteY0" fmla="*/ 0 h 1070263"/>
                  <a:gd name="connsiteX1" fmla="*/ 292 w 260648"/>
                  <a:gd name="connsiteY1" fmla="*/ 187036 h 1070263"/>
                  <a:gd name="connsiteX2" fmla="*/ 156156 w 260648"/>
                  <a:gd name="connsiteY2" fmla="*/ 259772 h 1070263"/>
                  <a:gd name="connsiteX3" fmla="*/ 21074 w 260648"/>
                  <a:gd name="connsiteY3" fmla="*/ 426027 h 1070263"/>
                  <a:gd name="connsiteX4" fmla="*/ 197720 w 260648"/>
                  <a:gd name="connsiteY4" fmla="*/ 488372 h 1070263"/>
                  <a:gd name="connsiteX5" fmla="*/ 52247 w 260648"/>
                  <a:gd name="connsiteY5" fmla="*/ 633845 h 1070263"/>
                  <a:gd name="connsiteX6" fmla="*/ 260065 w 260648"/>
                  <a:gd name="connsiteY6" fmla="*/ 727363 h 1070263"/>
                  <a:gd name="connsiteX7" fmla="*/ 114592 w 260648"/>
                  <a:gd name="connsiteY7" fmla="*/ 872836 h 1070263"/>
                  <a:gd name="connsiteX8" fmla="*/ 114592 w 260648"/>
                  <a:gd name="connsiteY8" fmla="*/ 1070263 h 107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648" h="1070263">
                    <a:moveTo>
                      <a:pt x="124983" y="0"/>
                    </a:moveTo>
                    <a:cubicBezTo>
                      <a:pt x="60040" y="71870"/>
                      <a:pt x="-4903" y="143741"/>
                      <a:pt x="292" y="187036"/>
                    </a:cubicBezTo>
                    <a:cubicBezTo>
                      <a:pt x="5487" y="230331"/>
                      <a:pt x="152692" y="219940"/>
                      <a:pt x="156156" y="259772"/>
                    </a:cubicBezTo>
                    <a:cubicBezTo>
                      <a:pt x="159620" y="299604"/>
                      <a:pt x="14147" y="387927"/>
                      <a:pt x="21074" y="426027"/>
                    </a:cubicBezTo>
                    <a:cubicBezTo>
                      <a:pt x="28001" y="464127"/>
                      <a:pt x="192525" y="453736"/>
                      <a:pt x="197720" y="488372"/>
                    </a:cubicBezTo>
                    <a:cubicBezTo>
                      <a:pt x="202916" y="523008"/>
                      <a:pt x="41856" y="594013"/>
                      <a:pt x="52247" y="633845"/>
                    </a:cubicBezTo>
                    <a:cubicBezTo>
                      <a:pt x="62638" y="673677"/>
                      <a:pt x="249674" y="687531"/>
                      <a:pt x="260065" y="727363"/>
                    </a:cubicBezTo>
                    <a:cubicBezTo>
                      <a:pt x="270456" y="767195"/>
                      <a:pt x="138838" y="815686"/>
                      <a:pt x="114592" y="872836"/>
                    </a:cubicBezTo>
                    <a:cubicBezTo>
                      <a:pt x="90346" y="929986"/>
                      <a:pt x="102469" y="1000124"/>
                      <a:pt x="114592" y="107026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 72"/>
              <p:cNvSpPr/>
              <p:nvPr/>
            </p:nvSpPr>
            <p:spPr>
              <a:xfrm rot="10080000">
                <a:off x="4130360" y="3100859"/>
                <a:ext cx="73700" cy="469309"/>
              </a:xfrm>
              <a:custGeom>
                <a:avLst/>
                <a:gdLst>
                  <a:gd name="connsiteX0" fmla="*/ 0 w 198828"/>
                  <a:gd name="connsiteY0" fmla="*/ 0 h 605928"/>
                  <a:gd name="connsiteX1" fmla="*/ 198303 w 198828"/>
                  <a:gd name="connsiteY1" fmla="*/ 110169 h 605928"/>
                  <a:gd name="connsiteX2" fmla="*/ 22034 w 198828"/>
                  <a:gd name="connsiteY2" fmla="*/ 220337 h 605928"/>
                  <a:gd name="connsiteX3" fmla="*/ 198303 w 198828"/>
                  <a:gd name="connsiteY3" fmla="*/ 330506 h 605928"/>
                  <a:gd name="connsiteX4" fmla="*/ 77118 w 198828"/>
                  <a:gd name="connsiteY4" fmla="*/ 429658 h 605928"/>
                  <a:gd name="connsiteX5" fmla="*/ 99152 w 198828"/>
                  <a:gd name="connsiteY5" fmla="*/ 605928 h 605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828" h="605928">
                    <a:moveTo>
                      <a:pt x="0" y="0"/>
                    </a:moveTo>
                    <a:cubicBezTo>
                      <a:pt x="97315" y="36723"/>
                      <a:pt x="194631" y="73446"/>
                      <a:pt x="198303" y="110169"/>
                    </a:cubicBezTo>
                    <a:cubicBezTo>
                      <a:pt x="201975" y="146892"/>
                      <a:pt x="22034" y="183614"/>
                      <a:pt x="22034" y="220337"/>
                    </a:cubicBezTo>
                    <a:cubicBezTo>
                      <a:pt x="22034" y="257060"/>
                      <a:pt x="189122" y="295619"/>
                      <a:pt x="198303" y="330506"/>
                    </a:cubicBezTo>
                    <a:cubicBezTo>
                      <a:pt x="207484" y="365393"/>
                      <a:pt x="93643" y="383754"/>
                      <a:pt x="77118" y="429658"/>
                    </a:cubicBezTo>
                    <a:cubicBezTo>
                      <a:pt x="60593" y="475562"/>
                      <a:pt x="79872" y="540745"/>
                      <a:pt x="99152" y="60592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 73"/>
              <p:cNvSpPr/>
              <p:nvPr/>
            </p:nvSpPr>
            <p:spPr>
              <a:xfrm rot="7200000" flipH="1">
                <a:off x="4390079" y="3418489"/>
                <a:ext cx="83805" cy="592692"/>
              </a:xfrm>
              <a:custGeom>
                <a:avLst/>
                <a:gdLst>
                  <a:gd name="connsiteX0" fmla="*/ 17 w 154271"/>
                  <a:gd name="connsiteY0" fmla="*/ 0 h 694062"/>
                  <a:gd name="connsiteX1" fmla="*/ 143236 w 154271"/>
                  <a:gd name="connsiteY1" fmla="*/ 99152 h 694062"/>
                  <a:gd name="connsiteX2" fmla="*/ 17 w 154271"/>
                  <a:gd name="connsiteY2" fmla="*/ 220337 h 694062"/>
                  <a:gd name="connsiteX3" fmla="*/ 154253 w 154271"/>
                  <a:gd name="connsiteY3" fmla="*/ 330506 h 694062"/>
                  <a:gd name="connsiteX4" fmla="*/ 11033 w 154271"/>
                  <a:gd name="connsiteY4" fmla="*/ 407624 h 694062"/>
                  <a:gd name="connsiteX5" fmla="*/ 99168 w 154271"/>
                  <a:gd name="connsiteY5" fmla="*/ 550843 h 694062"/>
                  <a:gd name="connsiteX6" fmla="*/ 77135 w 154271"/>
                  <a:gd name="connsiteY6" fmla="*/ 694062 h 69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271" h="694062">
                    <a:moveTo>
                      <a:pt x="17" y="0"/>
                    </a:moveTo>
                    <a:cubicBezTo>
                      <a:pt x="71626" y="31214"/>
                      <a:pt x="143236" y="62429"/>
                      <a:pt x="143236" y="99152"/>
                    </a:cubicBezTo>
                    <a:cubicBezTo>
                      <a:pt x="143236" y="135875"/>
                      <a:pt x="-1819" y="181778"/>
                      <a:pt x="17" y="220337"/>
                    </a:cubicBezTo>
                    <a:cubicBezTo>
                      <a:pt x="1853" y="258896"/>
                      <a:pt x="152417" y="299292"/>
                      <a:pt x="154253" y="330506"/>
                    </a:cubicBezTo>
                    <a:cubicBezTo>
                      <a:pt x="156089" y="361720"/>
                      <a:pt x="20214" y="370901"/>
                      <a:pt x="11033" y="407624"/>
                    </a:cubicBezTo>
                    <a:cubicBezTo>
                      <a:pt x="1852" y="444347"/>
                      <a:pt x="88151" y="503104"/>
                      <a:pt x="99168" y="550843"/>
                    </a:cubicBezTo>
                    <a:cubicBezTo>
                      <a:pt x="110185" y="598582"/>
                      <a:pt x="93660" y="646322"/>
                      <a:pt x="77135" y="69406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3" name="テキスト ボックス 112"/>
            <p:cNvSpPr txBox="1"/>
            <p:nvPr/>
          </p:nvSpPr>
          <p:spPr>
            <a:xfrm>
              <a:off x="3840700" y="3556988"/>
              <a:ext cx="15792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Phonon-Phonon Scattering</a:t>
              </a:r>
              <a:endParaRPr kumimoji="1" lang="ja-JP" altLang="en-US" sz="1600" dirty="0"/>
            </a:p>
          </p:txBody>
        </p:sp>
        <p:sp>
          <p:nvSpPr>
            <p:cNvPr id="80" name="フリーフォーム 79"/>
            <p:cNvSpPr/>
            <p:nvPr/>
          </p:nvSpPr>
          <p:spPr>
            <a:xfrm>
              <a:off x="3480104" y="1366092"/>
              <a:ext cx="145226" cy="2921154"/>
            </a:xfrm>
            <a:custGeom>
              <a:avLst/>
              <a:gdLst>
                <a:gd name="connsiteX0" fmla="*/ 44137 w 298820"/>
                <a:gd name="connsiteY0" fmla="*/ 0 h 2588964"/>
                <a:gd name="connsiteX1" fmla="*/ 99221 w 298820"/>
                <a:gd name="connsiteY1" fmla="*/ 187286 h 2588964"/>
                <a:gd name="connsiteX2" fmla="*/ 33120 w 298820"/>
                <a:gd name="connsiteY2" fmla="*/ 242371 h 2588964"/>
                <a:gd name="connsiteX3" fmla="*/ 143289 w 298820"/>
                <a:gd name="connsiteY3" fmla="*/ 363556 h 2588964"/>
                <a:gd name="connsiteX4" fmla="*/ 70 w 298820"/>
                <a:gd name="connsiteY4" fmla="*/ 440674 h 2588964"/>
                <a:gd name="connsiteX5" fmla="*/ 165323 w 298820"/>
                <a:gd name="connsiteY5" fmla="*/ 561860 h 2588964"/>
                <a:gd name="connsiteX6" fmla="*/ 44137 w 298820"/>
                <a:gd name="connsiteY6" fmla="*/ 638978 h 2588964"/>
                <a:gd name="connsiteX7" fmla="*/ 176339 w 298820"/>
                <a:gd name="connsiteY7" fmla="*/ 771180 h 2588964"/>
                <a:gd name="connsiteX8" fmla="*/ 88205 w 298820"/>
                <a:gd name="connsiteY8" fmla="*/ 892366 h 2588964"/>
                <a:gd name="connsiteX9" fmla="*/ 231424 w 298820"/>
                <a:gd name="connsiteY9" fmla="*/ 980501 h 2588964"/>
                <a:gd name="connsiteX10" fmla="*/ 77188 w 298820"/>
                <a:gd name="connsiteY10" fmla="*/ 1112703 h 2588964"/>
                <a:gd name="connsiteX11" fmla="*/ 209390 w 298820"/>
                <a:gd name="connsiteY11" fmla="*/ 1222872 h 2588964"/>
                <a:gd name="connsiteX12" fmla="*/ 110238 w 298820"/>
                <a:gd name="connsiteY12" fmla="*/ 1333041 h 2588964"/>
                <a:gd name="connsiteX13" fmla="*/ 187356 w 298820"/>
                <a:gd name="connsiteY13" fmla="*/ 1476260 h 2588964"/>
                <a:gd name="connsiteX14" fmla="*/ 132272 w 298820"/>
                <a:gd name="connsiteY14" fmla="*/ 1630496 h 2588964"/>
                <a:gd name="connsiteX15" fmla="*/ 264474 w 298820"/>
                <a:gd name="connsiteY15" fmla="*/ 1740665 h 2588964"/>
                <a:gd name="connsiteX16" fmla="*/ 165323 w 298820"/>
                <a:gd name="connsiteY16" fmla="*/ 1894901 h 2588964"/>
                <a:gd name="connsiteX17" fmla="*/ 242441 w 298820"/>
                <a:gd name="connsiteY17" fmla="*/ 2016086 h 2588964"/>
                <a:gd name="connsiteX18" fmla="*/ 165323 w 298820"/>
                <a:gd name="connsiteY18" fmla="*/ 2170323 h 2588964"/>
                <a:gd name="connsiteX19" fmla="*/ 297525 w 298820"/>
                <a:gd name="connsiteY19" fmla="*/ 2247441 h 2588964"/>
                <a:gd name="connsiteX20" fmla="*/ 231424 w 298820"/>
                <a:gd name="connsiteY20" fmla="*/ 2412694 h 2588964"/>
                <a:gd name="connsiteX21" fmla="*/ 209390 w 298820"/>
                <a:gd name="connsiteY21" fmla="*/ 2588964 h 258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8820" h="2588964">
                  <a:moveTo>
                    <a:pt x="44137" y="0"/>
                  </a:moveTo>
                  <a:cubicBezTo>
                    <a:pt x="72597" y="73445"/>
                    <a:pt x="101057" y="146891"/>
                    <a:pt x="99221" y="187286"/>
                  </a:cubicBezTo>
                  <a:cubicBezTo>
                    <a:pt x="97385" y="227681"/>
                    <a:pt x="25775" y="212993"/>
                    <a:pt x="33120" y="242371"/>
                  </a:cubicBezTo>
                  <a:cubicBezTo>
                    <a:pt x="40465" y="271749"/>
                    <a:pt x="148797" y="330506"/>
                    <a:pt x="143289" y="363556"/>
                  </a:cubicBezTo>
                  <a:cubicBezTo>
                    <a:pt x="137781" y="396607"/>
                    <a:pt x="-3602" y="407623"/>
                    <a:pt x="70" y="440674"/>
                  </a:cubicBezTo>
                  <a:cubicBezTo>
                    <a:pt x="3742" y="473725"/>
                    <a:pt x="157979" y="528809"/>
                    <a:pt x="165323" y="561860"/>
                  </a:cubicBezTo>
                  <a:cubicBezTo>
                    <a:pt x="172668" y="594911"/>
                    <a:pt x="42301" y="604091"/>
                    <a:pt x="44137" y="638978"/>
                  </a:cubicBezTo>
                  <a:cubicBezTo>
                    <a:pt x="45973" y="673865"/>
                    <a:pt x="168994" y="728949"/>
                    <a:pt x="176339" y="771180"/>
                  </a:cubicBezTo>
                  <a:cubicBezTo>
                    <a:pt x="183684" y="813411"/>
                    <a:pt x="79024" y="857479"/>
                    <a:pt x="88205" y="892366"/>
                  </a:cubicBezTo>
                  <a:cubicBezTo>
                    <a:pt x="97386" y="927253"/>
                    <a:pt x="233260" y="943778"/>
                    <a:pt x="231424" y="980501"/>
                  </a:cubicBezTo>
                  <a:cubicBezTo>
                    <a:pt x="229588" y="1017224"/>
                    <a:pt x="80860" y="1072308"/>
                    <a:pt x="77188" y="1112703"/>
                  </a:cubicBezTo>
                  <a:cubicBezTo>
                    <a:pt x="73516" y="1153098"/>
                    <a:pt x="203882" y="1186149"/>
                    <a:pt x="209390" y="1222872"/>
                  </a:cubicBezTo>
                  <a:cubicBezTo>
                    <a:pt x="214898" y="1259595"/>
                    <a:pt x="113910" y="1290810"/>
                    <a:pt x="110238" y="1333041"/>
                  </a:cubicBezTo>
                  <a:cubicBezTo>
                    <a:pt x="106566" y="1375272"/>
                    <a:pt x="183684" y="1426684"/>
                    <a:pt x="187356" y="1476260"/>
                  </a:cubicBezTo>
                  <a:cubicBezTo>
                    <a:pt x="191028" y="1525836"/>
                    <a:pt x="119419" y="1586429"/>
                    <a:pt x="132272" y="1630496"/>
                  </a:cubicBezTo>
                  <a:cubicBezTo>
                    <a:pt x="145125" y="1674563"/>
                    <a:pt x="258966" y="1696598"/>
                    <a:pt x="264474" y="1740665"/>
                  </a:cubicBezTo>
                  <a:cubicBezTo>
                    <a:pt x="269982" y="1784732"/>
                    <a:pt x="168995" y="1848998"/>
                    <a:pt x="165323" y="1894901"/>
                  </a:cubicBezTo>
                  <a:cubicBezTo>
                    <a:pt x="161651" y="1940804"/>
                    <a:pt x="242441" y="1970182"/>
                    <a:pt x="242441" y="2016086"/>
                  </a:cubicBezTo>
                  <a:cubicBezTo>
                    <a:pt x="242441" y="2061990"/>
                    <a:pt x="156142" y="2131764"/>
                    <a:pt x="165323" y="2170323"/>
                  </a:cubicBezTo>
                  <a:cubicBezTo>
                    <a:pt x="174504" y="2208882"/>
                    <a:pt x="286508" y="2207046"/>
                    <a:pt x="297525" y="2247441"/>
                  </a:cubicBezTo>
                  <a:cubicBezTo>
                    <a:pt x="308542" y="2287836"/>
                    <a:pt x="246113" y="2355773"/>
                    <a:pt x="231424" y="2412694"/>
                  </a:cubicBezTo>
                  <a:cubicBezTo>
                    <a:pt x="216735" y="2469615"/>
                    <a:pt x="213062" y="2529289"/>
                    <a:pt x="209390" y="258896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テキスト ボックス 116"/>
            <p:cNvSpPr txBox="1"/>
            <p:nvPr/>
          </p:nvSpPr>
          <p:spPr>
            <a:xfrm>
              <a:off x="2209843" y="3761065"/>
              <a:ext cx="1579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Ballistic Phono</a:t>
              </a:r>
              <a:r>
                <a:rPr lang="en-US" altLang="ja-JP" sz="1600" dirty="0"/>
                <a:t>n</a:t>
              </a:r>
              <a:endParaRPr kumimoji="1" lang="ja-JP" altLang="en-US" sz="1600" dirty="0"/>
            </a:p>
          </p:txBody>
        </p:sp>
      </p:grpSp>
      <p:sp>
        <p:nvSpPr>
          <p:cNvPr id="83" name="テキスト ボックス 82"/>
          <p:cNvSpPr txBox="1"/>
          <p:nvPr/>
        </p:nvSpPr>
        <p:spPr>
          <a:xfrm>
            <a:off x="1475656" y="34275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Phonon transportation in thin film</a:t>
            </a:r>
            <a:endParaRPr kumimoji="1" lang="ja-JP" altLang="en-US" sz="2800" dirty="0"/>
          </a:p>
        </p:txBody>
      </p:sp>
      <p:graphicFrame>
        <p:nvGraphicFramePr>
          <p:cNvPr id="40" name="オブジェクト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006688"/>
              </p:ext>
            </p:extLst>
          </p:nvPr>
        </p:nvGraphicFramePr>
        <p:xfrm>
          <a:off x="4824743" y="4588410"/>
          <a:ext cx="3829050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数式" r:id="rId4" imgW="2438400" imgH="1168400" progId="Equation.3">
                  <p:embed/>
                </p:oleObj>
              </mc:Choice>
              <mc:Fallback>
                <p:oleObj name="数式" r:id="rId4" imgW="2438400" imgH="116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743" y="4588410"/>
                        <a:ext cx="3829050" cy="183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オブジェクト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096294"/>
              </p:ext>
            </p:extLst>
          </p:nvPr>
        </p:nvGraphicFramePr>
        <p:xfrm>
          <a:off x="432577" y="4548227"/>
          <a:ext cx="3563938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数式" r:id="rId6" imgW="1676400" imgH="850900" progId="Equation.3">
                  <p:embed/>
                </p:oleObj>
              </mc:Choice>
              <mc:Fallback>
                <p:oleObj name="数式" r:id="rId6" imgW="16764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77" y="4548227"/>
                        <a:ext cx="3563938" cy="180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直線矢印コネクタ 44"/>
          <p:cNvCxnSpPr/>
          <p:nvPr/>
        </p:nvCxnSpPr>
        <p:spPr>
          <a:xfrm>
            <a:off x="5020309" y="3280299"/>
            <a:ext cx="93610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5220072" y="3166428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</a:t>
            </a:r>
            <a:endParaRPr kumimoji="1" lang="ja-JP" altLang="en-US" sz="2000" dirty="0"/>
          </a:p>
        </p:txBody>
      </p:sp>
      <p:sp>
        <p:nvSpPr>
          <p:cNvPr id="44" name="フリーフォーム 43"/>
          <p:cNvSpPr/>
          <p:nvPr/>
        </p:nvSpPr>
        <p:spPr>
          <a:xfrm rot="7200000" flipH="1">
            <a:off x="3511548" y="1182335"/>
            <a:ext cx="83805" cy="592692"/>
          </a:xfrm>
          <a:custGeom>
            <a:avLst/>
            <a:gdLst>
              <a:gd name="connsiteX0" fmla="*/ 17 w 154271"/>
              <a:gd name="connsiteY0" fmla="*/ 0 h 694062"/>
              <a:gd name="connsiteX1" fmla="*/ 143236 w 154271"/>
              <a:gd name="connsiteY1" fmla="*/ 99152 h 694062"/>
              <a:gd name="connsiteX2" fmla="*/ 17 w 154271"/>
              <a:gd name="connsiteY2" fmla="*/ 220337 h 694062"/>
              <a:gd name="connsiteX3" fmla="*/ 154253 w 154271"/>
              <a:gd name="connsiteY3" fmla="*/ 330506 h 694062"/>
              <a:gd name="connsiteX4" fmla="*/ 11033 w 154271"/>
              <a:gd name="connsiteY4" fmla="*/ 407624 h 694062"/>
              <a:gd name="connsiteX5" fmla="*/ 99168 w 154271"/>
              <a:gd name="connsiteY5" fmla="*/ 550843 h 694062"/>
              <a:gd name="connsiteX6" fmla="*/ 77135 w 154271"/>
              <a:gd name="connsiteY6" fmla="*/ 694062 h 6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271" h="694062">
                <a:moveTo>
                  <a:pt x="17" y="0"/>
                </a:moveTo>
                <a:cubicBezTo>
                  <a:pt x="71626" y="31214"/>
                  <a:pt x="143236" y="62429"/>
                  <a:pt x="143236" y="99152"/>
                </a:cubicBezTo>
                <a:cubicBezTo>
                  <a:pt x="143236" y="135875"/>
                  <a:pt x="-1819" y="181778"/>
                  <a:pt x="17" y="220337"/>
                </a:cubicBezTo>
                <a:cubicBezTo>
                  <a:pt x="1853" y="258896"/>
                  <a:pt x="152417" y="299292"/>
                  <a:pt x="154253" y="330506"/>
                </a:cubicBezTo>
                <a:cubicBezTo>
                  <a:pt x="156089" y="361720"/>
                  <a:pt x="20214" y="370901"/>
                  <a:pt x="11033" y="407624"/>
                </a:cubicBezTo>
                <a:cubicBezTo>
                  <a:pt x="1852" y="444347"/>
                  <a:pt x="88151" y="503104"/>
                  <a:pt x="99168" y="550843"/>
                </a:cubicBezTo>
                <a:cubicBezTo>
                  <a:pt x="110185" y="598582"/>
                  <a:pt x="93660" y="646322"/>
                  <a:pt x="77135" y="694062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/>
          <p:cNvSpPr/>
          <p:nvPr/>
        </p:nvSpPr>
        <p:spPr>
          <a:xfrm rot="1380000">
            <a:off x="3169056" y="1290306"/>
            <a:ext cx="97756" cy="578965"/>
          </a:xfrm>
          <a:custGeom>
            <a:avLst/>
            <a:gdLst>
              <a:gd name="connsiteX0" fmla="*/ 124983 w 260648"/>
              <a:gd name="connsiteY0" fmla="*/ 0 h 1070263"/>
              <a:gd name="connsiteX1" fmla="*/ 292 w 260648"/>
              <a:gd name="connsiteY1" fmla="*/ 187036 h 1070263"/>
              <a:gd name="connsiteX2" fmla="*/ 156156 w 260648"/>
              <a:gd name="connsiteY2" fmla="*/ 259772 h 1070263"/>
              <a:gd name="connsiteX3" fmla="*/ 21074 w 260648"/>
              <a:gd name="connsiteY3" fmla="*/ 426027 h 1070263"/>
              <a:gd name="connsiteX4" fmla="*/ 197720 w 260648"/>
              <a:gd name="connsiteY4" fmla="*/ 488372 h 1070263"/>
              <a:gd name="connsiteX5" fmla="*/ 52247 w 260648"/>
              <a:gd name="connsiteY5" fmla="*/ 633845 h 1070263"/>
              <a:gd name="connsiteX6" fmla="*/ 260065 w 260648"/>
              <a:gd name="connsiteY6" fmla="*/ 727363 h 1070263"/>
              <a:gd name="connsiteX7" fmla="*/ 114592 w 260648"/>
              <a:gd name="connsiteY7" fmla="*/ 872836 h 1070263"/>
              <a:gd name="connsiteX8" fmla="*/ 114592 w 260648"/>
              <a:gd name="connsiteY8" fmla="*/ 1070263 h 107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648" h="1070263">
                <a:moveTo>
                  <a:pt x="124983" y="0"/>
                </a:moveTo>
                <a:cubicBezTo>
                  <a:pt x="60040" y="71870"/>
                  <a:pt x="-4903" y="143741"/>
                  <a:pt x="292" y="187036"/>
                </a:cubicBezTo>
                <a:cubicBezTo>
                  <a:pt x="5487" y="230331"/>
                  <a:pt x="152692" y="219940"/>
                  <a:pt x="156156" y="259772"/>
                </a:cubicBezTo>
                <a:cubicBezTo>
                  <a:pt x="159620" y="299604"/>
                  <a:pt x="14147" y="387927"/>
                  <a:pt x="21074" y="426027"/>
                </a:cubicBezTo>
                <a:cubicBezTo>
                  <a:pt x="28001" y="464127"/>
                  <a:pt x="192525" y="453736"/>
                  <a:pt x="197720" y="488372"/>
                </a:cubicBezTo>
                <a:cubicBezTo>
                  <a:pt x="202916" y="523008"/>
                  <a:pt x="41856" y="594013"/>
                  <a:pt x="52247" y="633845"/>
                </a:cubicBezTo>
                <a:cubicBezTo>
                  <a:pt x="62638" y="673677"/>
                  <a:pt x="249674" y="687531"/>
                  <a:pt x="260065" y="727363"/>
                </a:cubicBezTo>
                <a:cubicBezTo>
                  <a:pt x="270456" y="767195"/>
                  <a:pt x="138838" y="815686"/>
                  <a:pt x="114592" y="872836"/>
                </a:cubicBezTo>
                <a:cubicBezTo>
                  <a:pt x="90346" y="929986"/>
                  <a:pt x="102469" y="1000124"/>
                  <a:pt x="114592" y="1070263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3275856" y="12222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101826" y="1843813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Phonon-Defect Scattering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242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426833" y="1310679"/>
            <a:ext cx="3579769" cy="2938730"/>
            <a:chOff x="560183" y="1916832"/>
            <a:chExt cx="3579769" cy="2938730"/>
          </a:xfrm>
        </p:grpSpPr>
        <p:sp>
          <p:nvSpPr>
            <p:cNvPr id="2" name="正方形/長方形 1"/>
            <p:cNvSpPr/>
            <p:nvPr/>
          </p:nvSpPr>
          <p:spPr>
            <a:xfrm>
              <a:off x="971600" y="1916832"/>
              <a:ext cx="3168352" cy="25202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/>
            <p:cNvSpPr/>
            <p:nvPr/>
          </p:nvSpPr>
          <p:spPr>
            <a:xfrm>
              <a:off x="1221362" y="2276872"/>
              <a:ext cx="2601685" cy="1572986"/>
            </a:xfrm>
            <a:custGeom>
              <a:avLst/>
              <a:gdLst>
                <a:gd name="connsiteX0" fmla="*/ 0 w 2601685"/>
                <a:gd name="connsiteY0" fmla="*/ 1148443 h 1572986"/>
                <a:gd name="connsiteX1" fmla="*/ 119742 w 2601685"/>
                <a:gd name="connsiteY1" fmla="*/ 996043 h 1572986"/>
                <a:gd name="connsiteX2" fmla="*/ 195942 w 2601685"/>
                <a:gd name="connsiteY2" fmla="*/ 723900 h 1572986"/>
                <a:gd name="connsiteX3" fmla="*/ 250371 w 2601685"/>
                <a:gd name="connsiteY3" fmla="*/ 429986 h 1572986"/>
                <a:gd name="connsiteX4" fmla="*/ 326571 w 2601685"/>
                <a:gd name="connsiteY4" fmla="*/ 81643 h 1572986"/>
                <a:gd name="connsiteX5" fmla="*/ 413657 w 2601685"/>
                <a:gd name="connsiteY5" fmla="*/ 48986 h 1572986"/>
                <a:gd name="connsiteX6" fmla="*/ 566057 w 2601685"/>
                <a:gd name="connsiteY6" fmla="*/ 375557 h 1572986"/>
                <a:gd name="connsiteX7" fmla="*/ 718457 w 2601685"/>
                <a:gd name="connsiteY7" fmla="*/ 669472 h 1572986"/>
                <a:gd name="connsiteX8" fmla="*/ 925285 w 2601685"/>
                <a:gd name="connsiteY8" fmla="*/ 985157 h 1572986"/>
                <a:gd name="connsiteX9" fmla="*/ 1230085 w 2601685"/>
                <a:gd name="connsiteY9" fmla="*/ 1257300 h 1572986"/>
                <a:gd name="connsiteX10" fmla="*/ 1665514 w 2601685"/>
                <a:gd name="connsiteY10" fmla="*/ 1420586 h 1572986"/>
                <a:gd name="connsiteX11" fmla="*/ 2144485 w 2601685"/>
                <a:gd name="connsiteY11" fmla="*/ 1507672 h 1572986"/>
                <a:gd name="connsiteX12" fmla="*/ 2601685 w 2601685"/>
                <a:gd name="connsiteY12" fmla="*/ 1572986 h 157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1685" h="1572986">
                  <a:moveTo>
                    <a:pt x="0" y="1148443"/>
                  </a:moveTo>
                  <a:cubicBezTo>
                    <a:pt x="43542" y="1107621"/>
                    <a:pt x="87085" y="1066800"/>
                    <a:pt x="119742" y="996043"/>
                  </a:cubicBezTo>
                  <a:cubicBezTo>
                    <a:pt x="152399" y="925286"/>
                    <a:pt x="174171" y="818243"/>
                    <a:pt x="195942" y="723900"/>
                  </a:cubicBezTo>
                  <a:cubicBezTo>
                    <a:pt x="217713" y="629557"/>
                    <a:pt x="228600" y="537029"/>
                    <a:pt x="250371" y="429986"/>
                  </a:cubicBezTo>
                  <a:cubicBezTo>
                    <a:pt x="272142" y="322943"/>
                    <a:pt x="299357" y="145143"/>
                    <a:pt x="326571" y="81643"/>
                  </a:cubicBezTo>
                  <a:cubicBezTo>
                    <a:pt x="353785" y="18143"/>
                    <a:pt x="373743" y="0"/>
                    <a:pt x="413657" y="48986"/>
                  </a:cubicBezTo>
                  <a:cubicBezTo>
                    <a:pt x="453571" y="97972"/>
                    <a:pt x="515257" y="272143"/>
                    <a:pt x="566057" y="375557"/>
                  </a:cubicBezTo>
                  <a:cubicBezTo>
                    <a:pt x="616857" y="478971"/>
                    <a:pt x="658586" y="567872"/>
                    <a:pt x="718457" y="669472"/>
                  </a:cubicBezTo>
                  <a:cubicBezTo>
                    <a:pt x="778328" y="771072"/>
                    <a:pt x="840014" y="887186"/>
                    <a:pt x="925285" y="985157"/>
                  </a:cubicBezTo>
                  <a:cubicBezTo>
                    <a:pt x="1010556" y="1083128"/>
                    <a:pt x="1106714" y="1184729"/>
                    <a:pt x="1230085" y="1257300"/>
                  </a:cubicBezTo>
                  <a:cubicBezTo>
                    <a:pt x="1353456" y="1329871"/>
                    <a:pt x="1513114" y="1378857"/>
                    <a:pt x="1665514" y="1420586"/>
                  </a:cubicBezTo>
                  <a:cubicBezTo>
                    <a:pt x="1817914" y="1462315"/>
                    <a:pt x="1988457" y="1482272"/>
                    <a:pt x="2144485" y="1507672"/>
                  </a:cubicBezTo>
                  <a:cubicBezTo>
                    <a:pt x="2300514" y="1533072"/>
                    <a:pt x="2451099" y="1553029"/>
                    <a:pt x="2601685" y="1572986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1331640" y="4005064"/>
              <a:ext cx="2536371" cy="43543"/>
            </a:xfrm>
            <a:custGeom>
              <a:avLst/>
              <a:gdLst>
                <a:gd name="connsiteX0" fmla="*/ 0 w 2536371"/>
                <a:gd name="connsiteY0" fmla="*/ 43543 h 43543"/>
                <a:gd name="connsiteX1" fmla="*/ 653143 w 2536371"/>
                <a:gd name="connsiteY1" fmla="*/ 32657 h 43543"/>
                <a:gd name="connsiteX2" fmla="*/ 1349828 w 2536371"/>
                <a:gd name="connsiteY2" fmla="*/ 32657 h 43543"/>
                <a:gd name="connsiteX3" fmla="*/ 2002971 w 2536371"/>
                <a:gd name="connsiteY3" fmla="*/ 10886 h 43543"/>
                <a:gd name="connsiteX4" fmla="*/ 2536371 w 2536371"/>
                <a:gd name="connsiteY4" fmla="*/ 0 h 4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6371" h="43543">
                  <a:moveTo>
                    <a:pt x="0" y="43543"/>
                  </a:moveTo>
                  <a:lnTo>
                    <a:pt x="653143" y="32657"/>
                  </a:lnTo>
                  <a:lnTo>
                    <a:pt x="1349828" y="32657"/>
                  </a:lnTo>
                  <a:cubicBezTo>
                    <a:pt x="1574799" y="29029"/>
                    <a:pt x="2002971" y="10886"/>
                    <a:pt x="2002971" y="10886"/>
                  </a:cubicBezTo>
                  <a:lnTo>
                    <a:pt x="2536371" y="0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907704" y="2492896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bulk</a:t>
              </a:r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475656" y="3645024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thin film</a:t>
              </a:r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574850" y="4486230"/>
              <a:ext cx="1745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Temperature, </a:t>
              </a:r>
              <a:r>
                <a:rPr lang="en-US" altLang="ja-JP" i="1" dirty="0" smtClean="0"/>
                <a:t>T</a:t>
              </a:r>
              <a:endParaRPr kumimoji="1" lang="ja-JP" altLang="en-US" i="1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 rot="16200000">
              <a:off x="-524345" y="3032371"/>
              <a:ext cx="2538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+mj-lt"/>
                </a:rPr>
                <a:t>Thermal conductivity, </a:t>
              </a:r>
              <a:r>
                <a:rPr lang="en-US" altLang="ja-JP" i="1" dirty="0" smtClean="0">
                  <a:latin typeface="Symbol" panose="05050102010706020507" pitchFamily="18" charset="2"/>
                </a:rPr>
                <a:t>l</a:t>
              </a:r>
              <a:endParaRPr kumimoji="1" lang="ja-JP" altLang="en-US" i="1" dirty="0">
                <a:latin typeface="Symbol" panose="05050102010706020507" pitchFamily="18" charset="2"/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4978175" y="1354605"/>
            <a:ext cx="3085852" cy="2944460"/>
            <a:chOff x="5004048" y="1556792"/>
            <a:chExt cx="3168352" cy="2944460"/>
          </a:xfrm>
        </p:grpSpPr>
        <p:sp>
          <p:nvSpPr>
            <p:cNvPr id="14" name="正方形/長方形 13"/>
            <p:cNvSpPr/>
            <p:nvPr/>
          </p:nvSpPr>
          <p:spPr>
            <a:xfrm>
              <a:off x="5004048" y="1556792"/>
              <a:ext cx="3168352" cy="25202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848278" y="4131920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Thickness, </a:t>
              </a:r>
              <a:r>
                <a:rPr lang="en-US" altLang="ja-JP" i="1" dirty="0" smtClean="0"/>
                <a:t>d</a:t>
              </a:r>
              <a:endParaRPr kumimoji="1" lang="ja-JP" altLang="en-US" i="1" dirty="0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5279571" y="2432957"/>
              <a:ext cx="2810329" cy="1202872"/>
            </a:xfrm>
            <a:custGeom>
              <a:avLst/>
              <a:gdLst>
                <a:gd name="connsiteX0" fmla="*/ 0 w 2810329"/>
                <a:gd name="connsiteY0" fmla="*/ 1202872 h 1202872"/>
                <a:gd name="connsiteX1" fmla="*/ 108858 w 2810329"/>
                <a:gd name="connsiteY1" fmla="*/ 963386 h 1202872"/>
                <a:gd name="connsiteX2" fmla="*/ 293915 w 2810329"/>
                <a:gd name="connsiteY2" fmla="*/ 713014 h 1202872"/>
                <a:gd name="connsiteX3" fmla="*/ 566058 w 2810329"/>
                <a:gd name="connsiteY3" fmla="*/ 429986 h 1202872"/>
                <a:gd name="connsiteX4" fmla="*/ 936172 w 2810329"/>
                <a:gd name="connsiteY4" fmla="*/ 190500 h 1202872"/>
                <a:gd name="connsiteX5" fmla="*/ 1491343 w 2810329"/>
                <a:gd name="connsiteY5" fmla="*/ 38100 h 1202872"/>
                <a:gd name="connsiteX6" fmla="*/ 2601686 w 2810329"/>
                <a:gd name="connsiteY6" fmla="*/ 5443 h 1202872"/>
                <a:gd name="connsiteX7" fmla="*/ 2743200 w 2810329"/>
                <a:gd name="connsiteY7" fmla="*/ 5443 h 120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0329" h="1202872">
                  <a:moveTo>
                    <a:pt x="0" y="1202872"/>
                  </a:moveTo>
                  <a:cubicBezTo>
                    <a:pt x="29936" y="1123950"/>
                    <a:pt x="59872" y="1045029"/>
                    <a:pt x="108858" y="963386"/>
                  </a:cubicBezTo>
                  <a:cubicBezTo>
                    <a:pt x="157844" y="881743"/>
                    <a:pt x="217715" y="801914"/>
                    <a:pt x="293915" y="713014"/>
                  </a:cubicBezTo>
                  <a:cubicBezTo>
                    <a:pt x="370115" y="624114"/>
                    <a:pt x="459015" y="517072"/>
                    <a:pt x="566058" y="429986"/>
                  </a:cubicBezTo>
                  <a:cubicBezTo>
                    <a:pt x="673101" y="342900"/>
                    <a:pt x="781958" y="255814"/>
                    <a:pt x="936172" y="190500"/>
                  </a:cubicBezTo>
                  <a:cubicBezTo>
                    <a:pt x="1090386" y="125186"/>
                    <a:pt x="1213757" y="68943"/>
                    <a:pt x="1491343" y="38100"/>
                  </a:cubicBezTo>
                  <a:cubicBezTo>
                    <a:pt x="1768929" y="7257"/>
                    <a:pt x="2393043" y="10886"/>
                    <a:pt x="2601686" y="5443"/>
                  </a:cubicBezTo>
                  <a:cubicBezTo>
                    <a:pt x="2810329" y="0"/>
                    <a:pt x="2776764" y="2721"/>
                    <a:pt x="2743200" y="5443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179512" y="581017"/>
            <a:ext cx="6686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Features of thermal conductivity of </a:t>
            </a:r>
            <a:r>
              <a:rPr kumimoji="1" lang="en-US" altLang="ja-JP" sz="2800" dirty="0" smtClean="0"/>
              <a:t> thin film</a:t>
            </a:r>
            <a:endParaRPr kumimoji="1" lang="ja-JP" altLang="en-US" sz="2800" dirty="0"/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3437041" y="2405009"/>
            <a:ext cx="253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j-lt"/>
              </a:rPr>
              <a:t>Thermal conductivity, </a:t>
            </a:r>
            <a:r>
              <a:rPr lang="en-US" altLang="ja-JP" i="1" dirty="0" smtClean="0">
                <a:latin typeface="Symbol" panose="05050102010706020507" pitchFamily="18" charset="2"/>
              </a:rPr>
              <a:t>l</a:t>
            </a:r>
            <a:endParaRPr kumimoji="1" lang="ja-JP" altLang="en-US" i="1" dirty="0"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971600" y="4434944"/>
                <a:ext cx="6691575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Film thickness dependence can be observed when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𝑑</m:t>
                    </m:r>
                    <m:r>
                      <a:rPr kumimoji="1" lang="en-US" altLang="ja-JP" b="0" i="1" smtClean="0">
                        <a:latin typeface="Cambria Math"/>
                        <a:ea typeface="Cambria Math"/>
                      </a:rPr>
                      <m:t>≤10×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𝑝h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434944"/>
                <a:ext cx="6691575" cy="390748"/>
              </a:xfrm>
              <a:prstGeom prst="rect">
                <a:avLst/>
              </a:prstGeom>
              <a:blipFill rotWithShape="0">
                <a:blip r:embed="rId2"/>
                <a:stretch>
                  <a:fillRect l="-729" t="-9375" b="-1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983921" y="5127103"/>
            <a:ext cx="70952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How is amorphous thin film?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70C0"/>
                </a:solidFill>
              </a:rPr>
              <a:t>e</a:t>
            </a:r>
            <a:r>
              <a:rPr lang="en-US" altLang="ja-JP" sz="2000" dirty="0" smtClean="0">
                <a:solidFill>
                  <a:srgbClr val="0070C0"/>
                </a:solidFill>
              </a:rPr>
              <a:t>asily synthesized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70C0"/>
                </a:solidFill>
              </a:rPr>
              <a:t>e</a:t>
            </a:r>
            <a:r>
              <a:rPr lang="en-US" altLang="ja-JP" sz="2000" dirty="0" smtClean="0">
                <a:solidFill>
                  <a:srgbClr val="0070C0"/>
                </a:solidFill>
              </a:rPr>
              <a:t>xtreme low  thermal conductivity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70C0"/>
                </a:solidFill>
              </a:rPr>
              <a:t>l</a:t>
            </a:r>
            <a:r>
              <a:rPr lang="en-US" altLang="ja-JP" sz="2000" dirty="0" smtClean="0">
                <a:solidFill>
                  <a:srgbClr val="0070C0"/>
                </a:solidFill>
              </a:rPr>
              <a:t>ittle knowledge of phonon distribution, transportation, etc.</a:t>
            </a:r>
          </a:p>
        </p:txBody>
      </p:sp>
    </p:spTree>
    <p:extLst>
      <p:ext uri="{BB962C8B-B14F-4D97-AF65-F5344CB8AC3E}">
        <p14:creationId xmlns:p14="http://schemas.microsoft.com/office/powerpoint/2010/main" val="151332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11559" y="764704"/>
            <a:ext cx="7706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[1] Einstein model</a:t>
            </a:r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: heat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conduction in amorphous solids is described by a random walk of thermal energy between neighboring atoms vibrating with random phases.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11559" y="1791459"/>
            <a:ext cx="7706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[2] Minimum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thermal conductivity </a:t>
            </a: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: the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minimum thermal conductivity is reached when the distance between collisions of elastic waves equals the wavelength of Debye waves. 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8" y="2792342"/>
            <a:ext cx="4088481" cy="3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467544" y="6237312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 1 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Calculated minimum conductivity at 300 K versus the measured values for amorphous solids</a:t>
            </a:r>
            <a:r>
              <a:rPr lang="en-US" altLang="ja-JP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[3</a:t>
            </a:r>
            <a:r>
              <a:rPr lang="en-US" altLang="ja-JP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ja-JP" alt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358158" y="321297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A. Einstein, Ann. Phys. (Leipzig) 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, 679 (1911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ja-JP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G. A. Slack, in Solid State Physics: Advances in Research and Applications, edited by H. </a:t>
            </a:r>
            <a:r>
              <a:rPr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Ehrenreich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et al. (Academic, New York, 1979), Vol. 34, p. 1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altLang="ja-JP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[3] D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. G. Cahill, S. K. Watson, and R.O. Pohl, Phys. Rev. B 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, 6131 (1992).</a:t>
            </a:r>
            <a:endParaRPr lang="ja-JP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1" y="0"/>
            <a:ext cx="883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Classic models describing heat conduction in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amorphous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solids 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76055" y="5867980"/>
            <a:ext cx="3960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Phonon mean free paths in amorphous solids are several nm.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t="48575" r="4753"/>
          <a:stretch/>
        </p:blipFill>
        <p:spPr bwMode="auto">
          <a:xfrm>
            <a:off x="827583" y="1556792"/>
            <a:ext cx="7232989" cy="31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04858" y="356997"/>
            <a:ext cx="8881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Existence of phonons with long mean free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predicted by MD simulation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43608" y="458112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mean free paths of the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vibrational modes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of an a-Si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equilibrium MD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simulations.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30335" y="5805264"/>
            <a:ext cx="7030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. P. He, D. </a:t>
            </a:r>
            <a:r>
              <a:rPr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Donadio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, and G. </a:t>
            </a:r>
            <a:r>
              <a:rPr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Galli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, Appl. Phys. </a:t>
            </a:r>
            <a:r>
              <a:rPr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, 144101 (2011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4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627784" y="1340768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Purpose of research</a:t>
            </a:r>
            <a:endParaRPr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20480" y="2276872"/>
            <a:ext cx="7063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Investigate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dependence of thermal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conductivity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amorphous Si and Ge films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thickness and deposition conditions, and explore the nature of phonon propagating in amorphous solids.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/>
        </p:nvSpPr>
        <p:spPr>
          <a:xfrm>
            <a:off x="228824" y="4929649"/>
            <a:ext cx="3627090" cy="15826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/>
          </a:p>
        </p:txBody>
      </p:sp>
      <p:sp>
        <p:nvSpPr>
          <p:cNvPr id="40" name="正方形/長方形 39"/>
          <p:cNvSpPr/>
          <p:nvPr/>
        </p:nvSpPr>
        <p:spPr>
          <a:xfrm>
            <a:off x="228825" y="4288529"/>
            <a:ext cx="3627090" cy="8080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/>
          </a:p>
        </p:txBody>
      </p:sp>
      <p:sp>
        <p:nvSpPr>
          <p:cNvPr id="39" name="正方形/長方形 38"/>
          <p:cNvSpPr/>
          <p:nvPr/>
        </p:nvSpPr>
        <p:spPr>
          <a:xfrm>
            <a:off x="231182" y="3653888"/>
            <a:ext cx="3627090" cy="8080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44912" y="2065370"/>
            <a:ext cx="309571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itchFamily="34" charset="0"/>
                <a:cs typeface="Arial" pitchFamily="34" charset="0"/>
              </a:rPr>
              <a:t>Magnetron 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sputtering</a:t>
            </a:r>
            <a:endParaRPr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398766" y="3416104"/>
            <a:ext cx="338746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Deposition temperature</a:t>
            </a:r>
            <a:endParaRPr lang="en-US" altLang="ja-JP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050129" y="4885224"/>
            <a:ext cx="92685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25</a:t>
            </a:r>
            <a:r>
              <a:rPr lang="ja-JP" altLang="en-US" sz="2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℃</a:t>
            </a:r>
            <a:endParaRPr lang="en-US" altLang="ja-JP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187493" y="4885223"/>
            <a:ext cx="109837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400" dirty="0">
                <a:latin typeface="Arial" pitchFamily="34" charset="0"/>
                <a:cs typeface="Arial" pitchFamily="34" charset="0"/>
              </a:rPr>
              <a:t>3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00</a:t>
            </a:r>
            <a:r>
              <a:rPr lang="ja-JP" altLang="en-US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ja-JP" altLang="en-US" sz="2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℃</a:t>
            </a:r>
            <a:endParaRPr lang="en-US" altLang="ja-JP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459625" y="4885224"/>
            <a:ext cx="109837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400" dirty="0">
                <a:latin typeface="Arial" pitchFamily="34" charset="0"/>
                <a:cs typeface="Arial" pitchFamily="34" charset="0"/>
              </a:rPr>
              <a:t>5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00</a:t>
            </a:r>
            <a:r>
              <a:rPr lang="ja-JP" altLang="en-US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ja-JP" altLang="en-US" sz="2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℃</a:t>
            </a:r>
            <a:endParaRPr lang="en-US" altLang="ja-JP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755769" y="4885224"/>
            <a:ext cx="109837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400" dirty="0">
                <a:latin typeface="Arial" pitchFamily="34" charset="0"/>
                <a:cs typeface="Arial" pitchFamily="34" charset="0"/>
              </a:rPr>
              <a:t>6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00</a:t>
            </a:r>
            <a:r>
              <a:rPr lang="ja-JP" altLang="en-US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ja-JP" altLang="en-US" sz="2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℃</a:t>
            </a:r>
            <a:endParaRPr lang="en-US" altLang="ja-JP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直線コネクタ 11"/>
          <p:cNvCxnSpPr>
            <a:stCxn id="4" idx="2"/>
          </p:cNvCxnSpPr>
          <p:nvPr/>
        </p:nvCxnSpPr>
        <p:spPr>
          <a:xfrm>
            <a:off x="6092499" y="3877769"/>
            <a:ext cx="1789" cy="172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endCxn id="8" idx="0"/>
          </p:cNvCxnSpPr>
          <p:nvPr/>
        </p:nvCxnSpPr>
        <p:spPr>
          <a:xfrm flipH="1">
            <a:off x="4513558" y="4050745"/>
            <a:ext cx="1572103" cy="834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5736682" y="4050745"/>
            <a:ext cx="348980" cy="834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endCxn id="10" idx="0"/>
          </p:cNvCxnSpPr>
          <p:nvPr/>
        </p:nvCxnSpPr>
        <p:spPr>
          <a:xfrm>
            <a:off x="6085661" y="4050745"/>
            <a:ext cx="923153" cy="834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endCxn id="11" idx="0"/>
          </p:cNvCxnSpPr>
          <p:nvPr/>
        </p:nvCxnSpPr>
        <p:spPr>
          <a:xfrm>
            <a:off x="6085662" y="4050745"/>
            <a:ext cx="2219296" cy="834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3" idx="2"/>
            <a:endCxn id="4" idx="0"/>
          </p:cNvCxnSpPr>
          <p:nvPr/>
        </p:nvCxnSpPr>
        <p:spPr>
          <a:xfrm flipH="1">
            <a:off x="6092499" y="2527035"/>
            <a:ext cx="273" cy="889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170821" y="5428606"/>
            <a:ext cx="350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</a:t>
            </a:r>
            <a:r>
              <a:rPr lang="en-US" altLang="ja-JP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(Si)</a:t>
            </a:r>
            <a:r>
              <a:rPr kumimoji="1" lang="en-US" altLang="ja-JP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substrate</a:t>
            </a:r>
          </a:p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(single crystal, 0.5 mm)</a:t>
            </a:r>
            <a:endParaRPr kumimoji="1" lang="ja-JP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31183" y="4576528"/>
            <a:ext cx="362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Si(</a:t>
            </a:r>
            <a:r>
              <a:rPr lang="en-US" altLang="ja-JP" b="1" dirty="0" err="1" smtClean="0">
                <a:latin typeface="Arial" pitchFamily="34" charset="0"/>
                <a:cs typeface="Arial" pitchFamily="34" charset="0"/>
              </a:rPr>
              <a:t>Ge</a:t>
            </a:r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kumimoji="1" lang="en-US" altLang="ja-JP" b="1" dirty="0" smtClean="0">
                <a:latin typeface="Arial" pitchFamily="34" charset="0"/>
                <a:cs typeface="Arial" pitchFamily="34" charset="0"/>
              </a:rPr>
              <a:t> thin film (15,100,250 nm)</a:t>
            </a:r>
            <a:endParaRPr kumimoji="1" lang="ja-JP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26548" y="3901160"/>
            <a:ext cx="3015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Arial" pitchFamily="34" charset="0"/>
                <a:cs typeface="Arial" pitchFamily="34" charset="0"/>
              </a:rPr>
              <a:t>Au sensing film (150 nm)</a:t>
            </a:r>
            <a:endParaRPr kumimoji="1" lang="ja-JP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4976986" y="5746999"/>
            <a:ext cx="2866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Deposition conditions</a:t>
            </a:r>
            <a:endParaRPr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170821" y="351232"/>
            <a:ext cx="8229600" cy="667452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1"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dirty="0" smtClean="0"/>
              <a:t>Synthesis of Si(</a:t>
            </a:r>
            <a:r>
              <a:rPr lang="en-US" altLang="ja-JP" sz="3200" dirty="0" err="1" smtClean="0"/>
              <a:t>Ge</a:t>
            </a:r>
            <a:r>
              <a:rPr lang="en-US" altLang="ja-JP" sz="3200" dirty="0" smtClean="0"/>
              <a:t>) thin films</a:t>
            </a:r>
            <a:endParaRPr lang="ja-JP" altLang="en-US" sz="3200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323528" y="1018685"/>
            <a:ext cx="3240360" cy="2520608"/>
            <a:chOff x="1500166" y="12715940"/>
            <a:chExt cx="3304351" cy="2491916"/>
          </a:xfrm>
        </p:grpSpPr>
        <p:pic>
          <p:nvPicPr>
            <p:cNvPr id="26" name="Picture 2" descr="IMG_01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43240" y="12715940"/>
              <a:ext cx="1661277" cy="2491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4" descr="IMG_01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0166" y="12715940"/>
              <a:ext cx="1652346" cy="2491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363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463331" y="686564"/>
            <a:ext cx="3096344" cy="2736304"/>
          </a:xfrm>
          <a:prstGeom prst="rect">
            <a:avLst/>
          </a:prstGeom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107504" y="500054"/>
            <a:ext cx="4176464" cy="1128746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1"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 smtClean="0"/>
              <a:t>TEM image of Si and Ge thin film</a:t>
            </a:r>
            <a:endParaRPr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105146" y="3445708"/>
            <a:ext cx="6635206" cy="322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259632" y="3481783"/>
            <a:ext cx="131318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Ge</a:t>
            </a:r>
            <a:r>
              <a:rPr lang="en-US" altLang="ja-JP" sz="2000" dirty="0" smtClean="0"/>
              <a:t> 300</a:t>
            </a:r>
            <a:r>
              <a:rPr lang="en-US" altLang="ja-JP" sz="2000" dirty="0">
                <a:sym typeface="Symbol"/>
              </a:rPr>
              <a:t>C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63331" y="3476485"/>
            <a:ext cx="11705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Ge</a:t>
            </a:r>
            <a:r>
              <a:rPr lang="en-US" altLang="ja-JP" sz="2000" dirty="0" smtClean="0"/>
              <a:t> 25</a:t>
            </a:r>
            <a:r>
              <a:rPr lang="en-US" altLang="ja-JP" sz="2000" dirty="0" smtClean="0">
                <a:sym typeface="Symbol"/>
              </a:rPr>
              <a:t></a:t>
            </a:r>
            <a:r>
              <a:rPr lang="en-US" altLang="ja-JP" sz="2000" dirty="0">
                <a:sym typeface="Symbol"/>
              </a:rPr>
              <a:t>C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39998" y="769275"/>
            <a:ext cx="120097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Si 600</a:t>
            </a:r>
            <a:r>
              <a:rPr lang="en-US" altLang="ja-JP" sz="2000" dirty="0" smtClean="0">
                <a:sym typeface="Symbol"/>
              </a:rPr>
              <a:t></a:t>
            </a:r>
            <a:r>
              <a:rPr lang="en-US" altLang="ja-JP" sz="2000" dirty="0">
                <a:sym typeface="Symbol"/>
              </a:rPr>
              <a:t>C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481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クラリティ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596</TotalTime>
  <Words>625</Words>
  <Application>Microsoft Office PowerPoint</Application>
  <PresentationFormat>画面に合わせる (4:3)</PresentationFormat>
  <Paragraphs>87</Paragraphs>
  <Slides>14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Arial Unicode MS</vt:lpstr>
      <vt:lpstr>ＭＳ Ｐゴシック</vt:lpstr>
      <vt:lpstr>Arial</vt:lpstr>
      <vt:lpstr>Calibri</vt:lpstr>
      <vt:lpstr>Cambria Math</vt:lpstr>
      <vt:lpstr>Symbol</vt:lpstr>
      <vt:lpstr>Times New Roman</vt:lpstr>
      <vt:lpstr>クラリティ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root</dc:creator>
  <cp:lastModifiedBy>徐さん</cp:lastModifiedBy>
  <cp:revision>73</cp:revision>
  <dcterms:created xsi:type="dcterms:W3CDTF">2014-11-21T00:23:50Z</dcterms:created>
  <dcterms:modified xsi:type="dcterms:W3CDTF">2014-12-01T23:28:14Z</dcterms:modified>
</cp:coreProperties>
</file>