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425" r:id="rId2"/>
    <p:sldId id="312" r:id="rId3"/>
    <p:sldId id="361" r:id="rId4"/>
    <p:sldId id="362" r:id="rId5"/>
    <p:sldId id="417" r:id="rId6"/>
    <p:sldId id="418" r:id="rId7"/>
    <p:sldId id="420" r:id="rId8"/>
    <p:sldId id="400" r:id="rId9"/>
    <p:sldId id="356" r:id="rId10"/>
    <p:sldId id="421" r:id="rId11"/>
    <p:sldId id="422" r:id="rId12"/>
    <p:sldId id="423" r:id="rId13"/>
    <p:sldId id="407" r:id="rId14"/>
    <p:sldId id="408" r:id="rId15"/>
    <p:sldId id="424" r:id="rId16"/>
    <p:sldId id="402" r:id="rId17"/>
    <p:sldId id="405" r:id="rId18"/>
    <p:sldId id="406" r:id="rId19"/>
    <p:sldId id="404" r:id="rId20"/>
    <p:sldId id="395" r:id="rId21"/>
    <p:sldId id="396" r:id="rId22"/>
    <p:sldId id="410" r:id="rId23"/>
    <p:sldId id="411" r:id="rId24"/>
    <p:sldId id="412" r:id="rId25"/>
    <p:sldId id="413" r:id="rId26"/>
    <p:sldId id="414" r:id="rId27"/>
    <p:sldId id="415" r:id="rId28"/>
    <p:sldId id="397" r:id="rId29"/>
    <p:sldId id="409" r:id="rId30"/>
    <p:sldId id="398" r:id="rId31"/>
    <p:sldId id="390" r:id="rId32"/>
    <p:sldId id="342" r:id="rId3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5F5F5"/>
    <a:srgbClr val="00CC00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4660"/>
  </p:normalViewPr>
  <p:slideViewPr>
    <p:cSldViewPr snapToGrid="0">
      <p:cViewPr varScale="1">
        <p:scale>
          <a:sx n="86" d="100"/>
          <a:sy n="86" d="100"/>
        </p:scale>
        <p:origin x="-96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CE70F-D9DF-4284-82EE-D3924FC3FBBC}" type="datetimeFigureOut">
              <a:rPr lang="ko-KR" altLang="en-US" smtClean="0"/>
              <a:pPr/>
              <a:t>2017-10-20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68D70-B624-4B8D-933E-88346C54A52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F9160-01DD-4687-8779-39A035984194}" type="datetimeFigureOut">
              <a:rPr lang="ko-KR" altLang="en-US" smtClean="0"/>
              <a:pPr/>
              <a:t>2017-10-20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0CB54-73E5-419D-B7D6-2D594C6620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5256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F43A-CE9C-4057-AFB2-F48C1EAAF1E4}" type="datetimeFigureOut">
              <a:rPr lang="ko-KR" altLang="en-US" smtClean="0"/>
              <a:pPr/>
              <a:t>2017-10-20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C8E-BA0A-4690-B194-99376C892DB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87366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F43A-CE9C-4057-AFB2-F48C1EAAF1E4}" type="datetimeFigureOut">
              <a:rPr lang="ko-KR" altLang="en-US" smtClean="0"/>
              <a:pPr/>
              <a:t>2017-10-20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C8E-BA0A-4690-B194-99376C892DB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290971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F43A-CE9C-4057-AFB2-F48C1EAAF1E4}" type="datetimeFigureOut">
              <a:rPr lang="ko-KR" altLang="en-US" smtClean="0"/>
              <a:pPr/>
              <a:t>2017-10-20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C8E-BA0A-4690-B194-99376C892DB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15375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F43A-CE9C-4057-AFB2-F48C1EAAF1E4}" type="datetimeFigureOut">
              <a:rPr lang="ko-KR" altLang="en-US" smtClean="0"/>
              <a:pPr/>
              <a:t>2017-10-20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C8E-BA0A-4690-B194-99376C892DB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4224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F43A-CE9C-4057-AFB2-F48C1EAAF1E4}" type="datetimeFigureOut">
              <a:rPr lang="ko-KR" altLang="en-US" smtClean="0"/>
              <a:pPr/>
              <a:t>2017-10-20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C8E-BA0A-4690-B194-99376C892DB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1805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F43A-CE9C-4057-AFB2-F48C1EAAF1E4}" type="datetimeFigureOut">
              <a:rPr lang="ko-KR" altLang="en-US" smtClean="0"/>
              <a:pPr/>
              <a:t>2017-10-20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C8E-BA0A-4690-B194-99376C892DB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9817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F43A-CE9C-4057-AFB2-F48C1EAAF1E4}" type="datetimeFigureOut">
              <a:rPr lang="ko-KR" altLang="en-US" smtClean="0"/>
              <a:pPr/>
              <a:t>2017-10-20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C8E-BA0A-4690-B194-99376C892DB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645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F43A-CE9C-4057-AFB2-F48C1EAAF1E4}" type="datetimeFigureOut">
              <a:rPr lang="ko-KR" altLang="en-US" smtClean="0"/>
              <a:pPr/>
              <a:t>2017-10-20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C8E-BA0A-4690-B194-99376C892DB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95185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F43A-CE9C-4057-AFB2-F48C1EAAF1E4}" type="datetimeFigureOut">
              <a:rPr lang="ko-KR" altLang="en-US" smtClean="0"/>
              <a:pPr/>
              <a:t>2017-10-20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C8E-BA0A-4690-B194-99376C892DB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3736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F43A-CE9C-4057-AFB2-F48C1EAAF1E4}" type="datetimeFigureOut">
              <a:rPr lang="ko-KR" altLang="en-US" smtClean="0"/>
              <a:pPr/>
              <a:t>2017-10-20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C8E-BA0A-4690-B194-99376C892DB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04983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F43A-CE9C-4057-AFB2-F48C1EAAF1E4}" type="datetimeFigureOut">
              <a:rPr lang="ko-KR" altLang="en-US" smtClean="0"/>
              <a:pPr/>
              <a:t>2017-10-20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C8E-BA0A-4690-B194-99376C892DB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306709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FF43A-CE9C-4057-AFB2-F48C1EAAF1E4}" type="datetimeFigureOut">
              <a:rPr lang="ko-KR" altLang="en-US" smtClean="0"/>
              <a:pPr/>
              <a:t>2017-10-20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6EC8E-BA0A-4690-B194-99376C892DB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01268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24133612" TargetMode="External"/><Relationship Id="rId2" Type="http://schemas.openxmlformats.org/officeDocument/2006/relationships/hyperlink" Target="https://www.ncbi.nlm.nih.gov/pubmed/2782207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bi.nlm.nih.gov/pubmed/15624703" TargetMode="External"/><Relationship Id="rId5" Type="http://schemas.openxmlformats.org/officeDocument/2006/relationships/hyperlink" Target="https://www.ncbi.nlm.nih.gov/pubmed/27601605" TargetMode="External"/><Relationship Id="rId4" Type="http://schemas.openxmlformats.org/officeDocument/2006/relationships/hyperlink" Target="https://www.ncbi.nlm.nih.gov/pubmed/11490160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upload.wikimedia.org/wikipedia/commons/3/36/Allergy_degranulation_processes_01.sv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ncbi.nlm.nih.gov/pubmed?term=%22Kwak%20YS%22%5bAuthor%5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136785"/>
            <a:ext cx="7632848" cy="1899644"/>
          </a:xfrm>
        </p:spPr>
        <p:txBody>
          <a:bodyPr anchor="ctr">
            <a:normAutofit/>
          </a:bodyPr>
          <a:lstStyle/>
          <a:p>
            <a:r>
              <a:rPr lang="en-US" altLang="ko-KR" sz="5400" b="1" dirty="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Physical allergies with physical exercise</a:t>
            </a:r>
            <a:endParaRPr lang="ko-KR" altLang="en-US" sz="5400" b="1" dirty="0">
              <a:solidFill>
                <a:srgbClr val="FF00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778810"/>
            <a:ext cx="6858000" cy="1666026"/>
          </a:xfrm>
        </p:spPr>
        <p:txBody>
          <a:bodyPr>
            <a:normAutofit/>
          </a:bodyPr>
          <a:lstStyle/>
          <a:p>
            <a:r>
              <a:rPr lang="en-US" altLang="ko-KR" sz="2800" b="1" dirty="0" smtClean="0"/>
              <a:t>Yi Sub </a:t>
            </a:r>
            <a:r>
              <a:rPr lang="en-US" altLang="ko-KR" sz="2800" b="1" dirty="0" err="1" smtClean="0"/>
              <a:t>Kwak</a:t>
            </a:r>
            <a:endParaRPr lang="en-US" altLang="ko-KR" sz="2800" dirty="0" smtClean="0"/>
          </a:p>
          <a:p>
            <a:endParaRPr lang="en-US" altLang="ko-KR" sz="1100" dirty="0"/>
          </a:p>
          <a:p>
            <a:r>
              <a:rPr lang="en-US" altLang="ko-KR" dirty="0" smtClean="0"/>
              <a:t>Dong – </a:t>
            </a:r>
            <a:r>
              <a:rPr lang="en-US" altLang="ko-KR" dirty="0" err="1" smtClean="0"/>
              <a:t>Eui</a:t>
            </a:r>
            <a:r>
              <a:rPr lang="en-US" altLang="ko-KR" dirty="0" smtClean="0"/>
              <a:t> University College of Physical Education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400947711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2"/>
          <p:cNvSpPr txBox="1">
            <a:spLocks/>
          </p:cNvSpPr>
          <p:nvPr/>
        </p:nvSpPr>
        <p:spPr>
          <a:xfrm>
            <a:off x="782199" y="547663"/>
            <a:ext cx="7886700" cy="575398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Diagnosis of exercise-induced anaphylaxis: current insights.</a:t>
            </a:r>
            <a:endParaRPr kumimoji="0" lang="en-US" altLang="ko-KR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Pravettoni V, Incorvaia C.</a:t>
            </a: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 Asthma Allergy. 2016 Oct 27;9:191-198. Review.</a:t>
            </a: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PMID: 27822074 </a:t>
            </a:r>
            <a:r>
              <a:rPr kumimoji="0" lang="en-US" altLang="ko-K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Free PMC Article</a:t>
            </a:r>
            <a:endParaRPr kumimoji="0" lang="en-US" altLang="ko-KR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Combined effects of food and exercise on anaphylaxis.</a:t>
            </a:r>
            <a:endParaRPr kumimoji="0" lang="en-US" altLang="ko-KR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Kim CW, Figueroa A, Park CH, Kwak YS, Kim KB, Seo DY, Lee HR.</a:t>
            </a: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Nutr Res Pract. 2013 Oct;7(5):347-51. doi: 10.4162/nrp.2013.7.5.347. Review.</a:t>
            </a: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PMID: 24133612 </a:t>
            </a:r>
            <a:r>
              <a:rPr kumimoji="0" lang="en-US" altLang="ko-K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Free PMC Article</a:t>
            </a:r>
            <a:endParaRPr kumimoji="0" lang="en-US" altLang="ko-KR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Food-dependent exercise-induced anaphylaxis: clinical and laboratory findings in 54 subjects.</a:t>
            </a:r>
            <a:endParaRPr kumimoji="0" lang="en-US" altLang="ko-KR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Romano A, Di Fonso M, Giuffreda F, Papa G, Artesani MC, Viola M, Venuti A, Palmieri V, Zeppilli P.</a:t>
            </a: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 Arch Allergy Immunol. 2001 Jul;125(3):264-72.</a:t>
            </a: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PMID: 11490160 </a:t>
            </a: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Diagnosis and management of </a:t>
            </a:r>
            <a:r>
              <a:rPr kumimoji="0" lang="en-US" altLang="ko-K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food allergy</a:t>
            </a:r>
            <a:r>
              <a:rPr kumimoji="0" lang="en-US" altLang="ko-K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.</a:t>
            </a:r>
            <a:endParaRPr kumimoji="0" lang="en-US" altLang="ko-KR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Abrams EM, Sicherer SH.</a:t>
            </a: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CMAJ. 2016 Oct 18;188(15):1087-1093. Review. No abstract available. </a:t>
            </a: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PMID: 27601605 </a:t>
            </a: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6"/>
              </a:rPr>
              <a:t>Swim training increases ovalbumin induced active systemic anaphylaxis in mice.</a:t>
            </a:r>
            <a:endParaRPr kumimoji="0" lang="en-US" altLang="ko-KR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Kim CH, </a:t>
            </a:r>
            <a:r>
              <a:rPr kumimoji="0" lang="en-US" altLang="ko-KR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Kwak YS</a:t>
            </a:r>
            <a:r>
              <a:rPr kumimoji="0" lang="en-US" altLang="ko-K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Immunol Invest. 2004;33(4):469-80.</a:t>
            </a: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642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47795" y="2093720"/>
            <a:ext cx="6863235" cy="2670560"/>
          </a:xfrm>
        </p:spPr>
        <p:txBody>
          <a:bodyPr anchor="ctr">
            <a:noAutofit/>
          </a:bodyPr>
          <a:lstStyle/>
          <a:p>
            <a:r>
              <a:rPr lang="en-US" altLang="ko-KR" sz="7200" dirty="0" smtClean="0">
                <a:latin typeface="Gisha" panose="020B0502040204020203" pitchFamily="34" charset="-79"/>
                <a:cs typeface="Gisha" panose="020B0502040204020203" pitchFamily="34" charset="-79"/>
              </a:rPr>
              <a:t>When is happen </a:t>
            </a:r>
            <a:r>
              <a:rPr lang="en-US" altLang="ko-KR" sz="72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FDEIA?</a:t>
            </a:r>
            <a:endParaRPr lang="ko-KR" altLang="en-US" sz="8000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23729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84582" y="1079653"/>
            <a:ext cx="7886700" cy="4759285"/>
          </a:xfrm>
        </p:spPr>
        <p:txBody>
          <a:bodyPr>
            <a:normAutofit lnSpcReduction="10000"/>
          </a:bodyPr>
          <a:lstStyle/>
          <a:p>
            <a:r>
              <a:rPr lang="en-US" altLang="ko-KR" dirty="0" err="1">
                <a:latin typeface="Gisha" pitchFamily="34" charset="-79"/>
                <a:cs typeface="Gisha" pitchFamily="34" charset="-79"/>
              </a:rPr>
              <a:t>FDEIAn</a:t>
            </a:r>
            <a:r>
              <a:rPr lang="en-US" altLang="ko-KR" dirty="0">
                <a:latin typeface="Gisha" pitchFamily="34" charset="-79"/>
                <a:cs typeface="Gisha" pitchFamily="34" charset="-79"/>
              </a:rPr>
              <a:t> arises from a combination of allergenic food and physical exercise, especially high-intensity regimens</a:t>
            </a:r>
            <a:r>
              <a:rPr lang="en-US" altLang="ko-KR" dirty="0" smtClean="0">
                <a:latin typeface="Gisha" pitchFamily="34" charset="-79"/>
                <a:cs typeface="Gisha" pitchFamily="34" charset="-79"/>
              </a:rPr>
              <a:t>.</a:t>
            </a:r>
          </a:p>
          <a:p>
            <a:pPr marL="0" indent="0">
              <a:buNone/>
            </a:pPr>
            <a:endParaRPr lang="en-US" altLang="ko-KR" dirty="0">
              <a:latin typeface="Gisha" pitchFamily="34" charset="-79"/>
              <a:cs typeface="Gisha" pitchFamily="34" charset="-79"/>
            </a:endParaRPr>
          </a:p>
          <a:p>
            <a:r>
              <a:rPr lang="en-US" altLang="ko-KR" dirty="0">
                <a:latin typeface="Gisha" pitchFamily="34" charset="-79"/>
                <a:cs typeface="Gisha" pitchFamily="34" charset="-79"/>
              </a:rPr>
              <a:t>In other words, an individual who has </a:t>
            </a:r>
            <a:r>
              <a:rPr lang="en-US" altLang="ko-KR" dirty="0" err="1">
                <a:latin typeface="Gisha" pitchFamily="34" charset="-79"/>
                <a:cs typeface="Gisha" pitchFamily="34" charset="-79"/>
              </a:rPr>
              <a:t>FDEIAn</a:t>
            </a:r>
            <a:r>
              <a:rPr lang="en-US" altLang="ko-KR" dirty="0">
                <a:latin typeface="Gisha" pitchFamily="34" charset="-79"/>
                <a:cs typeface="Gisha" pitchFamily="34" charset="-79"/>
              </a:rPr>
              <a:t> will present signs and symptoms during exercise a few hours after ingesting allergenic </a:t>
            </a:r>
            <a:r>
              <a:rPr lang="en-US" altLang="ko-KR" dirty="0" smtClean="0">
                <a:latin typeface="Gisha" pitchFamily="34" charset="-79"/>
                <a:cs typeface="Gisha" pitchFamily="34" charset="-79"/>
              </a:rPr>
              <a:t>food.</a:t>
            </a:r>
          </a:p>
          <a:p>
            <a:endParaRPr lang="en-US" altLang="ko-KR" dirty="0" smtClean="0">
              <a:latin typeface="Gisha" pitchFamily="34" charset="-79"/>
              <a:cs typeface="Gisha" pitchFamily="34" charset="-79"/>
            </a:endParaRPr>
          </a:p>
          <a:p>
            <a:r>
              <a:rPr lang="en-US" altLang="ko-KR" dirty="0" smtClean="0">
                <a:latin typeface="Gisha" pitchFamily="34" charset="-79"/>
                <a:cs typeface="Gisha" pitchFamily="34" charset="-79"/>
              </a:rPr>
              <a:t> The difference between anaphylaxis and </a:t>
            </a:r>
            <a:r>
              <a:rPr lang="en-US" altLang="ko-KR" dirty="0" err="1" smtClean="0">
                <a:latin typeface="Gisha" pitchFamily="34" charset="-79"/>
                <a:cs typeface="Gisha" pitchFamily="34" charset="-79"/>
              </a:rPr>
              <a:t>FDEIAn</a:t>
            </a:r>
            <a:r>
              <a:rPr lang="en-US" altLang="ko-KR" dirty="0" smtClean="0">
                <a:latin typeface="Gisha" pitchFamily="34" charset="-79"/>
                <a:cs typeface="Gisha" pitchFamily="34" charset="-79"/>
              </a:rPr>
              <a:t> is the inclusion of physical activity as a causal factor.</a:t>
            </a:r>
            <a:endParaRPr lang="ko-KR" altLang="en-US" dirty="0"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642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2913" y="1338949"/>
            <a:ext cx="7886700" cy="4351338"/>
          </a:xfrm>
        </p:spPr>
        <p:txBody>
          <a:bodyPr/>
          <a:lstStyle/>
          <a:p>
            <a:r>
              <a:rPr lang="en-US" altLang="ko-KR" dirty="0">
                <a:latin typeface="Gisha" pitchFamily="34" charset="-79"/>
                <a:cs typeface="Gisha" pitchFamily="34" charset="-79"/>
              </a:rPr>
              <a:t>Anaphylaxis can occur when patients consume a particular food and participate in exercise within a few hours of </a:t>
            </a:r>
            <a:r>
              <a:rPr lang="en-US" altLang="ko-KR" dirty="0" smtClean="0">
                <a:latin typeface="Gisha" pitchFamily="34" charset="-79"/>
                <a:cs typeface="Gisha" pitchFamily="34" charset="-79"/>
              </a:rPr>
              <a:t>eating.</a:t>
            </a:r>
            <a:endParaRPr lang="ko-KR" altLang="en-US" dirty="0">
              <a:latin typeface="Gisha" pitchFamily="34" charset="-79"/>
              <a:cs typeface="Gisha" pitchFamily="34" charset="-79"/>
            </a:endParaRP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7" y="3234319"/>
            <a:ext cx="1708862" cy="1872208"/>
          </a:xfrm>
          <a:prstGeom prst="rect">
            <a:avLst/>
          </a:prstGeom>
        </p:spPr>
      </p:pic>
      <p:sp>
        <p:nvSpPr>
          <p:cNvPr id="16" name="덧셈 기호 15"/>
          <p:cNvSpPr/>
          <p:nvPr/>
        </p:nvSpPr>
        <p:spPr bwMode="auto">
          <a:xfrm>
            <a:off x="2169724" y="3702371"/>
            <a:ext cx="1152128" cy="936104"/>
          </a:xfrm>
          <a:prstGeom prst="mathPlus">
            <a:avLst/>
          </a:prstGeom>
          <a:solidFill>
            <a:srgbClr val="FF0000"/>
          </a:solidFill>
          <a:ln w="7938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852" y="3234320"/>
            <a:ext cx="1798035" cy="1872207"/>
          </a:xfrm>
          <a:prstGeom prst="rect">
            <a:avLst/>
          </a:prstGeom>
        </p:spPr>
      </p:pic>
      <p:sp>
        <p:nvSpPr>
          <p:cNvPr id="18" name="등호 17"/>
          <p:cNvSpPr/>
          <p:nvPr/>
        </p:nvSpPr>
        <p:spPr bwMode="auto">
          <a:xfrm>
            <a:off x="5361922" y="3769988"/>
            <a:ext cx="1008112" cy="684076"/>
          </a:xfrm>
          <a:prstGeom prst="mathEqual">
            <a:avLst/>
          </a:prstGeom>
          <a:solidFill>
            <a:srgbClr val="0070C0"/>
          </a:solidFill>
          <a:ln w="7938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Oval 6"/>
          <p:cNvSpPr>
            <a:spLocks noChangeArrowheads="1"/>
          </p:cNvSpPr>
          <p:nvPr/>
        </p:nvSpPr>
        <p:spPr bwMode="auto">
          <a:xfrm>
            <a:off x="6588223" y="3608788"/>
            <a:ext cx="1831389" cy="1006475"/>
          </a:xfrm>
          <a:prstGeom prst="ellipse">
            <a:avLst/>
          </a:prstGeom>
          <a:gradFill rotWithShape="1">
            <a:gsLst>
              <a:gs pos="0">
                <a:srgbClr val="D60000"/>
              </a:gs>
              <a:gs pos="100000">
                <a:srgbClr val="D6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sz="24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Anaphylaxis</a:t>
            </a:r>
            <a:endParaRPr lang="en-US" altLang="ko-KR" sz="24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146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276985"/>
            <a:ext cx="7886700" cy="4351338"/>
          </a:xfrm>
        </p:spPr>
        <p:txBody>
          <a:bodyPr/>
          <a:lstStyle/>
          <a:p>
            <a:r>
              <a:rPr lang="en-US" altLang="ko-KR" dirty="0">
                <a:latin typeface="Gisha" pitchFamily="34" charset="-79"/>
                <a:cs typeface="Gisha" pitchFamily="34" charset="-79"/>
              </a:rPr>
              <a:t>Severity of an allergy reaction can be determined based on the amount of allergenic food that has been </a:t>
            </a:r>
            <a:r>
              <a:rPr lang="en-US" altLang="ko-KR" dirty="0" smtClean="0">
                <a:latin typeface="Gisha" pitchFamily="34" charset="-79"/>
                <a:cs typeface="Gisha" pitchFamily="34" charset="-79"/>
              </a:rPr>
              <a:t>consumed.</a:t>
            </a:r>
            <a:endParaRPr lang="en-US" altLang="ko-KR" dirty="0">
              <a:latin typeface="Gisha" pitchFamily="34" charset="-79"/>
              <a:cs typeface="Gisha" pitchFamily="34" charset="-79"/>
            </a:endParaRPr>
          </a:p>
          <a:p>
            <a:r>
              <a:rPr lang="en-US" altLang="ko-KR" dirty="0">
                <a:latin typeface="Gisha" pitchFamily="34" charset="-79"/>
                <a:cs typeface="Gisha" pitchFamily="34" charset="-79"/>
              </a:rPr>
              <a:t>The most common trigger food for </a:t>
            </a:r>
            <a:r>
              <a:rPr lang="en-US" altLang="ko-KR" dirty="0" err="1">
                <a:latin typeface="Gisha" pitchFamily="34" charset="-79"/>
                <a:cs typeface="Gisha" pitchFamily="34" charset="-79"/>
              </a:rPr>
              <a:t>FDEIAn</a:t>
            </a:r>
            <a:r>
              <a:rPr lang="en-US" altLang="ko-KR" dirty="0">
                <a:latin typeface="Gisha" pitchFamily="34" charset="-79"/>
                <a:cs typeface="Gisha" pitchFamily="34" charset="-79"/>
              </a:rPr>
              <a:t> are eggs, milk, wheat products, cheese, tomatoes, peaches and </a:t>
            </a:r>
            <a:r>
              <a:rPr lang="en-US" altLang="ko-KR" dirty="0" smtClean="0">
                <a:latin typeface="Gisha" pitchFamily="34" charset="-79"/>
                <a:cs typeface="Gisha" pitchFamily="34" charset="-79"/>
              </a:rPr>
              <a:t>shellfish.</a:t>
            </a:r>
            <a:endParaRPr lang="ko-KR" altLang="en-US" dirty="0">
              <a:latin typeface="Gisha" pitchFamily="34" charset="-79"/>
              <a:cs typeface="Gisha" pitchFamily="34" charset="-79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784" y="4333856"/>
            <a:ext cx="1153724" cy="1517615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413" y="4354540"/>
            <a:ext cx="1080119" cy="1496931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42" y="4344197"/>
            <a:ext cx="1080120" cy="1496932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001" y="4344197"/>
            <a:ext cx="1080120" cy="1496932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377" y="4344197"/>
            <a:ext cx="1120147" cy="1496932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30" y="4344198"/>
            <a:ext cx="1008112" cy="1496932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505" y="4344197"/>
            <a:ext cx="1080120" cy="14969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6250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47795" y="2093720"/>
            <a:ext cx="6863235" cy="2670560"/>
          </a:xfrm>
        </p:spPr>
        <p:txBody>
          <a:bodyPr anchor="ctr">
            <a:noAutofit/>
          </a:bodyPr>
          <a:lstStyle/>
          <a:p>
            <a:r>
              <a:rPr lang="en-US" altLang="ko-KR" sz="7200" dirty="0" smtClean="0">
                <a:latin typeface="Gisha" panose="020B0502040204020203" pitchFamily="34" charset="-79"/>
                <a:cs typeface="Gisha" panose="020B0502040204020203" pitchFamily="34" charset="-79"/>
              </a:rPr>
              <a:t>Why is happen </a:t>
            </a:r>
            <a:r>
              <a:rPr lang="en-US" altLang="ko-KR" sz="72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FDEIA?</a:t>
            </a:r>
            <a:endParaRPr lang="ko-KR" altLang="en-US" sz="8000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23729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85344" y="592137"/>
            <a:ext cx="8964612" cy="5617678"/>
            <a:chOff x="179388" y="935497"/>
            <a:chExt cx="8964612" cy="5617678"/>
          </a:xfrm>
        </p:grpSpPr>
        <p:pic>
          <p:nvPicPr>
            <p:cNvPr id="5" name="Picture 2" descr="File:Allergy degranulation processes 01.sv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935497"/>
              <a:ext cx="8280920" cy="4168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직사각형 8"/>
            <p:cNvSpPr>
              <a:spLocks noChangeArrowheads="1"/>
            </p:cNvSpPr>
            <p:nvPr/>
          </p:nvSpPr>
          <p:spPr bwMode="auto">
            <a:xfrm>
              <a:off x="179388" y="5229200"/>
              <a:ext cx="8964612" cy="1323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 sz="2000" dirty="0">
                  <a:latin typeface="Gisha" pitchFamily="34" charset="-79"/>
                  <a:cs typeface="Gisha" pitchFamily="34" charset="-79"/>
                </a:rPr>
                <a:t>Degranulation processes: </a:t>
              </a:r>
              <a:r>
                <a:rPr lang="en-US" altLang="ko-KR" sz="2000" b="1" dirty="0">
                  <a:latin typeface="Gisha" pitchFamily="34" charset="-79"/>
                  <a:cs typeface="Gisha" pitchFamily="34" charset="-79"/>
                </a:rPr>
                <a:t>1</a:t>
              </a:r>
              <a:r>
                <a:rPr lang="en-US" altLang="ko-KR" sz="2000" dirty="0">
                  <a:latin typeface="Gisha" pitchFamily="34" charset="-79"/>
                  <a:cs typeface="Gisha" pitchFamily="34" charset="-79"/>
                </a:rPr>
                <a:t> - antigen; </a:t>
              </a:r>
              <a:r>
                <a:rPr lang="en-US" altLang="ko-KR" sz="2000" b="1" dirty="0">
                  <a:latin typeface="Gisha" pitchFamily="34" charset="-79"/>
                  <a:cs typeface="Gisha" pitchFamily="34" charset="-79"/>
                </a:rPr>
                <a:t>2</a:t>
              </a:r>
              <a:r>
                <a:rPr lang="en-US" altLang="ko-KR" sz="2000" dirty="0">
                  <a:latin typeface="Gisha" pitchFamily="34" charset="-79"/>
                  <a:cs typeface="Gisha" pitchFamily="34" charset="-79"/>
                </a:rPr>
                <a:t> - </a:t>
              </a:r>
              <a:r>
                <a:rPr lang="en-US" altLang="ko-KR" sz="2000" dirty="0" err="1">
                  <a:latin typeface="Gisha" pitchFamily="34" charset="-79"/>
                  <a:cs typeface="Gisha" pitchFamily="34" charset="-79"/>
                </a:rPr>
                <a:t>IgE</a:t>
              </a:r>
              <a:r>
                <a:rPr lang="en-US" altLang="ko-KR" sz="2000" dirty="0">
                  <a:latin typeface="Gisha" pitchFamily="34" charset="-79"/>
                  <a:cs typeface="Gisha" pitchFamily="34" charset="-79"/>
                </a:rPr>
                <a:t> antibody; </a:t>
              </a:r>
              <a:r>
                <a:rPr lang="en-US" altLang="ko-KR" sz="2000" b="1" dirty="0">
                  <a:latin typeface="Gisha" pitchFamily="34" charset="-79"/>
                  <a:cs typeface="Gisha" pitchFamily="34" charset="-79"/>
                </a:rPr>
                <a:t>3</a:t>
              </a:r>
              <a:r>
                <a:rPr lang="en-US" altLang="ko-KR" sz="2000" dirty="0">
                  <a:latin typeface="Gisha" pitchFamily="34" charset="-79"/>
                  <a:cs typeface="Gisha" pitchFamily="34" charset="-79"/>
                </a:rPr>
                <a:t> - Fc</a:t>
              </a:r>
              <a:r>
                <a:rPr lang="el-GR" altLang="ko-KR" sz="2000" dirty="0">
                  <a:cs typeface="Gisha" pitchFamily="34" charset="-79"/>
                </a:rPr>
                <a:t>ε</a:t>
              </a:r>
              <a:r>
                <a:rPr lang="en-US" altLang="ko-KR" sz="2000" dirty="0">
                  <a:latin typeface="Gisha" pitchFamily="34" charset="-79"/>
                  <a:cs typeface="Gisha" pitchFamily="34" charset="-79"/>
                </a:rPr>
                <a:t>RI receptor; </a:t>
              </a:r>
              <a:r>
                <a:rPr lang="en-US" altLang="ko-KR" sz="2000" b="1" dirty="0">
                  <a:latin typeface="Gisha" pitchFamily="34" charset="-79"/>
                  <a:cs typeface="Gisha" pitchFamily="34" charset="-79"/>
                </a:rPr>
                <a:t>4</a:t>
              </a:r>
              <a:r>
                <a:rPr lang="en-US" altLang="ko-KR" sz="2000" dirty="0">
                  <a:latin typeface="Gisha" pitchFamily="34" charset="-79"/>
                  <a:cs typeface="Gisha" pitchFamily="34" charset="-79"/>
                </a:rPr>
                <a:t> - preformed mediators (histamine, proteases, </a:t>
              </a:r>
              <a:r>
                <a:rPr lang="en-US" altLang="ko-KR" sz="2000" dirty="0" err="1">
                  <a:latin typeface="Gisha" pitchFamily="34" charset="-79"/>
                  <a:cs typeface="Gisha" pitchFamily="34" charset="-79"/>
                </a:rPr>
                <a:t>chemokines</a:t>
              </a:r>
              <a:r>
                <a:rPr lang="en-US" altLang="ko-KR" sz="2000" dirty="0">
                  <a:latin typeface="Gisha" pitchFamily="34" charset="-79"/>
                  <a:cs typeface="Gisha" pitchFamily="34" charset="-79"/>
                </a:rPr>
                <a:t>, </a:t>
              </a:r>
              <a:r>
                <a:rPr lang="en-US" altLang="ko-KR" sz="2000" dirty="0" err="1">
                  <a:latin typeface="Gisha" pitchFamily="34" charset="-79"/>
                  <a:cs typeface="Gisha" pitchFamily="34" charset="-79"/>
                </a:rPr>
                <a:t>heparine</a:t>
              </a:r>
              <a:r>
                <a:rPr lang="en-US" altLang="ko-KR" sz="2000" dirty="0">
                  <a:latin typeface="Gisha" pitchFamily="34" charset="-79"/>
                  <a:cs typeface="Gisha" pitchFamily="34" charset="-79"/>
                </a:rPr>
                <a:t>); </a:t>
              </a:r>
              <a:r>
                <a:rPr lang="en-US" altLang="ko-KR" sz="2000" b="1" dirty="0">
                  <a:latin typeface="Gisha" pitchFamily="34" charset="-79"/>
                  <a:cs typeface="Gisha" pitchFamily="34" charset="-79"/>
                </a:rPr>
                <a:t>5</a:t>
              </a:r>
              <a:r>
                <a:rPr lang="en-US" altLang="ko-KR" sz="2000" dirty="0">
                  <a:latin typeface="Gisha" pitchFamily="34" charset="-79"/>
                  <a:cs typeface="Gisha" pitchFamily="34" charset="-79"/>
                </a:rPr>
                <a:t> - granules; </a:t>
              </a:r>
              <a:r>
                <a:rPr lang="en-US" altLang="ko-KR" sz="2000" b="1" dirty="0">
                  <a:latin typeface="Gisha" pitchFamily="34" charset="-79"/>
                  <a:cs typeface="Gisha" pitchFamily="34" charset="-79"/>
                </a:rPr>
                <a:t>6</a:t>
              </a:r>
              <a:r>
                <a:rPr lang="en-US" altLang="ko-KR" sz="2000" dirty="0">
                  <a:latin typeface="Gisha" pitchFamily="34" charset="-79"/>
                  <a:cs typeface="Gisha" pitchFamily="34" charset="-79"/>
                </a:rPr>
                <a:t> - mast cell; </a:t>
              </a:r>
              <a:r>
                <a:rPr lang="en-US" altLang="ko-KR" sz="2000" b="1" dirty="0">
                  <a:latin typeface="Gisha" pitchFamily="34" charset="-79"/>
                  <a:cs typeface="Gisha" pitchFamily="34" charset="-79"/>
                </a:rPr>
                <a:t>7</a:t>
              </a:r>
              <a:r>
                <a:rPr lang="en-US" altLang="ko-KR" sz="2000" dirty="0">
                  <a:latin typeface="Gisha" pitchFamily="34" charset="-79"/>
                  <a:cs typeface="Gisha" pitchFamily="34" charset="-79"/>
                </a:rPr>
                <a:t> - newly formed mediators (prostaglandins, </a:t>
              </a:r>
              <a:r>
                <a:rPr lang="en-US" altLang="ko-KR" sz="2000" dirty="0" err="1">
                  <a:latin typeface="Gisha" pitchFamily="34" charset="-79"/>
                  <a:cs typeface="Gisha" pitchFamily="34" charset="-79"/>
                </a:rPr>
                <a:t>leukotrienes</a:t>
              </a:r>
              <a:r>
                <a:rPr lang="en-US" altLang="ko-KR" sz="2000" dirty="0">
                  <a:latin typeface="Gisha" pitchFamily="34" charset="-79"/>
                  <a:cs typeface="Gisha" pitchFamily="34" charset="-79"/>
                </a:rPr>
                <a:t>, </a:t>
              </a:r>
              <a:r>
                <a:rPr lang="en-US" altLang="ko-KR" sz="2000" dirty="0" err="1">
                  <a:latin typeface="Gisha" pitchFamily="34" charset="-79"/>
                  <a:cs typeface="Gisha" pitchFamily="34" charset="-79"/>
                </a:rPr>
                <a:t>thromboxanes</a:t>
              </a:r>
              <a:r>
                <a:rPr lang="en-US" altLang="ko-KR" sz="2000" dirty="0">
                  <a:latin typeface="Gisha" pitchFamily="34" charset="-79"/>
                  <a:cs typeface="Gisha" pitchFamily="34" charset="-79"/>
                </a:rPr>
                <a:t>, PAF)</a:t>
              </a:r>
              <a:endParaRPr lang="ko-KR" altLang="en-US" sz="2000" dirty="0">
                <a:latin typeface="Gisha" pitchFamily="34" charset="-79"/>
                <a:cs typeface="Gisha" pitchFamily="34" charset="-79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37681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923417"/>
            <a:ext cx="7886700" cy="4351338"/>
          </a:xfrm>
        </p:spPr>
        <p:txBody>
          <a:bodyPr/>
          <a:lstStyle/>
          <a:p>
            <a:r>
              <a:rPr lang="en-US" altLang="ko-KR" dirty="0">
                <a:latin typeface="Gisha" pitchFamily="34" charset="-79"/>
                <a:cs typeface="Gisha" pitchFamily="34" charset="-79"/>
              </a:rPr>
              <a:t>Exercise helps increase the absorption of food allergens in the GI tract  and the degranulation of mast </a:t>
            </a:r>
            <a:r>
              <a:rPr lang="en-US" altLang="ko-KR" dirty="0" smtClean="0">
                <a:latin typeface="Gisha" pitchFamily="34" charset="-79"/>
                <a:cs typeface="Gisha" pitchFamily="34" charset="-79"/>
              </a:rPr>
              <a:t>cells.</a:t>
            </a:r>
          </a:p>
          <a:p>
            <a:r>
              <a:rPr lang="en-US" altLang="ko-KR" dirty="0" smtClean="0">
                <a:latin typeface="Gisha" pitchFamily="34" charset="-79"/>
                <a:cs typeface="Gisha" pitchFamily="34" charset="-79"/>
              </a:rPr>
              <a:t>It </a:t>
            </a:r>
            <a:r>
              <a:rPr lang="en-US" altLang="ko-KR" dirty="0">
                <a:latin typeface="Gisha" pitchFamily="34" charset="-79"/>
                <a:cs typeface="Gisha" pitchFamily="34" charset="-79"/>
              </a:rPr>
              <a:t>is also been reported that </a:t>
            </a:r>
            <a:r>
              <a:rPr lang="en-US" altLang="ko-KR" dirty="0" err="1">
                <a:latin typeface="Gisha" pitchFamily="34" charset="-79"/>
                <a:cs typeface="Gisha" pitchFamily="34" charset="-79"/>
              </a:rPr>
              <a:t>IgE</a:t>
            </a:r>
            <a:r>
              <a:rPr lang="en-US" altLang="ko-KR" dirty="0">
                <a:latin typeface="Gisha" pitchFamily="34" charset="-79"/>
                <a:cs typeface="Gisha" pitchFamily="34" charset="-79"/>
              </a:rPr>
              <a:t> production is increased in patients with allergies because isotype switching from type I to type II </a:t>
            </a:r>
            <a:r>
              <a:rPr lang="en-US" altLang="ko-KR" dirty="0" smtClean="0">
                <a:latin typeface="Gisha" pitchFamily="34" charset="-79"/>
                <a:cs typeface="Gisha" pitchFamily="34" charset="-79"/>
              </a:rPr>
              <a:t>cytokines </a:t>
            </a:r>
            <a:r>
              <a:rPr lang="en-US" altLang="ko-KR" dirty="0">
                <a:latin typeface="Gisha" pitchFamily="34" charset="-79"/>
                <a:cs typeface="Gisha" pitchFamily="34" charset="-79"/>
              </a:rPr>
              <a:t>occurs during physical </a:t>
            </a:r>
            <a:r>
              <a:rPr lang="en-US" altLang="ko-KR" dirty="0" smtClean="0">
                <a:latin typeface="Gisha" pitchFamily="34" charset="-79"/>
                <a:cs typeface="Gisha" pitchFamily="34" charset="-79"/>
              </a:rPr>
              <a:t>exercise.</a:t>
            </a:r>
            <a:endParaRPr lang="ko-KR" altLang="en-US" dirty="0">
              <a:latin typeface="Gisha" pitchFamily="34" charset="-79"/>
              <a:cs typeface="Gisha" pitchFamily="34" charset="-79"/>
            </a:endParaRPr>
          </a:p>
          <a:p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975" y="4062314"/>
            <a:ext cx="4011167" cy="2095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981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337945"/>
            <a:ext cx="78867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Gisha" pitchFamily="34" charset="-79"/>
                <a:cs typeface="Gisha" pitchFamily="34" charset="-79"/>
              </a:rPr>
              <a:t>The importance of </a:t>
            </a:r>
            <a:r>
              <a:rPr lang="en-US" altLang="ko-KR" dirty="0" err="1">
                <a:latin typeface="Gisha" pitchFamily="34" charset="-79"/>
                <a:cs typeface="Gisha" pitchFamily="34" charset="-79"/>
              </a:rPr>
              <a:t>FDEIAn</a:t>
            </a:r>
            <a:r>
              <a:rPr lang="en-US" altLang="ko-KR" dirty="0">
                <a:latin typeface="Gisha" pitchFamily="34" charset="-79"/>
                <a:cs typeface="Gisha" pitchFamily="34" charset="-79"/>
              </a:rPr>
              <a:t> should not be overlooked because this is life- threatening </a:t>
            </a:r>
            <a:r>
              <a:rPr lang="en-US" altLang="ko-KR" dirty="0" smtClean="0">
                <a:latin typeface="Gisha" pitchFamily="34" charset="-79"/>
                <a:cs typeface="Gisha" pitchFamily="34" charset="-79"/>
              </a:rPr>
              <a:t>disorder.</a:t>
            </a:r>
          </a:p>
          <a:p>
            <a:pPr>
              <a:lnSpc>
                <a:spcPct val="150000"/>
              </a:lnSpc>
            </a:pPr>
            <a:endParaRPr lang="en-US" altLang="ko-KR" dirty="0">
              <a:latin typeface="Gisha" pitchFamily="34" charset="-79"/>
              <a:cs typeface="Gisha" pitchFamily="34" charset="-79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Gisha" pitchFamily="34" charset="-79"/>
                <a:cs typeface="Gisha" pitchFamily="34" charset="-79"/>
              </a:rPr>
              <a:t>Furthermore, it is difficult to diagnose </a:t>
            </a:r>
            <a:r>
              <a:rPr lang="en-US" altLang="ko-KR" dirty="0" err="1">
                <a:latin typeface="Gisha" pitchFamily="34" charset="-79"/>
                <a:cs typeface="Gisha" pitchFamily="34" charset="-79"/>
              </a:rPr>
              <a:t>FDEIAn</a:t>
            </a:r>
            <a:r>
              <a:rPr lang="en-US" altLang="ko-KR" dirty="0">
                <a:latin typeface="Gisha" pitchFamily="34" charset="-79"/>
                <a:cs typeface="Gisha" pitchFamily="34" charset="-79"/>
              </a:rPr>
              <a:t> because many factors are </a:t>
            </a:r>
            <a:r>
              <a:rPr lang="en-US" altLang="ko-KR" dirty="0" smtClean="0">
                <a:latin typeface="Gisha" pitchFamily="34" charset="-79"/>
                <a:cs typeface="Gisha" pitchFamily="34" charset="-79"/>
              </a:rPr>
              <a:t>involved.</a:t>
            </a:r>
            <a:endParaRPr lang="ko-KR" altLang="en-US" dirty="0">
              <a:latin typeface="Gisha" pitchFamily="34" charset="-79"/>
              <a:cs typeface="Gisha" pitchFamily="34" charset="-79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73451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91072" y="547970"/>
            <a:ext cx="7886700" cy="2082496"/>
          </a:xfrm>
        </p:spPr>
        <p:txBody>
          <a:bodyPr/>
          <a:lstStyle/>
          <a:p>
            <a:r>
              <a:rPr lang="en-US" altLang="ko-KR" dirty="0">
                <a:latin typeface="Gisha" pitchFamily="34" charset="-79"/>
                <a:cs typeface="Gisha" pitchFamily="34" charset="-79"/>
              </a:rPr>
              <a:t>EIA(exercise induced asthma) symptoms can be observed at any moment during or after physical activity. However approximately, 90% of patients develop symptoms within 30 min after exercise </a:t>
            </a:r>
            <a:r>
              <a:rPr lang="en-US" altLang="ko-KR" dirty="0" smtClean="0">
                <a:latin typeface="Gisha" pitchFamily="34" charset="-79"/>
                <a:cs typeface="Gisha" pitchFamily="34" charset="-79"/>
              </a:rPr>
              <a:t>cessation.</a:t>
            </a:r>
            <a:endParaRPr lang="ko-KR" altLang="en-US" dirty="0">
              <a:latin typeface="Gisha" pitchFamily="34" charset="-79"/>
              <a:cs typeface="Gisha" pitchFamily="34" charset="-79"/>
            </a:endParaRPr>
          </a:p>
        </p:txBody>
      </p:sp>
      <p:pic>
        <p:nvPicPr>
          <p:cNvPr id="4" name="Picture 2" descr="http://images.emedicinehealth.com/images/SlideShow/asthma-s4-bullet-points-asthma-cause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092" y="2982827"/>
            <a:ext cx="4695825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포인트가 6개인 별 4"/>
          <p:cNvSpPr/>
          <p:nvPr/>
        </p:nvSpPr>
        <p:spPr>
          <a:xfrm>
            <a:off x="5332806" y="2351962"/>
            <a:ext cx="3122262" cy="2420454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rgbClr val="FF0000"/>
                </a:solidFill>
              </a:rPr>
              <a:t>Signs and symptoms generally last at least 30 min and up to 4h after exercising.</a:t>
            </a:r>
          </a:p>
        </p:txBody>
      </p:sp>
    </p:spTree>
    <p:extLst>
      <p:ext uri="{BB962C8B-B14F-4D97-AF65-F5344CB8AC3E}">
        <p14:creationId xmlns="" xmlns:p14="http://schemas.microsoft.com/office/powerpoint/2010/main" val="160489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4560" y="2469826"/>
            <a:ext cx="7632848" cy="1899644"/>
          </a:xfrm>
        </p:spPr>
        <p:txBody>
          <a:bodyPr anchor="ctr">
            <a:norm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Do You Know</a:t>
            </a:r>
            <a:br>
              <a:rPr lang="en-US" altLang="ko-KR" b="1" dirty="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</a:br>
            <a:r>
              <a:rPr lang="en-US" altLang="ko-KR" b="1" dirty="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FDEIA??</a:t>
            </a:r>
            <a:endParaRPr lang="ko-KR" altLang="en-US" b="1" dirty="0">
              <a:solidFill>
                <a:srgbClr val="FF00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947711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584688" y="559533"/>
            <a:ext cx="7886700" cy="563025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Food-dependent exercise-induced anaphylaxis (FDEIAs) is induced by different types and various intensities of physical activity, and is distinct from food allergies.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Intake of allergenic food or medication before exercise is a major predisposing factor for </a:t>
            </a:r>
            <a:r>
              <a:rPr lang="en-US" altLang="ko-KR" dirty="0" err="1" smtClean="0"/>
              <a:t>FDEIAn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 number of foods have been reported to be involved in the onset of </a:t>
            </a:r>
            <a:r>
              <a:rPr lang="en-US" altLang="ko-KR" dirty="0" err="1" smtClean="0"/>
              <a:t>FDEIAn</a:t>
            </a:r>
            <a:r>
              <a:rPr lang="en-US" altLang="ko-KR" dirty="0" smtClean="0"/>
              <a:t> including wheat, eggs, chicken, shrimp, shellfish, nuts, fruits, and vegetables.</a:t>
            </a:r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="" xmlns:p14="http://schemas.microsoft.com/office/powerpoint/2010/main" val="130253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47795" y="2093720"/>
            <a:ext cx="6863235" cy="2670560"/>
          </a:xfrm>
        </p:spPr>
        <p:txBody>
          <a:bodyPr anchor="ctr">
            <a:noAutofit/>
          </a:bodyPr>
          <a:lstStyle/>
          <a:p>
            <a:r>
              <a:rPr lang="en-US" altLang="ko-KR" sz="7200" dirty="0" smtClean="0">
                <a:latin typeface="Gisha" panose="020B0502040204020203" pitchFamily="34" charset="-79"/>
                <a:cs typeface="Gisha" panose="020B0502040204020203" pitchFamily="34" charset="-79"/>
              </a:rPr>
              <a:t>How prevention about</a:t>
            </a:r>
            <a:br>
              <a:rPr lang="en-US" altLang="ko-KR" sz="7200" dirty="0" smtClean="0">
                <a:latin typeface="Gisha" panose="020B0502040204020203" pitchFamily="34" charset="-79"/>
                <a:cs typeface="Gisha" panose="020B0502040204020203" pitchFamily="34" charset="-79"/>
              </a:rPr>
            </a:br>
            <a:r>
              <a:rPr lang="en-US" altLang="ko-KR" sz="72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FDEIA?</a:t>
            </a:r>
            <a:endParaRPr lang="ko-KR" altLang="en-US" sz="8000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23729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838073"/>
            <a:ext cx="7886700" cy="4351338"/>
          </a:xfrm>
        </p:spPr>
        <p:txBody>
          <a:bodyPr/>
          <a:lstStyle/>
          <a:p>
            <a:r>
              <a:rPr lang="en-US" altLang="ko-KR" dirty="0">
                <a:latin typeface="Gisha" pitchFamily="34" charset="-79"/>
                <a:cs typeface="Gisha" pitchFamily="34" charset="-79"/>
              </a:rPr>
              <a:t>To diagnose </a:t>
            </a:r>
            <a:r>
              <a:rPr lang="en-US" altLang="ko-KR" dirty="0" err="1">
                <a:latin typeface="Gisha" pitchFamily="34" charset="-79"/>
                <a:cs typeface="Gisha" pitchFamily="34" charset="-79"/>
              </a:rPr>
              <a:t>FDEIAn</a:t>
            </a:r>
            <a:r>
              <a:rPr lang="en-US" altLang="ko-KR" dirty="0">
                <a:latin typeface="Gisha" pitchFamily="34" charset="-79"/>
                <a:cs typeface="Gisha" pitchFamily="34" charset="-79"/>
              </a:rPr>
              <a:t>, the medical history of the patient is first reviewed to find a specific cause of the symptoms and signs. This is followed by allergy tests including skin prick tests or immunoglobulin E </a:t>
            </a:r>
            <a:r>
              <a:rPr lang="en-US" altLang="ko-KR" dirty="0" smtClean="0">
                <a:latin typeface="Gisha" pitchFamily="34" charset="-79"/>
                <a:cs typeface="Gisha" pitchFamily="34" charset="-79"/>
              </a:rPr>
              <a:t>assay.</a:t>
            </a:r>
            <a:endParaRPr lang="en-US" altLang="ko-KR" dirty="0">
              <a:latin typeface="Gisha" pitchFamily="34" charset="-79"/>
              <a:cs typeface="Gisha" pitchFamily="34" charset="-79"/>
            </a:endParaRPr>
          </a:p>
          <a:p>
            <a:r>
              <a:rPr lang="en-US" altLang="ko-KR" dirty="0">
                <a:latin typeface="Gisha" pitchFamily="34" charset="-79"/>
                <a:cs typeface="Gisha" pitchFamily="34" charset="-79"/>
              </a:rPr>
              <a:t>Physical allergies are a group of reactions caused by physical stimuli such as low temperature, heat, exercise, sunlight, and mechanical </a:t>
            </a:r>
            <a:r>
              <a:rPr lang="en-US" altLang="ko-KR" dirty="0" smtClean="0">
                <a:latin typeface="Gisha" pitchFamily="34" charset="-79"/>
                <a:cs typeface="Gisha" pitchFamily="34" charset="-79"/>
              </a:rPr>
              <a:t>pressure. </a:t>
            </a:r>
            <a:endParaRPr lang="ko-KR" altLang="en-US" dirty="0">
              <a:latin typeface="Gisha" pitchFamily="34" charset="-79"/>
              <a:cs typeface="Gisha" pitchFamily="34" charset="-79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110" y="4308752"/>
            <a:ext cx="3685595" cy="20920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7502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447673"/>
            <a:ext cx="7886700" cy="4351338"/>
          </a:xfrm>
        </p:spPr>
        <p:txBody>
          <a:bodyPr/>
          <a:lstStyle/>
          <a:p>
            <a:r>
              <a:rPr lang="en-US" altLang="ko-KR" dirty="0"/>
              <a:t>It has also been reported that alcohol consumption can provoke a variety of </a:t>
            </a:r>
            <a:r>
              <a:rPr lang="en-US" altLang="ko-KR" dirty="0" err="1"/>
              <a:t>hyperseinsitive</a:t>
            </a:r>
            <a:r>
              <a:rPr lang="en-US" altLang="ko-KR" dirty="0"/>
              <a:t> reactions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Furthermore, alcohol intake may increase total serum </a:t>
            </a:r>
            <a:r>
              <a:rPr lang="en-US" altLang="ko-KR" dirty="0" err="1"/>
              <a:t>IgE</a:t>
            </a:r>
            <a:r>
              <a:rPr lang="en-US" altLang="ko-KR" dirty="0"/>
              <a:t> </a:t>
            </a:r>
            <a:r>
              <a:rPr lang="en-US" altLang="ko-KR" dirty="0" smtClean="0"/>
              <a:t>levels.</a:t>
            </a:r>
            <a:endParaRPr lang="ko-KR" altLang="en-US" dirty="0"/>
          </a:p>
          <a:p>
            <a:pPr marL="0" indent="0">
              <a:lnSpc>
                <a:spcPct val="150000"/>
              </a:lnSpc>
              <a:buClr>
                <a:schemeClr val="bg1">
                  <a:lumMod val="65000"/>
                </a:schemeClr>
              </a:buClr>
              <a:buNone/>
            </a:pPr>
            <a:endParaRPr lang="en-US" altLang="ko-KR" b="1" dirty="0">
              <a:ln w="3175">
                <a:solidFill>
                  <a:schemeClr val="bg1">
                    <a:lumMod val="95000"/>
                  </a:schemeClr>
                </a:solidFill>
              </a:ln>
              <a:solidFill>
                <a:srgbClr val="002060"/>
              </a:solidFill>
              <a:latin typeface="-윤고딕330" pitchFamily="18" charset="-127"/>
              <a:ea typeface="-윤고딕330" pitchFamily="18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328" y="3959728"/>
            <a:ext cx="4706112" cy="25264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9884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167257"/>
            <a:ext cx="7886700" cy="4351338"/>
          </a:xfrm>
        </p:spPr>
        <p:txBody>
          <a:bodyPr/>
          <a:lstStyle/>
          <a:p>
            <a:r>
              <a:rPr lang="en-US" altLang="ko-KR" dirty="0"/>
              <a:t>If a patient is suspected to suffer from </a:t>
            </a:r>
            <a:r>
              <a:rPr lang="en-US" altLang="ko-KR" dirty="0" err="1"/>
              <a:t>FDEIAn</a:t>
            </a:r>
            <a:r>
              <a:rPr lang="en-US" altLang="ko-KR" dirty="0"/>
              <a:t>, a diagnostic physical stress test can be performed.</a:t>
            </a:r>
          </a:p>
          <a:p>
            <a:r>
              <a:rPr lang="en-US" altLang="ko-KR" dirty="0"/>
              <a:t>This can be accomplished on a treadmill in a manner similar to graded exercise testing(GXT</a:t>
            </a:r>
            <a:r>
              <a:rPr lang="en-US" altLang="ko-KR" dirty="0" smtClean="0"/>
              <a:t>).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336" y="3316224"/>
            <a:ext cx="4888992" cy="30358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2549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838073"/>
            <a:ext cx="7886700" cy="3087751"/>
          </a:xfrm>
        </p:spPr>
        <p:txBody>
          <a:bodyPr/>
          <a:lstStyle/>
          <a:p>
            <a:r>
              <a:rPr lang="en-US" altLang="ko-KR" dirty="0"/>
              <a:t>Exercise also induces the release of mediators from mast </a:t>
            </a:r>
            <a:r>
              <a:rPr lang="en-US" altLang="ko-KR" dirty="0" err="1"/>
              <a:t>IgE</a:t>
            </a:r>
            <a:r>
              <a:rPr lang="en-US" altLang="ko-KR" dirty="0"/>
              <a:t> – dependent cell.</a:t>
            </a:r>
          </a:p>
          <a:p>
            <a:r>
              <a:rPr lang="en-US" altLang="ko-KR" dirty="0"/>
              <a:t>It was found that exercise lowers the mast cell </a:t>
            </a:r>
            <a:r>
              <a:rPr lang="en-US" altLang="ko-KR" dirty="0" err="1"/>
              <a:t>degranulation</a:t>
            </a:r>
            <a:r>
              <a:rPr lang="en-US" altLang="ko-KR" dirty="0"/>
              <a:t> </a:t>
            </a:r>
            <a:r>
              <a:rPr lang="en-US" altLang="ko-KR" dirty="0" smtClean="0"/>
              <a:t>threshold.</a:t>
            </a:r>
            <a:endParaRPr lang="en-US" altLang="ko-KR" dirty="0"/>
          </a:p>
          <a:p>
            <a:r>
              <a:rPr lang="en-US" altLang="ko-KR" dirty="0"/>
              <a:t>More intense and prolonged episodes of exercise provoke a more severe allergic </a:t>
            </a:r>
            <a:r>
              <a:rPr lang="en-US" altLang="ko-KR" dirty="0" smtClean="0"/>
              <a:t>reaction.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403" y="3633216"/>
            <a:ext cx="4810323" cy="26090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9431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9882" y="1337945"/>
            <a:ext cx="7886700" cy="4351338"/>
          </a:xfrm>
        </p:spPr>
        <p:txBody>
          <a:bodyPr/>
          <a:lstStyle/>
          <a:p>
            <a:r>
              <a:rPr lang="en-US" altLang="ko-KR" dirty="0"/>
              <a:t>Other research indicated that prolonged and intense physical exercise (sometimes, alcohol consumption) disrupts the digestion and absorption of allergenic food, leading to a rise in allergenic proteins in the </a:t>
            </a:r>
            <a:r>
              <a:rPr lang="en-US" altLang="ko-KR" dirty="0" smtClean="0"/>
              <a:t>blood.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5" name="위쪽 화살표 4"/>
          <p:cNvSpPr/>
          <p:nvPr/>
        </p:nvSpPr>
        <p:spPr>
          <a:xfrm>
            <a:off x="7596336" y="4077072"/>
            <a:ext cx="576064" cy="1539687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60100"/>
            <a:ext cx="2400300" cy="1524000"/>
          </a:xfrm>
          <a:prstGeom prst="rect">
            <a:avLst/>
          </a:prstGeom>
        </p:spPr>
      </p:pic>
      <p:sp>
        <p:nvSpPr>
          <p:cNvPr id="7" name="오른쪽 화살표 6"/>
          <p:cNvSpPr/>
          <p:nvPr/>
        </p:nvSpPr>
        <p:spPr>
          <a:xfrm>
            <a:off x="3131840" y="4420140"/>
            <a:ext cx="1152128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060100"/>
            <a:ext cx="2400300" cy="1524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9412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813689"/>
            <a:ext cx="7886700" cy="4351338"/>
          </a:xfrm>
        </p:spPr>
        <p:txBody>
          <a:bodyPr/>
          <a:lstStyle/>
          <a:p>
            <a:r>
              <a:rPr lang="en-US" altLang="ko-KR" dirty="0"/>
              <a:t>Histamine and leukotriene stimulates smooth muscle constriction, causing difficulties in breathing and GI symptoms.</a:t>
            </a:r>
          </a:p>
          <a:p>
            <a:r>
              <a:rPr lang="en-US" altLang="ko-KR" dirty="0"/>
              <a:t>Histamine also induces vasodilation, and leads to </a:t>
            </a:r>
            <a:r>
              <a:rPr lang="en-US" altLang="ko-KR" dirty="0" err="1"/>
              <a:t>urticaria</a:t>
            </a:r>
            <a:r>
              <a:rPr lang="en-US" altLang="ko-KR" dirty="0"/>
              <a:t> and </a:t>
            </a:r>
            <a:r>
              <a:rPr lang="en-US" altLang="ko-KR" dirty="0" err="1"/>
              <a:t>angiodedma</a:t>
            </a:r>
            <a:r>
              <a:rPr lang="en-US" altLang="ko-KR" dirty="0"/>
              <a:t>, decreased blood pressure, and syncope.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54" y="4029934"/>
            <a:ext cx="2884478" cy="1931954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887" y="4029934"/>
            <a:ext cx="2719961" cy="193195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75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246185"/>
            <a:ext cx="7886700" cy="5930778"/>
          </a:xfrm>
        </p:spPr>
        <p:txBody>
          <a:bodyPr/>
          <a:lstStyle/>
          <a:p>
            <a:r>
              <a:rPr lang="en-US" altLang="ko-KR" dirty="0" smtClean="0"/>
              <a:t>Once </a:t>
            </a:r>
            <a:r>
              <a:rPr lang="en-US" altLang="ko-KR" dirty="0" err="1" smtClean="0"/>
              <a:t>FDEIAn</a:t>
            </a:r>
            <a:r>
              <a:rPr lang="en-US" altLang="ko-KR" dirty="0" smtClean="0"/>
              <a:t> develops, patients need to cause physical activity.</a:t>
            </a:r>
          </a:p>
          <a:p>
            <a:r>
              <a:rPr lang="en-US" altLang="ko-KR" dirty="0" smtClean="0"/>
              <a:t> This is the most crucial factor for avoiding further progression of </a:t>
            </a:r>
            <a:r>
              <a:rPr lang="en-US" altLang="ko-KR" smtClean="0"/>
              <a:t>the disease.</a:t>
            </a:r>
            <a:endParaRPr lang="en-US" altLang="ko-KR" dirty="0" smtClean="0"/>
          </a:p>
          <a:p>
            <a:r>
              <a:rPr lang="en-US" altLang="ko-KR" dirty="0" smtClean="0">
                <a:solidFill>
                  <a:srgbClr val="C00000"/>
                </a:solidFill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</a:rPr>
              <a:t>The best treatment for </a:t>
            </a:r>
            <a:r>
              <a:rPr lang="en-US" altLang="ko-KR" dirty="0" err="1" smtClean="0">
                <a:solidFill>
                  <a:srgbClr val="FF0000"/>
                </a:solidFill>
              </a:rPr>
              <a:t>FEDIAn</a:t>
            </a:r>
            <a:r>
              <a:rPr lang="en-US" altLang="ko-KR" dirty="0" smtClean="0">
                <a:solidFill>
                  <a:srgbClr val="FF0000"/>
                </a:solidFill>
              </a:rPr>
              <a:t> is to prevent the intake of causative foods and reduce exercise intensity.</a:t>
            </a:r>
            <a:r>
              <a:rPr lang="en-US" altLang="ko-KR" dirty="0" smtClean="0"/>
              <a:t>                    </a:t>
            </a:r>
            <a:endParaRPr lang="ko-KR" altLang="en-US" dirty="0">
              <a:latin typeface="Calibri (본문)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36" y="3755136"/>
            <a:ext cx="2531426" cy="1972695"/>
          </a:xfrm>
          <a:prstGeom prst="rect">
            <a:avLst/>
          </a:prstGeom>
        </p:spPr>
      </p:pic>
      <p:sp>
        <p:nvSpPr>
          <p:cNvPr id="5" name="오른쪽 화살표 4"/>
          <p:cNvSpPr/>
          <p:nvPr/>
        </p:nvSpPr>
        <p:spPr bwMode="auto">
          <a:xfrm>
            <a:off x="3619092" y="5360195"/>
            <a:ext cx="1584176" cy="432048"/>
          </a:xfrm>
          <a:prstGeom prst="rightArrow">
            <a:avLst/>
          </a:prstGeom>
          <a:solidFill>
            <a:schemeClr val="accent1"/>
          </a:solidFill>
          <a:ln w="7938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8662" y="5046785"/>
            <a:ext cx="1978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rgbClr val="0000FF"/>
                </a:solidFill>
              </a:rPr>
              <a:t>Lower intensity</a:t>
            </a:r>
            <a:endParaRPr lang="ko-KR" altLang="en-US" dirty="0" smtClean="0">
              <a:solidFill>
                <a:srgbClr val="0000FF"/>
              </a:solidFill>
            </a:endParaRPr>
          </a:p>
          <a:p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906" y="3755136"/>
            <a:ext cx="2499358" cy="19379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398905"/>
            <a:ext cx="7886700" cy="4351338"/>
          </a:xfrm>
        </p:spPr>
        <p:txBody>
          <a:bodyPr/>
          <a:lstStyle/>
          <a:p>
            <a:r>
              <a:rPr lang="en-US" altLang="ko-KR" dirty="0"/>
              <a:t>Patients who participate in exercise are also encouraged to have an individualized emergency kit that includes epinephrine, antihistamines, and </a:t>
            </a:r>
            <a:r>
              <a:rPr lang="en-US" altLang="ko-KR"/>
              <a:t>corticosteroids</a:t>
            </a:r>
            <a:r>
              <a:rPr lang="en-US" altLang="ko-KR" smtClean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 Prophylactic use of antihistamine, corticosteroid, β-stimulant, and theophylline has been documented. The use of </a:t>
            </a:r>
            <a:r>
              <a:rPr lang="en-US" altLang="ko-KR" dirty="0" err="1"/>
              <a:t>cromolyn</a:t>
            </a:r>
            <a:r>
              <a:rPr lang="en-US" altLang="ko-KR" dirty="0"/>
              <a:t>, a mast cell stabilizer and antihistamine, has been shown to be effective for the prophylactic treatment of </a:t>
            </a:r>
            <a:r>
              <a:rPr lang="en-US" altLang="ko-KR" dirty="0" err="1"/>
              <a:t>FDEIAn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36749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96120" y="365126"/>
            <a:ext cx="7886700" cy="1325563"/>
          </a:xfrm>
        </p:spPr>
        <p:txBody>
          <a:bodyPr/>
          <a:lstStyle/>
          <a:p>
            <a:pPr algn="ctr"/>
            <a:r>
              <a:rPr lang="en-US" altLang="ko-KR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CONTENTS</a:t>
            </a:r>
            <a:endParaRPr lang="ko-KR" altLang="en-US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96120" y="1825625"/>
            <a:ext cx="7886700" cy="4771728"/>
          </a:xfrm>
        </p:spPr>
        <p:txBody>
          <a:bodyPr>
            <a:normAutofit/>
          </a:bodyPr>
          <a:lstStyle/>
          <a:p>
            <a:pPr indent="-288000">
              <a:buFont typeface="Wingdings" panose="05000000000000000000" pitchFamily="2" charset="2"/>
              <a:buChar char="§"/>
            </a:pPr>
            <a:r>
              <a:rPr lang="en-US" altLang="ko-KR" sz="2000" dirty="0" smtClean="0">
                <a:latin typeface="Gisha" panose="020B0502040204020203" pitchFamily="34" charset="-79"/>
                <a:cs typeface="Gisha" panose="020B0502040204020203" pitchFamily="34" charset="-79"/>
              </a:rPr>
              <a:t>What is </a:t>
            </a:r>
            <a:r>
              <a:rPr lang="en-US" altLang="ko-KR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FDEIA</a:t>
            </a:r>
            <a:r>
              <a:rPr lang="en-US" altLang="ko-KR" sz="2000" dirty="0" smtClean="0">
                <a:latin typeface="Gisha" panose="020B0502040204020203" pitchFamily="34" charset="-79"/>
                <a:cs typeface="Gisha" panose="020B0502040204020203" pitchFamily="34" charset="-79"/>
              </a:rPr>
              <a:t>?</a:t>
            </a:r>
          </a:p>
          <a:p>
            <a:pPr indent="-288000">
              <a:buFont typeface="Wingdings" panose="05000000000000000000" pitchFamily="2" charset="2"/>
              <a:buChar char="§"/>
            </a:pPr>
            <a:endParaRPr lang="en-US" altLang="ko-KR" sz="800" dirty="0" smtClean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indent="-288000">
              <a:buFont typeface="Wingdings" panose="05000000000000000000" pitchFamily="2" charset="2"/>
              <a:buChar char="§"/>
            </a:pPr>
            <a:r>
              <a:rPr lang="en-US" altLang="ko-KR" sz="2000" dirty="0" smtClean="0">
                <a:latin typeface="Gisha" panose="020B0502040204020203" pitchFamily="34" charset="-79"/>
                <a:cs typeface="Gisha" panose="020B0502040204020203" pitchFamily="34" charset="-79"/>
              </a:rPr>
              <a:t>When is happen </a:t>
            </a:r>
            <a:r>
              <a:rPr lang="en-US" altLang="ko-KR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FDEIA</a:t>
            </a:r>
            <a:r>
              <a:rPr lang="en-US" altLang="ko-KR" sz="2000" dirty="0" smtClean="0">
                <a:latin typeface="Gisha" panose="020B0502040204020203" pitchFamily="34" charset="-79"/>
                <a:cs typeface="Gisha" panose="020B0502040204020203" pitchFamily="34" charset="-79"/>
              </a:rPr>
              <a:t>?</a:t>
            </a:r>
          </a:p>
          <a:p>
            <a:pPr indent="-288000">
              <a:buFont typeface="Wingdings" panose="05000000000000000000" pitchFamily="2" charset="2"/>
              <a:buChar char="§"/>
            </a:pPr>
            <a:endParaRPr lang="en-US" altLang="ko-KR" sz="800" dirty="0" smtClean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indent="-288000">
              <a:buFont typeface="Wingdings" panose="05000000000000000000" pitchFamily="2" charset="2"/>
              <a:buChar char="§"/>
            </a:pPr>
            <a:r>
              <a:rPr lang="en-US" altLang="ko-KR" sz="2000" dirty="0" smtClean="0">
                <a:latin typeface="Gisha" panose="020B0502040204020203" pitchFamily="34" charset="-79"/>
                <a:cs typeface="Gisha" panose="020B0502040204020203" pitchFamily="34" charset="-79"/>
              </a:rPr>
              <a:t>Why is happen </a:t>
            </a:r>
            <a:r>
              <a:rPr lang="en-US" altLang="ko-KR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FDEIA</a:t>
            </a:r>
            <a:r>
              <a:rPr lang="en-US" altLang="ko-KR" dirty="0" smtClean="0">
                <a:latin typeface="Gisha" panose="020B0502040204020203" pitchFamily="34" charset="-79"/>
                <a:cs typeface="Gisha" panose="020B0502040204020203" pitchFamily="34" charset="-79"/>
              </a:rPr>
              <a:t>?</a:t>
            </a:r>
          </a:p>
          <a:p>
            <a:pPr indent="-288000">
              <a:buFont typeface="Wingdings" panose="05000000000000000000" pitchFamily="2" charset="2"/>
              <a:buChar char="§"/>
            </a:pPr>
            <a:endParaRPr lang="en-US" altLang="ko-KR" sz="800" dirty="0" smtClean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indent="-288000">
              <a:buFont typeface="Wingdings" panose="05000000000000000000" pitchFamily="2" charset="2"/>
              <a:buChar char="§"/>
            </a:pPr>
            <a:r>
              <a:rPr lang="en-US" altLang="ko-KR" sz="2000" dirty="0" smtClean="0">
                <a:latin typeface="Gisha" panose="020B0502040204020203" pitchFamily="34" charset="-79"/>
                <a:cs typeface="Gisha" panose="020B0502040204020203" pitchFamily="34" charset="-79"/>
              </a:rPr>
              <a:t>How prevention about </a:t>
            </a:r>
            <a:r>
              <a:rPr lang="en-US" altLang="ko-KR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FDEIA</a:t>
            </a:r>
            <a:r>
              <a:rPr lang="en-US" altLang="ko-KR" sz="2000" dirty="0" smtClean="0">
                <a:latin typeface="Gisha" panose="020B0502040204020203" pitchFamily="34" charset="-79"/>
                <a:cs typeface="Gisha" panose="020B0502040204020203" pitchFamily="34" charset="-79"/>
              </a:rPr>
              <a:t>?</a:t>
            </a:r>
            <a:endParaRPr lang="en-US" altLang="ko-KR" sz="800" dirty="0" smtClean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indent="-288000">
              <a:buNone/>
            </a:pPr>
            <a:endParaRPr lang="en-US" altLang="ko-KR" sz="800" dirty="0" smtClean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indent="-288000">
              <a:buFont typeface="Wingdings" panose="05000000000000000000" pitchFamily="2" charset="2"/>
              <a:buChar char="§"/>
            </a:pPr>
            <a:r>
              <a:rPr lang="en-US" altLang="ko-KR" dirty="0" smtClean="0">
                <a:latin typeface="Gisha" panose="020B0502040204020203" pitchFamily="34" charset="-79"/>
                <a:cs typeface="Gisha" panose="020B0502040204020203" pitchFamily="34" charset="-79"/>
              </a:rPr>
              <a:t>SUMMARY</a:t>
            </a:r>
            <a:endParaRPr lang="ko-KR" altLang="en-US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820627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396497"/>
            <a:ext cx="7886700" cy="593077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Individuals with </a:t>
            </a:r>
            <a:r>
              <a:rPr lang="en-US" altLang="ko-KR" dirty="0" err="1" smtClean="0"/>
              <a:t>FDEIAn</a:t>
            </a:r>
            <a:r>
              <a:rPr lang="en-US" altLang="ko-KR" dirty="0" smtClean="0"/>
              <a:t> should avoid causative allergenic foods and do not exercise until 3 to 5 h after eating.</a:t>
            </a:r>
          </a:p>
          <a:p>
            <a:r>
              <a:rPr lang="en-US" altLang="ko-KR" dirty="0" smtClean="0"/>
              <a:t> If patients have any signs or symptoms while exercising, they should stop their exercise and seek medical aids.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>
              <a:latin typeface="Calibri (본문)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901" y="3073218"/>
            <a:ext cx="2606019" cy="2576019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542" y="3073219"/>
            <a:ext cx="2722359" cy="2576018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22" y="3073218"/>
            <a:ext cx="2448272" cy="2576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/>
          <a:lstStyle/>
          <a:p>
            <a:pPr algn="ctr"/>
            <a:r>
              <a:rPr lang="en-US" altLang="ko-KR" sz="60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SUMMARY</a:t>
            </a:r>
            <a:endParaRPr lang="ko-KR" altLang="en-US" sz="4400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181123"/>
            <a:ext cx="7128792" cy="4200205"/>
          </a:xfrm>
        </p:spPr>
        <p:txBody>
          <a:bodyPr>
            <a:normAutofit/>
          </a:bodyPr>
          <a:lstStyle/>
          <a:p>
            <a:r>
              <a:rPr lang="en-US" altLang="ko-KR" sz="2000" dirty="0" smtClean="0">
                <a:latin typeface="Gisha" panose="020B0502040204020203" pitchFamily="34" charset="-79"/>
                <a:cs typeface="Gisha" panose="020B0502040204020203" pitchFamily="34" charset="-79"/>
              </a:rPr>
              <a:t> Several exercises predispose individuals to </a:t>
            </a:r>
            <a:r>
              <a:rPr lang="en-US" altLang="ko-KR" sz="2000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FDEIAn</a:t>
            </a:r>
            <a:r>
              <a:rPr lang="en-US" altLang="ko-KR" sz="2000" dirty="0" smtClean="0">
                <a:latin typeface="Gisha" panose="020B0502040204020203" pitchFamily="34" charset="-79"/>
                <a:cs typeface="Gisha" panose="020B0502040204020203" pitchFamily="34" charset="-79"/>
              </a:rPr>
              <a:t>. These include running, tennis, basketball, soccer, swimming, and even brisk walking. Numerous foods have been identified as allergens associated with </a:t>
            </a:r>
            <a:r>
              <a:rPr lang="en-US" altLang="ko-KR" sz="2000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FDEIAn</a:t>
            </a:r>
            <a:r>
              <a:rPr lang="en-US" altLang="ko-KR" sz="2000" dirty="0" smtClean="0"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</a:p>
          <a:p>
            <a:endParaRPr lang="en-US" altLang="ko-KR" sz="2000" dirty="0" smtClean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altLang="ko-KR" sz="2000" dirty="0" smtClean="0">
                <a:latin typeface="Gisha" panose="020B0502040204020203" pitchFamily="34" charset="-79"/>
                <a:cs typeface="Gisha" panose="020B0502040204020203" pitchFamily="34" charset="-79"/>
              </a:rPr>
              <a:t> To prevent the occurrence of </a:t>
            </a:r>
            <a:r>
              <a:rPr lang="en-US" altLang="ko-KR" sz="2000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FDEIAn</a:t>
            </a:r>
            <a:r>
              <a:rPr lang="en-US" altLang="ko-KR" sz="2000" dirty="0" smtClean="0">
                <a:latin typeface="Gisha" panose="020B0502040204020203" pitchFamily="34" charset="-79"/>
                <a:cs typeface="Gisha" panose="020B0502040204020203" pitchFamily="34" charset="-79"/>
              </a:rPr>
              <a:t>, patients should not eat any causative food within 4h before exercising and should avoid vigorous physical activities.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 smtClean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altLang="ko-KR" sz="2000" dirty="0" smtClean="0">
                <a:latin typeface="Gisha" panose="020B0502040204020203" pitchFamily="34" charset="-79"/>
                <a:cs typeface="Gisha" panose="020B0502040204020203" pitchFamily="34" charset="-79"/>
              </a:rPr>
              <a:t> Further research on the specific mechanisms underlying </a:t>
            </a:r>
            <a:r>
              <a:rPr lang="en-US" altLang="ko-KR" sz="2000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FDEIAn</a:t>
            </a:r>
            <a:r>
              <a:rPr lang="en-US" altLang="ko-KR" sz="2000" dirty="0" smtClean="0">
                <a:latin typeface="Gisha" panose="020B0502040204020203" pitchFamily="34" charset="-79"/>
                <a:cs typeface="Gisha" panose="020B0502040204020203" pitchFamily="34" charset="-79"/>
              </a:rPr>
              <a:t> along with the development of effective treatment and diagnostic techniques are urgently needed.</a:t>
            </a:r>
          </a:p>
          <a:p>
            <a:pPr>
              <a:buFont typeface="Arial" panose="020B0604020202020204" pitchFamily="34" charset="0"/>
              <a:buChar char="•"/>
            </a:pPr>
            <a:endParaRPr lang="ko-KR" altLang="en-US" sz="2000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534933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883" y="3185038"/>
            <a:ext cx="6982690" cy="2476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sz="5600" dirty="0" smtClean="0">
                <a:solidFill>
                  <a:srgbClr val="0000FF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Thank</a:t>
            </a:r>
            <a:r>
              <a:rPr lang="en-US" altLang="ko-KR" sz="5600" dirty="0" smtClean="0"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altLang="ko-KR" sz="5600" dirty="0" smtClean="0">
                <a:solidFill>
                  <a:srgbClr val="0000FF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You</a:t>
            </a:r>
            <a:endParaRPr lang="ko-KR" altLang="en-US" sz="5600" dirty="0">
              <a:solidFill>
                <a:srgbClr val="0000FF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691992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91680" y="2093720"/>
            <a:ext cx="5760640" cy="2670560"/>
          </a:xfrm>
        </p:spPr>
        <p:txBody>
          <a:bodyPr anchor="ctr">
            <a:noAutofit/>
          </a:bodyPr>
          <a:lstStyle/>
          <a:p>
            <a:r>
              <a:rPr lang="en-US" altLang="ko-KR" sz="72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WHAT IS FDEIA?</a:t>
            </a:r>
            <a:endParaRPr lang="ko-KR" altLang="en-US" sz="8000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23729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220335" y="143217"/>
            <a:ext cx="8549089" cy="6268600"/>
          </a:xfrm>
        </p:spPr>
        <p:txBody>
          <a:bodyPr>
            <a:noAutofit/>
          </a:bodyPr>
          <a:lstStyle/>
          <a:p>
            <a:r>
              <a:rPr lang="ko-KR" altLang="en-US" sz="1000" dirty="0" err="1" smtClean="0"/>
              <a:t>보낸날짜</a:t>
            </a:r>
            <a:endParaRPr lang="ko-KR" altLang="en-US" sz="1000" dirty="0" smtClean="0"/>
          </a:p>
          <a:p>
            <a:r>
              <a:rPr lang="ko-KR" altLang="en-US" sz="1000" dirty="0" smtClean="0"/>
              <a:t>   </a:t>
            </a:r>
            <a:r>
              <a:rPr lang="en-US" altLang="ko-KR" sz="1000" dirty="0" smtClean="0"/>
              <a:t>12. 1 </a:t>
            </a:r>
            <a:r>
              <a:rPr lang="ko-KR" altLang="en-US" sz="1000" dirty="0" smtClean="0"/>
              <a:t>오후 </a:t>
            </a:r>
            <a:r>
              <a:rPr lang="en-US" altLang="ko-KR" sz="1000" dirty="0" smtClean="0"/>
              <a:t>2:43:19 , </a:t>
            </a:r>
            <a:r>
              <a:rPr lang="ko-KR" altLang="en-US" sz="1000" dirty="0" err="1" smtClean="0"/>
              <a:t>받는사람</a:t>
            </a:r>
            <a:r>
              <a:rPr lang="ko-KR" altLang="en-US" sz="1000" dirty="0" smtClean="0"/>
              <a:t>    </a:t>
            </a:r>
            <a:r>
              <a:rPr lang="en-US" altLang="ko-KR" sz="1000" dirty="0" smtClean="0"/>
              <a:t>ysk2003@deu.ac.kr  </a:t>
            </a:r>
            <a:endParaRPr lang="en-US" altLang="ko-KR" sz="1000" dirty="0" smtClean="0"/>
          </a:p>
          <a:p>
            <a:pPr>
              <a:buNone/>
            </a:pPr>
            <a:r>
              <a:rPr lang="ko-KR" altLang="en-US" sz="1100" dirty="0" smtClean="0"/>
              <a:t>  서울 용산에 살고 있습니다</a:t>
            </a:r>
            <a:r>
              <a:rPr lang="en-US" altLang="ko-KR" sz="1100" dirty="0" smtClean="0"/>
              <a:t>. </a:t>
            </a:r>
            <a:r>
              <a:rPr lang="ko-KR" altLang="en-US" sz="1100" dirty="0" smtClean="0"/>
              <a:t> 최근 경험했던 생사를 넘나든 사건</a:t>
            </a:r>
            <a:r>
              <a:rPr lang="en-US" altLang="ko-KR" sz="1100" dirty="0" smtClean="0"/>
              <a:t>(?)</a:t>
            </a:r>
            <a:r>
              <a:rPr lang="ko-KR" altLang="en-US" sz="1100" dirty="0" smtClean="0"/>
              <a:t>으로 인터넷  웹 서핑을 하다가 우연히 교수님의 논문과 관련된 개략</a:t>
            </a:r>
            <a:endParaRPr lang="en-US" altLang="ko-KR" sz="1100" dirty="0" smtClean="0"/>
          </a:p>
          <a:p>
            <a:pPr>
              <a:buNone/>
            </a:pPr>
            <a:r>
              <a:rPr lang="ko-KR" altLang="en-US" sz="1100" dirty="0" smtClean="0"/>
              <a:t>적인 내용을 접하고 메일을 쓰게 되었습니다</a:t>
            </a:r>
            <a:r>
              <a:rPr lang="en-US" altLang="ko-KR" sz="1100" dirty="0" smtClean="0"/>
              <a:t>.  </a:t>
            </a:r>
            <a:r>
              <a:rPr lang="ko-KR" altLang="en-US" sz="1100" dirty="0" smtClean="0"/>
              <a:t>운동에 따른 면역학을 주로 연구하신 분으로 알고 있으며 저명한 분이시더군요</a:t>
            </a:r>
            <a:r>
              <a:rPr lang="en-US" altLang="ko-KR" sz="1100" dirty="0" smtClean="0"/>
              <a:t>^^</a:t>
            </a:r>
          </a:p>
          <a:p>
            <a:pPr>
              <a:buNone/>
            </a:pPr>
            <a:r>
              <a:rPr lang="ko-KR" altLang="en-US" sz="1100" dirty="0" smtClean="0"/>
              <a:t>아무튼 제 경험을 간략하게 말씀 드리겠습니다</a:t>
            </a:r>
            <a:r>
              <a:rPr lang="en-US" altLang="ko-KR" sz="1100" dirty="0" smtClean="0"/>
              <a:t>.</a:t>
            </a:r>
          </a:p>
          <a:p>
            <a:pPr>
              <a:buNone/>
            </a:pPr>
            <a:r>
              <a:rPr lang="ko-KR" altLang="en-US" sz="1100" dirty="0" smtClean="0"/>
              <a:t> 저는 약 </a:t>
            </a:r>
            <a:r>
              <a:rPr lang="en-US" altLang="ko-KR" sz="1100" dirty="0" smtClean="0"/>
              <a:t>16</a:t>
            </a:r>
            <a:r>
              <a:rPr lang="ko-KR" altLang="en-US" sz="1100" dirty="0" smtClean="0"/>
              <a:t>년여 전부터 수영을 줄기차게 해 왔고 최근</a:t>
            </a:r>
            <a:r>
              <a:rPr lang="en-US" altLang="ko-KR" sz="1100" dirty="0" smtClean="0"/>
              <a:t>(3</a:t>
            </a:r>
            <a:r>
              <a:rPr lang="ko-KR" altLang="en-US" sz="1100" dirty="0" smtClean="0"/>
              <a:t>년 전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에는 철인</a:t>
            </a:r>
            <a:r>
              <a:rPr lang="en-US" altLang="ko-KR" sz="1100" dirty="0" smtClean="0"/>
              <a:t>3</a:t>
            </a:r>
            <a:r>
              <a:rPr lang="ko-KR" altLang="en-US" sz="1100" dirty="0" smtClean="0"/>
              <a:t>종에 입문하여 열심히 운동을 하고 있는 평범한 </a:t>
            </a:r>
            <a:r>
              <a:rPr lang="en-US" altLang="ko-KR" sz="1100" dirty="0" smtClean="0"/>
              <a:t>40</a:t>
            </a:r>
            <a:r>
              <a:rPr lang="ko-KR" altLang="en-US" sz="1100" dirty="0" smtClean="0"/>
              <a:t>대 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정확히 </a:t>
            </a:r>
            <a:r>
              <a:rPr lang="en-US" altLang="ko-KR" sz="1100" dirty="0" smtClean="0"/>
              <a:t>44</a:t>
            </a:r>
          </a:p>
          <a:p>
            <a:pPr>
              <a:buNone/>
            </a:pPr>
            <a:r>
              <a:rPr lang="ko-KR" altLang="en-US" sz="1100" dirty="0" smtClean="0"/>
              <a:t>세</a:t>
            </a:r>
            <a:r>
              <a:rPr lang="en-US" altLang="ko-KR" sz="1100" dirty="0" smtClean="0"/>
              <a:t>) </a:t>
            </a:r>
            <a:r>
              <a:rPr lang="ko-KR" altLang="en-US" sz="1100" dirty="0" smtClean="0"/>
              <a:t>가장입니다</a:t>
            </a:r>
            <a:r>
              <a:rPr lang="en-US" altLang="ko-KR" sz="1100" dirty="0" smtClean="0"/>
              <a:t>. </a:t>
            </a:r>
            <a:r>
              <a:rPr lang="ko-KR" altLang="en-US" sz="1100" dirty="0" smtClean="0"/>
              <a:t>연습은 주로 동네 수영장에서 이곳 저곳 돌아다니며 자유수영을 하고 틈나는 대로 마라톤과 로드 사이클도 타고 있는</a:t>
            </a:r>
            <a:endParaRPr lang="en-US" altLang="ko-KR" sz="1100" dirty="0" smtClean="0"/>
          </a:p>
          <a:p>
            <a:pPr>
              <a:buNone/>
            </a:pPr>
            <a:r>
              <a:rPr lang="ko-KR" altLang="en-US" sz="1100" dirty="0" smtClean="0"/>
              <a:t>데요</a:t>
            </a:r>
            <a:r>
              <a:rPr lang="en-US" altLang="ko-KR" sz="1100" dirty="0" smtClean="0"/>
              <a:t>...</a:t>
            </a:r>
          </a:p>
          <a:p>
            <a:pPr>
              <a:buNone/>
            </a:pPr>
            <a:r>
              <a:rPr lang="ko-KR" altLang="en-US" sz="1100" dirty="0" smtClean="0"/>
              <a:t>최근 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그러니까 </a:t>
            </a:r>
            <a:r>
              <a:rPr lang="en-US" altLang="ko-KR" sz="1100" dirty="0" smtClean="0"/>
              <a:t>2010.11.29 </a:t>
            </a:r>
            <a:r>
              <a:rPr lang="ko-KR" altLang="en-US" sz="1100" dirty="0" smtClean="0"/>
              <a:t>밤 </a:t>
            </a:r>
            <a:r>
              <a:rPr lang="en-US" altLang="ko-KR" sz="1100" dirty="0" smtClean="0"/>
              <a:t>10</a:t>
            </a:r>
            <a:r>
              <a:rPr lang="ko-KR" altLang="en-US" sz="1100" dirty="0" smtClean="0"/>
              <a:t>시경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에 개인적으로 생사를 넘나든 사건이 일어났습니다</a:t>
            </a:r>
            <a:r>
              <a:rPr lang="en-US" altLang="ko-KR" sz="1100" dirty="0" smtClean="0"/>
              <a:t>.</a:t>
            </a:r>
            <a:r>
              <a:rPr lang="ko-KR" altLang="en-US" sz="1100" dirty="0" smtClean="0"/>
              <a:t> 그건 다름아닌 다음과 같은 내용입니다</a:t>
            </a:r>
            <a:r>
              <a:rPr lang="en-US" altLang="ko-KR" sz="1100" dirty="0" smtClean="0"/>
              <a:t>.</a:t>
            </a:r>
          </a:p>
          <a:p>
            <a:pPr>
              <a:buNone/>
            </a:pPr>
            <a:r>
              <a:rPr lang="en-US" altLang="ko-KR" sz="1100" b="1" dirty="0" smtClean="0"/>
              <a:t>(He was 44 yrs old, He has  swam  for 16 years, and he has also played triathlon for 3 years. One day, he got a big trouble during swimming)</a:t>
            </a:r>
            <a:endParaRPr lang="ko-KR" altLang="en-US" sz="1100" b="1" dirty="0" smtClean="0"/>
          </a:p>
          <a:p>
            <a:pPr>
              <a:buNone/>
            </a:pPr>
            <a:r>
              <a:rPr lang="ko-KR" altLang="en-US" sz="1100" dirty="0" smtClean="0"/>
              <a:t> 평상시처럼 수영장에  가서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입수 </a:t>
            </a:r>
            <a:r>
              <a:rPr lang="en-US" altLang="ko-KR" sz="1100" dirty="0" smtClean="0"/>
              <a:t>: </a:t>
            </a:r>
            <a:r>
              <a:rPr lang="ko-KR" altLang="en-US" sz="1100" dirty="0" smtClean="0"/>
              <a:t>저녁 </a:t>
            </a:r>
            <a:r>
              <a:rPr lang="en-US" altLang="ko-KR" sz="1100" dirty="0" smtClean="0"/>
              <a:t>9</a:t>
            </a:r>
            <a:r>
              <a:rPr lang="ko-KR" altLang="en-US" sz="1100" dirty="0" smtClean="0"/>
              <a:t>시</a:t>
            </a:r>
            <a:r>
              <a:rPr lang="en-US" altLang="ko-KR" sz="1100" dirty="0" smtClean="0"/>
              <a:t>) </a:t>
            </a:r>
            <a:r>
              <a:rPr lang="ko-KR" altLang="en-US" sz="1100" dirty="0" smtClean="0"/>
              <a:t>수영을 </a:t>
            </a:r>
            <a:r>
              <a:rPr lang="en-US" altLang="ko-KR" sz="1100" dirty="0" smtClean="0"/>
              <a:t>30</a:t>
            </a:r>
            <a:r>
              <a:rPr lang="ko-KR" altLang="en-US" sz="1100" dirty="0" smtClean="0"/>
              <a:t>여분 정도 했는데 계속 온몸이 가려운 것 같은 증세가 있고  </a:t>
            </a:r>
            <a:r>
              <a:rPr lang="ko-KR" altLang="en-US" sz="1100" dirty="0" err="1" smtClean="0"/>
              <a:t>따끔</a:t>
            </a:r>
            <a:r>
              <a:rPr lang="ko-KR" altLang="en-US" sz="1100" dirty="0" smtClean="0"/>
              <a:t>  따끔해서 오늘 따</a:t>
            </a:r>
            <a:endParaRPr lang="en-US" altLang="ko-KR" sz="1100" dirty="0" smtClean="0"/>
          </a:p>
          <a:p>
            <a:pPr>
              <a:buNone/>
            </a:pPr>
            <a:r>
              <a:rPr lang="ko-KR" altLang="en-US" sz="1100" dirty="0" smtClean="0"/>
              <a:t>라 락스를 물에 너무 많이 탔나 하는 생각에 수영장 관계자에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게 따져볼까도 생각하면서 샤워장으로 나왔습니다</a:t>
            </a:r>
            <a:r>
              <a:rPr lang="en-US" altLang="ko-KR" sz="1100" dirty="0" smtClean="0"/>
              <a:t>.</a:t>
            </a:r>
            <a:endParaRPr lang="ko-KR" altLang="en-US" sz="1100" dirty="0" smtClean="0"/>
          </a:p>
          <a:p>
            <a:pPr>
              <a:buNone/>
            </a:pPr>
            <a:r>
              <a:rPr lang="ko-KR" altLang="en-US" sz="1100" dirty="0" smtClean="0"/>
              <a:t> 샤워장에 들어올 때까지만 해도 그다지 몸에 많은 두드러기가 있지는 않았는데 이때부터 정말 끔찍스런 현상이 온몸에 나타나기 시작</a:t>
            </a:r>
            <a:endParaRPr lang="en-US" altLang="ko-KR" sz="1100" dirty="0" smtClean="0"/>
          </a:p>
          <a:p>
            <a:pPr>
              <a:buNone/>
            </a:pPr>
            <a:r>
              <a:rPr lang="ko-KR" altLang="en-US" sz="1100" dirty="0" smtClean="0"/>
              <a:t> 합니다</a:t>
            </a:r>
            <a:r>
              <a:rPr lang="en-US" altLang="ko-KR" sz="1100" dirty="0" smtClean="0"/>
              <a:t>.</a:t>
            </a:r>
            <a:r>
              <a:rPr lang="ko-KR" altLang="en-US" sz="1100" dirty="0" smtClean="0"/>
              <a:t> 저녁 </a:t>
            </a:r>
            <a:r>
              <a:rPr lang="en-US" altLang="ko-KR" sz="1100" dirty="0" smtClean="0"/>
              <a:t>9</a:t>
            </a:r>
            <a:r>
              <a:rPr lang="ko-KR" altLang="en-US" sz="1100" dirty="0" smtClean="0"/>
              <a:t>시 </a:t>
            </a:r>
            <a:r>
              <a:rPr lang="en-US" altLang="ko-KR" sz="1100" dirty="0" smtClean="0"/>
              <a:t>40</a:t>
            </a:r>
            <a:r>
              <a:rPr lang="ko-KR" altLang="en-US" sz="1100" dirty="0" smtClean="0"/>
              <a:t>분경 샤워 실에 들어가 샤워 하면서 비누를 칠하는데 계속해서 굵직굵직한 두드러기 같은 게 얼굴을 제외한 온 </a:t>
            </a:r>
            <a:r>
              <a:rPr lang="ko-KR" altLang="en-US" sz="1100" dirty="0" err="1" smtClean="0"/>
              <a:t>몸으</a:t>
            </a:r>
            <a:endParaRPr lang="en-US" altLang="ko-KR" sz="1100" dirty="0" smtClean="0"/>
          </a:p>
          <a:p>
            <a:pPr>
              <a:buNone/>
            </a:pPr>
            <a:r>
              <a:rPr lang="en-US" altLang="ko-KR" sz="1100" dirty="0" smtClean="0"/>
              <a:t> </a:t>
            </a:r>
            <a:r>
              <a:rPr lang="ko-KR" altLang="en-US" sz="1100" dirty="0" smtClean="0"/>
              <a:t>로 퍼져나가는 겁니다</a:t>
            </a:r>
            <a:r>
              <a:rPr lang="en-US" altLang="ko-KR" sz="1100" dirty="0" smtClean="0"/>
              <a:t>.</a:t>
            </a:r>
          </a:p>
          <a:p>
            <a:pPr>
              <a:buNone/>
            </a:pPr>
            <a:r>
              <a:rPr lang="en-US" altLang="ko-KR" sz="1100" b="1" dirty="0" smtClean="0"/>
              <a:t>(He felt big </a:t>
            </a:r>
            <a:r>
              <a:rPr lang="en-US" altLang="ko-KR" sz="1100" b="1" dirty="0" err="1" smtClean="0"/>
              <a:t>urticaria</a:t>
            </a:r>
            <a:r>
              <a:rPr lang="en-US" altLang="ko-KR" sz="1100" b="1" dirty="0" smtClean="0"/>
              <a:t> during exercise and spread  it to a whole body )</a:t>
            </a:r>
            <a:endParaRPr lang="ko-KR" altLang="en-US" sz="1100" b="1" dirty="0" smtClean="0"/>
          </a:p>
          <a:p>
            <a:pPr>
              <a:buNone/>
            </a:pPr>
            <a:r>
              <a:rPr lang="ko-KR" altLang="en-US" sz="1100" dirty="0" smtClean="0"/>
              <a:t>순간 당혹스럽기도 하고 무섭기도 하고 그랬는데 한 </a:t>
            </a:r>
            <a:r>
              <a:rPr lang="en-US" altLang="ko-KR" sz="1100" dirty="0" smtClean="0"/>
              <a:t>7~8</a:t>
            </a:r>
            <a:r>
              <a:rPr lang="ko-KR" altLang="en-US" sz="1100" dirty="0" smtClean="0"/>
              <a:t>년 전에 수산시장에서 어패류</a:t>
            </a:r>
            <a:r>
              <a:rPr lang="en-US" altLang="ko-KR" sz="1100" dirty="0" smtClean="0"/>
              <a:t>( </a:t>
            </a:r>
            <a:r>
              <a:rPr lang="ko-KR" altLang="en-US" sz="1100" dirty="0" smtClean="0"/>
              <a:t>소라</a:t>
            </a:r>
            <a:r>
              <a:rPr lang="en-US" altLang="ko-KR" sz="1100" dirty="0" smtClean="0"/>
              <a:t>,</a:t>
            </a:r>
            <a:r>
              <a:rPr lang="ko-KR" altLang="en-US" sz="1100" dirty="0" smtClean="0"/>
              <a:t>고동 등</a:t>
            </a:r>
            <a:r>
              <a:rPr lang="en-US" altLang="ko-KR" sz="1100" dirty="0" smtClean="0"/>
              <a:t>) </a:t>
            </a:r>
            <a:r>
              <a:rPr lang="ko-KR" altLang="en-US" sz="1100" dirty="0" smtClean="0"/>
              <a:t>잘못 먹고 두드러기가 나고 설사해</a:t>
            </a:r>
            <a:endParaRPr lang="en-US" altLang="ko-KR" sz="1100" dirty="0" smtClean="0"/>
          </a:p>
          <a:p>
            <a:pPr>
              <a:buNone/>
            </a:pPr>
            <a:r>
              <a:rPr lang="ko-KR" altLang="en-US" sz="1100" dirty="0" smtClean="0"/>
              <a:t>고 복통을 일으키는 등 큰 일을 치른 경험이 있어 오늘저녁 에 식사 때 먹었던 꼬막이 문제가 되지 않았나 싶기도 했는데 그 증세가 너무 </a:t>
            </a:r>
            <a:endParaRPr lang="en-US" altLang="ko-KR" sz="1100" dirty="0" smtClean="0"/>
          </a:p>
          <a:p>
            <a:pPr>
              <a:buNone/>
            </a:pPr>
            <a:r>
              <a:rPr lang="ko-KR" altLang="en-US" sz="1100" dirty="0" smtClean="0"/>
              <a:t>심했습니다</a:t>
            </a:r>
            <a:r>
              <a:rPr lang="en-US" altLang="ko-KR" sz="1100" dirty="0" smtClean="0"/>
              <a:t>.</a:t>
            </a:r>
          </a:p>
          <a:p>
            <a:pPr>
              <a:buNone/>
            </a:pPr>
            <a:r>
              <a:rPr lang="en-US" altLang="ko-KR" sz="1100" b="1" dirty="0" smtClean="0"/>
              <a:t>(Actually, he has  an experience  of food allergy after eating  conch (a triton).  At that day, He also ate conches  for supper before swimming)</a:t>
            </a:r>
            <a:endParaRPr lang="ko-KR" altLang="en-US" sz="1100" b="1" dirty="0" smtClean="0"/>
          </a:p>
          <a:p>
            <a:pPr>
              <a:buNone/>
            </a:pPr>
            <a:r>
              <a:rPr lang="ko-KR" altLang="en-US" sz="1100" dirty="0" smtClean="0"/>
              <a:t>너무 심한 두드러기 때문에 주위눈치 슬슬 보면서 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아마도 피부병이라 오인할 수도 있을 것  같았음</a:t>
            </a:r>
            <a:r>
              <a:rPr lang="en-US" altLang="ko-KR" sz="1100" dirty="0" smtClean="0"/>
              <a:t>) </a:t>
            </a:r>
            <a:r>
              <a:rPr lang="ko-KR" altLang="en-US" sz="1100" dirty="0" smtClean="0"/>
              <a:t>빨리 옷을 갈아입고 나와서 차를 몰</a:t>
            </a:r>
            <a:endParaRPr lang="en-US" altLang="ko-KR" sz="1100" dirty="0" smtClean="0"/>
          </a:p>
          <a:p>
            <a:pPr>
              <a:buNone/>
            </a:pPr>
            <a:r>
              <a:rPr lang="ko-KR" altLang="en-US" sz="1100" dirty="0" smtClean="0"/>
              <a:t>고 집까지 </a:t>
            </a:r>
            <a:r>
              <a:rPr lang="en-US" altLang="ko-KR" sz="1100" dirty="0" smtClean="0"/>
              <a:t>10</a:t>
            </a:r>
            <a:r>
              <a:rPr lang="ko-KR" altLang="en-US" sz="1100" dirty="0" smtClean="0"/>
              <a:t>여분 정도 걸리는 거리를 달려왔습니다</a:t>
            </a:r>
            <a:r>
              <a:rPr lang="en-US" altLang="ko-KR" sz="1100" dirty="0" smtClean="0"/>
              <a:t>. </a:t>
            </a:r>
            <a:r>
              <a:rPr lang="ko-KR" altLang="en-US" sz="1100" dirty="0" smtClean="0"/>
              <a:t>이때부터가 기억하고 싶지 않은 악몽이 시작됩니다</a:t>
            </a:r>
            <a:r>
              <a:rPr lang="en-US" altLang="ko-KR" sz="1100" dirty="0" smtClean="0"/>
              <a:t>.</a:t>
            </a:r>
          </a:p>
          <a:p>
            <a:pPr>
              <a:buNone/>
            </a:pPr>
            <a:r>
              <a:rPr lang="en-US" altLang="ko-KR" sz="1100" b="1" dirty="0" smtClean="0"/>
              <a:t>(At that time, Many people mistake this  for a skin disease)</a:t>
            </a:r>
            <a:endParaRPr lang="ko-KR" altLang="en-US" sz="11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80110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672718" y="275423"/>
            <a:ext cx="7886700" cy="6180462"/>
          </a:xfrm>
        </p:spPr>
        <p:txBody>
          <a:bodyPr>
            <a:noAutofit/>
          </a:bodyPr>
          <a:lstStyle/>
          <a:p>
            <a:endParaRPr lang="en-US" altLang="ko-KR" sz="1050" dirty="0" smtClean="0"/>
          </a:p>
          <a:p>
            <a:pPr>
              <a:buNone/>
            </a:pPr>
            <a:r>
              <a:rPr lang="ko-KR" altLang="en-US" sz="1100" dirty="0" smtClean="0"/>
              <a:t>차를 파킹하고 나서 문을 잠그고 나와서 바로 제가 정신을 잃었습니다</a:t>
            </a:r>
            <a:r>
              <a:rPr lang="en-US" altLang="ko-KR" sz="1100" dirty="0" smtClean="0"/>
              <a:t>.</a:t>
            </a:r>
            <a:endParaRPr lang="ko-KR" altLang="en-US" sz="1100" dirty="0" smtClean="0"/>
          </a:p>
          <a:p>
            <a:pPr>
              <a:buNone/>
            </a:pPr>
            <a:r>
              <a:rPr lang="ko-KR" altLang="en-US" sz="1100" dirty="0" smtClean="0"/>
              <a:t>어느 정도 시간을 정신을 잃었는지도 모르는데 제가 잠깐 깨어 났을 때 주위에 살고 있는 외국인이 저를 계속 깨우고 있더군</a:t>
            </a:r>
            <a:endParaRPr lang="en-US" altLang="ko-KR" sz="1100" dirty="0" smtClean="0"/>
          </a:p>
          <a:p>
            <a:pPr>
              <a:buNone/>
            </a:pPr>
            <a:r>
              <a:rPr lang="ko-KR" altLang="en-US" sz="1100" dirty="0" smtClean="0"/>
              <a:t>요</a:t>
            </a:r>
            <a:r>
              <a:rPr lang="en-US" altLang="ko-KR" sz="1100" dirty="0" smtClean="0"/>
              <a:t>... </a:t>
            </a:r>
            <a:r>
              <a:rPr lang="ko-KR" altLang="en-US" sz="1100" dirty="0" smtClean="0"/>
              <a:t>그리고 난 뒤 다시 실신을 합니다</a:t>
            </a:r>
            <a:r>
              <a:rPr lang="en-US" altLang="ko-KR" sz="1100" dirty="0" smtClean="0"/>
              <a:t>...</a:t>
            </a:r>
            <a:r>
              <a:rPr lang="ko-KR" altLang="en-US" sz="1100" dirty="0" smtClean="0"/>
              <a:t>그때까지도 계속 그 외국인이 저를 돌보고 있었다는 것을 나중에야 알았고요</a:t>
            </a:r>
            <a:r>
              <a:rPr lang="en-US" altLang="ko-KR" sz="1100" dirty="0" smtClean="0"/>
              <a:t>,,,</a:t>
            </a:r>
          </a:p>
          <a:p>
            <a:pPr>
              <a:buNone/>
            </a:pPr>
            <a:r>
              <a:rPr lang="ko-KR" altLang="en-US" sz="1100" dirty="0" smtClean="0"/>
              <a:t>그 다음엔 제가 살고 있는 집이 어디인지 묻더군요</a:t>
            </a:r>
            <a:r>
              <a:rPr lang="en-US" altLang="ko-KR" sz="1100" dirty="0" smtClean="0"/>
              <a:t>.</a:t>
            </a:r>
          </a:p>
          <a:p>
            <a:pPr>
              <a:buNone/>
            </a:pPr>
            <a:r>
              <a:rPr lang="en-US" altLang="ko-KR" sz="1100" b="1" dirty="0" smtClean="0"/>
              <a:t>(He parked car and he experienced  black out and  was  awakened by  a foreigner but he fainted again and again)</a:t>
            </a:r>
          </a:p>
          <a:p>
            <a:pPr>
              <a:buNone/>
            </a:pPr>
            <a:r>
              <a:rPr lang="ko-KR" altLang="en-US" sz="1100" dirty="0" smtClean="0"/>
              <a:t>우여곡절 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집까지 가는 동안 서너 차례 정도 의식을 잃었다고 함</a:t>
            </a:r>
            <a:r>
              <a:rPr lang="en-US" altLang="ko-KR" sz="1100" dirty="0" smtClean="0"/>
              <a:t>) </a:t>
            </a:r>
            <a:r>
              <a:rPr lang="ko-KR" altLang="en-US" sz="1100" dirty="0" smtClean="0"/>
              <a:t>끝에 집에 들어가게 됩니다</a:t>
            </a:r>
            <a:r>
              <a:rPr lang="en-US" altLang="ko-KR" sz="1100" dirty="0" smtClean="0"/>
              <a:t>. </a:t>
            </a:r>
            <a:r>
              <a:rPr lang="ko-KR" altLang="en-US" sz="1100" dirty="0" smtClean="0"/>
              <a:t>집에 들어와서도 거실에서 두 번 </a:t>
            </a:r>
            <a:endParaRPr lang="en-US" altLang="ko-KR" sz="1100" dirty="0" smtClean="0"/>
          </a:p>
          <a:p>
            <a:pPr>
              <a:buNone/>
            </a:pPr>
            <a:r>
              <a:rPr lang="ko-KR" altLang="en-US" sz="1100" dirty="0" smtClean="0"/>
              <a:t>정도 정신을 잃은 뒤 </a:t>
            </a:r>
            <a:r>
              <a:rPr lang="en-US" altLang="ko-KR" sz="1100" dirty="0" smtClean="0"/>
              <a:t>119 </a:t>
            </a:r>
            <a:r>
              <a:rPr lang="ko-KR" altLang="en-US" sz="1100" dirty="0" smtClean="0"/>
              <a:t>응급차로 인근 병원에 응급실로 실려가 심전도 검사</a:t>
            </a:r>
            <a:r>
              <a:rPr lang="en-US" altLang="ko-KR" sz="1100" dirty="0" smtClean="0"/>
              <a:t>/</a:t>
            </a:r>
            <a:r>
              <a:rPr lang="ko-KR" altLang="en-US" sz="1100" dirty="0" smtClean="0"/>
              <a:t>시티검사</a:t>
            </a:r>
            <a:r>
              <a:rPr lang="en-US" altLang="ko-KR" sz="1100" dirty="0" smtClean="0"/>
              <a:t>/</a:t>
            </a:r>
            <a:r>
              <a:rPr lang="ko-KR" altLang="en-US" sz="1100" dirty="0" smtClean="0"/>
              <a:t>혈액검사 등등 받은 뒤 알러지 처방</a:t>
            </a:r>
            <a:endParaRPr lang="en-US" altLang="ko-KR" sz="1100" dirty="0" smtClean="0"/>
          </a:p>
          <a:p>
            <a:pPr>
              <a:buNone/>
            </a:pPr>
            <a:r>
              <a:rPr lang="ko-KR" altLang="en-US" sz="1100" dirty="0" smtClean="0"/>
              <a:t>으로 주사 맞고 세시간 정도 후인 새벽 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시경에 퇴원을 했습니다</a:t>
            </a:r>
            <a:r>
              <a:rPr lang="en-US" altLang="ko-KR" sz="1100" dirty="0" smtClean="0"/>
              <a:t>.</a:t>
            </a:r>
          </a:p>
          <a:p>
            <a:pPr>
              <a:buNone/>
            </a:pPr>
            <a:r>
              <a:rPr lang="en-US" altLang="ko-KR" sz="1100" b="1" dirty="0" smtClean="0"/>
              <a:t>(He finally went to hospital by 119 and He was diagnosed as food allergy after several  ECG, CT , and blood test in the hospital).</a:t>
            </a:r>
            <a:endParaRPr lang="ko-KR" altLang="en-US" sz="1100" b="1" dirty="0" smtClean="0"/>
          </a:p>
          <a:p>
            <a:pPr>
              <a:buNone/>
            </a:pPr>
            <a:r>
              <a:rPr lang="ko-KR" altLang="en-US" sz="1100" dirty="0" smtClean="0"/>
              <a:t>의식을 잃었을 때는 호흡이 어땠는지 알 수는 없었지만 폐와 목 부분이 계속 숨쉬기에 어려움이 있다고 느낄 만큼의 기침을 </a:t>
            </a:r>
            <a:endParaRPr lang="en-US" altLang="ko-KR" sz="1100" dirty="0" smtClean="0"/>
          </a:p>
          <a:p>
            <a:pPr>
              <a:buNone/>
            </a:pPr>
            <a:r>
              <a:rPr lang="ko-KR" altLang="en-US" sz="1100" dirty="0" smtClean="0"/>
              <a:t>하고 있음을 알았으며 그때의 여파로 이틀이 지난 지금까지도 편도가 부어있음을 느낍니다</a:t>
            </a:r>
            <a:r>
              <a:rPr lang="en-US" altLang="ko-KR" sz="1100" dirty="0" smtClean="0"/>
              <a:t>.</a:t>
            </a:r>
          </a:p>
          <a:p>
            <a:pPr>
              <a:buNone/>
            </a:pPr>
            <a:r>
              <a:rPr lang="en-US" altLang="ko-KR" sz="1100" b="1" dirty="0" smtClean="0"/>
              <a:t>(He also  felt hard to breathe and experienced a swollen tonsils) </a:t>
            </a:r>
            <a:endParaRPr lang="ko-KR" altLang="en-US" sz="1100" b="1" dirty="0" smtClean="0"/>
          </a:p>
          <a:p>
            <a:pPr>
              <a:buNone/>
            </a:pPr>
            <a:r>
              <a:rPr lang="ko-KR" altLang="en-US" sz="1100" dirty="0" smtClean="0"/>
              <a:t>정말 아찔한 경험을 했고</a:t>
            </a:r>
            <a:r>
              <a:rPr lang="en-US" altLang="ko-KR" sz="1100" dirty="0" smtClean="0"/>
              <a:t>....</a:t>
            </a:r>
            <a:r>
              <a:rPr lang="ko-KR" altLang="en-US" sz="1100" dirty="0" smtClean="0"/>
              <a:t>순간 저는 개인적으로 아</a:t>
            </a:r>
            <a:r>
              <a:rPr lang="en-US" altLang="ko-KR" sz="1100" dirty="0" smtClean="0"/>
              <a:t>~ </a:t>
            </a:r>
            <a:r>
              <a:rPr lang="ko-KR" altLang="en-US" sz="1100" dirty="0" smtClean="0"/>
              <a:t>이렇게 정신이 나간 뒤에 돌아오지 못하면 죽겠구나 하는 생각이 들었</a:t>
            </a:r>
            <a:endParaRPr lang="en-US" altLang="ko-KR" sz="1100" dirty="0" smtClean="0"/>
          </a:p>
          <a:p>
            <a:pPr>
              <a:buNone/>
            </a:pPr>
            <a:r>
              <a:rPr lang="ko-KR" altLang="en-US" sz="1100" dirty="0" smtClean="0"/>
              <a:t>습니다</a:t>
            </a:r>
            <a:r>
              <a:rPr lang="en-US" altLang="ko-KR" sz="1100" dirty="0" smtClean="0"/>
              <a:t>.</a:t>
            </a:r>
            <a:r>
              <a:rPr lang="ko-KR" altLang="en-US" sz="1100" dirty="0" smtClean="0"/>
              <a:t> 죽음이 멀리 있지 않다는 생각도 했고요</a:t>
            </a:r>
            <a:r>
              <a:rPr lang="en-US" altLang="ko-KR" sz="1100" dirty="0" smtClean="0"/>
              <a:t>~~</a:t>
            </a:r>
          </a:p>
          <a:p>
            <a:pPr>
              <a:buNone/>
            </a:pPr>
            <a:r>
              <a:rPr lang="en-US" altLang="ko-KR" sz="1100" b="1" dirty="0" smtClean="0"/>
              <a:t>(He also felt  the fear of death)</a:t>
            </a:r>
          </a:p>
          <a:p>
            <a:pPr>
              <a:buNone/>
            </a:pPr>
            <a:r>
              <a:rPr lang="ko-KR" altLang="en-US" sz="1100" dirty="0" smtClean="0"/>
              <a:t>내용이 너무나 장황했나요</a:t>
            </a:r>
            <a:r>
              <a:rPr lang="en-US" altLang="ko-KR" sz="1100" dirty="0" smtClean="0"/>
              <a:t>? </a:t>
            </a:r>
            <a:r>
              <a:rPr lang="ko-KR" altLang="en-US" sz="1100" dirty="0" smtClean="0"/>
              <a:t>제가 경험한 내용을 적다 보니 이렇게 되었습니다</a:t>
            </a:r>
            <a:r>
              <a:rPr lang="en-US" altLang="ko-KR" sz="1100" dirty="0" smtClean="0"/>
              <a:t>.</a:t>
            </a:r>
            <a:endParaRPr lang="ko-KR" altLang="en-US" sz="1100" dirty="0" smtClean="0"/>
          </a:p>
          <a:p>
            <a:pPr>
              <a:buNone/>
            </a:pPr>
            <a:r>
              <a:rPr lang="ko-KR" altLang="en-US" sz="1100" dirty="0" smtClean="0"/>
              <a:t>교수님께 문의 드리고 싶은 내용은 이렇습니다</a:t>
            </a:r>
            <a:r>
              <a:rPr lang="en-US" altLang="ko-KR" sz="1100" dirty="0" smtClean="0"/>
              <a:t>.</a:t>
            </a:r>
            <a:endParaRPr lang="ko-KR" altLang="en-US" sz="1100" dirty="0" smtClean="0"/>
          </a:p>
          <a:p>
            <a:pPr>
              <a:buNone/>
            </a:pPr>
            <a:r>
              <a:rPr lang="ko-KR" altLang="en-US" sz="1100" dirty="0" smtClean="0"/>
              <a:t>이젠 수영을 하지 말아야 하는가</a:t>
            </a:r>
            <a:r>
              <a:rPr lang="en-US" altLang="ko-KR" sz="1100" dirty="0" smtClean="0"/>
              <a:t>? </a:t>
            </a:r>
            <a:r>
              <a:rPr lang="ko-KR" altLang="en-US" sz="1100" dirty="0" smtClean="0"/>
              <a:t>라는 생각을 해 보았고요</a:t>
            </a:r>
            <a:r>
              <a:rPr lang="en-US" altLang="ko-KR" sz="1100" dirty="0" smtClean="0"/>
              <a:t>...</a:t>
            </a:r>
          </a:p>
          <a:p>
            <a:pPr>
              <a:buNone/>
            </a:pPr>
            <a:r>
              <a:rPr lang="en-US" altLang="ko-KR" sz="1100" dirty="0" smtClean="0"/>
              <a:t>12</a:t>
            </a:r>
            <a:r>
              <a:rPr lang="ko-KR" altLang="en-US" sz="1100" dirty="0" smtClean="0"/>
              <a:t>월</a:t>
            </a:r>
            <a:r>
              <a:rPr lang="en-US" altLang="ko-KR" sz="1100" dirty="0" smtClean="0"/>
              <a:t>4</a:t>
            </a:r>
            <a:r>
              <a:rPr lang="ko-KR" altLang="en-US" sz="1100" dirty="0" smtClean="0"/>
              <a:t>일에는 또 국민생활체육진흥공단에서 주최하는 마라톤대회에 나가서 경기참여를 하게 되어 있는데 이마저도 하지 말</a:t>
            </a:r>
            <a:endParaRPr lang="en-US" altLang="ko-KR" sz="1100" dirty="0" smtClean="0"/>
          </a:p>
          <a:p>
            <a:pPr>
              <a:buNone/>
            </a:pPr>
            <a:r>
              <a:rPr lang="ko-KR" altLang="en-US" sz="1100" dirty="0" smtClean="0"/>
              <a:t>아야 하는 건지도 묻고 싶습니다</a:t>
            </a:r>
            <a:r>
              <a:rPr lang="en-US" altLang="ko-KR" sz="1100" dirty="0" smtClean="0"/>
              <a:t>.</a:t>
            </a:r>
            <a:r>
              <a:rPr lang="ko-KR" altLang="en-US" sz="1100" dirty="0" smtClean="0"/>
              <a:t> 아참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지금 제 상태를 먼저 말씀 드리겠습니다</a:t>
            </a:r>
            <a:r>
              <a:rPr lang="en-US" altLang="ko-KR" sz="1100" dirty="0" smtClean="0"/>
              <a:t>.</a:t>
            </a:r>
          </a:p>
          <a:p>
            <a:pPr>
              <a:buNone/>
            </a:pPr>
            <a:r>
              <a:rPr lang="en-US" altLang="ko-KR" sz="1100" b="1" dirty="0" smtClean="0"/>
              <a:t>(He ask me if he can participate in the marathon event ?)</a:t>
            </a:r>
            <a:endParaRPr lang="ko-KR" altLang="en-US" sz="11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80110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606617" y="1090668"/>
            <a:ext cx="7886700" cy="4793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o-KR" altLang="en-US" sz="1100" dirty="0" smtClean="0"/>
              <a:t>외관상으로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저를 보시지 못하고 이렇게 온라인으로만 장황하게 말씀 드리는 점 양해 부탁 드리며 어쩌다 보니 제가 하고 있</a:t>
            </a:r>
            <a:endParaRPr lang="en-US" altLang="ko-KR" sz="1100" dirty="0" smtClean="0"/>
          </a:p>
          <a:p>
            <a:pPr>
              <a:buNone/>
            </a:pPr>
            <a:r>
              <a:rPr lang="ko-KR" altLang="en-US" sz="1100" dirty="0" smtClean="0"/>
              <a:t>는 운동과 면역에 관한 연구를 하셨고 전공이시기에 저와 딱 맞는 케이스가 여기에 있었구나 하는 생각에 메일을 보내드립</a:t>
            </a:r>
            <a:endParaRPr lang="en-US" altLang="ko-KR" sz="1100" dirty="0" smtClean="0"/>
          </a:p>
          <a:p>
            <a:pPr>
              <a:buNone/>
            </a:pPr>
            <a:r>
              <a:rPr lang="ko-KR" altLang="en-US" sz="1100" dirty="0" err="1" smtClean="0"/>
              <a:t>니다</a:t>
            </a:r>
            <a:r>
              <a:rPr lang="en-US" altLang="ko-KR" sz="1100" dirty="0" smtClean="0"/>
              <a:t>.</a:t>
            </a:r>
          </a:p>
          <a:p>
            <a:pPr>
              <a:buNone/>
            </a:pPr>
            <a:endParaRPr lang="ko-KR" altLang="en-US" sz="1100" dirty="0" smtClean="0"/>
          </a:p>
          <a:p>
            <a:pPr>
              <a:buNone/>
            </a:pPr>
            <a:r>
              <a:rPr lang="ko-KR" altLang="en-US" sz="1100" dirty="0" smtClean="0"/>
              <a:t>논문 요약 집에 보니까</a:t>
            </a:r>
            <a:r>
              <a:rPr lang="en-US" altLang="ko-KR" sz="1100" dirty="0" smtClean="0"/>
              <a:t>…</a:t>
            </a:r>
            <a:endParaRPr lang="ko-KR" altLang="en-US" sz="1100" dirty="0" smtClean="0"/>
          </a:p>
          <a:p>
            <a:pPr>
              <a:buNone/>
            </a:pPr>
            <a:r>
              <a:rPr lang="en-US" altLang="ko-KR" sz="1100" dirty="0" smtClean="0"/>
              <a:t>"</a:t>
            </a:r>
            <a:r>
              <a:rPr lang="ko-KR" altLang="en-US" sz="1100" dirty="0" smtClean="0"/>
              <a:t>수영훈련이 림프구의 수를 증가시켜 면역력을 높이지만 알레르기에 감작된 그룹은 비정상적으로 세포수가 증가한다</a:t>
            </a:r>
            <a:r>
              <a:rPr lang="en-US" altLang="ko-KR" sz="1100" dirty="0" smtClean="0"/>
              <a:t>. </a:t>
            </a:r>
          </a:p>
          <a:p>
            <a:pPr>
              <a:buNone/>
            </a:pPr>
            <a:r>
              <a:rPr lang="ko-KR" altLang="en-US" sz="1100" dirty="0" smtClean="0"/>
              <a:t>규칙적인 수영운동이 면역력을 증가시켜 주지만 부작용으로 천식 및 알레르기 반응을 증가시키고 과격한 운동은 알레르기 쇼</a:t>
            </a:r>
            <a:endParaRPr lang="en-US" altLang="ko-KR" sz="1100" dirty="0" smtClean="0"/>
          </a:p>
          <a:p>
            <a:pPr>
              <a:buNone/>
            </a:pPr>
            <a:r>
              <a:rPr lang="ko-KR" altLang="en-US" sz="1100" dirty="0" err="1" smtClean="0"/>
              <a:t>크사를</a:t>
            </a:r>
            <a:r>
              <a:rPr lang="ko-KR" altLang="en-US" sz="1100" dirty="0" smtClean="0"/>
              <a:t> 유발한다</a:t>
            </a:r>
            <a:r>
              <a:rPr lang="en-US" altLang="ko-KR" sz="1100" dirty="0" smtClean="0"/>
              <a:t>"</a:t>
            </a:r>
            <a:r>
              <a:rPr lang="ko-KR" altLang="en-US" sz="1100" dirty="0" smtClean="0"/>
              <a:t>는 내용을 보았는데</a:t>
            </a:r>
            <a:r>
              <a:rPr lang="en-US" altLang="ko-KR" sz="1100" dirty="0" smtClean="0"/>
              <a:t>...</a:t>
            </a:r>
            <a:r>
              <a:rPr lang="ko-KR" altLang="en-US" sz="1100" dirty="0" smtClean="0"/>
              <a:t>이 내용이 아마도 제 경우와 유사하지 않나 하는 염려로 의견을 여쭙습니다</a:t>
            </a:r>
            <a:r>
              <a:rPr lang="en-US" altLang="ko-KR" sz="1100" dirty="0" smtClean="0"/>
              <a:t>.</a:t>
            </a:r>
            <a:endParaRPr lang="ko-KR" altLang="en-US" sz="1100" dirty="0" smtClean="0"/>
          </a:p>
          <a:p>
            <a:pPr>
              <a:buNone/>
            </a:pPr>
            <a:r>
              <a:rPr lang="en-US" altLang="ko-KR" sz="1100" b="1" dirty="0" smtClean="0"/>
              <a:t>(He also ask about exercise and  allergy connection after reading my books and papers  trough on and off line)</a:t>
            </a:r>
          </a:p>
          <a:p>
            <a:pPr>
              <a:buNone/>
            </a:pPr>
            <a:r>
              <a:rPr lang="ko-KR" altLang="en-US" sz="1100" dirty="0" smtClean="0"/>
              <a:t>연구활동으로 바쁘시겠지만 혹 조언해주시면 감사하겠습니다</a:t>
            </a:r>
            <a:r>
              <a:rPr lang="en-US" altLang="ko-KR" sz="1100" dirty="0" smtClean="0"/>
              <a:t>.  </a:t>
            </a:r>
            <a:r>
              <a:rPr lang="ko-KR" altLang="en-US" sz="1100" dirty="0" smtClean="0"/>
              <a:t>혹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추후에 제 케이스가 교수님의 연구활동에 도움이 될 수 </a:t>
            </a:r>
            <a:endParaRPr lang="en-US" altLang="ko-KR" sz="1100" dirty="0" smtClean="0"/>
          </a:p>
          <a:p>
            <a:pPr>
              <a:buNone/>
            </a:pPr>
            <a:r>
              <a:rPr lang="ko-KR" altLang="en-US" sz="1100" dirty="0" smtClean="0"/>
              <a:t>있고 연락을 주고받게 된다면 저에 관한 더 자세한 내용을 알려드리겠습니다</a:t>
            </a:r>
            <a:r>
              <a:rPr lang="en-US" altLang="ko-KR" sz="1100" dirty="0" smtClean="0"/>
              <a:t>.</a:t>
            </a:r>
          </a:p>
          <a:p>
            <a:pPr>
              <a:buNone/>
            </a:pPr>
            <a:endParaRPr lang="en-US" altLang="ko-KR" sz="1100" dirty="0" smtClean="0"/>
          </a:p>
          <a:p>
            <a:pPr>
              <a:buNone/>
            </a:pPr>
            <a:r>
              <a:rPr lang="ko-KR" altLang="en-US" sz="1100" dirty="0" smtClean="0"/>
              <a:t>감사합니다</a:t>
            </a:r>
            <a:r>
              <a:rPr lang="en-US" altLang="ko-KR" sz="1100" dirty="0" smtClean="0"/>
              <a:t>^^</a:t>
            </a:r>
            <a:endParaRPr lang="ko-KR" altLang="en-US" sz="1100" dirty="0" smtClean="0"/>
          </a:p>
          <a:p>
            <a:endParaRPr lang="ko-KR" altLang="en-US" sz="900" dirty="0" smtClean="0"/>
          </a:p>
          <a:p>
            <a:endParaRPr lang="ko-KR" altLang="en-US" sz="900" dirty="0"/>
          </a:p>
        </p:txBody>
      </p:sp>
    </p:spTree>
    <p:extLst>
      <p:ext uri="{BB962C8B-B14F-4D97-AF65-F5344CB8AC3E}">
        <p14:creationId xmlns="" xmlns:p14="http://schemas.microsoft.com/office/powerpoint/2010/main" val="80110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672718" y="959552"/>
            <a:ext cx="7886700" cy="5198877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>
                <a:latin typeface="Gisha" pitchFamily="34" charset="-79"/>
                <a:cs typeface="Gisha" pitchFamily="34" charset="-79"/>
              </a:rPr>
              <a:t>Anaphylaxis is defined as a very serious systemic hypersensitive allergic reaction involving the skin, respiratory tract, gastrointestinal (GI) tract, and cardiovascular </a:t>
            </a:r>
            <a:r>
              <a:rPr lang="en-US" altLang="ko-KR" dirty="0" smtClean="0">
                <a:latin typeface="Gisha" pitchFamily="34" charset="-79"/>
                <a:cs typeface="Gisha" pitchFamily="34" charset="-79"/>
              </a:rPr>
              <a:t>system.</a:t>
            </a:r>
          </a:p>
          <a:p>
            <a:pPr marL="0" indent="0">
              <a:buNone/>
            </a:pPr>
            <a:r>
              <a:rPr lang="en-US" altLang="ko-KR" dirty="0" smtClean="0">
                <a:latin typeface="Gisha" pitchFamily="34" charset="-79"/>
                <a:cs typeface="Gisha" pitchFamily="34" charset="-79"/>
              </a:rPr>
              <a:t> </a:t>
            </a:r>
            <a:endParaRPr lang="en-US" altLang="ko-KR" dirty="0">
              <a:latin typeface="Gisha" pitchFamily="34" charset="-79"/>
              <a:cs typeface="Gisha" pitchFamily="34" charset="-79"/>
            </a:endParaRPr>
          </a:p>
          <a:p>
            <a:r>
              <a:rPr lang="en-US" altLang="ko-KR" dirty="0">
                <a:latin typeface="Gisha" pitchFamily="34" charset="-79"/>
                <a:cs typeface="Gisha" pitchFamily="34" charset="-79"/>
              </a:rPr>
              <a:t>This spontaneous and severe reaction is often accompanied by various signs and symptoms such as dyspnea, angioedema, and </a:t>
            </a:r>
            <a:r>
              <a:rPr lang="en-US" altLang="ko-KR" dirty="0" smtClean="0">
                <a:latin typeface="Gisha" pitchFamily="34" charset="-79"/>
                <a:cs typeface="Gisha" pitchFamily="34" charset="-79"/>
              </a:rPr>
              <a:t>hypotension.</a:t>
            </a:r>
          </a:p>
          <a:p>
            <a:endParaRPr lang="en-US" altLang="ko-KR" dirty="0" smtClean="0">
              <a:latin typeface="Gisha" pitchFamily="34" charset="-79"/>
              <a:cs typeface="Gisha" pitchFamily="34" charset="-79"/>
            </a:endParaRPr>
          </a:p>
          <a:p>
            <a:r>
              <a:rPr lang="en-US" altLang="ko-KR" dirty="0" smtClean="0">
                <a:latin typeface="Gisha" pitchFamily="34" charset="-79"/>
                <a:cs typeface="Gisha" pitchFamily="34" charset="-79"/>
              </a:rPr>
              <a:t>It has been reported that </a:t>
            </a:r>
            <a:r>
              <a:rPr lang="en-US" altLang="ko-KR" dirty="0" err="1" smtClean="0">
                <a:latin typeface="Gisha" pitchFamily="34" charset="-79"/>
                <a:cs typeface="Gisha" pitchFamily="34" charset="-79"/>
              </a:rPr>
              <a:t>FDEIAn</a:t>
            </a:r>
            <a:r>
              <a:rPr lang="en-US" altLang="ko-KR" dirty="0" smtClean="0">
                <a:latin typeface="Gisha" pitchFamily="34" charset="-79"/>
                <a:cs typeface="Gisha" pitchFamily="34" charset="-79"/>
              </a:rPr>
              <a:t> symptoms include </a:t>
            </a:r>
            <a:r>
              <a:rPr lang="en-US" altLang="ko-KR" dirty="0" err="1" smtClean="0">
                <a:latin typeface="Gisha" pitchFamily="34" charset="-79"/>
                <a:cs typeface="Gisha" pitchFamily="34" charset="-79"/>
              </a:rPr>
              <a:t>urticaria</a:t>
            </a:r>
            <a:r>
              <a:rPr lang="en-US" altLang="ko-KR" dirty="0" smtClean="0">
                <a:latin typeface="Gisha" pitchFamily="34" charset="-79"/>
                <a:cs typeface="Gisha" pitchFamily="34" charset="-79"/>
              </a:rPr>
              <a:t>, respiratory disturbances (</a:t>
            </a:r>
            <a:r>
              <a:rPr lang="en-US" altLang="ko-KR" dirty="0" err="1" smtClean="0">
                <a:latin typeface="Gisha" pitchFamily="34" charset="-79"/>
                <a:cs typeface="Gisha" pitchFamily="34" charset="-79"/>
              </a:rPr>
              <a:t>dyspnea</a:t>
            </a:r>
            <a:r>
              <a:rPr lang="en-US" altLang="ko-KR" dirty="0" smtClean="0">
                <a:latin typeface="Gisha" pitchFamily="34" charset="-79"/>
                <a:cs typeface="Gisha" pitchFamily="34" charset="-79"/>
              </a:rPr>
              <a:t>, coughing and wheezing)  </a:t>
            </a:r>
            <a:r>
              <a:rPr lang="en-US" altLang="ko-KR" dirty="0" err="1" smtClean="0">
                <a:latin typeface="Gisha" pitchFamily="34" charset="-79"/>
                <a:cs typeface="Gisha" pitchFamily="34" charset="-79"/>
              </a:rPr>
              <a:t>angioedema</a:t>
            </a:r>
            <a:r>
              <a:rPr lang="en-US" altLang="ko-KR" dirty="0" smtClean="0">
                <a:latin typeface="Gisha" pitchFamily="34" charset="-79"/>
                <a:cs typeface="Gisha" pitchFamily="34" charset="-79"/>
              </a:rPr>
              <a:t>, GI symptoms and even hypotension.</a:t>
            </a:r>
          </a:p>
          <a:p>
            <a:endParaRPr lang="en-US" altLang="ko-KR" dirty="0" smtClean="0">
              <a:latin typeface="Gisha" pitchFamily="34" charset="-79"/>
              <a:cs typeface="Gisha" pitchFamily="34" charset="-79"/>
            </a:endParaRPr>
          </a:p>
          <a:p>
            <a:r>
              <a:rPr lang="en-US" altLang="ko-KR" dirty="0" smtClean="0">
                <a:latin typeface="Gisha" pitchFamily="34" charset="-79"/>
                <a:cs typeface="Gisha" pitchFamily="34" charset="-79"/>
              </a:rPr>
              <a:t>It is results from the release of bioactive mediators from mast cell and </a:t>
            </a:r>
            <a:r>
              <a:rPr lang="en-US" altLang="ko-KR" dirty="0" err="1" smtClean="0">
                <a:latin typeface="Gisha" pitchFamily="34" charset="-79"/>
                <a:cs typeface="Gisha" pitchFamily="34" charset="-79"/>
              </a:rPr>
              <a:t>basophils</a:t>
            </a:r>
            <a:r>
              <a:rPr lang="en-US" altLang="ko-KR" dirty="0" smtClean="0">
                <a:latin typeface="Gisha" pitchFamily="34" charset="-79"/>
                <a:cs typeface="Gisha" pitchFamily="34" charset="-79"/>
              </a:rPr>
              <a:t>.</a:t>
            </a:r>
            <a:endParaRPr lang="ko-KR" altLang="en-US" dirty="0">
              <a:latin typeface="Gisha" pitchFamily="34" charset="-79"/>
              <a:cs typeface="Gisha" pitchFamily="34" charset="-79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80110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76602" cy="1143000"/>
          </a:xfrm>
        </p:spPr>
        <p:txBody>
          <a:bodyPr>
            <a:normAutofit/>
          </a:bodyPr>
          <a:lstStyle/>
          <a:p>
            <a:r>
              <a:rPr lang="en-US" altLang="ko-KR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FDEIA</a:t>
            </a:r>
            <a:r>
              <a:rPr lang="en-US" altLang="ko-K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Of Symptoms…</a:t>
            </a:r>
            <a:endParaRPr lang="ko-K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31203" y="2987824"/>
            <a:ext cx="6212797" cy="2232248"/>
          </a:xfrm>
        </p:spPr>
        <p:txBody>
          <a:bodyPr>
            <a:normAutofit/>
          </a:bodyPr>
          <a:lstStyle/>
          <a:p>
            <a:pPr marL="230400" indent="-288000">
              <a:buFont typeface="Wingdings" panose="05000000000000000000" pitchFamily="2" charset="2"/>
              <a:buChar char="§"/>
            </a:pP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Asthma</a:t>
            </a:r>
          </a:p>
          <a:p>
            <a:pPr marL="230400" indent="-288000">
              <a:buFont typeface="Wingdings" panose="05000000000000000000" pitchFamily="2" charset="2"/>
              <a:buChar char="§"/>
            </a:pP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Allergy(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Urticaria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30400" indent="-288000">
              <a:buFont typeface="Wingdings" panose="05000000000000000000" pitchFamily="2" charset="2"/>
              <a:buChar char="§"/>
            </a:pP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Anaphylaxis</a:t>
            </a:r>
          </a:p>
          <a:p>
            <a:pPr marL="230400" indent="-288000">
              <a:buFont typeface="Wingdings" panose="05000000000000000000" pitchFamily="2" charset="2"/>
              <a:buChar char="§"/>
            </a:pP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Death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685" y="2653115"/>
            <a:ext cx="2342634" cy="1636158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6" y="2745350"/>
            <a:ext cx="2256615" cy="1567092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685" y="695371"/>
            <a:ext cx="2392288" cy="1655373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6" y="4670656"/>
            <a:ext cx="2256615" cy="1240152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685" y="4556282"/>
            <a:ext cx="2400300" cy="12787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6260410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6694</TotalTime>
  <Words>2062</Words>
  <Application>Microsoft Office PowerPoint</Application>
  <PresentationFormat>화면 슬라이드 쇼(4:3)</PresentationFormat>
  <Paragraphs>170</Paragraphs>
  <Slides>32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33" baseType="lpstr">
      <vt:lpstr>Office Theme</vt:lpstr>
      <vt:lpstr>Physical allergies with physical exercise</vt:lpstr>
      <vt:lpstr>Do You Know FDEIA??</vt:lpstr>
      <vt:lpstr>CONTENTS</vt:lpstr>
      <vt:lpstr>WHAT IS FDEIA?</vt:lpstr>
      <vt:lpstr>슬라이드 5</vt:lpstr>
      <vt:lpstr>슬라이드 6</vt:lpstr>
      <vt:lpstr>슬라이드 7</vt:lpstr>
      <vt:lpstr>슬라이드 8</vt:lpstr>
      <vt:lpstr>FDEIA Of Symptoms…</vt:lpstr>
      <vt:lpstr>슬라이드 10</vt:lpstr>
      <vt:lpstr>When is happen FDEIA?</vt:lpstr>
      <vt:lpstr>슬라이드 12</vt:lpstr>
      <vt:lpstr>슬라이드 13</vt:lpstr>
      <vt:lpstr>슬라이드 14</vt:lpstr>
      <vt:lpstr>Why is happen FDEIA?</vt:lpstr>
      <vt:lpstr>슬라이드 16</vt:lpstr>
      <vt:lpstr>슬라이드 17</vt:lpstr>
      <vt:lpstr>슬라이드 18</vt:lpstr>
      <vt:lpstr>슬라이드 19</vt:lpstr>
      <vt:lpstr>슬라이드 20</vt:lpstr>
      <vt:lpstr>How prevention about FDEIA?</vt:lpstr>
      <vt:lpstr>슬라이드 22</vt:lpstr>
      <vt:lpstr>슬라이드 23</vt:lpstr>
      <vt:lpstr>슬라이드 24</vt:lpstr>
      <vt:lpstr>슬라이드 25</vt:lpstr>
      <vt:lpstr>슬라이드 26</vt:lpstr>
      <vt:lpstr>슬라이드 27</vt:lpstr>
      <vt:lpstr>슬라이드 28</vt:lpstr>
      <vt:lpstr>슬라이드 29</vt:lpstr>
      <vt:lpstr>슬라이드 30</vt:lpstr>
      <vt:lpstr>SUMMARY</vt:lpstr>
      <vt:lpstr>슬라이드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Bac-HA Serum Transfer</dc:title>
  <dc:creator>Joo Young Kim</dc:creator>
  <cp:lastModifiedBy>admin</cp:lastModifiedBy>
  <cp:revision>281</cp:revision>
  <dcterms:created xsi:type="dcterms:W3CDTF">2015-01-04T14:45:07Z</dcterms:created>
  <dcterms:modified xsi:type="dcterms:W3CDTF">2017-10-20T00:25:42Z</dcterms:modified>
</cp:coreProperties>
</file>